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Kyg2qO1TeauDKc7aPf3jTlJR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822" autoAdjust="0"/>
  </p:normalViewPr>
  <p:slideViewPr>
    <p:cSldViewPr snapToGrid="0">
      <p:cViewPr varScale="1">
        <p:scale>
          <a:sx n="102" d="100"/>
          <a:sy n="102" d="100"/>
        </p:scale>
        <p:origin x="57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42" name="Google Shape;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f61362cbd2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50" name="Google Shape;50;g3f61362cbd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ef5cb8e04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g3ef5cb8e04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82f09c339b_25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 dirty="0">
              <a:solidFill>
                <a:schemeClr val="dk1"/>
              </a:solidFill>
            </a:endParaRPr>
          </a:p>
        </p:txBody>
      </p:sp>
      <p:sp>
        <p:nvSpPr>
          <p:cNvPr id="73" name="Google Shape;73;g382f09c339b_25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82f09c339b_25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0" name="Google Shape;80;g382f09c339b_25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82f09c339b_25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86" name="Google Shape;86;g382f09c339b_25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6b910ea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6b910eac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877d7acd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f877d7acd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66c89850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f66c89850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66c89850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66c89850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66c89850d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f66c89850d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. 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97298c16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97298c16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11e463f0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rgbClr val="FF0000"/>
              </a:solidFill>
            </a:endParaRPr>
          </a:p>
        </p:txBody>
      </p:sp>
      <p:sp>
        <p:nvSpPr>
          <p:cNvPr id="138" name="Google Shape;138;g3f11e463f0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82f09c339b_25_2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5" name="Google Shape;145;g382f09c339b_25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66c89850d_1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f66c89850d_1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i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66c89850d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f66c89850d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66c89850d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f66c89850d_1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66c89850d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f66c89850d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f97298c16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f97298c16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82f09c339b_25_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88" name="Google Shape;188;g382f09c339b_25_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97298c16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f97298c16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6bcf3e53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6bcf3e53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US" dirty="0"/>
            </a:b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6bcf3e5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6bcf3e5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97298c16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97298c16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61362cbd2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24" name="Google Shape;224;g3f61362cbd2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88197c0a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2" name="Google Shape;232;g3f88197c0a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39" name="Google Shape;2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ctrTitle"/>
          </p:nvPr>
        </p:nvSpPr>
        <p:spPr>
          <a:xfrm>
            <a:off x="289270" y="1074695"/>
            <a:ext cx="11636841" cy="216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617A"/>
              </a:buClr>
              <a:buSzPts val="4500"/>
              <a:buFont typeface="Arial"/>
              <a:buNone/>
              <a:defRPr sz="4500" b="1">
                <a:solidFill>
                  <a:srgbClr val="03617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subTitle" idx="1"/>
          </p:nvPr>
        </p:nvSpPr>
        <p:spPr>
          <a:xfrm>
            <a:off x="289270" y="3838162"/>
            <a:ext cx="11636841" cy="1282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3617A"/>
              </a:buClr>
              <a:buSzPts val="2400"/>
              <a:buNone/>
              <a:defRPr sz="2400" b="1">
                <a:solidFill>
                  <a:srgbClr val="03617A"/>
                </a:solidFill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2" name="Google Shape;12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90" y="6429983"/>
            <a:ext cx="12192000" cy="42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2"/>
          <p:cNvSpPr/>
          <p:nvPr/>
        </p:nvSpPr>
        <p:spPr>
          <a:xfrm>
            <a:off x="0" y="0"/>
            <a:ext cx="12192000" cy="737419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2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691" cy="73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body" idx="1"/>
          </p:nvPr>
        </p:nvSpPr>
        <p:spPr>
          <a:xfrm>
            <a:off x="689112" y="1460499"/>
            <a:ext cx="1081377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7" name="Google Shape;17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429982"/>
            <a:ext cx="12192000" cy="42801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2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/>
          <p:nvPr/>
        </p:nvSpPr>
        <p:spPr>
          <a:xfrm>
            <a:off x="0" y="2268535"/>
            <a:ext cx="12192000" cy="3275783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  <a:defRPr sz="45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23" name="Google Shape;2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429982"/>
            <a:ext cx="12192000" cy="428017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/>
          <p:nvPr/>
        </p:nvSpPr>
        <p:spPr>
          <a:xfrm>
            <a:off x="0" y="0"/>
            <a:ext cx="4182894" cy="6858000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3"/>
          <p:cNvSpPr txBox="1">
            <a:spLocks noGrp="1"/>
          </p:cNvSpPr>
          <p:nvPr>
            <p:ph type="title"/>
          </p:nvPr>
        </p:nvSpPr>
        <p:spPr>
          <a:xfrm>
            <a:off x="408561" y="428017"/>
            <a:ext cx="3540869" cy="590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body" idx="1"/>
          </p:nvPr>
        </p:nvSpPr>
        <p:spPr>
          <a:xfrm>
            <a:off x="4591454" y="428017"/>
            <a:ext cx="7017449" cy="590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30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9" name="Google Shape;29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82894" y="6429982"/>
            <a:ext cx="8009106" cy="42801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1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bg>
      <p:bgPr>
        <a:solidFill>
          <a:schemeClr val="lt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/>
          <p:nvPr/>
        </p:nvSpPr>
        <p:spPr>
          <a:xfrm>
            <a:off x="0" y="0"/>
            <a:ext cx="12192000" cy="1192696"/>
          </a:xfrm>
          <a:prstGeom prst="rect">
            <a:avLst/>
          </a:prstGeom>
          <a:solidFill>
            <a:srgbClr val="03617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4"/>
          <p:cNvSpPr txBox="1">
            <a:spLocks noGrp="1"/>
          </p:cNvSpPr>
          <p:nvPr>
            <p:ph type="title"/>
          </p:nvPr>
        </p:nvSpPr>
        <p:spPr>
          <a:xfrm>
            <a:off x="892797" y="1"/>
            <a:ext cx="10515600" cy="1192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body" idx="1"/>
          </p:nvPr>
        </p:nvSpPr>
        <p:spPr>
          <a:xfrm>
            <a:off x="892799" y="1548641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2"/>
          </p:nvPr>
        </p:nvSpPr>
        <p:spPr>
          <a:xfrm>
            <a:off x="892799" y="2372553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3"/>
          </p:nvPr>
        </p:nvSpPr>
        <p:spPr>
          <a:xfrm>
            <a:off x="6225210" y="1548641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body" idx="4"/>
          </p:nvPr>
        </p:nvSpPr>
        <p:spPr>
          <a:xfrm>
            <a:off x="6225210" y="2372553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8" name="Google Shape;38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429982"/>
            <a:ext cx="12192000" cy="428017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795128" y="1"/>
            <a:ext cx="10813776" cy="1166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  <a:defRPr sz="33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795128" y="1460499"/>
            <a:ext cx="1081377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</a:defRPr>
            </a:lvl1pPr>
            <a:lvl2pPr lvl="1" algn="r">
              <a:buNone/>
              <a:defRPr sz="1300">
                <a:solidFill>
                  <a:schemeClr val="dk1"/>
                </a:solidFill>
              </a:defRPr>
            </a:lvl2pPr>
            <a:lvl3pPr lvl="2" algn="r">
              <a:buNone/>
              <a:defRPr sz="1300">
                <a:solidFill>
                  <a:schemeClr val="dk1"/>
                </a:solidFill>
              </a:defRPr>
            </a:lvl3pPr>
            <a:lvl4pPr lvl="3" algn="r">
              <a:buNone/>
              <a:defRPr sz="1300">
                <a:solidFill>
                  <a:schemeClr val="dk1"/>
                </a:solidFill>
              </a:defRPr>
            </a:lvl4pPr>
            <a:lvl5pPr lvl="4" algn="r">
              <a:buNone/>
              <a:defRPr sz="1300">
                <a:solidFill>
                  <a:schemeClr val="dk1"/>
                </a:solidFill>
              </a:defRPr>
            </a:lvl5pPr>
            <a:lvl6pPr lvl="5" algn="r">
              <a:buNone/>
              <a:defRPr sz="1300">
                <a:solidFill>
                  <a:schemeClr val="dk1"/>
                </a:solidFill>
              </a:defRPr>
            </a:lvl6pPr>
            <a:lvl7pPr lvl="6" algn="r">
              <a:buNone/>
              <a:defRPr sz="1300">
                <a:solidFill>
                  <a:schemeClr val="dk1"/>
                </a:solidFill>
              </a:defRPr>
            </a:lvl7pPr>
            <a:lvl8pPr lvl="7" algn="r">
              <a:buNone/>
              <a:defRPr sz="1300">
                <a:solidFill>
                  <a:schemeClr val="dk1"/>
                </a:solidFill>
              </a:defRPr>
            </a:lvl8pPr>
            <a:lvl9pPr lvl="8" algn="r"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e.iowa.gov/pk-12/special-education/state-guidance/policy-practice-webinar-series-recording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s.iowa.gov/docs/iac/rule/281.41.503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s.iowa.gov/docs/iac/rule/281.41.503.pdf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s.iowa.gov/docs/iac/rule/281.41.503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e.iowa.gov/pk-12/special-education/professional-learning#block-onthispage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e.iowa.gov/pk-12/special-education/professional-learning/policy-practice-webinar-series-recordings#upcoming-dates-amp-topics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"/>
          <p:cNvSpPr txBox="1">
            <a:spLocks noGrp="1"/>
          </p:cNvSpPr>
          <p:nvPr>
            <p:ph type="ctrTitle"/>
          </p:nvPr>
        </p:nvSpPr>
        <p:spPr>
          <a:xfrm>
            <a:off x="-5" y="1327845"/>
            <a:ext cx="11636700" cy="2160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</a:rPr>
              <a:t>Special Education Policy and Practice Webinar Series</a:t>
            </a:r>
            <a:endParaRPr sz="2600">
              <a:solidFill>
                <a:schemeClr val="lt1"/>
              </a:solidFill>
            </a:endParaRPr>
          </a:p>
        </p:txBody>
      </p:sp>
      <p:sp>
        <p:nvSpPr>
          <p:cNvPr id="44" name="Google Shape;44;p1"/>
          <p:cNvSpPr txBox="1">
            <a:spLocks noGrp="1"/>
          </p:cNvSpPr>
          <p:nvPr>
            <p:ph type="subTitle" idx="1"/>
          </p:nvPr>
        </p:nvSpPr>
        <p:spPr>
          <a:xfrm>
            <a:off x="158895" y="3999262"/>
            <a:ext cx="11636700" cy="12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3617A"/>
              </a:buClr>
              <a:buSzPts val="2400"/>
              <a:buNone/>
            </a:pPr>
            <a:r>
              <a:rPr lang="en-US" sz="4000"/>
              <a:t>Prior Written Notice</a:t>
            </a:r>
            <a:endParaRPr sz="4000"/>
          </a:p>
        </p:txBody>
      </p:sp>
      <p:pic>
        <p:nvPicPr>
          <p:cNvPr id="45" name="Google Shape;45;p1" descr="Iowa Department of Education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972" y="5599160"/>
            <a:ext cx="5790055" cy="532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121" y="711474"/>
            <a:ext cx="11782262" cy="33927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61362cbd2_0_3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Welcome</a:t>
            </a:r>
            <a:endParaRPr/>
          </a:p>
        </p:txBody>
      </p:sp>
      <p:sp>
        <p:nvSpPr>
          <p:cNvPr id="54" name="Google Shape;54;g3f61362cbd2_0_3"/>
          <p:cNvSpPr txBox="1">
            <a:spLocks noGrp="1"/>
          </p:cNvSpPr>
          <p:nvPr>
            <p:ph type="body" idx="1"/>
          </p:nvPr>
        </p:nvSpPr>
        <p:spPr>
          <a:xfrm>
            <a:off x="339225" y="932138"/>
            <a:ext cx="11526600" cy="53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Questions?</a:t>
            </a:r>
            <a:endParaRPr sz="2500"/>
          </a:p>
          <a:p>
            <a:pPr marL="914400" lvl="1" indent="-3873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500"/>
              <a:buChar char="○"/>
            </a:pPr>
            <a:r>
              <a:rPr lang="en-US" sz="2500" i="1"/>
              <a:t>Please submit questions using the webinar Q &amp; A </a:t>
            </a:r>
            <a:endParaRPr sz="2500" i="1"/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Slide note catcher will be shared in chat at the beginning of each webinar</a:t>
            </a:r>
            <a:endParaRPr sz="2500"/>
          </a:p>
          <a:p>
            <a:pPr marL="457200" lvl="0" indent="-3873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Slides will be posted on the DE website after the webinar</a:t>
            </a:r>
            <a:endParaRPr sz="2500"/>
          </a:p>
          <a:p>
            <a:pPr marL="91440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2500" u="sng">
                <a:solidFill>
                  <a:schemeClr val="hlink"/>
                </a:solidFill>
                <a:hlinkClick r:id="rId3"/>
              </a:rPr>
              <a:t>Policy &amp; Practice Webinar Series &amp; Recordings | Department of Education</a:t>
            </a:r>
            <a:endParaRPr sz="25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500"/>
          </a:p>
        </p:txBody>
      </p:sp>
      <p:pic>
        <p:nvPicPr>
          <p:cNvPr id="55" name="Google Shape;55;g3f61362cbd2_0_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2250" y="4110308"/>
            <a:ext cx="2963748" cy="22228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0"/>
              </a:srgbClr>
            </a:outerShdw>
          </a:effectLst>
        </p:spPr>
      </p:pic>
      <p:sp>
        <p:nvSpPr>
          <p:cNvPr id="56" name="Google Shape;56;g3f61362cbd2_0_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ef5cb8e040_0_0"/>
          <p:cNvSpPr txBox="1">
            <a:spLocks noGrp="1"/>
          </p:cNvSpPr>
          <p:nvPr>
            <p:ph type="title"/>
          </p:nvPr>
        </p:nvSpPr>
        <p:spPr>
          <a:xfrm>
            <a:off x="383250" y="7495"/>
            <a:ext cx="11760900" cy="6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Today’s Presenters</a:t>
            </a:r>
            <a:endParaRPr/>
          </a:p>
        </p:txBody>
      </p:sp>
      <p:pic>
        <p:nvPicPr>
          <p:cNvPr id="69" name="Google Shape;69;g3ef5cb8e040_0_0" descr="Image of Molly Elst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4817" y="1377867"/>
            <a:ext cx="2197171" cy="274713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g3ef5cb8e040_0_0" descr="Name: Molly Elston&#10;Title: Regional Special Education Director-Prairie Lakes,&#10;Division of Special Education&#10;"/>
          <p:cNvSpPr txBox="1"/>
          <p:nvPr/>
        </p:nvSpPr>
        <p:spPr>
          <a:xfrm>
            <a:off x="1586925" y="4188521"/>
            <a:ext cx="2666100" cy="1140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075" tIns="100075" rIns="100075" bIns="1000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4"/>
              <a:buFont typeface="Arial"/>
              <a:buNone/>
            </a:pPr>
            <a:r>
              <a:rPr lang="en-US" sz="1231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Name: Molly Elston</a:t>
            </a:r>
            <a:endParaRPr sz="1231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14"/>
              <a:buFont typeface="Arial"/>
              <a:buNone/>
            </a:pPr>
            <a:r>
              <a:rPr lang="en-US" sz="1231" dirty="0">
                <a:solidFill>
                  <a:schemeClr val="dk1"/>
                </a:solidFill>
              </a:rPr>
              <a:t>Title:</a:t>
            </a:r>
            <a:r>
              <a:rPr lang="en-US" sz="1231" b="1" dirty="0">
                <a:solidFill>
                  <a:schemeClr val="dk1"/>
                </a:solidFill>
              </a:rPr>
              <a:t> </a:t>
            </a:r>
            <a:r>
              <a:rPr lang="en-US" sz="1231" dirty="0">
                <a:solidFill>
                  <a:schemeClr val="dk1"/>
                </a:solidFill>
              </a:rPr>
              <a:t>Regional Special Education Director-Prairie Lakes,</a:t>
            </a:r>
            <a:endParaRPr sz="1231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4"/>
              <a:buFont typeface="Arial"/>
              <a:buNone/>
            </a:pPr>
            <a:r>
              <a:rPr lang="en-US" sz="1231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Division of Special Educatio</a:t>
            </a:r>
            <a:r>
              <a:rPr lang="en-US" sz="1149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endParaRPr sz="1149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g3ef5cb8e040_0_0" descr="Image of Amy Thoms-Starr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0886" y="1345108"/>
            <a:ext cx="2197171" cy="274713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g3ef5cb8e040_0_0" descr="Name: Amy Thoms-Starr&#10;Title: Regional Special Education Director-Central Rivers,&#10;Division of Special Education&#10;"/>
          <p:cNvSpPr txBox="1"/>
          <p:nvPr/>
        </p:nvSpPr>
        <p:spPr>
          <a:xfrm>
            <a:off x="4812448" y="4188520"/>
            <a:ext cx="2724900" cy="976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075" tIns="100075" rIns="100075" bIns="1000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4"/>
              <a:buFont typeface="Arial"/>
              <a:buNone/>
            </a:pPr>
            <a:r>
              <a:rPr lang="en-US" sz="1231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Name: Amy Thoms-Starr</a:t>
            </a:r>
            <a:endParaRPr sz="1231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4"/>
              <a:buFont typeface="Arial"/>
              <a:buNone/>
            </a:pPr>
            <a:r>
              <a:rPr lang="en-US" sz="1231" i="0" u="none" strike="noStrike" cap="none" dirty="0">
                <a:solidFill>
                  <a:schemeClr val="dk1"/>
                </a:solidFill>
              </a:rPr>
              <a:t>Title:</a:t>
            </a:r>
            <a:r>
              <a:rPr lang="en-US" sz="1231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31" i="0" u="none" strike="noStrike" cap="none" dirty="0">
                <a:solidFill>
                  <a:schemeClr val="dk1"/>
                </a:solidFill>
              </a:rPr>
              <a:t>Regional Special Education Director</a:t>
            </a:r>
            <a:r>
              <a:rPr lang="en-US" sz="1231" dirty="0">
                <a:solidFill>
                  <a:schemeClr val="dk1"/>
                </a:solidFill>
              </a:rPr>
              <a:t>-Central Rivers,</a:t>
            </a:r>
            <a:endParaRPr sz="1231" i="0" u="none" strike="noStrike" cap="none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4"/>
              <a:buFont typeface="Arial"/>
              <a:buNone/>
            </a:pPr>
            <a:r>
              <a:rPr lang="en-US" sz="1231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Division of Special Education</a:t>
            </a:r>
            <a:endParaRPr sz="1231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g3ef5cb8e040_0_0" descr="Image of Betsy Lin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18379" y="1345950"/>
            <a:ext cx="2197168" cy="274544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g3ef5cb8e040_0_0" descr="Name: Betsy Lin&#10;Title: Bureau Chief&#10;Division of Special Education, Bureau of Student Evaluation, Instruction, and Services &#10;"/>
          <p:cNvSpPr txBox="1"/>
          <p:nvPr/>
        </p:nvSpPr>
        <p:spPr>
          <a:xfrm>
            <a:off x="8057469" y="4125061"/>
            <a:ext cx="2883000" cy="1203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075" tIns="100075" rIns="100075" bIns="10007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4"/>
              <a:buFont typeface="Arial"/>
              <a:buNone/>
            </a:pPr>
            <a:r>
              <a:rPr lang="en-US" sz="1231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Name: Betsy Lin</a:t>
            </a:r>
            <a:endParaRPr sz="1231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4"/>
              <a:buFont typeface="Arial"/>
              <a:buNone/>
            </a:pPr>
            <a:r>
              <a:rPr lang="en-US" sz="1231" i="0" u="none" strike="noStrike" cap="none" dirty="0">
                <a:solidFill>
                  <a:schemeClr val="dk1"/>
                </a:solidFill>
              </a:rPr>
              <a:t>Title</a:t>
            </a:r>
            <a:r>
              <a:rPr lang="en-US" sz="1231" dirty="0">
                <a:solidFill>
                  <a:schemeClr val="dk1"/>
                </a:solidFill>
              </a:rPr>
              <a:t>: Bureau Chief</a:t>
            </a:r>
            <a:endParaRPr sz="123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14"/>
              <a:buFont typeface="Arial"/>
              <a:buNone/>
            </a:pPr>
            <a:r>
              <a:rPr lang="en-US" sz="1231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Division of Special Education,</a:t>
            </a:r>
            <a:r>
              <a:rPr lang="en-US" sz="1396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31" dirty="0">
                <a:solidFill>
                  <a:schemeClr val="dk1"/>
                </a:solidFill>
                <a:highlight>
                  <a:srgbClr val="FFFFFF"/>
                </a:highlight>
              </a:rPr>
              <a:t>Bureau of Student Evaluation, Instruction, and Services</a:t>
            </a:r>
            <a:r>
              <a:rPr lang="en-US" sz="1149" dirty="0">
                <a:solidFill>
                  <a:schemeClr val="dk1"/>
                </a:solidFill>
              </a:rPr>
              <a:t> </a:t>
            </a:r>
            <a:endParaRPr sz="156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g3ef5cb8e040_0_0"/>
          <p:cNvSpPr txBox="1"/>
          <p:nvPr/>
        </p:nvSpPr>
        <p:spPr>
          <a:xfrm>
            <a:off x="1019858" y="5641472"/>
            <a:ext cx="97095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300"/>
              </a:spcAft>
              <a:buNone/>
            </a:pPr>
            <a:r>
              <a:rPr lang="en-US" dirty="0"/>
              <a:t>Education </a:t>
            </a:r>
            <a:r>
              <a:rPr lang="en-US" dirty="0">
                <a:solidFill>
                  <a:srgbClr val="000000"/>
                </a:solidFill>
              </a:rPr>
              <a:t>Program Consultants that </a:t>
            </a:r>
            <a:r>
              <a:rPr lang="en-US" dirty="0"/>
              <a:t>contributed</a:t>
            </a:r>
            <a:r>
              <a:rPr lang="en-US" dirty="0">
                <a:solidFill>
                  <a:srgbClr val="000000"/>
                </a:solidFill>
              </a:rPr>
              <a:t> to today</a:t>
            </a:r>
            <a:r>
              <a:rPr lang="en-US" dirty="0"/>
              <a:t>’s session</a:t>
            </a:r>
            <a:r>
              <a:rPr lang="en-US" dirty="0">
                <a:solidFill>
                  <a:srgbClr val="000000"/>
                </a:solidFill>
              </a:rPr>
              <a:t>: Laura </a:t>
            </a:r>
            <a:r>
              <a:rPr lang="en-US" dirty="0" err="1">
                <a:solidFill>
                  <a:srgbClr val="000000"/>
                </a:solidFill>
              </a:rPr>
              <a:t>Ram</a:t>
            </a:r>
            <a:r>
              <a:rPr lang="en-US" dirty="0" err="1"/>
              <a:t>aekers</a:t>
            </a:r>
            <a:r>
              <a:rPr lang="en-US" dirty="0"/>
              <a:t>, Katherine Hall, Jessica Hernandez, Amanda </a:t>
            </a:r>
            <a:r>
              <a:rPr lang="en-US" dirty="0" err="1"/>
              <a:t>Juhl</a:t>
            </a:r>
            <a:r>
              <a:rPr lang="en-US" dirty="0"/>
              <a:t>, Shannon </a:t>
            </a:r>
            <a:r>
              <a:rPr lang="en-US" dirty="0" err="1"/>
              <a:t>Grundmeier</a:t>
            </a:r>
            <a:endParaRPr dirty="0">
              <a:solidFill>
                <a:srgbClr val="000000"/>
              </a:solidFill>
            </a:endParaRPr>
          </a:p>
        </p:txBody>
      </p:sp>
      <p:sp>
        <p:nvSpPr>
          <p:cNvPr id="66" name="Google Shape;66;g3ef5cb8e04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82f09c339b_25_43"/>
          <p:cNvSpPr txBox="1">
            <a:spLocks noGrp="1"/>
          </p:cNvSpPr>
          <p:nvPr>
            <p:ph type="title"/>
          </p:nvPr>
        </p:nvSpPr>
        <p:spPr>
          <a:xfrm>
            <a:off x="452275" y="0"/>
            <a:ext cx="11700600" cy="6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/>
              <a:t>Participants will:</a:t>
            </a:r>
            <a:endParaRPr/>
          </a:p>
        </p:txBody>
      </p:sp>
      <p:sp>
        <p:nvSpPr>
          <p:cNvPr id="76" name="Google Shape;76;g382f09c339b_25_43"/>
          <p:cNvSpPr txBox="1">
            <a:spLocks noGrp="1"/>
          </p:cNvSpPr>
          <p:nvPr>
            <p:ph type="body" idx="1"/>
          </p:nvPr>
        </p:nvSpPr>
        <p:spPr>
          <a:xfrm>
            <a:off x="452275" y="876800"/>
            <a:ext cx="11552700" cy="52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500" b="1"/>
              <a:t>Policy </a:t>
            </a:r>
            <a:endParaRPr sz="2500" b="1"/>
          </a:p>
          <a:p>
            <a:pPr marL="457200" lvl="0" indent="-3365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700"/>
              <a:buChar char="●"/>
            </a:pPr>
            <a:r>
              <a:rPr lang="en-US" sz="2500"/>
              <a:t>Understand the legal requirements of a Prior Written Notice (PWN) </a:t>
            </a:r>
            <a:endParaRPr sz="2500"/>
          </a:p>
          <a:p>
            <a:pPr marL="4572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-US" sz="2500"/>
              <a:t>Identify when a PWN is required or recommended</a:t>
            </a:r>
            <a:endParaRPr sz="2500"/>
          </a:p>
          <a:p>
            <a:pPr marL="4572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-US" sz="2500"/>
              <a:t>Know how to determine and document appropriate content in a PWN</a:t>
            </a:r>
            <a:endParaRPr sz="2500"/>
          </a:p>
          <a:p>
            <a:pPr marL="4572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-US" sz="2500"/>
              <a:t>Learn the current areas of concern and lack of understanding in development and delivery of PWNs </a:t>
            </a:r>
            <a:endParaRPr sz="250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500" b="1"/>
              <a:t>Practice </a:t>
            </a:r>
            <a:endParaRPr sz="2500" b="1"/>
          </a:p>
          <a:p>
            <a:pPr marL="457200" lvl="0" indent="-3365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700"/>
              <a:buChar char="●"/>
            </a:pPr>
            <a:r>
              <a:rPr lang="en-US" sz="2500"/>
              <a:t>Understand the importance of parent voice and user friendliness in a PWN</a:t>
            </a:r>
            <a:endParaRPr sz="2500"/>
          </a:p>
          <a:p>
            <a:pPr marL="4572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-US" sz="2500"/>
              <a:t>Learn how to engage in General Supervision with PWNs</a:t>
            </a:r>
            <a:endParaRPr sz="2500"/>
          </a:p>
          <a:p>
            <a:pPr marL="4572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700"/>
              <a:buChar char="●"/>
            </a:pPr>
            <a:r>
              <a:rPr lang="en-US" sz="2500"/>
              <a:t>Learn PWN updates in ACHIEVE (releasing Mid-September ‘26)</a:t>
            </a:r>
            <a:endParaRPr sz="2500"/>
          </a:p>
        </p:txBody>
      </p:sp>
      <p:sp>
        <p:nvSpPr>
          <p:cNvPr id="77" name="Google Shape;77;g382f09c339b_25_43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82f09c339b_25_231" descr="Policy"/>
          <p:cNvSpPr txBox="1">
            <a:spLocks noGrp="1"/>
          </p:cNvSpPr>
          <p:nvPr>
            <p:ph type="title"/>
          </p:nvPr>
        </p:nvSpPr>
        <p:spPr>
          <a:xfrm>
            <a:off x="893975" y="2806300"/>
            <a:ext cx="8223900" cy="2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US"/>
              <a:t>Policy</a:t>
            </a:r>
            <a:endParaRPr/>
          </a:p>
        </p:txBody>
      </p:sp>
      <p:sp>
        <p:nvSpPr>
          <p:cNvPr id="83" name="Google Shape;83;g382f09c339b_25_23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82f09c339b_25_256" descr="Iowa Administrative Code: &#10;Prior Notice by the Public Agency&#10;"/>
          <p:cNvSpPr txBox="1">
            <a:spLocks noGrp="1"/>
          </p:cNvSpPr>
          <p:nvPr>
            <p:ph type="title"/>
          </p:nvPr>
        </p:nvSpPr>
        <p:spPr>
          <a:xfrm>
            <a:off x="408561" y="428017"/>
            <a:ext cx="3540900" cy="59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/>
              <a:t>Iowa Administrative Code: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/>
              <a:t>Prior Notice by the Public Agency</a:t>
            </a:r>
            <a:endParaRPr/>
          </a:p>
        </p:txBody>
      </p:sp>
      <p:sp>
        <p:nvSpPr>
          <p:cNvPr id="89" name="Google Shape;89;g382f09c339b_25_256"/>
          <p:cNvSpPr txBox="1"/>
          <p:nvPr/>
        </p:nvSpPr>
        <p:spPr>
          <a:xfrm>
            <a:off x="4663075" y="532550"/>
            <a:ext cx="7057800" cy="48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65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2500">
                <a:solidFill>
                  <a:schemeClr val="dk1"/>
                </a:solidFill>
              </a:rPr>
              <a:t>Written notice must be given to the parents of a child with a disability within a reasonable time </a:t>
            </a:r>
            <a:r>
              <a:rPr lang="en-US" sz="2500" i="1">
                <a:solidFill>
                  <a:schemeClr val="dk1"/>
                </a:solidFill>
              </a:rPr>
              <a:t>before </a:t>
            </a:r>
            <a:r>
              <a:rPr lang="en-US" sz="2500">
                <a:solidFill>
                  <a:schemeClr val="dk1"/>
                </a:solidFill>
              </a:rPr>
              <a:t>the public agency proposes or refuses to initiate or change: </a:t>
            </a:r>
            <a:endParaRPr sz="250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-US" sz="2500">
                <a:solidFill>
                  <a:schemeClr val="dk1"/>
                </a:solidFill>
              </a:rPr>
              <a:t>The identification</a:t>
            </a:r>
            <a:endParaRPr sz="250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-US" sz="2500">
                <a:solidFill>
                  <a:schemeClr val="dk1"/>
                </a:solidFill>
              </a:rPr>
              <a:t>Evaluation</a:t>
            </a:r>
            <a:endParaRPr sz="250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○"/>
            </a:pPr>
            <a:r>
              <a:rPr lang="en-US" sz="2500">
                <a:solidFill>
                  <a:schemeClr val="dk1"/>
                </a:solidFill>
              </a:rPr>
              <a:t>Educational placement of the child; or </a:t>
            </a:r>
            <a:endParaRPr sz="2500">
              <a:solidFill>
                <a:schemeClr val="dk1"/>
              </a:solidFill>
            </a:endParaRPr>
          </a:p>
          <a:p>
            <a:pPr marL="914400" lvl="1" indent="-3365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700"/>
              <a:buChar char="○"/>
            </a:pPr>
            <a:r>
              <a:rPr lang="en-US" sz="2500">
                <a:solidFill>
                  <a:schemeClr val="dk1"/>
                </a:solidFill>
              </a:rPr>
              <a:t>The provision of FAPE to the child</a:t>
            </a:r>
            <a:endParaRPr sz="2500">
              <a:solidFill>
                <a:schemeClr val="dk1"/>
              </a:solidFill>
            </a:endParaRPr>
          </a:p>
        </p:txBody>
      </p:sp>
      <p:sp>
        <p:nvSpPr>
          <p:cNvPr id="90" name="Google Shape;90;g382f09c339b_25_25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91" name="Google Shape;91;g382f09c339b_25_256"/>
          <p:cNvSpPr txBox="1"/>
          <p:nvPr/>
        </p:nvSpPr>
        <p:spPr>
          <a:xfrm>
            <a:off x="6834950" y="5925275"/>
            <a:ext cx="53058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u="sng">
                <a:solidFill>
                  <a:schemeClr val="hlink"/>
                </a:solidFill>
                <a:hlinkClick r:id="rId3"/>
              </a:rPr>
              <a:t>Iowa Administrative Code rule 281– 41.503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6b910eac9_0_0"/>
          <p:cNvSpPr txBox="1">
            <a:spLocks noGrp="1"/>
          </p:cNvSpPr>
          <p:nvPr>
            <p:ph type="title"/>
          </p:nvPr>
        </p:nvSpPr>
        <p:spPr>
          <a:xfrm>
            <a:off x="452275" y="0"/>
            <a:ext cx="11000400" cy="707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When is a PWN Required?</a:t>
            </a:r>
            <a:endParaRPr/>
          </a:p>
        </p:txBody>
      </p:sp>
      <p:sp>
        <p:nvSpPr>
          <p:cNvPr id="97" name="Google Shape;97;g3f6b910eac9_0_0"/>
          <p:cNvSpPr txBox="1"/>
          <p:nvPr/>
        </p:nvSpPr>
        <p:spPr>
          <a:xfrm>
            <a:off x="640250" y="6014775"/>
            <a:ext cx="11000400" cy="4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1">
                <a:solidFill>
                  <a:schemeClr val="dk1"/>
                </a:solidFill>
              </a:rPr>
              <a:t>If in doubt, use a PWN. It is an equal protection for districts and family.</a:t>
            </a:r>
            <a:endParaRPr sz="1900" b="1" i="1">
              <a:solidFill>
                <a:schemeClr val="dk1"/>
              </a:solidFill>
            </a:endParaRPr>
          </a:p>
        </p:txBody>
      </p:sp>
      <p:sp>
        <p:nvSpPr>
          <p:cNvPr id="98" name="Google Shape;98;g3f6b910eac9_0_0"/>
          <p:cNvSpPr txBox="1">
            <a:spLocks noGrp="1"/>
          </p:cNvSpPr>
          <p:nvPr>
            <p:ph type="body" idx="4294967295"/>
          </p:nvPr>
        </p:nvSpPr>
        <p:spPr>
          <a:xfrm>
            <a:off x="360025" y="790425"/>
            <a:ext cx="11507700" cy="5487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09600" lvl="0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-US" sz="2300">
                <a:highlight>
                  <a:schemeClr val="lt1"/>
                </a:highlight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Proposing</a:t>
            </a:r>
            <a:r>
              <a:rPr lang="en-US" sz="2300">
                <a:highlight>
                  <a:schemeClr val="lt1"/>
                </a:highlight>
              </a:rPr>
              <a:t>/Refusing an action, decision, consideration requested by the parent</a:t>
            </a:r>
            <a:endParaRPr sz="2300">
              <a:highlight>
                <a:schemeClr val="lt1"/>
              </a:highlight>
            </a:endParaRPr>
          </a:p>
          <a:p>
            <a:pPr marL="609600" lvl="0" indent="-450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00"/>
              <a:buChar char="●"/>
            </a:pPr>
            <a:r>
              <a:rPr lang="en-US" sz="2300">
                <a:highlight>
                  <a:schemeClr val="lt1"/>
                </a:highlight>
              </a:rPr>
              <a:t>(Re)Evaluations</a:t>
            </a:r>
            <a:endParaRPr sz="2300">
              <a:highlight>
                <a:schemeClr val="lt1"/>
              </a:highlight>
            </a:endParaRPr>
          </a:p>
          <a:p>
            <a:pPr marL="609600" lvl="0" indent="-450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00"/>
              <a:buChar char="●"/>
            </a:pPr>
            <a:r>
              <a:rPr lang="en-US" sz="2300">
                <a:highlight>
                  <a:schemeClr val="lt1"/>
                </a:highlight>
              </a:rPr>
              <a:t>Change in placement</a:t>
            </a:r>
            <a:endParaRPr sz="2300">
              <a:highlight>
                <a:schemeClr val="lt1"/>
              </a:highlight>
            </a:endParaRPr>
          </a:p>
          <a:p>
            <a:pPr marL="1219200" lvl="1" indent="-450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00"/>
              <a:buChar char="○"/>
            </a:pPr>
            <a:r>
              <a:rPr lang="en-US" sz="2300">
                <a:highlight>
                  <a:schemeClr val="lt1"/>
                </a:highlight>
              </a:rPr>
              <a:t>Initial eligibility</a:t>
            </a:r>
            <a:endParaRPr sz="2300">
              <a:highlight>
                <a:schemeClr val="lt1"/>
              </a:highlight>
            </a:endParaRPr>
          </a:p>
          <a:p>
            <a:pPr marL="1219200" lvl="1" indent="-450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00"/>
              <a:buChar char="○"/>
            </a:pPr>
            <a:r>
              <a:rPr lang="en-US" sz="2300">
                <a:highlight>
                  <a:schemeClr val="lt1"/>
                </a:highlight>
              </a:rPr>
              <a:t>Consider disciplinary actions beyond 10 days</a:t>
            </a:r>
            <a:endParaRPr sz="2300">
              <a:highlight>
                <a:schemeClr val="lt1"/>
              </a:highlight>
            </a:endParaRPr>
          </a:p>
          <a:p>
            <a:pPr marL="1219200" lvl="1" indent="-450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00"/>
              <a:buChar char="○"/>
            </a:pPr>
            <a:r>
              <a:rPr lang="en-US" sz="2300">
                <a:highlight>
                  <a:schemeClr val="lt1"/>
                </a:highlight>
              </a:rPr>
              <a:t>Change in LRE</a:t>
            </a:r>
            <a:endParaRPr sz="2300">
              <a:highlight>
                <a:schemeClr val="lt1"/>
              </a:highlight>
            </a:endParaRPr>
          </a:p>
          <a:p>
            <a:pPr marL="1219200" lvl="1" indent="-450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00"/>
              <a:buChar char="○"/>
            </a:pPr>
            <a:r>
              <a:rPr lang="en-US" sz="2300">
                <a:highlight>
                  <a:schemeClr val="lt1"/>
                </a:highlight>
              </a:rPr>
              <a:t>Exiting special education services - ALL reasons</a:t>
            </a:r>
            <a:endParaRPr sz="2300">
              <a:highlight>
                <a:srgbClr val="FFFFFF"/>
              </a:highlight>
            </a:endParaRPr>
          </a:p>
          <a:p>
            <a:pPr marL="609600" marR="0" lvl="0" indent="-450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00"/>
              <a:buChar char="●"/>
            </a:pPr>
            <a:r>
              <a:rPr lang="en-US" sz="2300">
                <a:highlight>
                  <a:srgbClr val="FFFFFF"/>
                </a:highlight>
              </a:rPr>
              <a:t>Change in service provision and current needs for FAPE  </a:t>
            </a:r>
            <a:endParaRPr sz="2300">
              <a:highlight>
                <a:srgbClr val="FFFFFF"/>
              </a:highlight>
            </a:endParaRPr>
          </a:p>
          <a:p>
            <a:pPr marL="1219200" lvl="1" indent="-450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00"/>
              <a:buChar char="○"/>
            </a:pPr>
            <a:r>
              <a:rPr lang="en-US" sz="2300">
                <a:highlight>
                  <a:schemeClr val="lt1"/>
                </a:highlight>
              </a:rPr>
              <a:t>IEP team designs a new plan for a learner</a:t>
            </a:r>
            <a:endParaRPr sz="2300">
              <a:highlight>
                <a:schemeClr val="lt1"/>
              </a:highlight>
            </a:endParaRPr>
          </a:p>
          <a:p>
            <a:pPr marL="1828800" lvl="2" indent="-450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00"/>
              <a:buChar char="■"/>
            </a:pPr>
            <a:r>
              <a:rPr lang="en-US" sz="2300">
                <a:highlight>
                  <a:schemeClr val="lt1"/>
                </a:highlight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Amendments</a:t>
            </a:r>
            <a:r>
              <a:rPr lang="en-US" sz="2300">
                <a:highlight>
                  <a:schemeClr val="lt1"/>
                </a:highlight>
              </a:rPr>
              <a:t> (with and without a meeting)</a:t>
            </a:r>
            <a:endParaRPr sz="2300">
              <a:highlight>
                <a:srgbClr val="FFFFFF"/>
              </a:highlight>
            </a:endParaRPr>
          </a:p>
          <a:p>
            <a:pPr marL="1219200" lvl="1" indent="-4508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300"/>
              <a:buChar char="○"/>
            </a:pPr>
            <a:r>
              <a:rPr lang="en-US" sz="2300">
                <a:highlight>
                  <a:srgbClr val="FFFFFF"/>
                </a:highlight>
              </a:rPr>
              <a:t>Extended School Year Services (ESYS) </a:t>
            </a:r>
            <a:r>
              <a:rPr lang="en-US" sz="2300">
                <a:highlight>
                  <a:schemeClr val="lt1"/>
                </a:highlight>
              </a:rPr>
              <a:t>determination</a:t>
            </a:r>
            <a:endParaRPr sz="230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877d7acdb_0_0"/>
          <p:cNvSpPr txBox="1">
            <a:spLocks noGrp="1"/>
          </p:cNvSpPr>
          <p:nvPr>
            <p:ph type="title"/>
          </p:nvPr>
        </p:nvSpPr>
        <p:spPr>
          <a:xfrm>
            <a:off x="452275" y="0"/>
            <a:ext cx="11000400" cy="707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When is a PWN Not Required?</a:t>
            </a:r>
            <a:endParaRPr/>
          </a:p>
        </p:txBody>
      </p:sp>
      <p:sp>
        <p:nvSpPr>
          <p:cNvPr id="104" name="Google Shape;104;g3f877d7acdb_0_0"/>
          <p:cNvSpPr txBox="1"/>
          <p:nvPr/>
        </p:nvSpPr>
        <p:spPr>
          <a:xfrm>
            <a:off x="906125" y="5991427"/>
            <a:ext cx="10225500" cy="47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1">
                <a:solidFill>
                  <a:schemeClr val="dk1"/>
                </a:solidFill>
              </a:rPr>
              <a:t>If in doubt, use a PWN. It is an equal protection for districts and family.</a:t>
            </a:r>
            <a:endParaRPr sz="1900" b="1" i="1">
              <a:solidFill>
                <a:schemeClr val="dk1"/>
              </a:solidFill>
            </a:endParaRPr>
          </a:p>
        </p:txBody>
      </p:sp>
      <p:sp>
        <p:nvSpPr>
          <p:cNvPr id="105" name="Google Shape;105;g3f877d7acdb_0_0"/>
          <p:cNvSpPr txBox="1">
            <a:spLocks noGrp="1"/>
          </p:cNvSpPr>
          <p:nvPr>
            <p:ph type="body" idx="4294967295"/>
          </p:nvPr>
        </p:nvSpPr>
        <p:spPr>
          <a:xfrm>
            <a:off x="79725" y="1005900"/>
            <a:ext cx="11285400" cy="4846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066800" lvl="0" indent="-463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-US" sz="2500">
                <a:highlight>
                  <a:srgbClr val="FFFFFF"/>
                </a:highlight>
              </a:rPr>
              <a:t>Change in material or methodology</a:t>
            </a:r>
            <a:endParaRPr sz="2500">
              <a:highlight>
                <a:srgbClr val="FFFFFF"/>
              </a:highlight>
            </a:endParaRPr>
          </a:p>
          <a:p>
            <a:pPr marL="1066800" lvl="0" indent="-4635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500"/>
              <a:buChar char="●"/>
            </a:pPr>
            <a:r>
              <a:rPr lang="en-US" sz="2500">
                <a:highlight>
                  <a:srgbClr val="FFFFFF"/>
                </a:highlight>
              </a:rPr>
              <a:t>Change of qualified service provider</a:t>
            </a:r>
            <a:endParaRPr sz="2500">
              <a:highlight>
                <a:srgbClr val="FFFFFF"/>
              </a:highlight>
            </a:endParaRPr>
          </a:p>
          <a:p>
            <a:pPr marL="1066800" lvl="0" indent="-4635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500"/>
              <a:buChar char="●"/>
            </a:pPr>
            <a:r>
              <a:rPr lang="en-US" sz="2500">
                <a:highlight>
                  <a:srgbClr val="FFFFFF"/>
                </a:highlight>
              </a:rPr>
              <a:t>Change in location of service not controlled by school agency</a:t>
            </a:r>
            <a:endParaRPr sz="2500">
              <a:highlight>
                <a:srgbClr val="FFFFFF"/>
              </a:highlight>
            </a:endParaRPr>
          </a:p>
          <a:p>
            <a:pPr marL="1676400" lvl="1" indent="-4635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500"/>
              <a:buChar char="○"/>
            </a:pPr>
            <a:r>
              <a:rPr lang="en-US" sz="2500">
                <a:highlight>
                  <a:srgbClr val="FFFFFF"/>
                </a:highlight>
              </a:rPr>
              <a:t>Court or HHS ordered placement</a:t>
            </a:r>
            <a:endParaRPr sz="2500">
              <a:highlight>
                <a:srgbClr val="FFFFFF"/>
              </a:highlight>
            </a:endParaRPr>
          </a:p>
          <a:p>
            <a:pPr marL="1066800" lvl="0" indent="-46355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500"/>
              <a:buChar char="●"/>
            </a:pPr>
            <a:r>
              <a:rPr lang="en-US" sz="2500">
                <a:highlight>
                  <a:srgbClr val="FFFFFF"/>
                </a:highlight>
              </a:rPr>
              <a:t>Change in location of service which does not change service or placement</a:t>
            </a:r>
            <a:endParaRPr sz="2500">
              <a:highlight>
                <a:srgbClr val="FFFFFF"/>
              </a:highlight>
            </a:endParaRPr>
          </a:p>
          <a:p>
            <a:pPr marL="1676400" lvl="1" indent="-46355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2500"/>
              <a:buChar char="○"/>
            </a:pPr>
            <a:r>
              <a:rPr lang="en-US" sz="2500">
                <a:highlight>
                  <a:srgbClr val="FFFFFF"/>
                </a:highlight>
              </a:rPr>
              <a:t>Classroom, Building, Teacher</a:t>
            </a:r>
            <a:endParaRPr sz="250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66c89850d_0_0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Required Contents of a PWN</a:t>
            </a:r>
            <a:endParaRPr/>
          </a:p>
        </p:txBody>
      </p:sp>
      <p:sp>
        <p:nvSpPr>
          <p:cNvPr id="111" name="Google Shape;111;g3f66c89850d_0_0"/>
          <p:cNvSpPr txBox="1">
            <a:spLocks noGrp="1"/>
          </p:cNvSpPr>
          <p:nvPr>
            <p:ph type="body" idx="1"/>
          </p:nvPr>
        </p:nvSpPr>
        <p:spPr>
          <a:xfrm>
            <a:off x="689100" y="1006076"/>
            <a:ext cx="10813800" cy="5277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365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700"/>
              <a:buChar char="●"/>
            </a:pPr>
            <a:r>
              <a:rPr lang="en-US" sz="2500"/>
              <a:t>Description of the action proposed or refused by the agency</a:t>
            </a:r>
            <a:endParaRPr sz="2500"/>
          </a:p>
          <a:p>
            <a:pPr marL="4572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-US" sz="2500"/>
              <a:t>Explanation of why the agency proposes or refuses to take the action</a:t>
            </a:r>
            <a:endParaRPr sz="2500"/>
          </a:p>
          <a:p>
            <a:pPr marL="4572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-US" sz="2500"/>
              <a:t>Description of each evaluation procedure, assessment, record, or report the agency used as a basis for the proposed or refused action </a:t>
            </a:r>
            <a:endParaRPr sz="2500"/>
          </a:p>
          <a:p>
            <a:pPr marL="4572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-US" sz="2500"/>
              <a:t>Statement of the procedural safeguards and parent supports</a:t>
            </a:r>
            <a:endParaRPr sz="2500"/>
          </a:p>
          <a:p>
            <a:pPr marL="4572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-US" sz="2500"/>
              <a:t>Sources for parents to contact to obtain assistance in understanding the provisions of these laws/rules</a:t>
            </a:r>
            <a:endParaRPr sz="2500"/>
          </a:p>
          <a:p>
            <a:pPr marL="4572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700"/>
              <a:buChar char="●"/>
            </a:pPr>
            <a:r>
              <a:rPr lang="en-US" sz="2500"/>
              <a:t>Description of other options the IEP team considered and reasons why those options were rejected</a:t>
            </a:r>
            <a:endParaRPr sz="2500"/>
          </a:p>
          <a:p>
            <a:pPr marL="4572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700"/>
              <a:buChar char="●"/>
            </a:pPr>
            <a:r>
              <a:rPr lang="en-US" sz="2500"/>
              <a:t>Description of other factors relevant to the agency’s proposal or refusal</a:t>
            </a:r>
            <a:endParaRPr sz="2500"/>
          </a:p>
        </p:txBody>
      </p:sp>
      <p:sp>
        <p:nvSpPr>
          <p:cNvPr id="112" name="Google Shape;112;g3f66c89850d_0_0"/>
          <p:cNvSpPr txBox="1"/>
          <p:nvPr/>
        </p:nvSpPr>
        <p:spPr>
          <a:xfrm>
            <a:off x="8911900" y="5892900"/>
            <a:ext cx="32289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u="sng">
                <a:solidFill>
                  <a:schemeClr val="hlink"/>
                </a:solidFill>
                <a:hlinkClick r:id="rId3"/>
              </a:rPr>
              <a:t>281 IAC-41.503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113" name="Google Shape;113;g3f66c89850d_0_0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66c89850d_1_0" descr="Parent’s Procedural Safeguards: Notice in Understandable Language"/>
          <p:cNvSpPr txBox="1">
            <a:spLocks noGrp="1"/>
          </p:cNvSpPr>
          <p:nvPr>
            <p:ph type="title"/>
          </p:nvPr>
        </p:nvSpPr>
        <p:spPr>
          <a:xfrm>
            <a:off x="408561" y="428017"/>
            <a:ext cx="3540900" cy="590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Parent’s Procedural Safeguards: Notice in Understandable Language</a:t>
            </a:r>
            <a:endParaRPr/>
          </a:p>
        </p:txBody>
      </p:sp>
      <p:sp>
        <p:nvSpPr>
          <p:cNvPr id="119" name="Google Shape;119;g3f66c89850d_1_0"/>
          <p:cNvSpPr txBox="1">
            <a:spLocks noGrp="1"/>
          </p:cNvSpPr>
          <p:nvPr>
            <p:ph type="body" idx="1"/>
          </p:nvPr>
        </p:nvSpPr>
        <p:spPr>
          <a:xfrm>
            <a:off x="4295825" y="150250"/>
            <a:ext cx="7282200" cy="61842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Notice must be in language understandable to the general public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Must be provided in the native language of the parent or other mode of communication</a:t>
            </a:r>
            <a:endParaRPr sz="2200"/>
          </a:p>
          <a:p>
            <a:pPr marL="914400" lvl="1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</a:pPr>
            <a:r>
              <a:rPr lang="en-US" sz="2200"/>
              <a:t>Unless it is clearly not feasible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If the language/mode of communication is not a written language, the public agency must take steps to ensure: </a:t>
            </a:r>
            <a:endParaRPr sz="2200"/>
          </a:p>
          <a:p>
            <a:pPr marL="914400" lvl="1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</a:pPr>
            <a:r>
              <a:rPr lang="en-US" sz="2200"/>
              <a:t>The notice is translated orally or by other means to the parent in the parent’s native language or other mode of communication</a:t>
            </a:r>
            <a:endParaRPr sz="2200"/>
          </a:p>
          <a:p>
            <a:pPr marL="914400" lvl="1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</a:pPr>
            <a:r>
              <a:rPr lang="en-US" sz="2200"/>
              <a:t>The parent understands the content of the notice</a:t>
            </a:r>
            <a:endParaRPr sz="2200"/>
          </a:p>
          <a:p>
            <a:pPr marL="914400" lvl="1" indent="-3683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○"/>
            </a:pPr>
            <a:r>
              <a:rPr lang="en-US" sz="2200"/>
              <a:t>There is written evidence that the requirements have been met</a:t>
            </a:r>
            <a:endParaRPr sz="2200"/>
          </a:p>
        </p:txBody>
      </p:sp>
      <p:sp>
        <p:nvSpPr>
          <p:cNvPr id="120" name="Google Shape;120;g3f66c89850d_1_0"/>
          <p:cNvSpPr txBox="1"/>
          <p:nvPr/>
        </p:nvSpPr>
        <p:spPr>
          <a:xfrm>
            <a:off x="9591875" y="5980850"/>
            <a:ext cx="2253300" cy="4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u="sng">
                <a:solidFill>
                  <a:schemeClr val="hlink"/>
                </a:solidFill>
                <a:hlinkClick r:id="rId3"/>
              </a:rPr>
              <a:t>281 IAC -41.503</a:t>
            </a:r>
            <a:endParaRPr sz="2100">
              <a:solidFill>
                <a:schemeClr val="dk1"/>
              </a:solidFill>
            </a:endParaRPr>
          </a:p>
        </p:txBody>
      </p:sp>
      <p:sp>
        <p:nvSpPr>
          <p:cNvPr id="121" name="Google Shape;121;g3f66c89850d_1_0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66c89850d_1_16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Creating a Clear Record</a:t>
            </a:r>
            <a:endParaRPr/>
          </a:p>
        </p:txBody>
      </p:sp>
      <p:sp>
        <p:nvSpPr>
          <p:cNvPr id="127" name="Google Shape;127;g3f66c89850d_1_16"/>
          <p:cNvSpPr txBox="1">
            <a:spLocks noGrp="1"/>
          </p:cNvSpPr>
          <p:nvPr>
            <p:ph type="body" idx="1"/>
          </p:nvPr>
        </p:nvSpPr>
        <p:spPr>
          <a:xfrm>
            <a:off x="412925" y="1058825"/>
            <a:ext cx="10813800" cy="5274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●"/>
            </a:pPr>
            <a:r>
              <a:rPr lang="en-US" sz="2500"/>
              <a:t>PWN requirements exist for a purpose</a:t>
            </a:r>
            <a:endParaRPr sz="2500"/>
          </a:p>
          <a:p>
            <a:pPr marL="9144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-US" sz="2500"/>
              <a:t>Provides a record of decisions</a:t>
            </a:r>
            <a:endParaRPr sz="2500"/>
          </a:p>
          <a:p>
            <a:pPr marL="9144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-US" sz="2500"/>
              <a:t>Ensures parents are fully informed and able to meaningfully participate</a:t>
            </a:r>
            <a:endParaRPr sz="25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sz="2500"/>
              <a:t>In Union School District v. Smith (9th cir. 1994)</a:t>
            </a:r>
            <a:endParaRPr sz="2500"/>
          </a:p>
          <a:p>
            <a:pPr marL="9144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-US" sz="2500"/>
              <a:t>“This formal requirement has an important purpose that is not merely technical, and we therefore believe it should be enforced rigorously.”</a:t>
            </a:r>
            <a:endParaRPr sz="25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sz="2500"/>
              <a:t>Absence of, or misleading, PWN creates confusion</a:t>
            </a:r>
            <a:endParaRPr sz="2500"/>
          </a:p>
          <a:p>
            <a:pPr marL="9144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○"/>
            </a:pPr>
            <a:r>
              <a:rPr lang="en-US" sz="2500"/>
              <a:t>Decisions must be clear and understandable to all parties</a:t>
            </a:r>
            <a:endParaRPr sz="2500"/>
          </a:p>
        </p:txBody>
      </p:sp>
      <p:sp>
        <p:nvSpPr>
          <p:cNvPr id="128" name="Google Shape;128;g3f66c89850d_1_1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f97298c162_0_0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State </a:t>
            </a: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</a:ext>
                </a:extLst>
              </a:rPr>
              <a:t>Complaints</a:t>
            </a:r>
            <a:r>
              <a:rPr lang="en-US"/>
              <a:t> in Iowa</a:t>
            </a:r>
            <a:endParaRPr/>
          </a:p>
        </p:txBody>
      </p:sp>
      <p:sp>
        <p:nvSpPr>
          <p:cNvPr id="134" name="Google Shape;134;g3f97298c162_0_0"/>
          <p:cNvSpPr txBox="1">
            <a:spLocks noGrp="1"/>
          </p:cNvSpPr>
          <p:nvPr>
            <p:ph type="body" idx="1"/>
          </p:nvPr>
        </p:nvSpPr>
        <p:spPr>
          <a:xfrm>
            <a:off x="339225" y="867700"/>
            <a:ext cx="11163600" cy="5531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800"/>
              <a:buChar char="●"/>
            </a:pPr>
            <a:r>
              <a:rPr lang="en-US" sz="2400"/>
              <a:t>Misleading PWN</a:t>
            </a:r>
            <a:r>
              <a:rPr lang="en-US" sz="24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7"/>
                  </a:ext>
                </a:extLst>
              </a:rPr>
              <a:t> (2026)</a:t>
            </a:r>
            <a:endParaRPr sz="24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sz="2400"/>
              <a:t>Timely notice of PWN (2026)</a:t>
            </a:r>
            <a:endParaRPr sz="2400"/>
          </a:p>
          <a:p>
            <a:pPr marL="9144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-US" sz="2400"/>
              <a:t>Caution when multiple meetings are held</a:t>
            </a:r>
            <a:endParaRPr sz="2400"/>
          </a:p>
          <a:p>
            <a:pPr marL="9144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-US" sz="2400"/>
              <a:t>Even if all decisions are not made in one meeting, </a:t>
            </a:r>
            <a:r>
              <a:rPr lang="en-US" sz="24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</a:ext>
                </a:extLst>
              </a:rPr>
              <a:t>PWN</a:t>
            </a:r>
            <a:r>
              <a:rPr lang="en-US" sz="2400"/>
              <a:t> </a:t>
            </a:r>
            <a:r>
              <a:rPr lang="en-US" sz="24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required</a:t>
            </a:r>
            <a:r>
              <a:rPr lang="en-US" sz="2400"/>
              <a:t> when proposals or refusals occur </a:t>
            </a:r>
            <a:endParaRPr sz="24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sz="2400"/>
              <a:t>Blank PWN and no PWN provided after an amendment (2025)</a:t>
            </a:r>
            <a:endParaRPr sz="24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sz="2400"/>
              <a:t>Insufficient information, not providing PWN for qualifying requests made by email (2026)</a:t>
            </a:r>
            <a:endParaRPr sz="24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sz="2400"/>
              <a:t>Delay in issuing PWN, even after one was requested by parents, and insufficient information (2026)</a:t>
            </a:r>
            <a:endParaRPr sz="2400"/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●"/>
            </a:pPr>
            <a:r>
              <a:rPr lang="en-US" sz="2400"/>
              <a:t>In several cases, PWN violations resulted in denial of meaningful parent participation (2025, 2026)</a:t>
            </a:r>
            <a:endParaRPr sz="2400"/>
          </a:p>
        </p:txBody>
      </p:sp>
      <p:sp>
        <p:nvSpPr>
          <p:cNvPr id="135" name="Google Shape;135;g3f97298c162_0_0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11e463f07_0_0" descr="Case Law &#10;"/>
          <p:cNvSpPr txBox="1">
            <a:spLocks noGrp="1"/>
          </p:cNvSpPr>
          <p:nvPr>
            <p:ph type="title"/>
          </p:nvPr>
        </p:nvSpPr>
        <p:spPr>
          <a:xfrm>
            <a:off x="408561" y="428017"/>
            <a:ext cx="3540900" cy="59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Arial"/>
              <a:buNone/>
            </a:pPr>
            <a:r>
              <a:rPr lang="en-US"/>
              <a:t>Case Law </a:t>
            </a:r>
            <a:endParaRPr/>
          </a:p>
        </p:txBody>
      </p:sp>
      <p:sp>
        <p:nvSpPr>
          <p:cNvPr id="141" name="Google Shape;141;g3f11e463f07_0_0"/>
          <p:cNvSpPr txBox="1">
            <a:spLocks noGrp="1"/>
          </p:cNvSpPr>
          <p:nvPr>
            <p:ph type="body" idx="1"/>
          </p:nvPr>
        </p:nvSpPr>
        <p:spPr>
          <a:xfrm>
            <a:off x="4249825" y="236324"/>
            <a:ext cx="7594500" cy="56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PWNs must accurately reflect what occurred (123 LRP 14125, SEA OH 2023)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PWN needs to be provided with “enough time to fully consider the change and respond to the action before it is implemented” (OSEP, April 2012)</a:t>
            </a:r>
            <a:endParaRPr sz="2200"/>
          </a:p>
          <a:p>
            <a:pPr marL="914400" lvl="1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</a:pPr>
            <a:r>
              <a:rPr lang="en-US" sz="2200"/>
              <a:t>Providing notice before meeting could suggest predetermination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PWNs must adequately explain the team decisions (123 LRP 17953, SEA WA, 2023)</a:t>
            </a:r>
            <a:endParaRPr sz="2200"/>
          </a:p>
          <a:p>
            <a:pPr marL="457200" lvl="0" indent="-3683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Information in </a:t>
            </a:r>
            <a:r>
              <a:rPr lang="en-US" sz="22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0"/>
                  </a:ext>
                </a:extLst>
              </a:rPr>
              <a:t>PWN</a:t>
            </a:r>
            <a:r>
              <a:rPr lang="en-US" sz="2200"/>
              <a:t> is that which is always necessary regardless of the circumstances surrounding the proposal</a:t>
            </a:r>
            <a:endParaRPr sz="2200"/>
          </a:p>
          <a:p>
            <a:pPr marL="914400" lvl="1" indent="-3683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○"/>
            </a:pPr>
            <a:r>
              <a:rPr lang="en-US" sz="2200"/>
              <a:t>Does the information provided in the PWN provide sufficient content (as required) around the proposals/refusals? (116 LRP 11536, SEA OH 2016)</a:t>
            </a:r>
            <a:endParaRPr sz="2200"/>
          </a:p>
        </p:txBody>
      </p:sp>
      <p:sp>
        <p:nvSpPr>
          <p:cNvPr id="142" name="Google Shape;142;g3f11e463f07_0_0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82f09c339b_25_241" descr="Practice&#10;"/>
          <p:cNvSpPr txBox="1">
            <a:spLocks noGrp="1"/>
          </p:cNvSpPr>
          <p:nvPr>
            <p:ph type="title"/>
          </p:nvPr>
        </p:nvSpPr>
        <p:spPr>
          <a:xfrm>
            <a:off x="893975" y="2806300"/>
            <a:ext cx="5052000" cy="2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US"/>
              <a:t>Practice</a:t>
            </a:r>
            <a:endParaRPr/>
          </a:p>
        </p:txBody>
      </p:sp>
      <p:sp>
        <p:nvSpPr>
          <p:cNvPr id="148" name="Google Shape;148;g382f09c339b_25_24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66c89850d_1_22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Beyond a Form</a:t>
            </a:r>
            <a:endParaRPr/>
          </a:p>
        </p:txBody>
      </p:sp>
      <p:sp>
        <p:nvSpPr>
          <p:cNvPr id="155" name="Google Shape;155;g3f66c89850d_1_22"/>
          <p:cNvSpPr txBox="1">
            <a:spLocks noGrp="1"/>
          </p:cNvSpPr>
          <p:nvPr>
            <p:ph type="body" idx="1"/>
          </p:nvPr>
        </p:nvSpPr>
        <p:spPr>
          <a:xfrm>
            <a:off x="689112" y="1460499"/>
            <a:ext cx="108138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500" b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1"/>
                  </a:ext>
                </a:extLst>
              </a:rPr>
              <a:t>A legally compliant PWN is more than a complete form</a:t>
            </a:r>
            <a:endParaRPr sz="2500" b="1"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2"/>
                </a:ext>
              </a:extLst>
            </a:endParaRPr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2500">
              <a:extLst>
                <a:ext uri="http://customooxmlschemas.google.com/">
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</a:ext>
              </a:extLst>
            </a:endParaRPr>
          </a:p>
          <a:p>
            <a:pPr marL="0" lvl="0" indent="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5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4"/>
                  </a:ext>
                </a:extLst>
              </a:rPr>
              <a:t>A PWN must support parent(s) understanding</a:t>
            </a:r>
            <a:r>
              <a:rPr lang="en-US" sz="2500"/>
              <a:t> and foster active participation.</a:t>
            </a:r>
            <a:endParaRPr sz="2500"/>
          </a:p>
          <a:p>
            <a:pPr marL="914400" lvl="0" indent="-38735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Clearly communicates the team’s decision</a:t>
            </a:r>
            <a:endParaRPr sz="2500"/>
          </a:p>
          <a:p>
            <a:pPr marL="914400" lvl="0" indent="-38735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Explains the rationale for the decision</a:t>
            </a:r>
            <a:endParaRPr sz="2500"/>
          </a:p>
          <a:p>
            <a:pPr marL="914400" lvl="0" indent="-38735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Reflects meaningful parent participation</a:t>
            </a:r>
            <a:endParaRPr sz="2500"/>
          </a:p>
          <a:p>
            <a:pPr marL="914400" lvl="0" indent="-387350" algn="l" rtl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SzPts val="2500"/>
              <a:buChar char="●"/>
            </a:pPr>
            <a:r>
              <a:rPr lang="en-US" sz="2500"/>
              <a:t>Is understandable to families</a:t>
            </a:r>
            <a:endParaRPr sz="25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2500"/>
          </a:p>
          <a:p>
            <a:pPr marL="0" lvl="0" indent="0" algn="l" rtl="0">
              <a:spcBef>
                <a:spcPts val="750"/>
              </a:spcBef>
              <a:spcAft>
                <a:spcPts val="0"/>
              </a:spcAft>
              <a:buNone/>
            </a:pPr>
            <a:endParaRPr sz="2500"/>
          </a:p>
        </p:txBody>
      </p:sp>
      <p:sp>
        <p:nvSpPr>
          <p:cNvPr id="154" name="Google Shape;154;g3f66c89850d_1_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66c89850d_1_29" descr="Reflecting Parent Voice"/>
          <p:cNvSpPr txBox="1">
            <a:spLocks noGrp="1"/>
          </p:cNvSpPr>
          <p:nvPr>
            <p:ph type="title"/>
          </p:nvPr>
        </p:nvSpPr>
        <p:spPr>
          <a:xfrm>
            <a:off x="408561" y="428017"/>
            <a:ext cx="3540900" cy="590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Reflecting Parent Voice	</a:t>
            </a:r>
            <a:endParaRPr/>
          </a:p>
        </p:txBody>
      </p:sp>
      <p:sp>
        <p:nvSpPr>
          <p:cNvPr id="161" name="Google Shape;161;g3f66c89850d_1_29"/>
          <p:cNvSpPr txBox="1">
            <a:spLocks noGrp="1"/>
          </p:cNvSpPr>
          <p:nvPr>
            <p:ph type="body" idx="1"/>
          </p:nvPr>
        </p:nvSpPr>
        <p:spPr>
          <a:xfrm>
            <a:off x="4591450" y="428025"/>
            <a:ext cx="7319700" cy="590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00" b="1"/>
              <a:t>Parent voice is reflected when the PWN:</a:t>
            </a:r>
            <a:endParaRPr sz="2500" b="1"/>
          </a:p>
          <a:p>
            <a:pPr marL="596900" lvl="0" indent="-336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2500"/>
              <a:t>Documents parent concerns accurately</a:t>
            </a:r>
            <a:endParaRPr sz="2500"/>
          </a:p>
          <a:p>
            <a:pPr marL="5969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2500"/>
              <a:t>Includes information shared by the family</a:t>
            </a:r>
            <a:endParaRPr sz="2500"/>
          </a:p>
          <a:p>
            <a:pPr marL="5969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2500"/>
              <a:t>Explains how parent input was considered</a:t>
            </a:r>
            <a:endParaRPr sz="2500"/>
          </a:p>
          <a:p>
            <a:pPr marL="596900" lvl="0" indent="-3365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700"/>
              <a:buChar char="●"/>
            </a:pPr>
            <a:r>
              <a:rPr lang="en-US" sz="2500"/>
              <a:t>Connects parent input to the team's discussion</a:t>
            </a:r>
            <a:endParaRPr sz="2500"/>
          </a:p>
        </p:txBody>
      </p:sp>
      <p:sp>
        <p:nvSpPr>
          <p:cNvPr id="162" name="Google Shape;162;g3f66c89850d_1_29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66c89850d_1_35" descr="Reader-friendly PWN"/>
          <p:cNvSpPr txBox="1">
            <a:spLocks noGrp="1"/>
          </p:cNvSpPr>
          <p:nvPr>
            <p:ph type="title"/>
          </p:nvPr>
        </p:nvSpPr>
        <p:spPr>
          <a:xfrm>
            <a:off x="408561" y="428017"/>
            <a:ext cx="3540900" cy="590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Reader-friendly PWN</a:t>
            </a:r>
            <a:endParaRPr/>
          </a:p>
        </p:txBody>
      </p:sp>
      <p:sp>
        <p:nvSpPr>
          <p:cNvPr id="168" name="Google Shape;168;g3f66c89850d_1_35"/>
          <p:cNvSpPr txBox="1">
            <a:spLocks noGrp="1"/>
          </p:cNvSpPr>
          <p:nvPr>
            <p:ph type="body" idx="1"/>
          </p:nvPr>
        </p:nvSpPr>
        <p:spPr>
          <a:xfrm>
            <a:off x="4591454" y="428017"/>
            <a:ext cx="7017300" cy="5906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3238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1500"/>
              <a:buChar char="●"/>
            </a:pPr>
            <a:r>
              <a:rPr lang="en-US" sz="2500"/>
              <a:t>Minimizes educational jargon</a:t>
            </a:r>
            <a:endParaRPr sz="2500"/>
          </a:p>
          <a:p>
            <a:pPr marL="457200" lvl="0" indent="-323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-US" sz="2500"/>
              <a:t>Explains technical terms when needed</a:t>
            </a:r>
            <a:endParaRPr sz="2500"/>
          </a:p>
          <a:p>
            <a:pPr marL="457200" lvl="0" indent="-3238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-US" sz="2500"/>
              <a:t>Connects data to the team’s decision</a:t>
            </a:r>
            <a:endParaRPr sz="2500"/>
          </a:p>
          <a:p>
            <a:pPr marL="457200" lvl="0" indent="-3238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500"/>
              <a:buChar char="●"/>
            </a:pPr>
            <a:r>
              <a:rPr lang="en-US" sz="2500"/>
              <a:t>Focuses on clarity rather than complexity</a:t>
            </a:r>
            <a:endParaRPr sz="2500"/>
          </a:p>
        </p:txBody>
      </p:sp>
      <p:sp>
        <p:nvSpPr>
          <p:cNvPr id="169" name="Google Shape;169;g3f66c89850d_1_3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66c89850d_1_41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Review and Reflection 	</a:t>
            </a:r>
            <a:endParaRPr/>
          </a:p>
        </p:txBody>
      </p:sp>
      <p:sp>
        <p:nvSpPr>
          <p:cNvPr id="175" name="Google Shape;175;g3f66c89850d_1_41"/>
          <p:cNvSpPr txBox="1">
            <a:spLocks noGrp="1"/>
          </p:cNvSpPr>
          <p:nvPr>
            <p:ph type="body" idx="1"/>
          </p:nvPr>
        </p:nvSpPr>
        <p:spPr>
          <a:xfrm>
            <a:off x="339217" y="953548"/>
            <a:ext cx="5029200" cy="5070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/>
              <a:t>Reviewing the PWN: </a:t>
            </a:r>
            <a:endParaRPr sz="2400" b="1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Reflect parent voice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Explain the team’s rationale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Use language families can understand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Accurately reflect the discussion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en-US" sz="2400"/>
              <a:t>Support parent understanding</a:t>
            </a:r>
            <a:endParaRPr sz="2400"/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400"/>
              <a:buChar char="●"/>
            </a:pPr>
            <a:r>
              <a:rPr lang="en-US" sz="2400"/>
              <a:t>Have a reasonable “implementation date”</a:t>
            </a:r>
            <a:endParaRPr sz="2400"/>
          </a:p>
        </p:txBody>
      </p:sp>
      <p:sp>
        <p:nvSpPr>
          <p:cNvPr id="176" name="Google Shape;176;g3f66c89850d_1_41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sp>
        <p:nvSpPr>
          <p:cNvPr id="177" name="Google Shape;177;g3f66c89850d_1_41"/>
          <p:cNvSpPr txBox="1"/>
          <p:nvPr/>
        </p:nvSpPr>
        <p:spPr>
          <a:xfrm>
            <a:off x="5784100" y="893550"/>
            <a:ext cx="6158100" cy="50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</a:rPr>
              <a:t>Reflection Questions for Administrators:</a:t>
            </a:r>
            <a:endParaRPr sz="2400" b="1">
              <a:solidFill>
                <a:schemeClr val="dk1"/>
              </a:solidFill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Could a parent identify the concern that prompted the discussion?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Could a parent understand this section without additional explanation?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Does it explain the data the team used to make the decision?</a:t>
            </a:r>
            <a:endParaRPr sz="2400">
              <a:solidFill>
                <a:schemeClr val="dk1"/>
              </a:solidFill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1200"/>
              </a:spcBef>
              <a:spcAft>
                <a:spcPts val="100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Does it communicate the team's thinking or simply document the final decision?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97298c162_0_15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General Supervision </a:t>
            </a:r>
            <a:endParaRPr/>
          </a:p>
        </p:txBody>
      </p:sp>
      <p:pic>
        <p:nvPicPr>
          <p:cNvPr id="184" name="Google Shape;184;g3f97298c162_0_15" descr="Image of Iowa's General Supervision Infinity Loop, with Inform, Detect, Prevent, Correct, Inspect" title="General Supervision Infinity Loop.p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6568" b="6559"/>
          <a:stretch/>
        </p:blipFill>
        <p:spPr>
          <a:xfrm>
            <a:off x="516525" y="2116799"/>
            <a:ext cx="4341600" cy="26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g3f97298c162_0_15"/>
          <p:cNvSpPr txBox="1">
            <a:spLocks noGrp="1"/>
          </p:cNvSpPr>
          <p:nvPr>
            <p:ph type="body" idx="1"/>
          </p:nvPr>
        </p:nvSpPr>
        <p:spPr>
          <a:xfrm>
            <a:off x="5233900" y="886687"/>
            <a:ext cx="6768300" cy="549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19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SzPts val="2100"/>
              <a:buChar char="●"/>
            </a:pPr>
            <a:r>
              <a:rPr lang="en-US" b="1"/>
              <a:t>Prevent</a:t>
            </a:r>
            <a:endParaRPr b="1"/>
          </a:p>
          <a:p>
            <a:pPr marL="9144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-US" sz="2100"/>
              <a:t>Review PWNs for accuracy and comprehensiveness prior to being sent to families</a:t>
            </a:r>
            <a:endParaRPr sz="2100"/>
          </a:p>
          <a:p>
            <a:pPr marL="4572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-US" b="1"/>
              <a:t>Inform</a:t>
            </a:r>
            <a:endParaRPr b="1"/>
          </a:p>
          <a:p>
            <a:pPr marL="9144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-US" sz="2100"/>
              <a:t>Ensure staff have adequate training and knowledge of the requirements of PWNs</a:t>
            </a:r>
            <a:endParaRPr sz="2100"/>
          </a:p>
          <a:p>
            <a:pPr marL="4572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-US" b="1"/>
              <a:t>Detect</a:t>
            </a:r>
            <a:endParaRPr b="1"/>
          </a:p>
          <a:p>
            <a:pPr marL="9144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-US" sz="2100"/>
              <a:t>Run an “Open PWN” report</a:t>
            </a:r>
            <a:endParaRPr sz="2100"/>
          </a:p>
          <a:p>
            <a:pPr marL="4572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-US" b="1"/>
              <a:t>Inspect</a:t>
            </a:r>
            <a:endParaRPr b="1"/>
          </a:p>
          <a:p>
            <a:pPr marL="914400" lvl="1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○"/>
            </a:pPr>
            <a:r>
              <a:rPr lang="en-US" sz="2100"/>
              <a:t>Are there patterns in PWN noncompliance?</a:t>
            </a:r>
            <a:endParaRPr sz="2100"/>
          </a:p>
          <a:p>
            <a:pPr marL="4572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-US" b="1"/>
              <a:t>Correct</a:t>
            </a:r>
            <a:endParaRPr b="1"/>
          </a:p>
          <a:p>
            <a:pPr marL="914400" lvl="1" indent="-3619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100"/>
              <a:buChar char="○"/>
            </a:pPr>
            <a:r>
              <a:rPr lang="en-US" sz="2100"/>
              <a:t>Have staff revise draft PWN or issue new PWN</a:t>
            </a:r>
            <a:endParaRPr sz="2100"/>
          </a:p>
        </p:txBody>
      </p:sp>
      <p:sp>
        <p:nvSpPr>
          <p:cNvPr id="185" name="Google Shape;185;g3f97298c162_0_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82f09c339b_25_236" descr="PWN Updates to ACHIEVE&#10;Coming Mid-September 2026&#10;"/>
          <p:cNvSpPr txBox="1">
            <a:spLocks noGrp="1"/>
          </p:cNvSpPr>
          <p:nvPr>
            <p:ph type="title"/>
          </p:nvPr>
        </p:nvSpPr>
        <p:spPr>
          <a:xfrm>
            <a:off x="893975" y="2775600"/>
            <a:ext cx="8374800" cy="2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US"/>
              <a:t>PWN Updates to ACHIEVE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US" sz="3200" b="0"/>
              <a:t>Coming Mid-September</a:t>
            </a:r>
            <a:r>
              <a:rPr lang="en-US" sz="3200" b="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7"/>
                  </a:ext>
                </a:extLst>
              </a:rPr>
              <a:t> 2026</a:t>
            </a:r>
            <a:endParaRPr sz="3200" b="0"/>
          </a:p>
        </p:txBody>
      </p:sp>
      <p:sp>
        <p:nvSpPr>
          <p:cNvPr id="191" name="Google Shape;191;g382f09c339b_25_236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97298c162_0_5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8"/>
                  </a:ext>
                </a:extLst>
              </a:rPr>
              <a:t>Prior Written Notice: </a:t>
            </a:r>
            <a:r>
              <a:rPr lang="en-US"/>
              <a:t>Key Changes</a:t>
            </a:r>
            <a:endParaRPr/>
          </a:p>
        </p:txBody>
      </p:sp>
      <p:sp>
        <p:nvSpPr>
          <p:cNvPr id="197" name="Google Shape;197;g3f97298c162_0_5"/>
          <p:cNvSpPr txBox="1">
            <a:spLocks noGrp="1"/>
          </p:cNvSpPr>
          <p:nvPr>
            <p:ph type="body" idx="1"/>
          </p:nvPr>
        </p:nvSpPr>
        <p:spPr>
          <a:xfrm>
            <a:off x="289650" y="992900"/>
            <a:ext cx="5739000" cy="5097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2200" b="1"/>
              <a:t>Manage multiple drafts</a:t>
            </a:r>
            <a:r>
              <a:rPr lang="en-US" sz="2200"/>
              <a:t> - </a:t>
            </a:r>
            <a:r>
              <a:rPr lang="en-US" sz="2200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9"/>
                  </a:ext>
                </a:extLst>
              </a:rPr>
              <a:t>More than one draft PWN may </a:t>
            </a:r>
            <a:r>
              <a:rPr lang="en-US" sz="2200"/>
              <a:t>be in progress for a learner</a:t>
            </a:r>
            <a:endParaRPr sz="2200"/>
          </a:p>
          <a:p>
            <a:pPr marL="4572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US" sz="2200" b="1"/>
              <a:t>Locate unfinished PWNs</a:t>
            </a:r>
            <a:r>
              <a:rPr lang="en-US" sz="2200"/>
              <a:t> - Drafts are accessible from the Documentation stepper</a:t>
            </a:r>
            <a:endParaRPr sz="2200"/>
          </a:p>
          <a:p>
            <a:pPr marL="4572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US" sz="2200" b="1"/>
              <a:t>Link the PWN to a process</a:t>
            </a:r>
            <a:r>
              <a:rPr lang="en-US" sz="2200"/>
              <a:t> - Required</a:t>
            </a:r>
            <a:endParaRPr sz="2200"/>
          </a:p>
          <a:p>
            <a:pPr marL="4572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US" sz="2200" b="1"/>
              <a:t>Document actions individually</a:t>
            </a:r>
            <a:r>
              <a:rPr lang="en-US" sz="2200"/>
              <a:t> - Proposed or refused action is entered separately</a:t>
            </a:r>
            <a:endParaRPr sz="2200"/>
          </a:p>
          <a:p>
            <a:pPr marL="4572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1900"/>
              <a:buChar char="●"/>
            </a:pPr>
            <a:r>
              <a:rPr lang="en-US" sz="2200" b="1"/>
              <a:t>Identify contact persons</a:t>
            </a:r>
            <a:r>
              <a:rPr lang="en-US" sz="2200"/>
              <a:t>- Select the PWN creator and/or search for team members</a:t>
            </a:r>
            <a:endParaRPr sz="2200"/>
          </a:p>
        </p:txBody>
      </p:sp>
      <p:sp>
        <p:nvSpPr>
          <p:cNvPr id="198" name="Google Shape;198;g3f97298c162_0_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pic>
        <p:nvPicPr>
          <p:cNvPr id="199" name="Google Shape;199;g3f97298c162_0_5" descr="Image taken from ACHIEVE." title="Screenshot 2026-08-11 09483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7025" y="889800"/>
            <a:ext cx="5738999" cy="53035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6bcf3e531_0_6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Documenting Proposed and Refuse Actions</a:t>
            </a:r>
            <a:endParaRPr/>
          </a:p>
        </p:txBody>
      </p:sp>
      <p:sp>
        <p:nvSpPr>
          <p:cNvPr id="205" name="Google Shape;205;g3f6bcf3e531_0_6"/>
          <p:cNvSpPr txBox="1">
            <a:spLocks noGrp="1"/>
          </p:cNvSpPr>
          <p:nvPr>
            <p:ph type="body" idx="1"/>
          </p:nvPr>
        </p:nvSpPr>
        <p:spPr>
          <a:xfrm>
            <a:off x="172350" y="784625"/>
            <a:ext cx="4566900" cy="5479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Each action is documented separately, including: </a:t>
            </a:r>
            <a:endParaRPr b="1"/>
          </a:p>
          <a:p>
            <a:pPr marL="9144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Proposing or Refusing</a:t>
            </a:r>
            <a:endParaRPr sz="1900"/>
          </a:p>
          <a:p>
            <a:pPr marL="9144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Date Decision Reached</a:t>
            </a:r>
            <a:endParaRPr sz="1900"/>
          </a:p>
          <a:p>
            <a:pPr marL="9144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Action</a:t>
            </a:r>
            <a:endParaRPr sz="1900"/>
          </a:p>
          <a:p>
            <a:pPr marL="9144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Sources of Information</a:t>
            </a:r>
            <a:endParaRPr sz="1900"/>
          </a:p>
          <a:p>
            <a:pPr marL="9144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Other options considered and reason rejected</a:t>
            </a:r>
            <a:endParaRPr sz="1900"/>
          </a:p>
          <a:p>
            <a:pPr marL="9144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Relevant factors, when applicable</a:t>
            </a:r>
            <a:endParaRPr sz="1900"/>
          </a:p>
          <a:p>
            <a:pPr marL="914400" lvl="0" indent="-3492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●"/>
            </a:pPr>
            <a:r>
              <a:rPr lang="en-US" sz="1900"/>
              <a:t>Implementation date, when proposing</a:t>
            </a:r>
            <a:endParaRPr sz="190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 b="1"/>
              <a:t>At least one proposed or refused action must be saved before the PWN can be completed. </a:t>
            </a:r>
            <a:endParaRPr>
              <a:highlight>
                <a:srgbClr val="FFFF00"/>
              </a:highlight>
            </a:endParaRPr>
          </a:p>
        </p:txBody>
      </p:sp>
      <p:pic>
        <p:nvPicPr>
          <p:cNvPr id="207" name="Google Shape;207;g3f6bcf3e531_0_6" descr="Image taken from ACHIEVE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39250" y="1299550"/>
            <a:ext cx="7302501" cy="21292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08" name="Google Shape;208;g3f6bcf3e531_0_6" descr="Image taken from ACHIEVE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9250" y="3865017"/>
            <a:ext cx="7302500" cy="209945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06" name="Google Shape;206;g3f6bcf3e531_0_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6bcf3e531_0_0"/>
          <p:cNvSpPr txBox="1">
            <a:spLocks noGrp="1"/>
          </p:cNvSpPr>
          <p:nvPr>
            <p:ph type="title"/>
          </p:nvPr>
        </p:nvSpPr>
        <p:spPr>
          <a:xfrm>
            <a:off x="339213" y="2"/>
            <a:ext cx="11269800" cy="73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Managing Draft PWNs</a:t>
            </a:r>
            <a:endParaRPr/>
          </a:p>
        </p:txBody>
      </p:sp>
      <p:sp>
        <p:nvSpPr>
          <p:cNvPr id="214" name="Google Shape;214;g3f6bcf3e531_0_0"/>
          <p:cNvSpPr txBox="1">
            <a:spLocks noGrp="1"/>
          </p:cNvSpPr>
          <p:nvPr>
            <p:ph type="body" idx="1"/>
          </p:nvPr>
        </p:nvSpPr>
        <p:spPr>
          <a:xfrm>
            <a:off x="339225" y="976550"/>
            <a:ext cx="11801400" cy="5240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b="1"/>
              <a:t>Multiple Drafts</a:t>
            </a:r>
            <a:endParaRPr/>
          </a:p>
          <a:p>
            <a:pPr marL="9144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More than one PWN may be in progress for a learner</a:t>
            </a:r>
            <a:endParaRPr/>
          </a:p>
          <a:p>
            <a:pPr marL="9144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Open an existing draft or create a new PWN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Finding </a:t>
            </a:r>
            <a:r>
              <a:rPr lang="en-US" b="1"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0"/>
                  </a:ext>
                </a:extLst>
              </a:rPr>
              <a:t>Drafts</a:t>
            </a:r>
            <a:endParaRPr b="1"/>
          </a:p>
          <a:p>
            <a:pPr marL="9144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Draft PWNs appear in the </a:t>
            </a:r>
            <a:r>
              <a:rPr lang="en-US" b="1"/>
              <a:t>Documentation stepper</a:t>
            </a:r>
            <a:endParaRPr b="1"/>
          </a:p>
          <a:p>
            <a:pPr marL="9144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Select the </a:t>
            </a:r>
            <a:r>
              <a:rPr lang="en-US" b="1"/>
              <a:t>Date Created </a:t>
            </a:r>
            <a:r>
              <a:rPr lang="en-US"/>
              <a:t>to reopen a draft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Unfinished Drafts</a:t>
            </a:r>
            <a:endParaRPr/>
          </a:p>
          <a:p>
            <a:pPr marL="9144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After </a:t>
            </a:r>
            <a:r>
              <a:rPr lang="en-US" b="1"/>
              <a:t>5 days</a:t>
            </a:r>
            <a:r>
              <a:rPr lang="en-US"/>
              <a:t>, an unfinished qualifying PWN generates a To Do for the PWN creator</a:t>
            </a:r>
            <a:endParaRPr/>
          </a:p>
          <a:p>
            <a:pPr marL="9144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An </a:t>
            </a:r>
            <a:r>
              <a:rPr lang="en-US" b="1"/>
              <a:t>Unfinalized PWN Report</a:t>
            </a:r>
            <a:r>
              <a:rPr lang="en-US"/>
              <a:t> identifies PWNs open </a:t>
            </a:r>
            <a:r>
              <a:rPr lang="en-US" b="1"/>
              <a:t>10 or more days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/>
              <a:t>Delete a Draft </a:t>
            </a:r>
            <a:endParaRPr b="1"/>
          </a:p>
          <a:p>
            <a:pPr marL="914400" lvl="0" indent="-3619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Char char="●"/>
            </a:pPr>
            <a:r>
              <a:rPr lang="en-US"/>
              <a:t>A draft created in error can be deleted by the person who created it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US"/>
              <a:t>Find further information about ACHIEVE Changes on the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Iowa Department of Education website</a:t>
            </a:r>
            <a:endParaRPr/>
          </a:p>
        </p:txBody>
      </p:sp>
      <p:sp>
        <p:nvSpPr>
          <p:cNvPr id="215" name="Google Shape;215;g3f6bcf3e531_0_0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97298c162_0_10" descr="Upcoming Policy and Practice"/>
          <p:cNvSpPr txBox="1">
            <a:spLocks noGrp="1"/>
          </p:cNvSpPr>
          <p:nvPr>
            <p:ph type="title"/>
          </p:nvPr>
        </p:nvSpPr>
        <p:spPr>
          <a:xfrm>
            <a:off x="831850" y="2986146"/>
            <a:ext cx="10515600" cy="1576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Upcoming Policy and Practice</a:t>
            </a:r>
            <a:endParaRPr/>
          </a:p>
        </p:txBody>
      </p:sp>
      <p:sp>
        <p:nvSpPr>
          <p:cNvPr id="221" name="Google Shape;221;g3f97298c162_0_10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61362cbd2_0_47"/>
          <p:cNvSpPr txBox="1">
            <a:spLocks noGrp="1"/>
          </p:cNvSpPr>
          <p:nvPr>
            <p:ph type="title"/>
          </p:nvPr>
        </p:nvSpPr>
        <p:spPr>
          <a:xfrm>
            <a:off x="183775" y="69050"/>
            <a:ext cx="7798200" cy="6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Future Policy and Practice Webinars</a:t>
            </a:r>
            <a:endParaRPr/>
          </a:p>
        </p:txBody>
      </p:sp>
      <p:sp>
        <p:nvSpPr>
          <p:cNvPr id="227" name="Google Shape;227;g3f61362cbd2_0_47"/>
          <p:cNvSpPr txBox="1">
            <a:spLocks noGrp="1"/>
          </p:cNvSpPr>
          <p:nvPr>
            <p:ph type="body" idx="1"/>
          </p:nvPr>
        </p:nvSpPr>
        <p:spPr>
          <a:xfrm>
            <a:off x="136375" y="835000"/>
            <a:ext cx="11690700" cy="29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2308"/>
              <a:buFont typeface="Arial"/>
              <a:buNone/>
            </a:pPr>
            <a:r>
              <a:rPr lang="en-US" sz="2600" u="sng">
                <a:solidFill>
                  <a:schemeClr val="hlink"/>
                </a:solidFill>
                <a:hlinkClick r:id="rId3"/>
              </a:rPr>
              <a:t>Upcoming Topics and Dates</a:t>
            </a:r>
            <a:r>
              <a:rPr lang="en-US" sz="2600"/>
              <a:t> (</a:t>
            </a:r>
            <a:r>
              <a:rPr lang="en-US" sz="2600">
                <a:solidFill>
                  <a:srgbClr val="262828"/>
                </a:solidFill>
              </a:rPr>
              <a:t>9:00 am - 10:00 am)</a:t>
            </a:r>
            <a:endParaRPr sz="2600">
              <a:solidFill>
                <a:srgbClr val="262828"/>
              </a:solidFill>
            </a:endParaRPr>
          </a:p>
          <a:p>
            <a:pPr marL="457200" lvl="0" indent="-381318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62828"/>
              </a:buClr>
              <a:buSzPct val="100000"/>
              <a:buChar char="●"/>
            </a:pPr>
            <a:r>
              <a:rPr lang="en-US" sz="2600">
                <a:solidFill>
                  <a:srgbClr val="262828"/>
                </a:solidFill>
              </a:rPr>
              <a:t>October 14, 2026: IEP Team Member Roles and Responsibilities</a:t>
            </a:r>
            <a:endParaRPr sz="2600">
              <a:solidFill>
                <a:srgbClr val="262828"/>
              </a:solidFill>
            </a:endParaRPr>
          </a:p>
          <a:p>
            <a:pPr marL="457200" lvl="0" indent="-381318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62828"/>
              </a:buClr>
              <a:buSzPct val="100000"/>
              <a:buChar char="●"/>
            </a:pPr>
            <a:r>
              <a:rPr lang="en-US" sz="2600">
                <a:solidFill>
                  <a:srgbClr val="262828"/>
                </a:solidFill>
              </a:rPr>
              <a:t>November 18th, 2026: Appropriate duties of paraeducators</a:t>
            </a:r>
            <a:endParaRPr sz="2600">
              <a:solidFill>
                <a:srgbClr val="262828"/>
              </a:solidFill>
            </a:endParaRPr>
          </a:p>
          <a:p>
            <a:pPr marL="457200" lvl="0" indent="-381318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262828"/>
              </a:buClr>
              <a:buSzPct val="100000"/>
              <a:buChar char="●"/>
            </a:pPr>
            <a:r>
              <a:rPr lang="en-US" sz="2600">
                <a:solidFill>
                  <a:srgbClr val="262828"/>
                </a:solidFill>
              </a:rPr>
              <a:t>December 9, 2026: Accessible Educational Materials</a:t>
            </a:r>
            <a:endParaRPr sz="2600">
              <a:solidFill>
                <a:srgbClr val="262828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2069"/>
              <a:buFont typeface="Arial"/>
              <a:buNone/>
            </a:pPr>
            <a:endParaRPr sz="2900"/>
          </a:p>
          <a:p>
            <a:pPr marL="457200" lvl="0" indent="0" algn="l" rtl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ct val="62069"/>
              <a:buNone/>
            </a:pPr>
            <a:endParaRPr sz="2900"/>
          </a:p>
        </p:txBody>
      </p:sp>
      <p:pic>
        <p:nvPicPr>
          <p:cNvPr id="228" name="Google Shape;228;g3f61362cbd2_0_47" descr="Graphic for the Special Education Policy and Practice Webinar Series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47176" y="4161975"/>
            <a:ext cx="2697651" cy="20232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8630"/>
              </a:srgbClr>
            </a:outerShdw>
          </a:effectLst>
        </p:spPr>
      </p:pic>
      <p:sp>
        <p:nvSpPr>
          <p:cNvPr id="229" name="Google Shape;229;g3f61362cbd2_0_47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f88197c0a0_0_5" descr="Questions from the field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US"/>
              <a:t>Questions from the field</a:t>
            </a:r>
            <a:endParaRPr/>
          </a:p>
        </p:txBody>
      </p:sp>
      <p:sp>
        <p:nvSpPr>
          <p:cNvPr id="235" name="Google Shape;235;g3f88197c0a0_0_5" descr="Please add your questions in the Q &amp; A.&#10;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/>
              <a:t>Please add your questions in the Q &amp; A.</a:t>
            </a:r>
            <a:endParaRPr/>
          </a:p>
        </p:txBody>
      </p:sp>
      <p:sp>
        <p:nvSpPr>
          <p:cNvPr id="236" name="Google Shape;236;g3f88197c0a0_0_5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" descr="Thank You!&#10;"/>
          <p:cNvSpPr txBox="1">
            <a:spLocks noGrp="1"/>
          </p:cNvSpPr>
          <p:nvPr>
            <p:ph type="title"/>
          </p:nvPr>
        </p:nvSpPr>
        <p:spPr>
          <a:xfrm>
            <a:off x="831850" y="2642076"/>
            <a:ext cx="10515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en-US"/>
              <a:t>Thank You!</a:t>
            </a:r>
            <a:endParaRPr/>
          </a:p>
        </p:txBody>
      </p:sp>
      <p:sp>
        <p:nvSpPr>
          <p:cNvPr id="242" name="Google Shape;242;p9"/>
          <p:cNvSpPr txBox="1">
            <a:spLocks noGrp="1"/>
          </p:cNvSpPr>
          <p:nvPr>
            <p:ph type="sldNum" idx="12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Iowa Department of Education">
      <a:dk1>
        <a:srgbClr val="000000"/>
      </a:dk1>
      <a:lt1>
        <a:srgbClr val="FFFFFF"/>
      </a:lt1>
      <a:dk2>
        <a:srgbClr val="002152"/>
      </a:dk2>
      <a:lt2>
        <a:srgbClr val="E6E6E6"/>
      </a:lt2>
      <a:accent1>
        <a:srgbClr val="005CA3"/>
      </a:accent1>
      <a:accent2>
        <a:srgbClr val="FDE263"/>
      </a:accent2>
      <a:accent3>
        <a:srgbClr val="96BCDE"/>
      </a:accent3>
      <a:accent4>
        <a:srgbClr val="A5A5A5"/>
      </a:accent4>
      <a:accent5>
        <a:srgbClr val="DC6400"/>
      </a:accent5>
      <a:accent6>
        <a:srgbClr val="FFC2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1523</Words>
  <Application>Microsoft Office PowerPoint</Application>
  <PresentationFormat>Widescreen</PresentationFormat>
  <Paragraphs>217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Arial</vt:lpstr>
      <vt:lpstr>Theme1</vt:lpstr>
      <vt:lpstr>Special Education Policy and Practice Webinar Series</vt:lpstr>
      <vt:lpstr>Welcome</vt:lpstr>
      <vt:lpstr>Today’s Presenters</vt:lpstr>
      <vt:lpstr>Participants will:</vt:lpstr>
      <vt:lpstr>Policy</vt:lpstr>
      <vt:lpstr>Iowa Administrative Code:  Prior Notice by the Public Agency</vt:lpstr>
      <vt:lpstr>When is a PWN Required?</vt:lpstr>
      <vt:lpstr>When is a PWN Not Required?</vt:lpstr>
      <vt:lpstr>Required Contents of a PWN</vt:lpstr>
      <vt:lpstr>Parent’s Procedural Safeguards: Notice in Understandable Language</vt:lpstr>
      <vt:lpstr>Creating a Clear Record</vt:lpstr>
      <vt:lpstr>State Complaints in Iowa</vt:lpstr>
      <vt:lpstr>Case Law </vt:lpstr>
      <vt:lpstr>Practice</vt:lpstr>
      <vt:lpstr>Beyond a Form</vt:lpstr>
      <vt:lpstr>Reflecting Parent Voice </vt:lpstr>
      <vt:lpstr>Reader-friendly PWN</vt:lpstr>
      <vt:lpstr>Review and Reflection  </vt:lpstr>
      <vt:lpstr>General Supervision </vt:lpstr>
      <vt:lpstr>PWN Updates to ACHIEVE Coming Mid-September 2026</vt:lpstr>
      <vt:lpstr>Prior Written Notice: Key Changes</vt:lpstr>
      <vt:lpstr>Documenting Proposed and Refuse Actions</vt:lpstr>
      <vt:lpstr>Managing Draft PWNs</vt:lpstr>
      <vt:lpstr>Upcoming Policy and Practice</vt:lpstr>
      <vt:lpstr>Future Policy and Practice Webinars</vt:lpstr>
      <vt:lpstr>Questions from the field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Iowa Department of Education</dc:creator>
  <cp:lastModifiedBy>Beilke, Mary [IDOE]</cp:lastModifiedBy>
  <cp:revision>2</cp:revision>
  <dcterms:created xsi:type="dcterms:W3CDTF">2022-10-28T01:47:54Z</dcterms:created>
  <dcterms:modified xsi:type="dcterms:W3CDTF">2026-09-14T17:33:15Z</dcterms:modified>
</cp:coreProperties>
</file>