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4" r:id="rId2"/>
    <p:sldMasterId id="2147483660" r:id="rId3"/>
  </p:sldMasterIdLst>
  <p:notesMasterIdLst>
    <p:notesMasterId r:id="rId36"/>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4" roundtripDataSignature="AMtx7mjVDHxsZbnv7upRklaVKVIp3Q1RP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15E3855-E0F4-4144-9B4D-D15A2F9FF693}">
  <a:tblStyle styleId="{315E3855-E0F4-4144-9B4D-D15A2F9FF69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4FC28734-7111-4F15-AF01-9B42E1D803F7}" styleName="Table_1">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467" autoAdjust="0"/>
  </p:normalViewPr>
  <p:slideViewPr>
    <p:cSldViewPr snapToGrid="0">
      <p:cViewPr varScale="1">
        <p:scale>
          <a:sx n="51" d="100"/>
          <a:sy n="51" d="100"/>
        </p:scale>
        <p:origin x="102" y="269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7"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45"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customschemas.google.com/relationships/presentationmetadata" Target="meta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8"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46"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3f6106b8911_0_4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sz="1400" dirty="0">
              <a:solidFill>
                <a:schemeClr val="dk1"/>
              </a:solidFill>
            </a:endParaRPr>
          </a:p>
        </p:txBody>
      </p:sp>
      <p:sp>
        <p:nvSpPr>
          <p:cNvPr id="118" name="Google Shape;118;g3f6106b8911_0_4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f6106b8911_0_4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3f6106b8911_0_4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f6106b8911_0_5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f6106b8911_0_5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f6106b8911_0_5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3f6106b8911_0_5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750"/>
              </a:spcBef>
              <a:spcAft>
                <a:spcPts val="0"/>
              </a:spcAft>
              <a:buNone/>
            </a:pPr>
            <a:endParaRPr sz="100" dirty="0">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3f6106b8911_0_5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3f6106b8911_0_5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3f6106b8911_0_5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3f6106b8911_0_5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3f6106b8911_0_5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3f6106b8911_0_5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3f6106b8911_0_5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2" name="Google Shape;252;g3f6106b8911_0_5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300" b="1" dirty="0">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3f6106b8911_0_5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3f6106b8911_0_5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3f62fba19cd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3f62fba19cd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3f6106b8911_0_5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3f6106b8911_0_5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f6106b8911_0_4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sz="1200" dirty="0">
              <a:solidFill>
                <a:schemeClr val="dk1"/>
              </a:solidFill>
            </a:endParaRPr>
          </a:p>
        </p:txBody>
      </p:sp>
      <p:sp>
        <p:nvSpPr>
          <p:cNvPr id="127" name="Google Shape;127;g3f6106b8911_0_4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3f6106b8911_0_5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3f6106b8911_0_5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3f9833579b2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3f9833579b2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3f6106b8911_0_5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7" name="Google Shape;297;g3f6106b8911_0_5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3f6106b8911_0_5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5" name="Google Shape;305;g3f6106b8911_0_58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600"/>
              </a:spcBef>
              <a:spcAft>
                <a:spcPts val="0"/>
              </a:spcAft>
              <a:buClr>
                <a:schemeClr val="dk1"/>
              </a:buClr>
              <a:buSzPts val="1100"/>
              <a:buFont typeface="Arial"/>
              <a:buNone/>
            </a:pPr>
            <a:endParaRPr sz="1200" dirty="0">
              <a:solidFill>
                <a:schemeClr val="dk1"/>
              </a:solidFill>
            </a:endParaRPr>
          </a:p>
          <a:p>
            <a:pPr marL="0" lvl="0" indent="0" algn="l" rtl="0">
              <a:lnSpc>
                <a:spcPct val="90000"/>
              </a:lnSpc>
              <a:spcBef>
                <a:spcPts val="600"/>
              </a:spcBef>
              <a:spcAft>
                <a:spcPts val="0"/>
              </a:spcAft>
              <a:buClr>
                <a:schemeClr val="dk1"/>
              </a:buClr>
              <a:buSzPts val="1100"/>
              <a:buFont typeface="Arial"/>
              <a:buNone/>
            </a:pPr>
            <a:endParaRPr sz="1200" dirty="0">
              <a:solidFill>
                <a:schemeClr val="dk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3f6106b8911_0_7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2" name="Google Shape;312;g3f6106b8911_0_7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3f6106b8911_0_7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0" name="Google Shape;320;g3f6106b8911_0_7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3f6106b8911_0_7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8" name="Google Shape;328;g3f6106b8911_0_7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sz="1300" b="1" dirty="0">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3f6106b8911_0_6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5" name="Google Shape;335;g3f6106b8911_0_60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3f6106b8911_0_6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8" name="Google Shape;348;g3f6106b8911_0_60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3f6106b8911_0_6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sz="1400" dirty="0">
              <a:solidFill>
                <a:schemeClr val="dk1"/>
              </a:solidFill>
            </a:endParaRPr>
          </a:p>
        </p:txBody>
      </p:sp>
      <p:sp>
        <p:nvSpPr>
          <p:cNvPr id="356" name="Google Shape;356;g3f6106b8911_0_6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f6106b8911_0_4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g3f6106b8911_0_4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400" dirty="0">
              <a:solidFill>
                <a:schemeClr val="dk1"/>
              </a:solidFill>
            </a:endParaRPr>
          </a:p>
          <a:p>
            <a:pPr marL="0" lvl="0" indent="0" algn="l" rtl="0">
              <a:lnSpc>
                <a:spcPct val="100000"/>
              </a:lnSpc>
              <a:spcBef>
                <a:spcPts val="0"/>
              </a:spcBef>
              <a:spcAft>
                <a:spcPts val="0"/>
              </a:spcAft>
              <a:buSzPts val="1100"/>
              <a:buNone/>
            </a:pPr>
            <a:endParaRPr sz="1400" dirty="0">
              <a:solidFill>
                <a:schemeClr val="dk1"/>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3f6947e4854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4" name="Google Shape;364;g3f6947e4854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3f6e53bc5c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1" name="Google Shape;371;g3f6e53bc5cf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3f6106b8911_0_8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8" name="Google Shape;378;g3f6106b8911_0_81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f6106b8911_0_4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300"/>
              </a:spcBef>
              <a:spcAft>
                <a:spcPts val="0"/>
              </a:spcAft>
              <a:buSzPts val="1100"/>
              <a:buNone/>
            </a:pPr>
            <a:endParaRPr sz="1300" dirty="0">
              <a:solidFill>
                <a:schemeClr val="dk1"/>
              </a:solidFill>
            </a:endParaRPr>
          </a:p>
        </p:txBody>
      </p:sp>
      <p:sp>
        <p:nvSpPr>
          <p:cNvPr id="148" name="Google Shape;148;g3f6106b8911_0_4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3f6106b8911_0_4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sz="1000">
              <a:solidFill>
                <a:schemeClr val="dk1"/>
              </a:solidFill>
            </a:endParaRPr>
          </a:p>
        </p:txBody>
      </p:sp>
      <p:sp>
        <p:nvSpPr>
          <p:cNvPr id="156" name="Google Shape;156;g3f6106b8911_0_4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f6106b8911_0_4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f6106b8911_0_4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endParaRPr dirty="0">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f6106b8911_0_4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3f6106b8911_0_4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f6106b8911_0_4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3f6106b8911_0_4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3f611a14ee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3f611a14ee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1"/>
        </a:solidFill>
        <a:effectLst/>
      </p:bgPr>
    </p:bg>
    <p:spTree>
      <p:nvGrpSpPr>
        <p:cNvPr id="1" name="Shape 9"/>
        <p:cNvGrpSpPr/>
        <p:nvPr/>
      </p:nvGrpSpPr>
      <p:grpSpPr>
        <a:xfrm>
          <a:off x="0" y="0"/>
          <a:ext cx="0" cy="0"/>
          <a:chOff x="0" y="0"/>
          <a:chExt cx="0" cy="0"/>
        </a:xfrm>
      </p:grpSpPr>
      <p:sp>
        <p:nvSpPr>
          <p:cNvPr id="10" name="Google Shape;10;p11"/>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03617A"/>
              </a:buClr>
              <a:buSzPts val="4500"/>
              <a:buFont typeface="Arial"/>
              <a:buNone/>
              <a:defRPr sz="4500" b="1">
                <a:solidFill>
                  <a:srgbClr val="03617A"/>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 name="Google Shape;11;p11"/>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rgbClr val="03617A"/>
              </a:buClr>
              <a:buSzPts val="2400"/>
              <a:buNone/>
              <a:defRPr sz="2400" b="1">
                <a:solidFill>
                  <a:srgbClr val="03617A"/>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2" name="Google Shape;12;p11"/>
          <p:cNvPicPr preferRelativeResize="0"/>
          <p:nvPr/>
        </p:nvPicPr>
        <p:blipFill rotWithShape="1">
          <a:blip r:embed="rId2">
            <a:alphaModFix/>
          </a:blip>
          <a:srcRect/>
          <a:stretch/>
        </p:blipFill>
        <p:spPr>
          <a:xfrm>
            <a:off x="11690" y="6429983"/>
            <a:ext cx="12192000" cy="428017"/>
          </a:xfrm>
          <a:prstGeom prst="rect">
            <a:avLst/>
          </a:prstGeom>
          <a:noFill/>
          <a:ln>
            <a:noFill/>
          </a:ln>
        </p:spPr>
      </p:pic>
      <p:sp>
        <p:nvSpPr>
          <p:cNvPr id="13" name="Google Shape;13;p11"/>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68"/>
        <p:cNvGrpSpPr/>
        <p:nvPr/>
      </p:nvGrpSpPr>
      <p:grpSpPr>
        <a:xfrm>
          <a:off x="0" y="0"/>
          <a:ext cx="0" cy="0"/>
          <a:chOff x="0" y="0"/>
          <a:chExt cx="0" cy="0"/>
        </a:xfrm>
      </p:grpSpPr>
      <p:sp>
        <p:nvSpPr>
          <p:cNvPr id="69" name="Google Shape;69;g3f6106b8911_0_851"/>
          <p:cNvSpPr/>
          <p:nvPr/>
        </p:nvSpPr>
        <p:spPr>
          <a:xfrm>
            <a:off x="0" y="0"/>
            <a:ext cx="12192000" cy="11928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0" name="Google Shape;70;g3f6106b8911_0_851"/>
          <p:cNvSpPr txBox="1">
            <a:spLocks noGrp="1"/>
          </p:cNvSpPr>
          <p:nvPr>
            <p:ph type="title"/>
          </p:nvPr>
        </p:nvSpPr>
        <p:spPr>
          <a:xfrm>
            <a:off x="892797" y="1"/>
            <a:ext cx="10515600" cy="11928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g3f6106b8911_0_851"/>
          <p:cNvSpPr txBox="1">
            <a:spLocks noGrp="1"/>
          </p:cNvSpPr>
          <p:nvPr>
            <p:ph type="body" idx="1"/>
          </p:nvPr>
        </p:nvSpPr>
        <p:spPr>
          <a:xfrm>
            <a:off x="892799" y="1548641"/>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72" name="Google Shape;72;g3f6106b8911_0_851"/>
          <p:cNvSpPr txBox="1">
            <a:spLocks noGrp="1"/>
          </p:cNvSpPr>
          <p:nvPr>
            <p:ph type="body" idx="2"/>
          </p:nvPr>
        </p:nvSpPr>
        <p:spPr>
          <a:xfrm>
            <a:off x="892799" y="2372553"/>
            <a:ext cx="51579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3" name="Google Shape;73;g3f6106b8911_0_851"/>
          <p:cNvSpPr txBox="1">
            <a:spLocks noGrp="1"/>
          </p:cNvSpPr>
          <p:nvPr>
            <p:ph type="body" idx="3"/>
          </p:nvPr>
        </p:nvSpPr>
        <p:spPr>
          <a:xfrm>
            <a:off x="6225210" y="1548641"/>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74" name="Google Shape;74;g3f6106b8911_0_851"/>
          <p:cNvSpPr txBox="1">
            <a:spLocks noGrp="1"/>
          </p:cNvSpPr>
          <p:nvPr>
            <p:ph type="body" idx="4"/>
          </p:nvPr>
        </p:nvSpPr>
        <p:spPr>
          <a:xfrm>
            <a:off x="6225210" y="2372553"/>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75" name="Google Shape;75;g3f6106b8911_0_851"/>
          <p:cNvPicPr preferRelativeResize="0"/>
          <p:nvPr/>
        </p:nvPicPr>
        <p:blipFill rotWithShape="1">
          <a:blip r:embed="rId2">
            <a:alphaModFix/>
          </a:blip>
          <a:srcRect/>
          <a:stretch/>
        </p:blipFill>
        <p:spPr>
          <a:xfrm>
            <a:off x="0" y="6429982"/>
            <a:ext cx="12192000" cy="428017"/>
          </a:xfrm>
          <a:prstGeom prst="rect">
            <a:avLst/>
          </a:prstGeom>
          <a:noFill/>
          <a:ln>
            <a:noFill/>
          </a:ln>
        </p:spPr>
      </p:pic>
      <p:sp>
        <p:nvSpPr>
          <p:cNvPr id="76" name="Google Shape;76;g3f6106b8911_0_851"/>
          <p:cNvSpPr txBox="1">
            <a:spLocks noGrp="1"/>
          </p:cNvSpPr>
          <p:nvPr>
            <p:ph type="sldNum" idx="12"/>
          </p:nvPr>
        </p:nvSpPr>
        <p:spPr>
          <a:xfrm>
            <a:off x="11409045" y="6333134"/>
            <a:ext cx="731700" cy="5250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0"/>
        <p:cNvGrpSpPr/>
        <p:nvPr/>
      </p:nvGrpSpPr>
      <p:grpSpPr>
        <a:xfrm>
          <a:off x="0" y="0"/>
          <a:ext cx="0" cy="0"/>
          <a:chOff x="0" y="0"/>
          <a:chExt cx="0" cy="0"/>
        </a:xfrm>
      </p:grpSpPr>
      <p:sp>
        <p:nvSpPr>
          <p:cNvPr id="81" name="Google Shape;81;g3f9833579b2_0_98"/>
          <p:cNvSpPr txBox="1">
            <a:spLocks noGrp="1"/>
          </p:cNvSpPr>
          <p:nvPr>
            <p:ph type="ctrTitle"/>
          </p:nvPr>
        </p:nvSpPr>
        <p:spPr>
          <a:xfrm>
            <a:off x="289270" y="1074695"/>
            <a:ext cx="11636700" cy="21600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82" name="Google Shape;82;g3f9833579b2_0_98"/>
          <p:cNvSpPr txBox="1">
            <a:spLocks noGrp="1"/>
          </p:cNvSpPr>
          <p:nvPr>
            <p:ph type="subTitle" idx="1"/>
          </p:nvPr>
        </p:nvSpPr>
        <p:spPr>
          <a:xfrm>
            <a:off x="289270" y="3838162"/>
            <a:ext cx="11636700" cy="12819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800"/>
              </a:spcBef>
              <a:spcAft>
                <a:spcPts val="0"/>
              </a:spcAft>
              <a:buClr>
                <a:schemeClr val="lt1"/>
              </a:buClr>
              <a:buSzPts val="2400"/>
              <a:buNone/>
              <a:defRPr sz="2400" b="1">
                <a:solidFill>
                  <a:schemeClr val="l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300"/>
              <a:buNone/>
              <a:defRPr sz="13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83" name="Google Shape;83;g3f9833579b2_0_98"/>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84"/>
        <p:cNvGrpSpPr/>
        <p:nvPr/>
      </p:nvGrpSpPr>
      <p:grpSpPr>
        <a:xfrm>
          <a:off x="0" y="0"/>
          <a:ext cx="0" cy="0"/>
          <a:chOff x="0" y="0"/>
          <a:chExt cx="0" cy="0"/>
        </a:xfrm>
      </p:grpSpPr>
      <p:sp>
        <p:nvSpPr>
          <p:cNvPr id="85" name="Google Shape;85;g3f9833579b2_0_102"/>
          <p:cNvSpPr/>
          <p:nvPr/>
        </p:nvSpPr>
        <p:spPr>
          <a:xfrm>
            <a:off x="0" y="0"/>
            <a:ext cx="12192000" cy="7377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Arial"/>
              <a:ea typeface="Arial"/>
              <a:cs typeface="Arial"/>
              <a:sym typeface="Arial"/>
            </a:endParaRPr>
          </a:p>
        </p:txBody>
      </p:sp>
      <p:sp>
        <p:nvSpPr>
          <p:cNvPr id="86" name="Google Shape;86;g3f9833579b2_0_102"/>
          <p:cNvSpPr txBox="1">
            <a:spLocks noGrp="1"/>
          </p:cNvSpPr>
          <p:nvPr>
            <p:ph type="title"/>
          </p:nvPr>
        </p:nvSpPr>
        <p:spPr>
          <a:xfrm>
            <a:off x="339213" y="2"/>
            <a:ext cx="11269500" cy="737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87" name="Google Shape;87;g3f9833579b2_0_102"/>
          <p:cNvSpPr txBox="1">
            <a:spLocks noGrp="1"/>
          </p:cNvSpPr>
          <p:nvPr>
            <p:ph type="body" idx="1"/>
          </p:nvPr>
        </p:nvSpPr>
        <p:spPr>
          <a:xfrm>
            <a:off x="689112" y="1460499"/>
            <a:ext cx="108135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800"/>
              </a:spcBef>
              <a:spcAft>
                <a:spcPts val="0"/>
              </a:spcAft>
              <a:buClr>
                <a:schemeClr val="dk1"/>
              </a:buClr>
              <a:buSzPts val="1900"/>
              <a:buChar char="•"/>
              <a:defRPr/>
            </a:lvl1pPr>
            <a:lvl2pPr marL="914400" lvl="1" indent="-349250" algn="l">
              <a:lnSpc>
                <a:spcPct val="90000"/>
              </a:lnSpc>
              <a:spcBef>
                <a:spcPts val="400"/>
              </a:spcBef>
              <a:spcAft>
                <a:spcPts val="0"/>
              </a:spcAft>
              <a:buClr>
                <a:schemeClr val="dk1"/>
              </a:buClr>
              <a:buSzPts val="1900"/>
              <a:buChar char="•"/>
              <a:defRPr/>
            </a:lvl2pPr>
            <a:lvl3pPr marL="1371600" lvl="2" indent="-349250" algn="l">
              <a:lnSpc>
                <a:spcPct val="90000"/>
              </a:lnSpc>
              <a:spcBef>
                <a:spcPts val="400"/>
              </a:spcBef>
              <a:spcAft>
                <a:spcPts val="0"/>
              </a:spcAft>
              <a:buClr>
                <a:schemeClr val="dk1"/>
              </a:buClr>
              <a:buSzPts val="1900"/>
              <a:buChar char="•"/>
              <a:defRPr/>
            </a:lvl3pPr>
            <a:lvl4pPr marL="1828800" lvl="3" indent="-349250" algn="l">
              <a:lnSpc>
                <a:spcPct val="90000"/>
              </a:lnSpc>
              <a:spcBef>
                <a:spcPts val="400"/>
              </a:spcBef>
              <a:spcAft>
                <a:spcPts val="0"/>
              </a:spcAft>
              <a:buClr>
                <a:schemeClr val="dk1"/>
              </a:buClr>
              <a:buSzPts val="1900"/>
              <a:buChar char="•"/>
              <a:defRPr/>
            </a:lvl4pPr>
            <a:lvl5pPr marL="2286000" lvl="4" indent="-349250" algn="l">
              <a:lnSpc>
                <a:spcPct val="90000"/>
              </a:lnSpc>
              <a:spcBef>
                <a:spcPts val="400"/>
              </a:spcBef>
              <a:spcAft>
                <a:spcPts val="0"/>
              </a:spcAft>
              <a:buClr>
                <a:schemeClr val="dk1"/>
              </a:buClr>
              <a:buSzPts val="1900"/>
              <a:buChar char="•"/>
              <a:defRPr/>
            </a:lvl5pPr>
            <a:lvl6pPr marL="2743200" lvl="5" indent="-349250" algn="l">
              <a:lnSpc>
                <a:spcPct val="90000"/>
              </a:lnSpc>
              <a:spcBef>
                <a:spcPts val="400"/>
              </a:spcBef>
              <a:spcAft>
                <a:spcPts val="0"/>
              </a:spcAft>
              <a:buClr>
                <a:schemeClr val="dk1"/>
              </a:buClr>
              <a:buSzPts val="1900"/>
              <a:buChar char="•"/>
              <a:defRPr/>
            </a:lvl6pPr>
            <a:lvl7pPr marL="3200400" lvl="6" indent="-349250" algn="l">
              <a:lnSpc>
                <a:spcPct val="90000"/>
              </a:lnSpc>
              <a:spcBef>
                <a:spcPts val="400"/>
              </a:spcBef>
              <a:spcAft>
                <a:spcPts val="0"/>
              </a:spcAft>
              <a:buClr>
                <a:schemeClr val="dk1"/>
              </a:buClr>
              <a:buSzPts val="1900"/>
              <a:buChar char="•"/>
              <a:defRPr/>
            </a:lvl7pPr>
            <a:lvl8pPr marL="3657600" lvl="7" indent="-349250" algn="l">
              <a:lnSpc>
                <a:spcPct val="90000"/>
              </a:lnSpc>
              <a:spcBef>
                <a:spcPts val="400"/>
              </a:spcBef>
              <a:spcAft>
                <a:spcPts val="0"/>
              </a:spcAft>
              <a:buClr>
                <a:schemeClr val="dk1"/>
              </a:buClr>
              <a:buSzPts val="1900"/>
              <a:buChar char="•"/>
              <a:defRPr/>
            </a:lvl8pPr>
            <a:lvl9pPr marL="4114800" lvl="8" indent="-349250" algn="l">
              <a:lnSpc>
                <a:spcPct val="90000"/>
              </a:lnSpc>
              <a:spcBef>
                <a:spcPts val="400"/>
              </a:spcBef>
              <a:spcAft>
                <a:spcPts val="0"/>
              </a:spcAft>
              <a:buClr>
                <a:schemeClr val="dk1"/>
              </a:buClr>
              <a:buSzPts val="19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88"/>
        <p:cNvGrpSpPr/>
        <p:nvPr/>
      </p:nvGrpSpPr>
      <p:grpSpPr>
        <a:xfrm>
          <a:off x="0" y="0"/>
          <a:ext cx="0" cy="0"/>
          <a:chOff x="0" y="0"/>
          <a:chExt cx="0" cy="0"/>
        </a:xfrm>
      </p:grpSpPr>
      <p:sp>
        <p:nvSpPr>
          <p:cNvPr id="89" name="Google Shape;89;g3f9833579b2_0_106"/>
          <p:cNvSpPr/>
          <p:nvPr/>
        </p:nvSpPr>
        <p:spPr>
          <a:xfrm>
            <a:off x="0" y="0"/>
            <a:ext cx="4182900"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Arial"/>
              <a:ea typeface="Arial"/>
              <a:cs typeface="Arial"/>
              <a:sym typeface="Arial"/>
            </a:endParaRPr>
          </a:p>
        </p:txBody>
      </p:sp>
      <p:sp>
        <p:nvSpPr>
          <p:cNvPr id="90" name="Google Shape;90;g3f9833579b2_0_106"/>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91" name="Google Shape;91;g3f9833579b2_0_106"/>
          <p:cNvSpPr txBox="1">
            <a:spLocks noGrp="1"/>
          </p:cNvSpPr>
          <p:nvPr>
            <p:ph type="body" idx="1"/>
          </p:nvPr>
        </p:nvSpPr>
        <p:spPr>
          <a:xfrm>
            <a:off x="4591454" y="428017"/>
            <a:ext cx="7017600" cy="5906400"/>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800"/>
              </a:spcBef>
              <a:spcAft>
                <a:spcPts val="0"/>
              </a:spcAft>
              <a:buClr>
                <a:schemeClr val="dk1"/>
              </a:buClr>
              <a:buSzPts val="2800"/>
              <a:buChar char="•"/>
              <a:defRPr sz="2800"/>
            </a:lvl1pPr>
            <a:lvl2pPr marL="914400" lvl="1" indent="-381000" algn="l">
              <a:lnSpc>
                <a:spcPct val="90000"/>
              </a:lnSpc>
              <a:spcBef>
                <a:spcPts val="400"/>
              </a:spcBef>
              <a:spcAft>
                <a:spcPts val="0"/>
              </a:spcAft>
              <a:buClr>
                <a:schemeClr val="dk1"/>
              </a:buClr>
              <a:buSzPts val="2400"/>
              <a:buChar char="•"/>
              <a:defRPr sz="2400"/>
            </a:lvl2pPr>
            <a:lvl3pPr marL="1371600" lvl="2" indent="-330200" algn="l">
              <a:lnSpc>
                <a:spcPct val="90000"/>
              </a:lnSpc>
              <a:spcBef>
                <a:spcPts val="400"/>
              </a:spcBef>
              <a:spcAft>
                <a:spcPts val="0"/>
              </a:spcAft>
              <a:buClr>
                <a:schemeClr val="dk1"/>
              </a:buClr>
              <a:buSzPts val="1600"/>
              <a:buChar char="•"/>
              <a:defRPr sz="1600"/>
            </a:lvl3pPr>
            <a:lvl4pPr marL="1828800" lvl="3" indent="-349250" algn="l">
              <a:lnSpc>
                <a:spcPct val="90000"/>
              </a:lnSpc>
              <a:spcBef>
                <a:spcPts val="400"/>
              </a:spcBef>
              <a:spcAft>
                <a:spcPts val="0"/>
              </a:spcAft>
              <a:buClr>
                <a:schemeClr val="dk1"/>
              </a:buClr>
              <a:buSzPts val="1900"/>
              <a:buChar char="•"/>
              <a:defRPr/>
            </a:lvl4pPr>
            <a:lvl5pPr marL="2286000" lvl="4" indent="-349250" algn="l">
              <a:lnSpc>
                <a:spcPct val="90000"/>
              </a:lnSpc>
              <a:spcBef>
                <a:spcPts val="400"/>
              </a:spcBef>
              <a:spcAft>
                <a:spcPts val="0"/>
              </a:spcAft>
              <a:buClr>
                <a:schemeClr val="dk1"/>
              </a:buClr>
              <a:buSzPts val="1900"/>
              <a:buChar char="•"/>
              <a:defRPr/>
            </a:lvl5pPr>
            <a:lvl6pPr marL="2743200" lvl="5" indent="-349250" algn="l">
              <a:lnSpc>
                <a:spcPct val="90000"/>
              </a:lnSpc>
              <a:spcBef>
                <a:spcPts val="400"/>
              </a:spcBef>
              <a:spcAft>
                <a:spcPts val="0"/>
              </a:spcAft>
              <a:buClr>
                <a:schemeClr val="dk1"/>
              </a:buClr>
              <a:buSzPts val="1900"/>
              <a:buChar char="•"/>
              <a:defRPr/>
            </a:lvl6pPr>
            <a:lvl7pPr marL="3200400" lvl="6" indent="-349250" algn="l">
              <a:lnSpc>
                <a:spcPct val="90000"/>
              </a:lnSpc>
              <a:spcBef>
                <a:spcPts val="400"/>
              </a:spcBef>
              <a:spcAft>
                <a:spcPts val="0"/>
              </a:spcAft>
              <a:buClr>
                <a:schemeClr val="dk1"/>
              </a:buClr>
              <a:buSzPts val="1900"/>
              <a:buChar char="•"/>
              <a:defRPr/>
            </a:lvl7pPr>
            <a:lvl8pPr marL="3657600" lvl="7" indent="-349250" algn="l">
              <a:lnSpc>
                <a:spcPct val="90000"/>
              </a:lnSpc>
              <a:spcBef>
                <a:spcPts val="400"/>
              </a:spcBef>
              <a:spcAft>
                <a:spcPts val="0"/>
              </a:spcAft>
              <a:buClr>
                <a:schemeClr val="dk1"/>
              </a:buClr>
              <a:buSzPts val="1900"/>
              <a:buChar char="•"/>
              <a:defRPr/>
            </a:lvl8pPr>
            <a:lvl9pPr marL="4114800" lvl="8" indent="-349250" algn="l">
              <a:lnSpc>
                <a:spcPct val="90000"/>
              </a:lnSpc>
              <a:spcBef>
                <a:spcPts val="400"/>
              </a:spcBef>
              <a:spcAft>
                <a:spcPts val="0"/>
              </a:spcAft>
              <a:buClr>
                <a:schemeClr val="dk1"/>
              </a:buClr>
              <a:buSzPts val="19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92"/>
        <p:cNvGrpSpPr/>
        <p:nvPr/>
      </p:nvGrpSpPr>
      <p:grpSpPr>
        <a:xfrm>
          <a:off x="0" y="0"/>
          <a:ext cx="0" cy="0"/>
          <a:chOff x="0" y="0"/>
          <a:chExt cx="0" cy="0"/>
        </a:xfrm>
      </p:grpSpPr>
      <p:sp>
        <p:nvSpPr>
          <p:cNvPr id="93" name="Google Shape;93;g3f9833579b2_0_110"/>
          <p:cNvSpPr/>
          <p:nvPr/>
        </p:nvSpPr>
        <p:spPr>
          <a:xfrm>
            <a:off x="0" y="0"/>
            <a:ext cx="12192000" cy="11928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Arial"/>
              <a:ea typeface="Arial"/>
              <a:cs typeface="Arial"/>
              <a:sym typeface="Arial"/>
            </a:endParaRPr>
          </a:p>
        </p:txBody>
      </p:sp>
      <p:sp>
        <p:nvSpPr>
          <p:cNvPr id="94" name="Google Shape;94;g3f9833579b2_0_110"/>
          <p:cNvSpPr txBox="1">
            <a:spLocks noGrp="1"/>
          </p:cNvSpPr>
          <p:nvPr>
            <p:ph type="title"/>
          </p:nvPr>
        </p:nvSpPr>
        <p:spPr>
          <a:xfrm>
            <a:off x="892797" y="1"/>
            <a:ext cx="10515600" cy="11928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95" name="Google Shape;95;g3f9833579b2_0_110"/>
          <p:cNvSpPr txBox="1">
            <a:spLocks noGrp="1"/>
          </p:cNvSpPr>
          <p:nvPr>
            <p:ph type="body" idx="1"/>
          </p:nvPr>
        </p:nvSpPr>
        <p:spPr>
          <a:xfrm>
            <a:off x="892799" y="1548641"/>
            <a:ext cx="51576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800"/>
              </a:spcBef>
              <a:spcAft>
                <a:spcPts val="0"/>
              </a:spcAft>
              <a:buClr>
                <a:schemeClr val="dk1"/>
              </a:buClr>
              <a:buSzPts val="1900"/>
              <a:buNone/>
              <a:defRPr sz="19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300"/>
              <a:buNone/>
              <a:defRPr sz="13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96" name="Google Shape;96;g3f9833579b2_0_110"/>
          <p:cNvSpPr txBox="1">
            <a:spLocks noGrp="1"/>
          </p:cNvSpPr>
          <p:nvPr>
            <p:ph type="body" idx="2"/>
          </p:nvPr>
        </p:nvSpPr>
        <p:spPr>
          <a:xfrm>
            <a:off x="892799" y="2372553"/>
            <a:ext cx="5157600" cy="36843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800"/>
              </a:spcBef>
              <a:spcAft>
                <a:spcPts val="0"/>
              </a:spcAft>
              <a:buClr>
                <a:schemeClr val="dk1"/>
              </a:buClr>
              <a:buSzPts val="1900"/>
              <a:buChar char="•"/>
              <a:defRPr/>
            </a:lvl1pPr>
            <a:lvl2pPr marL="914400" lvl="1" indent="-349250" algn="l">
              <a:lnSpc>
                <a:spcPct val="90000"/>
              </a:lnSpc>
              <a:spcBef>
                <a:spcPts val="400"/>
              </a:spcBef>
              <a:spcAft>
                <a:spcPts val="0"/>
              </a:spcAft>
              <a:buClr>
                <a:schemeClr val="dk1"/>
              </a:buClr>
              <a:buSzPts val="1900"/>
              <a:buChar char="•"/>
              <a:defRPr/>
            </a:lvl2pPr>
            <a:lvl3pPr marL="1371600" lvl="2" indent="-349250" algn="l">
              <a:lnSpc>
                <a:spcPct val="90000"/>
              </a:lnSpc>
              <a:spcBef>
                <a:spcPts val="400"/>
              </a:spcBef>
              <a:spcAft>
                <a:spcPts val="0"/>
              </a:spcAft>
              <a:buClr>
                <a:schemeClr val="dk1"/>
              </a:buClr>
              <a:buSzPts val="1900"/>
              <a:buChar char="•"/>
              <a:defRPr/>
            </a:lvl3pPr>
            <a:lvl4pPr marL="1828800" lvl="3" indent="-349250" algn="l">
              <a:lnSpc>
                <a:spcPct val="90000"/>
              </a:lnSpc>
              <a:spcBef>
                <a:spcPts val="400"/>
              </a:spcBef>
              <a:spcAft>
                <a:spcPts val="0"/>
              </a:spcAft>
              <a:buClr>
                <a:schemeClr val="dk1"/>
              </a:buClr>
              <a:buSzPts val="1900"/>
              <a:buChar char="•"/>
              <a:defRPr/>
            </a:lvl4pPr>
            <a:lvl5pPr marL="2286000" lvl="4" indent="-349250" algn="l">
              <a:lnSpc>
                <a:spcPct val="90000"/>
              </a:lnSpc>
              <a:spcBef>
                <a:spcPts val="400"/>
              </a:spcBef>
              <a:spcAft>
                <a:spcPts val="0"/>
              </a:spcAft>
              <a:buClr>
                <a:schemeClr val="dk1"/>
              </a:buClr>
              <a:buSzPts val="1900"/>
              <a:buChar char="•"/>
              <a:defRPr/>
            </a:lvl5pPr>
            <a:lvl6pPr marL="2743200" lvl="5" indent="-349250" algn="l">
              <a:lnSpc>
                <a:spcPct val="90000"/>
              </a:lnSpc>
              <a:spcBef>
                <a:spcPts val="400"/>
              </a:spcBef>
              <a:spcAft>
                <a:spcPts val="0"/>
              </a:spcAft>
              <a:buClr>
                <a:schemeClr val="dk1"/>
              </a:buClr>
              <a:buSzPts val="1900"/>
              <a:buChar char="•"/>
              <a:defRPr/>
            </a:lvl6pPr>
            <a:lvl7pPr marL="3200400" lvl="6" indent="-349250" algn="l">
              <a:lnSpc>
                <a:spcPct val="90000"/>
              </a:lnSpc>
              <a:spcBef>
                <a:spcPts val="400"/>
              </a:spcBef>
              <a:spcAft>
                <a:spcPts val="0"/>
              </a:spcAft>
              <a:buClr>
                <a:schemeClr val="dk1"/>
              </a:buClr>
              <a:buSzPts val="1900"/>
              <a:buChar char="•"/>
              <a:defRPr/>
            </a:lvl7pPr>
            <a:lvl8pPr marL="3657600" lvl="7" indent="-349250" algn="l">
              <a:lnSpc>
                <a:spcPct val="90000"/>
              </a:lnSpc>
              <a:spcBef>
                <a:spcPts val="400"/>
              </a:spcBef>
              <a:spcAft>
                <a:spcPts val="0"/>
              </a:spcAft>
              <a:buClr>
                <a:schemeClr val="dk1"/>
              </a:buClr>
              <a:buSzPts val="1900"/>
              <a:buChar char="•"/>
              <a:defRPr/>
            </a:lvl8pPr>
            <a:lvl9pPr marL="4114800" lvl="8" indent="-349250" algn="l">
              <a:lnSpc>
                <a:spcPct val="90000"/>
              </a:lnSpc>
              <a:spcBef>
                <a:spcPts val="400"/>
              </a:spcBef>
              <a:spcAft>
                <a:spcPts val="0"/>
              </a:spcAft>
              <a:buClr>
                <a:schemeClr val="dk1"/>
              </a:buClr>
              <a:buSzPts val="1900"/>
              <a:buChar char="•"/>
              <a:defRPr/>
            </a:lvl9pPr>
          </a:lstStyle>
          <a:p>
            <a:endParaRPr/>
          </a:p>
        </p:txBody>
      </p:sp>
      <p:sp>
        <p:nvSpPr>
          <p:cNvPr id="97" name="Google Shape;97;g3f9833579b2_0_110"/>
          <p:cNvSpPr txBox="1">
            <a:spLocks noGrp="1"/>
          </p:cNvSpPr>
          <p:nvPr>
            <p:ph type="body" idx="3"/>
          </p:nvPr>
        </p:nvSpPr>
        <p:spPr>
          <a:xfrm>
            <a:off x="6225210" y="1548641"/>
            <a:ext cx="51831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800"/>
              </a:spcBef>
              <a:spcAft>
                <a:spcPts val="0"/>
              </a:spcAft>
              <a:buClr>
                <a:schemeClr val="dk1"/>
              </a:buClr>
              <a:buSzPts val="1900"/>
              <a:buNone/>
              <a:defRPr sz="19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300"/>
              <a:buNone/>
              <a:defRPr sz="13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98" name="Google Shape;98;g3f9833579b2_0_110"/>
          <p:cNvSpPr txBox="1">
            <a:spLocks noGrp="1"/>
          </p:cNvSpPr>
          <p:nvPr>
            <p:ph type="body" idx="4"/>
          </p:nvPr>
        </p:nvSpPr>
        <p:spPr>
          <a:xfrm>
            <a:off x="6225210" y="2372553"/>
            <a:ext cx="5183100" cy="36843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800"/>
              </a:spcBef>
              <a:spcAft>
                <a:spcPts val="0"/>
              </a:spcAft>
              <a:buClr>
                <a:schemeClr val="dk1"/>
              </a:buClr>
              <a:buSzPts val="1900"/>
              <a:buChar char="•"/>
              <a:defRPr/>
            </a:lvl1pPr>
            <a:lvl2pPr marL="914400" lvl="1" indent="-349250" algn="l">
              <a:lnSpc>
                <a:spcPct val="90000"/>
              </a:lnSpc>
              <a:spcBef>
                <a:spcPts val="400"/>
              </a:spcBef>
              <a:spcAft>
                <a:spcPts val="0"/>
              </a:spcAft>
              <a:buClr>
                <a:schemeClr val="dk1"/>
              </a:buClr>
              <a:buSzPts val="1900"/>
              <a:buChar char="•"/>
              <a:defRPr/>
            </a:lvl2pPr>
            <a:lvl3pPr marL="1371600" lvl="2" indent="-349250" algn="l">
              <a:lnSpc>
                <a:spcPct val="90000"/>
              </a:lnSpc>
              <a:spcBef>
                <a:spcPts val="400"/>
              </a:spcBef>
              <a:spcAft>
                <a:spcPts val="0"/>
              </a:spcAft>
              <a:buClr>
                <a:schemeClr val="dk1"/>
              </a:buClr>
              <a:buSzPts val="1900"/>
              <a:buChar char="•"/>
              <a:defRPr/>
            </a:lvl3pPr>
            <a:lvl4pPr marL="1828800" lvl="3" indent="-349250" algn="l">
              <a:lnSpc>
                <a:spcPct val="90000"/>
              </a:lnSpc>
              <a:spcBef>
                <a:spcPts val="400"/>
              </a:spcBef>
              <a:spcAft>
                <a:spcPts val="0"/>
              </a:spcAft>
              <a:buClr>
                <a:schemeClr val="dk1"/>
              </a:buClr>
              <a:buSzPts val="1900"/>
              <a:buChar char="•"/>
              <a:defRPr/>
            </a:lvl4pPr>
            <a:lvl5pPr marL="2286000" lvl="4" indent="-349250" algn="l">
              <a:lnSpc>
                <a:spcPct val="90000"/>
              </a:lnSpc>
              <a:spcBef>
                <a:spcPts val="400"/>
              </a:spcBef>
              <a:spcAft>
                <a:spcPts val="0"/>
              </a:spcAft>
              <a:buClr>
                <a:schemeClr val="dk1"/>
              </a:buClr>
              <a:buSzPts val="1900"/>
              <a:buChar char="•"/>
              <a:defRPr/>
            </a:lvl5pPr>
            <a:lvl6pPr marL="2743200" lvl="5" indent="-349250" algn="l">
              <a:lnSpc>
                <a:spcPct val="90000"/>
              </a:lnSpc>
              <a:spcBef>
                <a:spcPts val="400"/>
              </a:spcBef>
              <a:spcAft>
                <a:spcPts val="0"/>
              </a:spcAft>
              <a:buClr>
                <a:schemeClr val="dk1"/>
              </a:buClr>
              <a:buSzPts val="1900"/>
              <a:buChar char="•"/>
              <a:defRPr/>
            </a:lvl6pPr>
            <a:lvl7pPr marL="3200400" lvl="6" indent="-349250" algn="l">
              <a:lnSpc>
                <a:spcPct val="90000"/>
              </a:lnSpc>
              <a:spcBef>
                <a:spcPts val="400"/>
              </a:spcBef>
              <a:spcAft>
                <a:spcPts val="0"/>
              </a:spcAft>
              <a:buClr>
                <a:schemeClr val="dk1"/>
              </a:buClr>
              <a:buSzPts val="1900"/>
              <a:buChar char="•"/>
              <a:defRPr/>
            </a:lvl7pPr>
            <a:lvl8pPr marL="3657600" lvl="7" indent="-349250" algn="l">
              <a:lnSpc>
                <a:spcPct val="90000"/>
              </a:lnSpc>
              <a:spcBef>
                <a:spcPts val="400"/>
              </a:spcBef>
              <a:spcAft>
                <a:spcPts val="0"/>
              </a:spcAft>
              <a:buClr>
                <a:schemeClr val="dk1"/>
              </a:buClr>
              <a:buSzPts val="1900"/>
              <a:buChar char="•"/>
              <a:defRPr/>
            </a:lvl8pPr>
            <a:lvl9pPr marL="4114800" lvl="8" indent="-349250" algn="l">
              <a:lnSpc>
                <a:spcPct val="90000"/>
              </a:lnSpc>
              <a:spcBef>
                <a:spcPts val="400"/>
              </a:spcBef>
              <a:spcAft>
                <a:spcPts val="0"/>
              </a:spcAft>
              <a:buClr>
                <a:schemeClr val="dk1"/>
              </a:buClr>
              <a:buSzPts val="19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99"/>
        <p:cNvGrpSpPr/>
        <p:nvPr/>
      </p:nvGrpSpPr>
      <p:grpSpPr>
        <a:xfrm>
          <a:off x="0" y="0"/>
          <a:ext cx="0" cy="0"/>
          <a:chOff x="0" y="0"/>
          <a:chExt cx="0" cy="0"/>
        </a:xfrm>
      </p:grpSpPr>
      <p:sp>
        <p:nvSpPr>
          <p:cNvPr id="100" name="Google Shape;100;g3f9833579b2_0_117"/>
          <p:cNvSpPr/>
          <p:nvPr/>
        </p:nvSpPr>
        <p:spPr>
          <a:xfrm>
            <a:off x="0" y="2268535"/>
            <a:ext cx="12192000" cy="32757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Arial"/>
              <a:ea typeface="Arial"/>
              <a:cs typeface="Arial"/>
              <a:sym typeface="Arial"/>
            </a:endParaRPr>
          </a:p>
        </p:txBody>
      </p:sp>
      <p:sp>
        <p:nvSpPr>
          <p:cNvPr id="101" name="Google Shape;101;g3f9833579b2_0_117"/>
          <p:cNvSpPr txBox="1">
            <a:spLocks noGrp="1"/>
          </p:cNvSpPr>
          <p:nvPr>
            <p:ph type="title"/>
          </p:nvPr>
        </p:nvSpPr>
        <p:spPr>
          <a:xfrm>
            <a:off x="831851" y="1709740"/>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02" name="Google Shape;102;g3f9833579b2_0_117"/>
          <p:cNvSpPr txBox="1">
            <a:spLocks noGrp="1"/>
          </p:cNvSpPr>
          <p:nvPr>
            <p:ph type="body" idx="1"/>
          </p:nvPr>
        </p:nvSpPr>
        <p:spPr>
          <a:xfrm>
            <a:off x="831851" y="4589465"/>
            <a:ext cx="10515600" cy="1500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800"/>
              </a:spcBef>
              <a:spcAft>
                <a:spcPts val="0"/>
              </a:spcAft>
              <a:buClr>
                <a:schemeClr val="lt1"/>
              </a:buClr>
              <a:buSzPts val="1900"/>
              <a:buNone/>
              <a:defRPr sz="1900">
                <a:solidFill>
                  <a:schemeClr val="lt1"/>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300"/>
              <a:buNone/>
              <a:defRPr sz="13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03"/>
        <p:cNvGrpSpPr/>
        <p:nvPr/>
      </p:nvGrpSpPr>
      <p:grpSpPr>
        <a:xfrm>
          <a:off x="0" y="0"/>
          <a:ext cx="0" cy="0"/>
          <a:chOff x="0" y="0"/>
          <a:chExt cx="0" cy="0"/>
        </a:xfrm>
      </p:grpSpPr>
      <p:sp>
        <p:nvSpPr>
          <p:cNvPr id="104" name="Google Shape;104;g3f9833579b2_0_121"/>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rmAutofit/>
          </a:bodyPr>
          <a:lstStyle>
            <a:lvl1pPr lvl="0">
              <a:spcBef>
                <a:spcPts val="0"/>
              </a:spcBef>
              <a:spcAft>
                <a:spcPts val="0"/>
              </a:spcAft>
              <a:buSzPts val="33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05" name="Google Shape;105;g3f9833579b2_0_121"/>
          <p:cNvSpPr txBox="1">
            <a:spLocks noGrp="1"/>
          </p:cNvSpPr>
          <p:nvPr>
            <p:ph type="body" idx="1"/>
          </p:nvPr>
        </p:nvSpPr>
        <p:spPr>
          <a:xfrm>
            <a:off x="415600" y="1536633"/>
            <a:ext cx="11360700" cy="4555200"/>
          </a:xfrm>
          <a:prstGeom prst="rect">
            <a:avLst/>
          </a:prstGeom>
        </p:spPr>
        <p:txBody>
          <a:bodyPr spcFirstLastPara="1" wrap="square" lIns="91425" tIns="45700" rIns="91425" bIns="45700" anchor="t" anchorCtr="0">
            <a:normAutofit/>
          </a:bodyPr>
          <a:lstStyle>
            <a:lvl1pPr marL="457200" lvl="0" indent="-361950">
              <a:spcBef>
                <a:spcPts val="800"/>
              </a:spcBef>
              <a:spcAft>
                <a:spcPts val="0"/>
              </a:spcAft>
              <a:buSzPts val="2100"/>
              <a:buChar char="•"/>
              <a:defRPr/>
            </a:lvl1pPr>
            <a:lvl2pPr marL="914400" lvl="1" indent="-349250">
              <a:spcBef>
                <a:spcPts val="400"/>
              </a:spcBef>
              <a:spcAft>
                <a:spcPts val="0"/>
              </a:spcAft>
              <a:buSzPts val="1900"/>
              <a:buChar char="•"/>
              <a:defRPr/>
            </a:lvl2pPr>
            <a:lvl3pPr marL="1371600" lvl="2" indent="-323850">
              <a:spcBef>
                <a:spcPts val="400"/>
              </a:spcBef>
              <a:spcAft>
                <a:spcPts val="0"/>
              </a:spcAft>
              <a:buSzPts val="1500"/>
              <a:buChar char="•"/>
              <a:defRPr/>
            </a:lvl3pPr>
            <a:lvl4pPr marL="1828800" lvl="3" indent="-311150">
              <a:spcBef>
                <a:spcPts val="400"/>
              </a:spcBef>
              <a:spcAft>
                <a:spcPts val="0"/>
              </a:spcAft>
              <a:buSzPts val="1300"/>
              <a:buChar char="•"/>
              <a:defRPr/>
            </a:lvl4pPr>
            <a:lvl5pPr marL="2286000" lvl="4" indent="-311150">
              <a:spcBef>
                <a:spcPts val="400"/>
              </a:spcBef>
              <a:spcAft>
                <a:spcPts val="0"/>
              </a:spcAft>
              <a:buSzPts val="1300"/>
              <a:buChar char="•"/>
              <a:defRPr/>
            </a:lvl5pPr>
            <a:lvl6pPr marL="2743200" lvl="5" indent="-311150">
              <a:spcBef>
                <a:spcPts val="400"/>
              </a:spcBef>
              <a:spcAft>
                <a:spcPts val="0"/>
              </a:spcAft>
              <a:buSzPts val="1300"/>
              <a:buChar char="•"/>
              <a:defRPr/>
            </a:lvl6pPr>
            <a:lvl7pPr marL="3200400" lvl="6" indent="-311150">
              <a:spcBef>
                <a:spcPts val="400"/>
              </a:spcBef>
              <a:spcAft>
                <a:spcPts val="0"/>
              </a:spcAft>
              <a:buSzPts val="1300"/>
              <a:buChar char="•"/>
              <a:defRPr/>
            </a:lvl7pPr>
            <a:lvl8pPr marL="3657600" lvl="7" indent="-311150">
              <a:spcBef>
                <a:spcPts val="400"/>
              </a:spcBef>
              <a:spcAft>
                <a:spcPts val="0"/>
              </a:spcAft>
              <a:buSzPts val="1300"/>
              <a:buChar char="•"/>
              <a:defRPr/>
            </a:lvl8pPr>
            <a:lvl9pPr marL="4114800" lvl="8" indent="-311150">
              <a:spcBef>
                <a:spcPts val="400"/>
              </a:spcBef>
              <a:spcAft>
                <a:spcPts val="0"/>
              </a:spcAft>
              <a:buSzPts val="1300"/>
              <a:buChar char="•"/>
              <a:defRPr/>
            </a:lvl9pPr>
          </a:lstStyle>
          <a:p>
            <a:endParaRPr/>
          </a:p>
        </p:txBody>
      </p:sp>
      <p:sp>
        <p:nvSpPr>
          <p:cNvPr id="106" name="Google Shape;106;g3f9833579b2_0_12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07"/>
        <p:cNvGrpSpPr/>
        <p:nvPr/>
      </p:nvGrpSpPr>
      <p:grpSpPr>
        <a:xfrm>
          <a:off x="0" y="0"/>
          <a:ext cx="0" cy="0"/>
          <a:chOff x="0" y="0"/>
          <a:chExt cx="0" cy="0"/>
        </a:xfrm>
      </p:grpSpPr>
      <p:sp>
        <p:nvSpPr>
          <p:cNvPr id="108" name="Google Shape;108;g3f9833579b2_0_125"/>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algn="ctr">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109" name="Google Shape;109;g3f9833579b2_0_125"/>
          <p:cNvSpPr txBox="1">
            <a:spLocks noGrp="1"/>
          </p:cNvSpPr>
          <p:nvPr>
            <p:ph type="body" idx="1"/>
          </p:nvPr>
        </p:nvSpPr>
        <p:spPr>
          <a:xfrm>
            <a:off x="415600" y="1536633"/>
            <a:ext cx="5333100" cy="4555200"/>
          </a:xfrm>
          <a:prstGeom prst="rect">
            <a:avLst/>
          </a:prstGeom>
          <a:noFill/>
          <a:ln>
            <a:noFill/>
          </a:ln>
        </p:spPr>
        <p:txBody>
          <a:bodyPr spcFirstLastPara="1" wrap="square" lIns="121900" tIns="121900" rIns="121900" bIns="121900" anchor="t" anchorCtr="0">
            <a:no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110" name="Google Shape;110;g3f9833579b2_0_125"/>
          <p:cNvSpPr txBox="1">
            <a:spLocks noGrp="1"/>
          </p:cNvSpPr>
          <p:nvPr>
            <p:ph type="body" idx="2"/>
          </p:nvPr>
        </p:nvSpPr>
        <p:spPr>
          <a:xfrm>
            <a:off x="6443200" y="1536633"/>
            <a:ext cx="5333100" cy="4555200"/>
          </a:xfrm>
          <a:prstGeom prst="rect">
            <a:avLst/>
          </a:prstGeom>
          <a:noFill/>
          <a:ln>
            <a:noFill/>
          </a:ln>
        </p:spPr>
        <p:txBody>
          <a:bodyPr spcFirstLastPara="1" wrap="square" lIns="121900" tIns="121900" rIns="121900" bIns="121900" anchor="t" anchorCtr="0">
            <a:no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grpSp>
        <p:nvGrpSpPr>
          <p:cNvPr id="111" name="Google Shape;111;g3f9833579b2_0_125"/>
          <p:cNvGrpSpPr/>
          <p:nvPr/>
        </p:nvGrpSpPr>
        <p:grpSpPr>
          <a:xfrm>
            <a:off x="4323920" y="357755"/>
            <a:ext cx="3544045" cy="133997"/>
            <a:chOff x="412900" y="344525"/>
            <a:chExt cx="2658100" cy="100500"/>
          </a:xfrm>
        </p:grpSpPr>
        <p:sp>
          <p:nvSpPr>
            <p:cNvPr id="112" name="Google Shape;112;g3f9833579b2_0_125"/>
            <p:cNvSpPr/>
            <p:nvPr/>
          </p:nvSpPr>
          <p:spPr>
            <a:xfrm>
              <a:off x="2171600" y="344525"/>
              <a:ext cx="899400" cy="100500"/>
            </a:xfrm>
            <a:prstGeom prst="rect">
              <a:avLst/>
            </a:prstGeom>
            <a:solidFill>
              <a:srgbClr val="F0B323"/>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9B2242"/>
                </a:solidFill>
                <a:latin typeface="Arial"/>
                <a:ea typeface="Arial"/>
                <a:cs typeface="Arial"/>
                <a:sym typeface="Arial"/>
              </a:endParaRPr>
            </a:p>
          </p:txBody>
        </p:sp>
        <p:sp>
          <p:nvSpPr>
            <p:cNvPr id="113" name="Google Shape;113;g3f9833579b2_0_125"/>
            <p:cNvSpPr/>
            <p:nvPr/>
          </p:nvSpPr>
          <p:spPr>
            <a:xfrm>
              <a:off x="1272200" y="344525"/>
              <a:ext cx="899400" cy="100500"/>
            </a:xfrm>
            <a:prstGeom prst="rect">
              <a:avLst/>
            </a:prstGeom>
            <a:solidFill>
              <a:srgbClr val="9B224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9B2242"/>
                </a:solidFill>
                <a:latin typeface="Arial"/>
                <a:ea typeface="Arial"/>
                <a:cs typeface="Arial"/>
                <a:sym typeface="Arial"/>
              </a:endParaRPr>
            </a:p>
          </p:txBody>
        </p:sp>
        <p:sp>
          <p:nvSpPr>
            <p:cNvPr id="114" name="Google Shape;114;g3f9833579b2_0_125"/>
            <p:cNvSpPr/>
            <p:nvPr/>
          </p:nvSpPr>
          <p:spPr>
            <a:xfrm>
              <a:off x="412900" y="344525"/>
              <a:ext cx="899400" cy="100500"/>
            </a:xfrm>
            <a:prstGeom prst="rect">
              <a:avLst/>
            </a:prstGeom>
            <a:solidFill>
              <a:srgbClr val="A8BADB"/>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9B2242"/>
                </a:solidFill>
                <a:latin typeface="Arial"/>
                <a:ea typeface="Arial"/>
                <a:cs typeface="Arial"/>
                <a:sym typeface="Arial"/>
              </a:endParaRPr>
            </a:p>
          </p:txBody>
        </p:sp>
      </p:grpSp>
      <p:sp>
        <p:nvSpPr>
          <p:cNvPr id="115" name="Google Shape;115;g3f9833579b2_0_125"/>
          <p:cNvSpPr txBox="1">
            <a:spLocks noGrp="1"/>
          </p:cNvSpPr>
          <p:nvPr>
            <p:ph type="sldNum" idx="12"/>
          </p:nvPr>
        </p:nvSpPr>
        <p:spPr>
          <a:xfrm>
            <a:off x="8915767" y="6217633"/>
            <a:ext cx="31125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263F8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263F8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263F8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263F8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263F8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263F8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263F8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263F8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263F8C"/>
                </a:solidFill>
                <a:latin typeface="Arial"/>
                <a:ea typeface="Arial"/>
                <a:cs typeface="Arial"/>
                <a:sym typeface="Arial"/>
              </a:defRPr>
            </a:lvl9pPr>
          </a:lstStyle>
          <a:p>
            <a:pPr marL="0" lvl="0" indent="0" algn="r" rtl="0">
              <a:spcBef>
                <a:spcPts val="0"/>
              </a:spcBef>
              <a:spcAft>
                <a:spcPts val="0"/>
              </a:spcAft>
              <a:buNone/>
            </a:pPr>
            <a:r>
              <a:rPr lang="en-US"/>
              <a:t>ACHIEVE  </a:t>
            </a:r>
            <a:r>
              <a:rPr lang="en-US">
                <a:solidFill>
                  <a:srgbClr val="A8BADB"/>
                </a:solidFill>
              </a:rPr>
              <a:t>|</a:t>
            </a:r>
            <a:r>
              <a:rPr lang="en-US"/>
              <a:t>  Iowa IDEA</a:t>
            </a:r>
            <a:r>
              <a:rPr lang="en-US" b="0">
                <a:solidFill>
                  <a:srgbClr val="000000"/>
                </a:solidFill>
              </a:rPr>
              <a:t>    </a:t>
            </a:r>
            <a:fld id="{00000000-1234-1234-1234-123412341234}" type="slidenum">
              <a:rPr lang="en-US" b="0">
                <a:solidFill>
                  <a:srgbClr val="000000"/>
                </a:solidFill>
              </a:rPr>
              <a:t>‹#›</a:t>
            </a:fld>
            <a:endParaRPr b="0">
              <a:solidFill>
                <a:srgbClr val="000000"/>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14"/>
        <p:cNvGrpSpPr/>
        <p:nvPr/>
      </p:nvGrpSpPr>
      <p:grpSpPr>
        <a:xfrm>
          <a:off x="0" y="0"/>
          <a:ext cx="0" cy="0"/>
          <a:chOff x="0" y="0"/>
          <a:chExt cx="0" cy="0"/>
        </a:xfrm>
      </p:grpSpPr>
      <p:sp>
        <p:nvSpPr>
          <p:cNvPr id="15" name="Google Shape;15;p12"/>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6" name="Google Shape;16;p12"/>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18" name="Google Shape;18;p12"/>
          <p:cNvPicPr preferRelativeResize="0"/>
          <p:nvPr/>
        </p:nvPicPr>
        <p:blipFill rotWithShape="1">
          <a:blip r:embed="rId2">
            <a:alphaModFix/>
          </a:blip>
          <a:srcRect/>
          <a:stretch/>
        </p:blipFill>
        <p:spPr>
          <a:xfrm>
            <a:off x="0" y="6429982"/>
            <a:ext cx="12192000" cy="428017"/>
          </a:xfrm>
          <a:prstGeom prst="rect">
            <a:avLst/>
          </a:prstGeom>
          <a:noFill/>
          <a:ln>
            <a:noFill/>
          </a:ln>
        </p:spPr>
      </p:pic>
      <p:sp>
        <p:nvSpPr>
          <p:cNvPr id="19" name="Google Shape;19;p12"/>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0"/>
        <p:cNvGrpSpPr/>
        <p:nvPr/>
      </p:nvGrpSpPr>
      <p:grpSpPr>
        <a:xfrm>
          <a:off x="0" y="0"/>
          <a:ext cx="0" cy="0"/>
          <a:chOff x="0" y="0"/>
          <a:chExt cx="0" cy="0"/>
        </a:xfrm>
      </p:grpSpPr>
      <p:sp>
        <p:nvSpPr>
          <p:cNvPr id="21" name="Google Shape;21;p15"/>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2" name="Google Shape;22;p15"/>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5"/>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pic>
        <p:nvPicPr>
          <p:cNvPr id="24" name="Google Shape;24;p15"/>
          <p:cNvPicPr preferRelativeResize="0"/>
          <p:nvPr/>
        </p:nvPicPr>
        <p:blipFill rotWithShape="1">
          <a:blip r:embed="rId2">
            <a:alphaModFix/>
          </a:blip>
          <a:srcRect/>
          <a:stretch/>
        </p:blipFill>
        <p:spPr>
          <a:xfrm>
            <a:off x="0" y="6429982"/>
            <a:ext cx="12192000" cy="428017"/>
          </a:xfrm>
          <a:prstGeom prst="rect">
            <a:avLst/>
          </a:prstGeom>
          <a:noFill/>
          <a:ln>
            <a:noFill/>
          </a:ln>
        </p:spPr>
      </p:pic>
      <p:sp>
        <p:nvSpPr>
          <p:cNvPr id="25" name="Google Shape;25;p15"/>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26"/>
        <p:cNvGrpSpPr/>
        <p:nvPr/>
      </p:nvGrpSpPr>
      <p:grpSpPr>
        <a:xfrm>
          <a:off x="0" y="0"/>
          <a:ext cx="0" cy="0"/>
          <a:chOff x="0" y="0"/>
          <a:chExt cx="0" cy="0"/>
        </a:xfrm>
      </p:grpSpPr>
      <p:sp>
        <p:nvSpPr>
          <p:cNvPr id="27" name="Google Shape;27;p13"/>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8" name="Google Shape;28;p13"/>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3"/>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30" name="Google Shape;30;p13"/>
          <p:cNvPicPr preferRelativeResize="0"/>
          <p:nvPr/>
        </p:nvPicPr>
        <p:blipFill rotWithShape="1">
          <a:blip r:embed="rId2">
            <a:alphaModFix/>
          </a:blip>
          <a:srcRect/>
          <a:stretch/>
        </p:blipFill>
        <p:spPr>
          <a:xfrm>
            <a:off x="4182894" y="6429982"/>
            <a:ext cx="8009106" cy="428017"/>
          </a:xfrm>
          <a:prstGeom prst="rect">
            <a:avLst/>
          </a:prstGeom>
          <a:noFill/>
          <a:ln>
            <a:noFill/>
          </a:ln>
        </p:spPr>
      </p:pic>
      <p:sp>
        <p:nvSpPr>
          <p:cNvPr id="31" name="Google Shape;31;p13"/>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32"/>
        <p:cNvGrpSpPr/>
        <p:nvPr/>
      </p:nvGrpSpPr>
      <p:grpSpPr>
        <a:xfrm>
          <a:off x="0" y="0"/>
          <a:ext cx="0" cy="0"/>
          <a:chOff x="0" y="0"/>
          <a:chExt cx="0" cy="0"/>
        </a:xfrm>
      </p:grpSpPr>
      <p:sp>
        <p:nvSpPr>
          <p:cNvPr id="33" name="Google Shape;33;p14"/>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4" name="Google Shape;34;p14"/>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4"/>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36" name="Google Shape;36;p14"/>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14"/>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38" name="Google Shape;38;p14"/>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39" name="Google Shape;39;p14"/>
          <p:cNvPicPr preferRelativeResize="0"/>
          <p:nvPr/>
        </p:nvPicPr>
        <p:blipFill rotWithShape="1">
          <a:blip r:embed="rId2">
            <a:alphaModFix/>
          </a:blip>
          <a:srcRect/>
          <a:stretch/>
        </p:blipFill>
        <p:spPr>
          <a:xfrm>
            <a:off x="0" y="6429982"/>
            <a:ext cx="12192000" cy="428017"/>
          </a:xfrm>
          <a:prstGeom prst="rect">
            <a:avLst/>
          </a:prstGeom>
          <a:noFill/>
          <a:ln>
            <a:noFill/>
          </a:ln>
        </p:spPr>
      </p:pic>
      <p:sp>
        <p:nvSpPr>
          <p:cNvPr id="40" name="Google Shape;40;p14"/>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1"/>
        </a:solidFill>
        <a:effectLst/>
      </p:bgPr>
    </p:bg>
    <p:spTree>
      <p:nvGrpSpPr>
        <p:cNvPr id="1" name="Shape 45"/>
        <p:cNvGrpSpPr/>
        <p:nvPr/>
      </p:nvGrpSpPr>
      <p:grpSpPr>
        <a:xfrm>
          <a:off x="0" y="0"/>
          <a:ext cx="0" cy="0"/>
          <a:chOff x="0" y="0"/>
          <a:chExt cx="0" cy="0"/>
        </a:xfrm>
      </p:grpSpPr>
      <p:sp>
        <p:nvSpPr>
          <p:cNvPr id="46" name="Google Shape;46;g3f6106b8911_0_828"/>
          <p:cNvSpPr txBox="1">
            <a:spLocks noGrp="1"/>
          </p:cNvSpPr>
          <p:nvPr>
            <p:ph type="ctrTitle"/>
          </p:nvPr>
        </p:nvSpPr>
        <p:spPr>
          <a:xfrm>
            <a:off x="289270" y="1074695"/>
            <a:ext cx="11636700" cy="21600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03617A"/>
              </a:buClr>
              <a:buSzPts val="4500"/>
              <a:buFont typeface="Arial"/>
              <a:buNone/>
              <a:defRPr sz="4500" b="1">
                <a:solidFill>
                  <a:srgbClr val="03617A"/>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g3f6106b8911_0_828"/>
          <p:cNvSpPr txBox="1">
            <a:spLocks noGrp="1"/>
          </p:cNvSpPr>
          <p:nvPr>
            <p:ph type="subTitle" idx="1"/>
          </p:nvPr>
        </p:nvSpPr>
        <p:spPr>
          <a:xfrm>
            <a:off x="289270" y="3838162"/>
            <a:ext cx="11636700" cy="12822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rgbClr val="03617A"/>
              </a:buClr>
              <a:buSzPts val="2400"/>
              <a:buNone/>
              <a:defRPr sz="2400" b="1">
                <a:solidFill>
                  <a:srgbClr val="03617A"/>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48" name="Google Shape;48;g3f6106b8911_0_828"/>
          <p:cNvPicPr preferRelativeResize="0"/>
          <p:nvPr/>
        </p:nvPicPr>
        <p:blipFill rotWithShape="1">
          <a:blip r:embed="rId2">
            <a:alphaModFix/>
          </a:blip>
          <a:srcRect/>
          <a:stretch/>
        </p:blipFill>
        <p:spPr>
          <a:xfrm>
            <a:off x="11690" y="6429983"/>
            <a:ext cx="12192000" cy="428017"/>
          </a:xfrm>
          <a:prstGeom prst="rect">
            <a:avLst/>
          </a:prstGeom>
          <a:noFill/>
          <a:ln>
            <a:noFill/>
          </a:ln>
        </p:spPr>
      </p:pic>
      <p:sp>
        <p:nvSpPr>
          <p:cNvPr id="49" name="Google Shape;49;g3f6106b8911_0_828"/>
          <p:cNvSpPr txBox="1">
            <a:spLocks noGrp="1"/>
          </p:cNvSpPr>
          <p:nvPr>
            <p:ph type="sldNum" idx="12"/>
          </p:nvPr>
        </p:nvSpPr>
        <p:spPr>
          <a:xfrm>
            <a:off x="11409045" y="6333134"/>
            <a:ext cx="731700" cy="5250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50"/>
        <p:cNvGrpSpPr/>
        <p:nvPr/>
      </p:nvGrpSpPr>
      <p:grpSpPr>
        <a:xfrm>
          <a:off x="0" y="0"/>
          <a:ext cx="0" cy="0"/>
          <a:chOff x="0" y="0"/>
          <a:chExt cx="0" cy="0"/>
        </a:xfrm>
      </p:grpSpPr>
      <p:sp>
        <p:nvSpPr>
          <p:cNvPr id="51" name="Google Shape;51;g3f6106b8911_0_833"/>
          <p:cNvSpPr/>
          <p:nvPr/>
        </p:nvSpPr>
        <p:spPr>
          <a:xfrm>
            <a:off x="0" y="0"/>
            <a:ext cx="12192000" cy="7374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2" name="Google Shape;52;g3f6106b8911_0_833"/>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g3f6106b8911_0_833"/>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54" name="Google Shape;54;g3f6106b8911_0_833"/>
          <p:cNvPicPr preferRelativeResize="0"/>
          <p:nvPr/>
        </p:nvPicPr>
        <p:blipFill rotWithShape="1">
          <a:blip r:embed="rId2">
            <a:alphaModFix/>
          </a:blip>
          <a:srcRect/>
          <a:stretch/>
        </p:blipFill>
        <p:spPr>
          <a:xfrm>
            <a:off x="0" y="6429982"/>
            <a:ext cx="12192000" cy="428017"/>
          </a:xfrm>
          <a:prstGeom prst="rect">
            <a:avLst/>
          </a:prstGeom>
          <a:noFill/>
          <a:ln>
            <a:noFill/>
          </a:ln>
        </p:spPr>
      </p:pic>
      <p:sp>
        <p:nvSpPr>
          <p:cNvPr id="55" name="Google Shape;55;g3f6106b8911_0_833"/>
          <p:cNvSpPr txBox="1">
            <a:spLocks noGrp="1"/>
          </p:cNvSpPr>
          <p:nvPr>
            <p:ph type="sldNum" idx="12"/>
          </p:nvPr>
        </p:nvSpPr>
        <p:spPr>
          <a:xfrm>
            <a:off x="11409045" y="6333134"/>
            <a:ext cx="731700" cy="5250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56"/>
        <p:cNvGrpSpPr/>
        <p:nvPr/>
      </p:nvGrpSpPr>
      <p:grpSpPr>
        <a:xfrm>
          <a:off x="0" y="0"/>
          <a:ext cx="0" cy="0"/>
          <a:chOff x="0" y="0"/>
          <a:chExt cx="0" cy="0"/>
        </a:xfrm>
      </p:grpSpPr>
      <p:sp>
        <p:nvSpPr>
          <p:cNvPr id="57" name="Google Shape;57;g3f6106b8911_0_839"/>
          <p:cNvSpPr/>
          <p:nvPr/>
        </p:nvSpPr>
        <p:spPr>
          <a:xfrm>
            <a:off x="0" y="2268535"/>
            <a:ext cx="12192000" cy="32757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8" name="Google Shape;58;g3f6106b8911_0_839"/>
          <p:cNvSpPr txBox="1">
            <a:spLocks noGrp="1"/>
          </p:cNvSpPr>
          <p:nvPr>
            <p:ph type="title"/>
          </p:nvPr>
        </p:nvSpPr>
        <p:spPr>
          <a:xfrm>
            <a:off x="831851" y="1709740"/>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g3f6106b8911_0_839"/>
          <p:cNvSpPr txBox="1">
            <a:spLocks noGrp="1"/>
          </p:cNvSpPr>
          <p:nvPr>
            <p:ph type="body" idx="1"/>
          </p:nvPr>
        </p:nvSpPr>
        <p:spPr>
          <a:xfrm>
            <a:off x="831851" y="4589465"/>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pic>
        <p:nvPicPr>
          <p:cNvPr id="60" name="Google Shape;60;g3f6106b8911_0_839"/>
          <p:cNvPicPr preferRelativeResize="0"/>
          <p:nvPr/>
        </p:nvPicPr>
        <p:blipFill rotWithShape="1">
          <a:blip r:embed="rId2">
            <a:alphaModFix/>
          </a:blip>
          <a:srcRect/>
          <a:stretch/>
        </p:blipFill>
        <p:spPr>
          <a:xfrm>
            <a:off x="0" y="6429982"/>
            <a:ext cx="12192000" cy="428017"/>
          </a:xfrm>
          <a:prstGeom prst="rect">
            <a:avLst/>
          </a:prstGeom>
          <a:noFill/>
          <a:ln>
            <a:noFill/>
          </a:ln>
        </p:spPr>
      </p:pic>
      <p:sp>
        <p:nvSpPr>
          <p:cNvPr id="61" name="Google Shape;61;g3f6106b8911_0_839"/>
          <p:cNvSpPr txBox="1">
            <a:spLocks noGrp="1"/>
          </p:cNvSpPr>
          <p:nvPr>
            <p:ph type="sldNum" idx="12"/>
          </p:nvPr>
        </p:nvSpPr>
        <p:spPr>
          <a:xfrm>
            <a:off x="11409045" y="6333134"/>
            <a:ext cx="731700" cy="5250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62"/>
        <p:cNvGrpSpPr/>
        <p:nvPr/>
      </p:nvGrpSpPr>
      <p:grpSpPr>
        <a:xfrm>
          <a:off x="0" y="0"/>
          <a:ext cx="0" cy="0"/>
          <a:chOff x="0" y="0"/>
          <a:chExt cx="0" cy="0"/>
        </a:xfrm>
      </p:grpSpPr>
      <p:sp>
        <p:nvSpPr>
          <p:cNvPr id="63" name="Google Shape;63;g3f6106b8911_0_845"/>
          <p:cNvSpPr/>
          <p:nvPr/>
        </p:nvSpPr>
        <p:spPr>
          <a:xfrm>
            <a:off x="0" y="0"/>
            <a:ext cx="4182900"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4" name="Google Shape;64;g3f6106b8911_0_845"/>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g3f6106b8911_0_845"/>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66" name="Google Shape;66;g3f6106b8911_0_845"/>
          <p:cNvPicPr preferRelativeResize="0"/>
          <p:nvPr/>
        </p:nvPicPr>
        <p:blipFill rotWithShape="1">
          <a:blip r:embed="rId2">
            <a:alphaModFix/>
          </a:blip>
          <a:srcRect/>
          <a:stretch/>
        </p:blipFill>
        <p:spPr>
          <a:xfrm>
            <a:off x="4182894" y="6429982"/>
            <a:ext cx="8009105" cy="428017"/>
          </a:xfrm>
          <a:prstGeom prst="rect">
            <a:avLst/>
          </a:prstGeom>
          <a:noFill/>
          <a:ln>
            <a:noFill/>
          </a:ln>
        </p:spPr>
      </p:pic>
      <p:sp>
        <p:nvSpPr>
          <p:cNvPr id="67" name="Google Shape;67;g3f6106b8911_0_845"/>
          <p:cNvSpPr txBox="1">
            <a:spLocks noGrp="1"/>
          </p:cNvSpPr>
          <p:nvPr>
            <p:ph type="sldNum" idx="12"/>
          </p:nvPr>
        </p:nvSpPr>
        <p:spPr>
          <a:xfrm>
            <a:off x="11409045" y="6333134"/>
            <a:ext cx="731700" cy="5250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8" name="Google Shape;8;p10"/>
          <p:cNvSpPr txBox="1">
            <a:spLocks noGrp="1"/>
          </p:cNvSpPr>
          <p:nvPr>
            <p:ph type="sldNum" idx="12"/>
          </p:nvPr>
        </p:nvSpPr>
        <p:spPr>
          <a:xfrm>
            <a:off x="11409045" y="6333134"/>
            <a:ext cx="731700" cy="525000"/>
          </a:xfrm>
          <a:prstGeom prst="rect">
            <a:avLst/>
          </a:prstGeom>
          <a:noFill/>
          <a:ln>
            <a:noFill/>
          </a:ln>
        </p:spPr>
        <p:txBody>
          <a:bodyPr spcFirstLastPara="1" wrap="square" lIns="91425" tIns="91425" rIns="91425" bIns="91425" anchor="t" anchorCtr="0">
            <a:noAutofit/>
          </a:bodyPr>
          <a:lstStyle>
            <a:lvl1pPr lvl="0" algn="r">
              <a:buNone/>
              <a:defRPr sz="1300">
                <a:solidFill>
                  <a:schemeClr val="dk1"/>
                </a:solidFill>
              </a:defRPr>
            </a:lvl1pPr>
            <a:lvl2pPr lvl="1" algn="r">
              <a:buNone/>
              <a:defRPr sz="1300">
                <a:solidFill>
                  <a:schemeClr val="dk1"/>
                </a:solidFill>
              </a:defRPr>
            </a:lvl2pPr>
            <a:lvl3pPr lvl="2" algn="r">
              <a:buNone/>
              <a:defRPr sz="1300">
                <a:solidFill>
                  <a:schemeClr val="dk1"/>
                </a:solidFill>
              </a:defRPr>
            </a:lvl3pPr>
            <a:lvl4pPr lvl="3" algn="r">
              <a:buNone/>
              <a:defRPr sz="1300">
                <a:solidFill>
                  <a:schemeClr val="dk1"/>
                </a:solidFill>
              </a:defRPr>
            </a:lvl4pPr>
            <a:lvl5pPr lvl="4" algn="r">
              <a:buNone/>
              <a:defRPr sz="1300">
                <a:solidFill>
                  <a:schemeClr val="dk1"/>
                </a:solidFill>
              </a:defRPr>
            </a:lvl5pPr>
            <a:lvl6pPr lvl="5" algn="r">
              <a:buNone/>
              <a:defRPr sz="1300">
                <a:solidFill>
                  <a:schemeClr val="dk1"/>
                </a:solidFill>
              </a:defRPr>
            </a:lvl6pPr>
            <a:lvl7pPr lvl="6" algn="r">
              <a:buNone/>
              <a:defRPr sz="1300">
                <a:solidFill>
                  <a:schemeClr val="dk1"/>
                </a:solidFill>
              </a:defRPr>
            </a:lvl7pPr>
            <a:lvl8pPr lvl="7" algn="r">
              <a:buNone/>
              <a:defRPr sz="1300">
                <a:solidFill>
                  <a:schemeClr val="dk1"/>
                </a:solidFill>
              </a:defRPr>
            </a:lvl8pPr>
            <a:lvl9pPr lvl="8" algn="r">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1"/>
        <p:cNvGrpSpPr/>
        <p:nvPr/>
      </p:nvGrpSpPr>
      <p:grpSpPr>
        <a:xfrm>
          <a:off x="0" y="0"/>
          <a:ext cx="0" cy="0"/>
          <a:chOff x="0" y="0"/>
          <a:chExt cx="0" cy="0"/>
        </a:xfrm>
      </p:grpSpPr>
      <p:sp>
        <p:nvSpPr>
          <p:cNvPr id="42" name="Google Shape;42;g3f6106b8911_0_824"/>
          <p:cNvSpPr txBox="1">
            <a:spLocks noGrp="1"/>
          </p:cNvSpPr>
          <p:nvPr>
            <p:ph type="title"/>
          </p:nvPr>
        </p:nvSpPr>
        <p:spPr>
          <a:xfrm>
            <a:off x="795128" y="1"/>
            <a:ext cx="10813800" cy="11661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3" name="Google Shape;43;g3f6106b8911_0_824"/>
          <p:cNvSpPr txBox="1">
            <a:spLocks noGrp="1"/>
          </p:cNvSpPr>
          <p:nvPr>
            <p:ph type="body" idx="1"/>
          </p:nvPr>
        </p:nvSpPr>
        <p:spPr>
          <a:xfrm>
            <a:off x="795128" y="1460499"/>
            <a:ext cx="10813800" cy="4351200"/>
          </a:xfrm>
          <a:prstGeom prst="rect">
            <a:avLst/>
          </a:prstGeom>
          <a:noFill/>
          <a:ln>
            <a:noFill/>
          </a:ln>
        </p:spPr>
        <p:txBody>
          <a:bodyPr spcFirstLastPara="1" wrap="square" lIns="91425" tIns="45700" rIns="91425" bIns="45700" anchor="t" anchorCtr="0">
            <a:normAutofit/>
          </a:bodyPr>
          <a:lstStyle>
            <a:lvl1pPr marL="457200" marR="0" lvl="0" indent="-361950" algn="l">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44" name="Google Shape;44;g3f6106b8911_0_824"/>
          <p:cNvSpPr txBox="1">
            <a:spLocks noGrp="1"/>
          </p:cNvSpPr>
          <p:nvPr>
            <p:ph type="sldNum" idx="12"/>
          </p:nvPr>
        </p:nvSpPr>
        <p:spPr>
          <a:xfrm>
            <a:off x="11409045" y="6333134"/>
            <a:ext cx="731700" cy="5250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7"/>
        <p:cNvGrpSpPr/>
        <p:nvPr/>
      </p:nvGrpSpPr>
      <p:grpSpPr>
        <a:xfrm>
          <a:off x="0" y="0"/>
          <a:ext cx="0" cy="0"/>
          <a:chOff x="0" y="0"/>
          <a:chExt cx="0" cy="0"/>
        </a:xfrm>
      </p:grpSpPr>
      <p:sp>
        <p:nvSpPr>
          <p:cNvPr id="78" name="Google Shape;78;g3f9833579b2_0_95"/>
          <p:cNvSpPr txBox="1">
            <a:spLocks noGrp="1"/>
          </p:cNvSpPr>
          <p:nvPr>
            <p:ph type="title"/>
          </p:nvPr>
        </p:nvSpPr>
        <p:spPr>
          <a:xfrm>
            <a:off x="795128" y="1"/>
            <a:ext cx="10813500" cy="11661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lvl="1">
              <a:spcBef>
                <a:spcPts val="0"/>
              </a:spcBef>
              <a:spcAft>
                <a:spcPts val="0"/>
              </a:spcAft>
              <a:buSzPts val="1500"/>
              <a:buNone/>
              <a:defRPr sz="1900"/>
            </a:lvl2pPr>
            <a:lvl3pPr lvl="2">
              <a:spcBef>
                <a:spcPts val="0"/>
              </a:spcBef>
              <a:spcAft>
                <a:spcPts val="0"/>
              </a:spcAft>
              <a:buSzPts val="1500"/>
              <a:buNone/>
              <a:defRPr sz="1900"/>
            </a:lvl3pPr>
            <a:lvl4pPr lvl="3">
              <a:spcBef>
                <a:spcPts val="0"/>
              </a:spcBef>
              <a:spcAft>
                <a:spcPts val="0"/>
              </a:spcAft>
              <a:buSzPts val="1500"/>
              <a:buNone/>
              <a:defRPr sz="1900"/>
            </a:lvl4pPr>
            <a:lvl5pPr lvl="4">
              <a:spcBef>
                <a:spcPts val="0"/>
              </a:spcBef>
              <a:spcAft>
                <a:spcPts val="0"/>
              </a:spcAft>
              <a:buSzPts val="1500"/>
              <a:buNone/>
              <a:defRPr sz="1900"/>
            </a:lvl5pPr>
            <a:lvl6pPr lvl="5">
              <a:spcBef>
                <a:spcPts val="0"/>
              </a:spcBef>
              <a:spcAft>
                <a:spcPts val="0"/>
              </a:spcAft>
              <a:buSzPts val="1500"/>
              <a:buNone/>
              <a:defRPr sz="1900"/>
            </a:lvl6pPr>
            <a:lvl7pPr lvl="6">
              <a:spcBef>
                <a:spcPts val="0"/>
              </a:spcBef>
              <a:spcAft>
                <a:spcPts val="0"/>
              </a:spcAft>
              <a:buSzPts val="1500"/>
              <a:buNone/>
              <a:defRPr sz="1900"/>
            </a:lvl7pPr>
            <a:lvl8pPr lvl="7">
              <a:spcBef>
                <a:spcPts val="0"/>
              </a:spcBef>
              <a:spcAft>
                <a:spcPts val="0"/>
              </a:spcAft>
              <a:buSzPts val="1500"/>
              <a:buNone/>
              <a:defRPr sz="1900"/>
            </a:lvl8pPr>
            <a:lvl9pPr lvl="8">
              <a:spcBef>
                <a:spcPts val="0"/>
              </a:spcBef>
              <a:spcAft>
                <a:spcPts val="0"/>
              </a:spcAft>
              <a:buSzPts val="1500"/>
              <a:buNone/>
              <a:defRPr sz="1900"/>
            </a:lvl9pPr>
          </a:lstStyle>
          <a:p>
            <a:endParaRPr/>
          </a:p>
        </p:txBody>
      </p:sp>
      <p:sp>
        <p:nvSpPr>
          <p:cNvPr id="79" name="Google Shape;79;g3f9833579b2_0_95"/>
          <p:cNvSpPr txBox="1">
            <a:spLocks noGrp="1"/>
          </p:cNvSpPr>
          <p:nvPr>
            <p:ph type="body" idx="1"/>
          </p:nvPr>
        </p:nvSpPr>
        <p:spPr>
          <a:xfrm>
            <a:off x="795128" y="1460499"/>
            <a:ext cx="10813500" cy="4351200"/>
          </a:xfrm>
          <a:prstGeom prst="rect">
            <a:avLst/>
          </a:prstGeom>
          <a:noFill/>
          <a:ln>
            <a:noFill/>
          </a:ln>
        </p:spPr>
        <p:txBody>
          <a:bodyPr spcFirstLastPara="1" wrap="square" lIns="91425" tIns="45700" rIns="91425" bIns="45700" anchor="t" anchorCtr="0">
            <a:normAutofit/>
          </a:bodyPr>
          <a:lstStyle>
            <a:lvl1pPr marL="457200" marR="0" lvl="0" indent="-361950" algn="l">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9250" algn="l">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2pPr>
            <a:lvl3pPr marL="1371600" marR="0" lvl="2"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1150" algn="l">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Arial"/>
                <a:ea typeface="Arial"/>
                <a:cs typeface="Arial"/>
                <a:sym typeface="Arial"/>
              </a:defRPr>
            </a:lvl4pPr>
            <a:lvl5pPr marL="2286000" marR="0" lvl="4" indent="-311150" algn="l">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Arial"/>
                <a:ea typeface="Arial"/>
                <a:cs typeface="Arial"/>
                <a:sym typeface="Arial"/>
              </a:defRPr>
            </a:lvl5pPr>
            <a:lvl6pPr marL="2743200" marR="0" lvl="5" indent="-311150" algn="l">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Arial"/>
                <a:ea typeface="Arial"/>
                <a:cs typeface="Arial"/>
                <a:sym typeface="Arial"/>
              </a:defRPr>
            </a:lvl6pPr>
            <a:lvl7pPr marL="3200400" marR="0" lvl="6" indent="-311150" algn="l">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Arial"/>
                <a:ea typeface="Arial"/>
                <a:cs typeface="Arial"/>
                <a:sym typeface="Arial"/>
              </a:defRPr>
            </a:lvl7pPr>
            <a:lvl8pPr marL="3657600" marR="0" lvl="7" indent="-311150" algn="l">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Arial"/>
                <a:ea typeface="Arial"/>
                <a:cs typeface="Arial"/>
                <a:sym typeface="Arial"/>
              </a:defRPr>
            </a:lvl8pPr>
            <a:lvl9pPr marL="4114800" marR="0" lvl="8" indent="-311150" algn="l">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ectacenter.org/topics/iep/iep-placement.asp"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hyperlink" Target="https://educate.iowa.gov/pk-12/special-education/state-guidance/policy-practice-webinar-series-recordings"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9.xml"/><Relationship Id="rId4" Type="http://schemas.openxmlformats.org/officeDocument/2006/relationships/image" Target="../media/image26.jpg"/></Relationships>
</file>

<file path=ppt/slides/_rels/slide28.xml.rels><?xml version="1.0" encoding="UTF-8" standalone="yes"?>
<Relationships xmlns="http://schemas.openxmlformats.org/package/2006/relationships"><Relationship Id="rId3" Type="http://schemas.openxmlformats.org/officeDocument/2006/relationships/hyperlink" Target="https://public.govdelivery.com/accounts/IACIO/subscriber/new?topic_id=IACIO_2998"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3" Type="http://schemas.openxmlformats.org/officeDocument/2006/relationships/hyperlink" Target="https://educate.iowa.gov/pk-12/special-education/professional-learning/policy-practice-webinar-series-recordings#upcoming-dates-amp-topics"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9.jpg"/><Relationship Id="rId4" Type="http://schemas.openxmlformats.org/officeDocument/2006/relationships/image" Target="../media/image8.jp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hyperlink" Target="https://ectacenter.org/topics/inclusion/indicators.asp-" TargetMode="External"/><Relationship Id="rId2" Type="http://schemas.openxmlformats.org/officeDocument/2006/relationships/notesSlide" Target="../notesSlides/notesSlide31.xml"/><Relationship Id="rId1" Type="http://schemas.openxmlformats.org/officeDocument/2006/relationships/slideLayout" Target="../slideLayouts/slideLayout9.xml"/><Relationship Id="rId6" Type="http://schemas.openxmlformats.org/officeDocument/2006/relationships/hyperlink" Target="https://sites.ed.gov/idea/files/policy_speced_guid_idea_memosdcltrs_preschool-lre-dcl-1-10-17.pdf" TargetMode="External"/><Relationship Id="rId5" Type="http://schemas.openxmlformats.org/officeDocument/2006/relationships/hyperlink" Target="https://www.youtube.com/watch?v=tdKWvMlOT3Y" TargetMode="External"/><Relationship Id="rId4" Type="http://schemas.openxmlformats.org/officeDocument/2006/relationships/hyperlink" Target="https://ectacenter.org/topics/iep/iep-placement.asp"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g3f6106b8911_0_430"/>
          <p:cNvSpPr txBox="1">
            <a:spLocks noGrp="1"/>
          </p:cNvSpPr>
          <p:nvPr>
            <p:ph type="ctrTitle"/>
          </p:nvPr>
        </p:nvSpPr>
        <p:spPr>
          <a:xfrm>
            <a:off x="289270" y="1074695"/>
            <a:ext cx="11636700" cy="21600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3617A"/>
              </a:buClr>
              <a:buSzPts val="4500"/>
              <a:buFont typeface="Arial"/>
              <a:buNone/>
            </a:pPr>
            <a:r>
              <a:rPr lang="en-US" sz="1400" dirty="0">
                <a:solidFill>
                  <a:schemeClr val="tx1"/>
                </a:solidFill>
              </a:rPr>
              <a:t>Special Education Policy and Practice Webinar Series</a:t>
            </a:r>
            <a:endParaRPr sz="1400" dirty="0">
              <a:solidFill>
                <a:schemeClr val="tx1"/>
              </a:solidFill>
            </a:endParaRPr>
          </a:p>
        </p:txBody>
      </p:sp>
      <p:sp>
        <p:nvSpPr>
          <p:cNvPr id="121" name="Google Shape;121;g3f6106b8911_0_430"/>
          <p:cNvSpPr txBox="1">
            <a:spLocks noGrp="1"/>
          </p:cNvSpPr>
          <p:nvPr>
            <p:ph type="subTitle" idx="1"/>
          </p:nvPr>
        </p:nvSpPr>
        <p:spPr>
          <a:xfrm>
            <a:off x="289270" y="4467454"/>
            <a:ext cx="11636700" cy="6528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03617A"/>
              </a:buClr>
              <a:buSzPts val="2400"/>
              <a:buNone/>
            </a:pPr>
            <a:r>
              <a:rPr lang="en-US"/>
              <a:t>Regulations and Considerations for Preschool Administrators</a:t>
            </a:r>
            <a:endParaRPr/>
          </a:p>
        </p:txBody>
      </p:sp>
      <p:pic>
        <p:nvPicPr>
          <p:cNvPr id="122" name="Google Shape;122;g3f6106b8911_0_430" descr="Logo for the Special Education Policy and Practice Webinar Series"/>
          <p:cNvPicPr preferRelativeResize="0"/>
          <p:nvPr/>
        </p:nvPicPr>
        <p:blipFill rotWithShape="1">
          <a:blip r:embed="rId3">
            <a:alphaModFix/>
          </a:blip>
          <a:srcRect/>
          <a:stretch/>
        </p:blipFill>
        <p:spPr>
          <a:xfrm>
            <a:off x="0" y="1074693"/>
            <a:ext cx="11782262" cy="3392761"/>
          </a:xfrm>
          <a:prstGeom prst="rect">
            <a:avLst/>
          </a:prstGeom>
          <a:noFill/>
          <a:ln>
            <a:noFill/>
          </a:ln>
        </p:spPr>
      </p:pic>
      <p:pic>
        <p:nvPicPr>
          <p:cNvPr id="123" name="Google Shape;123;g3f6106b8911_0_430" descr="Logo for the Iowa Department of Education"/>
          <p:cNvPicPr preferRelativeResize="0"/>
          <p:nvPr/>
        </p:nvPicPr>
        <p:blipFill rotWithShape="1">
          <a:blip r:embed="rId4">
            <a:alphaModFix/>
          </a:blip>
          <a:srcRect/>
          <a:stretch/>
        </p:blipFill>
        <p:spPr>
          <a:xfrm>
            <a:off x="3200972" y="5599160"/>
            <a:ext cx="5790057" cy="532616"/>
          </a:xfrm>
          <a:prstGeom prst="rect">
            <a:avLst/>
          </a:prstGeom>
          <a:noFill/>
          <a:ln>
            <a:noFill/>
          </a:ln>
        </p:spPr>
      </p:pic>
      <p:sp>
        <p:nvSpPr>
          <p:cNvPr id="124" name="Google Shape;124;g3f6106b8911_0_430"/>
          <p:cNvSpPr txBox="1">
            <a:spLocks noGrp="1"/>
          </p:cNvSpPr>
          <p:nvPr>
            <p:ph type="sldNum" idx="12"/>
          </p:nvPr>
        </p:nvSpPr>
        <p:spPr>
          <a:xfrm>
            <a:off x="11409045" y="6333134"/>
            <a:ext cx="731700" cy="5250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g3f6106b8911_0_499"/>
          <p:cNvSpPr txBox="1">
            <a:spLocks noGrp="1"/>
          </p:cNvSpPr>
          <p:nvPr>
            <p:ph type="title"/>
          </p:nvPr>
        </p:nvSpPr>
        <p:spPr>
          <a:xfrm>
            <a:off x="414575" y="2558675"/>
            <a:ext cx="3626700" cy="2484600"/>
          </a:xfrm>
          <a:prstGeom prst="rect">
            <a:avLst/>
          </a:prstGeom>
        </p:spPr>
        <p:txBody>
          <a:bodyPr spcFirstLastPara="1" wrap="square" lIns="91425" tIns="45700" rIns="91425" bIns="45700" anchor="b" anchorCtr="0">
            <a:noAutofit/>
          </a:bodyPr>
          <a:lstStyle/>
          <a:p>
            <a:pPr marL="0" lvl="0" indent="0" algn="ctr" rtl="0">
              <a:lnSpc>
                <a:spcPct val="115000"/>
              </a:lnSpc>
              <a:spcBef>
                <a:spcPts val="0"/>
              </a:spcBef>
              <a:spcAft>
                <a:spcPts val="0"/>
              </a:spcAft>
              <a:buSzPts val="990"/>
              <a:buNone/>
            </a:pPr>
            <a:r>
              <a:rPr lang="en-US" sz="4400"/>
              <a:t>FAPE </a:t>
            </a:r>
            <a:endParaRPr sz="4400"/>
          </a:p>
          <a:p>
            <a:pPr marL="0" lvl="0" indent="0" algn="ctr" rtl="0">
              <a:lnSpc>
                <a:spcPct val="115000"/>
              </a:lnSpc>
              <a:spcBef>
                <a:spcPts val="0"/>
              </a:spcBef>
              <a:spcAft>
                <a:spcPts val="0"/>
              </a:spcAft>
              <a:buSzPts val="990"/>
              <a:buNone/>
            </a:pPr>
            <a:endParaRPr sz="4400"/>
          </a:p>
        </p:txBody>
      </p:sp>
      <p:sp>
        <p:nvSpPr>
          <p:cNvPr id="208" name="Google Shape;208;g3f6106b8911_0_499"/>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solidFill>
                  <a:schemeClr val="dk1"/>
                </a:solidFill>
              </a:rPr>
              <a:t>10</a:t>
            </a:fld>
            <a:endParaRPr>
              <a:solidFill>
                <a:schemeClr val="dk1"/>
              </a:solidFill>
            </a:endParaRPr>
          </a:p>
        </p:txBody>
      </p:sp>
      <p:pic>
        <p:nvPicPr>
          <p:cNvPr id="209" name="Google Shape;209;g3f6106b8911_0_499" descr="Today we will do something new. (Provided by Getty Images)"/>
          <p:cNvPicPr preferRelativeResize="0"/>
          <p:nvPr/>
        </p:nvPicPr>
        <p:blipFill>
          <a:blip r:embed="rId3">
            <a:alphaModFix/>
          </a:blip>
          <a:stretch>
            <a:fillRect/>
          </a:stretch>
        </p:blipFill>
        <p:spPr>
          <a:xfrm>
            <a:off x="4483950" y="1159250"/>
            <a:ext cx="7304376" cy="47471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g3f6106b8911_0_505">
            <a:extLst>
              <a:ext uri="{C183D7F6-B498-43B3-948B-1728B52AA6E4}">
                <adec:decorative xmlns:adec="http://schemas.microsoft.com/office/drawing/2017/decorative" val="0"/>
              </a:ext>
            </a:extLst>
          </p:cNvPr>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FAPE in Regulations</a:t>
            </a:r>
            <a:endParaRPr/>
          </a:p>
        </p:txBody>
      </p:sp>
      <p:sp>
        <p:nvSpPr>
          <p:cNvPr id="215" name="Google Shape;215;g3f6106b8911_0_505"/>
          <p:cNvSpPr txBox="1">
            <a:spLocks noGrp="1"/>
          </p:cNvSpPr>
          <p:nvPr>
            <p:ph type="body" idx="1"/>
          </p:nvPr>
        </p:nvSpPr>
        <p:spPr>
          <a:xfrm>
            <a:off x="81887" y="881912"/>
            <a:ext cx="11975910" cy="3847037"/>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sz="1600" dirty="0"/>
              <a:t>281—41.51(8) </a:t>
            </a:r>
            <a:r>
              <a:rPr lang="en-US" sz="1600" dirty="0">
                <a:solidFill>
                  <a:schemeClr val="tx1"/>
                </a:solidFill>
                <a:highlight>
                  <a:srgbClr val="FFFF00"/>
                </a:highlight>
              </a:rPr>
              <a:t>General education environment. </a:t>
            </a:r>
            <a:r>
              <a:rPr lang="en-US" sz="1600" dirty="0"/>
              <a:t>“General education environment” includes, but is not limited to, the classes, classrooms, services, and nonacademic and extracurricular services and activities made available by an agency to all students. For preschool children who require special education, the </a:t>
            </a:r>
            <a:r>
              <a:rPr lang="en-US" sz="1600" dirty="0">
                <a:solidFill>
                  <a:schemeClr val="tx1"/>
                </a:solidFill>
                <a:highlight>
                  <a:srgbClr val="FFFF00"/>
                </a:highlight>
              </a:rPr>
              <a:t>general education environment is the environment where appropriate activities occur for children of similar age without disabilities.</a:t>
            </a:r>
            <a:endParaRPr sz="1600" dirty="0">
              <a:solidFill>
                <a:schemeClr val="tx1"/>
              </a:solidFill>
              <a:highlight>
                <a:srgbClr val="FFFF00"/>
              </a:highlight>
            </a:endParaRPr>
          </a:p>
          <a:p>
            <a:pPr marL="0" lvl="0" indent="0" algn="l" rtl="0">
              <a:spcBef>
                <a:spcPts val="0"/>
              </a:spcBef>
              <a:spcAft>
                <a:spcPts val="0"/>
              </a:spcAft>
              <a:buNone/>
            </a:pPr>
            <a:endParaRPr sz="1600" dirty="0"/>
          </a:p>
          <a:p>
            <a:pPr marL="0" lvl="0" indent="0" algn="l" rtl="0">
              <a:spcBef>
                <a:spcPts val="0"/>
              </a:spcBef>
              <a:spcAft>
                <a:spcPts val="0"/>
              </a:spcAft>
              <a:buClr>
                <a:schemeClr val="dk1"/>
              </a:buClr>
              <a:buSzPct val="40408"/>
              <a:buFont typeface="Arial"/>
              <a:buNone/>
            </a:pPr>
            <a:r>
              <a:rPr lang="en-US" sz="1600" dirty="0"/>
              <a:t>281—41.17(256B,34CFR300) </a:t>
            </a:r>
            <a:endParaRPr sz="1600" dirty="0"/>
          </a:p>
          <a:p>
            <a:pPr marL="0" lvl="0" indent="0" algn="l" rtl="0">
              <a:spcBef>
                <a:spcPts val="0"/>
              </a:spcBef>
              <a:spcAft>
                <a:spcPts val="0"/>
              </a:spcAft>
              <a:buNone/>
            </a:pPr>
            <a:r>
              <a:rPr lang="en-US" sz="1600" dirty="0"/>
              <a:t>Free appropriate public education. “Free appropriate public education” or “FAPE” means special education and related services that are provided at public expense, under public supervision and direction, and without charge;</a:t>
            </a:r>
            <a:r>
              <a:rPr lang="en-US" sz="1600" dirty="0">
                <a:solidFill>
                  <a:srgbClr val="FF9900"/>
                </a:solidFill>
              </a:rPr>
              <a:t> </a:t>
            </a:r>
            <a:r>
              <a:rPr lang="en-US" sz="1600" dirty="0">
                <a:solidFill>
                  <a:schemeClr val="tx1"/>
                </a:solidFill>
                <a:highlight>
                  <a:srgbClr val="FFFF00"/>
                </a:highlight>
              </a:rPr>
              <a:t>that meet the standards of the SEA</a:t>
            </a:r>
            <a:r>
              <a:rPr lang="en-US" sz="1600" dirty="0"/>
              <a:t>, including the requirements of this chapter; </a:t>
            </a:r>
            <a:r>
              <a:rPr lang="en-US" sz="1600" b="1" dirty="0"/>
              <a:t>that include an appropriate preschool, elementary school, or secondary school education</a:t>
            </a:r>
            <a:r>
              <a:rPr lang="en-US" sz="1600" dirty="0"/>
              <a:t>; and that are provided in conformity with an individualized education program (IEP) that meets the requirements of rules 281—41.320(256B,34CFR300) to 281—41.324(256B,34CFR300). </a:t>
            </a:r>
            <a:endParaRPr sz="1600" dirty="0"/>
          </a:p>
          <a:p>
            <a:pPr marL="0" lvl="0" indent="0" algn="l" rtl="0">
              <a:spcBef>
                <a:spcPts val="0"/>
              </a:spcBef>
              <a:spcAft>
                <a:spcPts val="0"/>
              </a:spcAft>
              <a:buNone/>
            </a:pPr>
            <a:endParaRPr sz="1600" dirty="0"/>
          </a:p>
          <a:p>
            <a:pPr marL="0" lvl="0" indent="0" algn="l" rtl="0">
              <a:spcBef>
                <a:spcPts val="750"/>
              </a:spcBef>
              <a:spcAft>
                <a:spcPts val="0"/>
              </a:spcAft>
              <a:buClr>
                <a:schemeClr val="dk1"/>
              </a:buClr>
              <a:buSzPct val="44898"/>
              <a:buFont typeface="Arial"/>
              <a:buNone/>
            </a:pPr>
            <a:r>
              <a:rPr lang="en-US" sz="1600" dirty="0"/>
              <a:t>281—41.160(256B,34CFR300) Participation in assessments. 41.160(1) General. The state must ensure that all children with disabilities are included in </a:t>
            </a:r>
            <a:r>
              <a:rPr lang="en-US" sz="1600" dirty="0">
                <a:solidFill>
                  <a:schemeClr val="tx1"/>
                </a:solidFill>
                <a:highlight>
                  <a:srgbClr val="FFFF00"/>
                </a:highlight>
              </a:rPr>
              <a:t>all general state and districtwide assessment </a:t>
            </a:r>
            <a:r>
              <a:rPr lang="en-US" sz="1600" dirty="0"/>
              <a:t>programs, including assessments described under Section 1111 of the ESEA, 20 U.S.C. Section 6311, </a:t>
            </a:r>
            <a:r>
              <a:rPr lang="en-US" sz="1600" dirty="0">
                <a:solidFill>
                  <a:schemeClr val="tx1"/>
                </a:solidFill>
                <a:highlight>
                  <a:srgbClr val="FFFF00"/>
                </a:highlight>
              </a:rPr>
              <a:t>with appropriate accommodations and alternate assessments</a:t>
            </a:r>
            <a:r>
              <a:rPr lang="en-US" sz="1600" dirty="0"/>
              <a:t>, if necessary, as indicated in their respective IEPs. </a:t>
            </a:r>
            <a:endParaRPr sz="1600" dirty="0"/>
          </a:p>
          <a:p>
            <a:pPr marL="0" lvl="0" indent="0" algn="l" rtl="0">
              <a:spcBef>
                <a:spcPts val="0"/>
              </a:spcBef>
              <a:spcAft>
                <a:spcPts val="0"/>
              </a:spcAft>
              <a:buNone/>
            </a:pPr>
            <a:endParaRPr sz="1800" dirty="0"/>
          </a:p>
          <a:p>
            <a:pPr marL="0" lvl="0" indent="0" algn="l" rtl="0">
              <a:spcBef>
                <a:spcPts val="750"/>
              </a:spcBef>
              <a:spcAft>
                <a:spcPts val="0"/>
              </a:spcAft>
              <a:buClr>
                <a:schemeClr val="dk1"/>
              </a:buClr>
              <a:buSzPct val="73469"/>
              <a:buFont typeface="Arial"/>
              <a:buNone/>
            </a:pPr>
            <a:endParaRPr sz="1800" dirty="0"/>
          </a:p>
          <a:p>
            <a:pPr marL="0" lvl="0" indent="0" algn="l" rtl="0">
              <a:spcBef>
                <a:spcPts val="0"/>
              </a:spcBef>
              <a:spcAft>
                <a:spcPts val="0"/>
              </a:spcAft>
              <a:buClr>
                <a:schemeClr val="dk1"/>
              </a:buClr>
              <a:buSzPct val="55932"/>
              <a:buFont typeface="Arial"/>
              <a:buNone/>
            </a:pPr>
            <a:endParaRPr sz="1770" dirty="0"/>
          </a:p>
        </p:txBody>
      </p:sp>
      <p:sp>
        <p:nvSpPr>
          <p:cNvPr id="217" name="Google Shape;217;g3f6106b8911_0_505" descr="No cost to families&#10;Individualized through the IEP&#10;District responsibility&#10;General AND Special Education Services&#10;"/>
          <p:cNvSpPr txBox="1"/>
          <p:nvPr/>
        </p:nvSpPr>
        <p:spPr>
          <a:xfrm>
            <a:off x="5889406" y="4792291"/>
            <a:ext cx="6092700" cy="1477500"/>
          </a:xfrm>
          <a:prstGeom prst="rect">
            <a:avLst/>
          </a:prstGeom>
          <a:noFill/>
          <a:ln w="76200" cap="flat" cmpd="sng">
            <a:solidFill>
              <a:srgbClr val="FF9900"/>
            </a:solidFill>
            <a:prstDash val="solid"/>
            <a:round/>
            <a:headEnd type="none" w="sm" len="sm"/>
            <a:tailEnd type="none" w="sm" len="sm"/>
          </a:ln>
        </p:spPr>
        <p:txBody>
          <a:bodyPr spcFirstLastPara="1" wrap="square" lIns="91425" tIns="91425" rIns="91425" bIns="91425" anchor="t" anchorCtr="0">
            <a:spAutoFit/>
          </a:bodyPr>
          <a:lstStyle/>
          <a:p>
            <a:pPr marL="457200" lvl="0" indent="-361950" algn="l" rtl="0">
              <a:spcBef>
                <a:spcPts val="0"/>
              </a:spcBef>
              <a:spcAft>
                <a:spcPts val="0"/>
              </a:spcAft>
              <a:buClr>
                <a:schemeClr val="dk1"/>
              </a:buClr>
              <a:buSzPts val="2100"/>
              <a:buChar char="●"/>
            </a:pPr>
            <a:r>
              <a:rPr lang="en-US" sz="2100" dirty="0">
                <a:solidFill>
                  <a:schemeClr val="dk1"/>
                </a:solidFill>
              </a:rPr>
              <a:t>No cost to families</a:t>
            </a:r>
            <a:endParaRPr sz="2100" dirty="0">
              <a:solidFill>
                <a:schemeClr val="dk1"/>
              </a:solidFill>
            </a:endParaRPr>
          </a:p>
          <a:p>
            <a:pPr marL="457200" lvl="0" indent="-361950" algn="l" rtl="0">
              <a:spcBef>
                <a:spcPts val="0"/>
              </a:spcBef>
              <a:spcAft>
                <a:spcPts val="0"/>
              </a:spcAft>
              <a:buClr>
                <a:schemeClr val="dk1"/>
              </a:buClr>
              <a:buSzPts val="2100"/>
              <a:buChar char="●"/>
            </a:pPr>
            <a:r>
              <a:rPr lang="en-US" sz="2100" dirty="0">
                <a:solidFill>
                  <a:schemeClr val="dk1"/>
                </a:solidFill>
              </a:rPr>
              <a:t>Individualized through the IEP</a:t>
            </a:r>
            <a:endParaRPr sz="2100" dirty="0">
              <a:solidFill>
                <a:schemeClr val="dk1"/>
              </a:solidFill>
            </a:endParaRPr>
          </a:p>
          <a:p>
            <a:pPr marL="457200" lvl="0" indent="-361950" algn="l" rtl="0">
              <a:spcBef>
                <a:spcPts val="0"/>
              </a:spcBef>
              <a:spcAft>
                <a:spcPts val="0"/>
              </a:spcAft>
              <a:buClr>
                <a:schemeClr val="dk1"/>
              </a:buClr>
              <a:buSzPts val="2100"/>
              <a:buChar char="●"/>
            </a:pPr>
            <a:r>
              <a:rPr lang="en-US" sz="2100" dirty="0">
                <a:solidFill>
                  <a:schemeClr val="dk1"/>
                </a:solidFill>
              </a:rPr>
              <a:t>District responsibility</a:t>
            </a:r>
            <a:endParaRPr sz="2100" dirty="0">
              <a:solidFill>
                <a:schemeClr val="dk1"/>
              </a:solidFill>
            </a:endParaRPr>
          </a:p>
          <a:p>
            <a:pPr marL="457200" lvl="0" indent="-361950" algn="l" rtl="0">
              <a:spcBef>
                <a:spcPts val="0"/>
              </a:spcBef>
              <a:spcAft>
                <a:spcPts val="0"/>
              </a:spcAft>
              <a:buClr>
                <a:schemeClr val="dk1"/>
              </a:buClr>
              <a:buSzPts val="2100"/>
              <a:buChar char="●"/>
            </a:pPr>
            <a:r>
              <a:rPr lang="en-US" sz="2100" dirty="0">
                <a:solidFill>
                  <a:schemeClr val="dk1"/>
                </a:solidFill>
              </a:rPr>
              <a:t>General AND Special Education Services</a:t>
            </a:r>
            <a:endParaRPr sz="2100" dirty="0">
              <a:solidFill>
                <a:schemeClr val="dk1"/>
              </a:solidFill>
            </a:endParaRPr>
          </a:p>
        </p:txBody>
      </p:sp>
      <p:pic>
        <p:nvPicPr>
          <p:cNvPr id="218" name="Google Shape;218;g3f6106b8911_0_50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3653980" y="4646352"/>
            <a:ext cx="1961098" cy="1568500"/>
          </a:xfrm>
          <a:prstGeom prst="rect">
            <a:avLst/>
          </a:prstGeom>
          <a:noFill/>
          <a:ln>
            <a:noFill/>
          </a:ln>
        </p:spPr>
      </p:pic>
      <p:sp>
        <p:nvSpPr>
          <p:cNvPr id="216" name="Google Shape;216;g3f6106b8911_0_505">
            <a:extLst>
              <a:ext uri="{C183D7F6-B498-43B3-948B-1728B52AA6E4}">
                <adec:decorative xmlns:adec="http://schemas.microsoft.com/office/drawing/2017/decorative" val="1"/>
              </a:ext>
            </a:extLst>
          </p:cNvPr>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g3f6106b8911_0_513"/>
          <p:cNvSpPr txBox="1">
            <a:spLocks noGrp="1"/>
          </p:cNvSpPr>
          <p:nvPr>
            <p:ph type="title"/>
          </p:nvPr>
        </p:nvSpPr>
        <p:spPr>
          <a:xfrm>
            <a:off x="357188" y="8985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FAPE Considerations</a:t>
            </a:r>
            <a:endParaRPr/>
          </a:p>
        </p:txBody>
      </p:sp>
      <p:sp>
        <p:nvSpPr>
          <p:cNvPr id="224" name="Google Shape;224;g3f6106b8911_0_513"/>
          <p:cNvSpPr txBox="1">
            <a:spLocks noGrp="1"/>
          </p:cNvSpPr>
          <p:nvPr>
            <p:ph type="body" idx="1"/>
          </p:nvPr>
        </p:nvSpPr>
        <p:spPr>
          <a:xfrm>
            <a:off x="254250" y="1289775"/>
            <a:ext cx="5948400" cy="5170200"/>
          </a:xfrm>
          <a:prstGeom prst="rect">
            <a:avLst/>
          </a:prstGeom>
        </p:spPr>
        <p:txBody>
          <a:bodyPr spcFirstLastPara="1" wrap="square" lIns="91425" tIns="45700" rIns="91425" bIns="45700" anchor="t" anchorCtr="0">
            <a:noAutofit/>
          </a:bodyPr>
          <a:lstStyle/>
          <a:p>
            <a:pPr marL="457200" lvl="0" indent="-355085" algn="l" rtl="0">
              <a:lnSpc>
                <a:spcPct val="115000"/>
              </a:lnSpc>
              <a:spcBef>
                <a:spcPts val="750"/>
              </a:spcBef>
              <a:spcAft>
                <a:spcPts val="0"/>
              </a:spcAft>
              <a:buSzPts val="1992"/>
              <a:buChar char="●"/>
            </a:pPr>
            <a:r>
              <a:rPr lang="en-US" sz="2400"/>
              <a:t>Timely services</a:t>
            </a:r>
            <a:endParaRPr sz="2400"/>
          </a:p>
          <a:p>
            <a:pPr marL="457200" lvl="0" indent="-355085" algn="l" rtl="0">
              <a:lnSpc>
                <a:spcPct val="115000"/>
              </a:lnSpc>
              <a:spcBef>
                <a:spcPts val="1000"/>
              </a:spcBef>
              <a:spcAft>
                <a:spcPts val="0"/>
              </a:spcAft>
              <a:buSzPts val="1992"/>
              <a:buChar char="●"/>
            </a:pPr>
            <a:r>
              <a:rPr lang="en-US" sz="2400"/>
              <a:t>IEP implementation</a:t>
            </a:r>
            <a:endParaRPr sz="2400"/>
          </a:p>
          <a:p>
            <a:pPr marL="457200" lvl="0" indent="-355085" algn="l" rtl="0">
              <a:lnSpc>
                <a:spcPct val="115000"/>
              </a:lnSpc>
              <a:spcBef>
                <a:spcPts val="1000"/>
              </a:spcBef>
              <a:spcAft>
                <a:spcPts val="0"/>
              </a:spcAft>
              <a:buSzPts val="1992"/>
              <a:buChar char="●"/>
            </a:pPr>
            <a:r>
              <a:rPr lang="en-US" sz="2400"/>
              <a:t>SDI</a:t>
            </a:r>
            <a:endParaRPr sz="2400"/>
          </a:p>
          <a:p>
            <a:pPr marL="457200" lvl="0" indent="-355085" algn="l" rtl="0">
              <a:lnSpc>
                <a:spcPct val="115000"/>
              </a:lnSpc>
              <a:spcBef>
                <a:spcPts val="1000"/>
              </a:spcBef>
              <a:spcAft>
                <a:spcPts val="0"/>
              </a:spcAft>
              <a:buSzPts val="1992"/>
              <a:buChar char="●"/>
            </a:pPr>
            <a:r>
              <a:rPr lang="en-US" sz="2400"/>
              <a:t>Qualified staff</a:t>
            </a:r>
            <a:endParaRPr sz="2400"/>
          </a:p>
          <a:p>
            <a:pPr marL="457200" lvl="0" indent="-355085" algn="l" rtl="0">
              <a:lnSpc>
                <a:spcPct val="115000"/>
              </a:lnSpc>
              <a:spcBef>
                <a:spcPts val="1000"/>
              </a:spcBef>
              <a:spcAft>
                <a:spcPts val="0"/>
              </a:spcAft>
              <a:buSzPts val="1992"/>
              <a:buChar char="●"/>
            </a:pPr>
            <a:r>
              <a:rPr lang="en-US" sz="2400"/>
              <a:t>Family Partnerships</a:t>
            </a:r>
            <a:endParaRPr sz="2400"/>
          </a:p>
          <a:p>
            <a:pPr marL="457200" lvl="0" indent="-355085" algn="l" rtl="0">
              <a:lnSpc>
                <a:spcPct val="115000"/>
              </a:lnSpc>
              <a:spcBef>
                <a:spcPts val="1000"/>
              </a:spcBef>
              <a:spcAft>
                <a:spcPts val="0"/>
              </a:spcAft>
              <a:buSzPts val="1992"/>
              <a:buChar char="●"/>
            </a:pPr>
            <a:r>
              <a:rPr lang="en-US" sz="2400"/>
              <a:t>Enrollment possibilities</a:t>
            </a:r>
            <a:endParaRPr sz="2400"/>
          </a:p>
          <a:p>
            <a:pPr marL="0" lvl="0" indent="0" algn="l" rtl="0">
              <a:lnSpc>
                <a:spcPct val="115000"/>
              </a:lnSpc>
              <a:spcBef>
                <a:spcPts val="1000"/>
              </a:spcBef>
              <a:spcAft>
                <a:spcPts val="0"/>
              </a:spcAft>
              <a:buNone/>
            </a:pPr>
            <a:endParaRPr sz="2400" i="1"/>
          </a:p>
          <a:p>
            <a:pPr marL="0" lvl="0" indent="0" algn="l" rtl="0">
              <a:lnSpc>
                <a:spcPct val="100000"/>
              </a:lnSpc>
              <a:spcBef>
                <a:spcPts val="750"/>
              </a:spcBef>
              <a:spcAft>
                <a:spcPts val="0"/>
              </a:spcAft>
              <a:buNone/>
            </a:pPr>
            <a:r>
              <a:rPr lang="en-US" sz="2400" i="1"/>
              <a:t>FAPE answers </a:t>
            </a:r>
            <a:r>
              <a:rPr lang="en-US" sz="2400" b="1" i="1"/>
              <a:t>what </a:t>
            </a:r>
            <a:r>
              <a:rPr lang="en-US" sz="2400" i="1"/>
              <a:t>districts must provide </a:t>
            </a:r>
            <a:endParaRPr sz="2400" i="1"/>
          </a:p>
          <a:p>
            <a:pPr marL="0" lvl="0" indent="0" algn="l" rtl="0">
              <a:lnSpc>
                <a:spcPct val="100000"/>
              </a:lnSpc>
              <a:spcBef>
                <a:spcPts val="750"/>
              </a:spcBef>
              <a:spcAft>
                <a:spcPts val="0"/>
              </a:spcAft>
              <a:buNone/>
            </a:pPr>
            <a:r>
              <a:rPr lang="en-US" sz="2400" i="1"/>
              <a:t>while LRE answers </a:t>
            </a:r>
            <a:r>
              <a:rPr lang="en-US" sz="2400" b="1" i="1"/>
              <a:t>where</a:t>
            </a:r>
            <a:r>
              <a:rPr lang="en-US" sz="2400" i="1"/>
              <a:t> it is provided.</a:t>
            </a:r>
            <a:endParaRPr sz="2400" i="1"/>
          </a:p>
          <a:p>
            <a:pPr marL="0" lvl="0" indent="0" algn="l" rtl="0">
              <a:spcBef>
                <a:spcPts val="750"/>
              </a:spcBef>
              <a:spcAft>
                <a:spcPts val="0"/>
              </a:spcAft>
              <a:buNone/>
            </a:pPr>
            <a:endParaRPr i="1"/>
          </a:p>
        </p:txBody>
      </p:sp>
      <p:pic>
        <p:nvPicPr>
          <p:cNvPr id="226" name="Google Shape;226;g3f6106b8911_0_513" descr="Let's make some noise. (Provided by Getty Images)"/>
          <p:cNvPicPr preferRelativeResize="0"/>
          <p:nvPr/>
        </p:nvPicPr>
        <p:blipFill>
          <a:blip r:embed="rId3">
            <a:alphaModFix/>
          </a:blip>
          <a:stretch>
            <a:fillRect/>
          </a:stretch>
        </p:blipFill>
        <p:spPr>
          <a:xfrm>
            <a:off x="6464550" y="1475624"/>
            <a:ext cx="5162450" cy="3443300"/>
          </a:xfrm>
          <a:prstGeom prst="rect">
            <a:avLst/>
          </a:prstGeom>
          <a:noFill/>
          <a:ln>
            <a:noFill/>
          </a:ln>
        </p:spPr>
      </p:pic>
      <p:sp>
        <p:nvSpPr>
          <p:cNvPr id="225" name="Google Shape;225;g3f6106b8911_0_513">
            <a:extLst>
              <a:ext uri="{C183D7F6-B498-43B3-948B-1728B52AA6E4}">
                <adec:decorative xmlns:adec="http://schemas.microsoft.com/office/drawing/2017/decorative" val="1"/>
              </a:ext>
            </a:extLst>
          </p:cNvPr>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g3f6106b8911_0_520"/>
          <p:cNvSpPr txBox="1">
            <a:spLocks noGrp="1"/>
          </p:cNvSpPr>
          <p:nvPr>
            <p:ph type="title"/>
          </p:nvPr>
        </p:nvSpPr>
        <p:spPr>
          <a:xfrm>
            <a:off x="1947650" y="3068425"/>
            <a:ext cx="1796400" cy="1223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LRE</a:t>
            </a:r>
            <a:r>
              <a:rPr lang="en-US" sz="7800"/>
              <a:t> </a:t>
            </a:r>
            <a:endParaRPr sz="8400"/>
          </a:p>
        </p:txBody>
      </p:sp>
      <p:sp>
        <p:nvSpPr>
          <p:cNvPr id="232" name="Google Shape;232;g3f6106b8911_0_520"/>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solidFill>
                  <a:schemeClr val="dk1"/>
                </a:solidFill>
              </a:rPr>
              <a:t>13</a:t>
            </a:fld>
            <a:endParaRPr>
              <a:solidFill>
                <a:schemeClr val="dk1"/>
              </a:solidFill>
            </a:endParaRPr>
          </a:p>
        </p:txBody>
      </p:sp>
      <p:pic>
        <p:nvPicPr>
          <p:cNvPr id="233" name="Google Shape;233;g3f6106b8911_0_520" descr="Teachers and toddlers in daycare (Provided by Getty Images)"/>
          <p:cNvPicPr preferRelativeResize="0"/>
          <p:nvPr/>
        </p:nvPicPr>
        <p:blipFill>
          <a:blip r:embed="rId3">
            <a:alphaModFix/>
          </a:blip>
          <a:stretch>
            <a:fillRect/>
          </a:stretch>
        </p:blipFill>
        <p:spPr>
          <a:xfrm>
            <a:off x="5078200" y="1445452"/>
            <a:ext cx="6701199" cy="446965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40" name="Google Shape;240;g3f6106b8911_0_526"/>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LRE in Regulations</a:t>
            </a:r>
            <a:endParaRPr/>
          </a:p>
        </p:txBody>
      </p:sp>
      <p:sp>
        <p:nvSpPr>
          <p:cNvPr id="238" name="Google Shape;238;g3f6106b8911_0_526"/>
          <p:cNvSpPr txBox="1">
            <a:spLocks noGrp="1"/>
          </p:cNvSpPr>
          <p:nvPr>
            <p:ph type="body" idx="1"/>
          </p:nvPr>
        </p:nvSpPr>
        <p:spPr>
          <a:xfrm>
            <a:off x="689100" y="1028763"/>
            <a:ext cx="10813800" cy="5440276"/>
          </a:xfrm>
          <a:prstGeom prst="rect">
            <a:avLst/>
          </a:prstGeom>
        </p:spPr>
        <p:txBody>
          <a:bodyPr spcFirstLastPara="1" wrap="square" lIns="91425" tIns="45700" rIns="91425" bIns="45700" anchor="t" anchorCtr="0">
            <a:normAutofit fontScale="70000" lnSpcReduction="20000"/>
          </a:bodyPr>
          <a:lstStyle/>
          <a:p>
            <a:pPr marL="0" lvl="0" indent="0" algn="l" rtl="0">
              <a:lnSpc>
                <a:spcPct val="115000"/>
              </a:lnSpc>
              <a:spcBef>
                <a:spcPts val="0"/>
              </a:spcBef>
              <a:spcAft>
                <a:spcPts val="0"/>
              </a:spcAft>
              <a:buNone/>
            </a:pPr>
            <a:r>
              <a:rPr lang="en-US" sz="2800"/>
              <a:t>281 41.115(1) General. Each public agency must ensure that </a:t>
            </a:r>
            <a:r>
              <a:rPr lang="en-US" sz="2800">
                <a:solidFill>
                  <a:srgbClr val="FF9900"/>
                </a:solidFill>
              </a:rPr>
              <a:t>a continuum of alternative services and placements</a:t>
            </a:r>
            <a:r>
              <a:rPr lang="en-US" sz="2800"/>
              <a:t> is available to meet the needs of children with disabilities for special education and related services.</a:t>
            </a:r>
            <a:endParaRPr sz="2800"/>
          </a:p>
          <a:p>
            <a:pPr marL="0" lvl="0" indent="0" algn="l" rtl="0">
              <a:lnSpc>
                <a:spcPct val="115000"/>
              </a:lnSpc>
              <a:spcBef>
                <a:spcPts val="0"/>
              </a:spcBef>
              <a:spcAft>
                <a:spcPts val="0"/>
              </a:spcAft>
              <a:buNone/>
            </a:pPr>
            <a:endParaRPr sz="2800"/>
          </a:p>
          <a:p>
            <a:pPr marL="0" lvl="0" indent="0" algn="l" rtl="0">
              <a:lnSpc>
                <a:spcPct val="115000"/>
              </a:lnSpc>
              <a:spcBef>
                <a:spcPts val="750"/>
              </a:spcBef>
              <a:spcAft>
                <a:spcPts val="0"/>
              </a:spcAft>
              <a:buClr>
                <a:schemeClr val="dk1"/>
              </a:buClr>
              <a:buSzPct val="39286"/>
              <a:buFont typeface="Arial"/>
              <a:buNone/>
            </a:pPr>
            <a:r>
              <a:rPr lang="en-US" sz="2800"/>
              <a:t>281 41.116(1) General. In determining the educational placement of a child with a disability, including a preschool child with a disability, each public agency must ensure the following: a. </a:t>
            </a:r>
            <a:r>
              <a:rPr lang="en-US" sz="2800">
                <a:solidFill>
                  <a:srgbClr val="FF9900"/>
                </a:solidFill>
              </a:rPr>
              <a:t>The placement decision</a:t>
            </a:r>
            <a:r>
              <a:rPr lang="en-US" sz="2800"/>
              <a:t> shall be made: (1) By a group of persons, including the parents and other persons knowledgeable about the child, the meaning of the evaluation data, and the placement options; and (2) In conformity with the LRE provisions of this chapter, including rules 281—41.114(256B,34CFR300) to 281—41.118(256B,34CFR300); b. The child’s placement shall be: (1) </a:t>
            </a:r>
            <a:r>
              <a:rPr lang="en-US" sz="2800">
                <a:solidFill>
                  <a:srgbClr val="FF9900"/>
                </a:solidFill>
              </a:rPr>
              <a:t>Determined at least annually</a:t>
            </a:r>
            <a:r>
              <a:rPr lang="en-US" sz="2800"/>
              <a:t>; IAC 12/10/25 Education[281] Ch 41, p.17 (2) Based on the child’s IEP; and (3) Located as close as possible to the child’s home; c. Unless the IEP of a child with a disability requires some other arrangement, the child shall be </a:t>
            </a:r>
            <a:r>
              <a:rPr lang="en-US" sz="2800">
                <a:solidFill>
                  <a:srgbClr val="FF9900"/>
                </a:solidFill>
              </a:rPr>
              <a:t>educated in the school that he or she would attend if nondisabled</a:t>
            </a:r>
            <a:r>
              <a:rPr lang="en-US" sz="2800"/>
              <a:t>; d. In selecting the LRE, the agency shall consider any potential harmful effect on the child or on the quality of services that he or she needs; and e. A child with a disability </a:t>
            </a:r>
            <a:r>
              <a:rPr lang="en-US" sz="2800">
                <a:solidFill>
                  <a:srgbClr val="FF9900"/>
                </a:solidFill>
              </a:rPr>
              <a:t>shall not be removed from education in age-appropriate regular classrooms solely because of needed modifications in the general education curriculum</a:t>
            </a:r>
            <a:r>
              <a:rPr lang="en-US" sz="2800"/>
              <a:t>.</a:t>
            </a:r>
            <a:endParaRPr sz="2800"/>
          </a:p>
          <a:p>
            <a:pPr marL="0" lvl="0" indent="0" algn="l" rtl="0">
              <a:spcBef>
                <a:spcPts val="750"/>
              </a:spcBef>
              <a:spcAft>
                <a:spcPts val="0"/>
              </a:spcAft>
              <a:buNone/>
            </a:pPr>
            <a:endParaRPr/>
          </a:p>
        </p:txBody>
      </p:sp>
      <p:sp>
        <p:nvSpPr>
          <p:cNvPr id="239" name="Google Shape;239;g3f6106b8911_0_526">
            <a:extLst>
              <a:ext uri="{C183D7F6-B498-43B3-948B-1728B52AA6E4}">
                <adec:decorative xmlns:adec="http://schemas.microsoft.com/office/drawing/2017/decorative" val="1"/>
              </a:ext>
            </a:extLst>
          </p:cNvPr>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g3f6106b8911_0_532">
            <a:extLst>
              <a:ext uri="{C183D7F6-B498-43B3-948B-1728B52AA6E4}">
                <adec:decorative xmlns:adec="http://schemas.microsoft.com/office/drawing/2017/decorative" val="0"/>
              </a:ext>
            </a:extLst>
          </p:cNvPr>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LRE in Regulations, continued…</a:t>
            </a:r>
            <a:endParaRPr dirty="0"/>
          </a:p>
        </p:txBody>
      </p:sp>
      <p:sp>
        <p:nvSpPr>
          <p:cNvPr id="246" name="Google Shape;246;g3f6106b8911_0_532"/>
          <p:cNvSpPr txBox="1">
            <a:spLocks noGrp="1"/>
          </p:cNvSpPr>
          <p:nvPr>
            <p:ph type="body" idx="1"/>
          </p:nvPr>
        </p:nvSpPr>
        <p:spPr>
          <a:xfrm>
            <a:off x="339224" y="995325"/>
            <a:ext cx="11409000" cy="43512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Clr>
                <a:schemeClr val="dk1"/>
              </a:buClr>
              <a:buSzPts val="1100"/>
              <a:buFont typeface="Arial"/>
              <a:buNone/>
            </a:pPr>
            <a:r>
              <a:rPr lang="en-US" sz="2350"/>
              <a:t>IDEA Regulations. 34 CFR § 300.114(a)(2) </a:t>
            </a:r>
            <a:endParaRPr sz="2350"/>
          </a:p>
          <a:p>
            <a:pPr marL="0" lvl="0" indent="0" algn="l" rtl="0">
              <a:spcBef>
                <a:spcPts val="750"/>
              </a:spcBef>
              <a:spcAft>
                <a:spcPts val="0"/>
              </a:spcAft>
              <a:buClr>
                <a:schemeClr val="dk1"/>
              </a:buClr>
              <a:buSzPts val="1800"/>
              <a:buFont typeface="Arial"/>
              <a:buNone/>
            </a:pPr>
            <a:r>
              <a:rPr lang="en-US" sz="2350"/>
              <a:t>"Each public agency must ensure that— i) To the maximum extent appropriate, </a:t>
            </a:r>
            <a:r>
              <a:rPr lang="en-US" sz="2350">
                <a:solidFill>
                  <a:srgbClr val="FF9900"/>
                </a:solidFill>
              </a:rPr>
              <a:t>children with disabilities</a:t>
            </a:r>
            <a:r>
              <a:rPr lang="en-US" sz="2350"/>
              <a:t>, including children in public or private institutions or other care facilities, </a:t>
            </a:r>
            <a:r>
              <a:rPr lang="en-US" sz="2350">
                <a:solidFill>
                  <a:srgbClr val="FF9900"/>
                </a:solidFill>
              </a:rPr>
              <a:t>are educated with children who are nondisabled; </a:t>
            </a:r>
            <a:r>
              <a:rPr lang="en-US" sz="2350"/>
              <a:t>and ii) Special classes, separate schooling, or other removal of children with disabilities from the regular educational environment occurs only if the nature or severity of the disability is such that education in regular classes with the use of supplementary aids and services cannot be achieved satisfactorily."</a:t>
            </a:r>
            <a:endParaRPr sz="2350"/>
          </a:p>
          <a:p>
            <a:pPr marL="0" lvl="0" indent="0" algn="l" rtl="0">
              <a:spcBef>
                <a:spcPts val="750"/>
              </a:spcBef>
              <a:spcAft>
                <a:spcPts val="0"/>
              </a:spcAft>
              <a:buNone/>
            </a:pPr>
            <a:endParaRPr/>
          </a:p>
        </p:txBody>
      </p:sp>
      <p:sp>
        <p:nvSpPr>
          <p:cNvPr id="2" name="TextBox 1">
            <a:extLst>
              <a:ext uri="{FF2B5EF4-FFF2-40B4-BE49-F238E27FC236}">
                <a16:creationId xmlns:a16="http://schemas.microsoft.com/office/drawing/2014/main" id="{14A8771D-6A83-33EB-5EB3-1ED0659B6984}"/>
              </a:ext>
            </a:extLst>
          </p:cNvPr>
          <p:cNvSpPr txBox="1"/>
          <p:nvPr/>
        </p:nvSpPr>
        <p:spPr>
          <a:xfrm>
            <a:off x="5220269" y="4278573"/>
            <a:ext cx="5145206" cy="1815882"/>
          </a:xfrm>
          <a:prstGeom prst="rect">
            <a:avLst/>
          </a:prstGeom>
          <a:noFill/>
        </p:spPr>
        <p:txBody>
          <a:bodyPr wrap="square" rtlCol="0">
            <a:spAutoFit/>
          </a:bodyPr>
          <a:lstStyle/>
          <a:p>
            <a:r>
              <a:rPr lang="en-US" sz="2800" i="1" dirty="0"/>
              <a:t>Children should receive services alongside peers without disabilities to the </a:t>
            </a:r>
            <a:r>
              <a:rPr lang="en-US" sz="2800" b="1" i="1" dirty="0"/>
              <a:t>maximum extent possible.</a:t>
            </a:r>
            <a:endParaRPr lang="en-US" sz="2800" dirty="0"/>
          </a:p>
        </p:txBody>
      </p:sp>
      <p:pic>
        <p:nvPicPr>
          <p:cNvPr id="248" name="Google Shape;248;g3f6106b8911_0_532">
            <a:extLst>
              <a:ext uri="{C183D7F6-B498-43B3-948B-1728B52AA6E4}">
                <adec:decorative xmlns:adec="http://schemas.microsoft.com/office/drawing/2017/decorative" val="1"/>
              </a:ext>
            </a:extLst>
          </p:cNvPr>
          <p:cNvPicPr preferRelativeResize="0"/>
          <p:nvPr/>
        </p:nvPicPr>
        <p:blipFill rotWithShape="1">
          <a:blip r:embed="rId3">
            <a:alphaModFix/>
          </a:blip>
          <a:srcRect t="13247"/>
          <a:stretch/>
        </p:blipFill>
        <p:spPr>
          <a:xfrm flipH="1">
            <a:off x="982001" y="3917025"/>
            <a:ext cx="2734799" cy="2416102"/>
          </a:xfrm>
          <a:prstGeom prst="rect">
            <a:avLst/>
          </a:prstGeom>
          <a:noFill/>
          <a:ln>
            <a:noFill/>
          </a:ln>
        </p:spPr>
      </p:pic>
      <p:sp>
        <p:nvSpPr>
          <p:cNvPr id="249" name="Google Shape;249;g3f6106b8911_0_532">
            <a:extLst>
              <a:ext uri="{C183D7F6-B498-43B3-948B-1728B52AA6E4}">
                <adec:decorative xmlns:adec="http://schemas.microsoft.com/office/drawing/2017/decorative" val="1"/>
              </a:ext>
            </a:extLst>
          </p:cNvPr>
          <p:cNvSpPr/>
          <p:nvPr/>
        </p:nvSpPr>
        <p:spPr>
          <a:xfrm>
            <a:off x="3883575" y="3547125"/>
            <a:ext cx="7864668" cy="3205980"/>
          </a:xfrm>
          <a:prstGeom prst="cloud">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000" i="1" dirty="0"/>
          </a:p>
        </p:txBody>
      </p:sp>
      <p:sp>
        <p:nvSpPr>
          <p:cNvPr id="247" name="Google Shape;247;g3f6106b8911_0_532">
            <a:extLst>
              <a:ext uri="{C183D7F6-B498-43B3-948B-1728B52AA6E4}">
                <adec:decorative xmlns:adec="http://schemas.microsoft.com/office/drawing/2017/decorative" val="1"/>
              </a:ext>
            </a:extLst>
          </p:cNvPr>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g3f6106b8911_0_540"/>
          <p:cNvSpPr txBox="1">
            <a:spLocks noGrp="1"/>
          </p:cNvSpPr>
          <p:nvPr>
            <p:ph type="title"/>
          </p:nvPr>
        </p:nvSpPr>
        <p:spPr>
          <a:xfrm>
            <a:off x="339225" y="153050"/>
            <a:ext cx="11269800" cy="4710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ts val="3300"/>
              <a:buNone/>
            </a:pPr>
            <a:r>
              <a:rPr lang="en-US" sz="2467"/>
              <a:t>Additional Points From the OSEP Dear Colleague Letter on Preschool LRE</a:t>
            </a:r>
            <a:endParaRPr/>
          </a:p>
        </p:txBody>
      </p:sp>
      <p:sp>
        <p:nvSpPr>
          <p:cNvPr id="255" name="Google Shape;255;g3f6106b8911_0_540"/>
          <p:cNvSpPr txBox="1">
            <a:spLocks noGrp="1"/>
          </p:cNvSpPr>
          <p:nvPr>
            <p:ph type="body" idx="1"/>
          </p:nvPr>
        </p:nvSpPr>
        <p:spPr>
          <a:xfrm>
            <a:off x="415000" y="1094925"/>
            <a:ext cx="11088000" cy="4716900"/>
          </a:xfrm>
          <a:prstGeom prst="rect">
            <a:avLst/>
          </a:prstGeom>
          <a:noFill/>
          <a:ln>
            <a:noFill/>
          </a:ln>
        </p:spPr>
        <p:txBody>
          <a:bodyPr spcFirstLastPara="1" wrap="square" lIns="91425" tIns="45700" rIns="91425" bIns="45700" anchor="t" anchorCtr="0">
            <a:noAutofit/>
          </a:bodyPr>
          <a:lstStyle/>
          <a:p>
            <a:pPr marL="457200" lvl="0" indent="-342900" algn="l" rtl="0">
              <a:lnSpc>
                <a:spcPct val="115000"/>
              </a:lnSpc>
              <a:spcBef>
                <a:spcPts val="0"/>
              </a:spcBef>
              <a:spcAft>
                <a:spcPts val="0"/>
              </a:spcAft>
              <a:buSzPts val="1800"/>
              <a:buChar char="●"/>
            </a:pPr>
            <a:r>
              <a:rPr lang="en-US" sz="2000"/>
              <a:t>Requirements apply when determining placement options for a child with a disability who </a:t>
            </a:r>
            <a:r>
              <a:rPr lang="en-US" sz="2000" b="1"/>
              <a:t>already participates in a regular public preschool program</a:t>
            </a:r>
            <a:r>
              <a:rPr lang="en-US" sz="2000"/>
              <a:t>, including a community-based regular public preschool program operated by a public agency other than the LEA.</a:t>
            </a:r>
            <a:endParaRPr sz="2000"/>
          </a:p>
          <a:p>
            <a:pPr marL="457200" lvl="0" indent="-342900" algn="l" rtl="0">
              <a:lnSpc>
                <a:spcPct val="115000"/>
              </a:lnSpc>
              <a:spcBef>
                <a:spcPts val="1000"/>
              </a:spcBef>
              <a:spcAft>
                <a:spcPts val="0"/>
              </a:spcAft>
              <a:buSzPts val="1800"/>
              <a:buChar char="●"/>
            </a:pPr>
            <a:r>
              <a:rPr lang="en-US" sz="2000"/>
              <a:t>Unless the child’s IEP requires some other arrangement, the child is educated in the </a:t>
            </a:r>
            <a:r>
              <a:rPr lang="en-US" sz="2000" b="1"/>
              <a:t>school that he or she would attend if nondisabled.</a:t>
            </a:r>
            <a:r>
              <a:rPr lang="en-US" sz="2000"/>
              <a:t> (34 CFR §300.116(c)) </a:t>
            </a:r>
            <a:endParaRPr sz="2000"/>
          </a:p>
          <a:p>
            <a:pPr marL="457200" lvl="0" indent="-342900" algn="l" rtl="0">
              <a:lnSpc>
                <a:spcPct val="115000"/>
              </a:lnSpc>
              <a:spcBef>
                <a:spcPts val="1000"/>
              </a:spcBef>
              <a:spcAft>
                <a:spcPts val="0"/>
              </a:spcAft>
              <a:buSzPts val="1800"/>
              <a:buChar char="●"/>
            </a:pPr>
            <a:r>
              <a:rPr lang="en-US" sz="2000"/>
              <a:t>The placement team, which includes the child’s parent and may include the child’s current teacher, must consider any potential harmful effect on the child and on the quality of services that he or she </a:t>
            </a:r>
            <a:r>
              <a:rPr lang="en-US" sz="2000" b="1"/>
              <a:t>needs before removing the child from the current regular public preschool setting to another more restrictive setting.</a:t>
            </a:r>
            <a:r>
              <a:rPr lang="en-US" sz="2000"/>
              <a:t> (34 CFR §300.116(d))</a:t>
            </a:r>
            <a:endParaRPr sz="2000"/>
          </a:p>
          <a:p>
            <a:pPr marL="0" lvl="0" indent="0" algn="l" rtl="0">
              <a:lnSpc>
                <a:spcPct val="90000"/>
              </a:lnSpc>
              <a:spcBef>
                <a:spcPts val="1000"/>
              </a:spcBef>
              <a:spcAft>
                <a:spcPts val="0"/>
              </a:spcAft>
              <a:buSzPts val="1800"/>
              <a:buNone/>
            </a:pPr>
            <a:endParaRPr/>
          </a:p>
        </p:txBody>
      </p:sp>
      <p:sp>
        <p:nvSpPr>
          <p:cNvPr id="256" name="Google Shape;256;g3f6106b8911_0_540"/>
          <p:cNvSpPr txBox="1">
            <a:spLocks noGrp="1"/>
          </p:cNvSpPr>
          <p:nvPr>
            <p:ph type="sldNum" idx="12"/>
          </p:nvPr>
        </p:nvSpPr>
        <p:spPr>
          <a:xfrm>
            <a:off x="11409045" y="6333134"/>
            <a:ext cx="731700" cy="5250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g3f6106b8911_0_546"/>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LRE Considerations </a:t>
            </a:r>
            <a:endParaRPr/>
          </a:p>
        </p:txBody>
      </p:sp>
      <p:sp>
        <p:nvSpPr>
          <p:cNvPr id="262" name="Google Shape;262;g3f6106b8911_0_546"/>
          <p:cNvSpPr txBox="1">
            <a:spLocks noGrp="1"/>
          </p:cNvSpPr>
          <p:nvPr>
            <p:ph type="body" idx="1"/>
          </p:nvPr>
        </p:nvSpPr>
        <p:spPr>
          <a:xfrm>
            <a:off x="567225" y="1072750"/>
            <a:ext cx="10813800" cy="5260500"/>
          </a:xfrm>
          <a:prstGeom prst="rect">
            <a:avLst/>
          </a:prstGeom>
        </p:spPr>
        <p:txBody>
          <a:bodyPr spcFirstLastPara="1" wrap="square" lIns="91425" tIns="45700" rIns="91425" bIns="45700" anchor="t" anchorCtr="0">
            <a:noAutofit/>
          </a:bodyPr>
          <a:lstStyle/>
          <a:p>
            <a:pPr marL="457200" lvl="0" indent="-342900" algn="l" rtl="0">
              <a:lnSpc>
                <a:spcPct val="115000"/>
              </a:lnSpc>
              <a:spcBef>
                <a:spcPts val="750"/>
              </a:spcBef>
              <a:spcAft>
                <a:spcPts val="0"/>
              </a:spcAft>
              <a:buSzPts val="1800"/>
              <a:buChar char="●"/>
            </a:pPr>
            <a:r>
              <a:rPr lang="en-US"/>
              <a:t>Build inclusive opportunities</a:t>
            </a:r>
            <a:endParaRPr/>
          </a:p>
          <a:p>
            <a:pPr marL="457200" lvl="0" indent="-342900" algn="l" rtl="0">
              <a:lnSpc>
                <a:spcPct val="115000"/>
              </a:lnSpc>
              <a:spcBef>
                <a:spcPts val="1000"/>
              </a:spcBef>
              <a:spcAft>
                <a:spcPts val="0"/>
              </a:spcAft>
              <a:buSzPts val="1800"/>
              <a:buChar char="●"/>
            </a:pPr>
            <a:r>
              <a:rPr lang="en-US"/>
              <a:t>Maintain a continuum of placement options</a:t>
            </a:r>
            <a:endParaRPr/>
          </a:p>
          <a:p>
            <a:pPr marL="457200" lvl="0" indent="-342900" algn="l" rtl="0">
              <a:lnSpc>
                <a:spcPct val="115000"/>
              </a:lnSpc>
              <a:spcBef>
                <a:spcPts val="1000"/>
              </a:spcBef>
              <a:spcAft>
                <a:spcPts val="0"/>
              </a:spcAft>
              <a:buSzPts val="1800"/>
              <a:buChar char="●"/>
            </a:pPr>
            <a:r>
              <a:rPr lang="en-US"/>
              <a:t>Support staff with accommodations and services</a:t>
            </a:r>
            <a:endParaRPr/>
          </a:p>
          <a:p>
            <a:pPr marL="457200" lvl="0" indent="-342900" algn="l" rtl="0">
              <a:lnSpc>
                <a:spcPct val="115000"/>
              </a:lnSpc>
              <a:spcBef>
                <a:spcPts val="1000"/>
              </a:spcBef>
              <a:spcAft>
                <a:spcPts val="0"/>
              </a:spcAft>
              <a:buSzPts val="1800"/>
              <a:buChar char="●"/>
            </a:pPr>
            <a:r>
              <a:rPr lang="en-US"/>
              <a:t>Placement is an IEP team decision</a:t>
            </a:r>
            <a:endParaRPr/>
          </a:p>
          <a:p>
            <a:pPr marL="457200" lvl="0" indent="-342900" algn="l" rtl="0">
              <a:lnSpc>
                <a:spcPct val="115000"/>
              </a:lnSpc>
              <a:spcBef>
                <a:spcPts val="1000"/>
              </a:spcBef>
              <a:spcAft>
                <a:spcPts val="0"/>
              </a:spcAft>
              <a:buSzPts val="1800"/>
              <a:buChar char="●"/>
            </a:pPr>
            <a:r>
              <a:rPr lang="en-US"/>
              <a:t>Placement is based on the child’s IEP</a:t>
            </a:r>
            <a:endParaRPr/>
          </a:p>
          <a:p>
            <a:pPr marL="457200" lvl="0" indent="-342900" algn="l" rtl="0">
              <a:lnSpc>
                <a:spcPct val="100000"/>
              </a:lnSpc>
              <a:spcBef>
                <a:spcPts val="1000"/>
              </a:spcBef>
              <a:spcAft>
                <a:spcPts val="0"/>
              </a:spcAft>
              <a:buSzPts val="1800"/>
              <a:buChar char="●"/>
            </a:pPr>
            <a:r>
              <a:rPr lang="en-US" u="sng">
                <a:solidFill>
                  <a:schemeClr val="hlink"/>
                </a:solidFill>
                <a:hlinkClick r:id="rId3"/>
              </a:rPr>
              <a:t>ECTA Center: Making Sound Preschool LRE Decisions</a:t>
            </a:r>
            <a:endParaRPr b="1"/>
          </a:p>
          <a:p>
            <a:pPr marL="0" lvl="0" indent="0" algn="l" rtl="0">
              <a:lnSpc>
                <a:spcPct val="115000"/>
              </a:lnSpc>
              <a:spcBef>
                <a:spcPts val="1000"/>
              </a:spcBef>
              <a:spcAft>
                <a:spcPts val="0"/>
              </a:spcAft>
              <a:buNone/>
            </a:pPr>
            <a:r>
              <a:rPr lang="en-US" b="1"/>
              <a:t>Requirements of classrooms providing services for children with IEPs:</a:t>
            </a:r>
            <a:endParaRPr b="1"/>
          </a:p>
          <a:p>
            <a:pPr marL="457200" lvl="0" indent="-323850" algn="l" rtl="0">
              <a:lnSpc>
                <a:spcPct val="115000"/>
              </a:lnSpc>
              <a:spcBef>
                <a:spcPts val="1000"/>
              </a:spcBef>
              <a:spcAft>
                <a:spcPts val="0"/>
              </a:spcAft>
              <a:buSzPts val="1500"/>
              <a:buChar char="●"/>
            </a:pPr>
            <a:r>
              <a:rPr lang="en-US"/>
              <a:t>Follow one of the approved sets of program standards</a:t>
            </a:r>
            <a:endParaRPr/>
          </a:p>
          <a:p>
            <a:pPr marL="914400" lvl="1" indent="-342900" algn="l" rtl="0">
              <a:lnSpc>
                <a:spcPct val="115000"/>
              </a:lnSpc>
              <a:spcBef>
                <a:spcPts val="0"/>
              </a:spcBef>
              <a:spcAft>
                <a:spcPts val="0"/>
              </a:spcAft>
              <a:buSzPts val="1800"/>
              <a:buChar char="○"/>
            </a:pPr>
            <a:r>
              <a:rPr lang="en-US" sz="2100"/>
              <a:t>NAEYC, Head Start, IQPPS</a:t>
            </a:r>
            <a:endParaRPr sz="2100"/>
          </a:p>
          <a:p>
            <a:pPr marL="457200" lvl="0" indent="-342900" algn="l" rtl="0">
              <a:lnSpc>
                <a:spcPct val="115000"/>
              </a:lnSpc>
              <a:spcBef>
                <a:spcPts val="1000"/>
              </a:spcBef>
              <a:spcAft>
                <a:spcPts val="1000"/>
              </a:spcAft>
              <a:buSzPts val="1800"/>
              <a:buChar char="●"/>
            </a:pPr>
            <a:r>
              <a:rPr lang="en-US"/>
              <a:t>Use of SmartTeach GOLD Assessment</a:t>
            </a:r>
            <a:endParaRPr/>
          </a:p>
        </p:txBody>
      </p:sp>
      <p:sp>
        <p:nvSpPr>
          <p:cNvPr id="263" name="Google Shape;263;g3f6106b8911_0_546"/>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g3f62fba19cd_0_12"/>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Myths and Facts - Placement Decisions</a:t>
            </a:r>
            <a:endParaRPr/>
          </a:p>
        </p:txBody>
      </p:sp>
      <p:graphicFrame>
        <p:nvGraphicFramePr>
          <p:cNvPr id="270" name="Google Shape;270;g3f62fba19cd_0_12"/>
          <p:cNvGraphicFramePr/>
          <p:nvPr>
            <p:extLst>
              <p:ext uri="{D42A27DB-BD31-4B8C-83A1-F6EECF244321}">
                <p14:modId xmlns:p14="http://schemas.microsoft.com/office/powerpoint/2010/main" val="163328797"/>
              </p:ext>
            </p:extLst>
          </p:nvPr>
        </p:nvGraphicFramePr>
        <p:xfrm>
          <a:off x="888125" y="855925"/>
          <a:ext cx="10624300" cy="5477175"/>
        </p:xfrm>
        <a:graphic>
          <a:graphicData uri="http://schemas.openxmlformats.org/drawingml/2006/table">
            <a:tbl>
              <a:tblPr firstRow="1">
                <a:noFill/>
                <a:tableStyleId>{315E3855-E0F4-4144-9B4D-D15A2F9FF693}</a:tableStyleId>
              </a:tblPr>
              <a:tblGrid>
                <a:gridCol w="5312150">
                  <a:extLst>
                    <a:ext uri="{9D8B030D-6E8A-4147-A177-3AD203B41FA5}">
                      <a16:colId xmlns:a16="http://schemas.microsoft.com/office/drawing/2014/main" val="20000"/>
                    </a:ext>
                  </a:extLst>
                </a:gridCol>
                <a:gridCol w="5312150">
                  <a:extLst>
                    <a:ext uri="{9D8B030D-6E8A-4147-A177-3AD203B41FA5}">
                      <a16:colId xmlns:a16="http://schemas.microsoft.com/office/drawing/2014/main" val="20001"/>
                    </a:ext>
                  </a:extLst>
                </a:gridCol>
              </a:tblGrid>
              <a:tr h="614325">
                <a:tc>
                  <a:txBody>
                    <a:bodyPr/>
                    <a:lstStyle/>
                    <a:p>
                      <a:pPr marL="0" lvl="0" indent="0" algn="ctr" rtl="0">
                        <a:spcBef>
                          <a:spcPts val="0"/>
                        </a:spcBef>
                        <a:spcAft>
                          <a:spcPts val="0"/>
                        </a:spcAft>
                        <a:buNone/>
                      </a:pPr>
                      <a:r>
                        <a:rPr lang="en-US" sz="2600" b="1" dirty="0"/>
                        <a:t>Myths</a:t>
                      </a:r>
                      <a:endParaRPr sz="2600" b="1" dirty="0"/>
                    </a:p>
                  </a:txBody>
                  <a:tcPr marL="91425" marR="91425" marT="91425" marB="91425" anchor="ctr">
                    <a:lnL w="38100" cap="flat" cmpd="sng">
                      <a:solidFill>
                        <a:srgbClr val="9E9E9E"/>
                      </a:solidFill>
                      <a:prstDash val="solid"/>
                      <a:round/>
                      <a:headEnd type="none" w="sm" len="sm"/>
                      <a:tailEnd type="none" w="sm" len="sm"/>
                    </a:lnL>
                    <a:lnR w="38100" cap="flat" cmpd="sng" algn="ctr">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solidFill>
                      <a:srgbClr val="54A1A2"/>
                    </a:solidFill>
                  </a:tcPr>
                </a:tc>
                <a:tc>
                  <a:txBody>
                    <a:bodyPr/>
                    <a:lstStyle/>
                    <a:p>
                      <a:pPr marL="0" lvl="0" indent="0" algn="ctr" rtl="0">
                        <a:spcBef>
                          <a:spcPts val="0"/>
                        </a:spcBef>
                        <a:spcAft>
                          <a:spcPts val="0"/>
                        </a:spcAft>
                        <a:buNone/>
                      </a:pPr>
                      <a:r>
                        <a:rPr lang="en-US" sz="2600" b="1" dirty="0"/>
                        <a:t>Facts</a:t>
                      </a:r>
                      <a:endParaRPr sz="2600" b="1" dirty="0"/>
                    </a:p>
                  </a:txBody>
                  <a:tcPr marL="91425" marR="91425" marT="91425" marB="91425" anchor="ctr">
                    <a:lnL w="38100" cap="flat" cmpd="sng" algn="ctr">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solidFill>
                      <a:srgbClr val="54A1A2"/>
                    </a:solidFill>
                  </a:tcPr>
                </a:tc>
                <a:extLst>
                  <a:ext uri="{0D108BD9-81ED-4DB2-BD59-A6C34878D82A}">
                    <a16:rowId xmlns:a16="http://schemas.microsoft.com/office/drawing/2014/main" val="2549015660"/>
                  </a:ext>
                </a:extLst>
              </a:tr>
              <a:tr h="1170450">
                <a:tc>
                  <a:txBody>
                    <a:bodyPr/>
                    <a:lstStyle/>
                    <a:p>
                      <a:pPr marL="0" lvl="0" indent="0" algn="ctr" rtl="0">
                        <a:spcBef>
                          <a:spcPts val="0"/>
                        </a:spcBef>
                        <a:spcAft>
                          <a:spcPts val="0"/>
                        </a:spcAft>
                        <a:buNone/>
                      </a:pPr>
                      <a:r>
                        <a:rPr lang="en-US" sz="2000"/>
                        <a:t>Learners with IEPs do not count towards class ratio</a:t>
                      </a:r>
                      <a:endParaRPr sz="2000"/>
                    </a:p>
                  </a:txBody>
                  <a:tcPr marL="91425" marR="91425" marT="91425" marB="91425" anchor="ctr">
                    <a:lnL w="38100" cap="flat" cmpd="sng">
                      <a:solidFill>
                        <a:srgbClr val="9E9E9E"/>
                      </a:solidFill>
                      <a:prstDash val="solid"/>
                      <a:round/>
                      <a:headEnd type="none" w="sm" len="sm"/>
                      <a:tailEnd type="none" w="sm" len="sm"/>
                    </a:lnL>
                    <a:lnR w="38100" cap="flat" cmpd="sng" algn="ctr">
                      <a:solidFill>
                        <a:srgbClr val="9E9E9E"/>
                      </a:solidFill>
                      <a:prstDash val="solid"/>
                      <a:round/>
                      <a:headEnd type="none" w="sm" len="sm"/>
                      <a:tailEnd type="none" w="sm" len="sm"/>
                    </a:lnR>
                    <a:lnT w="38100" cap="flat" cmpd="sng" algn="ctr">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2000" dirty="0"/>
                        <a:t>ALL learners count towards the 1:10 ratio and group size. Non-weighted IEPs count toward the special education ratio</a:t>
                      </a:r>
                      <a:endParaRPr sz="2000" dirty="0"/>
                    </a:p>
                  </a:txBody>
                  <a:tcPr marL="91425" marR="91425" marT="91425" marB="91425" anchor="ctr">
                    <a:lnL w="38100" cap="flat" cmpd="sng" algn="ctr">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lgn="ctr">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1170450">
                <a:tc>
                  <a:txBody>
                    <a:bodyPr/>
                    <a:lstStyle/>
                    <a:p>
                      <a:pPr marL="0" lvl="0" indent="0" algn="ctr" rtl="0">
                        <a:spcBef>
                          <a:spcPts val="0"/>
                        </a:spcBef>
                        <a:spcAft>
                          <a:spcPts val="0"/>
                        </a:spcAft>
                        <a:buNone/>
                      </a:pPr>
                      <a:r>
                        <a:rPr lang="en-US" sz="2000"/>
                        <a:t>The program cannot serve the child because it is full </a:t>
                      </a:r>
                      <a:endParaRPr sz="2000"/>
                    </a:p>
                  </a:txBody>
                  <a:tcPr marL="91425" marR="91425" marT="91425" marB="91425" anchor="ctr">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2000"/>
                        <a:t>Programs are required to provide services to children who are eligible for early childhood special education</a:t>
                      </a:r>
                      <a:endParaRPr sz="2000"/>
                    </a:p>
                  </a:txBody>
                  <a:tcPr marL="91425" marR="91425" marT="91425" marB="91425" anchor="ctr">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840650">
                <a:tc>
                  <a:txBody>
                    <a:bodyPr/>
                    <a:lstStyle/>
                    <a:p>
                      <a:pPr marL="0" lvl="0" indent="0" algn="ctr" rtl="0">
                        <a:spcBef>
                          <a:spcPts val="0"/>
                        </a:spcBef>
                        <a:spcAft>
                          <a:spcPts val="0"/>
                        </a:spcAft>
                        <a:buNone/>
                      </a:pPr>
                      <a:r>
                        <a:rPr lang="en-US" sz="2000"/>
                        <a:t>3-year-olds have to be placed with other 3-year-olds</a:t>
                      </a:r>
                      <a:endParaRPr sz="2000"/>
                    </a:p>
                  </a:txBody>
                  <a:tcPr marL="91425" marR="91425" marT="91425" marB="91425" anchor="ctr">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2000"/>
                        <a:t>Mixed-age classrooms are a viable and appropriate consideration</a:t>
                      </a:r>
                      <a:endParaRPr sz="2000"/>
                    </a:p>
                  </a:txBody>
                  <a:tcPr marL="91425" marR="91425" marT="91425" marB="91425" anchor="ctr">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840650">
                <a:tc>
                  <a:txBody>
                    <a:bodyPr/>
                    <a:lstStyle/>
                    <a:p>
                      <a:pPr marL="0" lvl="0" indent="0" algn="ctr" rtl="0">
                        <a:spcBef>
                          <a:spcPts val="0"/>
                        </a:spcBef>
                        <a:spcAft>
                          <a:spcPts val="0"/>
                        </a:spcAft>
                        <a:buNone/>
                      </a:pPr>
                      <a:r>
                        <a:rPr lang="en-US" sz="20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3-year-olds </a:t>
                      </a:r>
                      <a:r>
                        <a:rPr lang="en-US" sz="2000"/>
                        <a:t>attend less frequently than 4-year-olds</a:t>
                      </a:r>
                      <a:endParaRPr sz="2000"/>
                    </a:p>
                  </a:txBody>
                  <a:tcPr marL="91425" marR="91425" marT="91425" marB="91425" anchor="ctr">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2000"/>
                        <a:t>FAPE and SDI should be based on individual learner needs* </a:t>
                      </a:r>
                      <a:endParaRPr sz="2000"/>
                    </a:p>
                  </a:txBody>
                  <a:tcPr marL="91425" marR="91425" marT="91425" marB="91425" anchor="ctr">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840650">
                <a:tc>
                  <a:txBody>
                    <a:bodyPr/>
                    <a:lstStyle/>
                    <a:p>
                      <a:pPr marL="0" lvl="0" indent="0" algn="ctr" rtl="0">
                        <a:spcBef>
                          <a:spcPts val="0"/>
                        </a:spcBef>
                        <a:spcAft>
                          <a:spcPts val="0"/>
                        </a:spcAft>
                        <a:buNone/>
                      </a:pPr>
                      <a:r>
                        <a:rPr lang="en-US" sz="2000"/>
                        <a:t>3-year-old classrooms do not need to follow program standards</a:t>
                      </a:r>
                      <a:endParaRPr sz="2000"/>
                    </a:p>
                  </a:txBody>
                  <a:tcPr marL="91425" marR="91425" marT="91425" marB="91425" anchor="ctr">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2000" dirty="0"/>
                        <a:t>Classrooms serving learners with IEPs enrolled must follow program standards</a:t>
                      </a:r>
                      <a:endParaRPr sz="2000" dirty="0"/>
                    </a:p>
                  </a:txBody>
                  <a:tcPr marL="91425" marR="91425" marT="91425" marB="91425" anchor="ctr">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269" name="Google Shape;269;g3f62fba19cd_0_12">
            <a:extLst>
              <a:ext uri="{C183D7F6-B498-43B3-948B-1728B52AA6E4}">
                <adec:decorative xmlns:adec="http://schemas.microsoft.com/office/drawing/2017/decorative" val="1"/>
              </a:ext>
            </a:extLst>
          </p:cNvPr>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g3f6106b8911_0_558"/>
          <p:cNvSpPr txBox="1">
            <a:spLocks noGrp="1"/>
          </p:cNvSpPr>
          <p:nvPr>
            <p:ph type="title"/>
          </p:nvPr>
        </p:nvSpPr>
        <p:spPr>
          <a:xfrm>
            <a:off x="831850" y="3338825"/>
            <a:ext cx="3327300" cy="1223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Transition</a:t>
            </a:r>
            <a:r>
              <a:rPr lang="en-US" sz="7800"/>
              <a:t> </a:t>
            </a:r>
            <a:endParaRPr sz="8400"/>
          </a:p>
        </p:txBody>
      </p:sp>
      <p:sp>
        <p:nvSpPr>
          <p:cNvPr id="276" name="Google Shape;276;g3f6106b8911_0_558"/>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solidFill>
                  <a:schemeClr val="dk1"/>
                </a:solidFill>
              </a:rPr>
              <a:t>19</a:t>
            </a:fld>
            <a:endParaRPr>
              <a:solidFill>
                <a:schemeClr val="dk1"/>
              </a:solidFill>
            </a:endParaRPr>
          </a:p>
        </p:txBody>
      </p:sp>
      <p:pic>
        <p:nvPicPr>
          <p:cNvPr id="277" name="Google Shape;277;g3f6106b8911_0_558" descr="Cute little adorable toddler girl on her first day going to playschool. Healthy beautiful baby walking to nursery school and kindergarten. Happy child with backpack, unrecognizable face. (Provided by Getty Images)"/>
          <p:cNvPicPr preferRelativeResize="0"/>
          <p:nvPr/>
        </p:nvPicPr>
        <p:blipFill>
          <a:blip r:embed="rId3">
            <a:alphaModFix/>
          </a:blip>
          <a:stretch>
            <a:fillRect/>
          </a:stretch>
        </p:blipFill>
        <p:spPr>
          <a:xfrm>
            <a:off x="4840200" y="1134824"/>
            <a:ext cx="7090524" cy="472584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g3f6106b8911_0_438"/>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100"/>
              <a:buFont typeface="Arial"/>
              <a:buNone/>
            </a:pP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Welcome</a:t>
            </a:r>
            <a:endParaRPr/>
          </a:p>
        </p:txBody>
      </p:sp>
      <p:pic>
        <p:nvPicPr>
          <p:cNvPr id="130" name="Google Shape;130;g3f6106b8911_0_438">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6429982"/>
            <a:ext cx="12192000" cy="428017"/>
          </a:xfrm>
          <a:prstGeom prst="rect">
            <a:avLst/>
          </a:prstGeom>
          <a:noFill/>
          <a:ln>
            <a:noFill/>
          </a:ln>
        </p:spPr>
      </p:pic>
      <p:sp>
        <p:nvSpPr>
          <p:cNvPr id="131" name="Google Shape;131;g3f6106b8911_0_438"/>
          <p:cNvSpPr txBox="1">
            <a:spLocks noGrp="1"/>
          </p:cNvSpPr>
          <p:nvPr>
            <p:ph type="body" idx="1"/>
          </p:nvPr>
        </p:nvSpPr>
        <p:spPr>
          <a:xfrm>
            <a:off x="339225" y="932138"/>
            <a:ext cx="11526600" cy="53358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600"/>
              </a:spcBef>
              <a:spcAft>
                <a:spcPts val="0"/>
              </a:spcAft>
              <a:buSzPts val="1800"/>
              <a:buChar char="●"/>
            </a:pPr>
            <a:r>
              <a:rPr lang="en-US" sz="2400"/>
              <a:t>Questions?</a:t>
            </a:r>
            <a:endParaRPr sz="2400"/>
          </a:p>
          <a:p>
            <a:pPr marL="914400" lvl="1" indent="-342900" algn="l" rtl="0">
              <a:lnSpc>
                <a:spcPct val="90000"/>
              </a:lnSpc>
              <a:spcBef>
                <a:spcPts val="600"/>
              </a:spcBef>
              <a:spcAft>
                <a:spcPts val="0"/>
              </a:spcAft>
              <a:buSzPts val="1800"/>
              <a:buChar char="○"/>
            </a:pPr>
            <a:r>
              <a:rPr lang="en-US" sz="2400"/>
              <a:t>Please submit questions using the webinar Q &amp; A </a:t>
            </a:r>
            <a:endParaRPr sz="2400"/>
          </a:p>
          <a:p>
            <a:pPr marL="914400" lvl="0" indent="0" algn="l" rtl="0">
              <a:lnSpc>
                <a:spcPct val="90000"/>
              </a:lnSpc>
              <a:spcBef>
                <a:spcPts val="600"/>
              </a:spcBef>
              <a:spcAft>
                <a:spcPts val="0"/>
              </a:spcAft>
              <a:buSzPts val="1800"/>
              <a:buNone/>
            </a:pPr>
            <a:endParaRPr sz="2400"/>
          </a:p>
          <a:p>
            <a:pPr marL="457200" lvl="0" indent="-342900" algn="l" rtl="0">
              <a:spcBef>
                <a:spcPts val="1000"/>
              </a:spcBef>
              <a:spcAft>
                <a:spcPts val="0"/>
              </a:spcAft>
              <a:buSzPts val="1800"/>
              <a:buChar char="●"/>
            </a:pPr>
            <a:r>
              <a:rPr lang="en-US" sz="2400"/>
              <a:t>Slide note catcher will be shared in chat at the beginning of each webinar</a:t>
            </a:r>
            <a:endParaRPr sz="2400"/>
          </a:p>
          <a:p>
            <a:pPr marL="457200" lvl="0" indent="0" algn="l" rtl="0">
              <a:spcBef>
                <a:spcPts val="1000"/>
              </a:spcBef>
              <a:spcAft>
                <a:spcPts val="0"/>
              </a:spcAft>
              <a:buNone/>
            </a:pPr>
            <a:endParaRPr sz="2400"/>
          </a:p>
          <a:p>
            <a:pPr marL="457200" lvl="0" indent="-342900" algn="l" rtl="0">
              <a:lnSpc>
                <a:spcPct val="90000"/>
              </a:lnSpc>
              <a:spcBef>
                <a:spcPts val="1000"/>
              </a:spcBef>
              <a:spcAft>
                <a:spcPts val="0"/>
              </a:spcAft>
              <a:buSzPts val="1800"/>
              <a:buChar char="●"/>
            </a:pPr>
            <a:r>
              <a:rPr lang="en-US" sz="2400"/>
              <a:t>Slides will be posted on the DE website after the webinar</a:t>
            </a:r>
            <a:endParaRPr sz="2400"/>
          </a:p>
          <a:p>
            <a:pPr marL="914400" lvl="0" indent="0" algn="l" rtl="0">
              <a:lnSpc>
                <a:spcPct val="90000"/>
              </a:lnSpc>
              <a:spcBef>
                <a:spcPts val="1000"/>
              </a:spcBef>
              <a:spcAft>
                <a:spcPts val="0"/>
              </a:spcAft>
              <a:buSzPts val="1800"/>
              <a:buNone/>
            </a:pPr>
            <a:r>
              <a:rPr lang="en-US" sz="2400" u="sng">
                <a:solidFill>
                  <a:schemeClr val="hlink"/>
                </a:solidFill>
                <a:hlinkClick r:id="rId4"/>
              </a:rPr>
              <a:t>Policy &amp; Practice Webinar Series &amp; Recordings | Department of Education</a:t>
            </a:r>
            <a:endParaRPr sz="2400"/>
          </a:p>
          <a:p>
            <a:pPr marL="0" lvl="0" indent="0" algn="l" rtl="0">
              <a:lnSpc>
                <a:spcPct val="90000"/>
              </a:lnSpc>
              <a:spcBef>
                <a:spcPts val="1000"/>
              </a:spcBef>
              <a:spcAft>
                <a:spcPts val="0"/>
              </a:spcAft>
              <a:buSzPts val="1800"/>
              <a:buNone/>
            </a:pPr>
            <a:endParaRPr sz="2000"/>
          </a:p>
          <a:p>
            <a:pPr marL="0" lvl="0" indent="0" algn="l" rtl="0">
              <a:lnSpc>
                <a:spcPct val="90000"/>
              </a:lnSpc>
              <a:spcBef>
                <a:spcPts val="1000"/>
              </a:spcBef>
              <a:spcAft>
                <a:spcPts val="0"/>
              </a:spcAft>
              <a:buNone/>
            </a:pPr>
            <a:endParaRPr sz="2500"/>
          </a:p>
        </p:txBody>
      </p:sp>
      <p:pic>
        <p:nvPicPr>
          <p:cNvPr id="132" name="Google Shape;132;g3f6106b8911_0_438" descr="Logo for the Special Education Policy and Practice Webinar Series"/>
          <p:cNvPicPr preferRelativeResize="0"/>
          <p:nvPr/>
        </p:nvPicPr>
        <p:blipFill rotWithShape="1">
          <a:blip r:embed="rId5">
            <a:alphaModFix/>
          </a:blip>
          <a:srcRect/>
          <a:stretch/>
        </p:blipFill>
        <p:spPr>
          <a:xfrm>
            <a:off x="4492250" y="4110308"/>
            <a:ext cx="2963748" cy="2222826"/>
          </a:xfrm>
          <a:prstGeom prst="rect">
            <a:avLst/>
          </a:prstGeom>
          <a:noFill/>
          <a:ln>
            <a:noFill/>
          </a:ln>
          <a:effectLst>
            <a:outerShdw blurRad="57150" dist="19050" dir="5400000" algn="bl" rotWithShape="0">
              <a:srgbClr val="000000">
                <a:alpha val="49800"/>
              </a:srgbClr>
            </a:outerShdw>
          </a:effectLst>
        </p:spPr>
      </p:pic>
      <p:sp>
        <p:nvSpPr>
          <p:cNvPr id="133" name="Google Shape;133;g3f6106b8911_0_438"/>
          <p:cNvSpPr txBox="1">
            <a:spLocks noGrp="1"/>
          </p:cNvSpPr>
          <p:nvPr>
            <p:ph type="sldNum" idx="12"/>
          </p:nvPr>
        </p:nvSpPr>
        <p:spPr>
          <a:xfrm>
            <a:off x="11409045" y="6333134"/>
            <a:ext cx="731700" cy="5250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g3f6106b8911_0_564"/>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Transition in Regulations</a:t>
            </a:r>
            <a:endParaRPr/>
          </a:p>
        </p:txBody>
      </p:sp>
      <p:sp>
        <p:nvSpPr>
          <p:cNvPr id="283" name="Google Shape;283;g3f6106b8911_0_564"/>
          <p:cNvSpPr txBox="1">
            <a:spLocks noGrp="1"/>
          </p:cNvSpPr>
          <p:nvPr>
            <p:ph type="body" idx="1"/>
          </p:nvPr>
        </p:nvSpPr>
        <p:spPr>
          <a:xfrm>
            <a:off x="474300" y="1085025"/>
            <a:ext cx="6550800" cy="5205000"/>
          </a:xfrm>
          <a:prstGeom prst="rect">
            <a:avLst/>
          </a:prstGeom>
        </p:spPr>
        <p:txBody>
          <a:bodyPr spcFirstLastPara="1" wrap="square" lIns="91425" tIns="45700" rIns="91425" bIns="45700" anchor="t" anchorCtr="0">
            <a:normAutofit/>
          </a:bodyPr>
          <a:lstStyle/>
          <a:p>
            <a:pPr marL="0" lvl="0" indent="0" algn="l" rtl="0">
              <a:lnSpc>
                <a:spcPct val="115000"/>
              </a:lnSpc>
              <a:spcBef>
                <a:spcPts val="750"/>
              </a:spcBef>
              <a:spcAft>
                <a:spcPts val="0"/>
              </a:spcAft>
              <a:buNone/>
            </a:pPr>
            <a:r>
              <a:rPr lang="en-US" sz="1700"/>
              <a:t>281—41.124(256B,34CFR300) Transition of children from the Part C program to preschool programs. Each public agency shall comply with the state’s policies concerning the </a:t>
            </a:r>
            <a:r>
              <a:rPr lang="en-US" sz="1700">
                <a:solidFill>
                  <a:srgbClr val="FF9900"/>
                </a:solidFill>
              </a:rPr>
              <a:t>transition of infants and toddlers from programs under Part C to programs under Part B </a:t>
            </a:r>
            <a:r>
              <a:rPr lang="en-US" sz="1700"/>
              <a:t>of the Act and shall ensure the following regarding such transition: 41.124(1) Smooth transition. Children participating in early intervention programs assisted under Part C of the Act, and who will participate in preschool programs assisted under Part B of the Act, experience </a:t>
            </a:r>
            <a:r>
              <a:rPr lang="en-US" sz="1700">
                <a:solidFill>
                  <a:srgbClr val="FF9900"/>
                </a:solidFill>
              </a:rPr>
              <a:t>a smooth and effective transition to those preschool programs</a:t>
            </a:r>
            <a:r>
              <a:rPr lang="en-US" sz="1700"/>
              <a:t> in a manner consistent with Section 637(a)(9) of the Act; 41.124(2) IEP developed.</a:t>
            </a:r>
            <a:r>
              <a:rPr lang="en-US" sz="1700">
                <a:solidFill>
                  <a:srgbClr val="FF9900"/>
                </a:solidFill>
              </a:rPr>
              <a:t> By the third birthday</a:t>
            </a:r>
            <a:r>
              <a:rPr lang="en-US" sz="1700"/>
              <a:t> of a child described in subrule 41.124(1), an IEP has been developed and is being implemented for the child consistent with subrule 41.101(2); and 41.124(3) </a:t>
            </a:r>
            <a:r>
              <a:rPr lang="en-US" sz="1700">
                <a:solidFill>
                  <a:srgbClr val="FF9900"/>
                </a:solidFill>
              </a:rPr>
              <a:t>Participating agencies</a:t>
            </a:r>
            <a:r>
              <a:rPr lang="en-US" sz="1700"/>
              <a:t>. Each affected LEA will participate in transition planning conferences arranged by the designated lead agency under Section 635(a)(10) of the Act</a:t>
            </a:r>
            <a:r>
              <a:rPr lang="en-US"/>
              <a:t>. </a:t>
            </a:r>
            <a:endParaRPr/>
          </a:p>
        </p:txBody>
      </p:sp>
      <p:sp>
        <p:nvSpPr>
          <p:cNvPr id="286" name="Google Shape;286;g3f6106b8911_0_564" descr="Transition is a process NOT a meeting.&#10;"/>
          <p:cNvSpPr txBox="1"/>
          <p:nvPr/>
        </p:nvSpPr>
        <p:spPr>
          <a:xfrm>
            <a:off x="8367525" y="2800475"/>
            <a:ext cx="2346600" cy="23082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sz="3100" dirty="0">
                <a:solidFill>
                  <a:schemeClr val="dk1"/>
                </a:solidFill>
              </a:rPr>
              <a:t>Transition is </a:t>
            </a:r>
            <a:endParaRPr sz="3100" dirty="0">
              <a:solidFill>
                <a:schemeClr val="dk1"/>
              </a:solidFill>
            </a:endParaRPr>
          </a:p>
          <a:p>
            <a:pPr marL="0" lvl="0" indent="0" algn="ctr" rtl="0">
              <a:lnSpc>
                <a:spcPct val="115000"/>
              </a:lnSpc>
              <a:spcBef>
                <a:spcPts val="0"/>
              </a:spcBef>
              <a:spcAft>
                <a:spcPts val="0"/>
              </a:spcAft>
              <a:buNone/>
            </a:pPr>
            <a:r>
              <a:rPr lang="en-US" sz="3100" dirty="0">
                <a:solidFill>
                  <a:schemeClr val="dk1"/>
                </a:solidFill>
              </a:rPr>
              <a:t>a </a:t>
            </a:r>
            <a:r>
              <a:rPr lang="en-US" sz="3100" i="1" dirty="0">
                <a:solidFill>
                  <a:schemeClr val="dk1"/>
                </a:solidFill>
              </a:rPr>
              <a:t>process</a:t>
            </a:r>
            <a:endParaRPr sz="3100" i="1" dirty="0">
              <a:solidFill>
                <a:schemeClr val="dk1"/>
              </a:solidFill>
            </a:endParaRPr>
          </a:p>
          <a:p>
            <a:pPr marL="0" lvl="0" indent="0" algn="ctr" rtl="0">
              <a:lnSpc>
                <a:spcPct val="115000"/>
              </a:lnSpc>
              <a:spcBef>
                <a:spcPts val="0"/>
              </a:spcBef>
              <a:spcAft>
                <a:spcPts val="0"/>
              </a:spcAft>
              <a:buNone/>
            </a:pPr>
            <a:r>
              <a:rPr lang="en-US" sz="3100" b="1" dirty="0">
                <a:solidFill>
                  <a:schemeClr val="dk1"/>
                </a:solidFill>
              </a:rPr>
              <a:t>NOT</a:t>
            </a:r>
            <a:r>
              <a:rPr lang="en-US" sz="3100" dirty="0">
                <a:solidFill>
                  <a:schemeClr val="dk1"/>
                </a:solidFill>
              </a:rPr>
              <a:t> </a:t>
            </a:r>
            <a:endParaRPr sz="3100" dirty="0">
              <a:solidFill>
                <a:schemeClr val="dk1"/>
              </a:solidFill>
            </a:endParaRPr>
          </a:p>
          <a:p>
            <a:pPr marL="0" lvl="0" indent="0" algn="ctr" rtl="0">
              <a:lnSpc>
                <a:spcPct val="115000"/>
              </a:lnSpc>
              <a:spcBef>
                <a:spcPts val="0"/>
              </a:spcBef>
              <a:spcAft>
                <a:spcPts val="0"/>
              </a:spcAft>
              <a:buNone/>
            </a:pPr>
            <a:r>
              <a:rPr lang="en-US" sz="3100" dirty="0">
                <a:solidFill>
                  <a:schemeClr val="dk1"/>
                </a:solidFill>
              </a:rPr>
              <a:t>a meeting</a:t>
            </a:r>
            <a:endParaRPr sz="3100" dirty="0">
              <a:solidFill>
                <a:schemeClr val="dk1"/>
              </a:solidFill>
            </a:endParaRPr>
          </a:p>
        </p:txBody>
      </p:sp>
      <p:pic>
        <p:nvPicPr>
          <p:cNvPr id="285" name="Google Shape;285;g3f6106b8911_0_564" descr="Child holding a sign.  (Provided by Getty Images)"/>
          <p:cNvPicPr preferRelativeResize="0"/>
          <p:nvPr/>
        </p:nvPicPr>
        <p:blipFill rotWithShape="1">
          <a:blip r:embed="rId3">
            <a:alphaModFix/>
          </a:blip>
          <a:srcRect b="19127"/>
          <a:stretch/>
        </p:blipFill>
        <p:spPr>
          <a:xfrm>
            <a:off x="7879875" y="909073"/>
            <a:ext cx="3529174" cy="4752148"/>
          </a:xfrm>
          <a:prstGeom prst="rect">
            <a:avLst/>
          </a:prstGeom>
          <a:noFill/>
          <a:ln>
            <a:noFill/>
          </a:ln>
        </p:spPr>
      </p:pic>
      <p:cxnSp>
        <p:nvCxnSpPr>
          <p:cNvPr id="287" name="Google Shape;287;g3f6106b8911_0_564">
            <a:extLst>
              <a:ext uri="{C183D7F6-B498-43B3-948B-1728B52AA6E4}">
                <adec:decorative xmlns:adec="http://schemas.microsoft.com/office/drawing/2017/decorative" val="1"/>
              </a:ext>
            </a:extLst>
          </p:cNvPr>
          <p:cNvCxnSpPr/>
          <p:nvPr/>
        </p:nvCxnSpPr>
        <p:spPr>
          <a:xfrm rot="10800000" flipH="1">
            <a:off x="8111975" y="5591650"/>
            <a:ext cx="2857500" cy="23100"/>
          </a:xfrm>
          <a:prstGeom prst="straightConnector1">
            <a:avLst/>
          </a:prstGeom>
          <a:noFill/>
          <a:ln w="114300" cap="flat" cmpd="sng">
            <a:solidFill>
              <a:srgbClr val="414548"/>
            </a:solidFill>
            <a:prstDash val="solid"/>
            <a:round/>
            <a:headEnd type="none" w="med" len="med"/>
            <a:tailEnd type="none" w="med" len="med"/>
          </a:ln>
        </p:spPr>
      </p:cxnSp>
      <p:sp>
        <p:nvSpPr>
          <p:cNvPr id="284" name="Google Shape;284;g3f6106b8911_0_564">
            <a:extLst>
              <a:ext uri="{C183D7F6-B498-43B3-948B-1728B52AA6E4}">
                <adec:decorative xmlns:adec="http://schemas.microsoft.com/office/drawing/2017/decorative" val="1"/>
              </a:ext>
            </a:extLst>
          </p:cNvPr>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g3f9833579b2_0_89"/>
          <p:cNvSpPr txBox="1">
            <a:spLocks noGrp="1"/>
          </p:cNvSpPr>
          <p:nvPr>
            <p:ph type="title"/>
          </p:nvPr>
        </p:nvSpPr>
        <p:spPr>
          <a:xfrm>
            <a:off x="202750" y="208200"/>
            <a:ext cx="3755100" cy="19572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endParaRPr sz="2400"/>
          </a:p>
          <a:p>
            <a:pPr marL="0" lvl="0" indent="0" algn="ctr" rtl="0">
              <a:spcBef>
                <a:spcPts val="0"/>
              </a:spcBef>
              <a:spcAft>
                <a:spcPts val="0"/>
              </a:spcAft>
              <a:buNone/>
            </a:pPr>
            <a:r>
              <a:rPr lang="en-US" sz="3800"/>
              <a:t>Transition Considerations</a:t>
            </a:r>
            <a:endParaRPr sz="3800"/>
          </a:p>
        </p:txBody>
      </p:sp>
      <p:sp>
        <p:nvSpPr>
          <p:cNvPr id="293" name="Google Shape;293;g3f9833579b2_0_89"/>
          <p:cNvSpPr txBox="1">
            <a:spLocks noGrp="1"/>
          </p:cNvSpPr>
          <p:nvPr>
            <p:ph type="body" idx="1"/>
          </p:nvPr>
        </p:nvSpPr>
        <p:spPr>
          <a:xfrm>
            <a:off x="4607925" y="208199"/>
            <a:ext cx="7017600" cy="6441600"/>
          </a:xfrm>
          <a:prstGeom prst="rect">
            <a:avLst/>
          </a:prstGeom>
        </p:spPr>
        <p:txBody>
          <a:bodyPr spcFirstLastPara="1" wrap="square" lIns="91425" tIns="45700" rIns="91425" bIns="45700" anchor="ctr" anchorCtr="0">
            <a:normAutofit fontScale="77500" lnSpcReduction="20000"/>
          </a:bodyPr>
          <a:lstStyle/>
          <a:p>
            <a:pPr marL="457200" lvl="0" indent="-331946" algn="l" rtl="0">
              <a:lnSpc>
                <a:spcPct val="115000"/>
              </a:lnSpc>
              <a:spcBef>
                <a:spcPts val="800"/>
              </a:spcBef>
              <a:spcAft>
                <a:spcPts val="0"/>
              </a:spcAft>
              <a:buSzPct val="75000"/>
              <a:buChar char="●"/>
            </a:pPr>
            <a:r>
              <a:rPr lang="en-US"/>
              <a:t>Process for communication with Early ACCESS teams and families</a:t>
            </a:r>
            <a:endParaRPr/>
          </a:p>
          <a:p>
            <a:pPr marL="457200" lvl="0" indent="-331946" algn="l" rtl="0">
              <a:lnSpc>
                <a:spcPct val="115000"/>
              </a:lnSpc>
              <a:spcBef>
                <a:spcPts val="1000"/>
              </a:spcBef>
              <a:spcAft>
                <a:spcPts val="0"/>
              </a:spcAft>
              <a:buSzPct val="75000"/>
              <a:buChar char="●"/>
            </a:pPr>
            <a:r>
              <a:rPr lang="en-US"/>
              <a:t>Transition plans in place and </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understanding</a:t>
            </a:r>
            <a:r>
              <a:rPr lang="en-US"/>
              <a:t> of timelines for both Part C to Part B and Pre-K to K</a:t>
            </a:r>
            <a:endParaRPr/>
          </a:p>
          <a:p>
            <a:pPr marL="457200" lvl="0" indent="-331946" algn="l" rtl="0">
              <a:lnSpc>
                <a:spcPct val="115000"/>
              </a:lnSpc>
              <a:spcBef>
                <a:spcPts val="1000"/>
              </a:spcBef>
              <a:spcAft>
                <a:spcPts val="0"/>
              </a:spcAft>
              <a:buSzPct val="75000"/>
              <a:buChar char="●"/>
            </a:pPr>
            <a:r>
              <a:rPr lang="en-US"/>
              <a:t>Making placement decisions as a team</a:t>
            </a:r>
            <a:endParaRPr/>
          </a:p>
          <a:p>
            <a:pPr marL="457200" lvl="0" indent="-331946" algn="l" rtl="0">
              <a:lnSpc>
                <a:spcPct val="115000"/>
              </a:lnSpc>
              <a:spcBef>
                <a:spcPts val="1000"/>
              </a:spcBef>
              <a:spcAft>
                <a:spcPts val="0"/>
              </a:spcAft>
              <a:buSzPct val="75000"/>
              <a:buChar char="●"/>
            </a:pPr>
            <a:r>
              <a:rPr lang="en-US"/>
              <a:t>Prioritizing family supports and communication</a:t>
            </a:r>
            <a:endParaRPr/>
          </a:p>
          <a:p>
            <a:pPr marL="457200" lvl="0" indent="0" algn="l" rtl="0">
              <a:lnSpc>
                <a:spcPct val="115000"/>
              </a:lnSpc>
              <a:spcBef>
                <a:spcPts val="1000"/>
              </a:spcBef>
              <a:spcAft>
                <a:spcPts val="0"/>
              </a:spcAft>
              <a:buNone/>
            </a:pPr>
            <a:endParaRPr sz="1506"/>
          </a:p>
          <a:p>
            <a:pPr marL="0" lvl="0" indent="0" algn="l" rtl="0">
              <a:lnSpc>
                <a:spcPct val="115000"/>
              </a:lnSpc>
              <a:spcBef>
                <a:spcPts val="1000"/>
              </a:spcBef>
              <a:spcAft>
                <a:spcPts val="0"/>
              </a:spcAft>
              <a:buNone/>
            </a:pPr>
            <a:r>
              <a:rPr lang="en-US"/>
              <a:t>The transition process </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1"/>
                  </a:ext>
                </a:extLst>
              </a:rPr>
              <a:t>is </a:t>
            </a:r>
            <a:r>
              <a:rPr lang="en-US"/>
              <a:t>continually reviewed and improved</a:t>
            </a:r>
            <a:endParaRPr/>
          </a:p>
          <a:p>
            <a:pPr marL="914400" lvl="1" indent="-335131" algn="l" rtl="0">
              <a:lnSpc>
                <a:spcPct val="115000"/>
              </a:lnSpc>
              <a:spcBef>
                <a:spcPts val="1000"/>
              </a:spcBef>
              <a:spcAft>
                <a:spcPts val="0"/>
              </a:spcAft>
              <a:buSzPct val="90196"/>
              <a:buChar char="○"/>
            </a:pPr>
            <a:r>
              <a:rPr lang="en-US"/>
              <a:t>Initial contact</a:t>
            </a:r>
            <a:endParaRPr/>
          </a:p>
          <a:p>
            <a:pPr marL="914400" lvl="1" indent="-335131" algn="l" rtl="0">
              <a:lnSpc>
                <a:spcPct val="115000"/>
              </a:lnSpc>
              <a:spcBef>
                <a:spcPts val="1000"/>
              </a:spcBef>
              <a:spcAft>
                <a:spcPts val="0"/>
              </a:spcAft>
              <a:buSzPct val="90196"/>
              <a:buChar char="○"/>
            </a:pPr>
            <a:r>
              <a:rPr lang="en-US"/>
              <a:t>Meetings</a:t>
            </a:r>
            <a:endParaRPr/>
          </a:p>
          <a:p>
            <a:pPr marL="914400" lvl="1" indent="-335131" algn="l" rtl="0">
              <a:lnSpc>
                <a:spcPct val="115000"/>
              </a:lnSpc>
              <a:spcBef>
                <a:spcPts val="1000"/>
              </a:spcBef>
              <a:spcAft>
                <a:spcPts val="0"/>
              </a:spcAft>
              <a:buSzPct val="90196"/>
              <a:buChar char="○"/>
            </a:pPr>
            <a:r>
              <a:rPr lang="en-US"/>
              <a:t>Documentation/paperwork</a:t>
            </a:r>
            <a:endParaRPr/>
          </a:p>
          <a:p>
            <a:pPr marL="914400" lvl="1" indent="-335131" algn="l" rtl="0">
              <a:lnSpc>
                <a:spcPct val="115000"/>
              </a:lnSpc>
              <a:spcBef>
                <a:spcPts val="1000"/>
              </a:spcBef>
              <a:spcAft>
                <a:spcPts val="0"/>
              </a:spcAft>
              <a:buSzPct val="90196"/>
              <a:buChar char="○"/>
            </a:pPr>
            <a:r>
              <a:rPr lang="en-US"/>
              <a:t>Family involvement</a:t>
            </a:r>
            <a:endParaRPr/>
          </a:p>
          <a:p>
            <a:pPr marL="914400" lvl="1" indent="-335131" algn="l" rtl="0">
              <a:lnSpc>
                <a:spcPct val="115000"/>
              </a:lnSpc>
              <a:spcBef>
                <a:spcPts val="1000"/>
              </a:spcBef>
              <a:spcAft>
                <a:spcPts val="0"/>
              </a:spcAft>
              <a:buSzPct val="90196"/>
              <a:buChar char="○"/>
            </a:pPr>
            <a:r>
              <a:rPr lang="en-US"/>
              <a:t>Child supports</a:t>
            </a:r>
            <a:endParaRPr/>
          </a:p>
          <a:p>
            <a:pPr marL="914400" lvl="1" indent="-335131" algn="l" rtl="0">
              <a:lnSpc>
                <a:spcPct val="115000"/>
              </a:lnSpc>
              <a:spcBef>
                <a:spcPts val="1000"/>
              </a:spcBef>
              <a:spcAft>
                <a:spcPts val="1000"/>
              </a:spcAft>
              <a:buSzPct val="90196"/>
              <a:buChar char="○"/>
            </a:pPr>
            <a:r>
              <a:rPr lang="en-US"/>
              <a:t>First day </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
                  </a:ext>
                </a:extLst>
              </a:rPr>
              <a:t>follow-up</a:t>
            </a:r>
            <a:endParaRPr/>
          </a:p>
        </p:txBody>
      </p:sp>
      <p:pic>
        <p:nvPicPr>
          <p:cNvPr id="294" name="Google Shape;294;g3f9833579b2_0_89">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518663" y="2411975"/>
            <a:ext cx="3123274" cy="398535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g3f6106b8911_0_581"/>
          <p:cNvSpPr txBox="1">
            <a:spLocks noGrp="1"/>
          </p:cNvSpPr>
          <p:nvPr>
            <p:ph type="title"/>
          </p:nvPr>
        </p:nvSpPr>
        <p:spPr>
          <a:xfrm>
            <a:off x="456275" y="2782600"/>
            <a:ext cx="3929700" cy="2162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500"/>
              <a:buFont typeface="Arial"/>
              <a:buNone/>
            </a:pPr>
            <a:r>
              <a:rPr lang="en-US"/>
              <a:t>Connections to Preschool Practice</a:t>
            </a:r>
            <a:endParaRPr/>
          </a:p>
        </p:txBody>
      </p:sp>
      <p:pic>
        <p:nvPicPr>
          <p:cNvPr id="301" name="Google Shape;301;g3f6106b8911_0_581" descr="Sharing a story."/>
          <p:cNvPicPr preferRelativeResize="0"/>
          <p:nvPr/>
        </p:nvPicPr>
        <p:blipFill rotWithShape="1">
          <a:blip r:embed="rId3">
            <a:alphaModFix/>
          </a:blip>
          <a:srcRect/>
          <a:stretch/>
        </p:blipFill>
        <p:spPr>
          <a:xfrm>
            <a:off x="4652362" y="1147700"/>
            <a:ext cx="7226665" cy="4816600"/>
          </a:xfrm>
          <a:prstGeom prst="rect">
            <a:avLst/>
          </a:prstGeom>
          <a:noFill/>
          <a:ln>
            <a:noFill/>
          </a:ln>
        </p:spPr>
      </p:pic>
      <p:sp>
        <p:nvSpPr>
          <p:cNvPr id="302" name="Google Shape;302;g3f6106b8911_0_581">
            <a:extLst>
              <a:ext uri="{C183D7F6-B498-43B3-948B-1728B52AA6E4}">
                <adec:decorative xmlns:adec="http://schemas.microsoft.com/office/drawing/2017/decorative" val="1"/>
              </a:ext>
            </a:extLst>
          </p:cNvPr>
          <p:cNvSpPr txBox="1">
            <a:spLocks noGrp="1"/>
          </p:cNvSpPr>
          <p:nvPr>
            <p:ph type="sldNum" idx="12"/>
          </p:nvPr>
        </p:nvSpPr>
        <p:spPr>
          <a:xfrm>
            <a:off x="11409045" y="6333134"/>
            <a:ext cx="731700" cy="5250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solidFill>
                  <a:schemeClr val="dk1"/>
                </a:solidFill>
              </a:rPr>
              <a:t>22</a:t>
            </a:fld>
            <a:endParaRPr>
              <a:solidFill>
                <a:schemeClr val="dk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g3f6106b8911_0_588"/>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a:t>Programming Requirements</a:t>
            </a:r>
            <a:endParaRPr/>
          </a:p>
        </p:txBody>
      </p:sp>
      <p:graphicFrame>
        <p:nvGraphicFramePr>
          <p:cNvPr id="308" name="Google Shape;308;g3f6106b8911_0_588"/>
          <p:cNvGraphicFramePr/>
          <p:nvPr/>
        </p:nvGraphicFramePr>
        <p:xfrm>
          <a:off x="320665" y="1225292"/>
          <a:ext cx="11550675" cy="5014625"/>
        </p:xfrm>
        <a:graphic>
          <a:graphicData uri="http://schemas.openxmlformats.org/drawingml/2006/table">
            <a:tbl>
              <a:tblPr firstRow="1" bandRow="1">
                <a:noFill/>
                <a:tableStyleId>{4FC28734-7111-4F15-AF01-9B42E1D803F7}</a:tableStyleId>
              </a:tblPr>
              <a:tblGrid>
                <a:gridCol w="3850225">
                  <a:extLst>
                    <a:ext uri="{9D8B030D-6E8A-4147-A177-3AD203B41FA5}">
                      <a16:colId xmlns:a16="http://schemas.microsoft.com/office/drawing/2014/main" val="20000"/>
                    </a:ext>
                  </a:extLst>
                </a:gridCol>
                <a:gridCol w="3850225">
                  <a:extLst>
                    <a:ext uri="{9D8B030D-6E8A-4147-A177-3AD203B41FA5}">
                      <a16:colId xmlns:a16="http://schemas.microsoft.com/office/drawing/2014/main" val="20001"/>
                    </a:ext>
                  </a:extLst>
                </a:gridCol>
                <a:gridCol w="3850225">
                  <a:extLst>
                    <a:ext uri="{9D8B030D-6E8A-4147-A177-3AD203B41FA5}">
                      <a16:colId xmlns:a16="http://schemas.microsoft.com/office/drawing/2014/main" val="20002"/>
                    </a:ext>
                  </a:extLst>
                </a:gridCol>
              </a:tblGrid>
              <a:tr h="1144425">
                <a:tc>
                  <a:txBody>
                    <a:bodyPr/>
                    <a:lstStyle/>
                    <a:p>
                      <a:pPr marL="0" marR="0" lvl="0" indent="0" algn="ctr" rtl="0">
                        <a:lnSpc>
                          <a:spcPct val="100000"/>
                        </a:lnSpc>
                        <a:spcBef>
                          <a:spcPts val="0"/>
                        </a:spcBef>
                        <a:spcAft>
                          <a:spcPts val="0"/>
                        </a:spcAft>
                        <a:buClr>
                          <a:srgbClr val="000000"/>
                        </a:buClr>
                        <a:buSzPts val="3200"/>
                        <a:buFont typeface="Arial"/>
                        <a:buNone/>
                      </a:pPr>
                      <a:r>
                        <a:rPr lang="en-US" sz="3000" b="1"/>
                        <a:t>Every Child Receives</a:t>
                      </a:r>
                      <a:endParaRPr sz="1200" b="1" u="none" strike="noStrike" cap="none"/>
                    </a:p>
                  </a:txBody>
                  <a:tcPr marL="91450" marR="91450" marT="45725" marB="45725" anchor="ctr">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solidFill>
                      <a:srgbClr val="D8D8D8"/>
                    </a:solidFill>
                  </a:tcPr>
                </a:tc>
                <a:tc>
                  <a:txBody>
                    <a:bodyPr/>
                    <a:lstStyle/>
                    <a:p>
                      <a:pPr marL="0" marR="0" lvl="0" indent="0" algn="ctr" rtl="0">
                        <a:lnSpc>
                          <a:spcPct val="100000"/>
                        </a:lnSpc>
                        <a:spcBef>
                          <a:spcPts val="0"/>
                        </a:spcBef>
                        <a:spcAft>
                          <a:spcPts val="0"/>
                        </a:spcAft>
                        <a:buClr>
                          <a:srgbClr val="000000"/>
                        </a:buClr>
                        <a:buSzPts val="3000"/>
                        <a:buFont typeface="Arial"/>
                        <a:buNone/>
                      </a:pPr>
                      <a:r>
                        <a:rPr lang="en-US" sz="3000" b="1"/>
                        <a:t>Every Classroom Includes</a:t>
                      </a:r>
                      <a:endParaRPr sz="3000" b="1" u="none" strike="noStrike" cap="none"/>
                    </a:p>
                  </a:txBody>
                  <a:tcPr marL="91450" marR="91450" marT="45725" marB="45725" anchor="ctr">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solidFill>
                      <a:srgbClr val="D8D8D8"/>
                    </a:solidFill>
                  </a:tcPr>
                </a:tc>
                <a:tc>
                  <a:txBody>
                    <a:bodyPr/>
                    <a:lstStyle/>
                    <a:p>
                      <a:pPr marL="0" marR="0" lvl="0" indent="0" algn="ctr" rtl="0">
                        <a:lnSpc>
                          <a:spcPct val="100000"/>
                        </a:lnSpc>
                        <a:spcBef>
                          <a:spcPts val="0"/>
                        </a:spcBef>
                        <a:spcAft>
                          <a:spcPts val="0"/>
                        </a:spcAft>
                        <a:buClr>
                          <a:srgbClr val="000000"/>
                        </a:buClr>
                        <a:buSzPts val="3200"/>
                        <a:buFont typeface="Arial"/>
                        <a:buNone/>
                      </a:pPr>
                      <a:r>
                        <a:rPr lang="en-US" sz="3000" b="1"/>
                        <a:t>Every District Considers</a:t>
                      </a:r>
                      <a:endParaRPr sz="1200" u="none" strike="noStrike" cap="none"/>
                    </a:p>
                  </a:txBody>
                  <a:tcPr marL="91450" marR="91450" marT="45725" marB="45725" anchor="ctr">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solidFill>
                      <a:srgbClr val="D8D8D8"/>
                    </a:solidFill>
                  </a:tcPr>
                </a:tc>
                <a:extLst>
                  <a:ext uri="{0D108BD9-81ED-4DB2-BD59-A6C34878D82A}">
                    <a16:rowId xmlns:a16="http://schemas.microsoft.com/office/drawing/2014/main" val="10000"/>
                  </a:ext>
                </a:extLst>
              </a:tr>
              <a:tr h="3870200">
                <a:tc>
                  <a:txBody>
                    <a:bodyPr/>
                    <a:lstStyle/>
                    <a:p>
                      <a:pPr marL="0" marR="0" lvl="0" indent="0" algn="l" rtl="0">
                        <a:lnSpc>
                          <a:spcPct val="115000"/>
                        </a:lnSpc>
                        <a:spcBef>
                          <a:spcPts val="0"/>
                        </a:spcBef>
                        <a:spcAft>
                          <a:spcPts val="0"/>
                        </a:spcAft>
                        <a:buClr>
                          <a:srgbClr val="000000"/>
                        </a:buClr>
                        <a:buSzPts val="2400"/>
                        <a:buFont typeface="Arial"/>
                        <a:buNone/>
                      </a:pPr>
                      <a:endParaRPr sz="2400" u="none" strike="noStrike" cap="none"/>
                    </a:p>
                    <a:p>
                      <a:pPr marL="457200" marR="0" lvl="0" indent="-349250" algn="l" rtl="0">
                        <a:lnSpc>
                          <a:spcPct val="100000"/>
                        </a:lnSpc>
                        <a:spcBef>
                          <a:spcPts val="0"/>
                        </a:spcBef>
                        <a:spcAft>
                          <a:spcPts val="0"/>
                        </a:spcAft>
                        <a:buClr>
                          <a:srgbClr val="000000"/>
                        </a:buClr>
                        <a:buSzPts val="1900"/>
                        <a:buFont typeface="Arial"/>
                        <a:buChar char="●"/>
                      </a:pPr>
                      <a:r>
                        <a:rPr lang="en-US" sz="2400" u="none" strike="noStrike" cap="none"/>
                        <a:t>FAPE</a:t>
                      </a:r>
                      <a:endParaRPr sz="2400" u="none" strike="noStrike" cap="none"/>
                    </a:p>
                    <a:p>
                      <a:pPr marL="457200" marR="0" lvl="0" indent="-349250" algn="l" rtl="0">
                        <a:lnSpc>
                          <a:spcPct val="100000"/>
                        </a:lnSpc>
                        <a:spcBef>
                          <a:spcPts val="1000"/>
                        </a:spcBef>
                        <a:spcAft>
                          <a:spcPts val="0"/>
                        </a:spcAft>
                        <a:buClr>
                          <a:srgbClr val="000000"/>
                        </a:buClr>
                        <a:buSzPts val="1900"/>
                        <a:buFont typeface="Arial"/>
                        <a:buChar char="●"/>
                      </a:pPr>
                      <a:r>
                        <a:rPr lang="en-US" sz="2400" u="none" strike="noStrike" cap="none"/>
                        <a:t>Specially Designed Instruction (SDI)</a:t>
                      </a:r>
                      <a:endParaRPr sz="2400" u="none" strike="noStrike" cap="none"/>
                    </a:p>
                    <a:p>
                      <a:pPr marL="457200" marR="0" lvl="0" indent="-349250" algn="l" rtl="0">
                        <a:lnSpc>
                          <a:spcPct val="100000"/>
                        </a:lnSpc>
                        <a:spcBef>
                          <a:spcPts val="1000"/>
                        </a:spcBef>
                        <a:spcAft>
                          <a:spcPts val="0"/>
                        </a:spcAft>
                        <a:buClr>
                          <a:srgbClr val="000000"/>
                        </a:buClr>
                        <a:buSzPts val="1900"/>
                        <a:buFont typeface="Arial"/>
                        <a:buChar char="●"/>
                      </a:pPr>
                      <a:r>
                        <a:rPr lang="en-US" sz="2400" u="none" strike="noStrike" cap="none"/>
                        <a:t>LRE</a:t>
                      </a:r>
                      <a:endParaRPr sz="2400" u="none" strike="noStrike" cap="none"/>
                    </a:p>
                    <a:p>
                      <a:pPr marL="457200" marR="0" lvl="0" indent="-349250" algn="l" rtl="0">
                        <a:lnSpc>
                          <a:spcPct val="100000"/>
                        </a:lnSpc>
                        <a:spcBef>
                          <a:spcPts val="1000"/>
                        </a:spcBef>
                        <a:spcAft>
                          <a:spcPts val="0"/>
                        </a:spcAft>
                        <a:buClr>
                          <a:srgbClr val="000000"/>
                        </a:buClr>
                        <a:buSzPts val="1900"/>
                        <a:buFont typeface="Arial"/>
                        <a:buChar char="●"/>
                      </a:pPr>
                      <a:r>
                        <a:rPr lang="en-US" sz="2400" u="none" strike="noStrike" cap="none"/>
                        <a:t>GOLD Assessment</a:t>
                      </a:r>
                      <a:endParaRPr sz="2400" u="none" strike="noStrike" cap="none"/>
                    </a:p>
                    <a:p>
                      <a:pPr marL="0" marR="0" lvl="0" indent="0" algn="ctr" rtl="0">
                        <a:lnSpc>
                          <a:spcPct val="115000"/>
                        </a:lnSpc>
                        <a:spcBef>
                          <a:spcPts val="1000"/>
                        </a:spcBef>
                        <a:spcAft>
                          <a:spcPts val="0"/>
                        </a:spcAft>
                        <a:buClr>
                          <a:srgbClr val="000000"/>
                        </a:buClr>
                        <a:buSzPts val="2400"/>
                        <a:buFont typeface="Arial"/>
                        <a:buNone/>
                      </a:pPr>
                      <a:endParaRPr sz="2400" i="1" u="none" strike="noStrike" cap="none"/>
                    </a:p>
                  </a:txBody>
                  <a:tcPr marL="91450" marR="91450" marT="45725" marB="45725">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2400"/>
                        <a:buFont typeface="Arial"/>
                        <a:buNone/>
                      </a:pPr>
                      <a:endParaRPr sz="2400" u="none" strike="noStrike" cap="none"/>
                    </a:p>
                    <a:p>
                      <a:pPr marL="457200" lvl="0" indent="-342900" algn="l" rtl="0">
                        <a:lnSpc>
                          <a:spcPct val="100000"/>
                        </a:lnSpc>
                        <a:spcBef>
                          <a:spcPts val="0"/>
                        </a:spcBef>
                        <a:spcAft>
                          <a:spcPts val="0"/>
                        </a:spcAft>
                        <a:buClr>
                          <a:schemeClr val="dk1"/>
                        </a:buClr>
                        <a:buSzPts val="1800"/>
                        <a:buChar char="●"/>
                      </a:pPr>
                      <a:r>
                        <a:rPr lang="en-US" sz="2400">
                          <a:solidFill>
                            <a:schemeClr val="dk1"/>
                          </a:solidFill>
                        </a:rPr>
                        <a:t>Inclusive opportunities</a:t>
                      </a:r>
                      <a:endParaRPr sz="2400">
                        <a:solidFill>
                          <a:schemeClr val="dk1"/>
                        </a:solidFill>
                      </a:endParaRPr>
                    </a:p>
                    <a:p>
                      <a:pPr marL="457200" lvl="0" indent="-342900" algn="l" rtl="0">
                        <a:lnSpc>
                          <a:spcPct val="100000"/>
                        </a:lnSpc>
                        <a:spcBef>
                          <a:spcPts val="1000"/>
                        </a:spcBef>
                        <a:spcAft>
                          <a:spcPts val="0"/>
                        </a:spcAft>
                        <a:buClr>
                          <a:schemeClr val="dk1"/>
                        </a:buClr>
                        <a:buSzPts val="1800"/>
                        <a:buChar char="●"/>
                      </a:pPr>
                      <a:r>
                        <a:rPr lang="en-US" sz="2400">
                          <a:solidFill>
                            <a:schemeClr val="dk1"/>
                          </a:solidFill>
                        </a:rPr>
                        <a:t>Family communication</a:t>
                      </a:r>
                      <a:endParaRPr sz="2400">
                        <a:solidFill>
                          <a:schemeClr val="dk1"/>
                        </a:solidFill>
                      </a:endParaRPr>
                    </a:p>
                    <a:p>
                      <a:pPr marL="457200" marR="0" lvl="0" indent="-342900" algn="l" rtl="0">
                        <a:lnSpc>
                          <a:spcPct val="100000"/>
                        </a:lnSpc>
                        <a:spcBef>
                          <a:spcPts val="1000"/>
                        </a:spcBef>
                        <a:spcAft>
                          <a:spcPts val="0"/>
                        </a:spcAft>
                        <a:buClr>
                          <a:srgbClr val="000000"/>
                        </a:buClr>
                        <a:buSzPts val="1800"/>
                        <a:buFont typeface="Arial"/>
                        <a:buChar char="●"/>
                      </a:pPr>
                      <a:r>
                        <a:rPr lang="en-US" sz="2400" u="none" strike="noStrike" cap="none"/>
                        <a:t>Approved </a:t>
                      </a:r>
                      <a:r>
                        <a:rPr lang="en-US" sz="2400"/>
                        <a:t>p</a:t>
                      </a:r>
                      <a:r>
                        <a:rPr lang="en-US" sz="2400" u="none" strike="noStrike" cap="none"/>
                        <a:t>rogram </a:t>
                      </a:r>
                      <a:r>
                        <a:rPr lang="en-US" sz="2400"/>
                        <a:t>s</a:t>
                      </a:r>
                      <a:r>
                        <a:rPr lang="en-US" sz="2400" u="none" strike="noStrike" cap="none"/>
                        <a:t>tandards</a:t>
                      </a:r>
                      <a:endParaRPr sz="2400" u="none" strike="noStrike" cap="none"/>
                    </a:p>
                    <a:p>
                      <a:pPr marL="457200" marR="0" lvl="0" indent="-342900" algn="l" rtl="0">
                        <a:lnSpc>
                          <a:spcPct val="100000"/>
                        </a:lnSpc>
                        <a:spcBef>
                          <a:spcPts val="1000"/>
                        </a:spcBef>
                        <a:spcAft>
                          <a:spcPts val="0"/>
                        </a:spcAft>
                        <a:buClr>
                          <a:srgbClr val="000000"/>
                        </a:buClr>
                        <a:buSzPts val="1800"/>
                        <a:buFont typeface="Arial"/>
                        <a:buChar char="●"/>
                      </a:pPr>
                      <a:r>
                        <a:rPr lang="en-US" sz="2400" u="none" strike="noStrike" cap="none"/>
                        <a:t>Qualified </a:t>
                      </a:r>
                      <a:r>
                        <a:rPr lang="en-US" sz="2400"/>
                        <a:t>s</a:t>
                      </a:r>
                      <a:r>
                        <a:rPr lang="en-US" sz="2400" u="none" strike="noStrike" cap="none"/>
                        <a:t>taff</a:t>
                      </a:r>
                      <a:endParaRPr sz="2400" u="none" strike="noStrike" cap="none"/>
                    </a:p>
                    <a:p>
                      <a:pPr marL="457200" marR="0" lvl="0" indent="-342900" algn="l" rtl="0">
                        <a:lnSpc>
                          <a:spcPct val="100000"/>
                        </a:lnSpc>
                        <a:spcBef>
                          <a:spcPts val="1000"/>
                        </a:spcBef>
                        <a:spcAft>
                          <a:spcPts val="1000"/>
                        </a:spcAft>
                        <a:buClr>
                          <a:srgbClr val="000000"/>
                        </a:buClr>
                        <a:buSzPts val="1800"/>
                        <a:buFont typeface="Arial"/>
                        <a:buChar char="●"/>
                      </a:pPr>
                      <a:r>
                        <a:rPr lang="en-US" sz="2400"/>
                        <a:t>Evidence-based practices</a:t>
                      </a:r>
                      <a:endParaRPr sz="2400" u="none" strike="noStrike" cap="none"/>
                    </a:p>
                  </a:txBody>
                  <a:tcPr marL="91450" marR="91450" marT="45725" marB="45725">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2400"/>
                        <a:buFont typeface="Arial"/>
                        <a:buNone/>
                      </a:pPr>
                      <a:endParaRPr sz="2400" u="none" strike="noStrike" cap="none"/>
                    </a:p>
                    <a:p>
                      <a:pPr marL="457200" lvl="0" indent="-342900" algn="l" rtl="0">
                        <a:lnSpc>
                          <a:spcPct val="100000"/>
                        </a:lnSpc>
                        <a:spcBef>
                          <a:spcPts val="0"/>
                        </a:spcBef>
                        <a:spcAft>
                          <a:spcPts val="0"/>
                        </a:spcAft>
                        <a:buClr>
                          <a:schemeClr val="dk1"/>
                        </a:buClr>
                        <a:buSzPts val="1800"/>
                        <a:buChar char="●"/>
                      </a:pPr>
                      <a:r>
                        <a:rPr lang="en-US" sz="2400">
                          <a:solidFill>
                            <a:schemeClr val="dk1"/>
                          </a:solidFill>
                        </a:rPr>
                        <a:t>Continuum of services</a:t>
                      </a:r>
                      <a:endParaRPr sz="2400">
                        <a:solidFill>
                          <a:schemeClr val="dk1"/>
                        </a:solidFill>
                      </a:endParaRPr>
                    </a:p>
                    <a:p>
                      <a:pPr marL="457200" lvl="0" indent="-342900" algn="l" rtl="0">
                        <a:lnSpc>
                          <a:spcPct val="100000"/>
                        </a:lnSpc>
                        <a:spcBef>
                          <a:spcPts val="1000"/>
                        </a:spcBef>
                        <a:spcAft>
                          <a:spcPts val="0"/>
                        </a:spcAft>
                        <a:buClr>
                          <a:schemeClr val="dk1"/>
                        </a:buClr>
                        <a:buSzPts val="1800"/>
                        <a:buChar char="●"/>
                      </a:pPr>
                      <a:r>
                        <a:rPr lang="en-US" sz="2400">
                          <a:solidFill>
                            <a:schemeClr val="dk1"/>
                          </a:solidFill>
                        </a:rPr>
                        <a:t>Family communication</a:t>
                      </a:r>
                      <a:endParaRPr sz="2400">
                        <a:solidFill>
                          <a:schemeClr val="dk1"/>
                        </a:solidFill>
                      </a:endParaRPr>
                    </a:p>
                    <a:p>
                      <a:pPr marL="457200" marR="0" lvl="0" indent="-342900" algn="l" rtl="0">
                        <a:lnSpc>
                          <a:spcPct val="100000"/>
                        </a:lnSpc>
                        <a:spcBef>
                          <a:spcPts val="1000"/>
                        </a:spcBef>
                        <a:spcAft>
                          <a:spcPts val="0"/>
                        </a:spcAft>
                        <a:buClr>
                          <a:srgbClr val="000000"/>
                        </a:buClr>
                        <a:buSzPts val="1800"/>
                        <a:buFont typeface="Arial"/>
                        <a:buChar char="●"/>
                      </a:pPr>
                      <a:r>
                        <a:rPr lang="en-US" sz="2400"/>
                        <a:t>Classroom capacity</a:t>
                      </a:r>
                      <a:endParaRPr sz="2400" u="none" strike="noStrike" cap="none"/>
                    </a:p>
                    <a:p>
                      <a:pPr marL="457200" marR="0" lvl="0" indent="-342900" algn="l" rtl="0">
                        <a:lnSpc>
                          <a:spcPct val="100000"/>
                        </a:lnSpc>
                        <a:spcBef>
                          <a:spcPts val="1000"/>
                        </a:spcBef>
                        <a:spcAft>
                          <a:spcPts val="0"/>
                        </a:spcAft>
                        <a:buClr>
                          <a:srgbClr val="000000"/>
                        </a:buClr>
                        <a:buSzPts val="1800"/>
                        <a:buFont typeface="Arial"/>
                        <a:buChar char="●"/>
                      </a:pPr>
                      <a:r>
                        <a:rPr lang="en-US" sz="2400"/>
                        <a:t>Staffing</a:t>
                      </a:r>
                      <a:endParaRPr sz="2400"/>
                    </a:p>
                    <a:p>
                      <a:pPr marL="457200" lvl="0" indent="-342900" algn="l" rtl="0">
                        <a:lnSpc>
                          <a:spcPct val="100000"/>
                        </a:lnSpc>
                        <a:spcBef>
                          <a:spcPts val="1000"/>
                        </a:spcBef>
                        <a:spcAft>
                          <a:spcPts val="0"/>
                        </a:spcAft>
                        <a:buSzPts val="1800"/>
                        <a:buChar char="●"/>
                      </a:pPr>
                      <a:r>
                        <a:rPr lang="en-US" sz="2400">
                          <a:solidFill>
                            <a:schemeClr val="dk1"/>
                          </a:solidFill>
                        </a:rPr>
                        <a:t>Year-round enrollment</a:t>
                      </a:r>
                      <a:endParaRPr sz="2400"/>
                    </a:p>
                    <a:p>
                      <a:pPr marL="0" marR="0" lvl="0" indent="0" algn="l" rtl="0">
                        <a:lnSpc>
                          <a:spcPct val="115000"/>
                        </a:lnSpc>
                        <a:spcBef>
                          <a:spcPts val="1000"/>
                        </a:spcBef>
                        <a:spcAft>
                          <a:spcPts val="0"/>
                        </a:spcAft>
                        <a:buNone/>
                      </a:pPr>
                      <a:endParaRPr sz="2400"/>
                    </a:p>
                  </a:txBody>
                  <a:tcPr marL="91450" marR="91450" marT="45725" marB="45725">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309" name="Google Shape;309;g3f6106b8911_0_588"/>
          <p:cNvSpPr txBox="1">
            <a:spLocks noGrp="1"/>
          </p:cNvSpPr>
          <p:nvPr>
            <p:ph type="sldNum" idx="12"/>
          </p:nvPr>
        </p:nvSpPr>
        <p:spPr>
          <a:xfrm>
            <a:off x="11409045" y="6333134"/>
            <a:ext cx="731700" cy="5250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g3f6106b8911_0_755"/>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ctr" rtl="0">
              <a:lnSpc>
                <a:spcPct val="115000"/>
              </a:lnSpc>
              <a:spcBef>
                <a:spcPts val="0"/>
              </a:spcBef>
              <a:spcAft>
                <a:spcPts val="0"/>
              </a:spcAft>
              <a:buSzPts val="3300"/>
              <a:buNone/>
            </a:pPr>
            <a:r>
              <a:rPr lang="en-US" sz="3400"/>
              <a:t>IEP Similarities: K-12 and Preschool</a:t>
            </a:r>
            <a:endParaRPr sz="4600"/>
          </a:p>
        </p:txBody>
      </p:sp>
      <p:sp>
        <p:nvSpPr>
          <p:cNvPr id="316" name="Google Shape;316;g3f6106b8911_0_755"/>
          <p:cNvSpPr txBox="1"/>
          <p:nvPr/>
        </p:nvSpPr>
        <p:spPr>
          <a:xfrm>
            <a:off x="202725" y="1122375"/>
            <a:ext cx="11542800" cy="4237500"/>
          </a:xfrm>
          <a:prstGeom prst="rect">
            <a:avLst/>
          </a:prstGeom>
          <a:noFill/>
          <a:ln>
            <a:noFill/>
          </a:ln>
        </p:spPr>
        <p:txBody>
          <a:bodyPr spcFirstLastPara="1" wrap="square" lIns="91425" tIns="91425" rIns="91425" bIns="91425" anchor="t" anchorCtr="0">
            <a:spAutoFit/>
          </a:bodyPr>
          <a:lstStyle/>
          <a:p>
            <a:pPr marL="457200" lvl="0" indent="-342900" algn="l" rtl="0">
              <a:lnSpc>
                <a:spcPct val="115000"/>
              </a:lnSpc>
              <a:spcBef>
                <a:spcPts val="0"/>
              </a:spcBef>
              <a:spcAft>
                <a:spcPts val="0"/>
              </a:spcAft>
              <a:buClr>
                <a:schemeClr val="dk1"/>
              </a:buClr>
              <a:buSzPts val="1800"/>
              <a:buChar char="●"/>
            </a:pPr>
            <a:r>
              <a:rPr lang="en-US" sz="2700">
                <a:solidFill>
                  <a:schemeClr val="dk1"/>
                </a:solidFill>
              </a:rPr>
              <a:t>All children are general education student FIRST and entitled to FAPE</a:t>
            </a:r>
            <a:endParaRPr sz="2700">
              <a:solidFill>
                <a:schemeClr val="dk1"/>
              </a:solidFill>
            </a:endParaRPr>
          </a:p>
          <a:p>
            <a:pPr marL="457200" lvl="0" indent="-342900" algn="l" rtl="0">
              <a:lnSpc>
                <a:spcPct val="115000"/>
              </a:lnSpc>
              <a:spcBef>
                <a:spcPts val="1000"/>
              </a:spcBef>
              <a:spcAft>
                <a:spcPts val="0"/>
              </a:spcAft>
              <a:buClr>
                <a:schemeClr val="dk1"/>
              </a:buClr>
              <a:buSzPts val="1800"/>
              <a:buChar char="●"/>
            </a:pPr>
            <a:r>
              <a:rPr lang="en-US" sz="2700">
                <a:solidFill>
                  <a:schemeClr val="dk1"/>
                </a:solidFill>
              </a:rPr>
              <a:t>Parental rights</a:t>
            </a:r>
            <a:endParaRPr sz="2700">
              <a:solidFill>
                <a:schemeClr val="dk1"/>
              </a:solidFill>
            </a:endParaRPr>
          </a:p>
          <a:p>
            <a:pPr marL="457200" lvl="0" indent="-342900" algn="l" rtl="0">
              <a:lnSpc>
                <a:spcPct val="115000"/>
              </a:lnSpc>
              <a:spcBef>
                <a:spcPts val="1000"/>
              </a:spcBef>
              <a:spcAft>
                <a:spcPts val="0"/>
              </a:spcAft>
              <a:buClr>
                <a:schemeClr val="dk1"/>
              </a:buClr>
              <a:buSzPts val="1800"/>
              <a:buChar char="●"/>
            </a:pPr>
            <a:r>
              <a:rPr lang="en-US" sz="2700">
                <a:solidFill>
                  <a:schemeClr val="dk1"/>
                </a:solidFill>
              </a:rPr>
              <a:t>Parents are active members of the IEP team</a:t>
            </a:r>
            <a:endParaRPr sz="2700">
              <a:solidFill>
                <a:schemeClr val="dk1"/>
              </a:solidFill>
            </a:endParaRPr>
          </a:p>
          <a:p>
            <a:pPr marL="457200" lvl="0" indent="-342900" algn="l" rtl="0">
              <a:lnSpc>
                <a:spcPct val="115000"/>
              </a:lnSpc>
              <a:spcBef>
                <a:spcPts val="1000"/>
              </a:spcBef>
              <a:spcAft>
                <a:spcPts val="0"/>
              </a:spcAft>
              <a:buClr>
                <a:schemeClr val="dk1"/>
              </a:buClr>
              <a:buSzPts val="1800"/>
              <a:buChar char="●"/>
            </a:pPr>
            <a:r>
              <a:rPr lang="en-US" sz="2700">
                <a:solidFill>
                  <a:schemeClr val="dk1"/>
                </a:solidFill>
              </a:rPr>
              <a:t>Placement conversations with consideration of LRE</a:t>
            </a:r>
            <a:endParaRPr sz="2700">
              <a:solidFill>
                <a:schemeClr val="dk1"/>
              </a:solidFill>
            </a:endParaRPr>
          </a:p>
          <a:p>
            <a:pPr marL="457200" lvl="0" indent="-342900" algn="l" rtl="0">
              <a:lnSpc>
                <a:spcPct val="115000"/>
              </a:lnSpc>
              <a:spcBef>
                <a:spcPts val="1000"/>
              </a:spcBef>
              <a:spcAft>
                <a:spcPts val="0"/>
              </a:spcAft>
              <a:buClr>
                <a:schemeClr val="dk1"/>
              </a:buClr>
              <a:buSzPts val="1800"/>
              <a:buChar char="●"/>
            </a:pPr>
            <a:r>
              <a:rPr lang="en-US" sz="2700">
                <a:solidFill>
                  <a:schemeClr val="dk1"/>
                </a:solidFill>
              </a:rPr>
              <a:t>Children receive specially designed instruction (SDI)</a:t>
            </a:r>
            <a:endParaRPr sz="2700">
              <a:solidFill>
                <a:schemeClr val="dk1"/>
              </a:solidFill>
            </a:endParaRPr>
          </a:p>
          <a:p>
            <a:pPr marL="457200" lvl="0" indent="-342900" algn="l" rtl="0">
              <a:lnSpc>
                <a:spcPct val="115000"/>
              </a:lnSpc>
              <a:spcBef>
                <a:spcPts val="1000"/>
              </a:spcBef>
              <a:spcAft>
                <a:spcPts val="0"/>
              </a:spcAft>
              <a:buClr>
                <a:schemeClr val="dk1"/>
              </a:buClr>
              <a:buSzPts val="1800"/>
              <a:buChar char="●"/>
            </a:pPr>
            <a:r>
              <a:rPr lang="en-US" sz="2700">
                <a:solidFill>
                  <a:schemeClr val="dk1"/>
                </a:solidFill>
              </a:rPr>
              <a:t>Progress monitoring is required</a:t>
            </a:r>
            <a:endParaRPr sz="2700">
              <a:solidFill>
                <a:schemeClr val="dk1"/>
              </a:solidFill>
            </a:endParaRPr>
          </a:p>
          <a:p>
            <a:pPr marL="457200" lvl="0" indent="-342900" algn="l" rtl="0">
              <a:lnSpc>
                <a:spcPct val="115000"/>
              </a:lnSpc>
              <a:spcBef>
                <a:spcPts val="1000"/>
              </a:spcBef>
              <a:spcAft>
                <a:spcPts val="1000"/>
              </a:spcAft>
              <a:buClr>
                <a:schemeClr val="dk1"/>
              </a:buClr>
              <a:buSzPts val="1800"/>
              <a:buChar char="●"/>
            </a:pPr>
            <a:r>
              <a:rPr lang="en-US" sz="2700">
                <a:solidFill>
                  <a:schemeClr val="dk1"/>
                </a:solidFill>
              </a:rPr>
              <a:t>Open enrollment</a:t>
            </a:r>
            <a:endParaRPr sz="2700">
              <a:solidFill>
                <a:schemeClr val="dk1"/>
              </a:solidFill>
            </a:endParaRPr>
          </a:p>
        </p:txBody>
      </p:sp>
      <p:pic>
        <p:nvPicPr>
          <p:cNvPr id="317" name="Google Shape;317;g3f6106b8911_0_755" descr="image of blocks" title="Alphabet in stacked building blocks, AdobeStock_48875466.jpeg"/>
          <p:cNvPicPr preferRelativeResize="0"/>
          <p:nvPr/>
        </p:nvPicPr>
        <p:blipFill>
          <a:blip r:embed="rId3">
            <a:alphaModFix/>
          </a:blip>
          <a:stretch>
            <a:fillRect/>
          </a:stretch>
        </p:blipFill>
        <p:spPr>
          <a:xfrm>
            <a:off x="8821825" y="3503800"/>
            <a:ext cx="2890173" cy="2890173"/>
          </a:xfrm>
          <a:prstGeom prst="rect">
            <a:avLst/>
          </a:prstGeom>
          <a:noFill/>
          <a:ln>
            <a:noFill/>
          </a:ln>
        </p:spPr>
      </p:pic>
      <p:sp>
        <p:nvSpPr>
          <p:cNvPr id="315" name="Google Shape;315;g3f6106b8911_0_755">
            <a:extLst>
              <a:ext uri="{C183D7F6-B498-43B3-948B-1728B52AA6E4}">
                <adec:decorative xmlns:adec="http://schemas.microsoft.com/office/drawing/2017/decorative" val="1"/>
              </a:ext>
            </a:extLst>
          </p:cNvPr>
          <p:cNvSpPr txBox="1">
            <a:spLocks noGrp="1"/>
          </p:cNvSpPr>
          <p:nvPr>
            <p:ph type="sldNum" idx="12"/>
          </p:nvPr>
        </p:nvSpPr>
        <p:spPr>
          <a:xfrm>
            <a:off x="11409045" y="6333134"/>
            <a:ext cx="731700" cy="5250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g3f6106b8911_0_749"/>
          <p:cNvSpPr txBox="1">
            <a:spLocks noGrp="1"/>
          </p:cNvSpPr>
          <p:nvPr>
            <p:ph type="title"/>
          </p:nvPr>
        </p:nvSpPr>
        <p:spPr>
          <a:xfrm>
            <a:off x="419350" y="210072"/>
            <a:ext cx="3540900" cy="3788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1100"/>
              <a:buFont typeface="Arial"/>
              <a:buNone/>
            </a:pPr>
            <a:r>
              <a:rPr lang="en-US" sz="3500"/>
              <a:t>IEP </a:t>
            </a:r>
            <a:r>
              <a:rPr lang="en-US" sz="35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4"/>
                  </a:ext>
                </a:extLst>
              </a:rPr>
              <a:t>Differences</a:t>
            </a:r>
            <a:r>
              <a:rPr lang="en-US" sz="3500"/>
              <a:t> in Early Childhood</a:t>
            </a:r>
            <a:endParaRPr/>
          </a:p>
        </p:txBody>
      </p:sp>
      <p:sp>
        <p:nvSpPr>
          <p:cNvPr id="323" name="Google Shape;323;g3f6106b8911_0_749"/>
          <p:cNvSpPr txBox="1">
            <a:spLocks noGrp="1"/>
          </p:cNvSpPr>
          <p:nvPr>
            <p:ph type="body" idx="1"/>
          </p:nvPr>
        </p:nvSpPr>
        <p:spPr>
          <a:xfrm>
            <a:off x="4388550" y="879650"/>
            <a:ext cx="7471800" cy="4853700"/>
          </a:xfrm>
          <a:prstGeom prst="rect">
            <a:avLst/>
          </a:prstGeom>
          <a:noFill/>
          <a:ln>
            <a:noFill/>
          </a:ln>
        </p:spPr>
        <p:txBody>
          <a:bodyPr spcFirstLastPara="1" wrap="square" lIns="91425" tIns="45700" rIns="91425" bIns="45700" anchor="ctr" anchorCtr="0">
            <a:noAutofit/>
          </a:bodyPr>
          <a:lstStyle/>
          <a:p>
            <a:pPr marL="457200" lvl="0" indent="-342900" algn="l" rtl="0">
              <a:lnSpc>
                <a:spcPct val="100000"/>
              </a:lnSpc>
              <a:spcBef>
                <a:spcPts val="0"/>
              </a:spcBef>
              <a:spcAft>
                <a:spcPts val="0"/>
              </a:spcAft>
              <a:buSzPts val="1800"/>
              <a:buChar char="●"/>
            </a:pPr>
            <a:r>
              <a:rPr lang="en-US" sz="2400"/>
              <a:t>Early Childhood Outcomes (ECO)</a:t>
            </a:r>
            <a:endParaRPr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5"/>
                </a:ext>
              </a:extLst>
            </a:endParaRPr>
          </a:p>
          <a:p>
            <a:pPr marL="457200" lvl="0" indent="-342900" algn="l" rtl="0">
              <a:lnSpc>
                <a:spcPct val="100000"/>
              </a:lnSpc>
              <a:spcBef>
                <a:spcPts val="1000"/>
              </a:spcBef>
              <a:spcAft>
                <a:spcPts val="0"/>
              </a:spcAft>
              <a:buSzPts val="1800"/>
              <a:buChar char="●"/>
            </a:pPr>
            <a:r>
              <a:rPr lang="en-US" sz="2400"/>
              <a:t>Special education funding</a:t>
            </a:r>
            <a:endParaRPr sz="2400"/>
          </a:p>
          <a:p>
            <a:pPr marL="457200" lvl="0" indent="-342900" algn="l" rtl="0">
              <a:lnSpc>
                <a:spcPct val="100000"/>
              </a:lnSpc>
              <a:spcBef>
                <a:spcPts val="1000"/>
              </a:spcBef>
              <a:spcAft>
                <a:spcPts val="0"/>
              </a:spcAft>
              <a:buSzPts val="1800"/>
              <a:buChar char="●"/>
            </a:pPr>
            <a:r>
              <a:rPr lang="en-US" sz="2400"/>
              <a:t>Full time (20+ hrs) /half time (less than 20 hrs)</a:t>
            </a:r>
            <a:endParaRPr sz="2400"/>
          </a:p>
          <a:p>
            <a:pPr marL="457200" lvl="0" indent="-342900" algn="l" rtl="0">
              <a:lnSpc>
                <a:spcPct val="100000"/>
              </a:lnSpc>
              <a:spcBef>
                <a:spcPts val="1000"/>
              </a:spcBef>
              <a:spcAft>
                <a:spcPts val="0"/>
              </a:spcAft>
              <a:buSzPts val="1800"/>
              <a:buChar char="●"/>
            </a:pPr>
            <a:r>
              <a:rPr lang="en-US" sz="2400"/>
              <a:t>Transition to ECSE services from Early ACCESS at three years of age</a:t>
            </a:r>
            <a:endParaRPr sz="2400"/>
          </a:p>
          <a:p>
            <a:pPr marL="457200" lvl="0" indent="-342900" algn="l" rtl="0">
              <a:lnSpc>
                <a:spcPct val="100000"/>
              </a:lnSpc>
              <a:spcBef>
                <a:spcPts val="1000"/>
              </a:spcBef>
              <a:spcAft>
                <a:spcPts val="0"/>
              </a:spcAft>
              <a:buSzPts val="1800"/>
              <a:buChar char="●"/>
            </a:pPr>
            <a:r>
              <a:rPr lang="en-US" sz="2400"/>
              <a:t>Eligibility/exclusionary factors</a:t>
            </a:r>
            <a:endParaRPr sz="2400"/>
          </a:p>
          <a:p>
            <a:pPr marL="457200" lvl="0" indent="-342900" algn="l" rtl="0">
              <a:lnSpc>
                <a:spcPct val="100000"/>
              </a:lnSpc>
              <a:spcBef>
                <a:spcPts val="1000"/>
              </a:spcBef>
              <a:spcAft>
                <a:spcPts val="1000"/>
              </a:spcAft>
              <a:buSzPts val="1800"/>
              <a:buChar char="●"/>
            </a:pPr>
            <a:r>
              <a:rPr lang="en-US" sz="2400"/>
              <a:t>Kindergarten transition has a unique documentation process in ACHIEVE</a:t>
            </a:r>
            <a:endParaRPr sz="2400"/>
          </a:p>
        </p:txBody>
      </p:sp>
      <p:pic>
        <p:nvPicPr>
          <p:cNvPr id="325" name="Google Shape;325;g3f6106b8911_0_749">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419350" y="3799523"/>
            <a:ext cx="3435249" cy="1506276"/>
          </a:xfrm>
          <a:prstGeom prst="rect">
            <a:avLst/>
          </a:prstGeom>
          <a:noFill/>
          <a:ln>
            <a:noFill/>
          </a:ln>
        </p:spPr>
      </p:pic>
      <p:sp>
        <p:nvSpPr>
          <p:cNvPr id="324" name="Google Shape;324;g3f6106b8911_0_749">
            <a:extLst>
              <a:ext uri="{C183D7F6-B498-43B3-948B-1728B52AA6E4}">
                <adec:decorative xmlns:adec="http://schemas.microsoft.com/office/drawing/2017/decorative" val="1"/>
              </a:ext>
            </a:extLst>
          </p:cNvPr>
          <p:cNvSpPr txBox="1">
            <a:spLocks noGrp="1"/>
          </p:cNvSpPr>
          <p:nvPr>
            <p:ph type="sldNum" idx="12"/>
          </p:nvPr>
        </p:nvSpPr>
        <p:spPr>
          <a:xfrm>
            <a:off x="11409045" y="6333134"/>
            <a:ext cx="731700" cy="5250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g3f6106b8911_0_742"/>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a:t>One more unique difference</a:t>
            </a:r>
            <a:endParaRPr/>
          </a:p>
        </p:txBody>
      </p:sp>
      <p:sp>
        <p:nvSpPr>
          <p:cNvPr id="331" name="Google Shape;331;g3f6106b8911_0_742"/>
          <p:cNvSpPr txBox="1">
            <a:spLocks noGrp="1"/>
          </p:cNvSpPr>
          <p:nvPr>
            <p:ph type="body" idx="1"/>
          </p:nvPr>
        </p:nvSpPr>
        <p:spPr>
          <a:xfrm>
            <a:off x="273375" y="740400"/>
            <a:ext cx="11401500" cy="53772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0000"/>
              </a:lnSpc>
              <a:spcBef>
                <a:spcPts val="600"/>
              </a:spcBef>
              <a:spcAft>
                <a:spcPts val="0"/>
              </a:spcAft>
              <a:buClr>
                <a:schemeClr val="dk1"/>
              </a:buClr>
              <a:buSzPts val="1100"/>
              <a:buFont typeface="Arial"/>
              <a:buNone/>
            </a:pPr>
            <a:r>
              <a:rPr lang="en-US" sz="2600" b="1">
                <a:solidFill>
                  <a:srgbClr val="03617A"/>
                </a:solidFill>
              </a:rPr>
              <a:t>Regular Early Childhood Program (RECP)</a:t>
            </a:r>
            <a:endParaRPr sz="2600" b="1">
              <a:solidFill>
                <a:srgbClr val="03617A"/>
              </a:solidFill>
            </a:endParaRPr>
          </a:p>
          <a:p>
            <a:pPr marL="0" lvl="0" indent="0" algn="l" rtl="0">
              <a:lnSpc>
                <a:spcPct val="100000"/>
              </a:lnSpc>
              <a:spcBef>
                <a:spcPts val="600"/>
              </a:spcBef>
              <a:spcAft>
                <a:spcPts val="0"/>
              </a:spcAft>
              <a:buClr>
                <a:schemeClr val="dk1"/>
              </a:buClr>
              <a:buSzPts val="1100"/>
              <a:buFont typeface="Arial"/>
              <a:buNone/>
            </a:pPr>
            <a:endParaRPr sz="200" b="1"/>
          </a:p>
          <a:p>
            <a:pPr marL="0" lvl="0" indent="0" algn="l" rtl="0">
              <a:lnSpc>
                <a:spcPct val="115000"/>
              </a:lnSpc>
              <a:spcBef>
                <a:spcPts val="750"/>
              </a:spcBef>
              <a:spcAft>
                <a:spcPts val="0"/>
              </a:spcAft>
              <a:buClr>
                <a:schemeClr val="dk1"/>
              </a:buClr>
              <a:buSzPts val="1800"/>
              <a:buFont typeface="Arial"/>
              <a:buNone/>
            </a:pPr>
            <a:r>
              <a:rPr lang="en-US" sz="2300"/>
              <a:t>For IDEA reporting purposes, data collection guidance specifies: </a:t>
            </a:r>
            <a:endParaRPr sz="2300"/>
          </a:p>
          <a:p>
            <a:pPr marL="0" lvl="0" indent="0" algn="l" rtl="0">
              <a:lnSpc>
                <a:spcPct val="115000"/>
              </a:lnSpc>
              <a:spcBef>
                <a:spcPts val="750"/>
              </a:spcBef>
              <a:spcAft>
                <a:spcPts val="0"/>
              </a:spcAft>
              <a:buSzPts val="1800"/>
              <a:buNone/>
            </a:pPr>
            <a:r>
              <a:rPr lang="en-US" sz="2300" i="1"/>
              <a:t>"A Regular Early Childhood Program (RECP) for the purpose of OSEP required data collection is defined as a program that includes a majority (at least 50 percent) of nondisabled children (i.e., children not on IEPs).”</a:t>
            </a:r>
            <a:endParaRPr sz="2200"/>
          </a:p>
          <a:p>
            <a:pPr marL="0" lvl="0" indent="0" algn="l" rtl="0">
              <a:lnSpc>
                <a:spcPct val="115000"/>
              </a:lnSpc>
              <a:spcBef>
                <a:spcPts val="600"/>
              </a:spcBef>
              <a:spcAft>
                <a:spcPts val="0"/>
              </a:spcAft>
              <a:buSzPts val="1800"/>
              <a:buNone/>
            </a:pPr>
            <a:endParaRPr sz="300"/>
          </a:p>
          <a:p>
            <a:pPr marL="457200" lvl="0" indent="-342900" algn="l" rtl="0">
              <a:lnSpc>
                <a:spcPct val="115000"/>
              </a:lnSpc>
              <a:spcBef>
                <a:spcPts val="600"/>
              </a:spcBef>
              <a:spcAft>
                <a:spcPts val="0"/>
              </a:spcAft>
              <a:buSzPts val="1800"/>
              <a:buChar char="●"/>
            </a:pPr>
            <a:r>
              <a:rPr lang="en-US" i="1"/>
              <a:t>Does the child attend any Regular Early Childhood Programs (RECP) and for how long? </a:t>
            </a:r>
            <a:endParaRPr i="1"/>
          </a:p>
          <a:p>
            <a:pPr marL="457200" lvl="0" indent="-342900" algn="l" rtl="0">
              <a:lnSpc>
                <a:spcPct val="115000"/>
              </a:lnSpc>
              <a:spcBef>
                <a:spcPts val="1000"/>
              </a:spcBef>
              <a:spcAft>
                <a:spcPts val="0"/>
              </a:spcAft>
              <a:buSzPts val="1800"/>
              <a:buChar char="●"/>
            </a:pPr>
            <a:r>
              <a:rPr lang="en-US" i="1"/>
              <a:t>Once the IEP is written, where will the special education services be provided?</a:t>
            </a:r>
            <a:endParaRPr i="1"/>
          </a:p>
          <a:p>
            <a:pPr marL="0" lvl="0" indent="0" algn="l" rtl="0">
              <a:lnSpc>
                <a:spcPct val="115000"/>
              </a:lnSpc>
              <a:spcBef>
                <a:spcPts val="1000"/>
              </a:spcBef>
              <a:spcAft>
                <a:spcPts val="0"/>
              </a:spcAft>
              <a:buSzPts val="1800"/>
              <a:buNone/>
            </a:pPr>
            <a:endParaRPr sz="1900" b="1" i="1"/>
          </a:p>
          <a:p>
            <a:pPr marL="0" lvl="0" indent="0" algn="ctr" rtl="0">
              <a:lnSpc>
                <a:spcPct val="115000"/>
              </a:lnSpc>
              <a:spcBef>
                <a:spcPts val="600"/>
              </a:spcBef>
              <a:spcAft>
                <a:spcPts val="0"/>
              </a:spcAft>
              <a:buClr>
                <a:schemeClr val="dk1"/>
              </a:buClr>
              <a:buSzPts val="1100"/>
              <a:buFont typeface="Arial"/>
              <a:buNone/>
            </a:pPr>
            <a:r>
              <a:rPr lang="en-US" sz="2700" b="1" i="1"/>
              <a:t>Accurate entry of the RECP for both weighted </a:t>
            </a:r>
            <a:endParaRPr sz="2700" b="1" i="1"/>
          </a:p>
          <a:p>
            <a:pPr marL="0" lvl="0" indent="0" algn="ctr" rtl="0">
              <a:lnSpc>
                <a:spcPct val="115000"/>
              </a:lnSpc>
              <a:spcBef>
                <a:spcPts val="600"/>
              </a:spcBef>
              <a:spcAft>
                <a:spcPts val="0"/>
              </a:spcAft>
              <a:buClr>
                <a:schemeClr val="dk1"/>
              </a:buClr>
              <a:buSzPts val="1100"/>
              <a:buFont typeface="Arial"/>
              <a:buNone/>
            </a:pPr>
            <a:r>
              <a:rPr lang="en-US" sz="2700" b="1" i="1"/>
              <a:t>and non-weighted IEPs is essential to correct setting codes </a:t>
            </a:r>
            <a:endParaRPr sz="2700" b="1" i="1"/>
          </a:p>
          <a:p>
            <a:pPr marL="0" lvl="0" indent="0" algn="ctr" rtl="0">
              <a:lnSpc>
                <a:spcPct val="115000"/>
              </a:lnSpc>
              <a:spcBef>
                <a:spcPts val="600"/>
              </a:spcBef>
              <a:spcAft>
                <a:spcPts val="0"/>
              </a:spcAft>
              <a:buClr>
                <a:schemeClr val="dk1"/>
              </a:buClr>
              <a:buSzPts val="1100"/>
              <a:buFont typeface="Arial"/>
              <a:buNone/>
            </a:pPr>
            <a:r>
              <a:rPr lang="en-US" sz="2700" b="1" i="1"/>
              <a:t>being generated for reporting purposes.</a:t>
            </a:r>
            <a:endParaRPr sz="2700" b="1" i="1"/>
          </a:p>
        </p:txBody>
      </p:sp>
      <p:sp>
        <p:nvSpPr>
          <p:cNvPr id="332" name="Google Shape;332;g3f6106b8911_0_742"/>
          <p:cNvSpPr txBox="1">
            <a:spLocks noGrp="1"/>
          </p:cNvSpPr>
          <p:nvPr>
            <p:ph type="sldNum" idx="12"/>
          </p:nvPr>
        </p:nvSpPr>
        <p:spPr>
          <a:xfrm>
            <a:off x="11409045" y="6333134"/>
            <a:ext cx="731700" cy="5250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g3f6106b8911_0_600"/>
          <p:cNvSpPr txBox="1">
            <a:spLocks noGrp="1"/>
          </p:cNvSpPr>
          <p:nvPr>
            <p:ph type="title"/>
          </p:nvPr>
        </p:nvSpPr>
        <p:spPr>
          <a:xfrm>
            <a:off x="327850" y="83320"/>
            <a:ext cx="3540900" cy="2397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1100"/>
              <a:buFont typeface="Arial"/>
              <a:buNone/>
            </a:pPr>
            <a:r>
              <a:rPr lang="en-US" sz="3000"/>
              <a:t>System Level Questions to Consider</a:t>
            </a:r>
            <a:endParaRPr/>
          </a:p>
        </p:txBody>
      </p:sp>
      <p:sp>
        <p:nvSpPr>
          <p:cNvPr id="338" name="Google Shape;338;g3f6106b8911_0_600"/>
          <p:cNvSpPr txBox="1">
            <a:spLocks noGrp="1"/>
          </p:cNvSpPr>
          <p:nvPr>
            <p:ph type="body" idx="1"/>
          </p:nvPr>
        </p:nvSpPr>
        <p:spPr>
          <a:xfrm>
            <a:off x="4580679" y="169242"/>
            <a:ext cx="7017300" cy="5906400"/>
          </a:xfrm>
          <a:prstGeom prst="rect">
            <a:avLst/>
          </a:prstGeom>
          <a:noFill/>
          <a:ln>
            <a:noFill/>
          </a:ln>
        </p:spPr>
        <p:txBody>
          <a:bodyPr spcFirstLastPara="1" wrap="square" lIns="91425" tIns="45700" rIns="91425" bIns="45700" anchor="ctr" anchorCtr="0">
            <a:noAutofit/>
          </a:bodyPr>
          <a:lstStyle/>
          <a:p>
            <a:pPr marL="228600" lvl="0" indent="-190500" algn="l" rtl="0">
              <a:lnSpc>
                <a:spcPct val="115000"/>
              </a:lnSpc>
              <a:spcBef>
                <a:spcPts val="0"/>
              </a:spcBef>
              <a:spcAft>
                <a:spcPts val="0"/>
              </a:spcAft>
              <a:buSzPts val="1800"/>
              <a:buChar char="●"/>
            </a:pPr>
            <a:r>
              <a:rPr lang="en-US" sz="2400" dirty="0"/>
              <a:t>How are decisions made about where and when to provide special education services to preschool learners in your district? What is in your district’s District Developed Service Delivery Plan (</a:t>
            </a:r>
            <a:r>
              <a:rPr lang="en-US" sz="2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6"/>
                  </a:ext>
                </a:extLst>
              </a:rPr>
              <a:t>DDSDP</a:t>
            </a:r>
            <a:r>
              <a:rPr lang="en-US" sz="2400" dirty="0"/>
              <a:t>)?</a:t>
            </a:r>
            <a:endParaRPr sz="2400" dirty="0"/>
          </a:p>
          <a:p>
            <a:pPr marL="228600" lvl="0" indent="-190500" algn="l" rtl="0">
              <a:lnSpc>
                <a:spcPct val="115000"/>
              </a:lnSpc>
              <a:spcBef>
                <a:spcPts val="1000"/>
              </a:spcBef>
              <a:spcAft>
                <a:spcPts val="0"/>
              </a:spcAft>
              <a:buSzPts val="1800"/>
              <a:buChar char="●"/>
            </a:pPr>
            <a:r>
              <a:rPr lang="en-US" sz="2400" dirty="0"/>
              <a:t>Do you have processes to support decisions surrounding:</a:t>
            </a:r>
            <a:endParaRPr sz="2400" dirty="0"/>
          </a:p>
          <a:p>
            <a:pPr marL="914400" lvl="1" indent="-342900" algn="l" rtl="0">
              <a:lnSpc>
                <a:spcPct val="115000"/>
              </a:lnSpc>
              <a:spcBef>
                <a:spcPts val="1000"/>
              </a:spcBef>
              <a:spcAft>
                <a:spcPts val="0"/>
              </a:spcAft>
              <a:buSzPts val="1800"/>
              <a:buChar char="○"/>
            </a:pPr>
            <a:r>
              <a:rPr lang="en-US" dirty="0"/>
              <a:t>FAPE</a:t>
            </a:r>
            <a:endParaRPr dirty="0"/>
          </a:p>
          <a:p>
            <a:pPr marL="914400" lvl="1" indent="-342900" algn="l" rtl="0">
              <a:lnSpc>
                <a:spcPct val="115000"/>
              </a:lnSpc>
              <a:spcBef>
                <a:spcPts val="1000"/>
              </a:spcBef>
              <a:spcAft>
                <a:spcPts val="0"/>
              </a:spcAft>
              <a:buSzPts val="1800"/>
              <a:buChar char="○"/>
            </a:pPr>
            <a:r>
              <a:rPr lang="en-US" dirty="0"/>
              <a:t>Placement</a:t>
            </a:r>
            <a:endParaRPr dirty="0"/>
          </a:p>
          <a:p>
            <a:pPr marL="914400" lvl="1" indent="-342900" algn="l" rtl="0">
              <a:lnSpc>
                <a:spcPct val="115000"/>
              </a:lnSpc>
              <a:spcBef>
                <a:spcPts val="1000"/>
              </a:spcBef>
              <a:spcAft>
                <a:spcPts val="0"/>
              </a:spcAft>
              <a:buSzPts val="1800"/>
              <a:buChar char="○"/>
            </a:pPr>
            <a:r>
              <a:rPr lang="en-US" dirty="0"/>
              <a:t>LRE</a:t>
            </a:r>
            <a:endParaRPr dirty="0"/>
          </a:p>
          <a:p>
            <a:pPr marL="914400" lvl="1" indent="-342900" algn="l" rtl="0">
              <a:lnSpc>
                <a:spcPct val="115000"/>
              </a:lnSpc>
              <a:spcBef>
                <a:spcPts val="1000"/>
              </a:spcBef>
              <a:spcAft>
                <a:spcPts val="0"/>
              </a:spcAft>
              <a:buSzPts val="1800"/>
              <a:buChar char="○"/>
            </a:pPr>
            <a:r>
              <a:rPr lang="en-US" dirty="0"/>
              <a:t>Transition</a:t>
            </a:r>
            <a:endParaRPr dirty="0"/>
          </a:p>
          <a:p>
            <a:pPr marL="0" lvl="0" indent="0" algn="l" rtl="0">
              <a:lnSpc>
                <a:spcPct val="115000"/>
              </a:lnSpc>
              <a:spcBef>
                <a:spcPts val="1000"/>
              </a:spcBef>
              <a:spcAft>
                <a:spcPts val="1000"/>
              </a:spcAft>
              <a:buNone/>
            </a:pPr>
            <a:endParaRPr sz="2400" dirty="0"/>
          </a:p>
        </p:txBody>
      </p:sp>
      <p:pic>
        <p:nvPicPr>
          <p:cNvPr id="3" name="Picture 2">
            <a:extLst>
              <a:ext uri="{FF2B5EF4-FFF2-40B4-BE49-F238E27FC236}">
                <a16:creationId xmlns:a16="http://schemas.microsoft.com/office/drawing/2014/main" id="{B3E00C55-E185-46FF-FD69-53BEF8A448B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288721" y="3080034"/>
            <a:ext cx="3309258" cy="2592492"/>
          </a:xfrm>
          <a:prstGeom prst="rect">
            <a:avLst/>
          </a:prstGeom>
        </p:spPr>
      </p:pic>
      <p:pic>
        <p:nvPicPr>
          <p:cNvPr id="340" name="Google Shape;340;g3f6106b8911_0_600">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327850" y="2591000"/>
            <a:ext cx="3540901" cy="3570560"/>
          </a:xfrm>
          <a:prstGeom prst="rect">
            <a:avLst/>
          </a:prstGeom>
          <a:noFill/>
          <a:ln>
            <a:noFill/>
          </a:ln>
        </p:spPr>
      </p:pic>
      <p:sp>
        <p:nvSpPr>
          <p:cNvPr id="339" name="Google Shape;339;g3f6106b8911_0_600">
            <a:extLst>
              <a:ext uri="{C183D7F6-B498-43B3-948B-1728B52AA6E4}">
                <adec:decorative xmlns:adec="http://schemas.microsoft.com/office/drawing/2017/decorative" val="1"/>
              </a:ext>
            </a:extLst>
          </p:cNvPr>
          <p:cNvSpPr txBox="1">
            <a:spLocks noGrp="1"/>
          </p:cNvSpPr>
          <p:nvPr>
            <p:ph type="sldNum" idx="12"/>
          </p:nvPr>
        </p:nvSpPr>
        <p:spPr>
          <a:xfrm>
            <a:off x="11409045" y="6333134"/>
            <a:ext cx="731700" cy="5250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g3f6106b8911_0_607"/>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a:t>Stay Up To Date</a:t>
            </a:r>
            <a:endParaRPr/>
          </a:p>
        </p:txBody>
      </p:sp>
      <p:sp>
        <p:nvSpPr>
          <p:cNvPr id="351" name="Google Shape;351;g3f6106b8911_0_607"/>
          <p:cNvSpPr txBox="1">
            <a:spLocks noGrp="1"/>
          </p:cNvSpPr>
          <p:nvPr>
            <p:ph type="body" idx="1"/>
          </p:nvPr>
        </p:nvSpPr>
        <p:spPr>
          <a:xfrm>
            <a:off x="661875" y="4869475"/>
            <a:ext cx="11331300" cy="146370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116666"/>
              </a:lnSpc>
              <a:spcBef>
                <a:spcPts val="0"/>
              </a:spcBef>
              <a:spcAft>
                <a:spcPts val="0"/>
              </a:spcAft>
              <a:buClr>
                <a:schemeClr val="dk1"/>
              </a:buClr>
              <a:buSzPts val="1100"/>
              <a:buFont typeface="Arial"/>
              <a:buNone/>
            </a:pPr>
            <a:endParaRPr sz="3050" b="1">
              <a:solidFill>
                <a:srgbClr val="262828"/>
              </a:solidFill>
            </a:endParaRPr>
          </a:p>
          <a:p>
            <a:pPr marL="0" lvl="0" indent="0" algn="ctr" rtl="0">
              <a:lnSpc>
                <a:spcPct val="188888"/>
              </a:lnSpc>
              <a:spcBef>
                <a:spcPts val="1200"/>
              </a:spcBef>
              <a:spcAft>
                <a:spcPts val="0"/>
              </a:spcAft>
              <a:buClr>
                <a:schemeClr val="dk1"/>
              </a:buClr>
              <a:buSzPts val="1100"/>
              <a:buFont typeface="Arial"/>
              <a:buNone/>
            </a:pPr>
            <a:r>
              <a:rPr lang="en-US" sz="3050" b="1" u="sng">
                <a:solidFill>
                  <a:srgbClr val="0B5394"/>
                </a:solidFill>
                <a:hlinkClick r:id="rId3">
                  <a:extLst>
                    <a:ext uri="{A12FA001-AC4F-418D-AE19-62706E023703}">
                      <ahyp:hlinkClr xmlns:ahyp="http://schemas.microsoft.com/office/drawing/2018/hyperlinkcolor" val="tx"/>
                    </a:ext>
                  </a:extLst>
                </a:hlinkClick>
              </a:rPr>
              <a:t>Subscribe to the monthly Early Childhood Newsletter</a:t>
            </a:r>
            <a:r>
              <a:rPr lang="en-US" sz="3050">
                <a:solidFill>
                  <a:srgbClr val="0B5394"/>
                </a:solidFill>
              </a:rPr>
              <a:t> </a:t>
            </a:r>
            <a:endParaRPr>
              <a:solidFill>
                <a:srgbClr val="0B5394"/>
              </a:solidFill>
            </a:endParaRPr>
          </a:p>
        </p:txBody>
      </p:sp>
      <p:pic>
        <p:nvPicPr>
          <p:cNvPr id="352" name="Google Shape;352;g3f6106b8911_0_607" descr="Images of young students and a teacher." title="Screenshot 2026-07-09 100423.png"/>
          <p:cNvPicPr preferRelativeResize="0"/>
          <p:nvPr/>
        </p:nvPicPr>
        <p:blipFill rotWithShape="1">
          <a:blip r:embed="rId4">
            <a:alphaModFix/>
          </a:blip>
          <a:srcRect b="3382"/>
          <a:stretch/>
        </p:blipFill>
        <p:spPr>
          <a:xfrm>
            <a:off x="3553475" y="1207900"/>
            <a:ext cx="4841300" cy="3524026"/>
          </a:xfrm>
          <a:prstGeom prst="rect">
            <a:avLst/>
          </a:prstGeom>
          <a:noFill/>
          <a:ln w="76200" cap="flat" cmpd="sng">
            <a:solidFill>
              <a:srgbClr val="70C9BA"/>
            </a:solidFill>
            <a:prstDash val="solid"/>
            <a:round/>
            <a:headEnd type="none" w="sm" len="sm"/>
            <a:tailEnd type="none" w="sm" len="sm"/>
          </a:ln>
        </p:spPr>
      </p:pic>
      <p:sp>
        <p:nvSpPr>
          <p:cNvPr id="353" name="Google Shape;353;g3f6106b8911_0_607"/>
          <p:cNvSpPr txBox="1">
            <a:spLocks noGrp="1"/>
          </p:cNvSpPr>
          <p:nvPr>
            <p:ph type="sldNum" idx="12"/>
          </p:nvPr>
        </p:nvSpPr>
        <p:spPr>
          <a:xfrm>
            <a:off x="11409045" y="6333134"/>
            <a:ext cx="731700" cy="5250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g3f6106b8911_0_614"/>
          <p:cNvSpPr txBox="1">
            <a:spLocks noGrp="1"/>
          </p:cNvSpPr>
          <p:nvPr>
            <p:ph type="title"/>
          </p:nvPr>
        </p:nvSpPr>
        <p:spPr>
          <a:xfrm>
            <a:off x="452275" y="0"/>
            <a:ext cx="7798200" cy="662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100"/>
              <a:buFont typeface="Arial"/>
              <a:buNone/>
            </a:pPr>
            <a:r>
              <a:rPr lang="en-US"/>
              <a:t>Future Policy and Practice Webinars</a:t>
            </a:r>
            <a:endParaRPr/>
          </a:p>
        </p:txBody>
      </p:sp>
      <p:sp>
        <p:nvSpPr>
          <p:cNvPr id="359" name="Google Shape;359;g3f6106b8911_0_614"/>
          <p:cNvSpPr txBox="1">
            <a:spLocks noGrp="1"/>
          </p:cNvSpPr>
          <p:nvPr>
            <p:ph type="body" idx="1"/>
          </p:nvPr>
        </p:nvSpPr>
        <p:spPr>
          <a:xfrm>
            <a:off x="136375" y="835000"/>
            <a:ext cx="11640600" cy="5325900"/>
          </a:xfrm>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0"/>
              </a:spcBef>
              <a:spcAft>
                <a:spcPts val="0"/>
              </a:spcAft>
              <a:buClr>
                <a:schemeClr val="dk1"/>
              </a:buClr>
              <a:buSzPts val="1100"/>
              <a:buFont typeface="Arial"/>
              <a:buNone/>
            </a:pPr>
            <a:r>
              <a:rPr lang="en-US" sz="2600" u="sng">
                <a:solidFill>
                  <a:schemeClr val="hlink"/>
                </a:solidFill>
                <a:hlinkClick r:id="rId3"/>
              </a:rPr>
              <a:t>Upcoming Topics and Dates</a:t>
            </a:r>
            <a:r>
              <a:rPr lang="en-US" sz="2600"/>
              <a:t> (</a:t>
            </a:r>
            <a:r>
              <a:rPr lang="en-US" sz="2600">
                <a:solidFill>
                  <a:srgbClr val="262828"/>
                </a:solidFill>
              </a:rPr>
              <a:t>9:00 am - 10:00 am)</a:t>
            </a:r>
            <a:endParaRPr sz="2600">
              <a:solidFill>
                <a:srgbClr val="262828"/>
              </a:solidFill>
            </a:endParaRPr>
          </a:p>
          <a:p>
            <a:pPr marL="457200" lvl="0" indent="-342900" algn="l" rtl="0">
              <a:lnSpc>
                <a:spcPct val="150000"/>
              </a:lnSpc>
              <a:spcBef>
                <a:spcPts val="1000"/>
              </a:spcBef>
              <a:spcAft>
                <a:spcPts val="0"/>
              </a:spcAft>
              <a:buClr>
                <a:srgbClr val="262828"/>
              </a:buClr>
              <a:buSzPts val="1800"/>
              <a:buChar char="●"/>
            </a:pPr>
            <a:r>
              <a:rPr lang="en-US" sz="2600">
                <a:solidFill>
                  <a:srgbClr val="262828"/>
                </a:solidFill>
              </a:rPr>
              <a:t>September 9, 2026: Prior Written Notice</a:t>
            </a:r>
            <a:endParaRPr sz="2600">
              <a:solidFill>
                <a:srgbClr val="262828"/>
              </a:solidFill>
            </a:endParaRPr>
          </a:p>
          <a:p>
            <a:pPr marL="457200" lvl="0" indent="-342900" algn="l" rtl="0">
              <a:lnSpc>
                <a:spcPct val="115000"/>
              </a:lnSpc>
              <a:spcBef>
                <a:spcPts val="0"/>
              </a:spcBef>
              <a:spcAft>
                <a:spcPts val="0"/>
              </a:spcAft>
              <a:buClr>
                <a:srgbClr val="262828"/>
              </a:buClr>
              <a:buSzPts val="1800"/>
              <a:buChar char="●"/>
            </a:pPr>
            <a:r>
              <a:rPr lang="en-US" sz="2600">
                <a:solidFill>
                  <a:srgbClr val="262828"/>
                </a:solidFill>
              </a:rPr>
              <a:t>October 14, 2026: IEP Team Member Roles and Responsibilities</a:t>
            </a:r>
            <a:endParaRPr sz="2600">
              <a:solidFill>
                <a:srgbClr val="262828"/>
              </a:solidFill>
            </a:endParaRPr>
          </a:p>
          <a:p>
            <a:pPr marL="0" lvl="0" indent="0" algn="l" rtl="0">
              <a:lnSpc>
                <a:spcPct val="115000"/>
              </a:lnSpc>
              <a:spcBef>
                <a:spcPts val="1000"/>
              </a:spcBef>
              <a:spcAft>
                <a:spcPts val="0"/>
              </a:spcAft>
              <a:buClr>
                <a:schemeClr val="dk1"/>
              </a:buClr>
              <a:buSzPts val="1800"/>
              <a:buFont typeface="Arial"/>
              <a:buNone/>
            </a:pPr>
            <a:endParaRPr sz="2900"/>
          </a:p>
          <a:p>
            <a:pPr marL="457200" lvl="0" indent="0" algn="l" rtl="0">
              <a:lnSpc>
                <a:spcPct val="115000"/>
              </a:lnSpc>
              <a:spcBef>
                <a:spcPts val="1300"/>
              </a:spcBef>
              <a:spcAft>
                <a:spcPts val="1300"/>
              </a:spcAft>
              <a:buSzPts val="1800"/>
              <a:buNone/>
            </a:pPr>
            <a:endParaRPr sz="2900"/>
          </a:p>
        </p:txBody>
      </p:sp>
      <p:pic>
        <p:nvPicPr>
          <p:cNvPr id="360" name="Google Shape;360;g3f6106b8911_0_614" descr="Graphic for the Special Education Policy and Practice Webinar Series."/>
          <p:cNvPicPr preferRelativeResize="0"/>
          <p:nvPr/>
        </p:nvPicPr>
        <p:blipFill rotWithShape="1">
          <a:blip r:embed="rId4">
            <a:alphaModFix/>
          </a:blip>
          <a:srcRect/>
          <a:stretch/>
        </p:blipFill>
        <p:spPr>
          <a:xfrm>
            <a:off x="4607851" y="3921725"/>
            <a:ext cx="2697651" cy="2023250"/>
          </a:xfrm>
          <a:prstGeom prst="rect">
            <a:avLst/>
          </a:prstGeom>
          <a:noFill/>
          <a:ln>
            <a:noFill/>
          </a:ln>
          <a:effectLst>
            <a:outerShdw blurRad="57150" dist="19050" dir="5400000" algn="bl" rotWithShape="0">
              <a:srgbClr val="000000">
                <a:alpha val="48630"/>
              </a:srgbClr>
            </a:outerShdw>
          </a:effectLst>
        </p:spPr>
      </p:pic>
      <p:sp>
        <p:nvSpPr>
          <p:cNvPr id="361" name="Google Shape;361;g3f6106b8911_0_614"/>
          <p:cNvSpPr txBox="1">
            <a:spLocks noGrp="1"/>
          </p:cNvSpPr>
          <p:nvPr>
            <p:ph type="sldNum" idx="12"/>
          </p:nvPr>
        </p:nvSpPr>
        <p:spPr>
          <a:xfrm>
            <a:off x="11409045" y="6333134"/>
            <a:ext cx="731700" cy="5250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g3f6106b8911_0_446"/>
          <p:cNvSpPr txBox="1">
            <a:spLocks noGrp="1"/>
          </p:cNvSpPr>
          <p:nvPr>
            <p:ph type="title"/>
          </p:nvPr>
        </p:nvSpPr>
        <p:spPr>
          <a:xfrm>
            <a:off x="383250" y="0"/>
            <a:ext cx="11760900" cy="614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a:t>Today’s Presenters</a:t>
            </a:r>
            <a:endParaRPr/>
          </a:p>
        </p:txBody>
      </p:sp>
      <p:sp>
        <p:nvSpPr>
          <p:cNvPr id="139" name="Google Shape;139;g3f6106b8911_0_446"/>
          <p:cNvSpPr txBox="1"/>
          <p:nvPr/>
        </p:nvSpPr>
        <p:spPr>
          <a:xfrm>
            <a:off x="665725" y="4789700"/>
            <a:ext cx="2994300" cy="1128300"/>
          </a:xfrm>
          <a:prstGeom prst="rect">
            <a:avLst/>
          </a:prstGeom>
          <a:noFill/>
          <a:ln w="12700" cap="flat" cmpd="sng">
            <a:solidFill>
              <a:srgbClr val="000000"/>
            </a:solidFill>
            <a:prstDash val="solid"/>
            <a:round/>
            <a:headEnd type="none" w="sm" len="sm"/>
            <a:tailEnd type="none" w="sm" len="sm"/>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Kimberly Villotti</a:t>
            </a:r>
            <a:endParaRPr sz="1600" b="1"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600"/>
              <a:buFont typeface="Arial"/>
              <a:buNone/>
            </a:pPr>
            <a:r>
              <a:rPr lang="en-US" sz="1600" b="0" i="0" u="none" strike="noStrike" cap="none">
                <a:solidFill>
                  <a:schemeClr val="dk1"/>
                </a:solidFill>
                <a:latin typeface="Arial"/>
                <a:ea typeface="Arial"/>
                <a:cs typeface="Arial"/>
                <a:sym typeface="Arial"/>
              </a:rPr>
              <a:t>Bureau Chief</a:t>
            </a:r>
            <a:endParaRPr sz="16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600"/>
              <a:buFont typeface="Arial"/>
              <a:buNone/>
            </a:pPr>
            <a:r>
              <a:rPr lang="en-US" sz="1600" b="0" i="0" u="none" strike="noStrike" cap="none">
                <a:solidFill>
                  <a:schemeClr val="dk1"/>
                </a:solidFill>
                <a:latin typeface="Arial"/>
                <a:ea typeface="Arial"/>
                <a:cs typeface="Arial"/>
                <a:sym typeface="Arial"/>
              </a:rPr>
              <a:t>Bureau of Early Childhood </a:t>
            </a:r>
            <a:endParaRPr sz="16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600"/>
              <a:buFont typeface="Arial"/>
              <a:buNone/>
            </a:pPr>
            <a:endParaRPr sz="1600" b="0" i="0" u="none" strike="noStrike" cap="none">
              <a:solidFill>
                <a:schemeClr val="dk1"/>
              </a:solidFill>
              <a:latin typeface="Arial"/>
              <a:ea typeface="Arial"/>
              <a:cs typeface="Arial"/>
              <a:sym typeface="Arial"/>
            </a:endParaRPr>
          </a:p>
        </p:txBody>
      </p:sp>
      <p:pic>
        <p:nvPicPr>
          <p:cNvPr id="142" name="Google Shape;142;g3f6106b8911_0_446" descr="Image: Kimberly Villotti"/>
          <p:cNvPicPr preferRelativeResize="0"/>
          <p:nvPr/>
        </p:nvPicPr>
        <p:blipFill rotWithShape="1">
          <a:blip r:embed="rId3">
            <a:alphaModFix/>
          </a:blip>
          <a:srcRect/>
          <a:stretch/>
        </p:blipFill>
        <p:spPr>
          <a:xfrm>
            <a:off x="974188" y="1272588"/>
            <a:ext cx="2377371" cy="3011201"/>
          </a:xfrm>
          <a:prstGeom prst="rect">
            <a:avLst/>
          </a:prstGeom>
          <a:noFill/>
          <a:ln w="76200" cap="flat" cmpd="sng">
            <a:solidFill>
              <a:schemeClr val="dk1"/>
            </a:solidFill>
            <a:prstDash val="solid"/>
            <a:round/>
            <a:headEnd type="none" w="sm" len="sm"/>
            <a:tailEnd type="none" w="sm" len="sm"/>
          </a:ln>
        </p:spPr>
      </p:pic>
      <p:sp>
        <p:nvSpPr>
          <p:cNvPr id="140" name="Google Shape;140;g3f6106b8911_0_446"/>
          <p:cNvSpPr txBox="1"/>
          <p:nvPr/>
        </p:nvSpPr>
        <p:spPr>
          <a:xfrm>
            <a:off x="4426250" y="4789700"/>
            <a:ext cx="2994300" cy="1128300"/>
          </a:xfrm>
          <a:prstGeom prst="rect">
            <a:avLst/>
          </a:prstGeom>
          <a:noFill/>
          <a:ln w="12700" cap="flat" cmpd="sng">
            <a:solidFill>
              <a:srgbClr val="000000"/>
            </a:solidFill>
            <a:prstDash val="solid"/>
            <a:round/>
            <a:headEnd type="none" w="sm" len="sm"/>
            <a:tailEnd type="none" w="sm" len="sm"/>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Celeste Mortvedt</a:t>
            </a:r>
            <a:endParaRPr sz="1600" b="1"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600"/>
              <a:buFont typeface="Arial"/>
              <a:buNone/>
            </a:pPr>
            <a:r>
              <a:rPr lang="en-US" sz="1600" b="0" i="0" u="none" strike="noStrike" cap="none">
                <a:solidFill>
                  <a:schemeClr val="dk1"/>
                </a:solidFill>
                <a:latin typeface="Arial"/>
                <a:ea typeface="Arial"/>
                <a:cs typeface="Arial"/>
                <a:sym typeface="Arial"/>
              </a:rPr>
              <a:t>Administrative Consultant</a:t>
            </a:r>
            <a:r>
              <a:rPr lang="en-US" sz="1600" b="1" i="0" u="none" strike="noStrike" cap="none">
                <a:solidFill>
                  <a:schemeClr val="dk1"/>
                </a:solidFill>
                <a:latin typeface="Arial"/>
                <a:ea typeface="Arial"/>
                <a:cs typeface="Arial"/>
                <a:sym typeface="Arial"/>
              </a:rPr>
              <a:t> </a:t>
            </a:r>
            <a:endParaRPr sz="16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600"/>
              <a:buFont typeface="Arial"/>
              <a:buNone/>
            </a:pPr>
            <a:r>
              <a:rPr lang="en-US" sz="1600" b="0" i="0" u="none" strike="noStrike" cap="none">
                <a:solidFill>
                  <a:schemeClr val="dk1"/>
                </a:solidFill>
                <a:latin typeface="Arial"/>
                <a:ea typeface="Arial"/>
                <a:cs typeface="Arial"/>
                <a:sym typeface="Arial"/>
              </a:rPr>
              <a:t>Bureau of Early Childhood</a:t>
            </a:r>
            <a:endParaRPr sz="1600" b="0" i="0" u="none" strike="noStrike" cap="none">
              <a:solidFill>
                <a:schemeClr val="dk1"/>
              </a:solidFill>
              <a:latin typeface="Arial"/>
              <a:ea typeface="Arial"/>
              <a:cs typeface="Arial"/>
              <a:sym typeface="Arial"/>
            </a:endParaRPr>
          </a:p>
        </p:txBody>
      </p:sp>
      <p:pic>
        <p:nvPicPr>
          <p:cNvPr id="143" name="Google Shape;143;g3f6106b8911_0_446" descr="Image: Celeste Morvedt"/>
          <p:cNvPicPr preferRelativeResize="0"/>
          <p:nvPr/>
        </p:nvPicPr>
        <p:blipFill rotWithShape="1">
          <a:blip r:embed="rId4">
            <a:alphaModFix/>
          </a:blip>
          <a:srcRect r="5195"/>
          <a:stretch/>
        </p:blipFill>
        <p:spPr>
          <a:xfrm>
            <a:off x="4631970" y="1274006"/>
            <a:ext cx="2377439" cy="3008374"/>
          </a:xfrm>
          <a:prstGeom prst="rect">
            <a:avLst/>
          </a:prstGeom>
          <a:noFill/>
          <a:ln w="76200" cap="flat" cmpd="sng">
            <a:solidFill>
              <a:schemeClr val="dk1"/>
            </a:solidFill>
            <a:prstDash val="solid"/>
            <a:round/>
            <a:headEnd type="none" w="sm" len="sm"/>
            <a:tailEnd type="none" w="sm" len="sm"/>
          </a:ln>
        </p:spPr>
      </p:pic>
      <p:sp>
        <p:nvSpPr>
          <p:cNvPr id="141" name="Google Shape;141;g3f6106b8911_0_446"/>
          <p:cNvSpPr txBox="1"/>
          <p:nvPr/>
        </p:nvSpPr>
        <p:spPr>
          <a:xfrm>
            <a:off x="7757925" y="1272600"/>
            <a:ext cx="4014600" cy="2768400"/>
          </a:xfrm>
          <a:prstGeom prst="rect">
            <a:avLst/>
          </a:prstGeom>
          <a:noFill/>
          <a:ln w="9525" cap="flat" cmpd="sng">
            <a:solidFill>
              <a:srgbClr val="000000"/>
            </a:solidFill>
            <a:prstDash val="solid"/>
            <a:round/>
            <a:headEnd type="none" w="sm" len="sm"/>
            <a:tailEnd type="none" w="sm" len="sm"/>
          </a:ln>
        </p:spPr>
        <p:txBody>
          <a:bodyPr spcFirstLastPara="1" wrap="square" lIns="121900" tIns="121900" rIns="121900" bIns="121900" anchor="t" anchorCtr="0">
            <a:spAutoFit/>
          </a:bodyPr>
          <a:lstStyle/>
          <a:p>
            <a:pPr marL="0" marR="0" lvl="0" indent="0" algn="ctr" rtl="0">
              <a:lnSpc>
                <a:spcPct val="115000"/>
              </a:lnSpc>
              <a:spcBef>
                <a:spcPts val="0"/>
              </a:spcBef>
              <a:spcAft>
                <a:spcPts val="0"/>
              </a:spcAft>
              <a:buClr>
                <a:srgbClr val="000000"/>
              </a:buClr>
              <a:buSzPts val="1800"/>
              <a:buFont typeface="Arial"/>
              <a:buNone/>
            </a:pPr>
            <a:endParaRPr sz="1800" dirty="0"/>
          </a:p>
          <a:p>
            <a:pPr marL="0" marR="0" lvl="0" indent="0" algn="ctr" rtl="0">
              <a:lnSpc>
                <a:spcPct val="115000"/>
              </a:lnSpc>
              <a:spcBef>
                <a:spcPts val="0"/>
              </a:spcBef>
              <a:spcAft>
                <a:spcPts val="0"/>
              </a:spcAft>
              <a:buClr>
                <a:srgbClr val="000000"/>
              </a:buClr>
              <a:buSzPts val="1800"/>
              <a:buFont typeface="Arial"/>
              <a:buNone/>
            </a:pPr>
            <a:r>
              <a:rPr lang="en-US" sz="1800" b="0" i="0" u="none" strike="noStrike" cap="none" dirty="0">
                <a:solidFill>
                  <a:srgbClr val="000000"/>
                </a:solidFill>
                <a:latin typeface="Arial"/>
                <a:ea typeface="Arial"/>
                <a:cs typeface="Arial"/>
                <a:sym typeface="Arial"/>
              </a:rPr>
              <a:t>Other Department staff </a:t>
            </a:r>
            <a:r>
              <a:rPr lang="en-US" sz="1800" dirty="0"/>
              <a:t>who </a:t>
            </a:r>
            <a:r>
              <a:rPr lang="en-US" sz="1800" b="0" i="0" u="none" strike="noStrike" cap="none" dirty="0">
                <a:solidFill>
                  <a:srgbClr val="000000"/>
                </a:solidFill>
                <a:latin typeface="Arial"/>
                <a:ea typeface="Arial"/>
                <a:cs typeface="Arial"/>
                <a:sym typeface="Arial"/>
              </a:rPr>
              <a:t>contributed to today’s session: </a:t>
            </a:r>
            <a:endParaRPr sz="1800" b="0" i="0" u="none" strike="noStrike" cap="none" dirty="0">
              <a:solidFill>
                <a:srgbClr val="000000"/>
              </a:solidFill>
              <a:latin typeface="Arial"/>
              <a:ea typeface="Arial"/>
              <a:cs typeface="Arial"/>
              <a:sym typeface="Arial"/>
            </a:endParaRPr>
          </a:p>
          <a:p>
            <a:pPr marL="0" marR="0" lvl="0" indent="0" algn="ctr" rtl="0">
              <a:lnSpc>
                <a:spcPct val="115000"/>
              </a:lnSpc>
              <a:spcBef>
                <a:spcPts val="1300"/>
              </a:spcBef>
              <a:spcAft>
                <a:spcPts val="0"/>
              </a:spcAft>
              <a:buClr>
                <a:srgbClr val="000000"/>
              </a:buClr>
              <a:buSzPts val="1800"/>
              <a:buFont typeface="Arial"/>
              <a:buNone/>
            </a:pPr>
            <a:r>
              <a:rPr lang="en-US" sz="1800" b="0" i="1" u="none" strike="noStrike" cap="none" dirty="0">
                <a:solidFill>
                  <a:srgbClr val="000000"/>
                </a:solidFill>
                <a:latin typeface="Arial"/>
                <a:ea typeface="Arial"/>
                <a:cs typeface="Arial"/>
                <a:sym typeface="Arial"/>
              </a:rPr>
              <a:t>Denise Kepner, Tiffanie Nederhoff, Melissa McGuire, Kristi Duhn,    Mary Breyfogle</a:t>
            </a:r>
            <a:endParaRPr sz="1800" b="0" i="1" u="none" strike="noStrike" cap="none" dirty="0">
              <a:solidFill>
                <a:srgbClr val="000000"/>
              </a:solidFill>
              <a:latin typeface="Arial"/>
              <a:ea typeface="Arial"/>
              <a:cs typeface="Arial"/>
              <a:sym typeface="Arial"/>
            </a:endParaRPr>
          </a:p>
          <a:p>
            <a:pPr marL="0" marR="0" lvl="0" indent="0" algn="l" rtl="0">
              <a:lnSpc>
                <a:spcPct val="115000"/>
              </a:lnSpc>
              <a:spcBef>
                <a:spcPts val="1300"/>
              </a:spcBef>
              <a:spcAft>
                <a:spcPts val="1300"/>
              </a:spcAft>
              <a:buClr>
                <a:srgbClr val="000000"/>
              </a:buClr>
              <a:buSzPts val="1800"/>
              <a:buFont typeface="Arial"/>
              <a:buNone/>
            </a:pPr>
            <a:endParaRPr sz="1800" i="1" dirty="0"/>
          </a:p>
        </p:txBody>
      </p:sp>
      <p:pic>
        <p:nvPicPr>
          <p:cNvPr id="144" name="Google Shape;144;g3f6106b8911_0_446">
            <a:extLst>
              <a:ext uri="{C183D7F6-B498-43B3-948B-1728B52AA6E4}">
                <adec:decorative xmlns:adec="http://schemas.microsoft.com/office/drawing/2017/decorative" val="1"/>
              </a:ext>
            </a:extLst>
          </p:cNvPr>
          <p:cNvPicPr preferRelativeResize="0"/>
          <p:nvPr/>
        </p:nvPicPr>
        <p:blipFill rotWithShape="1">
          <a:blip r:embed="rId5">
            <a:alphaModFix/>
          </a:blip>
          <a:srcRect t="26373" b="20274"/>
          <a:stretch/>
        </p:blipFill>
        <p:spPr>
          <a:xfrm>
            <a:off x="8186775" y="4390763"/>
            <a:ext cx="3287675" cy="1754010"/>
          </a:xfrm>
          <a:prstGeom prst="rect">
            <a:avLst/>
          </a:prstGeom>
          <a:noFill/>
          <a:ln>
            <a:noFill/>
          </a:ln>
        </p:spPr>
      </p:pic>
      <p:sp>
        <p:nvSpPr>
          <p:cNvPr id="145" name="Google Shape;145;g3f6106b8911_0_446">
            <a:extLst>
              <a:ext uri="{C183D7F6-B498-43B3-948B-1728B52AA6E4}">
                <adec:decorative xmlns:adec="http://schemas.microsoft.com/office/drawing/2017/decorative" val="1"/>
              </a:ext>
            </a:extLst>
          </p:cNvPr>
          <p:cNvSpPr txBox="1">
            <a:spLocks noGrp="1"/>
          </p:cNvSpPr>
          <p:nvPr>
            <p:ph type="sldNum" idx="12"/>
          </p:nvPr>
        </p:nvSpPr>
        <p:spPr>
          <a:xfrm>
            <a:off x="11409045" y="6333134"/>
            <a:ext cx="731700" cy="5250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g3f6947e4854_0_0"/>
          <p:cNvSpPr txBox="1">
            <a:spLocks noGrp="1"/>
          </p:cNvSpPr>
          <p:nvPr>
            <p:ph type="title"/>
          </p:nvPr>
        </p:nvSpPr>
        <p:spPr>
          <a:xfrm>
            <a:off x="831851" y="1709740"/>
            <a:ext cx="10515600" cy="2852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a:t>Questions from the field</a:t>
            </a:r>
            <a:endParaRPr/>
          </a:p>
        </p:txBody>
      </p:sp>
      <p:sp>
        <p:nvSpPr>
          <p:cNvPr id="367" name="Google Shape;367;g3f6947e4854_0_0"/>
          <p:cNvSpPr txBox="1">
            <a:spLocks noGrp="1"/>
          </p:cNvSpPr>
          <p:nvPr>
            <p:ph type="body" idx="1"/>
          </p:nvPr>
        </p:nvSpPr>
        <p:spPr>
          <a:xfrm>
            <a:off x="831851" y="4589465"/>
            <a:ext cx="10515600" cy="1500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1800"/>
              <a:buNone/>
            </a:pPr>
            <a:r>
              <a:rPr lang="en-US"/>
              <a:t>Please add your questions in the Q &amp; A.</a:t>
            </a:r>
            <a:endParaRPr/>
          </a:p>
        </p:txBody>
      </p:sp>
      <p:sp>
        <p:nvSpPr>
          <p:cNvPr id="368" name="Google Shape;368;g3f6947e4854_0_0"/>
          <p:cNvSpPr txBox="1">
            <a:spLocks noGrp="1"/>
          </p:cNvSpPr>
          <p:nvPr>
            <p:ph type="sldNum" idx="12"/>
          </p:nvPr>
        </p:nvSpPr>
        <p:spPr>
          <a:xfrm>
            <a:off x="11409045" y="6333134"/>
            <a:ext cx="731700" cy="5250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30</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g3f6e53bc5cf_0_0"/>
          <p:cNvSpPr txBox="1">
            <a:spLocks noGrp="1"/>
          </p:cNvSpPr>
          <p:nvPr>
            <p:ph type="title"/>
          </p:nvPr>
        </p:nvSpPr>
        <p:spPr>
          <a:xfrm>
            <a:off x="327850" y="83333"/>
            <a:ext cx="3540900" cy="6198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1100"/>
              <a:buFont typeface="Arial"/>
              <a:buNone/>
            </a:pPr>
            <a:r>
              <a:rPr lang="en-US" sz="3500"/>
              <a:t>Supporting Resources</a:t>
            </a:r>
            <a:endParaRPr sz="3800"/>
          </a:p>
        </p:txBody>
      </p:sp>
      <p:sp>
        <p:nvSpPr>
          <p:cNvPr id="374" name="Google Shape;374;g3f6e53bc5cf_0_0"/>
          <p:cNvSpPr txBox="1">
            <a:spLocks noGrp="1"/>
          </p:cNvSpPr>
          <p:nvPr>
            <p:ph type="body" idx="1"/>
          </p:nvPr>
        </p:nvSpPr>
        <p:spPr>
          <a:xfrm>
            <a:off x="4391750" y="720749"/>
            <a:ext cx="7017300" cy="5416500"/>
          </a:xfrm>
          <a:prstGeom prst="rect">
            <a:avLst/>
          </a:prstGeom>
          <a:noFill/>
          <a:ln>
            <a:noFill/>
          </a:ln>
        </p:spPr>
        <p:txBody>
          <a:bodyPr spcFirstLastPara="1" wrap="square" lIns="91425" tIns="45700" rIns="91425" bIns="45700" anchor="ctr" anchorCtr="0">
            <a:noAutofit/>
          </a:bodyPr>
          <a:lstStyle/>
          <a:p>
            <a:pPr marL="457200" lvl="0" indent="-361950" algn="l" rtl="0">
              <a:lnSpc>
                <a:spcPct val="100000"/>
              </a:lnSpc>
              <a:spcBef>
                <a:spcPts val="0"/>
              </a:spcBef>
              <a:spcAft>
                <a:spcPts val="0"/>
              </a:spcAft>
              <a:buSzPts val="2100"/>
              <a:buChar char="●"/>
            </a:pPr>
            <a:r>
              <a:rPr lang="en-US" sz="2100" u="sng">
                <a:solidFill>
                  <a:srgbClr val="2200CC"/>
                </a:solidFill>
                <a:hlinkClick r:id="rId3">
                  <a:extLst>
                    <a:ext uri="{A12FA001-AC4F-418D-AE19-62706E023703}">
                      <ahyp:hlinkClr xmlns:ahyp="http://schemas.microsoft.com/office/drawing/2018/hyperlinkcolor" val="tx"/>
                    </a:ext>
                  </a:extLst>
                </a:hlinkClick>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8"/>
                  </a:ext>
                </a:extLst>
              </a:rPr>
              <a:t>https://ectacenter.org/topics/inclusion/indicators.asp- ECTA indicators for high quality inclusion</a:t>
            </a:r>
            <a:endParaRPr sz="21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9"/>
                </a:ext>
              </a:extLst>
            </a:endParaRPr>
          </a:p>
          <a:p>
            <a:pPr marL="457200" lvl="0" indent="-361950" algn="l" rtl="0">
              <a:lnSpc>
                <a:spcPct val="100000"/>
              </a:lnSpc>
              <a:spcBef>
                <a:spcPts val="1000"/>
              </a:spcBef>
              <a:spcAft>
                <a:spcPts val="0"/>
              </a:spcAft>
              <a:buSzPts val="2100"/>
              <a:buChar char="●"/>
            </a:pPr>
            <a:r>
              <a:rPr lang="en-US" sz="2100" u="sng">
                <a:solidFill>
                  <a:srgbClr val="2200CC"/>
                </a:solidFill>
                <a:hlinkClick r:id="rId3">
                  <a:extLst>
                    <a:ext uri="{A12FA001-AC4F-418D-AE19-62706E023703}">
                      <ahyp:hlinkClr xmlns:ahyp="http://schemas.microsoft.com/office/drawing/2018/hyperlinkcolor" val="tx"/>
                    </a:ext>
                  </a:extLst>
                </a:hlinkClick>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0"/>
                  </a:ext>
                </a:extLst>
              </a:rPr>
              <a:t>https://ectacenter.org/topics/iep/iep-reference.asp- ECTA preschool LRE reference points and discussion prompts</a:t>
            </a:r>
            <a:r>
              <a:rPr lang="en-US" sz="21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1"/>
                  </a:ext>
                </a:extLst>
              </a:rPr>
              <a:t> </a:t>
            </a:r>
            <a:endParaRPr sz="21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2"/>
                </a:ext>
              </a:extLst>
            </a:endParaRPr>
          </a:p>
          <a:p>
            <a:pPr marL="457200" lvl="0" indent="-361950" algn="l" rtl="0">
              <a:lnSpc>
                <a:spcPct val="100000"/>
              </a:lnSpc>
              <a:spcBef>
                <a:spcPts val="1000"/>
              </a:spcBef>
              <a:spcAft>
                <a:spcPts val="0"/>
              </a:spcAft>
              <a:buSzPts val="2100"/>
              <a:buChar char="●"/>
            </a:pPr>
            <a:r>
              <a:rPr lang="en-US" sz="2100" u="sng">
                <a:solidFill>
                  <a:srgbClr val="2F05CF"/>
                </a:solidFill>
                <a:hlinkClick r:id="rId4">
                  <a:extLst>
                    <a:ext uri="{A12FA001-AC4F-418D-AE19-62706E023703}">
                      <ahyp:hlinkClr xmlns:ahyp="http://schemas.microsoft.com/office/drawing/2018/hyperlinkcolor" val="tx"/>
                    </a:ext>
                  </a:extLst>
                </a:hlinkClick>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3"/>
                  </a:ext>
                </a:extLst>
              </a:rPr>
              <a:t>ECTA Center: Making Sound Preschool LRE Decisions</a:t>
            </a:r>
            <a:endParaRPr sz="2100">
              <a:solidFill>
                <a:srgbClr val="2F05C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4"/>
                </a:ext>
              </a:extLst>
            </a:endParaRPr>
          </a:p>
          <a:p>
            <a:pPr marL="457200" lvl="0" indent="-368300" algn="l" rtl="0">
              <a:lnSpc>
                <a:spcPct val="100000"/>
              </a:lnSpc>
              <a:spcBef>
                <a:spcPts val="1000"/>
              </a:spcBef>
              <a:spcAft>
                <a:spcPts val="0"/>
              </a:spcAft>
              <a:buSzPts val="2200"/>
              <a:buChar char="●"/>
            </a:pPr>
            <a:r>
              <a:rPr lang="en-US" sz="2200" u="sng">
                <a:solidFill>
                  <a:srgbClr val="2200CC"/>
                </a:solidFill>
                <a:hlinkClick r:id="rId5">
                  <a:extLst>
                    <a:ext uri="{A12FA001-AC4F-418D-AE19-62706E023703}">
                      <ahyp:hlinkClr xmlns:ahyp="http://schemas.microsoft.com/office/drawing/2018/hyperlinkcolor" val="tx"/>
                    </a:ext>
                  </a:extLst>
                </a:hlinkClick>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5"/>
                  </a:ext>
                </a:extLst>
              </a:rPr>
              <a:t>Making Sound Placement Decisions for Children with Disabilities</a:t>
            </a:r>
            <a:r>
              <a:rPr lang="en-US" sz="22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 Ages 3-5 </a:t>
            </a:r>
            <a:endParaRPr sz="22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endParaRPr>
          </a:p>
          <a:p>
            <a:pPr marL="914400" lvl="1" indent="-368300" algn="l" rtl="0">
              <a:lnSpc>
                <a:spcPct val="100000"/>
              </a:lnSpc>
              <a:spcBef>
                <a:spcPts val="1000"/>
              </a:spcBef>
              <a:spcAft>
                <a:spcPts val="0"/>
              </a:spcAft>
              <a:buSzPts val="2200"/>
              <a:buChar char="○"/>
            </a:pPr>
            <a:r>
              <a:rPr lang="en-US" sz="22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(1 hour, ECTA, presented to CT State Department of Education, January 2021)</a:t>
            </a:r>
            <a:endParaRPr sz="22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9"/>
                </a:ext>
              </a:extLst>
            </a:endParaRPr>
          </a:p>
          <a:p>
            <a:pPr marL="457200" lvl="0" indent="-368300" algn="l" rtl="0">
              <a:lnSpc>
                <a:spcPct val="100000"/>
              </a:lnSpc>
              <a:spcBef>
                <a:spcPts val="1000"/>
              </a:spcBef>
              <a:spcAft>
                <a:spcPts val="0"/>
              </a:spcAft>
              <a:buSzPts val="2200"/>
              <a:buChar char="●"/>
            </a:pPr>
            <a:r>
              <a:rPr lang="en-US" sz="2200" u="sng">
                <a:solidFill>
                  <a:srgbClr val="2200CC"/>
                </a:solidFill>
                <a:hlinkClick r:id="rId6">
                  <a:extLst>
                    <a:ext uri="{A12FA001-AC4F-418D-AE19-62706E023703}">
                      <ahyp:hlinkClr xmlns:ahyp="http://schemas.microsoft.com/office/drawing/2018/hyperlinkcolor" val="tx"/>
                    </a:ext>
                  </a:extLst>
                </a:hlinkClick>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0"/>
                  </a:ext>
                </a:extLst>
              </a:rPr>
              <a:t>https://sites.ed.gov/idea/files/policy_speced_guid_idea_memosdcltrs_preschool-lre-dcl-1-10-17.pdf</a:t>
            </a:r>
            <a:endParaRPr/>
          </a:p>
          <a:p>
            <a:pPr marL="0" lvl="0" indent="0" algn="l" rtl="0">
              <a:lnSpc>
                <a:spcPct val="115000"/>
              </a:lnSpc>
              <a:spcBef>
                <a:spcPts val="1000"/>
              </a:spcBef>
              <a:spcAft>
                <a:spcPts val="1000"/>
              </a:spcAft>
              <a:buNone/>
            </a:pPr>
            <a:endParaRPr sz="2400"/>
          </a:p>
        </p:txBody>
      </p:sp>
      <p:sp>
        <p:nvSpPr>
          <p:cNvPr id="375" name="Google Shape;375;g3f6e53bc5cf_0_0"/>
          <p:cNvSpPr txBox="1">
            <a:spLocks noGrp="1"/>
          </p:cNvSpPr>
          <p:nvPr>
            <p:ph type="sldNum" idx="12"/>
          </p:nvPr>
        </p:nvSpPr>
        <p:spPr>
          <a:xfrm>
            <a:off x="11409045" y="6333134"/>
            <a:ext cx="731700" cy="5250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31</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g3f6106b8911_0_818"/>
          <p:cNvSpPr txBox="1">
            <a:spLocks noGrp="1"/>
          </p:cNvSpPr>
          <p:nvPr>
            <p:ph type="title"/>
          </p:nvPr>
        </p:nvSpPr>
        <p:spPr>
          <a:xfrm>
            <a:off x="831851" y="1709740"/>
            <a:ext cx="10515600" cy="2852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a:t>Thank You!</a:t>
            </a:r>
            <a:endParaRPr/>
          </a:p>
        </p:txBody>
      </p:sp>
      <p:sp>
        <p:nvSpPr>
          <p:cNvPr id="381" name="Google Shape;381;g3f6106b8911_0_818"/>
          <p:cNvSpPr txBox="1">
            <a:spLocks noGrp="1"/>
          </p:cNvSpPr>
          <p:nvPr>
            <p:ph type="sldNum" idx="12"/>
          </p:nvPr>
        </p:nvSpPr>
        <p:spPr>
          <a:xfrm>
            <a:off x="11409045" y="6333134"/>
            <a:ext cx="731700" cy="5250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32</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g3f6106b8911_0_457"/>
          <p:cNvSpPr txBox="1">
            <a:spLocks noGrp="1"/>
          </p:cNvSpPr>
          <p:nvPr>
            <p:ph type="title"/>
          </p:nvPr>
        </p:nvSpPr>
        <p:spPr>
          <a:xfrm>
            <a:off x="452275" y="0"/>
            <a:ext cx="11700600" cy="675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Today’s Topics</a:t>
            </a:r>
            <a:endParaRPr/>
          </a:p>
        </p:txBody>
      </p:sp>
      <p:sp>
        <p:nvSpPr>
          <p:cNvPr id="151" name="Google Shape;151;g3f6106b8911_0_457"/>
          <p:cNvSpPr txBox="1">
            <a:spLocks noGrp="1"/>
          </p:cNvSpPr>
          <p:nvPr>
            <p:ph type="body" idx="1"/>
          </p:nvPr>
        </p:nvSpPr>
        <p:spPr>
          <a:xfrm>
            <a:off x="330250" y="897425"/>
            <a:ext cx="11350500" cy="5435700"/>
          </a:xfrm>
          <a:prstGeom prst="rect">
            <a:avLst/>
          </a:prstGeom>
          <a:noFill/>
          <a:ln>
            <a:noFill/>
          </a:ln>
        </p:spPr>
        <p:txBody>
          <a:bodyPr spcFirstLastPara="1" wrap="square" lIns="91425" tIns="45700" rIns="91425" bIns="45700" anchor="ctr" anchorCtr="0">
            <a:normAutofit fontScale="47500" lnSpcReduction="20000"/>
          </a:bodyPr>
          <a:lstStyle/>
          <a:p>
            <a:pPr marL="457200" lvl="0" indent="-342900" algn="l" rtl="0">
              <a:lnSpc>
                <a:spcPct val="115000"/>
              </a:lnSpc>
              <a:spcBef>
                <a:spcPts val="0"/>
              </a:spcBef>
              <a:spcAft>
                <a:spcPts val="0"/>
              </a:spcAft>
              <a:buSzPct val="78947"/>
              <a:buChar char="●"/>
            </a:pPr>
            <a:r>
              <a:rPr lang="en-US" sz="5700"/>
              <a:t>Assurances and Program Standards</a:t>
            </a:r>
            <a:endParaRPr sz="5700"/>
          </a:p>
          <a:p>
            <a:pPr marL="0" lvl="0" indent="0" algn="l" rtl="0">
              <a:lnSpc>
                <a:spcPct val="115000"/>
              </a:lnSpc>
              <a:spcBef>
                <a:spcPts val="1000"/>
              </a:spcBef>
              <a:spcAft>
                <a:spcPts val="0"/>
              </a:spcAft>
              <a:buNone/>
            </a:pPr>
            <a:endParaRPr sz="2182"/>
          </a:p>
          <a:p>
            <a:pPr marL="457200" lvl="0" indent="-342900" algn="l" rtl="0">
              <a:lnSpc>
                <a:spcPct val="115000"/>
              </a:lnSpc>
              <a:spcBef>
                <a:spcPts val="1000"/>
              </a:spcBef>
              <a:spcAft>
                <a:spcPts val="0"/>
              </a:spcAft>
              <a:buSzPct val="78947"/>
              <a:buChar char="●"/>
            </a:pPr>
            <a:r>
              <a:rPr lang="en-US" sz="5700"/>
              <a:t>Regulations and considerations related to:</a:t>
            </a:r>
            <a:endParaRPr sz="5700"/>
          </a:p>
          <a:p>
            <a:pPr marL="914400" lvl="1" indent="-342900" algn="l" rtl="0">
              <a:lnSpc>
                <a:spcPct val="115000"/>
              </a:lnSpc>
              <a:spcBef>
                <a:spcPts val="1000"/>
              </a:spcBef>
              <a:spcAft>
                <a:spcPts val="0"/>
              </a:spcAft>
              <a:buSzPct val="81818"/>
              <a:buChar char="○"/>
            </a:pPr>
            <a:r>
              <a:rPr lang="en-US" sz="5500" i="1"/>
              <a:t>Free Appropriate Public Education (FAPE) </a:t>
            </a:r>
            <a:endParaRPr sz="5500" i="1"/>
          </a:p>
          <a:p>
            <a:pPr marL="914400" lvl="1" indent="-342900" algn="l" rtl="0">
              <a:lnSpc>
                <a:spcPct val="115000"/>
              </a:lnSpc>
              <a:spcBef>
                <a:spcPts val="1000"/>
              </a:spcBef>
              <a:spcAft>
                <a:spcPts val="0"/>
              </a:spcAft>
              <a:buSzPct val="81818"/>
              <a:buChar char="○"/>
            </a:pPr>
            <a:r>
              <a:rPr lang="en-US" sz="5500" i="1"/>
              <a:t>Least Restrictive Environment (LRE)</a:t>
            </a:r>
            <a:endParaRPr sz="5500" i="1"/>
          </a:p>
          <a:p>
            <a:pPr marL="914400" lvl="1" indent="-342900" algn="l" rtl="0">
              <a:lnSpc>
                <a:spcPct val="115000"/>
              </a:lnSpc>
              <a:spcBef>
                <a:spcPts val="1000"/>
              </a:spcBef>
              <a:spcAft>
                <a:spcPts val="0"/>
              </a:spcAft>
              <a:buSzPct val="81818"/>
              <a:buChar char="○"/>
            </a:pPr>
            <a:r>
              <a:rPr lang="en-US" sz="5500" i="1"/>
              <a:t>Transition</a:t>
            </a:r>
            <a:endParaRPr sz="5500" i="1"/>
          </a:p>
          <a:p>
            <a:pPr marL="914400" lvl="0" indent="0" algn="l" rtl="0">
              <a:lnSpc>
                <a:spcPct val="115000"/>
              </a:lnSpc>
              <a:spcBef>
                <a:spcPts val="1000"/>
              </a:spcBef>
              <a:spcAft>
                <a:spcPts val="0"/>
              </a:spcAft>
              <a:buNone/>
            </a:pPr>
            <a:endParaRPr sz="2182" i="1"/>
          </a:p>
          <a:p>
            <a:pPr marL="457200" lvl="0" indent="-342900" algn="l" rtl="0">
              <a:lnSpc>
                <a:spcPct val="115000"/>
              </a:lnSpc>
              <a:spcBef>
                <a:spcPts val="1000"/>
              </a:spcBef>
              <a:spcAft>
                <a:spcPts val="0"/>
              </a:spcAft>
              <a:buSzPct val="81807"/>
              <a:buChar char="●"/>
            </a:pPr>
            <a:r>
              <a:rPr lang="en-US" sz="5501"/>
              <a:t>Connections to Preschool Practice</a:t>
            </a:r>
            <a:endParaRPr sz="5501"/>
          </a:p>
          <a:p>
            <a:pPr marL="914400" lvl="1" indent="-344170" algn="l" rtl="0">
              <a:lnSpc>
                <a:spcPct val="115000"/>
              </a:lnSpc>
              <a:spcBef>
                <a:spcPts val="1000"/>
              </a:spcBef>
              <a:spcAft>
                <a:spcPts val="0"/>
              </a:spcAft>
              <a:buSzPct val="81982"/>
              <a:buChar char="○"/>
            </a:pPr>
            <a:r>
              <a:rPr lang="en-US" sz="5550" i="1"/>
              <a:t>Program requirements</a:t>
            </a:r>
            <a:endParaRPr sz="5550" i="1"/>
          </a:p>
          <a:p>
            <a:pPr marL="914400" lvl="1" indent="-344170" algn="l" rtl="0">
              <a:lnSpc>
                <a:spcPct val="115000"/>
              </a:lnSpc>
              <a:spcBef>
                <a:spcPts val="1000"/>
              </a:spcBef>
              <a:spcAft>
                <a:spcPts val="0"/>
              </a:spcAft>
              <a:buSzPct val="81982"/>
              <a:buChar char="○"/>
            </a:pPr>
            <a:r>
              <a:rPr lang="en-US" sz="5550" i="1"/>
              <a:t>IEP similarities and differences</a:t>
            </a:r>
            <a:endParaRPr sz="5550" i="1"/>
          </a:p>
          <a:p>
            <a:pPr marL="914400" lvl="1" indent="-344170" algn="l" rtl="0">
              <a:lnSpc>
                <a:spcPct val="115000"/>
              </a:lnSpc>
              <a:spcBef>
                <a:spcPts val="1000"/>
              </a:spcBef>
              <a:spcAft>
                <a:spcPts val="0"/>
              </a:spcAft>
              <a:buSzPct val="81982"/>
              <a:buChar char="○"/>
            </a:pPr>
            <a:r>
              <a:rPr lang="en-US" sz="5550" i="1"/>
              <a:t>RECP/ACHIEVE</a:t>
            </a:r>
            <a:endParaRPr sz="5550" i="1"/>
          </a:p>
          <a:p>
            <a:pPr marL="0" lvl="0" indent="0" algn="l" rtl="0">
              <a:lnSpc>
                <a:spcPct val="115000"/>
              </a:lnSpc>
              <a:spcBef>
                <a:spcPts val="1300"/>
              </a:spcBef>
              <a:spcAft>
                <a:spcPts val="0"/>
              </a:spcAft>
              <a:buNone/>
            </a:pPr>
            <a:endParaRPr sz="2900"/>
          </a:p>
          <a:p>
            <a:pPr marL="0" lvl="0" indent="0" algn="l" rtl="0">
              <a:lnSpc>
                <a:spcPct val="115000"/>
              </a:lnSpc>
              <a:spcBef>
                <a:spcPts val="1300"/>
              </a:spcBef>
              <a:spcAft>
                <a:spcPts val="1000"/>
              </a:spcAft>
              <a:buNone/>
            </a:pPr>
            <a:endParaRPr sz="2900"/>
          </a:p>
        </p:txBody>
      </p:sp>
      <p:pic>
        <p:nvPicPr>
          <p:cNvPr id="152" name="Google Shape;152;g3f6106b8911_0_457">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743100" y="3037250"/>
            <a:ext cx="3171551" cy="3171550"/>
          </a:xfrm>
          <a:prstGeom prst="rect">
            <a:avLst/>
          </a:prstGeom>
          <a:noFill/>
          <a:ln>
            <a:noFill/>
          </a:ln>
        </p:spPr>
      </p:pic>
      <p:sp>
        <p:nvSpPr>
          <p:cNvPr id="153" name="Google Shape;153;g3f6106b8911_0_457"/>
          <p:cNvSpPr txBox="1">
            <a:spLocks noGrp="1"/>
          </p:cNvSpPr>
          <p:nvPr>
            <p:ph type="sldNum" idx="12"/>
          </p:nvPr>
        </p:nvSpPr>
        <p:spPr>
          <a:xfrm>
            <a:off x="11409045" y="6333134"/>
            <a:ext cx="731700" cy="5250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g3f6106b8911_0_464"/>
          <p:cNvSpPr txBox="1">
            <a:spLocks noGrp="1"/>
          </p:cNvSpPr>
          <p:nvPr>
            <p:ph type="title"/>
          </p:nvPr>
        </p:nvSpPr>
        <p:spPr>
          <a:xfrm>
            <a:off x="452275" y="0"/>
            <a:ext cx="11700600" cy="675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Why Preschool Leadership Matters</a:t>
            </a:r>
            <a:endParaRPr/>
          </a:p>
        </p:txBody>
      </p:sp>
      <p:sp>
        <p:nvSpPr>
          <p:cNvPr id="159" name="Google Shape;159;g3f6106b8911_0_464" descr="High quality preschool plus inclusive opportunities plus IDEA implementation equals better child outcomes"/>
          <p:cNvSpPr txBox="1">
            <a:spLocks noGrp="1"/>
          </p:cNvSpPr>
          <p:nvPr>
            <p:ph type="body" idx="1"/>
          </p:nvPr>
        </p:nvSpPr>
        <p:spPr>
          <a:xfrm>
            <a:off x="795125" y="838775"/>
            <a:ext cx="5875800" cy="4179900"/>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70000"/>
              </a:lnSpc>
              <a:spcBef>
                <a:spcPts val="600"/>
              </a:spcBef>
              <a:spcAft>
                <a:spcPts val="0"/>
              </a:spcAft>
              <a:buSzPct val="90000"/>
              <a:buNone/>
            </a:pPr>
            <a:endParaRPr sz="2000" b="1" dirty="0"/>
          </a:p>
          <a:p>
            <a:pPr marL="0" lvl="0" indent="0" algn="ctr" rtl="0">
              <a:lnSpc>
                <a:spcPct val="70000"/>
              </a:lnSpc>
              <a:spcBef>
                <a:spcPts val="600"/>
              </a:spcBef>
              <a:spcAft>
                <a:spcPts val="0"/>
              </a:spcAft>
              <a:buSzPct val="90000"/>
              <a:buNone/>
            </a:pPr>
            <a:endParaRPr sz="2000" b="1" dirty="0"/>
          </a:p>
          <a:p>
            <a:pPr marL="0" lvl="0" indent="0" algn="ctr" rtl="0">
              <a:lnSpc>
                <a:spcPct val="70000"/>
              </a:lnSpc>
              <a:spcBef>
                <a:spcPts val="600"/>
              </a:spcBef>
              <a:spcAft>
                <a:spcPts val="0"/>
              </a:spcAft>
              <a:buClr>
                <a:schemeClr val="dk1"/>
              </a:buClr>
              <a:buSzPct val="45833"/>
              <a:buFont typeface="Arial"/>
              <a:buNone/>
            </a:pPr>
            <a:r>
              <a:rPr lang="en-US" sz="2400" b="1" dirty="0"/>
              <a:t>High Quality Preschool</a:t>
            </a:r>
            <a:endParaRPr sz="2400" b="1" dirty="0"/>
          </a:p>
          <a:p>
            <a:pPr marL="0" lvl="0" indent="0" algn="ctr" rtl="0">
              <a:lnSpc>
                <a:spcPct val="70000"/>
              </a:lnSpc>
              <a:spcBef>
                <a:spcPts val="600"/>
              </a:spcBef>
              <a:spcAft>
                <a:spcPts val="0"/>
              </a:spcAft>
              <a:buClr>
                <a:schemeClr val="dk1"/>
              </a:buClr>
              <a:buSzPct val="55000"/>
              <a:buFont typeface="Arial"/>
              <a:buNone/>
            </a:pPr>
            <a:endParaRPr sz="2000" b="1" dirty="0"/>
          </a:p>
          <a:p>
            <a:pPr marL="0" lvl="0" indent="0" algn="ctr" rtl="0">
              <a:lnSpc>
                <a:spcPct val="70000"/>
              </a:lnSpc>
              <a:spcBef>
                <a:spcPts val="600"/>
              </a:spcBef>
              <a:spcAft>
                <a:spcPts val="0"/>
              </a:spcAft>
              <a:buClr>
                <a:schemeClr val="dk1"/>
              </a:buClr>
              <a:buSzPct val="55000"/>
              <a:buFont typeface="Arial"/>
              <a:buNone/>
            </a:pPr>
            <a:endParaRPr sz="2000" b="1" dirty="0"/>
          </a:p>
          <a:p>
            <a:pPr marL="0" lvl="0" indent="0" algn="ctr" rtl="0">
              <a:lnSpc>
                <a:spcPct val="70000"/>
              </a:lnSpc>
              <a:spcBef>
                <a:spcPts val="600"/>
              </a:spcBef>
              <a:spcAft>
                <a:spcPts val="0"/>
              </a:spcAft>
              <a:buClr>
                <a:schemeClr val="dk1"/>
              </a:buClr>
              <a:buSzPct val="55000"/>
              <a:buFont typeface="Arial"/>
              <a:buNone/>
            </a:pPr>
            <a:endParaRPr sz="2000" b="1" dirty="0"/>
          </a:p>
          <a:p>
            <a:pPr marL="0" lvl="0" indent="0" algn="l" rtl="0">
              <a:lnSpc>
                <a:spcPct val="70000"/>
              </a:lnSpc>
              <a:spcBef>
                <a:spcPts val="600"/>
              </a:spcBef>
              <a:spcAft>
                <a:spcPts val="0"/>
              </a:spcAft>
              <a:buClr>
                <a:schemeClr val="dk1"/>
              </a:buClr>
              <a:buSzPct val="55000"/>
              <a:buFont typeface="Arial"/>
              <a:buNone/>
            </a:pPr>
            <a:endParaRPr sz="2000" b="1" dirty="0"/>
          </a:p>
          <a:p>
            <a:pPr marL="0" lvl="0" indent="0" algn="ctr" rtl="0">
              <a:lnSpc>
                <a:spcPct val="70000"/>
              </a:lnSpc>
              <a:spcBef>
                <a:spcPts val="600"/>
              </a:spcBef>
              <a:spcAft>
                <a:spcPts val="0"/>
              </a:spcAft>
              <a:buClr>
                <a:schemeClr val="dk1"/>
              </a:buClr>
              <a:buSzPct val="55000"/>
              <a:buFont typeface="Arial"/>
              <a:buNone/>
            </a:pPr>
            <a:endParaRPr sz="2000" b="1" dirty="0"/>
          </a:p>
          <a:p>
            <a:pPr marL="0" lvl="0" indent="0" algn="ctr" rtl="0">
              <a:lnSpc>
                <a:spcPct val="70000"/>
              </a:lnSpc>
              <a:spcBef>
                <a:spcPts val="600"/>
              </a:spcBef>
              <a:spcAft>
                <a:spcPts val="0"/>
              </a:spcAft>
              <a:buClr>
                <a:schemeClr val="dk1"/>
              </a:buClr>
              <a:buSzPct val="45833"/>
              <a:buFont typeface="Arial"/>
              <a:buNone/>
            </a:pPr>
            <a:r>
              <a:rPr lang="en-US" sz="2400" b="1" dirty="0"/>
              <a:t>Inclusive Opportunities</a:t>
            </a:r>
            <a:endParaRPr sz="2400" b="1" dirty="0"/>
          </a:p>
          <a:p>
            <a:pPr marL="0" lvl="0" indent="0" algn="ctr" rtl="0">
              <a:lnSpc>
                <a:spcPct val="70000"/>
              </a:lnSpc>
              <a:spcBef>
                <a:spcPts val="600"/>
              </a:spcBef>
              <a:spcAft>
                <a:spcPts val="0"/>
              </a:spcAft>
              <a:buClr>
                <a:schemeClr val="dk1"/>
              </a:buClr>
              <a:buSzPct val="55000"/>
              <a:buFont typeface="Arial"/>
              <a:buNone/>
            </a:pPr>
            <a:endParaRPr sz="2000" b="1" dirty="0"/>
          </a:p>
          <a:p>
            <a:pPr marL="0" lvl="0" indent="0" algn="ctr" rtl="0">
              <a:lnSpc>
                <a:spcPct val="70000"/>
              </a:lnSpc>
              <a:spcBef>
                <a:spcPts val="600"/>
              </a:spcBef>
              <a:spcAft>
                <a:spcPts val="0"/>
              </a:spcAft>
              <a:buClr>
                <a:schemeClr val="dk1"/>
              </a:buClr>
              <a:buSzPct val="55000"/>
              <a:buFont typeface="Arial"/>
              <a:buNone/>
            </a:pPr>
            <a:endParaRPr sz="2000" b="1" dirty="0"/>
          </a:p>
          <a:p>
            <a:pPr marL="0" lvl="0" indent="0" algn="ctr" rtl="0">
              <a:lnSpc>
                <a:spcPct val="70000"/>
              </a:lnSpc>
              <a:spcBef>
                <a:spcPts val="600"/>
              </a:spcBef>
              <a:spcAft>
                <a:spcPts val="0"/>
              </a:spcAft>
              <a:buClr>
                <a:schemeClr val="dk1"/>
              </a:buClr>
              <a:buSzPct val="55000"/>
              <a:buFont typeface="Arial"/>
              <a:buNone/>
            </a:pPr>
            <a:endParaRPr sz="2000" b="1" dirty="0"/>
          </a:p>
          <a:p>
            <a:pPr marL="0" lvl="0" indent="0" algn="ctr" rtl="0">
              <a:lnSpc>
                <a:spcPct val="70000"/>
              </a:lnSpc>
              <a:spcBef>
                <a:spcPts val="600"/>
              </a:spcBef>
              <a:spcAft>
                <a:spcPts val="0"/>
              </a:spcAft>
              <a:buClr>
                <a:schemeClr val="dk1"/>
              </a:buClr>
              <a:buSzPct val="55000"/>
              <a:buFont typeface="Arial"/>
              <a:buNone/>
            </a:pPr>
            <a:endParaRPr sz="2000" b="1" dirty="0"/>
          </a:p>
          <a:p>
            <a:pPr marL="0" lvl="0" indent="0" algn="ctr" rtl="0">
              <a:lnSpc>
                <a:spcPct val="70000"/>
              </a:lnSpc>
              <a:spcBef>
                <a:spcPts val="600"/>
              </a:spcBef>
              <a:spcAft>
                <a:spcPts val="0"/>
              </a:spcAft>
              <a:buClr>
                <a:schemeClr val="dk1"/>
              </a:buClr>
              <a:buSzPct val="55000"/>
              <a:buFont typeface="Arial"/>
              <a:buNone/>
            </a:pPr>
            <a:endParaRPr sz="2000" b="1" dirty="0"/>
          </a:p>
          <a:p>
            <a:pPr marL="0" lvl="0" indent="0" algn="ctr" rtl="0">
              <a:lnSpc>
                <a:spcPct val="70000"/>
              </a:lnSpc>
              <a:spcBef>
                <a:spcPts val="600"/>
              </a:spcBef>
              <a:spcAft>
                <a:spcPts val="0"/>
              </a:spcAft>
              <a:buClr>
                <a:schemeClr val="dk1"/>
              </a:buClr>
              <a:buSzPct val="45833"/>
              <a:buFont typeface="Arial"/>
              <a:buNone/>
            </a:pPr>
            <a:r>
              <a:rPr lang="en-US" sz="2400" b="1" dirty="0"/>
              <a:t>IDEA Implementation</a:t>
            </a:r>
            <a:endParaRPr sz="3000" b="1" dirty="0"/>
          </a:p>
          <a:p>
            <a:pPr marL="457200" lvl="0" indent="0" algn="l" rtl="0">
              <a:lnSpc>
                <a:spcPct val="115000"/>
              </a:lnSpc>
              <a:spcBef>
                <a:spcPts val="0"/>
              </a:spcBef>
              <a:spcAft>
                <a:spcPts val="1300"/>
              </a:spcAft>
              <a:buSzPct val="52941"/>
              <a:buNone/>
            </a:pPr>
            <a:endParaRPr sz="3400" dirty="0"/>
          </a:p>
        </p:txBody>
      </p:sp>
      <p:sp>
        <p:nvSpPr>
          <p:cNvPr id="160" name="Google Shape;160;g3f6106b8911_0_464">
            <a:extLst>
              <a:ext uri="{C183D7F6-B498-43B3-948B-1728B52AA6E4}">
                <adec:decorative xmlns:adec="http://schemas.microsoft.com/office/drawing/2017/decorative" val="1"/>
              </a:ext>
            </a:extLst>
          </p:cNvPr>
          <p:cNvSpPr/>
          <p:nvPr/>
        </p:nvSpPr>
        <p:spPr>
          <a:xfrm>
            <a:off x="3385630" y="1963465"/>
            <a:ext cx="438600" cy="429600"/>
          </a:xfrm>
          <a:prstGeom prst="mathPlus">
            <a:avLst>
              <a:gd name="adj1" fmla="val 23520"/>
            </a:avLst>
          </a:prstGeom>
          <a:solidFill>
            <a:srgbClr val="93C47D"/>
          </a:solidFill>
          <a:ln w="9525" cap="flat" cmpd="sng">
            <a:solidFill>
              <a:srgbClr val="002152"/>
            </a:solidFill>
            <a:prstDash val="solid"/>
            <a:round/>
            <a:headEnd type="none" w="sm" len="sm"/>
            <a:tailEnd type="none" w="sm" len="sm"/>
          </a:ln>
        </p:spPr>
        <p:txBody>
          <a:bodyPr spcFirstLastPara="1" wrap="square" lIns="87900" tIns="87900" rIns="87900" bIns="87900" anchor="ctr" anchorCtr="0">
            <a:noAutofit/>
          </a:bodyPr>
          <a:lstStyle/>
          <a:p>
            <a:pPr marL="0" marR="0" lvl="0" indent="0" algn="ctr" rtl="0">
              <a:lnSpc>
                <a:spcPct val="100000"/>
              </a:lnSpc>
              <a:spcBef>
                <a:spcPts val="0"/>
              </a:spcBef>
              <a:spcAft>
                <a:spcPts val="0"/>
              </a:spcAft>
              <a:buClr>
                <a:srgbClr val="000000"/>
              </a:buClr>
              <a:buSzPts val="1346"/>
              <a:buFont typeface="Arial"/>
              <a:buNone/>
            </a:pPr>
            <a:endParaRPr sz="1346" b="0" i="0" u="none" strike="noStrike" cap="none" dirty="0">
              <a:solidFill>
                <a:srgbClr val="000000"/>
              </a:solidFill>
              <a:latin typeface="Arial"/>
              <a:ea typeface="Arial"/>
              <a:cs typeface="Arial"/>
              <a:sym typeface="Arial"/>
            </a:endParaRPr>
          </a:p>
        </p:txBody>
      </p:sp>
      <p:sp>
        <p:nvSpPr>
          <p:cNvPr id="161" name="Google Shape;161;g3f6106b8911_0_464">
            <a:extLst>
              <a:ext uri="{C183D7F6-B498-43B3-948B-1728B52AA6E4}">
                <adec:decorative xmlns:adec="http://schemas.microsoft.com/office/drawing/2017/decorative" val="1"/>
              </a:ext>
            </a:extLst>
          </p:cNvPr>
          <p:cNvSpPr/>
          <p:nvPr/>
        </p:nvSpPr>
        <p:spPr>
          <a:xfrm>
            <a:off x="3365169" y="3514991"/>
            <a:ext cx="438600" cy="429600"/>
          </a:xfrm>
          <a:prstGeom prst="mathPlus">
            <a:avLst>
              <a:gd name="adj1" fmla="val 23520"/>
            </a:avLst>
          </a:prstGeom>
          <a:solidFill>
            <a:srgbClr val="93C47D"/>
          </a:solidFill>
          <a:ln w="9525" cap="flat" cmpd="sng">
            <a:solidFill>
              <a:srgbClr val="002152"/>
            </a:solidFill>
            <a:prstDash val="solid"/>
            <a:round/>
            <a:headEnd type="none" w="sm" len="sm"/>
            <a:tailEnd type="none" w="sm" len="sm"/>
          </a:ln>
        </p:spPr>
        <p:txBody>
          <a:bodyPr spcFirstLastPara="1" wrap="square" lIns="87900" tIns="87900" rIns="87900" bIns="87900" anchor="ctr" anchorCtr="0">
            <a:noAutofit/>
          </a:bodyPr>
          <a:lstStyle/>
          <a:p>
            <a:pPr marL="0" marR="0" lvl="0" indent="0" algn="ctr" rtl="0">
              <a:lnSpc>
                <a:spcPct val="100000"/>
              </a:lnSpc>
              <a:spcBef>
                <a:spcPts val="0"/>
              </a:spcBef>
              <a:spcAft>
                <a:spcPts val="0"/>
              </a:spcAft>
              <a:buClr>
                <a:srgbClr val="000000"/>
              </a:buClr>
              <a:buSzPts val="1346"/>
              <a:buFont typeface="Arial"/>
              <a:buNone/>
            </a:pPr>
            <a:endParaRPr sz="1346" b="0" i="0" u="none" strike="noStrike" cap="none">
              <a:solidFill>
                <a:srgbClr val="000000"/>
              </a:solidFill>
              <a:latin typeface="Arial"/>
              <a:ea typeface="Arial"/>
              <a:cs typeface="Arial"/>
              <a:sym typeface="Arial"/>
            </a:endParaRPr>
          </a:p>
        </p:txBody>
      </p:sp>
      <p:sp>
        <p:nvSpPr>
          <p:cNvPr id="162" name="Google Shape;162;g3f6106b8911_0_464">
            <a:extLst>
              <a:ext uri="{C183D7F6-B498-43B3-948B-1728B52AA6E4}">
                <adec:decorative xmlns:adec="http://schemas.microsoft.com/office/drawing/2017/decorative" val="1"/>
              </a:ext>
            </a:extLst>
          </p:cNvPr>
          <p:cNvSpPr/>
          <p:nvPr/>
        </p:nvSpPr>
        <p:spPr>
          <a:xfrm>
            <a:off x="3317208" y="5018675"/>
            <a:ext cx="529200" cy="429600"/>
          </a:xfrm>
          <a:prstGeom prst="mathEqual">
            <a:avLst>
              <a:gd name="adj1" fmla="val 23520"/>
              <a:gd name="adj2" fmla="val 11760"/>
            </a:avLst>
          </a:prstGeom>
          <a:solidFill>
            <a:srgbClr val="93C47D"/>
          </a:solidFill>
          <a:ln w="9525" cap="flat" cmpd="sng">
            <a:solidFill>
              <a:srgbClr val="002152"/>
            </a:solidFill>
            <a:prstDash val="solid"/>
            <a:round/>
            <a:headEnd type="none" w="sm" len="sm"/>
            <a:tailEnd type="none" w="sm" len="sm"/>
          </a:ln>
        </p:spPr>
        <p:txBody>
          <a:bodyPr spcFirstLastPara="1" wrap="square" lIns="87900" tIns="87900" rIns="87900" bIns="87900" anchor="ctr" anchorCtr="0">
            <a:noAutofit/>
          </a:bodyPr>
          <a:lstStyle/>
          <a:p>
            <a:pPr marL="0" marR="0" lvl="0" indent="0" algn="ctr" rtl="0">
              <a:lnSpc>
                <a:spcPct val="100000"/>
              </a:lnSpc>
              <a:spcBef>
                <a:spcPts val="0"/>
              </a:spcBef>
              <a:spcAft>
                <a:spcPts val="0"/>
              </a:spcAft>
              <a:buClr>
                <a:srgbClr val="000000"/>
              </a:buClr>
              <a:buSzPts val="1346"/>
              <a:buFont typeface="Arial"/>
              <a:buNone/>
            </a:pPr>
            <a:endParaRPr sz="1346" b="0" i="0" u="none" strike="noStrike" cap="none">
              <a:solidFill>
                <a:srgbClr val="000000"/>
              </a:solidFill>
              <a:latin typeface="Arial"/>
              <a:ea typeface="Arial"/>
              <a:cs typeface="Arial"/>
              <a:sym typeface="Arial"/>
            </a:endParaRPr>
          </a:p>
        </p:txBody>
      </p:sp>
      <p:sp>
        <p:nvSpPr>
          <p:cNvPr id="164" name="Google Shape;164;g3f6106b8911_0_464"/>
          <p:cNvSpPr txBox="1"/>
          <p:nvPr/>
        </p:nvSpPr>
        <p:spPr>
          <a:xfrm>
            <a:off x="621425" y="5543075"/>
            <a:ext cx="6223200" cy="1222200"/>
          </a:xfrm>
          <a:prstGeom prst="rect">
            <a:avLst/>
          </a:prstGeom>
          <a:noFill/>
          <a:ln>
            <a:noFill/>
          </a:ln>
        </p:spPr>
        <p:txBody>
          <a:bodyPr spcFirstLastPara="1" wrap="square" lIns="91425" tIns="91425" rIns="91425" bIns="91425" anchor="t" anchorCtr="0">
            <a:spAutoFit/>
          </a:bodyPr>
          <a:lstStyle/>
          <a:p>
            <a:pPr marL="0" marR="0" lvl="0" indent="0" algn="ctr" rtl="0">
              <a:lnSpc>
                <a:spcPct val="70000"/>
              </a:lnSpc>
              <a:spcBef>
                <a:spcPts val="600"/>
              </a:spcBef>
              <a:spcAft>
                <a:spcPts val="0"/>
              </a:spcAft>
              <a:buClr>
                <a:schemeClr val="dk1"/>
              </a:buClr>
              <a:buSzPts val="1100"/>
              <a:buFont typeface="Arial"/>
              <a:buNone/>
            </a:pPr>
            <a:r>
              <a:rPr lang="en-US" sz="4200" b="1" i="0" u="none" strike="noStrike" cap="none">
                <a:solidFill>
                  <a:schemeClr val="dk1"/>
                </a:solidFill>
                <a:latin typeface="Arial"/>
                <a:ea typeface="Arial"/>
                <a:cs typeface="Arial"/>
                <a:sym typeface="Arial"/>
              </a:rPr>
              <a:t>Better Child Outcomes</a:t>
            </a:r>
            <a:endParaRPr sz="42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800"/>
              <a:buFont typeface="Arial"/>
              <a:buNone/>
            </a:pPr>
            <a:endParaRPr sz="3800" b="0" i="0" u="none" strike="noStrike" cap="none">
              <a:solidFill>
                <a:schemeClr val="dk1"/>
              </a:solidFill>
              <a:latin typeface="Arial"/>
              <a:ea typeface="Arial"/>
              <a:cs typeface="Arial"/>
              <a:sym typeface="Arial"/>
            </a:endParaRPr>
          </a:p>
        </p:txBody>
      </p:sp>
      <p:pic>
        <p:nvPicPr>
          <p:cNvPr id="165" name="Google Shape;165;g3f6106b8911_0_464" descr="Children (4-6) doing finger paintings in class (Provided by Getty Images)"/>
          <p:cNvPicPr preferRelativeResize="0"/>
          <p:nvPr/>
        </p:nvPicPr>
        <p:blipFill rotWithShape="1">
          <a:blip r:embed="rId3">
            <a:alphaModFix/>
          </a:blip>
          <a:srcRect/>
          <a:stretch/>
        </p:blipFill>
        <p:spPr>
          <a:xfrm>
            <a:off x="7708616" y="838775"/>
            <a:ext cx="3861959" cy="5352433"/>
          </a:xfrm>
          <a:prstGeom prst="rect">
            <a:avLst/>
          </a:prstGeom>
          <a:noFill/>
          <a:ln>
            <a:noFill/>
          </a:ln>
        </p:spPr>
      </p:pic>
      <p:sp>
        <p:nvSpPr>
          <p:cNvPr id="163" name="Google Shape;163;g3f6106b8911_0_464"/>
          <p:cNvSpPr txBox="1">
            <a:spLocks noGrp="1"/>
          </p:cNvSpPr>
          <p:nvPr>
            <p:ph type="sldNum" idx="12"/>
          </p:nvPr>
        </p:nvSpPr>
        <p:spPr>
          <a:xfrm>
            <a:off x="11409045" y="6333134"/>
            <a:ext cx="731700" cy="5250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g3f6106b8911_0_475"/>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State and Federal Regulations</a:t>
            </a:r>
            <a:endParaRPr/>
          </a:p>
        </p:txBody>
      </p:sp>
      <p:sp>
        <p:nvSpPr>
          <p:cNvPr id="176" name="Google Shape;176;g3f6106b8911_0_475"/>
          <p:cNvSpPr txBox="1"/>
          <p:nvPr/>
        </p:nvSpPr>
        <p:spPr>
          <a:xfrm>
            <a:off x="770800" y="2019375"/>
            <a:ext cx="2075400" cy="908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4700" b="1">
                <a:solidFill>
                  <a:srgbClr val="434343"/>
                </a:solidFill>
              </a:rPr>
              <a:t>K-12</a:t>
            </a:r>
            <a:endParaRPr sz="4700" b="1">
              <a:solidFill>
                <a:srgbClr val="434343"/>
              </a:solidFill>
            </a:endParaRPr>
          </a:p>
        </p:txBody>
      </p:sp>
      <p:sp>
        <p:nvSpPr>
          <p:cNvPr id="172" name="Google Shape;172;g3f6106b8911_0_475" descr="Chapter 12"/>
          <p:cNvSpPr/>
          <p:nvPr/>
        </p:nvSpPr>
        <p:spPr>
          <a:xfrm>
            <a:off x="3336525" y="1481337"/>
            <a:ext cx="4037400" cy="1984200"/>
          </a:xfrm>
          <a:prstGeom prst="rect">
            <a:avLst/>
          </a:prstGeom>
          <a:solidFill>
            <a:schemeClr val="lt2"/>
          </a:solidFill>
          <a:ln w="102000" cap="flat" cmpd="sng">
            <a:solidFill>
              <a:srgbClr val="434343"/>
            </a:solidFill>
            <a:prstDash val="solid"/>
            <a:round/>
            <a:headEnd type="none" w="sm" len="sm"/>
            <a:tailEnd type="none" w="sm" len="sm"/>
          </a:ln>
        </p:spPr>
        <p:txBody>
          <a:bodyPr spcFirstLastPara="1" wrap="square" lIns="122375" tIns="122375" rIns="122375" bIns="122375" anchor="ctr" anchorCtr="0">
            <a:noAutofit/>
          </a:bodyPr>
          <a:lstStyle/>
          <a:p>
            <a:pPr marL="0" lvl="0" indent="0" algn="ctr" rtl="0">
              <a:spcBef>
                <a:spcPts val="0"/>
              </a:spcBef>
              <a:spcAft>
                <a:spcPts val="0"/>
              </a:spcAft>
              <a:buNone/>
            </a:pPr>
            <a:r>
              <a:rPr lang="en-US" sz="4412"/>
              <a:t>Chapter 12</a:t>
            </a:r>
            <a:endParaRPr sz="4412"/>
          </a:p>
        </p:txBody>
      </p:sp>
      <p:sp>
        <p:nvSpPr>
          <p:cNvPr id="173" name="Google Shape;173;g3f6106b8911_0_475" descr="IDEA"/>
          <p:cNvSpPr/>
          <p:nvPr/>
        </p:nvSpPr>
        <p:spPr>
          <a:xfrm>
            <a:off x="7864248" y="1481337"/>
            <a:ext cx="4037400" cy="1984200"/>
          </a:xfrm>
          <a:prstGeom prst="rect">
            <a:avLst/>
          </a:prstGeom>
          <a:solidFill>
            <a:schemeClr val="lt2"/>
          </a:solidFill>
          <a:ln w="102000" cap="flat" cmpd="sng">
            <a:solidFill>
              <a:srgbClr val="434343"/>
            </a:solidFill>
            <a:prstDash val="solid"/>
            <a:round/>
            <a:headEnd type="none" w="sm" len="sm"/>
            <a:tailEnd type="none" w="sm" len="sm"/>
          </a:ln>
        </p:spPr>
        <p:txBody>
          <a:bodyPr spcFirstLastPara="1" wrap="square" lIns="122375" tIns="122375" rIns="122375" bIns="122375" anchor="ctr" anchorCtr="0">
            <a:noAutofit/>
          </a:bodyPr>
          <a:lstStyle/>
          <a:p>
            <a:pPr marL="0" lvl="0" indent="0" algn="ctr" rtl="0">
              <a:spcBef>
                <a:spcPts val="0"/>
              </a:spcBef>
              <a:spcAft>
                <a:spcPts val="0"/>
              </a:spcAft>
              <a:buNone/>
            </a:pPr>
            <a:r>
              <a:rPr lang="en-US" sz="4412"/>
              <a:t>IDEA</a:t>
            </a:r>
            <a:endParaRPr sz="4412"/>
          </a:p>
        </p:txBody>
      </p:sp>
      <p:sp>
        <p:nvSpPr>
          <p:cNvPr id="177" name="Google Shape;177;g3f6106b8911_0_475"/>
          <p:cNvSpPr txBox="1"/>
          <p:nvPr/>
        </p:nvSpPr>
        <p:spPr>
          <a:xfrm>
            <a:off x="164650" y="4693850"/>
            <a:ext cx="3287700" cy="846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4300" b="1">
                <a:solidFill>
                  <a:srgbClr val="434343"/>
                </a:solidFill>
              </a:rPr>
              <a:t>Preschool</a:t>
            </a:r>
            <a:endParaRPr sz="4300" b="1">
              <a:solidFill>
                <a:srgbClr val="434343"/>
              </a:solidFill>
            </a:endParaRPr>
          </a:p>
        </p:txBody>
      </p:sp>
      <p:sp>
        <p:nvSpPr>
          <p:cNvPr id="174" name="Google Shape;174;g3f6106b8911_0_475" descr="Assurances &amp; Program Standards"/>
          <p:cNvSpPr/>
          <p:nvPr/>
        </p:nvSpPr>
        <p:spPr>
          <a:xfrm>
            <a:off x="3336537" y="4125045"/>
            <a:ext cx="4037400" cy="1984200"/>
          </a:xfrm>
          <a:prstGeom prst="rect">
            <a:avLst/>
          </a:prstGeom>
          <a:solidFill>
            <a:schemeClr val="lt2"/>
          </a:solidFill>
          <a:ln w="102000" cap="flat" cmpd="sng">
            <a:solidFill>
              <a:srgbClr val="434343"/>
            </a:solidFill>
            <a:prstDash val="solid"/>
            <a:round/>
            <a:headEnd type="none" w="sm" len="sm"/>
            <a:tailEnd type="none" w="sm" len="sm"/>
          </a:ln>
        </p:spPr>
        <p:txBody>
          <a:bodyPr spcFirstLastPara="1" wrap="square" lIns="122375" tIns="122375" rIns="122375" bIns="122375" anchor="ctr" anchorCtr="0">
            <a:noAutofit/>
          </a:bodyPr>
          <a:lstStyle/>
          <a:p>
            <a:pPr marL="0" lvl="0" indent="0" algn="ctr" rtl="0">
              <a:spcBef>
                <a:spcPts val="0"/>
              </a:spcBef>
              <a:spcAft>
                <a:spcPts val="0"/>
              </a:spcAft>
              <a:buNone/>
            </a:pPr>
            <a:r>
              <a:rPr lang="en-US" sz="3747"/>
              <a:t>Assurances &amp; Program Standards</a:t>
            </a:r>
            <a:endParaRPr sz="3747"/>
          </a:p>
        </p:txBody>
      </p:sp>
      <p:sp>
        <p:nvSpPr>
          <p:cNvPr id="175" name="Google Shape;175;g3f6106b8911_0_475" descr="IDEA"/>
          <p:cNvSpPr/>
          <p:nvPr/>
        </p:nvSpPr>
        <p:spPr>
          <a:xfrm>
            <a:off x="7864248" y="4125045"/>
            <a:ext cx="4037400" cy="1984200"/>
          </a:xfrm>
          <a:prstGeom prst="rect">
            <a:avLst/>
          </a:prstGeom>
          <a:solidFill>
            <a:schemeClr val="lt2"/>
          </a:solidFill>
          <a:ln w="102000" cap="flat" cmpd="sng">
            <a:solidFill>
              <a:srgbClr val="434343"/>
            </a:solidFill>
            <a:prstDash val="solid"/>
            <a:round/>
            <a:headEnd type="none" w="sm" len="sm"/>
            <a:tailEnd type="none" w="sm" len="sm"/>
          </a:ln>
        </p:spPr>
        <p:txBody>
          <a:bodyPr spcFirstLastPara="1" wrap="square" lIns="122375" tIns="122375" rIns="122375" bIns="122375" anchor="ctr" anchorCtr="0">
            <a:noAutofit/>
          </a:bodyPr>
          <a:lstStyle/>
          <a:p>
            <a:pPr marL="0" lvl="0" indent="0" algn="ctr" rtl="0">
              <a:spcBef>
                <a:spcPts val="0"/>
              </a:spcBef>
              <a:spcAft>
                <a:spcPts val="0"/>
              </a:spcAft>
              <a:buNone/>
            </a:pPr>
            <a:r>
              <a:rPr lang="en-US" sz="4417"/>
              <a:t>IDEA</a:t>
            </a:r>
            <a:endParaRPr sz="4417"/>
          </a:p>
        </p:txBody>
      </p:sp>
      <p:sp>
        <p:nvSpPr>
          <p:cNvPr id="171" name="Google Shape;171;g3f6106b8911_0_475">
            <a:extLst>
              <a:ext uri="{C183D7F6-B498-43B3-948B-1728B52AA6E4}">
                <adec:decorative xmlns:adec="http://schemas.microsoft.com/office/drawing/2017/decorative" val="1"/>
              </a:ext>
            </a:extLst>
          </p:cNvPr>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E617C"/>
        </a:solidFill>
        <a:effectLst/>
      </p:bgPr>
    </p:bg>
    <p:spTree>
      <p:nvGrpSpPr>
        <p:cNvPr id="1" name="Shape 181"/>
        <p:cNvGrpSpPr/>
        <p:nvPr/>
      </p:nvGrpSpPr>
      <p:grpSpPr>
        <a:xfrm>
          <a:off x="0" y="0"/>
          <a:ext cx="0" cy="0"/>
          <a:chOff x="0" y="0"/>
          <a:chExt cx="0" cy="0"/>
        </a:xfrm>
      </p:grpSpPr>
      <p:sp>
        <p:nvSpPr>
          <p:cNvPr id="182" name="Google Shape;182;g3f6106b8911_0_486"/>
          <p:cNvSpPr txBox="1">
            <a:spLocks noGrp="1"/>
          </p:cNvSpPr>
          <p:nvPr>
            <p:ph type="title"/>
          </p:nvPr>
        </p:nvSpPr>
        <p:spPr>
          <a:xfrm>
            <a:off x="437638" y="175452"/>
            <a:ext cx="11269800" cy="737400"/>
          </a:xfrm>
          <a:prstGeom prst="rect">
            <a:avLst/>
          </a:prstGeom>
        </p:spPr>
        <p:txBody>
          <a:bodyPr spcFirstLastPara="1" wrap="square" lIns="91425" tIns="45700" rIns="91425" bIns="45700" anchor="ctr" anchorCtr="0">
            <a:normAutofit fontScale="90000"/>
          </a:bodyPr>
          <a:lstStyle/>
          <a:p>
            <a:pPr marL="0" lvl="0" indent="0" algn="ctr" rtl="0">
              <a:spcBef>
                <a:spcPts val="0"/>
              </a:spcBef>
              <a:spcAft>
                <a:spcPts val="0"/>
              </a:spcAft>
              <a:buNone/>
            </a:pPr>
            <a:r>
              <a:rPr lang="en-US"/>
              <a:t>Program Standards: High Quality General Education Settings</a:t>
            </a:r>
            <a:endParaRPr/>
          </a:p>
        </p:txBody>
      </p:sp>
      <p:graphicFrame>
        <p:nvGraphicFramePr>
          <p:cNvPr id="184" name="Google Shape;184;g3f6106b8911_0_486"/>
          <p:cNvGraphicFramePr/>
          <p:nvPr>
            <p:extLst>
              <p:ext uri="{D42A27DB-BD31-4B8C-83A1-F6EECF244321}">
                <p14:modId xmlns:p14="http://schemas.microsoft.com/office/powerpoint/2010/main" val="194799094"/>
              </p:ext>
            </p:extLst>
          </p:nvPr>
        </p:nvGraphicFramePr>
        <p:xfrm>
          <a:off x="536050" y="1088088"/>
          <a:ext cx="11073000" cy="4925325"/>
        </p:xfrm>
        <a:graphic>
          <a:graphicData uri="http://schemas.openxmlformats.org/drawingml/2006/table">
            <a:tbl>
              <a:tblPr firstRow="1">
                <a:noFill/>
                <a:tableStyleId>{315E3855-E0F4-4144-9B4D-D15A2F9FF693}</a:tableStyleId>
              </a:tblPr>
              <a:tblGrid>
                <a:gridCol w="3691000">
                  <a:extLst>
                    <a:ext uri="{9D8B030D-6E8A-4147-A177-3AD203B41FA5}">
                      <a16:colId xmlns:a16="http://schemas.microsoft.com/office/drawing/2014/main" val="20000"/>
                    </a:ext>
                  </a:extLst>
                </a:gridCol>
                <a:gridCol w="3691000">
                  <a:extLst>
                    <a:ext uri="{9D8B030D-6E8A-4147-A177-3AD203B41FA5}">
                      <a16:colId xmlns:a16="http://schemas.microsoft.com/office/drawing/2014/main" val="20001"/>
                    </a:ext>
                  </a:extLst>
                </a:gridCol>
                <a:gridCol w="3691000">
                  <a:extLst>
                    <a:ext uri="{9D8B030D-6E8A-4147-A177-3AD203B41FA5}">
                      <a16:colId xmlns:a16="http://schemas.microsoft.com/office/drawing/2014/main" val="20002"/>
                    </a:ext>
                  </a:extLst>
                </a:gridCol>
              </a:tblGrid>
              <a:tr h="1641775">
                <a:tc>
                  <a:txBody>
                    <a:bodyPr/>
                    <a:lstStyle/>
                    <a:p>
                      <a:pPr marL="0" lvl="0" indent="0" algn="ctr" rtl="0">
                        <a:spcBef>
                          <a:spcPts val="0"/>
                        </a:spcBef>
                        <a:spcAft>
                          <a:spcPts val="0"/>
                        </a:spcAft>
                        <a:buNone/>
                      </a:pPr>
                      <a:r>
                        <a:rPr lang="en-US" sz="2500" dirty="0"/>
                        <a:t>Relationships</a:t>
                      </a:r>
                      <a:endParaRPr sz="2500" dirty="0"/>
                    </a:p>
                  </a:txBody>
                  <a:tcPr marL="91425" marR="91425" marT="91425" marB="91425" anchor="ctr">
                    <a:lnL w="114300" cap="flat" cmpd="sng">
                      <a:solidFill>
                        <a:srgbClr val="888888"/>
                      </a:solidFill>
                      <a:prstDash val="solid"/>
                      <a:round/>
                      <a:headEnd type="none" w="sm" len="sm"/>
                      <a:tailEnd type="none" w="sm" len="sm"/>
                    </a:lnL>
                    <a:lnR w="114300" cap="flat" cmpd="sng" algn="ctr">
                      <a:solidFill>
                        <a:srgbClr val="888888"/>
                      </a:solidFill>
                      <a:prstDash val="solid"/>
                      <a:round/>
                      <a:headEnd type="none" w="sm" len="sm"/>
                      <a:tailEnd type="none" w="sm" len="sm"/>
                    </a:lnR>
                    <a:lnT w="114300" cap="flat" cmpd="sng">
                      <a:solidFill>
                        <a:srgbClr val="888888"/>
                      </a:solidFill>
                      <a:prstDash val="solid"/>
                      <a:round/>
                      <a:headEnd type="none" w="sm" len="sm"/>
                      <a:tailEnd type="none" w="sm" len="sm"/>
                    </a:lnT>
                    <a:lnB w="114300" cap="flat" cmpd="sng">
                      <a:solidFill>
                        <a:srgbClr val="888888"/>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US" sz="2500" dirty="0"/>
                        <a:t>Family and Community Connections</a:t>
                      </a:r>
                      <a:endParaRPr sz="2500" dirty="0"/>
                    </a:p>
                  </a:txBody>
                  <a:tcPr marL="91425" marR="91425" marT="91425" marB="91425" anchor="ctr">
                    <a:lnL w="114300" cap="flat" cmpd="sng" algn="ctr">
                      <a:solidFill>
                        <a:srgbClr val="888888"/>
                      </a:solidFill>
                      <a:prstDash val="solid"/>
                      <a:round/>
                      <a:headEnd type="none" w="sm" len="sm"/>
                      <a:tailEnd type="none" w="sm" len="sm"/>
                    </a:lnL>
                    <a:lnR w="114300" cap="flat" cmpd="sng" algn="ctr">
                      <a:solidFill>
                        <a:srgbClr val="888888"/>
                      </a:solidFill>
                      <a:prstDash val="solid"/>
                      <a:round/>
                      <a:headEnd type="none" w="sm" len="sm"/>
                      <a:tailEnd type="none" w="sm" len="sm"/>
                    </a:lnR>
                    <a:lnT w="114300" cap="flat" cmpd="sng">
                      <a:solidFill>
                        <a:srgbClr val="888888"/>
                      </a:solidFill>
                      <a:prstDash val="solid"/>
                      <a:round/>
                      <a:headEnd type="none" w="sm" len="sm"/>
                      <a:tailEnd type="none" w="sm" len="sm"/>
                    </a:lnT>
                    <a:lnB w="114300" cap="flat" cmpd="sng">
                      <a:solidFill>
                        <a:srgbClr val="888888"/>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US" sz="2500" dirty="0"/>
                        <a:t>Curricula</a:t>
                      </a:r>
                      <a:endParaRPr sz="2500" dirty="0"/>
                    </a:p>
                  </a:txBody>
                  <a:tcPr marL="91425" marR="91425" marT="91425" marB="91425" anchor="ctr">
                    <a:lnL w="114300" cap="flat" cmpd="sng" algn="ctr">
                      <a:solidFill>
                        <a:srgbClr val="888888"/>
                      </a:solidFill>
                      <a:prstDash val="solid"/>
                      <a:round/>
                      <a:headEnd type="none" w="sm" len="sm"/>
                      <a:tailEnd type="none" w="sm" len="sm"/>
                    </a:lnL>
                    <a:lnR w="114300" cap="flat" cmpd="sng">
                      <a:solidFill>
                        <a:srgbClr val="888888"/>
                      </a:solidFill>
                      <a:prstDash val="solid"/>
                      <a:round/>
                      <a:headEnd type="none" w="sm" len="sm"/>
                      <a:tailEnd type="none" w="sm" len="sm"/>
                    </a:lnR>
                    <a:lnT w="114300" cap="flat" cmpd="sng">
                      <a:solidFill>
                        <a:srgbClr val="888888"/>
                      </a:solidFill>
                      <a:prstDash val="solid"/>
                      <a:round/>
                      <a:headEnd type="none" w="sm" len="sm"/>
                      <a:tailEnd type="none" w="sm" len="sm"/>
                    </a:lnT>
                    <a:lnB w="114300" cap="flat" cmpd="sng">
                      <a:solidFill>
                        <a:srgbClr val="888888"/>
                      </a:solidFill>
                      <a:prstDash val="solid"/>
                      <a:round/>
                      <a:headEnd type="none" w="sm" len="sm"/>
                      <a:tailEnd type="none" w="sm" len="sm"/>
                    </a:lnB>
                    <a:solidFill>
                      <a:schemeClr val="lt1"/>
                    </a:solidFill>
                  </a:tcPr>
                </a:tc>
                <a:extLst>
                  <a:ext uri="{0D108BD9-81ED-4DB2-BD59-A6C34878D82A}">
                    <a16:rowId xmlns:a16="http://schemas.microsoft.com/office/drawing/2014/main" val="667044334"/>
                  </a:ext>
                </a:extLst>
              </a:tr>
              <a:tr h="1641775">
                <a:tc>
                  <a:txBody>
                    <a:bodyPr/>
                    <a:lstStyle/>
                    <a:p>
                      <a:pPr marL="0" lvl="0" indent="0" algn="ctr" rtl="0">
                        <a:spcBef>
                          <a:spcPts val="0"/>
                        </a:spcBef>
                        <a:spcAft>
                          <a:spcPts val="0"/>
                        </a:spcAft>
                        <a:buNone/>
                      </a:pPr>
                      <a:r>
                        <a:rPr lang="en-US" sz="2500"/>
                        <a:t>Teaching Practices</a:t>
                      </a:r>
                      <a:endParaRPr sz="2500"/>
                    </a:p>
                  </a:txBody>
                  <a:tcPr marL="91425" marR="91425" marT="91425" marB="91425" anchor="ctr">
                    <a:lnL w="114300" cap="flat" cmpd="sng">
                      <a:solidFill>
                        <a:srgbClr val="888888"/>
                      </a:solidFill>
                      <a:prstDash val="solid"/>
                      <a:round/>
                      <a:headEnd type="none" w="sm" len="sm"/>
                      <a:tailEnd type="none" w="sm" len="sm"/>
                    </a:lnL>
                    <a:lnR w="114300" cap="flat" cmpd="sng">
                      <a:solidFill>
                        <a:srgbClr val="888888"/>
                      </a:solidFill>
                      <a:prstDash val="solid"/>
                      <a:round/>
                      <a:headEnd type="none" w="sm" len="sm"/>
                      <a:tailEnd type="none" w="sm" len="sm"/>
                    </a:lnR>
                    <a:lnT w="114300" cap="flat" cmpd="sng" algn="ctr">
                      <a:solidFill>
                        <a:srgbClr val="888888"/>
                      </a:solidFill>
                      <a:prstDash val="solid"/>
                      <a:round/>
                      <a:headEnd type="none" w="sm" len="sm"/>
                      <a:tailEnd type="none" w="sm" len="sm"/>
                    </a:lnT>
                    <a:lnB w="114300" cap="flat" cmpd="sng">
                      <a:solidFill>
                        <a:srgbClr val="888888"/>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US" sz="2500"/>
                        <a:t>Assessment</a:t>
                      </a:r>
                      <a:endParaRPr sz="2500"/>
                    </a:p>
                  </a:txBody>
                  <a:tcPr marL="91425" marR="91425" marT="91425" marB="91425" anchor="ctr">
                    <a:lnL w="114300" cap="flat" cmpd="sng">
                      <a:solidFill>
                        <a:srgbClr val="888888"/>
                      </a:solidFill>
                      <a:prstDash val="solid"/>
                      <a:round/>
                      <a:headEnd type="none" w="sm" len="sm"/>
                      <a:tailEnd type="none" w="sm" len="sm"/>
                    </a:lnL>
                    <a:lnR w="114300" cap="flat" cmpd="sng">
                      <a:solidFill>
                        <a:srgbClr val="888888"/>
                      </a:solidFill>
                      <a:prstDash val="solid"/>
                      <a:round/>
                      <a:headEnd type="none" w="sm" len="sm"/>
                      <a:tailEnd type="none" w="sm" len="sm"/>
                    </a:lnR>
                    <a:lnT w="114300" cap="flat" cmpd="sng" algn="ctr">
                      <a:solidFill>
                        <a:srgbClr val="888888"/>
                      </a:solidFill>
                      <a:prstDash val="solid"/>
                      <a:round/>
                      <a:headEnd type="none" w="sm" len="sm"/>
                      <a:tailEnd type="none" w="sm" len="sm"/>
                    </a:lnT>
                    <a:lnB w="114300" cap="flat" cmpd="sng">
                      <a:solidFill>
                        <a:srgbClr val="888888"/>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US" sz="2500" dirty="0"/>
                        <a:t>Learning Environments</a:t>
                      </a:r>
                      <a:endParaRPr sz="2500" dirty="0"/>
                    </a:p>
                  </a:txBody>
                  <a:tcPr marL="91425" marR="91425" marT="91425" marB="91425" anchor="ctr">
                    <a:lnL w="114300" cap="flat" cmpd="sng">
                      <a:solidFill>
                        <a:srgbClr val="888888"/>
                      </a:solidFill>
                      <a:prstDash val="solid"/>
                      <a:round/>
                      <a:headEnd type="none" w="sm" len="sm"/>
                      <a:tailEnd type="none" w="sm" len="sm"/>
                    </a:lnL>
                    <a:lnR w="114300" cap="flat" cmpd="sng">
                      <a:solidFill>
                        <a:srgbClr val="888888"/>
                      </a:solidFill>
                      <a:prstDash val="solid"/>
                      <a:round/>
                      <a:headEnd type="none" w="sm" len="sm"/>
                      <a:tailEnd type="none" w="sm" len="sm"/>
                    </a:lnR>
                    <a:lnT w="114300" cap="flat" cmpd="sng" algn="ctr">
                      <a:solidFill>
                        <a:srgbClr val="888888"/>
                      </a:solidFill>
                      <a:prstDash val="solid"/>
                      <a:round/>
                      <a:headEnd type="none" w="sm" len="sm"/>
                      <a:tailEnd type="none" w="sm" len="sm"/>
                    </a:lnT>
                    <a:lnB w="114300" cap="flat" cmpd="sng">
                      <a:solidFill>
                        <a:srgbClr val="888888"/>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1641775">
                <a:tc>
                  <a:txBody>
                    <a:bodyPr/>
                    <a:lstStyle/>
                    <a:p>
                      <a:pPr marL="0" lvl="0" indent="0" algn="ctr" rtl="0">
                        <a:spcBef>
                          <a:spcPts val="0"/>
                        </a:spcBef>
                        <a:spcAft>
                          <a:spcPts val="0"/>
                        </a:spcAft>
                        <a:buNone/>
                      </a:pPr>
                      <a:r>
                        <a:rPr lang="en-US" sz="2500"/>
                        <a:t>Health and Safety</a:t>
                      </a:r>
                      <a:endParaRPr sz="2500"/>
                    </a:p>
                  </a:txBody>
                  <a:tcPr marL="91425" marR="91425" marT="91425" marB="91425" anchor="ctr">
                    <a:lnL w="114300" cap="flat" cmpd="sng">
                      <a:solidFill>
                        <a:srgbClr val="888888"/>
                      </a:solidFill>
                      <a:prstDash val="solid"/>
                      <a:round/>
                      <a:headEnd type="none" w="sm" len="sm"/>
                      <a:tailEnd type="none" w="sm" len="sm"/>
                    </a:lnL>
                    <a:lnR w="114300" cap="flat" cmpd="sng">
                      <a:solidFill>
                        <a:srgbClr val="888888"/>
                      </a:solidFill>
                      <a:prstDash val="solid"/>
                      <a:round/>
                      <a:headEnd type="none" w="sm" len="sm"/>
                      <a:tailEnd type="none" w="sm" len="sm"/>
                    </a:lnR>
                    <a:lnT w="114300" cap="flat" cmpd="sng">
                      <a:solidFill>
                        <a:srgbClr val="888888"/>
                      </a:solidFill>
                      <a:prstDash val="solid"/>
                      <a:round/>
                      <a:headEnd type="none" w="sm" len="sm"/>
                      <a:tailEnd type="none" w="sm" len="sm"/>
                    </a:lnT>
                    <a:lnB w="114300" cap="flat" cmpd="sng">
                      <a:solidFill>
                        <a:srgbClr val="888888"/>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US" sz="2500"/>
                        <a:t>Professionalism</a:t>
                      </a:r>
                      <a:endParaRPr sz="2500"/>
                    </a:p>
                  </a:txBody>
                  <a:tcPr marL="91425" marR="91425" marT="91425" marB="91425" anchor="ctr">
                    <a:lnL w="114300" cap="flat" cmpd="sng">
                      <a:solidFill>
                        <a:srgbClr val="888888"/>
                      </a:solidFill>
                      <a:prstDash val="solid"/>
                      <a:round/>
                      <a:headEnd type="none" w="sm" len="sm"/>
                      <a:tailEnd type="none" w="sm" len="sm"/>
                    </a:lnL>
                    <a:lnR w="114300" cap="flat" cmpd="sng">
                      <a:solidFill>
                        <a:srgbClr val="888888"/>
                      </a:solidFill>
                      <a:prstDash val="solid"/>
                      <a:round/>
                      <a:headEnd type="none" w="sm" len="sm"/>
                      <a:tailEnd type="none" w="sm" len="sm"/>
                    </a:lnR>
                    <a:lnT w="114300" cap="flat" cmpd="sng">
                      <a:solidFill>
                        <a:srgbClr val="888888"/>
                      </a:solidFill>
                      <a:prstDash val="solid"/>
                      <a:round/>
                      <a:headEnd type="none" w="sm" len="sm"/>
                      <a:tailEnd type="none" w="sm" len="sm"/>
                    </a:lnT>
                    <a:lnB w="114300" cap="flat" cmpd="sng">
                      <a:solidFill>
                        <a:srgbClr val="888888"/>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US" sz="2500" dirty="0"/>
                        <a:t>Leadership and Management</a:t>
                      </a:r>
                      <a:endParaRPr sz="2500" dirty="0"/>
                    </a:p>
                  </a:txBody>
                  <a:tcPr marL="91425" marR="91425" marT="91425" marB="91425" anchor="ctr">
                    <a:lnL w="114300" cap="flat" cmpd="sng">
                      <a:solidFill>
                        <a:srgbClr val="888888"/>
                      </a:solidFill>
                      <a:prstDash val="solid"/>
                      <a:round/>
                      <a:headEnd type="none" w="sm" len="sm"/>
                      <a:tailEnd type="none" w="sm" len="sm"/>
                    </a:lnL>
                    <a:lnR w="114300" cap="flat" cmpd="sng">
                      <a:solidFill>
                        <a:srgbClr val="888888"/>
                      </a:solidFill>
                      <a:prstDash val="solid"/>
                      <a:round/>
                      <a:headEnd type="none" w="sm" len="sm"/>
                      <a:tailEnd type="none" w="sm" len="sm"/>
                    </a:lnR>
                    <a:lnT w="114300" cap="flat" cmpd="sng">
                      <a:solidFill>
                        <a:srgbClr val="888888"/>
                      </a:solidFill>
                      <a:prstDash val="solid"/>
                      <a:round/>
                      <a:headEnd type="none" w="sm" len="sm"/>
                      <a:tailEnd type="none" w="sm" len="sm"/>
                    </a:lnT>
                    <a:lnB w="114300" cap="flat" cmpd="sng">
                      <a:solidFill>
                        <a:srgbClr val="888888"/>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bl>
          </a:graphicData>
        </a:graphic>
      </p:graphicFrame>
      <p:sp>
        <p:nvSpPr>
          <p:cNvPr id="183" name="Google Shape;183;g3f6106b8911_0_486">
            <a:extLst>
              <a:ext uri="{C183D7F6-B498-43B3-948B-1728B52AA6E4}">
                <adec:decorative xmlns:adec="http://schemas.microsoft.com/office/drawing/2017/decorative" val="1"/>
              </a:ext>
            </a:extLst>
          </p:cNvPr>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g3f6106b8911_0_492"/>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Program Assurances</a:t>
            </a:r>
            <a:endParaRPr/>
          </a:p>
        </p:txBody>
      </p:sp>
      <p:graphicFrame>
        <p:nvGraphicFramePr>
          <p:cNvPr id="191" name="Google Shape;191;g3f6106b8911_0_492"/>
          <p:cNvGraphicFramePr/>
          <p:nvPr>
            <p:extLst>
              <p:ext uri="{D42A27DB-BD31-4B8C-83A1-F6EECF244321}">
                <p14:modId xmlns:p14="http://schemas.microsoft.com/office/powerpoint/2010/main" val="3280841414"/>
              </p:ext>
            </p:extLst>
          </p:nvPr>
        </p:nvGraphicFramePr>
        <p:xfrm>
          <a:off x="536050" y="1088088"/>
          <a:ext cx="11005400" cy="4928700"/>
        </p:xfrm>
        <a:graphic>
          <a:graphicData uri="http://schemas.openxmlformats.org/drawingml/2006/table">
            <a:tbl>
              <a:tblPr firstRow="1">
                <a:noFill/>
                <a:tableStyleId>{315E3855-E0F4-4144-9B4D-D15A2F9FF693}</a:tableStyleId>
              </a:tblPr>
              <a:tblGrid>
                <a:gridCol w="5502700">
                  <a:extLst>
                    <a:ext uri="{9D8B030D-6E8A-4147-A177-3AD203B41FA5}">
                      <a16:colId xmlns:a16="http://schemas.microsoft.com/office/drawing/2014/main" val="20000"/>
                    </a:ext>
                  </a:extLst>
                </a:gridCol>
                <a:gridCol w="5502700">
                  <a:extLst>
                    <a:ext uri="{9D8B030D-6E8A-4147-A177-3AD203B41FA5}">
                      <a16:colId xmlns:a16="http://schemas.microsoft.com/office/drawing/2014/main" val="20001"/>
                    </a:ext>
                  </a:extLst>
                </a:gridCol>
              </a:tblGrid>
              <a:tr h="246435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3000" dirty="0"/>
                        <a:t>Program Operations and Accountability</a:t>
                      </a:r>
                    </a:p>
                    <a:p>
                      <a:pPr marL="0" lvl="0" indent="0" algn="l" rtl="0">
                        <a:spcBef>
                          <a:spcPts val="0"/>
                        </a:spcBef>
                        <a:spcAft>
                          <a:spcPts val="0"/>
                        </a:spcAft>
                        <a:buNone/>
                      </a:pPr>
                      <a:endParaRPr sz="3000" dirty="0"/>
                    </a:p>
                  </a:txBody>
                  <a:tcPr marL="91425" marR="91425" marT="91425" marB="91425">
                    <a:lnL w="38100" cap="flat" cmpd="sng">
                      <a:solidFill>
                        <a:srgbClr val="666666"/>
                      </a:solidFill>
                      <a:prstDash val="solid"/>
                      <a:round/>
                      <a:headEnd type="none" w="sm" len="sm"/>
                      <a:tailEnd type="none" w="sm" len="sm"/>
                    </a:lnL>
                    <a:lnR w="38100" cap="flat" cmpd="sng" algn="ctr">
                      <a:solidFill>
                        <a:srgbClr val="666666"/>
                      </a:solidFill>
                      <a:prstDash val="solid"/>
                      <a:round/>
                      <a:headEnd type="none" w="sm" len="sm"/>
                      <a:tailEnd type="none" w="sm" len="sm"/>
                    </a:lnR>
                    <a:lnT w="38100" cap="flat" cmpd="sng">
                      <a:solidFill>
                        <a:srgbClr val="666666"/>
                      </a:solidFill>
                      <a:prstDash val="solid"/>
                      <a:round/>
                      <a:headEnd type="none" w="sm" len="sm"/>
                      <a:tailEnd type="none" w="sm" len="sm"/>
                    </a:lnT>
                    <a:lnB w="38100" cap="flat" cmpd="sng">
                      <a:solidFill>
                        <a:srgbClr val="666666"/>
                      </a:solidFill>
                      <a:prstDash val="solid"/>
                      <a:round/>
                      <a:headEnd type="none" w="sm" len="sm"/>
                      <a:tailEnd type="none" w="sm" len="sm"/>
                    </a:lnB>
                    <a:solidFill>
                      <a:srgbClr val="98CE94"/>
                    </a:solidFill>
                  </a:tcPr>
                </a:tc>
                <a:tc>
                  <a: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3000" dirty="0"/>
                        <a:t>Family and Community Engagement</a:t>
                      </a:r>
                    </a:p>
                    <a:p>
                      <a:pPr marL="0" lvl="0" indent="0" algn="r" rtl="0">
                        <a:spcBef>
                          <a:spcPts val="0"/>
                        </a:spcBef>
                        <a:spcAft>
                          <a:spcPts val="0"/>
                        </a:spcAft>
                        <a:buNone/>
                      </a:pPr>
                      <a:endParaRPr sz="3000" dirty="0"/>
                    </a:p>
                  </a:txBody>
                  <a:tcPr marL="91425" marR="91425" marT="91425" marB="91425">
                    <a:lnL w="38100" cap="flat" cmpd="sng" algn="ctr">
                      <a:solidFill>
                        <a:srgbClr val="666666"/>
                      </a:solidFill>
                      <a:prstDash val="solid"/>
                      <a:round/>
                      <a:headEnd type="none" w="sm" len="sm"/>
                      <a:tailEnd type="none" w="sm" len="sm"/>
                    </a:lnL>
                    <a:lnR w="38100" cap="flat" cmpd="sng">
                      <a:solidFill>
                        <a:srgbClr val="666666"/>
                      </a:solidFill>
                      <a:prstDash val="solid"/>
                      <a:round/>
                      <a:headEnd type="none" w="sm" len="sm"/>
                      <a:tailEnd type="none" w="sm" len="sm"/>
                    </a:lnR>
                    <a:lnT w="38100" cap="flat" cmpd="sng">
                      <a:solidFill>
                        <a:srgbClr val="666666"/>
                      </a:solidFill>
                      <a:prstDash val="solid"/>
                      <a:round/>
                      <a:headEnd type="none" w="sm" len="sm"/>
                      <a:tailEnd type="none" w="sm" len="sm"/>
                    </a:lnT>
                    <a:lnB w="38100" cap="flat" cmpd="sng">
                      <a:solidFill>
                        <a:srgbClr val="666666"/>
                      </a:solidFill>
                      <a:prstDash val="solid"/>
                      <a:round/>
                      <a:headEnd type="none" w="sm" len="sm"/>
                      <a:tailEnd type="none" w="sm" len="sm"/>
                    </a:lnB>
                    <a:solidFill>
                      <a:srgbClr val="888888"/>
                    </a:solidFill>
                  </a:tcPr>
                </a:tc>
                <a:extLst>
                  <a:ext uri="{0D108BD9-81ED-4DB2-BD59-A6C34878D82A}">
                    <a16:rowId xmlns:a16="http://schemas.microsoft.com/office/drawing/2014/main" val="220159109"/>
                  </a:ext>
                </a:extLst>
              </a:tr>
              <a:tr h="2464350">
                <a:tc>
                  <a:txBody>
                    <a:bodyPr/>
                    <a:lstStyle/>
                    <a:p>
                      <a:pPr marL="0" lvl="0" indent="0" algn="l" rtl="0">
                        <a:spcBef>
                          <a:spcPts val="0"/>
                        </a:spcBef>
                        <a:spcAft>
                          <a:spcPts val="0"/>
                        </a:spcAft>
                        <a:buNone/>
                      </a:pPr>
                      <a:r>
                        <a:rPr lang="en-US" sz="3000"/>
                        <a:t>Professionalism</a:t>
                      </a:r>
                      <a:endParaRPr sz="3000"/>
                    </a:p>
                  </a:txBody>
                  <a:tcPr marL="91425" marR="91425" marT="91425" marB="91425" anchor="b">
                    <a:lnL w="38100" cap="flat" cmpd="sng">
                      <a:solidFill>
                        <a:srgbClr val="666666"/>
                      </a:solidFill>
                      <a:prstDash val="solid"/>
                      <a:round/>
                      <a:headEnd type="none" w="sm" len="sm"/>
                      <a:tailEnd type="none" w="sm" len="sm"/>
                    </a:lnL>
                    <a:lnR w="38100" cap="flat" cmpd="sng" algn="ctr">
                      <a:solidFill>
                        <a:srgbClr val="666666"/>
                      </a:solidFill>
                      <a:prstDash val="solid"/>
                      <a:round/>
                      <a:headEnd type="none" w="sm" len="sm"/>
                      <a:tailEnd type="none" w="sm" len="sm"/>
                    </a:lnR>
                    <a:lnT w="38100" cap="flat" cmpd="sng" algn="ctr">
                      <a:solidFill>
                        <a:srgbClr val="666666"/>
                      </a:solidFill>
                      <a:prstDash val="solid"/>
                      <a:round/>
                      <a:headEnd type="none" w="sm" len="sm"/>
                      <a:tailEnd type="none" w="sm" len="sm"/>
                    </a:lnT>
                    <a:lnB w="38100" cap="flat" cmpd="sng">
                      <a:solidFill>
                        <a:srgbClr val="666666"/>
                      </a:solidFill>
                      <a:prstDash val="solid"/>
                      <a:round/>
                      <a:headEnd type="none" w="sm" len="sm"/>
                      <a:tailEnd type="none" w="sm" len="sm"/>
                    </a:lnB>
                    <a:solidFill>
                      <a:srgbClr val="D8D8D8"/>
                    </a:solidFill>
                  </a:tcPr>
                </a:tc>
                <a:tc>
                  <a:txBody>
                    <a:bodyPr/>
                    <a:lstStyle/>
                    <a:p>
                      <a:pPr marL="0" lvl="0" indent="0" algn="r" rtl="0">
                        <a:spcBef>
                          <a:spcPts val="0"/>
                        </a:spcBef>
                        <a:spcAft>
                          <a:spcPts val="0"/>
                        </a:spcAft>
                        <a:buClr>
                          <a:schemeClr val="dk1"/>
                        </a:buClr>
                        <a:buSzPts val="1100"/>
                        <a:buFont typeface="Arial"/>
                        <a:buNone/>
                      </a:pPr>
                      <a:r>
                        <a:rPr lang="en-US" sz="3000" dirty="0">
                          <a:solidFill>
                            <a:schemeClr val="dk1"/>
                          </a:solidFill>
                        </a:rPr>
                        <a:t>Teaching &amp; Learning</a:t>
                      </a:r>
                      <a:endParaRPr sz="3000" dirty="0"/>
                    </a:p>
                  </a:txBody>
                  <a:tcPr marL="91425" marR="91425" marT="91425" marB="91425" anchor="b">
                    <a:lnL w="38100" cap="flat" cmpd="sng" algn="ctr">
                      <a:solidFill>
                        <a:srgbClr val="666666"/>
                      </a:solidFill>
                      <a:prstDash val="solid"/>
                      <a:round/>
                      <a:headEnd type="none" w="sm" len="sm"/>
                      <a:tailEnd type="none" w="sm" len="sm"/>
                    </a:lnL>
                    <a:lnR w="38100" cap="flat" cmpd="sng">
                      <a:solidFill>
                        <a:srgbClr val="666666"/>
                      </a:solidFill>
                      <a:prstDash val="solid"/>
                      <a:round/>
                      <a:headEnd type="none" w="sm" len="sm"/>
                      <a:tailEnd type="none" w="sm" len="sm"/>
                    </a:lnR>
                    <a:lnT w="38100" cap="flat" cmpd="sng" algn="ctr">
                      <a:solidFill>
                        <a:srgbClr val="666666"/>
                      </a:solidFill>
                      <a:prstDash val="solid"/>
                      <a:round/>
                      <a:headEnd type="none" w="sm" len="sm"/>
                      <a:tailEnd type="none" w="sm" len="sm"/>
                    </a:lnT>
                    <a:lnB w="38100" cap="flat" cmpd="sng">
                      <a:solidFill>
                        <a:srgbClr val="666666"/>
                      </a:solidFill>
                      <a:prstDash val="solid"/>
                      <a:round/>
                      <a:headEnd type="none" w="sm" len="sm"/>
                      <a:tailEnd type="none" w="sm" len="sm"/>
                    </a:lnB>
                    <a:solidFill>
                      <a:srgbClr val="70C8B8"/>
                    </a:solidFill>
                  </a:tcPr>
                </a:tc>
                <a:extLst>
                  <a:ext uri="{0D108BD9-81ED-4DB2-BD59-A6C34878D82A}">
                    <a16:rowId xmlns:a16="http://schemas.microsoft.com/office/drawing/2014/main" val="10001"/>
                  </a:ext>
                </a:extLst>
              </a:tr>
            </a:tbl>
          </a:graphicData>
        </a:graphic>
      </p:graphicFrame>
      <p:pic>
        <p:nvPicPr>
          <p:cNvPr id="192" name="Google Shape;192;g3f6106b8911_0_492" descr="Preschool teacher sharing a story book with students."/>
          <p:cNvPicPr preferRelativeResize="0"/>
          <p:nvPr/>
        </p:nvPicPr>
        <p:blipFill>
          <a:blip r:embed="rId3">
            <a:alphaModFix/>
          </a:blip>
          <a:stretch>
            <a:fillRect/>
          </a:stretch>
        </p:blipFill>
        <p:spPr>
          <a:xfrm>
            <a:off x="4055200" y="2331873"/>
            <a:ext cx="4081600" cy="2723550"/>
          </a:xfrm>
          <a:prstGeom prst="rect">
            <a:avLst/>
          </a:prstGeom>
          <a:solidFill>
            <a:srgbClr val="318B93"/>
          </a:solidFill>
          <a:ln>
            <a:noFill/>
          </a:ln>
        </p:spPr>
      </p:pic>
      <p:sp>
        <p:nvSpPr>
          <p:cNvPr id="190" name="Google Shape;190;g3f6106b8911_0_492">
            <a:extLst>
              <a:ext uri="{C183D7F6-B498-43B3-948B-1728B52AA6E4}">
                <adec:decorative xmlns:adec="http://schemas.microsoft.com/office/drawing/2017/decorative" val="1"/>
              </a:ext>
            </a:extLst>
          </p:cNvPr>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201" name="Google Shape;201;g3f611a14ee2_0_0"/>
          <p:cNvSpPr txBox="1">
            <a:spLocks noGrp="1"/>
          </p:cNvSpPr>
          <p:nvPr>
            <p:ph type="title"/>
          </p:nvPr>
        </p:nvSpPr>
        <p:spPr>
          <a:xfrm>
            <a:off x="389825" y="1645971"/>
            <a:ext cx="3540900" cy="2726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3600"/>
              <a:t>An Interconnected System</a:t>
            </a:r>
            <a:endParaRPr sz="3600"/>
          </a:p>
        </p:txBody>
      </p:sp>
      <p:pic>
        <p:nvPicPr>
          <p:cNvPr id="198" name="Google Shape;198;g3f611a14ee2_0_0" descr="Image of interlocking gears"/>
          <p:cNvPicPr preferRelativeResize="0"/>
          <p:nvPr/>
        </p:nvPicPr>
        <p:blipFill rotWithShape="1">
          <a:blip r:embed="rId3">
            <a:alphaModFix/>
          </a:blip>
          <a:srcRect l="11002" r="13016" b="10322"/>
          <a:stretch/>
        </p:blipFill>
        <p:spPr>
          <a:xfrm>
            <a:off x="4194650" y="82075"/>
            <a:ext cx="7946100" cy="6252349"/>
          </a:xfrm>
          <a:prstGeom prst="rect">
            <a:avLst/>
          </a:prstGeom>
          <a:noFill/>
          <a:ln>
            <a:noFill/>
          </a:ln>
        </p:spPr>
      </p:pic>
      <p:sp>
        <p:nvSpPr>
          <p:cNvPr id="202" name="Google Shape;202;g3f611a14ee2_0_0" descr="IDEA&#10;"/>
          <p:cNvSpPr/>
          <p:nvPr/>
        </p:nvSpPr>
        <p:spPr>
          <a:xfrm>
            <a:off x="7198600" y="1384050"/>
            <a:ext cx="2006400" cy="1957800"/>
          </a:xfrm>
          <a:prstGeom prst="ellipse">
            <a:avLst/>
          </a:prstGeom>
          <a:solidFill>
            <a:schemeClr val="lt1"/>
          </a:solidFill>
          <a:ln w="28575" cap="flat" cmpd="sng">
            <a:solidFill>
              <a:srgbClr val="4975B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100" dirty="0">
                <a:solidFill>
                  <a:schemeClr val="dk1"/>
                </a:solidFill>
              </a:rPr>
              <a:t>IDEA</a:t>
            </a:r>
            <a:endParaRPr sz="2400" dirty="0"/>
          </a:p>
        </p:txBody>
      </p:sp>
      <p:sp>
        <p:nvSpPr>
          <p:cNvPr id="199" name="Google Shape;199;g3f611a14ee2_0_0" descr="Program&#10;Assurances&#10;"/>
          <p:cNvSpPr/>
          <p:nvPr/>
        </p:nvSpPr>
        <p:spPr>
          <a:xfrm>
            <a:off x="5360423" y="3476475"/>
            <a:ext cx="2401663" cy="2151300"/>
          </a:xfrm>
          <a:prstGeom prst="ellipse">
            <a:avLst/>
          </a:prstGeom>
          <a:solidFill>
            <a:schemeClr val="lt1"/>
          </a:solidFill>
          <a:ln w="28575" cap="flat" cmpd="sng">
            <a:solidFill>
              <a:srgbClr val="86B44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sz="2200" dirty="0">
                <a:solidFill>
                  <a:schemeClr val="dk1"/>
                </a:solidFill>
              </a:rPr>
              <a:t>Program</a:t>
            </a:r>
            <a:endParaRPr sz="2200" dirty="0">
              <a:solidFill>
                <a:schemeClr val="dk1"/>
              </a:solidFill>
            </a:endParaRPr>
          </a:p>
          <a:p>
            <a:pPr marL="0" lvl="0" indent="0" algn="ctr" rtl="0">
              <a:spcBef>
                <a:spcPts val="0"/>
              </a:spcBef>
              <a:spcAft>
                <a:spcPts val="0"/>
              </a:spcAft>
              <a:buClr>
                <a:schemeClr val="dk1"/>
              </a:buClr>
              <a:buSzPts val="1100"/>
              <a:buFont typeface="Arial"/>
              <a:buNone/>
            </a:pPr>
            <a:r>
              <a:rPr lang="en-US" sz="2200" dirty="0">
                <a:solidFill>
                  <a:schemeClr val="dk1"/>
                </a:solidFill>
              </a:rPr>
              <a:t>Assurances</a:t>
            </a:r>
            <a:endParaRPr sz="1500" dirty="0"/>
          </a:p>
        </p:txBody>
      </p:sp>
      <p:sp>
        <p:nvSpPr>
          <p:cNvPr id="200" name="Google Shape;200;g3f611a14ee2_0_0" descr="Program&#10;Standards&#10;">
            <a:extLst>
              <a:ext uri="{C183D7F6-B498-43B3-948B-1728B52AA6E4}">
                <adec:decorative xmlns:adec="http://schemas.microsoft.com/office/drawing/2017/decorative" val="0"/>
              </a:ext>
            </a:extLst>
          </p:cNvPr>
          <p:cNvSpPr/>
          <p:nvPr/>
        </p:nvSpPr>
        <p:spPr>
          <a:xfrm>
            <a:off x="8716350" y="3476475"/>
            <a:ext cx="2154900" cy="2151300"/>
          </a:xfrm>
          <a:prstGeom prst="ellipse">
            <a:avLst/>
          </a:prstGeom>
          <a:solidFill>
            <a:schemeClr val="lt1"/>
          </a:solidFill>
          <a:ln w="28575" cap="flat" cmpd="sng">
            <a:solidFill>
              <a:srgbClr val="7B5E9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200" dirty="0">
                <a:solidFill>
                  <a:schemeClr val="dk1"/>
                </a:solidFill>
              </a:rPr>
              <a:t>Program</a:t>
            </a:r>
            <a:endParaRPr sz="2200" dirty="0">
              <a:solidFill>
                <a:schemeClr val="dk1"/>
              </a:solidFill>
            </a:endParaRPr>
          </a:p>
          <a:p>
            <a:pPr marL="0" lvl="0" indent="0" algn="ctr" rtl="0">
              <a:spcBef>
                <a:spcPts val="0"/>
              </a:spcBef>
              <a:spcAft>
                <a:spcPts val="0"/>
              </a:spcAft>
              <a:buNone/>
            </a:pPr>
            <a:r>
              <a:rPr lang="en-US" sz="2200" dirty="0">
                <a:solidFill>
                  <a:schemeClr val="dk1"/>
                </a:solidFill>
              </a:rPr>
              <a:t>Standards</a:t>
            </a:r>
            <a:endParaRPr sz="1500" dirty="0"/>
          </a:p>
        </p:txBody>
      </p:sp>
      <p:sp>
        <p:nvSpPr>
          <p:cNvPr id="197" name="Google Shape;197;g3f611a14ee2_0_0">
            <a:extLst>
              <a:ext uri="{C183D7F6-B498-43B3-948B-1728B52AA6E4}">
                <adec:decorative xmlns:adec="http://schemas.microsoft.com/office/drawing/2017/decorative" val="1"/>
              </a:ext>
            </a:extLst>
          </p:cNvPr>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TotalTime>
  <Words>2003</Words>
  <Application>Microsoft Office PowerPoint</Application>
  <PresentationFormat>Widescreen</PresentationFormat>
  <Paragraphs>264</Paragraphs>
  <Slides>32</Slides>
  <Notes>32</Notes>
  <HiddenSlides>0</HiddenSlides>
  <MMClips>0</MMClips>
  <ScaleCrop>false</ScaleCrop>
  <HeadingPairs>
    <vt:vector size="6" baseType="variant">
      <vt:variant>
        <vt:lpstr>Fonts Used</vt:lpstr>
      </vt:variant>
      <vt:variant>
        <vt:i4>1</vt:i4>
      </vt:variant>
      <vt:variant>
        <vt:lpstr>Theme</vt:lpstr>
      </vt:variant>
      <vt:variant>
        <vt:i4>3</vt:i4>
      </vt:variant>
      <vt:variant>
        <vt:lpstr>Slide Titles</vt:lpstr>
      </vt:variant>
      <vt:variant>
        <vt:i4>32</vt:i4>
      </vt:variant>
    </vt:vector>
  </HeadingPairs>
  <TitlesOfParts>
    <vt:vector size="36" baseType="lpstr">
      <vt:lpstr>Arial</vt:lpstr>
      <vt:lpstr>Theme1</vt:lpstr>
      <vt:lpstr>Theme1</vt:lpstr>
      <vt:lpstr>Theme1</vt:lpstr>
      <vt:lpstr>Special Education Policy and Practice Webinar Series</vt:lpstr>
      <vt:lpstr>Welcome</vt:lpstr>
      <vt:lpstr>Today’s Presenters</vt:lpstr>
      <vt:lpstr>Today’s Topics</vt:lpstr>
      <vt:lpstr>Why Preschool Leadership Matters</vt:lpstr>
      <vt:lpstr>State and Federal Regulations</vt:lpstr>
      <vt:lpstr>Program Standards: High Quality General Education Settings</vt:lpstr>
      <vt:lpstr>Program Assurances</vt:lpstr>
      <vt:lpstr>An Interconnected System</vt:lpstr>
      <vt:lpstr>FAPE  </vt:lpstr>
      <vt:lpstr>FAPE in Regulations</vt:lpstr>
      <vt:lpstr>FAPE Considerations</vt:lpstr>
      <vt:lpstr>LRE </vt:lpstr>
      <vt:lpstr>LRE in Regulations</vt:lpstr>
      <vt:lpstr>LRE in Regulations, continued…</vt:lpstr>
      <vt:lpstr>Additional Points From the OSEP Dear Colleague Letter on Preschool LRE</vt:lpstr>
      <vt:lpstr>LRE Considerations </vt:lpstr>
      <vt:lpstr>Myths and Facts - Placement Decisions</vt:lpstr>
      <vt:lpstr>Transition </vt:lpstr>
      <vt:lpstr>Transition in Regulations</vt:lpstr>
      <vt:lpstr> Transition Considerations</vt:lpstr>
      <vt:lpstr>Connections to Preschool Practice</vt:lpstr>
      <vt:lpstr>Programming Requirements</vt:lpstr>
      <vt:lpstr>IEP Similarities: K-12 and Preschool</vt:lpstr>
      <vt:lpstr>IEP Differences in Early Childhood</vt:lpstr>
      <vt:lpstr>One more unique difference</vt:lpstr>
      <vt:lpstr>System Level Questions to Consider</vt:lpstr>
      <vt:lpstr>Stay Up To Date</vt:lpstr>
      <vt:lpstr>Future Policy and Practice Webinars</vt:lpstr>
      <vt:lpstr>Questions from the field</vt:lpstr>
      <vt:lpstr>Supporting Resources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Iowa Department of Education</dc:creator>
  <cp:lastModifiedBy>Albers, Lisa [IDOE]</cp:lastModifiedBy>
  <cp:revision>3</cp:revision>
  <dcterms:created xsi:type="dcterms:W3CDTF">2022-10-28T01:47:54Z</dcterms:created>
  <dcterms:modified xsi:type="dcterms:W3CDTF">2026-08-13T22:48:33Z</dcterms:modified>
</cp:coreProperties>
</file>