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9144000" cy="51435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2" autoAdjust="0"/>
    <p:restoredTop sz="94404" autoAdjust="0"/>
  </p:normalViewPr>
  <p:slideViewPr>
    <p:cSldViewPr>
      <p:cViewPr varScale="1">
        <p:scale>
          <a:sx n="82" d="100"/>
          <a:sy n="82" d="100"/>
        </p:scale>
        <p:origin x="72" y="224"/>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53434" y="976801"/>
            <a:ext cx="4747260" cy="1693545"/>
          </a:xfrm>
          <a:prstGeom prst="rect">
            <a:avLst/>
          </a:prstGeom>
        </p:spPr>
        <p:txBody>
          <a:bodyPr wrap="square" lIns="0" tIns="0" rIns="0" bIns="0">
            <a:spAutoFit/>
          </a:bodyPr>
          <a:lstStyle>
            <a:lvl1pPr>
              <a:defRPr sz="2500" b="1" i="0">
                <a:solidFill>
                  <a:schemeClr val="bg1"/>
                </a:solidFill>
                <a:latin typeface="Arial"/>
                <a:cs typeface="Arial"/>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sz="23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3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chemeClr val="bg1"/>
                </a:solidFill>
                <a:latin typeface="Arial"/>
                <a:cs typeface="Arial"/>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5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553078"/>
            <a:ext cx="4298315" cy="4590415"/>
          </a:xfrm>
          <a:custGeom>
            <a:avLst/>
            <a:gdLst/>
            <a:ahLst/>
            <a:cxnLst/>
            <a:rect l="l" t="t" r="r" b="b"/>
            <a:pathLst>
              <a:path w="4298315" h="4590415">
                <a:moveTo>
                  <a:pt x="1515358" y="0"/>
                </a:moveTo>
                <a:lnTo>
                  <a:pt x="1428509" y="1241"/>
                </a:lnTo>
                <a:lnTo>
                  <a:pt x="1345813" y="4070"/>
                </a:lnTo>
                <a:lnTo>
                  <a:pt x="1267123" y="8417"/>
                </a:lnTo>
                <a:lnTo>
                  <a:pt x="1192294" y="14211"/>
                </a:lnTo>
                <a:lnTo>
                  <a:pt x="1121179" y="21381"/>
                </a:lnTo>
                <a:lnTo>
                  <a:pt x="1053633" y="29857"/>
                </a:lnTo>
                <a:lnTo>
                  <a:pt x="989509" y="39569"/>
                </a:lnTo>
                <a:lnTo>
                  <a:pt x="928662" y="50446"/>
                </a:lnTo>
                <a:lnTo>
                  <a:pt x="870944" y="62417"/>
                </a:lnTo>
                <a:lnTo>
                  <a:pt x="816211" y="75412"/>
                </a:lnTo>
                <a:lnTo>
                  <a:pt x="764315" y="89359"/>
                </a:lnTo>
                <a:lnTo>
                  <a:pt x="715111" y="104190"/>
                </a:lnTo>
                <a:lnTo>
                  <a:pt x="668453" y="119832"/>
                </a:lnTo>
                <a:lnTo>
                  <a:pt x="624195" y="136216"/>
                </a:lnTo>
                <a:lnTo>
                  <a:pt x="582190" y="153271"/>
                </a:lnTo>
                <a:lnTo>
                  <a:pt x="542292" y="170927"/>
                </a:lnTo>
                <a:lnTo>
                  <a:pt x="504356" y="189112"/>
                </a:lnTo>
                <a:lnTo>
                  <a:pt x="468235" y="207757"/>
                </a:lnTo>
                <a:lnTo>
                  <a:pt x="433783" y="226790"/>
                </a:lnTo>
                <a:lnTo>
                  <a:pt x="400854" y="246141"/>
                </a:lnTo>
                <a:lnTo>
                  <a:pt x="338980" y="285517"/>
                </a:lnTo>
                <a:lnTo>
                  <a:pt x="281446" y="325318"/>
                </a:lnTo>
                <a:lnTo>
                  <a:pt x="148921" y="422981"/>
                </a:lnTo>
                <a:lnTo>
                  <a:pt x="123186" y="441634"/>
                </a:lnTo>
                <a:lnTo>
                  <a:pt x="71319" y="477495"/>
                </a:lnTo>
                <a:lnTo>
                  <a:pt x="17946" y="510960"/>
                </a:lnTo>
                <a:lnTo>
                  <a:pt x="0" y="521135"/>
                </a:lnTo>
                <a:lnTo>
                  <a:pt x="29" y="3701656"/>
                </a:lnTo>
                <a:lnTo>
                  <a:pt x="200" y="3751054"/>
                </a:lnTo>
                <a:lnTo>
                  <a:pt x="687" y="3858437"/>
                </a:lnTo>
                <a:lnTo>
                  <a:pt x="1443" y="4038949"/>
                </a:lnTo>
                <a:lnTo>
                  <a:pt x="1567" y="4068696"/>
                </a:lnTo>
                <a:lnTo>
                  <a:pt x="1871" y="4154319"/>
                </a:lnTo>
                <a:lnTo>
                  <a:pt x="1851" y="4582725"/>
                </a:lnTo>
                <a:lnTo>
                  <a:pt x="1733" y="4587057"/>
                </a:lnTo>
                <a:lnTo>
                  <a:pt x="1641" y="4590421"/>
                </a:lnTo>
                <a:lnTo>
                  <a:pt x="3237501" y="4590421"/>
                </a:lnTo>
                <a:lnTo>
                  <a:pt x="3279291" y="4574518"/>
                </a:lnTo>
                <a:lnTo>
                  <a:pt x="3317914" y="4558201"/>
                </a:lnTo>
                <a:lnTo>
                  <a:pt x="3361979" y="4537790"/>
                </a:lnTo>
                <a:lnTo>
                  <a:pt x="3410778" y="4512969"/>
                </a:lnTo>
                <a:lnTo>
                  <a:pt x="3463607" y="4483421"/>
                </a:lnTo>
                <a:lnTo>
                  <a:pt x="3519757" y="4448831"/>
                </a:lnTo>
                <a:lnTo>
                  <a:pt x="3578524" y="4408881"/>
                </a:lnTo>
                <a:lnTo>
                  <a:pt x="3639201" y="4363257"/>
                </a:lnTo>
                <a:lnTo>
                  <a:pt x="3670036" y="4338218"/>
                </a:lnTo>
                <a:lnTo>
                  <a:pt x="3701082" y="4311642"/>
                </a:lnTo>
                <a:lnTo>
                  <a:pt x="3732253" y="4283489"/>
                </a:lnTo>
                <a:lnTo>
                  <a:pt x="3763461" y="4253720"/>
                </a:lnTo>
                <a:lnTo>
                  <a:pt x="3794616" y="4222295"/>
                </a:lnTo>
                <a:lnTo>
                  <a:pt x="3825630" y="4189175"/>
                </a:lnTo>
                <a:lnTo>
                  <a:pt x="3856416" y="4154319"/>
                </a:lnTo>
                <a:lnTo>
                  <a:pt x="3886885" y="4117690"/>
                </a:lnTo>
                <a:lnTo>
                  <a:pt x="3916948" y="4079246"/>
                </a:lnTo>
                <a:lnTo>
                  <a:pt x="3946518" y="4038949"/>
                </a:lnTo>
                <a:lnTo>
                  <a:pt x="3975506" y="3996759"/>
                </a:lnTo>
                <a:lnTo>
                  <a:pt x="4003824" y="3952637"/>
                </a:lnTo>
                <a:lnTo>
                  <a:pt x="4031384" y="3906543"/>
                </a:lnTo>
                <a:lnTo>
                  <a:pt x="4058096" y="3858437"/>
                </a:lnTo>
                <a:lnTo>
                  <a:pt x="4083874" y="3808280"/>
                </a:lnTo>
                <a:lnTo>
                  <a:pt x="4108629" y="3756033"/>
                </a:lnTo>
                <a:lnTo>
                  <a:pt x="4132272" y="3701656"/>
                </a:lnTo>
                <a:lnTo>
                  <a:pt x="4154715" y="3645109"/>
                </a:lnTo>
                <a:lnTo>
                  <a:pt x="4175870" y="3586353"/>
                </a:lnTo>
                <a:lnTo>
                  <a:pt x="4195648" y="3525349"/>
                </a:lnTo>
                <a:lnTo>
                  <a:pt x="4213962" y="3462056"/>
                </a:lnTo>
                <a:lnTo>
                  <a:pt x="4230723" y="3396436"/>
                </a:lnTo>
                <a:lnTo>
                  <a:pt x="4245842" y="3328448"/>
                </a:lnTo>
                <a:lnTo>
                  <a:pt x="4259233" y="3258054"/>
                </a:lnTo>
                <a:lnTo>
                  <a:pt x="4270805" y="3185214"/>
                </a:lnTo>
                <a:lnTo>
                  <a:pt x="4280471" y="3109888"/>
                </a:lnTo>
                <a:lnTo>
                  <a:pt x="4288143" y="3032037"/>
                </a:lnTo>
                <a:lnTo>
                  <a:pt x="4293732" y="2951622"/>
                </a:lnTo>
                <a:lnTo>
                  <a:pt x="4297150" y="2868602"/>
                </a:lnTo>
                <a:lnTo>
                  <a:pt x="4298309" y="2782938"/>
                </a:lnTo>
                <a:lnTo>
                  <a:pt x="4297707" y="2733458"/>
                </a:lnTo>
                <a:lnTo>
                  <a:pt x="4295913" y="2684184"/>
                </a:lnTo>
                <a:lnTo>
                  <a:pt x="4292945" y="2635123"/>
                </a:lnTo>
                <a:lnTo>
                  <a:pt x="4288821" y="2586283"/>
                </a:lnTo>
                <a:lnTo>
                  <a:pt x="4283559" y="2537669"/>
                </a:lnTo>
                <a:lnTo>
                  <a:pt x="4277179" y="2489290"/>
                </a:lnTo>
                <a:lnTo>
                  <a:pt x="4269698" y="2441154"/>
                </a:lnTo>
                <a:lnTo>
                  <a:pt x="4261134" y="2393266"/>
                </a:lnTo>
                <a:lnTo>
                  <a:pt x="4251507" y="2345634"/>
                </a:lnTo>
                <a:lnTo>
                  <a:pt x="4240833" y="2298266"/>
                </a:lnTo>
                <a:lnTo>
                  <a:pt x="4229132" y="2251169"/>
                </a:lnTo>
                <a:lnTo>
                  <a:pt x="4216422" y="2204350"/>
                </a:lnTo>
                <a:lnTo>
                  <a:pt x="4202720" y="2157816"/>
                </a:lnTo>
                <a:lnTo>
                  <a:pt x="4188046" y="2111575"/>
                </a:lnTo>
                <a:lnTo>
                  <a:pt x="4172417" y="2065633"/>
                </a:lnTo>
                <a:lnTo>
                  <a:pt x="4155852" y="2019998"/>
                </a:lnTo>
                <a:lnTo>
                  <a:pt x="4138370" y="1974678"/>
                </a:lnTo>
                <a:lnTo>
                  <a:pt x="4119987" y="1929679"/>
                </a:lnTo>
                <a:lnTo>
                  <a:pt x="4100724" y="1885008"/>
                </a:lnTo>
                <a:lnTo>
                  <a:pt x="4080597" y="1840674"/>
                </a:lnTo>
                <a:lnTo>
                  <a:pt x="4059626" y="1796683"/>
                </a:lnTo>
                <a:lnTo>
                  <a:pt x="4037828" y="1753042"/>
                </a:lnTo>
                <a:lnTo>
                  <a:pt x="4015223" y="1709758"/>
                </a:lnTo>
                <a:lnTo>
                  <a:pt x="3991827" y="1666840"/>
                </a:lnTo>
                <a:lnTo>
                  <a:pt x="3967660" y="1624293"/>
                </a:lnTo>
                <a:lnTo>
                  <a:pt x="3942739" y="1582126"/>
                </a:lnTo>
                <a:lnTo>
                  <a:pt x="3917084" y="1540345"/>
                </a:lnTo>
                <a:lnTo>
                  <a:pt x="3890712" y="1498958"/>
                </a:lnTo>
                <a:lnTo>
                  <a:pt x="3863641" y="1457972"/>
                </a:lnTo>
                <a:lnTo>
                  <a:pt x="3835890" y="1417395"/>
                </a:lnTo>
                <a:lnTo>
                  <a:pt x="3807478" y="1377233"/>
                </a:lnTo>
                <a:lnTo>
                  <a:pt x="3778422" y="1337493"/>
                </a:lnTo>
                <a:lnTo>
                  <a:pt x="3748741" y="1298184"/>
                </a:lnTo>
                <a:lnTo>
                  <a:pt x="3718453" y="1259311"/>
                </a:lnTo>
                <a:lnTo>
                  <a:pt x="3687576" y="1220883"/>
                </a:lnTo>
                <a:lnTo>
                  <a:pt x="3656128" y="1182907"/>
                </a:lnTo>
                <a:lnTo>
                  <a:pt x="3624129" y="1145390"/>
                </a:lnTo>
                <a:lnTo>
                  <a:pt x="3591596" y="1108338"/>
                </a:lnTo>
                <a:lnTo>
                  <a:pt x="3558547" y="1071760"/>
                </a:lnTo>
                <a:lnTo>
                  <a:pt x="3525002" y="1035663"/>
                </a:lnTo>
                <a:lnTo>
                  <a:pt x="3490977" y="1000054"/>
                </a:lnTo>
                <a:lnTo>
                  <a:pt x="3456491" y="964939"/>
                </a:lnTo>
                <a:lnTo>
                  <a:pt x="3421564" y="930327"/>
                </a:lnTo>
                <a:lnTo>
                  <a:pt x="3386212" y="896224"/>
                </a:lnTo>
                <a:lnTo>
                  <a:pt x="3350454" y="862638"/>
                </a:lnTo>
                <a:lnTo>
                  <a:pt x="3314309" y="829576"/>
                </a:lnTo>
                <a:lnTo>
                  <a:pt x="3277795" y="797045"/>
                </a:lnTo>
                <a:lnTo>
                  <a:pt x="3240929" y="765053"/>
                </a:lnTo>
                <a:lnTo>
                  <a:pt x="3203732" y="733607"/>
                </a:lnTo>
                <a:lnTo>
                  <a:pt x="3166220" y="702713"/>
                </a:lnTo>
                <a:lnTo>
                  <a:pt x="3128411" y="672379"/>
                </a:lnTo>
                <a:lnTo>
                  <a:pt x="3090325" y="642613"/>
                </a:lnTo>
                <a:lnTo>
                  <a:pt x="3051980" y="613422"/>
                </a:lnTo>
                <a:lnTo>
                  <a:pt x="3013393" y="584812"/>
                </a:lnTo>
                <a:lnTo>
                  <a:pt x="2974584" y="556791"/>
                </a:lnTo>
                <a:lnTo>
                  <a:pt x="2935570" y="529367"/>
                </a:lnTo>
                <a:lnTo>
                  <a:pt x="2896369" y="502547"/>
                </a:lnTo>
                <a:lnTo>
                  <a:pt x="2857001" y="476337"/>
                </a:lnTo>
                <a:lnTo>
                  <a:pt x="2817483" y="450745"/>
                </a:lnTo>
                <a:lnTo>
                  <a:pt x="2777833" y="425778"/>
                </a:lnTo>
                <a:lnTo>
                  <a:pt x="2738071" y="401444"/>
                </a:lnTo>
                <a:lnTo>
                  <a:pt x="2698213" y="377750"/>
                </a:lnTo>
                <a:lnTo>
                  <a:pt x="2658279" y="354702"/>
                </a:lnTo>
                <a:lnTo>
                  <a:pt x="2618286" y="332309"/>
                </a:lnTo>
                <a:lnTo>
                  <a:pt x="2578254" y="310577"/>
                </a:lnTo>
                <a:lnTo>
                  <a:pt x="2538200" y="289514"/>
                </a:lnTo>
                <a:lnTo>
                  <a:pt x="2498142" y="269127"/>
                </a:lnTo>
                <a:lnTo>
                  <a:pt x="2458099" y="249423"/>
                </a:lnTo>
                <a:lnTo>
                  <a:pt x="2418090" y="230409"/>
                </a:lnTo>
                <a:lnTo>
                  <a:pt x="2378132" y="212093"/>
                </a:lnTo>
                <a:lnTo>
                  <a:pt x="2338243" y="194482"/>
                </a:lnTo>
                <a:lnTo>
                  <a:pt x="2298443" y="177583"/>
                </a:lnTo>
                <a:lnTo>
                  <a:pt x="2258749" y="161403"/>
                </a:lnTo>
                <a:lnTo>
                  <a:pt x="2219179" y="145949"/>
                </a:lnTo>
                <a:lnTo>
                  <a:pt x="2179753" y="131230"/>
                </a:lnTo>
                <a:lnTo>
                  <a:pt x="2140487" y="117251"/>
                </a:lnTo>
                <a:lnTo>
                  <a:pt x="2101402" y="104021"/>
                </a:lnTo>
                <a:lnTo>
                  <a:pt x="2062513" y="91546"/>
                </a:lnTo>
                <a:lnTo>
                  <a:pt x="2023841" y="79834"/>
                </a:lnTo>
                <a:lnTo>
                  <a:pt x="1985403" y="68892"/>
                </a:lnTo>
                <a:lnTo>
                  <a:pt x="1947218" y="58727"/>
                </a:lnTo>
                <a:lnTo>
                  <a:pt x="1909304" y="49346"/>
                </a:lnTo>
                <a:lnTo>
                  <a:pt x="1871679" y="40757"/>
                </a:lnTo>
                <a:lnTo>
                  <a:pt x="1834362" y="32967"/>
                </a:lnTo>
                <a:lnTo>
                  <a:pt x="1760722" y="19812"/>
                </a:lnTo>
                <a:lnTo>
                  <a:pt x="1688532" y="9940"/>
                </a:lnTo>
                <a:lnTo>
                  <a:pt x="1617938" y="3408"/>
                </a:lnTo>
                <a:lnTo>
                  <a:pt x="1549086" y="274"/>
                </a:lnTo>
                <a:lnTo>
                  <a:pt x="1515358" y="0"/>
                </a:lnTo>
                <a:close/>
              </a:path>
            </a:pathLst>
          </a:custGeom>
          <a:solidFill>
            <a:srgbClr val="D2D2D2"/>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329730"/>
            <a:ext cx="4461421" cy="4813769"/>
          </a:xfrm>
          <a:prstGeom prst="rect">
            <a:avLst/>
          </a:prstGeom>
        </p:spPr>
      </p:pic>
      <p:pic>
        <p:nvPicPr>
          <p:cNvPr id="18" name="bg object 18"/>
          <p:cNvPicPr/>
          <p:nvPr/>
        </p:nvPicPr>
        <p:blipFill>
          <a:blip r:embed="rId3" cstate="print"/>
          <a:stretch>
            <a:fillRect/>
          </a:stretch>
        </p:blipFill>
        <p:spPr>
          <a:xfrm>
            <a:off x="7887386" y="0"/>
            <a:ext cx="1256613" cy="1265461"/>
          </a:xfrm>
          <a:prstGeom prst="rect">
            <a:avLst/>
          </a:prstGeom>
        </p:spPr>
      </p:pic>
      <p:sp>
        <p:nvSpPr>
          <p:cNvPr id="19" name="bg object 19"/>
          <p:cNvSpPr/>
          <p:nvPr/>
        </p:nvSpPr>
        <p:spPr>
          <a:xfrm>
            <a:off x="3568865" y="373557"/>
            <a:ext cx="358775" cy="359410"/>
          </a:xfrm>
          <a:custGeom>
            <a:avLst/>
            <a:gdLst/>
            <a:ahLst/>
            <a:cxnLst/>
            <a:rect l="l" t="t" r="r" b="b"/>
            <a:pathLst>
              <a:path w="358775" h="359409">
                <a:moveTo>
                  <a:pt x="358495" y="125730"/>
                </a:moveTo>
                <a:lnTo>
                  <a:pt x="233133" y="125730"/>
                </a:lnTo>
                <a:lnTo>
                  <a:pt x="233133" y="0"/>
                </a:lnTo>
                <a:lnTo>
                  <a:pt x="125361" y="0"/>
                </a:lnTo>
                <a:lnTo>
                  <a:pt x="125361" y="125730"/>
                </a:lnTo>
                <a:lnTo>
                  <a:pt x="0" y="125730"/>
                </a:lnTo>
                <a:lnTo>
                  <a:pt x="0" y="233680"/>
                </a:lnTo>
                <a:lnTo>
                  <a:pt x="125361" y="233680"/>
                </a:lnTo>
                <a:lnTo>
                  <a:pt x="125361" y="359410"/>
                </a:lnTo>
                <a:lnTo>
                  <a:pt x="233133" y="359410"/>
                </a:lnTo>
                <a:lnTo>
                  <a:pt x="233133" y="233680"/>
                </a:lnTo>
                <a:lnTo>
                  <a:pt x="358495" y="233680"/>
                </a:lnTo>
                <a:lnTo>
                  <a:pt x="358495" y="125730"/>
                </a:lnTo>
                <a:close/>
              </a:path>
            </a:pathLst>
          </a:custGeom>
          <a:solidFill>
            <a:srgbClr val="C5D567"/>
          </a:solidFill>
        </p:spPr>
        <p:txBody>
          <a:bodyPr wrap="square" lIns="0" tIns="0" rIns="0" bIns="0" rtlCol="0"/>
          <a:lstStyle/>
          <a:p>
            <a:endParaRPr/>
          </a:p>
        </p:txBody>
      </p:sp>
      <p:sp>
        <p:nvSpPr>
          <p:cNvPr id="20" name="bg object 20"/>
          <p:cNvSpPr/>
          <p:nvPr/>
        </p:nvSpPr>
        <p:spPr>
          <a:xfrm>
            <a:off x="4367306" y="4397246"/>
            <a:ext cx="379095" cy="379095"/>
          </a:xfrm>
          <a:custGeom>
            <a:avLst/>
            <a:gdLst/>
            <a:ahLst/>
            <a:cxnLst/>
            <a:rect l="l" t="t" r="r" b="b"/>
            <a:pathLst>
              <a:path w="379095" h="379095">
                <a:moveTo>
                  <a:pt x="189445" y="0"/>
                </a:moveTo>
                <a:lnTo>
                  <a:pt x="147764" y="147751"/>
                </a:lnTo>
                <a:lnTo>
                  <a:pt x="0" y="189445"/>
                </a:lnTo>
                <a:lnTo>
                  <a:pt x="147764" y="231140"/>
                </a:lnTo>
                <a:lnTo>
                  <a:pt x="189445" y="378891"/>
                </a:lnTo>
                <a:lnTo>
                  <a:pt x="231140" y="231140"/>
                </a:lnTo>
                <a:lnTo>
                  <a:pt x="378904" y="189445"/>
                </a:lnTo>
                <a:lnTo>
                  <a:pt x="231140" y="147751"/>
                </a:lnTo>
                <a:lnTo>
                  <a:pt x="189445" y="0"/>
                </a:lnTo>
                <a:close/>
              </a:path>
            </a:pathLst>
          </a:custGeom>
          <a:solidFill>
            <a:srgbClr val="036079"/>
          </a:solidFill>
        </p:spPr>
        <p:txBody>
          <a:bodyPr wrap="square" lIns="0" tIns="0" rIns="0" bIns="0" rtlCol="0"/>
          <a:lstStyle/>
          <a:p>
            <a:endParaRPr/>
          </a:p>
        </p:txBody>
      </p:sp>
      <p:sp>
        <p:nvSpPr>
          <p:cNvPr id="21" name="bg object 21"/>
          <p:cNvSpPr/>
          <p:nvPr/>
        </p:nvSpPr>
        <p:spPr>
          <a:xfrm>
            <a:off x="6011532" y="286626"/>
            <a:ext cx="127000" cy="127000"/>
          </a:xfrm>
          <a:custGeom>
            <a:avLst/>
            <a:gdLst/>
            <a:ahLst/>
            <a:cxnLst/>
            <a:rect l="l" t="t" r="r" b="b"/>
            <a:pathLst>
              <a:path w="127000" h="127000">
                <a:moveTo>
                  <a:pt x="126987" y="0"/>
                </a:moveTo>
                <a:lnTo>
                  <a:pt x="0" y="0"/>
                </a:lnTo>
                <a:lnTo>
                  <a:pt x="0" y="126987"/>
                </a:lnTo>
                <a:lnTo>
                  <a:pt x="126987" y="126987"/>
                </a:lnTo>
                <a:lnTo>
                  <a:pt x="126987" y="0"/>
                </a:lnTo>
                <a:close/>
              </a:path>
            </a:pathLst>
          </a:custGeom>
          <a:solidFill>
            <a:srgbClr val="036079"/>
          </a:solidFill>
        </p:spPr>
        <p:txBody>
          <a:bodyPr wrap="square" lIns="0" tIns="0" rIns="0" bIns="0" rtlCol="0"/>
          <a:lstStyle/>
          <a:p>
            <a:endParaRPr/>
          </a:p>
        </p:txBody>
      </p:sp>
      <p:sp>
        <p:nvSpPr>
          <p:cNvPr id="22" name="bg object 22"/>
          <p:cNvSpPr/>
          <p:nvPr/>
        </p:nvSpPr>
        <p:spPr>
          <a:xfrm>
            <a:off x="6278918" y="289636"/>
            <a:ext cx="127000" cy="127000"/>
          </a:xfrm>
          <a:custGeom>
            <a:avLst/>
            <a:gdLst/>
            <a:ahLst/>
            <a:cxnLst/>
            <a:rect l="l" t="t" r="r" b="b"/>
            <a:pathLst>
              <a:path w="127000" h="127000">
                <a:moveTo>
                  <a:pt x="126987" y="0"/>
                </a:moveTo>
                <a:lnTo>
                  <a:pt x="0" y="0"/>
                </a:lnTo>
                <a:lnTo>
                  <a:pt x="0" y="126987"/>
                </a:lnTo>
                <a:lnTo>
                  <a:pt x="126987" y="126987"/>
                </a:lnTo>
                <a:lnTo>
                  <a:pt x="126987" y="0"/>
                </a:lnTo>
                <a:close/>
              </a:path>
            </a:pathLst>
          </a:custGeom>
          <a:solidFill>
            <a:srgbClr val="18405B"/>
          </a:solidFill>
        </p:spPr>
        <p:txBody>
          <a:bodyPr wrap="square" lIns="0" tIns="0" rIns="0" bIns="0" rtlCol="0"/>
          <a:lstStyle/>
          <a:p>
            <a:endParaRPr/>
          </a:p>
        </p:txBody>
      </p:sp>
      <p:sp>
        <p:nvSpPr>
          <p:cNvPr id="23" name="bg object 23"/>
          <p:cNvSpPr/>
          <p:nvPr/>
        </p:nvSpPr>
        <p:spPr>
          <a:xfrm>
            <a:off x="6546303" y="289636"/>
            <a:ext cx="523875" cy="127000"/>
          </a:xfrm>
          <a:custGeom>
            <a:avLst/>
            <a:gdLst/>
            <a:ahLst/>
            <a:cxnLst/>
            <a:rect l="l" t="t" r="r" b="b"/>
            <a:pathLst>
              <a:path w="523875" h="127000">
                <a:moveTo>
                  <a:pt x="523684" y="0"/>
                </a:moveTo>
                <a:lnTo>
                  <a:pt x="0" y="0"/>
                </a:lnTo>
                <a:lnTo>
                  <a:pt x="0" y="126987"/>
                </a:lnTo>
                <a:lnTo>
                  <a:pt x="523684" y="126987"/>
                </a:lnTo>
                <a:lnTo>
                  <a:pt x="523684" y="0"/>
                </a:lnTo>
                <a:close/>
              </a:path>
            </a:pathLst>
          </a:custGeom>
          <a:solidFill>
            <a:srgbClr val="C5D567"/>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7/30/2026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93747" y="46730"/>
            <a:ext cx="7371412" cy="577100"/>
          </a:xfrm>
          <a:prstGeom prst="rect">
            <a:avLst/>
          </a:prstGeom>
        </p:spPr>
        <p:txBody>
          <a:bodyPr wrap="square" lIns="0" tIns="0" rIns="0" bIns="0">
            <a:spAutoFit/>
          </a:bodyPr>
          <a:lstStyle>
            <a:lvl1pPr>
              <a:defRPr sz="2500" b="1" i="0">
                <a:solidFill>
                  <a:schemeClr val="bg1"/>
                </a:solidFill>
                <a:latin typeface="Arial"/>
                <a:cs typeface="Arial"/>
              </a:defRPr>
            </a:lvl1pPr>
          </a:lstStyle>
          <a:p>
            <a:endParaRPr/>
          </a:p>
        </p:txBody>
      </p:sp>
      <p:sp>
        <p:nvSpPr>
          <p:cNvPr id="3" name="Holder 3"/>
          <p:cNvSpPr>
            <a:spLocks noGrp="1"/>
          </p:cNvSpPr>
          <p:nvPr>
            <p:ph type="body" idx="1"/>
          </p:nvPr>
        </p:nvSpPr>
        <p:spPr>
          <a:xfrm>
            <a:off x="2519913" y="1151630"/>
            <a:ext cx="6022975" cy="2856229"/>
          </a:xfrm>
          <a:prstGeom prst="rect">
            <a:avLst/>
          </a:prstGeom>
        </p:spPr>
        <p:txBody>
          <a:bodyPr wrap="square" lIns="0" tIns="0" rIns="0" bIns="0">
            <a:spAutoFit/>
          </a:bodyPr>
          <a:lstStyle>
            <a:lvl1pPr>
              <a:defRPr sz="23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7/30/2026</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e.iowa.gov/pk-12/data/data-collections/student-reporting" TargetMode="External"/><Relationship Id="rId7" Type="http://schemas.openxmlformats.org/officeDocument/2006/relationships/hyperlink" Target="mailto:rachel.kruse@iowa.gov" TargetMode="External"/><Relationship Id="rId2" Type="http://schemas.openxmlformats.org/officeDocument/2006/relationships/hyperlink" Target="https://educate.iowa.gov/media/11296/download?inline"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educate.iowa.gov/pk-12/data/data-collections/certified-enrollment"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educate.iowa.gov/pk-12/early-childhood/swvpp#community-based-provider-cpb-application" TargetMode="Externa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eclkc.ohs.acf.hhs.gov/policy/45-cfr-chap-xiii" TargetMode="External"/><Relationship Id="rId2" Type="http://schemas.openxmlformats.org/officeDocument/2006/relationships/hyperlink" Target="https://educate.iowa.gov/media/13060/download?inline" TargetMode="Externa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s://www.naeyc.org/accreditation/early-learning/planned-change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ducate.iowa.gov/pk-12/early-childhood/swvpp#%3A%7E%3Atext%3DBack%20to%20top-%2CResources%20for%20SWVPP%20Educators%2C-List%20items%20for" TargetMode="External"/><Relationship Id="rId2" Type="http://schemas.openxmlformats.org/officeDocument/2006/relationships/hyperlink" Target="https://educate.iowa.gov/media/13255/download?inline"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www.iowagrants.gov/viewStorefrontOpportunity.do?OIDString=1782143410254%7COpportunity"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egis.iowa.gov/legislation/BillBook?ba=HF2754&amp;ga=91"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teachingstrategies.com/state/iowa/" TargetMode="External"/><Relationship Id="rId7" Type="http://schemas.openxmlformats.org/officeDocument/2006/relationships/hyperlink" Target="mailto:amy.stegeman@iowa.gov" TargetMode="External"/><Relationship Id="rId2" Type="http://schemas.openxmlformats.org/officeDocument/2006/relationships/hyperlink" Target="https://www.educateiowa.gov/pk-12/early-childhood/statewide-voluntary-preschool-program-four-year-old-children" TargetMode="External"/><Relationship Id="rId1" Type="http://schemas.openxmlformats.org/officeDocument/2006/relationships/slideLayout" Target="../slideLayouts/slideLayout2.xml"/><Relationship Id="rId6" Type="http://schemas.openxmlformats.org/officeDocument/2006/relationships/hyperlink" Target="mailto:marcie.lentsch@iowa.gov" TargetMode="External"/><Relationship Id="rId5" Type="http://schemas.openxmlformats.org/officeDocument/2006/relationships/image" Target="../media/image22.jp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iowagrants.gov/viewStorefrontOpportunity.do?OIDString=1782143410254%7COpportunity" TargetMode="External"/><Relationship Id="rId2" Type="http://schemas.openxmlformats.org/officeDocument/2006/relationships/hyperlink" Target="https://educate.iowa.gov/pk-12/early-childhood/swvpp#community-based-provider-cpb-applicati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ducate.iowa.gov/media/4097/download?inline" TargetMode="External"/><Relationship Id="rId7" Type="http://schemas.openxmlformats.org/officeDocument/2006/relationships/hyperlink" Target="http://www.legis.iowa.gov/DOCS/ACO/IC/LINC/Section.279.60.pdf" TargetMode="External"/><Relationship Id="rId2" Type="http://schemas.openxmlformats.org/officeDocument/2006/relationships/hyperlink" Target="https://teachingstrategies.com/product/gold/" TargetMode="External"/><Relationship Id="rId1" Type="http://schemas.openxmlformats.org/officeDocument/2006/relationships/slideLayout" Target="../slideLayouts/slideLayout2.xml"/><Relationship Id="rId6" Type="http://schemas.openxmlformats.org/officeDocument/2006/relationships/hyperlink" Target="https://teachingstrategies.sharefile.com/share/view/sbfda983dabdc49c8bc5eda78346fb2ef" TargetMode="External"/><Relationship Id="rId5" Type="http://schemas.openxmlformats.org/officeDocument/2006/relationships/hyperlink" Target="https://teachingstrategies.com/iowa-department-of-education-gold-online-application/" TargetMode="External"/><Relationship Id="rId4" Type="http://schemas.openxmlformats.org/officeDocument/2006/relationships/hyperlink" Target="https://drive.google.com/file/d/1566etqGeXostDwh15g-pc5Bhh1USeo9u/view"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036079"/>
          </a:solidFill>
        </p:spPr>
        <p:txBody>
          <a:bodyPr wrap="square" lIns="0" tIns="0" rIns="0" bIns="0" rtlCol="0"/>
          <a:lstStyle/>
          <a:p>
            <a:endParaRPr/>
          </a:p>
        </p:txBody>
      </p:sp>
      <p:pic>
        <p:nvPicPr>
          <p:cNvPr id="6" name="object 6">
            <a:extLst>
              <a:ext uri="{C183D7F6-B498-43B3-948B-1728B52AA6E4}">
                <adec:decorative xmlns:adec="http://schemas.microsoft.com/office/drawing/2017/decorative" val="1"/>
              </a:ext>
            </a:extLst>
          </p:cNvPr>
          <p:cNvPicPr/>
          <p:nvPr/>
        </p:nvPicPr>
        <p:blipFill>
          <a:blip r:embed="rId2" cstate="print"/>
          <a:stretch>
            <a:fillRect/>
          </a:stretch>
        </p:blipFill>
        <p:spPr>
          <a:xfrm>
            <a:off x="5205755" y="766827"/>
            <a:ext cx="3319567" cy="3317072"/>
          </a:xfrm>
          <a:prstGeom prst="rect">
            <a:avLst/>
          </a:prstGeom>
        </p:spPr>
      </p:pic>
      <p:pic>
        <p:nvPicPr>
          <p:cNvPr id="3" name="object 3" descr="Iowa Department of Education."/>
          <p:cNvPicPr/>
          <p:nvPr/>
        </p:nvPicPr>
        <p:blipFill>
          <a:blip r:embed="rId3" cstate="print"/>
          <a:stretch>
            <a:fillRect/>
          </a:stretch>
        </p:blipFill>
        <p:spPr>
          <a:xfrm>
            <a:off x="824915" y="4400094"/>
            <a:ext cx="3747083" cy="343494"/>
          </a:xfrm>
          <a:prstGeom prst="rect">
            <a:avLst/>
          </a:prstGeom>
        </p:spPr>
      </p:pic>
      <p:sp>
        <p:nvSpPr>
          <p:cNvPr id="4" name="object 4"/>
          <p:cNvSpPr txBox="1">
            <a:spLocks noGrp="1"/>
          </p:cNvSpPr>
          <p:nvPr>
            <p:ph type="ctrTitle"/>
          </p:nvPr>
        </p:nvSpPr>
        <p:spPr>
          <a:prstGeom prst="rect">
            <a:avLst/>
          </a:prstGeom>
        </p:spPr>
        <p:txBody>
          <a:bodyPr vert="horz" wrap="square" lIns="0" tIns="48260" rIns="0" bIns="0" rtlCol="0">
            <a:spAutoFit/>
          </a:bodyPr>
          <a:lstStyle/>
          <a:p>
            <a:pPr marL="12065" marR="5080" algn="ctr">
              <a:lnSpc>
                <a:spcPct val="92300"/>
              </a:lnSpc>
              <a:spcBef>
                <a:spcPts val="380"/>
              </a:spcBef>
            </a:pPr>
            <a:r>
              <a:rPr sz="2900" dirty="0"/>
              <a:t>Pathway</a:t>
            </a:r>
            <a:r>
              <a:rPr sz="2900" spc="20" dirty="0"/>
              <a:t> </a:t>
            </a:r>
            <a:r>
              <a:rPr sz="2900" dirty="0"/>
              <a:t>to</a:t>
            </a:r>
            <a:r>
              <a:rPr sz="2900" spc="10" dirty="0"/>
              <a:t> </a:t>
            </a:r>
            <a:r>
              <a:rPr sz="2900" spc="-10" dirty="0"/>
              <a:t>Statewide </a:t>
            </a:r>
            <a:r>
              <a:rPr sz="2900" dirty="0"/>
              <a:t>Voluntary</a:t>
            </a:r>
            <a:r>
              <a:rPr sz="2900" spc="20" dirty="0"/>
              <a:t> </a:t>
            </a:r>
            <a:r>
              <a:rPr sz="2900" spc="-10" dirty="0"/>
              <a:t>Preschool </a:t>
            </a:r>
            <a:r>
              <a:rPr sz="2900" dirty="0"/>
              <a:t>Program</a:t>
            </a:r>
            <a:r>
              <a:rPr sz="2900" spc="25" dirty="0"/>
              <a:t> </a:t>
            </a:r>
            <a:r>
              <a:rPr sz="2900" dirty="0"/>
              <a:t>Participation</a:t>
            </a:r>
            <a:r>
              <a:rPr sz="2900" spc="30" dirty="0"/>
              <a:t> </a:t>
            </a:r>
            <a:r>
              <a:rPr sz="2900" spc="-25" dirty="0"/>
              <a:t>for </a:t>
            </a:r>
            <a:r>
              <a:rPr sz="2900" b="0" spc="-10" dirty="0">
                <a:latin typeface="Arial"/>
                <a:cs typeface="Arial"/>
              </a:rPr>
              <a:t>Community-</a:t>
            </a:r>
            <a:r>
              <a:rPr sz="2900" b="0" dirty="0">
                <a:latin typeface="Arial"/>
                <a:cs typeface="Arial"/>
              </a:rPr>
              <a:t>Based</a:t>
            </a:r>
            <a:r>
              <a:rPr sz="2900" b="0" spc="130" dirty="0">
                <a:latin typeface="Arial"/>
                <a:cs typeface="Arial"/>
              </a:rPr>
              <a:t> </a:t>
            </a:r>
            <a:r>
              <a:rPr sz="2900" b="0" spc="-10" dirty="0">
                <a:latin typeface="Arial"/>
                <a:cs typeface="Arial"/>
              </a:rPr>
              <a:t>Providers</a:t>
            </a:r>
            <a:endParaRPr sz="2900" dirty="0">
              <a:latin typeface="Arial"/>
              <a:cs typeface="Arial"/>
            </a:endParaRPr>
          </a:p>
        </p:txBody>
      </p:sp>
      <p:sp>
        <p:nvSpPr>
          <p:cNvPr id="5" name="object 5"/>
          <p:cNvSpPr txBox="1"/>
          <p:nvPr/>
        </p:nvSpPr>
        <p:spPr>
          <a:xfrm>
            <a:off x="2202558" y="3274821"/>
            <a:ext cx="100076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FFFFFF"/>
                </a:solidFill>
                <a:latin typeface="Arial"/>
                <a:cs typeface="Arial"/>
              </a:rPr>
              <a:t>July</a:t>
            </a:r>
            <a:r>
              <a:rPr sz="1800" spc="-25" dirty="0">
                <a:solidFill>
                  <a:srgbClr val="FFFFFF"/>
                </a:solidFill>
                <a:latin typeface="Arial"/>
                <a:cs typeface="Arial"/>
              </a:rPr>
              <a:t> </a:t>
            </a:r>
            <a:r>
              <a:rPr sz="1800" spc="-20" dirty="0">
                <a:solidFill>
                  <a:srgbClr val="FFFFFF"/>
                </a:solidFill>
                <a:latin typeface="Arial"/>
                <a:cs typeface="Arial"/>
              </a:rPr>
              <a:t>2026</a:t>
            </a:r>
            <a:endParaRPr sz="18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Student Information System. All SWVPPs will utilize a Student Information System (SIS). This slide has Four approved vendors listed and how student information is used in multiple reporting processes."/>
          <p:cNvGrpSpPr/>
          <p:nvPr/>
        </p:nvGrpSpPr>
        <p:grpSpPr>
          <a:xfrm>
            <a:off x="0" y="0"/>
            <a:ext cx="9144000" cy="5143500"/>
            <a:chOff x="0" y="0"/>
            <a:chExt cx="9144000" cy="5143500"/>
          </a:xfrm>
        </p:grpSpPr>
        <p:sp>
          <p:nvSpPr>
            <p:cNvPr id="3" name="object 3"/>
            <p:cNvSpPr/>
            <p:nvPr/>
          </p:nvSpPr>
          <p:spPr>
            <a:xfrm>
              <a:off x="0" y="894524"/>
              <a:ext cx="9144000" cy="4249420"/>
            </a:xfrm>
            <a:custGeom>
              <a:avLst/>
              <a:gdLst/>
              <a:ahLst/>
              <a:cxnLst/>
              <a:rect l="l" t="t" r="r" b="b"/>
              <a:pathLst>
                <a:path w="9144000" h="4249420">
                  <a:moveTo>
                    <a:pt x="0" y="4248975"/>
                  </a:moveTo>
                  <a:lnTo>
                    <a:pt x="9144000" y="4248975"/>
                  </a:lnTo>
                  <a:lnTo>
                    <a:pt x="9144000" y="0"/>
                  </a:lnTo>
                  <a:lnTo>
                    <a:pt x="0" y="0"/>
                  </a:lnTo>
                  <a:lnTo>
                    <a:pt x="0" y="4248975"/>
                  </a:lnTo>
                  <a:close/>
                </a:path>
              </a:pathLst>
            </a:custGeom>
            <a:solidFill>
              <a:srgbClr val="E6E6E6"/>
            </a:solidFill>
          </p:spPr>
          <p:txBody>
            <a:bodyPr wrap="square" lIns="0" tIns="0" rIns="0" bIns="0" rtlCol="0"/>
            <a:lstStyle/>
            <a:p>
              <a:endParaRPr/>
            </a:p>
          </p:txBody>
        </p:sp>
        <p:sp>
          <p:nvSpPr>
            <p:cNvPr id="4" name="object 4"/>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82765" rIns="0" bIns="0" rtlCol="0">
            <a:spAutoFit/>
          </a:bodyPr>
          <a:lstStyle/>
          <a:p>
            <a:pPr marL="177800">
              <a:lnSpc>
                <a:spcPct val="100000"/>
              </a:lnSpc>
              <a:spcBef>
                <a:spcPts val="95"/>
              </a:spcBef>
            </a:pPr>
            <a:r>
              <a:rPr dirty="0"/>
              <a:t>Student</a:t>
            </a:r>
            <a:r>
              <a:rPr spc="-114" dirty="0"/>
              <a:t> </a:t>
            </a:r>
            <a:r>
              <a:rPr dirty="0"/>
              <a:t>Information</a:t>
            </a:r>
            <a:r>
              <a:rPr spc="-85" dirty="0"/>
              <a:t> </a:t>
            </a:r>
            <a:r>
              <a:rPr spc="-10" dirty="0"/>
              <a:t>System</a:t>
            </a:r>
          </a:p>
        </p:txBody>
      </p:sp>
      <p:sp>
        <p:nvSpPr>
          <p:cNvPr id="6" name="object 6"/>
          <p:cNvSpPr txBox="1"/>
          <p:nvPr/>
        </p:nvSpPr>
        <p:spPr>
          <a:xfrm>
            <a:off x="259482" y="1033767"/>
            <a:ext cx="7650480" cy="1969135"/>
          </a:xfrm>
          <a:prstGeom prst="rect">
            <a:avLst/>
          </a:prstGeom>
        </p:spPr>
        <p:txBody>
          <a:bodyPr vert="horz" wrap="square" lIns="0" tIns="12065" rIns="0" bIns="0" rtlCol="0">
            <a:spAutoFit/>
          </a:bodyPr>
          <a:lstStyle/>
          <a:p>
            <a:pPr marL="948690">
              <a:lnSpc>
                <a:spcPct val="100000"/>
              </a:lnSpc>
              <a:spcBef>
                <a:spcPts val="95"/>
              </a:spcBef>
            </a:pPr>
            <a:r>
              <a:rPr sz="1900" b="1" dirty="0">
                <a:latin typeface="Arial"/>
                <a:cs typeface="Arial"/>
              </a:rPr>
              <a:t>All</a:t>
            </a:r>
            <a:r>
              <a:rPr sz="1900" b="1" spc="-40" dirty="0">
                <a:latin typeface="Arial"/>
                <a:cs typeface="Arial"/>
              </a:rPr>
              <a:t> </a:t>
            </a:r>
            <a:r>
              <a:rPr sz="1900" b="1" dirty="0">
                <a:latin typeface="Arial"/>
                <a:cs typeface="Arial"/>
              </a:rPr>
              <a:t>SWVPPs</a:t>
            </a:r>
            <a:r>
              <a:rPr sz="1900" b="1" spc="-40" dirty="0">
                <a:latin typeface="Arial"/>
                <a:cs typeface="Arial"/>
              </a:rPr>
              <a:t> </a:t>
            </a:r>
            <a:r>
              <a:rPr sz="1900" b="1" dirty="0">
                <a:latin typeface="Arial"/>
                <a:cs typeface="Arial"/>
              </a:rPr>
              <a:t>will</a:t>
            </a:r>
            <a:r>
              <a:rPr sz="1900" b="1" spc="-70" dirty="0">
                <a:latin typeface="Arial"/>
                <a:cs typeface="Arial"/>
              </a:rPr>
              <a:t> </a:t>
            </a:r>
            <a:r>
              <a:rPr sz="1900" b="1" dirty="0">
                <a:latin typeface="Arial"/>
                <a:cs typeface="Arial"/>
              </a:rPr>
              <a:t>utilize</a:t>
            </a:r>
            <a:r>
              <a:rPr sz="1900" b="1" spc="-40" dirty="0">
                <a:latin typeface="Arial"/>
                <a:cs typeface="Arial"/>
              </a:rPr>
              <a:t> </a:t>
            </a:r>
            <a:r>
              <a:rPr sz="1900" b="1" dirty="0">
                <a:latin typeface="Arial"/>
                <a:cs typeface="Arial"/>
              </a:rPr>
              <a:t>a</a:t>
            </a:r>
            <a:r>
              <a:rPr sz="1900" b="1" spc="-35" dirty="0">
                <a:latin typeface="Arial"/>
                <a:cs typeface="Arial"/>
              </a:rPr>
              <a:t> </a:t>
            </a:r>
            <a:r>
              <a:rPr sz="1900" b="1" dirty="0">
                <a:latin typeface="Arial"/>
                <a:cs typeface="Arial"/>
              </a:rPr>
              <a:t>Student</a:t>
            </a:r>
            <a:r>
              <a:rPr sz="1900" b="1" spc="-40" dirty="0">
                <a:latin typeface="Arial"/>
                <a:cs typeface="Arial"/>
              </a:rPr>
              <a:t> </a:t>
            </a:r>
            <a:r>
              <a:rPr sz="1900" b="1" dirty="0">
                <a:latin typeface="Arial"/>
                <a:cs typeface="Arial"/>
              </a:rPr>
              <a:t>Information</a:t>
            </a:r>
            <a:r>
              <a:rPr sz="1900" b="1" spc="-25" dirty="0">
                <a:latin typeface="Arial"/>
                <a:cs typeface="Arial"/>
              </a:rPr>
              <a:t> </a:t>
            </a:r>
            <a:r>
              <a:rPr sz="1900" b="1" dirty="0">
                <a:latin typeface="Arial"/>
                <a:cs typeface="Arial"/>
              </a:rPr>
              <a:t>System </a:t>
            </a:r>
            <a:r>
              <a:rPr sz="1900" b="1" spc="-10" dirty="0">
                <a:latin typeface="Arial"/>
                <a:cs typeface="Arial"/>
              </a:rPr>
              <a:t>(SIS)</a:t>
            </a:r>
            <a:endParaRPr sz="1900">
              <a:latin typeface="Arial"/>
              <a:cs typeface="Arial"/>
            </a:endParaRPr>
          </a:p>
          <a:p>
            <a:pPr marL="367665" indent="-354965">
              <a:lnSpc>
                <a:spcPct val="100000"/>
              </a:lnSpc>
              <a:spcBef>
                <a:spcPts val="1980"/>
              </a:spcBef>
              <a:buClr>
                <a:srgbClr val="000000"/>
              </a:buClr>
              <a:buChar char="•"/>
              <a:tabLst>
                <a:tab pos="367665" algn="l"/>
              </a:tabLst>
            </a:pPr>
            <a:r>
              <a:rPr sz="2000" u="sng" dirty="0">
                <a:solidFill>
                  <a:srgbClr val="0562C1"/>
                </a:solidFill>
                <a:uFill>
                  <a:solidFill>
                    <a:srgbClr val="0562C1"/>
                  </a:solidFill>
                </a:uFill>
                <a:latin typeface="Arial"/>
                <a:cs typeface="Arial"/>
                <a:hlinkClick r:id="rId2"/>
              </a:rPr>
              <a:t>4</a:t>
            </a:r>
            <a:r>
              <a:rPr sz="2000" u="sng" spc="-15" dirty="0">
                <a:solidFill>
                  <a:srgbClr val="0562C1"/>
                </a:solidFill>
                <a:uFill>
                  <a:solidFill>
                    <a:srgbClr val="0562C1"/>
                  </a:solidFill>
                </a:uFill>
                <a:latin typeface="Arial"/>
                <a:cs typeface="Arial"/>
                <a:hlinkClick r:id="rId2"/>
              </a:rPr>
              <a:t> </a:t>
            </a:r>
            <a:r>
              <a:rPr sz="2000" u="sng" dirty="0">
                <a:solidFill>
                  <a:srgbClr val="0562C1"/>
                </a:solidFill>
                <a:uFill>
                  <a:solidFill>
                    <a:srgbClr val="0562C1"/>
                  </a:solidFill>
                </a:uFill>
                <a:latin typeface="Arial"/>
                <a:cs typeface="Arial"/>
                <a:hlinkClick r:id="rId2"/>
              </a:rPr>
              <a:t>approved</a:t>
            </a:r>
            <a:r>
              <a:rPr sz="2000" u="sng" spc="-40" dirty="0">
                <a:solidFill>
                  <a:srgbClr val="0562C1"/>
                </a:solidFill>
                <a:uFill>
                  <a:solidFill>
                    <a:srgbClr val="0562C1"/>
                  </a:solidFill>
                </a:uFill>
                <a:latin typeface="Arial"/>
                <a:cs typeface="Arial"/>
                <a:hlinkClick r:id="rId2"/>
              </a:rPr>
              <a:t> </a:t>
            </a:r>
            <a:r>
              <a:rPr sz="2000" u="sng" spc="-10" dirty="0">
                <a:solidFill>
                  <a:srgbClr val="0562C1"/>
                </a:solidFill>
                <a:uFill>
                  <a:solidFill>
                    <a:srgbClr val="0562C1"/>
                  </a:solidFill>
                </a:uFill>
                <a:latin typeface="Arial"/>
                <a:cs typeface="Arial"/>
                <a:hlinkClick r:id="rId2"/>
              </a:rPr>
              <a:t>vendors</a:t>
            </a:r>
            <a:endParaRPr sz="2000">
              <a:latin typeface="Arial"/>
              <a:cs typeface="Arial"/>
            </a:endParaRPr>
          </a:p>
          <a:p>
            <a:pPr marL="824865" lvl="1" indent="-342900">
              <a:lnSpc>
                <a:spcPct val="100000"/>
              </a:lnSpc>
              <a:spcBef>
                <a:spcPts val="10"/>
              </a:spcBef>
              <a:buChar char="•"/>
              <a:tabLst>
                <a:tab pos="824865" algn="l"/>
              </a:tabLst>
            </a:pPr>
            <a:r>
              <a:rPr sz="1800" spc="-25" dirty="0">
                <a:latin typeface="Arial"/>
                <a:cs typeface="Arial"/>
              </a:rPr>
              <a:t>JMC</a:t>
            </a:r>
            <a:endParaRPr sz="1800">
              <a:latin typeface="Arial"/>
              <a:cs typeface="Arial"/>
            </a:endParaRPr>
          </a:p>
          <a:p>
            <a:pPr marL="824865" lvl="1" indent="-342900">
              <a:lnSpc>
                <a:spcPct val="100000"/>
              </a:lnSpc>
              <a:buChar char="•"/>
              <a:tabLst>
                <a:tab pos="824865" algn="l"/>
              </a:tabLst>
            </a:pPr>
            <a:r>
              <a:rPr sz="1800" dirty="0">
                <a:latin typeface="Arial"/>
                <a:cs typeface="Arial"/>
              </a:rPr>
              <a:t>Infinite</a:t>
            </a:r>
            <a:r>
              <a:rPr sz="1800" spc="-40" dirty="0">
                <a:latin typeface="Arial"/>
                <a:cs typeface="Arial"/>
              </a:rPr>
              <a:t> </a:t>
            </a:r>
            <a:r>
              <a:rPr sz="1800" spc="-10" dirty="0">
                <a:latin typeface="Arial"/>
                <a:cs typeface="Arial"/>
              </a:rPr>
              <a:t>Campus</a:t>
            </a:r>
            <a:endParaRPr sz="1800">
              <a:latin typeface="Arial"/>
              <a:cs typeface="Arial"/>
            </a:endParaRPr>
          </a:p>
          <a:p>
            <a:pPr marL="824865" lvl="1" indent="-342900">
              <a:lnSpc>
                <a:spcPct val="100000"/>
              </a:lnSpc>
              <a:buChar char="•"/>
              <a:tabLst>
                <a:tab pos="824865" algn="l"/>
              </a:tabLst>
            </a:pPr>
            <a:r>
              <a:rPr sz="1800" spc="-10" dirty="0">
                <a:latin typeface="Arial"/>
                <a:cs typeface="Arial"/>
              </a:rPr>
              <a:t>PowerSchool</a:t>
            </a:r>
            <a:endParaRPr sz="1800">
              <a:latin typeface="Arial"/>
              <a:cs typeface="Arial"/>
            </a:endParaRPr>
          </a:p>
          <a:p>
            <a:pPr marL="824865" lvl="1" indent="-342900">
              <a:lnSpc>
                <a:spcPct val="100000"/>
              </a:lnSpc>
              <a:buChar char="•"/>
              <a:tabLst>
                <a:tab pos="824865" algn="l"/>
              </a:tabLst>
            </a:pPr>
            <a:r>
              <a:rPr sz="1800" spc="-20" dirty="0">
                <a:latin typeface="Arial"/>
                <a:cs typeface="Arial"/>
              </a:rPr>
              <a:t>Alma</a:t>
            </a:r>
            <a:endParaRPr sz="1800">
              <a:latin typeface="Arial"/>
              <a:cs typeface="Arial"/>
            </a:endParaRPr>
          </a:p>
        </p:txBody>
      </p:sp>
      <p:sp>
        <p:nvSpPr>
          <p:cNvPr id="7" name="object 7"/>
          <p:cNvSpPr txBox="1"/>
          <p:nvPr/>
        </p:nvSpPr>
        <p:spPr>
          <a:xfrm>
            <a:off x="259482" y="3250204"/>
            <a:ext cx="5234305" cy="636270"/>
          </a:xfrm>
          <a:prstGeom prst="rect">
            <a:avLst/>
          </a:prstGeom>
        </p:spPr>
        <p:txBody>
          <a:bodyPr vert="horz" wrap="square" lIns="0" tIns="12700" rIns="0" bIns="0" rtlCol="0">
            <a:spAutoFit/>
          </a:bodyPr>
          <a:lstStyle/>
          <a:p>
            <a:pPr marL="367665" marR="5080" indent="-355600">
              <a:lnSpc>
                <a:spcPct val="100000"/>
              </a:lnSpc>
              <a:spcBef>
                <a:spcPts val="100"/>
              </a:spcBef>
              <a:buChar char="•"/>
              <a:tabLst>
                <a:tab pos="367665" algn="l"/>
              </a:tabLst>
            </a:pPr>
            <a:r>
              <a:rPr sz="2000" dirty="0">
                <a:latin typeface="Arial"/>
                <a:cs typeface="Arial"/>
              </a:rPr>
              <a:t>Student</a:t>
            </a:r>
            <a:r>
              <a:rPr sz="2000" spc="-40" dirty="0">
                <a:latin typeface="Arial"/>
                <a:cs typeface="Arial"/>
              </a:rPr>
              <a:t> </a:t>
            </a:r>
            <a:r>
              <a:rPr sz="2000" dirty="0">
                <a:latin typeface="Arial"/>
                <a:cs typeface="Arial"/>
              </a:rPr>
              <a:t>information</a:t>
            </a:r>
            <a:r>
              <a:rPr sz="2000" spc="-45" dirty="0">
                <a:latin typeface="Arial"/>
                <a:cs typeface="Arial"/>
              </a:rPr>
              <a:t> </a:t>
            </a:r>
            <a:r>
              <a:rPr sz="2000" dirty="0">
                <a:latin typeface="Arial"/>
                <a:cs typeface="Arial"/>
              </a:rPr>
              <a:t>data</a:t>
            </a:r>
            <a:r>
              <a:rPr sz="2000" spc="-45" dirty="0">
                <a:latin typeface="Arial"/>
                <a:cs typeface="Arial"/>
              </a:rPr>
              <a:t> </a:t>
            </a:r>
            <a:r>
              <a:rPr sz="2000" dirty="0">
                <a:latin typeface="Arial"/>
                <a:cs typeface="Arial"/>
              </a:rPr>
              <a:t>is</a:t>
            </a:r>
            <a:r>
              <a:rPr sz="2000" spc="-15" dirty="0">
                <a:latin typeface="Arial"/>
                <a:cs typeface="Arial"/>
              </a:rPr>
              <a:t> </a:t>
            </a:r>
            <a:r>
              <a:rPr sz="2000" dirty="0">
                <a:latin typeface="Arial"/>
                <a:cs typeface="Arial"/>
              </a:rPr>
              <a:t>used</a:t>
            </a:r>
            <a:r>
              <a:rPr sz="2000" spc="-45" dirty="0">
                <a:latin typeface="Arial"/>
                <a:cs typeface="Arial"/>
              </a:rPr>
              <a:t> </a:t>
            </a:r>
            <a:r>
              <a:rPr sz="2000" dirty="0">
                <a:latin typeface="Arial"/>
                <a:cs typeface="Arial"/>
              </a:rPr>
              <a:t>in</a:t>
            </a:r>
            <a:r>
              <a:rPr sz="2000" spc="-20" dirty="0">
                <a:latin typeface="Arial"/>
                <a:cs typeface="Arial"/>
              </a:rPr>
              <a:t> </a:t>
            </a:r>
            <a:r>
              <a:rPr sz="2000" spc="-10" dirty="0">
                <a:latin typeface="Arial"/>
                <a:cs typeface="Arial"/>
              </a:rPr>
              <a:t>multiple </a:t>
            </a:r>
            <a:r>
              <a:rPr sz="2000" dirty="0">
                <a:latin typeface="Arial"/>
                <a:cs typeface="Arial"/>
              </a:rPr>
              <a:t>reporting</a:t>
            </a:r>
            <a:r>
              <a:rPr sz="2000" spc="-55" dirty="0">
                <a:latin typeface="Arial"/>
                <a:cs typeface="Arial"/>
              </a:rPr>
              <a:t> </a:t>
            </a:r>
            <a:r>
              <a:rPr sz="2000" spc="-10" dirty="0">
                <a:latin typeface="Arial"/>
                <a:cs typeface="Arial"/>
              </a:rPr>
              <a:t>processes:</a:t>
            </a:r>
            <a:endParaRPr sz="2000">
              <a:latin typeface="Arial"/>
              <a:cs typeface="Arial"/>
            </a:endParaRPr>
          </a:p>
        </p:txBody>
      </p:sp>
      <p:sp>
        <p:nvSpPr>
          <p:cNvPr id="8" name="object 8"/>
          <p:cNvSpPr txBox="1"/>
          <p:nvPr/>
        </p:nvSpPr>
        <p:spPr>
          <a:xfrm>
            <a:off x="728874" y="3861328"/>
            <a:ext cx="3594100" cy="848360"/>
          </a:xfrm>
          <a:prstGeom prst="rect">
            <a:avLst/>
          </a:prstGeom>
        </p:spPr>
        <p:txBody>
          <a:bodyPr vert="horz" wrap="square" lIns="0" tIns="12700" rIns="0" bIns="0" rtlCol="0">
            <a:spAutoFit/>
          </a:bodyPr>
          <a:lstStyle/>
          <a:p>
            <a:pPr marL="354965" indent="-342265">
              <a:lnSpc>
                <a:spcPct val="100000"/>
              </a:lnSpc>
              <a:spcBef>
                <a:spcPts val="100"/>
              </a:spcBef>
              <a:buClr>
                <a:srgbClr val="000000"/>
              </a:buClr>
              <a:buChar char="•"/>
              <a:tabLst>
                <a:tab pos="354965" algn="l"/>
              </a:tabLst>
            </a:pPr>
            <a:r>
              <a:rPr sz="1800" u="sng" dirty="0">
                <a:solidFill>
                  <a:srgbClr val="0562C1"/>
                </a:solidFill>
                <a:uFill>
                  <a:solidFill>
                    <a:srgbClr val="0562C1"/>
                  </a:solidFill>
                </a:uFill>
                <a:latin typeface="Arial"/>
                <a:cs typeface="Arial"/>
                <a:hlinkClick r:id="rId3"/>
              </a:rPr>
              <a:t>Student</a:t>
            </a:r>
            <a:r>
              <a:rPr sz="1800" u="sng" spc="-35" dirty="0">
                <a:solidFill>
                  <a:srgbClr val="0562C1"/>
                </a:solidFill>
                <a:uFill>
                  <a:solidFill>
                    <a:srgbClr val="0562C1"/>
                  </a:solidFill>
                </a:uFill>
                <a:latin typeface="Arial"/>
                <a:cs typeface="Arial"/>
                <a:hlinkClick r:id="rId3"/>
              </a:rPr>
              <a:t> </a:t>
            </a:r>
            <a:r>
              <a:rPr sz="1800" u="sng" dirty="0">
                <a:solidFill>
                  <a:srgbClr val="0562C1"/>
                </a:solidFill>
                <a:uFill>
                  <a:solidFill>
                    <a:srgbClr val="0562C1"/>
                  </a:solidFill>
                </a:uFill>
                <a:latin typeface="Arial"/>
                <a:cs typeface="Arial"/>
                <a:hlinkClick r:id="rId3"/>
              </a:rPr>
              <a:t>Reporting</a:t>
            </a:r>
            <a:r>
              <a:rPr sz="1800" u="sng" spc="-20" dirty="0">
                <a:solidFill>
                  <a:srgbClr val="0562C1"/>
                </a:solidFill>
                <a:uFill>
                  <a:solidFill>
                    <a:srgbClr val="0562C1"/>
                  </a:solidFill>
                </a:uFill>
                <a:latin typeface="Arial"/>
                <a:cs typeface="Arial"/>
                <a:hlinkClick r:id="rId3"/>
              </a:rPr>
              <a:t> </a:t>
            </a:r>
            <a:r>
              <a:rPr sz="1800" u="sng" dirty="0">
                <a:solidFill>
                  <a:srgbClr val="0562C1"/>
                </a:solidFill>
                <a:uFill>
                  <a:solidFill>
                    <a:srgbClr val="0562C1"/>
                  </a:solidFill>
                </a:uFill>
                <a:latin typeface="Arial"/>
                <a:cs typeface="Arial"/>
                <a:hlinkClick r:id="rId3"/>
              </a:rPr>
              <a:t>in</a:t>
            </a:r>
            <a:r>
              <a:rPr sz="1800" u="sng" spc="-45" dirty="0">
                <a:solidFill>
                  <a:srgbClr val="0562C1"/>
                </a:solidFill>
                <a:uFill>
                  <a:solidFill>
                    <a:srgbClr val="0562C1"/>
                  </a:solidFill>
                </a:uFill>
                <a:latin typeface="Arial"/>
                <a:cs typeface="Arial"/>
                <a:hlinkClick r:id="rId3"/>
              </a:rPr>
              <a:t> </a:t>
            </a:r>
            <a:r>
              <a:rPr sz="1800" u="sng" dirty="0">
                <a:solidFill>
                  <a:srgbClr val="0562C1"/>
                </a:solidFill>
                <a:uFill>
                  <a:solidFill>
                    <a:srgbClr val="0562C1"/>
                  </a:solidFill>
                </a:uFill>
                <a:latin typeface="Arial"/>
                <a:cs typeface="Arial"/>
                <a:hlinkClick r:id="rId3"/>
              </a:rPr>
              <a:t>Iowa</a:t>
            </a:r>
            <a:r>
              <a:rPr sz="1800" u="sng" spc="5" dirty="0">
                <a:solidFill>
                  <a:srgbClr val="0562C1"/>
                </a:solidFill>
                <a:uFill>
                  <a:solidFill>
                    <a:srgbClr val="0562C1"/>
                  </a:solidFill>
                </a:uFill>
                <a:latin typeface="Arial"/>
                <a:cs typeface="Arial"/>
                <a:hlinkClick r:id="rId3"/>
              </a:rPr>
              <a:t> </a:t>
            </a:r>
            <a:r>
              <a:rPr sz="1800" u="sng" spc="-20" dirty="0">
                <a:solidFill>
                  <a:srgbClr val="0562C1"/>
                </a:solidFill>
                <a:uFill>
                  <a:solidFill>
                    <a:srgbClr val="0562C1"/>
                  </a:solidFill>
                </a:uFill>
                <a:latin typeface="Arial"/>
                <a:cs typeface="Arial"/>
                <a:hlinkClick r:id="rId3"/>
              </a:rPr>
              <a:t>(SRI)</a:t>
            </a:r>
            <a:endParaRPr sz="1800">
              <a:latin typeface="Arial"/>
              <a:cs typeface="Arial"/>
            </a:endParaRPr>
          </a:p>
          <a:p>
            <a:pPr marL="354965" indent="-342265">
              <a:lnSpc>
                <a:spcPct val="100000"/>
              </a:lnSpc>
              <a:buClr>
                <a:srgbClr val="000000"/>
              </a:buClr>
              <a:buChar char="•"/>
              <a:tabLst>
                <a:tab pos="354965" algn="l"/>
              </a:tabLst>
            </a:pPr>
            <a:r>
              <a:rPr sz="1800" u="sng" dirty="0">
                <a:solidFill>
                  <a:srgbClr val="0562C1"/>
                </a:solidFill>
                <a:uFill>
                  <a:solidFill>
                    <a:srgbClr val="0562C1"/>
                  </a:solidFill>
                </a:uFill>
                <a:latin typeface="Arial"/>
                <a:cs typeface="Arial"/>
                <a:hlinkClick r:id="rId4"/>
              </a:rPr>
              <a:t>Certified</a:t>
            </a:r>
            <a:r>
              <a:rPr sz="1800" u="sng" spc="-35" dirty="0">
                <a:solidFill>
                  <a:srgbClr val="0562C1"/>
                </a:solidFill>
                <a:uFill>
                  <a:solidFill>
                    <a:srgbClr val="0562C1"/>
                  </a:solidFill>
                </a:uFill>
                <a:latin typeface="Arial"/>
                <a:cs typeface="Arial"/>
                <a:hlinkClick r:id="rId4"/>
              </a:rPr>
              <a:t> </a:t>
            </a:r>
            <a:r>
              <a:rPr sz="1800" u="sng" spc="-10" dirty="0">
                <a:solidFill>
                  <a:srgbClr val="0562C1"/>
                </a:solidFill>
                <a:uFill>
                  <a:solidFill>
                    <a:srgbClr val="0562C1"/>
                  </a:solidFill>
                </a:uFill>
                <a:latin typeface="Arial"/>
                <a:cs typeface="Arial"/>
                <a:hlinkClick r:id="rId4"/>
              </a:rPr>
              <a:t>Enrollment</a:t>
            </a:r>
            <a:endParaRPr sz="1800">
              <a:latin typeface="Arial"/>
              <a:cs typeface="Arial"/>
            </a:endParaRPr>
          </a:p>
          <a:p>
            <a:pPr marL="812165" lvl="1" indent="-342265">
              <a:lnSpc>
                <a:spcPct val="100000"/>
              </a:lnSpc>
              <a:buChar char="•"/>
              <a:tabLst>
                <a:tab pos="812165" algn="l"/>
              </a:tabLst>
            </a:pPr>
            <a:r>
              <a:rPr sz="1800" spc="-10" dirty="0">
                <a:latin typeface="Arial"/>
                <a:cs typeface="Arial"/>
              </a:rPr>
              <a:t>Funding</a:t>
            </a:r>
            <a:endParaRPr sz="1800">
              <a:latin typeface="Arial"/>
              <a:cs typeface="Arial"/>
            </a:endParaRPr>
          </a:p>
        </p:txBody>
      </p:sp>
      <p:grpSp>
        <p:nvGrpSpPr>
          <p:cNvPr id="9" name="object 9">
            <a:extLst>
              <a:ext uri="{C183D7F6-B498-43B3-948B-1728B52AA6E4}">
                <adec:decorative xmlns:adec="http://schemas.microsoft.com/office/drawing/2017/decorative" val="1"/>
              </a:ext>
            </a:extLst>
          </p:cNvPr>
          <p:cNvGrpSpPr/>
          <p:nvPr/>
        </p:nvGrpSpPr>
        <p:grpSpPr>
          <a:xfrm>
            <a:off x="6061850" y="1363574"/>
            <a:ext cx="2922905" cy="3439160"/>
            <a:chOff x="6061850" y="1363574"/>
            <a:chExt cx="2922905" cy="3439160"/>
          </a:xfrm>
        </p:grpSpPr>
        <p:pic>
          <p:nvPicPr>
            <p:cNvPr id="10" name="object 10"/>
            <p:cNvPicPr/>
            <p:nvPr/>
          </p:nvPicPr>
          <p:blipFill>
            <a:blip r:embed="rId5" cstate="print"/>
            <a:stretch>
              <a:fillRect/>
            </a:stretch>
          </p:blipFill>
          <p:spPr>
            <a:xfrm>
              <a:off x="6153874" y="1363574"/>
              <a:ext cx="1763574" cy="1763574"/>
            </a:xfrm>
            <a:prstGeom prst="rect">
              <a:avLst/>
            </a:prstGeom>
          </p:spPr>
        </p:pic>
        <p:sp>
          <p:nvSpPr>
            <p:cNvPr id="11" name="object 11"/>
            <p:cNvSpPr/>
            <p:nvPr/>
          </p:nvSpPr>
          <p:spPr>
            <a:xfrm>
              <a:off x="6066613" y="3190074"/>
              <a:ext cx="2913380" cy="1607820"/>
            </a:xfrm>
            <a:custGeom>
              <a:avLst/>
              <a:gdLst/>
              <a:ahLst/>
              <a:cxnLst/>
              <a:rect l="l" t="t" r="r" b="b"/>
              <a:pathLst>
                <a:path w="2913379" h="1607820">
                  <a:moveTo>
                    <a:pt x="2645397" y="0"/>
                  </a:moveTo>
                  <a:lnTo>
                    <a:pt x="267906" y="0"/>
                  </a:lnTo>
                  <a:lnTo>
                    <a:pt x="219751" y="4316"/>
                  </a:lnTo>
                  <a:lnTo>
                    <a:pt x="174427" y="16761"/>
                  </a:lnTo>
                  <a:lnTo>
                    <a:pt x="132691" y="36578"/>
                  </a:lnTo>
                  <a:lnTo>
                    <a:pt x="95300" y="63010"/>
                  </a:lnTo>
                  <a:lnTo>
                    <a:pt x="63010" y="95300"/>
                  </a:lnTo>
                  <a:lnTo>
                    <a:pt x="36578" y="132691"/>
                  </a:lnTo>
                  <a:lnTo>
                    <a:pt x="16761" y="174427"/>
                  </a:lnTo>
                  <a:lnTo>
                    <a:pt x="4316" y="219751"/>
                  </a:lnTo>
                  <a:lnTo>
                    <a:pt x="0" y="267906"/>
                  </a:lnTo>
                  <a:lnTo>
                    <a:pt x="0" y="1339494"/>
                  </a:lnTo>
                  <a:lnTo>
                    <a:pt x="4316" y="1387649"/>
                  </a:lnTo>
                  <a:lnTo>
                    <a:pt x="16761" y="1432973"/>
                  </a:lnTo>
                  <a:lnTo>
                    <a:pt x="36578" y="1474709"/>
                  </a:lnTo>
                  <a:lnTo>
                    <a:pt x="63010" y="1512100"/>
                  </a:lnTo>
                  <a:lnTo>
                    <a:pt x="95300" y="1544390"/>
                  </a:lnTo>
                  <a:lnTo>
                    <a:pt x="132691" y="1570822"/>
                  </a:lnTo>
                  <a:lnTo>
                    <a:pt x="174427" y="1590639"/>
                  </a:lnTo>
                  <a:lnTo>
                    <a:pt x="219751" y="1603084"/>
                  </a:lnTo>
                  <a:lnTo>
                    <a:pt x="267906" y="1607400"/>
                  </a:lnTo>
                  <a:lnTo>
                    <a:pt x="2645397" y="1607400"/>
                  </a:lnTo>
                  <a:lnTo>
                    <a:pt x="2693552" y="1603084"/>
                  </a:lnTo>
                  <a:lnTo>
                    <a:pt x="2738876" y="1590639"/>
                  </a:lnTo>
                  <a:lnTo>
                    <a:pt x="2780612" y="1570822"/>
                  </a:lnTo>
                  <a:lnTo>
                    <a:pt x="2818003" y="1544390"/>
                  </a:lnTo>
                  <a:lnTo>
                    <a:pt x="2850293" y="1512100"/>
                  </a:lnTo>
                  <a:lnTo>
                    <a:pt x="2876725" y="1474709"/>
                  </a:lnTo>
                  <a:lnTo>
                    <a:pt x="2896542" y="1432973"/>
                  </a:lnTo>
                  <a:lnTo>
                    <a:pt x="2908987" y="1387649"/>
                  </a:lnTo>
                  <a:lnTo>
                    <a:pt x="2913303" y="1339494"/>
                  </a:lnTo>
                  <a:lnTo>
                    <a:pt x="2913303" y="267906"/>
                  </a:lnTo>
                  <a:lnTo>
                    <a:pt x="2908987" y="219751"/>
                  </a:lnTo>
                  <a:lnTo>
                    <a:pt x="2896542" y="174427"/>
                  </a:lnTo>
                  <a:lnTo>
                    <a:pt x="2876725" y="132691"/>
                  </a:lnTo>
                  <a:lnTo>
                    <a:pt x="2850293" y="95300"/>
                  </a:lnTo>
                  <a:lnTo>
                    <a:pt x="2818003" y="63010"/>
                  </a:lnTo>
                  <a:lnTo>
                    <a:pt x="2780612" y="36578"/>
                  </a:lnTo>
                  <a:lnTo>
                    <a:pt x="2738876" y="16761"/>
                  </a:lnTo>
                  <a:lnTo>
                    <a:pt x="2693552" y="4316"/>
                  </a:lnTo>
                  <a:lnTo>
                    <a:pt x="2645397" y="0"/>
                  </a:lnTo>
                  <a:close/>
                </a:path>
              </a:pathLst>
            </a:custGeom>
            <a:solidFill>
              <a:srgbClr val="E6E6E6"/>
            </a:solidFill>
          </p:spPr>
          <p:txBody>
            <a:bodyPr wrap="square" lIns="0" tIns="0" rIns="0" bIns="0" rtlCol="0"/>
            <a:lstStyle/>
            <a:p>
              <a:endParaRPr/>
            </a:p>
          </p:txBody>
        </p:sp>
        <p:sp>
          <p:nvSpPr>
            <p:cNvPr id="12" name="object 12"/>
            <p:cNvSpPr/>
            <p:nvPr/>
          </p:nvSpPr>
          <p:spPr>
            <a:xfrm>
              <a:off x="6066613" y="3190074"/>
              <a:ext cx="2913380" cy="1607820"/>
            </a:xfrm>
            <a:custGeom>
              <a:avLst/>
              <a:gdLst/>
              <a:ahLst/>
              <a:cxnLst/>
              <a:rect l="l" t="t" r="r" b="b"/>
              <a:pathLst>
                <a:path w="2913379" h="1607820">
                  <a:moveTo>
                    <a:pt x="0" y="267906"/>
                  </a:moveTo>
                  <a:lnTo>
                    <a:pt x="4316" y="219751"/>
                  </a:lnTo>
                  <a:lnTo>
                    <a:pt x="16761" y="174427"/>
                  </a:lnTo>
                  <a:lnTo>
                    <a:pt x="36578" y="132691"/>
                  </a:lnTo>
                  <a:lnTo>
                    <a:pt x="63010" y="95300"/>
                  </a:lnTo>
                  <a:lnTo>
                    <a:pt x="95300" y="63010"/>
                  </a:lnTo>
                  <a:lnTo>
                    <a:pt x="132691" y="36578"/>
                  </a:lnTo>
                  <a:lnTo>
                    <a:pt x="174427" y="16761"/>
                  </a:lnTo>
                  <a:lnTo>
                    <a:pt x="219751" y="4316"/>
                  </a:lnTo>
                  <a:lnTo>
                    <a:pt x="267906" y="0"/>
                  </a:lnTo>
                  <a:lnTo>
                    <a:pt x="2645397" y="0"/>
                  </a:lnTo>
                  <a:lnTo>
                    <a:pt x="2693552" y="4316"/>
                  </a:lnTo>
                  <a:lnTo>
                    <a:pt x="2738876" y="16761"/>
                  </a:lnTo>
                  <a:lnTo>
                    <a:pt x="2780612" y="36578"/>
                  </a:lnTo>
                  <a:lnTo>
                    <a:pt x="2818003" y="63010"/>
                  </a:lnTo>
                  <a:lnTo>
                    <a:pt x="2850293" y="95300"/>
                  </a:lnTo>
                  <a:lnTo>
                    <a:pt x="2876725" y="132691"/>
                  </a:lnTo>
                  <a:lnTo>
                    <a:pt x="2896542" y="174427"/>
                  </a:lnTo>
                  <a:lnTo>
                    <a:pt x="2908987" y="219751"/>
                  </a:lnTo>
                  <a:lnTo>
                    <a:pt x="2913303" y="267906"/>
                  </a:lnTo>
                  <a:lnTo>
                    <a:pt x="2913303" y="1339494"/>
                  </a:lnTo>
                  <a:lnTo>
                    <a:pt x="2908987" y="1387649"/>
                  </a:lnTo>
                  <a:lnTo>
                    <a:pt x="2896542" y="1432973"/>
                  </a:lnTo>
                  <a:lnTo>
                    <a:pt x="2876725" y="1474709"/>
                  </a:lnTo>
                  <a:lnTo>
                    <a:pt x="2850293" y="1512100"/>
                  </a:lnTo>
                  <a:lnTo>
                    <a:pt x="2818003" y="1544390"/>
                  </a:lnTo>
                  <a:lnTo>
                    <a:pt x="2780612" y="1570822"/>
                  </a:lnTo>
                  <a:lnTo>
                    <a:pt x="2738876" y="1590639"/>
                  </a:lnTo>
                  <a:lnTo>
                    <a:pt x="2693552" y="1603084"/>
                  </a:lnTo>
                  <a:lnTo>
                    <a:pt x="2645397" y="1607400"/>
                  </a:lnTo>
                  <a:lnTo>
                    <a:pt x="267906" y="1607400"/>
                  </a:lnTo>
                  <a:lnTo>
                    <a:pt x="219751" y="1603084"/>
                  </a:lnTo>
                  <a:lnTo>
                    <a:pt x="174427" y="1590639"/>
                  </a:lnTo>
                  <a:lnTo>
                    <a:pt x="132691" y="1570822"/>
                  </a:lnTo>
                  <a:lnTo>
                    <a:pt x="95300" y="1544390"/>
                  </a:lnTo>
                  <a:lnTo>
                    <a:pt x="63010" y="1512100"/>
                  </a:lnTo>
                  <a:lnTo>
                    <a:pt x="36578" y="1474709"/>
                  </a:lnTo>
                  <a:lnTo>
                    <a:pt x="16761" y="1432973"/>
                  </a:lnTo>
                  <a:lnTo>
                    <a:pt x="4316" y="1387649"/>
                  </a:lnTo>
                  <a:lnTo>
                    <a:pt x="0" y="1339494"/>
                  </a:lnTo>
                  <a:lnTo>
                    <a:pt x="0" y="267906"/>
                  </a:lnTo>
                  <a:close/>
                </a:path>
              </a:pathLst>
            </a:custGeom>
            <a:ln w="9525">
              <a:solidFill>
                <a:srgbClr val="002052"/>
              </a:solidFill>
            </a:ln>
          </p:spPr>
          <p:txBody>
            <a:bodyPr wrap="square" lIns="0" tIns="0" rIns="0" bIns="0" rtlCol="0"/>
            <a:lstStyle/>
            <a:p>
              <a:endParaRPr/>
            </a:p>
          </p:txBody>
        </p:sp>
        <p:pic>
          <p:nvPicPr>
            <p:cNvPr id="13" name="object 13"/>
            <p:cNvPicPr/>
            <p:nvPr/>
          </p:nvPicPr>
          <p:blipFill>
            <a:blip r:embed="rId6" cstate="print"/>
            <a:stretch>
              <a:fillRect/>
            </a:stretch>
          </p:blipFill>
          <p:spPr>
            <a:xfrm>
              <a:off x="6197282" y="3292724"/>
              <a:ext cx="894587" cy="894592"/>
            </a:xfrm>
            <a:prstGeom prst="rect">
              <a:avLst/>
            </a:prstGeom>
          </p:spPr>
        </p:pic>
      </p:grpSp>
      <p:sp>
        <p:nvSpPr>
          <p:cNvPr id="14" name="object 14"/>
          <p:cNvSpPr txBox="1"/>
          <p:nvPr/>
        </p:nvSpPr>
        <p:spPr>
          <a:xfrm>
            <a:off x="6454588" y="3366877"/>
            <a:ext cx="2136775" cy="1304925"/>
          </a:xfrm>
          <a:prstGeom prst="rect">
            <a:avLst/>
          </a:prstGeom>
        </p:spPr>
        <p:txBody>
          <a:bodyPr vert="horz" wrap="square" lIns="0" tIns="12065" rIns="0" bIns="0" rtlCol="0">
            <a:spAutoFit/>
          </a:bodyPr>
          <a:lstStyle/>
          <a:p>
            <a:pPr marL="654685" marR="26670" algn="ctr">
              <a:lnSpc>
                <a:spcPct val="100000"/>
              </a:lnSpc>
              <a:spcBef>
                <a:spcPts val="95"/>
              </a:spcBef>
            </a:pPr>
            <a:r>
              <a:rPr sz="1600" b="1" dirty="0">
                <a:latin typeface="Arial"/>
                <a:cs typeface="Arial"/>
              </a:rPr>
              <a:t>For</a:t>
            </a:r>
            <a:r>
              <a:rPr sz="1600" b="1" spc="-30" dirty="0">
                <a:latin typeface="Arial"/>
                <a:cs typeface="Arial"/>
              </a:rPr>
              <a:t> </a:t>
            </a:r>
            <a:r>
              <a:rPr sz="1600" b="1" spc="-10" dirty="0">
                <a:latin typeface="Arial"/>
                <a:cs typeface="Arial"/>
              </a:rPr>
              <a:t>Assistance Contact: </a:t>
            </a:r>
            <a:r>
              <a:rPr sz="1600" dirty="0">
                <a:latin typeface="Arial"/>
                <a:cs typeface="Arial"/>
              </a:rPr>
              <a:t>Rachel</a:t>
            </a:r>
            <a:r>
              <a:rPr sz="1600" spc="-15" dirty="0">
                <a:latin typeface="Arial"/>
                <a:cs typeface="Arial"/>
              </a:rPr>
              <a:t> </a:t>
            </a:r>
            <a:r>
              <a:rPr sz="1600" spc="-20" dirty="0">
                <a:latin typeface="Arial"/>
                <a:cs typeface="Arial"/>
              </a:rPr>
              <a:t>Kruse</a:t>
            </a:r>
            <a:endParaRPr sz="1600" dirty="0">
              <a:latin typeface="Arial"/>
              <a:cs typeface="Arial"/>
            </a:endParaRPr>
          </a:p>
          <a:p>
            <a:pPr marL="1270" algn="ctr">
              <a:lnSpc>
                <a:spcPct val="100000"/>
              </a:lnSpc>
              <a:spcBef>
                <a:spcPts val="475"/>
              </a:spcBef>
            </a:pPr>
            <a:r>
              <a:rPr sz="1600" spc="-10" dirty="0">
                <a:latin typeface="Arial"/>
                <a:cs typeface="Arial"/>
              </a:rPr>
              <a:t>515-281-</a:t>
            </a:r>
            <a:r>
              <a:rPr sz="1600" spc="-20" dirty="0">
                <a:latin typeface="Arial"/>
                <a:cs typeface="Arial"/>
              </a:rPr>
              <a:t>4153</a:t>
            </a:r>
            <a:endParaRPr sz="1600" dirty="0">
              <a:latin typeface="Arial"/>
              <a:cs typeface="Arial"/>
            </a:endParaRPr>
          </a:p>
          <a:p>
            <a:pPr algn="ctr">
              <a:lnSpc>
                <a:spcPct val="100000"/>
              </a:lnSpc>
            </a:pPr>
            <a:r>
              <a:rPr sz="1600" spc="-10" dirty="0">
                <a:latin typeface="Arial"/>
                <a:cs typeface="Arial"/>
                <a:hlinkClick r:id="rId7"/>
              </a:rPr>
              <a:t>rachel.kruse@iowa.gov</a:t>
            </a:r>
            <a:endParaRPr sz="16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SWVPP Funding. "/>
          <p:cNvGrpSpPr/>
          <p:nvPr/>
        </p:nvGrpSpPr>
        <p:grpSpPr>
          <a:xfrm>
            <a:off x="0" y="0"/>
            <a:ext cx="9144000" cy="5143500"/>
            <a:chOff x="0" y="0"/>
            <a:chExt cx="9144000" cy="5143500"/>
          </a:xfrm>
        </p:grpSpPr>
        <p:sp>
          <p:nvSpPr>
            <p:cNvPr id="3" name="object 3"/>
            <p:cNvSpPr/>
            <p:nvPr/>
          </p:nvSpPr>
          <p:spPr>
            <a:xfrm>
              <a:off x="0" y="894524"/>
              <a:ext cx="9144000" cy="4249420"/>
            </a:xfrm>
            <a:custGeom>
              <a:avLst/>
              <a:gdLst/>
              <a:ahLst/>
              <a:cxnLst/>
              <a:rect l="l" t="t" r="r" b="b"/>
              <a:pathLst>
                <a:path w="9144000" h="4249420">
                  <a:moveTo>
                    <a:pt x="0" y="4248975"/>
                  </a:moveTo>
                  <a:lnTo>
                    <a:pt x="9144000" y="4248975"/>
                  </a:lnTo>
                  <a:lnTo>
                    <a:pt x="9144000" y="0"/>
                  </a:lnTo>
                  <a:lnTo>
                    <a:pt x="0" y="0"/>
                  </a:lnTo>
                  <a:lnTo>
                    <a:pt x="0" y="4248975"/>
                  </a:lnTo>
                  <a:close/>
                </a:path>
              </a:pathLst>
            </a:custGeom>
            <a:solidFill>
              <a:srgbClr val="E6E6E6"/>
            </a:solidFill>
          </p:spPr>
          <p:txBody>
            <a:bodyPr wrap="square" lIns="0" tIns="0" rIns="0" bIns="0" rtlCol="0"/>
            <a:lstStyle/>
            <a:p>
              <a:endParaRPr/>
            </a:p>
          </p:txBody>
        </p:sp>
        <p:sp>
          <p:nvSpPr>
            <p:cNvPr id="4" name="object 4"/>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82764" rIns="0" bIns="0" rtlCol="0">
            <a:spAutoFit/>
          </a:bodyPr>
          <a:lstStyle/>
          <a:p>
            <a:pPr marL="86360">
              <a:lnSpc>
                <a:spcPct val="100000"/>
              </a:lnSpc>
              <a:spcBef>
                <a:spcPts val="95"/>
              </a:spcBef>
            </a:pPr>
            <a:r>
              <a:rPr dirty="0"/>
              <a:t>SWVPP</a:t>
            </a:r>
            <a:r>
              <a:rPr spc="-40" dirty="0"/>
              <a:t> </a:t>
            </a:r>
            <a:r>
              <a:rPr spc="-10" dirty="0"/>
              <a:t>Funding</a:t>
            </a:r>
          </a:p>
        </p:txBody>
      </p:sp>
      <p:sp>
        <p:nvSpPr>
          <p:cNvPr id="6" name="object 6"/>
          <p:cNvSpPr txBox="1"/>
          <p:nvPr/>
        </p:nvSpPr>
        <p:spPr>
          <a:xfrm>
            <a:off x="211950" y="3359772"/>
            <a:ext cx="8720455" cy="1355090"/>
          </a:xfrm>
          <a:prstGeom prst="rect">
            <a:avLst/>
          </a:prstGeom>
          <a:solidFill>
            <a:srgbClr val="E6E6E6"/>
          </a:solidFill>
          <a:ln w="9525">
            <a:solidFill>
              <a:srgbClr val="000000"/>
            </a:solidFill>
          </a:ln>
        </p:spPr>
        <p:txBody>
          <a:bodyPr vert="horz" wrap="square" lIns="0" tIns="84455" rIns="0" bIns="0" rtlCol="0">
            <a:spAutoFit/>
          </a:bodyPr>
          <a:lstStyle/>
          <a:p>
            <a:pPr marL="90805" marR="150495">
              <a:lnSpc>
                <a:spcPct val="100000"/>
              </a:lnSpc>
              <a:spcBef>
                <a:spcPts val="665"/>
              </a:spcBef>
            </a:pPr>
            <a:r>
              <a:rPr sz="1900" dirty="0">
                <a:latin typeface="Arial"/>
                <a:cs typeface="Arial"/>
              </a:rPr>
              <a:t>If</a:t>
            </a:r>
            <a:r>
              <a:rPr sz="1900" spc="-60" dirty="0">
                <a:latin typeface="Arial"/>
                <a:cs typeface="Arial"/>
              </a:rPr>
              <a:t> </a:t>
            </a:r>
            <a:r>
              <a:rPr sz="1900" dirty="0">
                <a:latin typeface="Arial"/>
                <a:cs typeface="Arial"/>
              </a:rPr>
              <a:t>space</a:t>
            </a:r>
            <a:r>
              <a:rPr sz="1900" spc="-20" dirty="0">
                <a:latin typeface="Arial"/>
                <a:cs typeface="Arial"/>
              </a:rPr>
              <a:t> </a:t>
            </a:r>
            <a:r>
              <a:rPr sz="1900" dirty="0">
                <a:latin typeface="Arial"/>
                <a:cs typeface="Arial"/>
              </a:rPr>
              <a:t>is</a:t>
            </a:r>
            <a:r>
              <a:rPr sz="1900" spc="-45" dirty="0">
                <a:latin typeface="Arial"/>
                <a:cs typeface="Arial"/>
              </a:rPr>
              <a:t> </a:t>
            </a:r>
            <a:r>
              <a:rPr sz="1900" dirty="0">
                <a:latin typeface="Arial"/>
                <a:cs typeface="Arial"/>
              </a:rPr>
              <a:t>available, children</a:t>
            </a:r>
            <a:r>
              <a:rPr sz="1900" spc="-10" dirty="0">
                <a:latin typeface="Arial"/>
                <a:cs typeface="Arial"/>
              </a:rPr>
              <a:t> </a:t>
            </a:r>
            <a:r>
              <a:rPr sz="1900" dirty="0">
                <a:latin typeface="Arial"/>
                <a:cs typeface="Arial"/>
              </a:rPr>
              <a:t>younger</a:t>
            </a:r>
            <a:r>
              <a:rPr sz="1900" spc="-5" dirty="0">
                <a:latin typeface="Arial"/>
                <a:cs typeface="Arial"/>
              </a:rPr>
              <a:t> </a:t>
            </a:r>
            <a:r>
              <a:rPr sz="1900" dirty="0">
                <a:latin typeface="Arial"/>
                <a:cs typeface="Arial"/>
              </a:rPr>
              <a:t>or</a:t>
            </a:r>
            <a:r>
              <a:rPr sz="1900" spc="-45" dirty="0">
                <a:latin typeface="Arial"/>
                <a:cs typeface="Arial"/>
              </a:rPr>
              <a:t> </a:t>
            </a:r>
            <a:r>
              <a:rPr sz="1900" dirty="0">
                <a:latin typeface="Arial"/>
                <a:cs typeface="Arial"/>
              </a:rPr>
              <a:t>older</a:t>
            </a:r>
            <a:r>
              <a:rPr sz="1900" spc="-20" dirty="0">
                <a:latin typeface="Arial"/>
                <a:cs typeface="Arial"/>
              </a:rPr>
              <a:t> </a:t>
            </a:r>
            <a:r>
              <a:rPr sz="1900" dirty="0">
                <a:latin typeface="Arial"/>
                <a:cs typeface="Arial"/>
              </a:rPr>
              <a:t>may</a:t>
            </a:r>
            <a:r>
              <a:rPr sz="1900" spc="-35" dirty="0">
                <a:latin typeface="Arial"/>
                <a:cs typeface="Arial"/>
              </a:rPr>
              <a:t> </a:t>
            </a:r>
            <a:r>
              <a:rPr sz="1900" dirty="0">
                <a:latin typeface="Arial"/>
                <a:cs typeface="Arial"/>
              </a:rPr>
              <a:t>participate</a:t>
            </a:r>
            <a:r>
              <a:rPr sz="1900" spc="-10" dirty="0">
                <a:latin typeface="Arial"/>
                <a:cs typeface="Arial"/>
              </a:rPr>
              <a:t> </a:t>
            </a:r>
            <a:r>
              <a:rPr sz="1900" dirty="0">
                <a:latin typeface="Arial"/>
                <a:cs typeface="Arial"/>
              </a:rPr>
              <a:t>in</a:t>
            </a:r>
            <a:r>
              <a:rPr sz="1900" spc="-35" dirty="0">
                <a:latin typeface="Arial"/>
                <a:cs typeface="Arial"/>
              </a:rPr>
              <a:t> </a:t>
            </a:r>
            <a:r>
              <a:rPr sz="1900" dirty="0">
                <a:latin typeface="Arial"/>
                <a:cs typeface="Arial"/>
              </a:rPr>
              <a:t>a</a:t>
            </a:r>
            <a:r>
              <a:rPr sz="1900" spc="-40" dirty="0">
                <a:latin typeface="Arial"/>
                <a:cs typeface="Arial"/>
              </a:rPr>
              <a:t> </a:t>
            </a:r>
            <a:r>
              <a:rPr sz="1900" spc="-10" dirty="0">
                <a:latin typeface="Arial"/>
                <a:cs typeface="Arial"/>
              </a:rPr>
              <a:t>SWVPP </a:t>
            </a:r>
            <a:r>
              <a:rPr sz="1900" dirty="0">
                <a:latin typeface="Arial"/>
                <a:cs typeface="Arial"/>
              </a:rPr>
              <a:t>classroom.</a:t>
            </a:r>
            <a:r>
              <a:rPr sz="1900" spc="-40" dirty="0">
                <a:latin typeface="Arial"/>
                <a:cs typeface="Arial"/>
              </a:rPr>
              <a:t> </a:t>
            </a:r>
            <a:r>
              <a:rPr sz="1900" dirty="0">
                <a:latin typeface="Arial"/>
                <a:cs typeface="Arial"/>
              </a:rPr>
              <a:t>Younger/older</a:t>
            </a:r>
            <a:r>
              <a:rPr sz="1900" spc="-10" dirty="0">
                <a:latin typeface="Arial"/>
                <a:cs typeface="Arial"/>
              </a:rPr>
              <a:t> </a:t>
            </a:r>
            <a:r>
              <a:rPr sz="1900" dirty="0">
                <a:latin typeface="Arial"/>
                <a:cs typeface="Arial"/>
              </a:rPr>
              <a:t>children</a:t>
            </a:r>
            <a:r>
              <a:rPr sz="1900" spc="-30" dirty="0">
                <a:latin typeface="Arial"/>
                <a:cs typeface="Arial"/>
              </a:rPr>
              <a:t> </a:t>
            </a:r>
            <a:r>
              <a:rPr sz="1900" dirty="0">
                <a:latin typeface="Arial"/>
                <a:cs typeface="Arial"/>
              </a:rPr>
              <a:t>will</a:t>
            </a:r>
            <a:r>
              <a:rPr sz="1900" spc="-30" dirty="0">
                <a:latin typeface="Arial"/>
                <a:cs typeface="Arial"/>
              </a:rPr>
              <a:t> </a:t>
            </a:r>
            <a:r>
              <a:rPr sz="1900" dirty="0">
                <a:latin typeface="Arial"/>
                <a:cs typeface="Arial"/>
              </a:rPr>
              <a:t>NOT</a:t>
            </a:r>
            <a:r>
              <a:rPr sz="1900" spc="-60" dirty="0">
                <a:latin typeface="Arial"/>
                <a:cs typeface="Arial"/>
              </a:rPr>
              <a:t> </a:t>
            </a:r>
            <a:r>
              <a:rPr sz="1900" dirty="0">
                <a:latin typeface="Arial"/>
                <a:cs typeface="Arial"/>
              </a:rPr>
              <a:t>generate</a:t>
            </a:r>
            <a:r>
              <a:rPr sz="1900" spc="-30" dirty="0">
                <a:latin typeface="Arial"/>
                <a:cs typeface="Arial"/>
              </a:rPr>
              <a:t> </a:t>
            </a:r>
            <a:r>
              <a:rPr sz="1900" dirty="0">
                <a:latin typeface="Arial"/>
                <a:cs typeface="Arial"/>
              </a:rPr>
              <a:t>SWVPP</a:t>
            </a:r>
            <a:r>
              <a:rPr sz="1900" spc="-65" dirty="0">
                <a:latin typeface="Arial"/>
                <a:cs typeface="Arial"/>
              </a:rPr>
              <a:t> </a:t>
            </a:r>
            <a:r>
              <a:rPr sz="1900" dirty="0">
                <a:latin typeface="Arial"/>
                <a:cs typeface="Arial"/>
              </a:rPr>
              <a:t>funding</a:t>
            </a:r>
            <a:r>
              <a:rPr sz="1900" spc="-30" dirty="0">
                <a:latin typeface="Arial"/>
                <a:cs typeface="Arial"/>
              </a:rPr>
              <a:t> </a:t>
            </a:r>
            <a:r>
              <a:rPr sz="1900" dirty="0">
                <a:latin typeface="Arial"/>
                <a:cs typeface="Arial"/>
              </a:rPr>
              <a:t>and</a:t>
            </a:r>
            <a:r>
              <a:rPr sz="1900" spc="-50" dirty="0">
                <a:latin typeface="Arial"/>
                <a:cs typeface="Arial"/>
              </a:rPr>
              <a:t> </a:t>
            </a:r>
            <a:r>
              <a:rPr sz="1900" spc="-25" dirty="0">
                <a:latin typeface="Arial"/>
                <a:cs typeface="Arial"/>
              </a:rPr>
              <a:t>may </a:t>
            </a:r>
            <a:r>
              <a:rPr sz="1900" dirty="0">
                <a:latin typeface="Arial"/>
                <a:cs typeface="Arial"/>
              </a:rPr>
              <a:t>require</a:t>
            </a:r>
            <a:r>
              <a:rPr sz="1900" spc="-25" dirty="0">
                <a:latin typeface="Arial"/>
                <a:cs typeface="Arial"/>
              </a:rPr>
              <a:t> </a:t>
            </a:r>
            <a:r>
              <a:rPr sz="1900" dirty="0">
                <a:latin typeface="Arial"/>
                <a:cs typeface="Arial"/>
              </a:rPr>
              <a:t>an</a:t>
            </a:r>
            <a:r>
              <a:rPr sz="1900" spc="-50" dirty="0">
                <a:latin typeface="Arial"/>
                <a:cs typeface="Arial"/>
              </a:rPr>
              <a:t> </a:t>
            </a:r>
            <a:r>
              <a:rPr sz="1900" dirty="0">
                <a:latin typeface="Arial"/>
                <a:cs typeface="Arial"/>
              </a:rPr>
              <a:t>alternate</a:t>
            </a:r>
            <a:r>
              <a:rPr sz="1900" spc="-20" dirty="0">
                <a:latin typeface="Arial"/>
                <a:cs typeface="Arial"/>
              </a:rPr>
              <a:t> </a:t>
            </a:r>
            <a:r>
              <a:rPr sz="1900" dirty="0">
                <a:latin typeface="Arial"/>
                <a:cs typeface="Arial"/>
              </a:rPr>
              <a:t>funding</a:t>
            </a:r>
            <a:r>
              <a:rPr sz="1900" spc="-20" dirty="0">
                <a:latin typeface="Arial"/>
                <a:cs typeface="Arial"/>
              </a:rPr>
              <a:t> </a:t>
            </a:r>
            <a:r>
              <a:rPr sz="1900" dirty="0">
                <a:latin typeface="Arial"/>
                <a:cs typeface="Arial"/>
              </a:rPr>
              <a:t>source.</a:t>
            </a:r>
            <a:r>
              <a:rPr sz="1900" spc="-45" dirty="0">
                <a:latin typeface="Arial"/>
                <a:cs typeface="Arial"/>
              </a:rPr>
              <a:t> </a:t>
            </a:r>
            <a:r>
              <a:rPr sz="1900" dirty="0">
                <a:latin typeface="Arial"/>
                <a:cs typeface="Arial"/>
              </a:rPr>
              <a:t>Enrollment</a:t>
            </a:r>
            <a:r>
              <a:rPr sz="1900" spc="-20" dirty="0">
                <a:latin typeface="Arial"/>
                <a:cs typeface="Arial"/>
              </a:rPr>
              <a:t> </a:t>
            </a:r>
            <a:r>
              <a:rPr sz="1900" dirty="0">
                <a:latin typeface="Arial"/>
                <a:cs typeface="Arial"/>
              </a:rPr>
              <a:t>of</a:t>
            </a:r>
            <a:r>
              <a:rPr sz="1900" spc="-50" dirty="0">
                <a:latin typeface="Arial"/>
                <a:cs typeface="Arial"/>
              </a:rPr>
              <a:t> </a:t>
            </a:r>
            <a:r>
              <a:rPr sz="1900" spc="-10" dirty="0">
                <a:latin typeface="Arial"/>
                <a:cs typeface="Arial"/>
              </a:rPr>
              <a:t>four-year-</a:t>
            </a:r>
            <a:r>
              <a:rPr sz="1900" dirty="0">
                <a:latin typeface="Arial"/>
                <a:cs typeface="Arial"/>
              </a:rPr>
              <a:t>old</a:t>
            </a:r>
            <a:r>
              <a:rPr sz="1900" spc="-10" dirty="0">
                <a:latin typeface="Arial"/>
                <a:cs typeface="Arial"/>
              </a:rPr>
              <a:t> </a:t>
            </a:r>
            <a:r>
              <a:rPr sz="1900" dirty="0">
                <a:latin typeface="Arial"/>
                <a:cs typeface="Arial"/>
              </a:rPr>
              <a:t>children</a:t>
            </a:r>
            <a:r>
              <a:rPr sz="1900" spc="-20" dirty="0">
                <a:latin typeface="Arial"/>
                <a:cs typeface="Arial"/>
              </a:rPr>
              <a:t> </a:t>
            </a:r>
            <a:r>
              <a:rPr sz="1900" spc="-10" dirty="0">
                <a:latin typeface="Arial"/>
                <a:cs typeface="Arial"/>
              </a:rPr>
              <a:t>should </a:t>
            </a:r>
            <a:r>
              <a:rPr sz="1900" dirty="0">
                <a:latin typeface="Arial"/>
                <a:cs typeface="Arial"/>
              </a:rPr>
              <a:t>be</a:t>
            </a:r>
            <a:r>
              <a:rPr sz="1900" spc="-15" dirty="0">
                <a:latin typeface="Arial"/>
                <a:cs typeface="Arial"/>
              </a:rPr>
              <a:t> </a:t>
            </a:r>
            <a:r>
              <a:rPr sz="1900" spc="-10" dirty="0">
                <a:latin typeface="Arial"/>
                <a:cs typeface="Arial"/>
              </a:rPr>
              <a:t>prioritized.</a:t>
            </a:r>
            <a:endParaRPr sz="1900">
              <a:latin typeface="Arial"/>
              <a:cs typeface="Arial"/>
            </a:endParaRPr>
          </a:p>
        </p:txBody>
      </p:sp>
      <p:sp>
        <p:nvSpPr>
          <p:cNvPr id="7" name="object 7" descr="SWVPP Funding: Children age-eligible for SWVPP funding in 2026-2027 must be 4 years of age on or before September 15th&#10;SWVPP age-eligible children generate .50 of per pupil state funding (FY27 SPPF - $8,148; $4074)&#10;Funding for children receiving special education services will vary&#10;"/>
          <p:cNvSpPr txBox="1"/>
          <p:nvPr/>
        </p:nvSpPr>
        <p:spPr>
          <a:xfrm>
            <a:off x="353762" y="1325955"/>
            <a:ext cx="6455410" cy="1800225"/>
          </a:xfrm>
          <a:prstGeom prst="rect">
            <a:avLst/>
          </a:prstGeom>
        </p:spPr>
        <p:txBody>
          <a:bodyPr vert="horz" wrap="square" lIns="0" tIns="12065" rIns="0" bIns="0" rtlCol="0">
            <a:spAutoFit/>
          </a:bodyPr>
          <a:lstStyle/>
          <a:p>
            <a:pPr marL="12700" marR="5080">
              <a:lnSpc>
                <a:spcPct val="100000"/>
              </a:lnSpc>
              <a:spcBef>
                <a:spcPts val="95"/>
              </a:spcBef>
            </a:pPr>
            <a:r>
              <a:rPr sz="1900" dirty="0">
                <a:latin typeface="Arial"/>
                <a:cs typeface="Arial"/>
              </a:rPr>
              <a:t>Children</a:t>
            </a:r>
            <a:r>
              <a:rPr sz="1900" spc="-15" dirty="0">
                <a:latin typeface="Arial"/>
                <a:cs typeface="Arial"/>
              </a:rPr>
              <a:t> </a:t>
            </a:r>
            <a:r>
              <a:rPr sz="1900" spc="-10" dirty="0">
                <a:latin typeface="Arial"/>
                <a:cs typeface="Arial"/>
              </a:rPr>
              <a:t>age-</a:t>
            </a:r>
            <a:r>
              <a:rPr sz="1900" dirty="0">
                <a:latin typeface="Arial"/>
                <a:cs typeface="Arial"/>
              </a:rPr>
              <a:t>eligible</a:t>
            </a:r>
            <a:r>
              <a:rPr sz="1900" spc="15" dirty="0">
                <a:latin typeface="Arial"/>
                <a:cs typeface="Arial"/>
              </a:rPr>
              <a:t> </a:t>
            </a:r>
            <a:r>
              <a:rPr sz="1900" dirty="0">
                <a:latin typeface="Arial"/>
                <a:cs typeface="Arial"/>
              </a:rPr>
              <a:t>for</a:t>
            </a:r>
            <a:r>
              <a:rPr sz="1900" spc="-45" dirty="0">
                <a:latin typeface="Arial"/>
                <a:cs typeface="Arial"/>
              </a:rPr>
              <a:t> </a:t>
            </a:r>
            <a:r>
              <a:rPr sz="1900" dirty="0">
                <a:latin typeface="Arial"/>
                <a:cs typeface="Arial"/>
              </a:rPr>
              <a:t>SWVPP</a:t>
            </a:r>
            <a:r>
              <a:rPr sz="1900" spc="-35" dirty="0">
                <a:latin typeface="Arial"/>
                <a:cs typeface="Arial"/>
              </a:rPr>
              <a:t> </a:t>
            </a:r>
            <a:r>
              <a:rPr sz="1900" dirty="0">
                <a:latin typeface="Arial"/>
                <a:cs typeface="Arial"/>
              </a:rPr>
              <a:t>funding</a:t>
            </a:r>
            <a:r>
              <a:rPr sz="1900" spc="-20" dirty="0">
                <a:latin typeface="Arial"/>
                <a:cs typeface="Arial"/>
              </a:rPr>
              <a:t> </a:t>
            </a:r>
            <a:r>
              <a:rPr sz="1900" dirty="0">
                <a:latin typeface="Arial"/>
                <a:cs typeface="Arial"/>
              </a:rPr>
              <a:t>in</a:t>
            </a:r>
            <a:r>
              <a:rPr sz="1900" spc="-35" dirty="0">
                <a:latin typeface="Arial"/>
                <a:cs typeface="Arial"/>
              </a:rPr>
              <a:t> </a:t>
            </a:r>
            <a:r>
              <a:rPr sz="1900" spc="-10" dirty="0">
                <a:latin typeface="Arial"/>
                <a:cs typeface="Arial"/>
              </a:rPr>
              <a:t>2026-</a:t>
            </a:r>
            <a:r>
              <a:rPr sz="1900" dirty="0">
                <a:latin typeface="Arial"/>
                <a:cs typeface="Arial"/>
              </a:rPr>
              <a:t>2027</a:t>
            </a:r>
            <a:r>
              <a:rPr sz="1900" spc="5" dirty="0">
                <a:latin typeface="Arial"/>
                <a:cs typeface="Arial"/>
              </a:rPr>
              <a:t> </a:t>
            </a:r>
            <a:r>
              <a:rPr sz="1900" spc="-20" dirty="0">
                <a:latin typeface="Arial"/>
                <a:cs typeface="Arial"/>
              </a:rPr>
              <a:t>must </a:t>
            </a:r>
            <a:r>
              <a:rPr sz="1900" dirty="0">
                <a:latin typeface="Arial"/>
                <a:cs typeface="Arial"/>
              </a:rPr>
              <a:t>be</a:t>
            </a:r>
            <a:r>
              <a:rPr sz="1900" spc="-25" dirty="0">
                <a:latin typeface="Arial"/>
                <a:cs typeface="Arial"/>
              </a:rPr>
              <a:t> </a:t>
            </a:r>
            <a:r>
              <a:rPr sz="1900" dirty="0">
                <a:latin typeface="Arial"/>
                <a:cs typeface="Arial"/>
              </a:rPr>
              <a:t>4</a:t>
            </a:r>
            <a:r>
              <a:rPr sz="1900" spc="-35" dirty="0">
                <a:latin typeface="Arial"/>
                <a:cs typeface="Arial"/>
              </a:rPr>
              <a:t> </a:t>
            </a:r>
            <a:r>
              <a:rPr sz="1900" dirty="0">
                <a:latin typeface="Arial"/>
                <a:cs typeface="Arial"/>
              </a:rPr>
              <a:t>years</a:t>
            </a:r>
            <a:r>
              <a:rPr sz="1900" spc="-25" dirty="0">
                <a:latin typeface="Arial"/>
                <a:cs typeface="Arial"/>
              </a:rPr>
              <a:t> </a:t>
            </a:r>
            <a:r>
              <a:rPr sz="1900" dirty="0">
                <a:latin typeface="Arial"/>
                <a:cs typeface="Arial"/>
              </a:rPr>
              <a:t>of</a:t>
            </a:r>
            <a:r>
              <a:rPr sz="1900" spc="-30" dirty="0">
                <a:latin typeface="Arial"/>
                <a:cs typeface="Arial"/>
              </a:rPr>
              <a:t> </a:t>
            </a:r>
            <a:r>
              <a:rPr sz="1900" dirty="0">
                <a:latin typeface="Arial"/>
                <a:cs typeface="Arial"/>
              </a:rPr>
              <a:t>age</a:t>
            </a:r>
            <a:r>
              <a:rPr sz="1900" spc="-10" dirty="0">
                <a:latin typeface="Arial"/>
                <a:cs typeface="Arial"/>
              </a:rPr>
              <a:t> </a:t>
            </a:r>
            <a:r>
              <a:rPr sz="1900" dirty="0">
                <a:latin typeface="Arial"/>
                <a:cs typeface="Arial"/>
              </a:rPr>
              <a:t>on</a:t>
            </a:r>
            <a:r>
              <a:rPr sz="1900" spc="-25" dirty="0">
                <a:latin typeface="Arial"/>
                <a:cs typeface="Arial"/>
              </a:rPr>
              <a:t> </a:t>
            </a:r>
            <a:r>
              <a:rPr sz="1900" dirty="0">
                <a:latin typeface="Arial"/>
                <a:cs typeface="Arial"/>
              </a:rPr>
              <a:t>or</a:t>
            </a:r>
            <a:r>
              <a:rPr sz="1900" spc="-30" dirty="0">
                <a:latin typeface="Arial"/>
                <a:cs typeface="Arial"/>
              </a:rPr>
              <a:t> </a:t>
            </a:r>
            <a:r>
              <a:rPr sz="1900" dirty="0">
                <a:latin typeface="Arial"/>
                <a:cs typeface="Arial"/>
              </a:rPr>
              <a:t>before</a:t>
            </a:r>
            <a:r>
              <a:rPr sz="1900" spc="-10" dirty="0">
                <a:latin typeface="Arial"/>
                <a:cs typeface="Arial"/>
              </a:rPr>
              <a:t> </a:t>
            </a:r>
            <a:r>
              <a:rPr sz="1900" dirty="0">
                <a:latin typeface="Arial"/>
                <a:cs typeface="Arial"/>
              </a:rPr>
              <a:t>September</a:t>
            </a:r>
            <a:r>
              <a:rPr sz="1900" spc="5" dirty="0">
                <a:latin typeface="Arial"/>
                <a:cs typeface="Arial"/>
              </a:rPr>
              <a:t> </a:t>
            </a:r>
            <a:r>
              <a:rPr sz="1900" spc="-20" dirty="0">
                <a:latin typeface="Arial"/>
                <a:cs typeface="Arial"/>
              </a:rPr>
              <a:t>15th</a:t>
            </a:r>
            <a:endParaRPr sz="1900" dirty="0">
              <a:latin typeface="Arial"/>
              <a:cs typeface="Arial"/>
            </a:endParaRPr>
          </a:p>
          <a:p>
            <a:pPr marL="927100" marR="293370" indent="-349250">
              <a:lnSpc>
                <a:spcPct val="100000"/>
              </a:lnSpc>
              <a:spcBef>
                <a:spcPts val="295"/>
              </a:spcBef>
              <a:buChar char="•"/>
              <a:tabLst>
                <a:tab pos="927100" algn="l"/>
              </a:tabLst>
            </a:pPr>
            <a:r>
              <a:rPr sz="1900" dirty="0">
                <a:latin typeface="Arial"/>
                <a:cs typeface="Arial"/>
              </a:rPr>
              <a:t>SWVPP</a:t>
            </a:r>
            <a:r>
              <a:rPr sz="1900" spc="-40" dirty="0">
                <a:latin typeface="Arial"/>
                <a:cs typeface="Arial"/>
              </a:rPr>
              <a:t> </a:t>
            </a:r>
            <a:r>
              <a:rPr sz="1900" spc="-20" dirty="0">
                <a:latin typeface="Arial"/>
                <a:cs typeface="Arial"/>
              </a:rPr>
              <a:t>age-</a:t>
            </a:r>
            <a:r>
              <a:rPr sz="1900" dirty="0">
                <a:latin typeface="Arial"/>
                <a:cs typeface="Arial"/>
              </a:rPr>
              <a:t>eligible</a:t>
            </a:r>
            <a:r>
              <a:rPr sz="1900" spc="15" dirty="0">
                <a:latin typeface="Arial"/>
                <a:cs typeface="Arial"/>
              </a:rPr>
              <a:t> </a:t>
            </a:r>
            <a:r>
              <a:rPr sz="1900" dirty="0">
                <a:latin typeface="Arial"/>
                <a:cs typeface="Arial"/>
              </a:rPr>
              <a:t>children</a:t>
            </a:r>
            <a:r>
              <a:rPr sz="1900" spc="-5" dirty="0">
                <a:latin typeface="Arial"/>
                <a:cs typeface="Arial"/>
              </a:rPr>
              <a:t> </a:t>
            </a:r>
            <a:r>
              <a:rPr sz="1900" dirty="0">
                <a:latin typeface="Arial"/>
                <a:cs typeface="Arial"/>
              </a:rPr>
              <a:t>generate</a:t>
            </a:r>
            <a:r>
              <a:rPr sz="1900" spc="-10" dirty="0">
                <a:latin typeface="Arial"/>
                <a:cs typeface="Arial"/>
              </a:rPr>
              <a:t> </a:t>
            </a:r>
            <a:r>
              <a:rPr sz="1900" dirty="0">
                <a:latin typeface="Arial"/>
                <a:cs typeface="Arial"/>
              </a:rPr>
              <a:t>.50</a:t>
            </a:r>
            <a:r>
              <a:rPr sz="1900" spc="-40" dirty="0">
                <a:latin typeface="Arial"/>
                <a:cs typeface="Arial"/>
              </a:rPr>
              <a:t> </a:t>
            </a:r>
            <a:r>
              <a:rPr sz="1900" dirty="0">
                <a:latin typeface="Arial"/>
                <a:cs typeface="Arial"/>
              </a:rPr>
              <a:t>of</a:t>
            </a:r>
            <a:r>
              <a:rPr sz="1900" spc="-40" dirty="0">
                <a:latin typeface="Arial"/>
                <a:cs typeface="Arial"/>
              </a:rPr>
              <a:t> </a:t>
            </a:r>
            <a:r>
              <a:rPr sz="1900" spc="-25" dirty="0">
                <a:latin typeface="Arial"/>
                <a:cs typeface="Arial"/>
              </a:rPr>
              <a:t>per </a:t>
            </a:r>
            <a:r>
              <a:rPr sz="1900" dirty="0">
                <a:latin typeface="Arial"/>
                <a:cs typeface="Arial"/>
              </a:rPr>
              <a:t>pupil</a:t>
            </a:r>
            <a:r>
              <a:rPr sz="1900" spc="-25" dirty="0">
                <a:latin typeface="Arial"/>
                <a:cs typeface="Arial"/>
              </a:rPr>
              <a:t> </a:t>
            </a:r>
            <a:r>
              <a:rPr sz="1900" dirty="0">
                <a:latin typeface="Arial"/>
                <a:cs typeface="Arial"/>
              </a:rPr>
              <a:t>state</a:t>
            </a:r>
            <a:r>
              <a:rPr sz="1900" spc="-30" dirty="0">
                <a:latin typeface="Arial"/>
                <a:cs typeface="Arial"/>
              </a:rPr>
              <a:t> </a:t>
            </a:r>
            <a:r>
              <a:rPr sz="1900" dirty="0">
                <a:latin typeface="Arial"/>
                <a:cs typeface="Arial"/>
              </a:rPr>
              <a:t>funding</a:t>
            </a:r>
            <a:r>
              <a:rPr sz="1900" spc="-15" dirty="0">
                <a:latin typeface="Arial"/>
                <a:cs typeface="Arial"/>
              </a:rPr>
              <a:t> </a:t>
            </a:r>
            <a:r>
              <a:rPr sz="1900" dirty="0">
                <a:latin typeface="Arial"/>
                <a:cs typeface="Arial"/>
              </a:rPr>
              <a:t>(FY27</a:t>
            </a:r>
            <a:r>
              <a:rPr sz="1900" spc="-30" dirty="0">
                <a:latin typeface="Arial"/>
                <a:cs typeface="Arial"/>
              </a:rPr>
              <a:t> </a:t>
            </a:r>
            <a:r>
              <a:rPr sz="1900" dirty="0">
                <a:latin typeface="Arial"/>
                <a:cs typeface="Arial"/>
              </a:rPr>
              <a:t>SPPF</a:t>
            </a:r>
            <a:r>
              <a:rPr sz="1900" spc="-25" dirty="0">
                <a:latin typeface="Arial"/>
                <a:cs typeface="Arial"/>
              </a:rPr>
              <a:t> </a:t>
            </a:r>
            <a:r>
              <a:rPr sz="1900" dirty="0">
                <a:latin typeface="Arial"/>
                <a:cs typeface="Arial"/>
              </a:rPr>
              <a:t>-</a:t>
            </a:r>
            <a:r>
              <a:rPr sz="1900" spc="-35" dirty="0">
                <a:latin typeface="Arial"/>
                <a:cs typeface="Arial"/>
              </a:rPr>
              <a:t> </a:t>
            </a:r>
            <a:r>
              <a:rPr sz="1900" dirty="0">
                <a:latin typeface="Arial"/>
                <a:cs typeface="Arial"/>
              </a:rPr>
              <a:t>$8,148;</a:t>
            </a:r>
            <a:r>
              <a:rPr sz="1900" spc="-30" dirty="0">
                <a:latin typeface="Arial"/>
                <a:cs typeface="Arial"/>
              </a:rPr>
              <a:t> </a:t>
            </a:r>
            <a:r>
              <a:rPr sz="1900" spc="-10" dirty="0">
                <a:latin typeface="Arial"/>
                <a:cs typeface="Arial"/>
              </a:rPr>
              <a:t>$4074)</a:t>
            </a:r>
            <a:endParaRPr sz="1900" dirty="0">
              <a:latin typeface="Arial"/>
              <a:cs typeface="Arial"/>
            </a:endParaRPr>
          </a:p>
          <a:p>
            <a:pPr marL="927100" marR="407670" indent="-349250">
              <a:lnSpc>
                <a:spcPct val="100000"/>
              </a:lnSpc>
              <a:buChar char="•"/>
              <a:tabLst>
                <a:tab pos="927100" algn="l"/>
              </a:tabLst>
            </a:pPr>
            <a:r>
              <a:rPr sz="1900" dirty="0">
                <a:latin typeface="Arial"/>
                <a:cs typeface="Arial"/>
              </a:rPr>
              <a:t>Funding</a:t>
            </a:r>
            <a:r>
              <a:rPr sz="1900" spc="-30" dirty="0">
                <a:latin typeface="Arial"/>
                <a:cs typeface="Arial"/>
              </a:rPr>
              <a:t> </a:t>
            </a:r>
            <a:r>
              <a:rPr sz="1900" dirty="0">
                <a:latin typeface="Arial"/>
                <a:cs typeface="Arial"/>
              </a:rPr>
              <a:t>for</a:t>
            </a:r>
            <a:r>
              <a:rPr sz="1900" spc="-60" dirty="0">
                <a:latin typeface="Arial"/>
                <a:cs typeface="Arial"/>
              </a:rPr>
              <a:t> </a:t>
            </a:r>
            <a:r>
              <a:rPr sz="1900" dirty="0">
                <a:latin typeface="Arial"/>
                <a:cs typeface="Arial"/>
              </a:rPr>
              <a:t>children</a:t>
            </a:r>
            <a:r>
              <a:rPr sz="1900" spc="-30" dirty="0">
                <a:latin typeface="Arial"/>
                <a:cs typeface="Arial"/>
              </a:rPr>
              <a:t> </a:t>
            </a:r>
            <a:r>
              <a:rPr sz="1900" dirty="0">
                <a:latin typeface="Arial"/>
                <a:cs typeface="Arial"/>
              </a:rPr>
              <a:t>receiving</a:t>
            </a:r>
            <a:r>
              <a:rPr sz="1900" spc="-30" dirty="0">
                <a:latin typeface="Arial"/>
                <a:cs typeface="Arial"/>
              </a:rPr>
              <a:t> </a:t>
            </a:r>
            <a:r>
              <a:rPr sz="1900" dirty="0">
                <a:latin typeface="Arial"/>
                <a:cs typeface="Arial"/>
              </a:rPr>
              <a:t>special</a:t>
            </a:r>
            <a:r>
              <a:rPr sz="1900" spc="-30" dirty="0">
                <a:latin typeface="Arial"/>
                <a:cs typeface="Arial"/>
              </a:rPr>
              <a:t> </a:t>
            </a:r>
            <a:r>
              <a:rPr sz="1900" spc="-10" dirty="0">
                <a:latin typeface="Arial"/>
                <a:cs typeface="Arial"/>
              </a:rPr>
              <a:t>education </a:t>
            </a:r>
            <a:r>
              <a:rPr sz="1900" dirty="0">
                <a:latin typeface="Arial"/>
                <a:cs typeface="Arial"/>
              </a:rPr>
              <a:t>services</a:t>
            </a:r>
            <a:r>
              <a:rPr sz="1900" spc="-50" dirty="0">
                <a:latin typeface="Arial"/>
                <a:cs typeface="Arial"/>
              </a:rPr>
              <a:t> </a:t>
            </a:r>
            <a:r>
              <a:rPr sz="1900" dirty="0">
                <a:latin typeface="Arial"/>
                <a:cs typeface="Arial"/>
              </a:rPr>
              <a:t>will</a:t>
            </a:r>
            <a:r>
              <a:rPr sz="1900" spc="-45" dirty="0">
                <a:latin typeface="Arial"/>
                <a:cs typeface="Arial"/>
              </a:rPr>
              <a:t> </a:t>
            </a:r>
            <a:r>
              <a:rPr sz="1900" spc="-20" dirty="0">
                <a:latin typeface="Arial"/>
                <a:cs typeface="Arial"/>
              </a:rPr>
              <a:t>vary</a:t>
            </a:r>
            <a:endParaRPr sz="1900" dirty="0">
              <a:latin typeface="Arial"/>
              <a:cs typeface="Arial"/>
            </a:endParaRPr>
          </a:p>
        </p:txBody>
      </p:sp>
      <p:pic>
        <p:nvPicPr>
          <p:cNvPr id="8" name="object 8">
            <a:extLst>
              <a:ext uri="{C183D7F6-B498-43B3-948B-1728B52AA6E4}">
                <adec:decorative xmlns:adec="http://schemas.microsoft.com/office/drawing/2017/decorative" val="1"/>
              </a:ext>
            </a:extLst>
          </p:cNvPr>
          <p:cNvPicPr/>
          <p:nvPr/>
        </p:nvPicPr>
        <p:blipFill>
          <a:blip r:embed="rId2" cstate="print"/>
          <a:stretch>
            <a:fillRect/>
          </a:stretch>
        </p:blipFill>
        <p:spPr>
          <a:xfrm>
            <a:off x="6607524" y="971600"/>
            <a:ext cx="2388164" cy="23881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SWVPP CBP Funding continued. "/>
          <p:cNvGrpSpPr/>
          <p:nvPr/>
        </p:nvGrpSpPr>
        <p:grpSpPr>
          <a:xfrm>
            <a:off x="0" y="0"/>
            <a:ext cx="9144000" cy="5143500"/>
            <a:chOff x="0" y="0"/>
            <a:chExt cx="9144000" cy="5143500"/>
          </a:xfrm>
        </p:grpSpPr>
        <p:sp>
          <p:nvSpPr>
            <p:cNvPr id="3" name="object 3"/>
            <p:cNvSpPr/>
            <p:nvPr/>
          </p:nvSpPr>
          <p:spPr>
            <a:xfrm>
              <a:off x="0" y="894524"/>
              <a:ext cx="9144000" cy="4249420"/>
            </a:xfrm>
            <a:custGeom>
              <a:avLst/>
              <a:gdLst/>
              <a:ahLst/>
              <a:cxnLst/>
              <a:rect l="l" t="t" r="r" b="b"/>
              <a:pathLst>
                <a:path w="9144000" h="4249420">
                  <a:moveTo>
                    <a:pt x="0" y="4248975"/>
                  </a:moveTo>
                  <a:lnTo>
                    <a:pt x="9144000" y="4248975"/>
                  </a:lnTo>
                  <a:lnTo>
                    <a:pt x="9144000" y="0"/>
                  </a:lnTo>
                  <a:lnTo>
                    <a:pt x="0" y="0"/>
                  </a:lnTo>
                  <a:lnTo>
                    <a:pt x="0" y="4248975"/>
                  </a:lnTo>
                  <a:close/>
                </a:path>
              </a:pathLst>
            </a:custGeom>
            <a:solidFill>
              <a:srgbClr val="E6E6E6"/>
            </a:solidFill>
          </p:spPr>
          <p:txBody>
            <a:bodyPr wrap="square" lIns="0" tIns="0" rIns="0" bIns="0" rtlCol="0"/>
            <a:lstStyle/>
            <a:p>
              <a:endParaRPr/>
            </a:p>
          </p:txBody>
        </p:sp>
        <p:sp>
          <p:nvSpPr>
            <p:cNvPr id="4" name="object 4"/>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82764" rIns="0" bIns="0" rtlCol="0">
            <a:spAutoFit/>
          </a:bodyPr>
          <a:lstStyle/>
          <a:p>
            <a:pPr marL="86360">
              <a:lnSpc>
                <a:spcPct val="100000"/>
              </a:lnSpc>
              <a:spcBef>
                <a:spcPts val="95"/>
              </a:spcBef>
            </a:pPr>
            <a:r>
              <a:rPr dirty="0"/>
              <a:t>SWVPP</a:t>
            </a:r>
            <a:r>
              <a:rPr spc="-40" dirty="0"/>
              <a:t> </a:t>
            </a:r>
            <a:r>
              <a:rPr dirty="0"/>
              <a:t>CBP</a:t>
            </a:r>
            <a:r>
              <a:rPr spc="-30" dirty="0"/>
              <a:t> </a:t>
            </a:r>
            <a:r>
              <a:rPr spc="-10" dirty="0"/>
              <a:t>Funding</a:t>
            </a:r>
          </a:p>
        </p:txBody>
      </p:sp>
      <p:pic>
        <p:nvPicPr>
          <p:cNvPr id="6" name="object 6">
            <a:extLst>
              <a:ext uri="{C183D7F6-B498-43B3-948B-1728B52AA6E4}">
                <adec:decorative xmlns:adec="http://schemas.microsoft.com/office/drawing/2017/decorative" val="1"/>
              </a:ext>
            </a:extLst>
          </p:cNvPr>
          <p:cNvPicPr/>
          <p:nvPr/>
        </p:nvPicPr>
        <p:blipFill>
          <a:blip r:embed="rId2" cstate="print"/>
          <a:stretch>
            <a:fillRect/>
          </a:stretch>
        </p:blipFill>
        <p:spPr>
          <a:xfrm>
            <a:off x="6607524" y="971600"/>
            <a:ext cx="2388164" cy="2388174"/>
          </a:xfrm>
          <a:prstGeom prst="rect">
            <a:avLst/>
          </a:prstGeom>
        </p:spPr>
      </p:pic>
      <p:sp>
        <p:nvSpPr>
          <p:cNvPr id="7" name="object 7" descr="SWVPP CBP Funding: Initial Student Enrollment Count: Preliminary number of children/students being served&#10;&#10;Certified Enrollment: October 1&#10;&#10;Reconciliation Process: Occurs to determine accurate funding based on certified enrollment&#10;&#10;Payments: Processed monthly&#10;&#10;Subsequent Years: Funding based on enrollment count of the prior year&#10;"/>
          <p:cNvSpPr txBox="1"/>
          <p:nvPr/>
        </p:nvSpPr>
        <p:spPr>
          <a:xfrm>
            <a:off x="202025" y="1039954"/>
            <a:ext cx="6661784" cy="3684270"/>
          </a:xfrm>
          <a:prstGeom prst="rect">
            <a:avLst/>
          </a:prstGeom>
        </p:spPr>
        <p:txBody>
          <a:bodyPr vert="horz" wrap="square" lIns="0" tIns="13335" rIns="0" bIns="0" rtlCol="0">
            <a:spAutoFit/>
          </a:bodyPr>
          <a:lstStyle/>
          <a:p>
            <a:pPr marL="12700" marR="125730">
              <a:lnSpc>
                <a:spcPct val="100000"/>
              </a:lnSpc>
              <a:spcBef>
                <a:spcPts val="105"/>
              </a:spcBef>
            </a:pPr>
            <a:r>
              <a:rPr sz="2000" b="1" dirty="0">
                <a:latin typeface="Arial"/>
                <a:cs typeface="Arial"/>
              </a:rPr>
              <a:t>Initial</a:t>
            </a:r>
            <a:r>
              <a:rPr sz="2000" b="1" spc="-60" dirty="0">
                <a:latin typeface="Arial"/>
                <a:cs typeface="Arial"/>
              </a:rPr>
              <a:t> </a:t>
            </a:r>
            <a:r>
              <a:rPr sz="2000" b="1" dirty="0">
                <a:latin typeface="Arial"/>
                <a:cs typeface="Arial"/>
              </a:rPr>
              <a:t>Student</a:t>
            </a:r>
            <a:r>
              <a:rPr sz="2000" b="1" spc="-45" dirty="0">
                <a:latin typeface="Arial"/>
                <a:cs typeface="Arial"/>
              </a:rPr>
              <a:t> </a:t>
            </a:r>
            <a:r>
              <a:rPr sz="2000" b="1" dirty="0">
                <a:latin typeface="Arial"/>
                <a:cs typeface="Arial"/>
              </a:rPr>
              <a:t>Enrollment</a:t>
            </a:r>
            <a:r>
              <a:rPr sz="2000" b="1" spc="-50" dirty="0">
                <a:latin typeface="Arial"/>
                <a:cs typeface="Arial"/>
              </a:rPr>
              <a:t> </a:t>
            </a:r>
            <a:r>
              <a:rPr sz="2000" b="1" dirty="0">
                <a:latin typeface="Arial"/>
                <a:cs typeface="Arial"/>
              </a:rPr>
              <a:t>Count:</a:t>
            </a:r>
            <a:r>
              <a:rPr sz="2000" b="1" spc="-40" dirty="0">
                <a:latin typeface="Arial"/>
                <a:cs typeface="Arial"/>
              </a:rPr>
              <a:t> </a:t>
            </a:r>
            <a:r>
              <a:rPr sz="2000" dirty="0">
                <a:latin typeface="Arial"/>
                <a:cs typeface="Arial"/>
              </a:rPr>
              <a:t>Preliminary</a:t>
            </a:r>
            <a:r>
              <a:rPr sz="2000" spc="-50" dirty="0">
                <a:latin typeface="Arial"/>
                <a:cs typeface="Arial"/>
              </a:rPr>
              <a:t> </a:t>
            </a:r>
            <a:r>
              <a:rPr sz="2000" dirty="0">
                <a:latin typeface="Arial"/>
                <a:cs typeface="Arial"/>
              </a:rPr>
              <a:t>number</a:t>
            </a:r>
            <a:r>
              <a:rPr sz="2000" spc="-60" dirty="0">
                <a:latin typeface="Arial"/>
                <a:cs typeface="Arial"/>
              </a:rPr>
              <a:t> </a:t>
            </a:r>
            <a:r>
              <a:rPr sz="2000" spc="-35" dirty="0">
                <a:latin typeface="Arial"/>
                <a:cs typeface="Arial"/>
              </a:rPr>
              <a:t>of </a:t>
            </a:r>
            <a:r>
              <a:rPr sz="2000" dirty="0">
                <a:latin typeface="Arial"/>
                <a:cs typeface="Arial"/>
              </a:rPr>
              <a:t>children/students</a:t>
            </a:r>
            <a:r>
              <a:rPr sz="2000" spc="-90" dirty="0">
                <a:latin typeface="Arial"/>
                <a:cs typeface="Arial"/>
              </a:rPr>
              <a:t> </a:t>
            </a:r>
            <a:r>
              <a:rPr sz="2000" dirty="0">
                <a:latin typeface="Arial"/>
                <a:cs typeface="Arial"/>
              </a:rPr>
              <a:t>being</a:t>
            </a:r>
            <a:r>
              <a:rPr sz="2000" spc="-55" dirty="0">
                <a:latin typeface="Arial"/>
                <a:cs typeface="Arial"/>
              </a:rPr>
              <a:t> </a:t>
            </a:r>
            <a:r>
              <a:rPr sz="2000" spc="-10" dirty="0">
                <a:latin typeface="Arial"/>
                <a:cs typeface="Arial"/>
              </a:rPr>
              <a:t>served</a:t>
            </a:r>
            <a:endParaRPr sz="2000" dirty="0">
              <a:latin typeface="Arial"/>
              <a:cs typeface="Arial"/>
            </a:endParaRPr>
          </a:p>
          <a:p>
            <a:pPr>
              <a:lnSpc>
                <a:spcPct val="100000"/>
              </a:lnSpc>
              <a:spcBef>
                <a:spcPts val="95"/>
              </a:spcBef>
            </a:pPr>
            <a:endParaRPr sz="2000" dirty="0">
              <a:latin typeface="Arial"/>
              <a:cs typeface="Arial"/>
            </a:endParaRPr>
          </a:p>
          <a:p>
            <a:pPr marL="12700">
              <a:lnSpc>
                <a:spcPct val="100000"/>
              </a:lnSpc>
              <a:spcBef>
                <a:spcPts val="5"/>
              </a:spcBef>
            </a:pPr>
            <a:r>
              <a:rPr sz="2000" b="1" dirty="0">
                <a:latin typeface="Arial"/>
                <a:cs typeface="Arial"/>
              </a:rPr>
              <a:t>Certified</a:t>
            </a:r>
            <a:r>
              <a:rPr sz="2000" b="1" spc="-60" dirty="0">
                <a:latin typeface="Arial"/>
                <a:cs typeface="Arial"/>
              </a:rPr>
              <a:t> </a:t>
            </a:r>
            <a:r>
              <a:rPr sz="2000" b="1" dirty="0">
                <a:latin typeface="Arial"/>
                <a:cs typeface="Arial"/>
              </a:rPr>
              <a:t>Enrollment:</a:t>
            </a:r>
            <a:r>
              <a:rPr sz="2000" b="1" spc="-45" dirty="0">
                <a:latin typeface="Arial"/>
                <a:cs typeface="Arial"/>
              </a:rPr>
              <a:t> </a:t>
            </a:r>
            <a:r>
              <a:rPr sz="2000" dirty="0">
                <a:latin typeface="Arial"/>
                <a:cs typeface="Arial"/>
              </a:rPr>
              <a:t>October</a:t>
            </a:r>
            <a:r>
              <a:rPr sz="2000" spc="-65" dirty="0">
                <a:latin typeface="Arial"/>
                <a:cs typeface="Arial"/>
              </a:rPr>
              <a:t> </a:t>
            </a:r>
            <a:r>
              <a:rPr sz="2000" spc="-50" dirty="0">
                <a:latin typeface="Arial"/>
                <a:cs typeface="Arial"/>
              </a:rPr>
              <a:t>1</a:t>
            </a:r>
            <a:endParaRPr sz="2000" dirty="0">
              <a:latin typeface="Arial"/>
              <a:cs typeface="Arial"/>
            </a:endParaRPr>
          </a:p>
          <a:p>
            <a:pPr>
              <a:lnSpc>
                <a:spcPct val="100000"/>
              </a:lnSpc>
              <a:spcBef>
                <a:spcPts val="95"/>
              </a:spcBef>
            </a:pPr>
            <a:endParaRPr sz="2000" dirty="0">
              <a:latin typeface="Arial"/>
              <a:cs typeface="Arial"/>
            </a:endParaRPr>
          </a:p>
          <a:p>
            <a:pPr marL="12700" marR="361315">
              <a:lnSpc>
                <a:spcPct val="100000"/>
              </a:lnSpc>
              <a:spcBef>
                <a:spcPts val="5"/>
              </a:spcBef>
            </a:pPr>
            <a:r>
              <a:rPr sz="2000" b="1" dirty="0">
                <a:latin typeface="Arial"/>
                <a:cs typeface="Arial"/>
              </a:rPr>
              <a:t>Reconciliation</a:t>
            </a:r>
            <a:r>
              <a:rPr sz="2000" b="1" spc="-65" dirty="0">
                <a:latin typeface="Arial"/>
                <a:cs typeface="Arial"/>
              </a:rPr>
              <a:t> </a:t>
            </a:r>
            <a:r>
              <a:rPr sz="2000" b="1" dirty="0">
                <a:latin typeface="Arial"/>
                <a:cs typeface="Arial"/>
              </a:rPr>
              <a:t>Process:</a:t>
            </a:r>
            <a:r>
              <a:rPr sz="2000" b="1" spc="-55" dirty="0">
                <a:latin typeface="Arial"/>
                <a:cs typeface="Arial"/>
              </a:rPr>
              <a:t> </a:t>
            </a:r>
            <a:r>
              <a:rPr sz="2000" dirty="0">
                <a:latin typeface="Arial"/>
                <a:cs typeface="Arial"/>
              </a:rPr>
              <a:t>Occurs</a:t>
            </a:r>
            <a:r>
              <a:rPr sz="2000" spc="-75" dirty="0">
                <a:latin typeface="Arial"/>
                <a:cs typeface="Arial"/>
              </a:rPr>
              <a:t> </a:t>
            </a:r>
            <a:r>
              <a:rPr sz="2000" dirty="0">
                <a:latin typeface="Arial"/>
                <a:cs typeface="Arial"/>
              </a:rPr>
              <a:t>to</a:t>
            </a:r>
            <a:r>
              <a:rPr sz="2000" spc="-30" dirty="0">
                <a:latin typeface="Arial"/>
                <a:cs typeface="Arial"/>
              </a:rPr>
              <a:t> </a:t>
            </a:r>
            <a:r>
              <a:rPr sz="2000" dirty="0">
                <a:latin typeface="Arial"/>
                <a:cs typeface="Arial"/>
              </a:rPr>
              <a:t>determine</a:t>
            </a:r>
            <a:r>
              <a:rPr sz="2000" spc="-60" dirty="0">
                <a:latin typeface="Arial"/>
                <a:cs typeface="Arial"/>
              </a:rPr>
              <a:t> </a:t>
            </a:r>
            <a:r>
              <a:rPr sz="2000" spc="-10" dirty="0">
                <a:latin typeface="Arial"/>
                <a:cs typeface="Arial"/>
              </a:rPr>
              <a:t>accurate </a:t>
            </a:r>
            <a:r>
              <a:rPr sz="2000" dirty="0">
                <a:latin typeface="Arial"/>
                <a:cs typeface="Arial"/>
              </a:rPr>
              <a:t>funding</a:t>
            </a:r>
            <a:r>
              <a:rPr sz="2000" spc="-25" dirty="0">
                <a:latin typeface="Arial"/>
                <a:cs typeface="Arial"/>
              </a:rPr>
              <a:t> </a:t>
            </a:r>
            <a:r>
              <a:rPr sz="2000" dirty="0">
                <a:latin typeface="Arial"/>
                <a:cs typeface="Arial"/>
              </a:rPr>
              <a:t>based</a:t>
            </a:r>
            <a:r>
              <a:rPr sz="2000" spc="-35" dirty="0">
                <a:latin typeface="Arial"/>
                <a:cs typeface="Arial"/>
              </a:rPr>
              <a:t> </a:t>
            </a:r>
            <a:r>
              <a:rPr sz="2000" dirty="0">
                <a:latin typeface="Arial"/>
                <a:cs typeface="Arial"/>
              </a:rPr>
              <a:t>on</a:t>
            </a:r>
            <a:r>
              <a:rPr sz="2000" spc="-20" dirty="0">
                <a:latin typeface="Arial"/>
                <a:cs typeface="Arial"/>
              </a:rPr>
              <a:t> </a:t>
            </a:r>
            <a:r>
              <a:rPr sz="2000" dirty="0">
                <a:latin typeface="Arial"/>
                <a:cs typeface="Arial"/>
              </a:rPr>
              <a:t>certified</a:t>
            </a:r>
            <a:r>
              <a:rPr sz="2000" spc="-35" dirty="0">
                <a:latin typeface="Arial"/>
                <a:cs typeface="Arial"/>
              </a:rPr>
              <a:t> </a:t>
            </a:r>
            <a:r>
              <a:rPr sz="2000" spc="-10" dirty="0">
                <a:latin typeface="Arial"/>
                <a:cs typeface="Arial"/>
              </a:rPr>
              <a:t>enrollment</a:t>
            </a:r>
            <a:endParaRPr sz="2000" dirty="0">
              <a:latin typeface="Arial"/>
              <a:cs typeface="Arial"/>
            </a:endParaRPr>
          </a:p>
          <a:p>
            <a:pPr>
              <a:lnSpc>
                <a:spcPct val="100000"/>
              </a:lnSpc>
              <a:spcBef>
                <a:spcPts val="95"/>
              </a:spcBef>
            </a:pPr>
            <a:endParaRPr sz="2000" dirty="0">
              <a:latin typeface="Arial"/>
              <a:cs typeface="Arial"/>
            </a:endParaRPr>
          </a:p>
          <a:p>
            <a:pPr marL="12700">
              <a:lnSpc>
                <a:spcPct val="100000"/>
              </a:lnSpc>
              <a:spcBef>
                <a:spcPts val="5"/>
              </a:spcBef>
            </a:pPr>
            <a:r>
              <a:rPr sz="2000" b="1" dirty="0">
                <a:latin typeface="Arial"/>
                <a:cs typeface="Arial"/>
              </a:rPr>
              <a:t>Payments</a:t>
            </a:r>
            <a:r>
              <a:rPr sz="2000" dirty="0">
                <a:latin typeface="Arial"/>
                <a:cs typeface="Arial"/>
              </a:rPr>
              <a:t>:</a:t>
            </a:r>
            <a:r>
              <a:rPr sz="2000" spc="-35" dirty="0">
                <a:latin typeface="Arial"/>
                <a:cs typeface="Arial"/>
              </a:rPr>
              <a:t> </a:t>
            </a:r>
            <a:r>
              <a:rPr sz="2000" dirty="0">
                <a:latin typeface="Arial"/>
                <a:cs typeface="Arial"/>
              </a:rPr>
              <a:t>Processed</a:t>
            </a:r>
            <a:r>
              <a:rPr sz="2000" spc="-75" dirty="0">
                <a:latin typeface="Arial"/>
                <a:cs typeface="Arial"/>
              </a:rPr>
              <a:t> </a:t>
            </a:r>
            <a:r>
              <a:rPr sz="2000" spc="-10" dirty="0">
                <a:latin typeface="Arial"/>
                <a:cs typeface="Arial"/>
              </a:rPr>
              <a:t>monthly</a:t>
            </a:r>
            <a:endParaRPr sz="2000" dirty="0">
              <a:latin typeface="Arial"/>
              <a:cs typeface="Arial"/>
            </a:endParaRPr>
          </a:p>
          <a:p>
            <a:pPr>
              <a:lnSpc>
                <a:spcPct val="100000"/>
              </a:lnSpc>
              <a:spcBef>
                <a:spcPts val="95"/>
              </a:spcBef>
            </a:pPr>
            <a:endParaRPr sz="2000" dirty="0">
              <a:latin typeface="Arial"/>
              <a:cs typeface="Arial"/>
            </a:endParaRPr>
          </a:p>
          <a:p>
            <a:pPr marL="12700" marR="5080">
              <a:lnSpc>
                <a:spcPct val="100000"/>
              </a:lnSpc>
              <a:spcBef>
                <a:spcPts val="5"/>
              </a:spcBef>
            </a:pPr>
            <a:r>
              <a:rPr sz="2000" b="1" dirty="0">
                <a:latin typeface="Arial"/>
                <a:cs typeface="Arial"/>
              </a:rPr>
              <a:t>Subsequent</a:t>
            </a:r>
            <a:r>
              <a:rPr sz="2000" b="1" spc="-35" dirty="0">
                <a:latin typeface="Arial"/>
                <a:cs typeface="Arial"/>
              </a:rPr>
              <a:t> </a:t>
            </a:r>
            <a:r>
              <a:rPr sz="2000" b="1" dirty="0">
                <a:latin typeface="Arial"/>
                <a:cs typeface="Arial"/>
              </a:rPr>
              <a:t>Years:</a:t>
            </a:r>
            <a:r>
              <a:rPr sz="2000" b="1" spc="-40" dirty="0">
                <a:latin typeface="Arial"/>
                <a:cs typeface="Arial"/>
              </a:rPr>
              <a:t> </a:t>
            </a:r>
            <a:r>
              <a:rPr sz="2000" dirty="0">
                <a:latin typeface="Arial"/>
                <a:cs typeface="Arial"/>
              </a:rPr>
              <a:t>Funding</a:t>
            </a:r>
            <a:r>
              <a:rPr sz="2000" spc="-30" dirty="0">
                <a:latin typeface="Arial"/>
                <a:cs typeface="Arial"/>
              </a:rPr>
              <a:t> </a:t>
            </a:r>
            <a:r>
              <a:rPr sz="2000" dirty="0">
                <a:latin typeface="Arial"/>
                <a:cs typeface="Arial"/>
              </a:rPr>
              <a:t>based</a:t>
            </a:r>
            <a:r>
              <a:rPr sz="2000" spc="-50" dirty="0">
                <a:latin typeface="Arial"/>
                <a:cs typeface="Arial"/>
              </a:rPr>
              <a:t> </a:t>
            </a:r>
            <a:r>
              <a:rPr sz="2000" dirty="0">
                <a:latin typeface="Arial"/>
                <a:cs typeface="Arial"/>
              </a:rPr>
              <a:t>on</a:t>
            </a:r>
            <a:r>
              <a:rPr sz="2000" spc="-30" dirty="0">
                <a:latin typeface="Arial"/>
                <a:cs typeface="Arial"/>
              </a:rPr>
              <a:t> </a:t>
            </a:r>
            <a:r>
              <a:rPr sz="2000" dirty="0">
                <a:latin typeface="Arial"/>
                <a:cs typeface="Arial"/>
              </a:rPr>
              <a:t>enrollment</a:t>
            </a:r>
            <a:r>
              <a:rPr sz="2000" spc="-50" dirty="0">
                <a:latin typeface="Arial"/>
                <a:cs typeface="Arial"/>
              </a:rPr>
              <a:t> </a:t>
            </a:r>
            <a:r>
              <a:rPr sz="2000" dirty="0">
                <a:latin typeface="Arial"/>
                <a:cs typeface="Arial"/>
              </a:rPr>
              <a:t>count</a:t>
            </a:r>
            <a:r>
              <a:rPr sz="2000" spc="-40" dirty="0">
                <a:latin typeface="Arial"/>
                <a:cs typeface="Arial"/>
              </a:rPr>
              <a:t> </a:t>
            </a:r>
            <a:r>
              <a:rPr sz="2000" spc="-25" dirty="0">
                <a:latin typeface="Arial"/>
                <a:cs typeface="Arial"/>
              </a:rPr>
              <a:t>of </a:t>
            </a:r>
            <a:r>
              <a:rPr sz="2000" dirty="0">
                <a:latin typeface="Arial"/>
                <a:cs typeface="Arial"/>
              </a:rPr>
              <a:t>the</a:t>
            </a:r>
            <a:r>
              <a:rPr sz="2000" spc="-25" dirty="0">
                <a:latin typeface="Arial"/>
                <a:cs typeface="Arial"/>
              </a:rPr>
              <a:t> </a:t>
            </a:r>
            <a:r>
              <a:rPr sz="2000" dirty="0">
                <a:latin typeface="Arial"/>
                <a:cs typeface="Arial"/>
              </a:rPr>
              <a:t>prior</a:t>
            </a:r>
            <a:r>
              <a:rPr sz="2000" spc="-30" dirty="0">
                <a:latin typeface="Arial"/>
                <a:cs typeface="Arial"/>
              </a:rPr>
              <a:t> </a:t>
            </a:r>
            <a:r>
              <a:rPr sz="2000" spc="-20" dirty="0">
                <a:latin typeface="Arial"/>
                <a:cs typeface="Arial"/>
              </a:rPr>
              <a:t>year</a:t>
            </a:r>
            <a:endParaRPr sz="2000" dirty="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0" y="0"/>
            <a:ext cx="9144000" cy="5143500"/>
            <a:chOff x="0" y="0"/>
            <a:chExt cx="9144000" cy="5143500"/>
          </a:xfrm>
        </p:grpSpPr>
        <p:sp>
          <p:nvSpPr>
            <p:cNvPr id="3" name="object 3"/>
            <p:cNvSpPr/>
            <p:nvPr/>
          </p:nvSpPr>
          <p:spPr>
            <a:xfrm>
              <a:off x="0" y="553059"/>
              <a:ext cx="9144000" cy="4591050"/>
            </a:xfrm>
            <a:custGeom>
              <a:avLst/>
              <a:gdLst/>
              <a:ahLst/>
              <a:cxnLst/>
              <a:rect l="l" t="t" r="r" b="b"/>
              <a:pathLst>
                <a:path w="9144000" h="4591050">
                  <a:moveTo>
                    <a:pt x="0" y="4590440"/>
                  </a:moveTo>
                  <a:lnTo>
                    <a:pt x="9144000" y="4590440"/>
                  </a:lnTo>
                  <a:lnTo>
                    <a:pt x="9144000" y="0"/>
                  </a:lnTo>
                  <a:lnTo>
                    <a:pt x="0" y="0"/>
                  </a:lnTo>
                  <a:lnTo>
                    <a:pt x="0" y="4590440"/>
                  </a:lnTo>
                  <a:close/>
                </a:path>
              </a:pathLst>
            </a:custGeom>
            <a:solidFill>
              <a:srgbClr val="E6E6E6"/>
            </a:solidFill>
          </p:spPr>
          <p:txBody>
            <a:bodyPr wrap="square" lIns="0" tIns="0" rIns="0" bIns="0" rtlCol="0"/>
            <a:lstStyle/>
            <a:p>
              <a:endParaRPr/>
            </a:p>
          </p:txBody>
        </p:sp>
        <p:sp>
          <p:nvSpPr>
            <p:cNvPr id="4" name="object 4"/>
            <p:cNvSpPr/>
            <p:nvPr/>
          </p:nvSpPr>
          <p:spPr>
            <a:xfrm>
              <a:off x="0" y="0"/>
              <a:ext cx="9144000" cy="553085"/>
            </a:xfrm>
            <a:custGeom>
              <a:avLst/>
              <a:gdLst/>
              <a:ahLst/>
              <a:cxnLst/>
              <a:rect l="l" t="t" r="r" b="b"/>
              <a:pathLst>
                <a:path w="9144000" h="553085">
                  <a:moveTo>
                    <a:pt x="9144000" y="0"/>
                  </a:moveTo>
                  <a:lnTo>
                    <a:pt x="0" y="0"/>
                  </a:lnTo>
                  <a:lnTo>
                    <a:pt x="0" y="553059"/>
                  </a:lnTo>
                  <a:lnTo>
                    <a:pt x="9144000" y="553059"/>
                  </a:lnTo>
                  <a:lnTo>
                    <a:pt x="9144000" y="0"/>
                  </a:lnTo>
                  <a:close/>
                </a:path>
              </a:pathLst>
            </a:custGeom>
            <a:solidFill>
              <a:srgbClr val="036079"/>
            </a:solidFill>
          </p:spPr>
          <p:txBody>
            <a:bodyPr wrap="square" lIns="0" tIns="0" rIns="0" bIns="0" rtlCol="0"/>
            <a:lstStyle/>
            <a:p>
              <a:endParaRPr/>
            </a:p>
          </p:txBody>
        </p:sp>
      </p:grpSp>
      <p:sp>
        <p:nvSpPr>
          <p:cNvPr id="5" name="object 5"/>
          <p:cNvSpPr txBox="1"/>
          <p:nvPr/>
        </p:nvSpPr>
        <p:spPr>
          <a:xfrm>
            <a:off x="310285" y="46730"/>
            <a:ext cx="2159000" cy="406400"/>
          </a:xfrm>
          <a:prstGeom prst="rect">
            <a:avLst/>
          </a:prstGeom>
        </p:spPr>
        <p:txBody>
          <a:bodyPr vert="horz" wrap="square" lIns="0" tIns="12065" rIns="0" bIns="0" rtlCol="0">
            <a:spAutoFit/>
          </a:bodyPr>
          <a:lstStyle/>
          <a:p>
            <a:pPr marL="12700">
              <a:lnSpc>
                <a:spcPct val="100000"/>
              </a:lnSpc>
              <a:spcBef>
                <a:spcPts val="95"/>
              </a:spcBef>
            </a:pPr>
            <a:r>
              <a:rPr sz="2500" b="1" dirty="0">
                <a:solidFill>
                  <a:srgbClr val="FFFFFF"/>
                </a:solidFill>
                <a:latin typeface="Arial"/>
                <a:cs typeface="Arial"/>
              </a:rPr>
              <a:t>Phase</a:t>
            </a:r>
            <a:r>
              <a:rPr sz="2500" b="1" spc="-20" dirty="0">
                <a:solidFill>
                  <a:srgbClr val="FFFFFF"/>
                </a:solidFill>
                <a:latin typeface="Arial"/>
                <a:cs typeface="Arial"/>
              </a:rPr>
              <a:t> </a:t>
            </a:r>
            <a:r>
              <a:rPr sz="2500" b="1" dirty="0">
                <a:solidFill>
                  <a:srgbClr val="FFFFFF"/>
                </a:solidFill>
                <a:latin typeface="Arial"/>
                <a:cs typeface="Arial"/>
              </a:rPr>
              <a:t>1</a:t>
            </a:r>
            <a:r>
              <a:rPr sz="2500" b="1" spc="-10" dirty="0">
                <a:solidFill>
                  <a:srgbClr val="FFFFFF"/>
                </a:solidFill>
                <a:latin typeface="Arial"/>
                <a:cs typeface="Arial"/>
              </a:rPr>
              <a:t> Tools</a:t>
            </a:r>
            <a:endParaRPr sz="2500">
              <a:latin typeface="Arial"/>
              <a:cs typeface="Arial"/>
            </a:endParaRPr>
          </a:p>
        </p:txBody>
      </p:sp>
      <p:sp>
        <p:nvSpPr>
          <p:cNvPr id="6" name="object 6"/>
          <p:cNvSpPr txBox="1">
            <a:spLocks noGrp="1"/>
          </p:cNvSpPr>
          <p:nvPr>
            <p:ph type="title" idx="4294967295"/>
          </p:nvPr>
        </p:nvSpPr>
        <p:spPr>
          <a:xfrm>
            <a:off x="4676216" y="1016726"/>
            <a:ext cx="4115435" cy="831215"/>
          </a:xfrm>
          <a:prstGeom prst="rect">
            <a:avLst/>
          </a:prstGeom>
          <a:noFill/>
          <a:ln>
            <a:noFill/>
            <a:prstDash/>
          </a:ln>
          <a:effectLst/>
        </p:spPr>
        <p:txBody>
          <a:bodyPr rot="0" spcFirstLastPara="0" vertOverflow="overflow" horzOverflow="overflow" vert="horz" wrap="square" lIns="0" tIns="13335" rIns="0" bIns="0" numCol="1" spcCol="0" rtlCol="0" fromWordArt="0" anchor="t" anchorCtr="0" forceAA="0" compatLnSpc="1">
            <a:prstTxWarp prst="textNoShape">
              <a:avLst/>
            </a:prstTxWarp>
            <a:spAutoFit/>
          </a:bodyPr>
          <a:lstStyle/>
          <a:p>
            <a:pPr marL="1363980" marR="5080" lvl="0" indent="-1351915" defTabSz="914400" eaLnBrk="1" fontAlgn="auto" latinLnBrk="0" hangingPunct="1">
              <a:lnSpc>
                <a:spcPct val="99600"/>
              </a:lnSpc>
              <a:spcBef>
                <a:spcPts val="105"/>
              </a:spcBef>
              <a:spcAft>
                <a:spcPts val="0"/>
              </a:spcAft>
              <a:buClrTx/>
              <a:buSzTx/>
              <a:buFontTx/>
              <a:buNone/>
              <a:tabLst/>
              <a:defRPr/>
            </a:pPr>
            <a:r>
              <a:rPr kumimoji="0" lang="en-US" sz="2500" b="0" i="0" u="none" strike="noStrike" kern="0" cap="none" spc="0" normalizeH="0" baseline="0" noProof="0" dirty="0">
                <a:ln>
                  <a:noFill/>
                </a:ln>
                <a:solidFill>
                  <a:sysClr val="windowText" lastClr="000000"/>
                </a:solidFill>
                <a:effectLst/>
                <a:uLnTx/>
                <a:uFillTx/>
                <a:latin typeface="Arial"/>
                <a:cs typeface="Arial"/>
              </a:rPr>
              <a:t>Review</a:t>
            </a:r>
            <a:r>
              <a:rPr kumimoji="0" lang="en-US" sz="2500" b="0" i="0" u="none" strike="noStrike" kern="0" cap="none" spc="-45" normalizeH="0" baseline="0" noProof="0" dirty="0">
                <a:ln>
                  <a:noFill/>
                </a:ln>
                <a:solidFill>
                  <a:sysClr val="windowText" lastClr="000000"/>
                </a:solidFill>
                <a:effectLst/>
                <a:uLnTx/>
                <a:uFillTx/>
                <a:latin typeface="Arial"/>
                <a:cs typeface="Arial"/>
              </a:rPr>
              <a:t> </a:t>
            </a:r>
            <a:r>
              <a:rPr kumimoji="0" lang="en-US" sz="2500" b="0" i="0" u="none" strike="noStrike" kern="0" cap="none" spc="0" normalizeH="0" baseline="0" noProof="0" dirty="0">
                <a:ln>
                  <a:noFill/>
                </a:ln>
                <a:solidFill>
                  <a:sysClr val="windowText" lastClr="000000"/>
                </a:solidFill>
                <a:effectLst/>
                <a:uLnTx/>
                <a:uFillTx/>
                <a:latin typeface="Arial"/>
                <a:cs typeface="Arial"/>
              </a:rPr>
              <a:t>materials</a:t>
            </a:r>
            <a:r>
              <a:rPr kumimoji="0" lang="en-US" sz="2500" b="0" i="0" u="none" strike="noStrike" kern="0" cap="none" spc="-30" normalizeH="0" baseline="0" noProof="0" dirty="0">
                <a:ln>
                  <a:noFill/>
                </a:ln>
                <a:solidFill>
                  <a:sysClr val="windowText" lastClr="000000"/>
                </a:solidFill>
                <a:effectLst/>
                <a:uLnTx/>
                <a:uFillTx/>
                <a:latin typeface="Arial"/>
                <a:cs typeface="Arial"/>
              </a:rPr>
              <a:t> </a:t>
            </a:r>
            <a:r>
              <a:rPr kumimoji="0" lang="en-US" sz="2500" b="0" i="0" u="none" strike="noStrike" kern="0" cap="none" spc="0" normalizeH="0" baseline="0" noProof="0" dirty="0">
                <a:ln>
                  <a:noFill/>
                </a:ln>
                <a:solidFill>
                  <a:sysClr val="windowText" lastClr="000000"/>
                </a:solidFill>
                <a:effectLst/>
                <a:uLnTx/>
                <a:uFillTx/>
                <a:latin typeface="Arial"/>
                <a:cs typeface="Arial"/>
              </a:rPr>
              <a:t>on</a:t>
            </a:r>
            <a:r>
              <a:rPr kumimoji="0" lang="en-US" sz="2500" b="0" i="0" u="none" strike="noStrike" kern="0" cap="none" spc="-45" normalizeH="0" baseline="0" noProof="0" dirty="0">
                <a:ln>
                  <a:noFill/>
                </a:ln>
                <a:solidFill>
                  <a:sysClr val="windowText" lastClr="000000"/>
                </a:solidFill>
                <a:effectLst/>
                <a:uLnTx/>
                <a:uFillTx/>
                <a:latin typeface="Arial"/>
                <a:cs typeface="Arial"/>
              </a:rPr>
              <a:t> </a:t>
            </a:r>
            <a:r>
              <a:rPr kumimoji="0" lang="en-US" sz="2500" b="0" i="0" u="none" strike="noStrike" kern="0" cap="none" spc="-10" normalizeH="0" baseline="0" noProof="0" dirty="0">
                <a:ln>
                  <a:noFill/>
                </a:ln>
                <a:solidFill>
                  <a:sysClr val="windowText" lastClr="000000"/>
                </a:solidFill>
                <a:effectLst/>
                <a:uLnTx/>
                <a:uFillTx/>
                <a:latin typeface="Arial"/>
                <a:cs typeface="Arial"/>
              </a:rPr>
              <a:t>SWVPP </a:t>
            </a:r>
            <a:r>
              <a:rPr kumimoji="0" lang="en-US" sz="2500" b="0" i="0" u="sng" strike="noStrike" kern="0" cap="none" spc="-10" normalizeH="0" baseline="0" noProof="0" dirty="0">
                <a:ln>
                  <a:noFill/>
                </a:ln>
                <a:solidFill>
                  <a:srgbClr val="0562C1"/>
                </a:solidFill>
                <a:effectLst/>
                <a:uLnTx/>
                <a:uFill>
                  <a:solidFill>
                    <a:srgbClr val="0562C1"/>
                  </a:solidFill>
                </a:uFill>
                <a:latin typeface="Arial"/>
                <a:cs typeface="Arial"/>
                <a:hlinkClick r:id="rId2"/>
              </a:rPr>
              <a:t>webpage</a:t>
            </a:r>
            <a:r>
              <a:rPr kumimoji="0" lang="en-US" sz="2800" b="0" i="0" u="none" strike="noStrike" kern="0" cap="none" spc="-10" normalizeH="0" baseline="0" noProof="0" dirty="0">
                <a:ln>
                  <a:noFill/>
                </a:ln>
                <a:solidFill>
                  <a:sysClr val="windowText" lastClr="000000"/>
                </a:solidFill>
                <a:effectLst/>
                <a:uLnTx/>
                <a:uFillTx/>
                <a:latin typeface="Arial"/>
                <a:cs typeface="Arial"/>
              </a:rPr>
              <a:t>.</a:t>
            </a:r>
            <a:endParaRPr kumimoji="0" lang="en-US" sz="2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7" name="object 7">
            <a:extLst>
              <a:ext uri="{C183D7F6-B498-43B3-948B-1728B52AA6E4}">
                <adec:decorative xmlns:adec="http://schemas.microsoft.com/office/drawing/2017/decorative" val="1"/>
              </a:ext>
            </a:extLst>
          </p:cNvPr>
          <p:cNvGrpSpPr/>
          <p:nvPr/>
        </p:nvGrpSpPr>
        <p:grpSpPr>
          <a:xfrm>
            <a:off x="334251" y="783275"/>
            <a:ext cx="7677784" cy="4178935"/>
            <a:chOff x="334251" y="783275"/>
            <a:chExt cx="7677784" cy="4178935"/>
          </a:xfrm>
        </p:grpSpPr>
        <p:pic>
          <p:nvPicPr>
            <p:cNvPr id="8" name="object 8"/>
            <p:cNvPicPr/>
            <p:nvPr/>
          </p:nvPicPr>
          <p:blipFill>
            <a:blip r:embed="rId3" cstate="print"/>
            <a:stretch>
              <a:fillRect/>
            </a:stretch>
          </p:blipFill>
          <p:spPr>
            <a:xfrm>
              <a:off x="334251" y="783275"/>
              <a:ext cx="3988923" cy="4178639"/>
            </a:xfrm>
            <a:prstGeom prst="rect">
              <a:avLst/>
            </a:prstGeom>
          </p:spPr>
        </p:pic>
        <p:pic>
          <p:nvPicPr>
            <p:cNvPr id="9" name="object 9"/>
            <p:cNvPicPr/>
            <p:nvPr/>
          </p:nvPicPr>
          <p:blipFill>
            <a:blip r:embed="rId4" cstate="print"/>
            <a:stretch>
              <a:fillRect/>
            </a:stretch>
          </p:blipFill>
          <p:spPr>
            <a:xfrm>
              <a:off x="5457561" y="2141074"/>
              <a:ext cx="2554075" cy="2554075"/>
            </a:xfrm>
            <a:prstGeom prst="rect">
              <a:avLst/>
            </a:prstGeom>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a:extLst>
              <a:ext uri="{C183D7F6-B498-43B3-948B-1728B52AA6E4}">
                <adec:decorative xmlns:adec="http://schemas.microsoft.com/office/drawing/2017/decorative" val="1"/>
              </a:ext>
            </a:extLst>
          </p:cNvPr>
          <p:cNvGrpSpPr/>
          <p:nvPr/>
        </p:nvGrpSpPr>
        <p:grpSpPr>
          <a:xfrm>
            <a:off x="0" y="0"/>
            <a:ext cx="9144000" cy="5143500"/>
            <a:chOff x="0" y="0"/>
            <a:chExt cx="9144000" cy="5143500"/>
          </a:xfrm>
        </p:grpSpPr>
        <p:sp>
          <p:nvSpPr>
            <p:cNvPr id="3" name="object 3"/>
            <p:cNvSpPr/>
            <p:nvPr/>
          </p:nvSpPr>
          <p:spPr>
            <a:xfrm>
              <a:off x="3137166" y="0"/>
              <a:ext cx="6007100" cy="5143500"/>
            </a:xfrm>
            <a:custGeom>
              <a:avLst/>
              <a:gdLst/>
              <a:ahLst/>
              <a:cxnLst/>
              <a:rect l="l" t="t" r="r" b="b"/>
              <a:pathLst>
                <a:path w="6007100" h="5143500">
                  <a:moveTo>
                    <a:pt x="0" y="5143500"/>
                  </a:moveTo>
                  <a:lnTo>
                    <a:pt x="6006833" y="5143500"/>
                  </a:lnTo>
                  <a:lnTo>
                    <a:pt x="6006833" y="0"/>
                  </a:lnTo>
                  <a:lnTo>
                    <a:pt x="0" y="0"/>
                  </a:lnTo>
                  <a:lnTo>
                    <a:pt x="0" y="5143500"/>
                  </a:lnTo>
                  <a:close/>
                </a:path>
              </a:pathLst>
            </a:custGeom>
            <a:solidFill>
              <a:srgbClr val="E6E6E6"/>
            </a:solidFill>
          </p:spPr>
          <p:txBody>
            <a:bodyPr wrap="square" lIns="0" tIns="0" rIns="0" bIns="0" rtlCol="0"/>
            <a:lstStyle/>
            <a:p>
              <a:endParaRPr/>
            </a:p>
          </p:txBody>
        </p:sp>
        <p:sp>
          <p:nvSpPr>
            <p:cNvPr id="4" name="object 4"/>
            <p:cNvSpPr/>
            <p:nvPr/>
          </p:nvSpPr>
          <p:spPr>
            <a:xfrm>
              <a:off x="0" y="0"/>
              <a:ext cx="3137535" cy="5143500"/>
            </a:xfrm>
            <a:custGeom>
              <a:avLst/>
              <a:gdLst/>
              <a:ahLst/>
              <a:cxnLst/>
              <a:rect l="l" t="t" r="r" b="b"/>
              <a:pathLst>
                <a:path w="3137535" h="5143500">
                  <a:moveTo>
                    <a:pt x="3137166" y="0"/>
                  </a:moveTo>
                  <a:lnTo>
                    <a:pt x="0" y="0"/>
                  </a:lnTo>
                  <a:lnTo>
                    <a:pt x="0" y="5143500"/>
                  </a:lnTo>
                  <a:lnTo>
                    <a:pt x="3137166" y="5143500"/>
                  </a:lnTo>
                  <a:lnTo>
                    <a:pt x="3137166"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xfrm>
            <a:off x="419053" y="594367"/>
            <a:ext cx="2428240" cy="1115060"/>
          </a:xfrm>
          <a:prstGeom prst="rect">
            <a:avLst/>
          </a:prstGeom>
        </p:spPr>
        <p:txBody>
          <a:bodyPr vert="horz" wrap="square" lIns="0" tIns="12065" rIns="0" bIns="0" rtlCol="0">
            <a:spAutoFit/>
          </a:bodyPr>
          <a:lstStyle/>
          <a:p>
            <a:pPr marL="12700">
              <a:lnSpc>
                <a:spcPct val="100000"/>
              </a:lnSpc>
              <a:spcBef>
                <a:spcPts val="95"/>
              </a:spcBef>
            </a:pPr>
            <a:r>
              <a:rPr sz="4600" dirty="0"/>
              <a:t>Phase</a:t>
            </a:r>
            <a:r>
              <a:rPr sz="4600" spc="-114" dirty="0"/>
              <a:t> </a:t>
            </a:r>
            <a:r>
              <a:rPr sz="4600" spc="-25" dirty="0"/>
              <a:t>2:</a:t>
            </a:r>
            <a:endParaRPr sz="4600" dirty="0"/>
          </a:p>
          <a:p>
            <a:pPr marL="147955">
              <a:lnSpc>
                <a:spcPct val="100000"/>
              </a:lnSpc>
              <a:spcBef>
                <a:spcPts val="60"/>
              </a:spcBef>
            </a:pPr>
            <a:r>
              <a:rPr b="0" dirty="0">
                <a:latin typeface="Arial"/>
                <a:cs typeface="Arial"/>
              </a:rPr>
              <a:t>Plan</a:t>
            </a:r>
            <a:r>
              <a:rPr b="0" spc="-15" dirty="0">
                <a:latin typeface="Arial"/>
                <a:cs typeface="Arial"/>
              </a:rPr>
              <a:t> </a:t>
            </a:r>
            <a:r>
              <a:rPr b="0" dirty="0">
                <a:latin typeface="Arial"/>
                <a:cs typeface="Arial"/>
              </a:rPr>
              <a:t>and</a:t>
            </a:r>
            <a:r>
              <a:rPr b="0" spc="-10" dirty="0">
                <a:latin typeface="Arial"/>
                <a:cs typeface="Arial"/>
              </a:rPr>
              <a:t> </a:t>
            </a:r>
            <a:r>
              <a:rPr b="0" spc="-20" dirty="0">
                <a:latin typeface="Arial"/>
                <a:cs typeface="Arial"/>
              </a:rPr>
              <a:t>Apply</a:t>
            </a:r>
          </a:p>
        </p:txBody>
      </p:sp>
      <p:pic>
        <p:nvPicPr>
          <p:cNvPr id="6" name="object 6">
            <a:extLst>
              <a:ext uri="{C183D7F6-B498-43B3-948B-1728B52AA6E4}">
                <adec:decorative xmlns:adec="http://schemas.microsoft.com/office/drawing/2017/decorative" val="1"/>
              </a:ext>
            </a:extLst>
          </p:cNvPr>
          <p:cNvPicPr/>
          <p:nvPr/>
        </p:nvPicPr>
        <p:blipFill>
          <a:blip r:embed="rId2" cstate="print"/>
          <a:stretch>
            <a:fillRect/>
          </a:stretch>
        </p:blipFill>
        <p:spPr>
          <a:xfrm>
            <a:off x="64824" y="1595602"/>
            <a:ext cx="3138788" cy="3138779"/>
          </a:xfrm>
          <a:prstGeom prst="rect">
            <a:avLst/>
          </a:prstGeom>
        </p:spPr>
      </p:pic>
      <p:sp>
        <p:nvSpPr>
          <p:cNvPr id="7" name="object 7" descr="Review application timeline&#10;"/>
          <p:cNvSpPr txBox="1"/>
          <p:nvPr/>
        </p:nvSpPr>
        <p:spPr>
          <a:xfrm>
            <a:off x="3442432" y="784805"/>
            <a:ext cx="3448685" cy="330835"/>
          </a:xfrm>
          <a:prstGeom prst="rect">
            <a:avLst/>
          </a:prstGeom>
        </p:spPr>
        <p:txBody>
          <a:bodyPr vert="horz" wrap="square" lIns="0" tIns="13335" rIns="0" bIns="0" rtlCol="0">
            <a:spAutoFit/>
          </a:bodyPr>
          <a:lstStyle/>
          <a:p>
            <a:pPr marL="367665" indent="-354965">
              <a:lnSpc>
                <a:spcPct val="100000"/>
              </a:lnSpc>
              <a:spcBef>
                <a:spcPts val="105"/>
              </a:spcBef>
              <a:buChar char="●"/>
              <a:tabLst>
                <a:tab pos="367665" algn="l"/>
              </a:tabLst>
            </a:pPr>
            <a:r>
              <a:rPr sz="2000" dirty="0">
                <a:latin typeface="Arial"/>
                <a:cs typeface="Arial"/>
              </a:rPr>
              <a:t>Review</a:t>
            </a:r>
            <a:r>
              <a:rPr sz="2000" spc="-50" dirty="0">
                <a:latin typeface="Arial"/>
                <a:cs typeface="Arial"/>
              </a:rPr>
              <a:t> </a:t>
            </a:r>
            <a:r>
              <a:rPr sz="2000" dirty="0">
                <a:latin typeface="Arial"/>
                <a:cs typeface="Arial"/>
              </a:rPr>
              <a:t>application</a:t>
            </a:r>
            <a:r>
              <a:rPr sz="2000" spc="-65" dirty="0">
                <a:latin typeface="Arial"/>
                <a:cs typeface="Arial"/>
              </a:rPr>
              <a:t> </a:t>
            </a:r>
            <a:r>
              <a:rPr sz="2000" spc="-10" dirty="0">
                <a:latin typeface="Arial"/>
                <a:cs typeface="Arial"/>
              </a:rPr>
              <a:t>timeline</a:t>
            </a:r>
            <a:endParaRPr sz="2000" dirty="0">
              <a:latin typeface="Arial"/>
              <a:cs typeface="Arial"/>
            </a:endParaRPr>
          </a:p>
        </p:txBody>
      </p:sp>
      <p:sp>
        <p:nvSpPr>
          <p:cNvPr id="8" name="object 8" descr="Phase 2: Review application timeline. Select one of the three program standards &amp; an evidence-based and research-based curricula.&#10;&#10;Complete and submit CBP application by 4:30 PM on Friday, August 21.&#10;"/>
          <p:cNvSpPr txBox="1"/>
          <p:nvPr/>
        </p:nvSpPr>
        <p:spPr>
          <a:xfrm>
            <a:off x="3442432" y="1394405"/>
            <a:ext cx="5372100" cy="1855470"/>
          </a:xfrm>
          <a:prstGeom prst="rect">
            <a:avLst/>
          </a:prstGeom>
        </p:spPr>
        <p:txBody>
          <a:bodyPr vert="horz" wrap="square" lIns="0" tIns="13335" rIns="0" bIns="0" rtlCol="0">
            <a:spAutoFit/>
          </a:bodyPr>
          <a:lstStyle/>
          <a:p>
            <a:pPr marL="367665" marR="5080" indent="-355600">
              <a:lnSpc>
                <a:spcPct val="100000"/>
              </a:lnSpc>
              <a:spcBef>
                <a:spcPts val="105"/>
              </a:spcBef>
              <a:buChar char="●"/>
              <a:tabLst>
                <a:tab pos="367665" algn="l"/>
              </a:tabLst>
            </a:pPr>
            <a:r>
              <a:rPr sz="2000" dirty="0">
                <a:latin typeface="Arial"/>
                <a:cs typeface="Arial"/>
              </a:rPr>
              <a:t>Select</a:t>
            </a:r>
            <a:r>
              <a:rPr sz="2000" spc="-30" dirty="0">
                <a:latin typeface="Arial"/>
                <a:cs typeface="Arial"/>
              </a:rPr>
              <a:t> </a:t>
            </a:r>
            <a:r>
              <a:rPr sz="2000" dirty="0">
                <a:latin typeface="Arial"/>
                <a:cs typeface="Arial"/>
              </a:rPr>
              <a:t>one</a:t>
            </a:r>
            <a:r>
              <a:rPr sz="2000" spc="-20" dirty="0">
                <a:latin typeface="Arial"/>
                <a:cs typeface="Arial"/>
              </a:rPr>
              <a:t> </a:t>
            </a:r>
            <a:r>
              <a:rPr sz="2000" dirty="0">
                <a:latin typeface="Arial"/>
                <a:cs typeface="Arial"/>
              </a:rPr>
              <a:t>of</a:t>
            </a:r>
            <a:r>
              <a:rPr sz="2000" spc="-10" dirty="0">
                <a:latin typeface="Arial"/>
                <a:cs typeface="Arial"/>
              </a:rPr>
              <a:t> </a:t>
            </a:r>
            <a:r>
              <a:rPr sz="2000" dirty="0">
                <a:latin typeface="Arial"/>
                <a:cs typeface="Arial"/>
              </a:rPr>
              <a:t>the</a:t>
            </a:r>
            <a:r>
              <a:rPr sz="2000" spc="-20" dirty="0">
                <a:latin typeface="Arial"/>
                <a:cs typeface="Arial"/>
              </a:rPr>
              <a:t> </a:t>
            </a:r>
            <a:r>
              <a:rPr sz="2000" dirty="0">
                <a:latin typeface="Arial"/>
                <a:cs typeface="Arial"/>
              </a:rPr>
              <a:t>three</a:t>
            </a:r>
            <a:r>
              <a:rPr sz="2000" spc="-35" dirty="0">
                <a:latin typeface="Arial"/>
                <a:cs typeface="Arial"/>
              </a:rPr>
              <a:t> </a:t>
            </a:r>
            <a:r>
              <a:rPr sz="2000" dirty="0">
                <a:latin typeface="Arial"/>
                <a:cs typeface="Arial"/>
              </a:rPr>
              <a:t>program</a:t>
            </a:r>
            <a:r>
              <a:rPr sz="2000" spc="-55" dirty="0">
                <a:latin typeface="Arial"/>
                <a:cs typeface="Arial"/>
              </a:rPr>
              <a:t> </a:t>
            </a:r>
            <a:r>
              <a:rPr sz="2000" dirty="0">
                <a:latin typeface="Arial"/>
                <a:cs typeface="Arial"/>
              </a:rPr>
              <a:t>standards</a:t>
            </a:r>
            <a:r>
              <a:rPr sz="2000" spc="-40" dirty="0">
                <a:latin typeface="Arial"/>
                <a:cs typeface="Arial"/>
              </a:rPr>
              <a:t> </a:t>
            </a:r>
            <a:r>
              <a:rPr sz="2000" spc="-50" dirty="0">
                <a:latin typeface="Arial"/>
                <a:cs typeface="Arial"/>
              </a:rPr>
              <a:t>&amp; </a:t>
            </a:r>
            <a:r>
              <a:rPr sz="2000" dirty="0">
                <a:latin typeface="Arial"/>
                <a:cs typeface="Arial"/>
              </a:rPr>
              <a:t>an</a:t>
            </a:r>
            <a:r>
              <a:rPr sz="2000" spc="30" dirty="0">
                <a:latin typeface="Arial"/>
                <a:cs typeface="Arial"/>
              </a:rPr>
              <a:t> </a:t>
            </a:r>
            <a:r>
              <a:rPr sz="2000" spc="-10" dirty="0">
                <a:latin typeface="Arial"/>
                <a:cs typeface="Arial"/>
              </a:rPr>
              <a:t>evidence-</a:t>
            </a:r>
            <a:r>
              <a:rPr sz="2000" dirty="0">
                <a:latin typeface="Arial"/>
                <a:cs typeface="Arial"/>
              </a:rPr>
              <a:t>based</a:t>
            </a:r>
            <a:r>
              <a:rPr sz="2000" spc="-5" dirty="0">
                <a:latin typeface="Arial"/>
                <a:cs typeface="Arial"/>
              </a:rPr>
              <a:t> </a:t>
            </a:r>
            <a:r>
              <a:rPr sz="2000" dirty="0">
                <a:latin typeface="Arial"/>
                <a:cs typeface="Arial"/>
              </a:rPr>
              <a:t>and</a:t>
            </a:r>
            <a:r>
              <a:rPr sz="2000" spc="35" dirty="0">
                <a:latin typeface="Arial"/>
                <a:cs typeface="Arial"/>
              </a:rPr>
              <a:t> </a:t>
            </a:r>
            <a:r>
              <a:rPr sz="2000" spc="-10" dirty="0">
                <a:latin typeface="Arial"/>
                <a:cs typeface="Arial"/>
              </a:rPr>
              <a:t>research-based curricula</a:t>
            </a:r>
            <a:endParaRPr sz="2000" dirty="0">
              <a:latin typeface="Arial"/>
              <a:cs typeface="Arial"/>
            </a:endParaRPr>
          </a:p>
          <a:p>
            <a:pPr>
              <a:lnSpc>
                <a:spcPct val="100000"/>
              </a:lnSpc>
              <a:spcBef>
                <a:spcPts val="95"/>
              </a:spcBef>
              <a:buFont typeface="Arial"/>
              <a:buChar char="●"/>
            </a:pPr>
            <a:endParaRPr sz="2000" dirty="0">
              <a:latin typeface="Arial"/>
              <a:cs typeface="Arial"/>
            </a:endParaRPr>
          </a:p>
          <a:p>
            <a:pPr marL="367665" marR="377825" indent="-355600">
              <a:lnSpc>
                <a:spcPct val="100000"/>
              </a:lnSpc>
              <a:spcBef>
                <a:spcPts val="5"/>
              </a:spcBef>
              <a:buChar char="●"/>
              <a:tabLst>
                <a:tab pos="367665" algn="l"/>
              </a:tabLst>
            </a:pPr>
            <a:r>
              <a:rPr sz="2000" dirty="0">
                <a:latin typeface="Arial"/>
                <a:cs typeface="Arial"/>
              </a:rPr>
              <a:t>Complete</a:t>
            </a:r>
            <a:r>
              <a:rPr sz="2000" spc="-60" dirty="0">
                <a:latin typeface="Arial"/>
                <a:cs typeface="Arial"/>
              </a:rPr>
              <a:t> </a:t>
            </a:r>
            <a:r>
              <a:rPr sz="2000" dirty="0">
                <a:latin typeface="Arial"/>
                <a:cs typeface="Arial"/>
              </a:rPr>
              <a:t>and</a:t>
            </a:r>
            <a:r>
              <a:rPr sz="2000" spc="-40" dirty="0">
                <a:latin typeface="Arial"/>
                <a:cs typeface="Arial"/>
              </a:rPr>
              <a:t> </a:t>
            </a:r>
            <a:r>
              <a:rPr sz="2000" dirty="0">
                <a:latin typeface="Arial"/>
                <a:cs typeface="Arial"/>
              </a:rPr>
              <a:t>submit</a:t>
            </a:r>
            <a:r>
              <a:rPr sz="2000" spc="-50" dirty="0">
                <a:latin typeface="Arial"/>
                <a:cs typeface="Arial"/>
              </a:rPr>
              <a:t> </a:t>
            </a:r>
            <a:r>
              <a:rPr sz="2000" dirty="0">
                <a:latin typeface="Arial"/>
                <a:cs typeface="Arial"/>
              </a:rPr>
              <a:t>CBP</a:t>
            </a:r>
            <a:r>
              <a:rPr sz="2000" spc="-40" dirty="0">
                <a:latin typeface="Arial"/>
                <a:cs typeface="Arial"/>
              </a:rPr>
              <a:t> </a:t>
            </a:r>
            <a:r>
              <a:rPr sz="2000" dirty="0">
                <a:latin typeface="Arial"/>
                <a:cs typeface="Arial"/>
              </a:rPr>
              <a:t>application</a:t>
            </a:r>
            <a:r>
              <a:rPr sz="2000" spc="-40" dirty="0">
                <a:latin typeface="Arial"/>
                <a:cs typeface="Arial"/>
              </a:rPr>
              <a:t> </a:t>
            </a:r>
            <a:r>
              <a:rPr sz="2000" spc="-25" dirty="0">
                <a:latin typeface="Arial"/>
                <a:cs typeface="Arial"/>
              </a:rPr>
              <a:t>by </a:t>
            </a:r>
            <a:r>
              <a:rPr sz="2000" dirty="0">
                <a:latin typeface="Arial"/>
                <a:cs typeface="Arial"/>
              </a:rPr>
              <a:t>4:30</a:t>
            </a:r>
            <a:r>
              <a:rPr sz="2000" spc="-30" dirty="0">
                <a:latin typeface="Arial"/>
                <a:cs typeface="Arial"/>
              </a:rPr>
              <a:t> </a:t>
            </a:r>
            <a:r>
              <a:rPr sz="2000" dirty="0">
                <a:latin typeface="Arial"/>
                <a:cs typeface="Arial"/>
              </a:rPr>
              <a:t>PM</a:t>
            </a:r>
            <a:r>
              <a:rPr sz="2000" spc="-20" dirty="0">
                <a:latin typeface="Arial"/>
                <a:cs typeface="Arial"/>
              </a:rPr>
              <a:t> </a:t>
            </a:r>
            <a:r>
              <a:rPr sz="2000" dirty="0">
                <a:latin typeface="Arial"/>
                <a:cs typeface="Arial"/>
              </a:rPr>
              <a:t>on</a:t>
            </a:r>
            <a:r>
              <a:rPr sz="2000" spc="-30" dirty="0">
                <a:latin typeface="Arial"/>
                <a:cs typeface="Arial"/>
              </a:rPr>
              <a:t> </a:t>
            </a:r>
            <a:r>
              <a:rPr sz="2000" dirty="0">
                <a:latin typeface="Arial"/>
                <a:cs typeface="Arial"/>
              </a:rPr>
              <a:t>Friday,</a:t>
            </a:r>
            <a:r>
              <a:rPr sz="2000" spc="-35" dirty="0">
                <a:latin typeface="Arial"/>
                <a:cs typeface="Arial"/>
              </a:rPr>
              <a:t> </a:t>
            </a:r>
            <a:r>
              <a:rPr sz="2000" dirty="0">
                <a:latin typeface="Arial"/>
                <a:cs typeface="Arial"/>
              </a:rPr>
              <a:t>August</a:t>
            </a:r>
            <a:r>
              <a:rPr sz="2000" spc="-40" dirty="0">
                <a:latin typeface="Arial"/>
                <a:cs typeface="Arial"/>
              </a:rPr>
              <a:t> </a:t>
            </a:r>
            <a:r>
              <a:rPr sz="2000" spc="-25" dirty="0">
                <a:latin typeface="Arial"/>
                <a:cs typeface="Arial"/>
              </a:rPr>
              <a:t>21</a:t>
            </a:r>
            <a:endParaRPr sz="2000" dirty="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82765" rIns="0" bIns="0" rtlCol="0">
            <a:spAutoFit/>
          </a:bodyPr>
          <a:lstStyle/>
          <a:p>
            <a:pPr marL="15875">
              <a:lnSpc>
                <a:spcPct val="100000"/>
              </a:lnSpc>
              <a:spcBef>
                <a:spcPts val="95"/>
              </a:spcBef>
            </a:pPr>
            <a:r>
              <a:rPr dirty="0"/>
              <a:t>CBP</a:t>
            </a:r>
            <a:r>
              <a:rPr spc="-60" dirty="0"/>
              <a:t> </a:t>
            </a:r>
            <a:r>
              <a:rPr dirty="0"/>
              <a:t>Application</a:t>
            </a:r>
            <a:r>
              <a:rPr spc="-50" dirty="0"/>
              <a:t> </a:t>
            </a:r>
            <a:r>
              <a:rPr dirty="0"/>
              <a:t>Timeline</a:t>
            </a:r>
            <a:r>
              <a:rPr spc="-50" dirty="0"/>
              <a:t> </a:t>
            </a:r>
            <a:r>
              <a:rPr dirty="0"/>
              <a:t>and</a:t>
            </a:r>
            <a:r>
              <a:rPr spc="-65" dirty="0"/>
              <a:t> </a:t>
            </a:r>
            <a:r>
              <a:rPr dirty="0"/>
              <a:t>Approval</a:t>
            </a:r>
            <a:r>
              <a:rPr spc="-60" dirty="0"/>
              <a:t> </a:t>
            </a:r>
            <a:r>
              <a:rPr spc="-10" dirty="0"/>
              <a:t>Process</a:t>
            </a:r>
          </a:p>
        </p:txBody>
      </p:sp>
      <p:grpSp>
        <p:nvGrpSpPr>
          <p:cNvPr id="3" name="object 3" descr="CBP Application Timeline and Approval Process. Application is due by August 21, 2026 by 4:30pm and notification of approval status will be September 4, 2026."/>
          <p:cNvGrpSpPr/>
          <p:nvPr/>
        </p:nvGrpSpPr>
        <p:grpSpPr>
          <a:xfrm>
            <a:off x="123825" y="1018425"/>
            <a:ext cx="8881110" cy="3897629"/>
            <a:chOff x="123825" y="1018425"/>
            <a:chExt cx="8881110" cy="3897629"/>
          </a:xfrm>
        </p:grpSpPr>
        <p:pic>
          <p:nvPicPr>
            <p:cNvPr id="4" name="object 4"/>
            <p:cNvPicPr/>
            <p:nvPr/>
          </p:nvPicPr>
          <p:blipFill>
            <a:blip r:embed="rId2" cstate="print"/>
            <a:stretch>
              <a:fillRect/>
            </a:stretch>
          </p:blipFill>
          <p:spPr>
            <a:xfrm>
              <a:off x="357603" y="1271747"/>
              <a:ext cx="8530620" cy="3439603"/>
            </a:xfrm>
            <a:prstGeom prst="rect">
              <a:avLst/>
            </a:prstGeom>
          </p:spPr>
        </p:pic>
        <p:sp>
          <p:nvSpPr>
            <p:cNvPr id="5" name="object 5"/>
            <p:cNvSpPr/>
            <p:nvPr/>
          </p:nvSpPr>
          <p:spPr>
            <a:xfrm>
              <a:off x="138112" y="1032713"/>
              <a:ext cx="8852535" cy="3869054"/>
            </a:xfrm>
            <a:custGeom>
              <a:avLst/>
              <a:gdLst/>
              <a:ahLst/>
              <a:cxnLst/>
              <a:rect l="l" t="t" r="r" b="b"/>
              <a:pathLst>
                <a:path w="8852535" h="3869054">
                  <a:moveTo>
                    <a:pt x="0" y="0"/>
                  </a:moveTo>
                  <a:lnTo>
                    <a:pt x="8852344" y="0"/>
                  </a:lnTo>
                  <a:lnTo>
                    <a:pt x="8852344" y="3868826"/>
                  </a:lnTo>
                  <a:lnTo>
                    <a:pt x="0" y="3868826"/>
                  </a:lnTo>
                  <a:lnTo>
                    <a:pt x="0" y="0"/>
                  </a:lnTo>
                  <a:close/>
                </a:path>
              </a:pathLst>
            </a:custGeom>
            <a:ln w="28575">
              <a:solidFill>
                <a:srgbClr val="036079"/>
              </a:solidFill>
            </a:ln>
          </p:spPr>
          <p:txBody>
            <a:bodyPr wrap="square" lIns="0" tIns="0" rIns="0" bIns="0" rtlCol="0"/>
            <a:lstStyle/>
            <a:p>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Slide title: SWVPP Program Standards."/>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82765" rIns="0" bIns="0" rtlCol="0">
            <a:spAutoFit/>
          </a:bodyPr>
          <a:lstStyle/>
          <a:p>
            <a:pPr marL="121285">
              <a:lnSpc>
                <a:spcPct val="100000"/>
              </a:lnSpc>
              <a:spcBef>
                <a:spcPts val="95"/>
              </a:spcBef>
            </a:pPr>
            <a:r>
              <a:rPr dirty="0"/>
              <a:t>SWVPP</a:t>
            </a:r>
            <a:r>
              <a:rPr spc="-80" dirty="0"/>
              <a:t> </a:t>
            </a:r>
            <a:r>
              <a:rPr dirty="0"/>
              <a:t>Program</a:t>
            </a:r>
            <a:r>
              <a:rPr spc="-55" dirty="0"/>
              <a:t> </a:t>
            </a:r>
            <a:r>
              <a:rPr spc="-10" dirty="0"/>
              <a:t>Standards</a:t>
            </a:r>
          </a:p>
        </p:txBody>
      </p:sp>
      <p:sp>
        <p:nvSpPr>
          <p:cNvPr id="4" name="object 4"/>
          <p:cNvSpPr txBox="1"/>
          <p:nvPr/>
        </p:nvSpPr>
        <p:spPr>
          <a:xfrm>
            <a:off x="185375" y="1254496"/>
            <a:ext cx="7506334" cy="3148330"/>
          </a:xfrm>
          <a:prstGeom prst="rect">
            <a:avLst/>
          </a:prstGeom>
        </p:spPr>
        <p:txBody>
          <a:bodyPr vert="horz" wrap="square" lIns="0" tIns="12700" rIns="0" bIns="0" rtlCol="0">
            <a:spAutoFit/>
          </a:bodyPr>
          <a:lstStyle/>
          <a:p>
            <a:pPr marL="12700" marR="5080">
              <a:lnSpc>
                <a:spcPct val="114999"/>
              </a:lnSpc>
              <a:spcBef>
                <a:spcPts val="100"/>
              </a:spcBef>
            </a:pPr>
            <a:r>
              <a:rPr sz="1800" b="1" dirty="0">
                <a:solidFill>
                  <a:srgbClr val="252828"/>
                </a:solidFill>
                <a:latin typeface="Arial"/>
                <a:cs typeface="Arial"/>
              </a:rPr>
              <a:t>The</a:t>
            </a:r>
            <a:r>
              <a:rPr sz="1800" b="1" spc="-60" dirty="0">
                <a:solidFill>
                  <a:srgbClr val="252828"/>
                </a:solidFill>
                <a:latin typeface="Arial"/>
                <a:cs typeface="Arial"/>
              </a:rPr>
              <a:t> </a:t>
            </a:r>
            <a:r>
              <a:rPr sz="1800" b="1" dirty="0">
                <a:solidFill>
                  <a:srgbClr val="252828"/>
                </a:solidFill>
                <a:latin typeface="Arial"/>
                <a:cs typeface="Arial"/>
              </a:rPr>
              <a:t>three</a:t>
            </a:r>
            <a:r>
              <a:rPr sz="1800" b="1" spc="-35" dirty="0">
                <a:solidFill>
                  <a:srgbClr val="252828"/>
                </a:solidFill>
                <a:latin typeface="Arial"/>
                <a:cs typeface="Arial"/>
              </a:rPr>
              <a:t> </a:t>
            </a:r>
            <a:r>
              <a:rPr sz="1800" b="1" dirty="0">
                <a:solidFill>
                  <a:srgbClr val="252828"/>
                </a:solidFill>
                <a:latin typeface="Arial"/>
                <a:cs typeface="Arial"/>
              </a:rPr>
              <a:t>Iowa</a:t>
            </a:r>
            <a:r>
              <a:rPr sz="1800" b="1" spc="-80" dirty="0">
                <a:solidFill>
                  <a:srgbClr val="252828"/>
                </a:solidFill>
                <a:latin typeface="Arial"/>
                <a:cs typeface="Arial"/>
              </a:rPr>
              <a:t> </a:t>
            </a:r>
            <a:r>
              <a:rPr sz="1800" b="1" dirty="0">
                <a:solidFill>
                  <a:srgbClr val="252828"/>
                </a:solidFill>
                <a:latin typeface="Arial"/>
                <a:cs typeface="Arial"/>
              </a:rPr>
              <a:t>approved</a:t>
            </a:r>
            <a:r>
              <a:rPr sz="1800" b="1" spc="-20" dirty="0">
                <a:solidFill>
                  <a:srgbClr val="252828"/>
                </a:solidFill>
                <a:latin typeface="Arial"/>
                <a:cs typeface="Arial"/>
              </a:rPr>
              <a:t> </a:t>
            </a:r>
            <a:r>
              <a:rPr sz="1800" b="1" dirty="0">
                <a:solidFill>
                  <a:srgbClr val="252828"/>
                </a:solidFill>
                <a:latin typeface="Arial"/>
                <a:cs typeface="Arial"/>
              </a:rPr>
              <a:t>preschool</a:t>
            </a:r>
            <a:r>
              <a:rPr sz="1800" b="1" spc="-40" dirty="0">
                <a:solidFill>
                  <a:srgbClr val="252828"/>
                </a:solidFill>
                <a:latin typeface="Arial"/>
                <a:cs typeface="Arial"/>
              </a:rPr>
              <a:t> </a:t>
            </a:r>
            <a:r>
              <a:rPr sz="1800" b="1" dirty="0">
                <a:solidFill>
                  <a:srgbClr val="252828"/>
                </a:solidFill>
                <a:latin typeface="Arial"/>
                <a:cs typeface="Arial"/>
              </a:rPr>
              <a:t>program</a:t>
            </a:r>
            <a:r>
              <a:rPr sz="1800" b="1" spc="-50" dirty="0">
                <a:solidFill>
                  <a:srgbClr val="252828"/>
                </a:solidFill>
                <a:latin typeface="Arial"/>
                <a:cs typeface="Arial"/>
              </a:rPr>
              <a:t> </a:t>
            </a:r>
            <a:r>
              <a:rPr sz="1800" b="1" dirty="0">
                <a:solidFill>
                  <a:srgbClr val="252828"/>
                </a:solidFill>
                <a:latin typeface="Arial"/>
                <a:cs typeface="Arial"/>
              </a:rPr>
              <a:t>standards</a:t>
            </a:r>
            <a:r>
              <a:rPr sz="1800" b="1" spc="-45" dirty="0">
                <a:solidFill>
                  <a:srgbClr val="252828"/>
                </a:solidFill>
                <a:latin typeface="Arial"/>
                <a:cs typeface="Arial"/>
              </a:rPr>
              <a:t> </a:t>
            </a:r>
            <a:r>
              <a:rPr sz="1800" b="1" dirty="0">
                <a:solidFill>
                  <a:srgbClr val="252828"/>
                </a:solidFill>
                <a:latin typeface="Arial"/>
                <a:cs typeface="Arial"/>
              </a:rPr>
              <a:t>that</a:t>
            </a:r>
            <a:r>
              <a:rPr sz="1800" b="1" spc="-45" dirty="0">
                <a:solidFill>
                  <a:srgbClr val="252828"/>
                </a:solidFill>
                <a:latin typeface="Arial"/>
                <a:cs typeface="Arial"/>
              </a:rPr>
              <a:t> </a:t>
            </a:r>
            <a:r>
              <a:rPr sz="1800" b="1" dirty="0">
                <a:solidFill>
                  <a:srgbClr val="252828"/>
                </a:solidFill>
                <a:latin typeface="Arial"/>
                <a:cs typeface="Arial"/>
              </a:rPr>
              <a:t>meet</a:t>
            </a:r>
            <a:r>
              <a:rPr sz="1800" b="1" spc="-45" dirty="0">
                <a:solidFill>
                  <a:srgbClr val="252828"/>
                </a:solidFill>
                <a:latin typeface="Arial"/>
                <a:cs typeface="Arial"/>
              </a:rPr>
              <a:t> </a:t>
            </a:r>
            <a:r>
              <a:rPr sz="1800" b="1" spc="-25" dirty="0">
                <a:solidFill>
                  <a:srgbClr val="252828"/>
                </a:solidFill>
                <a:latin typeface="Arial"/>
                <a:cs typeface="Arial"/>
              </a:rPr>
              <a:t>the </a:t>
            </a:r>
            <a:r>
              <a:rPr sz="1800" b="1" dirty="0">
                <a:solidFill>
                  <a:srgbClr val="252828"/>
                </a:solidFill>
                <a:latin typeface="Arial"/>
                <a:cs typeface="Arial"/>
              </a:rPr>
              <a:t>characteristics</a:t>
            </a:r>
            <a:r>
              <a:rPr sz="1800" b="1" spc="-30" dirty="0">
                <a:solidFill>
                  <a:srgbClr val="252828"/>
                </a:solidFill>
                <a:latin typeface="Arial"/>
                <a:cs typeface="Arial"/>
              </a:rPr>
              <a:t> </a:t>
            </a:r>
            <a:r>
              <a:rPr sz="1800" b="1" dirty="0">
                <a:solidFill>
                  <a:srgbClr val="252828"/>
                </a:solidFill>
                <a:latin typeface="Arial"/>
                <a:cs typeface="Arial"/>
              </a:rPr>
              <a:t>of</a:t>
            </a:r>
            <a:r>
              <a:rPr sz="1800" b="1" spc="-55" dirty="0">
                <a:solidFill>
                  <a:srgbClr val="252828"/>
                </a:solidFill>
                <a:latin typeface="Arial"/>
                <a:cs typeface="Arial"/>
              </a:rPr>
              <a:t> </a:t>
            </a:r>
            <a:r>
              <a:rPr sz="1800" b="1" dirty="0">
                <a:solidFill>
                  <a:srgbClr val="252828"/>
                </a:solidFill>
                <a:latin typeface="Arial"/>
                <a:cs typeface="Arial"/>
              </a:rPr>
              <a:t>quality</a:t>
            </a:r>
            <a:r>
              <a:rPr sz="1800" b="1" spc="-60" dirty="0">
                <a:solidFill>
                  <a:srgbClr val="252828"/>
                </a:solidFill>
                <a:latin typeface="Arial"/>
                <a:cs typeface="Arial"/>
              </a:rPr>
              <a:t> </a:t>
            </a:r>
            <a:r>
              <a:rPr sz="1800" b="1" dirty="0">
                <a:solidFill>
                  <a:srgbClr val="252828"/>
                </a:solidFill>
                <a:latin typeface="Arial"/>
                <a:cs typeface="Arial"/>
              </a:rPr>
              <a:t>early</a:t>
            </a:r>
            <a:r>
              <a:rPr sz="1800" b="1" spc="-35" dirty="0">
                <a:solidFill>
                  <a:srgbClr val="252828"/>
                </a:solidFill>
                <a:latin typeface="Arial"/>
                <a:cs typeface="Arial"/>
              </a:rPr>
              <a:t> </a:t>
            </a:r>
            <a:r>
              <a:rPr sz="1800" b="1" dirty="0">
                <a:solidFill>
                  <a:srgbClr val="252828"/>
                </a:solidFill>
                <a:latin typeface="Arial"/>
                <a:cs typeface="Arial"/>
              </a:rPr>
              <a:t>childhood</a:t>
            </a:r>
            <a:r>
              <a:rPr sz="1800" b="1" spc="-70" dirty="0">
                <a:solidFill>
                  <a:srgbClr val="252828"/>
                </a:solidFill>
                <a:latin typeface="Arial"/>
                <a:cs typeface="Arial"/>
              </a:rPr>
              <a:t> </a:t>
            </a:r>
            <a:r>
              <a:rPr sz="1800" b="1" spc="-10" dirty="0">
                <a:solidFill>
                  <a:srgbClr val="252828"/>
                </a:solidFill>
                <a:latin typeface="Arial"/>
                <a:cs typeface="Arial"/>
              </a:rPr>
              <a:t>programs:</a:t>
            </a:r>
            <a:endParaRPr sz="1800">
              <a:latin typeface="Arial"/>
              <a:cs typeface="Arial"/>
            </a:endParaRPr>
          </a:p>
          <a:p>
            <a:pPr>
              <a:lnSpc>
                <a:spcPct val="100000"/>
              </a:lnSpc>
            </a:pPr>
            <a:endParaRPr sz="1800">
              <a:latin typeface="Arial"/>
              <a:cs typeface="Arial"/>
            </a:endParaRPr>
          </a:p>
          <a:p>
            <a:pPr>
              <a:lnSpc>
                <a:spcPct val="100000"/>
              </a:lnSpc>
              <a:spcBef>
                <a:spcPts val="1065"/>
              </a:spcBef>
            </a:pPr>
            <a:endParaRPr sz="1800">
              <a:latin typeface="Arial"/>
              <a:cs typeface="Arial"/>
            </a:endParaRPr>
          </a:p>
          <a:p>
            <a:pPr marL="469265" indent="-342900">
              <a:lnSpc>
                <a:spcPct val="100000"/>
              </a:lnSpc>
              <a:buAutoNum type="arabicPeriod"/>
              <a:tabLst>
                <a:tab pos="469265" algn="l"/>
              </a:tabLst>
            </a:pPr>
            <a:r>
              <a:rPr sz="1800" u="sng" dirty="0">
                <a:solidFill>
                  <a:srgbClr val="036079"/>
                </a:solidFill>
                <a:uFill>
                  <a:solidFill>
                    <a:srgbClr val="036079"/>
                  </a:solidFill>
                </a:uFill>
                <a:latin typeface="Arial"/>
                <a:cs typeface="Arial"/>
                <a:hlinkClick r:id="rId2"/>
              </a:rPr>
              <a:t>2026</a:t>
            </a:r>
            <a:r>
              <a:rPr sz="1800" u="sng" spc="-50" dirty="0">
                <a:solidFill>
                  <a:srgbClr val="036079"/>
                </a:solidFill>
                <a:uFill>
                  <a:solidFill>
                    <a:srgbClr val="036079"/>
                  </a:solidFill>
                </a:uFill>
                <a:latin typeface="Arial"/>
                <a:cs typeface="Arial"/>
                <a:hlinkClick r:id="rId2"/>
              </a:rPr>
              <a:t> </a:t>
            </a:r>
            <a:r>
              <a:rPr sz="1800" u="sng" dirty="0">
                <a:solidFill>
                  <a:srgbClr val="036079"/>
                </a:solidFill>
                <a:uFill>
                  <a:solidFill>
                    <a:srgbClr val="036079"/>
                  </a:solidFill>
                </a:uFill>
                <a:latin typeface="Arial"/>
                <a:cs typeface="Arial"/>
                <a:hlinkClick r:id="rId2"/>
              </a:rPr>
              <a:t>Iowa</a:t>
            </a:r>
            <a:r>
              <a:rPr sz="1800" u="sng" spc="-15" dirty="0">
                <a:solidFill>
                  <a:srgbClr val="036079"/>
                </a:solidFill>
                <a:uFill>
                  <a:solidFill>
                    <a:srgbClr val="036079"/>
                  </a:solidFill>
                </a:uFill>
                <a:latin typeface="Arial"/>
                <a:cs typeface="Arial"/>
                <a:hlinkClick r:id="rId2"/>
              </a:rPr>
              <a:t> </a:t>
            </a:r>
            <a:r>
              <a:rPr sz="1800" u="sng" dirty="0">
                <a:solidFill>
                  <a:srgbClr val="036079"/>
                </a:solidFill>
                <a:uFill>
                  <a:solidFill>
                    <a:srgbClr val="036079"/>
                  </a:solidFill>
                </a:uFill>
                <a:latin typeface="Arial"/>
                <a:cs typeface="Arial"/>
                <a:hlinkClick r:id="rId2"/>
              </a:rPr>
              <a:t>Quality</a:t>
            </a:r>
            <a:r>
              <a:rPr sz="1800" u="sng" spc="-35" dirty="0">
                <a:solidFill>
                  <a:srgbClr val="036079"/>
                </a:solidFill>
                <a:uFill>
                  <a:solidFill>
                    <a:srgbClr val="036079"/>
                  </a:solidFill>
                </a:uFill>
                <a:latin typeface="Arial"/>
                <a:cs typeface="Arial"/>
                <a:hlinkClick r:id="rId2"/>
              </a:rPr>
              <a:t> </a:t>
            </a:r>
            <a:r>
              <a:rPr sz="1800" u="sng" dirty="0">
                <a:solidFill>
                  <a:srgbClr val="036079"/>
                </a:solidFill>
                <a:uFill>
                  <a:solidFill>
                    <a:srgbClr val="036079"/>
                  </a:solidFill>
                </a:uFill>
                <a:latin typeface="Arial"/>
                <a:cs typeface="Arial"/>
                <a:hlinkClick r:id="rId2"/>
              </a:rPr>
              <a:t>Preschool</a:t>
            </a:r>
            <a:r>
              <a:rPr sz="1800" u="sng" spc="-35" dirty="0">
                <a:solidFill>
                  <a:srgbClr val="036079"/>
                </a:solidFill>
                <a:uFill>
                  <a:solidFill>
                    <a:srgbClr val="036079"/>
                  </a:solidFill>
                </a:uFill>
                <a:latin typeface="Arial"/>
                <a:cs typeface="Arial"/>
                <a:hlinkClick r:id="rId2"/>
              </a:rPr>
              <a:t> </a:t>
            </a:r>
            <a:r>
              <a:rPr sz="1800" u="sng" dirty="0">
                <a:solidFill>
                  <a:srgbClr val="036079"/>
                </a:solidFill>
                <a:uFill>
                  <a:solidFill>
                    <a:srgbClr val="036079"/>
                  </a:solidFill>
                </a:uFill>
                <a:latin typeface="Arial"/>
                <a:cs typeface="Arial"/>
                <a:hlinkClick r:id="rId2"/>
              </a:rPr>
              <a:t>Program</a:t>
            </a:r>
            <a:r>
              <a:rPr sz="1800" u="sng" spc="-30" dirty="0">
                <a:solidFill>
                  <a:srgbClr val="036079"/>
                </a:solidFill>
                <a:uFill>
                  <a:solidFill>
                    <a:srgbClr val="036079"/>
                  </a:solidFill>
                </a:uFill>
                <a:latin typeface="Arial"/>
                <a:cs typeface="Arial"/>
                <a:hlinkClick r:id="rId2"/>
              </a:rPr>
              <a:t> </a:t>
            </a:r>
            <a:r>
              <a:rPr sz="1800" u="sng" dirty="0">
                <a:solidFill>
                  <a:srgbClr val="036079"/>
                </a:solidFill>
                <a:uFill>
                  <a:solidFill>
                    <a:srgbClr val="036079"/>
                  </a:solidFill>
                </a:uFill>
                <a:latin typeface="Arial"/>
                <a:cs typeface="Arial"/>
                <a:hlinkClick r:id="rId2"/>
              </a:rPr>
              <a:t>Standards</a:t>
            </a:r>
            <a:r>
              <a:rPr sz="1800" u="sng" spc="-30" dirty="0">
                <a:solidFill>
                  <a:srgbClr val="036079"/>
                </a:solidFill>
                <a:uFill>
                  <a:solidFill>
                    <a:srgbClr val="036079"/>
                  </a:solidFill>
                </a:uFill>
                <a:latin typeface="Arial"/>
                <a:cs typeface="Arial"/>
                <a:hlinkClick r:id="rId2"/>
              </a:rPr>
              <a:t> </a:t>
            </a:r>
            <a:r>
              <a:rPr sz="1800" u="sng" spc="-10" dirty="0">
                <a:solidFill>
                  <a:srgbClr val="036079"/>
                </a:solidFill>
                <a:uFill>
                  <a:solidFill>
                    <a:srgbClr val="036079"/>
                  </a:solidFill>
                </a:uFill>
                <a:latin typeface="Arial"/>
                <a:cs typeface="Arial"/>
                <a:hlinkClick r:id="rId2"/>
              </a:rPr>
              <a:t>(IQPPS)</a:t>
            </a:r>
            <a:endParaRPr sz="1800">
              <a:latin typeface="Arial"/>
              <a:cs typeface="Arial"/>
            </a:endParaRPr>
          </a:p>
          <a:p>
            <a:pPr marL="469265" indent="-342900">
              <a:lnSpc>
                <a:spcPct val="100000"/>
              </a:lnSpc>
              <a:spcBef>
                <a:spcPts val="1920"/>
              </a:spcBef>
              <a:buAutoNum type="arabicPeriod"/>
              <a:tabLst>
                <a:tab pos="469265" algn="l"/>
              </a:tabLst>
            </a:pPr>
            <a:r>
              <a:rPr sz="1800" u="sng" dirty="0">
                <a:solidFill>
                  <a:srgbClr val="036079"/>
                </a:solidFill>
                <a:uFill>
                  <a:solidFill>
                    <a:srgbClr val="036079"/>
                  </a:solidFill>
                </a:uFill>
                <a:latin typeface="Arial"/>
                <a:cs typeface="Arial"/>
                <a:hlinkClick r:id="rId3"/>
              </a:rPr>
              <a:t>Head</a:t>
            </a:r>
            <a:r>
              <a:rPr sz="1800" u="sng" spc="-35" dirty="0">
                <a:solidFill>
                  <a:srgbClr val="036079"/>
                </a:solidFill>
                <a:uFill>
                  <a:solidFill>
                    <a:srgbClr val="036079"/>
                  </a:solidFill>
                </a:uFill>
                <a:latin typeface="Arial"/>
                <a:cs typeface="Arial"/>
                <a:hlinkClick r:id="rId3"/>
              </a:rPr>
              <a:t> </a:t>
            </a:r>
            <a:r>
              <a:rPr sz="1800" u="sng" dirty="0">
                <a:solidFill>
                  <a:srgbClr val="036079"/>
                </a:solidFill>
                <a:uFill>
                  <a:solidFill>
                    <a:srgbClr val="036079"/>
                  </a:solidFill>
                </a:uFill>
                <a:latin typeface="Arial"/>
                <a:cs typeface="Arial"/>
                <a:hlinkClick r:id="rId3"/>
              </a:rPr>
              <a:t>Start</a:t>
            </a:r>
            <a:r>
              <a:rPr sz="1800" u="sng" spc="-45" dirty="0">
                <a:solidFill>
                  <a:srgbClr val="036079"/>
                </a:solidFill>
                <a:uFill>
                  <a:solidFill>
                    <a:srgbClr val="036079"/>
                  </a:solidFill>
                </a:uFill>
                <a:latin typeface="Arial"/>
                <a:cs typeface="Arial"/>
                <a:hlinkClick r:id="rId3"/>
              </a:rPr>
              <a:t> </a:t>
            </a:r>
            <a:r>
              <a:rPr sz="1800" u="sng" dirty="0">
                <a:solidFill>
                  <a:srgbClr val="036079"/>
                </a:solidFill>
                <a:uFill>
                  <a:solidFill>
                    <a:srgbClr val="036079"/>
                  </a:solidFill>
                </a:uFill>
                <a:latin typeface="Arial"/>
                <a:cs typeface="Arial"/>
                <a:hlinkClick r:id="rId3"/>
              </a:rPr>
              <a:t>Program</a:t>
            </a:r>
            <a:r>
              <a:rPr sz="1800" u="sng" spc="-30" dirty="0">
                <a:solidFill>
                  <a:srgbClr val="036079"/>
                </a:solidFill>
                <a:uFill>
                  <a:solidFill>
                    <a:srgbClr val="036079"/>
                  </a:solidFill>
                </a:uFill>
                <a:latin typeface="Arial"/>
                <a:cs typeface="Arial"/>
                <a:hlinkClick r:id="rId3"/>
              </a:rPr>
              <a:t> </a:t>
            </a:r>
            <a:r>
              <a:rPr sz="1800" u="sng" dirty="0">
                <a:solidFill>
                  <a:srgbClr val="036079"/>
                </a:solidFill>
                <a:uFill>
                  <a:solidFill>
                    <a:srgbClr val="036079"/>
                  </a:solidFill>
                </a:uFill>
                <a:latin typeface="Arial"/>
                <a:cs typeface="Arial"/>
                <a:hlinkClick r:id="rId3"/>
              </a:rPr>
              <a:t>Performance</a:t>
            </a:r>
            <a:r>
              <a:rPr sz="1800" u="sng" spc="-30" dirty="0">
                <a:solidFill>
                  <a:srgbClr val="036079"/>
                </a:solidFill>
                <a:uFill>
                  <a:solidFill>
                    <a:srgbClr val="036079"/>
                  </a:solidFill>
                </a:uFill>
                <a:latin typeface="Arial"/>
                <a:cs typeface="Arial"/>
                <a:hlinkClick r:id="rId3"/>
              </a:rPr>
              <a:t> </a:t>
            </a:r>
            <a:r>
              <a:rPr sz="1800" u="sng" dirty="0">
                <a:solidFill>
                  <a:srgbClr val="036079"/>
                </a:solidFill>
                <a:uFill>
                  <a:solidFill>
                    <a:srgbClr val="036079"/>
                  </a:solidFill>
                </a:uFill>
                <a:latin typeface="Arial"/>
                <a:cs typeface="Arial"/>
                <a:hlinkClick r:id="rId3"/>
              </a:rPr>
              <a:t>Standards</a:t>
            </a:r>
            <a:r>
              <a:rPr sz="1800" u="sng" spc="-25" dirty="0">
                <a:solidFill>
                  <a:srgbClr val="036079"/>
                </a:solidFill>
                <a:uFill>
                  <a:solidFill>
                    <a:srgbClr val="036079"/>
                  </a:solidFill>
                </a:uFill>
                <a:latin typeface="Arial"/>
                <a:cs typeface="Arial"/>
                <a:hlinkClick r:id="rId3"/>
              </a:rPr>
              <a:t> </a:t>
            </a:r>
            <a:r>
              <a:rPr sz="1800" u="sng" spc="-10" dirty="0">
                <a:solidFill>
                  <a:srgbClr val="036079"/>
                </a:solidFill>
                <a:uFill>
                  <a:solidFill>
                    <a:srgbClr val="036079"/>
                  </a:solidFill>
                </a:uFill>
                <a:latin typeface="Arial"/>
                <a:cs typeface="Arial"/>
                <a:hlinkClick r:id="rId3"/>
              </a:rPr>
              <a:t>(HSPPS)</a:t>
            </a:r>
            <a:endParaRPr sz="1800">
              <a:latin typeface="Arial"/>
              <a:cs typeface="Arial"/>
            </a:endParaRPr>
          </a:p>
          <a:p>
            <a:pPr marL="469900" marR="349250" indent="-342900">
              <a:lnSpc>
                <a:spcPct val="188900"/>
              </a:lnSpc>
              <a:spcBef>
                <a:spcPts val="15"/>
              </a:spcBef>
              <a:buAutoNum type="arabicPeriod"/>
              <a:tabLst>
                <a:tab pos="469900" algn="l"/>
              </a:tabLst>
            </a:pPr>
            <a:r>
              <a:rPr sz="1800" u="sng" dirty="0">
                <a:solidFill>
                  <a:srgbClr val="036079"/>
                </a:solidFill>
                <a:uFill>
                  <a:solidFill>
                    <a:srgbClr val="036079"/>
                  </a:solidFill>
                </a:uFill>
                <a:latin typeface="Arial"/>
                <a:cs typeface="Arial"/>
                <a:hlinkClick r:id="rId4"/>
              </a:rPr>
              <a:t>National</a:t>
            </a:r>
            <a:r>
              <a:rPr sz="1800" u="sng" spc="-30" dirty="0">
                <a:solidFill>
                  <a:srgbClr val="036079"/>
                </a:solidFill>
                <a:uFill>
                  <a:solidFill>
                    <a:srgbClr val="036079"/>
                  </a:solidFill>
                </a:uFill>
                <a:latin typeface="Arial"/>
                <a:cs typeface="Arial"/>
                <a:hlinkClick r:id="rId4"/>
              </a:rPr>
              <a:t> </a:t>
            </a:r>
            <a:r>
              <a:rPr sz="1800" u="sng" dirty="0">
                <a:solidFill>
                  <a:srgbClr val="036079"/>
                </a:solidFill>
                <a:uFill>
                  <a:solidFill>
                    <a:srgbClr val="036079"/>
                  </a:solidFill>
                </a:uFill>
                <a:latin typeface="Arial"/>
                <a:cs typeface="Arial"/>
                <a:hlinkClick r:id="rId4"/>
              </a:rPr>
              <a:t>Association</a:t>
            </a:r>
            <a:r>
              <a:rPr sz="1800" u="sng" spc="-25" dirty="0">
                <a:solidFill>
                  <a:srgbClr val="036079"/>
                </a:solidFill>
                <a:uFill>
                  <a:solidFill>
                    <a:srgbClr val="036079"/>
                  </a:solidFill>
                </a:uFill>
                <a:latin typeface="Arial"/>
                <a:cs typeface="Arial"/>
                <a:hlinkClick r:id="rId4"/>
              </a:rPr>
              <a:t> </a:t>
            </a:r>
            <a:r>
              <a:rPr sz="1800" u="sng" dirty="0">
                <a:solidFill>
                  <a:srgbClr val="036079"/>
                </a:solidFill>
                <a:uFill>
                  <a:solidFill>
                    <a:srgbClr val="036079"/>
                  </a:solidFill>
                </a:uFill>
                <a:latin typeface="Arial"/>
                <a:cs typeface="Arial"/>
                <a:hlinkClick r:id="rId4"/>
              </a:rPr>
              <a:t>for</a:t>
            </a:r>
            <a:r>
              <a:rPr sz="1800" u="sng" spc="-35" dirty="0">
                <a:solidFill>
                  <a:srgbClr val="036079"/>
                </a:solidFill>
                <a:uFill>
                  <a:solidFill>
                    <a:srgbClr val="036079"/>
                  </a:solidFill>
                </a:uFill>
                <a:latin typeface="Arial"/>
                <a:cs typeface="Arial"/>
                <a:hlinkClick r:id="rId4"/>
              </a:rPr>
              <a:t> </a:t>
            </a:r>
            <a:r>
              <a:rPr sz="1800" u="sng" dirty="0">
                <a:solidFill>
                  <a:srgbClr val="036079"/>
                </a:solidFill>
                <a:uFill>
                  <a:solidFill>
                    <a:srgbClr val="036079"/>
                  </a:solidFill>
                </a:uFill>
                <a:latin typeface="Arial"/>
                <a:cs typeface="Arial"/>
                <a:hlinkClick r:id="rId4"/>
              </a:rPr>
              <a:t>the</a:t>
            </a:r>
            <a:r>
              <a:rPr sz="1800" u="sng" spc="-40" dirty="0">
                <a:solidFill>
                  <a:srgbClr val="036079"/>
                </a:solidFill>
                <a:uFill>
                  <a:solidFill>
                    <a:srgbClr val="036079"/>
                  </a:solidFill>
                </a:uFill>
                <a:latin typeface="Arial"/>
                <a:cs typeface="Arial"/>
                <a:hlinkClick r:id="rId4"/>
              </a:rPr>
              <a:t> </a:t>
            </a:r>
            <a:r>
              <a:rPr sz="1800" u="sng" dirty="0">
                <a:solidFill>
                  <a:srgbClr val="036079"/>
                </a:solidFill>
                <a:uFill>
                  <a:solidFill>
                    <a:srgbClr val="036079"/>
                  </a:solidFill>
                </a:uFill>
                <a:latin typeface="Arial"/>
                <a:cs typeface="Arial"/>
                <a:hlinkClick r:id="rId4"/>
              </a:rPr>
              <a:t>Education</a:t>
            </a:r>
            <a:r>
              <a:rPr sz="1800" u="sng" spc="-25" dirty="0">
                <a:solidFill>
                  <a:srgbClr val="036079"/>
                </a:solidFill>
                <a:uFill>
                  <a:solidFill>
                    <a:srgbClr val="036079"/>
                  </a:solidFill>
                </a:uFill>
                <a:latin typeface="Arial"/>
                <a:cs typeface="Arial"/>
                <a:hlinkClick r:id="rId4"/>
              </a:rPr>
              <a:t> </a:t>
            </a:r>
            <a:r>
              <a:rPr sz="1800" u="sng" dirty="0">
                <a:solidFill>
                  <a:srgbClr val="036079"/>
                </a:solidFill>
                <a:uFill>
                  <a:solidFill>
                    <a:srgbClr val="036079"/>
                  </a:solidFill>
                </a:uFill>
                <a:latin typeface="Arial"/>
                <a:cs typeface="Arial"/>
                <a:hlinkClick r:id="rId4"/>
              </a:rPr>
              <a:t>of</a:t>
            </a:r>
            <a:r>
              <a:rPr sz="1800" u="sng" spc="-30" dirty="0">
                <a:solidFill>
                  <a:srgbClr val="036079"/>
                </a:solidFill>
                <a:uFill>
                  <a:solidFill>
                    <a:srgbClr val="036079"/>
                  </a:solidFill>
                </a:uFill>
                <a:latin typeface="Arial"/>
                <a:cs typeface="Arial"/>
                <a:hlinkClick r:id="rId4"/>
              </a:rPr>
              <a:t> </a:t>
            </a:r>
            <a:r>
              <a:rPr sz="1800" u="sng" dirty="0">
                <a:solidFill>
                  <a:srgbClr val="036079"/>
                </a:solidFill>
                <a:uFill>
                  <a:solidFill>
                    <a:srgbClr val="036079"/>
                  </a:solidFill>
                </a:uFill>
                <a:latin typeface="Arial"/>
                <a:cs typeface="Arial"/>
                <a:hlinkClick r:id="rId4"/>
              </a:rPr>
              <a:t>Young</a:t>
            </a:r>
            <a:r>
              <a:rPr sz="1800" u="sng" spc="-25" dirty="0">
                <a:solidFill>
                  <a:srgbClr val="036079"/>
                </a:solidFill>
                <a:uFill>
                  <a:solidFill>
                    <a:srgbClr val="036079"/>
                  </a:solidFill>
                </a:uFill>
                <a:latin typeface="Arial"/>
                <a:cs typeface="Arial"/>
                <a:hlinkClick r:id="rId4"/>
              </a:rPr>
              <a:t> </a:t>
            </a:r>
            <a:r>
              <a:rPr sz="1800" u="sng" dirty="0">
                <a:solidFill>
                  <a:srgbClr val="036079"/>
                </a:solidFill>
                <a:uFill>
                  <a:solidFill>
                    <a:srgbClr val="036079"/>
                  </a:solidFill>
                </a:uFill>
                <a:latin typeface="Arial"/>
                <a:cs typeface="Arial"/>
                <a:hlinkClick r:id="rId4"/>
              </a:rPr>
              <a:t>Children</a:t>
            </a:r>
            <a:r>
              <a:rPr sz="1800" u="sng" spc="-15" dirty="0">
                <a:solidFill>
                  <a:srgbClr val="036079"/>
                </a:solidFill>
                <a:uFill>
                  <a:solidFill>
                    <a:srgbClr val="036079"/>
                  </a:solidFill>
                </a:uFill>
                <a:latin typeface="Arial"/>
                <a:cs typeface="Arial"/>
                <a:hlinkClick r:id="rId4"/>
              </a:rPr>
              <a:t> </a:t>
            </a:r>
            <a:r>
              <a:rPr sz="1800" u="sng" spc="-10" dirty="0">
                <a:solidFill>
                  <a:srgbClr val="036079"/>
                </a:solidFill>
                <a:uFill>
                  <a:solidFill>
                    <a:srgbClr val="036079"/>
                  </a:solidFill>
                </a:uFill>
                <a:latin typeface="Arial"/>
                <a:cs typeface="Arial"/>
                <a:hlinkClick r:id="rId4"/>
              </a:rPr>
              <a:t>(NAEYC</a:t>
            </a:r>
            <a:r>
              <a:rPr sz="1800" u="none" spc="-10" dirty="0">
                <a:solidFill>
                  <a:srgbClr val="036079"/>
                </a:solidFill>
                <a:latin typeface="Arial"/>
                <a:cs typeface="Arial"/>
              </a:rPr>
              <a:t> </a:t>
            </a:r>
            <a:r>
              <a:rPr sz="1800" u="sng" spc="-10" dirty="0">
                <a:solidFill>
                  <a:srgbClr val="036079"/>
                </a:solidFill>
                <a:uFill>
                  <a:solidFill>
                    <a:srgbClr val="036079"/>
                  </a:solidFill>
                </a:uFill>
                <a:latin typeface="Arial"/>
                <a:cs typeface="Arial"/>
                <a:hlinkClick r:id="rId4"/>
              </a:rPr>
              <a:t>Accreditation+)</a:t>
            </a:r>
            <a:endParaRPr sz="1800">
              <a:latin typeface="Arial"/>
              <a:cs typeface="Arial"/>
            </a:endParaRPr>
          </a:p>
        </p:txBody>
      </p:sp>
      <p:pic>
        <p:nvPicPr>
          <p:cNvPr id="5" name="object 5">
            <a:extLst>
              <a:ext uri="{C183D7F6-B498-43B3-948B-1728B52AA6E4}">
                <adec:decorative xmlns:adec="http://schemas.microsoft.com/office/drawing/2017/decorative" val="1"/>
              </a:ext>
            </a:extLst>
          </p:cNvPr>
          <p:cNvPicPr/>
          <p:nvPr/>
        </p:nvPicPr>
        <p:blipFill>
          <a:blip r:embed="rId5" cstate="print"/>
          <a:stretch>
            <a:fillRect/>
          </a:stretch>
        </p:blipFill>
        <p:spPr>
          <a:xfrm>
            <a:off x="7396849" y="3086582"/>
            <a:ext cx="1747150" cy="183488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Title Slide: Curricula"/>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82765" rIns="0" bIns="0" rtlCol="0">
            <a:spAutoFit/>
          </a:bodyPr>
          <a:lstStyle/>
          <a:p>
            <a:pPr marL="103505">
              <a:lnSpc>
                <a:spcPct val="100000"/>
              </a:lnSpc>
              <a:spcBef>
                <a:spcPts val="95"/>
              </a:spcBef>
            </a:pPr>
            <a:r>
              <a:rPr spc="-10" dirty="0"/>
              <a:t>Curricula</a:t>
            </a:r>
          </a:p>
        </p:txBody>
      </p:sp>
      <p:sp>
        <p:nvSpPr>
          <p:cNvPr id="4" name="object 4"/>
          <p:cNvSpPr txBox="1">
            <a:spLocks noGrp="1"/>
          </p:cNvSpPr>
          <p:nvPr>
            <p:ph type="body" idx="1"/>
          </p:nvPr>
        </p:nvSpPr>
        <p:spPr>
          <a:prstGeom prst="rect">
            <a:avLst/>
          </a:prstGeom>
        </p:spPr>
        <p:txBody>
          <a:bodyPr vert="horz" wrap="square" lIns="0" tIns="13335" rIns="0" bIns="0" rtlCol="0">
            <a:spAutoFit/>
          </a:bodyPr>
          <a:lstStyle/>
          <a:p>
            <a:pPr marL="12700" marR="587375">
              <a:lnSpc>
                <a:spcPct val="100000"/>
              </a:lnSpc>
              <a:spcBef>
                <a:spcPts val="105"/>
              </a:spcBef>
            </a:pPr>
            <a:r>
              <a:rPr dirty="0"/>
              <a:t>SWVPPs</a:t>
            </a:r>
            <a:r>
              <a:rPr spc="-25" dirty="0"/>
              <a:t> </a:t>
            </a:r>
            <a:r>
              <a:rPr dirty="0"/>
              <a:t>must</a:t>
            </a:r>
            <a:r>
              <a:rPr spc="-50" dirty="0"/>
              <a:t> </a:t>
            </a:r>
            <a:r>
              <a:rPr dirty="0"/>
              <a:t>adopt</a:t>
            </a:r>
            <a:r>
              <a:rPr spc="-50" dirty="0"/>
              <a:t> </a:t>
            </a:r>
            <a:r>
              <a:rPr dirty="0"/>
              <a:t>a</a:t>
            </a:r>
            <a:r>
              <a:rPr spc="-30" dirty="0"/>
              <a:t> </a:t>
            </a:r>
            <a:r>
              <a:rPr spc="-10" dirty="0"/>
              <a:t>research-</a:t>
            </a:r>
            <a:r>
              <a:rPr dirty="0"/>
              <a:t>based</a:t>
            </a:r>
            <a:r>
              <a:rPr spc="-65" dirty="0"/>
              <a:t> </a:t>
            </a:r>
            <a:r>
              <a:rPr spc="-25" dirty="0"/>
              <a:t>or </a:t>
            </a:r>
            <a:r>
              <a:rPr spc="-10" dirty="0"/>
              <a:t>evidenced-</a:t>
            </a:r>
            <a:r>
              <a:rPr dirty="0"/>
              <a:t>based</a:t>
            </a:r>
            <a:r>
              <a:rPr spc="-55" dirty="0"/>
              <a:t> </a:t>
            </a:r>
            <a:r>
              <a:rPr dirty="0"/>
              <a:t>curriculum</a:t>
            </a:r>
            <a:r>
              <a:rPr spc="-40" dirty="0"/>
              <a:t> </a:t>
            </a:r>
            <a:r>
              <a:rPr dirty="0"/>
              <a:t>aligned</a:t>
            </a:r>
            <a:r>
              <a:rPr spc="-15" dirty="0"/>
              <a:t> </a:t>
            </a:r>
            <a:r>
              <a:rPr dirty="0"/>
              <a:t>to</a:t>
            </a:r>
            <a:r>
              <a:rPr spc="-35" dirty="0"/>
              <a:t> </a:t>
            </a:r>
            <a:r>
              <a:rPr b="1" spc="-25" dirty="0">
                <a:latin typeface="Arial"/>
                <a:cs typeface="Arial"/>
              </a:rPr>
              <a:t>all </a:t>
            </a:r>
            <a:r>
              <a:rPr b="1" dirty="0">
                <a:latin typeface="Arial"/>
                <a:cs typeface="Arial"/>
              </a:rPr>
              <a:t>areas</a:t>
            </a:r>
            <a:r>
              <a:rPr b="1" spc="-45" dirty="0">
                <a:latin typeface="Arial"/>
                <a:cs typeface="Arial"/>
              </a:rPr>
              <a:t> </a:t>
            </a:r>
            <a:r>
              <a:rPr dirty="0"/>
              <a:t>within</a:t>
            </a:r>
            <a:r>
              <a:rPr spc="-35" dirty="0"/>
              <a:t> </a:t>
            </a:r>
            <a:r>
              <a:rPr dirty="0"/>
              <a:t>the</a:t>
            </a:r>
            <a:r>
              <a:rPr spc="-25" dirty="0"/>
              <a:t> </a:t>
            </a:r>
            <a:r>
              <a:rPr u="sng" dirty="0">
                <a:solidFill>
                  <a:srgbClr val="0562C1"/>
                </a:solidFill>
                <a:uFill>
                  <a:solidFill>
                    <a:srgbClr val="0562C1"/>
                  </a:solidFill>
                </a:uFill>
                <a:hlinkClick r:id="rId2"/>
              </a:rPr>
              <a:t>Iowa</a:t>
            </a:r>
            <a:r>
              <a:rPr u="sng" spc="-35" dirty="0">
                <a:solidFill>
                  <a:srgbClr val="0562C1"/>
                </a:solidFill>
                <a:uFill>
                  <a:solidFill>
                    <a:srgbClr val="0562C1"/>
                  </a:solidFill>
                </a:uFill>
                <a:hlinkClick r:id="rId2"/>
              </a:rPr>
              <a:t> </a:t>
            </a:r>
            <a:r>
              <a:rPr u="sng" dirty="0">
                <a:solidFill>
                  <a:srgbClr val="0562C1"/>
                </a:solidFill>
                <a:uFill>
                  <a:solidFill>
                    <a:srgbClr val="0562C1"/>
                  </a:solidFill>
                </a:uFill>
                <a:hlinkClick r:id="rId2"/>
              </a:rPr>
              <a:t>Early</a:t>
            </a:r>
            <a:r>
              <a:rPr u="sng" spc="-40" dirty="0">
                <a:solidFill>
                  <a:srgbClr val="0562C1"/>
                </a:solidFill>
                <a:uFill>
                  <a:solidFill>
                    <a:srgbClr val="0562C1"/>
                  </a:solidFill>
                </a:uFill>
                <a:hlinkClick r:id="rId2"/>
              </a:rPr>
              <a:t> </a:t>
            </a:r>
            <a:r>
              <a:rPr u="sng" spc="-10" dirty="0">
                <a:solidFill>
                  <a:srgbClr val="0562C1"/>
                </a:solidFill>
                <a:uFill>
                  <a:solidFill>
                    <a:srgbClr val="0562C1"/>
                  </a:solidFill>
                </a:uFill>
                <a:hlinkClick r:id="rId2"/>
              </a:rPr>
              <a:t>Learning</a:t>
            </a:r>
            <a:r>
              <a:rPr u="none" spc="-10" dirty="0">
                <a:solidFill>
                  <a:srgbClr val="0562C1"/>
                </a:solidFill>
              </a:rPr>
              <a:t> </a:t>
            </a:r>
            <a:r>
              <a:rPr u="sng" spc="-10" dirty="0">
                <a:solidFill>
                  <a:srgbClr val="0562C1"/>
                </a:solidFill>
                <a:uFill>
                  <a:solidFill>
                    <a:srgbClr val="0562C1"/>
                  </a:solidFill>
                </a:uFill>
                <a:hlinkClick r:id="rId2"/>
              </a:rPr>
              <a:t>Standards.</a:t>
            </a:r>
          </a:p>
          <a:p>
            <a:pPr>
              <a:lnSpc>
                <a:spcPct val="100000"/>
              </a:lnSpc>
            </a:pPr>
            <a:endParaRPr u="sng" spc="-10" dirty="0">
              <a:solidFill>
                <a:srgbClr val="0562C1"/>
              </a:solidFill>
              <a:uFill>
                <a:solidFill>
                  <a:srgbClr val="0562C1"/>
                </a:solidFill>
              </a:uFill>
              <a:hlinkClick r:id="rId2"/>
            </a:endParaRPr>
          </a:p>
          <a:p>
            <a:pPr>
              <a:lnSpc>
                <a:spcPct val="100000"/>
              </a:lnSpc>
              <a:spcBef>
                <a:spcPts val="25"/>
              </a:spcBef>
            </a:pPr>
            <a:endParaRPr u="sng" spc="-10" dirty="0">
              <a:solidFill>
                <a:srgbClr val="0562C1"/>
              </a:solidFill>
              <a:uFill>
                <a:solidFill>
                  <a:srgbClr val="0562C1"/>
                </a:solidFill>
              </a:uFill>
              <a:hlinkClick r:id="rId2"/>
            </a:endParaRPr>
          </a:p>
          <a:p>
            <a:pPr marL="12700" marR="5080">
              <a:lnSpc>
                <a:spcPct val="107400"/>
              </a:lnSpc>
            </a:pPr>
            <a:r>
              <a:rPr u="sng" dirty="0">
                <a:solidFill>
                  <a:srgbClr val="0562C1"/>
                </a:solidFill>
                <a:uFill>
                  <a:solidFill>
                    <a:srgbClr val="0562C1"/>
                  </a:solidFill>
                </a:uFill>
                <a:hlinkClick r:id="rId3"/>
              </a:rPr>
              <a:t>Resources</a:t>
            </a:r>
            <a:r>
              <a:rPr u="sng" spc="-50" dirty="0">
                <a:solidFill>
                  <a:srgbClr val="0562C1"/>
                </a:solidFill>
                <a:uFill>
                  <a:solidFill>
                    <a:srgbClr val="0562C1"/>
                  </a:solidFill>
                </a:uFill>
                <a:hlinkClick r:id="rId3"/>
              </a:rPr>
              <a:t> </a:t>
            </a:r>
            <a:r>
              <a:rPr u="sng" dirty="0">
                <a:solidFill>
                  <a:srgbClr val="0562C1"/>
                </a:solidFill>
                <a:uFill>
                  <a:solidFill>
                    <a:srgbClr val="0562C1"/>
                  </a:solidFill>
                </a:uFill>
                <a:hlinkClick r:id="rId3"/>
              </a:rPr>
              <a:t>for</a:t>
            </a:r>
            <a:r>
              <a:rPr u="sng" spc="-20" dirty="0">
                <a:solidFill>
                  <a:srgbClr val="0562C1"/>
                </a:solidFill>
                <a:uFill>
                  <a:solidFill>
                    <a:srgbClr val="0562C1"/>
                  </a:solidFill>
                </a:uFill>
                <a:hlinkClick r:id="rId3"/>
              </a:rPr>
              <a:t> </a:t>
            </a:r>
            <a:r>
              <a:rPr u="sng" dirty="0">
                <a:solidFill>
                  <a:srgbClr val="0562C1"/>
                </a:solidFill>
                <a:uFill>
                  <a:solidFill>
                    <a:srgbClr val="0562C1"/>
                  </a:solidFill>
                </a:uFill>
                <a:hlinkClick r:id="rId3"/>
              </a:rPr>
              <a:t>selecting</a:t>
            </a:r>
            <a:r>
              <a:rPr u="sng" spc="-55" dirty="0">
                <a:solidFill>
                  <a:srgbClr val="0562C1"/>
                </a:solidFill>
                <a:uFill>
                  <a:solidFill>
                    <a:srgbClr val="0562C1"/>
                  </a:solidFill>
                </a:uFill>
                <a:hlinkClick r:id="rId3"/>
              </a:rPr>
              <a:t> </a:t>
            </a:r>
            <a:r>
              <a:rPr u="sng" dirty="0">
                <a:solidFill>
                  <a:srgbClr val="0562C1"/>
                </a:solidFill>
                <a:uFill>
                  <a:solidFill>
                    <a:srgbClr val="0562C1"/>
                  </a:solidFill>
                </a:uFill>
                <a:hlinkClick r:id="rId3"/>
              </a:rPr>
              <a:t>curricula</a:t>
            </a:r>
            <a:r>
              <a:rPr u="sng" spc="-55" dirty="0">
                <a:solidFill>
                  <a:srgbClr val="0562C1"/>
                </a:solidFill>
                <a:uFill>
                  <a:solidFill>
                    <a:srgbClr val="0562C1"/>
                  </a:solidFill>
                </a:uFill>
                <a:hlinkClick r:id="rId3"/>
              </a:rPr>
              <a:t> </a:t>
            </a:r>
            <a:r>
              <a:rPr u="sng" dirty="0">
                <a:solidFill>
                  <a:srgbClr val="0562C1"/>
                </a:solidFill>
                <a:uFill>
                  <a:solidFill>
                    <a:srgbClr val="0562C1"/>
                  </a:solidFill>
                </a:uFill>
                <a:hlinkClick r:id="rId3"/>
              </a:rPr>
              <a:t>can</a:t>
            </a:r>
            <a:r>
              <a:rPr u="sng" spc="-20" dirty="0">
                <a:solidFill>
                  <a:srgbClr val="0562C1"/>
                </a:solidFill>
                <a:uFill>
                  <a:solidFill>
                    <a:srgbClr val="0562C1"/>
                  </a:solidFill>
                </a:uFill>
                <a:hlinkClick r:id="rId3"/>
              </a:rPr>
              <a:t> </a:t>
            </a:r>
            <a:r>
              <a:rPr u="sng" dirty="0">
                <a:solidFill>
                  <a:srgbClr val="0562C1"/>
                </a:solidFill>
                <a:uFill>
                  <a:solidFill>
                    <a:srgbClr val="0562C1"/>
                  </a:solidFill>
                </a:uFill>
                <a:hlinkClick r:id="rId3"/>
              </a:rPr>
              <a:t>be</a:t>
            </a:r>
            <a:r>
              <a:rPr u="sng" spc="-40" dirty="0">
                <a:solidFill>
                  <a:srgbClr val="0562C1"/>
                </a:solidFill>
                <a:uFill>
                  <a:solidFill>
                    <a:srgbClr val="0562C1"/>
                  </a:solidFill>
                </a:uFill>
                <a:hlinkClick r:id="rId3"/>
              </a:rPr>
              <a:t> </a:t>
            </a:r>
            <a:r>
              <a:rPr u="sng" spc="-10" dirty="0">
                <a:solidFill>
                  <a:srgbClr val="0562C1"/>
                </a:solidFill>
                <a:uFill>
                  <a:solidFill>
                    <a:srgbClr val="0562C1"/>
                  </a:solidFill>
                </a:uFill>
                <a:hlinkClick r:id="rId3"/>
              </a:rPr>
              <a:t>found</a:t>
            </a:r>
            <a:r>
              <a:rPr u="none" spc="-10" dirty="0">
                <a:solidFill>
                  <a:srgbClr val="0562C1"/>
                </a:solidFill>
              </a:rPr>
              <a:t> </a:t>
            </a:r>
            <a:r>
              <a:rPr u="sng" dirty="0">
                <a:solidFill>
                  <a:srgbClr val="0562C1"/>
                </a:solidFill>
                <a:uFill>
                  <a:solidFill>
                    <a:srgbClr val="0562C1"/>
                  </a:solidFill>
                </a:uFill>
                <a:hlinkClick r:id="rId3"/>
              </a:rPr>
              <a:t>on</a:t>
            </a:r>
            <a:r>
              <a:rPr u="sng" spc="-55" dirty="0">
                <a:solidFill>
                  <a:srgbClr val="0562C1"/>
                </a:solidFill>
                <a:uFill>
                  <a:solidFill>
                    <a:srgbClr val="0562C1"/>
                  </a:solidFill>
                </a:uFill>
                <a:hlinkClick r:id="rId3"/>
              </a:rPr>
              <a:t> </a:t>
            </a:r>
            <a:r>
              <a:rPr u="sng" dirty="0">
                <a:solidFill>
                  <a:srgbClr val="0562C1"/>
                </a:solidFill>
                <a:uFill>
                  <a:solidFill>
                    <a:srgbClr val="0562C1"/>
                  </a:solidFill>
                </a:uFill>
                <a:hlinkClick r:id="rId3"/>
              </a:rPr>
              <a:t>the</a:t>
            </a:r>
            <a:r>
              <a:rPr u="sng" spc="-60" dirty="0">
                <a:solidFill>
                  <a:srgbClr val="0562C1"/>
                </a:solidFill>
                <a:uFill>
                  <a:solidFill>
                    <a:srgbClr val="0562C1"/>
                  </a:solidFill>
                </a:uFill>
                <a:hlinkClick r:id="rId3"/>
              </a:rPr>
              <a:t> </a:t>
            </a:r>
            <a:r>
              <a:rPr u="sng" dirty="0">
                <a:solidFill>
                  <a:srgbClr val="0562C1"/>
                </a:solidFill>
                <a:uFill>
                  <a:solidFill>
                    <a:srgbClr val="0562C1"/>
                  </a:solidFill>
                </a:uFill>
                <a:hlinkClick r:id="rId3"/>
              </a:rPr>
              <a:t>SWVPP</a:t>
            </a:r>
            <a:r>
              <a:rPr u="sng" spc="-30" dirty="0">
                <a:solidFill>
                  <a:srgbClr val="0562C1"/>
                </a:solidFill>
                <a:uFill>
                  <a:solidFill>
                    <a:srgbClr val="0562C1"/>
                  </a:solidFill>
                </a:uFill>
                <a:hlinkClick r:id="rId3"/>
              </a:rPr>
              <a:t> </a:t>
            </a:r>
            <a:r>
              <a:rPr u="sng" spc="-10" dirty="0">
                <a:solidFill>
                  <a:srgbClr val="0562C1"/>
                </a:solidFill>
                <a:uFill>
                  <a:solidFill>
                    <a:srgbClr val="0562C1"/>
                  </a:solidFill>
                </a:uFill>
                <a:hlinkClick r:id="rId3"/>
              </a:rPr>
              <a:t>webpage.</a:t>
            </a:r>
          </a:p>
        </p:txBody>
      </p:sp>
      <p:pic>
        <p:nvPicPr>
          <p:cNvPr id="5" name="object 5">
            <a:extLst>
              <a:ext uri="{C183D7F6-B498-43B3-948B-1728B52AA6E4}">
                <adec:decorative xmlns:adec="http://schemas.microsoft.com/office/drawing/2017/decorative" val="1"/>
              </a:ext>
            </a:extLst>
          </p:cNvPr>
          <p:cNvPicPr/>
          <p:nvPr/>
        </p:nvPicPr>
        <p:blipFill>
          <a:blip r:embed="rId4" cstate="print"/>
          <a:stretch>
            <a:fillRect/>
          </a:stretch>
        </p:blipFill>
        <p:spPr>
          <a:xfrm>
            <a:off x="313003" y="1139198"/>
            <a:ext cx="1930907" cy="193090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SWVPP Community-Based Provider Application in IowaGrants. Submit by 4:30 p.m. on Aug. 21, 2026."/>
          <p:cNvGrpSpPr/>
          <p:nvPr/>
        </p:nvGrpSpPr>
        <p:grpSpPr>
          <a:xfrm>
            <a:off x="0" y="0"/>
            <a:ext cx="9144000" cy="5143500"/>
            <a:chOff x="0" y="0"/>
            <a:chExt cx="9144000" cy="5143500"/>
          </a:xfrm>
        </p:grpSpPr>
        <p:sp>
          <p:nvSpPr>
            <p:cNvPr id="3" name="object 3"/>
            <p:cNvSpPr/>
            <p:nvPr/>
          </p:nvSpPr>
          <p:spPr>
            <a:xfrm>
              <a:off x="0" y="553059"/>
              <a:ext cx="9144000" cy="4591050"/>
            </a:xfrm>
            <a:custGeom>
              <a:avLst/>
              <a:gdLst/>
              <a:ahLst/>
              <a:cxnLst/>
              <a:rect l="l" t="t" r="r" b="b"/>
              <a:pathLst>
                <a:path w="9144000" h="4591050">
                  <a:moveTo>
                    <a:pt x="0" y="4590440"/>
                  </a:moveTo>
                  <a:lnTo>
                    <a:pt x="9144000" y="4590440"/>
                  </a:lnTo>
                  <a:lnTo>
                    <a:pt x="9144000" y="0"/>
                  </a:lnTo>
                  <a:lnTo>
                    <a:pt x="0" y="0"/>
                  </a:lnTo>
                  <a:lnTo>
                    <a:pt x="0" y="4590440"/>
                  </a:lnTo>
                  <a:close/>
                </a:path>
              </a:pathLst>
            </a:custGeom>
            <a:solidFill>
              <a:srgbClr val="E6E6E6"/>
            </a:solidFill>
          </p:spPr>
          <p:txBody>
            <a:bodyPr wrap="square" lIns="0" tIns="0" rIns="0" bIns="0" rtlCol="0"/>
            <a:lstStyle/>
            <a:p>
              <a:endParaRPr/>
            </a:p>
          </p:txBody>
        </p:sp>
        <p:sp>
          <p:nvSpPr>
            <p:cNvPr id="4" name="object 4"/>
            <p:cNvSpPr/>
            <p:nvPr/>
          </p:nvSpPr>
          <p:spPr>
            <a:xfrm>
              <a:off x="0" y="0"/>
              <a:ext cx="9144000" cy="553085"/>
            </a:xfrm>
            <a:custGeom>
              <a:avLst/>
              <a:gdLst/>
              <a:ahLst/>
              <a:cxnLst/>
              <a:rect l="l" t="t" r="r" b="b"/>
              <a:pathLst>
                <a:path w="9144000" h="553085">
                  <a:moveTo>
                    <a:pt x="9144000" y="0"/>
                  </a:moveTo>
                  <a:lnTo>
                    <a:pt x="0" y="0"/>
                  </a:lnTo>
                  <a:lnTo>
                    <a:pt x="0" y="553059"/>
                  </a:lnTo>
                  <a:lnTo>
                    <a:pt x="9144000" y="553059"/>
                  </a:lnTo>
                  <a:lnTo>
                    <a:pt x="9144000"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2065" rIns="0" bIns="0" rtlCol="0">
            <a:spAutoFit/>
          </a:bodyPr>
          <a:lstStyle/>
          <a:p>
            <a:pPr marL="128905">
              <a:lnSpc>
                <a:spcPct val="100000"/>
              </a:lnSpc>
              <a:spcBef>
                <a:spcPts val="95"/>
              </a:spcBef>
            </a:pPr>
            <a:r>
              <a:rPr dirty="0"/>
              <a:t>SWVPP</a:t>
            </a:r>
            <a:r>
              <a:rPr spc="-15" dirty="0"/>
              <a:t> </a:t>
            </a:r>
            <a:r>
              <a:rPr spc="-25" dirty="0"/>
              <a:t>Community-</a:t>
            </a:r>
            <a:r>
              <a:rPr dirty="0"/>
              <a:t>Based</a:t>
            </a:r>
            <a:r>
              <a:rPr spc="40" dirty="0"/>
              <a:t> </a:t>
            </a:r>
            <a:r>
              <a:rPr dirty="0"/>
              <a:t>Provider </a:t>
            </a:r>
            <a:r>
              <a:rPr spc="-10" dirty="0"/>
              <a:t>Application</a:t>
            </a:r>
          </a:p>
        </p:txBody>
      </p:sp>
      <p:sp>
        <p:nvSpPr>
          <p:cNvPr id="6" name="object 6"/>
          <p:cNvSpPr txBox="1"/>
          <p:nvPr/>
        </p:nvSpPr>
        <p:spPr>
          <a:xfrm>
            <a:off x="4493949" y="952033"/>
            <a:ext cx="4154170" cy="3696970"/>
          </a:xfrm>
          <a:prstGeom prst="rect">
            <a:avLst/>
          </a:prstGeom>
        </p:spPr>
        <p:txBody>
          <a:bodyPr vert="horz" wrap="square" lIns="0" tIns="99060" rIns="0" bIns="0" rtlCol="0">
            <a:spAutoFit/>
          </a:bodyPr>
          <a:lstStyle/>
          <a:p>
            <a:pPr marL="12700">
              <a:lnSpc>
                <a:spcPct val="100000"/>
              </a:lnSpc>
              <a:spcBef>
                <a:spcPts val="780"/>
              </a:spcBef>
            </a:pPr>
            <a:r>
              <a:rPr sz="2000" dirty="0">
                <a:latin typeface="Arial"/>
                <a:cs typeface="Arial"/>
              </a:rPr>
              <a:t>A</a:t>
            </a:r>
            <a:r>
              <a:rPr sz="2000" spc="-35" dirty="0">
                <a:latin typeface="Arial"/>
                <a:cs typeface="Arial"/>
              </a:rPr>
              <a:t> </a:t>
            </a:r>
            <a:r>
              <a:rPr sz="2000" dirty="0">
                <a:latin typeface="Arial"/>
                <a:cs typeface="Arial"/>
              </a:rPr>
              <a:t>completed</a:t>
            </a:r>
            <a:r>
              <a:rPr sz="2000" spc="-55" dirty="0">
                <a:latin typeface="Arial"/>
                <a:cs typeface="Arial"/>
              </a:rPr>
              <a:t> </a:t>
            </a:r>
            <a:r>
              <a:rPr sz="2000" u="sng" dirty="0">
                <a:solidFill>
                  <a:srgbClr val="0562C1"/>
                </a:solidFill>
                <a:uFill>
                  <a:solidFill>
                    <a:srgbClr val="0562C1"/>
                  </a:solidFill>
                </a:uFill>
                <a:latin typeface="Arial"/>
                <a:cs typeface="Arial"/>
                <a:hlinkClick r:id="rId2"/>
              </a:rPr>
              <a:t>application</a:t>
            </a:r>
            <a:r>
              <a:rPr sz="2000" u="none" spc="-45" dirty="0">
                <a:solidFill>
                  <a:srgbClr val="0562C1"/>
                </a:solidFill>
                <a:latin typeface="Arial"/>
                <a:cs typeface="Arial"/>
              </a:rPr>
              <a:t> </a:t>
            </a:r>
            <a:r>
              <a:rPr sz="2000" u="none" spc="-10" dirty="0">
                <a:latin typeface="Arial"/>
                <a:cs typeface="Arial"/>
              </a:rPr>
              <a:t>includes:</a:t>
            </a:r>
            <a:endParaRPr sz="2000">
              <a:latin typeface="Arial"/>
              <a:cs typeface="Arial"/>
            </a:endParaRPr>
          </a:p>
          <a:p>
            <a:pPr marL="469265" indent="-358140">
              <a:lnSpc>
                <a:spcPct val="100000"/>
              </a:lnSpc>
              <a:spcBef>
                <a:spcPts val="685"/>
              </a:spcBef>
              <a:buChar char="•"/>
              <a:tabLst>
                <a:tab pos="469265" algn="l"/>
              </a:tabLst>
            </a:pPr>
            <a:r>
              <a:rPr sz="2000" dirty="0">
                <a:latin typeface="Arial"/>
                <a:cs typeface="Arial"/>
              </a:rPr>
              <a:t>Cover</a:t>
            </a:r>
            <a:r>
              <a:rPr sz="2000" spc="-40" dirty="0">
                <a:latin typeface="Arial"/>
                <a:cs typeface="Arial"/>
              </a:rPr>
              <a:t> </a:t>
            </a:r>
            <a:r>
              <a:rPr sz="2000" spc="-20" dirty="0">
                <a:latin typeface="Arial"/>
                <a:cs typeface="Arial"/>
              </a:rPr>
              <a:t>Page</a:t>
            </a:r>
            <a:endParaRPr sz="2000">
              <a:latin typeface="Arial"/>
              <a:cs typeface="Arial"/>
            </a:endParaRPr>
          </a:p>
          <a:p>
            <a:pPr marL="469265" indent="-358140">
              <a:lnSpc>
                <a:spcPct val="100000"/>
              </a:lnSpc>
              <a:spcBef>
                <a:spcPts val="505"/>
              </a:spcBef>
              <a:buChar char="•"/>
              <a:tabLst>
                <a:tab pos="469265" algn="l"/>
              </a:tabLst>
            </a:pPr>
            <a:r>
              <a:rPr sz="2000" spc="-10" dirty="0">
                <a:latin typeface="Arial"/>
                <a:cs typeface="Arial"/>
              </a:rPr>
              <a:t>Assurances</a:t>
            </a:r>
            <a:endParaRPr sz="2000">
              <a:latin typeface="Arial"/>
              <a:cs typeface="Arial"/>
            </a:endParaRPr>
          </a:p>
          <a:p>
            <a:pPr marL="469900" marR="297815" indent="-358140">
              <a:lnSpc>
                <a:spcPts val="2110"/>
              </a:lnSpc>
              <a:spcBef>
                <a:spcPts val="830"/>
              </a:spcBef>
              <a:buChar char="•"/>
              <a:tabLst>
                <a:tab pos="469900" algn="l"/>
              </a:tabLst>
            </a:pPr>
            <a:r>
              <a:rPr sz="2000" dirty="0">
                <a:latin typeface="Arial"/>
                <a:cs typeface="Arial"/>
              </a:rPr>
              <a:t>Collaboration</a:t>
            </a:r>
            <a:r>
              <a:rPr sz="2000" spc="-80" dirty="0">
                <a:latin typeface="Arial"/>
                <a:cs typeface="Arial"/>
              </a:rPr>
              <a:t> </a:t>
            </a:r>
            <a:r>
              <a:rPr sz="2000" dirty="0">
                <a:latin typeface="Arial"/>
                <a:cs typeface="Arial"/>
              </a:rPr>
              <a:t>with</a:t>
            </a:r>
            <a:r>
              <a:rPr sz="2000" spc="-55" dirty="0">
                <a:latin typeface="Arial"/>
                <a:cs typeface="Arial"/>
              </a:rPr>
              <a:t> </a:t>
            </a:r>
            <a:r>
              <a:rPr sz="2000" spc="-10" dirty="0">
                <a:latin typeface="Arial"/>
                <a:cs typeface="Arial"/>
              </a:rPr>
              <a:t>Community Stakeholders</a:t>
            </a:r>
            <a:endParaRPr sz="2000">
              <a:latin typeface="Arial"/>
              <a:cs typeface="Arial"/>
            </a:endParaRPr>
          </a:p>
          <a:p>
            <a:pPr marL="469900" marR="49530" indent="-358140">
              <a:lnSpc>
                <a:spcPts val="2110"/>
              </a:lnSpc>
              <a:spcBef>
                <a:spcPts val="805"/>
              </a:spcBef>
              <a:buChar char="•"/>
              <a:tabLst>
                <a:tab pos="469900" algn="l"/>
              </a:tabLst>
            </a:pPr>
            <a:r>
              <a:rPr sz="2000" dirty="0">
                <a:latin typeface="Arial"/>
                <a:cs typeface="Arial"/>
              </a:rPr>
              <a:t>Program</a:t>
            </a:r>
            <a:r>
              <a:rPr sz="2000" spc="-70" dirty="0">
                <a:latin typeface="Arial"/>
                <a:cs typeface="Arial"/>
              </a:rPr>
              <a:t> </a:t>
            </a:r>
            <a:r>
              <a:rPr sz="2000" dirty="0">
                <a:latin typeface="Arial"/>
                <a:cs typeface="Arial"/>
              </a:rPr>
              <a:t>Plan</a:t>
            </a:r>
            <a:r>
              <a:rPr sz="2000" spc="-15" dirty="0">
                <a:latin typeface="Arial"/>
                <a:cs typeface="Arial"/>
              </a:rPr>
              <a:t> </a:t>
            </a:r>
            <a:r>
              <a:rPr sz="2000" dirty="0">
                <a:latin typeface="Arial"/>
                <a:cs typeface="Arial"/>
              </a:rPr>
              <a:t>to</a:t>
            </a:r>
            <a:r>
              <a:rPr sz="2000" spc="-35" dirty="0">
                <a:latin typeface="Arial"/>
                <a:cs typeface="Arial"/>
              </a:rPr>
              <a:t> </a:t>
            </a:r>
            <a:r>
              <a:rPr sz="2000" dirty="0">
                <a:latin typeface="Arial"/>
                <a:cs typeface="Arial"/>
              </a:rPr>
              <a:t>Provide</a:t>
            </a:r>
            <a:r>
              <a:rPr sz="2000" spc="-40" dirty="0">
                <a:latin typeface="Arial"/>
                <a:cs typeface="Arial"/>
              </a:rPr>
              <a:t> </a:t>
            </a:r>
            <a:r>
              <a:rPr sz="2000" spc="-10" dirty="0">
                <a:latin typeface="Arial"/>
                <a:cs typeface="Arial"/>
              </a:rPr>
              <a:t>Quality Preschool</a:t>
            </a:r>
            <a:endParaRPr sz="2000">
              <a:latin typeface="Arial"/>
              <a:cs typeface="Arial"/>
            </a:endParaRPr>
          </a:p>
          <a:p>
            <a:pPr marL="469265" indent="-358140">
              <a:lnSpc>
                <a:spcPct val="100000"/>
              </a:lnSpc>
              <a:spcBef>
                <a:spcPts val="484"/>
              </a:spcBef>
              <a:buChar char="•"/>
              <a:tabLst>
                <a:tab pos="469265" algn="l"/>
              </a:tabLst>
            </a:pPr>
            <a:r>
              <a:rPr sz="2000" dirty="0">
                <a:latin typeface="Arial"/>
                <a:cs typeface="Arial"/>
              </a:rPr>
              <a:t>Preschool</a:t>
            </a:r>
            <a:r>
              <a:rPr sz="2000" spc="-60" dirty="0">
                <a:latin typeface="Arial"/>
                <a:cs typeface="Arial"/>
              </a:rPr>
              <a:t> </a:t>
            </a:r>
            <a:r>
              <a:rPr sz="2000" dirty="0">
                <a:latin typeface="Arial"/>
                <a:cs typeface="Arial"/>
              </a:rPr>
              <a:t>Budget</a:t>
            </a:r>
            <a:r>
              <a:rPr sz="2000" spc="-40" dirty="0">
                <a:latin typeface="Arial"/>
                <a:cs typeface="Arial"/>
              </a:rPr>
              <a:t> </a:t>
            </a:r>
            <a:r>
              <a:rPr sz="2000" spc="-20" dirty="0">
                <a:latin typeface="Arial"/>
                <a:cs typeface="Arial"/>
              </a:rPr>
              <a:t>Plan</a:t>
            </a:r>
            <a:endParaRPr sz="2000">
              <a:latin typeface="Arial"/>
              <a:cs typeface="Arial"/>
            </a:endParaRPr>
          </a:p>
          <a:p>
            <a:pPr>
              <a:lnSpc>
                <a:spcPct val="100000"/>
              </a:lnSpc>
              <a:spcBef>
                <a:spcPts val="1215"/>
              </a:spcBef>
            </a:pPr>
            <a:endParaRPr sz="2000">
              <a:latin typeface="Arial"/>
              <a:cs typeface="Arial"/>
            </a:endParaRPr>
          </a:p>
          <a:p>
            <a:pPr marL="1902460" marR="5080" indent="-1670685">
              <a:lnSpc>
                <a:spcPct val="70000"/>
              </a:lnSpc>
            </a:pPr>
            <a:r>
              <a:rPr sz="2000" dirty="0">
                <a:latin typeface="Arial"/>
                <a:cs typeface="Arial"/>
              </a:rPr>
              <a:t>Submit</a:t>
            </a:r>
            <a:r>
              <a:rPr sz="2000" spc="-35" dirty="0">
                <a:latin typeface="Arial"/>
                <a:cs typeface="Arial"/>
              </a:rPr>
              <a:t> </a:t>
            </a:r>
            <a:r>
              <a:rPr sz="2000" dirty="0">
                <a:latin typeface="Arial"/>
                <a:cs typeface="Arial"/>
              </a:rPr>
              <a:t>by</a:t>
            </a:r>
            <a:r>
              <a:rPr sz="2000" spc="-50" dirty="0">
                <a:latin typeface="Arial"/>
                <a:cs typeface="Arial"/>
              </a:rPr>
              <a:t> </a:t>
            </a:r>
            <a:r>
              <a:rPr sz="2000" b="1" dirty="0">
                <a:latin typeface="Arial"/>
                <a:cs typeface="Arial"/>
              </a:rPr>
              <a:t>4:30</a:t>
            </a:r>
            <a:r>
              <a:rPr sz="2000" b="1" spc="-40" dirty="0">
                <a:latin typeface="Arial"/>
                <a:cs typeface="Arial"/>
              </a:rPr>
              <a:t> </a:t>
            </a:r>
            <a:r>
              <a:rPr sz="2000" b="1" dirty="0">
                <a:latin typeface="Arial"/>
                <a:cs typeface="Arial"/>
              </a:rPr>
              <a:t>PM</a:t>
            </a:r>
            <a:r>
              <a:rPr sz="2000" b="1" spc="-45" dirty="0">
                <a:latin typeface="Arial"/>
                <a:cs typeface="Arial"/>
              </a:rPr>
              <a:t> </a:t>
            </a:r>
            <a:r>
              <a:rPr sz="2000" b="1" dirty="0">
                <a:latin typeface="Arial"/>
                <a:cs typeface="Arial"/>
              </a:rPr>
              <a:t>on</a:t>
            </a:r>
            <a:r>
              <a:rPr sz="2000" b="1" spc="-30" dirty="0">
                <a:latin typeface="Arial"/>
                <a:cs typeface="Arial"/>
              </a:rPr>
              <a:t> </a:t>
            </a:r>
            <a:r>
              <a:rPr sz="2000" b="1" dirty="0">
                <a:latin typeface="Arial"/>
                <a:cs typeface="Arial"/>
              </a:rPr>
              <a:t>August</a:t>
            </a:r>
            <a:r>
              <a:rPr sz="2000" b="1" spc="-40" dirty="0">
                <a:latin typeface="Arial"/>
                <a:cs typeface="Arial"/>
              </a:rPr>
              <a:t> </a:t>
            </a:r>
            <a:r>
              <a:rPr sz="2000" b="1" spc="-25" dirty="0">
                <a:latin typeface="Arial"/>
                <a:cs typeface="Arial"/>
              </a:rPr>
              <a:t>21, </a:t>
            </a:r>
            <a:r>
              <a:rPr sz="2000" b="1" spc="-20" dirty="0">
                <a:latin typeface="Arial"/>
                <a:cs typeface="Arial"/>
              </a:rPr>
              <a:t>2026</a:t>
            </a:r>
            <a:endParaRPr sz="2000">
              <a:latin typeface="Arial"/>
              <a:cs typeface="Arial"/>
            </a:endParaRPr>
          </a:p>
        </p:txBody>
      </p:sp>
      <p:pic>
        <p:nvPicPr>
          <p:cNvPr id="7" name="object 7">
            <a:extLst>
              <a:ext uri="{C183D7F6-B498-43B3-948B-1728B52AA6E4}">
                <adec:decorative xmlns:adec="http://schemas.microsoft.com/office/drawing/2017/decorative" val="1"/>
              </a:ext>
            </a:extLst>
          </p:cNvPr>
          <p:cNvPicPr/>
          <p:nvPr/>
        </p:nvPicPr>
        <p:blipFill>
          <a:blip r:embed="rId3" cstate="print"/>
          <a:stretch>
            <a:fillRect/>
          </a:stretch>
        </p:blipFill>
        <p:spPr>
          <a:xfrm>
            <a:off x="387527" y="885329"/>
            <a:ext cx="3909796" cy="375079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Phase 3 of the process includes implement and Sustain. Data collection efforts are completed throughout the school year. "/>
          <p:cNvGrpSpPr/>
          <p:nvPr/>
        </p:nvGrpSpPr>
        <p:grpSpPr>
          <a:xfrm>
            <a:off x="0" y="0"/>
            <a:ext cx="9144000" cy="5143500"/>
            <a:chOff x="0" y="0"/>
            <a:chExt cx="9144000" cy="5143500"/>
          </a:xfrm>
        </p:grpSpPr>
        <p:sp>
          <p:nvSpPr>
            <p:cNvPr id="3" name="object 3"/>
            <p:cNvSpPr/>
            <p:nvPr/>
          </p:nvSpPr>
          <p:spPr>
            <a:xfrm>
              <a:off x="3137166" y="0"/>
              <a:ext cx="6007100" cy="5143500"/>
            </a:xfrm>
            <a:custGeom>
              <a:avLst/>
              <a:gdLst/>
              <a:ahLst/>
              <a:cxnLst/>
              <a:rect l="l" t="t" r="r" b="b"/>
              <a:pathLst>
                <a:path w="6007100" h="5143500">
                  <a:moveTo>
                    <a:pt x="0" y="5143500"/>
                  </a:moveTo>
                  <a:lnTo>
                    <a:pt x="6006833" y="5143500"/>
                  </a:lnTo>
                  <a:lnTo>
                    <a:pt x="6006833" y="0"/>
                  </a:lnTo>
                  <a:lnTo>
                    <a:pt x="0" y="0"/>
                  </a:lnTo>
                  <a:lnTo>
                    <a:pt x="0" y="5143500"/>
                  </a:lnTo>
                  <a:close/>
                </a:path>
              </a:pathLst>
            </a:custGeom>
            <a:solidFill>
              <a:srgbClr val="E6E6E6"/>
            </a:solidFill>
          </p:spPr>
          <p:txBody>
            <a:bodyPr wrap="square" lIns="0" tIns="0" rIns="0" bIns="0" rtlCol="0"/>
            <a:lstStyle/>
            <a:p>
              <a:endParaRPr/>
            </a:p>
          </p:txBody>
        </p:sp>
        <p:sp>
          <p:nvSpPr>
            <p:cNvPr id="4" name="object 4"/>
            <p:cNvSpPr/>
            <p:nvPr/>
          </p:nvSpPr>
          <p:spPr>
            <a:xfrm>
              <a:off x="0" y="0"/>
              <a:ext cx="3137535" cy="5143500"/>
            </a:xfrm>
            <a:custGeom>
              <a:avLst/>
              <a:gdLst/>
              <a:ahLst/>
              <a:cxnLst/>
              <a:rect l="l" t="t" r="r" b="b"/>
              <a:pathLst>
                <a:path w="3137535" h="5143500">
                  <a:moveTo>
                    <a:pt x="3137166" y="0"/>
                  </a:moveTo>
                  <a:lnTo>
                    <a:pt x="0" y="0"/>
                  </a:lnTo>
                  <a:lnTo>
                    <a:pt x="0" y="5143500"/>
                  </a:lnTo>
                  <a:lnTo>
                    <a:pt x="3137166" y="5143500"/>
                  </a:lnTo>
                  <a:lnTo>
                    <a:pt x="3137166"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xfrm>
            <a:off x="419056" y="478453"/>
            <a:ext cx="2428240" cy="1465580"/>
          </a:xfrm>
          <a:prstGeom prst="rect">
            <a:avLst/>
          </a:prstGeom>
        </p:spPr>
        <p:txBody>
          <a:bodyPr vert="horz" wrap="square" lIns="0" tIns="12065" rIns="0" bIns="0" rtlCol="0">
            <a:spAutoFit/>
          </a:bodyPr>
          <a:lstStyle/>
          <a:p>
            <a:pPr algn="ctr">
              <a:lnSpc>
                <a:spcPct val="100000"/>
              </a:lnSpc>
              <a:spcBef>
                <a:spcPts val="95"/>
              </a:spcBef>
            </a:pPr>
            <a:r>
              <a:rPr sz="4600" dirty="0"/>
              <a:t>Phase</a:t>
            </a:r>
            <a:r>
              <a:rPr sz="4600" spc="-114" dirty="0"/>
              <a:t> </a:t>
            </a:r>
            <a:r>
              <a:rPr sz="4600" spc="-25" dirty="0"/>
              <a:t>3:</a:t>
            </a:r>
            <a:endParaRPr sz="4600"/>
          </a:p>
          <a:p>
            <a:pPr marL="205740" marR="196850" algn="ctr">
              <a:lnSpc>
                <a:spcPct val="100000"/>
              </a:lnSpc>
              <a:spcBef>
                <a:spcPts val="65"/>
              </a:spcBef>
            </a:pPr>
            <a:r>
              <a:rPr sz="2400" b="0" dirty="0">
                <a:latin typeface="Arial"/>
                <a:cs typeface="Arial"/>
              </a:rPr>
              <a:t>Implement</a:t>
            </a:r>
            <a:r>
              <a:rPr sz="2400" b="0" spc="-125" dirty="0">
                <a:latin typeface="Arial"/>
                <a:cs typeface="Arial"/>
              </a:rPr>
              <a:t> </a:t>
            </a:r>
            <a:r>
              <a:rPr sz="2400" b="0" spc="-25" dirty="0">
                <a:latin typeface="Arial"/>
                <a:cs typeface="Arial"/>
              </a:rPr>
              <a:t>and </a:t>
            </a:r>
            <a:r>
              <a:rPr sz="2400" b="0" spc="-10" dirty="0">
                <a:latin typeface="Arial"/>
                <a:cs typeface="Arial"/>
              </a:rPr>
              <a:t>Sustain</a:t>
            </a:r>
            <a:endParaRPr sz="2400">
              <a:latin typeface="Arial"/>
              <a:cs typeface="Arial"/>
            </a:endParaRPr>
          </a:p>
        </p:txBody>
      </p:sp>
      <p:pic>
        <p:nvPicPr>
          <p:cNvPr id="6" name="object 6">
            <a:extLst>
              <a:ext uri="{C183D7F6-B498-43B3-948B-1728B52AA6E4}">
                <adec:decorative xmlns:adec="http://schemas.microsoft.com/office/drawing/2017/decorative" val="1"/>
              </a:ext>
            </a:extLst>
          </p:cNvPr>
          <p:cNvPicPr/>
          <p:nvPr/>
        </p:nvPicPr>
        <p:blipFill>
          <a:blip r:embed="rId2" cstate="print"/>
          <a:stretch>
            <a:fillRect/>
          </a:stretch>
        </p:blipFill>
        <p:spPr>
          <a:xfrm>
            <a:off x="162199" y="1666724"/>
            <a:ext cx="3138790" cy="3138790"/>
          </a:xfrm>
          <a:prstGeom prst="rect">
            <a:avLst/>
          </a:prstGeom>
        </p:spPr>
      </p:pic>
      <p:sp>
        <p:nvSpPr>
          <p:cNvPr id="7" name="object 7"/>
          <p:cNvSpPr txBox="1"/>
          <p:nvPr/>
        </p:nvSpPr>
        <p:spPr>
          <a:xfrm>
            <a:off x="3379725" y="415220"/>
            <a:ext cx="5514975" cy="636270"/>
          </a:xfrm>
          <a:prstGeom prst="rect">
            <a:avLst/>
          </a:prstGeom>
        </p:spPr>
        <p:txBody>
          <a:bodyPr vert="horz" wrap="square" lIns="0" tIns="13335" rIns="0" bIns="0" rtlCol="0">
            <a:spAutoFit/>
          </a:bodyPr>
          <a:lstStyle/>
          <a:p>
            <a:pPr marL="12700" marR="5080">
              <a:lnSpc>
                <a:spcPct val="100000"/>
              </a:lnSpc>
              <a:spcBef>
                <a:spcPts val="105"/>
              </a:spcBef>
            </a:pPr>
            <a:r>
              <a:rPr sz="2000" dirty="0">
                <a:latin typeface="Arial"/>
                <a:cs typeface="Arial"/>
              </a:rPr>
              <a:t>Design</a:t>
            </a:r>
            <a:r>
              <a:rPr sz="2000" spc="-20" dirty="0">
                <a:latin typeface="Arial"/>
                <a:cs typeface="Arial"/>
              </a:rPr>
              <a:t> </a:t>
            </a:r>
            <a:r>
              <a:rPr sz="2000" dirty="0">
                <a:latin typeface="Arial"/>
                <a:cs typeface="Arial"/>
              </a:rPr>
              <a:t>and</a:t>
            </a:r>
            <a:r>
              <a:rPr sz="2000" spc="-20" dirty="0">
                <a:latin typeface="Arial"/>
                <a:cs typeface="Arial"/>
              </a:rPr>
              <a:t> </a:t>
            </a:r>
            <a:r>
              <a:rPr sz="2000" dirty="0">
                <a:latin typeface="Arial"/>
                <a:cs typeface="Arial"/>
              </a:rPr>
              <a:t>refine</a:t>
            </a:r>
            <a:r>
              <a:rPr sz="2000" spc="-35" dirty="0">
                <a:latin typeface="Arial"/>
                <a:cs typeface="Arial"/>
              </a:rPr>
              <a:t> </a:t>
            </a:r>
            <a:r>
              <a:rPr sz="2000" dirty="0">
                <a:latin typeface="Arial"/>
                <a:cs typeface="Arial"/>
              </a:rPr>
              <a:t>the</a:t>
            </a:r>
            <a:r>
              <a:rPr sz="2000" spc="-20" dirty="0">
                <a:latin typeface="Arial"/>
                <a:cs typeface="Arial"/>
              </a:rPr>
              <a:t> </a:t>
            </a:r>
            <a:r>
              <a:rPr sz="2000" dirty="0">
                <a:latin typeface="Arial"/>
                <a:cs typeface="Arial"/>
              </a:rPr>
              <a:t>preschool</a:t>
            </a:r>
            <a:r>
              <a:rPr sz="2000" spc="-50" dirty="0">
                <a:latin typeface="Arial"/>
                <a:cs typeface="Arial"/>
              </a:rPr>
              <a:t> </a:t>
            </a:r>
            <a:r>
              <a:rPr sz="2000" dirty="0">
                <a:latin typeface="Arial"/>
                <a:cs typeface="Arial"/>
              </a:rPr>
              <a:t>program</a:t>
            </a:r>
            <a:r>
              <a:rPr sz="2000" spc="-50" dirty="0">
                <a:latin typeface="Arial"/>
                <a:cs typeface="Arial"/>
              </a:rPr>
              <a:t> </a:t>
            </a:r>
            <a:r>
              <a:rPr sz="2000" dirty="0">
                <a:latin typeface="Arial"/>
                <a:cs typeface="Arial"/>
              </a:rPr>
              <a:t>to</a:t>
            </a:r>
            <a:r>
              <a:rPr sz="2000" spc="-20" dirty="0">
                <a:latin typeface="Arial"/>
                <a:cs typeface="Arial"/>
              </a:rPr>
              <a:t> </a:t>
            </a:r>
            <a:r>
              <a:rPr sz="2000" spc="-10" dirty="0">
                <a:latin typeface="Arial"/>
                <a:cs typeface="Arial"/>
              </a:rPr>
              <a:t>align </a:t>
            </a:r>
            <a:r>
              <a:rPr sz="2000" dirty="0">
                <a:latin typeface="Arial"/>
                <a:cs typeface="Arial"/>
              </a:rPr>
              <a:t>with</a:t>
            </a:r>
            <a:r>
              <a:rPr sz="2000" spc="-20" dirty="0">
                <a:latin typeface="Arial"/>
                <a:cs typeface="Arial"/>
              </a:rPr>
              <a:t> </a:t>
            </a:r>
            <a:r>
              <a:rPr sz="2000" dirty="0">
                <a:latin typeface="Arial"/>
                <a:cs typeface="Arial"/>
              </a:rPr>
              <a:t>selected</a:t>
            </a:r>
            <a:r>
              <a:rPr sz="2000" spc="-55" dirty="0">
                <a:latin typeface="Arial"/>
                <a:cs typeface="Arial"/>
              </a:rPr>
              <a:t> </a:t>
            </a:r>
            <a:r>
              <a:rPr sz="2000" dirty="0">
                <a:latin typeface="Arial"/>
                <a:cs typeface="Arial"/>
              </a:rPr>
              <a:t>program</a:t>
            </a:r>
            <a:r>
              <a:rPr sz="2000" spc="-55" dirty="0">
                <a:latin typeface="Arial"/>
                <a:cs typeface="Arial"/>
              </a:rPr>
              <a:t> </a:t>
            </a:r>
            <a:r>
              <a:rPr sz="2000" spc="-10" dirty="0">
                <a:latin typeface="Arial"/>
                <a:cs typeface="Arial"/>
              </a:rPr>
              <a:t>standards.</a:t>
            </a:r>
            <a:endParaRPr sz="2000">
              <a:latin typeface="Arial"/>
              <a:cs typeface="Arial"/>
            </a:endParaRPr>
          </a:p>
        </p:txBody>
      </p:sp>
      <p:sp>
        <p:nvSpPr>
          <p:cNvPr id="8" name="object 8"/>
          <p:cNvSpPr txBox="1"/>
          <p:nvPr/>
        </p:nvSpPr>
        <p:spPr>
          <a:xfrm>
            <a:off x="3379725" y="1329667"/>
            <a:ext cx="5629275" cy="1672589"/>
          </a:xfrm>
          <a:prstGeom prst="rect">
            <a:avLst/>
          </a:prstGeom>
        </p:spPr>
        <p:txBody>
          <a:bodyPr vert="horz" wrap="square" lIns="0" tIns="13335" rIns="0" bIns="0" rtlCol="0">
            <a:spAutoFit/>
          </a:bodyPr>
          <a:lstStyle/>
          <a:p>
            <a:pPr marL="12700" marR="331470">
              <a:lnSpc>
                <a:spcPct val="100000"/>
              </a:lnSpc>
              <a:spcBef>
                <a:spcPts val="105"/>
              </a:spcBef>
            </a:pPr>
            <a:r>
              <a:rPr sz="2000" dirty="0">
                <a:latin typeface="Arial"/>
                <a:cs typeface="Arial"/>
              </a:rPr>
              <a:t>Update</a:t>
            </a:r>
            <a:r>
              <a:rPr sz="2000" spc="-40" dirty="0">
                <a:latin typeface="Arial"/>
                <a:cs typeface="Arial"/>
              </a:rPr>
              <a:t> </a:t>
            </a:r>
            <a:r>
              <a:rPr sz="2000" dirty="0">
                <a:latin typeface="Arial"/>
                <a:cs typeface="Arial"/>
              </a:rPr>
              <a:t>systems</a:t>
            </a:r>
            <a:r>
              <a:rPr sz="2000" spc="-30" dirty="0">
                <a:latin typeface="Arial"/>
                <a:cs typeface="Arial"/>
              </a:rPr>
              <a:t> </a:t>
            </a:r>
            <a:r>
              <a:rPr sz="2000" dirty="0">
                <a:latin typeface="Arial"/>
                <a:cs typeface="Arial"/>
              </a:rPr>
              <a:t>and</a:t>
            </a:r>
            <a:r>
              <a:rPr sz="2000" spc="-20" dirty="0">
                <a:latin typeface="Arial"/>
                <a:cs typeface="Arial"/>
              </a:rPr>
              <a:t> </a:t>
            </a:r>
            <a:r>
              <a:rPr sz="2000" dirty="0">
                <a:latin typeface="Arial"/>
                <a:cs typeface="Arial"/>
              </a:rPr>
              <a:t>procedures</a:t>
            </a:r>
            <a:r>
              <a:rPr sz="2000" spc="-55" dirty="0">
                <a:latin typeface="Arial"/>
                <a:cs typeface="Arial"/>
              </a:rPr>
              <a:t> </a:t>
            </a:r>
            <a:r>
              <a:rPr sz="2000" dirty="0">
                <a:latin typeface="Arial"/>
                <a:cs typeface="Arial"/>
              </a:rPr>
              <a:t>to</a:t>
            </a:r>
            <a:r>
              <a:rPr sz="2000" spc="-20" dirty="0">
                <a:latin typeface="Arial"/>
                <a:cs typeface="Arial"/>
              </a:rPr>
              <a:t> </a:t>
            </a:r>
            <a:r>
              <a:rPr sz="2000" spc="-10" dirty="0">
                <a:latin typeface="Arial"/>
                <a:cs typeface="Arial"/>
              </a:rPr>
              <a:t>ensure </a:t>
            </a:r>
            <a:r>
              <a:rPr sz="2000" dirty="0">
                <a:latin typeface="Arial"/>
                <a:cs typeface="Arial"/>
              </a:rPr>
              <a:t>reporting</a:t>
            </a:r>
            <a:r>
              <a:rPr sz="2000" spc="-60" dirty="0">
                <a:latin typeface="Arial"/>
                <a:cs typeface="Arial"/>
              </a:rPr>
              <a:t> </a:t>
            </a:r>
            <a:r>
              <a:rPr sz="2000" dirty="0">
                <a:latin typeface="Arial"/>
                <a:cs typeface="Arial"/>
              </a:rPr>
              <a:t>requirements</a:t>
            </a:r>
            <a:r>
              <a:rPr sz="2000" spc="-65" dirty="0">
                <a:latin typeface="Arial"/>
                <a:cs typeface="Arial"/>
              </a:rPr>
              <a:t> </a:t>
            </a:r>
            <a:r>
              <a:rPr sz="2000" dirty="0">
                <a:latin typeface="Arial"/>
                <a:cs typeface="Arial"/>
              </a:rPr>
              <a:t>will</a:t>
            </a:r>
            <a:r>
              <a:rPr sz="2000" spc="-10" dirty="0">
                <a:latin typeface="Arial"/>
                <a:cs typeface="Arial"/>
              </a:rPr>
              <a:t> </a:t>
            </a:r>
            <a:r>
              <a:rPr sz="2000" dirty="0">
                <a:latin typeface="Arial"/>
                <a:cs typeface="Arial"/>
              </a:rPr>
              <a:t>be</a:t>
            </a:r>
            <a:r>
              <a:rPr sz="2000" spc="-30" dirty="0">
                <a:latin typeface="Arial"/>
                <a:cs typeface="Arial"/>
              </a:rPr>
              <a:t> </a:t>
            </a:r>
            <a:r>
              <a:rPr sz="2000" dirty="0">
                <a:latin typeface="Arial"/>
                <a:cs typeface="Arial"/>
              </a:rPr>
              <a:t>met</a:t>
            </a:r>
            <a:r>
              <a:rPr sz="2000" spc="-45" dirty="0">
                <a:latin typeface="Arial"/>
                <a:cs typeface="Arial"/>
              </a:rPr>
              <a:t> </a:t>
            </a:r>
            <a:r>
              <a:rPr sz="2000" dirty="0">
                <a:latin typeface="Arial"/>
                <a:cs typeface="Arial"/>
              </a:rPr>
              <a:t>according</a:t>
            </a:r>
            <a:r>
              <a:rPr sz="2000" spc="-55" dirty="0">
                <a:latin typeface="Arial"/>
                <a:cs typeface="Arial"/>
              </a:rPr>
              <a:t> </a:t>
            </a:r>
            <a:r>
              <a:rPr sz="2000" spc="-25" dirty="0">
                <a:latin typeface="Arial"/>
                <a:cs typeface="Arial"/>
              </a:rPr>
              <a:t>to </a:t>
            </a:r>
            <a:r>
              <a:rPr sz="2000" dirty="0">
                <a:latin typeface="Arial"/>
                <a:cs typeface="Arial"/>
              </a:rPr>
              <a:t>the</a:t>
            </a:r>
            <a:r>
              <a:rPr sz="2000" spc="-25" dirty="0">
                <a:latin typeface="Arial"/>
                <a:cs typeface="Arial"/>
              </a:rPr>
              <a:t> </a:t>
            </a:r>
            <a:r>
              <a:rPr sz="2000" dirty="0">
                <a:latin typeface="Arial"/>
                <a:cs typeface="Arial"/>
              </a:rPr>
              <a:t>respective</a:t>
            </a:r>
            <a:r>
              <a:rPr sz="2000" spc="-45" dirty="0">
                <a:latin typeface="Arial"/>
                <a:cs typeface="Arial"/>
              </a:rPr>
              <a:t> </a:t>
            </a:r>
            <a:r>
              <a:rPr sz="2000" spc="-10" dirty="0">
                <a:latin typeface="Arial"/>
                <a:cs typeface="Arial"/>
              </a:rPr>
              <a:t>timeline.</a:t>
            </a:r>
            <a:endParaRPr sz="2000">
              <a:latin typeface="Arial"/>
              <a:cs typeface="Arial"/>
            </a:endParaRPr>
          </a:p>
          <a:p>
            <a:pPr marL="12700" marR="5080">
              <a:lnSpc>
                <a:spcPct val="100000"/>
              </a:lnSpc>
              <a:spcBef>
                <a:spcPts val="1200"/>
              </a:spcBef>
            </a:pPr>
            <a:r>
              <a:rPr sz="1900" b="1" dirty="0">
                <a:latin typeface="Arial"/>
                <a:cs typeface="Arial"/>
              </a:rPr>
              <a:t>Data</a:t>
            </a:r>
            <a:r>
              <a:rPr sz="1900" b="1" spc="-35" dirty="0">
                <a:latin typeface="Arial"/>
                <a:cs typeface="Arial"/>
              </a:rPr>
              <a:t> </a:t>
            </a:r>
            <a:r>
              <a:rPr sz="1900" b="1" dirty="0">
                <a:latin typeface="Arial"/>
                <a:cs typeface="Arial"/>
              </a:rPr>
              <a:t>collection</a:t>
            </a:r>
            <a:r>
              <a:rPr sz="1900" b="1" spc="-55" dirty="0">
                <a:latin typeface="Arial"/>
                <a:cs typeface="Arial"/>
              </a:rPr>
              <a:t> </a:t>
            </a:r>
            <a:r>
              <a:rPr sz="1900" b="1" dirty="0">
                <a:latin typeface="Arial"/>
                <a:cs typeface="Arial"/>
              </a:rPr>
              <a:t>efforts</a:t>
            </a:r>
            <a:r>
              <a:rPr sz="1900" b="1" spc="-50" dirty="0">
                <a:latin typeface="Arial"/>
                <a:cs typeface="Arial"/>
              </a:rPr>
              <a:t> </a:t>
            </a:r>
            <a:r>
              <a:rPr sz="1900" b="1" dirty="0">
                <a:latin typeface="Arial"/>
                <a:cs typeface="Arial"/>
              </a:rPr>
              <a:t>are</a:t>
            </a:r>
            <a:r>
              <a:rPr sz="1900" b="1" spc="-35" dirty="0">
                <a:latin typeface="Arial"/>
                <a:cs typeface="Arial"/>
              </a:rPr>
              <a:t> </a:t>
            </a:r>
            <a:r>
              <a:rPr sz="1900" b="1" dirty="0">
                <a:latin typeface="Arial"/>
                <a:cs typeface="Arial"/>
              </a:rPr>
              <a:t>completed</a:t>
            </a:r>
            <a:r>
              <a:rPr sz="1900" b="1" spc="-45" dirty="0">
                <a:latin typeface="Arial"/>
                <a:cs typeface="Arial"/>
              </a:rPr>
              <a:t> </a:t>
            </a:r>
            <a:r>
              <a:rPr sz="1900" b="1" spc="-10" dirty="0">
                <a:latin typeface="Arial"/>
                <a:cs typeface="Arial"/>
              </a:rPr>
              <a:t>throughout </a:t>
            </a:r>
            <a:r>
              <a:rPr sz="1900" b="1" dirty="0">
                <a:latin typeface="Arial"/>
                <a:cs typeface="Arial"/>
              </a:rPr>
              <a:t>the</a:t>
            </a:r>
            <a:r>
              <a:rPr sz="1900" b="1" spc="-35" dirty="0">
                <a:latin typeface="Arial"/>
                <a:cs typeface="Arial"/>
              </a:rPr>
              <a:t> </a:t>
            </a:r>
            <a:r>
              <a:rPr sz="1900" b="1" dirty="0">
                <a:latin typeface="Arial"/>
                <a:cs typeface="Arial"/>
              </a:rPr>
              <a:t>school</a:t>
            </a:r>
            <a:r>
              <a:rPr sz="1900" b="1" spc="-30" dirty="0">
                <a:latin typeface="Arial"/>
                <a:cs typeface="Arial"/>
              </a:rPr>
              <a:t> </a:t>
            </a:r>
            <a:r>
              <a:rPr sz="1900" b="1" spc="-10" dirty="0">
                <a:latin typeface="Arial"/>
                <a:cs typeface="Arial"/>
              </a:rPr>
              <a:t>year:</a:t>
            </a:r>
            <a:endParaRPr sz="1900">
              <a:latin typeface="Arial"/>
              <a:cs typeface="Arial"/>
            </a:endParaRPr>
          </a:p>
        </p:txBody>
      </p:sp>
      <p:sp>
        <p:nvSpPr>
          <p:cNvPr id="9" name="object 9"/>
          <p:cNvSpPr txBox="1"/>
          <p:nvPr/>
        </p:nvSpPr>
        <p:spPr>
          <a:xfrm>
            <a:off x="3487929" y="2998400"/>
            <a:ext cx="5105400" cy="1356995"/>
          </a:xfrm>
          <a:prstGeom prst="rect">
            <a:avLst/>
          </a:prstGeom>
        </p:spPr>
        <p:txBody>
          <a:bodyPr vert="horz" wrap="square" lIns="0" tIns="45085" rIns="0" bIns="0" rtlCol="0">
            <a:spAutoFit/>
          </a:bodyPr>
          <a:lstStyle/>
          <a:p>
            <a:pPr marL="361315" marR="615315" indent="-349250">
              <a:lnSpc>
                <a:spcPts val="2050"/>
              </a:lnSpc>
              <a:spcBef>
                <a:spcPts val="355"/>
              </a:spcBef>
              <a:buChar char="●"/>
              <a:tabLst>
                <a:tab pos="361315" algn="l"/>
              </a:tabLst>
            </a:pPr>
            <a:r>
              <a:rPr sz="1900" dirty="0">
                <a:latin typeface="Arial"/>
                <a:cs typeface="Arial"/>
              </a:rPr>
              <a:t>Preschool</a:t>
            </a:r>
            <a:r>
              <a:rPr sz="1900" spc="-15" dirty="0">
                <a:latin typeface="Arial"/>
                <a:cs typeface="Arial"/>
              </a:rPr>
              <a:t> </a:t>
            </a:r>
            <a:r>
              <a:rPr sz="1900" dirty="0">
                <a:latin typeface="Arial"/>
                <a:cs typeface="Arial"/>
              </a:rPr>
              <a:t>Desk</a:t>
            </a:r>
            <a:r>
              <a:rPr sz="1900" spc="-30" dirty="0">
                <a:latin typeface="Arial"/>
                <a:cs typeface="Arial"/>
              </a:rPr>
              <a:t> </a:t>
            </a:r>
            <a:r>
              <a:rPr sz="1900" dirty="0">
                <a:latin typeface="Arial"/>
                <a:cs typeface="Arial"/>
              </a:rPr>
              <a:t>Audit</a:t>
            </a:r>
            <a:r>
              <a:rPr sz="1900" spc="-30" dirty="0">
                <a:latin typeface="Arial"/>
                <a:cs typeface="Arial"/>
              </a:rPr>
              <a:t> </a:t>
            </a:r>
            <a:r>
              <a:rPr sz="1900" dirty="0">
                <a:latin typeface="Arial"/>
                <a:cs typeface="Arial"/>
              </a:rPr>
              <a:t>(CASA):</a:t>
            </a:r>
            <a:r>
              <a:rPr sz="1900" spc="-30" dirty="0">
                <a:latin typeface="Arial"/>
                <a:cs typeface="Arial"/>
              </a:rPr>
              <a:t> </a:t>
            </a:r>
            <a:r>
              <a:rPr sz="1900" dirty="0">
                <a:latin typeface="Arial"/>
                <a:cs typeface="Arial"/>
              </a:rPr>
              <a:t>Part</a:t>
            </a:r>
            <a:r>
              <a:rPr sz="1900" spc="-30" dirty="0">
                <a:latin typeface="Arial"/>
                <a:cs typeface="Arial"/>
              </a:rPr>
              <a:t> </a:t>
            </a:r>
            <a:r>
              <a:rPr sz="1900" dirty="0">
                <a:latin typeface="Arial"/>
                <a:cs typeface="Arial"/>
              </a:rPr>
              <a:t>1</a:t>
            </a:r>
            <a:r>
              <a:rPr sz="1900" spc="-45" dirty="0">
                <a:latin typeface="Arial"/>
                <a:cs typeface="Arial"/>
              </a:rPr>
              <a:t> </a:t>
            </a:r>
            <a:r>
              <a:rPr sz="1900" spc="-50" dirty="0">
                <a:latin typeface="Arial"/>
                <a:cs typeface="Arial"/>
              </a:rPr>
              <a:t>- </a:t>
            </a:r>
            <a:r>
              <a:rPr sz="1900" dirty="0">
                <a:latin typeface="Arial"/>
                <a:cs typeface="Arial"/>
              </a:rPr>
              <a:t>September</a:t>
            </a:r>
            <a:r>
              <a:rPr sz="1900" spc="-50" dirty="0">
                <a:latin typeface="Arial"/>
                <a:cs typeface="Arial"/>
              </a:rPr>
              <a:t> </a:t>
            </a:r>
            <a:r>
              <a:rPr sz="1900" spc="-25" dirty="0">
                <a:latin typeface="Arial"/>
                <a:cs typeface="Arial"/>
              </a:rPr>
              <a:t>15</a:t>
            </a:r>
            <a:endParaRPr sz="1900">
              <a:latin typeface="Arial"/>
              <a:cs typeface="Arial"/>
            </a:endParaRPr>
          </a:p>
          <a:p>
            <a:pPr marL="361315" marR="437515" indent="-349250">
              <a:lnSpc>
                <a:spcPts val="2050"/>
              </a:lnSpc>
              <a:spcBef>
                <a:spcPts val="5"/>
              </a:spcBef>
              <a:buChar char="●"/>
              <a:tabLst>
                <a:tab pos="361315" algn="l"/>
              </a:tabLst>
            </a:pPr>
            <a:r>
              <a:rPr sz="1900" dirty="0">
                <a:latin typeface="Arial"/>
                <a:cs typeface="Arial"/>
              </a:rPr>
              <a:t>Program</a:t>
            </a:r>
            <a:r>
              <a:rPr sz="1900" spc="-40" dirty="0">
                <a:latin typeface="Arial"/>
                <a:cs typeface="Arial"/>
              </a:rPr>
              <a:t> </a:t>
            </a:r>
            <a:r>
              <a:rPr sz="1900" dirty="0">
                <a:latin typeface="Arial"/>
                <a:cs typeface="Arial"/>
              </a:rPr>
              <a:t>Assurances</a:t>
            </a:r>
            <a:r>
              <a:rPr sz="1900" spc="-30" dirty="0">
                <a:latin typeface="Arial"/>
                <a:cs typeface="Arial"/>
              </a:rPr>
              <a:t> </a:t>
            </a:r>
            <a:r>
              <a:rPr sz="1900" dirty="0">
                <a:latin typeface="Arial"/>
                <a:cs typeface="Arial"/>
              </a:rPr>
              <a:t>and</a:t>
            </a:r>
            <a:r>
              <a:rPr sz="1900" spc="-50" dirty="0">
                <a:latin typeface="Arial"/>
                <a:cs typeface="Arial"/>
              </a:rPr>
              <a:t> </a:t>
            </a:r>
            <a:r>
              <a:rPr sz="1900" spc="-10" dirty="0">
                <a:latin typeface="Arial"/>
                <a:cs typeface="Arial"/>
              </a:rPr>
              <a:t>Requirements (CASA)</a:t>
            </a:r>
            <a:endParaRPr sz="1900">
              <a:latin typeface="Arial"/>
              <a:cs typeface="Arial"/>
            </a:endParaRPr>
          </a:p>
          <a:p>
            <a:pPr marL="361315" indent="-348615">
              <a:lnSpc>
                <a:spcPts val="2025"/>
              </a:lnSpc>
              <a:buChar char="●"/>
              <a:tabLst>
                <a:tab pos="361315" algn="l"/>
              </a:tabLst>
            </a:pPr>
            <a:r>
              <a:rPr sz="1900" dirty="0">
                <a:latin typeface="Arial"/>
                <a:cs typeface="Arial"/>
              </a:rPr>
              <a:t>Certified</a:t>
            </a:r>
            <a:r>
              <a:rPr sz="1900" spc="-40" dirty="0">
                <a:latin typeface="Arial"/>
                <a:cs typeface="Arial"/>
              </a:rPr>
              <a:t> </a:t>
            </a:r>
            <a:r>
              <a:rPr sz="1900" dirty="0">
                <a:latin typeface="Arial"/>
                <a:cs typeface="Arial"/>
              </a:rPr>
              <a:t>Enrollment</a:t>
            </a:r>
            <a:r>
              <a:rPr sz="1900" spc="-20" dirty="0">
                <a:latin typeface="Arial"/>
                <a:cs typeface="Arial"/>
              </a:rPr>
              <a:t> </a:t>
            </a:r>
            <a:r>
              <a:rPr sz="1900" dirty="0">
                <a:latin typeface="Arial"/>
                <a:cs typeface="Arial"/>
              </a:rPr>
              <a:t>Report</a:t>
            </a:r>
            <a:r>
              <a:rPr sz="1900" spc="-50" dirty="0">
                <a:latin typeface="Arial"/>
                <a:cs typeface="Arial"/>
              </a:rPr>
              <a:t> </a:t>
            </a:r>
            <a:r>
              <a:rPr sz="1900" dirty="0">
                <a:latin typeface="Arial"/>
                <a:cs typeface="Arial"/>
              </a:rPr>
              <a:t>(SIS):</a:t>
            </a:r>
            <a:r>
              <a:rPr sz="1900" spc="-60" dirty="0">
                <a:latin typeface="Arial"/>
                <a:cs typeface="Arial"/>
              </a:rPr>
              <a:t> </a:t>
            </a:r>
            <a:r>
              <a:rPr sz="1900" dirty="0">
                <a:latin typeface="Arial"/>
                <a:cs typeface="Arial"/>
              </a:rPr>
              <a:t>October</a:t>
            </a:r>
            <a:r>
              <a:rPr sz="1900" spc="-40" dirty="0">
                <a:latin typeface="Arial"/>
                <a:cs typeface="Arial"/>
              </a:rPr>
              <a:t> </a:t>
            </a:r>
            <a:r>
              <a:rPr sz="1900" spc="-50" dirty="0">
                <a:latin typeface="Arial"/>
                <a:cs typeface="Arial"/>
              </a:rPr>
              <a:t>1</a:t>
            </a:r>
            <a:endParaRPr sz="19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Welcome!"/>
          <p:cNvSpPr/>
          <p:nvPr/>
        </p:nvSpPr>
        <p:spPr>
          <a:xfrm>
            <a:off x="0" y="0"/>
            <a:ext cx="9144000" cy="553085"/>
          </a:xfrm>
          <a:custGeom>
            <a:avLst/>
            <a:gdLst/>
            <a:ahLst/>
            <a:cxnLst/>
            <a:rect l="l" t="t" r="r" b="b"/>
            <a:pathLst>
              <a:path w="9144000" h="553085">
                <a:moveTo>
                  <a:pt x="9144000" y="0"/>
                </a:moveTo>
                <a:lnTo>
                  <a:pt x="0" y="0"/>
                </a:lnTo>
                <a:lnTo>
                  <a:pt x="0" y="553059"/>
                </a:lnTo>
                <a:lnTo>
                  <a:pt x="9144000" y="553059"/>
                </a:lnTo>
                <a:lnTo>
                  <a:pt x="9144000" y="0"/>
                </a:lnTo>
                <a:close/>
              </a:path>
            </a:pathLst>
          </a:custGeom>
          <a:solidFill>
            <a:srgbClr val="036079"/>
          </a:solidFill>
        </p:spPr>
        <p:txBody>
          <a:bodyPr wrap="square" lIns="0" tIns="0" rIns="0" bIns="0" rtlCol="0"/>
          <a:lstStyle/>
          <a:p>
            <a:endParaRPr/>
          </a:p>
        </p:txBody>
      </p:sp>
      <p:grpSp>
        <p:nvGrpSpPr>
          <p:cNvPr id="3" name="object 3" descr="Picture of Kimberly Villotti, Early Childhood Bureau Chief"/>
          <p:cNvGrpSpPr/>
          <p:nvPr/>
        </p:nvGrpSpPr>
        <p:grpSpPr>
          <a:xfrm>
            <a:off x="5829661" y="956887"/>
            <a:ext cx="3003550" cy="3541395"/>
            <a:chOff x="5829661" y="956887"/>
            <a:chExt cx="3003550" cy="3541395"/>
          </a:xfrm>
        </p:grpSpPr>
        <p:sp>
          <p:nvSpPr>
            <p:cNvPr id="4" name="object 4"/>
            <p:cNvSpPr/>
            <p:nvPr/>
          </p:nvSpPr>
          <p:spPr>
            <a:xfrm>
              <a:off x="5834424" y="961650"/>
              <a:ext cx="2994025" cy="3531870"/>
            </a:xfrm>
            <a:custGeom>
              <a:avLst/>
              <a:gdLst/>
              <a:ahLst/>
              <a:cxnLst/>
              <a:rect l="l" t="t" r="r" b="b"/>
              <a:pathLst>
                <a:path w="2994025" h="3531870">
                  <a:moveTo>
                    <a:pt x="2494991" y="0"/>
                  </a:moveTo>
                  <a:lnTo>
                    <a:pt x="499008" y="0"/>
                  </a:lnTo>
                  <a:lnTo>
                    <a:pt x="450951" y="2284"/>
                  </a:lnTo>
                  <a:lnTo>
                    <a:pt x="404186" y="8998"/>
                  </a:lnTo>
                  <a:lnTo>
                    <a:pt x="358923" y="19931"/>
                  </a:lnTo>
                  <a:lnTo>
                    <a:pt x="315370" y="34876"/>
                  </a:lnTo>
                  <a:lnTo>
                    <a:pt x="273737" y="53623"/>
                  </a:lnTo>
                  <a:lnTo>
                    <a:pt x="234232" y="75963"/>
                  </a:lnTo>
                  <a:lnTo>
                    <a:pt x="197066" y="101686"/>
                  </a:lnTo>
                  <a:lnTo>
                    <a:pt x="162447" y="130584"/>
                  </a:lnTo>
                  <a:lnTo>
                    <a:pt x="130584" y="162447"/>
                  </a:lnTo>
                  <a:lnTo>
                    <a:pt x="101686" y="197066"/>
                  </a:lnTo>
                  <a:lnTo>
                    <a:pt x="75963" y="234232"/>
                  </a:lnTo>
                  <a:lnTo>
                    <a:pt x="53623" y="273737"/>
                  </a:lnTo>
                  <a:lnTo>
                    <a:pt x="34876" y="315370"/>
                  </a:lnTo>
                  <a:lnTo>
                    <a:pt x="19931" y="358923"/>
                  </a:lnTo>
                  <a:lnTo>
                    <a:pt x="8998" y="404186"/>
                  </a:lnTo>
                  <a:lnTo>
                    <a:pt x="2284" y="450951"/>
                  </a:lnTo>
                  <a:lnTo>
                    <a:pt x="0" y="499008"/>
                  </a:lnTo>
                  <a:lnTo>
                    <a:pt x="0" y="3032290"/>
                  </a:lnTo>
                  <a:lnTo>
                    <a:pt x="2284" y="3080347"/>
                  </a:lnTo>
                  <a:lnTo>
                    <a:pt x="8998" y="3127112"/>
                  </a:lnTo>
                  <a:lnTo>
                    <a:pt x="19931" y="3172375"/>
                  </a:lnTo>
                  <a:lnTo>
                    <a:pt x="34876" y="3215928"/>
                  </a:lnTo>
                  <a:lnTo>
                    <a:pt x="53623" y="3257561"/>
                  </a:lnTo>
                  <a:lnTo>
                    <a:pt x="75963" y="3297065"/>
                  </a:lnTo>
                  <a:lnTo>
                    <a:pt x="101686" y="3334232"/>
                  </a:lnTo>
                  <a:lnTo>
                    <a:pt x="130584" y="3368851"/>
                  </a:lnTo>
                  <a:lnTo>
                    <a:pt x="162447" y="3400714"/>
                  </a:lnTo>
                  <a:lnTo>
                    <a:pt x="197066" y="3429612"/>
                  </a:lnTo>
                  <a:lnTo>
                    <a:pt x="234232" y="3455335"/>
                  </a:lnTo>
                  <a:lnTo>
                    <a:pt x="273737" y="3477674"/>
                  </a:lnTo>
                  <a:lnTo>
                    <a:pt x="315370" y="3496421"/>
                  </a:lnTo>
                  <a:lnTo>
                    <a:pt x="358923" y="3511366"/>
                  </a:lnTo>
                  <a:lnTo>
                    <a:pt x="404186" y="3522300"/>
                  </a:lnTo>
                  <a:lnTo>
                    <a:pt x="450951" y="3529014"/>
                  </a:lnTo>
                  <a:lnTo>
                    <a:pt x="499008" y="3531298"/>
                  </a:lnTo>
                  <a:lnTo>
                    <a:pt x="2494991" y="3531298"/>
                  </a:lnTo>
                  <a:lnTo>
                    <a:pt x="2543048" y="3529014"/>
                  </a:lnTo>
                  <a:lnTo>
                    <a:pt x="2589813" y="3522300"/>
                  </a:lnTo>
                  <a:lnTo>
                    <a:pt x="2635076" y="3511366"/>
                  </a:lnTo>
                  <a:lnTo>
                    <a:pt x="2678629" y="3496421"/>
                  </a:lnTo>
                  <a:lnTo>
                    <a:pt x="2720262" y="3477674"/>
                  </a:lnTo>
                  <a:lnTo>
                    <a:pt x="2759766" y="3455335"/>
                  </a:lnTo>
                  <a:lnTo>
                    <a:pt x="2796933" y="3429612"/>
                  </a:lnTo>
                  <a:lnTo>
                    <a:pt x="2831552" y="3400714"/>
                  </a:lnTo>
                  <a:lnTo>
                    <a:pt x="2863415" y="3368851"/>
                  </a:lnTo>
                  <a:lnTo>
                    <a:pt x="2892313" y="3334232"/>
                  </a:lnTo>
                  <a:lnTo>
                    <a:pt x="2918036" y="3297065"/>
                  </a:lnTo>
                  <a:lnTo>
                    <a:pt x="2940376" y="3257561"/>
                  </a:lnTo>
                  <a:lnTo>
                    <a:pt x="2959122" y="3215928"/>
                  </a:lnTo>
                  <a:lnTo>
                    <a:pt x="2974067" y="3172375"/>
                  </a:lnTo>
                  <a:lnTo>
                    <a:pt x="2985001" y="3127112"/>
                  </a:lnTo>
                  <a:lnTo>
                    <a:pt x="2991715" y="3080347"/>
                  </a:lnTo>
                  <a:lnTo>
                    <a:pt x="2993999" y="3032290"/>
                  </a:lnTo>
                  <a:lnTo>
                    <a:pt x="2993999" y="499008"/>
                  </a:lnTo>
                  <a:lnTo>
                    <a:pt x="2991715" y="450951"/>
                  </a:lnTo>
                  <a:lnTo>
                    <a:pt x="2985001" y="404186"/>
                  </a:lnTo>
                  <a:lnTo>
                    <a:pt x="2974067" y="358923"/>
                  </a:lnTo>
                  <a:lnTo>
                    <a:pt x="2959122" y="315370"/>
                  </a:lnTo>
                  <a:lnTo>
                    <a:pt x="2940376" y="273737"/>
                  </a:lnTo>
                  <a:lnTo>
                    <a:pt x="2918036" y="234232"/>
                  </a:lnTo>
                  <a:lnTo>
                    <a:pt x="2892313" y="197066"/>
                  </a:lnTo>
                  <a:lnTo>
                    <a:pt x="2863415" y="162447"/>
                  </a:lnTo>
                  <a:lnTo>
                    <a:pt x="2831552" y="130584"/>
                  </a:lnTo>
                  <a:lnTo>
                    <a:pt x="2796933" y="101686"/>
                  </a:lnTo>
                  <a:lnTo>
                    <a:pt x="2759766" y="75963"/>
                  </a:lnTo>
                  <a:lnTo>
                    <a:pt x="2720262" y="53623"/>
                  </a:lnTo>
                  <a:lnTo>
                    <a:pt x="2678629" y="34876"/>
                  </a:lnTo>
                  <a:lnTo>
                    <a:pt x="2635076" y="19931"/>
                  </a:lnTo>
                  <a:lnTo>
                    <a:pt x="2589813" y="8998"/>
                  </a:lnTo>
                  <a:lnTo>
                    <a:pt x="2543048" y="2284"/>
                  </a:lnTo>
                  <a:lnTo>
                    <a:pt x="2494991" y="0"/>
                  </a:lnTo>
                  <a:close/>
                </a:path>
              </a:pathLst>
            </a:custGeom>
            <a:solidFill>
              <a:srgbClr val="D2D2D2"/>
            </a:solidFill>
          </p:spPr>
          <p:txBody>
            <a:bodyPr wrap="square" lIns="0" tIns="0" rIns="0" bIns="0" rtlCol="0"/>
            <a:lstStyle/>
            <a:p>
              <a:endParaRPr/>
            </a:p>
          </p:txBody>
        </p:sp>
        <p:sp>
          <p:nvSpPr>
            <p:cNvPr id="5" name="object 5"/>
            <p:cNvSpPr/>
            <p:nvPr/>
          </p:nvSpPr>
          <p:spPr>
            <a:xfrm>
              <a:off x="5834424" y="961650"/>
              <a:ext cx="2994025" cy="3531870"/>
            </a:xfrm>
            <a:custGeom>
              <a:avLst/>
              <a:gdLst/>
              <a:ahLst/>
              <a:cxnLst/>
              <a:rect l="l" t="t" r="r" b="b"/>
              <a:pathLst>
                <a:path w="2994025" h="3531870">
                  <a:moveTo>
                    <a:pt x="0" y="499008"/>
                  </a:moveTo>
                  <a:lnTo>
                    <a:pt x="2284" y="450951"/>
                  </a:lnTo>
                  <a:lnTo>
                    <a:pt x="8998" y="404186"/>
                  </a:lnTo>
                  <a:lnTo>
                    <a:pt x="19931" y="358923"/>
                  </a:lnTo>
                  <a:lnTo>
                    <a:pt x="34876" y="315370"/>
                  </a:lnTo>
                  <a:lnTo>
                    <a:pt x="53623" y="273737"/>
                  </a:lnTo>
                  <a:lnTo>
                    <a:pt x="75963" y="234232"/>
                  </a:lnTo>
                  <a:lnTo>
                    <a:pt x="101686" y="197066"/>
                  </a:lnTo>
                  <a:lnTo>
                    <a:pt x="130584" y="162447"/>
                  </a:lnTo>
                  <a:lnTo>
                    <a:pt x="162447" y="130584"/>
                  </a:lnTo>
                  <a:lnTo>
                    <a:pt x="197066" y="101686"/>
                  </a:lnTo>
                  <a:lnTo>
                    <a:pt x="234232" y="75963"/>
                  </a:lnTo>
                  <a:lnTo>
                    <a:pt x="273737" y="53623"/>
                  </a:lnTo>
                  <a:lnTo>
                    <a:pt x="315370" y="34876"/>
                  </a:lnTo>
                  <a:lnTo>
                    <a:pt x="358923" y="19931"/>
                  </a:lnTo>
                  <a:lnTo>
                    <a:pt x="404186" y="8998"/>
                  </a:lnTo>
                  <a:lnTo>
                    <a:pt x="450951" y="2284"/>
                  </a:lnTo>
                  <a:lnTo>
                    <a:pt x="499008" y="0"/>
                  </a:lnTo>
                  <a:lnTo>
                    <a:pt x="2494991" y="0"/>
                  </a:lnTo>
                  <a:lnTo>
                    <a:pt x="2543048" y="2284"/>
                  </a:lnTo>
                  <a:lnTo>
                    <a:pt x="2589813" y="8998"/>
                  </a:lnTo>
                  <a:lnTo>
                    <a:pt x="2635076" y="19931"/>
                  </a:lnTo>
                  <a:lnTo>
                    <a:pt x="2678629" y="34876"/>
                  </a:lnTo>
                  <a:lnTo>
                    <a:pt x="2720262" y="53623"/>
                  </a:lnTo>
                  <a:lnTo>
                    <a:pt x="2759766" y="75963"/>
                  </a:lnTo>
                  <a:lnTo>
                    <a:pt x="2796933" y="101686"/>
                  </a:lnTo>
                  <a:lnTo>
                    <a:pt x="2831552" y="130584"/>
                  </a:lnTo>
                  <a:lnTo>
                    <a:pt x="2863415" y="162447"/>
                  </a:lnTo>
                  <a:lnTo>
                    <a:pt x="2892313" y="197066"/>
                  </a:lnTo>
                  <a:lnTo>
                    <a:pt x="2918036" y="234232"/>
                  </a:lnTo>
                  <a:lnTo>
                    <a:pt x="2940376" y="273737"/>
                  </a:lnTo>
                  <a:lnTo>
                    <a:pt x="2959122" y="315370"/>
                  </a:lnTo>
                  <a:lnTo>
                    <a:pt x="2974067" y="358923"/>
                  </a:lnTo>
                  <a:lnTo>
                    <a:pt x="2985001" y="404186"/>
                  </a:lnTo>
                  <a:lnTo>
                    <a:pt x="2991715" y="450951"/>
                  </a:lnTo>
                  <a:lnTo>
                    <a:pt x="2993999" y="499008"/>
                  </a:lnTo>
                  <a:lnTo>
                    <a:pt x="2993999" y="3032290"/>
                  </a:lnTo>
                  <a:lnTo>
                    <a:pt x="2991715" y="3080347"/>
                  </a:lnTo>
                  <a:lnTo>
                    <a:pt x="2985001" y="3127112"/>
                  </a:lnTo>
                  <a:lnTo>
                    <a:pt x="2974067" y="3172375"/>
                  </a:lnTo>
                  <a:lnTo>
                    <a:pt x="2959122" y="3215928"/>
                  </a:lnTo>
                  <a:lnTo>
                    <a:pt x="2940376" y="3257561"/>
                  </a:lnTo>
                  <a:lnTo>
                    <a:pt x="2918036" y="3297065"/>
                  </a:lnTo>
                  <a:lnTo>
                    <a:pt x="2892313" y="3334232"/>
                  </a:lnTo>
                  <a:lnTo>
                    <a:pt x="2863415" y="3368851"/>
                  </a:lnTo>
                  <a:lnTo>
                    <a:pt x="2831552" y="3400714"/>
                  </a:lnTo>
                  <a:lnTo>
                    <a:pt x="2796933" y="3429612"/>
                  </a:lnTo>
                  <a:lnTo>
                    <a:pt x="2759766" y="3455335"/>
                  </a:lnTo>
                  <a:lnTo>
                    <a:pt x="2720262" y="3477674"/>
                  </a:lnTo>
                  <a:lnTo>
                    <a:pt x="2678629" y="3496421"/>
                  </a:lnTo>
                  <a:lnTo>
                    <a:pt x="2635076" y="3511366"/>
                  </a:lnTo>
                  <a:lnTo>
                    <a:pt x="2589813" y="3522300"/>
                  </a:lnTo>
                  <a:lnTo>
                    <a:pt x="2543048" y="3529014"/>
                  </a:lnTo>
                  <a:lnTo>
                    <a:pt x="2494991" y="3531298"/>
                  </a:lnTo>
                  <a:lnTo>
                    <a:pt x="499008" y="3531298"/>
                  </a:lnTo>
                  <a:lnTo>
                    <a:pt x="450951" y="3529014"/>
                  </a:lnTo>
                  <a:lnTo>
                    <a:pt x="404186" y="3522300"/>
                  </a:lnTo>
                  <a:lnTo>
                    <a:pt x="358923" y="3511366"/>
                  </a:lnTo>
                  <a:lnTo>
                    <a:pt x="315370" y="3496421"/>
                  </a:lnTo>
                  <a:lnTo>
                    <a:pt x="273737" y="3477674"/>
                  </a:lnTo>
                  <a:lnTo>
                    <a:pt x="234232" y="3455335"/>
                  </a:lnTo>
                  <a:lnTo>
                    <a:pt x="197066" y="3429612"/>
                  </a:lnTo>
                  <a:lnTo>
                    <a:pt x="162447" y="3400714"/>
                  </a:lnTo>
                  <a:lnTo>
                    <a:pt x="130584" y="3368851"/>
                  </a:lnTo>
                  <a:lnTo>
                    <a:pt x="101686" y="3334232"/>
                  </a:lnTo>
                  <a:lnTo>
                    <a:pt x="75963" y="3297065"/>
                  </a:lnTo>
                  <a:lnTo>
                    <a:pt x="53623" y="3257561"/>
                  </a:lnTo>
                  <a:lnTo>
                    <a:pt x="34876" y="3215928"/>
                  </a:lnTo>
                  <a:lnTo>
                    <a:pt x="19931" y="3172375"/>
                  </a:lnTo>
                  <a:lnTo>
                    <a:pt x="8998" y="3127112"/>
                  </a:lnTo>
                  <a:lnTo>
                    <a:pt x="2284" y="3080347"/>
                  </a:lnTo>
                  <a:lnTo>
                    <a:pt x="0" y="3032290"/>
                  </a:lnTo>
                  <a:lnTo>
                    <a:pt x="0" y="499008"/>
                  </a:lnTo>
                  <a:close/>
                </a:path>
              </a:pathLst>
            </a:custGeom>
            <a:ln w="9525">
              <a:solidFill>
                <a:srgbClr val="878787"/>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405919" y="1225130"/>
              <a:ext cx="1850998" cy="2139689"/>
            </a:xfrm>
            <a:prstGeom prst="rect">
              <a:avLst/>
            </a:prstGeom>
          </p:spPr>
        </p:pic>
      </p:grpSp>
      <p:sp>
        <p:nvSpPr>
          <p:cNvPr id="7" name="object 7"/>
          <p:cNvSpPr txBox="1"/>
          <p:nvPr/>
        </p:nvSpPr>
        <p:spPr>
          <a:xfrm>
            <a:off x="305987" y="916552"/>
            <a:ext cx="5038725" cy="2631440"/>
          </a:xfrm>
          <a:prstGeom prst="rect">
            <a:avLst/>
          </a:prstGeom>
        </p:spPr>
        <p:txBody>
          <a:bodyPr vert="horz" wrap="square" lIns="0" tIns="12065" rIns="0" bIns="0" rtlCol="0">
            <a:spAutoFit/>
          </a:bodyPr>
          <a:lstStyle/>
          <a:p>
            <a:pPr marL="220979" indent="-208279">
              <a:lnSpc>
                <a:spcPct val="100000"/>
              </a:lnSpc>
              <a:spcBef>
                <a:spcPts val="95"/>
              </a:spcBef>
              <a:buSzPct val="93750"/>
              <a:buFont typeface="Arial"/>
              <a:buChar char="•"/>
              <a:tabLst>
                <a:tab pos="220979" algn="l"/>
              </a:tabLst>
            </a:pPr>
            <a:r>
              <a:rPr sz="1600" dirty="0">
                <a:latin typeface="Arial"/>
                <a:cs typeface="Arial"/>
              </a:rPr>
              <a:t>In</a:t>
            </a:r>
            <a:r>
              <a:rPr sz="1600" spc="-30" dirty="0">
                <a:latin typeface="Arial"/>
                <a:cs typeface="Arial"/>
              </a:rPr>
              <a:t> </a:t>
            </a:r>
            <a:r>
              <a:rPr sz="1600" dirty="0">
                <a:latin typeface="Arial"/>
                <a:cs typeface="Arial"/>
              </a:rPr>
              <a:t>accordance</a:t>
            </a:r>
            <a:r>
              <a:rPr sz="1600" spc="-40" dirty="0">
                <a:latin typeface="Arial"/>
                <a:cs typeface="Arial"/>
              </a:rPr>
              <a:t> </a:t>
            </a:r>
            <a:r>
              <a:rPr sz="1600" dirty="0">
                <a:latin typeface="Arial"/>
                <a:cs typeface="Arial"/>
              </a:rPr>
              <a:t>with</a:t>
            </a:r>
            <a:r>
              <a:rPr sz="1600" spc="-20" dirty="0">
                <a:latin typeface="Arial"/>
                <a:cs typeface="Arial"/>
              </a:rPr>
              <a:t> </a:t>
            </a:r>
            <a:r>
              <a:rPr sz="1500" b="1" u="sng" spc="-10" dirty="0">
                <a:solidFill>
                  <a:srgbClr val="0562C1"/>
                </a:solidFill>
                <a:uFill>
                  <a:solidFill>
                    <a:srgbClr val="0562C1"/>
                  </a:solidFill>
                </a:uFill>
                <a:latin typeface="Arial"/>
                <a:cs typeface="Arial"/>
                <a:hlinkClick r:id="rId3"/>
              </a:rPr>
              <a:t>HF2754</a:t>
            </a:r>
            <a:endParaRPr sz="1500">
              <a:latin typeface="Arial"/>
              <a:cs typeface="Arial"/>
            </a:endParaRPr>
          </a:p>
          <a:p>
            <a:pPr marL="220979" marR="5080" indent="-208915">
              <a:lnSpc>
                <a:spcPct val="100000"/>
              </a:lnSpc>
              <a:spcBef>
                <a:spcPts val="1205"/>
              </a:spcBef>
              <a:buFont typeface="Arial"/>
              <a:buChar char="•"/>
              <a:tabLst>
                <a:tab pos="220979" algn="l"/>
              </a:tabLst>
            </a:pPr>
            <a:r>
              <a:rPr sz="1500" b="1" dirty="0">
                <a:latin typeface="Arial"/>
                <a:cs typeface="Arial"/>
              </a:rPr>
              <a:t>District</a:t>
            </a:r>
            <a:r>
              <a:rPr sz="1500" b="1" spc="-50" dirty="0">
                <a:latin typeface="Arial"/>
                <a:cs typeface="Arial"/>
              </a:rPr>
              <a:t> </a:t>
            </a:r>
            <a:r>
              <a:rPr sz="1500" b="1" dirty="0">
                <a:latin typeface="Arial"/>
                <a:cs typeface="Arial"/>
              </a:rPr>
              <a:t>Program:</a:t>
            </a:r>
            <a:r>
              <a:rPr sz="1500" b="1" spc="-35" dirty="0">
                <a:latin typeface="Arial"/>
                <a:cs typeface="Arial"/>
              </a:rPr>
              <a:t> </a:t>
            </a:r>
            <a:r>
              <a:rPr sz="1500" dirty="0">
                <a:latin typeface="Arial"/>
                <a:cs typeface="Arial"/>
              </a:rPr>
              <a:t>a</a:t>
            </a:r>
            <a:r>
              <a:rPr sz="1500" spc="-30" dirty="0">
                <a:latin typeface="Arial"/>
                <a:cs typeface="Arial"/>
              </a:rPr>
              <a:t> </a:t>
            </a:r>
            <a:r>
              <a:rPr sz="1500" dirty="0">
                <a:latin typeface="Arial"/>
                <a:cs typeface="Arial"/>
              </a:rPr>
              <a:t>public</a:t>
            </a:r>
            <a:r>
              <a:rPr sz="1500" spc="-35" dirty="0">
                <a:latin typeface="Arial"/>
                <a:cs typeface="Arial"/>
              </a:rPr>
              <a:t> </a:t>
            </a:r>
            <a:r>
              <a:rPr sz="1500" dirty="0">
                <a:latin typeface="Arial"/>
                <a:cs typeface="Arial"/>
              </a:rPr>
              <a:t>school</a:t>
            </a:r>
            <a:r>
              <a:rPr sz="1500" spc="-45" dirty="0">
                <a:latin typeface="Arial"/>
                <a:cs typeface="Arial"/>
              </a:rPr>
              <a:t> </a:t>
            </a:r>
            <a:r>
              <a:rPr sz="1500" dirty="0">
                <a:latin typeface="Arial"/>
                <a:cs typeface="Arial"/>
              </a:rPr>
              <a:t>district</a:t>
            </a:r>
            <a:r>
              <a:rPr sz="1500" spc="-55" dirty="0">
                <a:latin typeface="Arial"/>
                <a:cs typeface="Arial"/>
              </a:rPr>
              <a:t> </a:t>
            </a:r>
            <a:r>
              <a:rPr sz="1500" dirty="0">
                <a:latin typeface="Arial"/>
                <a:cs typeface="Arial"/>
              </a:rPr>
              <a:t>approved</a:t>
            </a:r>
            <a:r>
              <a:rPr sz="1500" spc="-30" dirty="0">
                <a:latin typeface="Arial"/>
                <a:cs typeface="Arial"/>
              </a:rPr>
              <a:t> </a:t>
            </a:r>
            <a:r>
              <a:rPr sz="1500" spc="-25" dirty="0">
                <a:latin typeface="Arial"/>
                <a:cs typeface="Arial"/>
              </a:rPr>
              <a:t>to </a:t>
            </a:r>
            <a:r>
              <a:rPr sz="1500" dirty="0">
                <a:latin typeface="Arial"/>
                <a:cs typeface="Arial"/>
              </a:rPr>
              <a:t>provide</a:t>
            </a:r>
            <a:r>
              <a:rPr sz="1500" spc="-20" dirty="0">
                <a:latin typeface="Arial"/>
                <a:cs typeface="Arial"/>
              </a:rPr>
              <a:t> </a:t>
            </a:r>
            <a:r>
              <a:rPr sz="1500" dirty="0">
                <a:latin typeface="Arial"/>
                <a:cs typeface="Arial"/>
              </a:rPr>
              <a:t>the</a:t>
            </a:r>
            <a:r>
              <a:rPr sz="1500" spc="-40" dirty="0">
                <a:latin typeface="Arial"/>
                <a:cs typeface="Arial"/>
              </a:rPr>
              <a:t> </a:t>
            </a:r>
            <a:r>
              <a:rPr sz="1500" dirty="0">
                <a:latin typeface="Arial"/>
                <a:cs typeface="Arial"/>
              </a:rPr>
              <a:t>SWVPP</a:t>
            </a:r>
            <a:r>
              <a:rPr sz="1500" spc="-50" dirty="0">
                <a:latin typeface="Arial"/>
                <a:cs typeface="Arial"/>
              </a:rPr>
              <a:t> </a:t>
            </a:r>
            <a:r>
              <a:rPr sz="1500" dirty="0">
                <a:latin typeface="Arial"/>
                <a:cs typeface="Arial"/>
              </a:rPr>
              <a:t>within</a:t>
            </a:r>
            <a:r>
              <a:rPr sz="1500" spc="-20" dirty="0">
                <a:latin typeface="Arial"/>
                <a:cs typeface="Arial"/>
              </a:rPr>
              <a:t> </a:t>
            </a:r>
            <a:r>
              <a:rPr sz="1500" dirty="0">
                <a:latin typeface="Arial"/>
                <a:cs typeface="Arial"/>
              </a:rPr>
              <a:t>district</a:t>
            </a:r>
            <a:r>
              <a:rPr sz="1500" spc="-50" dirty="0">
                <a:latin typeface="Arial"/>
                <a:cs typeface="Arial"/>
              </a:rPr>
              <a:t> </a:t>
            </a:r>
            <a:r>
              <a:rPr sz="1500" dirty="0">
                <a:latin typeface="Arial"/>
                <a:cs typeface="Arial"/>
              </a:rPr>
              <a:t>or</a:t>
            </a:r>
            <a:r>
              <a:rPr sz="1500" spc="-45" dirty="0">
                <a:latin typeface="Arial"/>
                <a:cs typeface="Arial"/>
              </a:rPr>
              <a:t> </a:t>
            </a:r>
            <a:r>
              <a:rPr sz="1500" dirty="0">
                <a:latin typeface="Arial"/>
                <a:cs typeface="Arial"/>
              </a:rPr>
              <a:t>community</a:t>
            </a:r>
            <a:r>
              <a:rPr sz="1500" spc="-35" dirty="0">
                <a:latin typeface="Arial"/>
                <a:cs typeface="Arial"/>
              </a:rPr>
              <a:t> </a:t>
            </a:r>
            <a:r>
              <a:rPr sz="1500" spc="-10" dirty="0">
                <a:latin typeface="Arial"/>
                <a:cs typeface="Arial"/>
              </a:rPr>
              <a:t>partner </a:t>
            </a:r>
            <a:r>
              <a:rPr sz="1500" dirty="0">
                <a:latin typeface="Arial"/>
                <a:cs typeface="Arial"/>
              </a:rPr>
              <a:t>locations.</a:t>
            </a:r>
            <a:r>
              <a:rPr sz="1500" spc="-50" dirty="0">
                <a:latin typeface="Arial"/>
                <a:cs typeface="Arial"/>
              </a:rPr>
              <a:t> </a:t>
            </a:r>
            <a:r>
              <a:rPr sz="1500" dirty="0">
                <a:latin typeface="Arial"/>
                <a:cs typeface="Arial"/>
              </a:rPr>
              <a:t>The</a:t>
            </a:r>
            <a:r>
              <a:rPr sz="1500" spc="-30" dirty="0">
                <a:latin typeface="Arial"/>
                <a:cs typeface="Arial"/>
              </a:rPr>
              <a:t> </a:t>
            </a:r>
            <a:r>
              <a:rPr sz="1500" dirty="0">
                <a:latin typeface="Arial"/>
                <a:cs typeface="Arial"/>
              </a:rPr>
              <a:t>district</a:t>
            </a:r>
            <a:r>
              <a:rPr sz="1500" spc="-60" dirty="0">
                <a:latin typeface="Arial"/>
                <a:cs typeface="Arial"/>
              </a:rPr>
              <a:t> </a:t>
            </a:r>
            <a:r>
              <a:rPr sz="1500" dirty="0">
                <a:latin typeface="Arial"/>
                <a:cs typeface="Arial"/>
              </a:rPr>
              <a:t>is</a:t>
            </a:r>
            <a:r>
              <a:rPr sz="1500" spc="-30" dirty="0">
                <a:latin typeface="Arial"/>
                <a:cs typeface="Arial"/>
              </a:rPr>
              <a:t> </a:t>
            </a:r>
            <a:r>
              <a:rPr sz="1500" dirty="0">
                <a:latin typeface="Arial"/>
                <a:cs typeface="Arial"/>
              </a:rPr>
              <a:t>responsible</a:t>
            </a:r>
            <a:r>
              <a:rPr sz="1500" spc="-50" dirty="0">
                <a:latin typeface="Arial"/>
                <a:cs typeface="Arial"/>
              </a:rPr>
              <a:t> </a:t>
            </a:r>
            <a:r>
              <a:rPr sz="1500" dirty="0">
                <a:latin typeface="Arial"/>
                <a:cs typeface="Arial"/>
              </a:rPr>
              <a:t>for</a:t>
            </a:r>
            <a:r>
              <a:rPr sz="1500" spc="-25" dirty="0">
                <a:latin typeface="Arial"/>
                <a:cs typeface="Arial"/>
              </a:rPr>
              <a:t> </a:t>
            </a:r>
            <a:r>
              <a:rPr sz="1500" dirty="0">
                <a:latin typeface="Arial"/>
                <a:cs typeface="Arial"/>
              </a:rPr>
              <a:t>ensuring</a:t>
            </a:r>
            <a:r>
              <a:rPr sz="1500" spc="-50" dirty="0">
                <a:latin typeface="Arial"/>
                <a:cs typeface="Arial"/>
              </a:rPr>
              <a:t> </a:t>
            </a:r>
            <a:r>
              <a:rPr sz="1500" dirty="0">
                <a:latin typeface="Arial"/>
                <a:cs typeface="Arial"/>
              </a:rPr>
              <a:t>that</a:t>
            </a:r>
            <a:r>
              <a:rPr sz="1500" spc="-40" dirty="0">
                <a:latin typeface="Arial"/>
                <a:cs typeface="Arial"/>
              </a:rPr>
              <a:t> </a:t>
            </a:r>
            <a:r>
              <a:rPr sz="1500" spc="-25" dirty="0">
                <a:latin typeface="Arial"/>
                <a:cs typeface="Arial"/>
              </a:rPr>
              <a:t>any </a:t>
            </a:r>
            <a:r>
              <a:rPr sz="1500" dirty="0">
                <a:latin typeface="Arial"/>
                <a:cs typeface="Arial"/>
              </a:rPr>
              <a:t>community</a:t>
            </a:r>
            <a:r>
              <a:rPr sz="1500" spc="-45" dirty="0">
                <a:latin typeface="Arial"/>
                <a:cs typeface="Arial"/>
              </a:rPr>
              <a:t> </a:t>
            </a:r>
            <a:r>
              <a:rPr sz="1500" dirty="0">
                <a:latin typeface="Arial"/>
                <a:cs typeface="Arial"/>
              </a:rPr>
              <a:t>partner</a:t>
            </a:r>
            <a:r>
              <a:rPr sz="1500" spc="-55" dirty="0">
                <a:latin typeface="Arial"/>
                <a:cs typeface="Arial"/>
              </a:rPr>
              <a:t> </a:t>
            </a:r>
            <a:r>
              <a:rPr sz="1500" dirty="0">
                <a:latin typeface="Arial"/>
                <a:cs typeface="Arial"/>
              </a:rPr>
              <a:t>sites</a:t>
            </a:r>
            <a:r>
              <a:rPr sz="1500" spc="-40" dirty="0">
                <a:latin typeface="Arial"/>
                <a:cs typeface="Arial"/>
              </a:rPr>
              <a:t> </a:t>
            </a:r>
            <a:r>
              <a:rPr sz="1500" dirty="0">
                <a:latin typeface="Arial"/>
                <a:cs typeface="Arial"/>
              </a:rPr>
              <a:t>have</a:t>
            </a:r>
            <a:r>
              <a:rPr sz="1500" spc="-25" dirty="0">
                <a:latin typeface="Arial"/>
                <a:cs typeface="Arial"/>
              </a:rPr>
              <a:t> </a:t>
            </a:r>
            <a:r>
              <a:rPr sz="1500" dirty="0">
                <a:latin typeface="Arial"/>
                <a:cs typeface="Arial"/>
              </a:rPr>
              <a:t>access</a:t>
            </a:r>
            <a:r>
              <a:rPr sz="1500" spc="-55" dirty="0">
                <a:latin typeface="Arial"/>
                <a:cs typeface="Arial"/>
              </a:rPr>
              <a:t> </a:t>
            </a:r>
            <a:r>
              <a:rPr sz="1500" dirty="0">
                <a:latin typeface="Arial"/>
                <a:cs typeface="Arial"/>
              </a:rPr>
              <a:t>to</a:t>
            </a:r>
            <a:r>
              <a:rPr sz="1500" spc="-40" dirty="0">
                <a:latin typeface="Arial"/>
                <a:cs typeface="Arial"/>
              </a:rPr>
              <a:t> </a:t>
            </a:r>
            <a:r>
              <a:rPr sz="1500" dirty="0">
                <a:latin typeface="Arial"/>
                <a:cs typeface="Arial"/>
              </a:rPr>
              <a:t>required</a:t>
            </a:r>
            <a:r>
              <a:rPr sz="1500" spc="-40" dirty="0">
                <a:latin typeface="Arial"/>
                <a:cs typeface="Arial"/>
              </a:rPr>
              <a:t> </a:t>
            </a:r>
            <a:r>
              <a:rPr sz="1500" spc="-10" dirty="0">
                <a:latin typeface="Arial"/>
                <a:cs typeface="Arial"/>
              </a:rPr>
              <a:t>training </a:t>
            </a:r>
            <a:r>
              <a:rPr sz="1500" dirty="0">
                <a:latin typeface="Arial"/>
                <a:cs typeface="Arial"/>
              </a:rPr>
              <a:t>opportunities</a:t>
            </a:r>
            <a:r>
              <a:rPr sz="1500" spc="-75" dirty="0">
                <a:latin typeface="Arial"/>
                <a:cs typeface="Arial"/>
              </a:rPr>
              <a:t> </a:t>
            </a:r>
            <a:r>
              <a:rPr sz="1500" dirty="0">
                <a:latin typeface="Arial"/>
                <a:cs typeface="Arial"/>
              </a:rPr>
              <a:t>and</a:t>
            </a:r>
            <a:r>
              <a:rPr sz="1500" spc="-40" dirty="0">
                <a:latin typeface="Arial"/>
                <a:cs typeface="Arial"/>
              </a:rPr>
              <a:t> </a:t>
            </a:r>
            <a:r>
              <a:rPr sz="1500" dirty="0">
                <a:latin typeface="Arial"/>
                <a:cs typeface="Arial"/>
              </a:rPr>
              <a:t>implement</a:t>
            </a:r>
            <a:r>
              <a:rPr sz="1500" spc="-55" dirty="0">
                <a:latin typeface="Arial"/>
                <a:cs typeface="Arial"/>
              </a:rPr>
              <a:t> </a:t>
            </a:r>
            <a:r>
              <a:rPr sz="1500" dirty="0">
                <a:latin typeface="Arial"/>
                <a:cs typeface="Arial"/>
              </a:rPr>
              <a:t>all</a:t>
            </a:r>
            <a:r>
              <a:rPr sz="1500" spc="-30" dirty="0">
                <a:latin typeface="Arial"/>
                <a:cs typeface="Arial"/>
              </a:rPr>
              <a:t> </a:t>
            </a:r>
            <a:r>
              <a:rPr sz="1500" dirty="0">
                <a:latin typeface="Arial"/>
                <a:cs typeface="Arial"/>
              </a:rPr>
              <a:t>applicable</a:t>
            </a:r>
            <a:r>
              <a:rPr sz="1500" spc="-50" dirty="0">
                <a:latin typeface="Arial"/>
                <a:cs typeface="Arial"/>
              </a:rPr>
              <a:t> </a:t>
            </a:r>
            <a:r>
              <a:rPr sz="1500" spc="-10" dirty="0">
                <a:latin typeface="Arial"/>
                <a:cs typeface="Arial"/>
              </a:rPr>
              <a:t>SWVPP </a:t>
            </a:r>
            <a:r>
              <a:rPr sz="1500" dirty="0">
                <a:latin typeface="Arial"/>
                <a:cs typeface="Arial"/>
              </a:rPr>
              <a:t>program</a:t>
            </a:r>
            <a:r>
              <a:rPr sz="1500" spc="-65" dirty="0">
                <a:latin typeface="Arial"/>
                <a:cs typeface="Arial"/>
              </a:rPr>
              <a:t> </a:t>
            </a:r>
            <a:r>
              <a:rPr sz="1500" dirty="0">
                <a:latin typeface="Arial"/>
                <a:cs typeface="Arial"/>
              </a:rPr>
              <a:t>assurances</a:t>
            </a:r>
            <a:r>
              <a:rPr sz="1500" spc="-75" dirty="0">
                <a:latin typeface="Arial"/>
                <a:cs typeface="Arial"/>
              </a:rPr>
              <a:t> </a:t>
            </a:r>
            <a:r>
              <a:rPr sz="1500" dirty="0">
                <a:latin typeface="Arial"/>
                <a:cs typeface="Arial"/>
              </a:rPr>
              <a:t>outlined</a:t>
            </a:r>
            <a:r>
              <a:rPr sz="1500" spc="-55" dirty="0">
                <a:latin typeface="Arial"/>
                <a:cs typeface="Arial"/>
              </a:rPr>
              <a:t> </a:t>
            </a:r>
            <a:r>
              <a:rPr sz="1500" spc="-10" dirty="0">
                <a:latin typeface="Arial"/>
                <a:cs typeface="Arial"/>
              </a:rPr>
              <a:t>below.</a:t>
            </a:r>
            <a:endParaRPr sz="1500">
              <a:latin typeface="Arial"/>
              <a:cs typeface="Arial"/>
            </a:endParaRPr>
          </a:p>
          <a:p>
            <a:pPr marL="621030" marR="28575" lvl="1" indent="-151130">
              <a:lnSpc>
                <a:spcPct val="100000"/>
              </a:lnSpc>
              <a:spcBef>
                <a:spcPts val="1200"/>
              </a:spcBef>
              <a:buFont typeface="Arial"/>
              <a:buChar char="•"/>
              <a:tabLst>
                <a:tab pos="622300" algn="l"/>
              </a:tabLst>
            </a:pPr>
            <a:r>
              <a:rPr sz="1500" b="1" dirty="0">
                <a:latin typeface="Arial"/>
                <a:cs typeface="Arial"/>
              </a:rPr>
              <a:t>Community</a:t>
            </a:r>
            <a:r>
              <a:rPr sz="1500" b="1" spc="-40" dirty="0">
                <a:latin typeface="Arial"/>
                <a:cs typeface="Arial"/>
              </a:rPr>
              <a:t> </a:t>
            </a:r>
            <a:r>
              <a:rPr sz="1500" b="1" dirty="0">
                <a:latin typeface="Arial"/>
                <a:cs typeface="Arial"/>
              </a:rPr>
              <a:t>Partner</a:t>
            </a:r>
            <a:r>
              <a:rPr sz="1500" dirty="0">
                <a:latin typeface="Arial"/>
                <a:cs typeface="Arial"/>
              </a:rPr>
              <a:t>:</a:t>
            </a:r>
            <a:r>
              <a:rPr sz="1500" spc="-60" dirty="0">
                <a:latin typeface="Arial"/>
                <a:cs typeface="Arial"/>
              </a:rPr>
              <a:t> </a:t>
            </a:r>
            <a:r>
              <a:rPr sz="1500" dirty="0">
                <a:latin typeface="Arial"/>
                <a:cs typeface="Arial"/>
              </a:rPr>
              <a:t>an</a:t>
            </a:r>
            <a:r>
              <a:rPr sz="1500" spc="-45" dirty="0">
                <a:latin typeface="Arial"/>
                <a:cs typeface="Arial"/>
              </a:rPr>
              <a:t> </a:t>
            </a:r>
            <a:r>
              <a:rPr sz="1500" dirty="0">
                <a:latin typeface="Arial"/>
                <a:cs typeface="Arial"/>
              </a:rPr>
              <a:t>approved</a:t>
            </a:r>
            <a:r>
              <a:rPr sz="1500" spc="-45" dirty="0">
                <a:latin typeface="Arial"/>
                <a:cs typeface="Arial"/>
              </a:rPr>
              <a:t> </a:t>
            </a:r>
            <a:r>
              <a:rPr sz="1500" spc="-10" dirty="0">
                <a:latin typeface="Arial"/>
                <a:cs typeface="Arial"/>
              </a:rPr>
              <a:t>program 	</a:t>
            </a:r>
            <a:r>
              <a:rPr sz="1500" dirty="0">
                <a:latin typeface="Arial"/>
                <a:cs typeface="Arial"/>
              </a:rPr>
              <a:t>partnering</a:t>
            </a:r>
            <a:r>
              <a:rPr sz="1500" spc="-55" dirty="0">
                <a:latin typeface="Arial"/>
                <a:cs typeface="Arial"/>
              </a:rPr>
              <a:t> </a:t>
            </a:r>
            <a:r>
              <a:rPr sz="1500" dirty="0">
                <a:latin typeface="Arial"/>
                <a:cs typeface="Arial"/>
              </a:rPr>
              <a:t>with</a:t>
            </a:r>
            <a:r>
              <a:rPr sz="1500" spc="-20" dirty="0">
                <a:latin typeface="Arial"/>
                <a:cs typeface="Arial"/>
              </a:rPr>
              <a:t> </a:t>
            </a:r>
            <a:r>
              <a:rPr sz="1500" dirty="0">
                <a:latin typeface="Arial"/>
                <a:cs typeface="Arial"/>
              </a:rPr>
              <a:t>their</a:t>
            </a:r>
            <a:r>
              <a:rPr sz="1500" spc="-45" dirty="0">
                <a:latin typeface="Arial"/>
                <a:cs typeface="Arial"/>
              </a:rPr>
              <a:t> </a:t>
            </a:r>
            <a:r>
              <a:rPr sz="1500" dirty="0">
                <a:latin typeface="Arial"/>
                <a:cs typeface="Arial"/>
              </a:rPr>
              <a:t>local</a:t>
            </a:r>
            <a:r>
              <a:rPr sz="1500" spc="-35" dirty="0">
                <a:latin typeface="Arial"/>
                <a:cs typeface="Arial"/>
              </a:rPr>
              <a:t> </a:t>
            </a:r>
            <a:r>
              <a:rPr sz="1500" dirty="0">
                <a:latin typeface="Arial"/>
                <a:cs typeface="Arial"/>
              </a:rPr>
              <a:t>school</a:t>
            </a:r>
            <a:r>
              <a:rPr sz="1500" spc="-45" dirty="0">
                <a:latin typeface="Arial"/>
                <a:cs typeface="Arial"/>
              </a:rPr>
              <a:t> </a:t>
            </a:r>
            <a:r>
              <a:rPr sz="1500" dirty="0">
                <a:latin typeface="Arial"/>
                <a:cs typeface="Arial"/>
              </a:rPr>
              <a:t>district</a:t>
            </a:r>
            <a:r>
              <a:rPr sz="1500" spc="-55" dirty="0">
                <a:latin typeface="Arial"/>
                <a:cs typeface="Arial"/>
              </a:rPr>
              <a:t> </a:t>
            </a:r>
            <a:r>
              <a:rPr sz="1500" dirty="0">
                <a:latin typeface="Arial"/>
                <a:cs typeface="Arial"/>
              </a:rPr>
              <a:t>to</a:t>
            </a:r>
            <a:r>
              <a:rPr sz="1500" spc="-40" dirty="0">
                <a:latin typeface="Arial"/>
                <a:cs typeface="Arial"/>
              </a:rPr>
              <a:t> </a:t>
            </a:r>
            <a:r>
              <a:rPr sz="1500" dirty="0">
                <a:latin typeface="Arial"/>
                <a:cs typeface="Arial"/>
              </a:rPr>
              <a:t>provide</a:t>
            </a:r>
            <a:r>
              <a:rPr sz="1500" spc="-20" dirty="0">
                <a:latin typeface="Arial"/>
                <a:cs typeface="Arial"/>
              </a:rPr>
              <a:t> </a:t>
            </a:r>
            <a:r>
              <a:rPr sz="1500" spc="-50" dirty="0">
                <a:latin typeface="Arial"/>
                <a:cs typeface="Arial"/>
              </a:rPr>
              <a:t>a 	</a:t>
            </a:r>
            <a:r>
              <a:rPr sz="1500" dirty="0">
                <a:latin typeface="Arial"/>
                <a:cs typeface="Arial"/>
              </a:rPr>
              <a:t>SWVPP.</a:t>
            </a:r>
            <a:r>
              <a:rPr sz="1500" spc="355" dirty="0">
                <a:latin typeface="Arial"/>
                <a:cs typeface="Arial"/>
              </a:rPr>
              <a:t> </a:t>
            </a:r>
            <a:r>
              <a:rPr sz="1500" dirty="0">
                <a:latin typeface="Arial"/>
                <a:cs typeface="Arial"/>
              </a:rPr>
              <a:t>The</a:t>
            </a:r>
            <a:r>
              <a:rPr sz="1500" spc="-25" dirty="0">
                <a:latin typeface="Arial"/>
                <a:cs typeface="Arial"/>
              </a:rPr>
              <a:t> </a:t>
            </a:r>
            <a:r>
              <a:rPr sz="1500" dirty="0">
                <a:latin typeface="Arial"/>
                <a:cs typeface="Arial"/>
              </a:rPr>
              <a:t>district</a:t>
            </a:r>
            <a:r>
              <a:rPr sz="1500" spc="-40" dirty="0">
                <a:latin typeface="Arial"/>
                <a:cs typeface="Arial"/>
              </a:rPr>
              <a:t> </a:t>
            </a:r>
            <a:r>
              <a:rPr sz="1500" dirty="0">
                <a:latin typeface="Arial"/>
                <a:cs typeface="Arial"/>
              </a:rPr>
              <a:t>monitors</a:t>
            </a:r>
            <a:r>
              <a:rPr sz="1500" spc="-25" dirty="0">
                <a:latin typeface="Arial"/>
                <a:cs typeface="Arial"/>
              </a:rPr>
              <a:t> </a:t>
            </a:r>
            <a:r>
              <a:rPr sz="1500" dirty="0">
                <a:latin typeface="Arial"/>
                <a:cs typeface="Arial"/>
              </a:rPr>
              <a:t>all</a:t>
            </a:r>
            <a:r>
              <a:rPr sz="1500" spc="-20" dirty="0">
                <a:latin typeface="Arial"/>
                <a:cs typeface="Arial"/>
              </a:rPr>
              <a:t> </a:t>
            </a:r>
            <a:r>
              <a:rPr sz="1500" dirty="0">
                <a:latin typeface="Arial"/>
                <a:cs typeface="Arial"/>
              </a:rPr>
              <a:t>partner</a:t>
            </a:r>
            <a:r>
              <a:rPr sz="1500" spc="-40" dirty="0">
                <a:latin typeface="Arial"/>
                <a:cs typeface="Arial"/>
              </a:rPr>
              <a:t> </a:t>
            </a:r>
            <a:r>
              <a:rPr sz="1500" spc="-10" dirty="0">
                <a:latin typeface="Arial"/>
                <a:cs typeface="Arial"/>
              </a:rPr>
              <a:t>locations.</a:t>
            </a:r>
            <a:endParaRPr sz="1500">
              <a:latin typeface="Arial"/>
              <a:cs typeface="Arial"/>
            </a:endParaRPr>
          </a:p>
        </p:txBody>
      </p:sp>
      <p:sp>
        <p:nvSpPr>
          <p:cNvPr id="8" name="object 8"/>
          <p:cNvSpPr txBox="1"/>
          <p:nvPr/>
        </p:nvSpPr>
        <p:spPr>
          <a:xfrm>
            <a:off x="305987" y="3751192"/>
            <a:ext cx="5038090" cy="939800"/>
          </a:xfrm>
          <a:prstGeom prst="rect">
            <a:avLst/>
          </a:prstGeom>
        </p:spPr>
        <p:txBody>
          <a:bodyPr vert="horz" wrap="square" lIns="0" tIns="12700" rIns="0" bIns="0" rtlCol="0">
            <a:spAutoFit/>
          </a:bodyPr>
          <a:lstStyle/>
          <a:p>
            <a:pPr marL="220979" marR="5080" indent="-208915">
              <a:lnSpc>
                <a:spcPct val="100000"/>
              </a:lnSpc>
              <a:spcBef>
                <a:spcPts val="100"/>
              </a:spcBef>
              <a:buFont typeface="Arial"/>
              <a:buChar char="•"/>
              <a:tabLst>
                <a:tab pos="220979" algn="l"/>
              </a:tabLst>
            </a:pPr>
            <a:r>
              <a:rPr sz="1500" b="1" spc="-20" dirty="0">
                <a:latin typeface="Arial"/>
                <a:cs typeface="Arial"/>
              </a:rPr>
              <a:t>Community-</a:t>
            </a:r>
            <a:r>
              <a:rPr sz="1500" b="1" dirty="0">
                <a:latin typeface="Arial"/>
                <a:cs typeface="Arial"/>
              </a:rPr>
              <a:t>Based</a:t>
            </a:r>
            <a:r>
              <a:rPr sz="1500" b="1" spc="25" dirty="0">
                <a:latin typeface="Arial"/>
                <a:cs typeface="Arial"/>
              </a:rPr>
              <a:t> </a:t>
            </a:r>
            <a:r>
              <a:rPr sz="1500" b="1" dirty="0">
                <a:latin typeface="Arial"/>
                <a:cs typeface="Arial"/>
              </a:rPr>
              <a:t>Provider</a:t>
            </a:r>
            <a:r>
              <a:rPr sz="1500" b="1" spc="5" dirty="0">
                <a:latin typeface="Arial"/>
                <a:cs typeface="Arial"/>
              </a:rPr>
              <a:t> </a:t>
            </a:r>
            <a:r>
              <a:rPr sz="1500" b="1" dirty="0">
                <a:latin typeface="Arial"/>
                <a:cs typeface="Arial"/>
              </a:rPr>
              <a:t>(CBP):</a:t>
            </a:r>
            <a:r>
              <a:rPr sz="1500" b="1" spc="-10" dirty="0">
                <a:latin typeface="Arial"/>
                <a:cs typeface="Arial"/>
              </a:rPr>
              <a:t> </a:t>
            </a:r>
            <a:r>
              <a:rPr sz="1500" dirty="0">
                <a:latin typeface="Arial"/>
                <a:cs typeface="Arial"/>
              </a:rPr>
              <a:t>a</a:t>
            </a:r>
            <a:r>
              <a:rPr sz="1500" spc="-20" dirty="0">
                <a:latin typeface="Arial"/>
                <a:cs typeface="Arial"/>
              </a:rPr>
              <a:t> </a:t>
            </a:r>
            <a:r>
              <a:rPr sz="1500" spc="-10" dirty="0">
                <a:latin typeface="Arial"/>
                <a:cs typeface="Arial"/>
              </a:rPr>
              <a:t>provider </a:t>
            </a:r>
            <a:r>
              <a:rPr sz="1500" dirty="0">
                <a:latin typeface="Arial"/>
                <a:cs typeface="Arial"/>
              </a:rPr>
              <a:t>approved</a:t>
            </a:r>
            <a:r>
              <a:rPr sz="1500" spc="-25" dirty="0">
                <a:latin typeface="Arial"/>
                <a:cs typeface="Arial"/>
              </a:rPr>
              <a:t> </a:t>
            </a:r>
            <a:r>
              <a:rPr sz="1500" dirty="0">
                <a:latin typeface="Arial"/>
                <a:cs typeface="Arial"/>
              </a:rPr>
              <a:t>to</a:t>
            </a:r>
            <a:r>
              <a:rPr sz="1500" spc="-20" dirty="0">
                <a:latin typeface="Arial"/>
                <a:cs typeface="Arial"/>
              </a:rPr>
              <a:t> </a:t>
            </a:r>
            <a:r>
              <a:rPr sz="1500" dirty="0">
                <a:latin typeface="Arial"/>
                <a:cs typeface="Arial"/>
              </a:rPr>
              <a:t>directly</a:t>
            </a:r>
            <a:r>
              <a:rPr sz="1500" spc="-45" dirty="0">
                <a:latin typeface="Arial"/>
                <a:cs typeface="Arial"/>
              </a:rPr>
              <a:t> </a:t>
            </a:r>
            <a:r>
              <a:rPr sz="1500" dirty="0">
                <a:latin typeface="Arial"/>
                <a:cs typeface="Arial"/>
              </a:rPr>
              <a:t>participate</a:t>
            </a:r>
            <a:r>
              <a:rPr sz="1500" spc="-45" dirty="0">
                <a:latin typeface="Arial"/>
                <a:cs typeface="Arial"/>
              </a:rPr>
              <a:t> </a:t>
            </a:r>
            <a:r>
              <a:rPr sz="1500" dirty="0">
                <a:latin typeface="Arial"/>
                <a:cs typeface="Arial"/>
              </a:rPr>
              <a:t>in</a:t>
            </a:r>
            <a:r>
              <a:rPr sz="1500" spc="-25" dirty="0">
                <a:latin typeface="Arial"/>
                <a:cs typeface="Arial"/>
              </a:rPr>
              <a:t> </a:t>
            </a:r>
            <a:r>
              <a:rPr sz="1500" dirty="0">
                <a:latin typeface="Arial"/>
                <a:cs typeface="Arial"/>
              </a:rPr>
              <a:t>the</a:t>
            </a:r>
            <a:r>
              <a:rPr sz="1500" spc="-35" dirty="0">
                <a:latin typeface="Arial"/>
                <a:cs typeface="Arial"/>
              </a:rPr>
              <a:t> </a:t>
            </a:r>
            <a:r>
              <a:rPr sz="1500" dirty="0">
                <a:latin typeface="Arial"/>
                <a:cs typeface="Arial"/>
              </a:rPr>
              <a:t>SWVPP.</a:t>
            </a:r>
            <a:r>
              <a:rPr sz="1500" spc="-45" dirty="0">
                <a:latin typeface="Arial"/>
                <a:cs typeface="Arial"/>
              </a:rPr>
              <a:t> </a:t>
            </a:r>
            <a:r>
              <a:rPr sz="1500" spc="-20" dirty="0">
                <a:latin typeface="Arial"/>
                <a:cs typeface="Arial"/>
              </a:rPr>
              <a:t>CBPs </a:t>
            </a:r>
            <a:r>
              <a:rPr sz="1500" dirty="0">
                <a:latin typeface="Arial"/>
                <a:cs typeface="Arial"/>
              </a:rPr>
              <a:t>operate</a:t>
            </a:r>
            <a:r>
              <a:rPr sz="1500" spc="-50" dirty="0">
                <a:latin typeface="Arial"/>
                <a:cs typeface="Arial"/>
              </a:rPr>
              <a:t> </a:t>
            </a:r>
            <a:r>
              <a:rPr sz="1500" dirty="0">
                <a:latin typeface="Arial"/>
                <a:cs typeface="Arial"/>
              </a:rPr>
              <a:t>independently</a:t>
            </a:r>
            <a:r>
              <a:rPr sz="1500" spc="-50" dirty="0">
                <a:latin typeface="Arial"/>
                <a:cs typeface="Arial"/>
              </a:rPr>
              <a:t> </a:t>
            </a:r>
            <a:r>
              <a:rPr sz="1500" dirty="0">
                <a:latin typeface="Arial"/>
                <a:cs typeface="Arial"/>
              </a:rPr>
              <a:t>from</a:t>
            </a:r>
            <a:r>
              <a:rPr sz="1500" spc="-45" dirty="0">
                <a:latin typeface="Arial"/>
                <a:cs typeface="Arial"/>
              </a:rPr>
              <a:t> </a:t>
            </a:r>
            <a:r>
              <a:rPr sz="1500" dirty="0">
                <a:latin typeface="Arial"/>
                <a:cs typeface="Arial"/>
              </a:rPr>
              <a:t>school</a:t>
            </a:r>
            <a:r>
              <a:rPr sz="1500" spc="-40" dirty="0">
                <a:latin typeface="Arial"/>
                <a:cs typeface="Arial"/>
              </a:rPr>
              <a:t> </a:t>
            </a:r>
            <a:r>
              <a:rPr sz="1500" dirty="0">
                <a:latin typeface="Arial"/>
                <a:cs typeface="Arial"/>
              </a:rPr>
              <a:t>districts</a:t>
            </a:r>
            <a:r>
              <a:rPr sz="1500" spc="-45" dirty="0">
                <a:latin typeface="Arial"/>
                <a:cs typeface="Arial"/>
              </a:rPr>
              <a:t> </a:t>
            </a:r>
            <a:r>
              <a:rPr sz="1500" dirty="0">
                <a:latin typeface="Arial"/>
                <a:cs typeface="Arial"/>
              </a:rPr>
              <a:t>and</a:t>
            </a:r>
            <a:r>
              <a:rPr sz="1500" spc="-35" dirty="0">
                <a:latin typeface="Arial"/>
                <a:cs typeface="Arial"/>
              </a:rPr>
              <a:t> </a:t>
            </a:r>
            <a:r>
              <a:rPr sz="1500" dirty="0">
                <a:latin typeface="Arial"/>
                <a:cs typeface="Arial"/>
              </a:rPr>
              <a:t>are</a:t>
            </a:r>
            <a:r>
              <a:rPr sz="1500" spc="-25" dirty="0">
                <a:latin typeface="Arial"/>
                <a:cs typeface="Arial"/>
              </a:rPr>
              <a:t> </a:t>
            </a:r>
            <a:r>
              <a:rPr sz="1500" dirty="0">
                <a:latin typeface="Arial"/>
                <a:cs typeface="Arial"/>
              </a:rPr>
              <a:t>not</a:t>
            </a:r>
            <a:r>
              <a:rPr sz="1500" spc="-40" dirty="0">
                <a:latin typeface="Arial"/>
                <a:cs typeface="Arial"/>
              </a:rPr>
              <a:t> </a:t>
            </a:r>
            <a:r>
              <a:rPr sz="1500" spc="-50" dirty="0">
                <a:latin typeface="Arial"/>
                <a:cs typeface="Arial"/>
              </a:rPr>
              <a:t>a </a:t>
            </a:r>
            <a:r>
              <a:rPr sz="1500" dirty="0">
                <a:latin typeface="Arial"/>
                <a:cs typeface="Arial"/>
              </a:rPr>
              <a:t>part</a:t>
            </a:r>
            <a:r>
              <a:rPr sz="1500" spc="-40" dirty="0">
                <a:latin typeface="Arial"/>
                <a:cs typeface="Arial"/>
              </a:rPr>
              <a:t> </a:t>
            </a:r>
            <a:r>
              <a:rPr sz="1500" dirty="0">
                <a:latin typeface="Arial"/>
                <a:cs typeface="Arial"/>
              </a:rPr>
              <a:t>of</a:t>
            </a:r>
            <a:r>
              <a:rPr sz="1500" spc="-25" dirty="0">
                <a:latin typeface="Arial"/>
                <a:cs typeface="Arial"/>
              </a:rPr>
              <a:t> </a:t>
            </a:r>
            <a:r>
              <a:rPr sz="1500" dirty="0">
                <a:latin typeface="Arial"/>
                <a:cs typeface="Arial"/>
              </a:rPr>
              <a:t>an</a:t>
            </a:r>
            <a:r>
              <a:rPr sz="1500" spc="-35" dirty="0">
                <a:latin typeface="Arial"/>
                <a:cs typeface="Arial"/>
              </a:rPr>
              <a:t> </a:t>
            </a:r>
            <a:r>
              <a:rPr sz="1500" dirty="0">
                <a:latin typeface="Arial"/>
                <a:cs typeface="Arial"/>
              </a:rPr>
              <a:t>approved</a:t>
            </a:r>
            <a:r>
              <a:rPr sz="1500" spc="-10" dirty="0">
                <a:latin typeface="Arial"/>
                <a:cs typeface="Arial"/>
              </a:rPr>
              <a:t> </a:t>
            </a:r>
            <a:r>
              <a:rPr sz="1500" dirty="0">
                <a:latin typeface="Arial"/>
                <a:cs typeface="Arial"/>
              </a:rPr>
              <a:t>local</a:t>
            </a:r>
            <a:r>
              <a:rPr sz="1500" spc="-25" dirty="0">
                <a:latin typeface="Arial"/>
                <a:cs typeface="Arial"/>
              </a:rPr>
              <a:t> </a:t>
            </a:r>
            <a:r>
              <a:rPr sz="1500" dirty="0">
                <a:latin typeface="Arial"/>
                <a:cs typeface="Arial"/>
              </a:rPr>
              <a:t>district</a:t>
            </a:r>
            <a:r>
              <a:rPr sz="1500" spc="-60" dirty="0">
                <a:latin typeface="Arial"/>
                <a:cs typeface="Arial"/>
              </a:rPr>
              <a:t> </a:t>
            </a:r>
            <a:r>
              <a:rPr sz="1500" spc="-10" dirty="0">
                <a:latin typeface="Arial"/>
                <a:cs typeface="Arial"/>
              </a:rPr>
              <a:t>program.</a:t>
            </a:r>
            <a:endParaRPr sz="1500">
              <a:latin typeface="Arial"/>
              <a:cs typeface="Arial"/>
            </a:endParaRPr>
          </a:p>
        </p:txBody>
      </p:sp>
      <p:sp>
        <p:nvSpPr>
          <p:cNvPr id="9" name="object 9">
            <a:extLst>
              <a:ext uri="{C183D7F6-B498-43B3-948B-1728B52AA6E4}">
                <adec:decorative xmlns:adec="http://schemas.microsoft.com/office/drawing/2017/decorative" val="1"/>
              </a:ext>
            </a:extLst>
          </p:cNvPr>
          <p:cNvSpPr txBox="1"/>
          <p:nvPr/>
        </p:nvSpPr>
        <p:spPr>
          <a:xfrm>
            <a:off x="6017418" y="3501628"/>
            <a:ext cx="2628265" cy="848360"/>
          </a:xfrm>
          <a:prstGeom prst="rect">
            <a:avLst/>
          </a:prstGeom>
        </p:spPr>
        <p:txBody>
          <a:bodyPr vert="horz" wrap="square" lIns="0" tIns="12700" rIns="0" bIns="0" rtlCol="0">
            <a:spAutoFit/>
          </a:bodyPr>
          <a:lstStyle/>
          <a:p>
            <a:pPr marL="12700" marR="5080" indent="429259">
              <a:lnSpc>
                <a:spcPct val="100000"/>
              </a:lnSpc>
              <a:spcBef>
                <a:spcPts val="100"/>
              </a:spcBef>
            </a:pPr>
            <a:r>
              <a:rPr sz="1800" b="1" dirty="0">
                <a:latin typeface="Arial"/>
                <a:cs typeface="Arial"/>
              </a:rPr>
              <a:t>Kimberly</a:t>
            </a:r>
            <a:r>
              <a:rPr sz="1800" b="1" spc="-45" dirty="0">
                <a:latin typeface="Arial"/>
                <a:cs typeface="Arial"/>
              </a:rPr>
              <a:t> </a:t>
            </a:r>
            <a:r>
              <a:rPr sz="1800" b="1" spc="-10" dirty="0">
                <a:latin typeface="Arial"/>
                <a:cs typeface="Arial"/>
              </a:rPr>
              <a:t>Villotti </a:t>
            </a:r>
            <a:r>
              <a:rPr sz="1800" b="1" dirty="0">
                <a:latin typeface="Arial"/>
                <a:cs typeface="Arial"/>
              </a:rPr>
              <a:t>Early</a:t>
            </a:r>
            <a:r>
              <a:rPr sz="1800" b="1" spc="-55" dirty="0">
                <a:latin typeface="Arial"/>
                <a:cs typeface="Arial"/>
              </a:rPr>
              <a:t> </a:t>
            </a:r>
            <a:r>
              <a:rPr sz="1800" b="1" dirty="0">
                <a:latin typeface="Arial"/>
                <a:cs typeface="Arial"/>
              </a:rPr>
              <a:t>Childhood</a:t>
            </a:r>
            <a:r>
              <a:rPr sz="1800" b="1" spc="-65" dirty="0">
                <a:latin typeface="Arial"/>
                <a:cs typeface="Arial"/>
              </a:rPr>
              <a:t> </a:t>
            </a:r>
            <a:r>
              <a:rPr sz="1800" b="1" spc="-10" dirty="0">
                <a:latin typeface="Arial"/>
                <a:cs typeface="Arial"/>
              </a:rPr>
              <a:t>Bureau</a:t>
            </a:r>
            <a:endParaRPr sz="1800">
              <a:latin typeface="Arial"/>
              <a:cs typeface="Arial"/>
            </a:endParaRPr>
          </a:p>
          <a:p>
            <a:pPr marL="1027430">
              <a:lnSpc>
                <a:spcPct val="100000"/>
              </a:lnSpc>
            </a:pPr>
            <a:r>
              <a:rPr sz="1800" b="1" spc="-10" dirty="0">
                <a:latin typeface="Arial"/>
                <a:cs typeface="Arial"/>
              </a:rPr>
              <a:t>Chief</a:t>
            </a:r>
            <a:endParaRPr sz="1800">
              <a:latin typeface="Arial"/>
              <a:cs typeface="Arial"/>
            </a:endParaRPr>
          </a:p>
        </p:txBody>
      </p:sp>
      <p:sp>
        <p:nvSpPr>
          <p:cNvPr id="10" name="object 10">
            <a:extLst>
              <a:ext uri="{C183D7F6-B498-43B3-948B-1728B52AA6E4}">
                <adec:decorative xmlns:adec="http://schemas.microsoft.com/office/drawing/2017/decorative" val="1"/>
              </a:ext>
            </a:extLst>
          </p:cNvPr>
          <p:cNvSpPr txBox="1">
            <a:spLocks noGrp="1"/>
          </p:cNvSpPr>
          <p:nvPr>
            <p:ph type="title"/>
          </p:nvPr>
        </p:nvSpPr>
        <p:spPr>
          <a:prstGeom prst="rect">
            <a:avLst/>
          </a:prstGeom>
        </p:spPr>
        <p:txBody>
          <a:bodyPr vert="horz" wrap="square" lIns="0" tIns="12700" rIns="0" bIns="0" rtlCol="0">
            <a:spAutoFit/>
          </a:bodyPr>
          <a:lstStyle/>
          <a:p>
            <a:pPr marL="25400">
              <a:lnSpc>
                <a:spcPct val="100000"/>
              </a:lnSpc>
              <a:spcBef>
                <a:spcPts val="100"/>
              </a:spcBef>
            </a:pPr>
            <a:r>
              <a:rPr sz="2400" spc="-10" dirty="0"/>
              <a:t>Welcome!</a:t>
            </a:r>
            <a:endParaRPr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Title of Slide: Resources and Contact Information."/>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82764" rIns="0" bIns="0" rtlCol="0">
            <a:spAutoFit/>
          </a:bodyPr>
          <a:lstStyle/>
          <a:p>
            <a:pPr marL="177800">
              <a:lnSpc>
                <a:spcPct val="100000"/>
              </a:lnSpc>
              <a:spcBef>
                <a:spcPts val="95"/>
              </a:spcBef>
            </a:pPr>
            <a:r>
              <a:rPr dirty="0"/>
              <a:t>Resources</a:t>
            </a:r>
            <a:r>
              <a:rPr spc="-65" dirty="0"/>
              <a:t> </a:t>
            </a:r>
            <a:r>
              <a:rPr dirty="0"/>
              <a:t>and</a:t>
            </a:r>
            <a:r>
              <a:rPr spc="-60" dirty="0"/>
              <a:t> </a:t>
            </a:r>
            <a:r>
              <a:rPr dirty="0"/>
              <a:t>Contact</a:t>
            </a:r>
            <a:r>
              <a:rPr spc="-45" dirty="0"/>
              <a:t> </a:t>
            </a:r>
            <a:r>
              <a:rPr spc="-10" dirty="0"/>
              <a:t>Information</a:t>
            </a:r>
          </a:p>
        </p:txBody>
      </p:sp>
      <p:sp>
        <p:nvSpPr>
          <p:cNvPr id="4" name="object 4" descr="Statewide Voluntary Preschool Program web page:&#10;Recommended Year At A Glance Timeline Resource&#10;Coming Soon: CBP webinar recording and FAQs&#10;Coming soon: Program Requirements and Assurances Tool&#10;&#10;Early Childhood Standards web page&#10;&#10;Teaching Strategies in Iowa&#10;"/>
          <p:cNvSpPr txBox="1"/>
          <p:nvPr/>
        </p:nvSpPr>
        <p:spPr>
          <a:xfrm>
            <a:off x="207695" y="1275003"/>
            <a:ext cx="4410075" cy="3199130"/>
          </a:xfrm>
          <a:prstGeom prst="rect">
            <a:avLst/>
          </a:prstGeom>
          <a:solidFill>
            <a:srgbClr val="E6E6E6"/>
          </a:solidFill>
          <a:ln w="9525">
            <a:solidFill>
              <a:srgbClr val="878787"/>
            </a:solidFill>
          </a:ln>
        </p:spPr>
        <p:txBody>
          <a:bodyPr vert="horz" wrap="square" lIns="0" tIns="29209" rIns="0" bIns="0" rtlCol="0">
            <a:spAutoFit/>
          </a:bodyPr>
          <a:lstStyle/>
          <a:p>
            <a:pPr marL="410845" marR="206375" indent="-208915">
              <a:lnSpc>
                <a:spcPct val="100000"/>
              </a:lnSpc>
              <a:spcBef>
                <a:spcPts val="229"/>
              </a:spcBef>
              <a:buClr>
                <a:srgbClr val="000000"/>
              </a:buClr>
              <a:buChar char="•"/>
              <a:tabLst>
                <a:tab pos="410845" algn="l"/>
              </a:tabLst>
            </a:pPr>
            <a:r>
              <a:rPr sz="1500" u="sng" dirty="0">
                <a:solidFill>
                  <a:srgbClr val="0562C1"/>
                </a:solidFill>
                <a:uFill>
                  <a:solidFill>
                    <a:srgbClr val="0562C1"/>
                  </a:solidFill>
                </a:uFill>
                <a:latin typeface="Arial"/>
                <a:cs typeface="Arial"/>
                <a:hlinkClick r:id="rId2"/>
              </a:rPr>
              <a:t>Statewide</a:t>
            </a:r>
            <a:r>
              <a:rPr sz="1500" u="sng" spc="-45" dirty="0">
                <a:solidFill>
                  <a:srgbClr val="0562C1"/>
                </a:solidFill>
                <a:uFill>
                  <a:solidFill>
                    <a:srgbClr val="0562C1"/>
                  </a:solidFill>
                </a:uFill>
                <a:latin typeface="Arial"/>
                <a:cs typeface="Arial"/>
                <a:hlinkClick r:id="rId2"/>
              </a:rPr>
              <a:t> </a:t>
            </a:r>
            <a:r>
              <a:rPr sz="1500" u="sng" dirty="0">
                <a:solidFill>
                  <a:srgbClr val="0562C1"/>
                </a:solidFill>
                <a:uFill>
                  <a:solidFill>
                    <a:srgbClr val="0562C1"/>
                  </a:solidFill>
                </a:uFill>
                <a:latin typeface="Arial"/>
                <a:cs typeface="Arial"/>
                <a:hlinkClick r:id="rId2"/>
              </a:rPr>
              <a:t>Voluntary</a:t>
            </a:r>
            <a:r>
              <a:rPr sz="1500" u="sng" spc="-55" dirty="0">
                <a:solidFill>
                  <a:srgbClr val="0562C1"/>
                </a:solidFill>
                <a:uFill>
                  <a:solidFill>
                    <a:srgbClr val="0562C1"/>
                  </a:solidFill>
                </a:uFill>
                <a:latin typeface="Arial"/>
                <a:cs typeface="Arial"/>
                <a:hlinkClick r:id="rId2"/>
              </a:rPr>
              <a:t> </a:t>
            </a:r>
            <a:r>
              <a:rPr sz="1500" u="sng" dirty="0">
                <a:solidFill>
                  <a:srgbClr val="0562C1"/>
                </a:solidFill>
                <a:uFill>
                  <a:solidFill>
                    <a:srgbClr val="0562C1"/>
                  </a:solidFill>
                </a:uFill>
                <a:latin typeface="Arial"/>
                <a:cs typeface="Arial"/>
                <a:hlinkClick r:id="rId2"/>
              </a:rPr>
              <a:t>Preschool</a:t>
            </a:r>
            <a:r>
              <a:rPr sz="1500" u="sng" spc="-60" dirty="0">
                <a:solidFill>
                  <a:srgbClr val="0562C1"/>
                </a:solidFill>
                <a:uFill>
                  <a:solidFill>
                    <a:srgbClr val="0562C1"/>
                  </a:solidFill>
                </a:uFill>
                <a:latin typeface="Arial"/>
                <a:cs typeface="Arial"/>
                <a:hlinkClick r:id="rId2"/>
              </a:rPr>
              <a:t> </a:t>
            </a:r>
            <a:r>
              <a:rPr sz="1500" u="sng" dirty="0">
                <a:solidFill>
                  <a:srgbClr val="0562C1"/>
                </a:solidFill>
                <a:uFill>
                  <a:solidFill>
                    <a:srgbClr val="0562C1"/>
                  </a:solidFill>
                </a:uFill>
                <a:latin typeface="Arial"/>
                <a:cs typeface="Arial"/>
                <a:hlinkClick r:id="rId2"/>
              </a:rPr>
              <a:t>Program</a:t>
            </a:r>
            <a:r>
              <a:rPr sz="1500" u="sng" spc="-60" dirty="0">
                <a:solidFill>
                  <a:srgbClr val="0562C1"/>
                </a:solidFill>
                <a:uFill>
                  <a:solidFill>
                    <a:srgbClr val="0562C1"/>
                  </a:solidFill>
                </a:uFill>
                <a:latin typeface="Arial"/>
                <a:cs typeface="Arial"/>
                <a:hlinkClick r:id="rId2"/>
              </a:rPr>
              <a:t> </a:t>
            </a:r>
            <a:r>
              <a:rPr sz="1500" u="sng" spc="-25" dirty="0">
                <a:solidFill>
                  <a:srgbClr val="0562C1"/>
                </a:solidFill>
                <a:uFill>
                  <a:solidFill>
                    <a:srgbClr val="0562C1"/>
                  </a:solidFill>
                </a:uFill>
                <a:latin typeface="Arial"/>
                <a:cs typeface="Arial"/>
                <a:hlinkClick r:id="rId2"/>
              </a:rPr>
              <a:t>web</a:t>
            </a:r>
            <a:r>
              <a:rPr sz="1500" u="none" spc="-25" dirty="0">
                <a:solidFill>
                  <a:srgbClr val="0562C1"/>
                </a:solidFill>
                <a:latin typeface="Arial"/>
                <a:cs typeface="Arial"/>
              </a:rPr>
              <a:t> </a:t>
            </a:r>
            <a:r>
              <a:rPr sz="1500" u="sng" spc="-10" dirty="0">
                <a:solidFill>
                  <a:srgbClr val="0562C1"/>
                </a:solidFill>
                <a:uFill>
                  <a:solidFill>
                    <a:srgbClr val="0562C1"/>
                  </a:solidFill>
                </a:uFill>
                <a:latin typeface="Arial"/>
                <a:cs typeface="Arial"/>
                <a:hlinkClick r:id="rId2"/>
              </a:rPr>
              <a:t>page</a:t>
            </a:r>
            <a:r>
              <a:rPr sz="1500" u="none" spc="-10" dirty="0">
                <a:latin typeface="Arial"/>
                <a:cs typeface="Arial"/>
              </a:rPr>
              <a:t>:</a:t>
            </a:r>
            <a:endParaRPr sz="1500" dirty="0">
              <a:latin typeface="Arial"/>
              <a:cs typeface="Arial"/>
            </a:endParaRPr>
          </a:p>
          <a:p>
            <a:pPr marL="982344" marR="598170" lvl="1" indent="-323215">
              <a:lnSpc>
                <a:spcPct val="100000"/>
              </a:lnSpc>
              <a:buChar char="•"/>
              <a:tabLst>
                <a:tab pos="982344" algn="l"/>
              </a:tabLst>
            </a:pPr>
            <a:r>
              <a:rPr sz="1500" dirty="0">
                <a:latin typeface="Arial"/>
                <a:cs typeface="Arial"/>
              </a:rPr>
              <a:t>Recommended</a:t>
            </a:r>
            <a:r>
              <a:rPr sz="1500" spc="-45" dirty="0">
                <a:latin typeface="Arial"/>
                <a:cs typeface="Arial"/>
              </a:rPr>
              <a:t> </a:t>
            </a:r>
            <a:r>
              <a:rPr sz="1500" dirty="0">
                <a:latin typeface="Arial"/>
                <a:cs typeface="Arial"/>
              </a:rPr>
              <a:t>Year</a:t>
            </a:r>
            <a:r>
              <a:rPr sz="1500" spc="-25" dirty="0">
                <a:latin typeface="Arial"/>
                <a:cs typeface="Arial"/>
              </a:rPr>
              <a:t> </a:t>
            </a:r>
            <a:r>
              <a:rPr sz="1500" dirty="0">
                <a:latin typeface="Arial"/>
                <a:cs typeface="Arial"/>
              </a:rPr>
              <a:t>At</a:t>
            </a:r>
            <a:r>
              <a:rPr sz="1500" spc="-40" dirty="0">
                <a:latin typeface="Arial"/>
                <a:cs typeface="Arial"/>
              </a:rPr>
              <a:t> </a:t>
            </a:r>
            <a:r>
              <a:rPr sz="1500" dirty="0">
                <a:latin typeface="Arial"/>
                <a:cs typeface="Arial"/>
              </a:rPr>
              <a:t>A</a:t>
            </a:r>
            <a:r>
              <a:rPr sz="1500" spc="-30" dirty="0">
                <a:latin typeface="Arial"/>
                <a:cs typeface="Arial"/>
              </a:rPr>
              <a:t> </a:t>
            </a:r>
            <a:r>
              <a:rPr sz="1500" spc="-10" dirty="0">
                <a:latin typeface="Arial"/>
                <a:cs typeface="Arial"/>
              </a:rPr>
              <a:t>Glance </a:t>
            </a:r>
            <a:r>
              <a:rPr sz="1500" dirty="0">
                <a:latin typeface="Arial"/>
                <a:cs typeface="Arial"/>
              </a:rPr>
              <a:t>Timeline</a:t>
            </a:r>
            <a:r>
              <a:rPr sz="1500" spc="-60" dirty="0">
                <a:latin typeface="Arial"/>
                <a:cs typeface="Arial"/>
              </a:rPr>
              <a:t> </a:t>
            </a:r>
            <a:r>
              <a:rPr sz="1500" spc="-10" dirty="0">
                <a:latin typeface="Arial"/>
                <a:cs typeface="Arial"/>
              </a:rPr>
              <a:t>Resource</a:t>
            </a:r>
            <a:endParaRPr sz="1500" dirty="0">
              <a:latin typeface="Arial"/>
              <a:cs typeface="Arial"/>
            </a:endParaRPr>
          </a:p>
          <a:p>
            <a:pPr marL="982344" marR="189230" lvl="1" indent="-323215">
              <a:lnSpc>
                <a:spcPct val="100000"/>
              </a:lnSpc>
              <a:spcBef>
                <a:spcPts val="795"/>
              </a:spcBef>
              <a:buChar char="•"/>
              <a:tabLst>
                <a:tab pos="982344" algn="l"/>
              </a:tabLst>
            </a:pPr>
            <a:r>
              <a:rPr sz="1500" dirty="0">
                <a:latin typeface="Arial"/>
                <a:cs typeface="Arial"/>
              </a:rPr>
              <a:t>Coming</a:t>
            </a:r>
            <a:r>
              <a:rPr sz="1500" spc="-35" dirty="0">
                <a:latin typeface="Arial"/>
                <a:cs typeface="Arial"/>
              </a:rPr>
              <a:t> </a:t>
            </a:r>
            <a:r>
              <a:rPr sz="1500" dirty="0">
                <a:latin typeface="Arial"/>
                <a:cs typeface="Arial"/>
              </a:rPr>
              <a:t>Soon:</a:t>
            </a:r>
            <a:r>
              <a:rPr sz="1500" spc="-55" dirty="0">
                <a:latin typeface="Arial"/>
                <a:cs typeface="Arial"/>
              </a:rPr>
              <a:t> </a:t>
            </a:r>
            <a:r>
              <a:rPr sz="1500" dirty="0">
                <a:latin typeface="Arial"/>
                <a:cs typeface="Arial"/>
              </a:rPr>
              <a:t>CBP</a:t>
            </a:r>
            <a:r>
              <a:rPr sz="1500" spc="-30" dirty="0">
                <a:latin typeface="Arial"/>
                <a:cs typeface="Arial"/>
              </a:rPr>
              <a:t> </a:t>
            </a:r>
            <a:r>
              <a:rPr sz="1500" dirty="0">
                <a:latin typeface="Arial"/>
                <a:cs typeface="Arial"/>
              </a:rPr>
              <a:t>webinar</a:t>
            </a:r>
            <a:r>
              <a:rPr sz="1500" spc="-30" dirty="0">
                <a:latin typeface="Arial"/>
                <a:cs typeface="Arial"/>
              </a:rPr>
              <a:t> </a:t>
            </a:r>
            <a:r>
              <a:rPr sz="1500" spc="-10" dirty="0">
                <a:latin typeface="Arial"/>
                <a:cs typeface="Arial"/>
              </a:rPr>
              <a:t>recording </a:t>
            </a:r>
            <a:r>
              <a:rPr sz="1500" dirty="0">
                <a:latin typeface="Arial"/>
                <a:cs typeface="Arial"/>
              </a:rPr>
              <a:t>and</a:t>
            </a:r>
            <a:r>
              <a:rPr sz="1500" spc="-25" dirty="0">
                <a:latin typeface="Arial"/>
                <a:cs typeface="Arial"/>
              </a:rPr>
              <a:t> </a:t>
            </a:r>
            <a:r>
              <a:rPr sz="1500" spc="-20" dirty="0">
                <a:latin typeface="Arial"/>
                <a:cs typeface="Arial"/>
              </a:rPr>
              <a:t>FAQs</a:t>
            </a:r>
            <a:endParaRPr sz="1500" dirty="0">
              <a:latin typeface="Arial"/>
              <a:cs typeface="Arial"/>
            </a:endParaRPr>
          </a:p>
          <a:p>
            <a:pPr marL="982344" marR="212725" lvl="1" indent="-323215">
              <a:lnSpc>
                <a:spcPct val="100000"/>
              </a:lnSpc>
              <a:spcBef>
                <a:spcPts val="805"/>
              </a:spcBef>
              <a:buChar char="•"/>
              <a:tabLst>
                <a:tab pos="982344" algn="l"/>
              </a:tabLst>
            </a:pPr>
            <a:r>
              <a:rPr sz="1500" dirty="0">
                <a:latin typeface="Arial"/>
                <a:cs typeface="Arial"/>
              </a:rPr>
              <a:t>Coming</a:t>
            </a:r>
            <a:r>
              <a:rPr sz="1500" spc="-35" dirty="0">
                <a:latin typeface="Arial"/>
                <a:cs typeface="Arial"/>
              </a:rPr>
              <a:t> </a:t>
            </a:r>
            <a:r>
              <a:rPr sz="1500" dirty="0">
                <a:latin typeface="Arial"/>
                <a:cs typeface="Arial"/>
              </a:rPr>
              <a:t>soon:</a:t>
            </a:r>
            <a:r>
              <a:rPr sz="1500" spc="-65" dirty="0">
                <a:latin typeface="Arial"/>
                <a:cs typeface="Arial"/>
              </a:rPr>
              <a:t> </a:t>
            </a:r>
            <a:r>
              <a:rPr sz="1500" dirty="0">
                <a:latin typeface="Arial"/>
                <a:cs typeface="Arial"/>
              </a:rPr>
              <a:t>Program</a:t>
            </a:r>
            <a:r>
              <a:rPr sz="1500" spc="-50" dirty="0">
                <a:latin typeface="Arial"/>
                <a:cs typeface="Arial"/>
              </a:rPr>
              <a:t> </a:t>
            </a:r>
            <a:r>
              <a:rPr sz="1500" spc="-10" dirty="0">
                <a:latin typeface="Arial"/>
                <a:cs typeface="Arial"/>
              </a:rPr>
              <a:t>Requirements </a:t>
            </a:r>
            <a:r>
              <a:rPr sz="1500" dirty="0">
                <a:latin typeface="Arial"/>
                <a:cs typeface="Arial"/>
              </a:rPr>
              <a:t>and</a:t>
            </a:r>
            <a:r>
              <a:rPr sz="1500" spc="-35" dirty="0">
                <a:latin typeface="Arial"/>
                <a:cs typeface="Arial"/>
              </a:rPr>
              <a:t> </a:t>
            </a:r>
            <a:r>
              <a:rPr sz="1500" dirty="0">
                <a:latin typeface="Arial"/>
                <a:cs typeface="Arial"/>
              </a:rPr>
              <a:t>Assurances</a:t>
            </a:r>
            <a:r>
              <a:rPr sz="1500" spc="-65" dirty="0">
                <a:latin typeface="Arial"/>
                <a:cs typeface="Arial"/>
              </a:rPr>
              <a:t> </a:t>
            </a:r>
            <a:r>
              <a:rPr sz="1500" spc="-20" dirty="0">
                <a:latin typeface="Arial"/>
                <a:cs typeface="Arial"/>
              </a:rPr>
              <a:t>Tool</a:t>
            </a:r>
            <a:endParaRPr sz="1500" dirty="0">
              <a:latin typeface="Arial"/>
              <a:cs typeface="Arial"/>
            </a:endParaRPr>
          </a:p>
          <a:p>
            <a:pPr lvl="1">
              <a:lnSpc>
                <a:spcPct val="100000"/>
              </a:lnSpc>
              <a:spcBef>
                <a:spcPts val="875"/>
              </a:spcBef>
              <a:buFont typeface="Arial"/>
              <a:buChar char="•"/>
            </a:pPr>
            <a:endParaRPr sz="1500" dirty="0">
              <a:latin typeface="Arial"/>
              <a:cs typeface="Arial"/>
            </a:endParaRPr>
          </a:p>
          <a:p>
            <a:pPr marL="410845" indent="-208279">
              <a:lnSpc>
                <a:spcPct val="100000"/>
              </a:lnSpc>
              <a:buClr>
                <a:srgbClr val="000000"/>
              </a:buClr>
              <a:buChar char="•"/>
              <a:tabLst>
                <a:tab pos="410845" algn="l"/>
              </a:tabLst>
            </a:pPr>
            <a:r>
              <a:rPr sz="1500" u="sng" dirty="0">
                <a:solidFill>
                  <a:srgbClr val="0562C1"/>
                </a:solidFill>
                <a:uFill>
                  <a:solidFill>
                    <a:srgbClr val="0562C1"/>
                  </a:solidFill>
                </a:uFill>
                <a:latin typeface="Arial"/>
                <a:cs typeface="Arial"/>
                <a:hlinkClick r:id="rId3"/>
              </a:rPr>
              <a:t>Early</a:t>
            </a:r>
            <a:r>
              <a:rPr sz="1500" u="sng" spc="-40" dirty="0">
                <a:solidFill>
                  <a:srgbClr val="0562C1"/>
                </a:solidFill>
                <a:uFill>
                  <a:solidFill>
                    <a:srgbClr val="0562C1"/>
                  </a:solidFill>
                </a:uFill>
                <a:latin typeface="Arial"/>
                <a:cs typeface="Arial"/>
                <a:hlinkClick r:id="rId3"/>
              </a:rPr>
              <a:t> </a:t>
            </a:r>
            <a:r>
              <a:rPr sz="1500" u="sng" dirty="0">
                <a:solidFill>
                  <a:srgbClr val="0562C1"/>
                </a:solidFill>
                <a:uFill>
                  <a:solidFill>
                    <a:srgbClr val="0562C1"/>
                  </a:solidFill>
                </a:uFill>
                <a:latin typeface="Arial"/>
                <a:cs typeface="Arial"/>
                <a:hlinkClick r:id="rId3"/>
              </a:rPr>
              <a:t>Childhood</a:t>
            </a:r>
            <a:r>
              <a:rPr sz="1500" u="sng" spc="-40" dirty="0">
                <a:solidFill>
                  <a:srgbClr val="0562C1"/>
                </a:solidFill>
                <a:uFill>
                  <a:solidFill>
                    <a:srgbClr val="0562C1"/>
                  </a:solidFill>
                </a:uFill>
                <a:latin typeface="Arial"/>
                <a:cs typeface="Arial"/>
                <a:hlinkClick r:id="rId3"/>
              </a:rPr>
              <a:t> </a:t>
            </a:r>
            <a:r>
              <a:rPr sz="1500" u="sng" dirty="0">
                <a:solidFill>
                  <a:srgbClr val="0562C1"/>
                </a:solidFill>
                <a:uFill>
                  <a:solidFill>
                    <a:srgbClr val="0562C1"/>
                  </a:solidFill>
                </a:uFill>
                <a:latin typeface="Arial"/>
                <a:cs typeface="Arial"/>
                <a:hlinkClick r:id="rId3"/>
              </a:rPr>
              <a:t>Standards</a:t>
            </a:r>
            <a:r>
              <a:rPr sz="1500" u="sng" spc="-65" dirty="0">
                <a:solidFill>
                  <a:srgbClr val="0562C1"/>
                </a:solidFill>
                <a:uFill>
                  <a:solidFill>
                    <a:srgbClr val="0562C1"/>
                  </a:solidFill>
                </a:uFill>
                <a:latin typeface="Arial"/>
                <a:cs typeface="Arial"/>
                <a:hlinkClick r:id="rId3"/>
              </a:rPr>
              <a:t> </a:t>
            </a:r>
            <a:r>
              <a:rPr sz="1500" u="sng" dirty="0">
                <a:solidFill>
                  <a:srgbClr val="0562C1"/>
                </a:solidFill>
                <a:uFill>
                  <a:solidFill>
                    <a:srgbClr val="0562C1"/>
                  </a:solidFill>
                </a:uFill>
                <a:latin typeface="Arial"/>
                <a:cs typeface="Arial"/>
                <a:hlinkClick r:id="rId3"/>
              </a:rPr>
              <a:t>web</a:t>
            </a:r>
            <a:r>
              <a:rPr sz="1500" u="sng" spc="-15" dirty="0">
                <a:solidFill>
                  <a:srgbClr val="0562C1"/>
                </a:solidFill>
                <a:uFill>
                  <a:solidFill>
                    <a:srgbClr val="0562C1"/>
                  </a:solidFill>
                </a:uFill>
                <a:latin typeface="Arial"/>
                <a:cs typeface="Arial"/>
                <a:hlinkClick r:id="rId3"/>
              </a:rPr>
              <a:t> </a:t>
            </a:r>
            <a:r>
              <a:rPr sz="1500" u="sng" spc="-20" dirty="0">
                <a:solidFill>
                  <a:srgbClr val="0562C1"/>
                </a:solidFill>
                <a:uFill>
                  <a:solidFill>
                    <a:srgbClr val="0562C1"/>
                  </a:solidFill>
                </a:uFill>
                <a:latin typeface="Arial"/>
                <a:cs typeface="Arial"/>
                <a:hlinkClick r:id="rId3"/>
              </a:rPr>
              <a:t>page</a:t>
            </a:r>
            <a:endParaRPr sz="1500" dirty="0">
              <a:latin typeface="Arial"/>
              <a:cs typeface="Arial"/>
            </a:endParaRPr>
          </a:p>
          <a:p>
            <a:pPr>
              <a:lnSpc>
                <a:spcPct val="100000"/>
              </a:lnSpc>
              <a:spcBef>
                <a:spcPts val="75"/>
              </a:spcBef>
              <a:buFont typeface="Arial"/>
              <a:buChar char="•"/>
            </a:pPr>
            <a:endParaRPr sz="1500" dirty="0">
              <a:latin typeface="Arial"/>
              <a:cs typeface="Arial"/>
            </a:endParaRPr>
          </a:p>
          <a:p>
            <a:pPr marL="410845" indent="-208279">
              <a:lnSpc>
                <a:spcPct val="100000"/>
              </a:lnSpc>
              <a:spcBef>
                <a:spcPts val="5"/>
              </a:spcBef>
              <a:buClr>
                <a:srgbClr val="000000"/>
              </a:buClr>
              <a:buChar char="•"/>
              <a:tabLst>
                <a:tab pos="410845" algn="l"/>
              </a:tabLst>
            </a:pPr>
            <a:r>
              <a:rPr sz="1500" u="sng" dirty="0">
                <a:solidFill>
                  <a:srgbClr val="0562C1"/>
                </a:solidFill>
                <a:uFill>
                  <a:solidFill>
                    <a:srgbClr val="0562C1"/>
                  </a:solidFill>
                </a:uFill>
                <a:latin typeface="Arial"/>
                <a:cs typeface="Arial"/>
                <a:hlinkClick r:id="rId3"/>
              </a:rPr>
              <a:t>Teaching</a:t>
            </a:r>
            <a:r>
              <a:rPr sz="1500" u="sng" spc="-40" dirty="0">
                <a:solidFill>
                  <a:srgbClr val="0562C1"/>
                </a:solidFill>
                <a:uFill>
                  <a:solidFill>
                    <a:srgbClr val="0562C1"/>
                  </a:solidFill>
                </a:uFill>
                <a:latin typeface="Arial"/>
                <a:cs typeface="Arial"/>
                <a:hlinkClick r:id="rId3"/>
              </a:rPr>
              <a:t> </a:t>
            </a:r>
            <a:r>
              <a:rPr sz="1500" u="sng" dirty="0">
                <a:solidFill>
                  <a:srgbClr val="0562C1"/>
                </a:solidFill>
                <a:uFill>
                  <a:solidFill>
                    <a:srgbClr val="0562C1"/>
                  </a:solidFill>
                </a:uFill>
                <a:latin typeface="Arial"/>
                <a:cs typeface="Arial"/>
                <a:hlinkClick r:id="rId3"/>
              </a:rPr>
              <a:t>Strategies</a:t>
            </a:r>
            <a:r>
              <a:rPr sz="1500" u="sng" spc="-50" dirty="0">
                <a:solidFill>
                  <a:srgbClr val="0562C1"/>
                </a:solidFill>
                <a:uFill>
                  <a:solidFill>
                    <a:srgbClr val="0562C1"/>
                  </a:solidFill>
                </a:uFill>
                <a:latin typeface="Arial"/>
                <a:cs typeface="Arial"/>
                <a:hlinkClick r:id="rId3"/>
              </a:rPr>
              <a:t> </a:t>
            </a:r>
            <a:r>
              <a:rPr sz="1500" u="sng" dirty="0">
                <a:solidFill>
                  <a:srgbClr val="0562C1"/>
                </a:solidFill>
                <a:uFill>
                  <a:solidFill>
                    <a:srgbClr val="0562C1"/>
                  </a:solidFill>
                </a:uFill>
                <a:latin typeface="Arial"/>
                <a:cs typeface="Arial"/>
                <a:hlinkClick r:id="rId3"/>
              </a:rPr>
              <a:t>in</a:t>
            </a:r>
            <a:r>
              <a:rPr sz="1500" u="sng" spc="-25" dirty="0">
                <a:solidFill>
                  <a:srgbClr val="0562C1"/>
                </a:solidFill>
                <a:uFill>
                  <a:solidFill>
                    <a:srgbClr val="0562C1"/>
                  </a:solidFill>
                </a:uFill>
                <a:latin typeface="Arial"/>
                <a:cs typeface="Arial"/>
                <a:hlinkClick r:id="rId3"/>
              </a:rPr>
              <a:t> </a:t>
            </a:r>
            <a:r>
              <a:rPr sz="1500" u="sng" spc="-20" dirty="0">
                <a:solidFill>
                  <a:srgbClr val="0562C1"/>
                </a:solidFill>
                <a:uFill>
                  <a:solidFill>
                    <a:srgbClr val="0562C1"/>
                  </a:solidFill>
                </a:uFill>
                <a:latin typeface="Arial"/>
                <a:cs typeface="Arial"/>
                <a:hlinkClick r:id="rId3"/>
              </a:rPr>
              <a:t>Iowa</a:t>
            </a:r>
            <a:endParaRPr sz="1500" dirty="0">
              <a:latin typeface="Arial"/>
              <a:cs typeface="Arial"/>
            </a:endParaRPr>
          </a:p>
        </p:txBody>
      </p:sp>
      <p:pic>
        <p:nvPicPr>
          <p:cNvPr id="5" name="object 5">
            <a:extLst>
              <a:ext uri="{C183D7F6-B498-43B3-948B-1728B52AA6E4}">
                <adec:decorative xmlns:adec="http://schemas.microsoft.com/office/drawing/2017/decorative" val="1"/>
              </a:ext>
            </a:extLst>
          </p:cNvPr>
          <p:cNvPicPr/>
          <p:nvPr/>
        </p:nvPicPr>
        <p:blipFill>
          <a:blip r:embed="rId4" cstate="print"/>
          <a:stretch>
            <a:fillRect/>
          </a:stretch>
        </p:blipFill>
        <p:spPr>
          <a:xfrm>
            <a:off x="5191474" y="1350374"/>
            <a:ext cx="1520323" cy="1520320"/>
          </a:xfrm>
          <a:prstGeom prst="rect">
            <a:avLst/>
          </a:prstGeom>
        </p:spPr>
      </p:pic>
      <p:pic>
        <p:nvPicPr>
          <p:cNvPr id="6" name="object 6">
            <a:extLst>
              <a:ext uri="{C183D7F6-B498-43B3-948B-1728B52AA6E4}">
                <adec:decorative xmlns:adec="http://schemas.microsoft.com/office/drawing/2017/decorative" val="1"/>
              </a:ext>
            </a:extLst>
          </p:cNvPr>
          <p:cNvPicPr/>
          <p:nvPr/>
        </p:nvPicPr>
        <p:blipFill>
          <a:blip r:embed="rId5" cstate="print"/>
          <a:stretch>
            <a:fillRect/>
          </a:stretch>
        </p:blipFill>
        <p:spPr>
          <a:xfrm>
            <a:off x="7211462" y="1277758"/>
            <a:ext cx="1382412" cy="1560564"/>
          </a:xfrm>
          <a:prstGeom prst="rect">
            <a:avLst/>
          </a:prstGeom>
        </p:spPr>
      </p:pic>
      <p:sp>
        <p:nvSpPr>
          <p:cNvPr id="7" name="object 7"/>
          <p:cNvSpPr txBox="1"/>
          <p:nvPr/>
        </p:nvSpPr>
        <p:spPr>
          <a:xfrm>
            <a:off x="4948971" y="3170552"/>
            <a:ext cx="3901440" cy="1640839"/>
          </a:xfrm>
          <a:prstGeom prst="rect">
            <a:avLst/>
          </a:prstGeom>
        </p:spPr>
        <p:txBody>
          <a:bodyPr vert="horz" wrap="square" lIns="0" tIns="12065" rIns="0" bIns="0" rtlCol="0">
            <a:spAutoFit/>
          </a:bodyPr>
          <a:lstStyle/>
          <a:p>
            <a:pPr marL="12700" marR="5080">
              <a:lnSpc>
                <a:spcPct val="100000"/>
              </a:lnSpc>
              <a:spcBef>
                <a:spcPts val="95"/>
              </a:spcBef>
            </a:pPr>
            <a:r>
              <a:rPr sz="1600" dirty="0">
                <a:latin typeface="Arial"/>
                <a:cs typeface="Arial"/>
              </a:rPr>
              <a:t>Questions</a:t>
            </a:r>
            <a:r>
              <a:rPr sz="1600" spc="-55" dirty="0">
                <a:latin typeface="Arial"/>
                <a:cs typeface="Arial"/>
              </a:rPr>
              <a:t> </a:t>
            </a:r>
            <a:r>
              <a:rPr sz="1600" dirty="0">
                <a:latin typeface="Arial"/>
                <a:cs typeface="Arial"/>
              </a:rPr>
              <a:t>regarding</a:t>
            </a:r>
            <a:r>
              <a:rPr sz="1600" spc="-35" dirty="0">
                <a:latin typeface="Arial"/>
                <a:cs typeface="Arial"/>
              </a:rPr>
              <a:t> </a:t>
            </a:r>
            <a:r>
              <a:rPr sz="1600" dirty="0">
                <a:latin typeface="Arial"/>
                <a:cs typeface="Arial"/>
              </a:rPr>
              <a:t>the</a:t>
            </a:r>
            <a:r>
              <a:rPr sz="1600" spc="-60" dirty="0">
                <a:latin typeface="Arial"/>
                <a:cs typeface="Arial"/>
              </a:rPr>
              <a:t> </a:t>
            </a:r>
            <a:r>
              <a:rPr sz="1600" b="1" spc="-10" dirty="0">
                <a:latin typeface="Arial"/>
                <a:cs typeface="Arial"/>
              </a:rPr>
              <a:t>application </a:t>
            </a:r>
            <a:r>
              <a:rPr sz="1600" dirty="0">
                <a:latin typeface="Arial"/>
                <a:cs typeface="Arial"/>
              </a:rPr>
              <a:t>process</a:t>
            </a:r>
            <a:r>
              <a:rPr sz="1600" spc="-30" dirty="0">
                <a:latin typeface="Arial"/>
                <a:cs typeface="Arial"/>
              </a:rPr>
              <a:t> </a:t>
            </a:r>
            <a:r>
              <a:rPr sz="1600" dirty="0">
                <a:latin typeface="Arial"/>
                <a:cs typeface="Arial"/>
              </a:rPr>
              <a:t>may</a:t>
            </a:r>
            <a:r>
              <a:rPr sz="1600" spc="-15" dirty="0">
                <a:latin typeface="Arial"/>
                <a:cs typeface="Arial"/>
              </a:rPr>
              <a:t> </a:t>
            </a:r>
            <a:r>
              <a:rPr sz="1600" dirty="0">
                <a:latin typeface="Arial"/>
                <a:cs typeface="Arial"/>
              </a:rPr>
              <a:t>be</a:t>
            </a:r>
            <a:r>
              <a:rPr sz="1600" spc="-40" dirty="0">
                <a:latin typeface="Arial"/>
                <a:cs typeface="Arial"/>
              </a:rPr>
              <a:t> </a:t>
            </a:r>
            <a:r>
              <a:rPr sz="1600" dirty="0">
                <a:latin typeface="Arial"/>
                <a:cs typeface="Arial"/>
              </a:rPr>
              <a:t>directed</a:t>
            </a:r>
            <a:r>
              <a:rPr sz="1600" spc="-20" dirty="0">
                <a:latin typeface="Arial"/>
                <a:cs typeface="Arial"/>
              </a:rPr>
              <a:t> </a:t>
            </a:r>
            <a:r>
              <a:rPr sz="1600" dirty="0">
                <a:latin typeface="Arial"/>
                <a:cs typeface="Arial"/>
              </a:rPr>
              <a:t>to</a:t>
            </a:r>
            <a:r>
              <a:rPr sz="1600" spc="-25" dirty="0">
                <a:latin typeface="Arial"/>
                <a:cs typeface="Arial"/>
              </a:rPr>
              <a:t> </a:t>
            </a:r>
            <a:r>
              <a:rPr sz="1600" dirty="0">
                <a:latin typeface="Arial"/>
                <a:cs typeface="Arial"/>
              </a:rPr>
              <a:t>Marcie</a:t>
            </a:r>
            <a:r>
              <a:rPr sz="1600" spc="-35" dirty="0">
                <a:latin typeface="Arial"/>
                <a:cs typeface="Arial"/>
              </a:rPr>
              <a:t> </a:t>
            </a:r>
            <a:r>
              <a:rPr sz="1600" spc="-10" dirty="0">
                <a:latin typeface="Arial"/>
                <a:cs typeface="Arial"/>
              </a:rPr>
              <a:t>Lentsch </a:t>
            </a:r>
            <a:r>
              <a:rPr sz="1600" dirty="0">
                <a:latin typeface="Arial"/>
                <a:cs typeface="Arial"/>
              </a:rPr>
              <a:t>at</a:t>
            </a:r>
            <a:r>
              <a:rPr sz="1600" spc="-5" dirty="0">
                <a:latin typeface="Arial"/>
                <a:cs typeface="Arial"/>
              </a:rPr>
              <a:t> </a:t>
            </a:r>
            <a:r>
              <a:rPr sz="1600" u="sng" spc="-10" dirty="0">
                <a:solidFill>
                  <a:srgbClr val="1154CC"/>
                </a:solidFill>
                <a:uFill>
                  <a:solidFill>
                    <a:srgbClr val="1154CC"/>
                  </a:solidFill>
                </a:uFill>
                <a:latin typeface="Arial"/>
                <a:cs typeface="Arial"/>
                <a:hlinkClick r:id="rId6"/>
              </a:rPr>
              <a:t>marcie.lentsch@iowa.gov</a:t>
            </a:r>
            <a:r>
              <a:rPr sz="1600" u="none" spc="-10" dirty="0">
                <a:latin typeface="Arial"/>
                <a:cs typeface="Arial"/>
              </a:rPr>
              <a:t>.</a:t>
            </a:r>
            <a:endParaRPr sz="1600">
              <a:latin typeface="Arial"/>
              <a:cs typeface="Arial"/>
            </a:endParaRPr>
          </a:p>
          <a:p>
            <a:pPr marL="12700" marR="161925">
              <a:lnSpc>
                <a:spcPct val="100000"/>
              </a:lnSpc>
              <a:spcBef>
                <a:spcPts val="1200"/>
              </a:spcBef>
            </a:pPr>
            <a:r>
              <a:rPr sz="1600" dirty="0">
                <a:latin typeface="Arial"/>
                <a:cs typeface="Arial"/>
              </a:rPr>
              <a:t>Questions</a:t>
            </a:r>
            <a:r>
              <a:rPr sz="1600" spc="-55" dirty="0">
                <a:latin typeface="Arial"/>
                <a:cs typeface="Arial"/>
              </a:rPr>
              <a:t> </a:t>
            </a:r>
            <a:r>
              <a:rPr sz="1600" dirty="0">
                <a:latin typeface="Arial"/>
                <a:cs typeface="Arial"/>
              </a:rPr>
              <a:t>regarding</a:t>
            </a:r>
            <a:r>
              <a:rPr sz="1600" spc="-30" dirty="0">
                <a:latin typeface="Arial"/>
                <a:cs typeface="Arial"/>
              </a:rPr>
              <a:t> </a:t>
            </a:r>
            <a:r>
              <a:rPr sz="1600" b="1" dirty="0">
                <a:latin typeface="Arial"/>
                <a:cs typeface="Arial"/>
              </a:rPr>
              <a:t>IowaGrants</a:t>
            </a:r>
            <a:r>
              <a:rPr sz="1600" b="1" spc="-60" dirty="0">
                <a:latin typeface="Arial"/>
                <a:cs typeface="Arial"/>
              </a:rPr>
              <a:t> </a:t>
            </a:r>
            <a:r>
              <a:rPr sz="1600" dirty="0">
                <a:latin typeface="Arial"/>
                <a:cs typeface="Arial"/>
              </a:rPr>
              <a:t>may</a:t>
            </a:r>
            <a:r>
              <a:rPr sz="1600" spc="-40" dirty="0">
                <a:latin typeface="Arial"/>
                <a:cs typeface="Arial"/>
              </a:rPr>
              <a:t> </a:t>
            </a:r>
            <a:r>
              <a:rPr sz="1600" spc="-25" dirty="0">
                <a:latin typeface="Arial"/>
                <a:cs typeface="Arial"/>
              </a:rPr>
              <a:t>be </a:t>
            </a:r>
            <a:r>
              <a:rPr sz="1600" dirty="0">
                <a:latin typeface="Arial"/>
                <a:cs typeface="Arial"/>
              </a:rPr>
              <a:t>directed</a:t>
            </a:r>
            <a:r>
              <a:rPr sz="1600" spc="-45" dirty="0">
                <a:latin typeface="Arial"/>
                <a:cs typeface="Arial"/>
              </a:rPr>
              <a:t> </a:t>
            </a:r>
            <a:r>
              <a:rPr sz="1600" dirty="0">
                <a:latin typeface="Arial"/>
                <a:cs typeface="Arial"/>
              </a:rPr>
              <a:t>to</a:t>
            </a:r>
            <a:r>
              <a:rPr sz="1600" spc="-25" dirty="0">
                <a:latin typeface="Arial"/>
                <a:cs typeface="Arial"/>
              </a:rPr>
              <a:t> </a:t>
            </a:r>
            <a:r>
              <a:rPr sz="1600" dirty="0">
                <a:latin typeface="Arial"/>
                <a:cs typeface="Arial"/>
              </a:rPr>
              <a:t>Amy</a:t>
            </a:r>
            <a:r>
              <a:rPr sz="1600" spc="-25" dirty="0">
                <a:latin typeface="Arial"/>
                <a:cs typeface="Arial"/>
              </a:rPr>
              <a:t> </a:t>
            </a:r>
            <a:r>
              <a:rPr sz="1600" dirty="0">
                <a:latin typeface="Arial"/>
                <a:cs typeface="Arial"/>
              </a:rPr>
              <a:t>Stegeman</a:t>
            </a:r>
            <a:r>
              <a:rPr sz="1600" spc="-40" dirty="0">
                <a:latin typeface="Arial"/>
                <a:cs typeface="Arial"/>
              </a:rPr>
              <a:t> </a:t>
            </a:r>
            <a:r>
              <a:rPr sz="1600" spc="-25" dirty="0">
                <a:latin typeface="Arial"/>
                <a:cs typeface="Arial"/>
              </a:rPr>
              <a:t>at </a:t>
            </a:r>
            <a:r>
              <a:rPr sz="1600" u="sng" spc="-10" dirty="0">
                <a:solidFill>
                  <a:srgbClr val="1154CC"/>
                </a:solidFill>
                <a:uFill>
                  <a:solidFill>
                    <a:srgbClr val="1154CC"/>
                  </a:solidFill>
                </a:uFill>
                <a:latin typeface="Arial"/>
                <a:cs typeface="Arial"/>
                <a:hlinkClick r:id="rId7"/>
              </a:rPr>
              <a:t>amy.stegeman@iowa.gov</a:t>
            </a:r>
            <a:r>
              <a:rPr sz="1600" u="none" spc="-10" dirty="0">
                <a:latin typeface="Arial"/>
                <a:cs typeface="Arial"/>
              </a:rPr>
              <a:t>.</a:t>
            </a:r>
            <a:endParaRPr sz="160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All questions will be recorded and posted to a common FAQ document and posted to Statewide Voluntary Program webpage following the live webinar."/>
          <p:cNvGrpSpPr/>
          <p:nvPr/>
        </p:nvGrpSpPr>
        <p:grpSpPr>
          <a:xfrm>
            <a:off x="0" y="0"/>
            <a:ext cx="9144000" cy="5143500"/>
            <a:chOff x="0" y="0"/>
            <a:chExt cx="9144000" cy="5143500"/>
          </a:xfrm>
        </p:grpSpPr>
        <p:sp>
          <p:nvSpPr>
            <p:cNvPr id="3" name="object 3"/>
            <p:cNvSpPr/>
            <p:nvPr/>
          </p:nvSpPr>
          <p:spPr>
            <a:xfrm>
              <a:off x="3137166" y="0"/>
              <a:ext cx="6007100" cy="5143500"/>
            </a:xfrm>
            <a:custGeom>
              <a:avLst/>
              <a:gdLst/>
              <a:ahLst/>
              <a:cxnLst/>
              <a:rect l="l" t="t" r="r" b="b"/>
              <a:pathLst>
                <a:path w="6007100" h="5143500">
                  <a:moveTo>
                    <a:pt x="0" y="5143500"/>
                  </a:moveTo>
                  <a:lnTo>
                    <a:pt x="6006833" y="5143500"/>
                  </a:lnTo>
                  <a:lnTo>
                    <a:pt x="6006833" y="0"/>
                  </a:lnTo>
                  <a:lnTo>
                    <a:pt x="0" y="0"/>
                  </a:lnTo>
                  <a:lnTo>
                    <a:pt x="0" y="5143500"/>
                  </a:lnTo>
                  <a:close/>
                </a:path>
              </a:pathLst>
            </a:custGeom>
            <a:solidFill>
              <a:srgbClr val="E6E6E6"/>
            </a:solidFill>
          </p:spPr>
          <p:txBody>
            <a:bodyPr wrap="square" lIns="0" tIns="0" rIns="0" bIns="0" rtlCol="0"/>
            <a:lstStyle/>
            <a:p>
              <a:endParaRPr/>
            </a:p>
          </p:txBody>
        </p:sp>
        <p:sp>
          <p:nvSpPr>
            <p:cNvPr id="4" name="object 4"/>
            <p:cNvSpPr/>
            <p:nvPr/>
          </p:nvSpPr>
          <p:spPr>
            <a:xfrm>
              <a:off x="0" y="0"/>
              <a:ext cx="3137535" cy="5143500"/>
            </a:xfrm>
            <a:custGeom>
              <a:avLst/>
              <a:gdLst/>
              <a:ahLst/>
              <a:cxnLst/>
              <a:rect l="l" t="t" r="r" b="b"/>
              <a:pathLst>
                <a:path w="3137535" h="5143500">
                  <a:moveTo>
                    <a:pt x="3137166" y="0"/>
                  </a:moveTo>
                  <a:lnTo>
                    <a:pt x="0" y="0"/>
                  </a:lnTo>
                  <a:lnTo>
                    <a:pt x="0" y="5143500"/>
                  </a:lnTo>
                  <a:lnTo>
                    <a:pt x="3137166" y="5143500"/>
                  </a:lnTo>
                  <a:lnTo>
                    <a:pt x="3137166"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xfrm>
            <a:off x="5393250" y="415000"/>
            <a:ext cx="1490980" cy="345440"/>
          </a:xfrm>
          <a:prstGeom prst="rect">
            <a:avLst/>
          </a:prstGeom>
        </p:spPr>
        <p:txBody>
          <a:bodyPr vert="horz" wrap="square" lIns="0" tIns="12700" rIns="0" bIns="0" rtlCol="0">
            <a:spAutoFit/>
          </a:bodyPr>
          <a:lstStyle/>
          <a:p>
            <a:pPr marL="12700">
              <a:lnSpc>
                <a:spcPct val="100000"/>
              </a:lnSpc>
              <a:spcBef>
                <a:spcPts val="100"/>
              </a:spcBef>
            </a:pPr>
            <a:r>
              <a:rPr sz="2100" spc="-10" dirty="0">
                <a:solidFill>
                  <a:srgbClr val="000000"/>
                </a:solidFill>
              </a:rPr>
              <a:t>Questions?</a:t>
            </a:r>
            <a:endParaRPr sz="2100" dirty="0"/>
          </a:p>
        </p:txBody>
      </p:sp>
      <p:sp>
        <p:nvSpPr>
          <p:cNvPr id="6" name="object 6"/>
          <p:cNvSpPr txBox="1"/>
          <p:nvPr/>
        </p:nvSpPr>
        <p:spPr>
          <a:xfrm>
            <a:off x="3448741" y="1099352"/>
            <a:ext cx="5380355" cy="1305560"/>
          </a:xfrm>
          <a:prstGeom prst="rect">
            <a:avLst/>
          </a:prstGeom>
        </p:spPr>
        <p:txBody>
          <a:bodyPr vert="horz" wrap="square" lIns="0" tIns="12700" rIns="0" bIns="0" rtlCol="0">
            <a:spAutoFit/>
          </a:bodyPr>
          <a:lstStyle/>
          <a:p>
            <a:pPr marL="12700" marR="5080" algn="ctr">
              <a:lnSpc>
                <a:spcPct val="100000"/>
              </a:lnSpc>
              <a:spcBef>
                <a:spcPts val="100"/>
              </a:spcBef>
            </a:pPr>
            <a:r>
              <a:rPr sz="2100" dirty="0">
                <a:latin typeface="Arial"/>
                <a:cs typeface="Arial"/>
              </a:rPr>
              <a:t>All</a:t>
            </a:r>
            <a:r>
              <a:rPr sz="2100" spc="-25" dirty="0">
                <a:latin typeface="Arial"/>
                <a:cs typeface="Arial"/>
              </a:rPr>
              <a:t> </a:t>
            </a:r>
            <a:r>
              <a:rPr sz="2100" dirty="0">
                <a:latin typeface="Arial"/>
                <a:cs typeface="Arial"/>
              </a:rPr>
              <a:t>questions</a:t>
            </a:r>
            <a:r>
              <a:rPr sz="2100" spc="-25" dirty="0">
                <a:latin typeface="Arial"/>
                <a:cs typeface="Arial"/>
              </a:rPr>
              <a:t> </a:t>
            </a:r>
            <a:r>
              <a:rPr sz="2100" dirty="0">
                <a:latin typeface="Arial"/>
                <a:cs typeface="Arial"/>
              </a:rPr>
              <a:t>will</a:t>
            </a:r>
            <a:r>
              <a:rPr sz="2100" spc="-30" dirty="0">
                <a:latin typeface="Arial"/>
                <a:cs typeface="Arial"/>
              </a:rPr>
              <a:t> </a:t>
            </a:r>
            <a:r>
              <a:rPr sz="2100" dirty="0">
                <a:latin typeface="Arial"/>
                <a:cs typeface="Arial"/>
              </a:rPr>
              <a:t>be</a:t>
            </a:r>
            <a:r>
              <a:rPr sz="2100" spc="-15" dirty="0">
                <a:latin typeface="Arial"/>
                <a:cs typeface="Arial"/>
              </a:rPr>
              <a:t> </a:t>
            </a:r>
            <a:r>
              <a:rPr sz="2100" dirty="0">
                <a:latin typeface="Arial"/>
                <a:cs typeface="Arial"/>
              </a:rPr>
              <a:t>recorded</a:t>
            </a:r>
            <a:r>
              <a:rPr sz="2100" spc="-25" dirty="0">
                <a:latin typeface="Arial"/>
                <a:cs typeface="Arial"/>
              </a:rPr>
              <a:t> </a:t>
            </a:r>
            <a:r>
              <a:rPr sz="2100" dirty="0">
                <a:latin typeface="Arial"/>
                <a:cs typeface="Arial"/>
              </a:rPr>
              <a:t>and</a:t>
            </a:r>
            <a:r>
              <a:rPr sz="2100" spc="-10" dirty="0">
                <a:latin typeface="Arial"/>
                <a:cs typeface="Arial"/>
              </a:rPr>
              <a:t> </a:t>
            </a:r>
            <a:r>
              <a:rPr sz="2100" dirty="0">
                <a:latin typeface="Arial"/>
                <a:cs typeface="Arial"/>
              </a:rPr>
              <a:t>posted</a:t>
            </a:r>
            <a:r>
              <a:rPr sz="2100" spc="-30" dirty="0">
                <a:latin typeface="Arial"/>
                <a:cs typeface="Arial"/>
              </a:rPr>
              <a:t> </a:t>
            </a:r>
            <a:r>
              <a:rPr sz="2100" dirty="0">
                <a:latin typeface="Arial"/>
                <a:cs typeface="Arial"/>
              </a:rPr>
              <a:t>to</a:t>
            </a:r>
            <a:r>
              <a:rPr sz="2100" spc="-10" dirty="0">
                <a:latin typeface="Arial"/>
                <a:cs typeface="Arial"/>
              </a:rPr>
              <a:t> </a:t>
            </a:r>
            <a:r>
              <a:rPr sz="2100" spc="-50" dirty="0">
                <a:latin typeface="Arial"/>
                <a:cs typeface="Arial"/>
              </a:rPr>
              <a:t>a </a:t>
            </a:r>
            <a:r>
              <a:rPr sz="2100" dirty="0">
                <a:latin typeface="Arial"/>
                <a:cs typeface="Arial"/>
              </a:rPr>
              <a:t>common</a:t>
            </a:r>
            <a:r>
              <a:rPr sz="2100" spc="-35" dirty="0">
                <a:latin typeface="Arial"/>
                <a:cs typeface="Arial"/>
              </a:rPr>
              <a:t> </a:t>
            </a:r>
            <a:r>
              <a:rPr sz="2100" dirty="0">
                <a:latin typeface="Arial"/>
                <a:cs typeface="Arial"/>
              </a:rPr>
              <a:t>FAQ</a:t>
            </a:r>
            <a:r>
              <a:rPr sz="2100" spc="-20" dirty="0">
                <a:latin typeface="Arial"/>
                <a:cs typeface="Arial"/>
              </a:rPr>
              <a:t> </a:t>
            </a:r>
            <a:r>
              <a:rPr sz="2100" dirty="0">
                <a:latin typeface="Arial"/>
                <a:cs typeface="Arial"/>
              </a:rPr>
              <a:t>document</a:t>
            </a:r>
            <a:r>
              <a:rPr sz="2100" spc="-25" dirty="0">
                <a:latin typeface="Arial"/>
                <a:cs typeface="Arial"/>
              </a:rPr>
              <a:t> </a:t>
            </a:r>
            <a:r>
              <a:rPr sz="2100" dirty="0">
                <a:latin typeface="Arial"/>
                <a:cs typeface="Arial"/>
              </a:rPr>
              <a:t>and</a:t>
            </a:r>
            <a:r>
              <a:rPr sz="2100" spc="-35" dirty="0">
                <a:latin typeface="Arial"/>
                <a:cs typeface="Arial"/>
              </a:rPr>
              <a:t> </a:t>
            </a:r>
            <a:r>
              <a:rPr sz="2100" dirty="0">
                <a:latin typeface="Arial"/>
                <a:cs typeface="Arial"/>
              </a:rPr>
              <a:t>posted</a:t>
            </a:r>
            <a:r>
              <a:rPr sz="2100" spc="-35" dirty="0">
                <a:latin typeface="Arial"/>
                <a:cs typeface="Arial"/>
              </a:rPr>
              <a:t> </a:t>
            </a:r>
            <a:r>
              <a:rPr sz="2100" spc="-25" dirty="0">
                <a:latin typeface="Arial"/>
                <a:cs typeface="Arial"/>
              </a:rPr>
              <a:t>to </a:t>
            </a:r>
            <a:r>
              <a:rPr sz="2100" dirty="0">
                <a:latin typeface="Arial"/>
                <a:cs typeface="Arial"/>
              </a:rPr>
              <a:t>Statewide</a:t>
            </a:r>
            <a:r>
              <a:rPr sz="2100" spc="-40" dirty="0">
                <a:latin typeface="Arial"/>
                <a:cs typeface="Arial"/>
              </a:rPr>
              <a:t> </a:t>
            </a:r>
            <a:r>
              <a:rPr sz="2100" dirty="0">
                <a:latin typeface="Arial"/>
                <a:cs typeface="Arial"/>
              </a:rPr>
              <a:t>Voluntary</a:t>
            </a:r>
            <a:r>
              <a:rPr sz="2100" spc="-40" dirty="0">
                <a:latin typeface="Arial"/>
                <a:cs typeface="Arial"/>
              </a:rPr>
              <a:t> </a:t>
            </a:r>
            <a:r>
              <a:rPr sz="2100" dirty="0">
                <a:latin typeface="Arial"/>
                <a:cs typeface="Arial"/>
              </a:rPr>
              <a:t>Program</a:t>
            </a:r>
            <a:r>
              <a:rPr sz="2100" spc="-25" dirty="0">
                <a:latin typeface="Arial"/>
                <a:cs typeface="Arial"/>
              </a:rPr>
              <a:t> </a:t>
            </a:r>
            <a:r>
              <a:rPr sz="2100" spc="-10" dirty="0">
                <a:latin typeface="Arial"/>
                <a:cs typeface="Arial"/>
              </a:rPr>
              <a:t>webpage </a:t>
            </a:r>
            <a:r>
              <a:rPr sz="2100" dirty="0">
                <a:latin typeface="Arial"/>
                <a:cs typeface="Arial"/>
              </a:rPr>
              <a:t>following</a:t>
            </a:r>
            <a:r>
              <a:rPr sz="2100" spc="-45" dirty="0">
                <a:latin typeface="Arial"/>
                <a:cs typeface="Arial"/>
              </a:rPr>
              <a:t> </a:t>
            </a:r>
            <a:r>
              <a:rPr sz="2100" dirty="0">
                <a:latin typeface="Arial"/>
                <a:cs typeface="Arial"/>
              </a:rPr>
              <a:t>the</a:t>
            </a:r>
            <a:r>
              <a:rPr sz="2100" spc="-15" dirty="0">
                <a:latin typeface="Arial"/>
                <a:cs typeface="Arial"/>
              </a:rPr>
              <a:t> </a:t>
            </a:r>
            <a:r>
              <a:rPr sz="2100" dirty="0">
                <a:latin typeface="Arial"/>
                <a:cs typeface="Arial"/>
              </a:rPr>
              <a:t>live</a:t>
            </a:r>
            <a:r>
              <a:rPr sz="2100" spc="-30" dirty="0">
                <a:latin typeface="Arial"/>
                <a:cs typeface="Arial"/>
              </a:rPr>
              <a:t> </a:t>
            </a:r>
            <a:r>
              <a:rPr sz="2100" spc="-10" dirty="0">
                <a:latin typeface="Arial"/>
                <a:cs typeface="Arial"/>
              </a:rPr>
              <a:t>webinar.</a:t>
            </a:r>
            <a:endParaRPr sz="2100">
              <a:latin typeface="Arial"/>
              <a:cs typeface="Arial"/>
            </a:endParaRPr>
          </a:p>
        </p:txBody>
      </p:sp>
      <p:grpSp>
        <p:nvGrpSpPr>
          <p:cNvPr id="7" name="object 7" descr="Questions?"/>
          <p:cNvGrpSpPr/>
          <p:nvPr/>
        </p:nvGrpSpPr>
        <p:grpSpPr>
          <a:xfrm>
            <a:off x="0" y="799824"/>
            <a:ext cx="8366125" cy="3519804"/>
            <a:chOff x="0" y="799824"/>
            <a:chExt cx="8366125" cy="3519804"/>
          </a:xfrm>
        </p:grpSpPr>
        <p:pic>
          <p:nvPicPr>
            <p:cNvPr id="8" name="object 8"/>
            <p:cNvPicPr/>
            <p:nvPr/>
          </p:nvPicPr>
          <p:blipFill>
            <a:blip r:embed="rId2" cstate="print"/>
            <a:stretch>
              <a:fillRect/>
            </a:stretch>
          </p:blipFill>
          <p:spPr>
            <a:xfrm>
              <a:off x="3913428" y="2929499"/>
              <a:ext cx="4452594" cy="1389599"/>
            </a:xfrm>
            <a:prstGeom prst="rect">
              <a:avLst/>
            </a:prstGeom>
          </p:spPr>
        </p:pic>
        <p:pic>
          <p:nvPicPr>
            <p:cNvPr id="9" name="object 9"/>
            <p:cNvPicPr/>
            <p:nvPr/>
          </p:nvPicPr>
          <p:blipFill>
            <a:blip r:embed="rId3" cstate="print"/>
            <a:stretch>
              <a:fillRect/>
            </a:stretch>
          </p:blipFill>
          <p:spPr>
            <a:xfrm>
              <a:off x="0" y="799824"/>
              <a:ext cx="3062024" cy="3062024"/>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idx="4294967295"/>
          </p:nvPr>
        </p:nvSpPr>
        <p:spPr>
          <a:xfrm>
            <a:off x="336459" y="1930613"/>
            <a:ext cx="3385185" cy="1213485"/>
          </a:xfrm>
          <a:prstGeom prst="rect">
            <a:avLst/>
          </a:prstGeom>
          <a:noFill/>
          <a:ln>
            <a:noFill/>
            <a:prstDash/>
          </a:ln>
          <a:effectLst/>
        </p:spPr>
        <p:txBody>
          <a:bodyPr rot="0" spcFirstLastPara="0" vertOverflow="overflow" horzOverflow="overflow" vert="horz" wrap="square" lIns="0" tIns="83820" rIns="0" bIns="0" numCol="1" spcCol="0" rtlCol="0" fromWordArt="0" anchor="t" anchorCtr="0" forceAA="0" compatLnSpc="1">
            <a:prstTxWarp prst="textNoShape">
              <a:avLst/>
            </a:prstTxWarp>
            <a:spAutoFit/>
          </a:bodyPr>
          <a:lstStyle/>
          <a:p>
            <a:pPr marL="12700" marR="5080" lvl="0" indent="667385" defTabSz="914400" eaLnBrk="1" fontAlgn="auto" latinLnBrk="0" hangingPunct="1">
              <a:lnSpc>
                <a:spcPts val="4430"/>
              </a:lnSpc>
              <a:spcBef>
                <a:spcPts val="660"/>
              </a:spcBef>
              <a:spcAft>
                <a:spcPts val="0"/>
              </a:spcAft>
              <a:buClrTx/>
              <a:buSzTx/>
              <a:buFontTx/>
              <a:buNone/>
              <a:tabLst/>
              <a:defRPr/>
            </a:pPr>
            <a:r>
              <a:rPr kumimoji="0" lang="en-US" sz="4100" b="0" i="0" u="none" strike="noStrike" kern="0" cap="none" spc="0" normalizeH="0" baseline="0" noProof="0" dirty="0">
                <a:ln>
                  <a:noFill/>
                </a:ln>
                <a:solidFill>
                  <a:srgbClr val="18405B"/>
                </a:solidFill>
                <a:effectLst/>
                <a:uLnTx/>
                <a:uFillTx/>
                <a:latin typeface="Arial"/>
                <a:cs typeface="Arial"/>
              </a:rPr>
              <a:t>Meet</a:t>
            </a:r>
            <a:r>
              <a:rPr kumimoji="0" lang="en-US" sz="4100" b="0" i="0" u="none" strike="noStrike" kern="0" cap="none" spc="-45" normalizeH="0" baseline="0" noProof="0" dirty="0">
                <a:ln>
                  <a:noFill/>
                </a:ln>
                <a:solidFill>
                  <a:srgbClr val="18405B"/>
                </a:solidFill>
                <a:effectLst/>
                <a:uLnTx/>
                <a:uFillTx/>
                <a:latin typeface="Arial"/>
                <a:cs typeface="Arial"/>
              </a:rPr>
              <a:t> </a:t>
            </a:r>
            <a:r>
              <a:rPr kumimoji="0" lang="en-US" sz="4100" b="0" i="0" u="none" strike="noStrike" kern="0" cap="none" spc="-25" normalizeH="0" baseline="0" noProof="0" dirty="0">
                <a:ln>
                  <a:noFill/>
                </a:ln>
                <a:solidFill>
                  <a:srgbClr val="18405B"/>
                </a:solidFill>
                <a:effectLst/>
                <a:uLnTx/>
                <a:uFillTx/>
                <a:latin typeface="Arial"/>
                <a:cs typeface="Arial"/>
              </a:rPr>
              <a:t>the </a:t>
            </a:r>
            <a:r>
              <a:rPr kumimoji="0" lang="en-US" sz="4100" b="0" i="0" u="none" strike="noStrike" kern="0" cap="none" spc="0" normalizeH="0" baseline="0" noProof="0" dirty="0">
                <a:ln>
                  <a:noFill/>
                </a:ln>
                <a:solidFill>
                  <a:srgbClr val="18405B"/>
                </a:solidFill>
                <a:effectLst/>
                <a:uLnTx/>
                <a:uFillTx/>
                <a:latin typeface="Arial"/>
                <a:cs typeface="Arial"/>
              </a:rPr>
              <a:t>SWVPP</a:t>
            </a:r>
            <a:r>
              <a:rPr kumimoji="0" lang="en-US" sz="4100" b="0" i="0" u="none" strike="noStrike" kern="0" cap="none" spc="-150" normalizeH="0" baseline="0" noProof="0" dirty="0">
                <a:ln>
                  <a:noFill/>
                </a:ln>
                <a:solidFill>
                  <a:srgbClr val="18405B"/>
                </a:solidFill>
                <a:effectLst/>
                <a:uLnTx/>
                <a:uFillTx/>
                <a:latin typeface="Arial"/>
                <a:cs typeface="Arial"/>
              </a:rPr>
              <a:t> </a:t>
            </a:r>
            <a:r>
              <a:rPr kumimoji="0" lang="en-US" sz="4100" b="0" i="0" u="none" strike="noStrike" kern="0" cap="none" spc="-20" normalizeH="0" baseline="0" noProof="0" dirty="0">
                <a:ln>
                  <a:noFill/>
                </a:ln>
                <a:solidFill>
                  <a:srgbClr val="18405B"/>
                </a:solidFill>
                <a:effectLst/>
                <a:uLnTx/>
                <a:uFillTx/>
                <a:latin typeface="Arial"/>
                <a:cs typeface="Arial"/>
              </a:rPr>
              <a:t>Team</a:t>
            </a:r>
            <a:endParaRPr kumimoji="0" lang="en-US" sz="4100" b="0" i="0" u="none" strike="noStrike" kern="0" cap="none" spc="0" normalizeH="0" baseline="0" noProof="0" dirty="0">
              <a:ln>
                <a:noFill/>
              </a:ln>
              <a:solidFill>
                <a:sysClr val="windowText" lastClr="000000"/>
              </a:solidFill>
              <a:effectLst/>
              <a:uLnTx/>
              <a:uFillTx/>
              <a:latin typeface="Arial"/>
              <a:cs typeface="Arial"/>
            </a:endParaRPr>
          </a:p>
        </p:txBody>
      </p:sp>
      <p:pic>
        <p:nvPicPr>
          <p:cNvPr id="3" name="object 3">
            <a:extLst>
              <a:ext uri="{C183D7F6-B498-43B3-948B-1728B52AA6E4}">
                <adec:decorative xmlns:adec="http://schemas.microsoft.com/office/drawing/2017/decorative" val="1"/>
              </a:ext>
            </a:extLst>
          </p:cNvPr>
          <p:cNvPicPr/>
          <p:nvPr/>
        </p:nvPicPr>
        <p:blipFill>
          <a:blip r:embed="rId2" cstate="print"/>
          <a:stretch>
            <a:fillRect/>
          </a:stretch>
        </p:blipFill>
        <p:spPr>
          <a:xfrm>
            <a:off x="5003813" y="4158564"/>
            <a:ext cx="2513697" cy="819327"/>
          </a:xfrm>
          <a:prstGeom prst="rect">
            <a:avLst/>
          </a:prstGeom>
        </p:spPr>
      </p:pic>
      <p:pic>
        <p:nvPicPr>
          <p:cNvPr id="4" name="object 4" descr="Picture of Amy Stegeman, Early Childhood Consultant, Bureau of Early Childhood"/>
          <p:cNvPicPr/>
          <p:nvPr/>
        </p:nvPicPr>
        <p:blipFill>
          <a:blip r:embed="rId3" cstate="print"/>
          <a:stretch>
            <a:fillRect/>
          </a:stretch>
        </p:blipFill>
        <p:spPr>
          <a:xfrm>
            <a:off x="4790064" y="692099"/>
            <a:ext cx="1647443" cy="2060092"/>
          </a:xfrm>
          <a:prstGeom prst="rect">
            <a:avLst/>
          </a:prstGeom>
        </p:spPr>
      </p:pic>
      <p:sp>
        <p:nvSpPr>
          <p:cNvPr id="6" name="object 6"/>
          <p:cNvSpPr txBox="1"/>
          <p:nvPr/>
        </p:nvSpPr>
        <p:spPr>
          <a:xfrm>
            <a:off x="4893697" y="2835397"/>
            <a:ext cx="1414145" cy="469265"/>
          </a:xfrm>
          <a:prstGeom prst="rect">
            <a:avLst/>
          </a:prstGeom>
        </p:spPr>
        <p:txBody>
          <a:bodyPr vert="horz" wrap="square" lIns="0" tIns="12700" rIns="0" bIns="0" rtlCol="0">
            <a:spAutoFit/>
          </a:bodyPr>
          <a:lstStyle/>
          <a:p>
            <a:pPr marL="12700" marR="5080" indent="188595">
              <a:lnSpc>
                <a:spcPct val="100000"/>
              </a:lnSpc>
              <a:spcBef>
                <a:spcPts val="100"/>
              </a:spcBef>
            </a:pPr>
            <a:r>
              <a:rPr sz="1100" b="1" dirty="0">
                <a:latin typeface="Arial"/>
                <a:cs typeface="Arial"/>
              </a:rPr>
              <a:t>Amy</a:t>
            </a:r>
            <a:r>
              <a:rPr sz="1100" b="1" spc="-30" dirty="0">
                <a:latin typeface="Arial"/>
                <a:cs typeface="Arial"/>
              </a:rPr>
              <a:t> </a:t>
            </a:r>
            <a:r>
              <a:rPr sz="1100" b="1" spc="-10" dirty="0">
                <a:latin typeface="Arial"/>
                <a:cs typeface="Arial"/>
              </a:rPr>
              <a:t>Stegeman </a:t>
            </a:r>
            <a:r>
              <a:rPr sz="900" dirty="0">
                <a:latin typeface="Arial"/>
                <a:cs typeface="Arial"/>
              </a:rPr>
              <a:t>Early</a:t>
            </a:r>
            <a:r>
              <a:rPr sz="900" spc="-15" dirty="0">
                <a:latin typeface="Arial"/>
                <a:cs typeface="Arial"/>
              </a:rPr>
              <a:t> </a:t>
            </a:r>
            <a:r>
              <a:rPr sz="900" dirty="0">
                <a:latin typeface="Arial"/>
                <a:cs typeface="Arial"/>
              </a:rPr>
              <a:t>Childhood</a:t>
            </a:r>
            <a:r>
              <a:rPr sz="900" spc="-40" dirty="0">
                <a:latin typeface="Arial"/>
                <a:cs typeface="Arial"/>
              </a:rPr>
              <a:t> </a:t>
            </a:r>
            <a:r>
              <a:rPr sz="900" spc="-10" dirty="0">
                <a:latin typeface="Arial"/>
                <a:cs typeface="Arial"/>
              </a:rPr>
              <a:t>Consultant </a:t>
            </a:r>
            <a:r>
              <a:rPr sz="900" dirty="0">
                <a:latin typeface="Arial"/>
                <a:cs typeface="Arial"/>
              </a:rPr>
              <a:t>Bureau</a:t>
            </a:r>
            <a:r>
              <a:rPr sz="900" spc="-25" dirty="0">
                <a:latin typeface="Arial"/>
                <a:cs typeface="Arial"/>
              </a:rPr>
              <a:t> </a:t>
            </a:r>
            <a:r>
              <a:rPr sz="900" dirty="0">
                <a:latin typeface="Arial"/>
                <a:cs typeface="Arial"/>
              </a:rPr>
              <a:t>of</a:t>
            </a:r>
            <a:r>
              <a:rPr sz="900" spc="-5" dirty="0">
                <a:latin typeface="Arial"/>
                <a:cs typeface="Arial"/>
              </a:rPr>
              <a:t> </a:t>
            </a:r>
            <a:r>
              <a:rPr sz="900" dirty="0">
                <a:latin typeface="Arial"/>
                <a:cs typeface="Arial"/>
              </a:rPr>
              <a:t>Early</a:t>
            </a:r>
            <a:r>
              <a:rPr sz="900" spc="-25" dirty="0">
                <a:latin typeface="Arial"/>
                <a:cs typeface="Arial"/>
              </a:rPr>
              <a:t> </a:t>
            </a:r>
            <a:r>
              <a:rPr sz="900" spc="-10" dirty="0">
                <a:latin typeface="Arial"/>
                <a:cs typeface="Arial"/>
              </a:rPr>
              <a:t>Childhood</a:t>
            </a:r>
            <a:endParaRPr sz="900">
              <a:latin typeface="Arial"/>
              <a:cs typeface="Arial"/>
            </a:endParaRPr>
          </a:p>
        </p:txBody>
      </p:sp>
      <p:pic>
        <p:nvPicPr>
          <p:cNvPr id="5" name="object 5" descr="Marcie Lentsch, Early Childhood Consultant, Bureau of Early Childhood"/>
          <p:cNvPicPr/>
          <p:nvPr/>
        </p:nvPicPr>
        <p:blipFill>
          <a:blip r:embed="rId4" cstate="print"/>
          <a:stretch>
            <a:fillRect/>
          </a:stretch>
        </p:blipFill>
        <p:spPr>
          <a:xfrm>
            <a:off x="6935661" y="1449324"/>
            <a:ext cx="1591055" cy="1988814"/>
          </a:xfrm>
          <a:prstGeom prst="rect">
            <a:avLst/>
          </a:prstGeom>
        </p:spPr>
      </p:pic>
      <p:sp>
        <p:nvSpPr>
          <p:cNvPr id="7" name="object 7"/>
          <p:cNvSpPr txBox="1"/>
          <p:nvPr/>
        </p:nvSpPr>
        <p:spPr>
          <a:xfrm>
            <a:off x="7069287" y="3489584"/>
            <a:ext cx="1414145" cy="469265"/>
          </a:xfrm>
          <a:prstGeom prst="rect">
            <a:avLst/>
          </a:prstGeom>
        </p:spPr>
        <p:txBody>
          <a:bodyPr vert="horz" wrap="square" lIns="0" tIns="12700" rIns="0" bIns="0" rtlCol="0">
            <a:spAutoFit/>
          </a:bodyPr>
          <a:lstStyle/>
          <a:p>
            <a:pPr marL="12700" marR="5080" indent="185420">
              <a:lnSpc>
                <a:spcPct val="100000"/>
              </a:lnSpc>
              <a:spcBef>
                <a:spcPts val="100"/>
              </a:spcBef>
            </a:pPr>
            <a:r>
              <a:rPr sz="1100" b="1" dirty="0">
                <a:latin typeface="Arial"/>
                <a:cs typeface="Arial"/>
              </a:rPr>
              <a:t>Marcie</a:t>
            </a:r>
            <a:r>
              <a:rPr sz="1100" b="1" spc="-40" dirty="0">
                <a:latin typeface="Arial"/>
                <a:cs typeface="Arial"/>
              </a:rPr>
              <a:t> </a:t>
            </a:r>
            <a:r>
              <a:rPr sz="1100" b="1" spc="-10" dirty="0">
                <a:latin typeface="Arial"/>
                <a:cs typeface="Arial"/>
              </a:rPr>
              <a:t>Lentsch </a:t>
            </a:r>
            <a:r>
              <a:rPr sz="900" dirty="0">
                <a:latin typeface="Arial"/>
                <a:cs typeface="Arial"/>
              </a:rPr>
              <a:t>Early</a:t>
            </a:r>
            <a:r>
              <a:rPr sz="900" spc="-15" dirty="0">
                <a:latin typeface="Arial"/>
                <a:cs typeface="Arial"/>
              </a:rPr>
              <a:t> </a:t>
            </a:r>
            <a:r>
              <a:rPr sz="900" dirty="0">
                <a:latin typeface="Arial"/>
                <a:cs typeface="Arial"/>
              </a:rPr>
              <a:t>Childhood</a:t>
            </a:r>
            <a:r>
              <a:rPr sz="900" spc="-40" dirty="0">
                <a:latin typeface="Arial"/>
                <a:cs typeface="Arial"/>
              </a:rPr>
              <a:t> </a:t>
            </a:r>
            <a:r>
              <a:rPr sz="900" spc="-10" dirty="0">
                <a:latin typeface="Arial"/>
                <a:cs typeface="Arial"/>
              </a:rPr>
              <a:t>Consultant </a:t>
            </a:r>
            <a:r>
              <a:rPr sz="900" dirty="0">
                <a:latin typeface="Arial"/>
                <a:cs typeface="Arial"/>
              </a:rPr>
              <a:t>Bureau</a:t>
            </a:r>
            <a:r>
              <a:rPr sz="900" spc="-25" dirty="0">
                <a:latin typeface="Arial"/>
                <a:cs typeface="Arial"/>
              </a:rPr>
              <a:t> </a:t>
            </a:r>
            <a:r>
              <a:rPr sz="900" dirty="0">
                <a:latin typeface="Arial"/>
                <a:cs typeface="Arial"/>
              </a:rPr>
              <a:t>of</a:t>
            </a:r>
            <a:r>
              <a:rPr sz="900" spc="-5" dirty="0">
                <a:latin typeface="Arial"/>
                <a:cs typeface="Arial"/>
              </a:rPr>
              <a:t> </a:t>
            </a:r>
            <a:r>
              <a:rPr sz="900" dirty="0">
                <a:latin typeface="Arial"/>
                <a:cs typeface="Arial"/>
              </a:rPr>
              <a:t>Early</a:t>
            </a:r>
            <a:r>
              <a:rPr sz="900" spc="-25" dirty="0">
                <a:latin typeface="Arial"/>
                <a:cs typeface="Arial"/>
              </a:rPr>
              <a:t> </a:t>
            </a:r>
            <a:r>
              <a:rPr sz="900" spc="-10" dirty="0">
                <a:latin typeface="Arial"/>
                <a:cs typeface="Arial"/>
              </a:rPr>
              <a:t>Childhood</a:t>
            </a:r>
            <a:endParaRPr sz="90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Agenda includes the pathway to SWVPP CBP Participation and the three phases that include Explore, Plan and Apply, Implement and Sustain.  "/>
          <p:cNvGrpSpPr/>
          <p:nvPr/>
        </p:nvGrpSpPr>
        <p:grpSpPr>
          <a:xfrm>
            <a:off x="0" y="0"/>
            <a:ext cx="9144000" cy="5143500"/>
            <a:chOff x="0" y="0"/>
            <a:chExt cx="9144000" cy="5143500"/>
          </a:xfrm>
        </p:grpSpPr>
        <p:sp>
          <p:nvSpPr>
            <p:cNvPr id="3" name="object 3"/>
            <p:cNvSpPr/>
            <p:nvPr/>
          </p:nvSpPr>
          <p:spPr>
            <a:xfrm>
              <a:off x="0" y="553059"/>
              <a:ext cx="9144000" cy="4591050"/>
            </a:xfrm>
            <a:custGeom>
              <a:avLst/>
              <a:gdLst/>
              <a:ahLst/>
              <a:cxnLst/>
              <a:rect l="l" t="t" r="r" b="b"/>
              <a:pathLst>
                <a:path w="9144000" h="4591050">
                  <a:moveTo>
                    <a:pt x="0" y="4590440"/>
                  </a:moveTo>
                  <a:lnTo>
                    <a:pt x="9144000" y="4590440"/>
                  </a:lnTo>
                  <a:lnTo>
                    <a:pt x="9144000" y="0"/>
                  </a:lnTo>
                  <a:lnTo>
                    <a:pt x="0" y="0"/>
                  </a:lnTo>
                  <a:lnTo>
                    <a:pt x="0" y="4590440"/>
                  </a:lnTo>
                  <a:close/>
                </a:path>
              </a:pathLst>
            </a:custGeom>
            <a:solidFill>
              <a:srgbClr val="D9D9D9"/>
            </a:solidFill>
          </p:spPr>
          <p:txBody>
            <a:bodyPr wrap="square" lIns="0" tIns="0" rIns="0" bIns="0" rtlCol="0"/>
            <a:lstStyle/>
            <a:p>
              <a:endParaRPr/>
            </a:p>
          </p:txBody>
        </p:sp>
        <p:sp>
          <p:nvSpPr>
            <p:cNvPr id="4" name="object 4"/>
            <p:cNvSpPr/>
            <p:nvPr/>
          </p:nvSpPr>
          <p:spPr>
            <a:xfrm>
              <a:off x="0" y="0"/>
              <a:ext cx="9144000" cy="553085"/>
            </a:xfrm>
            <a:custGeom>
              <a:avLst/>
              <a:gdLst/>
              <a:ahLst/>
              <a:cxnLst/>
              <a:rect l="l" t="t" r="r" b="b"/>
              <a:pathLst>
                <a:path w="9144000" h="553085">
                  <a:moveTo>
                    <a:pt x="9144000" y="0"/>
                  </a:moveTo>
                  <a:lnTo>
                    <a:pt x="0" y="0"/>
                  </a:lnTo>
                  <a:lnTo>
                    <a:pt x="0" y="553059"/>
                  </a:lnTo>
                  <a:lnTo>
                    <a:pt x="9144000" y="553059"/>
                  </a:lnTo>
                  <a:lnTo>
                    <a:pt x="9144000"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2065" rIns="0" bIns="0" rtlCol="0">
            <a:spAutoFit/>
          </a:bodyPr>
          <a:lstStyle/>
          <a:p>
            <a:pPr marL="128905">
              <a:lnSpc>
                <a:spcPct val="100000"/>
              </a:lnSpc>
              <a:spcBef>
                <a:spcPts val="95"/>
              </a:spcBef>
            </a:pPr>
            <a:r>
              <a:rPr spc="-10" dirty="0"/>
              <a:t>Agenda</a:t>
            </a:r>
          </a:p>
        </p:txBody>
      </p:sp>
      <p:sp>
        <p:nvSpPr>
          <p:cNvPr id="6" name="object 6"/>
          <p:cNvSpPr txBox="1"/>
          <p:nvPr/>
        </p:nvSpPr>
        <p:spPr>
          <a:xfrm>
            <a:off x="333124" y="941307"/>
            <a:ext cx="6162675" cy="3475990"/>
          </a:xfrm>
          <a:prstGeom prst="rect">
            <a:avLst/>
          </a:prstGeom>
        </p:spPr>
        <p:txBody>
          <a:bodyPr vert="horz" wrap="square" lIns="0" tIns="12700" rIns="0" bIns="0" rtlCol="0">
            <a:spAutoFit/>
          </a:bodyPr>
          <a:lstStyle/>
          <a:p>
            <a:pPr marL="12700">
              <a:lnSpc>
                <a:spcPct val="100000"/>
              </a:lnSpc>
              <a:spcBef>
                <a:spcPts val="100"/>
              </a:spcBef>
            </a:pPr>
            <a:r>
              <a:rPr sz="2700" b="1" dirty="0">
                <a:latin typeface="Arial"/>
                <a:cs typeface="Arial"/>
              </a:rPr>
              <a:t>Pathway</a:t>
            </a:r>
            <a:r>
              <a:rPr sz="2700" b="1" spc="-40" dirty="0">
                <a:latin typeface="Arial"/>
                <a:cs typeface="Arial"/>
              </a:rPr>
              <a:t> </a:t>
            </a:r>
            <a:r>
              <a:rPr sz="2700" b="1" dirty="0">
                <a:latin typeface="Arial"/>
                <a:cs typeface="Arial"/>
              </a:rPr>
              <a:t>to</a:t>
            </a:r>
            <a:r>
              <a:rPr sz="2700" b="1" spc="-35" dirty="0">
                <a:latin typeface="Arial"/>
                <a:cs typeface="Arial"/>
              </a:rPr>
              <a:t> </a:t>
            </a:r>
            <a:r>
              <a:rPr sz="2700" b="1" dirty="0">
                <a:latin typeface="Arial"/>
                <a:cs typeface="Arial"/>
              </a:rPr>
              <a:t>SWVPP</a:t>
            </a:r>
            <a:r>
              <a:rPr sz="2700" b="1" spc="-35" dirty="0">
                <a:latin typeface="Arial"/>
                <a:cs typeface="Arial"/>
              </a:rPr>
              <a:t> </a:t>
            </a:r>
            <a:r>
              <a:rPr sz="2700" b="1" dirty="0">
                <a:latin typeface="Arial"/>
                <a:cs typeface="Arial"/>
              </a:rPr>
              <a:t>CBP</a:t>
            </a:r>
            <a:r>
              <a:rPr sz="2700" b="1" spc="-20" dirty="0">
                <a:latin typeface="Arial"/>
                <a:cs typeface="Arial"/>
              </a:rPr>
              <a:t> </a:t>
            </a:r>
            <a:r>
              <a:rPr sz="2700" b="1" spc="-10" dirty="0">
                <a:latin typeface="Arial"/>
                <a:cs typeface="Arial"/>
              </a:rPr>
              <a:t>Participation</a:t>
            </a:r>
            <a:endParaRPr sz="2700">
              <a:latin typeface="Arial"/>
              <a:cs typeface="Arial"/>
            </a:endParaRPr>
          </a:p>
          <a:p>
            <a:pPr>
              <a:lnSpc>
                <a:spcPct val="100000"/>
              </a:lnSpc>
              <a:spcBef>
                <a:spcPts val="85"/>
              </a:spcBef>
            </a:pPr>
            <a:endParaRPr sz="2700">
              <a:latin typeface="Arial"/>
              <a:cs typeface="Arial"/>
            </a:endParaRPr>
          </a:p>
          <a:p>
            <a:pPr marL="469265" indent="-386715">
              <a:lnSpc>
                <a:spcPct val="100000"/>
              </a:lnSpc>
              <a:buSzPct val="92592"/>
              <a:buFont typeface="Arial"/>
              <a:buChar char="•"/>
              <a:tabLst>
                <a:tab pos="469265" algn="l"/>
              </a:tabLst>
            </a:pPr>
            <a:r>
              <a:rPr sz="2700" b="1" dirty="0">
                <a:latin typeface="Arial"/>
                <a:cs typeface="Arial"/>
              </a:rPr>
              <a:t>Phase</a:t>
            </a:r>
            <a:r>
              <a:rPr sz="2700" b="1" spc="-25" dirty="0">
                <a:latin typeface="Arial"/>
                <a:cs typeface="Arial"/>
              </a:rPr>
              <a:t> </a:t>
            </a:r>
            <a:r>
              <a:rPr sz="2700" b="1" dirty="0">
                <a:latin typeface="Arial"/>
                <a:cs typeface="Arial"/>
              </a:rPr>
              <a:t>1:</a:t>
            </a:r>
            <a:r>
              <a:rPr sz="2700" b="1" spc="-30" dirty="0">
                <a:latin typeface="Arial"/>
                <a:cs typeface="Arial"/>
              </a:rPr>
              <a:t> </a:t>
            </a:r>
            <a:r>
              <a:rPr sz="2700" spc="-10" dirty="0">
                <a:latin typeface="Arial"/>
                <a:cs typeface="Arial"/>
              </a:rPr>
              <a:t>Explore</a:t>
            </a:r>
            <a:endParaRPr sz="2700">
              <a:latin typeface="Arial"/>
              <a:cs typeface="Arial"/>
            </a:endParaRPr>
          </a:p>
          <a:p>
            <a:pPr marL="469265" indent="-386715">
              <a:lnSpc>
                <a:spcPct val="100000"/>
              </a:lnSpc>
              <a:spcBef>
                <a:spcPts val="2595"/>
              </a:spcBef>
              <a:buSzPct val="92592"/>
              <a:buFont typeface="Arial"/>
              <a:buChar char="•"/>
              <a:tabLst>
                <a:tab pos="469265" algn="l"/>
              </a:tabLst>
            </a:pPr>
            <a:r>
              <a:rPr sz="2700" b="1" dirty="0">
                <a:latin typeface="Arial"/>
                <a:cs typeface="Arial"/>
              </a:rPr>
              <a:t>Phase</a:t>
            </a:r>
            <a:r>
              <a:rPr sz="2700" b="1" spc="-20" dirty="0">
                <a:latin typeface="Arial"/>
                <a:cs typeface="Arial"/>
              </a:rPr>
              <a:t> </a:t>
            </a:r>
            <a:r>
              <a:rPr sz="2700" b="1" dirty="0">
                <a:latin typeface="Arial"/>
                <a:cs typeface="Arial"/>
              </a:rPr>
              <a:t>2:</a:t>
            </a:r>
            <a:r>
              <a:rPr sz="2700" b="1" spc="-25" dirty="0">
                <a:latin typeface="Arial"/>
                <a:cs typeface="Arial"/>
              </a:rPr>
              <a:t> </a:t>
            </a:r>
            <a:r>
              <a:rPr sz="2700" dirty="0">
                <a:latin typeface="Arial"/>
                <a:cs typeface="Arial"/>
              </a:rPr>
              <a:t>Plan</a:t>
            </a:r>
            <a:r>
              <a:rPr sz="2700" spc="-15" dirty="0">
                <a:latin typeface="Arial"/>
                <a:cs typeface="Arial"/>
              </a:rPr>
              <a:t> </a:t>
            </a:r>
            <a:r>
              <a:rPr sz="2700" dirty="0">
                <a:latin typeface="Arial"/>
                <a:cs typeface="Arial"/>
              </a:rPr>
              <a:t>and</a:t>
            </a:r>
            <a:r>
              <a:rPr sz="2700" spc="-20" dirty="0">
                <a:latin typeface="Arial"/>
                <a:cs typeface="Arial"/>
              </a:rPr>
              <a:t> </a:t>
            </a:r>
            <a:r>
              <a:rPr sz="2700" spc="-10" dirty="0">
                <a:latin typeface="Arial"/>
                <a:cs typeface="Arial"/>
              </a:rPr>
              <a:t>Apply</a:t>
            </a:r>
            <a:endParaRPr sz="2700">
              <a:latin typeface="Arial"/>
              <a:cs typeface="Arial"/>
            </a:endParaRPr>
          </a:p>
          <a:p>
            <a:pPr marL="469265" indent="-386715">
              <a:lnSpc>
                <a:spcPct val="100000"/>
              </a:lnSpc>
              <a:spcBef>
                <a:spcPts val="2590"/>
              </a:spcBef>
              <a:buSzPct val="92592"/>
              <a:buFont typeface="Arial"/>
              <a:buChar char="•"/>
              <a:tabLst>
                <a:tab pos="469265" algn="l"/>
              </a:tabLst>
            </a:pPr>
            <a:r>
              <a:rPr sz="2700" b="1" dirty="0">
                <a:latin typeface="Arial"/>
                <a:cs typeface="Arial"/>
              </a:rPr>
              <a:t>Phase</a:t>
            </a:r>
            <a:r>
              <a:rPr sz="2700" b="1" spc="-40" dirty="0">
                <a:latin typeface="Arial"/>
                <a:cs typeface="Arial"/>
              </a:rPr>
              <a:t> </a:t>
            </a:r>
            <a:r>
              <a:rPr sz="2700" b="1" dirty="0">
                <a:latin typeface="Arial"/>
                <a:cs typeface="Arial"/>
              </a:rPr>
              <a:t>3:</a:t>
            </a:r>
            <a:r>
              <a:rPr sz="2700" b="1" spc="-40" dirty="0">
                <a:latin typeface="Arial"/>
                <a:cs typeface="Arial"/>
              </a:rPr>
              <a:t> </a:t>
            </a:r>
            <a:r>
              <a:rPr sz="2700" dirty="0">
                <a:latin typeface="Arial"/>
                <a:cs typeface="Arial"/>
              </a:rPr>
              <a:t>Implement</a:t>
            </a:r>
            <a:r>
              <a:rPr sz="2700" spc="-25" dirty="0">
                <a:latin typeface="Arial"/>
                <a:cs typeface="Arial"/>
              </a:rPr>
              <a:t> </a:t>
            </a:r>
            <a:r>
              <a:rPr sz="2700" dirty="0">
                <a:latin typeface="Arial"/>
                <a:cs typeface="Arial"/>
              </a:rPr>
              <a:t>and</a:t>
            </a:r>
            <a:r>
              <a:rPr sz="2700" spc="-35" dirty="0">
                <a:latin typeface="Arial"/>
                <a:cs typeface="Arial"/>
              </a:rPr>
              <a:t> </a:t>
            </a:r>
            <a:r>
              <a:rPr sz="2700" spc="-10" dirty="0">
                <a:latin typeface="Arial"/>
                <a:cs typeface="Arial"/>
              </a:rPr>
              <a:t>Sustain</a:t>
            </a:r>
            <a:endParaRPr sz="2700">
              <a:latin typeface="Arial"/>
              <a:cs typeface="Arial"/>
            </a:endParaRPr>
          </a:p>
          <a:p>
            <a:pPr marL="469265" indent="-386715">
              <a:lnSpc>
                <a:spcPct val="100000"/>
              </a:lnSpc>
              <a:spcBef>
                <a:spcPts val="2590"/>
              </a:spcBef>
              <a:buSzPct val="92592"/>
              <a:buChar char="•"/>
              <a:tabLst>
                <a:tab pos="469265" algn="l"/>
              </a:tabLst>
            </a:pPr>
            <a:r>
              <a:rPr sz="2700" dirty="0">
                <a:latin typeface="Arial"/>
                <a:cs typeface="Arial"/>
              </a:rPr>
              <a:t>Time</a:t>
            </a:r>
            <a:r>
              <a:rPr sz="2700" spc="-40" dirty="0">
                <a:latin typeface="Arial"/>
                <a:cs typeface="Arial"/>
              </a:rPr>
              <a:t> </a:t>
            </a:r>
            <a:r>
              <a:rPr sz="2700" dirty="0">
                <a:latin typeface="Arial"/>
                <a:cs typeface="Arial"/>
              </a:rPr>
              <a:t>for</a:t>
            </a:r>
            <a:r>
              <a:rPr sz="2700" spc="-40" dirty="0">
                <a:latin typeface="Arial"/>
                <a:cs typeface="Arial"/>
              </a:rPr>
              <a:t> </a:t>
            </a:r>
            <a:r>
              <a:rPr sz="2700" spc="-10" dirty="0">
                <a:latin typeface="Arial"/>
                <a:cs typeface="Arial"/>
              </a:rPr>
              <a:t>Questions</a:t>
            </a:r>
            <a:endParaRPr sz="2700">
              <a:latin typeface="Arial"/>
              <a:cs typeface="Arial"/>
            </a:endParaRPr>
          </a:p>
        </p:txBody>
      </p:sp>
      <p:pic>
        <p:nvPicPr>
          <p:cNvPr id="7" name="object 7">
            <a:extLst>
              <a:ext uri="{C183D7F6-B498-43B3-948B-1728B52AA6E4}">
                <adec:decorative xmlns:adec="http://schemas.microsoft.com/office/drawing/2017/decorative" val="1"/>
              </a:ext>
            </a:extLst>
          </p:cNvPr>
          <p:cNvPicPr/>
          <p:nvPr/>
        </p:nvPicPr>
        <p:blipFill>
          <a:blip r:embed="rId2" cstate="print"/>
          <a:stretch>
            <a:fillRect/>
          </a:stretch>
        </p:blipFill>
        <p:spPr>
          <a:xfrm>
            <a:off x="6521098" y="705601"/>
            <a:ext cx="2470499" cy="247049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Slide title: Three Phases to Become A SWVPP CBP in Iowa."/>
          <p:cNvGrpSpPr/>
          <p:nvPr/>
        </p:nvGrpSpPr>
        <p:grpSpPr>
          <a:xfrm>
            <a:off x="0" y="0"/>
            <a:ext cx="9144000" cy="5143500"/>
            <a:chOff x="0" y="0"/>
            <a:chExt cx="9144000" cy="5143500"/>
          </a:xfrm>
        </p:grpSpPr>
        <p:sp>
          <p:nvSpPr>
            <p:cNvPr id="3" name="object 3"/>
            <p:cNvSpPr/>
            <p:nvPr/>
          </p:nvSpPr>
          <p:spPr>
            <a:xfrm>
              <a:off x="0" y="553059"/>
              <a:ext cx="9144000" cy="4591050"/>
            </a:xfrm>
            <a:custGeom>
              <a:avLst/>
              <a:gdLst/>
              <a:ahLst/>
              <a:cxnLst/>
              <a:rect l="l" t="t" r="r" b="b"/>
              <a:pathLst>
                <a:path w="9144000" h="4591050">
                  <a:moveTo>
                    <a:pt x="0" y="4590440"/>
                  </a:moveTo>
                  <a:lnTo>
                    <a:pt x="9144000" y="4590440"/>
                  </a:lnTo>
                  <a:lnTo>
                    <a:pt x="9144000" y="0"/>
                  </a:lnTo>
                  <a:lnTo>
                    <a:pt x="0" y="0"/>
                  </a:lnTo>
                  <a:lnTo>
                    <a:pt x="0" y="4590440"/>
                  </a:lnTo>
                  <a:close/>
                </a:path>
              </a:pathLst>
            </a:custGeom>
            <a:solidFill>
              <a:srgbClr val="E6E6E6"/>
            </a:solidFill>
          </p:spPr>
          <p:txBody>
            <a:bodyPr wrap="square" lIns="0" tIns="0" rIns="0" bIns="0" rtlCol="0"/>
            <a:lstStyle/>
            <a:p>
              <a:endParaRPr/>
            </a:p>
          </p:txBody>
        </p:sp>
        <p:sp>
          <p:nvSpPr>
            <p:cNvPr id="4" name="object 4"/>
            <p:cNvSpPr/>
            <p:nvPr/>
          </p:nvSpPr>
          <p:spPr>
            <a:xfrm>
              <a:off x="0" y="0"/>
              <a:ext cx="9144000" cy="553085"/>
            </a:xfrm>
            <a:custGeom>
              <a:avLst/>
              <a:gdLst/>
              <a:ahLst/>
              <a:cxnLst/>
              <a:rect l="l" t="t" r="r" b="b"/>
              <a:pathLst>
                <a:path w="9144000" h="553085">
                  <a:moveTo>
                    <a:pt x="9144000" y="0"/>
                  </a:moveTo>
                  <a:lnTo>
                    <a:pt x="0" y="0"/>
                  </a:lnTo>
                  <a:lnTo>
                    <a:pt x="0" y="553059"/>
                  </a:lnTo>
                  <a:lnTo>
                    <a:pt x="9144000" y="553059"/>
                  </a:lnTo>
                  <a:lnTo>
                    <a:pt x="9144000" y="0"/>
                  </a:lnTo>
                  <a:close/>
                </a:path>
              </a:pathLst>
            </a:custGeom>
            <a:solidFill>
              <a:srgbClr val="036079"/>
            </a:solidFill>
          </p:spPr>
          <p:txBody>
            <a:bodyPr wrap="square" lIns="0" tIns="0" rIns="0" bIns="0" rtlCol="0"/>
            <a:lstStyle/>
            <a:p>
              <a:endParaRPr/>
            </a:p>
          </p:txBody>
        </p:sp>
        <p:sp>
          <p:nvSpPr>
            <p:cNvPr id="5" name="object 5"/>
            <p:cNvSpPr/>
            <p:nvPr/>
          </p:nvSpPr>
          <p:spPr>
            <a:xfrm>
              <a:off x="306725" y="1179696"/>
              <a:ext cx="2705735" cy="2863215"/>
            </a:xfrm>
            <a:custGeom>
              <a:avLst/>
              <a:gdLst/>
              <a:ahLst/>
              <a:cxnLst/>
              <a:rect l="l" t="t" r="r" b="b"/>
              <a:pathLst>
                <a:path w="2705735" h="2863215">
                  <a:moveTo>
                    <a:pt x="2254491" y="0"/>
                  </a:moveTo>
                  <a:lnTo>
                    <a:pt x="450913" y="0"/>
                  </a:lnTo>
                  <a:lnTo>
                    <a:pt x="401781" y="2645"/>
                  </a:lnTo>
                  <a:lnTo>
                    <a:pt x="354181" y="10400"/>
                  </a:lnTo>
                  <a:lnTo>
                    <a:pt x="308389" y="22987"/>
                  </a:lnTo>
                  <a:lnTo>
                    <a:pt x="264679" y="40133"/>
                  </a:lnTo>
                  <a:lnTo>
                    <a:pt x="223328" y="61562"/>
                  </a:lnTo>
                  <a:lnTo>
                    <a:pt x="184609" y="86999"/>
                  </a:lnTo>
                  <a:lnTo>
                    <a:pt x="148798" y="116169"/>
                  </a:lnTo>
                  <a:lnTo>
                    <a:pt x="116169" y="148798"/>
                  </a:lnTo>
                  <a:lnTo>
                    <a:pt x="86999" y="184609"/>
                  </a:lnTo>
                  <a:lnTo>
                    <a:pt x="61562" y="223328"/>
                  </a:lnTo>
                  <a:lnTo>
                    <a:pt x="40133" y="264679"/>
                  </a:lnTo>
                  <a:lnTo>
                    <a:pt x="22987" y="308389"/>
                  </a:lnTo>
                  <a:lnTo>
                    <a:pt x="10400" y="354181"/>
                  </a:lnTo>
                  <a:lnTo>
                    <a:pt x="2645" y="401781"/>
                  </a:lnTo>
                  <a:lnTo>
                    <a:pt x="0" y="450913"/>
                  </a:lnTo>
                  <a:lnTo>
                    <a:pt x="0" y="2411996"/>
                  </a:lnTo>
                  <a:lnTo>
                    <a:pt x="2645" y="2461126"/>
                  </a:lnTo>
                  <a:lnTo>
                    <a:pt x="10400" y="2508724"/>
                  </a:lnTo>
                  <a:lnTo>
                    <a:pt x="22987" y="2554514"/>
                  </a:lnTo>
                  <a:lnTo>
                    <a:pt x="40133" y="2598222"/>
                  </a:lnTo>
                  <a:lnTo>
                    <a:pt x="61562" y="2639573"/>
                  </a:lnTo>
                  <a:lnTo>
                    <a:pt x="86999" y="2678291"/>
                  </a:lnTo>
                  <a:lnTo>
                    <a:pt x="116169" y="2714101"/>
                  </a:lnTo>
                  <a:lnTo>
                    <a:pt x="148798" y="2746728"/>
                  </a:lnTo>
                  <a:lnTo>
                    <a:pt x="184609" y="2775898"/>
                  </a:lnTo>
                  <a:lnTo>
                    <a:pt x="223328" y="2801335"/>
                  </a:lnTo>
                  <a:lnTo>
                    <a:pt x="264679" y="2822764"/>
                  </a:lnTo>
                  <a:lnTo>
                    <a:pt x="308389" y="2839909"/>
                  </a:lnTo>
                  <a:lnTo>
                    <a:pt x="354181" y="2852497"/>
                  </a:lnTo>
                  <a:lnTo>
                    <a:pt x="401781" y="2860251"/>
                  </a:lnTo>
                  <a:lnTo>
                    <a:pt x="450913" y="2862897"/>
                  </a:lnTo>
                  <a:lnTo>
                    <a:pt x="2254491" y="2862897"/>
                  </a:lnTo>
                  <a:lnTo>
                    <a:pt x="2303623" y="2860251"/>
                  </a:lnTo>
                  <a:lnTo>
                    <a:pt x="2351223" y="2852497"/>
                  </a:lnTo>
                  <a:lnTo>
                    <a:pt x="2397015" y="2839909"/>
                  </a:lnTo>
                  <a:lnTo>
                    <a:pt x="2440724" y="2822764"/>
                  </a:lnTo>
                  <a:lnTo>
                    <a:pt x="2482076" y="2801335"/>
                  </a:lnTo>
                  <a:lnTo>
                    <a:pt x="2520795" y="2775898"/>
                  </a:lnTo>
                  <a:lnTo>
                    <a:pt x="2556606" y="2746728"/>
                  </a:lnTo>
                  <a:lnTo>
                    <a:pt x="2589234" y="2714101"/>
                  </a:lnTo>
                  <a:lnTo>
                    <a:pt x="2618405" y="2678291"/>
                  </a:lnTo>
                  <a:lnTo>
                    <a:pt x="2643842" y="2639573"/>
                  </a:lnTo>
                  <a:lnTo>
                    <a:pt x="2665271" y="2598222"/>
                  </a:lnTo>
                  <a:lnTo>
                    <a:pt x="2682417" y="2554514"/>
                  </a:lnTo>
                  <a:lnTo>
                    <a:pt x="2695004" y="2508724"/>
                  </a:lnTo>
                  <a:lnTo>
                    <a:pt x="2702758" y="2461126"/>
                  </a:lnTo>
                  <a:lnTo>
                    <a:pt x="2705404" y="2411996"/>
                  </a:lnTo>
                  <a:lnTo>
                    <a:pt x="2705404" y="450913"/>
                  </a:lnTo>
                  <a:lnTo>
                    <a:pt x="2702758" y="401781"/>
                  </a:lnTo>
                  <a:lnTo>
                    <a:pt x="2695004" y="354181"/>
                  </a:lnTo>
                  <a:lnTo>
                    <a:pt x="2682417" y="308389"/>
                  </a:lnTo>
                  <a:lnTo>
                    <a:pt x="2665271" y="264679"/>
                  </a:lnTo>
                  <a:lnTo>
                    <a:pt x="2643842" y="223328"/>
                  </a:lnTo>
                  <a:lnTo>
                    <a:pt x="2618405" y="184609"/>
                  </a:lnTo>
                  <a:lnTo>
                    <a:pt x="2589234" y="148798"/>
                  </a:lnTo>
                  <a:lnTo>
                    <a:pt x="2556606" y="116169"/>
                  </a:lnTo>
                  <a:lnTo>
                    <a:pt x="2520795" y="86999"/>
                  </a:lnTo>
                  <a:lnTo>
                    <a:pt x="2482076" y="61562"/>
                  </a:lnTo>
                  <a:lnTo>
                    <a:pt x="2440724" y="40133"/>
                  </a:lnTo>
                  <a:lnTo>
                    <a:pt x="2397015" y="22987"/>
                  </a:lnTo>
                  <a:lnTo>
                    <a:pt x="2351223" y="10400"/>
                  </a:lnTo>
                  <a:lnTo>
                    <a:pt x="2303623" y="2645"/>
                  </a:lnTo>
                  <a:lnTo>
                    <a:pt x="2254491" y="0"/>
                  </a:lnTo>
                  <a:close/>
                </a:path>
              </a:pathLst>
            </a:custGeom>
            <a:solidFill>
              <a:srgbClr val="A1C4C8"/>
            </a:solidFill>
          </p:spPr>
          <p:txBody>
            <a:bodyPr wrap="square" lIns="0" tIns="0" rIns="0" bIns="0" rtlCol="0"/>
            <a:lstStyle/>
            <a:p>
              <a:endParaRPr/>
            </a:p>
          </p:txBody>
        </p:sp>
        <p:sp>
          <p:nvSpPr>
            <p:cNvPr id="6" name="object 6"/>
            <p:cNvSpPr/>
            <p:nvPr/>
          </p:nvSpPr>
          <p:spPr>
            <a:xfrm>
              <a:off x="306725" y="1179696"/>
              <a:ext cx="2705735" cy="2863215"/>
            </a:xfrm>
            <a:custGeom>
              <a:avLst/>
              <a:gdLst/>
              <a:ahLst/>
              <a:cxnLst/>
              <a:rect l="l" t="t" r="r" b="b"/>
              <a:pathLst>
                <a:path w="2705735" h="2863215">
                  <a:moveTo>
                    <a:pt x="0" y="450913"/>
                  </a:moveTo>
                  <a:lnTo>
                    <a:pt x="2645" y="401781"/>
                  </a:lnTo>
                  <a:lnTo>
                    <a:pt x="10400" y="354181"/>
                  </a:lnTo>
                  <a:lnTo>
                    <a:pt x="22987" y="308389"/>
                  </a:lnTo>
                  <a:lnTo>
                    <a:pt x="40133" y="264679"/>
                  </a:lnTo>
                  <a:lnTo>
                    <a:pt x="61562" y="223328"/>
                  </a:lnTo>
                  <a:lnTo>
                    <a:pt x="86999" y="184609"/>
                  </a:lnTo>
                  <a:lnTo>
                    <a:pt x="116169" y="148798"/>
                  </a:lnTo>
                  <a:lnTo>
                    <a:pt x="148798" y="116169"/>
                  </a:lnTo>
                  <a:lnTo>
                    <a:pt x="184609" y="86999"/>
                  </a:lnTo>
                  <a:lnTo>
                    <a:pt x="223328" y="61562"/>
                  </a:lnTo>
                  <a:lnTo>
                    <a:pt x="264679" y="40133"/>
                  </a:lnTo>
                  <a:lnTo>
                    <a:pt x="308389" y="22987"/>
                  </a:lnTo>
                  <a:lnTo>
                    <a:pt x="354181" y="10400"/>
                  </a:lnTo>
                  <a:lnTo>
                    <a:pt x="401781" y="2645"/>
                  </a:lnTo>
                  <a:lnTo>
                    <a:pt x="450913" y="0"/>
                  </a:lnTo>
                  <a:lnTo>
                    <a:pt x="2254491" y="0"/>
                  </a:lnTo>
                  <a:lnTo>
                    <a:pt x="2303623" y="2645"/>
                  </a:lnTo>
                  <a:lnTo>
                    <a:pt x="2351223" y="10400"/>
                  </a:lnTo>
                  <a:lnTo>
                    <a:pt x="2397015" y="22987"/>
                  </a:lnTo>
                  <a:lnTo>
                    <a:pt x="2440724" y="40133"/>
                  </a:lnTo>
                  <a:lnTo>
                    <a:pt x="2482076" y="61562"/>
                  </a:lnTo>
                  <a:lnTo>
                    <a:pt x="2520795" y="86999"/>
                  </a:lnTo>
                  <a:lnTo>
                    <a:pt x="2556606" y="116169"/>
                  </a:lnTo>
                  <a:lnTo>
                    <a:pt x="2589234" y="148798"/>
                  </a:lnTo>
                  <a:lnTo>
                    <a:pt x="2618405" y="184609"/>
                  </a:lnTo>
                  <a:lnTo>
                    <a:pt x="2643842" y="223328"/>
                  </a:lnTo>
                  <a:lnTo>
                    <a:pt x="2665271" y="264679"/>
                  </a:lnTo>
                  <a:lnTo>
                    <a:pt x="2682417" y="308389"/>
                  </a:lnTo>
                  <a:lnTo>
                    <a:pt x="2695004" y="354181"/>
                  </a:lnTo>
                  <a:lnTo>
                    <a:pt x="2702758" y="401781"/>
                  </a:lnTo>
                  <a:lnTo>
                    <a:pt x="2705404" y="450913"/>
                  </a:lnTo>
                  <a:lnTo>
                    <a:pt x="2705404" y="2411996"/>
                  </a:lnTo>
                  <a:lnTo>
                    <a:pt x="2702758" y="2461126"/>
                  </a:lnTo>
                  <a:lnTo>
                    <a:pt x="2695004" y="2508724"/>
                  </a:lnTo>
                  <a:lnTo>
                    <a:pt x="2682417" y="2554514"/>
                  </a:lnTo>
                  <a:lnTo>
                    <a:pt x="2665271" y="2598222"/>
                  </a:lnTo>
                  <a:lnTo>
                    <a:pt x="2643842" y="2639573"/>
                  </a:lnTo>
                  <a:lnTo>
                    <a:pt x="2618405" y="2678291"/>
                  </a:lnTo>
                  <a:lnTo>
                    <a:pt x="2589234" y="2714101"/>
                  </a:lnTo>
                  <a:lnTo>
                    <a:pt x="2556606" y="2746728"/>
                  </a:lnTo>
                  <a:lnTo>
                    <a:pt x="2520795" y="2775898"/>
                  </a:lnTo>
                  <a:lnTo>
                    <a:pt x="2482076" y="2801335"/>
                  </a:lnTo>
                  <a:lnTo>
                    <a:pt x="2440724" y="2822764"/>
                  </a:lnTo>
                  <a:lnTo>
                    <a:pt x="2397015" y="2839909"/>
                  </a:lnTo>
                  <a:lnTo>
                    <a:pt x="2351223" y="2852497"/>
                  </a:lnTo>
                  <a:lnTo>
                    <a:pt x="2303623" y="2860251"/>
                  </a:lnTo>
                  <a:lnTo>
                    <a:pt x="2254491" y="2862897"/>
                  </a:lnTo>
                  <a:lnTo>
                    <a:pt x="450913" y="2862897"/>
                  </a:lnTo>
                  <a:lnTo>
                    <a:pt x="401781" y="2860251"/>
                  </a:lnTo>
                  <a:lnTo>
                    <a:pt x="354181" y="2852497"/>
                  </a:lnTo>
                  <a:lnTo>
                    <a:pt x="308389" y="2839909"/>
                  </a:lnTo>
                  <a:lnTo>
                    <a:pt x="264679" y="2822764"/>
                  </a:lnTo>
                  <a:lnTo>
                    <a:pt x="223328" y="2801335"/>
                  </a:lnTo>
                  <a:lnTo>
                    <a:pt x="184609" y="2775898"/>
                  </a:lnTo>
                  <a:lnTo>
                    <a:pt x="148798" y="2746728"/>
                  </a:lnTo>
                  <a:lnTo>
                    <a:pt x="116169" y="2714101"/>
                  </a:lnTo>
                  <a:lnTo>
                    <a:pt x="86999" y="2678291"/>
                  </a:lnTo>
                  <a:lnTo>
                    <a:pt x="61562" y="2639573"/>
                  </a:lnTo>
                  <a:lnTo>
                    <a:pt x="40133" y="2598222"/>
                  </a:lnTo>
                  <a:lnTo>
                    <a:pt x="22987" y="2554514"/>
                  </a:lnTo>
                  <a:lnTo>
                    <a:pt x="10400" y="2508724"/>
                  </a:lnTo>
                  <a:lnTo>
                    <a:pt x="2645" y="2461126"/>
                  </a:lnTo>
                  <a:lnTo>
                    <a:pt x="0" y="2411996"/>
                  </a:lnTo>
                  <a:lnTo>
                    <a:pt x="0" y="450913"/>
                  </a:lnTo>
                  <a:close/>
                </a:path>
              </a:pathLst>
            </a:custGeom>
            <a:ln w="9525">
              <a:solidFill>
                <a:srgbClr val="002052"/>
              </a:solidFill>
            </a:ln>
          </p:spPr>
          <p:txBody>
            <a:bodyPr wrap="square" lIns="0" tIns="0" rIns="0" bIns="0" rtlCol="0"/>
            <a:lstStyle/>
            <a:p>
              <a:endParaRPr/>
            </a:p>
          </p:txBody>
        </p:sp>
        <p:sp>
          <p:nvSpPr>
            <p:cNvPr id="7" name="object 7"/>
            <p:cNvSpPr/>
            <p:nvPr/>
          </p:nvSpPr>
          <p:spPr>
            <a:xfrm>
              <a:off x="3278613" y="1179696"/>
              <a:ext cx="2705735" cy="2863215"/>
            </a:xfrm>
            <a:custGeom>
              <a:avLst/>
              <a:gdLst/>
              <a:ahLst/>
              <a:cxnLst/>
              <a:rect l="l" t="t" r="r" b="b"/>
              <a:pathLst>
                <a:path w="2705735" h="2863215">
                  <a:moveTo>
                    <a:pt x="2254491" y="0"/>
                  </a:moveTo>
                  <a:lnTo>
                    <a:pt x="450913" y="0"/>
                  </a:lnTo>
                  <a:lnTo>
                    <a:pt x="401781" y="2645"/>
                  </a:lnTo>
                  <a:lnTo>
                    <a:pt x="354181" y="10400"/>
                  </a:lnTo>
                  <a:lnTo>
                    <a:pt x="308389" y="22987"/>
                  </a:lnTo>
                  <a:lnTo>
                    <a:pt x="264679" y="40133"/>
                  </a:lnTo>
                  <a:lnTo>
                    <a:pt x="223328" y="61562"/>
                  </a:lnTo>
                  <a:lnTo>
                    <a:pt x="184609" y="86999"/>
                  </a:lnTo>
                  <a:lnTo>
                    <a:pt x="148798" y="116169"/>
                  </a:lnTo>
                  <a:lnTo>
                    <a:pt x="116169" y="148798"/>
                  </a:lnTo>
                  <a:lnTo>
                    <a:pt x="86999" y="184609"/>
                  </a:lnTo>
                  <a:lnTo>
                    <a:pt x="61562" y="223328"/>
                  </a:lnTo>
                  <a:lnTo>
                    <a:pt x="40133" y="264679"/>
                  </a:lnTo>
                  <a:lnTo>
                    <a:pt x="22987" y="308389"/>
                  </a:lnTo>
                  <a:lnTo>
                    <a:pt x="10400" y="354181"/>
                  </a:lnTo>
                  <a:lnTo>
                    <a:pt x="2645" y="401781"/>
                  </a:lnTo>
                  <a:lnTo>
                    <a:pt x="0" y="450913"/>
                  </a:lnTo>
                  <a:lnTo>
                    <a:pt x="0" y="2411996"/>
                  </a:lnTo>
                  <a:lnTo>
                    <a:pt x="2645" y="2461126"/>
                  </a:lnTo>
                  <a:lnTo>
                    <a:pt x="10400" y="2508724"/>
                  </a:lnTo>
                  <a:lnTo>
                    <a:pt x="22987" y="2554514"/>
                  </a:lnTo>
                  <a:lnTo>
                    <a:pt x="40133" y="2598222"/>
                  </a:lnTo>
                  <a:lnTo>
                    <a:pt x="61562" y="2639573"/>
                  </a:lnTo>
                  <a:lnTo>
                    <a:pt x="86999" y="2678291"/>
                  </a:lnTo>
                  <a:lnTo>
                    <a:pt x="116169" y="2714101"/>
                  </a:lnTo>
                  <a:lnTo>
                    <a:pt x="148798" y="2746728"/>
                  </a:lnTo>
                  <a:lnTo>
                    <a:pt x="184609" y="2775898"/>
                  </a:lnTo>
                  <a:lnTo>
                    <a:pt x="223328" y="2801335"/>
                  </a:lnTo>
                  <a:lnTo>
                    <a:pt x="264679" y="2822764"/>
                  </a:lnTo>
                  <a:lnTo>
                    <a:pt x="308389" y="2839909"/>
                  </a:lnTo>
                  <a:lnTo>
                    <a:pt x="354181" y="2852497"/>
                  </a:lnTo>
                  <a:lnTo>
                    <a:pt x="401781" y="2860251"/>
                  </a:lnTo>
                  <a:lnTo>
                    <a:pt x="450913" y="2862897"/>
                  </a:lnTo>
                  <a:lnTo>
                    <a:pt x="2254491" y="2862897"/>
                  </a:lnTo>
                  <a:lnTo>
                    <a:pt x="2303623" y="2860251"/>
                  </a:lnTo>
                  <a:lnTo>
                    <a:pt x="2351223" y="2852497"/>
                  </a:lnTo>
                  <a:lnTo>
                    <a:pt x="2397015" y="2839909"/>
                  </a:lnTo>
                  <a:lnTo>
                    <a:pt x="2440724" y="2822764"/>
                  </a:lnTo>
                  <a:lnTo>
                    <a:pt x="2482076" y="2801335"/>
                  </a:lnTo>
                  <a:lnTo>
                    <a:pt x="2520795" y="2775898"/>
                  </a:lnTo>
                  <a:lnTo>
                    <a:pt x="2556606" y="2746728"/>
                  </a:lnTo>
                  <a:lnTo>
                    <a:pt x="2589234" y="2714101"/>
                  </a:lnTo>
                  <a:lnTo>
                    <a:pt x="2618405" y="2678291"/>
                  </a:lnTo>
                  <a:lnTo>
                    <a:pt x="2643842" y="2639573"/>
                  </a:lnTo>
                  <a:lnTo>
                    <a:pt x="2665271" y="2598222"/>
                  </a:lnTo>
                  <a:lnTo>
                    <a:pt x="2682417" y="2554514"/>
                  </a:lnTo>
                  <a:lnTo>
                    <a:pt x="2695004" y="2508724"/>
                  </a:lnTo>
                  <a:lnTo>
                    <a:pt x="2702758" y="2461126"/>
                  </a:lnTo>
                  <a:lnTo>
                    <a:pt x="2705404" y="2411996"/>
                  </a:lnTo>
                  <a:lnTo>
                    <a:pt x="2705404" y="450913"/>
                  </a:lnTo>
                  <a:lnTo>
                    <a:pt x="2702758" y="401781"/>
                  </a:lnTo>
                  <a:lnTo>
                    <a:pt x="2695004" y="354181"/>
                  </a:lnTo>
                  <a:lnTo>
                    <a:pt x="2682417" y="308389"/>
                  </a:lnTo>
                  <a:lnTo>
                    <a:pt x="2665271" y="264679"/>
                  </a:lnTo>
                  <a:lnTo>
                    <a:pt x="2643842" y="223328"/>
                  </a:lnTo>
                  <a:lnTo>
                    <a:pt x="2618405" y="184609"/>
                  </a:lnTo>
                  <a:lnTo>
                    <a:pt x="2589234" y="148798"/>
                  </a:lnTo>
                  <a:lnTo>
                    <a:pt x="2556606" y="116169"/>
                  </a:lnTo>
                  <a:lnTo>
                    <a:pt x="2520795" y="86999"/>
                  </a:lnTo>
                  <a:lnTo>
                    <a:pt x="2482076" y="61562"/>
                  </a:lnTo>
                  <a:lnTo>
                    <a:pt x="2440724" y="40133"/>
                  </a:lnTo>
                  <a:lnTo>
                    <a:pt x="2397015" y="22987"/>
                  </a:lnTo>
                  <a:lnTo>
                    <a:pt x="2351223" y="10400"/>
                  </a:lnTo>
                  <a:lnTo>
                    <a:pt x="2303623" y="2645"/>
                  </a:lnTo>
                  <a:lnTo>
                    <a:pt x="2254491" y="0"/>
                  </a:lnTo>
                  <a:close/>
                </a:path>
              </a:pathLst>
            </a:custGeom>
            <a:solidFill>
              <a:srgbClr val="76A4AE"/>
            </a:solidFill>
          </p:spPr>
          <p:txBody>
            <a:bodyPr wrap="square" lIns="0" tIns="0" rIns="0" bIns="0" rtlCol="0"/>
            <a:lstStyle/>
            <a:p>
              <a:endParaRPr/>
            </a:p>
          </p:txBody>
        </p:sp>
        <p:sp>
          <p:nvSpPr>
            <p:cNvPr id="8" name="object 8"/>
            <p:cNvSpPr/>
            <p:nvPr/>
          </p:nvSpPr>
          <p:spPr>
            <a:xfrm>
              <a:off x="3278613" y="1179696"/>
              <a:ext cx="2705735" cy="2863215"/>
            </a:xfrm>
            <a:custGeom>
              <a:avLst/>
              <a:gdLst/>
              <a:ahLst/>
              <a:cxnLst/>
              <a:rect l="l" t="t" r="r" b="b"/>
              <a:pathLst>
                <a:path w="2705735" h="2863215">
                  <a:moveTo>
                    <a:pt x="0" y="450913"/>
                  </a:moveTo>
                  <a:lnTo>
                    <a:pt x="2645" y="401781"/>
                  </a:lnTo>
                  <a:lnTo>
                    <a:pt x="10400" y="354181"/>
                  </a:lnTo>
                  <a:lnTo>
                    <a:pt x="22987" y="308389"/>
                  </a:lnTo>
                  <a:lnTo>
                    <a:pt x="40133" y="264679"/>
                  </a:lnTo>
                  <a:lnTo>
                    <a:pt x="61562" y="223328"/>
                  </a:lnTo>
                  <a:lnTo>
                    <a:pt x="86999" y="184609"/>
                  </a:lnTo>
                  <a:lnTo>
                    <a:pt x="116169" y="148798"/>
                  </a:lnTo>
                  <a:lnTo>
                    <a:pt x="148798" y="116169"/>
                  </a:lnTo>
                  <a:lnTo>
                    <a:pt x="184609" y="86999"/>
                  </a:lnTo>
                  <a:lnTo>
                    <a:pt x="223328" y="61562"/>
                  </a:lnTo>
                  <a:lnTo>
                    <a:pt x="264679" y="40133"/>
                  </a:lnTo>
                  <a:lnTo>
                    <a:pt x="308389" y="22987"/>
                  </a:lnTo>
                  <a:lnTo>
                    <a:pt x="354181" y="10400"/>
                  </a:lnTo>
                  <a:lnTo>
                    <a:pt x="401781" y="2645"/>
                  </a:lnTo>
                  <a:lnTo>
                    <a:pt x="450913" y="0"/>
                  </a:lnTo>
                  <a:lnTo>
                    <a:pt x="2254491" y="0"/>
                  </a:lnTo>
                  <a:lnTo>
                    <a:pt x="2303623" y="2645"/>
                  </a:lnTo>
                  <a:lnTo>
                    <a:pt x="2351223" y="10400"/>
                  </a:lnTo>
                  <a:lnTo>
                    <a:pt x="2397015" y="22987"/>
                  </a:lnTo>
                  <a:lnTo>
                    <a:pt x="2440724" y="40133"/>
                  </a:lnTo>
                  <a:lnTo>
                    <a:pt x="2482076" y="61562"/>
                  </a:lnTo>
                  <a:lnTo>
                    <a:pt x="2520795" y="86999"/>
                  </a:lnTo>
                  <a:lnTo>
                    <a:pt x="2556606" y="116169"/>
                  </a:lnTo>
                  <a:lnTo>
                    <a:pt x="2589234" y="148798"/>
                  </a:lnTo>
                  <a:lnTo>
                    <a:pt x="2618405" y="184609"/>
                  </a:lnTo>
                  <a:lnTo>
                    <a:pt x="2643842" y="223328"/>
                  </a:lnTo>
                  <a:lnTo>
                    <a:pt x="2665271" y="264679"/>
                  </a:lnTo>
                  <a:lnTo>
                    <a:pt x="2682417" y="308389"/>
                  </a:lnTo>
                  <a:lnTo>
                    <a:pt x="2695004" y="354181"/>
                  </a:lnTo>
                  <a:lnTo>
                    <a:pt x="2702758" y="401781"/>
                  </a:lnTo>
                  <a:lnTo>
                    <a:pt x="2705404" y="450913"/>
                  </a:lnTo>
                  <a:lnTo>
                    <a:pt x="2705404" y="2411996"/>
                  </a:lnTo>
                  <a:lnTo>
                    <a:pt x="2702758" y="2461126"/>
                  </a:lnTo>
                  <a:lnTo>
                    <a:pt x="2695004" y="2508724"/>
                  </a:lnTo>
                  <a:lnTo>
                    <a:pt x="2682417" y="2554514"/>
                  </a:lnTo>
                  <a:lnTo>
                    <a:pt x="2665271" y="2598222"/>
                  </a:lnTo>
                  <a:lnTo>
                    <a:pt x="2643842" y="2639573"/>
                  </a:lnTo>
                  <a:lnTo>
                    <a:pt x="2618405" y="2678291"/>
                  </a:lnTo>
                  <a:lnTo>
                    <a:pt x="2589234" y="2714101"/>
                  </a:lnTo>
                  <a:lnTo>
                    <a:pt x="2556606" y="2746728"/>
                  </a:lnTo>
                  <a:lnTo>
                    <a:pt x="2520795" y="2775898"/>
                  </a:lnTo>
                  <a:lnTo>
                    <a:pt x="2482076" y="2801335"/>
                  </a:lnTo>
                  <a:lnTo>
                    <a:pt x="2440724" y="2822764"/>
                  </a:lnTo>
                  <a:lnTo>
                    <a:pt x="2397015" y="2839909"/>
                  </a:lnTo>
                  <a:lnTo>
                    <a:pt x="2351223" y="2852497"/>
                  </a:lnTo>
                  <a:lnTo>
                    <a:pt x="2303623" y="2860251"/>
                  </a:lnTo>
                  <a:lnTo>
                    <a:pt x="2254491" y="2862897"/>
                  </a:lnTo>
                  <a:lnTo>
                    <a:pt x="450913" y="2862897"/>
                  </a:lnTo>
                  <a:lnTo>
                    <a:pt x="401781" y="2860251"/>
                  </a:lnTo>
                  <a:lnTo>
                    <a:pt x="354181" y="2852497"/>
                  </a:lnTo>
                  <a:lnTo>
                    <a:pt x="308389" y="2839909"/>
                  </a:lnTo>
                  <a:lnTo>
                    <a:pt x="264679" y="2822764"/>
                  </a:lnTo>
                  <a:lnTo>
                    <a:pt x="223328" y="2801335"/>
                  </a:lnTo>
                  <a:lnTo>
                    <a:pt x="184609" y="2775898"/>
                  </a:lnTo>
                  <a:lnTo>
                    <a:pt x="148798" y="2746728"/>
                  </a:lnTo>
                  <a:lnTo>
                    <a:pt x="116169" y="2714101"/>
                  </a:lnTo>
                  <a:lnTo>
                    <a:pt x="86999" y="2678291"/>
                  </a:lnTo>
                  <a:lnTo>
                    <a:pt x="61562" y="2639573"/>
                  </a:lnTo>
                  <a:lnTo>
                    <a:pt x="40133" y="2598222"/>
                  </a:lnTo>
                  <a:lnTo>
                    <a:pt x="22987" y="2554514"/>
                  </a:lnTo>
                  <a:lnTo>
                    <a:pt x="10400" y="2508724"/>
                  </a:lnTo>
                  <a:lnTo>
                    <a:pt x="2645" y="2461126"/>
                  </a:lnTo>
                  <a:lnTo>
                    <a:pt x="0" y="2411996"/>
                  </a:lnTo>
                  <a:lnTo>
                    <a:pt x="0" y="450913"/>
                  </a:lnTo>
                  <a:close/>
                </a:path>
              </a:pathLst>
            </a:custGeom>
            <a:ln w="9525">
              <a:solidFill>
                <a:srgbClr val="002052"/>
              </a:solidFill>
            </a:ln>
          </p:spPr>
          <p:txBody>
            <a:bodyPr wrap="square" lIns="0" tIns="0" rIns="0" bIns="0" rtlCol="0"/>
            <a:lstStyle/>
            <a:p>
              <a:endParaRPr/>
            </a:p>
          </p:txBody>
        </p:sp>
        <p:sp>
          <p:nvSpPr>
            <p:cNvPr id="9" name="object 9"/>
            <p:cNvSpPr/>
            <p:nvPr/>
          </p:nvSpPr>
          <p:spPr>
            <a:xfrm>
              <a:off x="6250499" y="1179596"/>
              <a:ext cx="2705735" cy="2863215"/>
            </a:xfrm>
            <a:custGeom>
              <a:avLst/>
              <a:gdLst/>
              <a:ahLst/>
              <a:cxnLst/>
              <a:rect l="l" t="t" r="r" b="b"/>
              <a:pathLst>
                <a:path w="2705734" h="2863215">
                  <a:moveTo>
                    <a:pt x="2254491" y="0"/>
                  </a:moveTo>
                  <a:lnTo>
                    <a:pt x="450913" y="0"/>
                  </a:lnTo>
                  <a:lnTo>
                    <a:pt x="401781" y="2645"/>
                  </a:lnTo>
                  <a:lnTo>
                    <a:pt x="354181" y="10400"/>
                  </a:lnTo>
                  <a:lnTo>
                    <a:pt x="308389" y="22987"/>
                  </a:lnTo>
                  <a:lnTo>
                    <a:pt x="264679" y="40133"/>
                  </a:lnTo>
                  <a:lnTo>
                    <a:pt x="223328" y="61562"/>
                  </a:lnTo>
                  <a:lnTo>
                    <a:pt x="184609" y="86999"/>
                  </a:lnTo>
                  <a:lnTo>
                    <a:pt x="148798" y="116169"/>
                  </a:lnTo>
                  <a:lnTo>
                    <a:pt x="116169" y="148798"/>
                  </a:lnTo>
                  <a:lnTo>
                    <a:pt x="86999" y="184609"/>
                  </a:lnTo>
                  <a:lnTo>
                    <a:pt x="61562" y="223328"/>
                  </a:lnTo>
                  <a:lnTo>
                    <a:pt x="40133" y="264679"/>
                  </a:lnTo>
                  <a:lnTo>
                    <a:pt x="22987" y="308389"/>
                  </a:lnTo>
                  <a:lnTo>
                    <a:pt x="10400" y="354181"/>
                  </a:lnTo>
                  <a:lnTo>
                    <a:pt x="2645" y="401781"/>
                  </a:lnTo>
                  <a:lnTo>
                    <a:pt x="0" y="450913"/>
                  </a:lnTo>
                  <a:lnTo>
                    <a:pt x="0" y="2411996"/>
                  </a:lnTo>
                  <a:lnTo>
                    <a:pt x="2645" y="2461126"/>
                  </a:lnTo>
                  <a:lnTo>
                    <a:pt x="10400" y="2508724"/>
                  </a:lnTo>
                  <a:lnTo>
                    <a:pt x="22987" y="2554514"/>
                  </a:lnTo>
                  <a:lnTo>
                    <a:pt x="40133" y="2598222"/>
                  </a:lnTo>
                  <a:lnTo>
                    <a:pt x="61562" y="2639573"/>
                  </a:lnTo>
                  <a:lnTo>
                    <a:pt x="86999" y="2678291"/>
                  </a:lnTo>
                  <a:lnTo>
                    <a:pt x="116169" y="2714101"/>
                  </a:lnTo>
                  <a:lnTo>
                    <a:pt x="148798" y="2746728"/>
                  </a:lnTo>
                  <a:lnTo>
                    <a:pt x="184609" y="2775898"/>
                  </a:lnTo>
                  <a:lnTo>
                    <a:pt x="223328" y="2801335"/>
                  </a:lnTo>
                  <a:lnTo>
                    <a:pt x="264679" y="2822764"/>
                  </a:lnTo>
                  <a:lnTo>
                    <a:pt x="308389" y="2839909"/>
                  </a:lnTo>
                  <a:lnTo>
                    <a:pt x="354181" y="2852497"/>
                  </a:lnTo>
                  <a:lnTo>
                    <a:pt x="401781" y="2860251"/>
                  </a:lnTo>
                  <a:lnTo>
                    <a:pt x="450913" y="2862897"/>
                  </a:lnTo>
                  <a:lnTo>
                    <a:pt x="2254491" y="2862897"/>
                  </a:lnTo>
                  <a:lnTo>
                    <a:pt x="2303623" y="2860251"/>
                  </a:lnTo>
                  <a:lnTo>
                    <a:pt x="2351223" y="2852497"/>
                  </a:lnTo>
                  <a:lnTo>
                    <a:pt x="2397015" y="2839909"/>
                  </a:lnTo>
                  <a:lnTo>
                    <a:pt x="2440724" y="2822764"/>
                  </a:lnTo>
                  <a:lnTo>
                    <a:pt x="2482076" y="2801335"/>
                  </a:lnTo>
                  <a:lnTo>
                    <a:pt x="2520795" y="2775898"/>
                  </a:lnTo>
                  <a:lnTo>
                    <a:pt x="2556606" y="2746728"/>
                  </a:lnTo>
                  <a:lnTo>
                    <a:pt x="2589234" y="2714101"/>
                  </a:lnTo>
                  <a:lnTo>
                    <a:pt x="2618405" y="2678291"/>
                  </a:lnTo>
                  <a:lnTo>
                    <a:pt x="2643842" y="2639573"/>
                  </a:lnTo>
                  <a:lnTo>
                    <a:pt x="2665271" y="2598222"/>
                  </a:lnTo>
                  <a:lnTo>
                    <a:pt x="2682417" y="2554514"/>
                  </a:lnTo>
                  <a:lnTo>
                    <a:pt x="2695004" y="2508724"/>
                  </a:lnTo>
                  <a:lnTo>
                    <a:pt x="2702758" y="2461126"/>
                  </a:lnTo>
                  <a:lnTo>
                    <a:pt x="2705404" y="2411996"/>
                  </a:lnTo>
                  <a:lnTo>
                    <a:pt x="2705404" y="450913"/>
                  </a:lnTo>
                  <a:lnTo>
                    <a:pt x="2702758" y="401781"/>
                  </a:lnTo>
                  <a:lnTo>
                    <a:pt x="2695004" y="354181"/>
                  </a:lnTo>
                  <a:lnTo>
                    <a:pt x="2682417" y="308389"/>
                  </a:lnTo>
                  <a:lnTo>
                    <a:pt x="2665271" y="264679"/>
                  </a:lnTo>
                  <a:lnTo>
                    <a:pt x="2643842" y="223328"/>
                  </a:lnTo>
                  <a:lnTo>
                    <a:pt x="2618405" y="184609"/>
                  </a:lnTo>
                  <a:lnTo>
                    <a:pt x="2589234" y="148798"/>
                  </a:lnTo>
                  <a:lnTo>
                    <a:pt x="2556606" y="116169"/>
                  </a:lnTo>
                  <a:lnTo>
                    <a:pt x="2520795" y="86999"/>
                  </a:lnTo>
                  <a:lnTo>
                    <a:pt x="2482076" y="61562"/>
                  </a:lnTo>
                  <a:lnTo>
                    <a:pt x="2440724" y="40133"/>
                  </a:lnTo>
                  <a:lnTo>
                    <a:pt x="2397015" y="22987"/>
                  </a:lnTo>
                  <a:lnTo>
                    <a:pt x="2351223" y="10400"/>
                  </a:lnTo>
                  <a:lnTo>
                    <a:pt x="2303623" y="2645"/>
                  </a:lnTo>
                  <a:lnTo>
                    <a:pt x="2254491" y="0"/>
                  </a:lnTo>
                  <a:close/>
                </a:path>
              </a:pathLst>
            </a:custGeom>
            <a:solidFill>
              <a:srgbClr val="45818E"/>
            </a:solidFill>
          </p:spPr>
          <p:txBody>
            <a:bodyPr wrap="square" lIns="0" tIns="0" rIns="0" bIns="0" rtlCol="0"/>
            <a:lstStyle/>
            <a:p>
              <a:endParaRPr/>
            </a:p>
          </p:txBody>
        </p:sp>
        <p:sp>
          <p:nvSpPr>
            <p:cNvPr id="10" name="object 10"/>
            <p:cNvSpPr/>
            <p:nvPr/>
          </p:nvSpPr>
          <p:spPr>
            <a:xfrm>
              <a:off x="6250499" y="1179596"/>
              <a:ext cx="2705735" cy="2863215"/>
            </a:xfrm>
            <a:custGeom>
              <a:avLst/>
              <a:gdLst/>
              <a:ahLst/>
              <a:cxnLst/>
              <a:rect l="l" t="t" r="r" b="b"/>
              <a:pathLst>
                <a:path w="2705734" h="2863215">
                  <a:moveTo>
                    <a:pt x="0" y="450913"/>
                  </a:moveTo>
                  <a:lnTo>
                    <a:pt x="2645" y="401781"/>
                  </a:lnTo>
                  <a:lnTo>
                    <a:pt x="10400" y="354181"/>
                  </a:lnTo>
                  <a:lnTo>
                    <a:pt x="22987" y="308389"/>
                  </a:lnTo>
                  <a:lnTo>
                    <a:pt x="40133" y="264679"/>
                  </a:lnTo>
                  <a:lnTo>
                    <a:pt x="61562" y="223328"/>
                  </a:lnTo>
                  <a:lnTo>
                    <a:pt x="86999" y="184609"/>
                  </a:lnTo>
                  <a:lnTo>
                    <a:pt x="116169" y="148798"/>
                  </a:lnTo>
                  <a:lnTo>
                    <a:pt x="148798" y="116169"/>
                  </a:lnTo>
                  <a:lnTo>
                    <a:pt x="184609" y="86999"/>
                  </a:lnTo>
                  <a:lnTo>
                    <a:pt x="223328" y="61562"/>
                  </a:lnTo>
                  <a:lnTo>
                    <a:pt x="264679" y="40133"/>
                  </a:lnTo>
                  <a:lnTo>
                    <a:pt x="308389" y="22987"/>
                  </a:lnTo>
                  <a:lnTo>
                    <a:pt x="354181" y="10400"/>
                  </a:lnTo>
                  <a:lnTo>
                    <a:pt x="401781" y="2645"/>
                  </a:lnTo>
                  <a:lnTo>
                    <a:pt x="450913" y="0"/>
                  </a:lnTo>
                  <a:lnTo>
                    <a:pt x="2254491" y="0"/>
                  </a:lnTo>
                  <a:lnTo>
                    <a:pt x="2303623" y="2645"/>
                  </a:lnTo>
                  <a:lnTo>
                    <a:pt x="2351223" y="10400"/>
                  </a:lnTo>
                  <a:lnTo>
                    <a:pt x="2397015" y="22987"/>
                  </a:lnTo>
                  <a:lnTo>
                    <a:pt x="2440724" y="40133"/>
                  </a:lnTo>
                  <a:lnTo>
                    <a:pt x="2482076" y="61562"/>
                  </a:lnTo>
                  <a:lnTo>
                    <a:pt x="2520795" y="86999"/>
                  </a:lnTo>
                  <a:lnTo>
                    <a:pt x="2556606" y="116169"/>
                  </a:lnTo>
                  <a:lnTo>
                    <a:pt x="2589234" y="148798"/>
                  </a:lnTo>
                  <a:lnTo>
                    <a:pt x="2618405" y="184609"/>
                  </a:lnTo>
                  <a:lnTo>
                    <a:pt x="2643842" y="223328"/>
                  </a:lnTo>
                  <a:lnTo>
                    <a:pt x="2665271" y="264679"/>
                  </a:lnTo>
                  <a:lnTo>
                    <a:pt x="2682417" y="308389"/>
                  </a:lnTo>
                  <a:lnTo>
                    <a:pt x="2695004" y="354181"/>
                  </a:lnTo>
                  <a:lnTo>
                    <a:pt x="2702758" y="401781"/>
                  </a:lnTo>
                  <a:lnTo>
                    <a:pt x="2705404" y="450913"/>
                  </a:lnTo>
                  <a:lnTo>
                    <a:pt x="2705404" y="2411996"/>
                  </a:lnTo>
                  <a:lnTo>
                    <a:pt x="2702758" y="2461126"/>
                  </a:lnTo>
                  <a:lnTo>
                    <a:pt x="2695004" y="2508724"/>
                  </a:lnTo>
                  <a:lnTo>
                    <a:pt x="2682417" y="2554514"/>
                  </a:lnTo>
                  <a:lnTo>
                    <a:pt x="2665271" y="2598222"/>
                  </a:lnTo>
                  <a:lnTo>
                    <a:pt x="2643842" y="2639573"/>
                  </a:lnTo>
                  <a:lnTo>
                    <a:pt x="2618405" y="2678291"/>
                  </a:lnTo>
                  <a:lnTo>
                    <a:pt x="2589234" y="2714101"/>
                  </a:lnTo>
                  <a:lnTo>
                    <a:pt x="2556606" y="2746728"/>
                  </a:lnTo>
                  <a:lnTo>
                    <a:pt x="2520795" y="2775898"/>
                  </a:lnTo>
                  <a:lnTo>
                    <a:pt x="2482076" y="2801335"/>
                  </a:lnTo>
                  <a:lnTo>
                    <a:pt x="2440724" y="2822764"/>
                  </a:lnTo>
                  <a:lnTo>
                    <a:pt x="2397015" y="2839909"/>
                  </a:lnTo>
                  <a:lnTo>
                    <a:pt x="2351223" y="2852497"/>
                  </a:lnTo>
                  <a:lnTo>
                    <a:pt x="2303623" y="2860251"/>
                  </a:lnTo>
                  <a:lnTo>
                    <a:pt x="2254491" y="2862897"/>
                  </a:lnTo>
                  <a:lnTo>
                    <a:pt x="450913" y="2862897"/>
                  </a:lnTo>
                  <a:lnTo>
                    <a:pt x="401781" y="2860251"/>
                  </a:lnTo>
                  <a:lnTo>
                    <a:pt x="354181" y="2852497"/>
                  </a:lnTo>
                  <a:lnTo>
                    <a:pt x="308389" y="2839909"/>
                  </a:lnTo>
                  <a:lnTo>
                    <a:pt x="264679" y="2822764"/>
                  </a:lnTo>
                  <a:lnTo>
                    <a:pt x="223328" y="2801335"/>
                  </a:lnTo>
                  <a:lnTo>
                    <a:pt x="184609" y="2775898"/>
                  </a:lnTo>
                  <a:lnTo>
                    <a:pt x="148798" y="2746728"/>
                  </a:lnTo>
                  <a:lnTo>
                    <a:pt x="116169" y="2714101"/>
                  </a:lnTo>
                  <a:lnTo>
                    <a:pt x="86999" y="2678291"/>
                  </a:lnTo>
                  <a:lnTo>
                    <a:pt x="61562" y="2639573"/>
                  </a:lnTo>
                  <a:lnTo>
                    <a:pt x="40133" y="2598222"/>
                  </a:lnTo>
                  <a:lnTo>
                    <a:pt x="22987" y="2554514"/>
                  </a:lnTo>
                  <a:lnTo>
                    <a:pt x="10400" y="2508724"/>
                  </a:lnTo>
                  <a:lnTo>
                    <a:pt x="2645" y="2461126"/>
                  </a:lnTo>
                  <a:lnTo>
                    <a:pt x="0" y="2411996"/>
                  </a:lnTo>
                  <a:lnTo>
                    <a:pt x="0" y="450913"/>
                  </a:lnTo>
                  <a:close/>
                </a:path>
              </a:pathLst>
            </a:custGeom>
            <a:ln w="9525">
              <a:solidFill>
                <a:srgbClr val="002052"/>
              </a:solidFill>
            </a:ln>
          </p:spPr>
          <p:txBody>
            <a:bodyPr wrap="square" lIns="0" tIns="0" rIns="0" bIns="0" rtlCol="0"/>
            <a:lstStyle/>
            <a:p>
              <a:endParaRPr/>
            </a:p>
          </p:txBody>
        </p:sp>
      </p:grpSp>
      <p:sp>
        <p:nvSpPr>
          <p:cNvPr id="11" name="object 11"/>
          <p:cNvSpPr txBox="1">
            <a:spLocks noGrp="1"/>
          </p:cNvSpPr>
          <p:nvPr>
            <p:ph type="title"/>
          </p:nvPr>
        </p:nvSpPr>
        <p:spPr>
          <a:prstGeom prst="rect">
            <a:avLst/>
          </a:prstGeom>
        </p:spPr>
        <p:txBody>
          <a:bodyPr vert="horz" wrap="square" lIns="0" tIns="101524" rIns="0" bIns="0" rtlCol="0">
            <a:spAutoFit/>
          </a:bodyPr>
          <a:lstStyle/>
          <a:p>
            <a:pPr marL="1755775">
              <a:lnSpc>
                <a:spcPct val="100000"/>
              </a:lnSpc>
              <a:spcBef>
                <a:spcPts val="100"/>
              </a:spcBef>
            </a:pPr>
            <a:r>
              <a:rPr sz="1800" dirty="0"/>
              <a:t>Three</a:t>
            </a:r>
            <a:r>
              <a:rPr sz="1800" spc="-30" dirty="0"/>
              <a:t> </a:t>
            </a:r>
            <a:r>
              <a:rPr sz="1800" dirty="0"/>
              <a:t>Phases</a:t>
            </a:r>
            <a:r>
              <a:rPr sz="1800" spc="-15" dirty="0"/>
              <a:t> </a:t>
            </a:r>
            <a:r>
              <a:rPr sz="1800" dirty="0"/>
              <a:t>To</a:t>
            </a:r>
            <a:r>
              <a:rPr sz="1800" spc="-25" dirty="0"/>
              <a:t> </a:t>
            </a:r>
            <a:r>
              <a:rPr sz="1800" dirty="0"/>
              <a:t>Become</a:t>
            </a:r>
            <a:r>
              <a:rPr sz="1800" spc="-15" dirty="0"/>
              <a:t> </a:t>
            </a:r>
            <a:r>
              <a:rPr sz="1800" dirty="0"/>
              <a:t>A</a:t>
            </a:r>
            <a:r>
              <a:rPr sz="1800" spc="-20" dirty="0"/>
              <a:t> </a:t>
            </a:r>
            <a:r>
              <a:rPr sz="1800" dirty="0"/>
              <a:t>SWVPP</a:t>
            </a:r>
            <a:r>
              <a:rPr sz="1800" spc="-35" dirty="0"/>
              <a:t> </a:t>
            </a:r>
            <a:r>
              <a:rPr sz="1800" dirty="0"/>
              <a:t>CBP</a:t>
            </a:r>
            <a:r>
              <a:rPr sz="1800" spc="-25" dirty="0"/>
              <a:t> </a:t>
            </a:r>
            <a:r>
              <a:rPr sz="1800" dirty="0"/>
              <a:t>in</a:t>
            </a:r>
            <a:r>
              <a:rPr sz="1800" spc="-25" dirty="0"/>
              <a:t> </a:t>
            </a:r>
            <a:r>
              <a:rPr sz="1800" spc="-20" dirty="0"/>
              <a:t>Iowa</a:t>
            </a:r>
            <a:endParaRPr sz="1800" dirty="0"/>
          </a:p>
        </p:txBody>
      </p:sp>
      <p:grpSp>
        <p:nvGrpSpPr>
          <p:cNvPr id="12" name="object 12" descr="This is the title for Phase 1: Explore"/>
          <p:cNvGrpSpPr/>
          <p:nvPr/>
        </p:nvGrpSpPr>
        <p:grpSpPr>
          <a:xfrm>
            <a:off x="488862" y="1174943"/>
            <a:ext cx="2341245" cy="489584"/>
            <a:chOff x="488862" y="1174943"/>
            <a:chExt cx="2341245" cy="489584"/>
          </a:xfrm>
        </p:grpSpPr>
        <p:sp>
          <p:nvSpPr>
            <p:cNvPr id="13" name="object 13"/>
            <p:cNvSpPr/>
            <p:nvPr/>
          </p:nvSpPr>
          <p:spPr>
            <a:xfrm>
              <a:off x="493624" y="1179705"/>
              <a:ext cx="2331720" cy="480059"/>
            </a:xfrm>
            <a:custGeom>
              <a:avLst/>
              <a:gdLst/>
              <a:ahLst/>
              <a:cxnLst/>
              <a:rect l="l" t="t" r="r" b="b"/>
              <a:pathLst>
                <a:path w="2331720" h="480060">
                  <a:moveTo>
                    <a:pt x="2251595" y="0"/>
                  </a:moveTo>
                  <a:lnTo>
                    <a:pt x="79997" y="0"/>
                  </a:lnTo>
                  <a:lnTo>
                    <a:pt x="48857" y="6286"/>
                  </a:lnTo>
                  <a:lnTo>
                    <a:pt x="23429" y="23429"/>
                  </a:lnTo>
                  <a:lnTo>
                    <a:pt x="6286" y="48857"/>
                  </a:lnTo>
                  <a:lnTo>
                    <a:pt x="0" y="79997"/>
                  </a:lnTo>
                  <a:lnTo>
                    <a:pt x="0" y="399986"/>
                  </a:lnTo>
                  <a:lnTo>
                    <a:pt x="6286" y="431133"/>
                  </a:lnTo>
                  <a:lnTo>
                    <a:pt x="23429" y="456564"/>
                  </a:lnTo>
                  <a:lnTo>
                    <a:pt x="48857" y="473709"/>
                  </a:lnTo>
                  <a:lnTo>
                    <a:pt x="79997" y="479996"/>
                  </a:lnTo>
                  <a:lnTo>
                    <a:pt x="2251595" y="479996"/>
                  </a:lnTo>
                  <a:lnTo>
                    <a:pt x="2282737" y="473709"/>
                  </a:lnTo>
                  <a:lnTo>
                    <a:pt x="2308169" y="456564"/>
                  </a:lnTo>
                  <a:lnTo>
                    <a:pt x="2325317" y="431133"/>
                  </a:lnTo>
                  <a:lnTo>
                    <a:pt x="2331605" y="399986"/>
                  </a:lnTo>
                  <a:lnTo>
                    <a:pt x="2331605" y="79997"/>
                  </a:lnTo>
                  <a:lnTo>
                    <a:pt x="2325317" y="48857"/>
                  </a:lnTo>
                  <a:lnTo>
                    <a:pt x="2308169" y="23429"/>
                  </a:lnTo>
                  <a:lnTo>
                    <a:pt x="2282737" y="6286"/>
                  </a:lnTo>
                  <a:lnTo>
                    <a:pt x="2251595" y="0"/>
                  </a:lnTo>
                  <a:close/>
                </a:path>
              </a:pathLst>
            </a:custGeom>
            <a:solidFill>
              <a:srgbClr val="E6E6E6"/>
            </a:solidFill>
          </p:spPr>
          <p:txBody>
            <a:bodyPr wrap="square" lIns="0" tIns="0" rIns="0" bIns="0" rtlCol="0"/>
            <a:lstStyle/>
            <a:p>
              <a:endParaRPr/>
            </a:p>
          </p:txBody>
        </p:sp>
        <p:sp>
          <p:nvSpPr>
            <p:cNvPr id="14" name="object 14"/>
            <p:cNvSpPr/>
            <p:nvPr/>
          </p:nvSpPr>
          <p:spPr>
            <a:xfrm>
              <a:off x="493624" y="1179705"/>
              <a:ext cx="2331720" cy="480059"/>
            </a:xfrm>
            <a:custGeom>
              <a:avLst/>
              <a:gdLst/>
              <a:ahLst/>
              <a:cxnLst/>
              <a:rect l="l" t="t" r="r" b="b"/>
              <a:pathLst>
                <a:path w="2331720" h="480060">
                  <a:moveTo>
                    <a:pt x="0" y="79997"/>
                  </a:moveTo>
                  <a:lnTo>
                    <a:pt x="6286" y="48857"/>
                  </a:lnTo>
                  <a:lnTo>
                    <a:pt x="23429" y="23429"/>
                  </a:lnTo>
                  <a:lnTo>
                    <a:pt x="48857" y="6286"/>
                  </a:lnTo>
                  <a:lnTo>
                    <a:pt x="79997" y="0"/>
                  </a:lnTo>
                  <a:lnTo>
                    <a:pt x="2251595" y="0"/>
                  </a:lnTo>
                  <a:lnTo>
                    <a:pt x="2282737" y="6286"/>
                  </a:lnTo>
                  <a:lnTo>
                    <a:pt x="2308169" y="23429"/>
                  </a:lnTo>
                  <a:lnTo>
                    <a:pt x="2325317" y="48857"/>
                  </a:lnTo>
                  <a:lnTo>
                    <a:pt x="2331605" y="79997"/>
                  </a:lnTo>
                  <a:lnTo>
                    <a:pt x="2331605" y="399986"/>
                  </a:lnTo>
                  <a:lnTo>
                    <a:pt x="2325317" y="431133"/>
                  </a:lnTo>
                  <a:lnTo>
                    <a:pt x="2308169" y="456564"/>
                  </a:lnTo>
                  <a:lnTo>
                    <a:pt x="2282737" y="473709"/>
                  </a:lnTo>
                  <a:lnTo>
                    <a:pt x="2251595" y="479996"/>
                  </a:lnTo>
                  <a:lnTo>
                    <a:pt x="79997" y="479996"/>
                  </a:lnTo>
                  <a:lnTo>
                    <a:pt x="48857" y="473709"/>
                  </a:lnTo>
                  <a:lnTo>
                    <a:pt x="23429" y="456564"/>
                  </a:lnTo>
                  <a:lnTo>
                    <a:pt x="6286" y="431133"/>
                  </a:lnTo>
                  <a:lnTo>
                    <a:pt x="0" y="399986"/>
                  </a:lnTo>
                  <a:lnTo>
                    <a:pt x="0" y="79997"/>
                  </a:lnTo>
                  <a:close/>
                </a:path>
              </a:pathLst>
            </a:custGeom>
            <a:ln w="9525">
              <a:solidFill>
                <a:srgbClr val="002052"/>
              </a:solidFill>
            </a:ln>
          </p:spPr>
          <p:txBody>
            <a:bodyPr wrap="square" lIns="0" tIns="0" rIns="0" bIns="0" rtlCol="0"/>
            <a:lstStyle/>
            <a:p>
              <a:endParaRPr/>
            </a:p>
          </p:txBody>
        </p:sp>
      </p:grpSp>
      <p:sp>
        <p:nvSpPr>
          <p:cNvPr id="15" name="object 15">
            <a:extLst>
              <a:ext uri="{C183D7F6-B498-43B3-948B-1728B52AA6E4}">
                <adec:decorative xmlns:adec="http://schemas.microsoft.com/office/drawing/2017/decorative" val="1"/>
              </a:ext>
            </a:extLst>
          </p:cNvPr>
          <p:cNvSpPr txBox="1"/>
          <p:nvPr/>
        </p:nvSpPr>
        <p:spPr>
          <a:xfrm>
            <a:off x="931080" y="1294223"/>
            <a:ext cx="1456690"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Arial"/>
                <a:cs typeface="Arial"/>
              </a:rPr>
              <a:t>Phase</a:t>
            </a:r>
            <a:r>
              <a:rPr sz="1400" b="1" spc="-40" dirty="0">
                <a:latin typeface="Arial"/>
                <a:cs typeface="Arial"/>
              </a:rPr>
              <a:t> </a:t>
            </a:r>
            <a:r>
              <a:rPr sz="1400" b="1" dirty="0">
                <a:latin typeface="Arial"/>
                <a:cs typeface="Arial"/>
              </a:rPr>
              <a:t>1:</a:t>
            </a:r>
            <a:r>
              <a:rPr sz="1400" b="1" spc="-40" dirty="0">
                <a:latin typeface="Arial"/>
                <a:cs typeface="Arial"/>
              </a:rPr>
              <a:t> </a:t>
            </a:r>
            <a:r>
              <a:rPr sz="1400" b="1" spc="-10" dirty="0">
                <a:latin typeface="Arial"/>
                <a:cs typeface="Arial"/>
              </a:rPr>
              <a:t>Explore</a:t>
            </a:r>
            <a:endParaRPr sz="1400">
              <a:latin typeface="Arial"/>
              <a:cs typeface="Arial"/>
            </a:endParaRPr>
          </a:p>
        </p:txBody>
      </p:sp>
      <p:sp>
        <p:nvSpPr>
          <p:cNvPr id="16" name="object 16"/>
          <p:cNvSpPr txBox="1"/>
          <p:nvPr/>
        </p:nvSpPr>
        <p:spPr>
          <a:xfrm>
            <a:off x="506328" y="1733853"/>
            <a:ext cx="2304415" cy="1610360"/>
          </a:xfrm>
          <a:prstGeom prst="rect">
            <a:avLst/>
          </a:prstGeom>
        </p:spPr>
        <p:txBody>
          <a:bodyPr vert="horz" wrap="square" lIns="0" tIns="12065" rIns="0" bIns="0" rtlCol="0">
            <a:spAutoFit/>
          </a:bodyPr>
          <a:lstStyle/>
          <a:p>
            <a:pPr marL="234315" marR="30480" indent="-196850">
              <a:lnSpc>
                <a:spcPct val="100000"/>
              </a:lnSpc>
              <a:spcBef>
                <a:spcPts val="95"/>
              </a:spcBef>
            </a:pPr>
            <a:r>
              <a:rPr sz="1300" dirty="0">
                <a:latin typeface="Segoe UI Symbol"/>
                <a:cs typeface="Segoe UI Symbol"/>
              </a:rPr>
              <a:t>❏</a:t>
            </a:r>
            <a:r>
              <a:rPr sz="1300" spc="15" dirty="0">
                <a:latin typeface="Segoe UI Symbol"/>
                <a:cs typeface="Segoe UI Symbol"/>
              </a:rPr>
              <a:t> </a:t>
            </a:r>
            <a:r>
              <a:rPr sz="1300" dirty="0">
                <a:latin typeface="Arial"/>
                <a:cs typeface="Arial"/>
              </a:rPr>
              <a:t>Program</a:t>
            </a:r>
            <a:r>
              <a:rPr sz="1300" spc="5" dirty="0">
                <a:latin typeface="Arial"/>
                <a:cs typeface="Arial"/>
              </a:rPr>
              <a:t> </a:t>
            </a:r>
            <a:r>
              <a:rPr sz="1300" dirty="0">
                <a:latin typeface="Arial"/>
                <a:cs typeface="Arial"/>
              </a:rPr>
              <a:t>is</a:t>
            </a:r>
            <a:r>
              <a:rPr sz="1300" spc="-30" dirty="0">
                <a:latin typeface="Arial"/>
                <a:cs typeface="Arial"/>
              </a:rPr>
              <a:t> </a:t>
            </a:r>
            <a:r>
              <a:rPr sz="1300" dirty="0">
                <a:latin typeface="Arial"/>
                <a:cs typeface="Arial"/>
              </a:rPr>
              <a:t>able</a:t>
            </a:r>
            <a:r>
              <a:rPr sz="1300" spc="-10" dirty="0">
                <a:latin typeface="Arial"/>
                <a:cs typeface="Arial"/>
              </a:rPr>
              <a:t> </a:t>
            </a:r>
            <a:r>
              <a:rPr sz="1300" dirty="0">
                <a:latin typeface="Arial"/>
                <a:cs typeface="Arial"/>
              </a:rPr>
              <a:t>to</a:t>
            </a:r>
            <a:r>
              <a:rPr sz="1300" spc="-30" dirty="0">
                <a:latin typeface="Arial"/>
                <a:cs typeface="Arial"/>
              </a:rPr>
              <a:t> </a:t>
            </a:r>
            <a:r>
              <a:rPr sz="1300" dirty="0">
                <a:latin typeface="Arial"/>
                <a:cs typeface="Arial"/>
              </a:rPr>
              <a:t>meet</a:t>
            </a:r>
            <a:r>
              <a:rPr sz="1300" spc="-10" dirty="0">
                <a:latin typeface="Arial"/>
                <a:cs typeface="Arial"/>
              </a:rPr>
              <a:t> </a:t>
            </a:r>
            <a:r>
              <a:rPr sz="1300" spc="-25" dirty="0">
                <a:latin typeface="Arial"/>
                <a:cs typeface="Arial"/>
              </a:rPr>
              <a:t>the </a:t>
            </a:r>
            <a:r>
              <a:rPr sz="1300" dirty="0">
                <a:latin typeface="Arial"/>
                <a:cs typeface="Arial"/>
              </a:rPr>
              <a:t>four</a:t>
            </a:r>
            <a:r>
              <a:rPr sz="1300" spc="-20" dirty="0">
                <a:latin typeface="Arial"/>
                <a:cs typeface="Arial"/>
              </a:rPr>
              <a:t> </a:t>
            </a:r>
            <a:r>
              <a:rPr sz="1300" spc="-10" dirty="0">
                <a:latin typeface="Arial"/>
                <a:cs typeface="Arial"/>
              </a:rPr>
              <a:t>foundational </a:t>
            </a:r>
            <a:r>
              <a:rPr sz="1300" dirty="0">
                <a:latin typeface="Arial"/>
                <a:cs typeface="Arial"/>
              </a:rPr>
              <a:t>requirements</a:t>
            </a:r>
            <a:r>
              <a:rPr sz="1300" spc="-15" dirty="0">
                <a:latin typeface="Arial"/>
                <a:cs typeface="Arial"/>
              </a:rPr>
              <a:t> </a:t>
            </a:r>
            <a:r>
              <a:rPr sz="1300" dirty="0">
                <a:latin typeface="Arial"/>
                <a:cs typeface="Arial"/>
              </a:rPr>
              <a:t>of</a:t>
            </a:r>
            <a:r>
              <a:rPr sz="1300" spc="-60" dirty="0">
                <a:latin typeface="Arial"/>
                <a:cs typeface="Arial"/>
              </a:rPr>
              <a:t> </a:t>
            </a:r>
            <a:r>
              <a:rPr sz="1300" spc="-10" dirty="0">
                <a:latin typeface="Arial"/>
                <a:cs typeface="Arial"/>
              </a:rPr>
              <a:t>SWVPP:</a:t>
            </a:r>
            <a:endParaRPr sz="1300">
              <a:latin typeface="Arial"/>
              <a:cs typeface="Arial"/>
            </a:endParaRPr>
          </a:p>
          <a:p>
            <a:pPr marL="380365">
              <a:lnSpc>
                <a:spcPct val="100000"/>
              </a:lnSpc>
            </a:pPr>
            <a:r>
              <a:rPr sz="1300" dirty="0">
                <a:latin typeface="Segoe UI Symbol"/>
                <a:cs typeface="Segoe UI Symbol"/>
              </a:rPr>
              <a:t>❏</a:t>
            </a:r>
            <a:r>
              <a:rPr sz="1300" spc="5" dirty="0">
                <a:latin typeface="Segoe UI Symbol"/>
                <a:cs typeface="Segoe UI Symbol"/>
              </a:rPr>
              <a:t> </a:t>
            </a:r>
            <a:r>
              <a:rPr sz="1300" dirty="0">
                <a:latin typeface="Arial"/>
                <a:cs typeface="Arial"/>
              </a:rPr>
              <a:t>Teacher</a:t>
            </a:r>
            <a:r>
              <a:rPr sz="1300" spc="-20" dirty="0">
                <a:latin typeface="Arial"/>
                <a:cs typeface="Arial"/>
              </a:rPr>
              <a:t> </a:t>
            </a:r>
            <a:r>
              <a:rPr sz="1300" spc="-10" dirty="0">
                <a:latin typeface="Arial"/>
                <a:cs typeface="Arial"/>
              </a:rPr>
              <a:t>Licensure</a:t>
            </a:r>
            <a:endParaRPr sz="1300">
              <a:latin typeface="Arial"/>
              <a:cs typeface="Arial"/>
            </a:endParaRPr>
          </a:p>
          <a:p>
            <a:pPr marL="380365">
              <a:lnSpc>
                <a:spcPct val="100000"/>
              </a:lnSpc>
            </a:pPr>
            <a:r>
              <a:rPr sz="1300" dirty="0">
                <a:latin typeface="Segoe UI Symbol"/>
                <a:cs typeface="Segoe UI Symbol"/>
              </a:rPr>
              <a:t>❏</a:t>
            </a:r>
            <a:r>
              <a:rPr sz="1300" spc="30" dirty="0">
                <a:latin typeface="Segoe UI Symbol"/>
                <a:cs typeface="Segoe UI Symbol"/>
              </a:rPr>
              <a:t> </a:t>
            </a:r>
            <a:r>
              <a:rPr sz="1300" spc="-10" dirty="0">
                <a:latin typeface="Arial"/>
                <a:cs typeface="Arial"/>
              </a:rPr>
              <a:t>Location</a:t>
            </a:r>
            <a:endParaRPr sz="1300">
              <a:latin typeface="Arial"/>
              <a:cs typeface="Arial"/>
            </a:endParaRPr>
          </a:p>
          <a:p>
            <a:pPr marL="380365">
              <a:lnSpc>
                <a:spcPct val="100000"/>
              </a:lnSpc>
            </a:pPr>
            <a:r>
              <a:rPr sz="1300" dirty="0">
                <a:latin typeface="Segoe UI Symbol"/>
                <a:cs typeface="Segoe UI Symbol"/>
              </a:rPr>
              <a:t>❏</a:t>
            </a:r>
            <a:r>
              <a:rPr sz="1300" spc="15" dirty="0">
                <a:latin typeface="Segoe UI Symbol"/>
                <a:cs typeface="Segoe UI Symbol"/>
              </a:rPr>
              <a:t> </a:t>
            </a:r>
            <a:r>
              <a:rPr sz="1300" dirty="0">
                <a:latin typeface="Arial"/>
                <a:cs typeface="Arial"/>
              </a:rPr>
              <a:t>GOLD</a:t>
            </a:r>
            <a:r>
              <a:rPr sz="1275" b="1" baseline="26143" dirty="0">
                <a:solidFill>
                  <a:srgbClr val="393939"/>
                </a:solidFill>
                <a:latin typeface="Arial"/>
                <a:cs typeface="Arial"/>
              </a:rPr>
              <a:t>®</a:t>
            </a:r>
            <a:r>
              <a:rPr sz="1275" b="1" spc="172" baseline="26143" dirty="0">
                <a:solidFill>
                  <a:srgbClr val="393939"/>
                </a:solidFill>
                <a:latin typeface="Arial"/>
                <a:cs typeface="Arial"/>
              </a:rPr>
              <a:t> </a:t>
            </a:r>
            <a:r>
              <a:rPr sz="1300" spc="-10" dirty="0">
                <a:latin typeface="Arial"/>
                <a:cs typeface="Arial"/>
              </a:rPr>
              <a:t>Subscription</a:t>
            </a:r>
            <a:endParaRPr sz="1300">
              <a:latin typeface="Arial"/>
              <a:cs typeface="Arial"/>
            </a:endParaRPr>
          </a:p>
          <a:p>
            <a:pPr marL="577215" marR="280035" indent="-196850">
              <a:lnSpc>
                <a:spcPct val="100000"/>
              </a:lnSpc>
            </a:pPr>
            <a:r>
              <a:rPr sz="1300" dirty="0">
                <a:latin typeface="Segoe UI Symbol"/>
                <a:cs typeface="Segoe UI Symbol"/>
              </a:rPr>
              <a:t>❏</a:t>
            </a:r>
            <a:r>
              <a:rPr sz="1300" spc="5" dirty="0">
                <a:latin typeface="Segoe UI Symbol"/>
                <a:cs typeface="Segoe UI Symbol"/>
              </a:rPr>
              <a:t> </a:t>
            </a:r>
            <a:r>
              <a:rPr sz="1300" dirty="0">
                <a:latin typeface="Arial"/>
                <a:cs typeface="Arial"/>
              </a:rPr>
              <a:t>Student</a:t>
            </a:r>
            <a:r>
              <a:rPr sz="1300" spc="-20" dirty="0">
                <a:latin typeface="Arial"/>
                <a:cs typeface="Arial"/>
              </a:rPr>
              <a:t> </a:t>
            </a:r>
            <a:r>
              <a:rPr sz="1300" spc="-10" dirty="0">
                <a:latin typeface="Arial"/>
                <a:cs typeface="Arial"/>
              </a:rPr>
              <a:t>Information System</a:t>
            </a:r>
            <a:endParaRPr sz="1300">
              <a:latin typeface="Arial"/>
              <a:cs typeface="Arial"/>
            </a:endParaRPr>
          </a:p>
        </p:txBody>
      </p:sp>
      <p:sp>
        <p:nvSpPr>
          <p:cNvPr id="17" name="object 17"/>
          <p:cNvSpPr txBox="1"/>
          <p:nvPr/>
        </p:nvSpPr>
        <p:spPr>
          <a:xfrm>
            <a:off x="531728" y="3516933"/>
            <a:ext cx="2356485" cy="421640"/>
          </a:xfrm>
          <a:prstGeom prst="rect">
            <a:avLst/>
          </a:prstGeom>
        </p:spPr>
        <p:txBody>
          <a:bodyPr vert="horz" wrap="square" lIns="0" tIns="12065" rIns="0" bIns="0" rtlCol="0">
            <a:spAutoFit/>
          </a:bodyPr>
          <a:lstStyle/>
          <a:p>
            <a:pPr marL="208915" marR="5080" indent="-196850">
              <a:lnSpc>
                <a:spcPct val="100000"/>
              </a:lnSpc>
              <a:spcBef>
                <a:spcPts val="95"/>
              </a:spcBef>
            </a:pPr>
            <a:r>
              <a:rPr sz="1300" dirty="0">
                <a:latin typeface="Segoe UI Symbol"/>
                <a:cs typeface="Segoe UI Symbol"/>
              </a:rPr>
              <a:t>❏ </a:t>
            </a:r>
            <a:r>
              <a:rPr sz="1300" dirty="0">
                <a:latin typeface="Arial"/>
                <a:cs typeface="Arial"/>
              </a:rPr>
              <a:t>Review</a:t>
            </a:r>
            <a:r>
              <a:rPr sz="1300" spc="-25" dirty="0">
                <a:latin typeface="Arial"/>
                <a:cs typeface="Arial"/>
              </a:rPr>
              <a:t> </a:t>
            </a:r>
            <a:r>
              <a:rPr sz="1300" dirty="0">
                <a:latin typeface="Arial"/>
                <a:cs typeface="Arial"/>
              </a:rPr>
              <a:t>materials</a:t>
            </a:r>
            <a:r>
              <a:rPr sz="1300" spc="-15" dirty="0">
                <a:latin typeface="Arial"/>
                <a:cs typeface="Arial"/>
              </a:rPr>
              <a:t> </a:t>
            </a:r>
            <a:r>
              <a:rPr sz="1300" dirty="0">
                <a:latin typeface="Arial"/>
                <a:cs typeface="Arial"/>
              </a:rPr>
              <a:t>on</a:t>
            </a:r>
            <a:r>
              <a:rPr sz="1300" spc="-30" dirty="0">
                <a:latin typeface="Arial"/>
                <a:cs typeface="Arial"/>
              </a:rPr>
              <a:t> </a:t>
            </a:r>
            <a:r>
              <a:rPr sz="1300" spc="-10" dirty="0">
                <a:latin typeface="Arial"/>
                <a:cs typeface="Arial"/>
              </a:rPr>
              <a:t>SWVPP </a:t>
            </a:r>
            <a:r>
              <a:rPr sz="1300" u="sng" dirty="0">
                <a:solidFill>
                  <a:srgbClr val="0562C1"/>
                </a:solidFill>
                <a:uFill>
                  <a:solidFill>
                    <a:srgbClr val="0562C1"/>
                  </a:solidFill>
                </a:uFill>
                <a:latin typeface="Arial"/>
                <a:cs typeface="Arial"/>
                <a:hlinkClick r:id="rId2"/>
              </a:rPr>
              <a:t>webpage</a:t>
            </a:r>
            <a:r>
              <a:rPr sz="1300" u="none" spc="-25" dirty="0">
                <a:solidFill>
                  <a:srgbClr val="0562C1"/>
                </a:solidFill>
                <a:latin typeface="Arial"/>
                <a:cs typeface="Arial"/>
              </a:rPr>
              <a:t> </a:t>
            </a:r>
            <a:r>
              <a:rPr sz="1300" u="none" dirty="0">
                <a:latin typeface="Arial"/>
                <a:cs typeface="Arial"/>
              </a:rPr>
              <a:t>and</a:t>
            </a:r>
            <a:r>
              <a:rPr sz="1300" u="none" spc="-45" dirty="0">
                <a:latin typeface="Arial"/>
                <a:cs typeface="Arial"/>
              </a:rPr>
              <a:t> </a:t>
            </a:r>
            <a:r>
              <a:rPr sz="1300" u="sng" spc="-10" dirty="0">
                <a:solidFill>
                  <a:srgbClr val="0562C1"/>
                </a:solidFill>
                <a:uFill>
                  <a:solidFill>
                    <a:srgbClr val="0562C1"/>
                  </a:solidFill>
                </a:uFill>
                <a:latin typeface="Arial"/>
                <a:cs typeface="Arial"/>
                <a:hlinkClick r:id="rId3"/>
              </a:rPr>
              <a:t>IowaGrants</a:t>
            </a:r>
            <a:r>
              <a:rPr sz="1300" u="none" spc="-10" dirty="0">
                <a:latin typeface="Arial"/>
                <a:cs typeface="Arial"/>
              </a:rPr>
              <a:t>.</a:t>
            </a:r>
            <a:endParaRPr sz="1300">
              <a:latin typeface="Arial"/>
              <a:cs typeface="Arial"/>
            </a:endParaRPr>
          </a:p>
        </p:txBody>
      </p:sp>
      <p:grpSp>
        <p:nvGrpSpPr>
          <p:cNvPr id="23" name="object 23" descr="This is the title for Phase 2: Plan and Apply."/>
          <p:cNvGrpSpPr/>
          <p:nvPr/>
        </p:nvGrpSpPr>
        <p:grpSpPr>
          <a:xfrm>
            <a:off x="3460737" y="1174943"/>
            <a:ext cx="2341245" cy="489584"/>
            <a:chOff x="3460737" y="1174943"/>
            <a:chExt cx="2341245" cy="489584"/>
          </a:xfrm>
        </p:grpSpPr>
        <p:sp>
          <p:nvSpPr>
            <p:cNvPr id="24" name="object 24"/>
            <p:cNvSpPr/>
            <p:nvPr/>
          </p:nvSpPr>
          <p:spPr>
            <a:xfrm>
              <a:off x="3465499" y="1179705"/>
              <a:ext cx="2331720" cy="480059"/>
            </a:xfrm>
            <a:custGeom>
              <a:avLst/>
              <a:gdLst/>
              <a:ahLst/>
              <a:cxnLst/>
              <a:rect l="l" t="t" r="r" b="b"/>
              <a:pathLst>
                <a:path w="2331720" h="480060">
                  <a:moveTo>
                    <a:pt x="2251595" y="0"/>
                  </a:moveTo>
                  <a:lnTo>
                    <a:pt x="79997" y="0"/>
                  </a:lnTo>
                  <a:lnTo>
                    <a:pt x="48857" y="6286"/>
                  </a:lnTo>
                  <a:lnTo>
                    <a:pt x="23429" y="23429"/>
                  </a:lnTo>
                  <a:lnTo>
                    <a:pt x="6286" y="48857"/>
                  </a:lnTo>
                  <a:lnTo>
                    <a:pt x="0" y="79997"/>
                  </a:lnTo>
                  <a:lnTo>
                    <a:pt x="0" y="399986"/>
                  </a:lnTo>
                  <a:lnTo>
                    <a:pt x="6286" y="431133"/>
                  </a:lnTo>
                  <a:lnTo>
                    <a:pt x="23429" y="456564"/>
                  </a:lnTo>
                  <a:lnTo>
                    <a:pt x="48857" y="473709"/>
                  </a:lnTo>
                  <a:lnTo>
                    <a:pt x="79997" y="479996"/>
                  </a:lnTo>
                  <a:lnTo>
                    <a:pt x="2251595" y="479996"/>
                  </a:lnTo>
                  <a:lnTo>
                    <a:pt x="2282737" y="473709"/>
                  </a:lnTo>
                  <a:lnTo>
                    <a:pt x="2308169" y="456564"/>
                  </a:lnTo>
                  <a:lnTo>
                    <a:pt x="2325317" y="431133"/>
                  </a:lnTo>
                  <a:lnTo>
                    <a:pt x="2331605" y="399986"/>
                  </a:lnTo>
                  <a:lnTo>
                    <a:pt x="2331605" y="79997"/>
                  </a:lnTo>
                  <a:lnTo>
                    <a:pt x="2325317" y="48857"/>
                  </a:lnTo>
                  <a:lnTo>
                    <a:pt x="2308169" y="23429"/>
                  </a:lnTo>
                  <a:lnTo>
                    <a:pt x="2282737" y="6286"/>
                  </a:lnTo>
                  <a:lnTo>
                    <a:pt x="2251595" y="0"/>
                  </a:lnTo>
                  <a:close/>
                </a:path>
              </a:pathLst>
            </a:custGeom>
            <a:solidFill>
              <a:srgbClr val="E6E6E6"/>
            </a:solidFill>
          </p:spPr>
          <p:txBody>
            <a:bodyPr wrap="square" lIns="0" tIns="0" rIns="0" bIns="0" rtlCol="0"/>
            <a:lstStyle/>
            <a:p>
              <a:endParaRPr/>
            </a:p>
          </p:txBody>
        </p:sp>
        <p:sp>
          <p:nvSpPr>
            <p:cNvPr id="25" name="object 25"/>
            <p:cNvSpPr/>
            <p:nvPr/>
          </p:nvSpPr>
          <p:spPr>
            <a:xfrm>
              <a:off x="3465499" y="1179705"/>
              <a:ext cx="2331720" cy="480059"/>
            </a:xfrm>
            <a:custGeom>
              <a:avLst/>
              <a:gdLst/>
              <a:ahLst/>
              <a:cxnLst/>
              <a:rect l="l" t="t" r="r" b="b"/>
              <a:pathLst>
                <a:path w="2331720" h="480060">
                  <a:moveTo>
                    <a:pt x="0" y="79997"/>
                  </a:moveTo>
                  <a:lnTo>
                    <a:pt x="6286" y="48857"/>
                  </a:lnTo>
                  <a:lnTo>
                    <a:pt x="23429" y="23429"/>
                  </a:lnTo>
                  <a:lnTo>
                    <a:pt x="48857" y="6286"/>
                  </a:lnTo>
                  <a:lnTo>
                    <a:pt x="79997" y="0"/>
                  </a:lnTo>
                  <a:lnTo>
                    <a:pt x="2251595" y="0"/>
                  </a:lnTo>
                  <a:lnTo>
                    <a:pt x="2282737" y="6286"/>
                  </a:lnTo>
                  <a:lnTo>
                    <a:pt x="2308169" y="23429"/>
                  </a:lnTo>
                  <a:lnTo>
                    <a:pt x="2325317" y="48857"/>
                  </a:lnTo>
                  <a:lnTo>
                    <a:pt x="2331605" y="79997"/>
                  </a:lnTo>
                  <a:lnTo>
                    <a:pt x="2331605" y="399986"/>
                  </a:lnTo>
                  <a:lnTo>
                    <a:pt x="2325317" y="431133"/>
                  </a:lnTo>
                  <a:lnTo>
                    <a:pt x="2308169" y="456564"/>
                  </a:lnTo>
                  <a:lnTo>
                    <a:pt x="2282737" y="473709"/>
                  </a:lnTo>
                  <a:lnTo>
                    <a:pt x="2251595" y="479996"/>
                  </a:lnTo>
                  <a:lnTo>
                    <a:pt x="79997" y="479996"/>
                  </a:lnTo>
                  <a:lnTo>
                    <a:pt x="48857" y="473709"/>
                  </a:lnTo>
                  <a:lnTo>
                    <a:pt x="23429" y="456564"/>
                  </a:lnTo>
                  <a:lnTo>
                    <a:pt x="6286" y="431133"/>
                  </a:lnTo>
                  <a:lnTo>
                    <a:pt x="0" y="399986"/>
                  </a:lnTo>
                  <a:lnTo>
                    <a:pt x="0" y="79997"/>
                  </a:lnTo>
                  <a:close/>
                </a:path>
              </a:pathLst>
            </a:custGeom>
            <a:ln w="9525">
              <a:solidFill>
                <a:srgbClr val="002052"/>
              </a:solidFill>
            </a:ln>
          </p:spPr>
          <p:txBody>
            <a:bodyPr wrap="square" lIns="0" tIns="0" rIns="0" bIns="0" rtlCol="0"/>
            <a:lstStyle/>
            <a:p>
              <a:endParaRPr/>
            </a:p>
          </p:txBody>
        </p:sp>
      </p:grpSp>
      <p:sp>
        <p:nvSpPr>
          <p:cNvPr id="18" name="object 18"/>
          <p:cNvSpPr txBox="1"/>
          <p:nvPr/>
        </p:nvSpPr>
        <p:spPr>
          <a:xfrm>
            <a:off x="3434928" y="1733853"/>
            <a:ext cx="2475865" cy="421640"/>
          </a:xfrm>
          <a:prstGeom prst="rect">
            <a:avLst/>
          </a:prstGeom>
        </p:spPr>
        <p:txBody>
          <a:bodyPr vert="horz" wrap="square" lIns="0" tIns="12065" rIns="0" bIns="0" rtlCol="0">
            <a:spAutoFit/>
          </a:bodyPr>
          <a:lstStyle/>
          <a:p>
            <a:pPr marL="266700" marR="5080" indent="-254635">
              <a:lnSpc>
                <a:spcPct val="100000"/>
              </a:lnSpc>
              <a:spcBef>
                <a:spcPts val="95"/>
              </a:spcBef>
            </a:pPr>
            <a:r>
              <a:rPr sz="1300" dirty="0">
                <a:latin typeface="Segoe UI Symbol"/>
                <a:cs typeface="Segoe UI Symbol"/>
              </a:rPr>
              <a:t>❏</a:t>
            </a:r>
            <a:r>
              <a:rPr sz="1300" spc="450" dirty="0">
                <a:latin typeface="Segoe UI Symbol"/>
                <a:cs typeface="Segoe UI Symbol"/>
              </a:rPr>
              <a:t> </a:t>
            </a:r>
            <a:r>
              <a:rPr sz="1300" dirty="0">
                <a:latin typeface="Arial"/>
                <a:cs typeface="Arial"/>
              </a:rPr>
              <a:t>Review CBP</a:t>
            </a:r>
            <a:r>
              <a:rPr sz="1300" spc="-20" dirty="0">
                <a:latin typeface="Arial"/>
                <a:cs typeface="Arial"/>
              </a:rPr>
              <a:t> </a:t>
            </a:r>
            <a:r>
              <a:rPr sz="1300" spc="-10" dirty="0">
                <a:latin typeface="Arial"/>
                <a:cs typeface="Arial"/>
              </a:rPr>
              <a:t>application </a:t>
            </a:r>
            <a:r>
              <a:rPr sz="1300" dirty="0">
                <a:latin typeface="Arial"/>
                <a:cs typeface="Arial"/>
              </a:rPr>
              <a:t>timeline</a:t>
            </a:r>
            <a:r>
              <a:rPr sz="1300" spc="-40" dirty="0">
                <a:latin typeface="Arial"/>
                <a:cs typeface="Arial"/>
              </a:rPr>
              <a:t> </a:t>
            </a:r>
            <a:r>
              <a:rPr sz="1300" dirty="0">
                <a:latin typeface="Arial"/>
                <a:cs typeface="Arial"/>
              </a:rPr>
              <a:t>and</a:t>
            </a:r>
            <a:r>
              <a:rPr sz="1300" spc="-35" dirty="0">
                <a:latin typeface="Arial"/>
                <a:cs typeface="Arial"/>
              </a:rPr>
              <a:t> </a:t>
            </a:r>
            <a:r>
              <a:rPr sz="1300" dirty="0">
                <a:latin typeface="Arial"/>
                <a:cs typeface="Arial"/>
              </a:rPr>
              <a:t>approval</a:t>
            </a:r>
            <a:r>
              <a:rPr sz="1300" spc="-10" dirty="0">
                <a:latin typeface="Arial"/>
                <a:cs typeface="Arial"/>
              </a:rPr>
              <a:t> process</a:t>
            </a:r>
            <a:endParaRPr sz="1300">
              <a:latin typeface="Arial"/>
              <a:cs typeface="Arial"/>
            </a:endParaRPr>
          </a:p>
        </p:txBody>
      </p:sp>
      <p:sp>
        <p:nvSpPr>
          <p:cNvPr id="19" name="object 19"/>
          <p:cNvSpPr txBox="1"/>
          <p:nvPr/>
        </p:nvSpPr>
        <p:spPr>
          <a:xfrm>
            <a:off x="3434928" y="2328212"/>
            <a:ext cx="1987550" cy="421640"/>
          </a:xfrm>
          <a:prstGeom prst="rect">
            <a:avLst/>
          </a:prstGeom>
        </p:spPr>
        <p:txBody>
          <a:bodyPr vert="horz" wrap="square" lIns="0" tIns="12065" rIns="0" bIns="0" rtlCol="0">
            <a:spAutoFit/>
          </a:bodyPr>
          <a:lstStyle/>
          <a:p>
            <a:pPr marL="266700" marR="5080" indent="-254635">
              <a:lnSpc>
                <a:spcPct val="100000"/>
              </a:lnSpc>
              <a:spcBef>
                <a:spcPts val="95"/>
              </a:spcBef>
            </a:pPr>
            <a:r>
              <a:rPr sz="1300" dirty="0">
                <a:latin typeface="Segoe UI Symbol"/>
                <a:cs typeface="Segoe UI Symbol"/>
              </a:rPr>
              <a:t>❏</a:t>
            </a:r>
            <a:r>
              <a:rPr sz="1300" spc="455" dirty="0">
                <a:latin typeface="Segoe UI Symbol"/>
                <a:cs typeface="Segoe UI Symbol"/>
              </a:rPr>
              <a:t> </a:t>
            </a:r>
            <a:r>
              <a:rPr sz="1300" dirty="0">
                <a:latin typeface="Arial"/>
                <a:cs typeface="Arial"/>
              </a:rPr>
              <a:t>Select</a:t>
            </a:r>
            <a:r>
              <a:rPr sz="1300" spc="-5" dirty="0">
                <a:latin typeface="Arial"/>
                <a:cs typeface="Arial"/>
              </a:rPr>
              <a:t> </a:t>
            </a:r>
            <a:r>
              <a:rPr sz="1300" dirty="0">
                <a:latin typeface="Arial"/>
                <a:cs typeface="Arial"/>
              </a:rPr>
              <a:t>a</a:t>
            </a:r>
            <a:r>
              <a:rPr sz="1300" spc="-5" dirty="0">
                <a:latin typeface="Arial"/>
                <a:cs typeface="Arial"/>
              </a:rPr>
              <a:t> </a:t>
            </a:r>
            <a:r>
              <a:rPr sz="1300" dirty="0">
                <a:latin typeface="Arial"/>
                <a:cs typeface="Arial"/>
              </a:rPr>
              <a:t>set</a:t>
            </a:r>
            <a:r>
              <a:rPr sz="1300" spc="-5" dirty="0">
                <a:latin typeface="Arial"/>
                <a:cs typeface="Arial"/>
              </a:rPr>
              <a:t> </a:t>
            </a:r>
            <a:r>
              <a:rPr sz="1300" dirty="0">
                <a:latin typeface="Arial"/>
                <a:cs typeface="Arial"/>
              </a:rPr>
              <a:t>of</a:t>
            </a:r>
            <a:r>
              <a:rPr sz="1300" spc="-5" dirty="0">
                <a:latin typeface="Arial"/>
                <a:cs typeface="Arial"/>
              </a:rPr>
              <a:t> </a:t>
            </a:r>
            <a:r>
              <a:rPr sz="1300" spc="-10" dirty="0">
                <a:latin typeface="Arial"/>
                <a:cs typeface="Arial"/>
              </a:rPr>
              <a:t>program </a:t>
            </a:r>
            <a:r>
              <a:rPr sz="1300" dirty="0">
                <a:latin typeface="Arial"/>
                <a:cs typeface="Arial"/>
              </a:rPr>
              <a:t>standards</a:t>
            </a:r>
            <a:r>
              <a:rPr sz="1300" spc="-15" dirty="0">
                <a:latin typeface="Arial"/>
                <a:cs typeface="Arial"/>
              </a:rPr>
              <a:t> </a:t>
            </a:r>
            <a:r>
              <a:rPr sz="1300" dirty="0">
                <a:latin typeface="Arial"/>
                <a:cs typeface="Arial"/>
              </a:rPr>
              <a:t>&amp;</a:t>
            </a:r>
            <a:r>
              <a:rPr sz="1300" spc="-45" dirty="0">
                <a:latin typeface="Arial"/>
                <a:cs typeface="Arial"/>
              </a:rPr>
              <a:t> </a:t>
            </a:r>
            <a:r>
              <a:rPr sz="1300" spc="-10" dirty="0">
                <a:latin typeface="Arial"/>
                <a:cs typeface="Arial"/>
              </a:rPr>
              <a:t>curricula</a:t>
            </a:r>
            <a:endParaRPr sz="1300">
              <a:latin typeface="Arial"/>
              <a:cs typeface="Arial"/>
            </a:endParaRPr>
          </a:p>
        </p:txBody>
      </p:sp>
      <p:sp>
        <p:nvSpPr>
          <p:cNvPr id="20" name="object 20"/>
          <p:cNvSpPr txBox="1"/>
          <p:nvPr/>
        </p:nvSpPr>
        <p:spPr>
          <a:xfrm>
            <a:off x="3434928" y="2922572"/>
            <a:ext cx="2439670" cy="619760"/>
          </a:xfrm>
          <a:prstGeom prst="rect">
            <a:avLst/>
          </a:prstGeom>
        </p:spPr>
        <p:txBody>
          <a:bodyPr vert="horz" wrap="square" lIns="0" tIns="12065" rIns="0" bIns="0" rtlCol="0">
            <a:spAutoFit/>
          </a:bodyPr>
          <a:lstStyle/>
          <a:p>
            <a:pPr marL="266700" marR="5080" indent="-254635">
              <a:lnSpc>
                <a:spcPct val="100000"/>
              </a:lnSpc>
              <a:spcBef>
                <a:spcPts val="95"/>
              </a:spcBef>
            </a:pPr>
            <a:r>
              <a:rPr sz="1300" dirty="0">
                <a:latin typeface="Segoe UI Symbol"/>
                <a:cs typeface="Segoe UI Symbol"/>
              </a:rPr>
              <a:t>❏</a:t>
            </a:r>
            <a:r>
              <a:rPr sz="1300" spc="415" dirty="0">
                <a:latin typeface="Segoe UI Symbol"/>
                <a:cs typeface="Segoe UI Symbol"/>
              </a:rPr>
              <a:t> </a:t>
            </a:r>
            <a:r>
              <a:rPr sz="1300" dirty="0">
                <a:latin typeface="Arial"/>
                <a:cs typeface="Arial"/>
              </a:rPr>
              <a:t>Complete</a:t>
            </a:r>
            <a:r>
              <a:rPr sz="1300" spc="-10" dirty="0">
                <a:latin typeface="Arial"/>
                <a:cs typeface="Arial"/>
              </a:rPr>
              <a:t> </a:t>
            </a:r>
            <a:r>
              <a:rPr sz="1300" dirty="0">
                <a:latin typeface="Arial"/>
                <a:cs typeface="Arial"/>
              </a:rPr>
              <a:t>and</a:t>
            </a:r>
            <a:r>
              <a:rPr sz="1300" spc="-25" dirty="0">
                <a:latin typeface="Arial"/>
                <a:cs typeface="Arial"/>
              </a:rPr>
              <a:t> </a:t>
            </a:r>
            <a:r>
              <a:rPr sz="1300" dirty="0">
                <a:latin typeface="Arial"/>
                <a:cs typeface="Arial"/>
              </a:rPr>
              <a:t>submit</a:t>
            </a:r>
            <a:r>
              <a:rPr sz="1300" spc="-15" dirty="0">
                <a:latin typeface="Arial"/>
                <a:cs typeface="Arial"/>
              </a:rPr>
              <a:t> </a:t>
            </a:r>
            <a:r>
              <a:rPr sz="1300" spc="-25" dirty="0">
                <a:latin typeface="Arial"/>
                <a:cs typeface="Arial"/>
              </a:rPr>
              <a:t>CBP </a:t>
            </a:r>
            <a:r>
              <a:rPr sz="1300" dirty="0">
                <a:latin typeface="Arial"/>
                <a:cs typeface="Arial"/>
              </a:rPr>
              <a:t>application</a:t>
            </a:r>
            <a:r>
              <a:rPr sz="1300" spc="-45" dirty="0">
                <a:latin typeface="Arial"/>
                <a:cs typeface="Arial"/>
              </a:rPr>
              <a:t> </a:t>
            </a:r>
            <a:r>
              <a:rPr sz="1300" dirty="0">
                <a:latin typeface="Arial"/>
                <a:cs typeface="Arial"/>
              </a:rPr>
              <a:t>via</a:t>
            </a:r>
            <a:r>
              <a:rPr sz="1300" spc="-50" dirty="0">
                <a:latin typeface="Arial"/>
                <a:cs typeface="Arial"/>
              </a:rPr>
              <a:t> </a:t>
            </a:r>
            <a:r>
              <a:rPr sz="1300" dirty="0">
                <a:latin typeface="Arial"/>
                <a:cs typeface="Arial"/>
              </a:rPr>
              <a:t>IowaGrants</a:t>
            </a:r>
            <a:r>
              <a:rPr sz="1300" spc="-30" dirty="0">
                <a:latin typeface="Arial"/>
                <a:cs typeface="Arial"/>
              </a:rPr>
              <a:t> </a:t>
            </a:r>
            <a:r>
              <a:rPr sz="1300" spc="-25" dirty="0">
                <a:latin typeface="Arial"/>
                <a:cs typeface="Arial"/>
              </a:rPr>
              <a:t>by </a:t>
            </a:r>
            <a:r>
              <a:rPr sz="1300" b="1" dirty="0">
                <a:latin typeface="Arial"/>
                <a:cs typeface="Arial"/>
              </a:rPr>
              <a:t>Friday,</a:t>
            </a:r>
            <a:r>
              <a:rPr sz="1300" b="1" spc="-25" dirty="0">
                <a:latin typeface="Arial"/>
                <a:cs typeface="Arial"/>
              </a:rPr>
              <a:t> </a:t>
            </a:r>
            <a:r>
              <a:rPr sz="1300" b="1" dirty="0">
                <a:latin typeface="Arial"/>
                <a:cs typeface="Arial"/>
              </a:rPr>
              <a:t>August</a:t>
            </a:r>
            <a:r>
              <a:rPr sz="1300" b="1" spc="-10" dirty="0">
                <a:latin typeface="Arial"/>
                <a:cs typeface="Arial"/>
              </a:rPr>
              <a:t> </a:t>
            </a:r>
            <a:r>
              <a:rPr sz="1300" b="1" dirty="0">
                <a:latin typeface="Arial"/>
                <a:cs typeface="Arial"/>
              </a:rPr>
              <a:t>21,</a:t>
            </a:r>
            <a:r>
              <a:rPr sz="1300" b="1" spc="-60" dirty="0">
                <a:latin typeface="Arial"/>
                <a:cs typeface="Arial"/>
              </a:rPr>
              <a:t> </a:t>
            </a:r>
            <a:r>
              <a:rPr sz="1300" b="1" spc="-20" dirty="0">
                <a:latin typeface="Arial"/>
                <a:cs typeface="Arial"/>
              </a:rPr>
              <a:t>2026</a:t>
            </a:r>
            <a:endParaRPr sz="1300" dirty="0">
              <a:latin typeface="Arial"/>
              <a:cs typeface="Arial"/>
            </a:endParaRPr>
          </a:p>
        </p:txBody>
      </p:sp>
      <p:grpSp>
        <p:nvGrpSpPr>
          <p:cNvPr id="27" name="object 27" descr="This is the title for Phase 3: Implement and Sustain."/>
          <p:cNvGrpSpPr/>
          <p:nvPr/>
        </p:nvGrpSpPr>
        <p:grpSpPr>
          <a:xfrm>
            <a:off x="6432612" y="1174943"/>
            <a:ext cx="2341245" cy="489584"/>
            <a:chOff x="6432612" y="1174943"/>
            <a:chExt cx="2341245" cy="489584"/>
          </a:xfrm>
        </p:grpSpPr>
        <p:sp>
          <p:nvSpPr>
            <p:cNvPr id="28" name="object 28"/>
            <p:cNvSpPr/>
            <p:nvPr/>
          </p:nvSpPr>
          <p:spPr>
            <a:xfrm>
              <a:off x="6437374" y="1179705"/>
              <a:ext cx="2331720" cy="480059"/>
            </a:xfrm>
            <a:custGeom>
              <a:avLst/>
              <a:gdLst/>
              <a:ahLst/>
              <a:cxnLst/>
              <a:rect l="l" t="t" r="r" b="b"/>
              <a:pathLst>
                <a:path w="2331720" h="480060">
                  <a:moveTo>
                    <a:pt x="2251595" y="0"/>
                  </a:moveTo>
                  <a:lnTo>
                    <a:pt x="79997" y="0"/>
                  </a:lnTo>
                  <a:lnTo>
                    <a:pt x="48857" y="6286"/>
                  </a:lnTo>
                  <a:lnTo>
                    <a:pt x="23429" y="23429"/>
                  </a:lnTo>
                  <a:lnTo>
                    <a:pt x="6286" y="48857"/>
                  </a:lnTo>
                  <a:lnTo>
                    <a:pt x="0" y="79997"/>
                  </a:lnTo>
                  <a:lnTo>
                    <a:pt x="0" y="399986"/>
                  </a:lnTo>
                  <a:lnTo>
                    <a:pt x="6286" y="431133"/>
                  </a:lnTo>
                  <a:lnTo>
                    <a:pt x="23429" y="456564"/>
                  </a:lnTo>
                  <a:lnTo>
                    <a:pt x="48857" y="473709"/>
                  </a:lnTo>
                  <a:lnTo>
                    <a:pt x="79997" y="479996"/>
                  </a:lnTo>
                  <a:lnTo>
                    <a:pt x="2251595" y="479996"/>
                  </a:lnTo>
                  <a:lnTo>
                    <a:pt x="2282737" y="473709"/>
                  </a:lnTo>
                  <a:lnTo>
                    <a:pt x="2308169" y="456564"/>
                  </a:lnTo>
                  <a:lnTo>
                    <a:pt x="2325317" y="431133"/>
                  </a:lnTo>
                  <a:lnTo>
                    <a:pt x="2331605" y="399986"/>
                  </a:lnTo>
                  <a:lnTo>
                    <a:pt x="2331605" y="79997"/>
                  </a:lnTo>
                  <a:lnTo>
                    <a:pt x="2325317" y="48857"/>
                  </a:lnTo>
                  <a:lnTo>
                    <a:pt x="2308169" y="23429"/>
                  </a:lnTo>
                  <a:lnTo>
                    <a:pt x="2282737" y="6286"/>
                  </a:lnTo>
                  <a:lnTo>
                    <a:pt x="2251595" y="0"/>
                  </a:lnTo>
                  <a:close/>
                </a:path>
              </a:pathLst>
            </a:custGeom>
            <a:solidFill>
              <a:srgbClr val="E6E6E6"/>
            </a:solidFill>
          </p:spPr>
          <p:txBody>
            <a:bodyPr wrap="square" lIns="0" tIns="0" rIns="0" bIns="0" rtlCol="0"/>
            <a:lstStyle/>
            <a:p>
              <a:endParaRPr/>
            </a:p>
          </p:txBody>
        </p:sp>
        <p:sp>
          <p:nvSpPr>
            <p:cNvPr id="29" name="object 29"/>
            <p:cNvSpPr/>
            <p:nvPr/>
          </p:nvSpPr>
          <p:spPr>
            <a:xfrm>
              <a:off x="6437374" y="1179705"/>
              <a:ext cx="2331720" cy="480059"/>
            </a:xfrm>
            <a:custGeom>
              <a:avLst/>
              <a:gdLst/>
              <a:ahLst/>
              <a:cxnLst/>
              <a:rect l="l" t="t" r="r" b="b"/>
              <a:pathLst>
                <a:path w="2331720" h="480060">
                  <a:moveTo>
                    <a:pt x="0" y="79997"/>
                  </a:moveTo>
                  <a:lnTo>
                    <a:pt x="6286" y="48857"/>
                  </a:lnTo>
                  <a:lnTo>
                    <a:pt x="23429" y="23429"/>
                  </a:lnTo>
                  <a:lnTo>
                    <a:pt x="48857" y="6286"/>
                  </a:lnTo>
                  <a:lnTo>
                    <a:pt x="79997" y="0"/>
                  </a:lnTo>
                  <a:lnTo>
                    <a:pt x="2251595" y="0"/>
                  </a:lnTo>
                  <a:lnTo>
                    <a:pt x="2282737" y="6286"/>
                  </a:lnTo>
                  <a:lnTo>
                    <a:pt x="2308169" y="23429"/>
                  </a:lnTo>
                  <a:lnTo>
                    <a:pt x="2325317" y="48857"/>
                  </a:lnTo>
                  <a:lnTo>
                    <a:pt x="2331605" y="79997"/>
                  </a:lnTo>
                  <a:lnTo>
                    <a:pt x="2331605" y="399986"/>
                  </a:lnTo>
                  <a:lnTo>
                    <a:pt x="2325317" y="431133"/>
                  </a:lnTo>
                  <a:lnTo>
                    <a:pt x="2308169" y="456564"/>
                  </a:lnTo>
                  <a:lnTo>
                    <a:pt x="2282737" y="473709"/>
                  </a:lnTo>
                  <a:lnTo>
                    <a:pt x="2251595" y="479996"/>
                  </a:lnTo>
                  <a:lnTo>
                    <a:pt x="79997" y="479996"/>
                  </a:lnTo>
                  <a:lnTo>
                    <a:pt x="48857" y="473709"/>
                  </a:lnTo>
                  <a:lnTo>
                    <a:pt x="23429" y="456564"/>
                  </a:lnTo>
                  <a:lnTo>
                    <a:pt x="6286" y="431133"/>
                  </a:lnTo>
                  <a:lnTo>
                    <a:pt x="0" y="399986"/>
                  </a:lnTo>
                  <a:lnTo>
                    <a:pt x="0" y="79997"/>
                  </a:lnTo>
                  <a:close/>
                </a:path>
              </a:pathLst>
            </a:custGeom>
            <a:ln w="9525">
              <a:solidFill>
                <a:srgbClr val="002052"/>
              </a:solidFill>
            </a:ln>
          </p:spPr>
          <p:txBody>
            <a:bodyPr wrap="square" lIns="0" tIns="0" rIns="0" bIns="0" rtlCol="0"/>
            <a:lstStyle/>
            <a:p>
              <a:endParaRPr/>
            </a:p>
          </p:txBody>
        </p:sp>
      </p:grpSp>
      <p:sp>
        <p:nvSpPr>
          <p:cNvPr id="30" name="object 30">
            <a:extLst>
              <a:ext uri="{C183D7F6-B498-43B3-948B-1728B52AA6E4}">
                <adec:decorative xmlns:adec="http://schemas.microsoft.com/office/drawing/2017/decorative" val="1"/>
              </a:ext>
            </a:extLst>
          </p:cNvPr>
          <p:cNvSpPr txBox="1"/>
          <p:nvPr/>
        </p:nvSpPr>
        <p:spPr>
          <a:xfrm>
            <a:off x="6574601" y="1187543"/>
            <a:ext cx="2056130" cy="453390"/>
          </a:xfrm>
          <a:prstGeom prst="rect">
            <a:avLst/>
          </a:prstGeom>
        </p:spPr>
        <p:txBody>
          <a:bodyPr vert="horz" wrap="square" lIns="0" tIns="13335" rIns="0" bIns="0" rtlCol="0">
            <a:spAutoFit/>
          </a:bodyPr>
          <a:lstStyle/>
          <a:p>
            <a:pPr marL="706120" marR="5080" indent="-694055">
              <a:lnSpc>
                <a:spcPct val="100000"/>
              </a:lnSpc>
              <a:spcBef>
                <a:spcPts val="105"/>
              </a:spcBef>
            </a:pPr>
            <a:r>
              <a:rPr sz="1400" b="1" dirty="0">
                <a:latin typeface="Arial"/>
                <a:cs typeface="Arial"/>
              </a:rPr>
              <a:t>Phase</a:t>
            </a:r>
            <a:r>
              <a:rPr sz="1400" b="1" spc="-55" dirty="0">
                <a:latin typeface="Arial"/>
                <a:cs typeface="Arial"/>
              </a:rPr>
              <a:t> </a:t>
            </a:r>
            <a:r>
              <a:rPr sz="1400" b="1" dirty="0">
                <a:latin typeface="Arial"/>
                <a:cs typeface="Arial"/>
              </a:rPr>
              <a:t>3:</a:t>
            </a:r>
            <a:r>
              <a:rPr sz="1400" b="1" spc="-50" dirty="0">
                <a:latin typeface="Arial"/>
                <a:cs typeface="Arial"/>
              </a:rPr>
              <a:t> </a:t>
            </a:r>
            <a:r>
              <a:rPr sz="1400" b="1" dirty="0">
                <a:latin typeface="Arial"/>
                <a:cs typeface="Arial"/>
              </a:rPr>
              <a:t>Implement</a:t>
            </a:r>
            <a:r>
              <a:rPr sz="1400" b="1" spc="-55" dirty="0">
                <a:latin typeface="Arial"/>
                <a:cs typeface="Arial"/>
              </a:rPr>
              <a:t> </a:t>
            </a:r>
            <a:r>
              <a:rPr sz="1400" b="1" spc="-25" dirty="0">
                <a:latin typeface="Arial"/>
                <a:cs typeface="Arial"/>
              </a:rPr>
              <a:t>and </a:t>
            </a:r>
            <a:r>
              <a:rPr sz="1400" b="1" spc="-10" dirty="0">
                <a:latin typeface="Arial"/>
                <a:cs typeface="Arial"/>
              </a:rPr>
              <a:t>Sustain</a:t>
            </a:r>
            <a:endParaRPr sz="1400">
              <a:latin typeface="Arial"/>
              <a:cs typeface="Arial"/>
            </a:endParaRPr>
          </a:p>
        </p:txBody>
      </p:sp>
      <p:sp>
        <p:nvSpPr>
          <p:cNvPr id="21" name="object 21"/>
          <p:cNvSpPr txBox="1"/>
          <p:nvPr/>
        </p:nvSpPr>
        <p:spPr>
          <a:xfrm>
            <a:off x="6392029" y="1797803"/>
            <a:ext cx="2418080" cy="619760"/>
          </a:xfrm>
          <a:prstGeom prst="rect">
            <a:avLst/>
          </a:prstGeom>
        </p:spPr>
        <p:txBody>
          <a:bodyPr vert="horz" wrap="square" lIns="0" tIns="12065" rIns="0" bIns="0" rtlCol="0">
            <a:spAutoFit/>
          </a:bodyPr>
          <a:lstStyle/>
          <a:p>
            <a:pPr marL="208915" marR="5080" indent="-196850">
              <a:lnSpc>
                <a:spcPct val="100000"/>
              </a:lnSpc>
              <a:spcBef>
                <a:spcPts val="95"/>
              </a:spcBef>
            </a:pPr>
            <a:r>
              <a:rPr sz="1300" dirty="0">
                <a:latin typeface="Segoe UI Symbol"/>
                <a:cs typeface="Segoe UI Symbol"/>
              </a:rPr>
              <a:t>❏</a:t>
            </a:r>
            <a:r>
              <a:rPr sz="1300" spc="10" dirty="0">
                <a:latin typeface="Segoe UI Symbol"/>
                <a:cs typeface="Segoe UI Symbol"/>
              </a:rPr>
              <a:t> </a:t>
            </a:r>
            <a:r>
              <a:rPr sz="1300" dirty="0">
                <a:latin typeface="Arial"/>
                <a:cs typeface="Arial"/>
              </a:rPr>
              <a:t>Design</a:t>
            </a:r>
            <a:r>
              <a:rPr sz="1300" spc="-15" dirty="0">
                <a:latin typeface="Arial"/>
                <a:cs typeface="Arial"/>
              </a:rPr>
              <a:t> </a:t>
            </a:r>
            <a:r>
              <a:rPr sz="1300" dirty="0">
                <a:latin typeface="Arial"/>
                <a:cs typeface="Arial"/>
              </a:rPr>
              <a:t>and</a:t>
            </a:r>
            <a:r>
              <a:rPr sz="1300" spc="-30" dirty="0">
                <a:latin typeface="Arial"/>
                <a:cs typeface="Arial"/>
              </a:rPr>
              <a:t> </a:t>
            </a:r>
            <a:r>
              <a:rPr sz="1300" dirty="0">
                <a:latin typeface="Arial"/>
                <a:cs typeface="Arial"/>
              </a:rPr>
              <a:t>refine</a:t>
            </a:r>
            <a:r>
              <a:rPr sz="1300" spc="-10" dirty="0">
                <a:latin typeface="Arial"/>
                <a:cs typeface="Arial"/>
              </a:rPr>
              <a:t> preschool </a:t>
            </a:r>
            <a:r>
              <a:rPr sz="1300" dirty="0">
                <a:latin typeface="Arial"/>
                <a:cs typeface="Arial"/>
              </a:rPr>
              <a:t>program</a:t>
            </a:r>
            <a:r>
              <a:rPr sz="1300" spc="-5" dirty="0">
                <a:latin typeface="Arial"/>
                <a:cs typeface="Arial"/>
              </a:rPr>
              <a:t> </a:t>
            </a:r>
            <a:r>
              <a:rPr sz="1300" dirty="0">
                <a:latin typeface="Arial"/>
                <a:cs typeface="Arial"/>
              </a:rPr>
              <a:t>to</a:t>
            </a:r>
            <a:r>
              <a:rPr sz="1300" spc="-30" dirty="0">
                <a:latin typeface="Arial"/>
                <a:cs typeface="Arial"/>
              </a:rPr>
              <a:t> </a:t>
            </a:r>
            <a:r>
              <a:rPr sz="1300" dirty="0">
                <a:latin typeface="Arial"/>
                <a:cs typeface="Arial"/>
              </a:rPr>
              <a:t>align</a:t>
            </a:r>
            <a:r>
              <a:rPr sz="1300" spc="-15" dirty="0">
                <a:latin typeface="Arial"/>
                <a:cs typeface="Arial"/>
              </a:rPr>
              <a:t> </a:t>
            </a:r>
            <a:r>
              <a:rPr sz="1300" dirty="0">
                <a:latin typeface="Arial"/>
                <a:cs typeface="Arial"/>
              </a:rPr>
              <a:t>with</a:t>
            </a:r>
            <a:r>
              <a:rPr sz="1300" spc="-20" dirty="0">
                <a:latin typeface="Arial"/>
                <a:cs typeface="Arial"/>
              </a:rPr>
              <a:t> </a:t>
            </a:r>
            <a:r>
              <a:rPr sz="1300" spc="-10" dirty="0">
                <a:latin typeface="Arial"/>
                <a:cs typeface="Arial"/>
              </a:rPr>
              <a:t>selected </a:t>
            </a:r>
            <a:r>
              <a:rPr sz="1300" dirty="0">
                <a:latin typeface="Arial"/>
                <a:cs typeface="Arial"/>
              </a:rPr>
              <a:t>program</a:t>
            </a:r>
            <a:r>
              <a:rPr sz="1300" spc="-40" dirty="0">
                <a:latin typeface="Arial"/>
                <a:cs typeface="Arial"/>
              </a:rPr>
              <a:t> </a:t>
            </a:r>
            <a:r>
              <a:rPr sz="1300" spc="-10" dirty="0">
                <a:latin typeface="Arial"/>
                <a:cs typeface="Arial"/>
              </a:rPr>
              <a:t>standards</a:t>
            </a:r>
            <a:endParaRPr sz="1300">
              <a:latin typeface="Arial"/>
              <a:cs typeface="Arial"/>
            </a:endParaRPr>
          </a:p>
        </p:txBody>
      </p:sp>
      <p:sp>
        <p:nvSpPr>
          <p:cNvPr id="22" name="object 22"/>
          <p:cNvSpPr txBox="1"/>
          <p:nvPr/>
        </p:nvSpPr>
        <p:spPr>
          <a:xfrm>
            <a:off x="6392029" y="2590282"/>
            <a:ext cx="2392045" cy="817880"/>
          </a:xfrm>
          <a:prstGeom prst="rect">
            <a:avLst/>
          </a:prstGeom>
        </p:spPr>
        <p:txBody>
          <a:bodyPr vert="horz" wrap="square" lIns="0" tIns="12065" rIns="0" bIns="0" rtlCol="0">
            <a:spAutoFit/>
          </a:bodyPr>
          <a:lstStyle/>
          <a:p>
            <a:pPr marL="208915" marR="5080" indent="-196850">
              <a:lnSpc>
                <a:spcPct val="100000"/>
              </a:lnSpc>
              <a:spcBef>
                <a:spcPts val="95"/>
              </a:spcBef>
            </a:pPr>
            <a:r>
              <a:rPr sz="1300" dirty="0">
                <a:latin typeface="Segoe UI Symbol"/>
                <a:cs typeface="Segoe UI Symbol"/>
              </a:rPr>
              <a:t>❏</a:t>
            </a:r>
            <a:r>
              <a:rPr sz="1300" spc="-5" dirty="0">
                <a:latin typeface="Segoe UI Symbol"/>
                <a:cs typeface="Segoe UI Symbol"/>
              </a:rPr>
              <a:t> </a:t>
            </a:r>
            <a:r>
              <a:rPr sz="1300" dirty="0">
                <a:latin typeface="Arial"/>
                <a:cs typeface="Arial"/>
              </a:rPr>
              <a:t>Update</a:t>
            </a:r>
            <a:r>
              <a:rPr sz="1300" spc="-25" dirty="0">
                <a:latin typeface="Arial"/>
                <a:cs typeface="Arial"/>
              </a:rPr>
              <a:t> </a:t>
            </a:r>
            <a:r>
              <a:rPr sz="1300" dirty="0">
                <a:latin typeface="Arial"/>
                <a:cs typeface="Arial"/>
              </a:rPr>
              <a:t>systems</a:t>
            </a:r>
            <a:r>
              <a:rPr sz="1300" spc="-15" dirty="0">
                <a:latin typeface="Arial"/>
                <a:cs typeface="Arial"/>
              </a:rPr>
              <a:t> </a:t>
            </a:r>
            <a:r>
              <a:rPr sz="1300" spc="-25" dirty="0">
                <a:latin typeface="Arial"/>
                <a:cs typeface="Arial"/>
              </a:rPr>
              <a:t>and </a:t>
            </a:r>
            <a:r>
              <a:rPr sz="1300" dirty="0">
                <a:latin typeface="Arial"/>
                <a:cs typeface="Arial"/>
              </a:rPr>
              <a:t>procedures</a:t>
            </a:r>
            <a:r>
              <a:rPr sz="1300" spc="-15" dirty="0">
                <a:latin typeface="Arial"/>
                <a:cs typeface="Arial"/>
              </a:rPr>
              <a:t> </a:t>
            </a:r>
            <a:r>
              <a:rPr sz="1300" dirty="0">
                <a:latin typeface="Arial"/>
                <a:cs typeface="Arial"/>
              </a:rPr>
              <a:t>to</a:t>
            </a:r>
            <a:r>
              <a:rPr sz="1300" spc="-45" dirty="0">
                <a:latin typeface="Arial"/>
                <a:cs typeface="Arial"/>
              </a:rPr>
              <a:t> </a:t>
            </a:r>
            <a:r>
              <a:rPr sz="1300" spc="-10" dirty="0">
                <a:latin typeface="Arial"/>
                <a:cs typeface="Arial"/>
              </a:rPr>
              <a:t>ensure </a:t>
            </a:r>
            <a:r>
              <a:rPr sz="1300" dirty="0">
                <a:latin typeface="Arial"/>
                <a:cs typeface="Arial"/>
              </a:rPr>
              <a:t>reporting</a:t>
            </a:r>
            <a:r>
              <a:rPr sz="1300" spc="-40" dirty="0">
                <a:latin typeface="Arial"/>
                <a:cs typeface="Arial"/>
              </a:rPr>
              <a:t> </a:t>
            </a:r>
            <a:r>
              <a:rPr sz="1300" dirty="0">
                <a:latin typeface="Arial"/>
                <a:cs typeface="Arial"/>
              </a:rPr>
              <a:t>requirements</a:t>
            </a:r>
            <a:r>
              <a:rPr sz="1300" spc="-20" dirty="0">
                <a:latin typeface="Arial"/>
                <a:cs typeface="Arial"/>
              </a:rPr>
              <a:t> </a:t>
            </a:r>
            <a:r>
              <a:rPr sz="1300" dirty="0">
                <a:latin typeface="Arial"/>
                <a:cs typeface="Arial"/>
              </a:rPr>
              <a:t>will</a:t>
            </a:r>
            <a:r>
              <a:rPr sz="1300" spc="-55" dirty="0">
                <a:latin typeface="Arial"/>
                <a:cs typeface="Arial"/>
              </a:rPr>
              <a:t> </a:t>
            </a:r>
            <a:r>
              <a:rPr sz="1300" spc="-25" dirty="0">
                <a:latin typeface="Arial"/>
                <a:cs typeface="Arial"/>
              </a:rPr>
              <a:t>be met</a:t>
            </a:r>
            <a:endParaRPr sz="1300">
              <a:latin typeface="Arial"/>
              <a:cs typeface="Arial"/>
            </a:endParaRPr>
          </a:p>
        </p:txBody>
      </p:sp>
      <p:sp>
        <p:nvSpPr>
          <p:cNvPr id="26" name="object 26">
            <a:extLst>
              <a:ext uri="{C183D7F6-B498-43B3-948B-1728B52AA6E4}">
                <adec:decorative xmlns:adec="http://schemas.microsoft.com/office/drawing/2017/decorative" val="1"/>
              </a:ext>
            </a:extLst>
          </p:cNvPr>
          <p:cNvSpPr txBox="1"/>
          <p:nvPr/>
        </p:nvSpPr>
        <p:spPr>
          <a:xfrm>
            <a:off x="3593582" y="1294223"/>
            <a:ext cx="2081530" cy="239395"/>
          </a:xfrm>
          <a:prstGeom prst="rect">
            <a:avLst/>
          </a:prstGeom>
        </p:spPr>
        <p:txBody>
          <a:bodyPr vert="horz" wrap="square" lIns="0" tIns="13335" rIns="0" bIns="0" rtlCol="0">
            <a:spAutoFit/>
          </a:bodyPr>
          <a:lstStyle/>
          <a:p>
            <a:pPr marL="12700">
              <a:lnSpc>
                <a:spcPct val="100000"/>
              </a:lnSpc>
              <a:spcBef>
                <a:spcPts val="105"/>
              </a:spcBef>
            </a:pPr>
            <a:r>
              <a:rPr sz="1400" b="1" dirty="0">
                <a:latin typeface="Arial"/>
                <a:cs typeface="Arial"/>
              </a:rPr>
              <a:t>Phase</a:t>
            </a:r>
            <a:r>
              <a:rPr sz="1400" b="1" spc="-40" dirty="0">
                <a:latin typeface="Arial"/>
                <a:cs typeface="Arial"/>
              </a:rPr>
              <a:t> </a:t>
            </a:r>
            <a:r>
              <a:rPr sz="1400" b="1" dirty="0">
                <a:latin typeface="Arial"/>
                <a:cs typeface="Arial"/>
              </a:rPr>
              <a:t>2:</a:t>
            </a:r>
            <a:r>
              <a:rPr sz="1400" b="1" spc="-35" dirty="0">
                <a:latin typeface="Arial"/>
                <a:cs typeface="Arial"/>
              </a:rPr>
              <a:t> </a:t>
            </a:r>
            <a:r>
              <a:rPr sz="1400" b="1" dirty="0">
                <a:latin typeface="Arial"/>
                <a:cs typeface="Arial"/>
              </a:rPr>
              <a:t>Plan</a:t>
            </a:r>
            <a:r>
              <a:rPr sz="1400" b="1" spc="-30" dirty="0">
                <a:latin typeface="Arial"/>
                <a:cs typeface="Arial"/>
              </a:rPr>
              <a:t> </a:t>
            </a:r>
            <a:r>
              <a:rPr sz="1400" b="1" dirty="0">
                <a:latin typeface="Arial"/>
                <a:cs typeface="Arial"/>
              </a:rPr>
              <a:t>and</a:t>
            </a:r>
            <a:r>
              <a:rPr sz="1400" b="1" spc="-40" dirty="0">
                <a:latin typeface="Arial"/>
                <a:cs typeface="Arial"/>
              </a:rPr>
              <a:t> </a:t>
            </a:r>
            <a:r>
              <a:rPr sz="1400" b="1" spc="-10" dirty="0">
                <a:latin typeface="Arial"/>
                <a:cs typeface="Arial"/>
              </a:rPr>
              <a:t>Apply</a:t>
            </a:r>
            <a:endParaRPr sz="14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Phase 1: Explore. Four foundational requirements of a SWVPP include: Licensed Teacher, location, SmartTeach GOLD Assessment and Student Information System."/>
          <p:cNvGrpSpPr/>
          <p:nvPr/>
        </p:nvGrpSpPr>
        <p:grpSpPr>
          <a:xfrm>
            <a:off x="0" y="0"/>
            <a:ext cx="9144000" cy="5143500"/>
            <a:chOff x="0" y="0"/>
            <a:chExt cx="9144000" cy="5143500"/>
          </a:xfrm>
        </p:grpSpPr>
        <p:sp>
          <p:nvSpPr>
            <p:cNvPr id="3" name="object 3"/>
            <p:cNvSpPr/>
            <p:nvPr/>
          </p:nvSpPr>
          <p:spPr>
            <a:xfrm>
              <a:off x="3137166" y="0"/>
              <a:ext cx="6007100" cy="5143500"/>
            </a:xfrm>
            <a:custGeom>
              <a:avLst/>
              <a:gdLst/>
              <a:ahLst/>
              <a:cxnLst/>
              <a:rect l="l" t="t" r="r" b="b"/>
              <a:pathLst>
                <a:path w="6007100" h="5143500">
                  <a:moveTo>
                    <a:pt x="0" y="5143500"/>
                  </a:moveTo>
                  <a:lnTo>
                    <a:pt x="6006833" y="5143500"/>
                  </a:lnTo>
                  <a:lnTo>
                    <a:pt x="6006833" y="0"/>
                  </a:lnTo>
                  <a:lnTo>
                    <a:pt x="0" y="0"/>
                  </a:lnTo>
                  <a:lnTo>
                    <a:pt x="0" y="5143500"/>
                  </a:lnTo>
                  <a:close/>
                </a:path>
              </a:pathLst>
            </a:custGeom>
            <a:solidFill>
              <a:srgbClr val="E6E6E6"/>
            </a:solidFill>
          </p:spPr>
          <p:txBody>
            <a:bodyPr wrap="square" lIns="0" tIns="0" rIns="0" bIns="0" rtlCol="0"/>
            <a:lstStyle/>
            <a:p>
              <a:endParaRPr/>
            </a:p>
          </p:txBody>
        </p:sp>
        <p:sp>
          <p:nvSpPr>
            <p:cNvPr id="4" name="object 4"/>
            <p:cNvSpPr/>
            <p:nvPr/>
          </p:nvSpPr>
          <p:spPr>
            <a:xfrm>
              <a:off x="0" y="0"/>
              <a:ext cx="3137535" cy="5143500"/>
            </a:xfrm>
            <a:custGeom>
              <a:avLst/>
              <a:gdLst/>
              <a:ahLst/>
              <a:cxnLst/>
              <a:rect l="l" t="t" r="r" b="b"/>
              <a:pathLst>
                <a:path w="3137535" h="5143500">
                  <a:moveTo>
                    <a:pt x="3137166" y="0"/>
                  </a:moveTo>
                  <a:lnTo>
                    <a:pt x="0" y="0"/>
                  </a:lnTo>
                  <a:lnTo>
                    <a:pt x="0" y="5143500"/>
                  </a:lnTo>
                  <a:lnTo>
                    <a:pt x="3137166" y="5143500"/>
                  </a:lnTo>
                  <a:lnTo>
                    <a:pt x="3137166" y="0"/>
                  </a:lnTo>
                  <a:close/>
                </a:path>
              </a:pathLst>
            </a:custGeom>
            <a:solidFill>
              <a:srgbClr val="036079"/>
            </a:solidFill>
          </p:spPr>
          <p:txBody>
            <a:bodyPr wrap="square" lIns="0" tIns="0" rIns="0" bIns="0" rtlCol="0"/>
            <a:lstStyle/>
            <a:p>
              <a:endParaRPr/>
            </a:p>
          </p:txBody>
        </p:sp>
      </p:grpSp>
      <p:sp>
        <p:nvSpPr>
          <p:cNvPr id="5" name="object 5">
            <a:extLst>
              <a:ext uri="{C183D7F6-B498-43B3-948B-1728B52AA6E4}">
                <adec:decorative xmlns:adec="http://schemas.microsoft.com/office/drawing/2017/decorative" val="1"/>
              </a:ext>
            </a:extLst>
          </p:cNvPr>
          <p:cNvSpPr txBox="1">
            <a:spLocks noGrp="1"/>
          </p:cNvSpPr>
          <p:nvPr>
            <p:ph type="title"/>
          </p:nvPr>
        </p:nvSpPr>
        <p:spPr>
          <a:xfrm>
            <a:off x="3827186" y="238451"/>
            <a:ext cx="4512310" cy="836294"/>
          </a:xfrm>
          <a:prstGeom prst="rect">
            <a:avLst/>
          </a:prstGeom>
        </p:spPr>
        <p:txBody>
          <a:bodyPr vert="horz" wrap="square" lIns="0" tIns="59690" rIns="0" bIns="0" rtlCol="0">
            <a:spAutoFit/>
          </a:bodyPr>
          <a:lstStyle/>
          <a:p>
            <a:pPr marL="12700" marR="5080" indent="683895">
              <a:lnSpc>
                <a:spcPts val="3030"/>
              </a:lnSpc>
              <a:spcBef>
                <a:spcPts val="470"/>
              </a:spcBef>
            </a:pPr>
            <a:r>
              <a:rPr sz="2800" dirty="0">
                <a:solidFill>
                  <a:srgbClr val="000000"/>
                </a:solidFill>
              </a:rPr>
              <a:t>Four</a:t>
            </a:r>
            <a:r>
              <a:rPr sz="2800" spc="-55" dirty="0">
                <a:solidFill>
                  <a:srgbClr val="000000"/>
                </a:solidFill>
              </a:rPr>
              <a:t> </a:t>
            </a:r>
            <a:r>
              <a:rPr sz="2800" spc="-10" dirty="0">
                <a:solidFill>
                  <a:srgbClr val="000000"/>
                </a:solidFill>
              </a:rPr>
              <a:t>Foundational </a:t>
            </a:r>
            <a:r>
              <a:rPr sz="2800" dirty="0">
                <a:solidFill>
                  <a:srgbClr val="000000"/>
                </a:solidFill>
              </a:rPr>
              <a:t>Requirements</a:t>
            </a:r>
            <a:r>
              <a:rPr sz="2800" spc="-40" dirty="0">
                <a:solidFill>
                  <a:srgbClr val="000000"/>
                </a:solidFill>
              </a:rPr>
              <a:t> </a:t>
            </a:r>
            <a:r>
              <a:rPr sz="2800" dirty="0">
                <a:solidFill>
                  <a:srgbClr val="000000"/>
                </a:solidFill>
              </a:rPr>
              <a:t>of</a:t>
            </a:r>
            <a:r>
              <a:rPr sz="2800" spc="-70" dirty="0">
                <a:solidFill>
                  <a:srgbClr val="000000"/>
                </a:solidFill>
              </a:rPr>
              <a:t> </a:t>
            </a:r>
            <a:r>
              <a:rPr sz="2800" dirty="0">
                <a:solidFill>
                  <a:srgbClr val="000000"/>
                </a:solidFill>
              </a:rPr>
              <a:t>a</a:t>
            </a:r>
            <a:r>
              <a:rPr sz="2800" spc="-70" dirty="0">
                <a:solidFill>
                  <a:srgbClr val="000000"/>
                </a:solidFill>
              </a:rPr>
              <a:t> </a:t>
            </a:r>
            <a:r>
              <a:rPr sz="2800" spc="-10" dirty="0">
                <a:solidFill>
                  <a:srgbClr val="000000"/>
                </a:solidFill>
              </a:rPr>
              <a:t>SWVPP</a:t>
            </a:r>
            <a:endParaRPr sz="2800" dirty="0"/>
          </a:p>
        </p:txBody>
      </p:sp>
      <p:sp>
        <p:nvSpPr>
          <p:cNvPr id="6" name="object 6">
            <a:extLst>
              <a:ext uri="{C183D7F6-B498-43B3-948B-1728B52AA6E4}">
                <adec:decorative xmlns:adec="http://schemas.microsoft.com/office/drawing/2017/decorative" val="1"/>
              </a:ext>
            </a:extLst>
          </p:cNvPr>
          <p:cNvSpPr txBox="1"/>
          <p:nvPr/>
        </p:nvSpPr>
        <p:spPr>
          <a:xfrm>
            <a:off x="3291740" y="1518610"/>
            <a:ext cx="5236210" cy="3140075"/>
          </a:xfrm>
          <a:prstGeom prst="rect">
            <a:avLst/>
          </a:prstGeom>
        </p:spPr>
        <p:txBody>
          <a:bodyPr vert="horz" wrap="square" lIns="0" tIns="12065" rIns="0" bIns="0" rtlCol="0">
            <a:spAutoFit/>
          </a:bodyPr>
          <a:lstStyle/>
          <a:p>
            <a:pPr marL="468630" indent="-405130">
              <a:lnSpc>
                <a:spcPct val="100000"/>
              </a:lnSpc>
              <a:spcBef>
                <a:spcPts val="95"/>
              </a:spcBef>
              <a:buFont typeface="Arial"/>
              <a:buChar char="•"/>
              <a:tabLst>
                <a:tab pos="468630" algn="l"/>
              </a:tabLst>
            </a:pPr>
            <a:r>
              <a:rPr sz="2800" b="1" dirty="0">
                <a:latin typeface="Arial"/>
                <a:cs typeface="Arial"/>
              </a:rPr>
              <a:t>Licensed</a:t>
            </a:r>
            <a:r>
              <a:rPr sz="2800" b="1" spc="-85" dirty="0">
                <a:latin typeface="Arial"/>
                <a:cs typeface="Arial"/>
              </a:rPr>
              <a:t> </a:t>
            </a:r>
            <a:r>
              <a:rPr sz="2800" b="1" spc="-10" dirty="0">
                <a:latin typeface="Arial"/>
                <a:cs typeface="Arial"/>
              </a:rPr>
              <a:t>Teacher</a:t>
            </a:r>
            <a:endParaRPr sz="2800">
              <a:latin typeface="Arial"/>
              <a:cs typeface="Arial"/>
            </a:endParaRPr>
          </a:p>
          <a:p>
            <a:pPr marL="468630" indent="-405130">
              <a:lnSpc>
                <a:spcPct val="100000"/>
              </a:lnSpc>
              <a:spcBef>
                <a:spcPts val="2690"/>
              </a:spcBef>
              <a:buFont typeface="Arial"/>
              <a:buChar char="•"/>
              <a:tabLst>
                <a:tab pos="468630" algn="l"/>
              </a:tabLst>
            </a:pPr>
            <a:r>
              <a:rPr sz="2800" b="1" spc="-10" dirty="0">
                <a:latin typeface="Arial"/>
                <a:cs typeface="Arial"/>
              </a:rPr>
              <a:t>Location</a:t>
            </a:r>
            <a:endParaRPr sz="2800">
              <a:latin typeface="Arial"/>
              <a:cs typeface="Arial"/>
            </a:endParaRPr>
          </a:p>
          <a:p>
            <a:pPr marL="468630" marR="1423035" indent="-405765">
              <a:lnSpc>
                <a:spcPts val="3020"/>
              </a:lnSpc>
              <a:spcBef>
                <a:spcPts val="3070"/>
              </a:spcBef>
              <a:buFont typeface="Arial"/>
              <a:buChar char="•"/>
              <a:tabLst>
                <a:tab pos="468630" algn="l"/>
              </a:tabLst>
            </a:pPr>
            <a:r>
              <a:rPr sz="2800" b="1" dirty="0">
                <a:latin typeface="Arial"/>
                <a:cs typeface="Arial"/>
              </a:rPr>
              <a:t>SmartTeach</a:t>
            </a:r>
            <a:r>
              <a:rPr sz="2800" b="1" spc="-120" dirty="0">
                <a:latin typeface="Arial"/>
                <a:cs typeface="Arial"/>
              </a:rPr>
              <a:t> </a:t>
            </a:r>
            <a:r>
              <a:rPr sz="2800" b="1" spc="-20" dirty="0">
                <a:latin typeface="Arial"/>
                <a:cs typeface="Arial"/>
              </a:rPr>
              <a:t>GOLD</a:t>
            </a:r>
            <a:r>
              <a:rPr sz="2775" b="1" spc="-30" baseline="25525" dirty="0">
                <a:solidFill>
                  <a:srgbClr val="393939"/>
                </a:solidFill>
                <a:latin typeface="Arial"/>
                <a:cs typeface="Arial"/>
              </a:rPr>
              <a:t>® </a:t>
            </a:r>
            <a:r>
              <a:rPr sz="2800" b="1" spc="-10" dirty="0">
                <a:latin typeface="Arial"/>
                <a:cs typeface="Arial"/>
              </a:rPr>
              <a:t>Assessment</a:t>
            </a:r>
            <a:endParaRPr sz="2800">
              <a:latin typeface="Arial"/>
              <a:cs typeface="Arial"/>
            </a:endParaRPr>
          </a:p>
          <a:p>
            <a:pPr marL="468630" indent="-405130">
              <a:lnSpc>
                <a:spcPct val="100000"/>
              </a:lnSpc>
              <a:spcBef>
                <a:spcPts val="2650"/>
              </a:spcBef>
              <a:buFont typeface="Arial"/>
              <a:buChar char="•"/>
              <a:tabLst>
                <a:tab pos="468630" algn="l"/>
              </a:tabLst>
            </a:pPr>
            <a:r>
              <a:rPr sz="2800" b="1" dirty="0">
                <a:latin typeface="Arial"/>
                <a:cs typeface="Arial"/>
              </a:rPr>
              <a:t>Student</a:t>
            </a:r>
            <a:r>
              <a:rPr sz="2800" b="1" spc="-95" dirty="0">
                <a:latin typeface="Arial"/>
                <a:cs typeface="Arial"/>
              </a:rPr>
              <a:t> </a:t>
            </a:r>
            <a:r>
              <a:rPr sz="2800" b="1" dirty="0">
                <a:latin typeface="Arial"/>
                <a:cs typeface="Arial"/>
              </a:rPr>
              <a:t>Information</a:t>
            </a:r>
            <a:r>
              <a:rPr sz="2800" b="1" spc="-100" dirty="0">
                <a:latin typeface="Arial"/>
                <a:cs typeface="Arial"/>
              </a:rPr>
              <a:t> </a:t>
            </a:r>
            <a:r>
              <a:rPr sz="2800" b="1" spc="-10" dirty="0">
                <a:latin typeface="Arial"/>
                <a:cs typeface="Arial"/>
              </a:rPr>
              <a:t>System</a:t>
            </a:r>
            <a:endParaRPr sz="2800">
              <a:latin typeface="Arial"/>
              <a:cs typeface="Arial"/>
            </a:endParaRPr>
          </a:p>
        </p:txBody>
      </p:sp>
      <p:pic>
        <p:nvPicPr>
          <p:cNvPr id="7" name="object 7">
            <a:extLst>
              <a:ext uri="{C183D7F6-B498-43B3-948B-1728B52AA6E4}">
                <adec:decorative xmlns:adec="http://schemas.microsoft.com/office/drawing/2017/decorative" val="1"/>
              </a:ext>
            </a:extLst>
          </p:cNvPr>
          <p:cNvPicPr/>
          <p:nvPr/>
        </p:nvPicPr>
        <p:blipFill>
          <a:blip r:embed="rId2" cstate="print"/>
          <a:stretch>
            <a:fillRect/>
          </a:stretch>
        </p:blipFill>
        <p:spPr>
          <a:xfrm>
            <a:off x="96050" y="1224127"/>
            <a:ext cx="3138790" cy="3138779"/>
          </a:xfrm>
          <a:prstGeom prst="rect">
            <a:avLst/>
          </a:prstGeom>
        </p:spPr>
      </p:pic>
      <p:sp>
        <p:nvSpPr>
          <p:cNvPr id="8" name="object 8">
            <a:extLst>
              <a:ext uri="{C183D7F6-B498-43B3-948B-1728B52AA6E4}">
                <adec:decorative xmlns:adec="http://schemas.microsoft.com/office/drawing/2017/decorative" val="1"/>
              </a:ext>
            </a:extLst>
          </p:cNvPr>
          <p:cNvSpPr txBox="1"/>
          <p:nvPr/>
        </p:nvSpPr>
        <p:spPr>
          <a:xfrm>
            <a:off x="736794" y="692882"/>
            <a:ext cx="1856105" cy="1093470"/>
          </a:xfrm>
          <a:prstGeom prst="rect">
            <a:avLst/>
          </a:prstGeom>
        </p:spPr>
        <p:txBody>
          <a:bodyPr vert="horz" wrap="square" lIns="0" tIns="13335" rIns="0" bIns="0" rtlCol="0">
            <a:spAutoFit/>
          </a:bodyPr>
          <a:lstStyle/>
          <a:p>
            <a:pPr marL="113030" marR="5080" indent="-100965">
              <a:lnSpc>
                <a:spcPct val="100000"/>
              </a:lnSpc>
              <a:spcBef>
                <a:spcPts val="105"/>
              </a:spcBef>
            </a:pPr>
            <a:r>
              <a:rPr sz="3500" b="1" dirty="0">
                <a:solidFill>
                  <a:srgbClr val="FFFFFF"/>
                </a:solidFill>
                <a:latin typeface="Arial"/>
                <a:cs typeface="Arial"/>
              </a:rPr>
              <a:t>Phase</a:t>
            </a:r>
            <a:r>
              <a:rPr sz="3500" b="1" spc="-105" dirty="0">
                <a:solidFill>
                  <a:srgbClr val="FFFFFF"/>
                </a:solidFill>
                <a:latin typeface="Arial"/>
                <a:cs typeface="Arial"/>
              </a:rPr>
              <a:t> </a:t>
            </a:r>
            <a:r>
              <a:rPr sz="3500" b="1" spc="-25" dirty="0">
                <a:solidFill>
                  <a:srgbClr val="FFFFFF"/>
                </a:solidFill>
                <a:latin typeface="Arial"/>
                <a:cs typeface="Arial"/>
              </a:rPr>
              <a:t>1: </a:t>
            </a:r>
            <a:r>
              <a:rPr sz="3500" b="1" spc="-10" dirty="0">
                <a:solidFill>
                  <a:srgbClr val="FFFFFF"/>
                </a:solidFill>
                <a:latin typeface="Arial"/>
                <a:cs typeface="Arial"/>
              </a:rPr>
              <a:t>Explore</a:t>
            </a:r>
            <a:endParaRPr sz="350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Title of Slide: Teacher Licensure."/>
          <p:cNvSpPr/>
          <p:nvPr/>
        </p:nvSpPr>
        <p:spPr>
          <a:xfrm>
            <a:off x="0" y="0"/>
            <a:ext cx="9144000" cy="553085"/>
          </a:xfrm>
          <a:custGeom>
            <a:avLst/>
            <a:gdLst/>
            <a:ahLst/>
            <a:cxnLst/>
            <a:rect l="l" t="t" r="r" b="b"/>
            <a:pathLst>
              <a:path w="9144000" h="553085">
                <a:moveTo>
                  <a:pt x="9144000" y="0"/>
                </a:moveTo>
                <a:lnTo>
                  <a:pt x="0" y="0"/>
                </a:lnTo>
                <a:lnTo>
                  <a:pt x="0" y="553059"/>
                </a:lnTo>
                <a:lnTo>
                  <a:pt x="9144000" y="553059"/>
                </a:lnTo>
                <a:lnTo>
                  <a:pt x="9144000" y="0"/>
                </a:lnTo>
                <a:close/>
              </a:path>
            </a:pathLst>
          </a:custGeom>
          <a:solidFill>
            <a:srgbClr val="036079"/>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212725">
              <a:lnSpc>
                <a:spcPct val="100000"/>
              </a:lnSpc>
              <a:spcBef>
                <a:spcPts val="95"/>
              </a:spcBef>
            </a:pPr>
            <a:r>
              <a:rPr dirty="0"/>
              <a:t>Teacher</a:t>
            </a:r>
            <a:r>
              <a:rPr spc="-50" dirty="0"/>
              <a:t> </a:t>
            </a:r>
            <a:r>
              <a:rPr spc="-10" dirty="0"/>
              <a:t>Licensure</a:t>
            </a:r>
          </a:p>
        </p:txBody>
      </p:sp>
      <p:pic>
        <p:nvPicPr>
          <p:cNvPr id="4" name="object 4">
            <a:extLst>
              <a:ext uri="{C183D7F6-B498-43B3-948B-1728B52AA6E4}">
                <adec:decorative xmlns:adec="http://schemas.microsoft.com/office/drawing/2017/decorative" val="1"/>
              </a:ext>
            </a:extLst>
          </p:cNvPr>
          <p:cNvPicPr/>
          <p:nvPr/>
        </p:nvPicPr>
        <p:blipFill>
          <a:blip r:embed="rId2" cstate="print"/>
          <a:stretch>
            <a:fillRect/>
          </a:stretch>
        </p:blipFill>
        <p:spPr>
          <a:xfrm>
            <a:off x="6158199" y="1320850"/>
            <a:ext cx="2759575" cy="2759574"/>
          </a:xfrm>
          <a:prstGeom prst="rect">
            <a:avLst/>
          </a:prstGeom>
        </p:spPr>
      </p:pic>
      <p:sp>
        <p:nvSpPr>
          <p:cNvPr id="5" name="object 5"/>
          <p:cNvSpPr txBox="1"/>
          <p:nvPr/>
        </p:nvSpPr>
        <p:spPr>
          <a:xfrm>
            <a:off x="301975" y="753154"/>
            <a:ext cx="8413115" cy="3517900"/>
          </a:xfrm>
          <a:prstGeom prst="rect">
            <a:avLst/>
          </a:prstGeom>
        </p:spPr>
        <p:txBody>
          <a:bodyPr vert="horz" wrap="square" lIns="0" tIns="12700" rIns="0" bIns="0" rtlCol="0">
            <a:spAutoFit/>
          </a:bodyPr>
          <a:lstStyle/>
          <a:p>
            <a:pPr marL="184785" marR="5080" indent="-172720">
              <a:lnSpc>
                <a:spcPct val="100000"/>
              </a:lnSpc>
              <a:spcBef>
                <a:spcPts val="100"/>
              </a:spcBef>
              <a:buFont typeface="Arial"/>
              <a:buChar char="•"/>
              <a:tabLst>
                <a:tab pos="184785" algn="l"/>
                <a:tab pos="194310" algn="l"/>
              </a:tabLst>
            </a:pPr>
            <a:r>
              <a:rPr sz="1800" dirty="0">
                <a:latin typeface="Arial"/>
                <a:cs typeface="Arial"/>
              </a:rPr>
              <a:t>	</a:t>
            </a:r>
            <a:r>
              <a:rPr sz="1800" b="1" dirty="0">
                <a:latin typeface="Arial"/>
                <a:cs typeface="Arial"/>
              </a:rPr>
              <a:t>Valid</a:t>
            </a:r>
            <a:r>
              <a:rPr sz="1800" b="1" spc="-30" dirty="0">
                <a:latin typeface="Arial"/>
                <a:cs typeface="Arial"/>
              </a:rPr>
              <a:t> </a:t>
            </a:r>
            <a:r>
              <a:rPr sz="1800" b="1" dirty="0">
                <a:latin typeface="Arial"/>
                <a:cs typeface="Arial"/>
              </a:rPr>
              <a:t>practitioner</a:t>
            </a:r>
            <a:r>
              <a:rPr sz="1800" b="1" spc="-30" dirty="0">
                <a:latin typeface="Arial"/>
                <a:cs typeface="Arial"/>
              </a:rPr>
              <a:t> </a:t>
            </a:r>
            <a:r>
              <a:rPr sz="1800" b="1" dirty="0">
                <a:latin typeface="Arial"/>
                <a:cs typeface="Arial"/>
              </a:rPr>
              <a:t>license</a:t>
            </a:r>
            <a:r>
              <a:rPr sz="1800" b="1" spc="-25" dirty="0">
                <a:latin typeface="Arial"/>
                <a:cs typeface="Arial"/>
              </a:rPr>
              <a:t> </a:t>
            </a:r>
            <a:r>
              <a:rPr sz="1800" b="1" dirty="0">
                <a:latin typeface="Arial"/>
                <a:cs typeface="Arial"/>
              </a:rPr>
              <a:t>issued</a:t>
            </a:r>
            <a:r>
              <a:rPr sz="1800" b="1" spc="-30" dirty="0">
                <a:latin typeface="Arial"/>
                <a:cs typeface="Arial"/>
              </a:rPr>
              <a:t> </a:t>
            </a:r>
            <a:r>
              <a:rPr sz="1800" b="1" dirty="0">
                <a:latin typeface="Arial"/>
                <a:cs typeface="Arial"/>
              </a:rPr>
              <a:t>by</a:t>
            </a:r>
            <a:r>
              <a:rPr sz="1800" b="1" spc="-25" dirty="0">
                <a:latin typeface="Arial"/>
                <a:cs typeface="Arial"/>
              </a:rPr>
              <a:t> </a:t>
            </a:r>
            <a:r>
              <a:rPr sz="1800" b="1" dirty="0">
                <a:latin typeface="Arial"/>
                <a:cs typeface="Arial"/>
              </a:rPr>
              <a:t>the</a:t>
            </a:r>
            <a:r>
              <a:rPr sz="1800" b="1" spc="-30" dirty="0">
                <a:latin typeface="Arial"/>
                <a:cs typeface="Arial"/>
              </a:rPr>
              <a:t> </a:t>
            </a:r>
            <a:r>
              <a:rPr sz="1800" b="1" dirty="0">
                <a:latin typeface="Arial"/>
                <a:cs typeface="Arial"/>
              </a:rPr>
              <a:t>State</a:t>
            </a:r>
            <a:r>
              <a:rPr sz="1800" b="1" spc="-25" dirty="0">
                <a:latin typeface="Arial"/>
                <a:cs typeface="Arial"/>
              </a:rPr>
              <a:t> </a:t>
            </a:r>
            <a:r>
              <a:rPr sz="1800" b="1" dirty="0">
                <a:latin typeface="Arial"/>
                <a:cs typeface="Arial"/>
              </a:rPr>
              <a:t>of</a:t>
            </a:r>
            <a:r>
              <a:rPr sz="1800" b="1" spc="-35" dirty="0">
                <a:latin typeface="Arial"/>
                <a:cs typeface="Arial"/>
              </a:rPr>
              <a:t> </a:t>
            </a:r>
            <a:r>
              <a:rPr sz="1800" b="1" dirty="0">
                <a:latin typeface="Arial"/>
                <a:cs typeface="Arial"/>
              </a:rPr>
              <a:t>Iowa</a:t>
            </a:r>
            <a:r>
              <a:rPr sz="1800" b="1" spc="-55" dirty="0">
                <a:latin typeface="Arial"/>
                <a:cs typeface="Arial"/>
              </a:rPr>
              <a:t> </a:t>
            </a:r>
            <a:r>
              <a:rPr sz="1800" b="1" dirty="0">
                <a:latin typeface="Arial"/>
                <a:cs typeface="Arial"/>
              </a:rPr>
              <a:t>-</a:t>
            </a:r>
            <a:r>
              <a:rPr sz="1800" b="1" spc="-25" dirty="0">
                <a:latin typeface="Arial"/>
                <a:cs typeface="Arial"/>
              </a:rPr>
              <a:t> </a:t>
            </a:r>
            <a:r>
              <a:rPr sz="1800" b="1" dirty="0">
                <a:latin typeface="Arial"/>
                <a:cs typeface="Arial"/>
              </a:rPr>
              <a:t>Board</a:t>
            </a:r>
            <a:r>
              <a:rPr sz="1800" b="1" spc="-15" dirty="0">
                <a:latin typeface="Arial"/>
                <a:cs typeface="Arial"/>
              </a:rPr>
              <a:t> </a:t>
            </a:r>
            <a:r>
              <a:rPr sz="1800" b="1" dirty="0">
                <a:latin typeface="Arial"/>
                <a:cs typeface="Arial"/>
              </a:rPr>
              <a:t>of</a:t>
            </a:r>
            <a:r>
              <a:rPr sz="1800" b="1" spc="-35" dirty="0">
                <a:latin typeface="Arial"/>
                <a:cs typeface="Arial"/>
              </a:rPr>
              <a:t> </a:t>
            </a:r>
            <a:r>
              <a:rPr sz="1800" b="1" spc="-10" dirty="0">
                <a:latin typeface="Arial"/>
                <a:cs typeface="Arial"/>
              </a:rPr>
              <a:t>Educational Examiners</a:t>
            </a:r>
            <a:endParaRPr sz="1800">
              <a:latin typeface="Arial"/>
              <a:cs typeface="Arial"/>
            </a:endParaRPr>
          </a:p>
          <a:p>
            <a:pPr>
              <a:lnSpc>
                <a:spcPct val="100000"/>
              </a:lnSpc>
              <a:spcBef>
                <a:spcPts val="70"/>
              </a:spcBef>
              <a:buFont typeface="Arial"/>
              <a:buChar char="•"/>
            </a:pPr>
            <a:endParaRPr sz="1800">
              <a:latin typeface="Arial"/>
              <a:cs typeface="Arial"/>
            </a:endParaRPr>
          </a:p>
          <a:p>
            <a:pPr marL="217170" indent="-182245">
              <a:lnSpc>
                <a:spcPct val="100000"/>
              </a:lnSpc>
              <a:buFont typeface="Arial"/>
              <a:buChar char="•"/>
              <a:tabLst>
                <a:tab pos="217170" algn="l"/>
              </a:tabLst>
            </a:pPr>
            <a:r>
              <a:rPr sz="1800" b="1" dirty="0">
                <a:latin typeface="Arial"/>
                <a:cs typeface="Arial"/>
              </a:rPr>
              <a:t>Appropriate</a:t>
            </a:r>
            <a:r>
              <a:rPr sz="1800" b="1" spc="-45" dirty="0">
                <a:latin typeface="Arial"/>
                <a:cs typeface="Arial"/>
              </a:rPr>
              <a:t> </a:t>
            </a:r>
            <a:r>
              <a:rPr sz="1800" b="1" dirty="0">
                <a:latin typeface="Arial"/>
                <a:cs typeface="Arial"/>
              </a:rPr>
              <a:t>teaching</a:t>
            </a:r>
            <a:r>
              <a:rPr sz="1800" b="1" spc="-90" dirty="0">
                <a:latin typeface="Arial"/>
                <a:cs typeface="Arial"/>
              </a:rPr>
              <a:t> </a:t>
            </a:r>
            <a:r>
              <a:rPr sz="1800" b="1" dirty="0">
                <a:latin typeface="Arial"/>
                <a:cs typeface="Arial"/>
              </a:rPr>
              <a:t>endorsements</a:t>
            </a:r>
            <a:r>
              <a:rPr sz="1800" b="1" spc="-70" dirty="0">
                <a:latin typeface="Arial"/>
                <a:cs typeface="Arial"/>
              </a:rPr>
              <a:t> </a:t>
            </a:r>
            <a:r>
              <a:rPr sz="1800" b="1" spc="-20" dirty="0">
                <a:latin typeface="Arial"/>
                <a:cs typeface="Arial"/>
              </a:rPr>
              <a:t>are:</a:t>
            </a:r>
            <a:endParaRPr sz="1800">
              <a:latin typeface="Arial"/>
              <a:cs typeface="Arial"/>
            </a:endParaRPr>
          </a:p>
          <a:p>
            <a:pPr marL="549275" marR="2994025" lvl="1" indent="-197485">
              <a:lnSpc>
                <a:spcPct val="100000"/>
              </a:lnSpc>
              <a:spcBef>
                <a:spcPts val="395"/>
              </a:spcBef>
              <a:buChar char="•"/>
              <a:tabLst>
                <a:tab pos="550545" algn="l"/>
              </a:tabLst>
            </a:pPr>
            <a:r>
              <a:rPr sz="1800" dirty="0">
                <a:latin typeface="Arial"/>
                <a:cs typeface="Arial"/>
              </a:rPr>
              <a:t>Teacher</a:t>
            </a:r>
            <a:r>
              <a:rPr sz="1800" spc="-35" dirty="0">
                <a:latin typeface="Arial"/>
                <a:cs typeface="Arial"/>
              </a:rPr>
              <a:t> </a:t>
            </a:r>
            <a:r>
              <a:rPr sz="1800" dirty="0">
                <a:latin typeface="Arial"/>
                <a:cs typeface="Arial"/>
              </a:rPr>
              <a:t>Endorsement</a:t>
            </a:r>
            <a:r>
              <a:rPr sz="1800" spc="-20" dirty="0">
                <a:latin typeface="Arial"/>
                <a:cs typeface="Arial"/>
              </a:rPr>
              <a:t> </a:t>
            </a:r>
            <a:r>
              <a:rPr sz="1800" dirty="0">
                <a:latin typeface="Arial"/>
                <a:cs typeface="Arial"/>
              </a:rPr>
              <a:t>#100</a:t>
            </a:r>
            <a:r>
              <a:rPr sz="1800" spc="-15" dirty="0">
                <a:latin typeface="Arial"/>
                <a:cs typeface="Arial"/>
              </a:rPr>
              <a:t> </a:t>
            </a:r>
            <a:r>
              <a:rPr sz="1800" spc="-10" dirty="0">
                <a:latin typeface="Arial"/>
                <a:cs typeface="Arial"/>
              </a:rPr>
              <a:t>-</a:t>
            </a:r>
            <a:r>
              <a:rPr sz="1800" dirty="0">
                <a:latin typeface="Arial"/>
                <a:cs typeface="Arial"/>
              </a:rPr>
              <a:t>-</a:t>
            </a:r>
            <a:r>
              <a:rPr sz="1800" spc="-30" dirty="0">
                <a:latin typeface="Arial"/>
                <a:cs typeface="Arial"/>
              </a:rPr>
              <a:t> </a:t>
            </a:r>
            <a:r>
              <a:rPr sz="1800" spc="-10" dirty="0">
                <a:latin typeface="Arial"/>
                <a:cs typeface="Arial"/>
              </a:rPr>
              <a:t>Prekindergarten 	</a:t>
            </a:r>
            <a:r>
              <a:rPr sz="1800" dirty="0">
                <a:latin typeface="Arial"/>
                <a:cs typeface="Arial"/>
              </a:rPr>
              <a:t>through</a:t>
            </a:r>
            <a:r>
              <a:rPr sz="1800" spc="-35" dirty="0">
                <a:latin typeface="Arial"/>
                <a:cs typeface="Arial"/>
              </a:rPr>
              <a:t> </a:t>
            </a:r>
            <a:r>
              <a:rPr sz="1800" dirty="0">
                <a:latin typeface="Arial"/>
                <a:cs typeface="Arial"/>
              </a:rPr>
              <a:t>grade</a:t>
            </a:r>
            <a:r>
              <a:rPr sz="1800" spc="-30" dirty="0">
                <a:latin typeface="Arial"/>
                <a:cs typeface="Arial"/>
              </a:rPr>
              <a:t> </a:t>
            </a:r>
            <a:r>
              <a:rPr sz="1800" dirty="0">
                <a:latin typeface="Arial"/>
                <a:cs typeface="Arial"/>
              </a:rPr>
              <a:t>three,</a:t>
            </a:r>
            <a:r>
              <a:rPr sz="1800" spc="-35" dirty="0">
                <a:latin typeface="Arial"/>
                <a:cs typeface="Arial"/>
              </a:rPr>
              <a:t> </a:t>
            </a:r>
            <a:r>
              <a:rPr sz="1800" dirty="0">
                <a:latin typeface="Arial"/>
                <a:cs typeface="Arial"/>
              </a:rPr>
              <a:t>including</a:t>
            </a:r>
            <a:r>
              <a:rPr sz="1800" spc="-20" dirty="0">
                <a:latin typeface="Arial"/>
                <a:cs typeface="Arial"/>
              </a:rPr>
              <a:t> </a:t>
            </a:r>
            <a:r>
              <a:rPr sz="1800" dirty="0">
                <a:latin typeface="Arial"/>
                <a:cs typeface="Arial"/>
              </a:rPr>
              <a:t>special</a:t>
            </a:r>
            <a:r>
              <a:rPr sz="1800" spc="-20" dirty="0">
                <a:latin typeface="Arial"/>
                <a:cs typeface="Arial"/>
              </a:rPr>
              <a:t> </a:t>
            </a:r>
            <a:r>
              <a:rPr sz="1800" spc="-10" dirty="0">
                <a:latin typeface="Arial"/>
                <a:cs typeface="Arial"/>
              </a:rPr>
              <a:t>education</a:t>
            </a:r>
            <a:endParaRPr sz="1800">
              <a:latin typeface="Arial"/>
              <a:cs typeface="Arial"/>
            </a:endParaRPr>
          </a:p>
          <a:p>
            <a:pPr marL="550545" marR="3082925" lvl="1" indent="-198120">
              <a:lnSpc>
                <a:spcPct val="100000"/>
              </a:lnSpc>
              <a:spcBef>
                <a:spcPts val="409"/>
              </a:spcBef>
              <a:buChar char="•"/>
              <a:tabLst>
                <a:tab pos="550545" algn="l"/>
                <a:tab pos="3510279" algn="l"/>
              </a:tabLst>
            </a:pPr>
            <a:r>
              <a:rPr sz="1800" dirty="0">
                <a:latin typeface="Arial"/>
                <a:cs typeface="Arial"/>
              </a:rPr>
              <a:t>Teacher</a:t>
            </a:r>
            <a:r>
              <a:rPr sz="1800" spc="-50" dirty="0">
                <a:latin typeface="Arial"/>
                <a:cs typeface="Arial"/>
              </a:rPr>
              <a:t> </a:t>
            </a:r>
            <a:r>
              <a:rPr sz="1800" dirty="0">
                <a:latin typeface="Arial"/>
                <a:cs typeface="Arial"/>
              </a:rPr>
              <a:t>Endorsement</a:t>
            </a:r>
            <a:r>
              <a:rPr sz="1800" spc="-35" dirty="0">
                <a:latin typeface="Arial"/>
                <a:cs typeface="Arial"/>
              </a:rPr>
              <a:t> </a:t>
            </a:r>
            <a:r>
              <a:rPr sz="1800" spc="-20" dirty="0">
                <a:latin typeface="Arial"/>
                <a:cs typeface="Arial"/>
              </a:rPr>
              <a:t>#103</a:t>
            </a:r>
            <a:r>
              <a:rPr sz="1800" dirty="0">
                <a:latin typeface="Arial"/>
                <a:cs typeface="Arial"/>
              </a:rPr>
              <a:t>	–</a:t>
            </a:r>
            <a:r>
              <a:rPr sz="1800" spc="-15" dirty="0">
                <a:latin typeface="Arial"/>
                <a:cs typeface="Arial"/>
              </a:rPr>
              <a:t> </a:t>
            </a:r>
            <a:r>
              <a:rPr sz="1800" spc="-10" dirty="0">
                <a:latin typeface="Arial"/>
                <a:cs typeface="Arial"/>
              </a:rPr>
              <a:t>Prekindergarten </a:t>
            </a:r>
            <a:r>
              <a:rPr sz="1800" dirty="0">
                <a:latin typeface="Arial"/>
                <a:cs typeface="Arial"/>
              </a:rPr>
              <a:t>through</a:t>
            </a:r>
            <a:r>
              <a:rPr sz="1800" spc="-30" dirty="0">
                <a:latin typeface="Arial"/>
                <a:cs typeface="Arial"/>
              </a:rPr>
              <a:t> </a:t>
            </a:r>
            <a:r>
              <a:rPr sz="1800" spc="-10" dirty="0">
                <a:latin typeface="Arial"/>
                <a:cs typeface="Arial"/>
              </a:rPr>
              <a:t>kindergarten</a:t>
            </a:r>
            <a:endParaRPr sz="1800">
              <a:latin typeface="Arial"/>
              <a:cs typeface="Arial"/>
            </a:endParaRPr>
          </a:p>
          <a:p>
            <a:pPr marL="550545" marR="3082925" lvl="1" indent="-198120">
              <a:lnSpc>
                <a:spcPct val="100000"/>
              </a:lnSpc>
              <a:spcBef>
                <a:spcPts val="395"/>
              </a:spcBef>
              <a:buChar char="•"/>
              <a:tabLst>
                <a:tab pos="550545" algn="l"/>
                <a:tab pos="3510279" algn="l"/>
              </a:tabLst>
            </a:pPr>
            <a:r>
              <a:rPr sz="1800" dirty="0">
                <a:latin typeface="Arial"/>
                <a:cs typeface="Arial"/>
              </a:rPr>
              <a:t>Teacher</a:t>
            </a:r>
            <a:r>
              <a:rPr sz="1800" spc="-50" dirty="0">
                <a:latin typeface="Arial"/>
                <a:cs typeface="Arial"/>
              </a:rPr>
              <a:t> </a:t>
            </a:r>
            <a:r>
              <a:rPr sz="1800" dirty="0">
                <a:latin typeface="Arial"/>
                <a:cs typeface="Arial"/>
              </a:rPr>
              <a:t>Endorsement</a:t>
            </a:r>
            <a:r>
              <a:rPr sz="1800" spc="-35" dirty="0">
                <a:latin typeface="Arial"/>
                <a:cs typeface="Arial"/>
              </a:rPr>
              <a:t> </a:t>
            </a:r>
            <a:r>
              <a:rPr sz="1800" spc="-20" dirty="0">
                <a:latin typeface="Arial"/>
                <a:cs typeface="Arial"/>
              </a:rPr>
              <a:t>#106</a:t>
            </a:r>
            <a:r>
              <a:rPr sz="1800" dirty="0">
                <a:latin typeface="Arial"/>
                <a:cs typeface="Arial"/>
              </a:rPr>
              <a:t>	–</a:t>
            </a:r>
            <a:r>
              <a:rPr sz="1800" spc="-15" dirty="0">
                <a:latin typeface="Arial"/>
                <a:cs typeface="Arial"/>
              </a:rPr>
              <a:t> </a:t>
            </a:r>
            <a:r>
              <a:rPr sz="1800" spc="-10" dirty="0">
                <a:latin typeface="Arial"/>
                <a:cs typeface="Arial"/>
              </a:rPr>
              <a:t>Prekindergarten </a:t>
            </a:r>
            <a:r>
              <a:rPr sz="1800" dirty="0">
                <a:latin typeface="Arial"/>
                <a:cs typeface="Arial"/>
              </a:rPr>
              <a:t>through</a:t>
            </a:r>
            <a:r>
              <a:rPr sz="1800" spc="-25" dirty="0">
                <a:latin typeface="Arial"/>
                <a:cs typeface="Arial"/>
              </a:rPr>
              <a:t> </a:t>
            </a:r>
            <a:r>
              <a:rPr sz="1800" dirty="0">
                <a:latin typeface="Arial"/>
                <a:cs typeface="Arial"/>
              </a:rPr>
              <a:t>grade</a:t>
            </a:r>
            <a:r>
              <a:rPr sz="1800" spc="-25" dirty="0">
                <a:latin typeface="Arial"/>
                <a:cs typeface="Arial"/>
              </a:rPr>
              <a:t> </a:t>
            </a:r>
            <a:r>
              <a:rPr sz="1800" spc="-10" dirty="0">
                <a:latin typeface="Arial"/>
                <a:cs typeface="Arial"/>
              </a:rPr>
              <a:t>three</a:t>
            </a:r>
            <a:endParaRPr sz="1800">
              <a:latin typeface="Arial"/>
              <a:cs typeface="Arial"/>
            </a:endParaRPr>
          </a:p>
          <a:p>
            <a:pPr marL="550545" marR="2688590" lvl="1" indent="-198120">
              <a:lnSpc>
                <a:spcPct val="100000"/>
              </a:lnSpc>
              <a:spcBef>
                <a:spcPts val="395"/>
              </a:spcBef>
              <a:buChar char="•"/>
              <a:tabLst>
                <a:tab pos="550545" algn="l"/>
              </a:tabLst>
            </a:pPr>
            <a:r>
              <a:rPr sz="1800" dirty="0">
                <a:latin typeface="Arial"/>
                <a:cs typeface="Arial"/>
              </a:rPr>
              <a:t>Teacher</a:t>
            </a:r>
            <a:r>
              <a:rPr sz="1800" spc="-35" dirty="0">
                <a:latin typeface="Arial"/>
                <a:cs typeface="Arial"/>
              </a:rPr>
              <a:t> </a:t>
            </a:r>
            <a:r>
              <a:rPr sz="1800" dirty="0">
                <a:latin typeface="Arial"/>
                <a:cs typeface="Arial"/>
              </a:rPr>
              <a:t>Endorsement</a:t>
            </a:r>
            <a:r>
              <a:rPr sz="1800" spc="-20" dirty="0">
                <a:latin typeface="Arial"/>
                <a:cs typeface="Arial"/>
              </a:rPr>
              <a:t> </a:t>
            </a:r>
            <a:r>
              <a:rPr sz="1800" dirty="0">
                <a:latin typeface="Arial"/>
                <a:cs typeface="Arial"/>
              </a:rPr>
              <a:t>#1001</a:t>
            </a:r>
            <a:r>
              <a:rPr sz="1800" spc="-20" dirty="0">
                <a:latin typeface="Arial"/>
                <a:cs typeface="Arial"/>
              </a:rPr>
              <a:t> </a:t>
            </a:r>
            <a:r>
              <a:rPr sz="1800" dirty="0">
                <a:latin typeface="Arial"/>
                <a:cs typeface="Arial"/>
              </a:rPr>
              <a:t>–</a:t>
            </a:r>
            <a:r>
              <a:rPr sz="1800" spc="-35" dirty="0">
                <a:latin typeface="Arial"/>
                <a:cs typeface="Arial"/>
              </a:rPr>
              <a:t> </a:t>
            </a:r>
            <a:r>
              <a:rPr sz="1800" dirty="0">
                <a:latin typeface="Arial"/>
                <a:cs typeface="Arial"/>
              </a:rPr>
              <a:t>Birth</a:t>
            </a:r>
            <a:r>
              <a:rPr sz="1800" spc="-40" dirty="0">
                <a:latin typeface="Arial"/>
                <a:cs typeface="Arial"/>
              </a:rPr>
              <a:t> </a:t>
            </a:r>
            <a:r>
              <a:rPr sz="1800" dirty="0">
                <a:latin typeface="Arial"/>
                <a:cs typeface="Arial"/>
              </a:rPr>
              <a:t>through</a:t>
            </a:r>
            <a:r>
              <a:rPr sz="1800" spc="-25" dirty="0">
                <a:latin typeface="Arial"/>
                <a:cs typeface="Arial"/>
              </a:rPr>
              <a:t> </a:t>
            </a:r>
            <a:r>
              <a:rPr sz="1800" spc="-10" dirty="0">
                <a:latin typeface="Arial"/>
                <a:cs typeface="Arial"/>
              </a:rPr>
              <a:t>grade </a:t>
            </a:r>
            <a:r>
              <a:rPr sz="1800" dirty="0">
                <a:latin typeface="Arial"/>
                <a:cs typeface="Arial"/>
              </a:rPr>
              <a:t>three</a:t>
            </a:r>
            <a:r>
              <a:rPr sz="1800" spc="-40" dirty="0">
                <a:latin typeface="Arial"/>
                <a:cs typeface="Arial"/>
              </a:rPr>
              <a:t> </a:t>
            </a:r>
            <a:r>
              <a:rPr sz="1800" dirty="0">
                <a:latin typeface="Arial"/>
                <a:cs typeface="Arial"/>
              </a:rPr>
              <a:t>inclusive</a:t>
            </a:r>
            <a:r>
              <a:rPr sz="1800" spc="-15" dirty="0">
                <a:latin typeface="Arial"/>
                <a:cs typeface="Arial"/>
              </a:rPr>
              <a:t> </a:t>
            </a:r>
            <a:r>
              <a:rPr sz="1800" spc="-10" dirty="0">
                <a:latin typeface="Arial"/>
                <a:cs typeface="Arial"/>
              </a:rPr>
              <a:t>settings</a:t>
            </a:r>
            <a:endParaRPr sz="18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Title of Slide: Location."/>
          <p:cNvSpPr/>
          <p:nvPr/>
        </p:nvSpPr>
        <p:spPr>
          <a:xfrm>
            <a:off x="0" y="0"/>
            <a:ext cx="9144000" cy="894715"/>
          </a:xfrm>
          <a:custGeom>
            <a:avLst/>
            <a:gdLst/>
            <a:ahLst/>
            <a:cxnLst/>
            <a:rect l="l" t="t" r="r" b="b"/>
            <a:pathLst>
              <a:path w="9144000" h="894715">
                <a:moveTo>
                  <a:pt x="9144000" y="0"/>
                </a:moveTo>
                <a:lnTo>
                  <a:pt x="0" y="0"/>
                </a:lnTo>
                <a:lnTo>
                  <a:pt x="0" y="894524"/>
                </a:lnTo>
                <a:lnTo>
                  <a:pt x="9144000" y="894524"/>
                </a:lnTo>
                <a:lnTo>
                  <a:pt x="9144000" y="0"/>
                </a:lnTo>
                <a:close/>
              </a:path>
            </a:pathLst>
          </a:custGeom>
          <a:solidFill>
            <a:srgbClr val="036079"/>
          </a:solidFill>
        </p:spPr>
        <p:txBody>
          <a:bodyPr wrap="square" lIns="0" tIns="0" rIns="0" bIns="0" rtlCol="0"/>
          <a:lstStyle/>
          <a:p>
            <a:endParaRPr/>
          </a:p>
        </p:txBody>
      </p:sp>
      <p:sp>
        <p:nvSpPr>
          <p:cNvPr id="3" name="object 3"/>
          <p:cNvSpPr txBox="1">
            <a:spLocks noGrp="1"/>
          </p:cNvSpPr>
          <p:nvPr>
            <p:ph type="title"/>
          </p:nvPr>
        </p:nvSpPr>
        <p:spPr>
          <a:prstGeom prst="rect">
            <a:avLst/>
          </a:prstGeom>
        </p:spPr>
        <p:txBody>
          <a:bodyPr vert="horz" wrap="square" lIns="0" tIns="182765" rIns="0" bIns="0" rtlCol="0">
            <a:spAutoFit/>
          </a:bodyPr>
          <a:lstStyle/>
          <a:p>
            <a:pPr marL="12700">
              <a:lnSpc>
                <a:spcPct val="100000"/>
              </a:lnSpc>
              <a:spcBef>
                <a:spcPts val="95"/>
              </a:spcBef>
            </a:pPr>
            <a:r>
              <a:rPr spc="-10" dirty="0"/>
              <a:t>Location</a:t>
            </a:r>
          </a:p>
        </p:txBody>
      </p:sp>
      <p:pic>
        <p:nvPicPr>
          <p:cNvPr id="4" name="object 4">
            <a:extLst>
              <a:ext uri="{C183D7F6-B498-43B3-948B-1728B52AA6E4}">
                <adec:decorative xmlns:adec="http://schemas.microsoft.com/office/drawing/2017/decorative" val="1"/>
              </a:ext>
            </a:extLst>
          </p:cNvPr>
          <p:cNvPicPr/>
          <p:nvPr/>
        </p:nvPicPr>
        <p:blipFill>
          <a:blip r:embed="rId2" cstate="print"/>
          <a:stretch>
            <a:fillRect/>
          </a:stretch>
        </p:blipFill>
        <p:spPr>
          <a:xfrm>
            <a:off x="336399" y="846399"/>
            <a:ext cx="2191511" cy="2191511"/>
          </a:xfrm>
          <a:prstGeom prst="rect">
            <a:avLst/>
          </a:prstGeom>
        </p:spPr>
      </p:pic>
      <p:sp>
        <p:nvSpPr>
          <p:cNvPr id="5" name="object 5"/>
          <p:cNvSpPr txBox="1"/>
          <p:nvPr/>
        </p:nvSpPr>
        <p:spPr>
          <a:xfrm>
            <a:off x="473036" y="1209128"/>
            <a:ext cx="8366759" cy="3299460"/>
          </a:xfrm>
          <a:prstGeom prst="rect">
            <a:avLst/>
          </a:prstGeom>
        </p:spPr>
        <p:txBody>
          <a:bodyPr vert="horz" wrap="square" lIns="0" tIns="12700" rIns="0" bIns="0" rtlCol="0">
            <a:spAutoFit/>
          </a:bodyPr>
          <a:lstStyle/>
          <a:p>
            <a:pPr marL="2358390" marR="121920" indent="-228600">
              <a:lnSpc>
                <a:spcPct val="100000"/>
              </a:lnSpc>
              <a:spcBef>
                <a:spcPts val="100"/>
              </a:spcBef>
              <a:buChar char="•"/>
              <a:tabLst>
                <a:tab pos="2358390" algn="l"/>
              </a:tabLst>
            </a:pPr>
            <a:r>
              <a:rPr sz="1800" dirty="0">
                <a:latin typeface="Arial"/>
                <a:cs typeface="Arial"/>
              </a:rPr>
              <a:t>Maximum</a:t>
            </a:r>
            <a:r>
              <a:rPr sz="1800" spc="-5" dirty="0">
                <a:latin typeface="Arial"/>
                <a:cs typeface="Arial"/>
              </a:rPr>
              <a:t> </a:t>
            </a:r>
            <a:r>
              <a:rPr sz="1800" dirty="0">
                <a:latin typeface="Arial"/>
                <a:cs typeface="Arial"/>
              </a:rPr>
              <a:t>group</a:t>
            </a:r>
            <a:r>
              <a:rPr sz="1800" spc="-15" dirty="0">
                <a:latin typeface="Arial"/>
                <a:cs typeface="Arial"/>
              </a:rPr>
              <a:t> </a:t>
            </a:r>
            <a:r>
              <a:rPr sz="1800" dirty="0">
                <a:latin typeface="Arial"/>
                <a:cs typeface="Arial"/>
              </a:rPr>
              <a:t>size</a:t>
            </a:r>
            <a:r>
              <a:rPr sz="1800" spc="-30" dirty="0">
                <a:latin typeface="Arial"/>
                <a:cs typeface="Arial"/>
              </a:rPr>
              <a:t> </a:t>
            </a:r>
            <a:r>
              <a:rPr sz="1800" dirty="0">
                <a:latin typeface="Arial"/>
                <a:cs typeface="Arial"/>
              </a:rPr>
              <a:t>of</a:t>
            </a:r>
            <a:r>
              <a:rPr sz="1800" spc="-20" dirty="0">
                <a:latin typeface="Arial"/>
                <a:cs typeface="Arial"/>
              </a:rPr>
              <a:t> </a:t>
            </a:r>
            <a:r>
              <a:rPr sz="1800" dirty="0">
                <a:latin typeface="Arial"/>
                <a:cs typeface="Arial"/>
              </a:rPr>
              <a:t>20</a:t>
            </a:r>
            <a:r>
              <a:rPr sz="1800" spc="-30" dirty="0">
                <a:latin typeface="Arial"/>
                <a:cs typeface="Arial"/>
              </a:rPr>
              <a:t> </a:t>
            </a:r>
            <a:r>
              <a:rPr sz="1800" dirty="0">
                <a:latin typeface="Arial"/>
                <a:cs typeface="Arial"/>
              </a:rPr>
              <a:t>children</a:t>
            </a:r>
            <a:r>
              <a:rPr sz="1800" spc="-5" dirty="0">
                <a:latin typeface="Arial"/>
                <a:cs typeface="Arial"/>
              </a:rPr>
              <a:t> </a:t>
            </a:r>
            <a:r>
              <a:rPr sz="1800" dirty="0">
                <a:latin typeface="Arial"/>
                <a:cs typeface="Arial"/>
              </a:rPr>
              <a:t>in</a:t>
            </a:r>
            <a:r>
              <a:rPr sz="1800" spc="-30" dirty="0">
                <a:latin typeface="Arial"/>
                <a:cs typeface="Arial"/>
              </a:rPr>
              <a:t> </a:t>
            </a:r>
            <a:r>
              <a:rPr sz="1800" dirty="0">
                <a:latin typeface="Arial"/>
                <a:cs typeface="Arial"/>
              </a:rPr>
              <a:t>a</a:t>
            </a:r>
            <a:r>
              <a:rPr sz="1800" spc="-30" dirty="0">
                <a:latin typeface="Arial"/>
                <a:cs typeface="Arial"/>
              </a:rPr>
              <a:t> </a:t>
            </a:r>
            <a:r>
              <a:rPr sz="1800" dirty="0">
                <a:latin typeface="Arial"/>
                <a:cs typeface="Arial"/>
              </a:rPr>
              <a:t>classroom</a:t>
            </a:r>
            <a:r>
              <a:rPr sz="1800" spc="-15" dirty="0">
                <a:latin typeface="Arial"/>
                <a:cs typeface="Arial"/>
              </a:rPr>
              <a:t> </a:t>
            </a:r>
            <a:r>
              <a:rPr sz="1800" spc="-20" dirty="0">
                <a:latin typeface="Arial"/>
                <a:cs typeface="Arial"/>
              </a:rPr>
              <a:t>with </a:t>
            </a:r>
            <a:r>
              <a:rPr sz="1800" dirty="0">
                <a:latin typeface="Arial"/>
                <a:cs typeface="Arial"/>
              </a:rPr>
              <a:t>adequate</a:t>
            </a:r>
            <a:r>
              <a:rPr sz="1800" spc="-15" dirty="0">
                <a:latin typeface="Arial"/>
                <a:cs typeface="Arial"/>
              </a:rPr>
              <a:t> </a:t>
            </a:r>
            <a:r>
              <a:rPr sz="1800" dirty="0">
                <a:latin typeface="Arial"/>
                <a:cs typeface="Arial"/>
              </a:rPr>
              <a:t>space</a:t>
            </a:r>
            <a:r>
              <a:rPr sz="1800" spc="-35" dirty="0">
                <a:latin typeface="Arial"/>
                <a:cs typeface="Arial"/>
              </a:rPr>
              <a:t> </a:t>
            </a:r>
            <a:r>
              <a:rPr sz="1800" dirty="0">
                <a:latin typeface="Arial"/>
                <a:cs typeface="Arial"/>
              </a:rPr>
              <a:t>available (a</a:t>
            </a:r>
            <a:r>
              <a:rPr sz="1800" spc="-35" dirty="0">
                <a:latin typeface="Arial"/>
                <a:cs typeface="Arial"/>
              </a:rPr>
              <a:t> </a:t>
            </a:r>
            <a:r>
              <a:rPr sz="1800" dirty="0">
                <a:latin typeface="Arial"/>
                <a:cs typeface="Arial"/>
              </a:rPr>
              <a:t>minimum</a:t>
            </a:r>
            <a:r>
              <a:rPr sz="1800" spc="-20" dirty="0">
                <a:latin typeface="Arial"/>
                <a:cs typeface="Arial"/>
              </a:rPr>
              <a:t> </a:t>
            </a:r>
            <a:r>
              <a:rPr sz="1800" dirty="0">
                <a:latin typeface="Arial"/>
                <a:cs typeface="Arial"/>
              </a:rPr>
              <a:t>of</a:t>
            </a:r>
            <a:r>
              <a:rPr sz="1800" spc="-35" dirty="0">
                <a:latin typeface="Arial"/>
                <a:cs typeface="Arial"/>
              </a:rPr>
              <a:t> </a:t>
            </a:r>
            <a:r>
              <a:rPr sz="1800" dirty="0">
                <a:latin typeface="Arial"/>
                <a:cs typeface="Arial"/>
              </a:rPr>
              <a:t>35</a:t>
            </a:r>
            <a:r>
              <a:rPr sz="1800" spc="-20" dirty="0">
                <a:latin typeface="Arial"/>
                <a:cs typeface="Arial"/>
              </a:rPr>
              <a:t> </a:t>
            </a:r>
            <a:r>
              <a:rPr sz="1800" dirty="0">
                <a:latin typeface="Arial"/>
                <a:cs typeface="Arial"/>
              </a:rPr>
              <a:t>square</a:t>
            </a:r>
            <a:r>
              <a:rPr sz="1800" spc="-20" dirty="0">
                <a:latin typeface="Arial"/>
                <a:cs typeface="Arial"/>
              </a:rPr>
              <a:t> </a:t>
            </a:r>
            <a:r>
              <a:rPr sz="1800" dirty="0">
                <a:latin typeface="Arial"/>
                <a:cs typeface="Arial"/>
              </a:rPr>
              <a:t>feet</a:t>
            </a:r>
            <a:r>
              <a:rPr sz="1800" spc="-35" dirty="0">
                <a:latin typeface="Arial"/>
                <a:cs typeface="Arial"/>
              </a:rPr>
              <a:t> </a:t>
            </a:r>
            <a:r>
              <a:rPr sz="1800" spc="-25" dirty="0">
                <a:latin typeface="Arial"/>
                <a:cs typeface="Arial"/>
              </a:rPr>
              <a:t>of </a:t>
            </a:r>
            <a:r>
              <a:rPr sz="1800" dirty="0">
                <a:latin typeface="Arial"/>
                <a:cs typeface="Arial"/>
              </a:rPr>
              <a:t>usable</a:t>
            </a:r>
            <a:r>
              <a:rPr sz="1800" spc="-20" dirty="0">
                <a:latin typeface="Arial"/>
                <a:cs typeface="Arial"/>
              </a:rPr>
              <a:t> </a:t>
            </a:r>
            <a:r>
              <a:rPr sz="1800" dirty="0">
                <a:latin typeface="Arial"/>
                <a:cs typeface="Arial"/>
              </a:rPr>
              <a:t>space</a:t>
            </a:r>
            <a:r>
              <a:rPr sz="1800" spc="-15" dirty="0">
                <a:latin typeface="Arial"/>
                <a:cs typeface="Arial"/>
              </a:rPr>
              <a:t> </a:t>
            </a:r>
            <a:r>
              <a:rPr sz="1800" dirty="0">
                <a:latin typeface="Arial"/>
                <a:cs typeface="Arial"/>
              </a:rPr>
              <a:t>per</a:t>
            </a:r>
            <a:r>
              <a:rPr sz="1800" spc="-20" dirty="0">
                <a:latin typeface="Arial"/>
                <a:cs typeface="Arial"/>
              </a:rPr>
              <a:t> </a:t>
            </a:r>
            <a:r>
              <a:rPr sz="1800" spc="-10" dirty="0">
                <a:latin typeface="Arial"/>
                <a:cs typeface="Arial"/>
              </a:rPr>
              <a:t>child).</a:t>
            </a:r>
            <a:endParaRPr sz="1800">
              <a:latin typeface="Arial"/>
              <a:cs typeface="Arial"/>
            </a:endParaRPr>
          </a:p>
          <a:p>
            <a:pPr>
              <a:lnSpc>
                <a:spcPct val="100000"/>
              </a:lnSpc>
              <a:spcBef>
                <a:spcPts val="90"/>
              </a:spcBef>
              <a:buFont typeface="Arial"/>
              <a:buChar char="•"/>
            </a:pPr>
            <a:endParaRPr sz="1800">
              <a:latin typeface="Arial"/>
              <a:cs typeface="Arial"/>
            </a:endParaRPr>
          </a:p>
          <a:p>
            <a:pPr marL="2358390" marR="273050" indent="-228600">
              <a:lnSpc>
                <a:spcPct val="100000"/>
              </a:lnSpc>
              <a:buChar char="•"/>
              <a:tabLst>
                <a:tab pos="2358390" algn="l"/>
              </a:tabLst>
            </a:pPr>
            <a:r>
              <a:rPr sz="1800" dirty="0">
                <a:latin typeface="Arial"/>
                <a:cs typeface="Arial"/>
              </a:rPr>
              <a:t>Teaching</a:t>
            </a:r>
            <a:r>
              <a:rPr sz="1800" spc="-30" dirty="0">
                <a:latin typeface="Arial"/>
                <a:cs typeface="Arial"/>
              </a:rPr>
              <a:t> </a:t>
            </a:r>
            <a:r>
              <a:rPr sz="1800" spc="-10" dirty="0">
                <a:latin typeface="Arial"/>
                <a:cs typeface="Arial"/>
              </a:rPr>
              <a:t>staff-</a:t>
            </a:r>
            <a:r>
              <a:rPr sz="1800" dirty="0">
                <a:latin typeface="Arial"/>
                <a:cs typeface="Arial"/>
              </a:rPr>
              <a:t>child</a:t>
            </a:r>
            <a:r>
              <a:rPr sz="1800" spc="-10" dirty="0">
                <a:latin typeface="Arial"/>
                <a:cs typeface="Arial"/>
              </a:rPr>
              <a:t> </a:t>
            </a:r>
            <a:r>
              <a:rPr sz="1800" dirty="0">
                <a:latin typeface="Arial"/>
                <a:cs typeface="Arial"/>
              </a:rPr>
              <a:t>ratio</a:t>
            </a:r>
            <a:r>
              <a:rPr sz="1800" spc="-25" dirty="0">
                <a:latin typeface="Arial"/>
                <a:cs typeface="Arial"/>
              </a:rPr>
              <a:t> </a:t>
            </a:r>
            <a:r>
              <a:rPr sz="1800" dirty="0">
                <a:latin typeface="Arial"/>
                <a:cs typeface="Arial"/>
              </a:rPr>
              <a:t>is</a:t>
            </a:r>
            <a:r>
              <a:rPr sz="1800" spc="-20" dirty="0">
                <a:latin typeface="Arial"/>
                <a:cs typeface="Arial"/>
              </a:rPr>
              <a:t> </a:t>
            </a:r>
            <a:r>
              <a:rPr sz="1800" dirty="0">
                <a:latin typeface="Arial"/>
                <a:cs typeface="Arial"/>
              </a:rPr>
              <a:t>identified as</a:t>
            </a:r>
            <a:r>
              <a:rPr sz="1800" spc="-20" dirty="0">
                <a:latin typeface="Arial"/>
                <a:cs typeface="Arial"/>
              </a:rPr>
              <a:t> </a:t>
            </a:r>
            <a:r>
              <a:rPr sz="1800" dirty="0">
                <a:latin typeface="Arial"/>
                <a:cs typeface="Arial"/>
              </a:rPr>
              <a:t>1</a:t>
            </a:r>
            <a:r>
              <a:rPr sz="1800" spc="-30" dirty="0">
                <a:latin typeface="Arial"/>
                <a:cs typeface="Arial"/>
              </a:rPr>
              <a:t> </a:t>
            </a:r>
            <a:r>
              <a:rPr sz="1800" dirty="0">
                <a:latin typeface="Arial"/>
                <a:cs typeface="Arial"/>
              </a:rPr>
              <a:t>teacher</a:t>
            </a:r>
            <a:r>
              <a:rPr sz="1800" spc="-20" dirty="0">
                <a:latin typeface="Arial"/>
                <a:cs typeface="Arial"/>
              </a:rPr>
              <a:t> </a:t>
            </a:r>
            <a:r>
              <a:rPr sz="1800" dirty="0">
                <a:latin typeface="Arial"/>
                <a:cs typeface="Arial"/>
              </a:rPr>
              <a:t>per</a:t>
            </a:r>
            <a:r>
              <a:rPr sz="1800" spc="-5" dirty="0">
                <a:latin typeface="Arial"/>
                <a:cs typeface="Arial"/>
              </a:rPr>
              <a:t> </a:t>
            </a:r>
            <a:r>
              <a:rPr sz="1800" spc="-25" dirty="0">
                <a:latin typeface="Arial"/>
                <a:cs typeface="Arial"/>
              </a:rPr>
              <a:t>10 </a:t>
            </a:r>
            <a:r>
              <a:rPr sz="1800" dirty="0">
                <a:latin typeface="Arial"/>
                <a:cs typeface="Arial"/>
              </a:rPr>
              <a:t>students</a:t>
            </a:r>
            <a:r>
              <a:rPr sz="1800" spc="-25" dirty="0">
                <a:latin typeface="Arial"/>
                <a:cs typeface="Arial"/>
              </a:rPr>
              <a:t> </a:t>
            </a:r>
            <a:r>
              <a:rPr sz="1800" dirty="0">
                <a:latin typeface="Arial"/>
                <a:cs typeface="Arial"/>
              </a:rPr>
              <a:t>for</a:t>
            </a:r>
            <a:r>
              <a:rPr sz="1800" spc="-25" dirty="0">
                <a:latin typeface="Arial"/>
                <a:cs typeface="Arial"/>
              </a:rPr>
              <a:t> </a:t>
            </a:r>
            <a:r>
              <a:rPr sz="1800" spc="-10" dirty="0">
                <a:latin typeface="Arial"/>
                <a:cs typeface="Arial"/>
              </a:rPr>
              <a:t>SWVPPs.</a:t>
            </a:r>
            <a:endParaRPr sz="1800">
              <a:latin typeface="Arial"/>
              <a:cs typeface="Arial"/>
            </a:endParaRPr>
          </a:p>
          <a:p>
            <a:pPr marL="241300" marR="5080" indent="-228600">
              <a:lnSpc>
                <a:spcPct val="100000"/>
              </a:lnSpc>
              <a:spcBef>
                <a:spcPts val="2014"/>
              </a:spcBef>
              <a:buChar char="•"/>
              <a:tabLst>
                <a:tab pos="241300" algn="l"/>
              </a:tabLst>
            </a:pPr>
            <a:r>
              <a:rPr sz="1800" dirty="0">
                <a:latin typeface="Arial"/>
                <a:cs typeface="Arial"/>
              </a:rPr>
              <a:t>A</a:t>
            </a:r>
            <a:r>
              <a:rPr sz="1800" spc="-35" dirty="0">
                <a:latin typeface="Arial"/>
                <a:cs typeface="Arial"/>
              </a:rPr>
              <a:t> </a:t>
            </a:r>
            <a:r>
              <a:rPr sz="1800" dirty="0">
                <a:latin typeface="Arial"/>
                <a:cs typeface="Arial"/>
              </a:rPr>
              <a:t>minimum</a:t>
            </a:r>
            <a:r>
              <a:rPr sz="1800" spc="-15" dirty="0">
                <a:latin typeface="Arial"/>
                <a:cs typeface="Arial"/>
              </a:rPr>
              <a:t> </a:t>
            </a:r>
            <a:r>
              <a:rPr sz="1800" dirty="0">
                <a:latin typeface="Arial"/>
                <a:cs typeface="Arial"/>
              </a:rPr>
              <a:t>of</a:t>
            </a:r>
            <a:r>
              <a:rPr sz="1800" spc="-40" dirty="0">
                <a:latin typeface="Arial"/>
                <a:cs typeface="Arial"/>
              </a:rPr>
              <a:t> </a:t>
            </a:r>
            <a:r>
              <a:rPr sz="1800" dirty="0">
                <a:latin typeface="Arial"/>
                <a:cs typeface="Arial"/>
              </a:rPr>
              <a:t>one</a:t>
            </a:r>
            <a:r>
              <a:rPr sz="1800" spc="-20" dirty="0">
                <a:latin typeface="Arial"/>
                <a:cs typeface="Arial"/>
              </a:rPr>
              <a:t> </a:t>
            </a:r>
            <a:r>
              <a:rPr sz="1800" dirty="0">
                <a:latin typeface="Arial"/>
                <a:cs typeface="Arial"/>
              </a:rPr>
              <a:t>appropriately</a:t>
            </a:r>
            <a:r>
              <a:rPr sz="1800" spc="-10" dirty="0">
                <a:latin typeface="Arial"/>
                <a:cs typeface="Arial"/>
              </a:rPr>
              <a:t> </a:t>
            </a:r>
            <a:r>
              <a:rPr sz="1800" dirty="0">
                <a:latin typeface="Arial"/>
                <a:cs typeface="Arial"/>
              </a:rPr>
              <a:t>licensed</a:t>
            </a:r>
            <a:r>
              <a:rPr sz="1800" spc="-10" dirty="0">
                <a:latin typeface="Arial"/>
                <a:cs typeface="Arial"/>
              </a:rPr>
              <a:t> </a:t>
            </a:r>
            <a:r>
              <a:rPr sz="1800" dirty="0">
                <a:latin typeface="Arial"/>
                <a:cs typeface="Arial"/>
              </a:rPr>
              <a:t>teacher</a:t>
            </a:r>
            <a:r>
              <a:rPr sz="1800" spc="-20" dirty="0">
                <a:latin typeface="Arial"/>
                <a:cs typeface="Arial"/>
              </a:rPr>
              <a:t> </a:t>
            </a:r>
            <a:r>
              <a:rPr sz="1800" dirty="0">
                <a:latin typeface="Arial"/>
                <a:cs typeface="Arial"/>
              </a:rPr>
              <a:t>and</a:t>
            </a:r>
            <a:r>
              <a:rPr sz="1800" spc="-35" dirty="0">
                <a:latin typeface="Arial"/>
                <a:cs typeface="Arial"/>
              </a:rPr>
              <a:t> </a:t>
            </a:r>
            <a:r>
              <a:rPr sz="1800" dirty="0">
                <a:latin typeface="Arial"/>
                <a:cs typeface="Arial"/>
              </a:rPr>
              <a:t>one</a:t>
            </a:r>
            <a:r>
              <a:rPr sz="1800" spc="-25" dirty="0">
                <a:latin typeface="Arial"/>
                <a:cs typeface="Arial"/>
              </a:rPr>
              <a:t> </a:t>
            </a:r>
            <a:r>
              <a:rPr sz="1800" dirty="0">
                <a:latin typeface="Arial"/>
                <a:cs typeface="Arial"/>
              </a:rPr>
              <a:t>staff</a:t>
            </a:r>
            <a:r>
              <a:rPr sz="1800" spc="-35" dirty="0">
                <a:latin typeface="Arial"/>
                <a:cs typeface="Arial"/>
              </a:rPr>
              <a:t> </a:t>
            </a:r>
            <a:r>
              <a:rPr sz="1800" dirty="0">
                <a:latin typeface="Arial"/>
                <a:cs typeface="Arial"/>
              </a:rPr>
              <a:t>member</a:t>
            </a:r>
            <a:r>
              <a:rPr sz="1800" spc="-15" dirty="0">
                <a:latin typeface="Arial"/>
                <a:cs typeface="Arial"/>
              </a:rPr>
              <a:t> </a:t>
            </a:r>
            <a:r>
              <a:rPr sz="1800" dirty="0">
                <a:latin typeface="Arial"/>
                <a:cs typeface="Arial"/>
              </a:rPr>
              <a:t>must</a:t>
            </a:r>
            <a:r>
              <a:rPr sz="1800" spc="-40" dirty="0">
                <a:latin typeface="Arial"/>
                <a:cs typeface="Arial"/>
              </a:rPr>
              <a:t> </a:t>
            </a:r>
            <a:r>
              <a:rPr sz="1800" spc="-25" dirty="0">
                <a:latin typeface="Arial"/>
                <a:cs typeface="Arial"/>
              </a:rPr>
              <a:t>be </a:t>
            </a:r>
            <a:r>
              <a:rPr sz="1800" dirty="0">
                <a:latin typeface="Arial"/>
                <a:cs typeface="Arial"/>
              </a:rPr>
              <a:t>present when</a:t>
            </a:r>
            <a:r>
              <a:rPr sz="1800" spc="30" dirty="0">
                <a:latin typeface="Arial"/>
                <a:cs typeface="Arial"/>
              </a:rPr>
              <a:t> </a:t>
            </a:r>
            <a:r>
              <a:rPr sz="1800" dirty="0">
                <a:latin typeface="Arial"/>
                <a:cs typeface="Arial"/>
              </a:rPr>
              <a:t>11</a:t>
            </a:r>
            <a:r>
              <a:rPr sz="1800" spc="-20" dirty="0">
                <a:latin typeface="Arial"/>
                <a:cs typeface="Arial"/>
              </a:rPr>
              <a:t> </a:t>
            </a:r>
            <a:r>
              <a:rPr sz="1800" dirty="0">
                <a:latin typeface="Arial"/>
                <a:cs typeface="Arial"/>
              </a:rPr>
              <a:t>to</a:t>
            </a:r>
            <a:r>
              <a:rPr sz="1800" spc="-20" dirty="0">
                <a:latin typeface="Arial"/>
                <a:cs typeface="Arial"/>
              </a:rPr>
              <a:t> </a:t>
            </a:r>
            <a:r>
              <a:rPr sz="1800" dirty="0">
                <a:latin typeface="Arial"/>
                <a:cs typeface="Arial"/>
              </a:rPr>
              <a:t>20</a:t>
            </a:r>
            <a:r>
              <a:rPr sz="1800" spc="-15" dirty="0">
                <a:latin typeface="Arial"/>
                <a:cs typeface="Arial"/>
              </a:rPr>
              <a:t> </a:t>
            </a:r>
            <a:r>
              <a:rPr sz="1800" spc="-10" dirty="0">
                <a:latin typeface="Arial"/>
                <a:cs typeface="Arial"/>
              </a:rPr>
              <a:t>four-</a:t>
            </a:r>
            <a:r>
              <a:rPr sz="1800" spc="-20" dirty="0">
                <a:latin typeface="Arial"/>
                <a:cs typeface="Arial"/>
              </a:rPr>
              <a:t>year-</a:t>
            </a:r>
            <a:r>
              <a:rPr sz="1800" dirty="0">
                <a:latin typeface="Arial"/>
                <a:cs typeface="Arial"/>
              </a:rPr>
              <a:t>old</a:t>
            </a:r>
            <a:r>
              <a:rPr sz="1800" spc="30" dirty="0">
                <a:latin typeface="Arial"/>
                <a:cs typeface="Arial"/>
              </a:rPr>
              <a:t> </a:t>
            </a:r>
            <a:r>
              <a:rPr sz="1800" dirty="0">
                <a:latin typeface="Arial"/>
                <a:cs typeface="Arial"/>
              </a:rPr>
              <a:t>children</a:t>
            </a:r>
            <a:r>
              <a:rPr sz="1800" spc="-5" dirty="0">
                <a:latin typeface="Arial"/>
                <a:cs typeface="Arial"/>
              </a:rPr>
              <a:t> </a:t>
            </a:r>
            <a:r>
              <a:rPr sz="1800" dirty="0">
                <a:latin typeface="Arial"/>
                <a:cs typeface="Arial"/>
              </a:rPr>
              <a:t>are</a:t>
            </a:r>
            <a:r>
              <a:rPr sz="1800" spc="-5" dirty="0">
                <a:latin typeface="Arial"/>
                <a:cs typeface="Arial"/>
              </a:rPr>
              <a:t> </a:t>
            </a:r>
            <a:r>
              <a:rPr sz="1800" spc="-10" dirty="0">
                <a:latin typeface="Arial"/>
                <a:cs typeface="Arial"/>
              </a:rPr>
              <a:t>present.</a:t>
            </a:r>
            <a:endParaRPr sz="1800">
              <a:latin typeface="Arial"/>
              <a:cs typeface="Arial"/>
            </a:endParaRPr>
          </a:p>
          <a:p>
            <a:pPr>
              <a:lnSpc>
                <a:spcPct val="100000"/>
              </a:lnSpc>
              <a:spcBef>
                <a:spcPts val="90"/>
              </a:spcBef>
              <a:buFont typeface="Arial"/>
              <a:buChar char="•"/>
            </a:pPr>
            <a:endParaRPr sz="1800">
              <a:latin typeface="Arial"/>
              <a:cs typeface="Arial"/>
            </a:endParaRPr>
          </a:p>
          <a:p>
            <a:pPr marL="241300" marR="118110" indent="-228600">
              <a:lnSpc>
                <a:spcPct val="100000"/>
              </a:lnSpc>
              <a:buChar char="•"/>
              <a:tabLst>
                <a:tab pos="241300" algn="l"/>
              </a:tabLst>
            </a:pPr>
            <a:r>
              <a:rPr sz="1800" dirty="0">
                <a:latin typeface="Arial"/>
                <a:cs typeface="Arial"/>
              </a:rPr>
              <a:t>Programs</a:t>
            </a:r>
            <a:r>
              <a:rPr sz="1800" spc="-25" dirty="0">
                <a:latin typeface="Arial"/>
                <a:cs typeface="Arial"/>
              </a:rPr>
              <a:t> </a:t>
            </a:r>
            <a:r>
              <a:rPr sz="1800" dirty="0">
                <a:latin typeface="Arial"/>
                <a:cs typeface="Arial"/>
              </a:rPr>
              <a:t>should</a:t>
            </a:r>
            <a:r>
              <a:rPr sz="1800" spc="-25" dirty="0">
                <a:latin typeface="Arial"/>
                <a:cs typeface="Arial"/>
              </a:rPr>
              <a:t> </a:t>
            </a:r>
            <a:r>
              <a:rPr sz="1800" dirty="0">
                <a:latin typeface="Arial"/>
                <a:cs typeface="Arial"/>
              </a:rPr>
              <a:t>refer</a:t>
            </a:r>
            <a:r>
              <a:rPr sz="1800" spc="-35" dirty="0">
                <a:latin typeface="Arial"/>
                <a:cs typeface="Arial"/>
              </a:rPr>
              <a:t> </a:t>
            </a:r>
            <a:r>
              <a:rPr sz="1800" dirty="0">
                <a:latin typeface="Arial"/>
                <a:cs typeface="Arial"/>
              </a:rPr>
              <a:t>to</a:t>
            </a:r>
            <a:r>
              <a:rPr sz="1800" spc="-35" dirty="0">
                <a:latin typeface="Arial"/>
                <a:cs typeface="Arial"/>
              </a:rPr>
              <a:t> </a:t>
            </a:r>
            <a:r>
              <a:rPr sz="1800" dirty="0">
                <a:latin typeface="Arial"/>
                <a:cs typeface="Arial"/>
              </a:rPr>
              <a:t>their</a:t>
            </a:r>
            <a:r>
              <a:rPr sz="1800" spc="-35" dirty="0">
                <a:latin typeface="Arial"/>
                <a:cs typeface="Arial"/>
              </a:rPr>
              <a:t> </a:t>
            </a:r>
            <a:r>
              <a:rPr sz="1800" dirty="0">
                <a:latin typeface="Arial"/>
                <a:cs typeface="Arial"/>
              </a:rPr>
              <a:t>locally</a:t>
            </a:r>
            <a:r>
              <a:rPr sz="1800" spc="-20" dirty="0">
                <a:latin typeface="Arial"/>
                <a:cs typeface="Arial"/>
              </a:rPr>
              <a:t> </a:t>
            </a:r>
            <a:r>
              <a:rPr sz="1800" dirty="0">
                <a:latin typeface="Arial"/>
                <a:cs typeface="Arial"/>
              </a:rPr>
              <a:t>selected</a:t>
            </a:r>
            <a:r>
              <a:rPr sz="1800" spc="-25" dirty="0">
                <a:latin typeface="Arial"/>
                <a:cs typeface="Arial"/>
              </a:rPr>
              <a:t> </a:t>
            </a:r>
            <a:r>
              <a:rPr sz="1800" dirty="0">
                <a:latin typeface="Arial"/>
                <a:cs typeface="Arial"/>
              </a:rPr>
              <a:t>preschool</a:t>
            </a:r>
            <a:r>
              <a:rPr sz="1800" spc="-15" dirty="0">
                <a:latin typeface="Arial"/>
                <a:cs typeface="Arial"/>
              </a:rPr>
              <a:t> </a:t>
            </a:r>
            <a:r>
              <a:rPr sz="1800" dirty="0">
                <a:latin typeface="Arial"/>
                <a:cs typeface="Arial"/>
              </a:rPr>
              <a:t>program</a:t>
            </a:r>
            <a:r>
              <a:rPr sz="1800" spc="-25" dirty="0">
                <a:latin typeface="Arial"/>
                <a:cs typeface="Arial"/>
              </a:rPr>
              <a:t> </a:t>
            </a:r>
            <a:r>
              <a:rPr sz="1800" dirty="0">
                <a:latin typeface="Arial"/>
                <a:cs typeface="Arial"/>
              </a:rPr>
              <a:t>standards</a:t>
            </a:r>
            <a:r>
              <a:rPr sz="1800" spc="-20" dirty="0">
                <a:latin typeface="Arial"/>
                <a:cs typeface="Arial"/>
              </a:rPr>
              <a:t> </a:t>
            </a:r>
            <a:r>
              <a:rPr sz="1800" spc="-25" dirty="0">
                <a:latin typeface="Arial"/>
                <a:cs typeface="Arial"/>
              </a:rPr>
              <a:t>for </a:t>
            </a:r>
            <a:r>
              <a:rPr sz="1800" dirty="0">
                <a:latin typeface="Arial"/>
                <a:cs typeface="Arial"/>
              </a:rPr>
              <a:t>further</a:t>
            </a:r>
            <a:r>
              <a:rPr sz="1800" spc="-50" dirty="0">
                <a:latin typeface="Arial"/>
                <a:cs typeface="Arial"/>
              </a:rPr>
              <a:t> </a:t>
            </a:r>
            <a:r>
              <a:rPr sz="1800" dirty="0">
                <a:latin typeface="Arial"/>
                <a:cs typeface="Arial"/>
              </a:rPr>
              <a:t>guidance</a:t>
            </a:r>
            <a:r>
              <a:rPr sz="1800" spc="-15" dirty="0">
                <a:latin typeface="Arial"/>
                <a:cs typeface="Arial"/>
              </a:rPr>
              <a:t> </a:t>
            </a:r>
            <a:r>
              <a:rPr sz="1800" dirty="0">
                <a:latin typeface="Arial"/>
                <a:cs typeface="Arial"/>
              </a:rPr>
              <a:t>pertaining</a:t>
            </a:r>
            <a:r>
              <a:rPr sz="1800" spc="-15" dirty="0">
                <a:latin typeface="Arial"/>
                <a:cs typeface="Arial"/>
              </a:rPr>
              <a:t> </a:t>
            </a:r>
            <a:r>
              <a:rPr sz="1800" dirty="0">
                <a:latin typeface="Arial"/>
                <a:cs typeface="Arial"/>
              </a:rPr>
              <a:t>to</a:t>
            </a:r>
            <a:r>
              <a:rPr sz="1800" spc="-40" dirty="0">
                <a:latin typeface="Arial"/>
                <a:cs typeface="Arial"/>
              </a:rPr>
              <a:t> </a:t>
            </a:r>
            <a:r>
              <a:rPr sz="1800" dirty="0">
                <a:latin typeface="Arial"/>
                <a:cs typeface="Arial"/>
              </a:rPr>
              <a:t>outdoor</a:t>
            </a:r>
            <a:r>
              <a:rPr sz="1800" spc="-20" dirty="0">
                <a:latin typeface="Arial"/>
                <a:cs typeface="Arial"/>
              </a:rPr>
              <a:t> </a:t>
            </a:r>
            <a:r>
              <a:rPr sz="1800" dirty="0">
                <a:latin typeface="Arial"/>
                <a:cs typeface="Arial"/>
              </a:rPr>
              <a:t>space</a:t>
            </a:r>
            <a:r>
              <a:rPr sz="1800" spc="-40" dirty="0">
                <a:latin typeface="Arial"/>
                <a:cs typeface="Arial"/>
              </a:rPr>
              <a:t> </a:t>
            </a:r>
            <a:r>
              <a:rPr sz="1800" spc="-10" dirty="0">
                <a:latin typeface="Arial"/>
                <a:cs typeface="Arial"/>
              </a:rPr>
              <a:t>requirements.</a:t>
            </a:r>
            <a:endParaRPr sz="18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This page is about Assessment. "/>
          <p:cNvGrpSpPr/>
          <p:nvPr/>
        </p:nvGrpSpPr>
        <p:grpSpPr>
          <a:xfrm>
            <a:off x="0" y="0"/>
            <a:ext cx="9144000" cy="5143500"/>
            <a:chOff x="0" y="0"/>
            <a:chExt cx="9144000" cy="5143500"/>
          </a:xfrm>
        </p:grpSpPr>
        <p:sp>
          <p:nvSpPr>
            <p:cNvPr id="3" name="object 3"/>
            <p:cNvSpPr/>
            <p:nvPr/>
          </p:nvSpPr>
          <p:spPr>
            <a:xfrm>
              <a:off x="0" y="553059"/>
              <a:ext cx="9144000" cy="4591050"/>
            </a:xfrm>
            <a:custGeom>
              <a:avLst/>
              <a:gdLst/>
              <a:ahLst/>
              <a:cxnLst/>
              <a:rect l="l" t="t" r="r" b="b"/>
              <a:pathLst>
                <a:path w="9144000" h="4591050">
                  <a:moveTo>
                    <a:pt x="0" y="4590440"/>
                  </a:moveTo>
                  <a:lnTo>
                    <a:pt x="9144000" y="4590440"/>
                  </a:lnTo>
                  <a:lnTo>
                    <a:pt x="9144000" y="0"/>
                  </a:lnTo>
                  <a:lnTo>
                    <a:pt x="0" y="0"/>
                  </a:lnTo>
                  <a:lnTo>
                    <a:pt x="0" y="4590440"/>
                  </a:lnTo>
                  <a:close/>
                </a:path>
              </a:pathLst>
            </a:custGeom>
            <a:solidFill>
              <a:srgbClr val="E6E6E6"/>
            </a:solidFill>
          </p:spPr>
          <p:txBody>
            <a:bodyPr wrap="square" lIns="0" tIns="0" rIns="0" bIns="0" rtlCol="0"/>
            <a:lstStyle/>
            <a:p>
              <a:endParaRPr/>
            </a:p>
          </p:txBody>
        </p:sp>
        <p:sp>
          <p:nvSpPr>
            <p:cNvPr id="4" name="object 4"/>
            <p:cNvSpPr/>
            <p:nvPr/>
          </p:nvSpPr>
          <p:spPr>
            <a:xfrm>
              <a:off x="0" y="0"/>
              <a:ext cx="9144000" cy="553085"/>
            </a:xfrm>
            <a:custGeom>
              <a:avLst/>
              <a:gdLst/>
              <a:ahLst/>
              <a:cxnLst/>
              <a:rect l="l" t="t" r="r" b="b"/>
              <a:pathLst>
                <a:path w="9144000" h="553085">
                  <a:moveTo>
                    <a:pt x="9144000" y="0"/>
                  </a:moveTo>
                  <a:lnTo>
                    <a:pt x="0" y="0"/>
                  </a:lnTo>
                  <a:lnTo>
                    <a:pt x="0" y="553059"/>
                  </a:lnTo>
                  <a:lnTo>
                    <a:pt x="9144000" y="553059"/>
                  </a:lnTo>
                  <a:lnTo>
                    <a:pt x="9144000" y="0"/>
                  </a:lnTo>
                  <a:close/>
                </a:path>
              </a:pathLst>
            </a:custGeom>
            <a:solidFill>
              <a:srgbClr val="036079"/>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2065" rIns="0" bIns="0" rtlCol="0">
            <a:spAutoFit/>
          </a:bodyPr>
          <a:lstStyle/>
          <a:p>
            <a:pPr marL="128905">
              <a:lnSpc>
                <a:spcPct val="100000"/>
              </a:lnSpc>
              <a:spcBef>
                <a:spcPts val="95"/>
              </a:spcBef>
            </a:pPr>
            <a:r>
              <a:rPr spc="-10" dirty="0"/>
              <a:t>Assessment</a:t>
            </a:r>
          </a:p>
        </p:txBody>
      </p:sp>
      <p:sp>
        <p:nvSpPr>
          <p:cNvPr id="6" name="object 6">
            <a:extLst>
              <a:ext uri="{C183D7F6-B498-43B3-948B-1728B52AA6E4}">
                <adec:decorative xmlns:adec="http://schemas.microsoft.com/office/drawing/2017/decorative" val="1"/>
              </a:ext>
            </a:extLst>
          </p:cNvPr>
          <p:cNvSpPr/>
          <p:nvPr/>
        </p:nvSpPr>
        <p:spPr>
          <a:xfrm>
            <a:off x="199555" y="2965780"/>
            <a:ext cx="5125720" cy="1158240"/>
          </a:xfrm>
          <a:custGeom>
            <a:avLst/>
            <a:gdLst/>
            <a:ahLst/>
            <a:cxnLst/>
            <a:rect l="l" t="t" r="r" b="b"/>
            <a:pathLst>
              <a:path w="5125720" h="1158239">
                <a:moveTo>
                  <a:pt x="3659124" y="0"/>
                </a:moveTo>
                <a:lnTo>
                  <a:pt x="0" y="0"/>
                </a:lnTo>
                <a:lnTo>
                  <a:pt x="0" y="19812"/>
                </a:lnTo>
                <a:lnTo>
                  <a:pt x="3659124" y="19812"/>
                </a:lnTo>
                <a:lnTo>
                  <a:pt x="3659124" y="0"/>
                </a:lnTo>
                <a:close/>
              </a:path>
              <a:path w="5125720" h="1158239">
                <a:moveTo>
                  <a:pt x="5125212" y="1138428"/>
                </a:moveTo>
                <a:lnTo>
                  <a:pt x="0" y="1138428"/>
                </a:lnTo>
                <a:lnTo>
                  <a:pt x="0" y="1158240"/>
                </a:lnTo>
                <a:lnTo>
                  <a:pt x="5125212" y="1158240"/>
                </a:lnTo>
                <a:lnTo>
                  <a:pt x="5125212" y="1138428"/>
                </a:lnTo>
                <a:close/>
              </a:path>
            </a:pathLst>
          </a:custGeom>
          <a:solidFill>
            <a:srgbClr val="036079"/>
          </a:solidFill>
        </p:spPr>
        <p:txBody>
          <a:bodyPr wrap="square" lIns="0" tIns="0" rIns="0" bIns="0" rtlCol="0"/>
          <a:lstStyle/>
          <a:p>
            <a:endParaRPr/>
          </a:p>
        </p:txBody>
      </p:sp>
      <p:sp>
        <p:nvSpPr>
          <p:cNvPr id="7" name="object 7" descr="All SWVPP classrooms are required to assess all students using the SmartTeach GOLD® online assessment system.&#10;As a subscriber under the State of Iowa GOLD® agreement, the program administrator/director will ensure the assessment is implemented across all classrooms, including at a minimum the completion of the spring checkpoint.&#10;Programs are encouraged to complete three checkpoints: fall, winter and spring in order to implement a systematic ongoing procedure for obtaining assessment information. Web page links for Teaching Strategies Gold Assessment, SmartTeach GOLD Setup Logistics, Iowa GOLD Initial Application Form, Iowa GOLD Assessment Procedures and GOLD Getting Started Checklist for New Administrators.&#10;"/>
          <p:cNvSpPr txBox="1"/>
          <p:nvPr/>
        </p:nvSpPr>
        <p:spPr>
          <a:xfrm>
            <a:off x="116758" y="689928"/>
            <a:ext cx="8823325" cy="3445510"/>
          </a:xfrm>
          <a:prstGeom prst="rect">
            <a:avLst/>
          </a:prstGeom>
        </p:spPr>
        <p:txBody>
          <a:bodyPr vert="horz" wrap="square" lIns="0" tIns="13335" rIns="0" bIns="0" rtlCol="0">
            <a:spAutoFit/>
          </a:bodyPr>
          <a:lstStyle/>
          <a:p>
            <a:pPr marL="311150" marR="733425" indent="-222885">
              <a:lnSpc>
                <a:spcPct val="100000"/>
              </a:lnSpc>
              <a:spcBef>
                <a:spcPts val="105"/>
              </a:spcBef>
              <a:buChar char="•"/>
              <a:tabLst>
                <a:tab pos="311150" algn="l"/>
              </a:tabLst>
            </a:pPr>
            <a:r>
              <a:rPr sz="1700" dirty="0">
                <a:latin typeface="Arial"/>
                <a:cs typeface="Arial"/>
              </a:rPr>
              <a:t>All</a:t>
            </a:r>
            <a:r>
              <a:rPr sz="1700" spc="-45" dirty="0">
                <a:latin typeface="Arial"/>
                <a:cs typeface="Arial"/>
              </a:rPr>
              <a:t> </a:t>
            </a:r>
            <a:r>
              <a:rPr sz="1700" dirty="0">
                <a:latin typeface="Arial"/>
                <a:cs typeface="Arial"/>
              </a:rPr>
              <a:t>SWVPP</a:t>
            </a:r>
            <a:r>
              <a:rPr sz="1700" spc="-40" dirty="0">
                <a:latin typeface="Arial"/>
                <a:cs typeface="Arial"/>
              </a:rPr>
              <a:t> </a:t>
            </a:r>
            <a:r>
              <a:rPr sz="1700" dirty="0">
                <a:latin typeface="Arial"/>
                <a:cs typeface="Arial"/>
              </a:rPr>
              <a:t>classrooms</a:t>
            </a:r>
            <a:r>
              <a:rPr sz="1700" spc="-45" dirty="0">
                <a:latin typeface="Arial"/>
                <a:cs typeface="Arial"/>
              </a:rPr>
              <a:t> </a:t>
            </a:r>
            <a:r>
              <a:rPr sz="1700" dirty="0">
                <a:latin typeface="Arial"/>
                <a:cs typeface="Arial"/>
              </a:rPr>
              <a:t>are</a:t>
            </a:r>
            <a:r>
              <a:rPr sz="1700" spc="-25" dirty="0">
                <a:latin typeface="Arial"/>
                <a:cs typeface="Arial"/>
              </a:rPr>
              <a:t> </a:t>
            </a:r>
            <a:r>
              <a:rPr sz="1700" dirty="0">
                <a:latin typeface="Arial"/>
                <a:cs typeface="Arial"/>
              </a:rPr>
              <a:t>required</a:t>
            </a:r>
            <a:r>
              <a:rPr sz="1700" spc="-30" dirty="0">
                <a:latin typeface="Arial"/>
                <a:cs typeface="Arial"/>
              </a:rPr>
              <a:t> </a:t>
            </a:r>
            <a:r>
              <a:rPr sz="1700" dirty="0">
                <a:latin typeface="Arial"/>
                <a:cs typeface="Arial"/>
              </a:rPr>
              <a:t>to</a:t>
            </a:r>
            <a:r>
              <a:rPr sz="1700" spc="-15" dirty="0">
                <a:latin typeface="Arial"/>
                <a:cs typeface="Arial"/>
              </a:rPr>
              <a:t> </a:t>
            </a:r>
            <a:r>
              <a:rPr sz="1700" dirty="0">
                <a:latin typeface="Arial"/>
                <a:cs typeface="Arial"/>
              </a:rPr>
              <a:t>assess</a:t>
            </a:r>
            <a:r>
              <a:rPr sz="1700" spc="-30" dirty="0">
                <a:latin typeface="Arial"/>
                <a:cs typeface="Arial"/>
              </a:rPr>
              <a:t> </a:t>
            </a:r>
            <a:r>
              <a:rPr sz="1700" dirty="0">
                <a:latin typeface="Arial"/>
                <a:cs typeface="Arial"/>
              </a:rPr>
              <a:t>all</a:t>
            </a:r>
            <a:r>
              <a:rPr sz="1700" spc="-40" dirty="0">
                <a:latin typeface="Arial"/>
                <a:cs typeface="Arial"/>
              </a:rPr>
              <a:t> </a:t>
            </a:r>
            <a:r>
              <a:rPr sz="1700" dirty="0">
                <a:latin typeface="Arial"/>
                <a:cs typeface="Arial"/>
              </a:rPr>
              <a:t>students</a:t>
            </a:r>
            <a:r>
              <a:rPr sz="1700" spc="-15" dirty="0">
                <a:latin typeface="Arial"/>
                <a:cs typeface="Arial"/>
              </a:rPr>
              <a:t> </a:t>
            </a:r>
            <a:r>
              <a:rPr sz="1700" dirty="0">
                <a:latin typeface="Arial"/>
                <a:cs typeface="Arial"/>
              </a:rPr>
              <a:t>using</a:t>
            </a:r>
            <a:r>
              <a:rPr sz="1700" spc="-20" dirty="0">
                <a:latin typeface="Arial"/>
                <a:cs typeface="Arial"/>
              </a:rPr>
              <a:t> </a:t>
            </a:r>
            <a:r>
              <a:rPr sz="1700" dirty="0">
                <a:latin typeface="Arial"/>
                <a:cs typeface="Arial"/>
              </a:rPr>
              <a:t>the</a:t>
            </a:r>
            <a:r>
              <a:rPr sz="1700" spc="-25" dirty="0">
                <a:latin typeface="Arial"/>
                <a:cs typeface="Arial"/>
              </a:rPr>
              <a:t> </a:t>
            </a:r>
            <a:r>
              <a:rPr sz="1700" spc="-10" dirty="0">
                <a:latin typeface="Arial"/>
                <a:cs typeface="Arial"/>
              </a:rPr>
              <a:t>SmartTeach </a:t>
            </a:r>
            <a:r>
              <a:rPr sz="1700" dirty="0">
                <a:latin typeface="Arial"/>
                <a:cs typeface="Arial"/>
              </a:rPr>
              <a:t>GOLD</a:t>
            </a:r>
            <a:r>
              <a:rPr sz="1650" baseline="25252" dirty="0">
                <a:solidFill>
                  <a:srgbClr val="393939"/>
                </a:solidFill>
                <a:latin typeface="Arial"/>
                <a:cs typeface="Arial"/>
              </a:rPr>
              <a:t>®</a:t>
            </a:r>
            <a:r>
              <a:rPr sz="1650" spc="187" baseline="25252" dirty="0">
                <a:solidFill>
                  <a:srgbClr val="393939"/>
                </a:solidFill>
                <a:latin typeface="Arial"/>
                <a:cs typeface="Arial"/>
              </a:rPr>
              <a:t> </a:t>
            </a:r>
            <a:r>
              <a:rPr sz="1700" dirty="0">
                <a:latin typeface="Arial"/>
                <a:cs typeface="Arial"/>
              </a:rPr>
              <a:t>online</a:t>
            </a:r>
            <a:r>
              <a:rPr sz="1700" spc="-40" dirty="0">
                <a:latin typeface="Arial"/>
                <a:cs typeface="Arial"/>
              </a:rPr>
              <a:t> </a:t>
            </a:r>
            <a:r>
              <a:rPr sz="1700" dirty="0">
                <a:latin typeface="Arial"/>
                <a:cs typeface="Arial"/>
              </a:rPr>
              <a:t>assessment</a:t>
            </a:r>
            <a:r>
              <a:rPr sz="1700" spc="-40" dirty="0">
                <a:latin typeface="Arial"/>
                <a:cs typeface="Arial"/>
              </a:rPr>
              <a:t> </a:t>
            </a:r>
            <a:r>
              <a:rPr sz="1700" spc="-10" dirty="0">
                <a:latin typeface="Arial"/>
                <a:cs typeface="Arial"/>
              </a:rPr>
              <a:t>system.</a:t>
            </a:r>
            <a:endParaRPr sz="1700" dirty="0">
              <a:latin typeface="Arial"/>
              <a:cs typeface="Arial"/>
            </a:endParaRPr>
          </a:p>
          <a:p>
            <a:pPr marL="311150" marR="113664" indent="-222885">
              <a:lnSpc>
                <a:spcPct val="100000"/>
              </a:lnSpc>
              <a:buChar char="•"/>
              <a:tabLst>
                <a:tab pos="311150" algn="l"/>
              </a:tabLst>
            </a:pPr>
            <a:r>
              <a:rPr sz="1700" dirty="0">
                <a:latin typeface="Arial"/>
                <a:cs typeface="Arial"/>
              </a:rPr>
              <a:t>As</a:t>
            </a:r>
            <a:r>
              <a:rPr sz="1700" spc="-35" dirty="0">
                <a:latin typeface="Arial"/>
                <a:cs typeface="Arial"/>
              </a:rPr>
              <a:t> </a:t>
            </a:r>
            <a:r>
              <a:rPr sz="1700" dirty="0">
                <a:latin typeface="Arial"/>
                <a:cs typeface="Arial"/>
              </a:rPr>
              <a:t>a</a:t>
            </a:r>
            <a:r>
              <a:rPr sz="1700" spc="-25" dirty="0">
                <a:latin typeface="Arial"/>
                <a:cs typeface="Arial"/>
              </a:rPr>
              <a:t> </a:t>
            </a:r>
            <a:r>
              <a:rPr sz="1700" dirty="0">
                <a:latin typeface="Arial"/>
                <a:cs typeface="Arial"/>
              </a:rPr>
              <a:t>subscriber</a:t>
            </a:r>
            <a:r>
              <a:rPr sz="1700" spc="-35" dirty="0">
                <a:latin typeface="Arial"/>
                <a:cs typeface="Arial"/>
              </a:rPr>
              <a:t> </a:t>
            </a:r>
            <a:r>
              <a:rPr sz="1700" dirty="0">
                <a:latin typeface="Arial"/>
                <a:cs typeface="Arial"/>
              </a:rPr>
              <a:t>under</a:t>
            </a:r>
            <a:r>
              <a:rPr sz="1700" spc="-30" dirty="0">
                <a:latin typeface="Arial"/>
                <a:cs typeface="Arial"/>
              </a:rPr>
              <a:t> </a:t>
            </a:r>
            <a:r>
              <a:rPr sz="1700" dirty="0">
                <a:latin typeface="Arial"/>
                <a:cs typeface="Arial"/>
              </a:rPr>
              <a:t>the</a:t>
            </a:r>
            <a:r>
              <a:rPr sz="1700" spc="-25" dirty="0">
                <a:latin typeface="Arial"/>
                <a:cs typeface="Arial"/>
              </a:rPr>
              <a:t> </a:t>
            </a:r>
            <a:r>
              <a:rPr sz="1700" dirty="0">
                <a:latin typeface="Arial"/>
                <a:cs typeface="Arial"/>
              </a:rPr>
              <a:t>State</a:t>
            </a:r>
            <a:r>
              <a:rPr sz="1700" spc="-10" dirty="0">
                <a:latin typeface="Arial"/>
                <a:cs typeface="Arial"/>
              </a:rPr>
              <a:t> </a:t>
            </a:r>
            <a:r>
              <a:rPr sz="1700" dirty="0">
                <a:latin typeface="Arial"/>
                <a:cs typeface="Arial"/>
              </a:rPr>
              <a:t>of</a:t>
            </a:r>
            <a:r>
              <a:rPr sz="1700" spc="-20" dirty="0">
                <a:latin typeface="Arial"/>
                <a:cs typeface="Arial"/>
              </a:rPr>
              <a:t> </a:t>
            </a:r>
            <a:r>
              <a:rPr sz="1700" dirty="0">
                <a:latin typeface="Arial"/>
                <a:cs typeface="Arial"/>
              </a:rPr>
              <a:t>Iowa</a:t>
            </a:r>
            <a:r>
              <a:rPr sz="1700" spc="-15" dirty="0">
                <a:latin typeface="Arial"/>
                <a:cs typeface="Arial"/>
              </a:rPr>
              <a:t> </a:t>
            </a:r>
            <a:r>
              <a:rPr sz="1700" dirty="0">
                <a:latin typeface="Arial"/>
                <a:cs typeface="Arial"/>
              </a:rPr>
              <a:t>GOLD</a:t>
            </a:r>
            <a:r>
              <a:rPr sz="1650" baseline="25252" dirty="0">
                <a:solidFill>
                  <a:srgbClr val="393939"/>
                </a:solidFill>
                <a:latin typeface="Arial"/>
                <a:cs typeface="Arial"/>
              </a:rPr>
              <a:t>®</a:t>
            </a:r>
            <a:r>
              <a:rPr sz="1650" spc="217" baseline="25252" dirty="0">
                <a:solidFill>
                  <a:srgbClr val="393939"/>
                </a:solidFill>
                <a:latin typeface="Arial"/>
                <a:cs typeface="Arial"/>
              </a:rPr>
              <a:t> </a:t>
            </a:r>
            <a:r>
              <a:rPr sz="1700" dirty="0">
                <a:latin typeface="Arial"/>
                <a:cs typeface="Arial"/>
              </a:rPr>
              <a:t>agreement,</a:t>
            </a:r>
            <a:r>
              <a:rPr sz="1700" spc="-15" dirty="0">
                <a:latin typeface="Arial"/>
                <a:cs typeface="Arial"/>
              </a:rPr>
              <a:t> </a:t>
            </a:r>
            <a:r>
              <a:rPr sz="1700" dirty="0">
                <a:latin typeface="Arial"/>
                <a:cs typeface="Arial"/>
              </a:rPr>
              <a:t>the</a:t>
            </a:r>
            <a:r>
              <a:rPr sz="1700" spc="-25" dirty="0">
                <a:latin typeface="Arial"/>
                <a:cs typeface="Arial"/>
              </a:rPr>
              <a:t> </a:t>
            </a:r>
            <a:r>
              <a:rPr sz="1700" spc="-10" dirty="0">
                <a:latin typeface="Arial"/>
                <a:cs typeface="Arial"/>
              </a:rPr>
              <a:t>program </a:t>
            </a:r>
            <a:r>
              <a:rPr sz="1700" dirty="0">
                <a:latin typeface="Arial"/>
                <a:cs typeface="Arial"/>
              </a:rPr>
              <a:t>administrator/director</a:t>
            </a:r>
            <a:r>
              <a:rPr sz="1700" spc="-30" dirty="0">
                <a:latin typeface="Arial"/>
                <a:cs typeface="Arial"/>
              </a:rPr>
              <a:t> </a:t>
            </a:r>
            <a:r>
              <a:rPr sz="1700" dirty="0">
                <a:latin typeface="Arial"/>
                <a:cs typeface="Arial"/>
              </a:rPr>
              <a:t>will</a:t>
            </a:r>
            <a:r>
              <a:rPr sz="1700" spc="-45" dirty="0">
                <a:latin typeface="Arial"/>
                <a:cs typeface="Arial"/>
              </a:rPr>
              <a:t> </a:t>
            </a:r>
            <a:r>
              <a:rPr sz="1700" dirty="0">
                <a:latin typeface="Arial"/>
                <a:cs typeface="Arial"/>
              </a:rPr>
              <a:t>ensure</a:t>
            </a:r>
            <a:r>
              <a:rPr sz="1700" spc="-20" dirty="0">
                <a:latin typeface="Arial"/>
                <a:cs typeface="Arial"/>
              </a:rPr>
              <a:t> </a:t>
            </a:r>
            <a:r>
              <a:rPr sz="1700" dirty="0">
                <a:latin typeface="Arial"/>
                <a:cs typeface="Arial"/>
              </a:rPr>
              <a:t>the</a:t>
            </a:r>
            <a:r>
              <a:rPr sz="1700" spc="-15" dirty="0">
                <a:latin typeface="Arial"/>
                <a:cs typeface="Arial"/>
              </a:rPr>
              <a:t> </a:t>
            </a:r>
            <a:r>
              <a:rPr sz="1700" dirty="0">
                <a:latin typeface="Arial"/>
                <a:cs typeface="Arial"/>
              </a:rPr>
              <a:t>assessment</a:t>
            </a:r>
            <a:r>
              <a:rPr sz="1700" spc="-30" dirty="0">
                <a:latin typeface="Arial"/>
                <a:cs typeface="Arial"/>
              </a:rPr>
              <a:t> </a:t>
            </a:r>
            <a:r>
              <a:rPr sz="1700" dirty="0">
                <a:latin typeface="Arial"/>
                <a:cs typeface="Arial"/>
              </a:rPr>
              <a:t>is</a:t>
            </a:r>
            <a:r>
              <a:rPr sz="1700" spc="-45" dirty="0">
                <a:latin typeface="Arial"/>
                <a:cs typeface="Arial"/>
              </a:rPr>
              <a:t> </a:t>
            </a:r>
            <a:r>
              <a:rPr sz="1700" dirty="0">
                <a:latin typeface="Arial"/>
                <a:cs typeface="Arial"/>
              </a:rPr>
              <a:t>implemented</a:t>
            </a:r>
            <a:r>
              <a:rPr sz="1700" spc="-35" dirty="0">
                <a:latin typeface="Arial"/>
                <a:cs typeface="Arial"/>
              </a:rPr>
              <a:t> </a:t>
            </a:r>
            <a:r>
              <a:rPr sz="1700" dirty="0">
                <a:latin typeface="Arial"/>
                <a:cs typeface="Arial"/>
              </a:rPr>
              <a:t>across</a:t>
            </a:r>
            <a:r>
              <a:rPr sz="1700" spc="-20" dirty="0">
                <a:latin typeface="Arial"/>
                <a:cs typeface="Arial"/>
              </a:rPr>
              <a:t> </a:t>
            </a:r>
            <a:r>
              <a:rPr sz="1700" dirty="0">
                <a:latin typeface="Arial"/>
                <a:cs typeface="Arial"/>
              </a:rPr>
              <a:t>all</a:t>
            </a:r>
            <a:r>
              <a:rPr sz="1700" spc="-45" dirty="0">
                <a:latin typeface="Arial"/>
                <a:cs typeface="Arial"/>
              </a:rPr>
              <a:t> </a:t>
            </a:r>
            <a:r>
              <a:rPr sz="1700" spc="-10" dirty="0">
                <a:latin typeface="Arial"/>
                <a:cs typeface="Arial"/>
              </a:rPr>
              <a:t>classrooms, </a:t>
            </a:r>
            <a:r>
              <a:rPr sz="1700" dirty="0">
                <a:latin typeface="Arial"/>
                <a:cs typeface="Arial"/>
              </a:rPr>
              <a:t>including</a:t>
            </a:r>
            <a:r>
              <a:rPr sz="1700" spc="-50" dirty="0">
                <a:latin typeface="Arial"/>
                <a:cs typeface="Arial"/>
              </a:rPr>
              <a:t> </a:t>
            </a:r>
            <a:r>
              <a:rPr sz="1700" dirty="0">
                <a:latin typeface="Arial"/>
                <a:cs typeface="Arial"/>
              </a:rPr>
              <a:t>at</a:t>
            </a:r>
            <a:r>
              <a:rPr sz="1700" spc="-25" dirty="0">
                <a:latin typeface="Arial"/>
                <a:cs typeface="Arial"/>
              </a:rPr>
              <a:t> </a:t>
            </a:r>
            <a:r>
              <a:rPr sz="1700" dirty="0">
                <a:latin typeface="Arial"/>
                <a:cs typeface="Arial"/>
              </a:rPr>
              <a:t>a</a:t>
            </a:r>
            <a:r>
              <a:rPr sz="1700" spc="-25" dirty="0">
                <a:latin typeface="Arial"/>
                <a:cs typeface="Arial"/>
              </a:rPr>
              <a:t> </a:t>
            </a:r>
            <a:r>
              <a:rPr sz="1700" dirty="0">
                <a:latin typeface="Arial"/>
                <a:cs typeface="Arial"/>
              </a:rPr>
              <a:t>minimum</a:t>
            </a:r>
            <a:r>
              <a:rPr sz="1700" spc="-45" dirty="0">
                <a:latin typeface="Arial"/>
                <a:cs typeface="Arial"/>
              </a:rPr>
              <a:t> </a:t>
            </a:r>
            <a:r>
              <a:rPr sz="1700" dirty="0">
                <a:latin typeface="Arial"/>
                <a:cs typeface="Arial"/>
              </a:rPr>
              <a:t>the</a:t>
            </a:r>
            <a:r>
              <a:rPr sz="1700" spc="-20" dirty="0">
                <a:latin typeface="Arial"/>
                <a:cs typeface="Arial"/>
              </a:rPr>
              <a:t> </a:t>
            </a:r>
            <a:r>
              <a:rPr sz="1700" dirty="0">
                <a:latin typeface="Arial"/>
                <a:cs typeface="Arial"/>
              </a:rPr>
              <a:t>completion</a:t>
            </a:r>
            <a:r>
              <a:rPr sz="1700" spc="-35" dirty="0">
                <a:latin typeface="Arial"/>
                <a:cs typeface="Arial"/>
              </a:rPr>
              <a:t> </a:t>
            </a:r>
            <a:r>
              <a:rPr sz="1700" dirty="0">
                <a:latin typeface="Arial"/>
                <a:cs typeface="Arial"/>
              </a:rPr>
              <a:t>of</a:t>
            </a:r>
            <a:r>
              <a:rPr sz="1700" spc="-15" dirty="0">
                <a:latin typeface="Arial"/>
                <a:cs typeface="Arial"/>
              </a:rPr>
              <a:t> </a:t>
            </a:r>
            <a:r>
              <a:rPr sz="1700" dirty="0">
                <a:latin typeface="Arial"/>
                <a:cs typeface="Arial"/>
              </a:rPr>
              <a:t>the</a:t>
            </a:r>
            <a:r>
              <a:rPr sz="1700" spc="-25" dirty="0">
                <a:latin typeface="Arial"/>
                <a:cs typeface="Arial"/>
              </a:rPr>
              <a:t> </a:t>
            </a:r>
            <a:r>
              <a:rPr sz="1700" dirty="0">
                <a:latin typeface="Arial"/>
                <a:cs typeface="Arial"/>
              </a:rPr>
              <a:t>spring</a:t>
            </a:r>
            <a:r>
              <a:rPr sz="1700" spc="-30" dirty="0">
                <a:latin typeface="Arial"/>
                <a:cs typeface="Arial"/>
              </a:rPr>
              <a:t> </a:t>
            </a:r>
            <a:r>
              <a:rPr sz="1700" spc="-10" dirty="0">
                <a:latin typeface="Arial"/>
                <a:cs typeface="Arial"/>
              </a:rPr>
              <a:t>checkpoint.</a:t>
            </a:r>
            <a:endParaRPr sz="1700" dirty="0">
              <a:latin typeface="Arial"/>
              <a:cs typeface="Arial"/>
            </a:endParaRPr>
          </a:p>
          <a:p>
            <a:pPr marL="311150" marR="93980" indent="-222885">
              <a:lnSpc>
                <a:spcPct val="100000"/>
              </a:lnSpc>
              <a:buChar char="•"/>
              <a:tabLst>
                <a:tab pos="311150" algn="l"/>
              </a:tabLst>
            </a:pPr>
            <a:r>
              <a:rPr sz="1700" dirty="0">
                <a:latin typeface="Arial"/>
                <a:cs typeface="Arial"/>
              </a:rPr>
              <a:t>Programs</a:t>
            </a:r>
            <a:r>
              <a:rPr sz="1700" spc="-45" dirty="0">
                <a:latin typeface="Arial"/>
                <a:cs typeface="Arial"/>
              </a:rPr>
              <a:t> </a:t>
            </a:r>
            <a:r>
              <a:rPr sz="1700" dirty="0">
                <a:latin typeface="Arial"/>
                <a:cs typeface="Arial"/>
              </a:rPr>
              <a:t>are</a:t>
            </a:r>
            <a:r>
              <a:rPr sz="1700" spc="-30" dirty="0">
                <a:latin typeface="Arial"/>
                <a:cs typeface="Arial"/>
              </a:rPr>
              <a:t> </a:t>
            </a:r>
            <a:r>
              <a:rPr sz="1700" dirty="0">
                <a:latin typeface="Arial"/>
                <a:cs typeface="Arial"/>
              </a:rPr>
              <a:t>encouraged</a:t>
            </a:r>
            <a:r>
              <a:rPr sz="1700" spc="-20" dirty="0">
                <a:latin typeface="Arial"/>
                <a:cs typeface="Arial"/>
              </a:rPr>
              <a:t> </a:t>
            </a:r>
            <a:r>
              <a:rPr sz="1700" dirty="0">
                <a:latin typeface="Arial"/>
                <a:cs typeface="Arial"/>
              </a:rPr>
              <a:t>to</a:t>
            </a:r>
            <a:r>
              <a:rPr sz="1700" spc="-30" dirty="0">
                <a:latin typeface="Arial"/>
                <a:cs typeface="Arial"/>
              </a:rPr>
              <a:t> </a:t>
            </a:r>
            <a:r>
              <a:rPr sz="1700" dirty="0">
                <a:latin typeface="Arial"/>
                <a:cs typeface="Arial"/>
              </a:rPr>
              <a:t>complete</a:t>
            </a:r>
            <a:r>
              <a:rPr sz="1700" spc="-35" dirty="0">
                <a:latin typeface="Arial"/>
                <a:cs typeface="Arial"/>
              </a:rPr>
              <a:t> </a:t>
            </a:r>
            <a:r>
              <a:rPr sz="1700" dirty="0">
                <a:latin typeface="Arial"/>
                <a:cs typeface="Arial"/>
              </a:rPr>
              <a:t>three</a:t>
            </a:r>
            <a:r>
              <a:rPr sz="1700" spc="-30" dirty="0">
                <a:latin typeface="Arial"/>
                <a:cs typeface="Arial"/>
              </a:rPr>
              <a:t> </a:t>
            </a:r>
            <a:r>
              <a:rPr sz="1700" dirty="0">
                <a:latin typeface="Arial"/>
                <a:cs typeface="Arial"/>
              </a:rPr>
              <a:t>checkpoints:</a:t>
            </a:r>
            <a:r>
              <a:rPr sz="1700" spc="-35" dirty="0">
                <a:latin typeface="Arial"/>
                <a:cs typeface="Arial"/>
              </a:rPr>
              <a:t> </a:t>
            </a:r>
            <a:r>
              <a:rPr sz="1700" dirty="0">
                <a:latin typeface="Arial"/>
                <a:cs typeface="Arial"/>
              </a:rPr>
              <a:t>fall,</a:t>
            </a:r>
            <a:r>
              <a:rPr sz="1700" spc="-35" dirty="0">
                <a:latin typeface="Arial"/>
                <a:cs typeface="Arial"/>
              </a:rPr>
              <a:t> </a:t>
            </a:r>
            <a:r>
              <a:rPr sz="1700" dirty="0">
                <a:latin typeface="Arial"/>
                <a:cs typeface="Arial"/>
              </a:rPr>
              <a:t>winter</a:t>
            </a:r>
            <a:r>
              <a:rPr sz="1700" spc="-35" dirty="0">
                <a:latin typeface="Arial"/>
                <a:cs typeface="Arial"/>
              </a:rPr>
              <a:t> </a:t>
            </a:r>
            <a:r>
              <a:rPr sz="1700" dirty="0">
                <a:latin typeface="Arial"/>
                <a:cs typeface="Arial"/>
              </a:rPr>
              <a:t>and</a:t>
            </a:r>
            <a:r>
              <a:rPr sz="1700" spc="-35" dirty="0">
                <a:latin typeface="Arial"/>
                <a:cs typeface="Arial"/>
              </a:rPr>
              <a:t> </a:t>
            </a:r>
            <a:r>
              <a:rPr sz="1700" dirty="0">
                <a:latin typeface="Arial"/>
                <a:cs typeface="Arial"/>
              </a:rPr>
              <a:t>spring</a:t>
            </a:r>
            <a:r>
              <a:rPr sz="1700" spc="-30" dirty="0">
                <a:latin typeface="Arial"/>
                <a:cs typeface="Arial"/>
              </a:rPr>
              <a:t> </a:t>
            </a:r>
            <a:r>
              <a:rPr sz="1700" dirty="0">
                <a:latin typeface="Arial"/>
                <a:cs typeface="Arial"/>
              </a:rPr>
              <a:t>in</a:t>
            </a:r>
            <a:r>
              <a:rPr sz="1700" spc="-40" dirty="0">
                <a:latin typeface="Arial"/>
                <a:cs typeface="Arial"/>
              </a:rPr>
              <a:t> </a:t>
            </a:r>
            <a:r>
              <a:rPr sz="1700" spc="-10" dirty="0">
                <a:latin typeface="Arial"/>
                <a:cs typeface="Arial"/>
              </a:rPr>
              <a:t>order </a:t>
            </a:r>
            <a:r>
              <a:rPr sz="1700" dirty="0">
                <a:latin typeface="Arial"/>
                <a:cs typeface="Arial"/>
              </a:rPr>
              <a:t>to</a:t>
            </a:r>
            <a:r>
              <a:rPr sz="1700" spc="-40" dirty="0">
                <a:latin typeface="Arial"/>
                <a:cs typeface="Arial"/>
              </a:rPr>
              <a:t> </a:t>
            </a:r>
            <a:r>
              <a:rPr sz="1700" dirty="0">
                <a:latin typeface="Arial"/>
                <a:cs typeface="Arial"/>
              </a:rPr>
              <a:t>implement</a:t>
            </a:r>
            <a:r>
              <a:rPr sz="1700" spc="-50" dirty="0">
                <a:latin typeface="Arial"/>
                <a:cs typeface="Arial"/>
              </a:rPr>
              <a:t> </a:t>
            </a:r>
            <a:r>
              <a:rPr sz="1700" dirty="0">
                <a:latin typeface="Arial"/>
                <a:cs typeface="Arial"/>
              </a:rPr>
              <a:t>a</a:t>
            </a:r>
            <a:r>
              <a:rPr sz="1700" spc="-35" dirty="0">
                <a:latin typeface="Arial"/>
                <a:cs typeface="Arial"/>
              </a:rPr>
              <a:t> </a:t>
            </a:r>
            <a:r>
              <a:rPr sz="1700" dirty="0">
                <a:latin typeface="Arial"/>
                <a:cs typeface="Arial"/>
              </a:rPr>
              <a:t>systematic</a:t>
            </a:r>
            <a:r>
              <a:rPr sz="1700" spc="-30" dirty="0">
                <a:latin typeface="Arial"/>
                <a:cs typeface="Arial"/>
              </a:rPr>
              <a:t> </a:t>
            </a:r>
            <a:r>
              <a:rPr sz="1700" dirty="0">
                <a:latin typeface="Arial"/>
                <a:cs typeface="Arial"/>
              </a:rPr>
              <a:t>ongoing</a:t>
            </a:r>
            <a:r>
              <a:rPr sz="1700" spc="-35" dirty="0">
                <a:latin typeface="Arial"/>
                <a:cs typeface="Arial"/>
              </a:rPr>
              <a:t> </a:t>
            </a:r>
            <a:r>
              <a:rPr sz="1700" dirty="0">
                <a:latin typeface="Arial"/>
                <a:cs typeface="Arial"/>
              </a:rPr>
              <a:t>procedure</a:t>
            </a:r>
            <a:r>
              <a:rPr sz="1700" spc="-40" dirty="0">
                <a:latin typeface="Arial"/>
                <a:cs typeface="Arial"/>
              </a:rPr>
              <a:t> </a:t>
            </a:r>
            <a:r>
              <a:rPr sz="1700" dirty="0">
                <a:latin typeface="Arial"/>
                <a:cs typeface="Arial"/>
              </a:rPr>
              <a:t>for</a:t>
            </a:r>
            <a:r>
              <a:rPr sz="1700" spc="-40" dirty="0">
                <a:latin typeface="Arial"/>
                <a:cs typeface="Arial"/>
              </a:rPr>
              <a:t> </a:t>
            </a:r>
            <a:r>
              <a:rPr sz="1700" dirty="0">
                <a:latin typeface="Arial"/>
                <a:cs typeface="Arial"/>
              </a:rPr>
              <a:t>obtaining</a:t>
            </a:r>
            <a:r>
              <a:rPr sz="1700" spc="-35" dirty="0">
                <a:latin typeface="Arial"/>
                <a:cs typeface="Arial"/>
              </a:rPr>
              <a:t> </a:t>
            </a:r>
            <a:r>
              <a:rPr sz="1700" dirty="0">
                <a:latin typeface="Arial"/>
                <a:cs typeface="Arial"/>
              </a:rPr>
              <a:t>assessment</a:t>
            </a:r>
            <a:r>
              <a:rPr sz="1700" spc="-45" dirty="0">
                <a:latin typeface="Arial"/>
                <a:cs typeface="Arial"/>
              </a:rPr>
              <a:t> </a:t>
            </a:r>
            <a:r>
              <a:rPr sz="1700" spc="-10" dirty="0">
                <a:latin typeface="Arial"/>
                <a:cs typeface="Arial"/>
              </a:rPr>
              <a:t>information.</a:t>
            </a:r>
            <a:endParaRPr sz="1700" dirty="0">
              <a:latin typeface="Arial"/>
              <a:cs typeface="Arial"/>
            </a:endParaRPr>
          </a:p>
          <a:p>
            <a:pPr marL="82550" marR="5073650">
              <a:lnSpc>
                <a:spcPct val="124700"/>
              </a:lnSpc>
              <a:spcBef>
                <a:spcPts val="1435"/>
              </a:spcBef>
            </a:pPr>
            <a:r>
              <a:rPr sz="1500" b="1" dirty="0">
                <a:solidFill>
                  <a:srgbClr val="036079"/>
                </a:solidFill>
                <a:latin typeface="Arial"/>
                <a:cs typeface="Arial"/>
                <a:hlinkClick r:id="rId2"/>
              </a:rPr>
              <a:t>Teaching</a:t>
            </a:r>
            <a:r>
              <a:rPr sz="1500" b="1" spc="-55" dirty="0">
                <a:solidFill>
                  <a:srgbClr val="036079"/>
                </a:solidFill>
                <a:latin typeface="Arial"/>
                <a:cs typeface="Arial"/>
                <a:hlinkClick r:id="rId2"/>
              </a:rPr>
              <a:t> </a:t>
            </a:r>
            <a:r>
              <a:rPr sz="1500" b="1" dirty="0">
                <a:solidFill>
                  <a:srgbClr val="036079"/>
                </a:solidFill>
                <a:latin typeface="Arial"/>
                <a:cs typeface="Arial"/>
                <a:hlinkClick r:id="rId2"/>
              </a:rPr>
              <a:t>Strategies</a:t>
            </a:r>
            <a:r>
              <a:rPr sz="1500" b="1" spc="-65" dirty="0">
                <a:solidFill>
                  <a:srgbClr val="036079"/>
                </a:solidFill>
                <a:latin typeface="Arial"/>
                <a:cs typeface="Arial"/>
                <a:hlinkClick r:id="rId2"/>
              </a:rPr>
              <a:t> </a:t>
            </a:r>
            <a:r>
              <a:rPr sz="1500" b="1" dirty="0">
                <a:solidFill>
                  <a:srgbClr val="036079"/>
                </a:solidFill>
                <a:latin typeface="Arial"/>
                <a:cs typeface="Arial"/>
                <a:hlinkClick r:id="rId2"/>
              </a:rPr>
              <a:t>GOLD</a:t>
            </a:r>
            <a:r>
              <a:rPr sz="1500" b="1" baseline="25000" dirty="0">
                <a:solidFill>
                  <a:srgbClr val="036079"/>
                </a:solidFill>
                <a:latin typeface="Arial"/>
                <a:cs typeface="Arial"/>
                <a:hlinkClick r:id="rId3"/>
              </a:rPr>
              <a:t>®</a:t>
            </a:r>
            <a:r>
              <a:rPr sz="1500" b="1" spc="-44" baseline="25000" dirty="0">
                <a:solidFill>
                  <a:srgbClr val="036079"/>
                </a:solidFill>
                <a:latin typeface="Arial"/>
                <a:cs typeface="Arial"/>
              </a:rPr>
              <a:t> </a:t>
            </a:r>
            <a:r>
              <a:rPr sz="1500" b="1" spc="-10" dirty="0">
                <a:solidFill>
                  <a:srgbClr val="036079"/>
                </a:solidFill>
                <a:latin typeface="Arial"/>
                <a:cs typeface="Arial"/>
                <a:hlinkClick r:id="rId2"/>
              </a:rPr>
              <a:t>Assessment</a:t>
            </a:r>
            <a:r>
              <a:rPr sz="1500" b="1" spc="-10" dirty="0">
                <a:solidFill>
                  <a:srgbClr val="036079"/>
                </a:solidFill>
                <a:latin typeface="Arial"/>
                <a:cs typeface="Arial"/>
              </a:rPr>
              <a:t> </a:t>
            </a:r>
            <a:r>
              <a:rPr sz="1500" b="1" u="sng" dirty="0">
                <a:solidFill>
                  <a:srgbClr val="036079"/>
                </a:solidFill>
                <a:uFill>
                  <a:solidFill>
                    <a:srgbClr val="036079"/>
                  </a:solidFill>
                </a:uFill>
                <a:latin typeface="Arial"/>
                <a:cs typeface="Arial"/>
                <a:hlinkClick r:id="rId4"/>
              </a:rPr>
              <a:t>SmartTeach</a:t>
            </a:r>
            <a:r>
              <a:rPr sz="1500" b="1" u="sng" spc="-40" dirty="0">
                <a:solidFill>
                  <a:srgbClr val="036079"/>
                </a:solidFill>
                <a:uFill>
                  <a:solidFill>
                    <a:srgbClr val="036079"/>
                  </a:solidFill>
                </a:uFill>
                <a:latin typeface="Arial"/>
                <a:cs typeface="Arial"/>
                <a:hlinkClick r:id="rId4"/>
              </a:rPr>
              <a:t> </a:t>
            </a:r>
            <a:r>
              <a:rPr sz="1500" b="1" u="sng" dirty="0">
                <a:solidFill>
                  <a:srgbClr val="036079"/>
                </a:solidFill>
                <a:uFill>
                  <a:solidFill>
                    <a:srgbClr val="036079"/>
                  </a:solidFill>
                </a:uFill>
                <a:latin typeface="Arial"/>
                <a:cs typeface="Arial"/>
                <a:hlinkClick r:id="rId4"/>
              </a:rPr>
              <a:t>GOLD</a:t>
            </a:r>
            <a:r>
              <a:rPr sz="1500" b="1" u="sng" spc="-45" dirty="0">
                <a:solidFill>
                  <a:srgbClr val="036079"/>
                </a:solidFill>
                <a:uFill>
                  <a:solidFill>
                    <a:srgbClr val="036079"/>
                  </a:solidFill>
                </a:uFill>
                <a:latin typeface="Arial"/>
                <a:cs typeface="Arial"/>
                <a:hlinkClick r:id="rId4"/>
              </a:rPr>
              <a:t> </a:t>
            </a:r>
            <a:r>
              <a:rPr sz="1500" b="1" u="sng" dirty="0">
                <a:solidFill>
                  <a:srgbClr val="036079"/>
                </a:solidFill>
                <a:uFill>
                  <a:solidFill>
                    <a:srgbClr val="036079"/>
                  </a:solidFill>
                </a:uFill>
                <a:latin typeface="Arial"/>
                <a:cs typeface="Arial"/>
                <a:hlinkClick r:id="rId4"/>
              </a:rPr>
              <a:t>Setup</a:t>
            </a:r>
            <a:r>
              <a:rPr sz="1500" b="1" u="sng" spc="-60" dirty="0">
                <a:solidFill>
                  <a:srgbClr val="036079"/>
                </a:solidFill>
                <a:uFill>
                  <a:solidFill>
                    <a:srgbClr val="036079"/>
                  </a:solidFill>
                </a:uFill>
                <a:latin typeface="Arial"/>
                <a:cs typeface="Arial"/>
                <a:hlinkClick r:id="rId4"/>
              </a:rPr>
              <a:t> </a:t>
            </a:r>
            <a:r>
              <a:rPr sz="1500" b="1" u="sng" spc="-10" dirty="0">
                <a:solidFill>
                  <a:srgbClr val="036079"/>
                </a:solidFill>
                <a:uFill>
                  <a:solidFill>
                    <a:srgbClr val="036079"/>
                  </a:solidFill>
                </a:uFill>
                <a:latin typeface="Arial"/>
                <a:cs typeface="Arial"/>
                <a:hlinkClick r:id="rId4"/>
              </a:rPr>
              <a:t>Logistics</a:t>
            </a:r>
            <a:endParaRPr sz="1500" dirty="0">
              <a:latin typeface="Arial"/>
              <a:cs typeface="Arial"/>
            </a:endParaRPr>
          </a:p>
          <a:p>
            <a:pPr marL="82550" marR="5287645">
              <a:lnSpc>
                <a:spcPct val="124000"/>
              </a:lnSpc>
              <a:spcBef>
                <a:spcPts val="10"/>
              </a:spcBef>
            </a:pPr>
            <a:r>
              <a:rPr sz="1500" b="1" u="sng" dirty="0">
                <a:solidFill>
                  <a:srgbClr val="036079"/>
                </a:solidFill>
                <a:uFill>
                  <a:solidFill>
                    <a:srgbClr val="036079"/>
                  </a:solidFill>
                </a:uFill>
                <a:latin typeface="Arial"/>
                <a:cs typeface="Arial"/>
                <a:hlinkClick r:id="rId5"/>
              </a:rPr>
              <a:t>Iowa</a:t>
            </a:r>
            <a:r>
              <a:rPr sz="1500" b="1" u="sng" spc="-70" dirty="0">
                <a:solidFill>
                  <a:srgbClr val="036079"/>
                </a:solidFill>
                <a:uFill>
                  <a:solidFill>
                    <a:srgbClr val="036079"/>
                  </a:solidFill>
                </a:uFill>
                <a:latin typeface="Arial"/>
                <a:cs typeface="Arial"/>
                <a:hlinkClick r:id="rId5"/>
              </a:rPr>
              <a:t> </a:t>
            </a:r>
            <a:r>
              <a:rPr sz="1500" b="1" u="sng" dirty="0">
                <a:solidFill>
                  <a:srgbClr val="036079"/>
                </a:solidFill>
                <a:uFill>
                  <a:solidFill>
                    <a:srgbClr val="036079"/>
                  </a:solidFill>
                </a:uFill>
                <a:latin typeface="Arial"/>
                <a:cs typeface="Arial"/>
                <a:hlinkClick r:id="rId5"/>
              </a:rPr>
              <a:t>GOLD</a:t>
            </a:r>
            <a:r>
              <a:rPr sz="1500" b="1" u="sng" spc="-25" dirty="0">
                <a:solidFill>
                  <a:srgbClr val="036079"/>
                </a:solidFill>
                <a:uFill>
                  <a:solidFill>
                    <a:srgbClr val="036079"/>
                  </a:solidFill>
                </a:uFill>
                <a:latin typeface="Arial"/>
                <a:cs typeface="Arial"/>
                <a:hlinkClick r:id="rId5"/>
              </a:rPr>
              <a:t> </a:t>
            </a:r>
            <a:r>
              <a:rPr sz="1500" b="1" u="sng" dirty="0">
                <a:solidFill>
                  <a:srgbClr val="036079"/>
                </a:solidFill>
                <a:uFill>
                  <a:solidFill>
                    <a:srgbClr val="036079"/>
                  </a:solidFill>
                </a:uFill>
                <a:latin typeface="Arial"/>
                <a:cs typeface="Arial"/>
                <a:hlinkClick r:id="rId5"/>
              </a:rPr>
              <a:t>Initial</a:t>
            </a:r>
            <a:r>
              <a:rPr sz="1500" b="1" u="sng" spc="-60" dirty="0">
                <a:solidFill>
                  <a:srgbClr val="036079"/>
                </a:solidFill>
                <a:uFill>
                  <a:solidFill>
                    <a:srgbClr val="036079"/>
                  </a:solidFill>
                </a:uFill>
                <a:latin typeface="Arial"/>
                <a:cs typeface="Arial"/>
                <a:hlinkClick r:id="rId5"/>
              </a:rPr>
              <a:t> </a:t>
            </a:r>
            <a:r>
              <a:rPr sz="1500" b="1" u="sng" dirty="0">
                <a:solidFill>
                  <a:srgbClr val="036079"/>
                </a:solidFill>
                <a:uFill>
                  <a:solidFill>
                    <a:srgbClr val="036079"/>
                  </a:solidFill>
                </a:uFill>
                <a:latin typeface="Arial"/>
                <a:cs typeface="Arial"/>
                <a:hlinkClick r:id="rId5"/>
              </a:rPr>
              <a:t>Application</a:t>
            </a:r>
            <a:r>
              <a:rPr sz="1500" b="1" u="sng" spc="-10" dirty="0">
                <a:solidFill>
                  <a:srgbClr val="036079"/>
                </a:solidFill>
                <a:uFill>
                  <a:solidFill>
                    <a:srgbClr val="036079"/>
                  </a:solidFill>
                </a:uFill>
                <a:latin typeface="Arial"/>
                <a:cs typeface="Arial"/>
                <a:hlinkClick r:id="rId5"/>
              </a:rPr>
              <a:t> </a:t>
            </a:r>
            <a:r>
              <a:rPr sz="1500" b="1" u="sng" spc="-20" dirty="0">
                <a:solidFill>
                  <a:srgbClr val="036079"/>
                </a:solidFill>
                <a:uFill>
                  <a:solidFill>
                    <a:srgbClr val="036079"/>
                  </a:solidFill>
                </a:uFill>
                <a:latin typeface="Arial"/>
                <a:cs typeface="Arial"/>
                <a:hlinkClick r:id="rId5"/>
              </a:rPr>
              <a:t>Form</a:t>
            </a:r>
            <a:r>
              <a:rPr sz="1500" b="1" u="none" spc="-20" dirty="0">
                <a:solidFill>
                  <a:srgbClr val="036079"/>
                </a:solidFill>
                <a:latin typeface="Arial"/>
                <a:cs typeface="Arial"/>
              </a:rPr>
              <a:t> </a:t>
            </a:r>
            <a:r>
              <a:rPr sz="1500" b="1" u="sng" dirty="0">
                <a:solidFill>
                  <a:srgbClr val="036079"/>
                </a:solidFill>
                <a:uFill>
                  <a:solidFill>
                    <a:srgbClr val="036079"/>
                  </a:solidFill>
                </a:uFill>
                <a:latin typeface="Arial"/>
                <a:cs typeface="Arial"/>
              </a:rPr>
              <a:t>Iowa</a:t>
            </a:r>
            <a:r>
              <a:rPr sz="1500" b="1" u="sng" spc="-85" dirty="0">
                <a:solidFill>
                  <a:srgbClr val="036079"/>
                </a:solidFill>
                <a:uFill>
                  <a:solidFill>
                    <a:srgbClr val="036079"/>
                  </a:solidFill>
                </a:uFill>
                <a:latin typeface="Arial"/>
                <a:cs typeface="Arial"/>
              </a:rPr>
              <a:t> </a:t>
            </a:r>
            <a:r>
              <a:rPr sz="1500" b="1" u="sng" dirty="0">
                <a:solidFill>
                  <a:srgbClr val="036079"/>
                </a:solidFill>
                <a:uFill>
                  <a:solidFill>
                    <a:srgbClr val="036079"/>
                  </a:solidFill>
                </a:uFill>
                <a:latin typeface="Arial"/>
                <a:cs typeface="Arial"/>
              </a:rPr>
              <a:t>GOLD®</a:t>
            </a:r>
            <a:r>
              <a:rPr sz="1500" b="1" u="sng" spc="-35" dirty="0">
                <a:solidFill>
                  <a:srgbClr val="036079"/>
                </a:solidFill>
                <a:uFill>
                  <a:solidFill>
                    <a:srgbClr val="036079"/>
                  </a:solidFill>
                </a:uFill>
                <a:latin typeface="Arial"/>
                <a:cs typeface="Arial"/>
              </a:rPr>
              <a:t> </a:t>
            </a:r>
            <a:r>
              <a:rPr sz="1500" b="1" u="sng" dirty="0">
                <a:solidFill>
                  <a:srgbClr val="036079"/>
                </a:solidFill>
                <a:uFill>
                  <a:solidFill>
                    <a:srgbClr val="036079"/>
                  </a:solidFill>
                </a:uFill>
                <a:latin typeface="Arial"/>
                <a:cs typeface="Arial"/>
              </a:rPr>
              <a:t>Assessment</a:t>
            </a:r>
            <a:r>
              <a:rPr sz="1500" b="1" u="sng" spc="-10" dirty="0">
                <a:solidFill>
                  <a:srgbClr val="036079"/>
                </a:solidFill>
                <a:uFill>
                  <a:solidFill>
                    <a:srgbClr val="036079"/>
                  </a:solidFill>
                </a:uFill>
                <a:latin typeface="Arial"/>
                <a:cs typeface="Arial"/>
              </a:rPr>
              <a:t> Procedures</a:t>
            </a:r>
            <a:endParaRPr sz="1500" dirty="0">
              <a:latin typeface="Arial"/>
              <a:cs typeface="Arial"/>
            </a:endParaRPr>
          </a:p>
          <a:p>
            <a:pPr marL="82550">
              <a:lnSpc>
                <a:spcPct val="100000"/>
              </a:lnSpc>
              <a:spcBef>
                <a:spcPts val="445"/>
              </a:spcBef>
            </a:pPr>
            <a:r>
              <a:rPr sz="1500" b="1" dirty="0">
                <a:solidFill>
                  <a:srgbClr val="036079"/>
                </a:solidFill>
                <a:latin typeface="Arial"/>
                <a:cs typeface="Arial"/>
                <a:hlinkClick r:id="rId6"/>
              </a:rPr>
              <a:t>GOLD</a:t>
            </a:r>
            <a:r>
              <a:rPr sz="1500" b="1" baseline="25000" dirty="0">
                <a:solidFill>
                  <a:srgbClr val="036079"/>
                </a:solidFill>
                <a:latin typeface="Arial"/>
                <a:cs typeface="Arial"/>
                <a:hlinkClick r:id="rId3"/>
              </a:rPr>
              <a:t>®</a:t>
            </a:r>
            <a:r>
              <a:rPr sz="1500" b="1" spc="165" baseline="25000" dirty="0">
                <a:solidFill>
                  <a:srgbClr val="036079"/>
                </a:solidFill>
                <a:latin typeface="Arial"/>
                <a:cs typeface="Arial"/>
              </a:rPr>
              <a:t> </a:t>
            </a:r>
            <a:r>
              <a:rPr sz="1500" b="1" dirty="0">
                <a:solidFill>
                  <a:srgbClr val="036079"/>
                </a:solidFill>
                <a:latin typeface="Arial"/>
                <a:cs typeface="Arial"/>
                <a:hlinkClick r:id="rId6"/>
              </a:rPr>
              <a:t>Getting</a:t>
            </a:r>
            <a:r>
              <a:rPr sz="1500" b="1" spc="-50" dirty="0">
                <a:solidFill>
                  <a:srgbClr val="036079"/>
                </a:solidFill>
                <a:latin typeface="Arial"/>
                <a:cs typeface="Arial"/>
                <a:hlinkClick r:id="rId6"/>
              </a:rPr>
              <a:t> </a:t>
            </a:r>
            <a:r>
              <a:rPr sz="1500" b="1" dirty="0">
                <a:solidFill>
                  <a:srgbClr val="036079"/>
                </a:solidFill>
                <a:latin typeface="Arial"/>
                <a:cs typeface="Arial"/>
                <a:hlinkClick r:id="rId6"/>
              </a:rPr>
              <a:t>Started</a:t>
            </a:r>
            <a:r>
              <a:rPr sz="1500" b="1" spc="-35" dirty="0">
                <a:solidFill>
                  <a:srgbClr val="036079"/>
                </a:solidFill>
                <a:latin typeface="Arial"/>
                <a:cs typeface="Arial"/>
                <a:hlinkClick r:id="rId6"/>
              </a:rPr>
              <a:t> </a:t>
            </a:r>
            <a:r>
              <a:rPr sz="1500" b="1" dirty="0">
                <a:solidFill>
                  <a:srgbClr val="036079"/>
                </a:solidFill>
                <a:latin typeface="Arial"/>
                <a:cs typeface="Arial"/>
                <a:hlinkClick r:id="rId6"/>
              </a:rPr>
              <a:t>Checklist</a:t>
            </a:r>
            <a:r>
              <a:rPr sz="1500" b="1" spc="-55" dirty="0">
                <a:solidFill>
                  <a:srgbClr val="036079"/>
                </a:solidFill>
                <a:latin typeface="Arial"/>
                <a:cs typeface="Arial"/>
                <a:hlinkClick r:id="rId6"/>
              </a:rPr>
              <a:t> </a:t>
            </a:r>
            <a:r>
              <a:rPr sz="1500" b="1" dirty="0">
                <a:solidFill>
                  <a:srgbClr val="036079"/>
                </a:solidFill>
                <a:latin typeface="Arial"/>
                <a:cs typeface="Arial"/>
                <a:hlinkClick r:id="rId6"/>
              </a:rPr>
              <a:t>for</a:t>
            </a:r>
            <a:r>
              <a:rPr sz="1500" b="1" spc="-30" dirty="0">
                <a:solidFill>
                  <a:srgbClr val="036079"/>
                </a:solidFill>
                <a:latin typeface="Arial"/>
                <a:cs typeface="Arial"/>
                <a:hlinkClick r:id="rId6"/>
              </a:rPr>
              <a:t> </a:t>
            </a:r>
            <a:r>
              <a:rPr sz="1500" b="1" dirty="0">
                <a:solidFill>
                  <a:srgbClr val="036079"/>
                </a:solidFill>
                <a:latin typeface="Arial"/>
                <a:cs typeface="Arial"/>
                <a:hlinkClick r:id="rId6"/>
              </a:rPr>
              <a:t>New</a:t>
            </a:r>
            <a:r>
              <a:rPr sz="1500" b="1" spc="-15" dirty="0">
                <a:solidFill>
                  <a:srgbClr val="036079"/>
                </a:solidFill>
                <a:latin typeface="Arial"/>
                <a:cs typeface="Arial"/>
                <a:hlinkClick r:id="rId6"/>
              </a:rPr>
              <a:t> </a:t>
            </a:r>
            <a:r>
              <a:rPr sz="1500" b="1" spc="-10" dirty="0">
                <a:solidFill>
                  <a:srgbClr val="036079"/>
                </a:solidFill>
                <a:latin typeface="Arial"/>
                <a:cs typeface="Arial"/>
                <a:hlinkClick r:id="rId6"/>
              </a:rPr>
              <a:t>Administrators</a:t>
            </a:r>
            <a:endParaRPr sz="1500" dirty="0">
              <a:latin typeface="Arial"/>
              <a:cs typeface="Arial"/>
            </a:endParaRPr>
          </a:p>
        </p:txBody>
      </p:sp>
      <p:sp>
        <p:nvSpPr>
          <p:cNvPr id="8" name="object 8"/>
          <p:cNvSpPr txBox="1"/>
          <p:nvPr/>
        </p:nvSpPr>
        <p:spPr>
          <a:xfrm>
            <a:off x="820077" y="4641246"/>
            <a:ext cx="7872730" cy="177800"/>
          </a:xfrm>
          <a:prstGeom prst="rect">
            <a:avLst/>
          </a:prstGeom>
        </p:spPr>
        <p:txBody>
          <a:bodyPr vert="horz" wrap="square" lIns="0" tIns="12065" rIns="0" bIns="0" rtlCol="0">
            <a:spAutoFit/>
          </a:bodyPr>
          <a:lstStyle/>
          <a:p>
            <a:pPr marL="38100">
              <a:lnSpc>
                <a:spcPct val="100000"/>
              </a:lnSpc>
              <a:spcBef>
                <a:spcPts val="95"/>
              </a:spcBef>
            </a:pPr>
            <a:r>
              <a:rPr sz="1000" b="1" i="1" dirty="0">
                <a:latin typeface="Arial"/>
                <a:cs typeface="Arial"/>
              </a:rPr>
              <a:t>Note:</a:t>
            </a:r>
            <a:r>
              <a:rPr sz="1000" b="1" i="1" spc="-15" dirty="0">
                <a:latin typeface="Arial"/>
                <a:cs typeface="Arial"/>
              </a:rPr>
              <a:t> </a:t>
            </a:r>
            <a:r>
              <a:rPr sz="1000" i="1" u="sng" dirty="0">
                <a:solidFill>
                  <a:srgbClr val="0000FF"/>
                </a:solidFill>
                <a:uFill>
                  <a:solidFill>
                    <a:srgbClr val="0000FF"/>
                  </a:solidFill>
                </a:uFill>
                <a:latin typeface="Arial"/>
                <a:cs typeface="Arial"/>
                <a:hlinkClick r:id="rId7"/>
              </a:rPr>
              <a:t>Iowa</a:t>
            </a:r>
            <a:r>
              <a:rPr sz="1000" i="1" u="sng" spc="-15" dirty="0">
                <a:solidFill>
                  <a:srgbClr val="0000FF"/>
                </a:solidFill>
                <a:uFill>
                  <a:solidFill>
                    <a:srgbClr val="0000FF"/>
                  </a:solidFill>
                </a:uFill>
                <a:latin typeface="Arial"/>
                <a:cs typeface="Arial"/>
                <a:hlinkClick r:id="rId7"/>
              </a:rPr>
              <a:t> </a:t>
            </a:r>
            <a:r>
              <a:rPr sz="1000" i="1" u="sng" dirty="0">
                <a:solidFill>
                  <a:srgbClr val="0000FF"/>
                </a:solidFill>
                <a:uFill>
                  <a:solidFill>
                    <a:srgbClr val="0000FF"/>
                  </a:solidFill>
                </a:uFill>
                <a:latin typeface="Arial"/>
                <a:cs typeface="Arial"/>
                <a:hlinkClick r:id="rId7"/>
              </a:rPr>
              <a:t>Code</a:t>
            </a:r>
            <a:r>
              <a:rPr sz="1000" i="1" u="sng" spc="-20" dirty="0">
                <a:solidFill>
                  <a:srgbClr val="0000FF"/>
                </a:solidFill>
                <a:uFill>
                  <a:solidFill>
                    <a:srgbClr val="0000FF"/>
                  </a:solidFill>
                </a:uFill>
                <a:latin typeface="Arial"/>
                <a:cs typeface="Arial"/>
                <a:hlinkClick r:id="rId7"/>
              </a:rPr>
              <a:t> </a:t>
            </a:r>
            <a:r>
              <a:rPr sz="1000" i="1" u="sng" dirty="0">
                <a:solidFill>
                  <a:srgbClr val="0000FF"/>
                </a:solidFill>
                <a:uFill>
                  <a:solidFill>
                    <a:srgbClr val="0000FF"/>
                  </a:solidFill>
                </a:uFill>
                <a:latin typeface="Arial"/>
                <a:cs typeface="Arial"/>
                <a:hlinkClick r:id="rId7"/>
              </a:rPr>
              <a:t>section</a:t>
            </a:r>
            <a:r>
              <a:rPr sz="1000" i="1" u="sng" spc="-15" dirty="0">
                <a:solidFill>
                  <a:srgbClr val="0000FF"/>
                </a:solidFill>
                <a:uFill>
                  <a:solidFill>
                    <a:srgbClr val="0000FF"/>
                  </a:solidFill>
                </a:uFill>
                <a:latin typeface="Arial"/>
                <a:cs typeface="Arial"/>
                <a:hlinkClick r:id="rId7"/>
              </a:rPr>
              <a:t> </a:t>
            </a:r>
            <a:r>
              <a:rPr sz="1000" i="1" u="sng" dirty="0">
                <a:solidFill>
                  <a:srgbClr val="0000FF"/>
                </a:solidFill>
                <a:uFill>
                  <a:solidFill>
                    <a:srgbClr val="0000FF"/>
                  </a:solidFill>
                </a:uFill>
                <a:latin typeface="Arial"/>
                <a:cs typeface="Arial"/>
                <a:hlinkClick r:id="rId7"/>
              </a:rPr>
              <a:t>279.60</a:t>
            </a:r>
            <a:r>
              <a:rPr sz="1000" i="1" u="none" spc="-30" dirty="0">
                <a:solidFill>
                  <a:srgbClr val="0000FF"/>
                </a:solidFill>
                <a:latin typeface="Arial"/>
                <a:cs typeface="Arial"/>
              </a:rPr>
              <a:t> </a:t>
            </a:r>
            <a:r>
              <a:rPr sz="1000" i="1" u="none" dirty="0">
                <a:latin typeface="Arial"/>
                <a:cs typeface="Arial"/>
              </a:rPr>
              <a:t>requires</a:t>
            </a:r>
            <a:r>
              <a:rPr sz="1000" i="1" u="none" spc="-10" dirty="0">
                <a:latin typeface="Arial"/>
                <a:cs typeface="Arial"/>
              </a:rPr>
              <a:t> </a:t>
            </a:r>
            <a:r>
              <a:rPr sz="1000" i="1" u="none" dirty="0">
                <a:latin typeface="Arial"/>
                <a:cs typeface="Arial"/>
              </a:rPr>
              <a:t>the</a:t>
            </a:r>
            <a:r>
              <a:rPr sz="1000" i="1" u="none" spc="-30" dirty="0">
                <a:latin typeface="Arial"/>
                <a:cs typeface="Arial"/>
              </a:rPr>
              <a:t> </a:t>
            </a:r>
            <a:r>
              <a:rPr sz="1000" i="1" u="none" spc="-10" dirty="0">
                <a:latin typeface="Arial"/>
                <a:cs typeface="Arial"/>
              </a:rPr>
              <a:t>administration</a:t>
            </a:r>
            <a:r>
              <a:rPr sz="1000" i="1" u="none" spc="5" dirty="0">
                <a:latin typeface="Arial"/>
                <a:cs typeface="Arial"/>
              </a:rPr>
              <a:t> </a:t>
            </a:r>
            <a:r>
              <a:rPr sz="1000" i="1" u="none" dirty="0">
                <a:latin typeface="Arial"/>
                <a:cs typeface="Arial"/>
              </a:rPr>
              <a:t>of</a:t>
            </a:r>
            <a:r>
              <a:rPr sz="1000" i="1" u="none" spc="-25" dirty="0">
                <a:latin typeface="Arial"/>
                <a:cs typeface="Arial"/>
              </a:rPr>
              <a:t> </a:t>
            </a:r>
            <a:r>
              <a:rPr sz="1000" i="1" u="none" dirty="0">
                <a:latin typeface="Arial"/>
                <a:cs typeface="Arial"/>
              </a:rPr>
              <a:t>the</a:t>
            </a:r>
            <a:r>
              <a:rPr sz="1000" i="1" u="none" spc="-20" dirty="0">
                <a:latin typeface="Arial"/>
                <a:cs typeface="Arial"/>
              </a:rPr>
              <a:t> </a:t>
            </a:r>
            <a:r>
              <a:rPr sz="1000" i="1" u="none" dirty="0">
                <a:latin typeface="Arial"/>
                <a:cs typeface="Arial"/>
              </a:rPr>
              <a:t>SmartTeach</a:t>
            </a:r>
            <a:r>
              <a:rPr sz="1000" i="1" u="none" spc="-15" dirty="0">
                <a:latin typeface="Arial"/>
                <a:cs typeface="Arial"/>
              </a:rPr>
              <a:t> </a:t>
            </a:r>
            <a:r>
              <a:rPr sz="1000" i="1" u="none" dirty="0">
                <a:latin typeface="Arial"/>
                <a:cs typeface="Arial"/>
              </a:rPr>
              <a:t>GOLD</a:t>
            </a:r>
            <a:r>
              <a:rPr sz="975" i="1" u="none" baseline="25641" dirty="0">
                <a:solidFill>
                  <a:srgbClr val="393939"/>
                </a:solidFill>
                <a:latin typeface="Arial"/>
                <a:cs typeface="Arial"/>
              </a:rPr>
              <a:t>®</a:t>
            </a:r>
            <a:r>
              <a:rPr sz="975" i="1" u="none" spc="104" baseline="25641" dirty="0">
                <a:solidFill>
                  <a:srgbClr val="393939"/>
                </a:solidFill>
                <a:latin typeface="Arial"/>
                <a:cs typeface="Arial"/>
              </a:rPr>
              <a:t> </a:t>
            </a:r>
            <a:r>
              <a:rPr sz="1000" i="1" u="none" dirty="0">
                <a:latin typeface="Arial"/>
                <a:cs typeface="Arial"/>
              </a:rPr>
              <a:t>assessment</a:t>
            </a:r>
            <a:r>
              <a:rPr sz="1000" i="1" u="none" spc="-45" dirty="0">
                <a:latin typeface="Arial"/>
                <a:cs typeface="Arial"/>
              </a:rPr>
              <a:t> </a:t>
            </a:r>
            <a:r>
              <a:rPr sz="1000" i="1" u="none" dirty="0">
                <a:latin typeface="Arial"/>
                <a:cs typeface="Arial"/>
              </a:rPr>
              <a:t>to</a:t>
            </a:r>
            <a:r>
              <a:rPr sz="1000" i="1" u="none" spc="-15" dirty="0">
                <a:latin typeface="Arial"/>
                <a:cs typeface="Arial"/>
              </a:rPr>
              <a:t> </a:t>
            </a:r>
            <a:r>
              <a:rPr sz="1000" i="1" u="none" dirty="0">
                <a:latin typeface="Arial"/>
                <a:cs typeface="Arial"/>
              </a:rPr>
              <a:t>all</a:t>
            </a:r>
            <a:r>
              <a:rPr sz="1000" i="1" u="none" spc="-10" dirty="0">
                <a:latin typeface="Arial"/>
                <a:cs typeface="Arial"/>
              </a:rPr>
              <a:t> prekindergarten</a:t>
            </a:r>
            <a:r>
              <a:rPr sz="1000" i="1" u="none" spc="-35" dirty="0">
                <a:latin typeface="Arial"/>
                <a:cs typeface="Arial"/>
              </a:rPr>
              <a:t> </a:t>
            </a:r>
            <a:r>
              <a:rPr sz="1000" i="1" u="none" dirty="0">
                <a:latin typeface="Arial"/>
                <a:cs typeface="Arial"/>
              </a:rPr>
              <a:t>children</a:t>
            </a:r>
            <a:r>
              <a:rPr sz="1000" i="1" u="none" spc="-5" dirty="0">
                <a:latin typeface="Arial"/>
                <a:cs typeface="Arial"/>
              </a:rPr>
              <a:t> </a:t>
            </a:r>
            <a:r>
              <a:rPr sz="1000" i="1" u="none" spc="-10" dirty="0">
                <a:latin typeface="Arial"/>
                <a:cs typeface="Arial"/>
              </a:rPr>
              <a:t>enrolled.</a:t>
            </a:r>
            <a:endParaRPr sz="100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TotalTime>
  <Words>1132</Words>
  <Application>Microsoft Office PowerPoint</Application>
  <PresentationFormat>On-screen Show (16:9)</PresentationFormat>
  <Paragraphs>143</Paragraphs>
  <Slides>21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Segoe UI Symbol</vt:lpstr>
      <vt:lpstr>Office Theme</vt:lpstr>
      <vt:lpstr>Pathway to Statewide Voluntary Preschool Program Participation for Community-Based Providers</vt:lpstr>
      <vt:lpstr>Welcome!</vt:lpstr>
      <vt:lpstr>Meet the SWVPP Team</vt:lpstr>
      <vt:lpstr>Agenda</vt:lpstr>
      <vt:lpstr>Three Phases To Become A SWVPP CBP in Iowa</vt:lpstr>
      <vt:lpstr>Four Foundational Requirements of a SWVPP</vt:lpstr>
      <vt:lpstr>Teacher Licensure</vt:lpstr>
      <vt:lpstr>Location</vt:lpstr>
      <vt:lpstr>Assessment</vt:lpstr>
      <vt:lpstr>Student Information System</vt:lpstr>
      <vt:lpstr>SWVPP Funding</vt:lpstr>
      <vt:lpstr>SWVPP CBP Funding</vt:lpstr>
      <vt:lpstr>Review materials on SWVPP webpage.</vt:lpstr>
      <vt:lpstr>Phase 2: Plan and Apply</vt:lpstr>
      <vt:lpstr>CBP Application Timeline and Approval Process</vt:lpstr>
      <vt:lpstr>SWVPP Program Standards</vt:lpstr>
      <vt:lpstr>Curricula</vt:lpstr>
      <vt:lpstr>SWVPP Community-Based Provider Application</vt:lpstr>
      <vt:lpstr>Phase 3: Implement and Sustain</vt:lpstr>
      <vt:lpstr>Resources and Contact Information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Adams, Marianne [IDOE]</dc:creator>
  <cp:lastModifiedBy>Adams, Marianne [IDOE]</cp:lastModifiedBy>
  <cp:revision>1</cp:revision>
  <dcterms:created xsi:type="dcterms:W3CDTF">2026-07-30T19:30:45Z</dcterms:created>
  <dcterms:modified xsi:type="dcterms:W3CDTF">2026-07-30T20:24:22Z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2026-07-30T00:00:00Z</vt:filetime>
  </property>
  <property fmtid="{D5CDD505-2E9C-101B-9397-08002B2CF9AE}" pid="3" name="Creator">
    <vt:lpwstr>Acrobat PDFMaker 25 for PowerPoint</vt:lpwstr>
  </property>
  <property fmtid="{D5CDD505-2E9C-101B-9397-08002B2CF9AE}" pid="4" name="LastSaved">
    <vt:filetime>2026-07-30T00:00:00Z</vt:filetime>
  </property>
  <property fmtid="{D5CDD505-2E9C-101B-9397-08002B2CF9AE}" pid="5" name="Producer">
    <vt:lpwstr>Adobe PDF Library 25.1.97</vt:lpwstr>
  </property>
</Properties>
</file>