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2"/>
  </p:sldMasterIdLst>
  <p:notesMasterIdLst>
    <p:notesMasterId r:id="rId57"/>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9144000" cy="5143500" type="screen16x9"/>
  <p:notesSz cx="6858000" cy="9144000"/>
  <p:embeddedFontLst>
    <p:embeddedFont>
      <p:font typeface="Proxima Nova" panose="02000506030000020004" pitchFamily="50"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2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84" autoAdjust="0"/>
  </p:normalViewPr>
  <p:slideViewPr>
    <p:cSldViewPr snapToGrid="0">
      <p:cViewPr varScale="1">
        <p:scale>
          <a:sx n="115" d="100"/>
          <a:sy n="115" d="100"/>
        </p:scale>
        <p:origin x="1398"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1.fntdata"/><Relationship Id="rId5" Type="http://schemas.openxmlformats.org/officeDocument/2006/relationships/slide" Target="slides/slide3.xml"/><Relationship Id="rId61" Type="http://schemas.openxmlformats.org/officeDocument/2006/relationships/font" Target="fonts/font4.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Welcome, and thank you for accessing this presentation on the updates to the reevaluation process within the ACHIEVE system.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solidFill>
                  <a:schemeClr val="dk1"/>
                </a:solidFill>
              </a:rPr>
              <a:t>On/after July 2nd, I recommend opening up your ACHIEVE sandbox and navigating the changes while following along with this presentation. </a:t>
            </a:r>
            <a:endParaRPr dirty="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e4ae8c43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e4ae8c43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dd53cfaee7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dd53cfaee7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how the “Agreement” question will appear. Reminder, it will appear if ONLY the first box is checked, and no other box is checked.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8b2cd0fd7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8b2cd0fd7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Once the team selected a reevaluation is not needed, the “Reevaluation Considerations” will display. It will remind staff that the parent and public agency agree a review of existing data is not needed to determine the “purpose of reevaluation” points. </a:t>
            </a:r>
            <a:r>
              <a:rPr lang="en">
                <a:solidFill>
                  <a:schemeClr val="dk1"/>
                </a:solidFill>
              </a:rPr>
              <a:t>When we say you agree that a review of existing data is not needed, we mean a comprehensive review of existing data.  We will describe what a comprehensive review of data is later in this presentation. </a:t>
            </a:r>
            <a:endParaRPr/>
          </a:p>
          <a:p>
            <a:pPr marL="0" lvl="0" indent="0" algn="l" rtl="0">
              <a:spcBef>
                <a:spcPts val="0"/>
              </a:spcBef>
              <a:spcAft>
                <a:spcPts val="0"/>
              </a:spcAft>
              <a:buNone/>
            </a:pPr>
            <a:endParaRPr/>
          </a:p>
          <a:p>
            <a:pPr marL="0" lvl="0" indent="0" algn="l" rtl="0">
              <a:spcBef>
                <a:spcPts val="0"/>
              </a:spcBef>
              <a:spcAft>
                <a:spcPts val="0"/>
              </a:spcAft>
              <a:buNone/>
            </a:pPr>
            <a:r>
              <a:rPr lang="en"/>
              <a:t>Then, there are four questions the team must answer: </a:t>
            </a:r>
            <a:endParaRPr/>
          </a:p>
          <a:p>
            <a:pPr marL="457200" lvl="0" indent="-298450" algn="l" rtl="0">
              <a:spcBef>
                <a:spcPts val="0"/>
              </a:spcBef>
              <a:spcAft>
                <a:spcPts val="0"/>
              </a:spcAft>
              <a:buSzPts val="1100"/>
              <a:buChar char="-"/>
            </a:pPr>
            <a:r>
              <a:rPr lang="en"/>
              <a:t>Does the parent have any concerns</a:t>
            </a:r>
            <a:endParaRPr/>
          </a:p>
          <a:p>
            <a:pPr marL="457200" lvl="0" indent="-298450" algn="l" rtl="0">
              <a:spcBef>
                <a:spcPts val="0"/>
              </a:spcBef>
              <a:spcAft>
                <a:spcPts val="0"/>
              </a:spcAft>
              <a:buSzPts val="1100"/>
              <a:buChar char="-"/>
            </a:pPr>
            <a:r>
              <a:rPr lang="en"/>
              <a:t>Is the learner being considered for a dismissal of services</a:t>
            </a:r>
            <a:endParaRPr/>
          </a:p>
          <a:p>
            <a:pPr marL="457200" lvl="0" indent="-298450" algn="l" rtl="0">
              <a:spcBef>
                <a:spcPts val="0"/>
              </a:spcBef>
              <a:spcAft>
                <a:spcPts val="0"/>
              </a:spcAft>
              <a:buSzPts val="1100"/>
              <a:buChar char="-"/>
            </a:pPr>
            <a:r>
              <a:rPr lang="en"/>
              <a:t>Was there an agreement the last reevaluation was not needed, </a:t>
            </a:r>
            <a:endParaRPr/>
          </a:p>
          <a:p>
            <a:pPr marL="457200" lvl="0" indent="-298450" algn="l" rtl="0">
              <a:spcBef>
                <a:spcPts val="0"/>
              </a:spcBef>
              <a:spcAft>
                <a:spcPts val="0"/>
              </a:spcAft>
              <a:buSzPts val="1100"/>
              <a:buChar char="-"/>
            </a:pPr>
            <a:r>
              <a:rPr lang="en"/>
              <a:t>Is a comprehensive review of data, or additional data collection, needed to determine the learner’s progress, performance, and needs to confirm continued eligibility and IEP services, and/or determine the learner’s educational needs?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dd53cfaee7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dd53cfaee7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any of these questions are answered Yes, then the system will prompt a reevaluation is required. This is a reminder to teams that attempting to say a reevaluation is not needed would be inappropriate in these situations. Parents are required to agree the reevaluation is not needed, therefore if they say they have concerns in regard to their child, then it would be inappropriate to not complete the evaluation. Next, reevaluations are required by law prior to determining a learner is no longer eligible. </a:t>
            </a:r>
            <a:endParaRPr/>
          </a:p>
          <a:p>
            <a:pPr marL="0" lvl="0" indent="0" algn="l" rtl="0">
              <a:spcBef>
                <a:spcPts val="0"/>
              </a:spcBef>
              <a:spcAft>
                <a:spcPts val="0"/>
              </a:spcAft>
              <a:buNone/>
            </a:pPr>
            <a:endParaRPr/>
          </a:p>
          <a:p>
            <a:pPr marL="0" lvl="0" indent="0" algn="l" rtl="0">
              <a:spcBef>
                <a:spcPts val="0"/>
              </a:spcBef>
              <a:spcAft>
                <a:spcPts val="0"/>
              </a:spcAft>
              <a:buNone/>
            </a:pPr>
            <a:r>
              <a:rPr lang="en"/>
              <a:t>Additionally, the department has determined that foregoing two reevaluations in a row would be inappropriate, as a student could then potentially never have a reevaluation in their school career. It’s important to remember that reevaluations are more than just determining eligibility, and a reevaluation is a prime opportunity to review past progress and thoroughly evaluate where a student has been and where they need to go. </a:t>
            </a:r>
            <a:endParaRPr/>
          </a:p>
          <a:p>
            <a:pPr marL="0" lvl="0" indent="0" algn="l" rtl="0">
              <a:spcBef>
                <a:spcPts val="0"/>
              </a:spcBef>
              <a:spcAft>
                <a:spcPts val="0"/>
              </a:spcAft>
              <a:buNone/>
            </a:pPr>
            <a:endParaRPr/>
          </a:p>
          <a:p>
            <a:pPr marL="0" lvl="0" indent="0" algn="l" rtl="0">
              <a:spcBef>
                <a:spcPts val="0"/>
              </a:spcBef>
              <a:spcAft>
                <a:spcPts val="0"/>
              </a:spcAft>
              <a:buNone/>
            </a:pPr>
            <a:r>
              <a:rPr lang="en"/>
              <a:t>Lastly, as eligibility decisions come down to progress, performance, and needs, if the team needs to complete a comprehensive review any data to make decisions around these three prongs, then a reevaluation is going to be needed.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8b2cd0fd79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8b2cd0fd79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may have noticed in the last two slides, that the last question about progress, </a:t>
            </a:r>
            <a:r>
              <a:rPr lang="en">
                <a:solidFill>
                  <a:schemeClr val="dk1"/>
                </a:solidFill>
              </a:rPr>
              <a:t>performance (aka discrepancy),</a:t>
            </a:r>
            <a:r>
              <a:rPr lang="en"/>
              <a:t> and need have a hyperlink. Clicking the link will provide teams with Helper Text to further support in determining if a review of existing data, or collection of additional data, is required.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sz="1200">
                <a:solidFill>
                  <a:schemeClr val="dk1"/>
                </a:solidFill>
              </a:rPr>
              <a:t>If the team is </a:t>
            </a:r>
            <a:r>
              <a:rPr lang="en" sz="1200" u="sng">
                <a:solidFill>
                  <a:schemeClr val="dk1"/>
                </a:solidFill>
              </a:rPr>
              <a:t>unable</a:t>
            </a:r>
            <a:r>
              <a:rPr lang="en" sz="1200">
                <a:solidFill>
                  <a:schemeClr val="dk1"/>
                </a:solidFill>
              </a:rPr>
              <a:t> to answer the questions in the helper text without a comprehensive review of data (or collection of additional data), a reevaluation </a:t>
            </a:r>
            <a:r>
              <a:rPr lang="en" sz="1200" u="sng">
                <a:solidFill>
                  <a:schemeClr val="dk1"/>
                </a:solidFill>
              </a:rPr>
              <a:t>is necessary</a:t>
            </a:r>
            <a:r>
              <a:rPr lang="en" sz="1200">
                <a:solidFill>
                  <a:schemeClr val="dk1"/>
                </a:solidFill>
              </a:rPr>
              <a:t>. However, if the team is confident a comprehensive review of data is not needed, then it would be appropriate to not complete the reevaluation process.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eace3d61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eace3d61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While the purpose of this webinar is to just explain the changes occurring to the process/system in ACHIEVE, we wanted to make a quick note around the last question in the Reevaluation Considerations. </a:t>
            </a:r>
            <a:endParaRPr/>
          </a:p>
          <a:p>
            <a:pPr marL="0" lvl="0" indent="0" algn="l" rtl="0">
              <a:spcBef>
                <a:spcPts val="0"/>
              </a:spcBef>
              <a:spcAft>
                <a:spcPts val="0"/>
              </a:spcAft>
              <a:buNone/>
            </a:pPr>
            <a:endParaRPr/>
          </a:p>
          <a:p>
            <a:pPr marL="0" lvl="0" indent="0" algn="l" rtl="0">
              <a:spcBef>
                <a:spcPts val="0"/>
              </a:spcBef>
              <a:spcAft>
                <a:spcPts val="0"/>
              </a:spcAft>
              <a:buNone/>
            </a:pPr>
            <a:r>
              <a:rPr lang="en"/>
              <a:t>When we say a comprehensive review of data, we do not mean the regular review of data that can occur as part of typical AEA responsibilities. What this question is getting at, is if the team needs to dive deep into data because they aren’t able to quickly/easily identify continued eligibility or determine what their student’s programming needs to look like, then the team should be completing a reevaluation. </a:t>
            </a:r>
            <a:endParaRPr/>
          </a:p>
          <a:p>
            <a:pPr marL="0" lvl="0" indent="0" algn="l" rtl="0">
              <a:spcBef>
                <a:spcPts val="0"/>
              </a:spcBef>
              <a:spcAft>
                <a:spcPts val="0"/>
              </a:spcAft>
              <a:buNone/>
            </a:pPr>
            <a:endParaRPr/>
          </a:p>
          <a:p>
            <a:pPr marL="0" lvl="0" indent="0" algn="l" rtl="0">
              <a:spcBef>
                <a:spcPts val="0"/>
              </a:spcBef>
              <a:spcAft>
                <a:spcPts val="0"/>
              </a:spcAft>
              <a:buNone/>
            </a:pPr>
            <a:r>
              <a:rPr lang="en"/>
              <a:t>The Department wants to remind teams that not completing a three-year reevaluation should be rare.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dd53cfaee7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dd53cfaee7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Once teams have appropriately answered the Reevaluation Considerations, teams will be navigated to documenting an eligibility determination.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learner is not meeting standards and needs SDI</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Or the learner is meeting standards, but needs SDI</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An Other option continues to be available, in case teams would like to provide more details or feel their reasoning doesn’t fit in either of the other two choices. </a:t>
            </a:r>
            <a:endParaRPr>
              <a:solidFill>
                <a:schemeClr val="dk1"/>
              </a:solidFill>
              <a:highlight>
                <a:srgbClr val="FFFF00"/>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8b2cd0fd7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8b2cd0fd7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Some key points when it comes to finalizing the agreement, this document is also a Prior Written Notice, so teams will continue to provide the Other Options and Other Factors answers.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One change here is that teams will now be required to enter their own Sources of data used to make the decision. Previously, the Notice/Consent provided automatic text in regard to data that was reviewed. However, there was no guarantee that teams were actually reviewing all the sources provided in that list. Therefore, this has been updated to ensure accurate information.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For other options- you’ll want to note why the team believes completing a reevaluation was unnecessary- ie. what facts do you know about the student that leads the team to not question eligibility or needs?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For other factors-  It’s recommended that parent input/response to the agreement is entered here so that their response is documented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dd53cfaee7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dd53cfaee7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Proxima Nova"/>
                <a:ea typeface="Proxima Nova"/>
                <a:cs typeface="Proxima Nova"/>
                <a:sym typeface="Proxima Nova"/>
              </a:rPr>
              <a:t>Team members who were part of the decision will need to be selected</a:t>
            </a: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a:solidFill>
                  <a:schemeClr val="dk1"/>
                </a:solidFill>
                <a:latin typeface="Proxima Nova"/>
                <a:ea typeface="Proxima Nova"/>
                <a:cs typeface="Proxima Nova"/>
                <a:sym typeface="Proxima Nova"/>
              </a:rPr>
              <a:t>Since parents MUST agree that a reevaluation is unnecessary, staff will document the date parents agreed to the decision. </a:t>
            </a: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a:solidFill>
                <a:schemeClr val="dk1"/>
              </a:solidFill>
              <a:latin typeface="Proxima Nova"/>
              <a:ea typeface="Proxima Nova"/>
              <a:cs typeface="Proxima Nova"/>
              <a:sym typeface="Proxima Nov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dd53cfaee7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dd53cfaee7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Once all the required components have been completed, the blue Finalize Agreement button will now be accessible. Clicking this will generate the PDF of the Prior Written Notice of Agreement that Reevaluation of Special Education is Unnecessary. This PWN/Agreement will need to be provided to families within a timely manner.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You’ll be navigated back to the Evaluation stepper and will be able to click the View Agreement button later if needed. Also, you’ll see another Begin Reevaluation Process button, so that if it’s decided a reevaluation is needed at a later date, you can easily open a new reevaluation.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The next reevaluation due date will be reset, and the bottom of the Agreement PDF will provide the next due date.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b0e46c931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b0e46c931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Today I’ll review navigating the changes to the Reevaluation Process in ACHIEVE. I’ll begin with how to start the process, creating a notice, consent, or the new agreement, then I’ll discuss the team members, reevaluation data, and exclusionary factors steppers, and lastly I’ll discuss the changes to determining eligibility. </a:t>
            </a:r>
            <a:endParaRPr sz="120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f27d70399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f27d70399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here are some pieces of what the Agreement printout will look like. The learner information and procedural safeguards sections remain the same, as well as the PWN components. </a:t>
            </a:r>
            <a:endParaRPr/>
          </a:p>
          <a:p>
            <a:pPr marL="0" lvl="0" indent="0" algn="l" rtl="0">
              <a:spcBef>
                <a:spcPts val="0"/>
              </a:spcBef>
              <a:spcAft>
                <a:spcPts val="0"/>
              </a:spcAft>
              <a:buNone/>
            </a:pPr>
            <a:endParaRPr/>
          </a:p>
          <a:p>
            <a:pPr marL="0" lvl="0" indent="0" algn="l" rtl="0">
              <a:spcBef>
                <a:spcPts val="0"/>
              </a:spcBef>
              <a:spcAft>
                <a:spcPts val="0"/>
              </a:spcAft>
              <a:buNone/>
            </a:pPr>
            <a:r>
              <a:rPr lang="en"/>
              <a:t>Also, this shows what the Evaluation Stepper will look like once the Agreement has been finalized</a:t>
            </a: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e4ae8c438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e4ae8c438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8b2cd0fd79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8b2cd0fd7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we will move on to review completing the Notice or Consent form. We are still on the Overview Stepper</a:t>
            </a:r>
            <a:endParaRPr/>
          </a:p>
          <a:p>
            <a:pPr marL="0" lvl="0" indent="0" algn="l" rtl="0">
              <a:spcBef>
                <a:spcPts val="0"/>
              </a:spcBef>
              <a:spcAft>
                <a:spcPts val="0"/>
              </a:spcAft>
              <a:buNone/>
            </a:pPr>
            <a:r>
              <a:rPr lang="en"/>
              <a:t>For the Notice/Consent, the process remains largely unchanged. Teams will continue to determine if additional data is needed, and depending on that choice will determine if a Consent is generated, or a Notice. </a:t>
            </a:r>
            <a:endParaRPr/>
          </a:p>
          <a:p>
            <a:pPr marL="0" lvl="0" indent="0" algn="l" rtl="0">
              <a:spcBef>
                <a:spcPts val="0"/>
              </a:spcBef>
              <a:spcAft>
                <a:spcPts val="0"/>
              </a:spcAft>
              <a:buNone/>
            </a:pPr>
            <a:endParaRPr/>
          </a:p>
          <a:p>
            <a:pPr marL="0" lvl="0" indent="0" algn="l" rtl="0">
              <a:spcBef>
                <a:spcPts val="0"/>
              </a:spcBef>
              <a:spcAft>
                <a:spcPts val="0"/>
              </a:spcAft>
              <a:buNone/>
            </a:pPr>
            <a:r>
              <a:rPr lang="en"/>
              <a:t>What’s new in this section is that teams will be required to document the date parents were contacted in regard to the discussion of additional assessments. </a:t>
            </a:r>
            <a:r>
              <a:rPr lang="en">
                <a:solidFill>
                  <a:schemeClr val="dk1"/>
                </a:solidFill>
              </a:rPr>
              <a:t>The previous form only asked for a date parents were provided the Notice/Consent when additional assessments were being collected.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Additionally, the Notice and Consent will both ask teams to identify the domains that will be reviewed, and includes helper text that teams should review the learner’s IEP to determine the domains to be addressed. The domains selected on the Overview will transfer to the Domains to be Evaluated banner that appears at the top of each stepper. Previously, in order for Domains to appear in that banner, they had to be selected in the Team Assignments.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As noted when reviewing the Agreement PWN process, the previous PWN for Notice/Consent had the Sources of Information box pre-filled with text of all the data that should be reviewed prior to making decisions on the evaluation plan. Teams will now have to enter the sources of information they reviewed in making their decision, same as you do for regular PWNs. </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870d9a89f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870d9a89f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a screenshot of the components for the the Notice. </a:t>
            </a:r>
            <a:endParaRPr/>
          </a:p>
          <a:p>
            <a:pPr marL="0" lvl="0" indent="0" algn="l" rtl="0">
              <a:spcBef>
                <a:spcPts val="0"/>
              </a:spcBef>
              <a:spcAft>
                <a:spcPts val="0"/>
              </a:spcAft>
              <a:buNone/>
            </a:pPr>
            <a:endParaRPr/>
          </a:p>
          <a:p>
            <a:pPr marL="0" lvl="0" indent="0" algn="l" rtl="0">
              <a:spcBef>
                <a:spcPts val="0"/>
              </a:spcBef>
              <a:spcAft>
                <a:spcPts val="0"/>
              </a:spcAft>
              <a:buNone/>
            </a:pPr>
            <a:r>
              <a:rPr lang="en">
                <a:highlight>
                  <a:srgbClr val="FFFF00"/>
                </a:highlight>
              </a:rPr>
              <a:t>An additional note here: The Department has requested that the domain selection comes just after selecting the date. This is a function that may not be live with the July 1 roll out, and should appear sometime in late July. </a:t>
            </a:r>
            <a:endParaRPr>
              <a:highlight>
                <a:srgbClr val="FFFF00"/>
              </a:highligh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8b2cd0fd7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8b2cd0fd7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And if the team instead selected Yes for additional assessments, another row will appear to display which domains will be tested.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You’ll notice that only the domains selected to be considered are the only domains a team can then choose additional assessments for.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The selection of the Domains on the Overview is important because it will then display in the steppers and on the printout of the report what domains were evaluated. </a:t>
            </a: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870d9a89f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870d9a89f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Similar as before, and to the Agreement, once all the required components have been filled out, users will be able to click Generate Consent or Generate Notice. This will pop up the PDF of the selected form, and components of the Overview page will no longer be editable. Finalizing this will also display the Exclusionary Factors and Eligibility Determination Steppers.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Another change is the PDF that is generated will have a title of either Prior Written Notice of Reevaluation or Consent for and Prior Written Notice of Reevaluation.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Also, one new feature is that you can create a new Consent form after the original Notice or Consent has been finalized. So if you determined part way through the reevaluation that you do need additional data, which requires Consent, you can create a new form.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Teams just have to navigate back to the Overview page, and click the Select Additional Domain(s) and Generate Consent button at the top of the Overview Stepper. This will open a new form to click the additional domains being added, along with the remaining PWN components. If there was a previous Consent, which has not yet been signed (approved/uploaded), all of the domains on the former Consents will automatically generate in the new form.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ee88ef657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ee88ef65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Consent is still able to be signed electronically and the main facilitator is still the person who can change the consent status. Once the Consent is approved, the Test option for data methods will become available (and we’ll touch on this more in the Reevaluation Data section). If Consent is declined, or revoked at a later time, the test option will no longer be available. </a:t>
            </a:r>
            <a:endParaRPr/>
          </a:p>
          <a:p>
            <a:pPr marL="0" lvl="0" indent="0" algn="l" rtl="0">
              <a:spcBef>
                <a:spcPts val="0"/>
              </a:spcBef>
              <a:spcAft>
                <a:spcPts val="0"/>
              </a:spcAft>
              <a:buNone/>
            </a:pPr>
            <a:endParaRPr/>
          </a:p>
          <a:p>
            <a:pPr marL="0" lvl="0" indent="0" algn="l" rtl="0">
              <a:spcBef>
                <a:spcPts val="0"/>
              </a:spcBef>
              <a:spcAft>
                <a:spcPts val="0"/>
              </a:spcAft>
              <a:buNone/>
            </a:pPr>
            <a:r>
              <a:rPr lang="en"/>
              <a:t>Lastly, once a notice or consent is finalized, there is an option to add additional domains and generate a new Consent, or identify additional domains to be addressed. This option was added since the Domains to be evaluated is linked to domains selected in the Overview. </a:t>
            </a:r>
            <a:endParaRPr/>
          </a:p>
          <a:p>
            <a:pPr marL="0" lvl="0" indent="0" algn="l" rtl="0">
              <a:spcBef>
                <a:spcPts val="0"/>
              </a:spcBef>
              <a:spcAft>
                <a:spcPts val="0"/>
              </a:spcAft>
              <a:buNone/>
            </a:pPr>
            <a:endParaRPr/>
          </a:p>
          <a:p>
            <a:pPr marL="0" lvl="0" indent="0" algn="l" rtl="0">
              <a:spcBef>
                <a:spcPts val="0"/>
              </a:spcBef>
              <a:spcAft>
                <a:spcPts val="0"/>
              </a:spcAft>
              <a:buNone/>
            </a:pPr>
            <a:r>
              <a:rPr lang="en">
                <a:highlight>
                  <a:srgbClr val="FFFF00"/>
                </a:highlight>
              </a:rPr>
              <a:t>A quick note here is that at the time of this recording, there’s a bug with the test component. It is currently still allowing users to select test and enter data without approved Consent. This is in the process of being fixed. </a:t>
            </a:r>
            <a:endParaRPr>
              <a:highlight>
                <a:srgbClr val="FFFF00"/>
              </a:highligh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f1305b965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f1305b965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you can see, this learner’s Overview page has been greyed out, meaning nothing on the page can be edited as the final document had been generated. </a:t>
            </a:r>
            <a:endParaRPr/>
          </a:p>
          <a:p>
            <a:pPr marL="0" lvl="0" indent="0" algn="l" rtl="0">
              <a:spcBef>
                <a:spcPts val="0"/>
              </a:spcBef>
              <a:spcAft>
                <a:spcPts val="0"/>
              </a:spcAft>
              <a:buNone/>
            </a:pPr>
            <a:endParaRPr/>
          </a:p>
          <a:p>
            <a:pPr marL="0" lvl="0" indent="0" algn="l" rtl="0">
              <a:spcBef>
                <a:spcPts val="0"/>
              </a:spcBef>
              <a:spcAft>
                <a:spcPts val="0"/>
              </a:spcAft>
              <a:buNone/>
            </a:pPr>
            <a:r>
              <a:rPr lang="en"/>
              <a:t>At all times, the orange Select Additional Domains button will be available for teams to add any domains for either review or for additional testing that requires consent.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highlight>
                  <a:srgbClr val="FFFF00"/>
                </a:highlight>
              </a:rPr>
              <a:t>[Will need to replace screenshot when updates go through- as it should just say select additional domains]</a:t>
            </a:r>
            <a:endParaRPr>
              <a:solidFill>
                <a:schemeClr val="dk1"/>
              </a:solidFill>
              <a:highlight>
                <a:srgbClr val="FFFF00"/>
              </a:highlight>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eace3d616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eace3d616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00"/>
                </a:highlight>
              </a:rPr>
              <a:t>[Once bugs/issues fixed, replace screenshot on the left]</a:t>
            </a:r>
            <a:endParaRPr>
              <a:highlight>
                <a:srgbClr val="FFFF00"/>
              </a:highlight>
            </a:endParaRPr>
          </a:p>
          <a:p>
            <a:pPr marL="0" lvl="0" indent="0" algn="l" rtl="0">
              <a:spcBef>
                <a:spcPts val="0"/>
              </a:spcBef>
              <a:spcAft>
                <a:spcPts val="0"/>
              </a:spcAft>
              <a:buNone/>
            </a:pPr>
            <a:endParaRPr/>
          </a:p>
          <a:p>
            <a:pPr marL="0" lvl="0" indent="0" algn="l" rtl="0">
              <a:spcBef>
                <a:spcPts val="0"/>
              </a:spcBef>
              <a:spcAft>
                <a:spcPts val="0"/>
              </a:spcAft>
              <a:buNone/>
            </a:pPr>
            <a:r>
              <a:rPr lang="en"/>
              <a:t>After clicking to Select additional, a new dropdown will appear with the option to select additional domains to be considered. You’ll notice the Academic domain is greyed out- this is because this domain had already been selected on the original notice. </a:t>
            </a:r>
            <a:endParaRPr/>
          </a:p>
          <a:p>
            <a:pPr marL="0" lvl="0" indent="0" algn="l" rtl="0">
              <a:spcBef>
                <a:spcPts val="0"/>
              </a:spcBef>
              <a:spcAft>
                <a:spcPts val="0"/>
              </a:spcAft>
              <a:buNone/>
            </a:pPr>
            <a:endParaRPr/>
          </a:p>
          <a:p>
            <a:pPr marL="0" lvl="0" indent="0" algn="l" rtl="0">
              <a:spcBef>
                <a:spcPts val="0"/>
              </a:spcBef>
              <a:spcAft>
                <a:spcPts val="0"/>
              </a:spcAft>
              <a:buNone/>
            </a:pPr>
            <a:r>
              <a:rPr lang="en"/>
              <a:t>If you click no to additional assessments, then you fill out the PWN components, select the contact person, and hit “save and close”. Once it’s saved, the additional domain will be added to the “domains to be evaluated” banner at the top. </a:t>
            </a:r>
            <a:r>
              <a:rPr lang="en">
                <a:highlight>
                  <a:srgbClr val="FFFF00"/>
                </a:highlight>
              </a:rPr>
              <a:t>Also, a new dropdown will appear that currently says “consent generated” and the date. This does not mean it’s a new Consent, and there are fixes happening to not cause confusion. </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If additional assessments are needed, then click yes, choose the domains, fill out the PWN components, team member, and then generate. As with any consent, the new Consent will appear on the Documentation stepper, under Family Consent. The previous Consent form will become inactive and the new consent will need signed and approved.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870d9a89f7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3870d9a89f7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we’ll discuss the changes and navigation of the Team Members Stepper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b4b61a564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b4b61a564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There were numerous changes made as part of this Reevaluation update, some very minor and others will take some time to navigate.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The main change, and reason for starting the process of revamping our Reevaluation Process in ACHIEVE, was the addition of an Agreement a Reevaluation is Unnecessary.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Other changes include </a:t>
            </a:r>
            <a:r>
              <a:rPr lang="en" sz="1200">
                <a:solidFill>
                  <a:schemeClr val="dk1"/>
                </a:solidFill>
              </a:rPr>
              <a:t>having the table with current and past evaluations align to the format of the FBA table on the Evaluation stepper, as well as </a:t>
            </a:r>
            <a:r>
              <a:rPr lang="en" sz="1200"/>
              <a:t>altering the Reevaluation Details page, the Team members stepper, moving the Assessment Methods section, and aligning the Eligibility Determination with the EER. </a:t>
            </a:r>
            <a:endParaRPr sz="1200"/>
          </a:p>
          <a:p>
            <a:pPr marL="0" lvl="0" indent="0" algn="l" rtl="0">
              <a:spcBef>
                <a:spcPts val="0"/>
              </a:spcBef>
              <a:spcAft>
                <a:spcPts val="0"/>
              </a:spcAft>
              <a:buNone/>
            </a:pPr>
            <a:endParaRPr>
              <a:highlight>
                <a:schemeClr val="accent4"/>
              </a:highligh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8b2cd0fd79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8b2cd0fd79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As the Overview Stepper contains the Notice/Consent/Agreement, the Team Members and Assignments selection is now on it’s own stepper.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process will remain the same, where the evaluation facilitator is automatically the person who opened the evaluation, but this can still be changed to whomever will take on this role (which will usually be the AEA rep).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Then you add the additional team members so they display on the pdf of the report, and will continue to be able to add Non-ACHIEVE team members.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 new change involves the Evaluation Assignments. Previously, it was option to add Domains via the Assignments, and doing so would display in the Domains to be Evaluated header that appeared on each stepper. A new feature will automatically add the Domains being evaluated in the Evaluation Assignments area based on what was selected in the Notice/Consent, however at the time of this recording this is a bug that is still being worked 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You won’t be required to select a Team Member for the Assignment, which is how it stands now in the EER and Reevaluation, but selecting a person may be helpful when you have multiple staff and each person is focusing on a specific domain.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8b2cd0fd79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38b2cd0fd79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Here’s what this looks like in ACHIEVE. The screenshot on the left shows selection of the eval team. You can also see that the Domains to be Evaluated is noted at the very top, underneath the steppers. </a:t>
            </a:r>
            <a:endParaRPr/>
          </a:p>
          <a:p>
            <a:pPr marL="0" lvl="0" indent="0" algn="l" rtl="0">
              <a:spcBef>
                <a:spcPts val="0"/>
              </a:spcBef>
              <a:spcAft>
                <a:spcPts val="0"/>
              </a:spcAft>
              <a:buNone/>
            </a:pPr>
            <a:endParaRPr/>
          </a:p>
          <a:p>
            <a:pPr marL="0" lvl="0" indent="0" algn="l" rtl="0">
              <a:spcBef>
                <a:spcPts val="0"/>
              </a:spcBef>
              <a:spcAft>
                <a:spcPts val="0"/>
              </a:spcAft>
              <a:buNone/>
            </a:pPr>
            <a:r>
              <a:rPr lang="en"/>
              <a:t>The eval assignments, on the right, shows the Domains. By clicking the three dots on the left for to edit or delete the row. By editing, you are able to choose a member from the Eval Team to be assigned to a domain. </a:t>
            </a:r>
            <a:endParaRPr/>
          </a:p>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870d9a89f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870d9a89f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most significant changes are found within how the data is compiled into the report. This next section will review these changes.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8b2cd0fd7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8b2cd0fd7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Reevaluation Details Stepper has been renamed to Reevaluation Data, and has been modified for more clarity in the type of data and organization. The first change users will notice is the Helper Text around the requirements of reevaluations and what eligibility determinations must be based on. </a:t>
            </a:r>
            <a:endParaRPr/>
          </a:p>
          <a:p>
            <a:pPr marL="0" lvl="0" indent="0" algn="l" rtl="0">
              <a:spcBef>
                <a:spcPts val="0"/>
              </a:spcBef>
              <a:spcAft>
                <a:spcPts val="0"/>
              </a:spcAft>
              <a:buNone/>
            </a:pPr>
            <a:endParaRPr/>
          </a:p>
          <a:p>
            <a:pPr marL="0" lvl="0" indent="0" algn="l" rtl="0">
              <a:spcBef>
                <a:spcPts val="0"/>
              </a:spcBef>
              <a:spcAft>
                <a:spcPts val="0"/>
              </a:spcAft>
              <a:buNone/>
            </a:pPr>
            <a:r>
              <a:rPr lang="en"/>
              <a:t>In the Identified Domains heading section, Domains is a hyperlink which takes you to a summary of what is included in each Domain area.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870d9a89f7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870d9a89f7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Data Entry will be separated into 3 categories; background and other relevant data, parent input, and domains. </a:t>
            </a:r>
            <a:endParaRPr/>
          </a:p>
          <a:p>
            <a:pPr marL="0" lvl="0" indent="0" algn="l" rtl="0">
              <a:spcBef>
                <a:spcPts val="0"/>
              </a:spcBef>
              <a:spcAft>
                <a:spcPts val="0"/>
              </a:spcAft>
              <a:buNone/>
            </a:pPr>
            <a:endParaRPr/>
          </a:p>
          <a:p>
            <a:pPr marL="0" lvl="0" indent="0" algn="l" rtl="0">
              <a:spcBef>
                <a:spcPts val="0"/>
              </a:spcBef>
              <a:spcAft>
                <a:spcPts val="0"/>
              </a:spcAft>
              <a:buNone/>
            </a:pPr>
            <a:r>
              <a:rPr lang="en"/>
              <a:t>The background/relevant data box will be required and it will have helper text of what information could be entered. This section aligns to the Background Information section of the Initial EER. </a:t>
            </a:r>
            <a:endParaRPr/>
          </a:p>
          <a:p>
            <a:pPr marL="457200" lvl="0" indent="-298450" algn="l" rtl="0">
              <a:spcBef>
                <a:spcPts val="0"/>
              </a:spcBef>
              <a:spcAft>
                <a:spcPts val="0"/>
              </a:spcAft>
              <a:buSzPts val="1100"/>
              <a:buChar char="-"/>
            </a:pPr>
            <a:r>
              <a:rPr lang="en"/>
              <a:t>This will be a space to enter information like the student’s grade, current goals/services, how long they’ve had an IEP, why the reevaluation is being completed, and/or family history (including medical). </a:t>
            </a:r>
            <a:endParaRPr/>
          </a:p>
          <a:p>
            <a:pPr marL="457200" lvl="0" indent="-298450" algn="l" rtl="0">
              <a:spcBef>
                <a:spcPts val="0"/>
              </a:spcBef>
              <a:spcAft>
                <a:spcPts val="0"/>
              </a:spcAft>
              <a:buSzPts val="1100"/>
              <a:buChar char="-"/>
            </a:pPr>
            <a:r>
              <a:rPr lang="en"/>
              <a:t>You can also enter information that doesn’t fit perfectly into a domain, such as student strengths, interests, and preferences, attendance, Transition information, extracurricular activities, and so on. </a:t>
            </a:r>
            <a:endParaRPr/>
          </a:p>
          <a:p>
            <a:pPr marL="0" lvl="0" indent="0" algn="l" rtl="0">
              <a:spcBef>
                <a:spcPts val="0"/>
              </a:spcBef>
              <a:spcAft>
                <a:spcPts val="0"/>
              </a:spcAft>
              <a:buNone/>
            </a:pPr>
            <a:endParaRPr/>
          </a:p>
          <a:p>
            <a:pPr marL="0" lvl="0" indent="0" algn="l" rtl="0">
              <a:spcBef>
                <a:spcPts val="0"/>
              </a:spcBef>
              <a:spcAft>
                <a:spcPts val="0"/>
              </a:spcAft>
              <a:buNone/>
            </a:pPr>
            <a:r>
              <a:rPr lang="en"/>
              <a:t>As parent input is a required component of all evaluations, a box was also added for teams to enter any information, feedback, or concerns the parent expresses either at the start of the reevaluation process, and/or what they share in the reevaluation meeting.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94a682389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394a682389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Lastly, we have made it easier to group data by domains, and the Assessment Methods have been moved, so when you begin your data entry, you will select one (or more) domains, then the Method used (either Review, Interview, Observe, or Test), and then from the dropdown, select the Source of the Data.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Examples of this will be shown on the next slides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highlight>
                  <a:srgbClr val="FFFF00"/>
                </a:highlight>
              </a:rPr>
              <a:t>*Reminder that at the time of this recording/delivery of ppt to AEAs, the Test function has a bug that is being worked on</a:t>
            </a:r>
            <a:endParaRPr>
              <a:solidFill>
                <a:schemeClr val="dk1"/>
              </a:solidFill>
              <a:highlight>
                <a:srgbClr val="FFFF00"/>
              </a:highlight>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38b2cd0fd79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38b2cd0fd79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what it’ll look like to enter Domain information, as well as the options that can be selected when clicking on the Review method.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870d9a89f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3870d9a89f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this shows the dropdown options for Interviews and observations. You’ll notice the sources for Review, Interview, and Observation are the same as on the previous assessment methods section.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3870d9a89f7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3870d9a89f7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new feature will add Consent Approval requirements in order to utilize Test as the Data Source. This is because completing new assessments requires parent consent. This may also help consistency in the field, as sometimes ISASP or district assessments are entered as Tests. However, this new feature is differentiating between Tests/Assessments reviewed and Tests that are administered as part of the Reevaluation whereby the parent provided signed Consent.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870d9a89f7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870d9a89f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addition to the Data Entry process if additional assessments were completed is answering the Fair Evaluation questions. These are the same questions asked on the Initial EER.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dd53cfaee7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dd53cfaee7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We’ll begin by going over the the changes to the Evaluation Stepper, and the Overview Stepper once a Reevaluation has been opened. </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f27d70399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f27d70399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noted, similar to the EER, evaluators will be able to select multiple domains if a source/method of data is the same. </a:t>
            </a:r>
            <a:endParaRPr/>
          </a:p>
          <a:p>
            <a:pPr marL="0" lvl="0" indent="0" algn="l" rtl="0">
              <a:spcBef>
                <a:spcPts val="0"/>
              </a:spcBef>
              <a:spcAft>
                <a:spcPts val="0"/>
              </a:spcAft>
              <a:buNone/>
            </a:pPr>
            <a:endParaRPr/>
          </a:p>
          <a:p>
            <a:pPr marL="0" lvl="0" indent="0" algn="l" rtl="0">
              <a:spcBef>
                <a:spcPts val="0"/>
              </a:spcBef>
              <a:spcAft>
                <a:spcPts val="0"/>
              </a:spcAft>
              <a:buNone/>
            </a:pPr>
            <a:r>
              <a:rPr lang="en"/>
              <a:t>The screenshot on the left gives an example of what the data looks like once entered for multiple domains. </a:t>
            </a:r>
            <a:endParaRPr/>
          </a:p>
          <a:p>
            <a:pPr marL="0" lvl="0" indent="0" algn="l" rtl="0">
              <a:spcBef>
                <a:spcPts val="0"/>
              </a:spcBef>
              <a:spcAft>
                <a:spcPts val="0"/>
              </a:spcAft>
              <a:buNone/>
            </a:pPr>
            <a:br>
              <a:rPr lang="en"/>
            </a:br>
            <a:r>
              <a:rPr lang="en"/>
              <a:t>The screenshot on the right shows how this will be organized in the printout of the report. You’ll notice that under Reevaluation Data Summary, it provides a list of the domains that were evaluated. Then, if Consent was requested, those domains will appear under a statement that the team had recommended additional assessments. If consent is not “approved” then this is what will show. Once consent has been approved, the sentence will change to say “The IEP team recommended and conducted additional assessment data in the following area(s):”</a:t>
            </a:r>
            <a:endParaRPr/>
          </a:p>
          <a:p>
            <a:pPr marL="0" lvl="0" indent="0" algn="l" rtl="0">
              <a:spcBef>
                <a:spcPts val="0"/>
              </a:spcBef>
              <a:spcAft>
                <a:spcPts val="0"/>
              </a:spcAft>
              <a:buNone/>
            </a:pPr>
            <a:endParaRPr/>
          </a:p>
          <a:p>
            <a:pPr marL="0" lvl="0" indent="0" algn="l" rtl="0">
              <a:spcBef>
                <a:spcPts val="0"/>
              </a:spcBef>
              <a:spcAft>
                <a:spcPts val="0"/>
              </a:spcAft>
              <a:buNone/>
            </a:pPr>
            <a:r>
              <a:rPr lang="en"/>
              <a:t> </a:t>
            </a:r>
            <a:r>
              <a:rPr lang="en">
                <a:highlight>
                  <a:srgbClr val="FFFF00"/>
                </a:highlight>
              </a:rPr>
              <a:t>Another note here: as of this recording and delivery to the AEAs, the tables are not supposed to be standard, and are to change in size based on the amount of data entered. This is something that is currently in progress of being changed. </a:t>
            </a:r>
            <a:endParaRPr>
              <a:highlight>
                <a:srgbClr val="FFFF00"/>
              </a:highlight>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870d9a89f7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870d9a89f7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3870d9a89f7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3870d9a89f7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Exclusionary Factors are now on their own stepper, since the Assessment Methods has become part of the Reevaluation Data entry. There are no changes to this section, however something teams may notice is a fix to the Draft PDF.</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8b2cd0fd79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38b2cd0fd79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Previously, if nothing was selected for each Exclusionary Factor, the draft output would display that IT IS a factor responsible for the concern. Moving forward, these fields will remain empty until a selection has been made. </a:t>
            </a:r>
            <a:endParaRPr>
              <a:highlight>
                <a:srgbClr val="FFFF00"/>
              </a:highlight>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3870d9a89f7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3870d9a89f7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Formerly the Summary Stepper, this has been renamed to match the decisions being made on this stepper. </a:t>
            </a:r>
            <a:endParaRPr/>
          </a:p>
          <a:p>
            <a:pPr marL="0" lvl="0" indent="0" algn="l" rtl="0">
              <a:spcBef>
                <a:spcPts val="0"/>
              </a:spcBef>
              <a:spcAft>
                <a:spcPts val="0"/>
              </a:spcAft>
              <a:buNone/>
            </a:pPr>
            <a:endParaRPr/>
          </a:p>
          <a:p>
            <a:pPr marL="0" lvl="0" indent="0" algn="l" rtl="0">
              <a:spcBef>
                <a:spcPts val="0"/>
              </a:spcBef>
              <a:spcAft>
                <a:spcPts val="0"/>
              </a:spcAft>
              <a:buNone/>
            </a:pPr>
            <a:r>
              <a:rPr lang="en"/>
              <a:t>The Incomplete Data Report will still display here.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38b2cd0fd79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38b2cd0fd79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Eligibility documentation has been changed to align with the EER and make it easier for teams to discuss the eligibility decision with the team. This change also includes the same helper text that appears on the EER. However, the Comments under each question will be required. This is a place for teams to document a summary of why they are answering yes or no for the respective question. </a:t>
            </a:r>
            <a:endParaRPr/>
          </a:p>
          <a:p>
            <a:pPr marL="0" lvl="0" indent="0" algn="l" rtl="0">
              <a:spcBef>
                <a:spcPts val="0"/>
              </a:spcBef>
              <a:spcAft>
                <a:spcPts val="0"/>
              </a:spcAft>
              <a:buNone/>
            </a:pPr>
            <a:endParaRPr/>
          </a:p>
          <a:p>
            <a:pPr marL="0" lvl="0" indent="0" algn="l" rtl="0">
              <a:spcBef>
                <a:spcPts val="0"/>
              </a:spcBef>
              <a:spcAft>
                <a:spcPts val="0"/>
              </a:spcAft>
              <a:buNone/>
            </a:pPr>
            <a:r>
              <a:rPr lang="en"/>
              <a:t>Also new to the reeval is that teams will have to complete the meeting roll call before they can select an eligibility decision, which also matches the EER and ensures teams are not making predeterminations. If the meeting has not yet been scheduled, the IDR will state “</a:t>
            </a:r>
            <a:r>
              <a:rPr lang="en" sz="1200">
                <a:solidFill>
                  <a:schemeClr val="dk1"/>
                </a:solidFill>
                <a:latin typeface="Calibri"/>
                <a:ea typeface="Calibri"/>
                <a:cs typeface="Calibri"/>
                <a:sym typeface="Calibri"/>
              </a:rPr>
              <a:t>Continued Eligibility for Special Education Services meeting has not been scheduled yet”</a:t>
            </a:r>
            <a:endParaRPr/>
          </a:p>
          <a:p>
            <a:pPr marL="0" lvl="0" indent="0" algn="l" rtl="0">
              <a:spcBef>
                <a:spcPts val="0"/>
              </a:spcBef>
              <a:spcAft>
                <a:spcPts val="0"/>
              </a:spcAft>
              <a:buNone/>
            </a:pPr>
            <a:endParaRPr/>
          </a:p>
          <a:p>
            <a:pPr marL="0" lvl="0" indent="0" algn="l" rtl="0">
              <a:spcBef>
                <a:spcPts val="0"/>
              </a:spcBef>
              <a:spcAft>
                <a:spcPts val="0"/>
              </a:spcAft>
              <a:buNone/>
            </a:pPr>
            <a:r>
              <a:rPr lang="en"/>
              <a:t>Lastly, if requested by parents or someone on the team, there is still the option to select SLD determinations and that process has not changed. If SLD is being considered, the Academic Domain will need to be selected for the SLD “button” to appear. We will not dive into this in this training, but the differences and requirements for SLD decisions starts at 41.307 in the Iowa Administrative Code.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Additionally, there is information on i3 and in Standard 6 of the Eligibility and Evaluation Standards in regards to SLD evaluations. </a:t>
            </a:r>
            <a:endParaRPr>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38c1d2f5b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38c1d2f5b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For Part 1, this will appear the same as on the EER, including the same first two bullet points of helper text. One difference is an update to the language of the third bullet around Exclusionary Factors. This was reworded to provide clarity around what the question is asking. It will now say </a:t>
            </a:r>
            <a:r>
              <a:rPr lang="en" sz="1200" i="1">
                <a:solidFill>
                  <a:schemeClr val="dk1"/>
                </a:solidFill>
              </a:rPr>
              <a:t> "Has the team determined that the learner's concerns are not primarily due to Exclusionary Factors?"</a:t>
            </a:r>
            <a:r>
              <a:rPr lang="en" sz="1200">
                <a:solidFill>
                  <a:schemeClr val="dk1"/>
                </a:solidFill>
              </a:rPr>
              <a:t> In addition, teams will need to select whether the concerns are due to Exclusionary factors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3f1305b965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3f1305b965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For Part two, this still applies to determining a need for specially designed instruction, however the question is being rephrased for clarity. It will now say “As a result of a disability, does the learner have educational needs that require special education and/or related services?"</a:t>
            </a:r>
            <a:endParaRPr sz="1200">
              <a:solidFill>
                <a:schemeClr val="dk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3de350cfe4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3de350cfe4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Part 3, the team answers whether or not the student is eligible for special education and/or related services. If the student continues to be eligible, teams will continue to address what changes may need to be made to the student’s services/programming and when the team will consider exiting the student from services.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Also, you’ll notice the red text within this screenshot states “previously answered eligibility questions do not support this designation” If either of the first two questions are blank, or answered no, this text will display. </a:t>
            </a:r>
            <a:endParaRPr>
              <a:solidFill>
                <a:schemeClr val="dk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3870d9a89f7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3870d9a89f7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b0e46c931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5b0e46c931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Since the appearance of the evaluation stepper was recently redesigned to house FBAs, to help maintain the same flow and information, updates were made to the Evaluation/Reevaluation History as well. </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Similar to the FBA Management, users will see a history of past evaluations, the date it was started, the current status, and the date it was finalized. You’ll be able to View past evaluations by clicking View EER or View Reevaluation. If there was an Agreement a Reevaluation was Unnecessary in the past, you’ll have the option to “View Agreement” </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750"/>
              </a:spcBef>
              <a:spcAft>
                <a:spcPts val="0"/>
              </a:spcAft>
              <a:buClr>
                <a:schemeClr val="dk1"/>
              </a:buClr>
              <a:buSzPts val="1100"/>
              <a:buFont typeface="Arial"/>
              <a:buNone/>
            </a:pPr>
            <a:r>
              <a:rPr lang="en" sz="1200">
                <a:solidFill>
                  <a:schemeClr val="dk1"/>
                </a:solidFill>
              </a:rPr>
              <a:t>There will be a blue “Begin Reevaluation Process” button that replaces “Begin Reevaluation” and this button is now located in the same line as Evaluation History to help differentiate between the Evaluations table and the FBA table. </a:t>
            </a:r>
            <a:endParaRPr sz="1200">
              <a:solidFill>
                <a:schemeClr val="dk1"/>
              </a:solidFill>
            </a:endParaRPr>
          </a:p>
          <a:p>
            <a:pPr marL="457200" lvl="0" indent="-304800" algn="l" rtl="0">
              <a:lnSpc>
                <a:spcPct val="115000"/>
              </a:lnSpc>
              <a:spcBef>
                <a:spcPts val="375"/>
              </a:spcBef>
              <a:spcAft>
                <a:spcPts val="0"/>
              </a:spcAft>
              <a:buClr>
                <a:schemeClr val="dk1"/>
              </a:buClr>
              <a:buSzPts val="1200"/>
              <a:buChar char="-"/>
            </a:pPr>
            <a:r>
              <a:rPr lang="en" sz="1200">
                <a:solidFill>
                  <a:schemeClr val="dk1"/>
                </a:solidFill>
              </a:rPr>
              <a:t>Clicking this button is the first step,</a:t>
            </a:r>
            <a:r>
              <a:rPr lang="en" sz="1200" b="1">
                <a:solidFill>
                  <a:schemeClr val="dk1"/>
                </a:solidFill>
              </a:rPr>
              <a:t> even if the team has determined that a reevaluation is unnecessary</a:t>
            </a:r>
            <a:r>
              <a:rPr lang="en" sz="1200">
                <a:solidFill>
                  <a:schemeClr val="dk1"/>
                </a:solidFill>
              </a:rPr>
              <a:t>.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Once the reevaluation has been opened, there will be button options to either View Draft or Edit Draft.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38c1d2f5b7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38c1d2f5b7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Previously, when creating a meeting notice, you were to select Reevaluation Information and Eligibility for Special Education Services. Reevaluation Information was required for the IDR on the Reevaluation, and when you completed the Roll Call, the Eligibility tag on the Meeting Notice is what reset the next evaluation due date. </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r>
              <a:rPr lang="en" sz="1200">
                <a:solidFill>
                  <a:schemeClr val="dk1"/>
                </a:solidFill>
              </a:rPr>
              <a:t>Now, the system will be set up so that you cannot select Continued Eligibility for Special Education or Reevaluation Information without opening the Reevaluation. This is because teams had been selecting these as purposes of a meeting without actually opening a reevaluation. Then, once the meeting roll call was completed, the reevaluation date would be reset even though an evaluation and new eligibility decision hadn’t been completed.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When you schedule your Continued Eligibility/Reevaluation Information meeting, the meeting date must be on/after the day you clicked “begin reevaluation process” otherwise this will not connect in the IDR.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In most cases, Teams will select both Continued Eligibility and Reevaluation Information, and then teams can also select IEP Meeting if the plan is to review the IEP if the student remains eligible, and teams should also select Secondary Transition if the student is 14 or older. If the team plans to only review reevaluation information, but perhaps won’t be making an eligibility decision, then they could only select the former. However, t</a:t>
            </a:r>
            <a:r>
              <a:rPr lang="en" sz="1200" b="1">
                <a:solidFill>
                  <a:schemeClr val="dk1"/>
                </a:solidFill>
              </a:rPr>
              <a:t>eams must select the Continued Eligibility option in order for the reevaluation due date to reset. </a:t>
            </a:r>
            <a:endParaRPr sz="1200" b="1">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Similar to an Initial, a Meeting Roll call will be required before teams can make an eligibility decision. This is to ensure that eligibility is a team discussion and determination, and is not decided prior to the meeting occurring.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Because of the way the coding will work for resetting dates and other meeting purpose requirements, I want to say a quick reminder that teams should be using the Cancel or Reschedule buttons if the meeting will no longer take place when originally scheduled. Roll calls should not be completed for a meeting that did not happen at the time scheduled on that Notice/Activity.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When you are on the Learner Dashboard, and scroll down to the bottom of the page, under Activity, click on the scheduled meeting. Once the drop down opens, you’ll see buttons along the bottom. </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3e5ec34ba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3e5ec34ba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870d9a89f7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3870d9a89f7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38c1d2f5b7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38c1d2f5b7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IDR will now be located under the Eligibility Determination section, as there is no longer a Summary Stepper. It will continue to function the same as it has, but as background information and parent input are required, it’ll notify you that the reevaluation data section needs completed if either of those have been left blank. It will also notify you if you don’t have at least one box for each domain that was selected as being evaluated.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f1479fcb3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3f1479fcb3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Thank you for sitting through this recorded webinar on the changes to Reevaluations in ACHIEVE. If you haven’t already, I recommend opening your sandbox in ACHIEVE and practice working through the changes.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Starting in the August, I’ll be hosting office hours to answer any questions in regard to how to navigate the changes. You can find the zoom link by going to the ACHIEVE webpage on the Department’s website, and scrolling down to Training and Resources.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More detailed trainings on reevaluations and their requirements will be available soon from the Department and can be accessed by contacting your Regional Special Education Director (RSED).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8b2cd0fd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8b2cd0fd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Once the Reevaluation is open, users will be taken to the Overview Stepper</a:t>
            </a:r>
            <a:endParaRPr/>
          </a:p>
          <a:p>
            <a:pPr marL="0" lvl="0" indent="0" algn="l" rtl="0">
              <a:spcBef>
                <a:spcPts val="0"/>
              </a:spcBef>
              <a:spcAft>
                <a:spcPts val="0"/>
              </a:spcAft>
              <a:buNone/>
            </a:pPr>
            <a:r>
              <a:rPr lang="en"/>
              <a:t>The Prior Written Notice/Consent is now housed on the Overview Stepper, along with the new “Agreement” </a:t>
            </a:r>
            <a:endParaRPr/>
          </a:p>
          <a:p>
            <a:pPr marL="0" lvl="0" indent="0" algn="l" rtl="0">
              <a:spcBef>
                <a:spcPts val="0"/>
              </a:spcBef>
              <a:spcAft>
                <a:spcPts val="0"/>
              </a:spcAft>
              <a:buNone/>
            </a:pPr>
            <a:r>
              <a:rPr lang="en"/>
              <a:t>All Steppers will not automatically display as before</a:t>
            </a:r>
            <a:endParaRPr/>
          </a:p>
          <a:p>
            <a:pPr marL="0" lvl="0" indent="0" algn="l" rtl="0">
              <a:spcBef>
                <a:spcPts val="0"/>
              </a:spcBef>
              <a:spcAft>
                <a:spcPts val="0"/>
              </a:spcAft>
              <a:buNone/>
            </a:pPr>
            <a:r>
              <a:rPr lang="en"/>
              <a:t>If choosing an Agreement, they will never display</a:t>
            </a:r>
            <a:endParaRPr/>
          </a:p>
          <a:p>
            <a:pPr marL="0" lvl="0" indent="0" algn="l" rtl="0">
              <a:spcBef>
                <a:spcPts val="0"/>
              </a:spcBef>
              <a:spcAft>
                <a:spcPts val="0"/>
              </a:spcAft>
              <a:buNone/>
            </a:pPr>
            <a:r>
              <a:rPr lang="en"/>
              <a:t>Once the team has selected a Reevaluation is occurring, Team Members and Reevaluation Data Steppers will appear. </a:t>
            </a:r>
            <a:endParaRPr/>
          </a:p>
          <a:p>
            <a:pPr marL="0" lvl="0" indent="0" algn="l" rtl="0">
              <a:spcBef>
                <a:spcPts val="0"/>
              </a:spcBef>
              <a:spcAft>
                <a:spcPts val="0"/>
              </a:spcAft>
              <a:buNone/>
            </a:pPr>
            <a:endParaRPr/>
          </a:p>
          <a:p>
            <a:pPr marL="0" lvl="0" indent="0" algn="l" rtl="0">
              <a:spcBef>
                <a:spcPts val="0"/>
              </a:spcBef>
              <a:spcAft>
                <a:spcPts val="0"/>
              </a:spcAft>
              <a:buNone/>
            </a:pPr>
            <a:r>
              <a:rPr lang="en"/>
              <a:t>Something to note here is the full name of the Agreement is Prior Written Notice of Agreement a Reevaluation of Special Education is Unnecessary. However, throughout this training and on Achieve buttons, it’ll be referred to as Agreement. Therefore, the new Overview page is essentially the Notice/Consent/Agreement page. </a:t>
            </a:r>
            <a:endParaRPr/>
          </a:p>
          <a:p>
            <a:pPr marL="0" lvl="0" indent="0" algn="l" rtl="0">
              <a:spcBef>
                <a:spcPts val="0"/>
              </a:spcBef>
              <a:spcAft>
                <a:spcPts val="0"/>
              </a:spcAft>
              <a:buNone/>
            </a:pPr>
            <a:endParaRPr/>
          </a:p>
          <a:p>
            <a:pPr marL="0" lvl="0" indent="0" algn="l" rtl="0">
              <a:spcBef>
                <a:spcPts val="0"/>
              </a:spcBef>
              <a:spcAft>
                <a:spcPts val="0"/>
              </a:spcAft>
              <a:buNone/>
            </a:pPr>
            <a:r>
              <a:rPr lang="en"/>
              <a:t>We will touch more on when the Exclusionary Factors and Eligibility Determination Steppers will appear in a few more slides.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8b2cd0fd7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8b2cd0fd7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The “purpose of reevaluation” previously was multiselect boxes, but it will now be static text with no requirement for a selection. This was also changed from three points to four in order to align with code.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The four points for the Purpose of reevaluation are: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Whether the learner continues to have a disability and the educational needs of the learner</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The present levels of academic achievement and related developmental needs of the learner</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Whether the learner continues to need special education and related services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Whether additions or modifications to the special education and related services are needed to enable the learner to meet the measurable annual goals and to participate in general education curriculum</a:t>
            </a:r>
            <a:endParaRPr sz="12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e5ec34bac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e5ec34bac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Next, teams will continue to select why the Reevaluation is being initiated, and these items have not changed. What has changed are the prompts that will occur after teams have made a selection.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If option 1 is selected, teams will be asked the following question “is the team considering an Agreement that the reevaluation is not needed?”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If options 2, 3, or other are chosen, teams will be guided to the Additional Assessment question, same as before. </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Also, I want to note an update that you may not notice for a while- ACHIEVE is programmed to know if the last reevaluation was determined unnecessary, so in a few years once the next eval is coming due, ACHIEVE will not display this question if the previous reevaluation had an Agreement. This is because the Department has determined teams should not skip two reevaluations in a row. </a:t>
            </a:r>
            <a:endParaRPr sz="12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dd53cfaee7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dd53cfaee7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a screenshot of how this will look, with the Consent/Notice now occupying the Overview Stepper</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1188725"/>
            <a:ext cx="9144000" cy="40041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4" y="18113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263F8C"/>
              </a:buClr>
              <a:buSzPts val="5200"/>
              <a:buNone/>
              <a:defRPr sz="5200" b="1">
                <a:solidFill>
                  <a:srgbClr val="263F8C"/>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696" y="39009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2800"/>
              <a:buNone/>
              <a:defRPr sz="2800">
                <a:solidFill>
                  <a:srgbClr val="000000"/>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3" name="Google Shape;13;p2"/>
          <p:cNvGrpSpPr/>
          <p:nvPr/>
        </p:nvGrpSpPr>
        <p:grpSpPr>
          <a:xfrm>
            <a:off x="3672596" y="1673925"/>
            <a:ext cx="1798800" cy="100500"/>
            <a:chOff x="3672600" y="1292925"/>
            <a:chExt cx="1798800" cy="100500"/>
          </a:xfrm>
        </p:grpSpPr>
        <p:sp>
          <p:nvSpPr>
            <p:cNvPr id="14" name="Google Shape;14;p2"/>
            <p:cNvSpPr/>
            <p:nvPr/>
          </p:nvSpPr>
          <p:spPr>
            <a:xfrm>
              <a:off x="4572000" y="12929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15" name="Google Shape;15;p2"/>
            <p:cNvSpPr/>
            <p:nvPr/>
          </p:nvSpPr>
          <p:spPr>
            <a:xfrm>
              <a:off x="3672600" y="12929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pic>
        <p:nvPicPr>
          <p:cNvPr id="16" name="Google Shape;16;p2"/>
          <p:cNvPicPr preferRelativeResize="0"/>
          <p:nvPr/>
        </p:nvPicPr>
        <p:blipFill>
          <a:blip r:embed="rId2">
            <a:alphaModFix/>
          </a:blip>
          <a:stretch>
            <a:fillRect/>
          </a:stretch>
        </p:blipFill>
        <p:spPr>
          <a:xfrm>
            <a:off x="3124487" y="224600"/>
            <a:ext cx="2895027" cy="733525"/>
          </a:xfrm>
          <a:prstGeom prst="rect">
            <a:avLst/>
          </a:prstGeom>
          <a:noFill/>
          <a:ln>
            <a:noFill/>
          </a:ln>
        </p:spPr>
      </p:pic>
      <p:sp>
        <p:nvSpPr>
          <p:cNvPr id="17" name="Google Shape;17;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atin typeface="Proxima Nova"/>
                <a:ea typeface="Proxima Nova"/>
                <a:cs typeface="Proxima Nova"/>
                <a:sym typeface="Proxima Nova"/>
              </a:defRPr>
            </a:lvl1pPr>
            <a:lvl2pPr lvl="1">
              <a:buNone/>
              <a:defRPr sz="1300">
                <a:latin typeface="Proxima Nova"/>
                <a:ea typeface="Proxima Nova"/>
                <a:cs typeface="Proxima Nova"/>
                <a:sym typeface="Proxima Nova"/>
              </a:defRPr>
            </a:lvl2pPr>
            <a:lvl3pPr lvl="2">
              <a:buNone/>
              <a:defRPr sz="1300">
                <a:latin typeface="Proxima Nova"/>
                <a:ea typeface="Proxima Nova"/>
                <a:cs typeface="Proxima Nova"/>
                <a:sym typeface="Proxima Nova"/>
              </a:defRPr>
            </a:lvl3pPr>
            <a:lvl4pPr lvl="3">
              <a:buNone/>
              <a:defRPr sz="1300">
                <a:latin typeface="Proxima Nova"/>
                <a:ea typeface="Proxima Nova"/>
                <a:cs typeface="Proxima Nova"/>
                <a:sym typeface="Proxima Nova"/>
              </a:defRPr>
            </a:lvl4pPr>
            <a:lvl5pPr lvl="4">
              <a:buNone/>
              <a:defRPr sz="1300">
                <a:latin typeface="Proxima Nova"/>
                <a:ea typeface="Proxima Nova"/>
                <a:cs typeface="Proxima Nova"/>
                <a:sym typeface="Proxima Nova"/>
              </a:defRPr>
            </a:lvl5pPr>
            <a:lvl6pPr lvl="5">
              <a:buNone/>
              <a:defRPr sz="1300">
                <a:latin typeface="Proxima Nova"/>
                <a:ea typeface="Proxima Nova"/>
                <a:cs typeface="Proxima Nova"/>
                <a:sym typeface="Proxima Nova"/>
              </a:defRPr>
            </a:lvl6pPr>
            <a:lvl7pPr lvl="6">
              <a:buNone/>
              <a:defRPr sz="1300">
                <a:latin typeface="Proxima Nova"/>
                <a:ea typeface="Proxima Nova"/>
                <a:cs typeface="Proxima Nova"/>
                <a:sym typeface="Proxima Nova"/>
              </a:defRPr>
            </a:lvl7pPr>
            <a:lvl8pPr lvl="7">
              <a:buNone/>
              <a:defRPr sz="1300">
                <a:latin typeface="Proxima Nova"/>
                <a:ea typeface="Proxima Nova"/>
                <a:cs typeface="Proxima Nova"/>
                <a:sym typeface="Proxima Nova"/>
              </a:defRPr>
            </a:lvl8pPr>
            <a:lvl9pPr lvl="8">
              <a:buNone/>
              <a:defRPr sz="1300">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9"/>
        <p:cNvGrpSpPr/>
        <p:nvPr/>
      </p:nvGrpSpPr>
      <p:grpSpPr>
        <a:xfrm>
          <a:off x="0" y="0"/>
          <a:ext cx="0" cy="0"/>
          <a:chOff x="0" y="0"/>
          <a:chExt cx="0" cy="0"/>
        </a:xfrm>
      </p:grpSpPr>
      <p:sp>
        <p:nvSpPr>
          <p:cNvPr id="80" name="Google Shape;80;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1" name="Google Shape;81;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82" name="Google Shape;82;p11"/>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grpSp>
        <p:nvGrpSpPr>
          <p:cNvPr id="85" name="Google Shape;85;p12"/>
          <p:cNvGrpSpPr/>
          <p:nvPr/>
        </p:nvGrpSpPr>
        <p:grpSpPr>
          <a:xfrm>
            <a:off x="3242950" y="268325"/>
            <a:ext cx="2658100" cy="100500"/>
            <a:chOff x="412900" y="344525"/>
            <a:chExt cx="2658100" cy="100500"/>
          </a:xfrm>
        </p:grpSpPr>
        <p:sp>
          <p:nvSpPr>
            <p:cNvPr id="86" name="Google Shape;86;p12"/>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87" name="Google Shape;87;p12"/>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88" name="Google Shape;88;p12"/>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
        <p:nvSpPr>
          <p:cNvPr id="89" name="Google Shape;89;p12"/>
          <p:cNvSpPr txBox="1">
            <a:spLocks noGrp="1"/>
          </p:cNvSpPr>
          <p:nvPr>
            <p:ph type="body" idx="1"/>
          </p:nvPr>
        </p:nvSpPr>
        <p:spPr>
          <a:xfrm>
            <a:off x="412900" y="1144900"/>
            <a:ext cx="1754100" cy="3698700"/>
          </a:xfrm>
          <a:prstGeom prst="rect">
            <a:avLst/>
          </a:prstGeom>
          <a:solidFill>
            <a:srgbClr val="F0B323"/>
          </a:solidFill>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90" name="Google Shape;90;p12"/>
          <p:cNvSpPr txBox="1">
            <a:spLocks noGrp="1"/>
          </p:cNvSpPr>
          <p:nvPr>
            <p:ph type="body" idx="2"/>
          </p:nvPr>
        </p:nvSpPr>
        <p:spPr>
          <a:xfrm>
            <a:off x="2391075" y="1182250"/>
            <a:ext cx="6276600" cy="3661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91" name="Google Shape;91;p12"/>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 you">
  <p:cSld name="SECTION_HEADER_1">
    <p:spTree>
      <p:nvGrpSpPr>
        <p:cNvPr id="1" name="Shape 92"/>
        <p:cNvGrpSpPr/>
        <p:nvPr/>
      </p:nvGrpSpPr>
      <p:grpSpPr>
        <a:xfrm>
          <a:off x="0" y="0"/>
          <a:ext cx="0" cy="0"/>
          <a:chOff x="0" y="0"/>
          <a:chExt cx="0" cy="0"/>
        </a:xfrm>
      </p:grpSpPr>
      <p:sp>
        <p:nvSpPr>
          <p:cNvPr id="93" name="Google Shape;93;p13"/>
          <p:cNvSpPr/>
          <p:nvPr/>
        </p:nvSpPr>
        <p:spPr>
          <a:xfrm>
            <a:off x="-50" y="4600750"/>
            <a:ext cx="9144000" cy="5829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13"/>
          <p:cNvGrpSpPr/>
          <p:nvPr/>
        </p:nvGrpSpPr>
        <p:grpSpPr>
          <a:xfrm>
            <a:off x="3242950" y="1434375"/>
            <a:ext cx="2658100" cy="100500"/>
            <a:chOff x="412900" y="344525"/>
            <a:chExt cx="2658100" cy="100500"/>
          </a:xfrm>
        </p:grpSpPr>
        <p:sp>
          <p:nvSpPr>
            <p:cNvPr id="95" name="Google Shape;95;p13"/>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96" name="Google Shape;96;p13"/>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97" name="Google Shape;97;p13"/>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grpSp>
      <p:sp>
        <p:nvSpPr>
          <p:cNvPr id="98" name="Google Shape;98;p13"/>
          <p:cNvSpPr txBox="1"/>
          <p:nvPr/>
        </p:nvSpPr>
        <p:spPr>
          <a:xfrm>
            <a:off x="1332475" y="2078175"/>
            <a:ext cx="6381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a:solidFill>
                  <a:srgbClr val="263F8C"/>
                </a:solidFill>
                <a:latin typeface="Proxima Nova"/>
                <a:ea typeface="Proxima Nova"/>
                <a:cs typeface="Proxima Nova"/>
                <a:sym typeface="Proxima Nova"/>
              </a:rPr>
              <a:t>Thank you!</a:t>
            </a:r>
            <a:endParaRPr sz="4800" b="1">
              <a:solidFill>
                <a:srgbClr val="263F8C"/>
              </a:solidFill>
              <a:latin typeface="Proxima Nova"/>
              <a:ea typeface="Proxima Nova"/>
              <a:cs typeface="Proxima Nova"/>
              <a:sym typeface="Proxima Nova"/>
            </a:endParaRPr>
          </a:p>
        </p:txBody>
      </p:sp>
      <p:sp>
        <p:nvSpPr>
          <p:cNvPr id="99" name="Google Shape;99;p13"/>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chemeClr val="lt1"/>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14"/>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LL Text" type="obj">
  <p:cSld name="OBJECT">
    <p:bg>
      <p:bgPr>
        <a:solidFill>
          <a:schemeClr val="lt1"/>
        </a:solidFill>
        <a:effectLst/>
      </p:bgPr>
    </p:bg>
    <p:spTree>
      <p:nvGrpSpPr>
        <p:cNvPr id="1" name="Shape 102"/>
        <p:cNvGrpSpPr/>
        <p:nvPr/>
      </p:nvGrpSpPr>
      <p:grpSpPr>
        <a:xfrm>
          <a:off x="0" y="0"/>
          <a:ext cx="0" cy="0"/>
          <a:chOff x="0" y="0"/>
          <a:chExt cx="0" cy="0"/>
        </a:xfrm>
      </p:grpSpPr>
      <p:sp>
        <p:nvSpPr>
          <p:cNvPr id="103" name="Google Shape;103;p15"/>
          <p:cNvSpPr/>
          <p:nvPr/>
        </p:nvSpPr>
        <p:spPr>
          <a:xfrm>
            <a:off x="0" y="0"/>
            <a:ext cx="9144000" cy="552900"/>
          </a:xfrm>
          <a:prstGeom prst="rect">
            <a:avLst/>
          </a:prstGeom>
          <a:solidFill>
            <a:srgbClr val="03617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4" name="Google Shape;104;p15"/>
          <p:cNvSpPr txBox="1">
            <a:spLocks noGrp="1"/>
          </p:cNvSpPr>
          <p:nvPr>
            <p:ph type="title"/>
          </p:nvPr>
        </p:nvSpPr>
        <p:spPr>
          <a:xfrm>
            <a:off x="254410" y="1"/>
            <a:ext cx="8452500" cy="5529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3200"/>
              <a:buFont typeface="Arial"/>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15"/>
          <p:cNvSpPr txBox="1">
            <a:spLocks noGrp="1"/>
          </p:cNvSpPr>
          <p:nvPr>
            <p:ph type="body" idx="1"/>
          </p:nvPr>
        </p:nvSpPr>
        <p:spPr>
          <a:xfrm>
            <a:off x="516834" y="1095374"/>
            <a:ext cx="81105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30200" algn="l">
              <a:lnSpc>
                <a:spcPct val="90000"/>
              </a:lnSpc>
              <a:spcBef>
                <a:spcPts val="300"/>
              </a:spcBef>
              <a:spcAft>
                <a:spcPts val="0"/>
              </a:spcAft>
              <a:buClr>
                <a:schemeClr val="dk1"/>
              </a:buClr>
              <a:buSzPts val="1600"/>
              <a:buChar char="•"/>
              <a:defRPr sz="2200"/>
            </a:lvl2pPr>
            <a:lvl3pPr marL="1371600" lvl="2" indent="-330200" algn="l">
              <a:lnSpc>
                <a:spcPct val="90000"/>
              </a:lnSpc>
              <a:spcBef>
                <a:spcPts val="300"/>
              </a:spcBef>
              <a:spcAft>
                <a:spcPts val="0"/>
              </a:spcAft>
              <a:buClr>
                <a:schemeClr val="dk1"/>
              </a:buClr>
              <a:buSzPts val="1600"/>
              <a:buChar char="•"/>
              <a:defRPr sz="2000"/>
            </a:lvl3pPr>
            <a:lvl4pPr marL="1828800" lvl="3" indent="-330200" algn="l">
              <a:lnSpc>
                <a:spcPct val="90000"/>
              </a:lnSpc>
              <a:spcBef>
                <a:spcPts val="300"/>
              </a:spcBef>
              <a:spcAft>
                <a:spcPts val="0"/>
              </a:spcAft>
              <a:buClr>
                <a:schemeClr val="dk1"/>
              </a:buClr>
              <a:buSzPts val="1600"/>
              <a:buChar char="•"/>
              <a:defRPr sz="1800"/>
            </a:lvl4pPr>
            <a:lvl5pPr marL="2286000" lvl="4" indent="-330200" algn="l">
              <a:lnSpc>
                <a:spcPct val="90000"/>
              </a:lnSpc>
              <a:spcBef>
                <a:spcPts val="300"/>
              </a:spcBef>
              <a:spcAft>
                <a:spcPts val="0"/>
              </a:spcAft>
              <a:buClr>
                <a:schemeClr val="dk1"/>
              </a:buClr>
              <a:buSzPts val="1600"/>
              <a:buChar char="•"/>
              <a:defRPr sz="1600"/>
            </a:lvl5pPr>
            <a:lvl6pPr marL="2743200" lvl="5" indent="-330200" algn="l">
              <a:lnSpc>
                <a:spcPct val="90000"/>
              </a:lnSpc>
              <a:spcBef>
                <a:spcPts val="300"/>
              </a:spcBef>
              <a:spcAft>
                <a:spcPts val="0"/>
              </a:spcAft>
              <a:buClr>
                <a:schemeClr val="dk1"/>
              </a:buClr>
              <a:buSzPts val="1600"/>
              <a:buChar char="•"/>
              <a:defRPr sz="1400"/>
            </a:lvl6pPr>
            <a:lvl7pPr marL="3200400" lvl="6" indent="-330200" algn="l">
              <a:lnSpc>
                <a:spcPct val="90000"/>
              </a:lnSpc>
              <a:spcBef>
                <a:spcPts val="300"/>
              </a:spcBef>
              <a:spcAft>
                <a:spcPts val="0"/>
              </a:spcAft>
              <a:buClr>
                <a:schemeClr val="dk1"/>
              </a:buClr>
              <a:buSzPts val="1600"/>
              <a:buChar char="•"/>
              <a:defRPr sz="1200"/>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06" name="Google Shape;106;p1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a:off x="-50" y="4600750"/>
            <a:ext cx="9144000" cy="5829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grpSp>
        <p:nvGrpSpPr>
          <p:cNvPr id="21" name="Google Shape;21;p3"/>
          <p:cNvGrpSpPr/>
          <p:nvPr/>
        </p:nvGrpSpPr>
        <p:grpSpPr>
          <a:xfrm>
            <a:off x="3242950" y="1434375"/>
            <a:ext cx="2658100" cy="100500"/>
            <a:chOff x="412900" y="344525"/>
            <a:chExt cx="2658100" cy="100500"/>
          </a:xfrm>
        </p:grpSpPr>
        <p:sp>
          <p:nvSpPr>
            <p:cNvPr id="22" name="Google Shape;22;p3"/>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23" name="Google Shape;23;p3"/>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24" name="Google Shape;24;p3"/>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grpSp>
      <p:sp>
        <p:nvSpPr>
          <p:cNvPr id="25" name="Google Shape;25;p3"/>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chemeClr val="lt1"/>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grpSp>
        <p:nvGrpSpPr>
          <p:cNvPr id="29" name="Google Shape;29;p4"/>
          <p:cNvGrpSpPr/>
          <p:nvPr/>
        </p:nvGrpSpPr>
        <p:grpSpPr>
          <a:xfrm>
            <a:off x="3242950" y="268325"/>
            <a:ext cx="2658100" cy="100500"/>
            <a:chOff x="412900" y="344525"/>
            <a:chExt cx="2658100" cy="100500"/>
          </a:xfrm>
        </p:grpSpPr>
        <p:sp>
          <p:nvSpPr>
            <p:cNvPr id="30" name="Google Shape;30;p4"/>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31" name="Google Shape;31;p4"/>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32" name="Google Shape;32;p4"/>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
        <p:nvSpPr>
          <p:cNvPr id="33" name="Google Shape;33;p4"/>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6" name="Google Shape;3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38" name="Google Shape;38;p5"/>
          <p:cNvGrpSpPr/>
          <p:nvPr/>
        </p:nvGrpSpPr>
        <p:grpSpPr>
          <a:xfrm>
            <a:off x="3242950" y="268325"/>
            <a:ext cx="2658100" cy="100500"/>
            <a:chOff x="412900" y="344525"/>
            <a:chExt cx="2658100" cy="100500"/>
          </a:xfrm>
        </p:grpSpPr>
        <p:sp>
          <p:nvSpPr>
            <p:cNvPr id="39" name="Google Shape;39;p5"/>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40" name="Google Shape;40;p5"/>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41" name="Google Shape;41;p5"/>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
        <p:nvSpPr>
          <p:cNvPr id="42" name="Google Shape;42;p5"/>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45" name="Google Shape;45;p6"/>
          <p:cNvGrpSpPr/>
          <p:nvPr/>
        </p:nvGrpSpPr>
        <p:grpSpPr>
          <a:xfrm>
            <a:off x="3242950" y="268325"/>
            <a:ext cx="2658100" cy="100500"/>
            <a:chOff x="412900" y="344525"/>
            <a:chExt cx="2658100" cy="100500"/>
          </a:xfrm>
        </p:grpSpPr>
        <p:sp>
          <p:nvSpPr>
            <p:cNvPr id="46" name="Google Shape;46;p6"/>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47" name="Google Shape;47;p6"/>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48" name="Google Shape;48;p6"/>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
        <p:nvSpPr>
          <p:cNvPr id="49" name="Google Shape;49;p6"/>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2" name="Google Shape;5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53" name="Google Shape;53;p7"/>
          <p:cNvGrpSpPr/>
          <p:nvPr/>
        </p:nvGrpSpPr>
        <p:grpSpPr>
          <a:xfrm>
            <a:off x="412900" y="268325"/>
            <a:ext cx="2658100" cy="100500"/>
            <a:chOff x="412900" y="344525"/>
            <a:chExt cx="2658100" cy="100500"/>
          </a:xfrm>
        </p:grpSpPr>
        <p:sp>
          <p:nvSpPr>
            <p:cNvPr id="54" name="Google Shape;54;p7"/>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55" name="Google Shape;55;p7"/>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56" name="Google Shape;56;p7"/>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
        <p:nvSpPr>
          <p:cNvPr id="57" name="Google Shape;57;p7"/>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1388100" y="450150"/>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60" name="Google Shape;60;p8"/>
          <p:cNvGrpSpPr/>
          <p:nvPr/>
        </p:nvGrpSpPr>
        <p:grpSpPr>
          <a:xfrm>
            <a:off x="3242950" y="1434375"/>
            <a:ext cx="2658100" cy="100500"/>
            <a:chOff x="412900" y="344525"/>
            <a:chExt cx="2658100" cy="100500"/>
          </a:xfrm>
        </p:grpSpPr>
        <p:sp>
          <p:nvSpPr>
            <p:cNvPr id="61" name="Google Shape;61;p8"/>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62" name="Google Shape;62;p8"/>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63" name="Google Shape;63;p8"/>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grpSp>
      <p:sp>
        <p:nvSpPr>
          <p:cNvPr id="64" name="Google Shape;64;p8"/>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
        <p:cNvGrpSpPr/>
        <p:nvPr/>
      </p:nvGrpSpPr>
      <p:grpSpPr>
        <a:xfrm>
          <a:off x="0" y="0"/>
          <a:ext cx="0" cy="0"/>
          <a:chOff x="0" y="0"/>
          <a:chExt cx="0" cy="0"/>
        </a:xfrm>
      </p:grpSpPr>
      <p:sp>
        <p:nvSpPr>
          <p:cNvPr id="66" name="Google Shape;6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txBox="1">
            <a:spLocks noGrp="1"/>
          </p:cNvSpPr>
          <p:nvPr>
            <p:ph type="title"/>
          </p:nvPr>
        </p:nvSpPr>
        <p:spPr>
          <a:xfrm>
            <a:off x="265500" y="17665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8" name="Google Shape;68;p9"/>
          <p:cNvSpPr txBox="1">
            <a:spLocks noGrp="1"/>
          </p:cNvSpPr>
          <p:nvPr>
            <p:ph type="subTitle" idx="1"/>
          </p:nvPr>
        </p:nvSpPr>
        <p:spPr>
          <a:xfrm>
            <a:off x="265500" y="33364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9" name="Google Shape;6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grpSp>
        <p:nvGrpSpPr>
          <p:cNvPr id="70" name="Google Shape;70;p9"/>
          <p:cNvGrpSpPr/>
          <p:nvPr/>
        </p:nvGrpSpPr>
        <p:grpSpPr>
          <a:xfrm>
            <a:off x="959050" y="416300"/>
            <a:ext cx="2658100" cy="100500"/>
            <a:chOff x="412900" y="344525"/>
            <a:chExt cx="2658100" cy="100500"/>
          </a:xfrm>
        </p:grpSpPr>
        <p:sp>
          <p:nvSpPr>
            <p:cNvPr id="71" name="Google Shape;71;p9"/>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72" name="Google Shape;72;p9"/>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73" name="Google Shape;73;p9"/>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
        <p:nvSpPr>
          <p:cNvPr id="74" name="Google Shape;74;p9"/>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5"/>
        <p:cNvGrpSpPr/>
        <p:nvPr/>
      </p:nvGrpSpPr>
      <p:grpSpPr>
        <a:xfrm>
          <a:off x="0" y="0"/>
          <a:ext cx="0" cy="0"/>
          <a:chOff x="0" y="0"/>
          <a:chExt cx="0" cy="0"/>
        </a:xfrm>
      </p:grpSpPr>
      <p:sp>
        <p:nvSpPr>
          <p:cNvPr id="76" name="Google Shape;76;p10"/>
          <p:cNvSpPr/>
          <p:nvPr/>
        </p:nvSpPr>
        <p:spPr>
          <a:xfrm>
            <a:off x="-6150" y="4154375"/>
            <a:ext cx="9156300" cy="10236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body" idx="1"/>
          </p:nvPr>
        </p:nvSpPr>
        <p:spPr>
          <a:xfrm>
            <a:off x="1572600" y="4154375"/>
            <a:ext cx="5998800" cy="6051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800"/>
              <a:buNone/>
              <a:defRPr/>
            </a:lvl1pPr>
          </a:lstStyle>
          <a:p>
            <a:endParaRPr/>
          </a:p>
        </p:txBody>
      </p:sp>
      <p:sp>
        <p:nvSpPr>
          <p:cNvPr id="78" name="Google Shape;78;p10"/>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chemeClr val="lt1"/>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263F8C"/>
              </a:buClr>
              <a:buSzPts val="2800"/>
              <a:buFont typeface="Proxima Nova"/>
              <a:buNone/>
              <a:defRPr sz="2800" b="1">
                <a:solidFill>
                  <a:srgbClr val="263F8C"/>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Proxima Nova"/>
              <a:buChar char="●"/>
              <a:defRPr sz="1800">
                <a:latin typeface="Proxima Nova"/>
                <a:ea typeface="Proxima Nova"/>
                <a:cs typeface="Proxima Nova"/>
                <a:sym typeface="Proxima Nova"/>
              </a:defRPr>
            </a:lvl1pPr>
            <a:lvl2pPr marL="914400" lvl="1"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2pPr>
            <a:lvl3pPr marL="1371600" lvl="2"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3pPr>
            <a:lvl4pPr marL="1828800" lvl="3"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4pPr>
            <a:lvl5pPr marL="2286000" lvl="4"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5pPr>
            <a:lvl6pPr marL="2743200" lvl="5"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6pPr>
            <a:lvl7pPr marL="3200400" lvl="6"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7pPr>
            <a:lvl8pPr marL="3657600" lvl="7"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8pPr>
            <a:lvl9pPr marL="4114800" lvl="8"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lvl1pPr>
            <a:lvl2pPr lvl="1" algn="r">
              <a:buNone/>
              <a:defRPr sz="1000"/>
            </a:lvl2pPr>
            <a:lvl3pPr lvl="2" algn="r">
              <a:buNone/>
              <a:defRPr sz="1000"/>
            </a:lvl3pPr>
            <a:lvl4pPr lvl="3" algn="r">
              <a:buNone/>
              <a:defRPr sz="1000"/>
            </a:lvl4pPr>
            <a:lvl5pPr lvl="4" algn="r">
              <a:buNone/>
              <a:defRPr sz="1000"/>
            </a:lvl5pPr>
            <a:lvl6pPr lvl="5" algn="r">
              <a:buNone/>
              <a:defRPr sz="1000"/>
            </a:lvl6pPr>
            <a:lvl7pPr lvl="6" algn="r">
              <a:buNone/>
              <a:defRPr sz="1000"/>
            </a:lvl7pPr>
            <a:lvl8pPr lvl="7" algn="r">
              <a:buNone/>
              <a:defRPr sz="1000"/>
            </a:lvl8pPr>
            <a:lvl9pPr lvl="8" algn="r">
              <a:buNone/>
              <a:defRPr sz="1000"/>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s://educate.iowa.gov/pk-12/special-education/programs-services/achieve" TargetMode="External"/><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ctrTitle"/>
          </p:nvPr>
        </p:nvSpPr>
        <p:spPr>
          <a:xfrm>
            <a:off x="311700" y="1811375"/>
            <a:ext cx="8520600" cy="157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Arial" panose="020B0604020202020204" pitchFamily="34" charset="0"/>
              </a:rPr>
              <a:t>REEVALUATIONS</a:t>
            </a:r>
            <a:endParaRPr dirty="0">
              <a:latin typeface="Arial" panose="020B0604020202020204" pitchFamily="34" charset="0"/>
              <a:ea typeface="Proxima Nova"/>
              <a:cs typeface="Proxima Nova"/>
              <a:sym typeface="Proxima Nova"/>
            </a:endParaRPr>
          </a:p>
        </p:txBody>
      </p:sp>
      <p:sp>
        <p:nvSpPr>
          <p:cNvPr id="112" name="Google Shape;112;p16"/>
          <p:cNvSpPr txBox="1">
            <a:spLocks noGrp="1"/>
          </p:cNvSpPr>
          <p:nvPr>
            <p:ph type="subTitle" idx="1"/>
          </p:nvPr>
        </p:nvSpPr>
        <p:spPr>
          <a:xfrm>
            <a:off x="311696" y="329817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Arial" panose="020B0604020202020204" pitchFamily="34" charset="0"/>
              </a:rPr>
              <a:t>Changes to ACHIEVE</a:t>
            </a:r>
          </a:p>
          <a:p>
            <a:pPr marL="0" lvl="0" indent="0" algn="ctr" rtl="0">
              <a:spcBef>
                <a:spcPts val="0"/>
              </a:spcBef>
              <a:spcAft>
                <a:spcPts val="0"/>
              </a:spcAft>
              <a:buNone/>
            </a:pPr>
            <a:r>
              <a:rPr lang="en" dirty="0">
                <a:latin typeface="Arial" panose="020B0604020202020204" pitchFamily="34" charset="0"/>
              </a:rPr>
              <a:t>July 2026</a:t>
            </a:r>
            <a:endParaRPr dirty="0">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6"/>
          <p:cNvSpPr txBox="1">
            <a:spLocks noGrp="1"/>
          </p:cNvSpPr>
          <p:nvPr>
            <p:ph type="title"/>
          </p:nvPr>
        </p:nvSpPr>
        <p:spPr>
          <a:xfrm>
            <a:off x="311700" y="2150850"/>
            <a:ext cx="8520600" cy="108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Arial" panose="020B0604020202020204" pitchFamily="34" charset="0"/>
              </a:rPr>
              <a:t>Agreement Reevaluation </a:t>
            </a:r>
            <a:br>
              <a:rPr lang="en" dirty="0">
                <a:latin typeface="Arial" panose="020B0604020202020204" pitchFamily="34" charset="0"/>
              </a:rPr>
            </a:br>
            <a:r>
              <a:rPr lang="en" dirty="0">
                <a:latin typeface="Arial" panose="020B0604020202020204" pitchFamily="34" charset="0"/>
              </a:rPr>
              <a:t>is Unnecessary</a:t>
            </a:r>
            <a:endParaRPr dirty="0">
              <a:latin typeface="Arial" panose="020B0604020202020204" pitchFamily="34" charset="0"/>
            </a:endParaRPr>
          </a:p>
        </p:txBody>
      </p:sp>
      <p:sp>
        <p:nvSpPr>
          <p:cNvPr id="181" name="Google Shape;181;p26"/>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10</a:t>
            </a:fld>
            <a:endParaRPr b="0" dirty="0">
              <a:solidFill>
                <a:srgbClr val="000000"/>
              </a:solidFill>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8" name="Google Shape;18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rial" panose="020B0604020202020204" pitchFamily="34" charset="0"/>
              </a:rPr>
              <a:t>Select Reason for Reevaluation</a:t>
            </a:r>
            <a:endParaRPr>
              <a:latin typeface="Arial" panose="020B0604020202020204" pitchFamily="34" charset="0"/>
            </a:endParaRPr>
          </a:p>
        </p:txBody>
      </p:sp>
      <p:pic>
        <p:nvPicPr>
          <p:cNvPr id="186" name="Google Shape;186;p27" descr="Screenshot of the selection for &quot;A Reevaluation is being initiated at this time because&quot;" title="Agreement Question.png"/>
          <p:cNvPicPr preferRelativeResize="0"/>
          <p:nvPr/>
        </p:nvPicPr>
        <p:blipFill>
          <a:blip r:embed="rId3">
            <a:alphaModFix/>
          </a:blip>
          <a:stretch>
            <a:fillRect/>
          </a:stretch>
        </p:blipFill>
        <p:spPr>
          <a:xfrm>
            <a:off x="157163" y="1173675"/>
            <a:ext cx="8829675" cy="3124200"/>
          </a:xfrm>
          <a:prstGeom prst="rect">
            <a:avLst/>
          </a:prstGeom>
          <a:noFill/>
          <a:ln w="9525" cap="flat" cmpd="sng">
            <a:solidFill>
              <a:schemeClr val="dk2"/>
            </a:solidFill>
            <a:prstDash val="solid"/>
            <a:round/>
            <a:headEnd type="none" w="sm" len="sm"/>
            <a:tailEnd type="none" w="sm" len="sm"/>
          </a:ln>
        </p:spPr>
      </p:pic>
      <p:sp>
        <p:nvSpPr>
          <p:cNvPr id="187" name="Google Shape;187;p27"/>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11</a:t>
            </a:fld>
            <a:endParaRPr b="0" dirty="0">
              <a:solidFill>
                <a:srgbClr val="000000"/>
              </a:solidFill>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Arial" panose="020B0604020202020204" pitchFamily="34" charset="0"/>
              </a:rPr>
              <a:t>Agreement that a Reevaluation is Unnecessary</a:t>
            </a:r>
            <a:endParaRPr dirty="0">
              <a:latin typeface="Arial" panose="020B0604020202020204" pitchFamily="34" charset="0"/>
            </a:endParaRPr>
          </a:p>
        </p:txBody>
      </p:sp>
      <p:sp>
        <p:nvSpPr>
          <p:cNvPr id="194" name="Google Shape;194;p28"/>
          <p:cNvSpPr txBox="1">
            <a:spLocks noGrp="1"/>
          </p:cNvSpPr>
          <p:nvPr>
            <p:ph type="body" idx="1"/>
          </p:nvPr>
        </p:nvSpPr>
        <p:spPr>
          <a:xfrm>
            <a:off x="169325" y="1017725"/>
            <a:ext cx="3722400" cy="3734700"/>
          </a:xfrm>
          <a:prstGeom prst="rect">
            <a:avLst/>
          </a:prstGeom>
        </p:spPr>
        <p:txBody>
          <a:bodyPr spcFirstLastPara="1" wrap="square" lIns="91425" tIns="91425" rIns="91425" bIns="91425" anchor="t" anchorCtr="0">
            <a:noAutofit/>
          </a:bodyPr>
          <a:lstStyle/>
          <a:p>
            <a:pPr marL="431800" lvl="0" algn="l" rtl="0">
              <a:spcBef>
                <a:spcPts val="0"/>
              </a:spcBef>
              <a:spcAft>
                <a:spcPts val="0"/>
              </a:spcAft>
              <a:buSzPts val="2200"/>
              <a:buFont typeface="Arial" panose="020B0604020202020204" pitchFamily="34" charset="0"/>
              <a:buChar char="•"/>
            </a:pPr>
            <a:r>
              <a:rPr lang="en" sz="2200" dirty="0">
                <a:latin typeface="Arial" panose="020B0604020202020204" pitchFamily="34" charset="0"/>
              </a:rPr>
              <a:t>If the team selected “Reevaluation is not needed” staff will be guided through a series of questions to determine whether a Reevaluation is truly not needed.</a:t>
            </a:r>
            <a:endParaRPr sz="2200" dirty="0">
              <a:latin typeface="Arial" panose="020B0604020202020204" pitchFamily="34" charset="0"/>
            </a:endParaRPr>
          </a:p>
        </p:txBody>
      </p:sp>
      <p:sp>
        <p:nvSpPr>
          <p:cNvPr id="195" name="Google Shape;195;p28"/>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12</a:t>
            </a:fld>
            <a:endParaRPr b="0" dirty="0">
              <a:solidFill>
                <a:srgbClr val="000000"/>
              </a:solidFill>
              <a:latin typeface="Arial" panose="020B0604020202020204" pitchFamily="34" charset="0"/>
            </a:endParaRPr>
          </a:p>
        </p:txBody>
      </p:sp>
      <p:pic>
        <p:nvPicPr>
          <p:cNvPr id="196" name="Google Shape;196;p28" descr="screenshot of the reevaluation considerations questions" title="Reevaluation Considerations.png"/>
          <p:cNvPicPr preferRelativeResize="0"/>
          <p:nvPr/>
        </p:nvPicPr>
        <p:blipFill>
          <a:blip r:embed="rId3">
            <a:alphaModFix/>
          </a:blip>
          <a:stretch>
            <a:fillRect/>
          </a:stretch>
        </p:blipFill>
        <p:spPr>
          <a:xfrm>
            <a:off x="3891725" y="1170125"/>
            <a:ext cx="4947476" cy="3144147"/>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rial" panose="020B0604020202020204" pitchFamily="34" charset="0"/>
              </a:rPr>
              <a:t>Reevaluation Considerations</a:t>
            </a:r>
            <a:endParaRPr>
              <a:latin typeface="Arial" panose="020B0604020202020204" pitchFamily="34" charset="0"/>
            </a:endParaRPr>
          </a:p>
        </p:txBody>
      </p:sp>
      <p:sp>
        <p:nvSpPr>
          <p:cNvPr id="202" name="Google Shape;202;p29"/>
          <p:cNvSpPr txBox="1">
            <a:spLocks noGrp="1"/>
          </p:cNvSpPr>
          <p:nvPr>
            <p:ph type="body" idx="1"/>
          </p:nvPr>
        </p:nvSpPr>
        <p:spPr>
          <a:xfrm>
            <a:off x="311700" y="1152475"/>
            <a:ext cx="3232800" cy="3602700"/>
          </a:xfrm>
          <a:prstGeom prst="rect">
            <a:avLst/>
          </a:prstGeom>
        </p:spPr>
        <p:txBody>
          <a:bodyPr spcFirstLastPara="1" wrap="square" lIns="91425" tIns="91425" rIns="91425" bIns="91425" anchor="t" anchorCtr="0">
            <a:noAutofit/>
          </a:bodyPr>
          <a:lstStyle/>
          <a:p>
            <a:pPr marL="419100" lvl="0" algn="l" rtl="0">
              <a:spcBef>
                <a:spcPts val="0"/>
              </a:spcBef>
              <a:spcAft>
                <a:spcPts val="0"/>
              </a:spcAft>
              <a:buSzPts val="2400"/>
              <a:buFont typeface="Arial" panose="020B0604020202020204" pitchFamily="34" charset="0"/>
              <a:buChar char="•"/>
            </a:pPr>
            <a:r>
              <a:rPr lang="en" sz="2400" dirty="0">
                <a:latin typeface="Arial" panose="020B0604020202020204" pitchFamily="34" charset="0"/>
              </a:rPr>
              <a:t>If teams answered any of the Consideration questions as ‘Yes,’ ACHIEVE will prompt that a Reevaluation is required</a:t>
            </a:r>
            <a:endParaRPr sz="2400" dirty="0">
              <a:latin typeface="Arial" panose="020B0604020202020204" pitchFamily="34" charset="0"/>
            </a:endParaRPr>
          </a:p>
        </p:txBody>
      </p:sp>
      <p:sp>
        <p:nvSpPr>
          <p:cNvPr id="203" name="Google Shape;203;p29"/>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13</a:t>
            </a:fld>
            <a:endParaRPr b="0" dirty="0">
              <a:solidFill>
                <a:srgbClr val="000000"/>
              </a:solidFill>
              <a:latin typeface="Arial" panose="020B0604020202020204" pitchFamily="34" charset="0"/>
            </a:endParaRPr>
          </a:p>
        </p:txBody>
      </p:sp>
      <p:pic>
        <p:nvPicPr>
          <p:cNvPr id="204" name="Google Shape;204;p29" descr="screenshot of selections made in the reevaluation considerations that will force a reevaluation" title="Yes to Reeval Waive Question.png"/>
          <p:cNvPicPr preferRelativeResize="0"/>
          <p:nvPr/>
        </p:nvPicPr>
        <p:blipFill>
          <a:blip r:embed="rId3">
            <a:alphaModFix/>
          </a:blip>
          <a:stretch>
            <a:fillRect/>
          </a:stretch>
        </p:blipFill>
        <p:spPr>
          <a:xfrm>
            <a:off x="3544500" y="1550675"/>
            <a:ext cx="5294699" cy="280629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rial" panose="020B0604020202020204" pitchFamily="34" charset="0"/>
              </a:rPr>
              <a:t>Helper Text: Progress, Performance, Need</a:t>
            </a:r>
            <a:endParaRPr>
              <a:latin typeface="Arial" panose="020B0604020202020204" pitchFamily="34" charset="0"/>
            </a:endParaRPr>
          </a:p>
        </p:txBody>
      </p:sp>
      <p:sp>
        <p:nvSpPr>
          <p:cNvPr id="210" name="Google Shape;210;p30"/>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14</a:t>
            </a:fld>
            <a:endParaRPr b="0" dirty="0">
              <a:solidFill>
                <a:srgbClr val="000000"/>
              </a:solidFill>
              <a:latin typeface="Arial" panose="020B0604020202020204" pitchFamily="34" charset="0"/>
            </a:endParaRPr>
          </a:p>
        </p:txBody>
      </p:sp>
      <p:pic>
        <p:nvPicPr>
          <p:cNvPr id="211" name="Google Shape;211;p30" descr="screenshot of the Progress, Performance, and Need helper text" title="Questions for Consideration Helper Text.png"/>
          <p:cNvPicPr preferRelativeResize="0"/>
          <p:nvPr/>
        </p:nvPicPr>
        <p:blipFill>
          <a:blip r:embed="rId3">
            <a:alphaModFix/>
          </a:blip>
          <a:stretch>
            <a:fillRect/>
          </a:stretch>
        </p:blipFill>
        <p:spPr>
          <a:xfrm>
            <a:off x="961438" y="1170125"/>
            <a:ext cx="7221125" cy="34931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rial" panose="020B0604020202020204" pitchFamily="34" charset="0"/>
              </a:rPr>
              <a:t>Comprehensive Review of Existing Data</a:t>
            </a:r>
            <a:endParaRPr>
              <a:latin typeface="Arial" panose="020B0604020202020204" pitchFamily="34" charset="0"/>
            </a:endParaRPr>
          </a:p>
        </p:txBody>
      </p:sp>
      <p:sp>
        <p:nvSpPr>
          <p:cNvPr id="217" name="Google Shape;217;p31"/>
          <p:cNvSpPr txBox="1">
            <a:spLocks noGrp="1"/>
          </p:cNvSpPr>
          <p:nvPr>
            <p:ph type="body" idx="1"/>
          </p:nvPr>
        </p:nvSpPr>
        <p:spPr>
          <a:xfrm>
            <a:off x="311700" y="1152475"/>
            <a:ext cx="8520600" cy="3761700"/>
          </a:xfrm>
          <a:prstGeom prst="rect">
            <a:avLst/>
          </a:prstGeom>
        </p:spPr>
        <p:txBody>
          <a:bodyPr spcFirstLastPara="1" wrap="square" lIns="91425" tIns="91425" rIns="91425" bIns="91425" anchor="t" anchorCtr="0">
            <a:noAutofit/>
          </a:bodyPr>
          <a:lstStyle/>
          <a:p>
            <a:pPr marL="444500" lvl="0" algn="l" rtl="0">
              <a:spcBef>
                <a:spcPts val="0"/>
              </a:spcBef>
              <a:spcAft>
                <a:spcPts val="0"/>
              </a:spcAft>
              <a:buSzPts val="2000"/>
              <a:buFont typeface="Arial" panose="020B0604020202020204" pitchFamily="34" charset="0"/>
              <a:buChar char="•"/>
            </a:pPr>
            <a:r>
              <a:rPr lang="en" sz="2000" dirty="0">
                <a:latin typeface="Arial" panose="020B0604020202020204" pitchFamily="34" charset="0"/>
              </a:rPr>
              <a:t>Does </a:t>
            </a:r>
            <a:r>
              <a:rPr lang="en" sz="2000" u="sng" dirty="0">
                <a:latin typeface="Arial" panose="020B0604020202020204" pitchFamily="34" charset="0"/>
              </a:rPr>
              <a:t>not</a:t>
            </a:r>
            <a:r>
              <a:rPr lang="en" sz="2000" dirty="0">
                <a:latin typeface="Arial" panose="020B0604020202020204" pitchFamily="34" charset="0"/>
              </a:rPr>
              <a:t> mean: </a:t>
            </a:r>
            <a:endParaRPr sz="2000" dirty="0">
              <a:latin typeface="Arial" panose="020B0604020202020204" pitchFamily="34" charset="0"/>
            </a:endParaRPr>
          </a:p>
          <a:p>
            <a:pPr marL="901700" lvl="1" indent="-342900" algn="l" rtl="0">
              <a:spcBef>
                <a:spcPts val="0"/>
              </a:spcBef>
              <a:spcAft>
                <a:spcPts val="0"/>
              </a:spcAft>
              <a:buSzPts val="2000"/>
              <a:buFont typeface="Arial" panose="020B0604020202020204" pitchFamily="34" charset="0"/>
              <a:buChar char="•"/>
            </a:pPr>
            <a:r>
              <a:rPr lang="en" sz="1800" dirty="0">
                <a:latin typeface="Arial" panose="020B0604020202020204" pitchFamily="34" charset="0"/>
              </a:rPr>
              <a:t>Standard data reviews that occur as part of ongoing collaboration or consultation to guide instructional decisions</a:t>
            </a:r>
            <a:endParaRPr sz="1800" dirty="0">
              <a:latin typeface="Arial" panose="020B0604020202020204" pitchFamily="34" charset="0"/>
            </a:endParaRPr>
          </a:p>
          <a:p>
            <a:pPr marL="901700" lvl="1" indent="-342900" algn="l" rtl="0">
              <a:spcBef>
                <a:spcPts val="0"/>
              </a:spcBef>
              <a:spcAft>
                <a:spcPts val="0"/>
              </a:spcAft>
              <a:buSzPts val="2000"/>
              <a:buFont typeface="Arial" panose="020B0604020202020204" pitchFamily="34" charset="0"/>
              <a:buChar char="•"/>
            </a:pPr>
            <a:r>
              <a:rPr lang="en" sz="1800" dirty="0">
                <a:latin typeface="Arial" panose="020B0604020202020204" pitchFamily="34" charset="0"/>
              </a:rPr>
              <a:t>Standard review of progress monitoring to inform instructional changes</a:t>
            </a:r>
            <a:endParaRPr sz="1800" dirty="0">
              <a:latin typeface="Arial" panose="020B0604020202020204" pitchFamily="34" charset="0"/>
            </a:endParaRPr>
          </a:p>
          <a:p>
            <a:pPr marL="901700" lvl="1" indent="-342900" algn="l" rtl="0">
              <a:spcBef>
                <a:spcPts val="0"/>
              </a:spcBef>
              <a:spcAft>
                <a:spcPts val="0"/>
              </a:spcAft>
              <a:buSzPts val="2000"/>
              <a:buFont typeface="Arial" panose="020B0604020202020204" pitchFamily="34" charset="0"/>
              <a:buChar char="•"/>
            </a:pPr>
            <a:r>
              <a:rPr lang="en" sz="1800" dirty="0">
                <a:latin typeface="Arial" panose="020B0604020202020204" pitchFamily="34" charset="0"/>
              </a:rPr>
              <a:t>Brief review of a learner’s data</a:t>
            </a:r>
            <a:r>
              <a:rPr lang="en" sz="1800" dirty="0">
                <a:solidFill>
                  <a:schemeClr val="dk1"/>
                </a:solidFill>
                <a:latin typeface="Arial" panose="020B0604020202020204" pitchFamily="34" charset="0"/>
              </a:rPr>
              <a:t> for purposes other than eligibility decisions</a:t>
            </a:r>
            <a:endParaRPr sz="1800" dirty="0">
              <a:solidFill>
                <a:schemeClr val="dk1"/>
              </a:solidFill>
              <a:latin typeface="Arial" panose="020B0604020202020204" pitchFamily="34" charset="0"/>
            </a:endParaRPr>
          </a:p>
          <a:p>
            <a:pPr marL="444500" lvl="0" algn="l" rtl="0">
              <a:spcBef>
                <a:spcPts val="600"/>
              </a:spcBef>
              <a:spcAft>
                <a:spcPts val="0"/>
              </a:spcAft>
              <a:buSzPts val="2000"/>
              <a:buFont typeface="Arial" panose="020B0604020202020204" pitchFamily="34" charset="0"/>
              <a:buChar char="•"/>
            </a:pPr>
            <a:r>
              <a:rPr lang="en" sz="2000" dirty="0">
                <a:latin typeface="Arial" panose="020B0604020202020204" pitchFamily="34" charset="0"/>
              </a:rPr>
              <a:t>Does mean: </a:t>
            </a:r>
            <a:endParaRPr sz="2000" dirty="0">
              <a:latin typeface="Arial" panose="020B0604020202020204" pitchFamily="34" charset="0"/>
            </a:endParaRPr>
          </a:p>
          <a:p>
            <a:pPr marL="901700" lvl="1" indent="-342900" algn="l" rtl="0">
              <a:spcBef>
                <a:spcPts val="0"/>
              </a:spcBef>
              <a:spcAft>
                <a:spcPts val="0"/>
              </a:spcAft>
              <a:buSzPts val="2000"/>
              <a:buFont typeface="Arial" panose="020B0604020202020204" pitchFamily="34" charset="0"/>
              <a:buChar char="•"/>
            </a:pPr>
            <a:r>
              <a:rPr lang="en" sz="1800" dirty="0">
                <a:latin typeface="Arial" panose="020B0604020202020204" pitchFamily="34" charset="0"/>
              </a:rPr>
              <a:t>Thorough review of learner’s data is needed to inform eligibility decision and/or determine the nature and extent of the learner’s educational needs</a:t>
            </a:r>
            <a:endParaRPr sz="1800" dirty="0">
              <a:latin typeface="Arial" panose="020B0604020202020204" pitchFamily="34" charset="0"/>
            </a:endParaRPr>
          </a:p>
        </p:txBody>
      </p:sp>
      <p:sp>
        <p:nvSpPr>
          <p:cNvPr id="218" name="Google Shape;218;p31"/>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15</a:t>
            </a:fld>
            <a:endParaRPr b="0" dirty="0">
              <a:solidFill>
                <a:srgbClr val="000000"/>
              </a:solidFill>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rial" panose="020B0604020202020204" pitchFamily="34" charset="0"/>
              </a:rPr>
              <a:t>Reeval Not Needed: Eligibility Determination</a:t>
            </a:r>
            <a:endParaRPr>
              <a:latin typeface="Arial" panose="020B0604020202020204" pitchFamily="34" charset="0"/>
            </a:endParaRPr>
          </a:p>
        </p:txBody>
      </p:sp>
      <p:sp>
        <p:nvSpPr>
          <p:cNvPr id="224" name="Google Shape;224;p32"/>
          <p:cNvSpPr txBox="1">
            <a:spLocks noGrp="1"/>
          </p:cNvSpPr>
          <p:nvPr>
            <p:ph type="body" idx="1"/>
          </p:nvPr>
        </p:nvSpPr>
        <p:spPr>
          <a:xfrm>
            <a:off x="311700" y="1285525"/>
            <a:ext cx="3636000" cy="3592200"/>
          </a:xfrm>
          <a:prstGeom prst="rect">
            <a:avLst/>
          </a:prstGeom>
        </p:spPr>
        <p:txBody>
          <a:bodyPr spcFirstLastPara="1" wrap="square" lIns="91425" tIns="91425" rIns="91425" bIns="91425" anchor="t" anchorCtr="0">
            <a:noAutofit/>
          </a:bodyPr>
          <a:lstStyle/>
          <a:p>
            <a:pPr marL="419100" lvl="0" algn="l" rtl="0">
              <a:spcBef>
                <a:spcPts val="0"/>
              </a:spcBef>
              <a:spcAft>
                <a:spcPts val="0"/>
              </a:spcAft>
              <a:buClr>
                <a:schemeClr val="dk1"/>
              </a:buClr>
              <a:buSzPts val="2400"/>
              <a:buFont typeface="Arial" panose="020B0604020202020204" pitchFamily="34" charset="0"/>
              <a:buChar char="•"/>
            </a:pPr>
            <a:r>
              <a:rPr lang="en" sz="2400" dirty="0">
                <a:solidFill>
                  <a:schemeClr val="dk1"/>
                </a:solidFill>
                <a:latin typeface="Arial" panose="020B0604020202020204" pitchFamily="34" charset="0"/>
              </a:rPr>
              <a:t>If it is determined that a reevaluation is unnecessary, staff will document the reason for continued eligibility</a:t>
            </a:r>
            <a:endParaRPr sz="2400" dirty="0">
              <a:latin typeface="Arial" panose="020B0604020202020204" pitchFamily="34" charset="0"/>
            </a:endParaRPr>
          </a:p>
        </p:txBody>
      </p:sp>
      <p:sp>
        <p:nvSpPr>
          <p:cNvPr id="225" name="Google Shape;225;p32"/>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pPr marL="0" lvl="0" indent="0" algn="r" rtl="0">
                <a:spcBef>
                  <a:spcPts val="0"/>
                </a:spcBef>
                <a:spcAft>
                  <a:spcPts val="0"/>
                </a:spcAft>
                <a:buNone/>
              </a:pPr>
              <a:t>16</a:t>
            </a:fld>
            <a:endParaRPr b="0" dirty="0">
              <a:solidFill>
                <a:srgbClr val="000000"/>
              </a:solidFill>
              <a:latin typeface="Arial" panose="020B0604020202020204" pitchFamily="34" charset="0"/>
            </a:endParaRPr>
          </a:p>
        </p:txBody>
      </p:sp>
      <p:pic>
        <p:nvPicPr>
          <p:cNvPr id="226" name="Google Shape;226;p32" descr="screenshot of eligibility determination when creating an Agreement" title="Continued Eligibility.png"/>
          <p:cNvPicPr preferRelativeResize="0"/>
          <p:nvPr/>
        </p:nvPicPr>
        <p:blipFill>
          <a:blip r:embed="rId3">
            <a:alphaModFix/>
          </a:blip>
          <a:stretch>
            <a:fillRect/>
          </a:stretch>
        </p:blipFill>
        <p:spPr>
          <a:xfrm>
            <a:off x="4304745" y="1170125"/>
            <a:ext cx="3817231" cy="35922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rial" panose="020B0604020202020204" pitchFamily="34" charset="0"/>
              </a:rPr>
              <a:t>“Finalizing” the Agreement</a:t>
            </a:r>
            <a:endParaRPr>
              <a:latin typeface="Arial" panose="020B0604020202020204" pitchFamily="34" charset="0"/>
            </a:endParaRPr>
          </a:p>
        </p:txBody>
      </p:sp>
      <p:sp>
        <p:nvSpPr>
          <p:cNvPr id="232" name="Google Shape;232;p33"/>
          <p:cNvSpPr txBox="1">
            <a:spLocks noGrp="1"/>
          </p:cNvSpPr>
          <p:nvPr>
            <p:ph type="body" idx="1"/>
          </p:nvPr>
        </p:nvSpPr>
        <p:spPr>
          <a:xfrm>
            <a:off x="311700" y="1152475"/>
            <a:ext cx="3550200" cy="3635100"/>
          </a:xfrm>
          <a:prstGeom prst="rect">
            <a:avLst/>
          </a:prstGeom>
        </p:spPr>
        <p:txBody>
          <a:bodyPr spcFirstLastPara="1" wrap="square" lIns="91425" tIns="91425" rIns="91425" bIns="91425" anchor="t" anchorCtr="0">
            <a:noAutofit/>
          </a:bodyPr>
          <a:lstStyle/>
          <a:p>
            <a:pPr marL="431800" lvl="0" algn="l" rtl="0">
              <a:spcBef>
                <a:spcPts val="0"/>
              </a:spcBef>
              <a:spcAft>
                <a:spcPts val="0"/>
              </a:spcAft>
              <a:buClr>
                <a:schemeClr val="dk1"/>
              </a:buClr>
              <a:buSzPts val="2200"/>
              <a:buFont typeface="Arial" panose="020B0604020202020204" pitchFamily="34" charset="0"/>
              <a:buChar char="•"/>
            </a:pPr>
            <a:r>
              <a:rPr lang="en" sz="2200" dirty="0">
                <a:solidFill>
                  <a:schemeClr val="dk1"/>
                </a:solidFill>
                <a:latin typeface="Arial" panose="020B0604020202020204" pitchFamily="34" charset="0"/>
              </a:rPr>
              <a:t>Other options and Other factors remain as this is still considered a Prior Written Notice to the Agreement</a:t>
            </a:r>
            <a:endParaRPr sz="2200" dirty="0">
              <a:solidFill>
                <a:schemeClr val="dk1"/>
              </a:solidFill>
              <a:latin typeface="Arial" panose="020B0604020202020204" pitchFamily="34" charset="0"/>
            </a:endParaRPr>
          </a:p>
          <a:p>
            <a:pPr marL="431800" lvl="0" algn="l" rtl="0">
              <a:spcBef>
                <a:spcPts val="600"/>
              </a:spcBef>
              <a:spcAft>
                <a:spcPts val="0"/>
              </a:spcAft>
              <a:buClr>
                <a:schemeClr val="dk1"/>
              </a:buClr>
              <a:buSzPts val="2200"/>
              <a:buFont typeface="Arial" panose="020B0604020202020204" pitchFamily="34" charset="0"/>
              <a:buChar char="•"/>
            </a:pPr>
            <a:r>
              <a:rPr lang="en" sz="2200" dirty="0">
                <a:solidFill>
                  <a:schemeClr val="dk1"/>
                </a:solidFill>
                <a:latin typeface="Arial" panose="020B0604020202020204" pitchFamily="34" charset="0"/>
              </a:rPr>
              <a:t>Added Sources</a:t>
            </a:r>
            <a:endParaRPr sz="2200" dirty="0">
              <a:latin typeface="Arial" panose="020B0604020202020204" pitchFamily="34" charset="0"/>
            </a:endParaRPr>
          </a:p>
        </p:txBody>
      </p:sp>
      <p:pic>
        <p:nvPicPr>
          <p:cNvPr id="233" name="Google Shape;233;p33" descr="Screenshot displaying the PWN components of the Agreement a Reevaluation is Unnecessary" title="PWN Agreement.png"/>
          <p:cNvPicPr preferRelativeResize="0"/>
          <p:nvPr/>
        </p:nvPicPr>
        <p:blipFill rotWithShape="1">
          <a:blip r:embed="rId3">
            <a:alphaModFix/>
          </a:blip>
          <a:srcRect r="1420"/>
          <a:stretch/>
        </p:blipFill>
        <p:spPr>
          <a:xfrm>
            <a:off x="4014300" y="1170125"/>
            <a:ext cx="4132250" cy="3340699"/>
          </a:xfrm>
          <a:prstGeom prst="rect">
            <a:avLst/>
          </a:prstGeom>
          <a:noFill/>
          <a:ln w="9525" cap="flat" cmpd="sng">
            <a:solidFill>
              <a:schemeClr val="dk2"/>
            </a:solidFill>
            <a:prstDash val="solid"/>
            <a:round/>
            <a:headEnd type="none" w="sm" len="sm"/>
            <a:tailEnd type="none" w="sm" len="sm"/>
          </a:ln>
        </p:spPr>
      </p:pic>
      <p:sp>
        <p:nvSpPr>
          <p:cNvPr id="234" name="Google Shape;234;p33"/>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17</a:t>
            </a:fld>
            <a:endParaRPr b="0" dirty="0">
              <a:solidFill>
                <a:srgbClr val="000000"/>
              </a:solidFill>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rial" panose="020B0604020202020204" pitchFamily="34" charset="0"/>
              </a:rPr>
              <a:t>Finalizing the Agreement, Continued</a:t>
            </a:r>
            <a:endParaRPr>
              <a:latin typeface="Arial" panose="020B0604020202020204" pitchFamily="34" charset="0"/>
            </a:endParaRPr>
          </a:p>
        </p:txBody>
      </p:sp>
      <p:sp>
        <p:nvSpPr>
          <p:cNvPr id="240" name="Google Shape;240;p34"/>
          <p:cNvSpPr txBox="1">
            <a:spLocks noGrp="1"/>
          </p:cNvSpPr>
          <p:nvPr>
            <p:ph type="body" idx="1"/>
          </p:nvPr>
        </p:nvSpPr>
        <p:spPr>
          <a:xfrm>
            <a:off x="311700" y="1152475"/>
            <a:ext cx="3819000" cy="3416400"/>
          </a:xfrm>
          <a:prstGeom prst="rect">
            <a:avLst/>
          </a:prstGeom>
        </p:spPr>
        <p:txBody>
          <a:bodyPr spcFirstLastPara="1" wrap="square" lIns="91425" tIns="91425" rIns="91425" bIns="91425" anchor="t" anchorCtr="0">
            <a:noAutofit/>
          </a:bodyPr>
          <a:lstStyle/>
          <a:p>
            <a:pPr marL="431800" lvl="0" algn="l" rtl="0">
              <a:spcBef>
                <a:spcPts val="0"/>
              </a:spcBef>
              <a:spcAft>
                <a:spcPts val="0"/>
              </a:spcAft>
              <a:buClr>
                <a:schemeClr val="dk1"/>
              </a:buClr>
              <a:buSzPts val="2200"/>
              <a:buFont typeface="Arial" panose="020B0604020202020204" pitchFamily="34" charset="0"/>
              <a:buChar char="•"/>
            </a:pPr>
            <a:r>
              <a:rPr lang="en" sz="2200" dirty="0">
                <a:solidFill>
                  <a:schemeClr val="dk1"/>
                </a:solidFill>
                <a:latin typeface="Arial" panose="020B0604020202020204" pitchFamily="34" charset="0"/>
              </a:rPr>
              <a:t>Team members who were part of the decision will need to be selected</a:t>
            </a:r>
            <a:endParaRPr sz="2200" dirty="0">
              <a:solidFill>
                <a:schemeClr val="dk1"/>
              </a:solidFill>
              <a:latin typeface="Arial" panose="020B0604020202020204" pitchFamily="34" charset="0"/>
            </a:endParaRPr>
          </a:p>
          <a:p>
            <a:pPr marL="431800" lvl="0" algn="l" rtl="0">
              <a:spcBef>
                <a:spcPts val="600"/>
              </a:spcBef>
              <a:spcAft>
                <a:spcPts val="0"/>
              </a:spcAft>
              <a:buClr>
                <a:schemeClr val="dk1"/>
              </a:buClr>
              <a:buSzPts val="2200"/>
              <a:buFont typeface="Arial" panose="020B0604020202020204" pitchFamily="34" charset="0"/>
              <a:buChar char="•"/>
            </a:pPr>
            <a:r>
              <a:rPr lang="en" sz="2200" dirty="0">
                <a:solidFill>
                  <a:schemeClr val="dk1"/>
                </a:solidFill>
                <a:latin typeface="Arial" panose="020B0604020202020204" pitchFamily="34" charset="0"/>
              </a:rPr>
              <a:t>Since parents MUST agree that a reevaluation is unnecessary, staff will document the date parents agreed to the decision </a:t>
            </a:r>
            <a:endParaRPr dirty="0">
              <a:latin typeface="Arial" panose="020B0604020202020204" pitchFamily="34" charset="0"/>
            </a:endParaRPr>
          </a:p>
        </p:txBody>
      </p:sp>
      <p:sp>
        <p:nvSpPr>
          <p:cNvPr id="241" name="Google Shape;241;p34"/>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18</a:t>
            </a:fld>
            <a:endParaRPr b="0" dirty="0">
              <a:solidFill>
                <a:srgbClr val="000000"/>
              </a:solidFill>
              <a:latin typeface="Arial" panose="020B0604020202020204" pitchFamily="34" charset="0"/>
            </a:endParaRPr>
          </a:p>
        </p:txBody>
      </p:sp>
      <p:pic>
        <p:nvPicPr>
          <p:cNvPr id="242" name="Google Shape;242;p34" descr="screenshot of finalizing the agreement" title="Screenshot 2026-06-16 141757.png"/>
          <p:cNvPicPr preferRelativeResize="0"/>
          <p:nvPr/>
        </p:nvPicPr>
        <p:blipFill>
          <a:blip r:embed="rId3">
            <a:alphaModFix/>
          </a:blip>
          <a:stretch>
            <a:fillRect/>
          </a:stretch>
        </p:blipFill>
        <p:spPr>
          <a:xfrm>
            <a:off x="4283100" y="1170125"/>
            <a:ext cx="3837789" cy="34931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rial" panose="020B0604020202020204" pitchFamily="34" charset="0"/>
              </a:rPr>
              <a:t>Finalizing the Agreement, Last Step</a:t>
            </a:r>
            <a:endParaRPr>
              <a:latin typeface="Arial" panose="020B0604020202020204" pitchFamily="34" charset="0"/>
            </a:endParaRPr>
          </a:p>
        </p:txBody>
      </p:sp>
      <p:sp>
        <p:nvSpPr>
          <p:cNvPr id="248" name="Google Shape;248;p35"/>
          <p:cNvSpPr txBox="1">
            <a:spLocks noGrp="1"/>
          </p:cNvSpPr>
          <p:nvPr>
            <p:ph type="body" idx="1"/>
          </p:nvPr>
        </p:nvSpPr>
        <p:spPr>
          <a:xfrm>
            <a:off x="108200" y="1152475"/>
            <a:ext cx="3966300" cy="3837900"/>
          </a:xfrm>
          <a:prstGeom prst="rect">
            <a:avLst/>
          </a:prstGeom>
        </p:spPr>
        <p:txBody>
          <a:bodyPr spcFirstLastPara="1" wrap="square" lIns="91425" tIns="91425" rIns="91425" bIns="91425" anchor="t" anchorCtr="0">
            <a:noAutofit/>
          </a:bodyPr>
          <a:lstStyle/>
          <a:p>
            <a:pPr marL="444500" lvl="0" algn="l" rtl="0">
              <a:spcBef>
                <a:spcPts val="0"/>
              </a:spcBef>
              <a:spcAft>
                <a:spcPts val="0"/>
              </a:spcAft>
              <a:buClr>
                <a:schemeClr val="dk1"/>
              </a:buClr>
              <a:buSzPts val="2000"/>
              <a:buFont typeface="Arial" panose="020B0604020202020204" pitchFamily="34" charset="0"/>
              <a:buChar char="•"/>
            </a:pPr>
            <a:r>
              <a:rPr lang="en" sz="2000" dirty="0">
                <a:solidFill>
                  <a:schemeClr val="dk1"/>
                </a:solidFill>
                <a:latin typeface="Arial" panose="020B0604020202020204" pitchFamily="34" charset="0"/>
              </a:rPr>
              <a:t>Finalize Agreement Button</a:t>
            </a:r>
            <a:endParaRPr sz="2000" dirty="0">
              <a:solidFill>
                <a:schemeClr val="dk1"/>
              </a:solidFill>
              <a:latin typeface="Arial" panose="020B0604020202020204" pitchFamily="34" charset="0"/>
            </a:endParaRPr>
          </a:p>
          <a:p>
            <a:pPr marL="901700" lvl="1" indent="-342900" algn="l" rtl="0">
              <a:spcBef>
                <a:spcPts val="0"/>
              </a:spcBef>
              <a:spcAft>
                <a:spcPts val="0"/>
              </a:spcAft>
              <a:buClr>
                <a:schemeClr val="dk1"/>
              </a:buClr>
              <a:buSzPts val="2000"/>
              <a:buFont typeface="Arial" panose="020B0604020202020204" pitchFamily="34" charset="0"/>
              <a:buChar char="•"/>
            </a:pPr>
            <a:r>
              <a:rPr lang="en" sz="1800" dirty="0">
                <a:solidFill>
                  <a:schemeClr val="dk1"/>
                </a:solidFill>
                <a:latin typeface="Arial" panose="020B0604020202020204" pitchFamily="34" charset="0"/>
              </a:rPr>
              <a:t>Appears when all required components are completed </a:t>
            </a:r>
            <a:endParaRPr sz="1800" dirty="0">
              <a:solidFill>
                <a:schemeClr val="dk1"/>
              </a:solidFill>
              <a:latin typeface="Arial" panose="020B0604020202020204" pitchFamily="34" charset="0"/>
            </a:endParaRPr>
          </a:p>
          <a:p>
            <a:pPr marL="901700" lvl="1" indent="-342900" algn="l" rtl="0">
              <a:spcBef>
                <a:spcPts val="0"/>
              </a:spcBef>
              <a:spcAft>
                <a:spcPts val="0"/>
              </a:spcAft>
              <a:buClr>
                <a:schemeClr val="dk1"/>
              </a:buClr>
              <a:buSzPts val="2000"/>
              <a:buFont typeface="Arial" panose="020B0604020202020204" pitchFamily="34" charset="0"/>
              <a:buChar char="•"/>
            </a:pPr>
            <a:r>
              <a:rPr lang="en" sz="1800" dirty="0">
                <a:solidFill>
                  <a:schemeClr val="dk1"/>
                </a:solidFill>
                <a:latin typeface="Arial" panose="020B0604020202020204" pitchFamily="34" charset="0"/>
              </a:rPr>
              <a:t>Clicking will generate PDF of the Agreement, which must be provided to parents within a timely manner</a:t>
            </a:r>
            <a:endParaRPr sz="1800" dirty="0">
              <a:solidFill>
                <a:schemeClr val="dk1"/>
              </a:solidFill>
              <a:latin typeface="Arial" panose="020B0604020202020204" pitchFamily="34" charset="0"/>
            </a:endParaRPr>
          </a:p>
          <a:p>
            <a:pPr marL="444500" lvl="0" algn="l" rtl="0">
              <a:spcBef>
                <a:spcPts val="600"/>
              </a:spcBef>
              <a:spcAft>
                <a:spcPts val="0"/>
              </a:spcAft>
              <a:buClr>
                <a:schemeClr val="dk1"/>
              </a:buClr>
              <a:buSzPts val="2000"/>
              <a:buFont typeface="Arial" panose="020B0604020202020204" pitchFamily="34" charset="0"/>
              <a:buChar char="•"/>
            </a:pPr>
            <a:r>
              <a:rPr lang="en" sz="2000" dirty="0">
                <a:solidFill>
                  <a:schemeClr val="dk1"/>
                </a:solidFill>
                <a:latin typeface="Arial" panose="020B0604020202020204" pitchFamily="34" charset="0"/>
              </a:rPr>
              <a:t>Next reevaluation due date is set</a:t>
            </a:r>
            <a:endParaRPr sz="2000" dirty="0">
              <a:solidFill>
                <a:schemeClr val="dk1"/>
              </a:solidFill>
              <a:latin typeface="Arial" panose="020B0604020202020204" pitchFamily="34" charset="0"/>
            </a:endParaRPr>
          </a:p>
        </p:txBody>
      </p:sp>
      <p:pic>
        <p:nvPicPr>
          <p:cNvPr id="249" name="Google Shape;249;p35" descr="Screenshot showing the Finalize Agreement button cannot be clicked without all components completed" title="Finalize Agreement not clickable.png"/>
          <p:cNvPicPr preferRelativeResize="0"/>
          <p:nvPr/>
        </p:nvPicPr>
        <p:blipFill>
          <a:blip r:embed="rId3">
            <a:alphaModFix/>
          </a:blip>
          <a:stretch>
            <a:fillRect/>
          </a:stretch>
        </p:blipFill>
        <p:spPr>
          <a:xfrm>
            <a:off x="4369191" y="1246851"/>
            <a:ext cx="2528862" cy="904822"/>
          </a:xfrm>
          <a:prstGeom prst="rect">
            <a:avLst/>
          </a:prstGeom>
          <a:noFill/>
          <a:ln w="5800" cap="flat" cmpd="sng">
            <a:solidFill>
              <a:schemeClr val="dk2"/>
            </a:solidFill>
            <a:prstDash val="solid"/>
            <a:round/>
            <a:headEnd type="none" w="sm" len="sm"/>
            <a:tailEnd type="none" w="sm" len="sm"/>
          </a:ln>
        </p:spPr>
      </p:pic>
      <p:pic>
        <p:nvPicPr>
          <p:cNvPr id="250" name="Google Shape;250;p35" descr="Screenshot showing the Finalize Agreement button can be clicked once all components are completed" title="Finalize Agreement.png"/>
          <p:cNvPicPr preferRelativeResize="0"/>
          <p:nvPr/>
        </p:nvPicPr>
        <p:blipFill>
          <a:blip r:embed="rId4">
            <a:alphaModFix/>
          </a:blip>
          <a:stretch>
            <a:fillRect/>
          </a:stretch>
        </p:blipFill>
        <p:spPr>
          <a:xfrm>
            <a:off x="4369205" y="2343564"/>
            <a:ext cx="4524195" cy="904825"/>
          </a:xfrm>
          <a:prstGeom prst="rect">
            <a:avLst/>
          </a:prstGeom>
          <a:noFill/>
          <a:ln w="9525" cap="flat" cmpd="sng">
            <a:solidFill>
              <a:schemeClr val="dk2"/>
            </a:solidFill>
            <a:prstDash val="solid"/>
            <a:round/>
            <a:headEnd type="none" w="sm" len="sm"/>
            <a:tailEnd type="none" w="sm" len="sm"/>
          </a:ln>
        </p:spPr>
      </p:pic>
      <p:pic>
        <p:nvPicPr>
          <p:cNvPr id="251" name="Google Shape;251;p35" descr="Screenshot showing how to View Agreement on the Evaluation Stepper once it's been finalized. " title="Agreement Finalized.png"/>
          <p:cNvPicPr preferRelativeResize="0"/>
          <p:nvPr/>
        </p:nvPicPr>
        <p:blipFill>
          <a:blip r:embed="rId5">
            <a:alphaModFix/>
          </a:blip>
          <a:stretch>
            <a:fillRect/>
          </a:stretch>
        </p:blipFill>
        <p:spPr>
          <a:xfrm>
            <a:off x="4369200" y="3440301"/>
            <a:ext cx="4524200" cy="1183519"/>
          </a:xfrm>
          <a:prstGeom prst="rect">
            <a:avLst/>
          </a:prstGeom>
          <a:noFill/>
          <a:ln w="9525" cap="flat" cmpd="sng">
            <a:solidFill>
              <a:schemeClr val="dk2"/>
            </a:solidFill>
            <a:prstDash val="solid"/>
            <a:round/>
            <a:headEnd type="none" w="sm" len="sm"/>
            <a:tailEnd type="none" w="sm" len="sm"/>
          </a:ln>
        </p:spPr>
      </p:pic>
      <p:sp>
        <p:nvSpPr>
          <p:cNvPr id="252" name="Google Shape;252;p35"/>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19</a:t>
            </a:fld>
            <a:endParaRPr b="0" dirty="0">
              <a:solidFill>
                <a:srgbClr val="000000"/>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panose="020B0604020202020204" pitchFamily="34" charset="0"/>
              </a:rPr>
              <a:t>Agenda</a:t>
            </a:r>
            <a:endParaRPr dirty="0">
              <a:latin typeface="Arial" panose="020B0604020202020204" pitchFamily="34" charset="0"/>
            </a:endParaRPr>
          </a:p>
        </p:txBody>
      </p:sp>
      <p:sp>
        <p:nvSpPr>
          <p:cNvPr id="125" name="Google Shape;125;p18"/>
          <p:cNvSpPr txBox="1">
            <a:spLocks noGrp="1"/>
          </p:cNvSpPr>
          <p:nvPr>
            <p:ph type="body" idx="1"/>
          </p:nvPr>
        </p:nvSpPr>
        <p:spPr>
          <a:xfrm>
            <a:off x="311699" y="1152475"/>
            <a:ext cx="8520599" cy="3727500"/>
          </a:xfrm>
          <a:prstGeom prst="rect">
            <a:avLst/>
          </a:prstGeom>
          <a:ln>
            <a:noFill/>
          </a:ln>
        </p:spPr>
        <p:txBody>
          <a:bodyPr spcFirstLastPara="1" wrap="square" lIns="91425" tIns="91425" rIns="91425" bIns="91425" anchor="t" anchorCtr="0">
            <a:noAutofit/>
          </a:bodyPr>
          <a:lstStyle/>
          <a:p>
            <a:pPr marL="431800">
              <a:lnSpc>
                <a:spcPct val="150000"/>
              </a:lnSpc>
              <a:buSzPct val="100000"/>
              <a:buFont typeface="Arial" panose="020B0604020202020204" pitchFamily="34" charset="0"/>
              <a:buChar char="•"/>
            </a:pPr>
            <a:r>
              <a:rPr lang="en" sz="2200" dirty="0">
                <a:latin typeface="Arial" panose="020B0604020202020204" pitchFamily="34" charset="0"/>
              </a:rPr>
              <a:t>Starting the Reevaluation process</a:t>
            </a:r>
            <a:endParaRPr sz="2200" dirty="0">
              <a:latin typeface="Arial" panose="020B0604020202020204" pitchFamily="34" charset="0"/>
            </a:endParaRPr>
          </a:p>
          <a:p>
            <a:pPr marL="431800">
              <a:lnSpc>
                <a:spcPct val="150000"/>
              </a:lnSpc>
              <a:buSzPct val="100000"/>
              <a:buFont typeface="Arial" panose="020B0604020202020204" pitchFamily="34" charset="0"/>
              <a:buChar char="•"/>
            </a:pPr>
            <a:r>
              <a:rPr lang="en" sz="2200" dirty="0">
                <a:latin typeface="Arial" panose="020B0604020202020204" pitchFamily="34" charset="0"/>
              </a:rPr>
              <a:t>Creating an Agreement, Notice or Consent</a:t>
            </a:r>
            <a:endParaRPr sz="2200" dirty="0">
              <a:latin typeface="Arial" panose="020B0604020202020204" pitchFamily="34" charset="0"/>
            </a:endParaRPr>
          </a:p>
          <a:p>
            <a:pPr marL="431800">
              <a:lnSpc>
                <a:spcPct val="150000"/>
              </a:lnSpc>
              <a:buSzPct val="100000"/>
              <a:buFont typeface="Arial" panose="020B0604020202020204" pitchFamily="34" charset="0"/>
              <a:buChar char="•"/>
            </a:pPr>
            <a:r>
              <a:rPr lang="en" sz="2200" dirty="0">
                <a:latin typeface="Arial" panose="020B0604020202020204" pitchFamily="34" charset="0"/>
              </a:rPr>
              <a:t>Completing Team Members Stepper</a:t>
            </a:r>
            <a:endParaRPr sz="2200" dirty="0">
              <a:latin typeface="Arial" panose="020B0604020202020204" pitchFamily="34" charset="0"/>
            </a:endParaRPr>
          </a:p>
          <a:p>
            <a:pPr marL="431800">
              <a:lnSpc>
                <a:spcPct val="150000"/>
              </a:lnSpc>
              <a:buSzPct val="100000"/>
              <a:buFont typeface="Arial" panose="020B0604020202020204" pitchFamily="34" charset="0"/>
              <a:buChar char="•"/>
            </a:pPr>
            <a:r>
              <a:rPr lang="en" sz="2200" dirty="0">
                <a:latin typeface="Arial" panose="020B0604020202020204" pitchFamily="34" charset="0"/>
              </a:rPr>
              <a:t>Completing Reevaluation Data Stepper</a:t>
            </a:r>
            <a:endParaRPr sz="2200" dirty="0">
              <a:latin typeface="Arial" panose="020B0604020202020204" pitchFamily="34" charset="0"/>
            </a:endParaRPr>
          </a:p>
          <a:p>
            <a:pPr marL="431800">
              <a:lnSpc>
                <a:spcPct val="150000"/>
              </a:lnSpc>
              <a:buSzPct val="100000"/>
              <a:buFont typeface="Arial" panose="020B0604020202020204" pitchFamily="34" charset="0"/>
              <a:buChar char="•"/>
            </a:pPr>
            <a:r>
              <a:rPr lang="en" sz="2200" dirty="0">
                <a:latin typeface="Arial" panose="020B0604020202020204" pitchFamily="34" charset="0"/>
              </a:rPr>
              <a:t>Completing Exclusionary Factors (formerly Additional Information)</a:t>
            </a:r>
            <a:endParaRPr sz="2200" dirty="0">
              <a:latin typeface="Arial" panose="020B0604020202020204" pitchFamily="34" charset="0"/>
            </a:endParaRPr>
          </a:p>
          <a:p>
            <a:pPr marL="431800">
              <a:lnSpc>
                <a:spcPct val="150000"/>
              </a:lnSpc>
              <a:buSzPct val="100000"/>
              <a:buFont typeface="Arial" panose="020B0604020202020204" pitchFamily="34" charset="0"/>
              <a:buChar char="•"/>
            </a:pPr>
            <a:r>
              <a:rPr lang="en" sz="2200" dirty="0">
                <a:latin typeface="Arial" panose="020B0604020202020204" pitchFamily="34" charset="0"/>
              </a:rPr>
              <a:t>Determining Eligibility</a:t>
            </a:r>
            <a:endParaRPr sz="2200" dirty="0">
              <a:latin typeface="Arial" panose="020B0604020202020204" pitchFamily="34" charset="0"/>
            </a:endParaRPr>
          </a:p>
        </p:txBody>
      </p:sp>
      <p:sp>
        <p:nvSpPr>
          <p:cNvPr id="126" name="Google Shape;126;p18"/>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2</a:t>
            </a:fld>
            <a:endParaRPr b="0" dirty="0">
              <a:solidFill>
                <a:srgbClr val="000000"/>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rial" panose="020B0604020202020204" pitchFamily="34" charset="0"/>
              </a:rPr>
              <a:t>PDF of Agreement</a:t>
            </a:r>
            <a:endParaRPr>
              <a:latin typeface="Arial" panose="020B0604020202020204" pitchFamily="34" charset="0"/>
            </a:endParaRPr>
          </a:p>
        </p:txBody>
      </p:sp>
      <p:pic>
        <p:nvPicPr>
          <p:cNvPr id="258" name="Google Shape;258;p36" descr="screenshot of heading of PWN for Agreement" title="Screenshot 2026-06-26 104325.png"/>
          <p:cNvPicPr preferRelativeResize="0"/>
          <p:nvPr/>
        </p:nvPicPr>
        <p:blipFill>
          <a:blip r:embed="rId3">
            <a:alphaModFix/>
          </a:blip>
          <a:stretch>
            <a:fillRect/>
          </a:stretch>
        </p:blipFill>
        <p:spPr>
          <a:xfrm>
            <a:off x="748755" y="1017725"/>
            <a:ext cx="3602425" cy="1200800"/>
          </a:xfrm>
          <a:prstGeom prst="rect">
            <a:avLst/>
          </a:prstGeom>
          <a:noFill/>
          <a:ln w="9525" cap="flat" cmpd="sng">
            <a:solidFill>
              <a:schemeClr val="dk2"/>
            </a:solidFill>
            <a:prstDash val="solid"/>
            <a:round/>
            <a:headEnd type="none" w="sm" len="sm"/>
            <a:tailEnd type="none" w="sm" len="sm"/>
          </a:ln>
        </p:spPr>
      </p:pic>
      <p:pic>
        <p:nvPicPr>
          <p:cNvPr id="260" name="Google Shape;260;p36" descr="Screenshot of the Evaluation Stepper after an Agreement has been finalized" title="View agreement on eval stepper.png"/>
          <p:cNvPicPr preferRelativeResize="0"/>
          <p:nvPr/>
        </p:nvPicPr>
        <p:blipFill>
          <a:blip r:embed="rId4">
            <a:alphaModFix/>
          </a:blip>
          <a:stretch>
            <a:fillRect/>
          </a:stretch>
        </p:blipFill>
        <p:spPr>
          <a:xfrm>
            <a:off x="748755" y="2461050"/>
            <a:ext cx="3602425" cy="2087923"/>
          </a:xfrm>
          <a:prstGeom prst="rect">
            <a:avLst/>
          </a:prstGeom>
          <a:noFill/>
          <a:ln w="9525" cap="flat" cmpd="sng">
            <a:solidFill>
              <a:schemeClr val="dk2"/>
            </a:solidFill>
            <a:prstDash val="solid"/>
            <a:round/>
            <a:headEnd type="none" w="sm" len="sm"/>
            <a:tailEnd type="none" w="sm" len="sm"/>
          </a:ln>
        </p:spPr>
      </p:pic>
      <p:pic>
        <p:nvPicPr>
          <p:cNvPr id="259" name="Google Shape;259;p36" descr="screenshot of the pdf of the Agreement" title="agreement output.png"/>
          <p:cNvPicPr preferRelativeResize="0"/>
          <p:nvPr/>
        </p:nvPicPr>
        <p:blipFill>
          <a:blip r:embed="rId5">
            <a:alphaModFix/>
          </a:blip>
          <a:stretch>
            <a:fillRect/>
          </a:stretch>
        </p:blipFill>
        <p:spPr>
          <a:xfrm>
            <a:off x="4472350" y="1017725"/>
            <a:ext cx="3503752" cy="4039099"/>
          </a:xfrm>
          <a:prstGeom prst="rect">
            <a:avLst/>
          </a:prstGeom>
          <a:noFill/>
          <a:ln w="9525" cap="flat" cmpd="sng">
            <a:solidFill>
              <a:schemeClr val="dk2"/>
            </a:solidFill>
            <a:prstDash val="solid"/>
            <a:round/>
            <a:headEnd type="none" w="sm" len="sm"/>
            <a:tailEnd type="none" w="sm" len="sm"/>
          </a:ln>
        </p:spPr>
      </p:pic>
      <p:sp>
        <p:nvSpPr>
          <p:cNvPr id="261" name="Google Shape;261;p36"/>
          <p:cNvSpPr txBox="1">
            <a:spLocks noGrp="1"/>
          </p:cNvSpPr>
          <p:nvPr>
            <p:ph type="sldNum" idx="12"/>
          </p:nvPr>
        </p:nvSpPr>
        <p:spPr>
          <a:xfrm>
            <a:off x="8595359" y="4663225"/>
            <a:ext cx="425765"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20</a:t>
            </a:fld>
            <a:endParaRPr b="0" dirty="0">
              <a:solidFill>
                <a:srgbClr val="000000"/>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Arial" panose="020B0604020202020204" pitchFamily="34" charset="0"/>
              </a:rPr>
              <a:t>Reevaluation is Needed</a:t>
            </a:r>
            <a:endParaRPr dirty="0">
              <a:latin typeface="Arial" panose="020B0604020202020204" pitchFamily="34" charset="0"/>
            </a:endParaRPr>
          </a:p>
          <a:p>
            <a:pPr marL="0" lvl="0" indent="0" algn="ctr" rtl="0">
              <a:spcBef>
                <a:spcPts val="0"/>
              </a:spcBef>
              <a:spcAft>
                <a:spcPts val="0"/>
              </a:spcAft>
              <a:buNone/>
            </a:pPr>
            <a:r>
              <a:rPr lang="en" dirty="0">
                <a:latin typeface="Arial" panose="020B0604020202020204" pitchFamily="34" charset="0"/>
              </a:rPr>
              <a:t>(Consent/Notice)</a:t>
            </a:r>
            <a:endParaRPr dirty="0">
              <a:latin typeface="Arial" panose="020B0604020202020204" pitchFamily="34" charset="0"/>
            </a:endParaRPr>
          </a:p>
        </p:txBody>
      </p:sp>
      <p:sp>
        <p:nvSpPr>
          <p:cNvPr id="267" name="Google Shape;267;p37"/>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21</a:t>
            </a:fld>
            <a:endParaRPr b="0" dirty="0">
              <a:solidFill>
                <a:srgbClr val="000000"/>
              </a:solidFill>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rial" panose="020B0604020202020204" pitchFamily="34" charset="0"/>
              </a:rPr>
              <a:t>Notice vs. Consent </a:t>
            </a:r>
            <a:endParaRPr>
              <a:latin typeface="Arial" panose="020B0604020202020204" pitchFamily="34" charset="0"/>
            </a:endParaRPr>
          </a:p>
        </p:txBody>
      </p:sp>
      <p:sp>
        <p:nvSpPr>
          <p:cNvPr id="273" name="Google Shape;273;p38"/>
          <p:cNvSpPr txBox="1">
            <a:spLocks noGrp="1"/>
          </p:cNvSpPr>
          <p:nvPr>
            <p:ph type="body" idx="1"/>
          </p:nvPr>
        </p:nvSpPr>
        <p:spPr>
          <a:xfrm>
            <a:off x="481600" y="1017725"/>
            <a:ext cx="7949100" cy="3914700"/>
          </a:xfrm>
          <a:prstGeom prst="rect">
            <a:avLst/>
          </a:prstGeom>
        </p:spPr>
        <p:txBody>
          <a:bodyPr spcFirstLastPara="1" wrap="square" lIns="91425" tIns="91425" rIns="91425" bIns="91425" anchor="t" anchorCtr="0">
            <a:noAutofit/>
          </a:bodyPr>
          <a:lstStyle/>
          <a:p>
            <a:pPr marL="431800">
              <a:buSzPts val="2200"/>
              <a:buFont typeface="Arial" panose="020B0604020202020204" pitchFamily="34" charset="0"/>
              <a:buChar char="•"/>
            </a:pPr>
            <a:r>
              <a:rPr lang="en" sz="2200" dirty="0">
                <a:latin typeface="Arial" panose="020B0604020202020204" pitchFamily="34" charset="0"/>
              </a:rPr>
              <a:t>Additional Data Question - remains the same</a:t>
            </a:r>
            <a:endParaRPr sz="2200" dirty="0">
              <a:latin typeface="Arial" panose="020B0604020202020204" pitchFamily="34" charset="0"/>
            </a:endParaRPr>
          </a:p>
          <a:p>
            <a:pPr marL="431800">
              <a:spcBef>
                <a:spcPts val="600"/>
              </a:spcBef>
              <a:buSzPts val="2200"/>
              <a:buFont typeface="Arial" panose="020B0604020202020204" pitchFamily="34" charset="0"/>
              <a:buChar char="•"/>
            </a:pPr>
            <a:r>
              <a:rPr lang="en" sz="2200" dirty="0">
                <a:latin typeface="Arial" panose="020B0604020202020204" pitchFamily="34" charset="0"/>
              </a:rPr>
              <a:t>New - Required for both Notice/Consent</a:t>
            </a:r>
            <a:endParaRPr sz="2200" dirty="0">
              <a:latin typeface="Arial" panose="020B0604020202020204" pitchFamily="34" charset="0"/>
            </a:endParaRPr>
          </a:p>
          <a:p>
            <a:pPr marL="889000" lvl="1" indent="-342900">
              <a:buSzPts val="2200"/>
              <a:buFont typeface="Arial" panose="020B0604020202020204" pitchFamily="34" charset="0"/>
              <a:buChar char="•"/>
            </a:pPr>
            <a:r>
              <a:rPr lang="en" sz="2000" dirty="0">
                <a:latin typeface="Arial" panose="020B0604020202020204" pitchFamily="34" charset="0"/>
              </a:rPr>
              <a:t>Date parents were contacted</a:t>
            </a:r>
            <a:endParaRPr sz="2000" dirty="0">
              <a:latin typeface="Arial" panose="020B0604020202020204" pitchFamily="34" charset="0"/>
            </a:endParaRPr>
          </a:p>
          <a:p>
            <a:pPr marL="889000" lvl="1" indent="-342900">
              <a:buSzPts val="2200"/>
              <a:buFont typeface="Arial" panose="020B0604020202020204" pitchFamily="34" charset="0"/>
              <a:buChar char="•"/>
            </a:pPr>
            <a:r>
              <a:rPr lang="en" sz="2000" dirty="0">
                <a:latin typeface="Arial" panose="020B0604020202020204" pitchFamily="34" charset="0"/>
              </a:rPr>
              <a:t>Identify domains to be reviewed (student’s current goals/ services)</a:t>
            </a:r>
            <a:endParaRPr sz="2000" dirty="0">
              <a:latin typeface="Arial" panose="020B0604020202020204" pitchFamily="34" charset="0"/>
            </a:endParaRPr>
          </a:p>
          <a:p>
            <a:pPr marL="1346200" lvl="2" indent="-342900">
              <a:buSzPts val="2200"/>
              <a:buFont typeface="Arial" panose="020B0604020202020204" pitchFamily="34" charset="0"/>
              <a:buChar char="•"/>
            </a:pPr>
            <a:r>
              <a:rPr lang="en" sz="2000" dirty="0">
                <a:latin typeface="Arial" panose="020B0604020202020204" pitchFamily="34" charset="0"/>
              </a:rPr>
              <a:t>Domains selected here will transfer to “Domains to be evaluated” banner</a:t>
            </a:r>
            <a:endParaRPr sz="2000" dirty="0">
              <a:latin typeface="Arial" panose="020B0604020202020204" pitchFamily="34" charset="0"/>
            </a:endParaRPr>
          </a:p>
          <a:p>
            <a:pPr marL="889000" lvl="1" indent="-342900">
              <a:buSzPts val="2200"/>
              <a:buFont typeface="Arial" panose="020B0604020202020204" pitchFamily="34" charset="0"/>
              <a:buChar char="•"/>
            </a:pPr>
            <a:r>
              <a:rPr lang="en" sz="2000" dirty="0">
                <a:latin typeface="Arial" panose="020B0604020202020204" pitchFamily="34" charset="0"/>
              </a:rPr>
              <a:t>Consent- of the above domains, which will have additional data collected</a:t>
            </a:r>
            <a:endParaRPr sz="2000" dirty="0">
              <a:latin typeface="Arial" panose="020B0604020202020204" pitchFamily="34" charset="0"/>
            </a:endParaRPr>
          </a:p>
          <a:p>
            <a:pPr marL="431800">
              <a:spcBef>
                <a:spcPts val="600"/>
              </a:spcBef>
              <a:buSzPts val="2200"/>
              <a:buFont typeface="Arial" panose="020B0604020202020204" pitchFamily="34" charset="0"/>
              <a:buChar char="•"/>
            </a:pPr>
            <a:r>
              <a:rPr lang="en" sz="2200" dirty="0">
                <a:latin typeface="Arial" panose="020B0604020202020204" pitchFamily="34" charset="0"/>
              </a:rPr>
              <a:t>PWN components remain</a:t>
            </a:r>
            <a:endParaRPr sz="2200" dirty="0">
              <a:latin typeface="Arial" panose="020B0604020202020204" pitchFamily="34" charset="0"/>
            </a:endParaRPr>
          </a:p>
        </p:txBody>
      </p:sp>
      <p:sp>
        <p:nvSpPr>
          <p:cNvPr id="274" name="Google Shape;274;p38"/>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22</a:t>
            </a:fld>
            <a:endParaRPr b="0" dirty="0">
              <a:solidFill>
                <a:srgbClr val="000000"/>
              </a:solidFill>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Arial" panose="020B0604020202020204" pitchFamily="34" charset="0"/>
              </a:rPr>
              <a:t>Navigating the Form - Notice</a:t>
            </a:r>
            <a:endParaRPr dirty="0">
              <a:latin typeface="Arial" panose="020B0604020202020204" pitchFamily="34" charset="0"/>
            </a:endParaRPr>
          </a:p>
        </p:txBody>
      </p:sp>
      <p:pic>
        <p:nvPicPr>
          <p:cNvPr id="281" name="Google Shape;281;p39" descr="screenshot of the components to complete a Notice of Reevaluation in ACHIEVE" title="Screenshot 2026-06-16 102234.png"/>
          <p:cNvPicPr preferRelativeResize="0"/>
          <p:nvPr/>
        </p:nvPicPr>
        <p:blipFill>
          <a:blip r:embed="rId3">
            <a:alphaModFix/>
          </a:blip>
          <a:srcRect b="5496"/>
          <a:stretch/>
        </p:blipFill>
        <p:spPr>
          <a:xfrm>
            <a:off x="2475873" y="1131069"/>
            <a:ext cx="4192249" cy="2614937"/>
          </a:xfrm>
          <a:prstGeom prst="rect">
            <a:avLst/>
          </a:prstGeom>
          <a:noFill/>
          <a:ln w="9525" cap="flat" cmpd="sng">
            <a:solidFill>
              <a:schemeClr val="dk2"/>
            </a:solidFill>
            <a:prstDash val="solid"/>
            <a:round/>
            <a:headEnd type="none" w="sm" len="sm"/>
            <a:tailEnd type="none" w="sm" len="sm"/>
          </a:ln>
        </p:spPr>
      </p:pic>
      <p:pic>
        <p:nvPicPr>
          <p:cNvPr id="282" name="Google Shape;282;p39" descr="screenshot of selecting domains to be considered in the reevaluation" title="Screenshot 2026-06-16 102348.png"/>
          <p:cNvPicPr preferRelativeResize="0"/>
          <p:nvPr/>
        </p:nvPicPr>
        <p:blipFill>
          <a:blip r:embed="rId4">
            <a:alphaModFix/>
          </a:blip>
          <a:stretch>
            <a:fillRect/>
          </a:stretch>
        </p:blipFill>
        <p:spPr>
          <a:xfrm>
            <a:off x="1465536" y="3859350"/>
            <a:ext cx="6212925" cy="1223125"/>
          </a:xfrm>
          <a:prstGeom prst="rect">
            <a:avLst/>
          </a:prstGeom>
          <a:noFill/>
          <a:ln w="9525" cap="flat" cmpd="sng">
            <a:solidFill>
              <a:schemeClr val="dk2"/>
            </a:solidFill>
            <a:prstDash val="solid"/>
            <a:round/>
            <a:headEnd type="none" w="sm" len="sm"/>
            <a:tailEnd type="none" w="sm" len="sm"/>
          </a:ln>
        </p:spPr>
      </p:pic>
      <p:sp>
        <p:nvSpPr>
          <p:cNvPr id="280" name="Google Shape;280;p39"/>
          <p:cNvSpPr txBox="1">
            <a:spLocks noGrp="1"/>
          </p:cNvSpPr>
          <p:nvPr>
            <p:ph type="sldNum" idx="12"/>
          </p:nvPr>
        </p:nvSpPr>
        <p:spPr>
          <a:xfrm>
            <a:off x="8628611" y="4663225"/>
            <a:ext cx="392514"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23</a:t>
            </a:fld>
            <a:endParaRPr b="0" dirty="0">
              <a:solidFill>
                <a:srgbClr val="000000"/>
              </a:solidFill>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Arial" panose="020B0604020202020204" pitchFamily="34" charset="0"/>
              </a:rPr>
              <a:t>Navigating the Form - Consent</a:t>
            </a:r>
            <a:endParaRPr dirty="0">
              <a:latin typeface="Arial" panose="020B0604020202020204" pitchFamily="34" charset="0"/>
            </a:endParaRPr>
          </a:p>
        </p:txBody>
      </p:sp>
      <p:sp>
        <p:nvSpPr>
          <p:cNvPr id="288" name="Google Shape;288;p40"/>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24</a:t>
            </a:fld>
            <a:endParaRPr b="0" dirty="0">
              <a:solidFill>
                <a:srgbClr val="000000"/>
              </a:solidFill>
              <a:latin typeface="Arial" panose="020B0604020202020204" pitchFamily="34" charset="0"/>
            </a:endParaRPr>
          </a:p>
        </p:txBody>
      </p:sp>
      <p:pic>
        <p:nvPicPr>
          <p:cNvPr id="289" name="Google Shape;289;p40" descr="screenshot of selecting domains for additional data " title="Screenshot 2026-06-16 102730.png"/>
          <p:cNvPicPr preferRelativeResize="0"/>
          <p:nvPr/>
        </p:nvPicPr>
        <p:blipFill>
          <a:blip r:embed="rId3">
            <a:alphaModFix/>
          </a:blip>
          <a:stretch>
            <a:fillRect/>
          </a:stretch>
        </p:blipFill>
        <p:spPr>
          <a:xfrm>
            <a:off x="171450" y="1245625"/>
            <a:ext cx="8801100" cy="273367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rial" panose="020B0604020202020204" pitchFamily="34" charset="0"/>
              </a:rPr>
              <a:t>Finalizing Notice/Consent</a:t>
            </a:r>
            <a:endParaRPr>
              <a:latin typeface="Arial" panose="020B0604020202020204" pitchFamily="34" charset="0"/>
            </a:endParaRPr>
          </a:p>
        </p:txBody>
      </p:sp>
      <p:sp>
        <p:nvSpPr>
          <p:cNvPr id="295" name="Google Shape;295;p41"/>
          <p:cNvSpPr txBox="1">
            <a:spLocks noGrp="1"/>
          </p:cNvSpPr>
          <p:nvPr>
            <p:ph type="body" idx="1"/>
          </p:nvPr>
        </p:nvSpPr>
        <p:spPr>
          <a:xfrm>
            <a:off x="311700" y="1121225"/>
            <a:ext cx="3835500" cy="3854700"/>
          </a:xfrm>
          <a:prstGeom prst="rect">
            <a:avLst/>
          </a:prstGeom>
        </p:spPr>
        <p:txBody>
          <a:bodyPr spcFirstLastPara="1" wrap="square" lIns="91425" tIns="91425" rIns="91425" bIns="91425" anchor="t" anchorCtr="0">
            <a:noAutofit/>
          </a:bodyPr>
          <a:lstStyle/>
          <a:p>
            <a:pPr marL="431800" lvl="0" algn="l" rtl="0">
              <a:spcBef>
                <a:spcPts val="0"/>
              </a:spcBef>
              <a:spcAft>
                <a:spcPts val="0"/>
              </a:spcAft>
              <a:buClr>
                <a:schemeClr val="dk1"/>
              </a:buClr>
              <a:buSzPct val="100000"/>
              <a:buFont typeface="Arial" panose="020B0604020202020204" pitchFamily="34" charset="0"/>
              <a:buChar char="•"/>
            </a:pPr>
            <a:r>
              <a:rPr lang="en" sz="2000" dirty="0">
                <a:solidFill>
                  <a:schemeClr val="dk1"/>
                </a:solidFill>
                <a:latin typeface="Arial" panose="020B0604020202020204" pitchFamily="34" charset="0"/>
              </a:rPr>
              <a:t>When all components are completed, Generate button will be clickable</a:t>
            </a:r>
            <a:endParaRPr sz="2000" dirty="0">
              <a:solidFill>
                <a:schemeClr val="dk1"/>
              </a:solidFill>
              <a:latin typeface="Arial" panose="020B0604020202020204" pitchFamily="34" charset="0"/>
            </a:endParaRPr>
          </a:p>
          <a:p>
            <a:pPr marL="431800" lvl="0" algn="l" rtl="0">
              <a:spcBef>
                <a:spcPts val="600"/>
              </a:spcBef>
              <a:spcAft>
                <a:spcPts val="0"/>
              </a:spcAft>
              <a:buClr>
                <a:schemeClr val="dk1"/>
              </a:buClr>
              <a:buSzPct val="100000"/>
              <a:buFont typeface="Arial" panose="020B0604020202020204" pitchFamily="34" charset="0"/>
              <a:buChar char="•"/>
            </a:pPr>
            <a:r>
              <a:rPr lang="en" sz="2000" dirty="0">
                <a:solidFill>
                  <a:schemeClr val="dk1"/>
                </a:solidFill>
                <a:latin typeface="Arial" panose="020B0604020202020204" pitchFamily="34" charset="0"/>
              </a:rPr>
              <a:t>PDF of Notice pops up</a:t>
            </a:r>
            <a:endParaRPr sz="2000" dirty="0">
              <a:solidFill>
                <a:schemeClr val="dk1"/>
              </a:solidFill>
              <a:latin typeface="Arial" panose="020B0604020202020204" pitchFamily="34" charset="0"/>
            </a:endParaRPr>
          </a:p>
          <a:p>
            <a:pPr marL="431800" lvl="0" algn="l" rtl="0">
              <a:spcBef>
                <a:spcPts val="600"/>
              </a:spcBef>
              <a:spcAft>
                <a:spcPts val="0"/>
              </a:spcAft>
              <a:buClr>
                <a:schemeClr val="dk1"/>
              </a:buClr>
              <a:buSzPct val="100000"/>
              <a:buFont typeface="Arial" panose="020B0604020202020204" pitchFamily="34" charset="0"/>
              <a:buChar char="•"/>
            </a:pPr>
            <a:r>
              <a:rPr lang="en" sz="2000" dirty="0">
                <a:solidFill>
                  <a:schemeClr val="dk1"/>
                </a:solidFill>
                <a:latin typeface="Arial" panose="020B0604020202020204" pitchFamily="34" charset="0"/>
              </a:rPr>
              <a:t>Consent found on Documentation Stepper- under Family Consent</a:t>
            </a:r>
            <a:endParaRPr sz="2000" dirty="0">
              <a:solidFill>
                <a:schemeClr val="dk1"/>
              </a:solidFill>
              <a:latin typeface="Arial" panose="020B0604020202020204" pitchFamily="34" charset="0"/>
            </a:endParaRPr>
          </a:p>
          <a:p>
            <a:pPr marL="431800" lvl="0" algn="l" rtl="0">
              <a:spcBef>
                <a:spcPts val="600"/>
              </a:spcBef>
              <a:spcAft>
                <a:spcPts val="0"/>
              </a:spcAft>
              <a:buClr>
                <a:schemeClr val="dk1"/>
              </a:buClr>
              <a:buSzPct val="100000"/>
              <a:buFont typeface="Arial" panose="020B0604020202020204" pitchFamily="34" charset="0"/>
              <a:buChar char="•"/>
            </a:pPr>
            <a:r>
              <a:rPr lang="en" sz="2000" dirty="0">
                <a:solidFill>
                  <a:schemeClr val="dk1"/>
                </a:solidFill>
                <a:latin typeface="Arial" panose="020B0604020202020204" pitchFamily="34" charset="0"/>
              </a:rPr>
              <a:t>Exclusionary Factors and Eligibili</a:t>
            </a:r>
            <a:r>
              <a:rPr lang="en" sz="2200" dirty="0">
                <a:solidFill>
                  <a:schemeClr val="dk1"/>
                </a:solidFill>
                <a:latin typeface="Arial" panose="020B0604020202020204" pitchFamily="34" charset="0"/>
              </a:rPr>
              <a:t>ty Determination Steppers will appear</a:t>
            </a:r>
            <a:endParaRPr sz="2200" dirty="0">
              <a:latin typeface="Arial" panose="020B0604020202020204" pitchFamily="34" charset="0"/>
            </a:endParaRPr>
          </a:p>
        </p:txBody>
      </p:sp>
      <p:pic>
        <p:nvPicPr>
          <p:cNvPr id="296" name="Google Shape;296;p41" descr="Screenshot of Generate Consent button" title="Generate Consent.png"/>
          <p:cNvPicPr preferRelativeResize="0"/>
          <p:nvPr/>
        </p:nvPicPr>
        <p:blipFill rotWithShape="1">
          <a:blip r:embed="rId3">
            <a:alphaModFix/>
          </a:blip>
          <a:srcRect l="5584" t="20373" r="22453" b="23674"/>
          <a:stretch/>
        </p:blipFill>
        <p:spPr>
          <a:xfrm>
            <a:off x="4783300" y="1251738"/>
            <a:ext cx="1828800" cy="706783"/>
          </a:xfrm>
          <a:prstGeom prst="rect">
            <a:avLst/>
          </a:prstGeom>
          <a:noFill/>
          <a:ln w="9525" cap="flat" cmpd="sng">
            <a:solidFill>
              <a:schemeClr val="dk2"/>
            </a:solidFill>
            <a:prstDash val="solid"/>
            <a:round/>
            <a:headEnd type="none" w="sm" len="sm"/>
            <a:tailEnd type="none" w="sm" len="sm"/>
          </a:ln>
        </p:spPr>
      </p:pic>
      <p:pic>
        <p:nvPicPr>
          <p:cNvPr id="297" name="Google Shape;297;p41" descr="Screenshot of Generate Notice button" title="Generate Notice.png"/>
          <p:cNvPicPr preferRelativeResize="0"/>
          <p:nvPr/>
        </p:nvPicPr>
        <p:blipFill rotWithShape="1">
          <a:blip r:embed="rId4">
            <a:alphaModFix/>
          </a:blip>
          <a:srcRect l="11251" t="10377" r="13589" b="16599"/>
          <a:stretch/>
        </p:blipFill>
        <p:spPr>
          <a:xfrm>
            <a:off x="6790000" y="1274688"/>
            <a:ext cx="1828800" cy="660903"/>
          </a:xfrm>
          <a:prstGeom prst="rect">
            <a:avLst/>
          </a:prstGeom>
          <a:noFill/>
          <a:ln w="9525" cap="flat" cmpd="sng">
            <a:solidFill>
              <a:schemeClr val="dk2"/>
            </a:solidFill>
            <a:prstDash val="solid"/>
            <a:round/>
            <a:headEnd type="none" w="sm" len="sm"/>
            <a:tailEnd type="none" w="sm" len="sm"/>
          </a:ln>
        </p:spPr>
      </p:pic>
      <p:pic>
        <p:nvPicPr>
          <p:cNvPr id="298" name="Google Shape;298;p41" descr="Screenshot of the Select Additional Domains and Generate Consent button" title="Select Add'l Domains.png"/>
          <p:cNvPicPr preferRelativeResize="0"/>
          <p:nvPr/>
        </p:nvPicPr>
        <p:blipFill>
          <a:blip r:embed="rId5">
            <a:alphaModFix/>
          </a:blip>
          <a:stretch>
            <a:fillRect/>
          </a:stretch>
        </p:blipFill>
        <p:spPr>
          <a:xfrm>
            <a:off x="4783300" y="2425942"/>
            <a:ext cx="3835500" cy="1824408"/>
          </a:xfrm>
          <a:prstGeom prst="rect">
            <a:avLst/>
          </a:prstGeom>
          <a:noFill/>
          <a:ln w="9525" cap="flat" cmpd="sng">
            <a:solidFill>
              <a:schemeClr val="dk2"/>
            </a:solidFill>
            <a:prstDash val="solid"/>
            <a:round/>
            <a:headEnd type="none" w="sm" len="sm"/>
            <a:tailEnd type="none" w="sm" len="sm"/>
          </a:ln>
        </p:spPr>
      </p:pic>
      <p:sp>
        <p:nvSpPr>
          <p:cNvPr id="299" name="Google Shape;299;p41"/>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25</a:t>
            </a:fld>
            <a:endParaRPr b="0" dirty="0">
              <a:solidFill>
                <a:srgbClr val="000000"/>
              </a:solidFill>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rial" panose="020B0604020202020204" pitchFamily="34" charset="0"/>
              </a:rPr>
              <a:t>After Consent/Notice is “Finalized”</a:t>
            </a:r>
            <a:endParaRPr>
              <a:latin typeface="Arial" panose="020B0604020202020204" pitchFamily="34" charset="0"/>
            </a:endParaRPr>
          </a:p>
        </p:txBody>
      </p:sp>
      <p:sp>
        <p:nvSpPr>
          <p:cNvPr id="305" name="Google Shape;305;p42"/>
          <p:cNvSpPr txBox="1">
            <a:spLocks noGrp="1"/>
          </p:cNvSpPr>
          <p:nvPr>
            <p:ph type="body" idx="1"/>
          </p:nvPr>
        </p:nvSpPr>
        <p:spPr>
          <a:xfrm>
            <a:off x="311700" y="1152475"/>
            <a:ext cx="8520600" cy="377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Arial" panose="020B0604020202020204" pitchFamily="34" charset="0"/>
              </a:rPr>
              <a:t>Consent: </a:t>
            </a:r>
            <a:endParaRPr sz="2400" dirty="0">
              <a:latin typeface="Arial" panose="020B0604020202020204" pitchFamily="34" charset="0"/>
            </a:endParaRPr>
          </a:p>
          <a:p>
            <a:pPr marL="419100">
              <a:buClr>
                <a:schemeClr val="dk1"/>
              </a:buClr>
              <a:buSzPct val="100000"/>
              <a:buFont typeface="Arial" panose="020B0604020202020204" pitchFamily="34" charset="0"/>
              <a:buChar char="•"/>
            </a:pPr>
            <a:r>
              <a:rPr lang="en" sz="2000" dirty="0">
                <a:solidFill>
                  <a:schemeClr val="dk1"/>
                </a:solidFill>
                <a:latin typeface="Arial" panose="020B0604020202020204" pitchFamily="34" charset="0"/>
              </a:rPr>
              <a:t>Continue to have option to sign electronically</a:t>
            </a:r>
            <a:endParaRPr sz="2000" dirty="0">
              <a:latin typeface="Arial" panose="020B0604020202020204" pitchFamily="34" charset="0"/>
            </a:endParaRPr>
          </a:p>
          <a:p>
            <a:pPr marL="419100">
              <a:spcBef>
                <a:spcPts val="600"/>
              </a:spcBef>
              <a:buSzPct val="100000"/>
              <a:buFont typeface="Arial" panose="020B0604020202020204" pitchFamily="34" charset="0"/>
              <a:buChar char="•"/>
            </a:pPr>
            <a:r>
              <a:rPr lang="en" sz="2000" dirty="0">
                <a:latin typeface="Arial" panose="020B0604020202020204" pitchFamily="34" charset="0"/>
              </a:rPr>
              <a:t>Learner Facilitator remains the person who can change the “Consent Status”</a:t>
            </a:r>
            <a:endParaRPr sz="2000" dirty="0">
              <a:latin typeface="Arial" panose="020B0604020202020204" pitchFamily="34" charset="0"/>
            </a:endParaRPr>
          </a:p>
          <a:p>
            <a:pPr marL="419100">
              <a:buSzPct val="100000"/>
              <a:buFont typeface="Arial" panose="020B0604020202020204" pitchFamily="34" charset="0"/>
              <a:buChar char="•"/>
            </a:pPr>
            <a:r>
              <a:rPr lang="en" sz="2000" dirty="0">
                <a:latin typeface="Arial" panose="020B0604020202020204" pitchFamily="34" charset="0"/>
              </a:rPr>
              <a:t>Consent Approved or Declined</a:t>
            </a:r>
            <a:endParaRPr sz="2000" dirty="0">
              <a:latin typeface="Arial" panose="020B0604020202020204" pitchFamily="34" charset="0"/>
            </a:endParaRPr>
          </a:p>
          <a:p>
            <a:pPr marL="876300" lvl="1" indent="-342900">
              <a:buSzPct val="100000"/>
              <a:buFont typeface="Arial" panose="020B0604020202020204" pitchFamily="34" charset="0"/>
              <a:buChar char="•"/>
            </a:pPr>
            <a:r>
              <a:rPr lang="en" sz="2000" dirty="0">
                <a:latin typeface="Arial" panose="020B0604020202020204" pitchFamily="34" charset="0"/>
              </a:rPr>
              <a:t>Once approved “test” will become a data method option</a:t>
            </a:r>
            <a:endParaRPr sz="2000" dirty="0">
              <a:latin typeface="Arial" panose="020B0604020202020204" pitchFamily="34" charset="0"/>
            </a:endParaRPr>
          </a:p>
          <a:p>
            <a:pPr marL="342900">
              <a:spcBef>
                <a:spcPts val="600"/>
              </a:spcBef>
              <a:buSzPct val="100000"/>
              <a:buFont typeface="Arial" panose="020B0604020202020204" pitchFamily="34" charset="0"/>
              <a:buChar char="•"/>
            </a:pPr>
            <a:r>
              <a:rPr lang="en" sz="2000" dirty="0">
                <a:latin typeface="Arial" panose="020B0604020202020204" pitchFamily="34" charset="0"/>
              </a:rPr>
              <a:t>Notice/Consent</a:t>
            </a:r>
          </a:p>
          <a:p>
            <a:pPr marL="342900">
              <a:spcBef>
                <a:spcPts val="600"/>
              </a:spcBef>
              <a:buSzPct val="100000"/>
              <a:buFont typeface="Arial" panose="020B0604020202020204" pitchFamily="34" charset="0"/>
              <a:buChar char="•"/>
            </a:pPr>
            <a:r>
              <a:rPr lang="en" sz="2000" dirty="0">
                <a:latin typeface="Arial" panose="020B0604020202020204" pitchFamily="34" charset="0"/>
              </a:rPr>
              <a:t>Option to “Select Additional Domains”</a:t>
            </a:r>
            <a:endParaRPr sz="2000" dirty="0">
              <a:latin typeface="Arial" panose="020B0604020202020204" pitchFamily="34" charset="0"/>
            </a:endParaRPr>
          </a:p>
          <a:p>
            <a:pPr marL="0" lvl="0" indent="0" algn="l" rtl="0">
              <a:spcBef>
                <a:spcPts val="0"/>
              </a:spcBef>
              <a:spcAft>
                <a:spcPts val="0"/>
              </a:spcAft>
              <a:buNone/>
            </a:pPr>
            <a:endParaRPr sz="2400" dirty="0">
              <a:latin typeface="Arial" panose="020B0604020202020204" pitchFamily="34" charset="0"/>
            </a:endParaRPr>
          </a:p>
        </p:txBody>
      </p:sp>
      <p:sp>
        <p:nvSpPr>
          <p:cNvPr id="306" name="Google Shape;306;p42"/>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26</a:t>
            </a:fld>
            <a:endParaRPr b="0" dirty="0">
              <a:solidFill>
                <a:srgbClr val="000000"/>
              </a:solidFill>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rial" panose="020B0604020202020204" pitchFamily="34" charset="0"/>
              </a:rPr>
              <a:t>Select Additional Domains</a:t>
            </a:r>
            <a:endParaRPr>
              <a:latin typeface="Arial" panose="020B0604020202020204" pitchFamily="34" charset="0"/>
            </a:endParaRPr>
          </a:p>
        </p:txBody>
      </p:sp>
      <p:pic>
        <p:nvPicPr>
          <p:cNvPr id="312" name="Google Shape;312;p43" descr="screenshot showing the &quot;Select additional domains and generate consent&quot; button" title="Screenshot 2026-06-16 105818.png"/>
          <p:cNvPicPr preferRelativeResize="0"/>
          <p:nvPr/>
        </p:nvPicPr>
        <p:blipFill>
          <a:blip r:embed="rId3">
            <a:alphaModFix/>
          </a:blip>
          <a:stretch>
            <a:fillRect/>
          </a:stretch>
        </p:blipFill>
        <p:spPr>
          <a:xfrm>
            <a:off x="2472938" y="1017725"/>
            <a:ext cx="4198134" cy="3820975"/>
          </a:xfrm>
          <a:prstGeom prst="rect">
            <a:avLst/>
          </a:prstGeom>
          <a:noFill/>
          <a:ln w="9525" cap="flat" cmpd="sng">
            <a:solidFill>
              <a:schemeClr val="dk2"/>
            </a:solidFill>
            <a:prstDash val="solid"/>
            <a:round/>
            <a:headEnd type="none" w="sm" len="sm"/>
            <a:tailEnd type="none" w="sm" len="sm"/>
          </a:ln>
        </p:spPr>
      </p:pic>
      <p:sp>
        <p:nvSpPr>
          <p:cNvPr id="313" name="Google Shape;313;p43" descr="arrow pointing to the button of select additional domains"/>
          <p:cNvSpPr/>
          <p:nvPr/>
        </p:nvSpPr>
        <p:spPr>
          <a:xfrm>
            <a:off x="6807475" y="1861075"/>
            <a:ext cx="1315200" cy="393600"/>
          </a:xfrm>
          <a:prstGeom prst="leftArrow">
            <a:avLst>
              <a:gd name="adj1" fmla="val 50000"/>
              <a:gd name="adj2" fmla="val 50000"/>
            </a:avLst>
          </a:prstGeom>
          <a:solidFill>
            <a:srgbClr val="9B224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n-lt"/>
              <a:ea typeface="Proxima Nova"/>
              <a:cs typeface="Proxima Nova"/>
              <a:sym typeface="Proxima Nova"/>
            </a:endParaRPr>
          </a:p>
        </p:txBody>
      </p:sp>
      <p:sp>
        <p:nvSpPr>
          <p:cNvPr id="314" name="Google Shape;314;p43"/>
          <p:cNvSpPr txBox="1">
            <a:spLocks noGrp="1"/>
          </p:cNvSpPr>
          <p:nvPr>
            <p:ph type="sldNum" idx="12"/>
          </p:nvPr>
        </p:nvSpPr>
        <p:spPr>
          <a:xfrm>
            <a:off x="8445731" y="4663225"/>
            <a:ext cx="575394"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27</a:t>
            </a:fld>
            <a:endParaRPr b="0" dirty="0">
              <a:solidFill>
                <a:srgbClr val="000000"/>
              </a:solidFill>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Arial" panose="020B0604020202020204" pitchFamily="34" charset="0"/>
              </a:rPr>
              <a:t>Select Additional Domains and </a:t>
            </a:r>
            <a:br>
              <a:rPr lang="en" dirty="0">
                <a:latin typeface="Arial" panose="020B0604020202020204" pitchFamily="34" charset="0"/>
              </a:rPr>
            </a:br>
            <a:r>
              <a:rPr lang="en" dirty="0">
                <a:latin typeface="Arial" panose="020B0604020202020204" pitchFamily="34" charset="0"/>
              </a:rPr>
              <a:t>Generate Consent / Notice</a:t>
            </a:r>
            <a:endParaRPr dirty="0">
              <a:latin typeface="Arial" panose="020B0604020202020204" pitchFamily="34" charset="0"/>
            </a:endParaRPr>
          </a:p>
        </p:txBody>
      </p:sp>
      <p:pic>
        <p:nvPicPr>
          <p:cNvPr id="322" name="Google Shape;322;p44" descr="Generate additional consent by selecting domains in which additional assessment is needed"/>
          <p:cNvPicPr preferRelativeResize="0"/>
          <p:nvPr/>
        </p:nvPicPr>
        <p:blipFill>
          <a:blip r:embed="rId3">
            <a:alphaModFix/>
          </a:blip>
          <a:stretch>
            <a:fillRect/>
          </a:stretch>
        </p:blipFill>
        <p:spPr>
          <a:xfrm>
            <a:off x="1376636" y="1524802"/>
            <a:ext cx="2748825" cy="3151065"/>
          </a:xfrm>
          <a:prstGeom prst="rect">
            <a:avLst/>
          </a:prstGeom>
          <a:noFill/>
          <a:ln w="9525" cap="flat" cmpd="sng">
            <a:solidFill>
              <a:schemeClr val="dk2"/>
            </a:solidFill>
            <a:prstDash val="solid"/>
            <a:round/>
            <a:headEnd type="none" w="sm" len="sm"/>
            <a:tailEnd type="none" w="sm" len="sm"/>
          </a:ln>
        </p:spPr>
      </p:pic>
      <p:pic>
        <p:nvPicPr>
          <p:cNvPr id="321" name="Google Shape;321;p44" descr="Generate additional notice without selecting domains in which additional assessment is needed"/>
          <p:cNvPicPr preferRelativeResize="0"/>
          <p:nvPr/>
        </p:nvPicPr>
        <p:blipFill>
          <a:blip r:embed="rId4">
            <a:alphaModFix/>
          </a:blip>
          <a:stretch>
            <a:fillRect/>
          </a:stretch>
        </p:blipFill>
        <p:spPr>
          <a:xfrm>
            <a:off x="4936851" y="1524802"/>
            <a:ext cx="2748830" cy="3437897"/>
          </a:xfrm>
          <a:prstGeom prst="rect">
            <a:avLst/>
          </a:prstGeom>
          <a:noFill/>
          <a:ln w="9525" cap="flat" cmpd="sng">
            <a:solidFill>
              <a:schemeClr val="dk2"/>
            </a:solidFill>
            <a:prstDash val="solid"/>
            <a:round/>
            <a:headEnd type="none" w="sm" len="sm"/>
            <a:tailEnd type="none" w="sm" len="sm"/>
          </a:ln>
        </p:spPr>
      </p:pic>
      <p:sp>
        <p:nvSpPr>
          <p:cNvPr id="320" name="Google Shape;320;p44"/>
          <p:cNvSpPr txBox="1">
            <a:spLocks noGrp="1"/>
          </p:cNvSpPr>
          <p:nvPr>
            <p:ph type="sldNum" idx="12"/>
          </p:nvPr>
        </p:nvSpPr>
        <p:spPr>
          <a:xfrm>
            <a:off x="8595359" y="4663225"/>
            <a:ext cx="425765"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28</a:t>
            </a:fld>
            <a:endParaRPr b="0" dirty="0">
              <a:solidFill>
                <a:srgbClr val="000000"/>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Arial" panose="020B0604020202020204" pitchFamily="34" charset="0"/>
              </a:rPr>
              <a:t>Team Members Stepper</a:t>
            </a:r>
            <a:endParaRPr>
              <a:latin typeface="Arial" panose="020B0604020202020204" pitchFamily="34" charset="0"/>
            </a:endParaRPr>
          </a:p>
        </p:txBody>
      </p:sp>
      <p:sp>
        <p:nvSpPr>
          <p:cNvPr id="328" name="Google Shape;328;p45"/>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29</a:t>
            </a:fld>
            <a:endParaRPr b="0" dirty="0">
              <a:solidFill>
                <a:srgbClr val="000000"/>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rial" panose="020B0604020202020204" pitchFamily="34" charset="0"/>
              </a:rPr>
              <a:t>Updates Include</a:t>
            </a:r>
            <a:endParaRPr>
              <a:latin typeface="Arial" panose="020B0604020202020204" pitchFamily="34" charset="0"/>
            </a:endParaRPr>
          </a:p>
        </p:txBody>
      </p:sp>
      <p:sp>
        <p:nvSpPr>
          <p:cNvPr id="132" name="Google Shape;132;p19"/>
          <p:cNvSpPr txBox="1">
            <a:spLocks noGrp="1"/>
          </p:cNvSpPr>
          <p:nvPr>
            <p:ph type="body" idx="1"/>
          </p:nvPr>
        </p:nvSpPr>
        <p:spPr>
          <a:xfrm>
            <a:off x="311700" y="1152475"/>
            <a:ext cx="5124824" cy="3771000"/>
          </a:xfrm>
          <a:prstGeom prst="rect">
            <a:avLst/>
          </a:prstGeom>
        </p:spPr>
        <p:txBody>
          <a:bodyPr spcFirstLastPara="1" wrap="square" lIns="91425" tIns="91425" rIns="91425" bIns="91425" anchor="t" anchorCtr="0">
            <a:noAutofit/>
          </a:bodyPr>
          <a:lstStyle/>
          <a:p>
            <a:pPr marL="425450">
              <a:buClr>
                <a:schemeClr val="dk1"/>
              </a:buClr>
              <a:buSzPts val="2300"/>
              <a:buFont typeface="Arial" panose="020B0604020202020204" pitchFamily="34" charset="0"/>
              <a:buChar char="•"/>
            </a:pPr>
            <a:r>
              <a:rPr lang="en" sz="2300" dirty="0">
                <a:solidFill>
                  <a:schemeClr val="dk1"/>
                </a:solidFill>
                <a:latin typeface="Arial" panose="020B0604020202020204" pitchFamily="34" charset="0"/>
              </a:rPr>
              <a:t>Evaluation Table to align to FBA table</a:t>
            </a:r>
            <a:endParaRPr sz="2300" dirty="0">
              <a:latin typeface="Arial" panose="020B0604020202020204" pitchFamily="34" charset="0"/>
            </a:endParaRPr>
          </a:p>
          <a:p>
            <a:pPr marL="425450">
              <a:buSzPts val="2300"/>
              <a:buFont typeface="Arial" panose="020B0604020202020204" pitchFamily="34" charset="0"/>
              <a:buChar char="•"/>
            </a:pPr>
            <a:r>
              <a:rPr lang="en" sz="2300" dirty="0">
                <a:latin typeface="Arial" panose="020B0604020202020204" pitchFamily="34" charset="0"/>
              </a:rPr>
              <a:t>Notice/Consent Form (PWN)</a:t>
            </a:r>
          </a:p>
          <a:p>
            <a:pPr marL="882650" lvl="1">
              <a:buSzPts val="2300"/>
              <a:buFont typeface="Arial" panose="020B0604020202020204" pitchFamily="34" charset="0"/>
              <a:buChar char="•"/>
            </a:pPr>
            <a:r>
              <a:rPr lang="en" sz="1900" dirty="0">
                <a:latin typeface="Arial" panose="020B0604020202020204" pitchFamily="34" charset="0"/>
              </a:rPr>
              <a:t>Addition of an Agreement a Reevaluation is Unnecessary</a:t>
            </a:r>
            <a:endParaRPr sz="1900" dirty="0">
              <a:latin typeface="Arial" panose="020B0604020202020204" pitchFamily="34" charset="0"/>
            </a:endParaRPr>
          </a:p>
          <a:p>
            <a:pPr marL="425450">
              <a:buSzPts val="2300"/>
              <a:buFont typeface="Arial" panose="020B0604020202020204" pitchFamily="34" charset="0"/>
              <a:buChar char="•"/>
            </a:pPr>
            <a:r>
              <a:rPr lang="en" sz="2300" dirty="0">
                <a:latin typeface="Arial" panose="020B0604020202020204" pitchFamily="34" charset="0"/>
              </a:rPr>
              <a:t>Team Members</a:t>
            </a:r>
            <a:endParaRPr sz="2300" dirty="0">
              <a:latin typeface="Arial" panose="020B0604020202020204" pitchFamily="34" charset="0"/>
            </a:endParaRPr>
          </a:p>
          <a:p>
            <a:pPr marL="425450">
              <a:buSzPts val="2300"/>
              <a:buFont typeface="Arial" panose="020B0604020202020204" pitchFamily="34" charset="0"/>
              <a:buChar char="•"/>
            </a:pPr>
            <a:r>
              <a:rPr lang="en" sz="2300" dirty="0">
                <a:latin typeface="Arial" panose="020B0604020202020204" pitchFamily="34" charset="0"/>
              </a:rPr>
              <a:t>Reevaluation Details</a:t>
            </a:r>
            <a:endParaRPr sz="2300" dirty="0">
              <a:latin typeface="Arial" panose="020B0604020202020204" pitchFamily="34" charset="0"/>
            </a:endParaRPr>
          </a:p>
          <a:p>
            <a:pPr marL="425450">
              <a:buSzPts val="2300"/>
              <a:buFont typeface="Arial" panose="020B0604020202020204" pitchFamily="34" charset="0"/>
              <a:buChar char="•"/>
            </a:pPr>
            <a:r>
              <a:rPr lang="en" sz="2300" dirty="0">
                <a:latin typeface="Arial" panose="020B0604020202020204" pitchFamily="34" charset="0"/>
              </a:rPr>
              <a:t>Assessment Methods</a:t>
            </a:r>
            <a:endParaRPr sz="2300" dirty="0">
              <a:latin typeface="Arial" panose="020B0604020202020204" pitchFamily="34" charset="0"/>
            </a:endParaRPr>
          </a:p>
          <a:p>
            <a:pPr marL="425450">
              <a:buSzPts val="2300"/>
              <a:buFont typeface="Arial" panose="020B0604020202020204" pitchFamily="34" charset="0"/>
              <a:buChar char="•"/>
            </a:pPr>
            <a:r>
              <a:rPr lang="en" sz="2300" dirty="0">
                <a:latin typeface="Arial" panose="020B0604020202020204" pitchFamily="34" charset="0"/>
              </a:rPr>
              <a:t>Eligibility Determination</a:t>
            </a:r>
            <a:endParaRPr sz="2300" dirty="0">
              <a:latin typeface="Arial" panose="020B0604020202020204" pitchFamily="34" charset="0"/>
            </a:endParaRPr>
          </a:p>
        </p:txBody>
      </p:sp>
      <p:pic>
        <p:nvPicPr>
          <p:cNvPr id="133" name="Google Shape;133;p19" descr="ACHIEVE Logo"/>
          <p:cNvPicPr preferRelativeResize="0"/>
          <p:nvPr/>
        </p:nvPicPr>
        <p:blipFill rotWithShape="1">
          <a:blip r:embed="rId3">
            <a:alphaModFix/>
          </a:blip>
          <a:srcRect r="70788"/>
          <a:stretch/>
        </p:blipFill>
        <p:spPr>
          <a:xfrm>
            <a:off x="5627700" y="1152475"/>
            <a:ext cx="3204600" cy="2779625"/>
          </a:xfrm>
          <a:prstGeom prst="rect">
            <a:avLst/>
          </a:prstGeom>
          <a:noFill/>
          <a:ln>
            <a:noFill/>
          </a:ln>
        </p:spPr>
      </p:pic>
      <p:sp>
        <p:nvSpPr>
          <p:cNvPr id="134" name="Google Shape;134;p19"/>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3</a:t>
            </a:fld>
            <a:endParaRPr b="0" dirty="0">
              <a:solidFill>
                <a:srgbClr val="000000"/>
              </a:solidFill>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rial" panose="020B0604020202020204" pitchFamily="34" charset="0"/>
              </a:rPr>
              <a:t>Team Members- Formerly Overview</a:t>
            </a:r>
            <a:endParaRPr>
              <a:latin typeface="Arial" panose="020B0604020202020204" pitchFamily="34" charset="0"/>
            </a:endParaRPr>
          </a:p>
        </p:txBody>
      </p:sp>
      <p:sp>
        <p:nvSpPr>
          <p:cNvPr id="334" name="Google Shape;334;p46"/>
          <p:cNvSpPr txBox="1">
            <a:spLocks noGrp="1"/>
          </p:cNvSpPr>
          <p:nvPr>
            <p:ph type="body" idx="1"/>
          </p:nvPr>
        </p:nvSpPr>
        <p:spPr>
          <a:xfrm>
            <a:off x="591800" y="1152475"/>
            <a:ext cx="7729200" cy="3361800"/>
          </a:xfrm>
          <a:prstGeom prst="rect">
            <a:avLst/>
          </a:prstGeom>
        </p:spPr>
        <p:txBody>
          <a:bodyPr spcFirstLastPara="1" wrap="square" lIns="91425" tIns="91425" rIns="91425" bIns="91425" anchor="t" anchorCtr="0">
            <a:noAutofit/>
          </a:bodyPr>
          <a:lstStyle/>
          <a:p>
            <a:pPr marL="425450" lvl="0" algn="l" rtl="0">
              <a:spcBef>
                <a:spcPts val="0"/>
              </a:spcBef>
              <a:spcAft>
                <a:spcPts val="0"/>
              </a:spcAft>
              <a:buClr>
                <a:schemeClr val="dk1"/>
              </a:buClr>
              <a:buSzPts val="2300"/>
              <a:buFont typeface="Arial" panose="020B0604020202020204" pitchFamily="34" charset="0"/>
              <a:buChar char="•"/>
            </a:pPr>
            <a:r>
              <a:rPr lang="en" sz="2300" dirty="0">
                <a:solidFill>
                  <a:schemeClr val="dk1"/>
                </a:solidFill>
                <a:latin typeface="Arial" panose="020B0604020202020204" pitchFamily="34" charset="0"/>
              </a:rPr>
              <a:t>Remains the same: </a:t>
            </a:r>
            <a:endParaRPr sz="2300" dirty="0">
              <a:solidFill>
                <a:schemeClr val="dk1"/>
              </a:solidFill>
              <a:latin typeface="Arial" panose="020B0604020202020204" pitchFamily="34" charset="0"/>
            </a:endParaRPr>
          </a:p>
          <a:p>
            <a:pPr marL="882650" lvl="1" indent="-342900" algn="l" rtl="0">
              <a:spcBef>
                <a:spcPts val="0"/>
              </a:spcBef>
              <a:spcAft>
                <a:spcPts val="0"/>
              </a:spcAft>
              <a:buClr>
                <a:schemeClr val="dk1"/>
              </a:buClr>
              <a:buSzPts val="2300"/>
              <a:buFont typeface="Arial" panose="020B0604020202020204" pitchFamily="34" charset="0"/>
              <a:buChar char="•"/>
            </a:pPr>
            <a:r>
              <a:rPr lang="en" sz="2300" dirty="0">
                <a:solidFill>
                  <a:schemeClr val="dk1"/>
                </a:solidFill>
                <a:latin typeface="Arial" panose="020B0604020202020204" pitchFamily="34" charset="0"/>
              </a:rPr>
              <a:t>Evaluation Facilitator</a:t>
            </a:r>
            <a:endParaRPr sz="2300" dirty="0">
              <a:solidFill>
                <a:schemeClr val="dk1"/>
              </a:solidFill>
              <a:latin typeface="Arial" panose="020B0604020202020204" pitchFamily="34" charset="0"/>
            </a:endParaRPr>
          </a:p>
          <a:p>
            <a:pPr marL="882650" lvl="1" indent="-342900" algn="l" rtl="0">
              <a:spcBef>
                <a:spcPts val="0"/>
              </a:spcBef>
              <a:spcAft>
                <a:spcPts val="0"/>
              </a:spcAft>
              <a:buClr>
                <a:schemeClr val="dk1"/>
              </a:buClr>
              <a:buSzPts val="2300"/>
              <a:buFont typeface="Arial" panose="020B0604020202020204" pitchFamily="34" charset="0"/>
              <a:buChar char="•"/>
            </a:pPr>
            <a:r>
              <a:rPr lang="en" sz="2300" dirty="0">
                <a:solidFill>
                  <a:schemeClr val="dk1"/>
                </a:solidFill>
                <a:latin typeface="Arial" panose="020B0604020202020204" pitchFamily="34" charset="0"/>
              </a:rPr>
              <a:t>Evaluation Team</a:t>
            </a:r>
            <a:endParaRPr sz="2300" dirty="0">
              <a:solidFill>
                <a:schemeClr val="dk1"/>
              </a:solidFill>
              <a:latin typeface="Arial" panose="020B0604020202020204" pitchFamily="34" charset="0"/>
            </a:endParaRPr>
          </a:p>
          <a:p>
            <a:pPr marL="425450" lvl="0" algn="l" rtl="0">
              <a:spcBef>
                <a:spcPts val="600"/>
              </a:spcBef>
              <a:spcAft>
                <a:spcPts val="0"/>
              </a:spcAft>
              <a:buClr>
                <a:schemeClr val="dk1"/>
              </a:buClr>
              <a:buSzPts val="2300"/>
              <a:buFont typeface="Arial" panose="020B0604020202020204" pitchFamily="34" charset="0"/>
              <a:buChar char="•"/>
            </a:pPr>
            <a:r>
              <a:rPr lang="en" sz="2300" dirty="0">
                <a:solidFill>
                  <a:schemeClr val="dk1"/>
                </a:solidFill>
                <a:latin typeface="Arial" panose="020B0604020202020204" pitchFamily="34" charset="0"/>
              </a:rPr>
              <a:t>Changes - Evaluation Assignments </a:t>
            </a:r>
            <a:endParaRPr sz="2300" dirty="0">
              <a:solidFill>
                <a:schemeClr val="dk1"/>
              </a:solidFill>
              <a:latin typeface="Arial" panose="020B0604020202020204" pitchFamily="34" charset="0"/>
            </a:endParaRPr>
          </a:p>
          <a:p>
            <a:pPr marL="882650" lvl="1" indent="-342900" algn="l" rtl="0">
              <a:spcBef>
                <a:spcPts val="0"/>
              </a:spcBef>
              <a:spcAft>
                <a:spcPts val="0"/>
              </a:spcAft>
              <a:buClr>
                <a:schemeClr val="dk1"/>
              </a:buClr>
              <a:buSzPts val="2300"/>
              <a:buFont typeface="Arial" panose="020B0604020202020204" pitchFamily="34" charset="0"/>
              <a:buChar char="•"/>
            </a:pPr>
            <a:r>
              <a:rPr lang="en" sz="2300" dirty="0">
                <a:solidFill>
                  <a:schemeClr val="dk1"/>
                </a:solidFill>
                <a:latin typeface="Arial" panose="020B0604020202020204" pitchFamily="34" charset="0"/>
              </a:rPr>
              <a:t>Domains identified in Overview (Notice/Consent) will be reflected here</a:t>
            </a:r>
            <a:endParaRPr sz="2300" dirty="0">
              <a:solidFill>
                <a:schemeClr val="dk1"/>
              </a:solidFill>
              <a:latin typeface="Arial" panose="020B0604020202020204" pitchFamily="34" charset="0"/>
            </a:endParaRPr>
          </a:p>
          <a:p>
            <a:pPr marL="882650" lvl="1" indent="-342900" algn="l" rtl="0">
              <a:spcBef>
                <a:spcPts val="0"/>
              </a:spcBef>
              <a:spcAft>
                <a:spcPts val="0"/>
              </a:spcAft>
              <a:buClr>
                <a:schemeClr val="dk1"/>
              </a:buClr>
              <a:buSzPts val="2300"/>
              <a:buFont typeface="Arial" panose="020B0604020202020204" pitchFamily="34" charset="0"/>
              <a:buChar char="•"/>
            </a:pPr>
            <a:r>
              <a:rPr lang="en" sz="2300" dirty="0">
                <a:solidFill>
                  <a:schemeClr val="dk1"/>
                </a:solidFill>
                <a:latin typeface="Arial" panose="020B0604020202020204" pitchFamily="34" charset="0"/>
              </a:rPr>
              <a:t>A specific team member will not be required</a:t>
            </a:r>
            <a:endParaRPr sz="2300" dirty="0">
              <a:latin typeface="Arial" panose="020B0604020202020204" pitchFamily="34" charset="0"/>
            </a:endParaRPr>
          </a:p>
        </p:txBody>
      </p:sp>
      <p:sp>
        <p:nvSpPr>
          <p:cNvPr id="335" name="Google Shape;335;p46"/>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30</a:t>
            </a:fld>
            <a:endParaRPr b="0" dirty="0">
              <a:solidFill>
                <a:srgbClr val="000000"/>
              </a:solidFill>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rial" panose="020B0604020202020204" pitchFamily="34" charset="0"/>
              </a:rPr>
              <a:t>How it looks in ACHIEVE</a:t>
            </a:r>
            <a:endParaRPr>
              <a:latin typeface="Arial" panose="020B0604020202020204" pitchFamily="34" charset="0"/>
            </a:endParaRPr>
          </a:p>
        </p:txBody>
      </p:sp>
      <p:pic>
        <p:nvPicPr>
          <p:cNvPr id="341" name="Google Shape;341;p47" descr="Screenshot of the Team Members Stepper" title="Team members.png"/>
          <p:cNvPicPr preferRelativeResize="0"/>
          <p:nvPr/>
        </p:nvPicPr>
        <p:blipFill>
          <a:blip r:embed="rId3">
            <a:alphaModFix/>
          </a:blip>
          <a:stretch>
            <a:fillRect/>
          </a:stretch>
        </p:blipFill>
        <p:spPr>
          <a:xfrm>
            <a:off x="424375" y="1017725"/>
            <a:ext cx="3496672" cy="4039100"/>
          </a:xfrm>
          <a:prstGeom prst="rect">
            <a:avLst/>
          </a:prstGeom>
          <a:noFill/>
          <a:ln w="9525" cap="flat" cmpd="sng">
            <a:solidFill>
              <a:srgbClr val="002152"/>
            </a:solidFill>
            <a:prstDash val="solid"/>
            <a:round/>
            <a:headEnd type="none" w="sm" len="sm"/>
            <a:tailEnd type="none" w="sm" len="sm"/>
          </a:ln>
        </p:spPr>
      </p:pic>
      <p:pic>
        <p:nvPicPr>
          <p:cNvPr id="342" name="Google Shape;342;p47" descr="Screenshot of Evaluation Assignments" title="Eval Assignments.png"/>
          <p:cNvPicPr preferRelativeResize="0"/>
          <p:nvPr/>
        </p:nvPicPr>
        <p:blipFill>
          <a:blip r:embed="rId4">
            <a:alphaModFix/>
          </a:blip>
          <a:stretch>
            <a:fillRect/>
          </a:stretch>
        </p:blipFill>
        <p:spPr>
          <a:xfrm>
            <a:off x="4169450" y="1292138"/>
            <a:ext cx="4851675" cy="3096675"/>
          </a:xfrm>
          <a:prstGeom prst="rect">
            <a:avLst/>
          </a:prstGeom>
          <a:noFill/>
          <a:ln w="9525" cap="flat" cmpd="sng">
            <a:solidFill>
              <a:srgbClr val="002152"/>
            </a:solidFill>
            <a:prstDash val="solid"/>
            <a:round/>
            <a:headEnd type="none" w="sm" len="sm"/>
            <a:tailEnd type="none" w="sm" len="sm"/>
          </a:ln>
        </p:spPr>
      </p:pic>
      <p:sp>
        <p:nvSpPr>
          <p:cNvPr id="343" name="Google Shape;343;p47"/>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31</a:t>
            </a:fld>
            <a:endParaRPr b="0" dirty="0">
              <a:solidFill>
                <a:srgbClr val="000000"/>
              </a:solidFill>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Arial" panose="020B0604020202020204" pitchFamily="34" charset="0"/>
              </a:rPr>
              <a:t>Reevaluation Data Stepper</a:t>
            </a:r>
            <a:endParaRPr dirty="0">
              <a:latin typeface="Arial" panose="020B0604020202020204" pitchFamily="34" charset="0"/>
            </a:endParaRPr>
          </a:p>
        </p:txBody>
      </p:sp>
      <p:sp>
        <p:nvSpPr>
          <p:cNvPr id="349" name="Google Shape;349;p48"/>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32</a:t>
            </a:fld>
            <a:endParaRPr b="0" dirty="0">
              <a:solidFill>
                <a:srgbClr val="000000"/>
              </a:solidFill>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Arial" panose="020B0604020202020204" pitchFamily="34" charset="0"/>
              </a:rPr>
              <a:t>Reevaluation Data</a:t>
            </a:r>
            <a:endParaRPr dirty="0">
              <a:latin typeface="Arial" panose="020B0604020202020204" pitchFamily="34" charset="0"/>
            </a:endParaRPr>
          </a:p>
        </p:txBody>
      </p:sp>
      <p:sp>
        <p:nvSpPr>
          <p:cNvPr id="355" name="Google Shape;355;p49"/>
          <p:cNvSpPr txBox="1">
            <a:spLocks noGrp="1"/>
          </p:cNvSpPr>
          <p:nvPr>
            <p:ph type="body" idx="1"/>
          </p:nvPr>
        </p:nvSpPr>
        <p:spPr>
          <a:xfrm>
            <a:off x="311700" y="1112087"/>
            <a:ext cx="470123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Arial" panose="020B0604020202020204" pitchFamily="34" charset="0"/>
              </a:rPr>
              <a:t>Helper text of information needed </a:t>
            </a:r>
            <a:endParaRPr sz="2400" dirty="0">
              <a:latin typeface="Arial" panose="020B0604020202020204" pitchFamily="34" charset="0"/>
            </a:endParaRPr>
          </a:p>
        </p:txBody>
      </p:sp>
      <p:pic>
        <p:nvPicPr>
          <p:cNvPr id="356" name="Google Shape;356;p49" descr="Screenshot of the Reevaluation Data Stepper and Helper Text" title="Reevaluation Data Stepper.png"/>
          <p:cNvPicPr preferRelativeResize="0"/>
          <p:nvPr/>
        </p:nvPicPr>
        <p:blipFill>
          <a:blip r:embed="rId3">
            <a:alphaModFix/>
          </a:blip>
          <a:stretch>
            <a:fillRect/>
          </a:stretch>
        </p:blipFill>
        <p:spPr>
          <a:xfrm>
            <a:off x="561900" y="1684787"/>
            <a:ext cx="4010100" cy="3310619"/>
          </a:xfrm>
          <a:prstGeom prst="rect">
            <a:avLst/>
          </a:prstGeom>
          <a:noFill/>
          <a:ln w="9525" cap="flat" cmpd="sng">
            <a:solidFill>
              <a:schemeClr val="dk2"/>
            </a:solidFill>
            <a:prstDash val="solid"/>
            <a:round/>
            <a:headEnd type="none" w="sm" len="sm"/>
            <a:tailEnd type="none" w="sm" len="sm"/>
          </a:ln>
        </p:spPr>
      </p:pic>
      <p:sp>
        <p:nvSpPr>
          <p:cNvPr id="357" name="Google Shape;357;p49"/>
          <p:cNvSpPr txBox="1"/>
          <p:nvPr/>
        </p:nvSpPr>
        <p:spPr>
          <a:xfrm>
            <a:off x="5162204" y="1096706"/>
            <a:ext cx="3419896" cy="50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dirty="0">
                <a:solidFill>
                  <a:schemeClr val="dk1"/>
                </a:solidFill>
                <a:latin typeface="Arial" panose="020B0604020202020204" pitchFamily="34" charset="0"/>
                <a:ea typeface="Proxima Nova"/>
                <a:cs typeface="Proxima Nova"/>
                <a:sym typeface="Proxima Nova"/>
              </a:rPr>
              <a:t>Helper text for Domains</a:t>
            </a:r>
            <a:endParaRPr sz="2400" dirty="0">
              <a:solidFill>
                <a:schemeClr val="dk1"/>
              </a:solidFill>
              <a:latin typeface="Arial" panose="020B0604020202020204" pitchFamily="34" charset="0"/>
              <a:ea typeface="Proxima Nova"/>
              <a:cs typeface="Proxima Nova"/>
              <a:sym typeface="Proxima Nova"/>
            </a:endParaRPr>
          </a:p>
          <a:p>
            <a:pPr marL="0" lvl="0" indent="0" algn="l" rtl="0">
              <a:spcBef>
                <a:spcPts val="0"/>
              </a:spcBef>
              <a:spcAft>
                <a:spcPts val="0"/>
              </a:spcAft>
              <a:buNone/>
            </a:pPr>
            <a:endParaRPr sz="2400" dirty="0">
              <a:latin typeface="Arial" panose="020B0604020202020204" pitchFamily="34" charset="0"/>
              <a:ea typeface="Proxima Nova"/>
              <a:cs typeface="Proxima Nova"/>
              <a:sym typeface="Proxima Nova"/>
            </a:endParaRPr>
          </a:p>
        </p:txBody>
      </p:sp>
      <p:pic>
        <p:nvPicPr>
          <p:cNvPr id="358" name="Google Shape;358;p49" descr="Screenshot for the Helper Text for Domains" title="Domains Helper Text.png"/>
          <p:cNvPicPr preferRelativeResize="0"/>
          <p:nvPr/>
        </p:nvPicPr>
        <p:blipFill>
          <a:blip r:embed="rId4">
            <a:alphaModFix/>
          </a:blip>
          <a:stretch>
            <a:fillRect/>
          </a:stretch>
        </p:blipFill>
        <p:spPr>
          <a:xfrm>
            <a:off x="5289147" y="1684787"/>
            <a:ext cx="3347776" cy="3310626"/>
          </a:xfrm>
          <a:prstGeom prst="rect">
            <a:avLst/>
          </a:prstGeom>
          <a:noFill/>
          <a:ln w="9525" cap="flat" cmpd="sng">
            <a:solidFill>
              <a:schemeClr val="dk2"/>
            </a:solidFill>
            <a:prstDash val="solid"/>
            <a:round/>
            <a:headEnd type="none" w="sm" len="sm"/>
            <a:tailEnd type="none" w="sm" len="sm"/>
          </a:ln>
        </p:spPr>
      </p:pic>
      <p:sp>
        <p:nvSpPr>
          <p:cNvPr id="359" name="Google Shape;359;p49"/>
          <p:cNvSpPr txBox="1">
            <a:spLocks noGrp="1"/>
          </p:cNvSpPr>
          <p:nvPr>
            <p:ph type="sldNum" idx="12"/>
          </p:nvPr>
        </p:nvSpPr>
        <p:spPr>
          <a:xfrm>
            <a:off x="8636923" y="4663225"/>
            <a:ext cx="384201"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33</a:t>
            </a:fld>
            <a:endParaRPr b="0" dirty="0">
              <a:solidFill>
                <a:srgbClr val="000000"/>
              </a:solidFill>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rial" panose="020B0604020202020204" pitchFamily="34" charset="0"/>
              </a:rPr>
              <a:t>Background and Parent Input</a:t>
            </a:r>
            <a:endParaRPr>
              <a:latin typeface="Arial" panose="020B0604020202020204" pitchFamily="34" charset="0"/>
            </a:endParaRPr>
          </a:p>
        </p:txBody>
      </p:sp>
      <p:sp>
        <p:nvSpPr>
          <p:cNvPr id="365" name="Google Shape;365;p50"/>
          <p:cNvSpPr txBox="1">
            <a:spLocks noGrp="1"/>
          </p:cNvSpPr>
          <p:nvPr>
            <p:ph type="body" idx="1"/>
          </p:nvPr>
        </p:nvSpPr>
        <p:spPr>
          <a:xfrm>
            <a:off x="311700" y="1152475"/>
            <a:ext cx="3470100" cy="3510900"/>
          </a:xfrm>
          <a:prstGeom prst="rect">
            <a:avLst/>
          </a:prstGeom>
        </p:spPr>
        <p:txBody>
          <a:bodyPr spcFirstLastPara="1" wrap="square" lIns="91425" tIns="91425" rIns="91425" bIns="91425" anchor="t" anchorCtr="0">
            <a:noAutofit/>
          </a:bodyPr>
          <a:lstStyle/>
          <a:p>
            <a:pPr marL="431800" lvl="0" algn="l" rtl="0">
              <a:spcBef>
                <a:spcPts val="0"/>
              </a:spcBef>
              <a:spcAft>
                <a:spcPts val="0"/>
              </a:spcAft>
              <a:buClr>
                <a:schemeClr val="dk1"/>
              </a:buClr>
              <a:buSzPts val="2200"/>
              <a:buFont typeface="Arial" panose="020B0604020202020204" pitchFamily="34" charset="0"/>
              <a:buChar char="•"/>
            </a:pPr>
            <a:r>
              <a:rPr lang="en" sz="2200" dirty="0">
                <a:solidFill>
                  <a:schemeClr val="dk1"/>
                </a:solidFill>
                <a:latin typeface="Arial" panose="020B0604020202020204" pitchFamily="34" charset="0"/>
              </a:rPr>
              <a:t>Background and Other Relevant Data</a:t>
            </a:r>
            <a:endParaRPr sz="2200" dirty="0">
              <a:solidFill>
                <a:schemeClr val="dk1"/>
              </a:solidFill>
              <a:latin typeface="Arial" panose="020B0604020202020204" pitchFamily="34" charset="0"/>
            </a:endParaRPr>
          </a:p>
          <a:p>
            <a:pPr marL="889000" lvl="1" indent="-342900" algn="l" rtl="0">
              <a:spcBef>
                <a:spcPts val="0"/>
              </a:spcBef>
              <a:spcAft>
                <a:spcPts val="0"/>
              </a:spcAft>
              <a:buClr>
                <a:schemeClr val="dk1"/>
              </a:buClr>
              <a:buSzPts val="2200"/>
              <a:buFont typeface="Arial" panose="020B0604020202020204" pitchFamily="34" charset="0"/>
              <a:buChar char="•"/>
            </a:pPr>
            <a:r>
              <a:rPr lang="en" sz="2000" dirty="0">
                <a:solidFill>
                  <a:schemeClr val="dk1"/>
                </a:solidFill>
                <a:latin typeface="Arial" panose="020B0604020202020204" pitchFamily="34" charset="0"/>
              </a:rPr>
              <a:t>Helper text similar to EER of information to be entered</a:t>
            </a:r>
            <a:endParaRPr sz="2000" dirty="0">
              <a:solidFill>
                <a:schemeClr val="dk1"/>
              </a:solidFill>
              <a:latin typeface="Arial" panose="020B0604020202020204" pitchFamily="34" charset="0"/>
            </a:endParaRPr>
          </a:p>
          <a:p>
            <a:pPr marL="431800" lvl="0" algn="l" rtl="0">
              <a:spcBef>
                <a:spcPts val="600"/>
              </a:spcBef>
              <a:spcAft>
                <a:spcPts val="0"/>
              </a:spcAft>
              <a:buClr>
                <a:schemeClr val="dk1"/>
              </a:buClr>
              <a:buSzPts val="2200"/>
              <a:buFont typeface="Arial" panose="020B0604020202020204" pitchFamily="34" charset="0"/>
              <a:buChar char="•"/>
            </a:pPr>
            <a:r>
              <a:rPr lang="en" sz="2200" dirty="0">
                <a:solidFill>
                  <a:schemeClr val="dk1"/>
                </a:solidFill>
                <a:latin typeface="Arial" panose="020B0604020202020204" pitchFamily="34" charset="0"/>
              </a:rPr>
              <a:t>Parent Input</a:t>
            </a:r>
            <a:endParaRPr sz="2200" dirty="0">
              <a:latin typeface="Arial" panose="020B0604020202020204" pitchFamily="34" charset="0"/>
            </a:endParaRPr>
          </a:p>
        </p:txBody>
      </p:sp>
      <p:pic>
        <p:nvPicPr>
          <p:cNvPr id="366" name="Google Shape;366;p50" descr="Screenshot of the Background and Other Relevant Data section and Helper Text" title="Background.png"/>
          <p:cNvPicPr preferRelativeResize="0"/>
          <p:nvPr/>
        </p:nvPicPr>
        <p:blipFill>
          <a:blip r:embed="rId3">
            <a:alphaModFix/>
          </a:blip>
          <a:stretch>
            <a:fillRect/>
          </a:stretch>
        </p:blipFill>
        <p:spPr>
          <a:xfrm>
            <a:off x="4105100" y="1152470"/>
            <a:ext cx="4792325" cy="1870325"/>
          </a:xfrm>
          <a:prstGeom prst="rect">
            <a:avLst/>
          </a:prstGeom>
          <a:noFill/>
          <a:ln w="9525" cap="flat" cmpd="sng">
            <a:solidFill>
              <a:schemeClr val="dk2"/>
            </a:solidFill>
            <a:prstDash val="solid"/>
            <a:round/>
            <a:headEnd type="none" w="sm" len="sm"/>
            <a:tailEnd type="none" w="sm" len="sm"/>
          </a:ln>
        </p:spPr>
      </p:pic>
      <p:pic>
        <p:nvPicPr>
          <p:cNvPr id="367" name="Google Shape;367;p50" descr="Screenshot of the Parent Input section" title="Parent Input.png"/>
          <p:cNvPicPr preferRelativeResize="0"/>
          <p:nvPr/>
        </p:nvPicPr>
        <p:blipFill>
          <a:blip r:embed="rId4">
            <a:alphaModFix/>
          </a:blip>
          <a:stretch>
            <a:fillRect/>
          </a:stretch>
        </p:blipFill>
        <p:spPr>
          <a:xfrm>
            <a:off x="4105095" y="3149757"/>
            <a:ext cx="4524624" cy="1386500"/>
          </a:xfrm>
          <a:prstGeom prst="rect">
            <a:avLst/>
          </a:prstGeom>
          <a:noFill/>
          <a:ln w="9525" cap="flat" cmpd="sng">
            <a:solidFill>
              <a:schemeClr val="dk2"/>
            </a:solidFill>
            <a:prstDash val="solid"/>
            <a:round/>
            <a:headEnd type="none" w="sm" len="sm"/>
            <a:tailEnd type="none" w="sm" len="sm"/>
          </a:ln>
        </p:spPr>
      </p:pic>
      <p:sp>
        <p:nvSpPr>
          <p:cNvPr id="368" name="Google Shape;368;p50"/>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34</a:t>
            </a:fld>
            <a:endParaRPr b="0" dirty="0">
              <a:solidFill>
                <a:srgbClr val="000000"/>
              </a:solidFill>
              <a:latin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rial" panose="020B0604020202020204" pitchFamily="34" charset="0"/>
              </a:rPr>
              <a:t>Domains</a:t>
            </a:r>
            <a:endParaRPr>
              <a:latin typeface="Arial" panose="020B0604020202020204" pitchFamily="34" charset="0"/>
            </a:endParaRPr>
          </a:p>
        </p:txBody>
      </p:sp>
      <p:sp>
        <p:nvSpPr>
          <p:cNvPr id="374" name="Google Shape;374;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31800" lvl="0" algn="l" rtl="0">
              <a:spcBef>
                <a:spcPts val="0"/>
              </a:spcBef>
              <a:spcAft>
                <a:spcPts val="0"/>
              </a:spcAft>
              <a:buClr>
                <a:schemeClr val="dk1"/>
              </a:buClr>
              <a:buSzPts val="2200"/>
              <a:buFont typeface="Arial" panose="020B0604020202020204" pitchFamily="34" charset="0"/>
              <a:buChar char="•"/>
            </a:pPr>
            <a:r>
              <a:rPr lang="en" sz="2200" dirty="0">
                <a:solidFill>
                  <a:schemeClr val="dk1"/>
                </a:solidFill>
                <a:latin typeface="Arial" panose="020B0604020202020204" pitchFamily="34" charset="0"/>
              </a:rPr>
              <a:t>Methods (RIOT) and Data Source dropdown menus</a:t>
            </a:r>
            <a:endParaRPr sz="2200" dirty="0">
              <a:solidFill>
                <a:schemeClr val="dk1"/>
              </a:solidFill>
              <a:latin typeface="Arial" panose="020B0604020202020204" pitchFamily="34" charset="0"/>
            </a:endParaRPr>
          </a:p>
          <a:p>
            <a:pPr marL="889000" lvl="1" indent="-342900" algn="l" rtl="0">
              <a:spcBef>
                <a:spcPts val="0"/>
              </a:spcBef>
              <a:spcAft>
                <a:spcPts val="0"/>
              </a:spcAft>
              <a:buClr>
                <a:schemeClr val="dk1"/>
              </a:buClr>
              <a:buSzPts val="2200"/>
              <a:buFont typeface="Arial" panose="020B0604020202020204" pitchFamily="34" charset="0"/>
              <a:buChar char="•"/>
            </a:pPr>
            <a:r>
              <a:rPr lang="en" sz="2000" dirty="0">
                <a:solidFill>
                  <a:schemeClr val="dk1"/>
                </a:solidFill>
                <a:latin typeface="Arial" panose="020B0604020202020204" pitchFamily="34" charset="0"/>
              </a:rPr>
              <a:t>This has been moved from the Assessment Methods section on the Additional Factors page</a:t>
            </a:r>
            <a:endParaRPr sz="2000" dirty="0">
              <a:solidFill>
                <a:schemeClr val="dk1"/>
              </a:solidFill>
              <a:latin typeface="Arial" panose="020B0604020202020204" pitchFamily="34" charset="0"/>
            </a:endParaRPr>
          </a:p>
          <a:p>
            <a:pPr marL="431800" lvl="0" algn="l" rtl="0">
              <a:spcBef>
                <a:spcPts val="600"/>
              </a:spcBef>
              <a:spcAft>
                <a:spcPts val="0"/>
              </a:spcAft>
              <a:buClr>
                <a:schemeClr val="dk1"/>
              </a:buClr>
              <a:buSzPts val="2200"/>
              <a:buFont typeface="Arial" panose="020B0604020202020204" pitchFamily="34" charset="0"/>
              <a:buChar char="•"/>
            </a:pPr>
            <a:r>
              <a:rPr lang="en" sz="2200" dirty="0">
                <a:solidFill>
                  <a:schemeClr val="dk1"/>
                </a:solidFill>
                <a:latin typeface="Arial" panose="020B0604020202020204" pitchFamily="34" charset="0"/>
              </a:rPr>
              <a:t>Domains sorted similar to EER</a:t>
            </a:r>
            <a:endParaRPr sz="2200" dirty="0">
              <a:solidFill>
                <a:schemeClr val="dk1"/>
              </a:solidFill>
              <a:latin typeface="Arial" panose="020B0604020202020204" pitchFamily="34" charset="0"/>
            </a:endParaRPr>
          </a:p>
          <a:p>
            <a:pPr marL="889000" lvl="1" indent="-342900" algn="l" rtl="0">
              <a:spcBef>
                <a:spcPts val="0"/>
              </a:spcBef>
              <a:spcAft>
                <a:spcPts val="0"/>
              </a:spcAft>
              <a:buClr>
                <a:schemeClr val="dk1"/>
              </a:buClr>
              <a:buSzPts val="2200"/>
              <a:buFont typeface="Arial" panose="020B0604020202020204" pitchFamily="34" charset="0"/>
              <a:buChar char="•"/>
            </a:pPr>
            <a:r>
              <a:rPr lang="en" sz="2000" dirty="0">
                <a:solidFill>
                  <a:schemeClr val="dk1"/>
                </a:solidFill>
                <a:latin typeface="Arial" panose="020B0604020202020204" pitchFamily="34" charset="0"/>
              </a:rPr>
              <a:t>If multiple domains selected, they will be in their own category</a:t>
            </a:r>
            <a:endParaRPr sz="2000" dirty="0">
              <a:solidFill>
                <a:schemeClr val="dk1"/>
              </a:solidFill>
              <a:latin typeface="Arial" panose="020B0604020202020204" pitchFamily="34" charset="0"/>
            </a:endParaRPr>
          </a:p>
          <a:p>
            <a:pPr marL="431800" lvl="0" algn="l" rtl="0">
              <a:spcBef>
                <a:spcPts val="600"/>
              </a:spcBef>
              <a:spcAft>
                <a:spcPts val="0"/>
              </a:spcAft>
              <a:buClr>
                <a:schemeClr val="dk1"/>
              </a:buClr>
              <a:buSzPts val="2200"/>
              <a:buFont typeface="Arial" panose="020B0604020202020204" pitchFamily="34" charset="0"/>
              <a:buChar char="•"/>
            </a:pPr>
            <a:r>
              <a:rPr lang="en" sz="2200" dirty="0">
                <a:solidFill>
                  <a:schemeClr val="dk1"/>
                </a:solidFill>
                <a:latin typeface="Arial" panose="020B0604020202020204" pitchFamily="34" charset="0"/>
              </a:rPr>
              <a:t>Test will not be available to enter information until Signed Consent has been received. </a:t>
            </a:r>
            <a:endParaRPr sz="2200" dirty="0">
              <a:solidFill>
                <a:schemeClr val="dk1"/>
              </a:solidFill>
              <a:latin typeface="Arial" panose="020B0604020202020204" pitchFamily="34" charset="0"/>
            </a:endParaRPr>
          </a:p>
        </p:txBody>
      </p:sp>
      <p:sp>
        <p:nvSpPr>
          <p:cNvPr id="375" name="Google Shape;375;p51"/>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35</a:t>
            </a:fld>
            <a:endParaRPr b="0" dirty="0">
              <a:solidFill>
                <a:srgbClr val="000000"/>
              </a:solidFill>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Arial" panose="020B0604020202020204" pitchFamily="34" charset="0"/>
              </a:rPr>
              <a:t>Navigating the Data Entry - Domains </a:t>
            </a:r>
            <a:endParaRPr dirty="0">
              <a:latin typeface="Arial" panose="020B0604020202020204" pitchFamily="34" charset="0"/>
            </a:endParaRPr>
          </a:p>
        </p:txBody>
      </p:sp>
      <p:pic>
        <p:nvPicPr>
          <p:cNvPr id="381" name="Google Shape;381;p52" descr="screenshot showing how to enter data for Domains in ACHIEVE" title="Evaluation domains.png"/>
          <p:cNvPicPr preferRelativeResize="0"/>
          <p:nvPr/>
        </p:nvPicPr>
        <p:blipFill>
          <a:blip r:embed="rId3">
            <a:alphaModFix/>
          </a:blip>
          <a:stretch>
            <a:fillRect/>
          </a:stretch>
        </p:blipFill>
        <p:spPr>
          <a:xfrm>
            <a:off x="311700" y="1136874"/>
            <a:ext cx="4745472" cy="3820974"/>
          </a:xfrm>
          <a:prstGeom prst="rect">
            <a:avLst/>
          </a:prstGeom>
          <a:noFill/>
          <a:ln w="9525" cap="flat" cmpd="sng">
            <a:solidFill>
              <a:schemeClr val="dk2"/>
            </a:solidFill>
            <a:prstDash val="solid"/>
            <a:round/>
            <a:headEnd type="none" w="sm" len="sm"/>
            <a:tailEnd type="none" w="sm" len="sm"/>
          </a:ln>
        </p:spPr>
      </p:pic>
      <p:pic>
        <p:nvPicPr>
          <p:cNvPr id="382" name="Google Shape;382;p52" descr="screenshot showing the dropdown menu options for when Review is selected as a data method" title="review.png"/>
          <p:cNvPicPr preferRelativeResize="0"/>
          <p:nvPr/>
        </p:nvPicPr>
        <p:blipFill>
          <a:blip r:embed="rId4">
            <a:alphaModFix/>
          </a:blip>
          <a:stretch>
            <a:fillRect/>
          </a:stretch>
        </p:blipFill>
        <p:spPr>
          <a:xfrm>
            <a:off x="5161805" y="1136874"/>
            <a:ext cx="3670495" cy="3340700"/>
          </a:xfrm>
          <a:prstGeom prst="rect">
            <a:avLst/>
          </a:prstGeom>
          <a:noFill/>
          <a:ln w="9525" cap="flat" cmpd="sng">
            <a:solidFill>
              <a:schemeClr val="dk2"/>
            </a:solidFill>
            <a:prstDash val="solid"/>
            <a:round/>
            <a:headEnd type="none" w="sm" len="sm"/>
            <a:tailEnd type="none" w="sm" len="sm"/>
          </a:ln>
        </p:spPr>
      </p:pic>
      <p:sp>
        <p:nvSpPr>
          <p:cNvPr id="383" name="Google Shape;383;p52"/>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36</a:t>
            </a:fld>
            <a:endParaRPr b="0" dirty="0">
              <a:solidFill>
                <a:srgbClr val="000000"/>
              </a:solidFill>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Arial" panose="020B0604020202020204" pitchFamily="34" charset="0"/>
              </a:rPr>
              <a:t>Domains - Sources of Data</a:t>
            </a:r>
            <a:endParaRPr dirty="0">
              <a:latin typeface="Arial" panose="020B0604020202020204" pitchFamily="34" charset="0"/>
            </a:endParaRPr>
          </a:p>
        </p:txBody>
      </p:sp>
      <p:pic>
        <p:nvPicPr>
          <p:cNvPr id="390" name="Google Shape;390;p53" descr="dropdown options when Interview is selected as a data method" title="interview sources.png"/>
          <p:cNvPicPr preferRelativeResize="0"/>
          <p:nvPr/>
        </p:nvPicPr>
        <p:blipFill>
          <a:blip r:embed="rId3">
            <a:alphaModFix/>
          </a:blip>
          <a:stretch>
            <a:fillRect/>
          </a:stretch>
        </p:blipFill>
        <p:spPr>
          <a:xfrm>
            <a:off x="519500" y="1062438"/>
            <a:ext cx="3395615" cy="3702400"/>
          </a:xfrm>
          <a:prstGeom prst="rect">
            <a:avLst/>
          </a:prstGeom>
          <a:noFill/>
          <a:ln w="9525" cap="flat" cmpd="sng">
            <a:solidFill>
              <a:schemeClr val="dk2"/>
            </a:solidFill>
            <a:prstDash val="solid"/>
            <a:round/>
            <a:headEnd type="none" w="sm" len="sm"/>
            <a:tailEnd type="none" w="sm" len="sm"/>
          </a:ln>
        </p:spPr>
      </p:pic>
      <p:pic>
        <p:nvPicPr>
          <p:cNvPr id="389" name="Google Shape;389;p53" descr="dropdown options when observation is selected as a data method" title="observe sources.png"/>
          <p:cNvPicPr preferRelativeResize="0"/>
          <p:nvPr/>
        </p:nvPicPr>
        <p:blipFill>
          <a:blip r:embed="rId4">
            <a:alphaModFix/>
          </a:blip>
          <a:stretch>
            <a:fillRect/>
          </a:stretch>
        </p:blipFill>
        <p:spPr>
          <a:xfrm>
            <a:off x="4572001" y="1164050"/>
            <a:ext cx="4136950" cy="3499175"/>
          </a:xfrm>
          <a:prstGeom prst="rect">
            <a:avLst/>
          </a:prstGeom>
          <a:noFill/>
          <a:ln w="9525" cap="flat" cmpd="sng">
            <a:solidFill>
              <a:schemeClr val="dk2"/>
            </a:solidFill>
            <a:prstDash val="solid"/>
            <a:round/>
            <a:headEnd type="none" w="sm" len="sm"/>
            <a:tailEnd type="none" w="sm" len="sm"/>
          </a:ln>
        </p:spPr>
      </p:pic>
      <p:sp>
        <p:nvSpPr>
          <p:cNvPr id="391" name="Google Shape;391;p53"/>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37</a:t>
            </a:fld>
            <a:endParaRPr b="0" dirty="0">
              <a:solidFill>
                <a:srgbClr val="000000"/>
              </a:solidFill>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Arial" panose="020B0604020202020204" pitchFamily="34" charset="0"/>
              </a:rPr>
              <a:t>Domains - Test as Data Source</a:t>
            </a:r>
            <a:endParaRPr dirty="0">
              <a:latin typeface="Arial" panose="020B0604020202020204" pitchFamily="34" charset="0"/>
            </a:endParaRPr>
          </a:p>
        </p:txBody>
      </p:sp>
      <p:pic>
        <p:nvPicPr>
          <p:cNvPr id="397" name="Google Shape;397;p54" descr="screenshot that shows the helper text when test is selected as a data method" title="test helper text.png"/>
          <p:cNvPicPr preferRelativeResize="0"/>
          <p:nvPr/>
        </p:nvPicPr>
        <p:blipFill>
          <a:blip r:embed="rId3">
            <a:alphaModFix/>
          </a:blip>
          <a:stretch>
            <a:fillRect/>
          </a:stretch>
        </p:blipFill>
        <p:spPr>
          <a:xfrm>
            <a:off x="828675" y="1211700"/>
            <a:ext cx="7486650" cy="3257550"/>
          </a:xfrm>
          <a:prstGeom prst="rect">
            <a:avLst/>
          </a:prstGeom>
          <a:noFill/>
          <a:ln w="9525" cap="flat" cmpd="sng">
            <a:solidFill>
              <a:schemeClr val="dk2"/>
            </a:solidFill>
            <a:prstDash val="solid"/>
            <a:round/>
            <a:headEnd type="none" w="sm" len="sm"/>
            <a:tailEnd type="none" w="sm" len="sm"/>
          </a:ln>
        </p:spPr>
      </p:pic>
      <p:sp>
        <p:nvSpPr>
          <p:cNvPr id="398" name="Google Shape;398;p54"/>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38</a:t>
            </a:fld>
            <a:endParaRPr b="0" dirty="0">
              <a:solidFill>
                <a:srgbClr val="000000"/>
              </a:solidFill>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rial" panose="020B0604020202020204" pitchFamily="34" charset="0"/>
              </a:rPr>
              <a:t>Methods to Ensure Fair Evaluation</a:t>
            </a:r>
            <a:endParaRPr>
              <a:latin typeface="Arial" panose="020B0604020202020204" pitchFamily="34" charset="0"/>
            </a:endParaRPr>
          </a:p>
        </p:txBody>
      </p:sp>
      <p:sp>
        <p:nvSpPr>
          <p:cNvPr id="404" name="Google Shape;404;p55"/>
          <p:cNvSpPr txBox="1">
            <a:spLocks noGrp="1"/>
          </p:cNvSpPr>
          <p:nvPr>
            <p:ph type="body" idx="1"/>
          </p:nvPr>
        </p:nvSpPr>
        <p:spPr>
          <a:xfrm>
            <a:off x="311700" y="1152475"/>
            <a:ext cx="8459100" cy="1058710"/>
          </a:xfrm>
          <a:prstGeom prst="rect">
            <a:avLst/>
          </a:prstGeom>
        </p:spPr>
        <p:txBody>
          <a:bodyPr spcFirstLastPara="1" wrap="square" lIns="91425" tIns="91425" rIns="91425" bIns="91425" anchor="t" anchorCtr="0">
            <a:noAutofit/>
          </a:bodyPr>
          <a:lstStyle/>
          <a:p>
            <a:pPr marL="431800" lvl="0" algn="l" rtl="0">
              <a:spcBef>
                <a:spcPts val="0"/>
              </a:spcBef>
              <a:spcAft>
                <a:spcPts val="0"/>
              </a:spcAft>
              <a:buSzPts val="2200"/>
              <a:buFont typeface="Arial" panose="020B0604020202020204" pitchFamily="34" charset="0"/>
              <a:buChar char="•"/>
            </a:pPr>
            <a:r>
              <a:rPr lang="en" sz="2200" dirty="0">
                <a:latin typeface="Arial" panose="020B0604020202020204" pitchFamily="34" charset="0"/>
              </a:rPr>
              <a:t>Same questions as on the EER</a:t>
            </a:r>
            <a:endParaRPr sz="2200" dirty="0">
              <a:latin typeface="Arial" panose="020B0604020202020204" pitchFamily="34" charset="0"/>
            </a:endParaRPr>
          </a:p>
          <a:p>
            <a:pPr marL="431800" lvl="0" algn="l" rtl="0">
              <a:spcBef>
                <a:spcPts val="600"/>
              </a:spcBef>
              <a:spcAft>
                <a:spcPts val="0"/>
              </a:spcAft>
              <a:buSzPts val="2200"/>
              <a:buFont typeface="Arial" panose="020B0604020202020204" pitchFamily="34" charset="0"/>
              <a:buChar char="•"/>
            </a:pPr>
            <a:r>
              <a:rPr lang="en" sz="2200" dirty="0">
                <a:latin typeface="Arial" panose="020B0604020202020204" pitchFamily="34" charset="0"/>
              </a:rPr>
              <a:t>Appears if Consent was approved and Test was completed. </a:t>
            </a:r>
            <a:endParaRPr sz="2200" dirty="0">
              <a:latin typeface="Arial" panose="020B0604020202020204" pitchFamily="34" charset="0"/>
            </a:endParaRPr>
          </a:p>
        </p:txBody>
      </p:sp>
      <p:pic>
        <p:nvPicPr>
          <p:cNvPr id="405" name="Google Shape;405;p55" descr="screenshot of Methods to Ensure Fair Evaluation" title="Screenshot 2026-06-16 114446.png"/>
          <p:cNvPicPr preferRelativeResize="0"/>
          <p:nvPr/>
        </p:nvPicPr>
        <p:blipFill>
          <a:blip r:embed="rId3">
            <a:alphaModFix/>
          </a:blip>
          <a:stretch>
            <a:fillRect/>
          </a:stretch>
        </p:blipFill>
        <p:spPr>
          <a:xfrm>
            <a:off x="1350238" y="2283200"/>
            <a:ext cx="6382025" cy="2199075"/>
          </a:xfrm>
          <a:prstGeom prst="rect">
            <a:avLst/>
          </a:prstGeom>
          <a:noFill/>
          <a:ln w="9525" cap="flat" cmpd="sng">
            <a:solidFill>
              <a:schemeClr val="dk2"/>
            </a:solidFill>
            <a:prstDash val="solid"/>
            <a:round/>
            <a:headEnd type="none" w="sm" len="sm"/>
            <a:tailEnd type="none" w="sm" len="sm"/>
          </a:ln>
        </p:spPr>
      </p:pic>
      <p:sp>
        <p:nvSpPr>
          <p:cNvPr id="406" name="Google Shape;406;p55"/>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39</a:t>
            </a:fld>
            <a:endParaRPr b="0" dirty="0">
              <a:solidFill>
                <a:srgbClr val="000000"/>
              </a:solidFill>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400" dirty="0">
                <a:latin typeface="Arial" panose="020B0604020202020204" pitchFamily="34" charset="0"/>
              </a:rPr>
              <a:t>Starting the Reevaluation Process:</a:t>
            </a:r>
            <a:endParaRPr sz="3400" dirty="0">
              <a:latin typeface="Arial" panose="020B0604020202020204" pitchFamily="34" charset="0"/>
            </a:endParaRPr>
          </a:p>
          <a:p>
            <a:pPr marL="0" lvl="0" indent="0" algn="ctr" rtl="0">
              <a:spcBef>
                <a:spcPts val="0"/>
              </a:spcBef>
              <a:spcAft>
                <a:spcPts val="0"/>
              </a:spcAft>
              <a:buNone/>
            </a:pPr>
            <a:r>
              <a:rPr lang="en" sz="3400" dirty="0">
                <a:latin typeface="Arial" panose="020B0604020202020204" pitchFamily="34" charset="0"/>
              </a:rPr>
              <a:t>Evaluation Stepper and </a:t>
            </a:r>
            <a:br>
              <a:rPr lang="en" sz="3400" dirty="0">
                <a:latin typeface="Arial" panose="020B0604020202020204" pitchFamily="34" charset="0"/>
              </a:rPr>
            </a:br>
            <a:r>
              <a:rPr lang="en" sz="3400" dirty="0">
                <a:latin typeface="Arial" panose="020B0604020202020204" pitchFamily="34" charset="0"/>
              </a:rPr>
              <a:t>Overview Stepper</a:t>
            </a:r>
            <a:endParaRPr sz="3400" dirty="0">
              <a:latin typeface="Arial" panose="020B0604020202020204" pitchFamily="34" charset="0"/>
            </a:endParaRPr>
          </a:p>
        </p:txBody>
      </p:sp>
      <p:sp>
        <p:nvSpPr>
          <p:cNvPr id="140" name="Google Shape;140;p20"/>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4</a:t>
            </a:fld>
            <a:endParaRPr b="0" dirty="0">
              <a:solidFill>
                <a:srgbClr val="000000"/>
              </a:solidFill>
              <a:latin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rial" panose="020B0604020202020204" pitchFamily="34" charset="0"/>
              </a:rPr>
              <a:t>Multi-Select Domains and PDF</a:t>
            </a:r>
            <a:endParaRPr>
              <a:latin typeface="Arial" panose="020B0604020202020204" pitchFamily="34" charset="0"/>
            </a:endParaRPr>
          </a:p>
        </p:txBody>
      </p:sp>
      <p:pic>
        <p:nvPicPr>
          <p:cNvPr id="412" name="Google Shape;412;p56" descr="screenshot of selecting multiple domains" title="multiselect domains.png"/>
          <p:cNvPicPr preferRelativeResize="0"/>
          <p:nvPr/>
        </p:nvPicPr>
        <p:blipFill>
          <a:blip r:embed="rId3">
            <a:alphaModFix/>
          </a:blip>
          <a:stretch>
            <a:fillRect/>
          </a:stretch>
        </p:blipFill>
        <p:spPr>
          <a:xfrm>
            <a:off x="771693" y="1170126"/>
            <a:ext cx="4019601" cy="3478299"/>
          </a:xfrm>
          <a:prstGeom prst="rect">
            <a:avLst/>
          </a:prstGeom>
          <a:noFill/>
          <a:ln w="9525" cap="flat" cmpd="sng">
            <a:solidFill>
              <a:schemeClr val="dk2"/>
            </a:solidFill>
            <a:prstDash val="solid"/>
            <a:round/>
            <a:headEnd type="none" w="sm" len="sm"/>
            <a:tailEnd type="none" w="sm" len="sm"/>
          </a:ln>
        </p:spPr>
      </p:pic>
      <p:pic>
        <p:nvPicPr>
          <p:cNvPr id="413" name="Google Shape;413;p56" descr="screenshot of the PDF of the reevaluation report" title="reeval output.png"/>
          <p:cNvPicPr preferRelativeResize="0"/>
          <p:nvPr/>
        </p:nvPicPr>
        <p:blipFill>
          <a:blip r:embed="rId4">
            <a:alphaModFix/>
          </a:blip>
          <a:srcRect b="2181"/>
          <a:stretch/>
        </p:blipFill>
        <p:spPr>
          <a:xfrm>
            <a:off x="5108162" y="1170126"/>
            <a:ext cx="3264145" cy="3886699"/>
          </a:xfrm>
          <a:prstGeom prst="rect">
            <a:avLst/>
          </a:prstGeom>
          <a:noFill/>
          <a:ln w="9525" cap="flat" cmpd="sng">
            <a:solidFill>
              <a:schemeClr val="dk2"/>
            </a:solidFill>
            <a:prstDash val="solid"/>
            <a:round/>
            <a:headEnd type="none" w="sm" len="sm"/>
            <a:tailEnd type="none" w="sm" len="sm"/>
          </a:ln>
        </p:spPr>
      </p:pic>
      <p:sp>
        <p:nvSpPr>
          <p:cNvPr id="414" name="Google Shape;414;p56"/>
          <p:cNvSpPr txBox="1">
            <a:spLocks noGrp="1"/>
          </p:cNvSpPr>
          <p:nvPr>
            <p:ph type="sldNum" idx="12"/>
          </p:nvPr>
        </p:nvSpPr>
        <p:spPr>
          <a:xfrm>
            <a:off x="8628611" y="4663225"/>
            <a:ext cx="392514"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40</a:t>
            </a:fld>
            <a:endParaRPr b="0" dirty="0">
              <a:solidFill>
                <a:srgbClr val="000000"/>
              </a:solidFill>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Arial" panose="020B0604020202020204" pitchFamily="34" charset="0"/>
              </a:rPr>
              <a:t>Exclusionary Factors</a:t>
            </a:r>
            <a:endParaRPr>
              <a:latin typeface="Arial" panose="020B0604020202020204" pitchFamily="34" charset="0"/>
            </a:endParaRPr>
          </a:p>
        </p:txBody>
      </p:sp>
      <p:sp>
        <p:nvSpPr>
          <p:cNvPr id="420" name="Google Shape;420;p57"/>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41</a:t>
            </a:fld>
            <a:endParaRPr b="0" dirty="0">
              <a:solidFill>
                <a:srgbClr val="000000"/>
              </a:solidFill>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Arial" panose="020B0604020202020204" pitchFamily="34" charset="0"/>
              </a:rPr>
              <a:t>Navigating the Form - Exclusionary Factors</a:t>
            </a:r>
            <a:endParaRPr dirty="0">
              <a:latin typeface="Arial" panose="020B0604020202020204" pitchFamily="34" charset="0"/>
            </a:endParaRPr>
          </a:p>
        </p:txBody>
      </p:sp>
      <p:sp>
        <p:nvSpPr>
          <p:cNvPr id="426" name="Google Shape;426;p58"/>
          <p:cNvSpPr txBox="1"/>
          <p:nvPr/>
        </p:nvSpPr>
        <p:spPr>
          <a:xfrm>
            <a:off x="577749" y="1422500"/>
            <a:ext cx="3620177" cy="3133800"/>
          </a:xfrm>
          <a:prstGeom prst="rect">
            <a:avLst/>
          </a:prstGeom>
          <a:noFill/>
          <a:ln>
            <a:noFill/>
          </a:ln>
        </p:spPr>
        <p:txBody>
          <a:bodyPr spcFirstLastPara="1" wrap="square" lIns="91425" tIns="91425" rIns="91425" bIns="91425" anchor="t" anchorCtr="0">
            <a:noAutofit/>
          </a:bodyPr>
          <a:lstStyle/>
          <a:p>
            <a:pPr marL="419100" lvl="0" indent="-342900" algn="l" rtl="0">
              <a:lnSpc>
                <a:spcPct val="115000"/>
              </a:lnSpc>
              <a:spcBef>
                <a:spcPts val="0"/>
              </a:spcBef>
              <a:spcAft>
                <a:spcPts val="0"/>
              </a:spcAft>
              <a:buClr>
                <a:schemeClr val="dk1"/>
              </a:buClr>
              <a:buSzPts val="2400"/>
              <a:buFont typeface="Arial" panose="020B0604020202020204" pitchFamily="34" charset="0"/>
              <a:buChar char="•"/>
            </a:pPr>
            <a:r>
              <a:rPr lang="en" sz="2400" dirty="0">
                <a:solidFill>
                  <a:schemeClr val="dk1"/>
                </a:solidFill>
                <a:latin typeface="Arial" panose="020B0604020202020204" pitchFamily="34" charset="0"/>
                <a:ea typeface="Proxima Nova"/>
                <a:cs typeface="Proxima Nova"/>
                <a:sym typeface="Proxima Nova"/>
              </a:rPr>
              <a:t>Formerly - Additional Factors Stepper</a:t>
            </a:r>
            <a:endParaRPr sz="2400" dirty="0">
              <a:solidFill>
                <a:schemeClr val="dk1"/>
              </a:solidFill>
              <a:latin typeface="Arial" panose="020B0604020202020204" pitchFamily="34" charset="0"/>
              <a:ea typeface="Proxima Nova"/>
              <a:cs typeface="Proxima Nova"/>
              <a:sym typeface="Proxima Nova"/>
            </a:endParaRPr>
          </a:p>
          <a:p>
            <a:pPr marL="419100" lvl="0" indent="-342900" algn="l" rtl="0">
              <a:lnSpc>
                <a:spcPct val="115000"/>
              </a:lnSpc>
              <a:spcBef>
                <a:spcPts val="600"/>
              </a:spcBef>
              <a:spcAft>
                <a:spcPts val="0"/>
              </a:spcAft>
              <a:buClr>
                <a:schemeClr val="dk1"/>
              </a:buClr>
              <a:buSzPts val="2400"/>
              <a:buFont typeface="Arial" panose="020B0604020202020204" pitchFamily="34" charset="0"/>
              <a:buChar char="•"/>
            </a:pPr>
            <a:r>
              <a:rPr lang="en" sz="2400" dirty="0">
                <a:solidFill>
                  <a:schemeClr val="dk1"/>
                </a:solidFill>
                <a:latin typeface="Arial" panose="020B0604020202020204" pitchFamily="34" charset="0"/>
                <a:ea typeface="Proxima Nova"/>
                <a:cs typeface="Proxima Nova"/>
                <a:sym typeface="Proxima Nova"/>
              </a:rPr>
              <a:t>Data entry remains the same</a:t>
            </a:r>
            <a:endParaRPr sz="2400" dirty="0">
              <a:latin typeface="Arial" panose="020B0604020202020204" pitchFamily="34" charset="0"/>
              <a:ea typeface="Proxima Nova"/>
              <a:cs typeface="Proxima Nova"/>
              <a:sym typeface="Proxima Nova"/>
            </a:endParaRPr>
          </a:p>
        </p:txBody>
      </p:sp>
      <p:pic>
        <p:nvPicPr>
          <p:cNvPr id="427" name="Google Shape;427;p58" descr="Screenshot of the Exclusionary Factors Stepper" title="Exclusionary Factors.png"/>
          <p:cNvPicPr preferRelativeResize="0"/>
          <p:nvPr/>
        </p:nvPicPr>
        <p:blipFill rotWithShape="1">
          <a:blip r:embed="rId3">
            <a:alphaModFix/>
          </a:blip>
          <a:srcRect r="8257"/>
          <a:stretch/>
        </p:blipFill>
        <p:spPr>
          <a:xfrm>
            <a:off x="5075037" y="1342625"/>
            <a:ext cx="3223576" cy="3517400"/>
          </a:xfrm>
          <a:prstGeom prst="rect">
            <a:avLst/>
          </a:prstGeom>
          <a:noFill/>
          <a:ln w="9525" cap="flat" cmpd="sng">
            <a:solidFill>
              <a:schemeClr val="dk2"/>
            </a:solidFill>
            <a:prstDash val="solid"/>
            <a:round/>
            <a:headEnd type="none" w="sm" len="sm"/>
            <a:tailEnd type="none" w="sm" len="sm"/>
          </a:ln>
        </p:spPr>
      </p:pic>
      <p:sp>
        <p:nvSpPr>
          <p:cNvPr id="428" name="Google Shape;428;p58"/>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42</a:t>
            </a:fld>
            <a:endParaRPr b="0" dirty="0">
              <a:solidFill>
                <a:srgbClr val="000000"/>
              </a:solidFill>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rial" panose="020B0604020202020204" pitchFamily="34" charset="0"/>
              </a:rPr>
              <a:t>Exclusionary Factors Stepper</a:t>
            </a:r>
            <a:endParaRPr>
              <a:latin typeface="Arial" panose="020B0604020202020204" pitchFamily="34" charset="0"/>
            </a:endParaRPr>
          </a:p>
        </p:txBody>
      </p:sp>
      <p:sp>
        <p:nvSpPr>
          <p:cNvPr id="434" name="Google Shape;434;p59"/>
          <p:cNvSpPr txBox="1">
            <a:spLocks noGrp="1"/>
          </p:cNvSpPr>
          <p:nvPr>
            <p:ph type="body" idx="1"/>
          </p:nvPr>
        </p:nvSpPr>
        <p:spPr>
          <a:xfrm>
            <a:off x="207775" y="1152475"/>
            <a:ext cx="2935800" cy="3510900"/>
          </a:xfrm>
          <a:prstGeom prst="rect">
            <a:avLst/>
          </a:prstGeom>
        </p:spPr>
        <p:txBody>
          <a:bodyPr spcFirstLastPara="1" wrap="square" lIns="91425" tIns="91425" rIns="91425" bIns="91425" anchor="t" anchorCtr="0">
            <a:noAutofit/>
          </a:bodyPr>
          <a:lstStyle/>
          <a:p>
            <a:pPr marL="419100" lvl="0" algn="l" rtl="0">
              <a:spcBef>
                <a:spcPts val="0"/>
              </a:spcBef>
              <a:spcAft>
                <a:spcPts val="0"/>
              </a:spcAft>
              <a:buSzPts val="2400"/>
              <a:buFont typeface="Arial" panose="020B0604020202020204" pitchFamily="34" charset="0"/>
              <a:buChar char="•"/>
            </a:pPr>
            <a:r>
              <a:rPr lang="en" sz="2400" dirty="0">
                <a:latin typeface="Arial" panose="020B0604020202020204" pitchFamily="34" charset="0"/>
              </a:rPr>
              <a:t>Draft PDF has an error fixed</a:t>
            </a:r>
            <a:endParaRPr sz="2400" dirty="0">
              <a:latin typeface="Arial" panose="020B0604020202020204" pitchFamily="34" charset="0"/>
            </a:endParaRPr>
          </a:p>
          <a:p>
            <a:pPr marL="419100" lvl="0" algn="l" rtl="0">
              <a:spcBef>
                <a:spcPts val="600"/>
              </a:spcBef>
              <a:spcAft>
                <a:spcPts val="0"/>
              </a:spcAft>
              <a:buSzPts val="2400"/>
              <a:buFont typeface="Arial" panose="020B0604020202020204" pitchFamily="34" charset="0"/>
              <a:buChar char="•"/>
            </a:pPr>
            <a:r>
              <a:rPr lang="en" sz="2400" dirty="0">
                <a:latin typeface="Arial" panose="020B0604020202020204" pitchFamily="34" charset="0"/>
              </a:rPr>
              <a:t>Will now have empty fields if this section has not been completed</a:t>
            </a:r>
            <a:endParaRPr sz="2400" dirty="0">
              <a:latin typeface="Arial" panose="020B0604020202020204" pitchFamily="34" charset="0"/>
            </a:endParaRPr>
          </a:p>
        </p:txBody>
      </p:sp>
      <p:pic>
        <p:nvPicPr>
          <p:cNvPr id="435" name="Google Shape;435;p59" descr="Screenshot of the Draft PDF of the Exclusionary Factors stepper when no selection has been made in the input fields " title="EF output.png"/>
          <p:cNvPicPr preferRelativeResize="0"/>
          <p:nvPr/>
        </p:nvPicPr>
        <p:blipFill>
          <a:blip r:embed="rId3">
            <a:alphaModFix/>
          </a:blip>
          <a:stretch>
            <a:fillRect/>
          </a:stretch>
        </p:blipFill>
        <p:spPr>
          <a:xfrm>
            <a:off x="3197162" y="1323770"/>
            <a:ext cx="5739063" cy="2315363"/>
          </a:xfrm>
          <a:prstGeom prst="rect">
            <a:avLst/>
          </a:prstGeom>
          <a:noFill/>
          <a:ln w="9525" cap="flat" cmpd="sng">
            <a:solidFill>
              <a:schemeClr val="dk2"/>
            </a:solidFill>
            <a:prstDash val="solid"/>
            <a:round/>
            <a:headEnd type="none" w="sm" len="sm"/>
            <a:tailEnd type="none" w="sm" len="sm"/>
          </a:ln>
        </p:spPr>
      </p:pic>
      <p:sp>
        <p:nvSpPr>
          <p:cNvPr id="436" name="Google Shape;436;p59"/>
          <p:cNvSpPr txBox="1">
            <a:spLocks noGrp="1"/>
          </p:cNvSpPr>
          <p:nvPr>
            <p:ph type="sldNum" idx="12"/>
          </p:nvPr>
        </p:nvSpPr>
        <p:spPr>
          <a:xfrm>
            <a:off x="6686825" y="4675679"/>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43</a:t>
            </a:fld>
            <a:endParaRPr b="0" dirty="0">
              <a:solidFill>
                <a:srgbClr val="000000"/>
              </a:solidFill>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Arial" panose="020B0604020202020204" pitchFamily="34" charset="0"/>
              </a:rPr>
              <a:t>Eligibility Determination Stepper</a:t>
            </a:r>
            <a:endParaRPr>
              <a:latin typeface="Arial" panose="020B0604020202020204" pitchFamily="34" charset="0"/>
            </a:endParaRPr>
          </a:p>
        </p:txBody>
      </p:sp>
      <p:sp>
        <p:nvSpPr>
          <p:cNvPr id="442" name="Google Shape;442;p60"/>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44</a:t>
            </a:fld>
            <a:endParaRPr b="0" dirty="0">
              <a:solidFill>
                <a:srgbClr val="000000"/>
              </a:solidFill>
              <a:latin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rial" panose="020B0604020202020204" pitchFamily="34" charset="0"/>
              </a:rPr>
              <a:t>Eligibility Determination </a:t>
            </a:r>
            <a:endParaRPr>
              <a:latin typeface="Arial" panose="020B0604020202020204" pitchFamily="34" charset="0"/>
            </a:endParaRPr>
          </a:p>
        </p:txBody>
      </p:sp>
      <p:sp>
        <p:nvSpPr>
          <p:cNvPr id="448" name="Google Shape;448;p61"/>
          <p:cNvSpPr txBox="1"/>
          <p:nvPr/>
        </p:nvSpPr>
        <p:spPr>
          <a:xfrm>
            <a:off x="311700" y="1163525"/>
            <a:ext cx="3411300" cy="3499500"/>
          </a:xfrm>
          <a:prstGeom prst="rect">
            <a:avLst/>
          </a:prstGeom>
          <a:noFill/>
          <a:ln>
            <a:noFill/>
          </a:ln>
        </p:spPr>
        <p:txBody>
          <a:bodyPr spcFirstLastPara="1" wrap="square" lIns="91425" tIns="91425" rIns="91425" bIns="91425" anchor="t" anchorCtr="0">
            <a:noAutofit/>
          </a:bodyPr>
          <a:lstStyle/>
          <a:p>
            <a:pPr marL="431800" lvl="0" indent="-342900" algn="l" rtl="0">
              <a:spcBef>
                <a:spcPts val="0"/>
              </a:spcBef>
              <a:spcAft>
                <a:spcPts val="0"/>
              </a:spcAft>
              <a:buSzPts val="2200"/>
              <a:buFont typeface="Arial" panose="020B0604020202020204" pitchFamily="34" charset="0"/>
              <a:buChar char="•"/>
            </a:pPr>
            <a:r>
              <a:rPr lang="en" sz="2000" dirty="0">
                <a:latin typeface="Arial" panose="020B0604020202020204" pitchFamily="34" charset="0"/>
                <a:ea typeface="Proxima Nova"/>
                <a:cs typeface="Proxima Nova"/>
                <a:sym typeface="Proxima Nova"/>
              </a:rPr>
              <a:t>Changed to match EER</a:t>
            </a:r>
            <a:endParaRPr sz="2000" dirty="0">
              <a:latin typeface="Arial" panose="020B0604020202020204" pitchFamily="34" charset="0"/>
              <a:ea typeface="Proxima Nova"/>
              <a:cs typeface="Proxima Nova"/>
              <a:sym typeface="Proxima Nova"/>
            </a:endParaRPr>
          </a:p>
          <a:p>
            <a:pPr marL="889000" lvl="1" indent="-342900" algn="l" rtl="0">
              <a:spcBef>
                <a:spcPts val="0"/>
              </a:spcBef>
              <a:spcAft>
                <a:spcPts val="0"/>
              </a:spcAft>
              <a:buSzPts val="2200"/>
              <a:buFont typeface="Arial" panose="020B0604020202020204" pitchFamily="34" charset="0"/>
              <a:buChar char="•"/>
            </a:pPr>
            <a:r>
              <a:rPr lang="en" sz="1800" dirty="0">
                <a:latin typeface="Arial" panose="020B0604020202020204" pitchFamily="34" charset="0"/>
                <a:ea typeface="Proxima Nova"/>
                <a:cs typeface="Proxima Nova"/>
                <a:sym typeface="Proxima Nova"/>
              </a:rPr>
              <a:t>Comments will now be required</a:t>
            </a:r>
            <a:endParaRPr sz="1800" dirty="0">
              <a:latin typeface="Arial" panose="020B0604020202020204" pitchFamily="34" charset="0"/>
              <a:ea typeface="Proxima Nova"/>
              <a:cs typeface="Proxima Nova"/>
              <a:sym typeface="Proxima Nova"/>
            </a:endParaRPr>
          </a:p>
          <a:p>
            <a:pPr marL="431800" lvl="0" indent="-342900" algn="l" rtl="0">
              <a:spcBef>
                <a:spcPts val="600"/>
              </a:spcBef>
              <a:spcAft>
                <a:spcPts val="0"/>
              </a:spcAft>
              <a:buSzPts val="2200"/>
              <a:buFont typeface="Arial" panose="020B0604020202020204" pitchFamily="34" charset="0"/>
              <a:buChar char="•"/>
            </a:pPr>
            <a:r>
              <a:rPr lang="en" sz="2000" dirty="0">
                <a:latin typeface="Arial" panose="020B0604020202020204" pitchFamily="34" charset="0"/>
                <a:ea typeface="Proxima Nova"/>
                <a:cs typeface="Proxima Nova"/>
                <a:sym typeface="Proxima Nova"/>
              </a:rPr>
              <a:t>Will still need to answer the additional questions</a:t>
            </a:r>
            <a:endParaRPr sz="2000" dirty="0">
              <a:latin typeface="Arial" panose="020B0604020202020204" pitchFamily="34" charset="0"/>
              <a:ea typeface="Proxima Nova"/>
              <a:cs typeface="Proxima Nova"/>
              <a:sym typeface="Proxima Nova"/>
            </a:endParaRPr>
          </a:p>
          <a:p>
            <a:pPr marL="431800" lvl="0" indent="-342900" algn="l" rtl="0">
              <a:spcBef>
                <a:spcPts val="600"/>
              </a:spcBef>
              <a:spcAft>
                <a:spcPts val="0"/>
              </a:spcAft>
              <a:buSzPts val="2200"/>
              <a:buFont typeface="Arial" panose="020B0604020202020204" pitchFamily="34" charset="0"/>
              <a:buChar char="•"/>
            </a:pPr>
            <a:r>
              <a:rPr lang="en" sz="2000" dirty="0">
                <a:latin typeface="Arial" panose="020B0604020202020204" pitchFamily="34" charset="0"/>
                <a:ea typeface="Proxima Nova"/>
                <a:cs typeface="Proxima Nova"/>
                <a:sym typeface="Proxima Nova"/>
              </a:rPr>
              <a:t>Questions will not display until Roll Call</a:t>
            </a:r>
            <a:endParaRPr sz="2000" dirty="0">
              <a:latin typeface="Arial" panose="020B0604020202020204" pitchFamily="34" charset="0"/>
              <a:ea typeface="Proxima Nova"/>
              <a:cs typeface="Proxima Nova"/>
              <a:sym typeface="Proxima Nova"/>
            </a:endParaRPr>
          </a:p>
          <a:p>
            <a:pPr marL="431800" lvl="0" indent="-342900" algn="l" rtl="0">
              <a:spcBef>
                <a:spcPts val="600"/>
              </a:spcBef>
              <a:spcAft>
                <a:spcPts val="0"/>
              </a:spcAft>
              <a:buSzPts val="2200"/>
              <a:buFont typeface="Arial" panose="020B0604020202020204" pitchFamily="34" charset="0"/>
              <a:buChar char="•"/>
            </a:pPr>
            <a:r>
              <a:rPr lang="en" sz="2000" dirty="0">
                <a:latin typeface="Arial" panose="020B0604020202020204" pitchFamily="34" charset="0"/>
                <a:ea typeface="Proxima Nova"/>
                <a:cs typeface="Proxima Nova"/>
                <a:sym typeface="Proxima Nova"/>
              </a:rPr>
              <a:t>IDR remains on this page</a:t>
            </a:r>
            <a:endParaRPr sz="2000" dirty="0">
              <a:latin typeface="Arial" panose="020B0604020202020204" pitchFamily="34" charset="0"/>
              <a:ea typeface="Proxima Nova"/>
              <a:cs typeface="Proxima Nova"/>
              <a:sym typeface="Proxima Nova"/>
            </a:endParaRPr>
          </a:p>
        </p:txBody>
      </p:sp>
      <p:pic>
        <p:nvPicPr>
          <p:cNvPr id="449" name="Google Shape;449;p61" descr="screenshot of the eligibility determination stepper" title="Screenshot 2026-06-16 153410.png"/>
          <p:cNvPicPr preferRelativeResize="0"/>
          <p:nvPr/>
        </p:nvPicPr>
        <p:blipFill>
          <a:blip r:embed="rId3">
            <a:alphaModFix/>
          </a:blip>
          <a:stretch>
            <a:fillRect/>
          </a:stretch>
        </p:blipFill>
        <p:spPr>
          <a:xfrm>
            <a:off x="3904926" y="1272899"/>
            <a:ext cx="5116199" cy="2104378"/>
          </a:xfrm>
          <a:prstGeom prst="rect">
            <a:avLst/>
          </a:prstGeom>
          <a:noFill/>
          <a:ln w="9525" cap="flat" cmpd="sng">
            <a:solidFill>
              <a:schemeClr val="dk2"/>
            </a:solidFill>
            <a:prstDash val="solid"/>
            <a:round/>
            <a:headEnd type="none" w="sm" len="sm"/>
            <a:tailEnd type="none" w="sm" len="sm"/>
          </a:ln>
        </p:spPr>
      </p:pic>
      <p:sp>
        <p:nvSpPr>
          <p:cNvPr id="450" name="Google Shape;450;p61"/>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45</a:t>
            </a:fld>
            <a:endParaRPr b="0" dirty="0">
              <a:solidFill>
                <a:srgbClr val="000000"/>
              </a:solidFill>
              <a:latin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rial" panose="020B0604020202020204" pitchFamily="34" charset="0"/>
              </a:rPr>
              <a:t>Eligibility Determination: Part 1</a:t>
            </a:r>
            <a:endParaRPr>
              <a:latin typeface="Arial" panose="020B0604020202020204" pitchFamily="34" charset="0"/>
            </a:endParaRPr>
          </a:p>
        </p:txBody>
      </p:sp>
      <p:pic>
        <p:nvPicPr>
          <p:cNvPr id="456" name="Google Shape;456;p62" descr="screenshot of eligibility determination part 1" title="Screenshot 2026-06-16 153903.png"/>
          <p:cNvPicPr preferRelativeResize="0"/>
          <p:nvPr/>
        </p:nvPicPr>
        <p:blipFill>
          <a:blip r:embed="rId3">
            <a:alphaModFix/>
          </a:blip>
          <a:stretch>
            <a:fillRect/>
          </a:stretch>
        </p:blipFill>
        <p:spPr>
          <a:xfrm>
            <a:off x="2593359" y="1039049"/>
            <a:ext cx="3957282" cy="3820976"/>
          </a:xfrm>
          <a:prstGeom prst="rect">
            <a:avLst/>
          </a:prstGeom>
          <a:noFill/>
          <a:ln w="9525" cap="flat" cmpd="sng">
            <a:solidFill>
              <a:schemeClr val="dk2"/>
            </a:solidFill>
            <a:prstDash val="solid"/>
            <a:round/>
            <a:headEnd type="none" w="sm" len="sm"/>
            <a:tailEnd type="none" w="sm" len="sm"/>
          </a:ln>
        </p:spPr>
      </p:pic>
      <p:sp>
        <p:nvSpPr>
          <p:cNvPr id="457" name="Google Shape;457;p62"/>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46</a:t>
            </a:fld>
            <a:endParaRPr b="0" dirty="0">
              <a:solidFill>
                <a:srgbClr val="000000"/>
              </a:solidFill>
              <a:latin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rial" panose="020B0604020202020204" pitchFamily="34" charset="0"/>
              </a:rPr>
              <a:t>Eligibility Determination: Part 2</a:t>
            </a:r>
            <a:endParaRPr>
              <a:latin typeface="Arial" panose="020B0604020202020204" pitchFamily="34" charset="0"/>
            </a:endParaRPr>
          </a:p>
        </p:txBody>
      </p:sp>
      <p:pic>
        <p:nvPicPr>
          <p:cNvPr id="463" name="Google Shape;463;p63" descr="screenshot of eligibility determination part 2" title="Screenshot 2026-06-16 153944.png"/>
          <p:cNvPicPr preferRelativeResize="0"/>
          <p:nvPr/>
        </p:nvPicPr>
        <p:blipFill>
          <a:blip r:embed="rId3">
            <a:alphaModFix/>
          </a:blip>
          <a:stretch>
            <a:fillRect/>
          </a:stretch>
        </p:blipFill>
        <p:spPr>
          <a:xfrm>
            <a:off x="914093" y="1017725"/>
            <a:ext cx="7315813" cy="3340700"/>
          </a:xfrm>
          <a:prstGeom prst="rect">
            <a:avLst/>
          </a:prstGeom>
          <a:noFill/>
          <a:ln w="9525" cap="flat" cmpd="sng">
            <a:solidFill>
              <a:schemeClr val="dk2"/>
            </a:solidFill>
            <a:prstDash val="solid"/>
            <a:round/>
            <a:headEnd type="none" w="sm" len="sm"/>
            <a:tailEnd type="none" w="sm" len="sm"/>
          </a:ln>
        </p:spPr>
      </p:pic>
      <p:sp>
        <p:nvSpPr>
          <p:cNvPr id="464" name="Google Shape;464;p63"/>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47</a:t>
            </a:fld>
            <a:endParaRPr b="0" dirty="0">
              <a:solidFill>
                <a:srgbClr val="000000"/>
              </a:solidFill>
              <a:latin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dirty="0">
                <a:latin typeface="Arial" panose="020B0604020202020204" pitchFamily="34" charset="0"/>
              </a:rPr>
              <a:t>Eligibility Determination: Part 3</a:t>
            </a:r>
            <a:endParaRPr sz="2500" dirty="0">
              <a:latin typeface="Arial" panose="020B0604020202020204" pitchFamily="34" charset="0"/>
            </a:endParaRPr>
          </a:p>
        </p:txBody>
      </p:sp>
      <p:pic>
        <p:nvPicPr>
          <p:cNvPr id="470" name="Google Shape;470;p64" descr="screenshot of eligibility determination part 3 and the additional questions" title="Screenshot 2026-06-16 154033.png"/>
          <p:cNvPicPr preferRelativeResize="0"/>
          <p:nvPr/>
        </p:nvPicPr>
        <p:blipFill>
          <a:blip r:embed="rId3">
            <a:alphaModFix/>
          </a:blip>
          <a:stretch>
            <a:fillRect/>
          </a:stretch>
        </p:blipFill>
        <p:spPr>
          <a:xfrm>
            <a:off x="2208484" y="1119472"/>
            <a:ext cx="4727032" cy="3820975"/>
          </a:xfrm>
          <a:prstGeom prst="rect">
            <a:avLst/>
          </a:prstGeom>
          <a:noFill/>
          <a:ln w="9525" cap="flat" cmpd="sng">
            <a:solidFill>
              <a:schemeClr val="dk2"/>
            </a:solidFill>
            <a:prstDash val="solid"/>
            <a:round/>
            <a:headEnd type="none" w="sm" len="sm"/>
            <a:tailEnd type="none" w="sm" len="sm"/>
          </a:ln>
        </p:spPr>
      </p:pic>
      <p:sp>
        <p:nvSpPr>
          <p:cNvPr id="471" name="Google Shape;471;p64"/>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48</a:t>
            </a:fld>
            <a:endParaRPr b="0" dirty="0">
              <a:solidFill>
                <a:srgbClr val="000000"/>
              </a:solidFill>
              <a:latin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6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Arial" panose="020B0604020202020204" pitchFamily="34" charset="0"/>
              </a:rPr>
              <a:t>Meeting Notice</a:t>
            </a:r>
            <a:endParaRPr>
              <a:latin typeface="Arial" panose="020B0604020202020204" pitchFamily="34" charset="0"/>
            </a:endParaRPr>
          </a:p>
        </p:txBody>
      </p:sp>
      <p:sp>
        <p:nvSpPr>
          <p:cNvPr id="477" name="Google Shape;477;p65"/>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49</a:t>
            </a:fld>
            <a:endParaRPr b="0" dirty="0">
              <a:solidFill>
                <a:srgbClr val="000000"/>
              </a:solidFill>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rial" panose="020B0604020202020204" pitchFamily="34" charset="0"/>
              </a:rPr>
              <a:t>Evaluation Stepper</a:t>
            </a:r>
            <a:endParaRPr>
              <a:latin typeface="Arial" panose="020B0604020202020204" pitchFamily="34" charset="0"/>
            </a:endParaRPr>
          </a:p>
        </p:txBody>
      </p:sp>
      <p:pic>
        <p:nvPicPr>
          <p:cNvPr id="146" name="Google Shape;146;p21" descr="Screenshot of the Evaluation Stepper in ACHIEVE" title="Evaluation Stepper.png"/>
          <p:cNvPicPr preferRelativeResize="0"/>
          <p:nvPr/>
        </p:nvPicPr>
        <p:blipFill rotWithShape="1">
          <a:blip r:embed="rId3">
            <a:alphaModFix/>
          </a:blip>
          <a:srcRect r="6586"/>
          <a:stretch/>
        </p:blipFill>
        <p:spPr>
          <a:xfrm>
            <a:off x="1497226" y="1017725"/>
            <a:ext cx="5744449" cy="3878526"/>
          </a:xfrm>
          <a:prstGeom prst="rect">
            <a:avLst/>
          </a:prstGeom>
          <a:noFill/>
          <a:ln w="9525" cap="flat" cmpd="sng">
            <a:solidFill>
              <a:schemeClr val="dk2"/>
            </a:solidFill>
            <a:prstDash val="solid"/>
            <a:round/>
            <a:headEnd type="none" w="sm" len="sm"/>
            <a:tailEnd type="none" w="sm" len="sm"/>
          </a:ln>
        </p:spPr>
      </p:pic>
      <p:sp>
        <p:nvSpPr>
          <p:cNvPr id="147" name="Google Shape;147;p21"/>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5</a:t>
            </a:fld>
            <a:endParaRPr b="0" dirty="0">
              <a:solidFill>
                <a:srgbClr val="000000"/>
              </a:solidFill>
              <a:latin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Arial" panose="020B0604020202020204" pitchFamily="34" charset="0"/>
              </a:rPr>
              <a:t>Scheduling Reevaluation Meeting</a:t>
            </a:r>
            <a:endParaRPr dirty="0">
              <a:latin typeface="Arial" panose="020B0604020202020204" pitchFamily="34" charset="0"/>
            </a:endParaRPr>
          </a:p>
        </p:txBody>
      </p:sp>
      <p:sp>
        <p:nvSpPr>
          <p:cNvPr id="483" name="Google Shape;483;p66"/>
          <p:cNvSpPr txBox="1">
            <a:spLocks noGrp="1"/>
          </p:cNvSpPr>
          <p:nvPr>
            <p:ph type="body" idx="1"/>
          </p:nvPr>
        </p:nvSpPr>
        <p:spPr>
          <a:xfrm>
            <a:off x="189850" y="1017725"/>
            <a:ext cx="8433600" cy="3645600"/>
          </a:xfrm>
          <a:prstGeom prst="rect">
            <a:avLst/>
          </a:prstGeom>
        </p:spPr>
        <p:txBody>
          <a:bodyPr spcFirstLastPara="1" wrap="square" lIns="91425" tIns="91425" rIns="91425" bIns="91425" anchor="t" anchorCtr="0">
            <a:noAutofit/>
          </a:bodyPr>
          <a:lstStyle/>
          <a:p>
            <a:pPr marL="438150" lvl="0" algn="l" rtl="0">
              <a:spcBef>
                <a:spcPts val="0"/>
              </a:spcBef>
              <a:spcAft>
                <a:spcPts val="0"/>
              </a:spcAft>
              <a:buClr>
                <a:schemeClr val="dk1"/>
              </a:buClr>
              <a:buSzPts val="2100"/>
              <a:buFont typeface="Arial" panose="020B0604020202020204" pitchFamily="34" charset="0"/>
              <a:buChar char="•"/>
            </a:pPr>
            <a:r>
              <a:rPr lang="en" sz="2100" dirty="0">
                <a:solidFill>
                  <a:schemeClr val="dk1"/>
                </a:solidFill>
                <a:latin typeface="Arial" panose="020B0604020202020204" pitchFamily="34" charset="0"/>
              </a:rPr>
              <a:t>Purpose of Meeting Changes</a:t>
            </a:r>
            <a:endParaRPr sz="2100" dirty="0">
              <a:solidFill>
                <a:schemeClr val="dk1"/>
              </a:solidFill>
              <a:latin typeface="Arial" panose="020B0604020202020204" pitchFamily="34" charset="0"/>
            </a:endParaRPr>
          </a:p>
          <a:p>
            <a:pPr marL="895350" lvl="1" indent="-342900" algn="l" rtl="0">
              <a:spcBef>
                <a:spcPts val="0"/>
              </a:spcBef>
              <a:spcAft>
                <a:spcPts val="0"/>
              </a:spcAft>
              <a:buClr>
                <a:schemeClr val="dk1"/>
              </a:buClr>
              <a:buSzPts val="2100"/>
              <a:buFont typeface="Arial" panose="020B0604020202020204" pitchFamily="34" charset="0"/>
              <a:buChar char="•"/>
            </a:pPr>
            <a:r>
              <a:rPr lang="en" sz="1800" dirty="0">
                <a:solidFill>
                  <a:schemeClr val="dk1"/>
                </a:solidFill>
                <a:latin typeface="Arial" panose="020B0604020202020204" pitchFamily="34" charset="0"/>
              </a:rPr>
              <a:t>Previously: </a:t>
            </a:r>
            <a:r>
              <a:rPr lang="en" sz="1800" i="1" dirty="0">
                <a:solidFill>
                  <a:schemeClr val="dk1"/>
                </a:solidFill>
                <a:latin typeface="Arial" panose="020B0604020202020204" pitchFamily="34" charset="0"/>
              </a:rPr>
              <a:t>Eligibility for Special Education</a:t>
            </a:r>
            <a:endParaRPr sz="1800" i="1" dirty="0">
              <a:solidFill>
                <a:schemeClr val="dk1"/>
              </a:solidFill>
              <a:latin typeface="Arial" panose="020B0604020202020204" pitchFamily="34" charset="0"/>
            </a:endParaRPr>
          </a:p>
          <a:p>
            <a:pPr marL="1352550" lvl="2" indent="-342900" algn="l" rtl="0">
              <a:spcBef>
                <a:spcPts val="0"/>
              </a:spcBef>
              <a:spcAft>
                <a:spcPts val="0"/>
              </a:spcAft>
              <a:buClr>
                <a:schemeClr val="dk1"/>
              </a:buClr>
              <a:buSzPts val="2100"/>
              <a:buFont typeface="Arial" panose="020B0604020202020204" pitchFamily="34" charset="0"/>
              <a:buChar char="•"/>
            </a:pPr>
            <a:r>
              <a:rPr lang="en" sz="1800" dirty="0">
                <a:solidFill>
                  <a:schemeClr val="dk1"/>
                </a:solidFill>
                <a:latin typeface="Arial" panose="020B0604020202020204" pitchFamily="34" charset="0"/>
              </a:rPr>
              <a:t>Now: </a:t>
            </a:r>
            <a:r>
              <a:rPr lang="en" sz="1800" i="1" dirty="0">
                <a:solidFill>
                  <a:schemeClr val="dk1"/>
                </a:solidFill>
                <a:latin typeface="Arial" panose="020B0604020202020204" pitchFamily="34" charset="0"/>
              </a:rPr>
              <a:t>Initial Eligibility</a:t>
            </a:r>
            <a:r>
              <a:rPr lang="en" sz="1800" dirty="0">
                <a:solidFill>
                  <a:schemeClr val="dk1"/>
                </a:solidFill>
                <a:latin typeface="Arial" panose="020B0604020202020204" pitchFamily="34" charset="0"/>
              </a:rPr>
              <a:t> or </a:t>
            </a:r>
            <a:r>
              <a:rPr lang="en" sz="1800" i="1" dirty="0">
                <a:solidFill>
                  <a:schemeClr val="dk1"/>
                </a:solidFill>
                <a:latin typeface="Arial" panose="020B0604020202020204" pitchFamily="34" charset="0"/>
              </a:rPr>
              <a:t>Continued Eligibility*</a:t>
            </a:r>
            <a:r>
              <a:rPr lang="en" sz="1800" dirty="0">
                <a:solidFill>
                  <a:schemeClr val="dk1"/>
                </a:solidFill>
                <a:latin typeface="Arial" panose="020B0604020202020204" pitchFamily="34" charset="0"/>
              </a:rPr>
              <a:t> </a:t>
            </a:r>
            <a:endParaRPr sz="1800" dirty="0">
              <a:solidFill>
                <a:schemeClr val="dk1"/>
              </a:solidFill>
              <a:latin typeface="Arial" panose="020B0604020202020204" pitchFamily="34" charset="0"/>
            </a:endParaRPr>
          </a:p>
          <a:p>
            <a:pPr marL="895350" lvl="1" indent="-342900" algn="l" rtl="0">
              <a:spcBef>
                <a:spcPts val="0"/>
              </a:spcBef>
              <a:spcAft>
                <a:spcPts val="0"/>
              </a:spcAft>
              <a:buClr>
                <a:schemeClr val="dk1"/>
              </a:buClr>
              <a:buSzPts val="2100"/>
              <a:buFont typeface="Arial" panose="020B0604020202020204" pitchFamily="34" charset="0"/>
              <a:buChar char="•"/>
            </a:pPr>
            <a:r>
              <a:rPr lang="en" sz="1800" dirty="0">
                <a:solidFill>
                  <a:schemeClr val="dk1"/>
                </a:solidFill>
                <a:latin typeface="Arial" panose="020B0604020202020204" pitchFamily="34" charset="0"/>
              </a:rPr>
              <a:t>Previously: </a:t>
            </a:r>
            <a:r>
              <a:rPr lang="en" sz="1800" i="1" dirty="0">
                <a:solidFill>
                  <a:schemeClr val="dk1"/>
                </a:solidFill>
                <a:latin typeface="Arial" panose="020B0604020202020204" pitchFamily="34" charset="0"/>
              </a:rPr>
              <a:t>Evaluation Information</a:t>
            </a:r>
            <a:endParaRPr sz="1800" i="1" dirty="0">
              <a:solidFill>
                <a:schemeClr val="dk1"/>
              </a:solidFill>
              <a:latin typeface="Arial" panose="020B0604020202020204" pitchFamily="34" charset="0"/>
            </a:endParaRPr>
          </a:p>
          <a:p>
            <a:pPr marL="1352550" lvl="2" indent="-342900" algn="l" rtl="0">
              <a:spcBef>
                <a:spcPts val="0"/>
              </a:spcBef>
              <a:spcAft>
                <a:spcPts val="0"/>
              </a:spcAft>
              <a:buClr>
                <a:schemeClr val="dk1"/>
              </a:buClr>
              <a:buSzPts val="2100"/>
              <a:buFont typeface="Arial" panose="020B0604020202020204" pitchFamily="34" charset="0"/>
              <a:buChar char="•"/>
            </a:pPr>
            <a:r>
              <a:rPr lang="en" sz="1800" dirty="0">
                <a:solidFill>
                  <a:schemeClr val="dk1"/>
                </a:solidFill>
                <a:latin typeface="Arial" panose="020B0604020202020204" pitchFamily="34" charset="0"/>
              </a:rPr>
              <a:t>Now: </a:t>
            </a:r>
            <a:r>
              <a:rPr lang="en" sz="1800" i="1" dirty="0">
                <a:solidFill>
                  <a:schemeClr val="dk1"/>
                </a:solidFill>
                <a:latin typeface="Arial" panose="020B0604020202020204" pitchFamily="34" charset="0"/>
              </a:rPr>
              <a:t>Initial Evaluation</a:t>
            </a:r>
            <a:endParaRPr sz="1800" i="1" dirty="0">
              <a:solidFill>
                <a:schemeClr val="dk1"/>
              </a:solidFill>
              <a:latin typeface="Arial" panose="020B0604020202020204" pitchFamily="34" charset="0"/>
            </a:endParaRPr>
          </a:p>
          <a:p>
            <a:pPr marL="895350" lvl="1" indent="-342900" algn="l" rtl="0">
              <a:spcBef>
                <a:spcPts val="0"/>
              </a:spcBef>
              <a:spcAft>
                <a:spcPts val="0"/>
              </a:spcAft>
              <a:buClr>
                <a:schemeClr val="dk1"/>
              </a:buClr>
              <a:buSzPts val="2100"/>
              <a:buFont typeface="Arial" panose="020B0604020202020204" pitchFamily="34" charset="0"/>
              <a:buChar char="•"/>
            </a:pPr>
            <a:r>
              <a:rPr lang="en" sz="1800" i="1" dirty="0">
                <a:solidFill>
                  <a:schemeClr val="dk1"/>
                </a:solidFill>
                <a:latin typeface="Arial" panose="020B0604020202020204" pitchFamily="34" charset="0"/>
              </a:rPr>
              <a:t>Reevaluation Information*</a:t>
            </a:r>
            <a:r>
              <a:rPr lang="en" sz="1800" dirty="0">
                <a:solidFill>
                  <a:schemeClr val="dk1"/>
                </a:solidFill>
                <a:latin typeface="Arial" panose="020B0604020202020204" pitchFamily="34" charset="0"/>
              </a:rPr>
              <a:t> remains the same</a:t>
            </a:r>
            <a:endParaRPr sz="1800" dirty="0">
              <a:solidFill>
                <a:schemeClr val="dk1"/>
              </a:solidFill>
              <a:latin typeface="Arial" panose="020B0604020202020204" pitchFamily="34" charset="0"/>
            </a:endParaRPr>
          </a:p>
          <a:p>
            <a:pPr marL="438150" lvl="0" algn="l" rtl="0">
              <a:spcBef>
                <a:spcPts val="600"/>
              </a:spcBef>
              <a:spcAft>
                <a:spcPts val="0"/>
              </a:spcAft>
              <a:buClr>
                <a:schemeClr val="dk1"/>
              </a:buClr>
              <a:buSzPts val="2100"/>
              <a:buFont typeface="Arial" panose="020B0604020202020204" pitchFamily="34" charset="0"/>
              <a:buChar char="•"/>
            </a:pPr>
            <a:r>
              <a:rPr lang="en" sz="2100" dirty="0">
                <a:solidFill>
                  <a:schemeClr val="dk1"/>
                </a:solidFill>
                <a:latin typeface="Arial" panose="020B0604020202020204" pitchFamily="34" charset="0"/>
              </a:rPr>
              <a:t>*</a:t>
            </a:r>
            <a:r>
              <a:rPr lang="en" sz="2100" i="1" dirty="0">
                <a:solidFill>
                  <a:schemeClr val="dk1"/>
                </a:solidFill>
                <a:latin typeface="Arial" panose="020B0604020202020204" pitchFamily="34" charset="0"/>
              </a:rPr>
              <a:t>Continued Eligibility </a:t>
            </a:r>
            <a:r>
              <a:rPr lang="en" sz="2100" dirty="0">
                <a:solidFill>
                  <a:schemeClr val="dk1"/>
                </a:solidFill>
                <a:latin typeface="Arial" panose="020B0604020202020204" pitchFamily="34" charset="0"/>
              </a:rPr>
              <a:t>and </a:t>
            </a:r>
            <a:r>
              <a:rPr lang="en" sz="2100" i="1" dirty="0">
                <a:solidFill>
                  <a:schemeClr val="dk1"/>
                </a:solidFill>
                <a:latin typeface="Arial" panose="020B0604020202020204" pitchFamily="34" charset="0"/>
              </a:rPr>
              <a:t>Reevaluation Info</a:t>
            </a:r>
            <a:r>
              <a:rPr lang="en" sz="2100" dirty="0">
                <a:solidFill>
                  <a:schemeClr val="dk1"/>
                </a:solidFill>
                <a:latin typeface="Arial" panose="020B0604020202020204" pitchFamily="34" charset="0"/>
              </a:rPr>
              <a:t> meeting purpose is only available once a Reevaluation has been started</a:t>
            </a:r>
            <a:endParaRPr sz="2100" dirty="0">
              <a:solidFill>
                <a:schemeClr val="dk1"/>
              </a:solidFill>
              <a:latin typeface="Arial" panose="020B0604020202020204" pitchFamily="34" charset="0"/>
            </a:endParaRPr>
          </a:p>
          <a:p>
            <a:pPr marL="438150" lvl="0" algn="l" rtl="0">
              <a:spcBef>
                <a:spcPts val="600"/>
              </a:spcBef>
              <a:spcAft>
                <a:spcPts val="0"/>
              </a:spcAft>
              <a:buClr>
                <a:schemeClr val="dk1"/>
              </a:buClr>
              <a:buSzPts val="2100"/>
              <a:buFont typeface="Arial" panose="020B0604020202020204" pitchFamily="34" charset="0"/>
              <a:buChar char="•"/>
            </a:pPr>
            <a:r>
              <a:rPr lang="en" sz="2100" dirty="0">
                <a:solidFill>
                  <a:schemeClr val="dk1"/>
                </a:solidFill>
                <a:latin typeface="Arial" panose="020B0604020202020204" pitchFamily="34" charset="0"/>
              </a:rPr>
              <a:t>Meeting Roll Call required before Eligibility Determination </a:t>
            </a:r>
            <a:endParaRPr sz="2100" dirty="0">
              <a:solidFill>
                <a:schemeClr val="dk1"/>
              </a:solidFill>
              <a:latin typeface="Arial" panose="020B0604020202020204" pitchFamily="34" charset="0"/>
            </a:endParaRPr>
          </a:p>
          <a:p>
            <a:pPr marL="438150" lvl="0" algn="l" rtl="0">
              <a:spcBef>
                <a:spcPts val="600"/>
              </a:spcBef>
              <a:spcAft>
                <a:spcPts val="0"/>
              </a:spcAft>
              <a:buClr>
                <a:schemeClr val="dk1"/>
              </a:buClr>
              <a:buSzPts val="2100"/>
              <a:buFont typeface="Arial" panose="020B0604020202020204" pitchFamily="34" charset="0"/>
              <a:buChar char="•"/>
            </a:pPr>
            <a:r>
              <a:rPr lang="en" sz="2100" dirty="0">
                <a:solidFill>
                  <a:schemeClr val="dk1"/>
                </a:solidFill>
                <a:latin typeface="Arial" panose="020B0604020202020204" pitchFamily="34" charset="0"/>
              </a:rPr>
              <a:t>Reminder - Cancel Event/Reschedule Event buttons</a:t>
            </a:r>
            <a:endParaRPr sz="2100" dirty="0">
              <a:solidFill>
                <a:schemeClr val="dk1"/>
              </a:solidFill>
              <a:latin typeface="Arial" panose="020B0604020202020204" pitchFamily="34" charset="0"/>
            </a:endParaRPr>
          </a:p>
        </p:txBody>
      </p:sp>
      <p:sp>
        <p:nvSpPr>
          <p:cNvPr id="484" name="Google Shape;484;p66"/>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50</a:t>
            </a:fld>
            <a:endParaRPr b="0" dirty="0">
              <a:solidFill>
                <a:srgbClr val="000000"/>
              </a:solidFill>
              <a:latin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Arial" panose="020B0604020202020204" pitchFamily="34" charset="0"/>
              </a:rPr>
              <a:t>Reevaluation Meeting Purposes</a:t>
            </a:r>
            <a:endParaRPr dirty="0">
              <a:latin typeface="Arial" panose="020B0604020202020204" pitchFamily="34" charset="0"/>
            </a:endParaRPr>
          </a:p>
        </p:txBody>
      </p:sp>
      <p:pic>
        <p:nvPicPr>
          <p:cNvPr id="490" name="Google Shape;490;p67" descr="Screenshot of the Purpose of Meeting selection of Continued Eligibility for Special Education on the Meeting Notice" title="Purpose of Meeting.png"/>
          <p:cNvPicPr preferRelativeResize="0"/>
          <p:nvPr/>
        </p:nvPicPr>
        <p:blipFill>
          <a:blip r:embed="rId3">
            <a:alphaModFix/>
          </a:blip>
          <a:stretch>
            <a:fillRect/>
          </a:stretch>
        </p:blipFill>
        <p:spPr>
          <a:xfrm>
            <a:off x="182728" y="1494925"/>
            <a:ext cx="3984350" cy="2515875"/>
          </a:xfrm>
          <a:prstGeom prst="rect">
            <a:avLst/>
          </a:prstGeom>
          <a:noFill/>
          <a:ln w="9525" cap="flat" cmpd="sng">
            <a:solidFill>
              <a:srgbClr val="002152"/>
            </a:solidFill>
            <a:prstDash val="solid"/>
            <a:round/>
            <a:headEnd type="none" w="sm" len="sm"/>
            <a:tailEnd type="none" w="sm" len="sm"/>
          </a:ln>
        </p:spPr>
      </p:pic>
      <p:pic>
        <p:nvPicPr>
          <p:cNvPr id="491" name="Google Shape;491;p67" descr="Screenshot of the Purpose of Meeting selection of Reevaluation Information for a meeting notice" title="Purpose of Meeting Reevalution Information.png"/>
          <p:cNvPicPr preferRelativeResize="0"/>
          <p:nvPr/>
        </p:nvPicPr>
        <p:blipFill>
          <a:blip r:embed="rId4">
            <a:alphaModFix/>
          </a:blip>
          <a:stretch>
            <a:fillRect/>
          </a:stretch>
        </p:blipFill>
        <p:spPr>
          <a:xfrm>
            <a:off x="4416902" y="1494924"/>
            <a:ext cx="4604225" cy="2230450"/>
          </a:xfrm>
          <a:prstGeom prst="rect">
            <a:avLst/>
          </a:prstGeom>
          <a:noFill/>
          <a:ln w="9525" cap="flat" cmpd="sng">
            <a:solidFill>
              <a:srgbClr val="002152"/>
            </a:solidFill>
            <a:prstDash val="solid"/>
            <a:round/>
            <a:headEnd type="none" w="sm" len="sm"/>
            <a:tailEnd type="none" w="sm" len="sm"/>
          </a:ln>
        </p:spPr>
      </p:pic>
      <p:sp>
        <p:nvSpPr>
          <p:cNvPr id="492" name="Google Shape;492;p67"/>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51</a:t>
            </a:fld>
            <a:endParaRPr b="0" dirty="0">
              <a:solidFill>
                <a:srgbClr val="000000"/>
              </a:solidFill>
              <a:latin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Arial" panose="020B0604020202020204" pitchFamily="34" charset="0"/>
              </a:rPr>
              <a:t>Incomplete Data Report</a:t>
            </a:r>
            <a:endParaRPr>
              <a:latin typeface="Arial" panose="020B0604020202020204" pitchFamily="34" charset="0"/>
            </a:endParaRPr>
          </a:p>
        </p:txBody>
      </p:sp>
      <p:sp>
        <p:nvSpPr>
          <p:cNvPr id="498" name="Google Shape;498;p68"/>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52</a:t>
            </a:fld>
            <a:endParaRPr b="0" dirty="0">
              <a:solidFill>
                <a:srgbClr val="000000"/>
              </a:solidFill>
              <a:latin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rial" panose="020B0604020202020204" pitchFamily="34" charset="0"/>
              </a:rPr>
              <a:t>Incomplete Data Report (IDR)</a:t>
            </a:r>
            <a:endParaRPr>
              <a:latin typeface="Arial" panose="020B0604020202020204" pitchFamily="34" charset="0"/>
            </a:endParaRPr>
          </a:p>
        </p:txBody>
      </p:sp>
      <p:sp>
        <p:nvSpPr>
          <p:cNvPr id="504" name="Google Shape;504;p69"/>
          <p:cNvSpPr txBox="1"/>
          <p:nvPr/>
        </p:nvSpPr>
        <p:spPr>
          <a:xfrm>
            <a:off x="311700" y="1168650"/>
            <a:ext cx="4832700" cy="3888300"/>
          </a:xfrm>
          <a:prstGeom prst="rect">
            <a:avLst/>
          </a:prstGeom>
          <a:noFill/>
          <a:ln>
            <a:noFill/>
          </a:ln>
        </p:spPr>
        <p:txBody>
          <a:bodyPr spcFirstLastPara="1" wrap="square" lIns="91425" tIns="45700" rIns="91425" bIns="45700" anchor="t" anchorCtr="0">
            <a:noAutofit/>
          </a:bodyPr>
          <a:lstStyle/>
          <a:p>
            <a:pPr marL="422275" lvl="0" indent="-342900" algn="l" rtl="0">
              <a:lnSpc>
                <a:spcPct val="115000"/>
              </a:lnSpc>
              <a:spcBef>
                <a:spcPts val="600"/>
              </a:spcBef>
              <a:spcAft>
                <a:spcPts val="0"/>
              </a:spcAft>
              <a:buClr>
                <a:srgbClr val="000000"/>
              </a:buClr>
              <a:buSzPts val="2350"/>
              <a:buFont typeface="Arial" panose="020B0604020202020204" pitchFamily="34" charset="0"/>
              <a:buChar char="•"/>
            </a:pPr>
            <a:r>
              <a:rPr lang="en" sz="2000" dirty="0">
                <a:solidFill>
                  <a:srgbClr val="000000"/>
                </a:solidFill>
                <a:latin typeface="Arial" panose="020B0604020202020204" pitchFamily="34" charset="0"/>
                <a:ea typeface="Proxima Nova"/>
                <a:cs typeface="Proxima Nova"/>
                <a:sym typeface="Proxima Nova"/>
              </a:rPr>
              <a:t>Located at the bottom of the Eligibility Determination stepper (formerly the Summary Stepper)</a:t>
            </a:r>
            <a:endParaRPr sz="2000" dirty="0">
              <a:solidFill>
                <a:srgbClr val="000000"/>
              </a:solidFill>
              <a:latin typeface="Arial" panose="020B0604020202020204" pitchFamily="34" charset="0"/>
              <a:ea typeface="Proxima Nova"/>
              <a:cs typeface="Proxima Nova"/>
              <a:sym typeface="Proxima Nova"/>
            </a:endParaRPr>
          </a:p>
          <a:p>
            <a:pPr marL="422275" lvl="0" indent="-342900" algn="l" rtl="0">
              <a:lnSpc>
                <a:spcPct val="115000"/>
              </a:lnSpc>
              <a:spcBef>
                <a:spcPts val="600"/>
              </a:spcBef>
              <a:spcAft>
                <a:spcPts val="0"/>
              </a:spcAft>
              <a:buClr>
                <a:srgbClr val="000000"/>
              </a:buClr>
              <a:buSzPts val="2350"/>
              <a:buFont typeface="Arial" panose="020B0604020202020204" pitchFamily="34" charset="0"/>
              <a:buChar char="•"/>
            </a:pPr>
            <a:r>
              <a:rPr lang="en" sz="2000" dirty="0">
                <a:solidFill>
                  <a:srgbClr val="000000"/>
                </a:solidFill>
                <a:latin typeface="Arial" panose="020B0604020202020204" pitchFamily="34" charset="0"/>
                <a:ea typeface="Proxima Nova"/>
                <a:cs typeface="Proxima Nova"/>
                <a:sym typeface="Proxima Nova"/>
              </a:rPr>
              <a:t>Will continue to function the same</a:t>
            </a:r>
            <a:endParaRPr sz="2000" dirty="0">
              <a:solidFill>
                <a:srgbClr val="000000"/>
              </a:solidFill>
              <a:latin typeface="Arial" panose="020B0604020202020204" pitchFamily="34" charset="0"/>
              <a:ea typeface="Proxima Nova"/>
              <a:cs typeface="Proxima Nova"/>
              <a:sym typeface="Proxima Nova"/>
            </a:endParaRPr>
          </a:p>
          <a:p>
            <a:pPr marL="422275" lvl="0" indent="-342900" algn="l" rtl="0">
              <a:lnSpc>
                <a:spcPct val="115000"/>
              </a:lnSpc>
              <a:spcBef>
                <a:spcPts val="600"/>
              </a:spcBef>
              <a:spcAft>
                <a:spcPts val="0"/>
              </a:spcAft>
              <a:buClr>
                <a:srgbClr val="000000"/>
              </a:buClr>
              <a:buSzPts val="2350"/>
              <a:buFont typeface="Arial" panose="020B0604020202020204" pitchFamily="34" charset="0"/>
              <a:buChar char="•"/>
            </a:pPr>
            <a:r>
              <a:rPr lang="en" sz="2000" dirty="0">
                <a:latin typeface="Arial" panose="020B0604020202020204" pitchFamily="34" charset="0"/>
                <a:ea typeface="Proxima Nova"/>
                <a:cs typeface="Proxima Nova"/>
                <a:sym typeface="Proxima Nova"/>
              </a:rPr>
              <a:t>Will note Reevaluation Data is missing if Parent input or background information is blank</a:t>
            </a:r>
            <a:endParaRPr sz="2000" dirty="0">
              <a:solidFill>
                <a:srgbClr val="000000"/>
              </a:solidFill>
              <a:latin typeface="Arial" panose="020B0604020202020204" pitchFamily="34" charset="0"/>
              <a:ea typeface="Proxima Nova"/>
              <a:cs typeface="Proxima Nova"/>
              <a:sym typeface="Proxima Nova"/>
            </a:endParaRPr>
          </a:p>
        </p:txBody>
      </p:sp>
      <p:pic>
        <p:nvPicPr>
          <p:cNvPr id="505" name="Google Shape;505;p69" descr="screenshot of the IDR (incomplete data report)" title="Screenshot 2026-06-16 155523.png"/>
          <p:cNvPicPr preferRelativeResize="0"/>
          <p:nvPr/>
        </p:nvPicPr>
        <p:blipFill>
          <a:blip r:embed="rId3">
            <a:alphaModFix/>
          </a:blip>
          <a:stretch>
            <a:fillRect/>
          </a:stretch>
        </p:blipFill>
        <p:spPr>
          <a:xfrm>
            <a:off x="5326324" y="1361317"/>
            <a:ext cx="3694801" cy="2839672"/>
          </a:xfrm>
          <a:prstGeom prst="rect">
            <a:avLst/>
          </a:prstGeom>
          <a:noFill/>
          <a:ln w="9525" cap="flat" cmpd="sng">
            <a:solidFill>
              <a:schemeClr val="dk2"/>
            </a:solidFill>
            <a:prstDash val="solid"/>
            <a:round/>
            <a:headEnd type="none" w="sm" len="sm"/>
            <a:tailEnd type="none" w="sm" len="sm"/>
          </a:ln>
        </p:spPr>
      </p:pic>
      <p:sp>
        <p:nvSpPr>
          <p:cNvPr id="506" name="Google Shape;506;p69"/>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53</a:t>
            </a:fld>
            <a:endParaRPr b="0" dirty="0">
              <a:solidFill>
                <a:srgbClr val="000000"/>
              </a:solidFill>
              <a:latin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2" name="Google Shape;512;p70"/>
          <p:cNvSpPr txBox="1">
            <a:spLocks noGrp="1"/>
          </p:cNvSpPr>
          <p:nvPr>
            <p:ph type="title"/>
          </p:nvPr>
        </p:nvSpPr>
        <p:spPr>
          <a:xfrm>
            <a:off x="311700" y="445025"/>
            <a:ext cx="8520600" cy="93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300">
                <a:latin typeface="Arial" panose="020B0604020202020204" pitchFamily="34" charset="0"/>
              </a:rPr>
              <a:t>Thank you!</a:t>
            </a:r>
            <a:endParaRPr sz="4300">
              <a:latin typeface="Arial" panose="020B0604020202020204" pitchFamily="34" charset="0"/>
            </a:endParaRPr>
          </a:p>
        </p:txBody>
      </p:sp>
      <p:sp>
        <p:nvSpPr>
          <p:cNvPr id="513" name="Google Shape;513;p70"/>
          <p:cNvSpPr txBox="1">
            <a:spLocks noGrp="1"/>
          </p:cNvSpPr>
          <p:nvPr>
            <p:ph type="body" idx="1"/>
          </p:nvPr>
        </p:nvSpPr>
        <p:spPr>
          <a:xfrm>
            <a:off x="311699" y="1559350"/>
            <a:ext cx="4409929" cy="349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dirty="0">
                <a:latin typeface="Arial" panose="020B0604020202020204" pitchFamily="34" charset="0"/>
              </a:rPr>
              <a:t>Open Office Hours</a:t>
            </a:r>
            <a:r>
              <a:rPr lang="en" sz="2200" dirty="0">
                <a:latin typeface="Arial" panose="020B0604020202020204" pitchFamily="34" charset="0"/>
              </a:rPr>
              <a:t>: </a:t>
            </a:r>
            <a:endParaRPr sz="2200" dirty="0">
              <a:latin typeface="Arial" panose="020B0604020202020204" pitchFamily="34" charset="0"/>
            </a:endParaRPr>
          </a:p>
          <a:p>
            <a:pPr marL="431800" lvl="0" indent="-342900" algn="l" rtl="0">
              <a:spcBef>
                <a:spcPts val="0"/>
              </a:spcBef>
              <a:spcAft>
                <a:spcPts val="0"/>
              </a:spcAft>
              <a:buSzPts val="2200"/>
              <a:buFont typeface="Arial" panose="020B0604020202020204" pitchFamily="34" charset="0"/>
              <a:buChar char="•"/>
            </a:pPr>
            <a:r>
              <a:rPr lang="en" sz="2200" dirty="0">
                <a:latin typeface="Arial" panose="020B0604020202020204" pitchFamily="34" charset="0"/>
              </a:rPr>
              <a:t>Thursday July 2</a:t>
            </a:r>
            <a:r>
              <a:rPr lang="en" sz="2200" baseline="30000" dirty="0">
                <a:latin typeface="Arial" panose="020B0604020202020204" pitchFamily="34" charset="0"/>
              </a:rPr>
              <a:t>nd</a:t>
            </a:r>
            <a:endParaRPr lang="en" sz="2200" dirty="0">
              <a:latin typeface="Arial" panose="020B0604020202020204" pitchFamily="34" charset="0"/>
            </a:endParaRPr>
          </a:p>
          <a:p>
            <a:pPr marL="889000" lvl="1" indent="-342900">
              <a:buSzPts val="2200"/>
              <a:buFont typeface="Arial" panose="020B0604020202020204" pitchFamily="34" charset="0"/>
              <a:buChar char="•"/>
            </a:pPr>
            <a:r>
              <a:rPr lang="en" sz="2000" dirty="0">
                <a:latin typeface="Arial" panose="020B0604020202020204" pitchFamily="34" charset="0"/>
              </a:rPr>
              <a:t>8:30-9:30 am </a:t>
            </a:r>
          </a:p>
          <a:p>
            <a:pPr marL="889000" lvl="1" indent="-342900">
              <a:buSzPts val="2200"/>
              <a:buFont typeface="Arial" panose="020B0604020202020204" pitchFamily="34" charset="0"/>
              <a:buChar char="•"/>
            </a:pPr>
            <a:r>
              <a:rPr lang="en" sz="2000" dirty="0">
                <a:latin typeface="Arial" panose="020B0604020202020204" pitchFamily="34" charset="0"/>
              </a:rPr>
              <a:t>11 am-12 pm</a:t>
            </a:r>
            <a:endParaRPr sz="2000" dirty="0">
              <a:latin typeface="Arial" panose="020B0604020202020204" pitchFamily="34" charset="0"/>
            </a:endParaRPr>
          </a:p>
          <a:p>
            <a:pPr marL="431800" lvl="0" indent="-342900" algn="l" rtl="0">
              <a:spcBef>
                <a:spcPts val="0"/>
              </a:spcBef>
              <a:spcAft>
                <a:spcPts val="0"/>
              </a:spcAft>
              <a:buSzPts val="2200"/>
              <a:buFont typeface="Arial" panose="020B0604020202020204" pitchFamily="34" charset="0"/>
              <a:buChar char="•"/>
            </a:pPr>
            <a:r>
              <a:rPr lang="en" sz="2200" dirty="0">
                <a:latin typeface="Arial" panose="020B0604020202020204" pitchFamily="34" charset="0"/>
              </a:rPr>
              <a:t>Wednesday Aug. 5th and 19</a:t>
            </a:r>
            <a:r>
              <a:rPr lang="en" sz="2200" baseline="30000" dirty="0">
                <a:latin typeface="Arial" panose="020B0604020202020204" pitchFamily="34" charset="0"/>
              </a:rPr>
              <a:t>th</a:t>
            </a:r>
            <a:endParaRPr lang="en" sz="2200" dirty="0">
              <a:latin typeface="Arial" panose="020B0604020202020204" pitchFamily="34" charset="0"/>
            </a:endParaRPr>
          </a:p>
          <a:p>
            <a:pPr marL="889000" lvl="1" indent="-342900">
              <a:buSzPts val="2200"/>
              <a:buFont typeface="Arial" panose="020B0604020202020204" pitchFamily="34" charset="0"/>
              <a:buChar char="•"/>
            </a:pPr>
            <a:r>
              <a:rPr lang="en" sz="2000" dirty="0">
                <a:latin typeface="Arial" panose="020B0604020202020204" pitchFamily="34" charset="0"/>
              </a:rPr>
              <a:t>8:30-9:30 am and 3-4 pm</a:t>
            </a:r>
            <a:endParaRPr sz="2000" dirty="0">
              <a:latin typeface="Arial" panose="020B0604020202020204" pitchFamily="34" charset="0"/>
            </a:endParaRPr>
          </a:p>
          <a:p>
            <a:pPr marL="431800" lvl="0" indent="-342900" algn="l" rtl="0">
              <a:spcBef>
                <a:spcPts val="0"/>
              </a:spcBef>
              <a:spcAft>
                <a:spcPts val="0"/>
              </a:spcAft>
              <a:buSzPts val="2200"/>
              <a:buFont typeface="Arial" panose="020B0604020202020204" pitchFamily="34" charset="0"/>
              <a:buChar char="•"/>
            </a:pPr>
            <a:r>
              <a:rPr lang="en" sz="2200" dirty="0">
                <a:latin typeface="Arial" panose="020B0604020202020204" pitchFamily="34" charset="0"/>
              </a:rPr>
              <a:t>Fridays in August</a:t>
            </a:r>
          </a:p>
          <a:p>
            <a:pPr marL="889000" lvl="1" indent="-342900">
              <a:buSzPts val="2200"/>
              <a:buFont typeface="Arial" panose="020B0604020202020204" pitchFamily="34" charset="0"/>
              <a:buChar char="•"/>
            </a:pPr>
            <a:r>
              <a:rPr lang="en" sz="2000" dirty="0">
                <a:latin typeface="Arial" panose="020B0604020202020204" pitchFamily="34" charset="0"/>
              </a:rPr>
              <a:t>11:30 am-12:30 pm</a:t>
            </a:r>
            <a:endParaRPr sz="2000" dirty="0">
              <a:latin typeface="Arial" panose="020B0604020202020204" pitchFamily="34" charset="0"/>
            </a:endParaRPr>
          </a:p>
        </p:txBody>
      </p:sp>
      <p:sp>
        <p:nvSpPr>
          <p:cNvPr id="514" name="Google Shape;514;p70"/>
          <p:cNvSpPr txBox="1">
            <a:spLocks noGrp="1"/>
          </p:cNvSpPr>
          <p:nvPr>
            <p:ph type="body" idx="2"/>
          </p:nvPr>
        </p:nvSpPr>
        <p:spPr>
          <a:xfrm>
            <a:off x="4832400" y="1559350"/>
            <a:ext cx="3999900" cy="30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latin typeface="Arial" panose="020B0604020202020204" pitchFamily="34" charset="0"/>
              </a:rPr>
              <a:t>Additional Reevaluation Training and Resources</a:t>
            </a:r>
            <a:r>
              <a:rPr lang="en" sz="2400" dirty="0">
                <a:latin typeface="Arial" panose="020B0604020202020204" pitchFamily="34" charset="0"/>
              </a:rPr>
              <a:t>: </a:t>
            </a:r>
            <a:endParaRPr sz="2400" dirty="0">
              <a:latin typeface="Arial" panose="020B0604020202020204" pitchFamily="34" charset="0"/>
            </a:endParaRPr>
          </a:p>
          <a:p>
            <a:pPr marL="419100" indent="-342900">
              <a:buSzPts val="2400"/>
              <a:buFont typeface="Arial" panose="020B0604020202020204" pitchFamily="34" charset="0"/>
              <a:buChar char="•"/>
            </a:pPr>
            <a:r>
              <a:rPr lang="en" sz="2400" dirty="0">
                <a:latin typeface="Arial" panose="020B0604020202020204" pitchFamily="34" charset="0"/>
              </a:rPr>
              <a:t>Coming soon!</a:t>
            </a:r>
            <a:endParaRPr sz="2400" dirty="0">
              <a:latin typeface="Arial" panose="020B0604020202020204" pitchFamily="34" charset="0"/>
            </a:endParaRPr>
          </a:p>
          <a:p>
            <a:pPr marL="419100" indent="-342900">
              <a:buSzPts val="2400"/>
              <a:buFont typeface="Arial" panose="020B0604020202020204" pitchFamily="34" charset="0"/>
              <a:buChar char="•"/>
            </a:pPr>
            <a:r>
              <a:rPr lang="en" sz="2400" dirty="0">
                <a:latin typeface="Arial" panose="020B0604020202020204" pitchFamily="34" charset="0"/>
              </a:rPr>
              <a:t>Contact your Regional Special Education Director</a:t>
            </a:r>
          </a:p>
          <a:p>
            <a:pPr marL="419100" indent="-342900">
              <a:buSzPts val="2400"/>
              <a:buFont typeface="Arial" panose="020B0604020202020204" pitchFamily="34" charset="0"/>
              <a:buChar char="•"/>
            </a:pPr>
            <a:r>
              <a:rPr lang="en" sz="2400" dirty="0">
                <a:latin typeface="Arial" panose="020B0604020202020204" pitchFamily="34" charset="0"/>
                <a:hlinkClick r:id="rId3"/>
              </a:rPr>
              <a:t>ACHIEVE webpage</a:t>
            </a:r>
            <a:endParaRPr sz="2400" dirty="0">
              <a:latin typeface="Arial" panose="020B0604020202020204" pitchFamily="34" charset="0"/>
            </a:endParaRPr>
          </a:p>
        </p:txBody>
      </p:sp>
      <p:sp>
        <p:nvSpPr>
          <p:cNvPr id="511" name="Google Shape;511;p70"/>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54</a:t>
            </a:fld>
            <a:endParaRPr b="0" dirty="0">
              <a:solidFill>
                <a:srgbClr val="000000"/>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rial" panose="020B0604020202020204" pitchFamily="34" charset="0"/>
              </a:rPr>
              <a:t>Overview Stepper</a:t>
            </a:r>
            <a:endParaRPr>
              <a:latin typeface="Arial" panose="020B0604020202020204" pitchFamily="34" charset="0"/>
            </a:endParaRPr>
          </a:p>
        </p:txBody>
      </p:sp>
      <p:sp>
        <p:nvSpPr>
          <p:cNvPr id="153" name="Google Shape;153;p22"/>
          <p:cNvSpPr txBox="1">
            <a:spLocks noGrp="1"/>
          </p:cNvSpPr>
          <p:nvPr>
            <p:ph type="body" idx="1"/>
          </p:nvPr>
        </p:nvSpPr>
        <p:spPr>
          <a:xfrm>
            <a:off x="311700" y="1214825"/>
            <a:ext cx="8520600" cy="3696600"/>
          </a:xfrm>
          <a:prstGeom prst="rect">
            <a:avLst/>
          </a:prstGeom>
        </p:spPr>
        <p:txBody>
          <a:bodyPr spcFirstLastPara="1" wrap="square" lIns="91425" tIns="91425" rIns="91425" bIns="91425" anchor="t" anchorCtr="0">
            <a:noAutofit/>
          </a:bodyPr>
          <a:lstStyle/>
          <a:p>
            <a:pPr marL="431800" lvl="0" algn="l" rtl="0">
              <a:spcBef>
                <a:spcPts val="0"/>
              </a:spcBef>
              <a:spcAft>
                <a:spcPts val="0"/>
              </a:spcAft>
              <a:buSzPts val="2200"/>
              <a:buFont typeface="Arial" panose="020B0604020202020204" pitchFamily="34" charset="0"/>
              <a:buChar char="•"/>
            </a:pPr>
            <a:r>
              <a:rPr lang="en" sz="2200" dirty="0">
                <a:latin typeface="Arial" panose="020B0604020202020204" pitchFamily="34" charset="0"/>
              </a:rPr>
              <a:t>Once the Reevaluation is open, users will be taken to the Overview Stepper</a:t>
            </a:r>
            <a:endParaRPr sz="2200" dirty="0">
              <a:latin typeface="Arial" panose="020B0604020202020204" pitchFamily="34" charset="0"/>
            </a:endParaRPr>
          </a:p>
          <a:p>
            <a:pPr marL="431800" lvl="0" algn="l" rtl="0">
              <a:spcBef>
                <a:spcPts val="600"/>
              </a:spcBef>
              <a:spcAft>
                <a:spcPts val="0"/>
              </a:spcAft>
              <a:buSzPts val="2200"/>
              <a:buFont typeface="Arial" panose="020B0604020202020204" pitchFamily="34" charset="0"/>
              <a:buChar char="•"/>
            </a:pPr>
            <a:r>
              <a:rPr lang="en" sz="2200" dirty="0">
                <a:latin typeface="Arial" panose="020B0604020202020204" pitchFamily="34" charset="0"/>
              </a:rPr>
              <a:t>The Prior Written Notice/Consent is now housed on the Overview Stepper, along with the new “Agreement” </a:t>
            </a:r>
            <a:endParaRPr sz="2200" dirty="0">
              <a:latin typeface="Arial" panose="020B0604020202020204" pitchFamily="34" charset="0"/>
            </a:endParaRPr>
          </a:p>
          <a:p>
            <a:pPr marL="431800" lvl="0" algn="l" rtl="0">
              <a:spcBef>
                <a:spcPts val="600"/>
              </a:spcBef>
              <a:spcAft>
                <a:spcPts val="0"/>
              </a:spcAft>
              <a:buClr>
                <a:schemeClr val="dk1"/>
              </a:buClr>
              <a:buSzPts val="2200"/>
              <a:buFont typeface="Arial" panose="020B0604020202020204" pitchFamily="34" charset="0"/>
              <a:buChar char="•"/>
            </a:pPr>
            <a:r>
              <a:rPr lang="en" sz="2200" dirty="0">
                <a:solidFill>
                  <a:schemeClr val="dk1"/>
                </a:solidFill>
                <a:latin typeface="Arial" panose="020B0604020202020204" pitchFamily="34" charset="0"/>
              </a:rPr>
              <a:t>All Steppers will not automatically display as before</a:t>
            </a:r>
            <a:endParaRPr lang="en-US" sz="2200" dirty="0">
              <a:solidFill>
                <a:schemeClr val="dk1"/>
              </a:solidFill>
              <a:latin typeface="Arial" panose="020B0604020202020204" pitchFamily="34" charset="0"/>
            </a:endParaRPr>
          </a:p>
          <a:p>
            <a:pPr marL="889000" lvl="1">
              <a:buClr>
                <a:schemeClr val="dk1"/>
              </a:buClr>
              <a:buSzPts val="2200"/>
              <a:buFont typeface="Arial" panose="020B0604020202020204" pitchFamily="34" charset="0"/>
              <a:buChar char="•"/>
            </a:pPr>
            <a:r>
              <a:rPr lang="en-US" sz="1800" dirty="0">
                <a:solidFill>
                  <a:schemeClr val="dk1"/>
                </a:solidFill>
                <a:latin typeface="Arial" panose="020B0604020202020204" pitchFamily="34" charset="0"/>
              </a:rPr>
              <a:t>If choosing an Agreement, they will never display</a:t>
            </a:r>
          </a:p>
          <a:p>
            <a:pPr marL="889000" lvl="1">
              <a:buClr>
                <a:schemeClr val="dk1"/>
              </a:buClr>
              <a:buSzPts val="2200"/>
              <a:buFont typeface="Arial" panose="020B0604020202020204" pitchFamily="34" charset="0"/>
              <a:buChar char="•"/>
            </a:pPr>
            <a:r>
              <a:rPr lang="en" sz="1800" dirty="0">
                <a:solidFill>
                  <a:schemeClr val="dk1"/>
                </a:solidFill>
                <a:latin typeface="Arial" panose="020B0604020202020204" pitchFamily="34" charset="0"/>
              </a:rPr>
              <a:t>Once the team has selected a Reevaluation is occurring, Team Members and Reevaluation Data Steppers will appear. </a:t>
            </a:r>
            <a:endParaRPr sz="1800" dirty="0">
              <a:latin typeface="Arial" panose="020B0604020202020204" pitchFamily="34" charset="0"/>
            </a:endParaRPr>
          </a:p>
        </p:txBody>
      </p:sp>
      <p:sp>
        <p:nvSpPr>
          <p:cNvPr id="154" name="Google Shape;154;p22"/>
          <p:cNvSpPr txBox="1">
            <a:spLocks noGrp="1"/>
          </p:cNvSpPr>
          <p:nvPr>
            <p:ph type="sldNum" idx="12"/>
          </p:nvPr>
        </p:nvSpPr>
        <p:spPr>
          <a:xfrm>
            <a:off x="6686825" y="4677434"/>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6</a:t>
            </a:fld>
            <a:endParaRPr b="0" dirty="0">
              <a:solidFill>
                <a:srgbClr val="000000"/>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Arial" panose="020B0604020202020204" pitchFamily="34" charset="0"/>
              </a:rPr>
              <a:t>Purpose of Reevaluation</a:t>
            </a:r>
            <a:endParaRPr dirty="0">
              <a:latin typeface="Arial" panose="020B0604020202020204" pitchFamily="34" charset="0"/>
            </a:endParaRPr>
          </a:p>
        </p:txBody>
      </p:sp>
      <p:sp>
        <p:nvSpPr>
          <p:cNvPr id="160" name="Google Shape;160;p23"/>
          <p:cNvSpPr txBox="1">
            <a:spLocks noGrp="1"/>
          </p:cNvSpPr>
          <p:nvPr>
            <p:ph type="body" idx="1"/>
          </p:nvPr>
        </p:nvSpPr>
        <p:spPr>
          <a:xfrm>
            <a:off x="311700" y="1017725"/>
            <a:ext cx="8520600" cy="4039200"/>
          </a:xfrm>
          <a:prstGeom prst="rect">
            <a:avLst/>
          </a:prstGeom>
        </p:spPr>
        <p:txBody>
          <a:bodyPr spcFirstLastPara="1" wrap="square" lIns="91425" tIns="91425" rIns="91425" bIns="91425" anchor="t" anchorCtr="0">
            <a:noAutofit/>
          </a:bodyPr>
          <a:lstStyle/>
          <a:p>
            <a:pPr lvl="0" algn="l" rtl="0">
              <a:spcBef>
                <a:spcPts val="0"/>
              </a:spcBef>
              <a:spcAft>
                <a:spcPts val="0"/>
              </a:spcAft>
              <a:buSzPts val="1800"/>
              <a:buFont typeface="Arial" panose="020B0604020202020204" pitchFamily="34" charset="0"/>
              <a:buChar char="•"/>
            </a:pPr>
            <a:r>
              <a:rPr lang="en" dirty="0">
                <a:latin typeface="Arial" panose="020B0604020202020204" pitchFamily="34" charset="0"/>
                <a:cs typeface="Arial" panose="020B0604020202020204" pitchFamily="34" charset="0"/>
              </a:rPr>
              <a:t>Purpose of Reevaluation will now be static text instead of multiselect checkboxes</a:t>
            </a:r>
            <a:endParaRPr dirty="0">
              <a:latin typeface="Arial" panose="020B0604020202020204" pitchFamily="34" charset="0"/>
              <a:cs typeface="Arial" panose="020B0604020202020204" pitchFamily="34" charset="0"/>
            </a:endParaRPr>
          </a:p>
          <a:p>
            <a:pPr lvl="0" algn="l" rtl="0">
              <a:spcBef>
                <a:spcPts val="600"/>
              </a:spcBef>
              <a:spcAft>
                <a:spcPts val="0"/>
              </a:spcAft>
              <a:buSzPts val="1800"/>
              <a:buFont typeface="Arial" panose="020B0604020202020204" pitchFamily="34" charset="0"/>
              <a:buChar char="•"/>
            </a:pPr>
            <a:r>
              <a:rPr lang="en" dirty="0">
                <a:latin typeface="Arial" panose="020B0604020202020204" pitchFamily="34" charset="0"/>
                <a:cs typeface="Arial" panose="020B0604020202020204" pitchFamily="34" charset="0"/>
              </a:rPr>
              <a:t>This is now 4 items instead of 3, to align with IDEA/Iowa Administrative Code</a:t>
            </a:r>
            <a:endParaRPr dirty="0">
              <a:latin typeface="Arial" panose="020B0604020202020204" pitchFamily="34" charset="0"/>
              <a:cs typeface="Arial" panose="020B0604020202020204" pitchFamily="34" charset="0"/>
            </a:endParaRPr>
          </a:p>
          <a:p>
            <a:pPr marL="857250" lvl="1" indent="-285750" algn="l" rtl="0">
              <a:spcBef>
                <a:spcPts val="0"/>
              </a:spcBef>
              <a:spcAft>
                <a:spcPts val="0"/>
              </a:spcAft>
              <a:buClr>
                <a:schemeClr val="dk1"/>
              </a:buClr>
              <a:buSzPts val="1800"/>
              <a:buFont typeface="Arial" panose="020B0604020202020204" pitchFamily="34" charset="0"/>
              <a:buChar char="•"/>
            </a:pPr>
            <a:r>
              <a:rPr lang="en" sz="1600" dirty="0">
                <a:solidFill>
                  <a:schemeClr val="dk1"/>
                </a:solidFill>
                <a:latin typeface="Arial" panose="020B0604020202020204" pitchFamily="34" charset="0"/>
                <a:cs typeface="Arial" panose="020B0604020202020204" pitchFamily="34" charset="0"/>
              </a:rPr>
              <a:t>Whether the learner continues to have a disability and the educational needs of the learner</a:t>
            </a:r>
            <a:endParaRPr sz="1600" dirty="0">
              <a:solidFill>
                <a:schemeClr val="dk1"/>
              </a:solidFill>
              <a:latin typeface="Arial" panose="020B0604020202020204" pitchFamily="34" charset="0"/>
              <a:cs typeface="Arial" panose="020B0604020202020204" pitchFamily="34" charset="0"/>
            </a:endParaRPr>
          </a:p>
          <a:p>
            <a:pPr marL="857250" lvl="1" indent="-285750" algn="l" rtl="0">
              <a:spcBef>
                <a:spcPts val="0"/>
              </a:spcBef>
              <a:spcAft>
                <a:spcPts val="0"/>
              </a:spcAft>
              <a:buClr>
                <a:schemeClr val="dk1"/>
              </a:buClr>
              <a:buSzPts val="1800"/>
              <a:buFont typeface="Arial" panose="020B0604020202020204" pitchFamily="34" charset="0"/>
              <a:buChar char="•"/>
            </a:pPr>
            <a:r>
              <a:rPr lang="en" sz="1600" dirty="0">
                <a:solidFill>
                  <a:schemeClr val="dk1"/>
                </a:solidFill>
                <a:latin typeface="Arial" panose="020B0604020202020204" pitchFamily="34" charset="0"/>
                <a:cs typeface="Arial" panose="020B0604020202020204" pitchFamily="34" charset="0"/>
              </a:rPr>
              <a:t>The present levels of academic achievement and related developmental needs of the learner</a:t>
            </a:r>
            <a:endParaRPr sz="1600" dirty="0">
              <a:solidFill>
                <a:schemeClr val="dk1"/>
              </a:solidFill>
              <a:latin typeface="Arial" panose="020B0604020202020204" pitchFamily="34" charset="0"/>
              <a:cs typeface="Arial" panose="020B0604020202020204" pitchFamily="34" charset="0"/>
            </a:endParaRPr>
          </a:p>
          <a:p>
            <a:pPr marL="857250" lvl="1" indent="-285750" algn="l" rtl="0">
              <a:spcBef>
                <a:spcPts val="0"/>
              </a:spcBef>
              <a:spcAft>
                <a:spcPts val="0"/>
              </a:spcAft>
              <a:buClr>
                <a:schemeClr val="dk1"/>
              </a:buClr>
              <a:buSzPts val="1800"/>
              <a:buFont typeface="Arial" panose="020B0604020202020204" pitchFamily="34" charset="0"/>
              <a:buChar char="•"/>
            </a:pPr>
            <a:r>
              <a:rPr lang="en" sz="1600" dirty="0">
                <a:solidFill>
                  <a:schemeClr val="dk1"/>
                </a:solidFill>
                <a:latin typeface="Arial" panose="020B0604020202020204" pitchFamily="34" charset="0"/>
                <a:cs typeface="Arial" panose="020B0604020202020204" pitchFamily="34" charset="0"/>
              </a:rPr>
              <a:t>Whether the learner continues to need special education and related services</a:t>
            </a:r>
            <a:endParaRPr sz="1600" dirty="0">
              <a:solidFill>
                <a:schemeClr val="dk1"/>
              </a:solidFill>
              <a:latin typeface="Arial" panose="020B0604020202020204" pitchFamily="34" charset="0"/>
              <a:cs typeface="Arial" panose="020B0604020202020204" pitchFamily="34" charset="0"/>
            </a:endParaRPr>
          </a:p>
          <a:p>
            <a:pPr marL="857250" lvl="1" indent="-285750" algn="l" rtl="0">
              <a:spcBef>
                <a:spcPts val="0"/>
              </a:spcBef>
              <a:spcAft>
                <a:spcPts val="0"/>
              </a:spcAft>
              <a:buClr>
                <a:schemeClr val="dk1"/>
              </a:buClr>
              <a:buSzPts val="1800"/>
              <a:buFont typeface="Arial" panose="020B0604020202020204" pitchFamily="34" charset="0"/>
              <a:buChar char="•"/>
            </a:pPr>
            <a:r>
              <a:rPr lang="en" sz="1600" dirty="0">
                <a:solidFill>
                  <a:schemeClr val="dk1"/>
                </a:solidFill>
                <a:latin typeface="Arial" panose="020B0604020202020204" pitchFamily="34" charset="0"/>
                <a:cs typeface="Arial" panose="020B0604020202020204" pitchFamily="34" charset="0"/>
              </a:rPr>
              <a:t>Whether additions or modifications to the special education and related services are needed to enable the learner to meet the measurable annual goals and to participate in general education curriculum</a:t>
            </a:r>
            <a:endParaRPr sz="1600" dirty="0">
              <a:latin typeface="Arial" panose="020B0604020202020204" pitchFamily="34" charset="0"/>
              <a:cs typeface="Arial" panose="020B0604020202020204" pitchFamily="34" charset="0"/>
            </a:endParaRPr>
          </a:p>
        </p:txBody>
      </p:sp>
      <p:sp>
        <p:nvSpPr>
          <p:cNvPr id="161" name="Google Shape;161;p23"/>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7</a:t>
            </a:fld>
            <a:endParaRPr b="0" dirty="0">
              <a:solidFill>
                <a:srgbClr val="000000"/>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rial" panose="020B0604020202020204" pitchFamily="34" charset="0"/>
              </a:rPr>
              <a:t>Reevaluation Initiated</a:t>
            </a:r>
            <a:endParaRPr>
              <a:latin typeface="Arial" panose="020B0604020202020204" pitchFamily="34" charset="0"/>
            </a:endParaRPr>
          </a:p>
        </p:txBody>
      </p:sp>
      <p:sp>
        <p:nvSpPr>
          <p:cNvPr id="167" name="Google Shape;167;p24"/>
          <p:cNvSpPr txBox="1">
            <a:spLocks noGrp="1"/>
          </p:cNvSpPr>
          <p:nvPr>
            <p:ph type="body" idx="1"/>
          </p:nvPr>
        </p:nvSpPr>
        <p:spPr>
          <a:xfrm>
            <a:off x="311700" y="1163300"/>
            <a:ext cx="8520600" cy="3499800"/>
          </a:xfrm>
          <a:prstGeom prst="rect">
            <a:avLst/>
          </a:prstGeom>
        </p:spPr>
        <p:txBody>
          <a:bodyPr spcFirstLastPara="1" wrap="square" lIns="91425" tIns="91425" rIns="91425" bIns="91425" anchor="t" anchorCtr="0">
            <a:noAutofit/>
          </a:bodyPr>
          <a:lstStyle/>
          <a:p>
            <a:pPr marL="438150">
              <a:buSzPts val="2100"/>
              <a:buFont typeface="Arial" panose="020B0604020202020204" pitchFamily="34" charset="0"/>
              <a:buChar char="•"/>
            </a:pPr>
            <a:r>
              <a:rPr lang="en" sz="2200" dirty="0">
                <a:latin typeface="Arial" panose="020B0604020202020204" pitchFamily="34" charset="0"/>
              </a:rPr>
              <a:t>Teams will still select why the Reevaluation is being initiated</a:t>
            </a:r>
          </a:p>
          <a:p>
            <a:pPr marL="895350" lvl="1">
              <a:buSzPts val="2100"/>
              <a:buFont typeface="Arial" panose="020B0604020202020204" pitchFamily="34" charset="0"/>
              <a:buChar char="•"/>
            </a:pPr>
            <a:r>
              <a:rPr lang="en" sz="1800" dirty="0">
                <a:latin typeface="Arial" panose="020B0604020202020204" pitchFamily="34" charset="0"/>
              </a:rPr>
              <a:t>One must occur every three years</a:t>
            </a:r>
          </a:p>
          <a:p>
            <a:pPr marL="895350" lvl="1">
              <a:buSzPts val="2100"/>
              <a:buFont typeface="Arial" panose="020B0604020202020204" pitchFamily="34" charset="0"/>
              <a:buChar char="•"/>
            </a:pPr>
            <a:r>
              <a:rPr lang="en" sz="1800" dirty="0">
                <a:latin typeface="Arial" panose="020B0604020202020204" pitchFamily="34" charset="0"/>
              </a:rPr>
              <a:t>The IEP Team determined that the educational or related services needs, including academic achievement and functional performance of your learner, warrant a reevaluation.</a:t>
            </a:r>
          </a:p>
          <a:p>
            <a:pPr marL="895350" lvl="1">
              <a:buSzPts val="2100"/>
              <a:buFont typeface="Arial" panose="020B0604020202020204" pitchFamily="34" charset="0"/>
              <a:buChar char="•"/>
            </a:pPr>
            <a:r>
              <a:rPr lang="en" sz="1800" dirty="0">
                <a:latin typeface="Arial" panose="020B0604020202020204" pitchFamily="34" charset="0"/>
              </a:rPr>
              <a:t>A Parent or Teacher requested a reevaluation</a:t>
            </a:r>
          </a:p>
          <a:p>
            <a:pPr marL="895350" lvl="1">
              <a:buSzPts val="2100"/>
              <a:buFont typeface="Arial" panose="020B0604020202020204" pitchFamily="34" charset="0"/>
              <a:buChar char="•"/>
            </a:pPr>
            <a:r>
              <a:rPr lang="en" sz="1800" dirty="0">
                <a:latin typeface="Arial" panose="020B0604020202020204" pitchFamily="34" charset="0"/>
              </a:rPr>
              <a:t>Other</a:t>
            </a:r>
            <a:endParaRPr sz="1800" dirty="0">
              <a:latin typeface="Arial" panose="020B0604020202020204" pitchFamily="34" charset="0"/>
            </a:endParaRPr>
          </a:p>
        </p:txBody>
      </p:sp>
      <p:sp>
        <p:nvSpPr>
          <p:cNvPr id="168" name="Google Shape;168;p24"/>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8</a:t>
            </a:fld>
            <a:endParaRPr b="0" dirty="0">
              <a:solidFill>
                <a:srgbClr val="000000"/>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5" name="Google Shape;17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Arial" panose="020B0604020202020204" pitchFamily="34" charset="0"/>
              </a:rPr>
              <a:t>Overview</a:t>
            </a:r>
            <a:endParaRPr dirty="0">
              <a:latin typeface="Arial" panose="020B0604020202020204" pitchFamily="34" charset="0"/>
            </a:endParaRPr>
          </a:p>
        </p:txBody>
      </p:sp>
      <p:pic>
        <p:nvPicPr>
          <p:cNvPr id="173" name="Google Shape;173;p25" descr="screenshot of the overview stepper of ACHIEVE when a reevaluation is first opened&#10;" title="overview.png"/>
          <p:cNvPicPr preferRelativeResize="0"/>
          <p:nvPr/>
        </p:nvPicPr>
        <p:blipFill rotWithShape="1">
          <a:blip r:embed="rId3">
            <a:alphaModFix/>
          </a:blip>
          <a:srcRect t="60" b="70"/>
          <a:stretch/>
        </p:blipFill>
        <p:spPr>
          <a:xfrm>
            <a:off x="2418088" y="992575"/>
            <a:ext cx="4307825" cy="4064250"/>
          </a:xfrm>
          <a:prstGeom prst="rect">
            <a:avLst/>
          </a:prstGeom>
          <a:noFill/>
          <a:ln w="9525" cap="flat" cmpd="sng">
            <a:solidFill>
              <a:schemeClr val="dk2"/>
            </a:solidFill>
            <a:prstDash val="solid"/>
            <a:round/>
            <a:headEnd type="none" w="sm" len="sm"/>
            <a:tailEnd type="none" w="sm" len="sm"/>
          </a:ln>
        </p:spPr>
      </p:pic>
      <p:sp>
        <p:nvSpPr>
          <p:cNvPr id="174" name="Google Shape;174;p25"/>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0" smtClean="0">
                <a:solidFill>
                  <a:srgbClr val="000000"/>
                </a:solidFill>
                <a:latin typeface="Arial" panose="020B0604020202020204" pitchFamily="34" charset="0"/>
              </a:rPr>
              <a:t>9</a:t>
            </a:fld>
            <a:endParaRPr b="0" dirty="0">
              <a:solidFill>
                <a:srgbClr val="000000"/>
              </a:solidFill>
              <a:latin typeface="Arial" panose="020B0604020202020204" pitchFamily="34"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SS7i2jQwJ++mb16+Yirdh3UDZ4A=" pdftag="" Order="_x0031_" bookmark="no"/>
  <Shape xmlns="" ID="i5Bnfk1/21R7TichRQpa8A4SNrI=" pdftag="" Order="_x0032_" bookmark="no"/>
  <Shape xmlns="" ID="IAJJxMtg5x4n/dhEqg+2+OXZk2s=" pdftag="" Order="_x0031_" bookmark="no"/>
  <Shape xmlns="" ID="Ua1mJVe6+20gaBCVkGDzJyybEzQ=" pdftag="" Order="_x0032_" bookmark="no"/>
  <Shape xmlns="" ID="+2MXQz399yXDN8xVQPD/phfhayo=" pdftag="" Order="_x0033_" bookmark="no"/>
  <Shape xmlns="" ID="HhU2SIZKOVowRqIMBZxZo2dOmSc=" pdftag="" Order="_x0031_" bookmark="no"/>
  <Shape xmlns="" ID="hci2vEn4KfkNIXtu/30C9oN2/3s=" pdftag="" Order="_x0032_" bookmark="no"/>
  <Shape xmlns="" ID="Sl/U8MY3VZjIGTRG+LWoYgNWr0o=" pdftag="" Order="_x0033_" artifact="_x0030_" Lang="" formula="no" bookmark="no"/>
  <Shape xmlns="" ID="sKb94PVB7L8kOZ1+LW8H80uCgig=" pdftag="" Order="_x0034_" bookmark="no"/>
  <Shape xmlns="" ID="gpwOtKpgjzEc+YHgf8xbhiAa0bc=" pdftag="" Order="_x0031_" bookmark="no"/>
  <Shape xmlns="" ID="R61Pu1CVpi5Kqo7rKRFTfey9Aq0=" pdftag="" Order="_x0032_" bookmark="no"/>
  <Shape xmlns="" ID="keFsOPGayDmztIG36vy77SJUQr0=" pdftag="" Order="_x0031_" bookmark="no"/>
  <Shape xmlns="" ID="YRsulTu2sjPxc5ObUYmRRfGFBlI=" pdftag="" Order="_x0032_" artifact="_x0030_" Lang="" formula="no" bookmark="no"/>
  <Shape xmlns="" ID="RtIb/OFIpwfCr9oDLcVtDcjLhPw=" pdftag="" Order="_x0033_" bookmark="no"/>
  <Shape xmlns="" ID="eMeB4P4eXinEDJihrv05To5SA3U=" pdftag="" Order="_x0031_" bookmark="no"/>
  <Shape xmlns="" ID="+nGs89E+63GvJKryjoyMsp9fWNc=" pdftag="" Order="_x0032_" bookmark="no"/>
  <Shape xmlns="" ID="YOVYopaz3HyO14qMdPFSr0HIwGY=" pdftag="" Order="_x0033_" bookmark="no"/>
  <Shape xmlns="" ID="6u5DAw6uaKstQ4g8W5h8K4d8h/k=" pdftag="" Order="_x0031_" bookmark="no"/>
  <Shape xmlns="" ID="ei9lzRI7Uw+LYpuD/vnv76HXRko=" pdftag="" Order="_x0032_" bookmark="no"/>
  <Shape xmlns="" ID="0ulaY2cCFK2piK4K5G6y0lZRSG4=" pdftag="" Order="_x0033_" bookmark="no"/>
  <Shape xmlns="" ID="Yg1yqpg+iXobC1Xc/sbGuxvrH8Q=" pdftag="" Order="_x0031_" bookmark="no"/>
  <Shape xmlns="" ID="f73/GJ3K/nqiR8G4s7ypRJb38yA=" pdftag="" Order="_x0032_" bookmark="no"/>
  <Shape xmlns="" ID="IUwHyZ+T587vc6jYH3g3CwJSGZg=" pdftag="" Order="_x0033_" bookmark="no"/>
  <Shape xmlns="" ID="WoXCWHqaI0aj+bRSSj7jOgnKfFQ=" pdftag="" Order="_x0031_" bookmark="no"/>
  <Shape xmlns="" ID="83j7I2ln7AtlAFIuYJkmq38+fR0=" pdftag="" Order="_x0032_" artifact="_x0030_" Lang="" formula="no" bookmark="no"/>
  <Shape xmlns="" ID="otSD2Ro7Owo80zmjG4AZIS0gJSY=" pdftag="" Order="_x0033_" bookmark="no"/>
  <Shape xmlns="" ID="EtGHSNrM55tiBN9wnLNnYc+jkCM=" pdftag="" Order="_x0031_" bookmark="no"/>
  <Shape xmlns="" ID="yS/f71PvNdCsigrcocYr0yyG5Qk=" pdftag="" Order="_x0032_" bookmark="no"/>
  <Shape xmlns="" ID="YoNThpOPr7vcqQyO6CJvJxHcR2E=" pdftag="" Order="_x0031_" bookmark="no"/>
  <Shape xmlns="" ID="bqw9JznfAzhPyNuHkhtEpoZ3q44=" pdftag="" Order="_x0032_" artifact="_x0030_" Lang="" formula="no" bookmark="no"/>
  <Shape xmlns="" ID="iIt9yfhWwIr1Z0U8SACVkzyxDak=" pdftag="" Order="_x0033_" bookmark="no"/>
  <Shape xmlns="" ID="shf/+14A5RCGpWlAATJRZ6XlSmE=" pdftag="" Order="_x0031_" bookmark="no"/>
  <Shape xmlns="" ID="PrVsHCi0q7twlY/7wuWa1PKtSdY=" pdftag="" Order="_x0032_" bookmark="no"/>
  <Shape xmlns="" ID="LLoJjIbLTN/LzLmb5Ce/SC8zjVI=" pdftag="" Order="_x0034_" bookmark="no"/>
  <Shape xmlns="" ID="4MLJK+hTqCn1L59PMN5LxjxGM0Q=" pdftag="" Order="_x0033_" artifact="_x0030_" Lang="" formula="no" bookmark="no"/>
  <Shape xmlns="" ID="4424WH/glZVSDGKhaiyO2lXmylI=" pdftag="" Order="_x0031_" bookmark="no"/>
  <Shape xmlns="" ID="HfLLWzcM8XCX6GTScgjUZiSo0Hk=" pdftag="" Order="_x0032_" bookmark="no"/>
  <Shape xmlns="" ID="SnIQSBktNxFGq8t+9EFeb7DTUx8=" pdftag="" Order="_x0034_" bookmark="no"/>
  <Shape xmlns="" ID="syakqE2BOk1COfKkHh8bGQ+TOyU=" pdftag="" Order="_x0033_" artifact="_x0030_" Lang="" formula="no" bookmark="no"/>
  <Shape xmlns="" ID="bl99k1M/k+x2svARXWHbwAVvrAg=" pdftag="" Order="_x0031_" bookmark="no"/>
  <Shape xmlns="" ID="yXjpZe72vHQLXItD97k4ZpcareM=" pdftag="" Order="_x0033_" bookmark="no"/>
  <Shape xmlns="" ID="MvHAgoQ8zs/XVBYBC1IziNuZ/bg=" pdftag="" Order="_x0032_" artifact="_x0030_" Lang="" formula="no" bookmark="no"/>
  <Shape xmlns="" ID="Uh2Jwa+7OTNCz7W/WZF2s1zD/PY=" pdftag="" Order="_x0031_" bookmark="no"/>
  <Shape xmlns="" ID="xeDR8TEweJZrSXG5N9D714TS27A=" pdftag="" Order="_x0032_" bookmark="no"/>
  <Shape xmlns="" ID="1bH4+707RK6Mxk4bdgZAY8oYN+s=" pdftag="" Order="_x0033_" bookmark="no"/>
  <Shape xmlns="" ID="OinYX5XJeh4JCPUfn3tE6dKEZQs=" pdftag="" Order="_x0031_" bookmark="no"/>
  <Shape xmlns="" ID="iOFYsmkpdzQkGdAPtCaj59sIIxI=" pdftag="" Order="_x0033_" bookmark="no"/>
  <Shape xmlns="" ID="8oex+A2jFWUHdXZjgR7wmZkiO5k=" pdftag="" Order="_x0034_" bookmark="no"/>
  <Shape xmlns="" ID="HczHlB+KTSNB1Q9NDKPyOtUUz0k=" pdftag="" Order="_x0032_" artifact="_x0030_" Lang="" formula="no" bookmark="no"/>
  <Shape xmlns="" ID="dvA2jhnYhUfUq3Bmt21QoFlP+sk=" pdftag="" Order="_x0031_" bookmark="no"/>
  <Shape xmlns="" ID="yb69QPrTPhdWqteaXVTcr8kgXdU=" pdftag="" Order="_x0032_" bookmark="no"/>
  <Shape xmlns="" ID="0b4+AnpXzP1i+RK6QR9UHn6vHI0=" pdftag="" Order="_x0033_" artifact="_x0030_" Lang="" formula="no" bookmark="no"/>
  <Shape xmlns="" ID="lr72sgWTTqATmrQ7o5UH9+2dpTM=" pdftag="" Order="_x0034_" bookmark="no"/>
  <Shape xmlns="" ID="2+q5FCqwCu3/yjT1E8VFZA4e6Xg=" pdftag="" Order="_x0031_" bookmark="no"/>
  <Shape xmlns="" ID="N9O9wNwmdSw8Bt34ZgRLNqC9Mgc=" pdftag="" Order="_x0032_" bookmark="no"/>
  <Shape xmlns="" ID="xAAz5kjio9d7vmxixTfM+biNWsw=" pdftag="" Order="_x0034_" bookmark="no"/>
  <Shape xmlns="" ID="aRwUfQW+0oUPvYAnSlv0j3IN2kE=" pdftag="" Order="_x0033_" artifact="_x0030_" Lang="" formula="no" bookmark="no"/>
  <Shape xmlns="" ID="UoNVMCIqmSDFNXB9bcB1pGVi9w8=" pdftag="" Order="_x0031_" bookmark="no"/>
  <Shape xmlns="" ID="rRm3PvSlQG4gIQZcXWgvIDhhqGE=" pdftag="" Order="_x0032_" bookmark="no"/>
  <Shape xmlns="" ID="7ZvpJnsnXtMyN89/PEQRklH6UYA=" pdftag="" Order="_x0033_" artifact="_x0030_" Lang="" formula="no" bookmark="no"/>
  <Shape xmlns="" ID="pXsFhpd9a0mPzlTp6p56DNGTgMA=" pdftag="" Order="_x0034_" artifact="_x0030_" Lang="" formula="no" bookmark="no"/>
  <Shape xmlns="" ID="WK6Ijt5rhu5lIlQyie2i/8xBqdY=" pdftag="" Order="_x0035_" artifact="_x0030_" Lang="" formula="no" bookmark="no"/>
  <Shape xmlns="" ID="cK/6o9UklBSncvZgfbtBqKFXsfE=" pdftag="" Order="_x0036_" bookmark="no"/>
  <Shape xmlns="" ID="htYqLhNIUYDiStmoE79JN2md6Jc=" pdftag="" Order="_x0031_" bookmark="no"/>
  <Shape xmlns="" ID="z1qHf0PLUttzj14g3if+cd5sBMY=" pdftag="" Order="_x0032_" artifact="_x0030_" Lang="" formula="no" bookmark="no"/>
  <Shape xmlns="" ID="CZDYSTkcLr1DmvmebuHGcbrT4fs=" pdftag="" Order="_x0034_" artifact="_x0030_" Lang="" formula="no" bookmark="no"/>
  <Shape xmlns="" ID="WuedrY1Wcy66loer5HUbvXUFPsY=" pdftag="" Order="_x0033_" artifact="_x0030_" Lang="" formula="no" bookmark="no"/>
  <Shape xmlns="" ID="o4jG/wY5fLm/Te3vmmA0wxAnhG0=" pdftag="" Order="_x0035_" bookmark="no"/>
  <Shape xmlns="" ID="vHRC17LEEzGB5YdegmoPCvRW8kI=" pdftag="" Order="_x0031_" bookmark="no"/>
  <Shape xmlns="" ID="DUPUf1xhuyLbAb/CaSyJxll5Qz8=" pdftag="" Order="_x0032_" bookmark="no"/>
  <Shape xmlns="" ID="s9w6iiWdn3UoSsYGZ0IsdGPPkAg=" pdftag="" Order="_x0031_" bookmark="no"/>
  <Shape xmlns="" ID="aQpCkrKKGvY2yibtch9pdbpOp1A=" pdftag="" Order="_x0032_" bookmark="no"/>
  <Shape xmlns="" ID="bItv5ttmlr62l8a4OHHEiPJG4R4=" pdftag="" Order="_x0033_" bookmark="no"/>
  <Shape xmlns="" ID="JberNa378z4WVaylCtnTepReDzk=" pdftag="" Order="_x0031_" bookmark="no"/>
  <Shape xmlns="" ID="9rkdgwsz003aAm07nboV1cHsZIc=" pdftag="" Order="_x0032_" artifact="_x0030_" Lang="" formula="no" bookmark="no"/>
  <Shape xmlns="" ID="dwcds3hVinZsJBJR/mkuUAZ4tCM=" pdftag="" Order="_x0033_" artifact="_x0030_" Lang="" formula="no" bookmark="no"/>
  <Shape xmlns="" ID="Rv92VL3lXFk3haWGyOGz+9AvzjI=" pdftag="" Order="_x0034_" bookmark="no"/>
  <Shape xmlns="" ID="U3lWZO1BV67tPij9ZA39Y2iAUdk=" pdftag="" Order="_x0031_" bookmark="no"/>
  <Shape xmlns="" ID="FWLUXQgd4gRzw/ocY7co0ig2pRM=" pdftag="" Order="_x0033_" bookmark="no"/>
  <Shape xmlns="" ID="UjyoHLpWz6kz4ru+VFZhafak2BM=" pdftag="" Order="_x0032_" artifact="_x0030_" Lang="" formula="no" bookmark="no"/>
  <Shape xmlns="" ID="wn1mi0jBzOx/fB0LHf+lGsF/2Ls=" pdftag="" Order="_x0031_" bookmark="no"/>
  <Shape xmlns="" ID="6+V/ncX14H/yvhXlLm4ItWqAOT8=" pdftag="" Order="_x0032_" bookmark="no"/>
  <Shape xmlns="" ID="7wApYlX13xBoYscLz98yH5Ni3rI=" pdftag="" Order="_x0033_" artifact="_x0030_" Lang="" formula="no" bookmark="no"/>
  <Shape xmlns="" ID="jsQvcJ7o06JkCyJuVoXtxc08Ag4=" pdftag="" Order="_x0034_" artifact="_x0030_" Lang="" formula="no" bookmark="no"/>
  <Shape xmlns="" ID="Pws5jQQsnhR6a+D5eXBFCUSfB2k=" pdftag="" Order="_x0035_" artifact="_x0030_" Lang="" formula="no" bookmark="no"/>
  <Shape xmlns="" ID="TO2yZl7rkuQIjnicErSJcIkJ3uU=" pdftag="" Order="_x0036_" bookmark="no"/>
  <Shape xmlns="" ID="cRHxD1zFsUj7OMPZ+Q0hlDHmk4M=" pdftag="" Order="_x0031_" bookmark="no"/>
  <Shape xmlns="" ID="Q0ylCqUrAM/wGH9YXzqGtHlFf2U=" pdftag="" Order="_x0032_" bookmark="no"/>
  <Shape xmlns="" ID="Of97aUbskSYWQazKKbtfqwbw5wY=" pdftag="" Order="_x0033_" bookmark="no"/>
  <Shape xmlns="" ID="6oeBFL+NHK+7cKI6Gh9y3I+QL0Y=" pdftag="" Order="_x0031_" bookmark="no"/>
  <Shape xmlns="" ID="Nm5O+aKerXLWBKYGk+RV0YHZdwo=" pdftag="" Order="_x0032_" artifact="_x0030_" Lang="" formula="no" bookmark="no"/>
  <Shape xmlns="" ID="ryX/dLAe0bsmpoAaSJQl3Aa10Co=" pdftag="" Order="_x0033_" artifact="_x0030_" Lang="" formula="no" bookmark="no"/>
  <Shape xmlns="" ID="zo/5gk7RMh48zgrQ2gF3ji4wZZE=" pdftag="" Order="_x0034_" bookmark="no"/>
  <Shape xmlns="" ID="iCekEetzwbna3PHs30TMJk6375A=" pdftag="" Order="_x0031_" bookmark="no"/>
  <Shape xmlns="" ID="paJSkqI1uwibeOL+ASOnZTF6cFo=" pdftag="" Order="_x0032_" artifact="_x0030_" Lang="" formula="no" bookmark="no"/>
  <Shape xmlns="" ID="GjB8RmxFakDzGJfs5+Nx2vjbe3w=" pdftag="" Order="_x0033_" artifact="_x0030_" Lang="" formula="no" bookmark="no"/>
  <Shape xmlns="" ID="rwuM0J7bV9O5nbD1c+lQNczEVa4=" pdftag="" Order="_x0034_" bookmark="no"/>
  <Shape xmlns="" ID="c8e03Uug22lNn0UQKHULd7YwETU=" pdftag="" Order="_x0031_" bookmark="no"/>
  <Shape xmlns="" ID="Anm9TDllx6GBkCa6+ncoM1ityXQ=" pdftag="" Order="_x0032_" bookmark="no"/>
  <Shape xmlns="" ID="B15w2i1MKkTQIVqbkMrGdimyTQs=" pdftag="" Order="_x0031_" bookmark="no"/>
  <Shape xmlns="" ID="3eS09Wc/brQiMOVJLh8xY6ntYao=" pdftag="" Order="_x0032_" bookmark="no"/>
  <Shape xmlns="" ID="SJ4hwtnNldtwvsDjjIX3XOAsWRY=" pdftag="" Order="_x0033_" bookmark="no"/>
  <Shape xmlns="" ID="n1pq9XjXuCf4uJZG12w4W5aOJFc=" pdftag="" Order="_x0031_" bookmark="no"/>
  <Shape xmlns="" ID="rkoMCrvJUtqBkiPcNqgVjL3Cu00=" pdftag="" Order="_x0032_" artifact="_x0030_" Lang="" formula="no" bookmark="no"/>
  <Shape xmlns="" ID="0S+zxzgrFGb0DGNF2GCXTxPOchQ=" pdftag="" Order="_x0033_" artifact="_x0030_" Lang="" formula="no" bookmark="no"/>
  <Shape xmlns="" ID="SyvgqK6a1jgx/8QyGmS/b3J250A=" pdftag="" Order="_x0034_" bookmark="no"/>
  <Shape xmlns="" ID="QegyTONSvNCw8TgoR1M55UH58rY=" pdftag="" Order="_x0031_" bookmark="no"/>
  <Shape xmlns="" ID="gVu+yguDuLw9FZKFvThbJOr+lOE=" pdftag="" Order="_x0032_" bookmark="no"/>
  <Shape xmlns="" ID="B5eHYXefyyYZ7+4HMk2XplGLNhg=" pdftag="" Order="_x0031_" bookmark="no"/>
  <Shape xmlns="" ID="6RuPA5jxq0ve0IcLFUQXPpfXm2w=" pdftag="" Order="_x0033_" bookmark="no"/>
  <Shape xmlns="" ID="z0YdgrXgAb2sFdy1+IfQOjkzd7M=" pdftag="" Order="_x0034_" artifact="_x0030_" Lang="" formula="no" bookmark="no"/>
  <Shape xmlns="" ID="OtyB3pbjLh3z7U7NH5llHGx3XPk=" pdftag="" Order="_x0032_" bookmark="no"/>
  <Shape xmlns="" ID="bKmaxLL/Q8ipYDeMIQRLWe9jdUw=" pdftag="" Order="_x0035_" artifact="_x0030_" Lang="" formula="no" bookmark="no"/>
  <Shape xmlns="" ID="ggCVHyBC31m3UZjN7/wNFPfswR8=" pdftag="" Order="_x0036_" bookmark="no"/>
  <Shape xmlns="" ID="jPiFemOtXwI7cA+txnEwQa0/Dfs=" pdftag="" Order="_x0031_" bookmark="no"/>
  <Shape xmlns="" ID="ktnZVpXtHpSfeJi3t9MVpzf6s5U=" pdftag="" Order="_x0033_" bookmark="no"/>
  <Shape xmlns="" ID="6bMNDLXv0P2FMCN6ogeQZRp5ewQ=" pdftag="" Order="_x0032_" artifact="_x0030_" Lang="" formula="no" bookmark="no"/>
  <Shape xmlns="" ID="gSccbPPHloNMeSnZxEqbGPP/sdA=" pdftag="" Order="_x0034_" artifact="_x0030_" Lang="" formula="no" bookmark="no"/>
  <Shape xmlns="" ID="1wqc4cT2cpE7zpX3d6giPls+JCM=" pdftag="" Order="_x0035_" bookmark="no"/>
  <Shape xmlns="" ID="BmfJ9kGwo1f3RZP0JdgcxmhO6jU=" pdftag="" Order="_x0031_" bookmark="no"/>
  <Shape xmlns="" ID="xWfMFsX2jfJcFhWVgKAyiqQzJCE=" pdftag="" Order="_x0032_" bookmark="no"/>
  <Shape xmlns="" ID="a6gKriFMRTuE07pHShuiCS2iARI=" pdftag="" Order="_x0033_" bookmark="no"/>
  <Shape xmlns="" ID="4pEZvWU9i7ud5WphHpCedTtrflA=" pdftag="" Order="_x0031_" bookmark="no"/>
  <Shape xmlns="" ID="WqRLwihbPVv+/HIYrlMHO8ymwuU=" pdftag="" Order="_x0032_" artifact="_x0030_" Lang="" formula="no" bookmark="no"/>
  <Shape xmlns="" ID="oGgzqZExPjj/205HOIYJHMNBedA=" pdftag="" Order="_x0033_" artifact="_x0030_" Lang="" formula="no" bookmark="no"/>
  <Shape xmlns="" ID="CwhUV1Ll7dnwimEOPsJIMKfLpJE=" pdftag="" Order="_x0034_" bookmark="no"/>
  <Shape xmlns="" ID="U7xccsfkrSyExkxgOWQgYYY3MCQ=" pdftag="" Order="_x0031_" bookmark="no"/>
  <Shape xmlns="" ID="Xi6TssFrP5yI3UuD8sUvqyBo268=" pdftag="" Order="_x0032_" artifact="_x0030_" Lang="" formula="no" bookmark="no"/>
  <Shape xmlns="" ID="wS0edo3/8Gk/aXVuszYMzd8bLlE=" pdftag="" Order="_x0033_" artifact="_x0030_" Lang="" formula="no" bookmark="no"/>
  <Shape xmlns="" ID="9588IEPy4mIpdnD16P/2NwUQmag=" pdftag="" Order="_x0034_" bookmark="no"/>
  <Shape xmlns="" ID="w5xxoiPSWyGxzWVo4wS9c+IaCnY=" pdftag="" Order="_x0031_" bookmark="no"/>
  <Shape xmlns="" ID="GjAM/abH/e3v4xtCdoPyQja9erI=" pdftag="" Order="_x0032_" artifact="_x0030_" Lang="" formula="no" bookmark="no"/>
  <Shape xmlns="" ID="a9G7KkUgfDzZMPrNF9pZK6JtM3g=" pdftag="" Order="_x0033_" bookmark="no"/>
  <Shape xmlns="" ID="kS+9EuFP4+MATz6c+4hBYkr4iqQ=" pdftag="" Order="_x0031_" bookmark="no"/>
  <Shape xmlns="" ID="D+6n2nHczD5/TKqg9NVvB1msAbc=" pdftag="" Order="_x0032_" bookmark="no"/>
  <Shape xmlns="" ID="NTbX3VG/i5DekMAQDZ5w0u3l/Ls=" pdftag="" Order="_x0033_" artifact="_x0030_" Lang="" formula="no" bookmark="no"/>
  <Shape xmlns="" ID="8Rt70IRp4NBc6YjBdY0gMVRWcrI=" pdftag="" Order="_x0034_" bookmark="no"/>
  <Shape xmlns="" ID="wK7khPcJN3DnZtlJ7F1nNRJCaCg=" pdftag="" Order="_x0031_" bookmark="no"/>
  <Shape xmlns="" ID="vJbOGxFcSvEgU8j3n7LgoMXgBps=" pdftag="" Order="_x0032_" artifact="_x0030_" Lang="" formula="no" bookmark="no"/>
  <Shape xmlns="" ID="KbEPUvAZOxTXDKdmA24+54fQ63w=" pdftag="" Order="_x0033_" artifact="_x0030_" Lang="" formula="no" bookmark="no"/>
  <Shape xmlns="" ID="NlHz4tmuK7m/idfRBnVdzjlWHZk=" pdftag="" Order="_x0034_" bookmark="no"/>
  <Shape xmlns="" ID="pJcRV58J8OkKJH/OV6i1I5rvxrI=" pdftag="" Order="_x0031_" bookmark="no"/>
  <Shape xmlns="" ID="hfzW1ZdyWweMj6cm0ZsMSxd6u0E=" pdftag="" Order="_x0032_" bookmark="no"/>
  <Shape xmlns="" ID="C1e7VSqrwKLZhRGKVLuVCRlyyWA=" pdftag="" Order="_x0031_" bookmark="no"/>
  <Shape xmlns="" ID="xcP5heQYr9rXmlKyGxTftvJQ66o=" pdftag="" Order="_x0033_" bookmark="no"/>
  <Shape xmlns="" ID="jssYImnTxhLXucyT7YqW9kd+h2c=" pdftag="" Order="_x0032_" artifact="_x0030_" Lang="" formula="no" bookmark="no"/>
  <Shape xmlns="" ID="DGB/HaRSBpVM8gmfI02UOfzQj1E=" pdftag="" Order="_x0034_" bookmark="no"/>
  <Shape xmlns="" ID="otyQqhdQZe6phZGxmI+mTR+OJh8=" pdftag="" Order="_x0031_" bookmark="no"/>
  <Shape xmlns="" ID="t0i9b5b7BLgy499X5I1f1yI3eKw=" pdftag="" Order="_x0032_" bookmark="no"/>
  <Shape xmlns="" ID="/DJZAuQ0jRyiGzCkwbTZd1kzG7E=" pdftag="" Order="_x0033_" artifact="_x0030_" Lang="" formula="no" bookmark="no"/>
  <Shape xmlns="" ID="G41VSbKXy2+Mq4tWZ54EitLldRw=" pdftag="" Order="_x0034_" bookmark="no"/>
  <Shape xmlns="" ID="Z/hvODn0iNp57f+x3Ej/q66g/iM=" pdftag="" Order="_x0031_" bookmark="no"/>
  <Shape xmlns="" ID="RR8URPWspIPPFalKczubQxV3KuM=" pdftag="" Order="_x0032_" bookmark="no"/>
  <Shape xmlns="" ID="cJp9tikFsR7aY/HqFrjhJn6cEOE=" pdftag="" Order="_x0031_" bookmark="no"/>
  <Shape xmlns="" ID="ActwnynePRV3zjVeXfs/8uC8c8k=" pdftag="" Order="_x0032_" bookmark="no"/>
  <Shape xmlns="" ID="LOLQqLjHA92AtyiPsjhaWjRVxpg=" pdftag="" Order="_x0033_" artifact="_x0030_" Lang="" formula="no" bookmark="no"/>
  <Shape xmlns="" ID="Qkut0Ggu7k4Jc/1z40OJMuDgCFo=" pdftag="" Order="_x0034_" bookmark="no"/>
  <Shape xmlns="" ID="sZVdbKCxXzpOhv9/mVqY6sAmjnk=" pdftag="" Order="_x0031_" bookmark="no"/>
  <Shape xmlns="" ID="5QsPdakOAYU+jO9ii+Dy5Lezqp4=" pdftag="" Order="_x0032_" artifact="_x0030_" Lang="" formula="no" bookmark="no"/>
  <Shape xmlns="" ID="FsFA3hdYJuzPvYfWDgXtEnrhILM=" pdftag="" Order="_x0033_" bookmark="no"/>
  <Shape xmlns="" ID="Jt71fxa2wzfZ9jV6nHEbHrQ0dYY=" pdftag="" Order="_x0031_" bookmark="no"/>
  <Shape xmlns="" ID="nfE1fmpInwZkgQJxJeCWyQJ5keA=" pdftag="" Order="_x0032_" artifact="_x0030_" Lang="" formula="no" bookmark="no"/>
  <Shape xmlns="" ID="tmLrIk3qygiJOpM86I2mn3czMGQ=" pdftag="" Order="_x0033_" bookmark="no"/>
  <Shape xmlns="" ID="cu957jX2EaL+FtOKNH6bLeLgKxo=" pdftag="" Order="_x0031_" bookmark="no"/>
  <Shape xmlns="" ID="BHRC+21tGRY8MBikEScGHrUGUkk=" pdftag="" Order="_x0032_" artifact="_x0030_" Lang="" formula="no" bookmark="no"/>
  <Shape xmlns="" ID="Zwb5B+wObG312oA1Y6DUTfBSUMI=" pdftag="" Order="_x0033_" bookmark="no"/>
  <Shape xmlns="" ID="2D5oPOUppo1RSB1j8F4/gIIK/Bk=" pdftag="" Order="_x0031_" bookmark="no"/>
  <Shape xmlns="" ID="RY0UBfD3r8ZseVDaw8tF3MFdtSc=" pdftag="" Order="_x0032_" bookmark="no"/>
  <Shape xmlns="" ID="KQujSTmXFp5PCLfL9zGDycZw5Qg=" pdftag="" Order="_x0031_" bookmark="no"/>
  <Shape xmlns="" ID="y2bVz/krOr1v/ZJaMfaiEhpr95w=" pdftag="" Order="_x0032_" bookmark="no"/>
  <Shape xmlns="" ID="tdTy+BX4bTl/6fBHPu6qdq4Ov1w=" pdftag="" Order="_x0033_" bookmark="no"/>
  <Shape xmlns="" ID="dhj8vVLImcob3449fjZxcczH/iE=" pdftag="" Order="_x0031_" bookmark="no"/>
  <Shape xmlns="" ID="byU4778IdQmF/dKCoJxv1QhK/pY=" pdftag="" Order="_x0033_" artifact="_x0030_" Lang="" formula="no" bookmark="no"/>
  <Shape xmlns="" ID="Jx5651nS9E6jPLpJxZcHBXvoMYY=" pdftag="" Order="_x0032_" artifact="_x0030_" Lang="" formula="no" bookmark="no"/>
  <Shape xmlns="" ID="P4c1Dx53SObGhkTpm+SQxWE+q6E=" pdftag="" Order="_x0034_" bookmark="no"/>
  <Shape xmlns="" ID="t9FP7MLdxvsvilRA/IKqEZjiN30=" pdftag="" Order="_x0031_" bookmark="no"/>
  <Shape xmlns="" ID="i6roY6mOoSguKWfpES/n5z5oX4w=" pdftag="" Order="_x0032_" bookmark="no"/>
  <Shape xmlns="" ID="EguwCok/EXTl92pwzWXPr89Xzl0=" pdftag="" Order="_x0031_" bookmark="no"/>
  <Shape xmlns="" ID="Gr+J6cZmLJGYK8rc2OmtcwnVkgk=" pdftag="" Order="_x0032_" bookmark="no"/>
  <Shape xmlns="" ID="7CwrOwnf9K/7WFhNK0Iu5rTe9k8=" pdftag="" Order="_x0033_" artifact="_x0030_" Lang="" formula="no" bookmark="no"/>
  <Shape xmlns="" ID="o13mJ3vtLx53i+OAQioggGw7fkI=" pdftag="" Order="_x0034_" bookmark="no"/>
  <Shape xmlns="" ID="YbF2kxtt4VJNnYN3n+YCd17uxsY=" pdftag="" Order="_x0031_" bookmark="no"/>
  <Shape xmlns="" ID="YWY4qdaSI8AJEXsNiBTvP/M9Bvs=" pdftag="" Order="_x0032_" bookmark="no"/>
  <Shape xmlns="" ID="1mK6rtrhYzUNoCgP1h2Z4kToSZE=" pdftag="" Order="_x0033_" bookmark="no"/>
  <Shape xmlns="" ID="t9SAFGO5BA7oZkuS8/wGq4bVxVU=" pdftag="" Order="_x0034_" bookmark="no"/>
  <HyperLink xmlns="" ID="1mK6rtrhYzUNoCgP1h2Z4kToSZE=-1120517964420.7028_328.7023" plainAltText="ACHIEVE_x0020_webpage" Lang=""/>
  <SubText xmlns="" ID="Sl/U8MY3VZjIGTRG+LWoYgNWr0o=" ActualText=""/>
  <SubText xmlns="" ID="YRsulTu2sjPxc5ObUYmRRfGFBlI=" ActualText=""/>
  <SubText xmlns="" ID="83j7I2ln7AtlAFIuYJkmq38+fR0=" ActualText=""/>
  <SubText xmlns="" ID="bqw9JznfAzhPyNuHkhtEpoZ3q44=" ActualText=""/>
  <SubText xmlns="" ID="4MLJK+hTqCn1L59PMN5LxjxGM0Q=" ActualText=""/>
  <SubText xmlns="" ID="syakqE2BOk1COfKkHh8bGQ+TOyU=" ActualText=""/>
  <SubText xmlns="" ID="MvHAgoQ8zs/XVBYBC1IziNuZ/bg=" ActualText=""/>
  <SubText xmlns="" ID="HczHlB+KTSNB1Q9NDKPyOtUUz0k=" ActualText=""/>
  <SubText xmlns="" ID="0b4+AnpXzP1i+RK6QR9UHn6vHI0=" ActualText=""/>
  <SubText xmlns="" ID="aRwUfQW+0oUPvYAnSlv0j3IN2kE=" ActualText=""/>
  <SubText xmlns="" ID="7ZvpJnsnXtMyN89/PEQRklH6UYA=" ActualText=""/>
  <SubText xmlns="" ID="pXsFhpd9a0mPzlTp6p56DNGTgMA=" ActualText=""/>
  <SubText xmlns="" ID="WK6Ijt5rhu5lIlQyie2i/8xBqdY=" ActualText=""/>
  <SubText xmlns="" ID="z1qHf0PLUttzj14g3if+cd5sBMY=" ActualText=""/>
  <SubText xmlns="" ID="CZDYSTkcLr1DmvmebuHGcbrT4fs=" ActualText=""/>
  <SubText xmlns="" ID="WuedrY1Wcy66loer5HUbvXUFPsY=" ActualText=""/>
  <SubText xmlns="" ID="9rkdgwsz003aAm07nboV1cHsZIc=" ActualText=""/>
  <SubText xmlns="" ID="dwcds3hVinZsJBJR/mkuUAZ4tCM=" ActualText=""/>
  <SubText xmlns="" ID="UjyoHLpWz6kz4ru+VFZhafak2BM=" ActualText=""/>
  <SubText xmlns="" ID="7wApYlX13xBoYscLz98yH5Ni3rI=" ActualText=""/>
  <SubText xmlns="" ID="jsQvcJ7o06JkCyJuVoXtxc08Ag4=" ActualText=""/>
  <SubText xmlns="" ID="Pws5jQQsnhR6a+D5eXBFCUSfB2k=" ActualText=""/>
  <SubText xmlns="" ID="Nm5O+aKerXLWBKYGk+RV0YHZdwo=" ActualText=""/>
  <SubText xmlns="" ID="ryX/dLAe0bsmpoAaSJQl3Aa10Co=" ActualText=""/>
  <SubText xmlns="" ID="paJSkqI1uwibeOL+ASOnZTF6cFo=" ActualText=""/>
  <SubText xmlns="" ID="GjB8RmxFakDzGJfs5+Nx2vjbe3w=" ActualText=""/>
  <SubText xmlns="" ID="rkoMCrvJUtqBkiPcNqgVjL3Cu00=" ActualText=""/>
  <SubText xmlns="" ID="0S+zxzgrFGb0DGNF2GCXTxPOchQ=" ActualText=""/>
  <SubText xmlns="" ID="z0YdgrXgAb2sFdy1+IfQOjkzd7M=" ActualText=""/>
  <SubText xmlns="" ID="bKmaxLL/Q8ipYDeMIQRLWe9jdUw=" ActualText=""/>
  <SubText xmlns="" ID="6bMNDLXv0P2FMCN6ogeQZRp5ewQ=" ActualText=""/>
  <SubText xmlns="" ID="gSccbPPHloNMeSnZxEqbGPP/sdA=" ActualText=""/>
  <SubText xmlns="" ID="WqRLwihbPVv+/HIYrlMHO8ymwuU=" ActualText=""/>
  <SubText xmlns="" ID="oGgzqZExPjj/205HOIYJHMNBedA=" ActualText=""/>
  <SubText xmlns="" ID="Xi6TssFrP5yI3UuD8sUvqyBo268=" ActualText=""/>
  <SubText xmlns="" ID="wS0edo3/8Gk/aXVuszYMzd8bLlE=" ActualText=""/>
  <SubText xmlns="" ID="GjAM/abH/e3v4xtCdoPyQja9erI=" ActualText=""/>
  <SubText xmlns="" ID="NTbX3VG/i5DekMAQDZ5w0u3l/Ls=" ActualText=""/>
  <SubText xmlns="" ID="vJbOGxFcSvEgU8j3n7LgoMXgBps=" ActualText=""/>
  <SubText xmlns="" ID="KbEPUvAZOxTXDKdmA24+54fQ63w=" ActualText=""/>
  <SubText xmlns="" ID="jssYImnTxhLXucyT7YqW9kd+h2c=" ActualText=""/>
  <SubText xmlns="" ID="/DJZAuQ0jRyiGzCkwbTZd1kzG7E=" ActualText=""/>
  <SubText xmlns="" ID="LOLQqLjHA92AtyiPsjhaWjRVxpg=" ActualText=""/>
  <SubText xmlns="" ID="5QsPdakOAYU+jO9ii+Dy5Lezqp4=" ActualText=""/>
  <SubText xmlns="" ID="nfE1fmpInwZkgQJxJeCWyQJ5keA=" ActualText=""/>
  <SubText xmlns="" ID="BHRC+21tGRY8MBikEScGHrUGUkk=" ActualText=""/>
  <SubText xmlns="" ID="byU4778IdQmF/dKCoJxv1QhK/pY=" ActualText=""/>
  <SubText xmlns="" ID="Jx5651nS9E6jPLpJxZcHBXvoMYY=" ActualText=""/>
  <SubText xmlns="" ID="7CwrOwnf9K/7WFhNK0Iu5rTe9k8=" ActualText=""/>
</PAW>
</file>

<file path=customXml/itemProps1.xml><?xml version="1.0" encoding="utf-8"?>
<ds:datastoreItem xmlns:ds="http://schemas.openxmlformats.org/officeDocument/2006/customXml" ds:itemID="{6FDC582B-9792-4180-B1FB-53B333701625}">
  <ds:schemaRefs>
    <ds:schemaRef ds:uri="http://www.net-centric.com/PAWPP"/>
  </ds:schemaRefs>
</ds:datastoreItem>
</file>

<file path=docProps/app.xml><?xml version="1.0" encoding="utf-8"?>
<Properties xmlns="http://schemas.openxmlformats.org/officeDocument/2006/extended-properties" xmlns:vt="http://schemas.openxmlformats.org/officeDocument/2006/docPropsVTypes">
  <TotalTime>63</TotalTime>
  <Words>6591</Words>
  <Application>Microsoft Office PowerPoint</Application>
  <PresentationFormat>On-screen Show (16:9)</PresentationFormat>
  <Paragraphs>424</Paragraphs>
  <Slides>54</Slides>
  <Notes>54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Proxima Nova</vt:lpstr>
      <vt:lpstr>Arial</vt:lpstr>
      <vt:lpstr>Calibri</vt:lpstr>
      <vt:lpstr>Simple Light</vt:lpstr>
      <vt:lpstr>REEVALUATIONS</vt:lpstr>
      <vt:lpstr>Agenda</vt:lpstr>
      <vt:lpstr>Updates Include</vt:lpstr>
      <vt:lpstr>Starting the Reevaluation Process: Evaluation Stepper and  Overview Stepper</vt:lpstr>
      <vt:lpstr>Evaluation Stepper</vt:lpstr>
      <vt:lpstr>Overview Stepper</vt:lpstr>
      <vt:lpstr>Purpose of Reevaluation</vt:lpstr>
      <vt:lpstr>Reevaluation Initiated</vt:lpstr>
      <vt:lpstr>Overview</vt:lpstr>
      <vt:lpstr>Agreement Reevaluation  is Unnecessary</vt:lpstr>
      <vt:lpstr>Select Reason for Reevaluation</vt:lpstr>
      <vt:lpstr>Agreement that a Reevaluation is Unnecessary</vt:lpstr>
      <vt:lpstr>Reevaluation Considerations</vt:lpstr>
      <vt:lpstr>Helper Text: Progress, Performance, Need</vt:lpstr>
      <vt:lpstr>Comprehensive Review of Existing Data</vt:lpstr>
      <vt:lpstr>Reeval Not Needed: Eligibility Determination</vt:lpstr>
      <vt:lpstr>“Finalizing” the Agreement</vt:lpstr>
      <vt:lpstr>Finalizing the Agreement, Continued</vt:lpstr>
      <vt:lpstr>Finalizing the Agreement, Last Step</vt:lpstr>
      <vt:lpstr>PDF of Agreement</vt:lpstr>
      <vt:lpstr>Reevaluation is Needed (Consent/Notice)</vt:lpstr>
      <vt:lpstr>Notice vs. Consent </vt:lpstr>
      <vt:lpstr>Navigating the Form - Notice</vt:lpstr>
      <vt:lpstr>Navigating the Form - Consent</vt:lpstr>
      <vt:lpstr>Finalizing Notice/Consent</vt:lpstr>
      <vt:lpstr>After Consent/Notice is “Finalized”</vt:lpstr>
      <vt:lpstr>Select Additional Domains</vt:lpstr>
      <vt:lpstr>Select Additional Domains and  Generate Consent / Notice</vt:lpstr>
      <vt:lpstr>Team Members Stepper</vt:lpstr>
      <vt:lpstr>Team Members- Formerly Overview</vt:lpstr>
      <vt:lpstr>How it looks in ACHIEVE</vt:lpstr>
      <vt:lpstr>Reevaluation Data Stepper</vt:lpstr>
      <vt:lpstr>Reevaluation Data</vt:lpstr>
      <vt:lpstr>Background and Parent Input</vt:lpstr>
      <vt:lpstr>Domains</vt:lpstr>
      <vt:lpstr>Navigating the Data Entry - Domains </vt:lpstr>
      <vt:lpstr>Domains - Sources of Data</vt:lpstr>
      <vt:lpstr>Domains - Test as Data Source</vt:lpstr>
      <vt:lpstr>Methods to Ensure Fair Evaluation</vt:lpstr>
      <vt:lpstr>Multi-Select Domains and PDF</vt:lpstr>
      <vt:lpstr>Exclusionary Factors</vt:lpstr>
      <vt:lpstr>Navigating the Form - Exclusionary Factors</vt:lpstr>
      <vt:lpstr>Exclusionary Factors Stepper</vt:lpstr>
      <vt:lpstr>Eligibility Determination Stepper</vt:lpstr>
      <vt:lpstr>Eligibility Determination </vt:lpstr>
      <vt:lpstr>Eligibility Determination: Part 1</vt:lpstr>
      <vt:lpstr>Eligibility Determination: Part 2</vt:lpstr>
      <vt:lpstr>Eligibility Determination: Part 3</vt:lpstr>
      <vt:lpstr>Meeting Notice</vt:lpstr>
      <vt:lpstr>Scheduling Reevaluation Meeting</vt:lpstr>
      <vt:lpstr>Reevaluation Meeting Purposes</vt:lpstr>
      <vt:lpstr>Incomplete Data Report</vt:lpstr>
      <vt:lpstr>Incomplete Data Report (IDR)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Shannon Grundmeier [IDOE]</cp:lastModifiedBy>
  <cp:revision>4</cp:revision>
  <dcterms:modified xsi:type="dcterms:W3CDTF">2026-06-30T17:55:15Z</dcterms:modified>
</cp:coreProperties>
</file>