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06XlD9IA5b2i7zyL5eRV15Vkd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A048C3-9DD8-4472-B752-D62CB2AFB8CF}">
  <a:tblStyle styleId="{63A048C3-9DD8-4472-B752-D62CB2AFB8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78" autoAdjust="0"/>
  </p:normalViewPr>
  <p:slideViewPr>
    <p:cSldViewPr snapToGrid="0">
      <p:cViewPr varScale="1">
        <p:scale>
          <a:sx n="65" d="100"/>
          <a:sy n="65" d="100"/>
        </p:scale>
        <p:origin x="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Isbelia</a:t>
            </a:r>
            <a:endParaRPr dirty="0">
              <a:solidFill>
                <a:schemeClr val="dk1"/>
              </a:solidFill>
            </a:endParaRPr>
          </a:p>
        </p:txBody>
      </p:sp>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f12e54c6dd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p>
        </p:txBody>
      </p:sp>
      <p:sp>
        <p:nvSpPr>
          <p:cNvPr id="98" name="Google Shape;98;g3f12e54c6dd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f147016c0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f147016c0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ec238e097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ec238e097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ec238e097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g3ec238e097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c238e0970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c238e097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ec238e097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7" name="Google Shape;157;g3ec238e097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ec238e097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ec238e097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f12e54c6d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f12e54c6d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c238e097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ec238e097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f147016c01_0_20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f147016c01_0_20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ec238e097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ec238e097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f147016c01_0_2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f147016c01_0_2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ec238e097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ec238e097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f147016c01_0_2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f147016c01_0_2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ec238e0970_0_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ec238e097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3f12e54c6dd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3f12e54c6d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the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f12e54c6dd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f12e54c6d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f12e54c6d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f12e54c6d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ec238e09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71" name="Google Shape;71;g3ec238e09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f12e54c6dd_3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f12e54c6dd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f12e54c6dd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g3f12e54c6dd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7"/>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2" name="Google Shape;12;p7"/>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3"/>
        <p:cNvGrpSpPr/>
        <p:nvPr/>
      </p:nvGrpSpPr>
      <p:grpSpPr>
        <a:xfrm>
          <a:off x="0" y="0"/>
          <a:ext cx="0" cy="0"/>
          <a:chOff x="0" y="0"/>
          <a:chExt cx="0" cy="0"/>
        </a:xfrm>
      </p:grpSpPr>
      <p:sp>
        <p:nvSpPr>
          <p:cNvPr id="14" name="Google Shape;14;p8"/>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8"/>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 name="Google Shape;17;p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8"/>
        <p:cNvGrpSpPr/>
        <p:nvPr/>
      </p:nvGrpSpPr>
      <p:grpSpPr>
        <a:xfrm>
          <a:off x="0" y="0"/>
          <a:ext cx="0" cy="0"/>
          <a:chOff x="0" y="0"/>
          <a:chExt cx="0" cy="0"/>
        </a:xfrm>
      </p:grpSpPr>
      <p:sp>
        <p:nvSpPr>
          <p:cNvPr id="19" name="Google Shape;19;p9"/>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9"/>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3"/>
        <p:cNvGrpSpPr/>
        <p:nvPr/>
      </p:nvGrpSpPr>
      <p:grpSpPr>
        <a:xfrm>
          <a:off x="0" y="0"/>
          <a:ext cx="0" cy="0"/>
          <a:chOff x="0" y="0"/>
          <a:chExt cx="0" cy="0"/>
        </a:xfrm>
      </p:grpSpPr>
      <p:sp>
        <p:nvSpPr>
          <p:cNvPr id="24" name="Google Shape;24;p10"/>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0"/>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0"/>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7" name="Google Shape;27;p10"/>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10"/>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9" name="Google Shape;29;p10"/>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1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1"/>
        <p:cNvGrpSpPr/>
        <p:nvPr/>
      </p:nvGrpSpPr>
      <p:grpSpPr>
        <a:xfrm>
          <a:off x="0" y="0"/>
          <a:ext cx="0" cy="0"/>
          <a:chOff x="0" y="0"/>
          <a:chExt cx="0" cy="0"/>
        </a:xfrm>
      </p:grpSpPr>
      <p:sp>
        <p:nvSpPr>
          <p:cNvPr id="32" name="Google Shape;32;p11"/>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1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gov/sites/ed/files/2023/05/Title-I-ES-guidance-revised-5-2023.pdf" TargetMode="External"/><Relationship Id="rId7" Type="http://schemas.openxmlformats.org/officeDocument/2006/relationships/hyperlink" Target="https://educate.iowa.gov/pk-12/essa/guidance-allocations#contact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educate.iowa.gov/media/5148/download?inline" TargetMode="External"/><Relationship Id="rId5" Type="http://schemas.openxmlformats.org/officeDocument/2006/relationships/hyperlink" Target="https://educate.iowa.gov/pk-12/essa/guidance-allocations#equitable-services-for-nonpublic-school-students" TargetMode="External"/><Relationship Id="rId4" Type="http://schemas.openxmlformats.org/officeDocument/2006/relationships/hyperlink" Target="https://www.ed.gov/sites/ed/files/about/inits/ed/non-public-education/files/esea-titleviii-guidance-2023.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2/subtitle-A/chapter-II/part-2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289270" y="1074695"/>
            <a:ext cx="11636700" cy="2160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Arial"/>
              <a:buNone/>
            </a:pPr>
            <a:r>
              <a:rPr lang="en-US"/>
              <a:t>Equitable Services</a:t>
            </a:r>
            <a:endParaRPr/>
          </a:p>
          <a:p>
            <a:pPr marL="0" lvl="0" indent="0" algn="ctr" rtl="0">
              <a:lnSpc>
                <a:spcPct val="90000"/>
              </a:lnSpc>
              <a:spcBef>
                <a:spcPts val="0"/>
              </a:spcBef>
              <a:spcAft>
                <a:spcPts val="0"/>
              </a:spcAft>
              <a:buClr>
                <a:schemeClr val="lt1"/>
              </a:buClr>
              <a:buSzPts val="4500"/>
              <a:buFont typeface="Arial"/>
              <a:buNone/>
            </a:pPr>
            <a:r>
              <a:rPr lang="en-US" sz="2400"/>
              <a:t>Use of Third-Party Providers and Carryover Guidelines</a:t>
            </a:r>
            <a:endParaRPr sz="2400"/>
          </a:p>
        </p:txBody>
      </p:sp>
      <p:sp>
        <p:nvSpPr>
          <p:cNvPr id="41" name="Google Shape;41;p1"/>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lt1"/>
              </a:buClr>
              <a:buSzPts val="2400"/>
              <a:buNone/>
            </a:pPr>
            <a:r>
              <a:rPr lang="en-US"/>
              <a:t>Elementary and Secondary Education Act (ESEA) of 1965, as amended by the Every Student Succeeds Act (ESSA) of 2015</a:t>
            </a:r>
            <a:endParaRPr/>
          </a:p>
          <a:p>
            <a:pPr marL="0" lvl="0" indent="0" algn="ctr" rtl="0">
              <a:spcBef>
                <a:spcPts val="0"/>
              </a:spcBef>
              <a:spcAft>
                <a:spcPts val="0"/>
              </a:spcAft>
              <a:buClr>
                <a:schemeClr val="lt1"/>
              </a:buClr>
              <a:buSzPts val="2400"/>
              <a:buNone/>
            </a:pPr>
            <a:endParaRPr/>
          </a:p>
          <a:p>
            <a:pPr marL="0" lvl="0" indent="0" algn="ctr" rtl="0">
              <a:spcBef>
                <a:spcPts val="0"/>
              </a:spcBef>
              <a:spcAft>
                <a:spcPts val="0"/>
              </a:spcAft>
              <a:buClr>
                <a:schemeClr val="lt1"/>
              </a:buClr>
              <a:buSzPts val="2400"/>
              <a:buNone/>
            </a:pPr>
            <a:r>
              <a:rPr lang="en-US"/>
              <a:t>Luke Markway - ESEA Programs Ombudsman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3f12e54c6dd_1_24">
            <a:extLst>
              <a:ext uri="{C183D7F6-B498-43B3-948B-1728B52AA6E4}">
                <adec:decorative xmlns:adec="http://schemas.microsoft.com/office/drawing/2017/decorative" val="0"/>
              </a:ext>
            </a:extLst>
          </p:cNvPr>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Supplemental Service Categories (cont.)</a:t>
            </a:r>
            <a:endParaRPr/>
          </a:p>
        </p:txBody>
      </p:sp>
      <p:graphicFrame>
        <p:nvGraphicFramePr>
          <p:cNvPr id="2" name="Table 1">
            <a:extLst>
              <a:ext uri="{FF2B5EF4-FFF2-40B4-BE49-F238E27FC236}">
                <a16:creationId xmlns:a16="http://schemas.microsoft.com/office/drawing/2014/main" id="{B62C4891-ED59-BB61-7DEF-456DCDCB4F25}"/>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38609123"/>
              </p:ext>
            </p:extLst>
          </p:nvPr>
        </p:nvGraphicFramePr>
        <p:xfrm>
          <a:off x="679415" y="1186256"/>
          <a:ext cx="10589396" cy="3840832"/>
        </p:xfrm>
        <a:graphic>
          <a:graphicData uri="http://schemas.openxmlformats.org/drawingml/2006/table">
            <a:tbl>
              <a:tblPr firstRow="1" bandRow="1">
                <a:tableStyleId>{7E9639D4-E3E2-4D34-9284-5A2195B3D0D7}</a:tableStyleId>
              </a:tblPr>
              <a:tblGrid>
                <a:gridCol w="5294698">
                  <a:extLst>
                    <a:ext uri="{9D8B030D-6E8A-4147-A177-3AD203B41FA5}">
                      <a16:colId xmlns:a16="http://schemas.microsoft.com/office/drawing/2014/main" val="725427852"/>
                    </a:ext>
                  </a:extLst>
                </a:gridCol>
                <a:gridCol w="5294698">
                  <a:extLst>
                    <a:ext uri="{9D8B030D-6E8A-4147-A177-3AD203B41FA5}">
                      <a16:colId xmlns:a16="http://schemas.microsoft.com/office/drawing/2014/main" val="3314931029"/>
                    </a:ext>
                  </a:extLst>
                </a:gridCol>
              </a:tblGrid>
              <a:tr h="776678">
                <a:tc>
                  <a:txBody>
                    <a:bodyPr/>
                    <a:lstStyle/>
                    <a:p>
                      <a:r>
                        <a:rPr lang="en-US" sz="2800" dirty="0"/>
                        <a:t>Service Categories </a:t>
                      </a:r>
                    </a:p>
                  </a:txBody>
                  <a:tcPr/>
                </a:tc>
                <a:tc>
                  <a:txBody>
                    <a:bodyPr/>
                    <a:lstStyle/>
                    <a:p>
                      <a:r>
                        <a:rPr lang="en-US" sz="2800" dirty="0"/>
                        <a:t>Examples</a:t>
                      </a:r>
                    </a:p>
                  </a:txBody>
                  <a:tcPr/>
                </a:tc>
                <a:extLst>
                  <a:ext uri="{0D108BD9-81ED-4DB2-BD59-A6C34878D82A}">
                    <a16:rowId xmlns:a16="http://schemas.microsoft.com/office/drawing/2014/main" val="1647680392"/>
                  </a:ext>
                </a:extLst>
              </a:tr>
              <a:tr h="1532077">
                <a:tc>
                  <a:txBody>
                    <a:bodyPr/>
                    <a:lstStyle/>
                    <a:p>
                      <a:r>
                        <a:rPr lang="en-US" sz="1800" b="1" dirty="0"/>
                        <a:t>Assessment Support</a:t>
                      </a:r>
                    </a:p>
                  </a:txBody>
                  <a:tcPr/>
                </a:tc>
                <a:tc>
                  <a:txBody>
                    <a:bodyPr/>
                    <a:lstStyle/>
                    <a:p>
                      <a:pPr marL="285750" indent="-285750">
                        <a:buFont typeface="Arial" panose="020B0604020202020204" pitchFamily="34" charset="0"/>
                        <a:buChar char="•"/>
                      </a:pPr>
                      <a:r>
                        <a:rPr lang="en-US" sz="1800" dirty="0"/>
                        <a:t>Data analysis and reporting</a:t>
                      </a:r>
                    </a:p>
                    <a:p>
                      <a:pPr marL="285750" indent="-285750">
                        <a:buFont typeface="Arial" panose="020B0604020202020204" pitchFamily="34" charset="0"/>
                        <a:buChar char="•"/>
                      </a:pPr>
                      <a:r>
                        <a:rPr lang="en-US" sz="1800" dirty="0"/>
                        <a:t>Progress monitoring and reporting</a:t>
                      </a:r>
                    </a:p>
                    <a:p>
                      <a:pPr marL="285750" indent="-285750">
                        <a:buFont typeface="Arial" panose="020B0604020202020204" pitchFamily="34" charset="0"/>
                        <a:buChar char="•"/>
                      </a:pPr>
                      <a:r>
                        <a:rPr lang="en-US" sz="1800" dirty="0"/>
                        <a:t>Comprehensive needs assessment and school improvement planning</a:t>
                      </a:r>
                    </a:p>
                  </a:txBody>
                  <a:tcPr/>
                </a:tc>
                <a:extLst>
                  <a:ext uri="{0D108BD9-81ED-4DB2-BD59-A6C34878D82A}">
                    <a16:rowId xmlns:a16="http://schemas.microsoft.com/office/drawing/2014/main" val="3906420790"/>
                  </a:ext>
                </a:extLst>
              </a:tr>
              <a:tr h="1532077">
                <a:tc>
                  <a:txBody>
                    <a:bodyPr/>
                    <a:lstStyle/>
                    <a:p>
                      <a:r>
                        <a:rPr lang="en-US" sz="1800" b="1" dirty="0"/>
                        <a:t>Assistance with Management of Equitable Services</a:t>
                      </a:r>
                    </a:p>
                  </a:txBody>
                  <a:tcPr/>
                </a:tc>
                <a:tc>
                  <a:txBody>
                    <a:bodyPr/>
                    <a:lstStyle/>
                    <a:p>
                      <a:pPr marL="285750" indent="-285750">
                        <a:buFont typeface="Arial" panose="020B0604020202020204" pitchFamily="34" charset="0"/>
                        <a:buChar char="•"/>
                      </a:pPr>
                      <a:r>
                        <a:rPr lang="en-US" sz="1800" dirty="0"/>
                        <a:t>Assistance with the consultation process</a:t>
                      </a:r>
                    </a:p>
                    <a:p>
                      <a:pPr marL="285750" indent="-285750">
                        <a:buFont typeface="Arial" panose="020B0604020202020204" pitchFamily="34" charset="0"/>
                        <a:buChar char="•"/>
                      </a:pPr>
                      <a:r>
                        <a:rPr lang="en-US" sz="1800" dirty="0"/>
                        <a:t>Administrative costs may be used to pay for this activity</a:t>
                      </a:r>
                    </a:p>
                  </a:txBody>
                  <a:tcPr/>
                </a:tc>
                <a:extLst>
                  <a:ext uri="{0D108BD9-81ED-4DB2-BD59-A6C34878D82A}">
                    <a16:rowId xmlns:a16="http://schemas.microsoft.com/office/drawing/2014/main" val="1297953231"/>
                  </a:ext>
                </a:extLst>
              </a:tr>
            </a:tbl>
          </a:graphicData>
        </a:graphic>
      </p:graphicFrame>
      <p:sp>
        <p:nvSpPr>
          <p:cNvPr id="102" name="Google Shape;102;g3f12e54c6dd_1_2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3f147016c01_0_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Nonpublic</a:t>
            </a:r>
            <a:r>
              <a:rPr lang="en-US" dirty="0"/>
              <a:t> Consultation Agreement Timeline</a:t>
            </a:r>
            <a:endParaRPr dirty="0"/>
          </a:p>
        </p:txBody>
      </p:sp>
      <p:sp>
        <p:nvSpPr>
          <p:cNvPr id="108" name="Google Shape;108;g3f147016c01_0_5"/>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p:txBody>
      </p:sp>
      <p:pic>
        <p:nvPicPr>
          <p:cNvPr id="109" name="Google Shape;109;g3f147016c01_0_5" descr="This Nonpublic Consultation Agreement  shows a timeline with ongoing consultation throughout the year and the following specific dates: January 15th - Nonpublic Consultation Agreement Opens; January 31st - Q2 Claims Due; March 15th - Initial Consultation Agreement Due; April 30th - Q3 Claims Due; July 15th - Q4 Claims Due; August 3rd - Third-party Vendor Opt-in Due; August 7th - The list of schools who opted in will be sent to the vendor; October 15th - Program Applications Due; October 15th - Final Nonpublic Consultation Due; November 30th - Q1 Claims Due.     ">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40950" y="934995"/>
            <a:ext cx="12192000" cy="5028936"/>
          </a:xfrm>
          <a:prstGeom prst="rect">
            <a:avLst/>
          </a:prstGeom>
          <a:noFill/>
          <a:ln>
            <a:noFill/>
          </a:ln>
        </p:spPr>
      </p:pic>
      <p:pic>
        <p:nvPicPr>
          <p:cNvPr id="110" name="Google Shape;110;g3f147016c01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15700" y="3649218"/>
            <a:ext cx="25406" cy="609732"/>
          </a:xfrm>
          <a:prstGeom prst="rect">
            <a:avLst/>
          </a:prstGeom>
          <a:noFill/>
          <a:ln>
            <a:noFill/>
          </a:ln>
        </p:spPr>
      </p:pic>
      <p:pic>
        <p:nvPicPr>
          <p:cNvPr id="111" name="Google Shape;111;g3f147016c01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517500" y="3649218"/>
            <a:ext cx="25406" cy="609732"/>
          </a:xfrm>
          <a:prstGeom prst="rect">
            <a:avLst/>
          </a:prstGeom>
          <a:noFill/>
          <a:ln>
            <a:noFill/>
          </a:ln>
        </p:spPr>
      </p:pic>
      <p:pic>
        <p:nvPicPr>
          <p:cNvPr id="112" name="Google Shape;112;g3f147016c01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140925" y="3649218"/>
            <a:ext cx="25406" cy="609732"/>
          </a:xfrm>
          <a:prstGeom prst="rect">
            <a:avLst/>
          </a:prstGeom>
          <a:noFill/>
          <a:ln>
            <a:noFill/>
          </a:ln>
        </p:spPr>
      </p:pic>
      <p:pic>
        <p:nvPicPr>
          <p:cNvPr id="113" name="Google Shape;113;g3f147016c01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560825" y="3649218"/>
            <a:ext cx="25406" cy="609732"/>
          </a:xfrm>
          <a:prstGeom prst="rect">
            <a:avLst/>
          </a:prstGeom>
          <a:noFill/>
          <a:ln>
            <a:noFill/>
          </a:ln>
        </p:spPr>
      </p:pic>
      <p:sp>
        <p:nvSpPr>
          <p:cNvPr id="114" name="Google Shape;114;g3f147016c01_0_5">
            <a:extLst>
              <a:ext uri="{C183D7F6-B498-43B3-948B-1728B52AA6E4}">
                <adec:decorative xmlns:adec="http://schemas.microsoft.com/office/drawing/2017/decorative" val="1"/>
              </a:ext>
            </a:extLst>
          </p:cNvPr>
          <p:cNvSpPr txBox="1"/>
          <p:nvPr/>
        </p:nvSpPr>
        <p:spPr>
          <a:xfrm>
            <a:off x="121550" y="4258950"/>
            <a:ext cx="1184400" cy="1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a:solidFill>
                  <a:schemeClr val="dk1"/>
                </a:solidFill>
              </a:rPr>
              <a:t>January 15  </a:t>
            </a:r>
            <a:r>
              <a:rPr lang="en-US" sz="1200">
                <a:solidFill>
                  <a:schemeClr val="dk1"/>
                </a:solidFill>
              </a:rPr>
              <a:t>Nonpublic Consultation Agreement Opens</a:t>
            </a:r>
            <a:endParaRPr sz="1200">
              <a:solidFill>
                <a:schemeClr val="dk1"/>
              </a:solidFill>
            </a:endParaRPr>
          </a:p>
        </p:txBody>
      </p:sp>
      <p:sp>
        <p:nvSpPr>
          <p:cNvPr id="115" name="Google Shape;115;g3f147016c01_0_5">
            <a:extLst>
              <a:ext uri="{C183D7F6-B498-43B3-948B-1728B52AA6E4}">
                <adec:decorative xmlns:adec="http://schemas.microsoft.com/office/drawing/2017/decorative" val="1"/>
              </a:ext>
            </a:extLst>
          </p:cNvPr>
          <p:cNvSpPr txBox="1"/>
          <p:nvPr/>
        </p:nvSpPr>
        <p:spPr>
          <a:xfrm>
            <a:off x="2126800" y="4258950"/>
            <a:ext cx="1073700" cy="1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a:solidFill>
                  <a:schemeClr val="dk1"/>
                </a:solidFill>
              </a:rPr>
              <a:t>March 15 </a:t>
            </a:r>
            <a:r>
              <a:rPr lang="en-US" sz="1200">
                <a:solidFill>
                  <a:schemeClr val="dk1"/>
                </a:solidFill>
              </a:rPr>
              <a:t>Initial Consultation Agreement Due</a:t>
            </a:r>
            <a:endParaRPr sz="1200">
              <a:solidFill>
                <a:schemeClr val="dk1"/>
              </a:solidFill>
            </a:endParaRPr>
          </a:p>
        </p:txBody>
      </p:sp>
      <p:sp>
        <p:nvSpPr>
          <p:cNvPr id="116" name="Google Shape;116;g3f147016c01_0_5">
            <a:extLst>
              <a:ext uri="{C183D7F6-B498-43B3-948B-1728B52AA6E4}">
                <adec:decorative xmlns:adec="http://schemas.microsoft.com/office/drawing/2017/decorative" val="1"/>
              </a:ext>
            </a:extLst>
          </p:cNvPr>
          <p:cNvSpPr txBox="1"/>
          <p:nvPr/>
        </p:nvSpPr>
        <p:spPr>
          <a:xfrm>
            <a:off x="6715875" y="4258950"/>
            <a:ext cx="15195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dirty="0">
                <a:solidFill>
                  <a:schemeClr val="dk1"/>
                </a:solidFill>
              </a:rPr>
              <a:t>*August 3 </a:t>
            </a:r>
            <a:r>
              <a:rPr lang="en-US" sz="1200" dirty="0">
                <a:solidFill>
                  <a:schemeClr val="dk1"/>
                </a:solidFill>
              </a:rPr>
              <a:t>Third-party Vendor Opt-in Due </a:t>
            </a:r>
            <a:endParaRPr sz="1200" dirty="0">
              <a:solidFill>
                <a:schemeClr val="dk1"/>
              </a:solidFill>
            </a:endParaRPr>
          </a:p>
        </p:txBody>
      </p:sp>
      <p:sp>
        <p:nvSpPr>
          <p:cNvPr id="117" name="Google Shape;117;g3f147016c01_0_5">
            <a:extLst>
              <a:ext uri="{C183D7F6-B498-43B3-948B-1728B52AA6E4}">
                <adec:decorative xmlns:adec="http://schemas.microsoft.com/office/drawing/2017/decorative" val="1"/>
              </a:ext>
            </a:extLst>
          </p:cNvPr>
          <p:cNvSpPr txBox="1"/>
          <p:nvPr/>
        </p:nvSpPr>
        <p:spPr>
          <a:xfrm>
            <a:off x="9129550" y="4258950"/>
            <a:ext cx="1036200" cy="1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b="1">
                <a:solidFill>
                  <a:schemeClr val="dk1"/>
                </a:solidFill>
              </a:rPr>
              <a:t>October 15 </a:t>
            </a:r>
            <a:r>
              <a:rPr lang="en-US" sz="1200">
                <a:solidFill>
                  <a:schemeClr val="dk1"/>
                </a:solidFill>
              </a:rPr>
              <a:t>Final Nonpublic Consultation Due</a:t>
            </a:r>
            <a:endParaRPr sz="1200">
              <a:solidFill>
                <a:schemeClr val="dk1"/>
              </a:solidFill>
            </a:endParaRPr>
          </a:p>
        </p:txBody>
      </p:sp>
      <p:pic>
        <p:nvPicPr>
          <p:cNvPr id="118" name="Google Shape;118;g3f147016c01_0_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0950" y="3775263"/>
            <a:ext cx="5043225" cy="257175"/>
          </a:xfrm>
          <a:prstGeom prst="rect">
            <a:avLst/>
          </a:prstGeom>
          <a:noFill/>
          <a:ln>
            <a:noFill/>
          </a:ln>
        </p:spPr>
      </p:pic>
      <p:pic>
        <p:nvPicPr>
          <p:cNvPr id="119" name="Google Shape;119;g3f147016c01_0_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306975" y="3775263"/>
            <a:ext cx="4833075" cy="257175"/>
          </a:xfrm>
          <a:prstGeom prst="rect">
            <a:avLst/>
          </a:prstGeom>
          <a:noFill/>
          <a:ln>
            <a:noFill/>
          </a:ln>
        </p:spPr>
      </p:pic>
      <p:sp>
        <p:nvSpPr>
          <p:cNvPr id="120" name="Google Shape;120;g3f147016c01_0_5">
            <a:extLst>
              <a:ext uri="{C183D7F6-B498-43B3-948B-1728B52AA6E4}">
                <adec:decorative xmlns:adec="http://schemas.microsoft.com/office/drawing/2017/decorative" val="1"/>
              </a:ext>
            </a:extLst>
          </p:cNvPr>
          <p:cNvSpPr txBox="1"/>
          <p:nvPr/>
        </p:nvSpPr>
        <p:spPr>
          <a:xfrm>
            <a:off x="5222063" y="3719200"/>
            <a:ext cx="16596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solidFill>
                  <a:schemeClr val="dk1"/>
                </a:solidFill>
              </a:rPr>
              <a:t>Ongoing Consultation</a:t>
            </a:r>
            <a:endParaRPr sz="1200">
              <a:solidFill>
                <a:schemeClr val="dk1"/>
              </a:solidFill>
            </a:endParaRPr>
          </a:p>
        </p:txBody>
      </p:sp>
      <p:pic>
        <p:nvPicPr>
          <p:cNvPr id="121" name="Google Shape;121;g3f147016c01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921750" y="2622793"/>
            <a:ext cx="25406" cy="609732"/>
          </a:xfrm>
          <a:prstGeom prst="rect">
            <a:avLst/>
          </a:prstGeom>
          <a:noFill/>
          <a:ln>
            <a:noFill/>
          </a:ln>
        </p:spPr>
      </p:pic>
      <p:sp>
        <p:nvSpPr>
          <p:cNvPr id="122" name="Google Shape;122;g3f147016c01_0_5">
            <a:extLst>
              <a:ext uri="{C183D7F6-B498-43B3-948B-1728B52AA6E4}">
                <adec:decorative xmlns:adec="http://schemas.microsoft.com/office/drawing/2017/decorative" val="1"/>
              </a:ext>
            </a:extLst>
          </p:cNvPr>
          <p:cNvSpPr txBox="1"/>
          <p:nvPr/>
        </p:nvSpPr>
        <p:spPr>
          <a:xfrm>
            <a:off x="10424625" y="1972625"/>
            <a:ext cx="1184400" cy="9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rPr>
              <a:t>November 30 </a:t>
            </a:r>
            <a:r>
              <a:rPr lang="en-US" sz="1200">
                <a:solidFill>
                  <a:schemeClr val="dk1"/>
                </a:solidFill>
              </a:rPr>
              <a:t>Q1 Claims Due</a:t>
            </a:r>
            <a:endParaRPr sz="1200">
              <a:solidFill>
                <a:schemeClr val="dk1"/>
              </a:solidFill>
            </a:endParaRPr>
          </a:p>
        </p:txBody>
      </p:sp>
      <p:pic>
        <p:nvPicPr>
          <p:cNvPr id="123" name="Google Shape;123;g3f147016c01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94650" y="2622793"/>
            <a:ext cx="25406" cy="609732"/>
          </a:xfrm>
          <a:prstGeom prst="rect">
            <a:avLst/>
          </a:prstGeom>
          <a:noFill/>
          <a:ln>
            <a:noFill/>
          </a:ln>
        </p:spPr>
      </p:pic>
      <p:sp>
        <p:nvSpPr>
          <p:cNvPr id="124" name="Google Shape;124;g3f147016c01_0_5">
            <a:extLst>
              <a:ext uri="{C183D7F6-B498-43B3-948B-1728B52AA6E4}">
                <adec:decorative xmlns:adec="http://schemas.microsoft.com/office/drawing/2017/decorative" val="1"/>
              </a:ext>
            </a:extLst>
          </p:cNvPr>
          <p:cNvSpPr txBox="1"/>
          <p:nvPr/>
        </p:nvSpPr>
        <p:spPr>
          <a:xfrm>
            <a:off x="457925" y="1972625"/>
            <a:ext cx="1073700" cy="69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rPr>
              <a:t>January 31 </a:t>
            </a:r>
            <a:r>
              <a:rPr lang="en-US" sz="1200" dirty="0">
                <a:solidFill>
                  <a:schemeClr val="dk1"/>
                </a:solidFill>
              </a:rPr>
              <a:t>Q2 Claims Due</a:t>
            </a:r>
            <a:endParaRPr sz="1200" dirty="0">
              <a:solidFill>
                <a:schemeClr val="dk1"/>
              </a:solidFill>
            </a:endParaRPr>
          </a:p>
        </p:txBody>
      </p:sp>
      <p:pic>
        <p:nvPicPr>
          <p:cNvPr id="125" name="Google Shape;125;g3f147016c01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894025" y="2622793"/>
            <a:ext cx="25406" cy="609732"/>
          </a:xfrm>
          <a:prstGeom prst="rect">
            <a:avLst/>
          </a:prstGeom>
          <a:noFill/>
          <a:ln>
            <a:noFill/>
          </a:ln>
        </p:spPr>
      </p:pic>
      <p:sp>
        <p:nvSpPr>
          <p:cNvPr id="126" name="Google Shape;126;g3f147016c01_0_5">
            <a:extLst>
              <a:ext uri="{C183D7F6-B498-43B3-948B-1728B52AA6E4}">
                <adec:decorative xmlns:adec="http://schemas.microsoft.com/office/drawing/2017/decorative" val="1"/>
              </a:ext>
            </a:extLst>
          </p:cNvPr>
          <p:cNvSpPr txBox="1"/>
          <p:nvPr/>
        </p:nvSpPr>
        <p:spPr>
          <a:xfrm>
            <a:off x="3428975" y="2015225"/>
            <a:ext cx="955500" cy="6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rPr>
              <a:t>April 30</a:t>
            </a:r>
            <a:r>
              <a:rPr lang="en-US" sz="1200">
                <a:solidFill>
                  <a:schemeClr val="dk1"/>
                </a:solidFill>
              </a:rPr>
              <a:t>  Q3 Claims Due</a:t>
            </a:r>
            <a:endParaRPr sz="1200">
              <a:solidFill>
                <a:schemeClr val="dk1"/>
              </a:solidFill>
            </a:endParaRPr>
          </a:p>
        </p:txBody>
      </p:sp>
      <p:pic>
        <p:nvPicPr>
          <p:cNvPr id="127" name="Google Shape;127;g3f147016c01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567225" y="2622793"/>
            <a:ext cx="25406" cy="609732"/>
          </a:xfrm>
          <a:prstGeom prst="rect">
            <a:avLst/>
          </a:prstGeom>
          <a:noFill/>
          <a:ln>
            <a:noFill/>
          </a:ln>
        </p:spPr>
      </p:pic>
      <p:sp>
        <p:nvSpPr>
          <p:cNvPr id="128" name="Google Shape;128;g3f147016c01_0_5">
            <a:extLst>
              <a:ext uri="{C183D7F6-B498-43B3-948B-1728B52AA6E4}">
                <adec:decorative xmlns:adec="http://schemas.microsoft.com/office/drawing/2017/decorative" val="1"/>
              </a:ext>
            </a:extLst>
          </p:cNvPr>
          <p:cNvSpPr txBox="1"/>
          <p:nvPr/>
        </p:nvSpPr>
        <p:spPr>
          <a:xfrm>
            <a:off x="6092625" y="1987475"/>
            <a:ext cx="1073700" cy="6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rPr>
              <a:t>July 15     </a:t>
            </a:r>
            <a:r>
              <a:rPr lang="en-US" sz="1200">
                <a:solidFill>
                  <a:schemeClr val="dk1"/>
                </a:solidFill>
              </a:rPr>
              <a:t>Q4 Claims Due</a:t>
            </a:r>
            <a:endParaRPr sz="1200">
              <a:solidFill>
                <a:schemeClr val="dk1"/>
              </a:solidFill>
            </a:endParaRPr>
          </a:p>
        </p:txBody>
      </p:sp>
      <p:pic>
        <p:nvPicPr>
          <p:cNvPr id="129" name="Google Shape;129;g3f147016c01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560825" y="2622793"/>
            <a:ext cx="25406" cy="609732"/>
          </a:xfrm>
          <a:prstGeom prst="rect">
            <a:avLst/>
          </a:prstGeom>
          <a:noFill/>
          <a:ln>
            <a:noFill/>
          </a:ln>
        </p:spPr>
      </p:pic>
      <p:sp>
        <p:nvSpPr>
          <p:cNvPr id="130" name="Google Shape;130;g3f147016c01_0_5">
            <a:extLst>
              <a:ext uri="{C183D7F6-B498-43B3-948B-1728B52AA6E4}">
                <adec:decorative xmlns:adec="http://schemas.microsoft.com/office/drawing/2017/decorative" val="1"/>
              </a:ext>
            </a:extLst>
          </p:cNvPr>
          <p:cNvSpPr txBox="1"/>
          <p:nvPr/>
        </p:nvSpPr>
        <p:spPr>
          <a:xfrm>
            <a:off x="9087850" y="1824613"/>
            <a:ext cx="1119600" cy="7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rPr>
              <a:t>October 15 </a:t>
            </a:r>
            <a:r>
              <a:rPr lang="en-US" sz="1200" dirty="0">
                <a:solidFill>
                  <a:schemeClr val="dk1"/>
                </a:solidFill>
              </a:rPr>
              <a:t>Program Applications Due</a:t>
            </a:r>
            <a:endParaRPr sz="1200" dirty="0">
              <a:solidFill>
                <a:schemeClr val="dk1"/>
              </a:solidFill>
            </a:endParaRPr>
          </a:p>
        </p:txBody>
      </p:sp>
      <p:sp>
        <p:nvSpPr>
          <p:cNvPr id="131" name="Google Shape;131;g3f147016c01_0_5" descr="The August 3rd opt-in due date is for 2026-27 only. Moving forward it will be due at the same time of the initial consultation agreement on March 15th.­">
            <a:extLst>
              <a:ext uri="{C183D7F6-B498-43B3-948B-1728B52AA6E4}">
                <adec:decorative xmlns:adec="http://schemas.microsoft.com/office/drawing/2017/decorative" val="0"/>
              </a:ext>
            </a:extLst>
          </p:cNvPr>
          <p:cNvSpPr txBox="1"/>
          <p:nvPr/>
        </p:nvSpPr>
        <p:spPr>
          <a:xfrm>
            <a:off x="650700" y="6161525"/>
            <a:ext cx="63243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rPr>
              <a:t>* The August 3 opt-in due date is for 2026-27 only.  Moving forward it will be due at the same time of the initial consultation agreement on March 15th.  </a:t>
            </a:r>
            <a:endParaRPr sz="1200" dirty="0">
              <a:solidFill>
                <a:schemeClr val="dk1"/>
              </a:solidFill>
            </a:endParaRPr>
          </a:p>
        </p:txBody>
      </p:sp>
      <p:pic>
        <p:nvPicPr>
          <p:cNvPr id="132" name="Google Shape;132;g3f147016c01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306975" y="2622793"/>
            <a:ext cx="25406" cy="609732"/>
          </a:xfrm>
          <a:prstGeom prst="rect">
            <a:avLst/>
          </a:prstGeom>
          <a:noFill/>
          <a:ln>
            <a:noFill/>
          </a:ln>
        </p:spPr>
      </p:pic>
      <p:sp>
        <p:nvSpPr>
          <p:cNvPr id="133" name="Google Shape;133;g3f147016c01_0_5">
            <a:extLst>
              <a:ext uri="{C183D7F6-B498-43B3-948B-1728B52AA6E4}">
                <adec:decorative xmlns:adec="http://schemas.microsoft.com/office/drawing/2017/decorative" val="1"/>
              </a:ext>
            </a:extLst>
          </p:cNvPr>
          <p:cNvSpPr txBox="1"/>
          <p:nvPr/>
        </p:nvSpPr>
        <p:spPr>
          <a:xfrm>
            <a:off x="6997875" y="1215025"/>
            <a:ext cx="955500" cy="6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rPr>
              <a:t>*August 7</a:t>
            </a:r>
            <a:r>
              <a:rPr lang="en-US" sz="1200">
                <a:solidFill>
                  <a:schemeClr val="dk1"/>
                </a:solidFill>
              </a:rPr>
              <a:t> The list of schools who opted in will be sent to the vendor</a:t>
            </a:r>
            <a:endParaRPr sz="1200">
              <a:solidFill>
                <a:schemeClr val="dk1"/>
              </a:solidFill>
            </a:endParaRPr>
          </a:p>
        </p:txBody>
      </p:sp>
      <p:sp>
        <p:nvSpPr>
          <p:cNvPr id="134" name="Google Shape;134;g3f147016c01_0_5">
            <a:extLst>
              <a:ext uri="{C183D7F6-B498-43B3-948B-1728B52AA6E4}">
                <adec:decorative xmlns:adec="http://schemas.microsoft.com/office/drawing/2017/decorative" val="1"/>
              </a:ext>
            </a:extLst>
          </p:cNvPr>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ec238e0970_0_2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Implementation of the State Vetted Third-Party Provider</a:t>
            </a:r>
            <a:endParaRPr dirty="0"/>
          </a:p>
        </p:txBody>
      </p:sp>
      <p:sp>
        <p:nvSpPr>
          <p:cNvPr id="140" name="Google Shape;140;g3ec238e0970_0_20"/>
          <p:cNvSpPr txBox="1">
            <a:spLocks noGrp="1"/>
          </p:cNvSpPr>
          <p:nvPr>
            <p:ph type="body" idx="1"/>
          </p:nvPr>
        </p:nvSpPr>
        <p:spPr>
          <a:xfrm>
            <a:off x="689100" y="978825"/>
            <a:ext cx="10813800" cy="4833000"/>
          </a:xfrm>
          <a:prstGeom prst="rect">
            <a:avLst/>
          </a:prstGeom>
        </p:spPr>
        <p:txBody>
          <a:bodyPr spcFirstLastPara="1" wrap="square" lIns="91425" tIns="45700" rIns="91425" bIns="45700" anchor="t" anchorCtr="0">
            <a:normAutofit/>
          </a:bodyPr>
          <a:lstStyle/>
          <a:p>
            <a:pPr marL="457200" lvl="0" indent="-349250" algn="l" rtl="0">
              <a:spcBef>
                <a:spcPts val="750"/>
              </a:spcBef>
              <a:spcAft>
                <a:spcPts val="0"/>
              </a:spcAft>
              <a:buSzPts val="1900"/>
              <a:buChar char="●"/>
            </a:pPr>
            <a:r>
              <a:rPr lang="en-US" sz="22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Opting</a:t>
            </a:r>
            <a:r>
              <a:rPr lang="en-US" sz="2200" b="1"/>
              <a:t> in</a:t>
            </a:r>
            <a:r>
              <a:rPr lang="en-US" sz="2200"/>
              <a:t>: During the consultation process, if the LEA and the nonpublic school reach agreement, the LEA may elect to opt in to the use of a third-party provider as outlined in the consultation agreement. </a:t>
            </a:r>
            <a:endParaRPr sz="2200"/>
          </a:p>
          <a:p>
            <a:pPr marL="0" lvl="0" indent="0" algn="l" rtl="0">
              <a:spcBef>
                <a:spcPts val="750"/>
              </a:spcBef>
              <a:spcAft>
                <a:spcPts val="0"/>
              </a:spcAft>
              <a:buNone/>
            </a:pPr>
            <a:endParaRPr sz="2200" b="1"/>
          </a:p>
          <a:p>
            <a:pPr marL="457200" lvl="0" indent="-349250" algn="l" rtl="0">
              <a:spcBef>
                <a:spcPts val="750"/>
              </a:spcBef>
              <a:spcAft>
                <a:spcPts val="0"/>
              </a:spcAft>
              <a:buSzPts val="1900"/>
              <a:buChar char="●"/>
            </a:pPr>
            <a:r>
              <a:rPr lang="en-US" sz="2200" b="1"/>
              <a:t>Timely, Meaningful, and Ongoing Consultation: </a:t>
            </a:r>
            <a:r>
              <a:rPr lang="en-US" sz="2200"/>
              <a:t>The third-party provider may assist the LEA in facilitating timely, meaningful, and ongoing consultation; however, the LEA remains responsible for ensuring all consultation requirements are met.  </a:t>
            </a:r>
            <a:endParaRPr sz="2200"/>
          </a:p>
          <a:p>
            <a:pPr marL="0" lvl="0" indent="0" algn="l" rtl="0">
              <a:spcBef>
                <a:spcPts val="750"/>
              </a:spcBef>
              <a:spcAft>
                <a:spcPts val="0"/>
              </a:spcAft>
              <a:buNone/>
            </a:pPr>
            <a:endParaRPr sz="2200"/>
          </a:p>
          <a:p>
            <a:pPr marL="457200" lvl="0" indent="-349250" algn="l" rtl="0">
              <a:spcBef>
                <a:spcPts val="750"/>
              </a:spcBef>
              <a:spcAft>
                <a:spcPts val="0"/>
              </a:spcAft>
              <a:buSzPts val="1900"/>
              <a:buChar char="●"/>
            </a:pPr>
            <a:r>
              <a:rPr lang="en-US" sz="2200" b="1"/>
              <a:t>Budget Amendment: </a:t>
            </a:r>
            <a:r>
              <a:rPr lang="en-US" sz="2200"/>
              <a:t>If the needs have changed and there needs to be an amendment, the third-party provider will ensure allowability of the change, and may work with the LEA to submit a budget amendment request to the SEA for approval within CASA.</a:t>
            </a:r>
            <a:endParaRPr sz="2200"/>
          </a:p>
          <a:p>
            <a:pPr marL="457200" lvl="0" indent="0" algn="l" rtl="0">
              <a:lnSpc>
                <a:spcPct val="100000"/>
              </a:lnSpc>
              <a:spcBef>
                <a:spcPts val="0"/>
              </a:spcBef>
              <a:spcAft>
                <a:spcPts val="0"/>
              </a:spcAft>
              <a:buNone/>
            </a:pPr>
            <a:endParaRPr/>
          </a:p>
        </p:txBody>
      </p:sp>
      <p:sp>
        <p:nvSpPr>
          <p:cNvPr id="141" name="Google Shape;141;g3ec238e0970_0_2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ec238e0970_0_5"/>
          <p:cNvSpPr txBox="1">
            <a:spLocks noGrp="1"/>
          </p:cNvSpPr>
          <p:nvPr>
            <p:ph type="title"/>
          </p:nvPr>
        </p:nvSpPr>
        <p:spPr>
          <a:xfrm>
            <a:off x="339213" y="2"/>
            <a:ext cx="11619906" cy="737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3300"/>
              <a:buFont typeface="Arial"/>
              <a:buNone/>
            </a:pPr>
            <a:r>
              <a:rPr lang="en-US" dirty="0"/>
              <a:t>Implementation of the State Vetted Third-Party Provider (cont.)</a:t>
            </a:r>
            <a:endParaRPr dirty="0"/>
          </a:p>
        </p:txBody>
      </p:sp>
      <p:sp>
        <p:nvSpPr>
          <p:cNvPr id="147" name="Google Shape;147;g3ec238e0970_0_5"/>
          <p:cNvSpPr txBox="1">
            <a:spLocks noGrp="1"/>
          </p:cNvSpPr>
          <p:nvPr>
            <p:ph type="body" idx="1"/>
          </p:nvPr>
        </p:nvSpPr>
        <p:spPr>
          <a:xfrm>
            <a:off x="689100" y="1460500"/>
            <a:ext cx="10813800" cy="49500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b="1"/>
              <a:t>Data Collection: </a:t>
            </a:r>
            <a:r>
              <a:rPr lang="en-US"/>
              <a:t>It is the responsibility of the LEA to evaluate the programs.  The t</a:t>
            </a:r>
            <a:r>
              <a:rPr lang="en-US" sz="2200"/>
              <a:t>hird-party provider may assist in collecting data based on the needs for all programs.</a:t>
            </a:r>
            <a:endParaRPr sz="2200"/>
          </a:p>
          <a:p>
            <a:pPr marL="0" lvl="0" indent="0" algn="l" rtl="0">
              <a:lnSpc>
                <a:spcPct val="90000"/>
              </a:lnSpc>
              <a:spcBef>
                <a:spcPts val="0"/>
              </a:spcBef>
              <a:spcAft>
                <a:spcPts val="0"/>
              </a:spcAft>
              <a:buNone/>
            </a:pPr>
            <a:endParaRPr sz="2200" b="1"/>
          </a:p>
          <a:p>
            <a:pPr marL="457200" lvl="0" indent="-368300" algn="l" rtl="0">
              <a:lnSpc>
                <a:spcPct val="90000"/>
              </a:lnSpc>
              <a:spcBef>
                <a:spcPts val="0"/>
              </a:spcBef>
              <a:spcAft>
                <a:spcPts val="0"/>
              </a:spcAft>
              <a:buSzPts val="2200"/>
              <a:buChar char="●"/>
            </a:pPr>
            <a:r>
              <a:rPr lang="en-US" sz="2200" b="1"/>
              <a:t>Invoicing: </a:t>
            </a:r>
            <a:r>
              <a:rPr lang="en-US" sz="2200"/>
              <a:t>The LEA will pay the third-party provider and will follow the claims process to request reimbursement from the State during the claims period.  Invoices should be clear and itemized and should align with the approved program budget and application.</a:t>
            </a:r>
            <a:endParaRPr sz="2200"/>
          </a:p>
          <a:p>
            <a:pPr marL="0" lvl="0" indent="0" algn="l" rtl="0">
              <a:lnSpc>
                <a:spcPct val="90000"/>
              </a:lnSpc>
              <a:spcBef>
                <a:spcPts val="0"/>
              </a:spcBef>
              <a:spcAft>
                <a:spcPts val="0"/>
              </a:spcAft>
              <a:buNone/>
            </a:pPr>
            <a:endParaRPr sz="2200"/>
          </a:p>
          <a:p>
            <a:pPr marL="457200" lvl="0" indent="-368300" algn="l" rtl="0">
              <a:lnSpc>
                <a:spcPct val="90000"/>
              </a:lnSpc>
              <a:spcBef>
                <a:spcPts val="0"/>
              </a:spcBef>
              <a:spcAft>
                <a:spcPts val="0"/>
              </a:spcAft>
              <a:buSzPts val="2200"/>
              <a:buChar char="●"/>
            </a:pPr>
            <a:r>
              <a:rPr lang="en-US" sz="2200" b="1"/>
              <a:t>Program monitoring:</a:t>
            </a:r>
            <a:r>
              <a:rPr lang="en-US" sz="2200"/>
              <a:t>The LEA is required to submit evidence of equitable service programs to the Department. The third-party provider may not complete the monitoring task for the LEA. The provider may serve as a liaison for collecting the required paperwork, data, and ensure the procedures are followed.</a:t>
            </a:r>
            <a:r>
              <a:rPr lang="en-US" sz="2200" b="1"/>
              <a:t>  </a:t>
            </a:r>
            <a:endParaRPr sz="2200" b="1"/>
          </a:p>
          <a:p>
            <a:pPr marL="457200" lvl="0" indent="0" algn="l" rtl="0">
              <a:lnSpc>
                <a:spcPct val="90000"/>
              </a:lnSpc>
              <a:spcBef>
                <a:spcPts val="0"/>
              </a:spcBef>
              <a:spcAft>
                <a:spcPts val="0"/>
              </a:spcAft>
              <a:buNone/>
            </a:pPr>
            <a:endParaRPr b="1"/>
          </a:p>
        </p:txBody>
      </p:sp>
      <p:sp>
        <p:nvSpPr>
          <p:cNvPr id="148" name="Google Shape;148;g3ec238e0970_0_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ec238e0970_0_73"/>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Nonpublic Schools Carryover Share For Supplemental Equitable Services</a:t>
            </a:r>
            <a:endParaRPr/>
          </a:p>
        </p:txBody>
      </p:sp>
      <p:sp>
        <p:nvSpPr>
          <p:cNvPr id="154" name="Google Shape;154;g3ec238e0970_0_7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ec238e0970_0_10"/>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 Guidelines	</a:t>
            </a:r>
            <a:endParaRPr/>
          </a:p>
        </p:txBody>
      </p:sp>
      <p:sp>
        <p:nvSpPr>
          <p:cNvPr id="160" name="Google Shape;160;g3ec238e0970_0_10"/>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0"/>
              </a:spcBef>
              <a:spcAft>
                <a:spcPts val="0"/>
              </a:spcAft>
              <a:buSzPts val="2200"/>
              <a:buChar char="●"/>
            </a:pPr>
            <a:r>
              <a:rPr lang="en-US" sz="2200"/>
              <a:t>Funds allocated to an LEA for educational services must be obligated in the fiscal year for which they are received ((ESEA section 8501(a)(4)(B); 34 C.F.R. § 299.7(a)(3)).</a:t>
            </a:r>
            <a:endParaRPr sz="2200"/>
          </a:p>
          <a:p>
            <a:pPr marL="914400" lvl="0" indent="0" algn="l" rtl="0">
              <a:lnSpc>
                <a:spcPct val="115000"/>
              </a:lnSpc>
              <a:spcBef>
                <a:spcPts val="0"/>
              </a:spcBef>
              <a:spcAft>
                <a:spcPts val="0"/>
              </a:spcAft>
              <a:buNone/>
            </a:pPr>
            <a:endParaRPr sz="2200"/>
          </a:p>
          <a:p>
            <a:pPr marL="457200" lvl="0" indent="-368300" algn="l" rtl="0">
              <a:lnSpc>
                <a:spcPct val="115000"/>
              </a:lnSpc>
              <a:spcBef>
                <a:spcPts val="0"/>
              </a:spcBef>
              <a:spcAft>
                <a:spcPts val="0"/>
              </a:spcAft>
              <a:buSzPts val="2200"/>
              <a:buChar char="●"/>
            </a:pPr>
            <a:r>
              <a:rPr lang="en-US" sz="2200"/>
              <a:t>There generally should not be any or significant carryover; however, the ESEA does not prohibit carryover for equitable services.  </a:t>
            </a:r>
            <a:endParaRPr sz="2200"/>
          </a:p>
          <a:p>
            <a:pPr marL="914400" lvl="0" indent="0" algn="l" rtl="0">
              <a:lnSpc>
                <a:spcPct val="115000"/>
              </a:lnSpc>
              <a:spcBef>
                <a:spcPts val="0"/>
              </a:spcBef>
              <a:spcAft>
                <a:spcPts val="0"/>
              </a:spcAft>
              <a:buNone/>
            </a:pPr>
            <a:endParaRPr sz="2200"/>
          </a:p>
          <a:p>
            <a:pPr marL="457200" lvl="0" indent="-368300" algn="l" rtl="0">
              <a:lnSpc>
                <a:spcPct val="115000"/>
              </a:lnSpc>
              <a:spcBef>
                <a:spcPts val="0"/>
              </a:spcBef>
              <a:spcAft>
                <a:spcPts val="0"/>
              </a:spcAft>
              <a:buSzPts val="2200"/>
              <a:buChar char="●"/>
            </a:pPr>
            <a:r>
              <a:rPr lang="en-US" sz="2200"/>
              <a:t>The Department is making adjustments within CASA to align with the guidance. The nonpublic school must have a plan to use the equitable shares in the next year.  </a:t>
            </a:r>
            <a:endParaRPr sz="2200"/>
          </a:p>
        </p:txBody>
      </p:sp>
      <p:sp>
        <p:nvSpPr>
          <p:cNvPr id="161" name="Google Shape;161;g3ec238e0970_0_1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ec238e0970_0_3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Eligible ESEA Programs</a:t>
            </a:r>
            <a:endParaRPr/>
          </a:p>
        </p:txBody>
      </p:sp>
      <p:graphicFrame>
        <p:nvGraphicFramePr>
          <p:cNvPr id="167" name="Google Shape;167;g3ec238e0970_0_31"/>
          <p:cNvGraphicFramePr/>
          <p:nvPr>
            <p:extLst>
              <p:ext uri="{D42A27DB-BD31-4B8C-83A1-F6EECF244321}">
                <p14:modId xmlns:p14="http://schemas.microsoft.com/office/powerpoint/2010/main" val="1654557207"/>
              </p:ext>
            </p:extLst>
          </p:nvPr>
        </p:nvGraphicFramePr>
        <p:xfrm>
          <a:off x="952500" y="1315400"/>
          <a:ext cx="10287000" cy="4779174"/>
        </p:xfrm>
        <a:graphic>
          <a:graphicData uri="http://schemas.openxmlformats.org/drawingml/2006/table">
            <a:tbl>
              <a:tblPr firstRow="1">
                <a:noFill/>
                <a:tableStyleId>{63A048C3-9DD8-4472-B752-D62CB2AFB8CF}</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2200" b="1"/>
                        <a:t>Reason for Carryover</a:t>
                      </a:r>
                      <a:endParaRPr sz="2200" b="1"/>
                    </a:p>
                  </a:txBody>
                  <a:tcPr marL="91425" marR="91425" marT="91425" marB="91425">
                    <a:solidFill>
                      <a:srgbClr val="D0E0E3"/>
                    </a:solidFill>
                  </a:tcPr>
                </a:tc>
                <a:tc>
                  <a:txBody>
                    <a:bodyPr/>
                    <a:lstStyle/>
                    <a:p>
                      <a:pPr marL="0" lvl="0" indent="0" algn="ctr" rtl="0">
                        <a:spcBef>
                          <a:spcPts val="0"/>
                        </a:spcBef>
                        <a:spcAft>
                          <a:spcPts val="0"/>
                        </a:spcAft>
                        <a:buNone/>
                      </a:pPr>
                      <a:r>
                        <a:rPr lang="en-US" sz="2200" b="1" dirty="0"/>
                        <a:t>Use of Carryover</a:t>
                      </a:r>
                      <a:endParaRPr sz="2200" b="1" dirty="0"/>
                    </a:p>
                  </a:txBody>
                  <a:tcPr marL="91425" marR="91425" marT="91425" marB="91425">
                    <a:solidFill>
                      <a:srgbClr val="D0E0E3"/>
                    </a:solidFill>
                  </a:tcPr>
                </a:tc>
                <a:extLst>
                  <a:ext uri="{0D108BD9-81ED-4DB2-BD59-A6C34878D82A}">
                    <a16:rowId xmlns:a16="http://schemas.microsoft.com/office/drawing/2014/main" val="10000"/>
                  </a:ext>
                </a:extLst>
              </a:tr>
              <a:tr h="381000">
                <a:tc>
                  <a:txBody>
                    <a:bodyPr/>
                    <a:lstStyle/>
                    <a:p>
                      <a:pPr marL="0" lvl="0" indent="0" algn="l" rtl="0">
                        <a:lnSpc>
                          <a:spcPct val="90000"/>
                        </a:lnSpc>
                        <a:spcBef>
                          <a:spcPts val="750"/>
                        </a:spcBef>
                        <a:spcAft>
                          <a:spcPts val="0"/>
                        </a:spcAft>
                        <a:buClr>
                          <a:schemeClr val="dk1"/>
                        </a:buClr>
                        <a:buSzPts val="1100"/>
                        <a:buFont typeface="Arial"/>
                        <a:buNone/>
                      </a:pPr>
                      <a:r>
                        <a:rPr lang="en-US" sz="1800">
                          <a:solidFill>
                            <a:schemeClr val="dk1"/>
                          </a:solidFill>
                        </a:rPr>
                        <a:t>Services for eligible children in one or more private schools are delayed (e.g., based on a natural disaster, delayed consultation, inability to employ qualified personnel, or unexpected procurement challenges). As a result, the LEA is unable to fully provide required services, and some funds are unobligated at the end of the Fiscal Year.</a:t>
                      </a:r>
                      <a:endParaRPr sz="1800"/>
                    </a:p>
                  </a:txBody>
                  <a:tcPr marL="91425" marR="91425" marT="91425" marB="91425"/>
                </a:tc>
                <a:tc>
                  <a:txBody>
                    <a:bodyPr/>
                    <a:lstStyle/>
                    <a:p>
                      <a:pPr marL="0" lvl="0" indent="0" algn="l" rtl="0">
                        <a:spcBef>
                          <a:spcPts val="0"/>
                        </a:spcBef>
                        <a:spcAft>
                          <a:spcPts val="0"/>
                        </a:spcAft>
                        <a:buNone/>
                      </a:pPr>
                      <a:r>
                        <a:rPr lang="en-US" sz="1800"/>
                        <a:t>The LEA must use the funds to provide equitable services to eligible children in the affected private schools the following year.  </a:t>
                      </a:r>
                      <a:endParaRPr sz="18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800"/>
                        <a:t>An LEA uses a third-party contractor to provide equitable services, and the invoiced amount for services in one of the private schools is $1,000 less than anticipated.  Because this occurs late in the summer, the LEA is unable to responsibly obligate the funds prior to the end of the Fiscal Year.  </a:t>
                      </a:r>
                      <a:endParaRPr sz="1800"/>
                    </a:p>
                  </a:txBody>
                  <a:tcPr marL="91425" marR="91425" marT="91425" marB="91425"/>
                </a:tc>
                <a:tc>
                  <a:txBody>
                    <a:bodyPr/>
                    <a:lstStyle/>
                    <a:p>
                      <a:pPr marL="0" lvl="0" indent="0" algn="l" rtl="0">
                        <a:spcBef>
                          <a:spcPts val="0"/>
                        </a:spcBef>
                        <a:spcAft>
                          <a:spcPts val="0"/>
                        </a:spcAft>
                        <a:buNone/>
                      </a:pPr>
                      <a:r>
                        <a:rPr lang="en-US" sz="1800" dirty="0"/>
                        <a:t>The LEA, in consultation with the private school officials, must use these funds the following year to provide equitable services to students in the affected private school.</a:t>
                      </a:r>
                      <a:endParaRPr sz="1800" b="1" dirty="0"/>
                    </a:p>
                  </a:txBody>
                  <a:tcPr marL="91425" marR="91425" marT="91425" marB="91425"/>
                </a:tc>
                <a:extLst>
                  <a:ext uri="{0D108BD9-81ED-4DB2-BD59-A6C34878D82A}">
                    <a16:rowId xmlns:a16="http://schemas.microsoft.com/office/drawing/2014/main" val="10002"/>
                  </a:ext>
                </a:extLst>
              </a:tr>
            </a:tbl>
          </a:graphicData>
        </a:graphic>
      </p:graphicFrame>
      <p:sp>
        <p:nvSpPr>
          <p:cNvPr id="168" name="Google Shape;168;g3ec238e0970_0_3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g3f12e54c6dd_3_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Specific ESEA Programs</a:t>
            </a:r>
            <a:endParaRPr/>
          </a:p>
        </p:txBody>
      </p:sp>
      <p:graphicFrame>
        <p:nvGraphicFramePr>
          <p:cNvPr id="173" name="Google Shape;173;g3f12e54c6dd_3_0"/>
          <p:cNvGraphicFramePr/>
          <p:nvPr>
            <p:extLst>
              <p:ext uri="{D42A27DB-BD31-4B8C-83A1-F6EECF244321}">
                <p14:modId xmlns:p14="http://schemas.microsoft.com/office/powerpoint/2010/main" val="3291154989"/>
              </p:ext>
            </p:extLst>
          </p:nvPr>
        </p:nvGraphicFramePr>
        <p:xfrm>
          <a:off x="952500" y="1315400"/>
          <a:ext cx="10287000" cy="2621220"/>
        </p:xfrm>
        <a:graphic>
          <a:graphicData uri="http://schemas.openxmlformats.org/drawingml/2006/table">
            <a:tbl>
              <a:tblPr firstRow="1">
                <a:noFill/>
                <a:tableStyleId>{63A048C3-9DD8-4472-B752-D62CB2AFB8CF}</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22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Title I, Part A</a:t>
                      </a:r>
                      <a:endParaRPr sz="2200" b="1"/>
                    </a:p>
                  </a:txBody>
                  <a:tcPr marL="91425" marR="91425" marT="91425" marB="91425">
                    <a:solidFill>
                      <a:srgbClr val="D0E0E3"/>
                    </a:solidFill>
                  </a:tcPr>
                </a:tc>
                <a:tc>
                  <a:txBody>
                    <a:bodyPr/>
                    <a:lstStyle/>
                    <a:p>
                      <a:pPr marL="0" lvl="0" indent="0" algn="ctr" rtl="0">
                        <a:spcBef>
                          <a:spcPts val="0"/>
                        </a:spcBef>
                        <a:spcAft>
                          <a:spcPts val="0"/>
                        </a:spcAft>
                        <a:buNone/>
                      </a:pPr>
                      <a:r>
                        <a:rPr lang="en-US" sz="22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Title VIII, Part F</a:t>
                      </a:r>
                      <a:endParaRPr sz="2200" b="1"/>
                    </a:p>
                  </a:txBody>
                  <a:tcPr marL="91425" marR="91425" marT="91425" marB="91425">
                    <a:solidFill>
                      <a:srgbClr val="D0E0E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en-US" sz="18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If, after consultation, those private school officials decline such services, the LEA must add funds to the proportional share available for equitable services to other participating private schools.  If there are no other participating private schools, the funds may be used to provide services in the public schools</a:t>
                      </a:r>
                      <a:endParaRPr sz="1800"/>
                    </a:p>
                  </a:txBody>
                  <a:tcPr marL="91425" marR="91425" marT="91425" marB="91425"/>
                </a:tc>
                <a:tc>
                  <a:txBody>
                    <a:bodyPr/>
                    <a:lstStyle/>
                    <a:p>
                      <a:pPr marL="0" lvl="0" indent="0" algn="l" rtl="0">
                        <a:spcBef>
                          <a:spcPts val="0"/>
                        </a:spcBef>
                        <a:spcAft>
                          <a:spcPts val="0"/>
                        </a:spcAft>
                        <a:buNone/>
                      </a:pPr>
                      <a:r>
                        <a:rPr lang="en-US" sz="1800" dirty="0">
                          <a:solidFill>
                            <a:schemeClr val="dk1"/>
                          </a:solidFill>
                          <a:latin typeface="Roboto"/>
                          <a:ea typeface="Roboto"/>
                          <a:cs typeface="Roboto"/>
                          <a:sym typeface="Roboto"/>
                        </a:rPr>
                        <a:t>Any carryover funds become part of the general pool of funds available for expenditures for programs for public schools and participating private school children and educators for the next year.</a:t>
                      </a:r>
                      <a:r>
                        <a:rPr lang="en-US" sz="1800" dirty="0">
                          <a:solidFill>
                            <a:schemeClr val="dk1"/>
                          </a:solidFill>
                        </a:rPr>
                        <a:t> </a:t>
                      </a:r>
                      <a:endParaRPr sz="1800" dirty="0"/>
                    </a:p>
                  </a:txBody>
                  <a:tcPr marL="91425" marR="91425" marT="91425" marB="91425"/>
                </a:tc>
                <a:extLst>
                  <a:ext uri="{0D108BD9-81ED-4DB2-BD59-A6C34878D82A}">
                    <a16:rowId xmlns:a16="http://schemas.microsoft.com/office/drawing/2014/main" val="10001"/>
                  </a:ext>
                </a:extLst>
              </a:tr>
            </a:tbl>
          </a:graphicData>
        </a:graphic>
      </p:graphicFrame>
      <p:sp>
        <p:nvSpPr>
          <p:cNvPr id="175" name="Google Shape;175;g3f12e54c6dd_3_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ec238e0970_0_5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Title I, Part A Carryover Limitation</a:t>
            </a:r>
            <a:endParaRPr/>
          </a:p>
        </p:txBody>
      </p:sp>
      <p:sp>
        <p:nvSpPr>
          <p:cNvPr id="181" name="Google Shape;181;g3ec238e0970_0_5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68300" algn="l" rtl="0">
              <a:lnSpc>
                <a:spcPct val="115000"/>
              </a:lnSpc>
              <a:spcBef>
                <a:spcPts val="0"/>
              </a:spcBef>
              <a:spcAft>
                <a:spcPts val="0"/>
              </a:spcAft>
              <a:buSzPts val="2200"/>
              <a:buChar char="●"/>
            </a:pPr>
            <a:r>
              <a:rPr lang="en-US" sz="2200"/>
              <a:t>The 15% carryover limitation in ESEA section 1127(a) is based on the LEA’s total Title I, Part A allocation, including the equitable share for services.  </a:t>
            </a:r>
            <a:endParaRPr sz="2200"/>
          </a:p>
          <a:p>
            <a:pPr marL="914400" lvl="0" indent="0" algn="l" rtl="0">
              <a:lnSpc>
                <a:spcPct val="115000"/>
              </a:lnSpc>
              <a:spcBef>
                <a:spcPts val="0"/>
              </a:spcBef>
              <a:spcAft>
                <a:spcPts val="0"/>
              </a:spcAft>
              <a:buNone/>
            </a:pPr>
            <a:endParaRPr sz="2200"/>
          </a:p>
          <a:p>
            <a:pPr marL="457200" lvl="0" indent="-368300" algn="l" rtl="0">
              <a:lnSpc>
                <a:spcPct val="115000"/>
              </a:lnSpc>
              <a:spcBef>
                <a:spcPts val="0"/>
              </a:spcBef>
              <a:spcAft>
                <a:spcPts val="0"/>
              </a:spcAft>
              <a:buSzPts val="2200"/>
              <a:buChar char="●"/>
            </a:pPr>
            <a:r>
              <a:rPr lang="en-US" sz="2200"/>
              <a:t>If the LEA exceeds the carryover limitation, the Department will reduce the allocation, however, the reduction may not come from the portion used to provide equitable services.</a:t>
            </a:r>
            <a:endParaRPr sz="2200"/>
          </a:p>
          <a:p>
            <a:pPr marL="914400" lvl="0" indent="0" algn="l" rtl="0">
              <a:lnSpc>
                <a:spcPct val="115000"/>
              </a:lnSpc>
              <a:spcBef>
                <a:spcPts val="0"/>
              </a:spcBef>
              <a:spcAft>
                <a:spcPts val="0"/>
              </a:spcAft>
              <a:buNone/>
            </a:pPr>
            <a:endParaRPr sz="2200"/>
          </a:p>
          <a:p>
            <a:pPr marL="457200" lvl="0" indent="-368300" algn="l" rtl="0">
              <a:lnSpc>
                <a:spcPct val="115000"/>
              </a:lnSpc>
              <a:spcBef>
                <a:spcPts val="0"/>
              </a:spcBef>
              <a:spcAft>
                <a:spcPts val="0"/>
              </a:spcAft>
              <a:buSzPts val="2200"/>
              <a:buChar char="●"/>
            </a:pPr>
            <a:r>
              <a:rPr lang="en-US" sz="2200"/>
              <a:t>An exception would be if the nonpublic school would decline services for the following year and there were no other participating nonpublic schools.  </a:t>
            </a:r>
            <a:endParaRPr sz="2200"/>
          </a:p>
        </p:txBody>
      </p:sp>
      <p:sp>
        <p:nvSpPr>
          <p:cNvPr id="182" name="Google Shape;182;g3ec238e0970_0_5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f147016c01_0_2068"/>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Nonpublic Consultation Agreement Updates</a:t>
            </a:r>
            <a:endParaRPr/>
          </a:p>
        </p:txBody>
      </p:sp>
      <p:sp>
        <p:nvSpPr>
          <p:cNvPr id="188" name="Google Shape;188;g3f147016c01_0_206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Overview	</a:t>
            </a:r>
            <a:endParaRPr/>
          </a:p>
        </p:txBody>
      </p:sp>
      <p:sp>
        <p:nvSpPr>
          <p:cNvPr id="47" name="Google Shape;47;p3"/>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p>
            <a:pPr marL="457200" lvl="0" indent="-361950" algn="l" rtl="0">
              <a:lnSpc>
                <a:spcPct val="90000"/>
              </a:lnSpc>
              <a:spcBef>
                <a:spcPts val="0"/>
              </a:spcBef>
              <a:spcAft>
                <a:spcPts val="0"/>
              </a:spcAft>
              <a:buSzPts val="2100"/>
              <a:buChar char="●"/>
            </a:pPr>
            <a:r>
              <a:rPr lang="en-US" sz="2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Purpose</a:t>
            </a:r>
            <a:endParaRPr sz="2100"/>
          </a:p>
          <a:p>
            <a:pPr marL="457200" lvl="0" indent="0" algn="l" rtl="0">
              <a:lnSpc>
                <a:spcPct val="90000"/>
              </a:lnSpc>
              <a:spcBef>
                <a:spcPts val="0"/>
              </a:spcBef>
              <a:spcAft>
                <a:spcPts val="0"/>
              </a:spcAft>
              <a:buNone/>
            </a:pPr>
            <a:endParaRPr sz="2100"/>
          </a:p>
          <a:p>
            <a:pPr marL="457200" lvl="0" indent="-361950" algn="l" rtl="0">
              <a:lnSpc>
                <a:spcPct val="90000"/>
              </a:lnSpc>
              <a:spcBef>
                <a:spcPts val="0"/>
              </a:spcBef>
              <a:spcAft>
                <a:spcPts val="0"/>
              </a:spcAft>
              <a:buSzPts val="2100"/>
              <a:buChar char="●"/>
            </a:pPr>
            <a:r>
              <a:rPr lang="en-US" sz="2100"/>
              <a:t>Third-Party Providers</a:t>
            </a:r>
            <a:endParaRPr sz="2100"/>
          </a:p>
          <a:p>
            <a:pPr marL="914400" lvl="1" indent="-361950" algn="l" rtl="0">
              <a:lnSpc>
                <a:spcPct val="90000"/>
              </a:lnSpc>
              <a:spcBef>
                <a:spcPts val="0"/>
              </a:spcBef>
              <a:spcAft>
                <a:spcPts val="0"/>
              </a:spcAft>
              <a:buSzPts val="2100"/>
              <a:buChar char="○"/>
            </a:pPr>
            <a:r>
              <a:rPr lang="en-US" sz="2100"/>
              <a:t>Requirements for All Third-Party Providers </a:t>
            </a:r>
            <a:endParaRPr sz="2100"/>
          </a:p>
          <a:p>
            <a:pPr marL="914400" lvl="1" indent="-361950" algn="l" rtl="0">
              <a:lnSpc>
                <a:spcPct val="90000"/>
              </a:lnSpc>
              <a:spcBef>
                <a:spcPts val="0"/>
              </a:spcBef>
              <a:spcAft>
                <a:spcPts val="0"/>
              </a:spcAft>
              <a:buSzPts val="2100"/>
              <a:buChar char="○"/>
            </a:pPr>
            <a:r>
              <a:rPr lang="en-US" sz="2100"/>
              <a:t>State-Vetted Provider</a:t>
            </a:r>
            <a:endParaRPr sz="2100"/>
          </a:p>
          <a:p>
            <a:pPr marL="1371600" lvl="2" indent="-361950" algn="l" rtl="0">
              <a:lnSpc>
                <a:spcPct val="90000"/>
              </a:lnSpc>
              <a:spcBef>
                <a:spcPts val="0"/>
              </a:spcBef>
              <a:spcAft>
                <a:spcPts val="0"/>
              </a:spcAft>
              <a:buSzPts val="2100"/>
              <a:buChar char="■"/>
            </a:pPr>
            <a:r>
              <a:rPr lang="en-US" sz="2100"/>
              <a:t>Implementation</a:t>
            </a:r>
            <a:endParaRPr sz="2100"/>
          </a:p>
          <a:p>
            <a:pPr marL="1371600" lvl="2" indent="-361950" algn="l" rtl="0">
              <a:lnSpc>
                <a:spcPct val="90000"/>
              </a:lnSpc>
              <a:spcBef>
                <a:spcPts val="0"/>
              </a:spcBef>
              <a:spcAft>
                <a:spcPts val="0"/>
              </a:spcAft>
              <a:buSzPts val="2100"/>
              <a:buChar char="■"/>
            </a:pPr>
            <a:r>
              <a:rPr lang="en-US" sz="2100"/>
              <a:t>Guidelines</a:t>
            </a:r>
            <a:endParaRPr sz="2100"/>
          </a:p>
          <a:p>
            <a:pPr marL="1371600" lvl="0" indent="0" algn="l" rtl="0">
              <a:lnSpc>
                <a:spcPct val="90000"/>
              </a:lnSpc>
              <a:spcBef>
                <a:spcPts val="0"/>
              </a:spcBef>
              <a:spcAft>
                <a:spcPts val="0"/>
              </a:spcAft>
              <a:buNone/>
            </a:pPr>
            <a:endParaRPr sz="2100"/>
          </a:p>
          <a:p>
            <a:pPr marL="457200" lvl="0" indent="-361950" algn="l" rtl="0">
              <a:lnSpc>
                <a:spcPct val="90000"/>
              </a:lnSpc>
              <a:spcBef>
                <a:spcPts val="0"/>
              </a:spcBef>
              <a:spcAft>
                <a:spcPts val="0"/>
              </a:spcAft>
              <a:buSzPts val="2100"/>
              <a:buChar char="●"/>
            </a:pPr>
            <a:r>
              <a:rPr lang="en-US" sz="2100"/>
              <a:t>Nonpublic Schools Carryover Share For Supplemental Equitable Services</a:t>
            </a:r>
            <a:endParaRPr sz="2100"/>
          </a:p>
          <a:p>
            <a:pPr marL="914400" lvl="1" indent="-361950" algn="l" rtl="0">
              <a:lnSpc>
                <a:spcPct val="90000"/>
              </a:lnSpc>
              <a:spcBef>
                <a:spcPts val="0"/>
              </a:spcBef>
              <a:spcAft>
                <a:spcPts val="0"/>
              </a:spcAft>
              <a:buSzPts val="2100"/>
              <a:buChar char="○"/>
            </a:pPr>
            <a:r>
              <a:rPr lang="en-US" sz="2100"/>
              <a:t>General Guidelines</a:t>
            </a:r>
            <a:endParaRPr sz="2100"/>
          </a:p>
          <a:p>
            <a:pPr marL="914400" lvl="0" indent="0" algn="l" rtl="0">
              <a:lnSpc>
                <a:spcPct val="90000"/>
              </a:lnSpc>
              <a:spcBef>
                <a:spcPts val="0"/>
              </a:spcBef>
              <a:spcAft>
                <a:spcPts val="0"/>
              </a:spcAft>
              <a:buNone/>
            </a:pPr>
            <a:endParaRPr sz="2100"/>
          </a:p>
          <a:p>
            <a:pPr marL="457200" lvl="0" indent="-361950" algn="l" rtl="0">
              <a:lnSpc>
                <a:spcPct val="115000"/>
              </a:lnSpc>
              <a:spcBef>
                <a:spcPts val="0"/>
              </a:spcBef>
              <a:spcAft>
                <a:spcPts val="0"/>
              </a:spcAft>
              <a:buSzPts val="2100"/>
              <a:buChar char="●"/>
            </a:pPr>
            <a:r>
              <a:rPr lang="en-US" sz="2100"/>
              <a:t>Nonpublic Consultation Agreement Updates</a:t>
            </a:r>
            <a:endParaRPr sz="2100"/>
          </a:p>
          <a:p>
            <a:pPr marL="914400" lvl="1" indent="-361950" algn="l" rtl="0">
              <a:lnSpc>
                <a:spcPct val="90000"/>
              </a:lnSpc>
              <a:spcBef>
                <a:spcPts val="0"/>
              </a:spcBef>
              <a:spcAft>
                <a:spcPts val="0"/>
              </a:spcAft>
              <a:buSzPts val="2100"/>
              <a:buChar char="○"/>
            </a:pPr>
            <a:r>
              <a:rPr lang="en-US" sz="2100"/>
              <a:t>CASA</a:t>
            </a:r>
            <a:endParaRPr sz="2100"/>
          </a:p>
          <a:p>
            <a:pPr marL="914400" lvl="0" indent="0" algn="l" rtl="0">
              <a:lnSpc>
                <a:spcPct val="90000"/>
              </a:lnSpc>
              <a:spcBef>
                <a:spcPts val="0"/>
              </a:spcBef>
              <a:spcAft>
                <a:spcPts val="0"/>
              </a:spcAft>
              <a:buNone/>
            </a:pPr>
            <a:endParaRPr sz="2100"/>
          </a:p>
          <a:p>
            <a:pPr marL="457200" lvl="0" indent="-361950" algn="l" rtl="0">
              <a:lnSpc>
                <a:spcPct val="90000"/>
              </a:lnSpc>
              <a:spcBef>
                <a:spcPts val="0"/>
              </a:spcBef>
              <a:spcAft>
                <a:spcPts val="0"/>
              </a:spcAft>
              <a:buSzPts val="2100"/>
              <a:buChar char="●"/>
            </a:pPr>
            <a:r>
              <a:rPr lang="en-US" sz="2100"/>
              <a:t>Resources</a:t>
            </a:r>
            <a:endParaRPr sz="2100"/>
          </a:p>
        </p:txBody>
      </p:sp>
      <p:sp>
        <p:nvSpPr>
          <p:cNvPr id="48" name="Google Shape;48;p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ec238e0970_0_6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Home Screen</a:t>
            </a:r>
            <a:endParaRPr/>
          </a:p>
        </p:txBody>
      </p:sp>
      <p:pic>
        <p:nvPicPr>
          <p:cNvPr id="194" name="Google Shape;194;g3ec238e0970_0_63" descr="This image shows where the carryover and opt-in for the third party provider are located within the consultation agreement. This section is below the contact information for the public and nonpublic school. It includes the following sections: Carryover, Transferability, Third Party Provider, and Title I, Part A---Improving Basic Programs Operated by LEAs. "/>
          <p:cNvPicPr preferRelativeResize="0"/>
          <p:nvPr/>
        </p:nvPicPr>
        <p:blipFill>
          <a:blip r:embed="rId3">
            <a:alphaModFix/>
          </a:blip>
          <a:stretch>
            <a:fillRect/>
          </a:stretch>
        </p:blipFill>
        <p:spPr>
          <a:xfrm>
            <a:off x="152400" y="1175052"/>
            <a:ext cx="11887201" cy="4673600"/>
          </a:xfrm>
          <a:prstGeom prst="rect">
            <a:avLst/>
          </a:prstGeom>
          <a:noFill/>
          <a:ln>
            <a:noFill/>
          </a:ln>
        </p:spPr>
      </p:pic>
      <p:sp>
        <p:nvSpPr>
          <p:cNvPr id="195" name="Google Shape;195;g3ec238e0970_0_6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f147016c01_0_2072"/>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Carryover Process</a:t>
            </a:r>
            <a:endParaRPr/>
          </a:p>
        </p:txBody>
      </p:sp>
      <p:sp>
        <p:nvSpPr>
          <p:cNvPr id="201" name="Google Shape;201;g3f147016c01_0_2072"/>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p:txBody>
      </p:sp>
      <p:pic>
        <p:nvPicPr>
          <p:cNvPr id="202" name="Google Shape;202;g3f147016c01_0_2072" descr="This image shows the carryover section and has the program purpose with code references and then a few questions to determine if the nonpublic school wishes to carryover any equitable share. This should be discussed in consultation between the schools. Text reads: Program Purpose - Funds allocated to an LEA for educational services and other benefits to eligible private school children and educators must be obligated in the fiscal year for which the funds are received by the LEA. (ESEA section 8501(a)(4)(B); 34 C.F.R. § 299.7(a)(3)). If an LEA is engaging in ongoing consultation, providing equitable services as required, and meeting the obligation of funds requirement in ESEA section 8501(a)(4)(B), it generally should not have any, and certainly no significant, carryover. The ESEA does not prohibit carryover of funds for equitable shares. Question C-1) Does the nonpublic school anticipate carryover? (Select) Option 1 - Yes, there will be expected carryover; or Option 2 - No carryover is expected. &#10;&#10;"/>
          <p:cNvPicPr preferRelativeResize="0"/>
          <p:nvPr/>
        </p:nvPicPr>
        <p:blipFill>
          <a:blip r:embed="rId3">
            <a:alphaModFix/>
          </a:blip>
          <a:stretch>
            <a:fillRect/>
          </a:stretch>
        </p:blipFill>
        <p:spPr>
          <a:xfrm>
            <a:off x="124037" y="1460499"/>
            <a:ext cx="11943925" cy="4351200"/>
          </a:xfrm>
          <a:prstGeom prst="rect">
            <a:avLst/>
          </a:prstGeom>
          <a:noFill/>
          <a:ln>
            <a:noFill/>
          </a:ln>
        </p:spPr>
      </p:pic>
      <p:sp>
        <p:nvSpPr>
          <p:cNvPr id="203" name="Google Shape;203;g3f147016c01_0_207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ec238e0970_0_2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Carryover within CASA</a:t>
            </a:r>
            <a:endParaRPr/>
          </a:p>
        </p:txBody>
      </p:sp>
      <p:pic>
        <p:nvPicPr>
          <p:cNvPr id="209" name="Google Shape;209;g3ec238e0970_0_25" descr="This is what the carryover will look like within the claims section of CASA.  It will list the school and any carryover that is available for each school within the districts boundaries.  This money will be used first to provide services to schools before the current year allocation.  As a reminder from a previous slide is that this amount should be minimal.  Full allocations should not be carried over and there should be a plan to spend this money early in the year.  "/>
          <p:cNvPicPr preferRelativeResize="0"/>
          <p:nvPr/>
        </p:nvPicPr>
        <p:blipFill>
          <a:blip r:embed="rId3">
            <a:alphaModFix/>
          </a:blip>
          <a:stretch>
            <a:fillRect/>
          </a:stretch>
        </p:blipFill>
        <p:spPr>
          <a:xfrm>
            <a:off x="765200" y="1267976"/>
            <a:ext cx="10087176" cy="4781975"/>
          </a:xfrm>
          <a:prstGeom prst="rect">
            <a:avLst/>
          </a:prstGeom>
          <a:noFill/>
          <a:ln>
            <a:noFill/>
          </a:ln>
        </p:spPr>
      </p:pic>
      <p:sp>
        <p:nvSpPr>
          <p:cNvPr id="210" name="Google Shape;210;g3ec238e0970_0_2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f147016c01_0_207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Third-Party Opt-in</a:t>
            </a:r>
            <a:endParaRPr/>
          </a:p>
        </p:txBody>
      </p:sp>
      <p:sp>
        <p:nvSpPr>
          <p:cNvPr id="216" name="Google Shape;216;g3f147016c01_0_2079"/>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p:txBody>
      </p:sp>
      <p:pic>
        <p:nvPicPr>
          <p:cNvPr id="217" name="Google Shape;217;g3f147016c01_0_2079" descr="This slide shows you how the school will opt-in to use the third-party provider.  After meaningful consultation with the nonpublic school the district can select whether the school wishes to opt in or not.  For the 26-27 school year this section is due August 3rd and will be sent to Catapult on August 7th so the consultation can continue and services can be put into place before the due date.  Text reads: Program Purpose - The district has the option to opt in to use the Department's master services agreement with the third-party provider to provide services and assist in managing the day-to-day activities involved with equitable services. The LEA and nonpublic schools after meaningful consultation will have the ability to select desired services and work directly with the vendor. Service Categories include: Student Supports, Professional Development, Family Engagement Services, Assessment Support, Assistance with Management of Equitable Services. Question TP-1) Services Provided: After meaningful consultation the LEA and the nonpublic school determined that it is appropriate for the third-party vendor to provide specific equitable services. (Select) Option 1 - Yes, the LEA determined that it is appropriate for third-party vendor to provide specific equitable services; or Option 2 - No, the LEA determined that it is NOT appropriate for third-party vendor to provide specific equitable services &#10;"/>
          <p:cNvPicPr preferRelativeResize="0"/>
          <p:nvPr/>
        </p:nvPicPr>
        <p:blipFill>
          <a:blip r:embed="rId3">
            <a:alphaModFix/>
          </a:blip>
          <a:stretch>
            <a:fillRect/>
          </a:stretch>
        </p:blipFill>
        <p:spPr>
          <a:xfrm>
            <a:off x="0" y="1017318"/>
            <a:ext cx="12192001" cy="4823364"/>
          </a:xfrm>
          <a:prstGeom prst="rect">
            <a:avLst/>
          </a:prstGeom>
          <a:noFill/>
          <a:ln>
            <a:noFill/>
          </a:ln>
        </p:spPr>
      </p:pic>
      <p:sp>
        <p:nvSpPr>
          <p:cNvPr id="218" name="Google Shape;218;g3f147016c01_0_207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ec238e0970_0_68"/>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Resources</a:t>
            </a:r>
            <a:endParaRPr/>
          </a:p>
        </p:txBody>
      </p:sp>
      <p:sp>
        <p:nvSpPr>
          <p:cNvPr id="224" name="Google Shape;224;g3ec238e0970_0_6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endParaRPr/>
          </a:p>
          <a:p>
            <a:pPr marL="457200" lvl="0" indent="-387350" algn="l" rtl="0">
              <a:lnSpc>
                <a:spcPct val="200000"/>
              </a:lnSpc>
              <a:spcBef>
                <a:spcPts val="750"/>
              </a:spcBef>
              <a:spcAft>
                <a:spcPts val="0"/>
              </a:spcAft>
              <a:buSzPts val="2500"/>
              <a:buChar char="●"/>
            </a:pPr>
            <a:r>
              <a:rPr lang="en-US" sz="2500" u="sng">
                <a:solidFill>
                  <a:schemeClr val="hlink"/>
                </a:solidFill>
                <a:hlinkClick r:id="rId3"/>
              </a:rPr>
              <a:t>Title I, Part A Non-Regulatory Guidance</a:t>
            </a:r>
            <a:endParaRPr sz="2500"/>
          </a:p>
          <a:p>
            <a:pPr marL="457200" lvl="0" indent="-387350" algn="l" rtl="0">
              <a:lnSpc>
                <a:spcPct val="200000"/>
              </a:lnSpc>
              <a:spcBef>
                <a:spcPts val="0"/>
              </a:spcBef>
              <a:spcAft>
                <a:spcPts val="0"/>
              </a:spcAft>
              <a:buSzPts val="2500"/>
              <a:buChar char="●"/>
            </a:pPr>
            <a:r>
              <a:rPr lang="en-US" sz="2500" u="sng">
                <a:solidFill>
                  <a:schemeClr val="hlink"/>
                </a:solidFill>
                <a:hlinkClick r:id="rId4"/>
              </a:rPr>
              <a:t>Title VIII, Part F Non-Regulatory Guidance</a:t>
            </a:r>
            <a:endParaRPr sz="2500"/>
          </a:p>
          <a:p>
            <a:pPr marL="457200" lvl="0" indent="-387350" algn="l" rtl="0">
              <a:lnSpc>
                <a:spcPct val="200000"/>
              </a:lnSpc>
              <a:spcBef>
                <a:spcPts val="0"/>
              </a:spcBef>
              <a:spcAft>
                <a:spcPts val="0"/>
              </a:spcAft>
              <a:buSzPts val="2500"/>
              <a:buChar char="●"/>
            </a:pPr>
            <a:r>
              <a:rPr lang="en-US" sz="2500" u="sng">
                <a:solidFill>
                  <a:schemeClr val="hlink"/>
                </a:solidFill>
                <a:hlinkClick r:id="rId5"/>
              </a:rPr>
              <a:t>ESSA Guidance and Allocation Page</a:t>
            </a:r>
            <a:endParaRPr sz="2500"/>
          </a:p>
          <a:p>
            <a:pPr marL="457200" lvl="0" indent="-387350" algn="l" rtl="0">
              <a:lnSpc>
                <a:spcPct val="200000"/>
              </a:lnSpc>
              <a:spcBef>
                <a:spcPts val="0"/>
              </a:spcBef>
              <a:spcAft>
                <a:spcPts val="0"/>
              </a:spcAft>
              <a:buSzPts val="2500"/>
              <a:buChar char="●"/>
            </a:pPr>
            <a:r>
              <a:rPr lang="en-US" sz="2500" u="sng">
                <a:solidFill>
                  <a:schemeClr val="hlink"/>
                </a:solidFill>
                <a:hlinkClick r:id="rId6"/>
              </a:rPr>
              <a:t>Iowa Chart of Accounts</a:t>
            </a:r>
            <a:endParaRPr sz="2500"/>
          </a:p>
          <a:p>
            <a:pPr marL="457200" lvl="0" indent="-387350" algn="l" rtl="0">
              <a:lnSpc>
                <a:spcPct val="200000"/>
              </a:lnSpc>
              <a:spcBef>
                <a:spcPts val="0"/>
              </a:spcBef>
              <a:spcAft>
                <a:spcPts val="0"/>
              </a:spcAft>
              <a:buSzPts val="2500"/>
              <a:buChar char="●"/>
            </a:pPr>
            <a:r>
              <a:rPr lang="en-US" sz="2500" u="sng">
                <a:solidFill>
                  <a:schemeClr val="hlink"/>
                </a:solidFill>
                <a:hlinkClick r:id="rId7"/>
              </a:rPr>
              <a:t>ESEA Ombudsman Contact Information</a:t>
            </a:r>
            <a:endParaRPr sz="2500"/>
          </a:p>
        </p:txBody>
      </p:sp>
      <p:sp>
        <p:nvSpPr>
          <p:cNvPr id="225" name="Google Shape;225;g3ec238e0970_0_6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3f12e54c6dd_2_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Purpose	</a:t>
            </a:r>
            <a:endParaRPr/>
          </a:p>
        </p:txBody>
      </p:sp>
      <p:sp>
        <p:nvSpPr>
          <p:cNvPr id="54" name="Google Shape;54;g3f12e54c6dd_2_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sz="2200" dirty="0"/>
              <a:t>This webinar will provide guidelines on the use of third-party providers, and the process to opt-in to receive supplemental services by Iowa’s vetted third-party provider.  </a:t>
            </a:r>
            <a:endParaRPr sz="2200" dirty="0"/>
          </a:p>
          <a:p>
            <a:pPr marL="0" lvl="0" indent="0" algn="l" rtl="0">
              <a:spcBef>
                <a:spcPts val="750"/>
              </a:spcBef>
              <a:spcAft>
                <a:spcPts val="0"/>
              </a:spcAft>
              <a:buNone/>
            </a:pPr>
            <a:r>
              <a:rPr lang="en-US" sz="2200" dirty="0"/>
              <a:t>Attendees will also learn about the equitable share for services carryover for nonpublic schools.  </a:t>
            </a:r>
            <a:endParaRPr sz="2200" dirty="0"/>
          </a:p>
        </p:txBody>
      </p:sp>
      <p:sp>
        <p:nvSpPr>
          <p:cNvPr id="55" name="Google Shape;55;g3f12e54c6dd_2_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3f12e54c6dd_1_0"/>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Third-Party Providers</a:t>
            </a:r>
            <a:endParaRPr/>
          </a:p>
        </p:txBody>
      </p:sp>
      <p:sp>
        <p:nvSpPr>
          <p:cNvPr id="61" name="Google Shape;61;g3f12e54c6dd_1_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3f12e54c6dd_1_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Requirements</a:t>
            </a:r>
            <a:endParaRPr dirty="0"/>
          </a:p>
        </p:txBody>
      </p:sp>
      <p:sp>
        <p:nvSpPr>
          <p:cNvPr id="67" name="Google Shape;67;g3f12e54c6dd_1_5"/>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68300" algn="l" rtl="0">
              <a:spcBef>
                <a:spcPts val="750"/>
              </a:spcBef>
              <a:spcAft>
                <a:spcPts val="0"/>
              </a:spcAft>
              <a:buSzPts val="2200"/>
              <a:buChar char="●"/>
            </a:pPr>
            <a:r>
              <a:rPr lang="en-US" sz="2200" dirty="0"/>
              <a:t>During the consultation process the nonpublic and public school can determine who best meets the needs of the students and teachers to provide the services.  </a:t>
            </a:r>
            <a:endParaRPr sz="2200" dirty="0"/>
          </a:p>
          <a:p>
            <a:pPr marL="914400" lvl="1" indent="-368300" algn="l" rtl="0">
              <a:spcBef>
                <a:spcPts val="0"/>
              </a:spcBef>
              <a:spcAft>
                <a:spcPts val="0"/>
              </a:spcAft>
              <a:buSzPts val="2200"/>
              <a:buChar char="○"/>
            </a:pPr>
            <a:r>
              <a:rPr lang="en-US" sz="2200" dirty="0"/>
              <a:t>AEA</a:t>
            </a:r>
            <a:endParaRPr sz="2200" dirty="0"/>
          </a:p>
          <a:p>
            <a:pPr marL="914400" lvl="1" indent="-368300" algn="l" rtl="0">
              <a:spcBef>
                <a:spcPts val="0"/>
              </a:spcBef>
              <a:spcAft>
                <a:spcPts val="0"/>
              </a:spcAft>
              <a:buSzPts val="2200"/>
              <a:buChar char="○"/>
            </a:pPr>
            <a:r>
              <a:rPr lang="en-US" sz="2200" dirty="0"/>
              <a:t>Public School</a:t>
            </a:r>
            <a:endParaRPr sz="2200" dirty="0"/>
          </a:p>
          <a:p>
            <a:pPr marL="914400" lvl="1" indent="-368300" algn="l" rtl="0">
              <a:spcBef>
                <a:spcPts val="0"/>
              </a:spcBef>
              <a:spcAft>
                <a:spcPts val="0"/>
              </a:spcAft>
              <a:buSzPts val="2200"/>
              <a:buChar char="○"/>
            </a:pPr>
            <a:r>
              <a:rPr lang="en-US" sz="2200" dirty="0"/>
              <a:t>Third-Party Provider</a:t>
            </a:r>
            <a:endParaRPr sz="2200" dirty="0"/>
          </a:p>
          <a:p>
            <a:pPr marL="0" lvl="0" indent="0" algn="l" rtl="0">
              <a:spcBef>
                <a:spcPts val="750"/>
              </a:spcBef>
              <a:spcAft>
                <a:spcPts val="0"/>
              </a:spcAft>
              <a:buNone/>
            </a:pPr>
            <a:endParaRPr sz="2200" dirty="0"/>
          </a:p>
          <a:p>
            <a:pPr marL="457200" lvl="0" indent="-368300" algn="l" rtl="0">
              <a:spcBef>
                <a:spcPts val="750"/>
              </a:spcBef>
              <a:spcAft>
                <a:spcPts val="0"/>
              </a:spcAft>
              <a:buSzPts val="2200"/>
              <a:buChar char="●"/>
            </a:pPr>
            <a:r>
              <a:rPr lang="en-US" sz="2200" dirty="0"/>
              <a:t>Through consultation it may be determined that there may be a variety of providers needed to provide the supplemental services across programs. </a:t>
            </a:r>
            <a:endParaRPr sz="2200" dirty="0"/>
          </a:p>
          <a:p>
            <a:pPr marL="0" lvl="0" indent="0" algn="l" rtl="0">
              <a:spcBef>
                <a:spcPts val="750"/>
              </a:spcBef>
              <a:spcAft>
                <a:spcPts val="0"/>
              </a:spcAft>
              <a:buNone/>
            </a:pPr>
            <a:endParaRPr sz="2200" dirty="0"/>
          </a:p>
          <a:p>
            <a:pPr marL="457200" lvl="0" indent="-368300" algn="l" rtl="0">
              <a:spcBef>
                <a:spcPts val="750"/>
              </a:spcBef>
              <a:spcAft>
                <a:spcPts val="0"/>
              </a:spcAft>
              <a:buSzPts val="2200"/>
              <a:buChar char="●"/>
            </a:pPr>
            <a:r>
              <a:rPr lang="en-US" sz="2200" dirty="0"/>
              <a:t>All service providers must be independent of the nonpublic school.   </a:t>
            </a:r>
            <a:endParaRPr sz="2200" dirty="0"/>
          </a:p>
        </p:txBody>
      </p:sp>
      <p:sp>
        <p:nvSpPr>
          <p:cNvPr id="68" name="Google Shape;68;g3f12e54c6dd_1_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ec238e0970_0_0"/>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Requirements (cont.)</a:t>
            </a:r>
            <a:endParaRPr dirty="0"/>
          </a:p>
        </p:txBody>
      </p:sp>
      <p:sp>
        <p:nvSpPr>
          <p:cNvPr id="74" name="Google Shape;74;g3ec238e0970_0_0"/>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0"/>
              </a:spcBef>
              <a:spcAft>
                <a:spcPts val="0"/>
              </a:spcAft>
              <a:buSzPts val="2200"/>
              <a:buChar char="●"/>
            </a:pPr>
            <a:r>
              <a:rPr lang="en-US" sz="2200"/>
              <a:t>The LEA remains responsible for oversight of all ESEA programs.</a:t>
            </a:r>
            <a:endParaRPr sz="2200"/>
          </a:p>
          <a:p>
            <a:pPr marL="45720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Char char="●"/>
            </a:pPr>
            <a:r>
              <a:rPr lang="en-US" sz="2200"/>
              <a:t>The third-party provider must be independent of the nonpublic school.</a:t>
            </a:r>
            <a:endParaRPr sz="2200"/>
          </a:p>
          <a:p>
            <a:pPr marL="914400" lvl="1" indent="-368300" algn="l" rtl="0">
              <a:lnSpc>
                <a:spcPct val="100000"/>
              </a:lnSpc>
              <a:spcBef>
                <a:spcPts val="0"/>
              </a:spcBef>
              <a:spcAft>
                <a:spcPts val="0"/>
              </a:spcAft>
              <a:buSzPts val="2200"/>
              <a:buChar char="○"/>
            </a:pPr>
            <a:r>
              <a:rPr lang="en-US" sz="2200"/>
              <a:t>All supplemental services must be secular, neutral, and non ideological.</a:t>
            </a:r>
            <a:endParaRPr sz="2200"/>
          </a:p>
          <a:p>
            <a:pPr marL="91440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Char char="●"/>
            </a:pPr>
            <a:r>
              <a:rPr lang="en-US" sz="2200"/>
              <a:t>The LEA must adhere to the Uniform Administrative requirements, Cost Principals, and Audit Requirements for Federal Awards (</a:t>
            </a:r>
            <a:r>
              <a:rPr lang="en-US" sz="2200" u="sng">
                <a:solidFill>
                  <a:schemeClr val="hlink"/>
                </a:solidFill>
                <a:hlinkClick r:id="rId3"/>
              </a:rPr>
              <a:t>2 CFR 200</a:t>
            </a:r>
            <a:r>
              <a:rPr lang="en-US" sz="2200"/>
              <a:t>). </a:t>
            </a:r>
            <a:endParaRPr sz="2200"/>
          </a:p>
          <a:p>
            <a:pPr marL="457200" lvl="0" indent="0" algn="l" rtl="0">
              <a:lnSpc>
                <a:spcPct val="100000"/>
              </a:lnSpc>
              <a:spcBef>
                <a:spcPts val="0"/>
              </a:spcBef>
              <a:spcAft>
                <a:spcPts val="0"/>
              </a:spcAft>
              <a:buNone/>
            </a:pPr>
            <a:endParaRPr sz="2200"/>
          </a:p>
          <a:p>
            <a:pPr marL="457200" lvl="0" indent="-368300" algn="l" rtl="0">
              <a:lnSpc>
                <a:spcPct val="100000"/>
              </a:lnSpc>
              <a:spcBef>
                <a:spcPts val="0"/>
              </a:spcBef>
              <a:spcAft>
                <a:spcPts val="0"/>
              </a:spcAft>
              <a:buSzPts val="2200"/>
              <a:buChar char="●"/>
            </a:pPr>
            <a:r>
              <a:rPr lang="en-US" sz="2200"/>
              <a:t>The control of funds including any title to material, equipment, and property purchased remain with the LEA (ESEA section 1117(d)(1)).</a:t>
            </a:r>
            <a:endParaRPr sz="2200"/>
          </a:p>
          <a:p>
            <a:pPr marL="0" lvl="0" indent="0" algn="l" rtl="0">
              <a:lnSpc>
                <a:spcPct val="90000"/>
              </a:lnSpc>
              <a:spcBef>
                <a:spcPts val="0"/>
              </a:spcBef>
              <a:spcAft>
                <a:spcPts val="0"/>
              </a:spcAft>
              <a:buNone/>
            </a:pPr>
            <a:endParaRPr/>
          </a:p>
        </p:txBody>
      </p:sp>
      <p:sp>
        <p:nvSpPr>
          <p:cNvPr id="75" name="Google Shape;75;g3ec238e0970_0_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f12e54c6dd_3_7"/>
          <p:cNvSpPr txBox="1">
            <a:spLocks noGrp="1"/>
          </p:cNvSpPr>
          <p:nvPr>
            <p:ph type="title"/>
          </p:nvPr>
        </p:nvSpPr>
        <p:spPr>
          <a:xfrm>
            <a:off x="1079575" y="1709750"/>
            <a:ext cx="107694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Third</a:t>
            </a:r>
            <a:r>
              <a:rPr lang="en-US" sz="4300"/>
              <a:t>-Party Provider </a:t>
            </a:r>
            <a:endParaRPr sz="4300"/>
          </a:p>
          <a:p>
            <a:pPr marL="0" lvl="0" indent="0" algn="l" rtl="0">
              <a:spcBef>
                <a:spcPts val="0"/>
              </a:spcBef>
              <a:spcAft>
                <a:spcPts val="0"/>
              </a:spcAft>
              <a:buNone/>
            </a:pPr>
            <a:r>
              <a:rPr lang="en-US" sz="4300"/>
              <a:t>Master Services Agreement</a:t>
            </a:r>
            <a:endParaRPr sz="5500"/>
          </a:p>
        </p:txBody>
      </p:sp>
      <p:sp>
        <p:nvSpPr>
          <p:cNvPr id="81" name="Google Shape;81;g3f12e54c6dd_3_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Third</a:t>
            </a:r>
            <a:r>
              <a:rPr lang="en-US"/>
              <a:t>-Party Provider Master Services Agreement</a:t>
            </a:r>
            <a:endParaRPr/>
          </a:p>
        </p:txBody>
      </p:sp>
      <p:sp>
        <p:nvSpPr>
          <p:cNvPr id="87" name="Google Shape;87;p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0"/>
              </a:spcBef>
              <a:spcAft>
                <a:spcPts val="0"/>
              </a:spcAft>
              <a:buSzPts val="2200"/>
              <a:buChar char="●"/>
            </a:pPr>
            <a:r>
              <a:rPr lang="en-US" sz="2200"/>
              <a:t>The LEA may opt in to use the Department’s master services agreement with </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Catapult Learning</a:t>
            </a:r>
            <a:r>
              <a:rPr lang="en-US" sz="2200"/>
              <a:t> to provide supplemental services and the provider may also help manage the consultation process with the LEA and nonpublic school.</a:t>
            </a:r>
            <a:endParaRPr sz="2200"/>
          </a:p>
          <a:p>
            <a:pPr marL="0" lvl="0" indent="0" algn="l" rtl="0">
              <a:lnSpc>
                <a:spcPct val="100000"/>
              </a:lnSpc>
              <a:spcBef>
                <a:spcPts val="1000"/>
              </a:spcBef>
              <a:spcAft>
                <a:spcPts val="0"/>
              </a:spcAft>
              <a:buNone/>
            </a:pPr>
            <a:endParaRPr sz="2200"/>
          </a:p>
          <a:p>
            <a:pPr marL="457200" lvl="0" indent="-368300" algn="l" rtl="0">
              <a:lnSpc>
                <a:spcPct val="100000"/>
              </a:lnSpc>
              <a:spcBef>
                <a:spcPts val="1000"/>
              </a:spcBef>
              <a:spcAft>
                <a:spcPts val="0"/>
              </a:spcAft>
              <a:buSzPts val="2200"/>
              <a:buChar char="●"/>
            </a:pPr>
            <a:r>
              <a:rPr lang="en-US" sz="2200"/>
              <a:t>The LEA will hold a contract with the provider which provides the details of the services that are needed to support the nonpublic students and teacher.</a:t>
            </a:r>
            <a:endParaRPr sz="2200"/>
          </a:p>
          <a:p>
            <a:pPr marL="0" lvl="0" indent="0" algn="l" rtl="0">
              <a:lnSpc>
                <a:spcPct val="100000"/>
              </a:lnSpc>
              <a:spcBef>
                <a:spcPts val="1000"/>
              </a:spcBef>
              <a:spcAft>
                <a:spcPts val="0"/>
              </a:spcAft>
              <a:buNone/>
            </a:pPr>
            <a:endParaRPr sz="2200"/>
          </a:p>
          <a:p>
            <a:pPr marL="457200" lvl="0" indent="-368300" algn="l" rtl="0">
              <a:lnSpc>
                <a:spcPct val="100000"/>
              </a:lnSpc>
              <a:spcBef>
                <a:spcPts val="1000"/>
              </a:spcBef>
              <a:spcAft>
                <a:spcPts val="0"/>
              </a:spcAft>
              <a:buSzPts val="2200"/>
              <a:buChar char="●"/>
            </a:pPr>
            <a:r>
              <a:rPr lang="en-US" sz="2200"/>
              <a:t>The provider may be able to provide services for one program or the provider could meet the needs across all programs.</a:t>
            </a:r>
            <a:endParaRPr sz="2200"/>
          </a:p>
          <a:p>
            <a:pPr marL="457200" lvl="0" indent="0" algn="l" rtl="0">
              <a:lnSpc>
                <a:spcPct val="100000"/>
              </a:lnSpc>
              <a:spcBef>
                <a:spcPts val="1000"/>
              </a:spcBef>
              <a:spcAft>
                <a:spcPts val="0"/>
              </a:spcAft>
              <a:buNone/>
            </a:pPr>
            <a:endParaRPr sz="1800"/>
          </a:p>
          <a:p>
            <a:pPr marL="457200" lvl="0" indent="0" algn="l" rtl="0">
              <a:lnSpc>
                <a:spcPct val="90000"/>
              </a:lnSpc>
              <a:spcBef>
                <a:spcPts val="1000"/>
              </a:spcBef>
              <a:spcAft>
                <a:spcPts val="0"/>
              </a:spcAft>
              <a:buNone/>
            </a:pPr>
            <a:endParaRPr/>
          </a:p>
        </p:txBody>
      </p:sp>
      <p:sp>
        <p:nvSpPr>
          <p:cNvPr id="88" name="Google Shape;88;p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f12e54c6dd_1_18">
            <a:extLst>
              <a:ext uri="{C183D7F6-B498-43B3-948B-1728B52AA6E4}">
                <adec:decorative xmlns:adec="http://schemas.microsoft.com/office/drawing/2017/decorative" val="0"/>
              </a:ext>
            </a:extLst>
          </p:cNvPr>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Supplemental Service Categories</a:t>
            </a:r>
            <a:endParaRPr dirty="0"/>
          </a:p>
        </p:txBody>
      </p:sp>
      <p:graphicFrame>
        <p:nvGraphicFramePr>
          <p:cNvPr id="2" name="Table 1">
            <a:extLst>
              <a:ext uri="{FF2B5EF4-FFF2-40B4-BE49-F238E27FC236}">
                <a16:creationId xmlns:a16="http://schemas.microsoft.com/office/drawing/2014/main" id="{695A5491-92D4-4983-6A24-0D07EF0DD11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35783979"/>
              </p:ext>
            </p:extLst>
          </p:nvPr>
        </p:nvGraphicFramePr>
        <p:xfrm>
          <a:off x="679415" y="1191903"/>
          <a:ext cx="10589396" cy="5372909"/>
        </p:xfrm>
        <a:graphic>
          <a:graphicData uri="http://schemas.openxmlformats.org/drawingml/2006/table">
            <a:tbl>
              <a:tblPr firstRow="1" bandRow="1">
                <a:tableStyleId>{7E9639D4-E3E2-4D34-9284-5A2195B3D0D7}</a:tableStyleId>
              </a:tblPr>
              <a:tblGrid>
                <a:gridCol w="5294698">
                  <a:extLst>
                    <a:ext uri="{9D8B030D-6E8A-4147-A177-3AD203B41FA5}">
                      <a16:colId xmlns:a16="http://schemas.microsoft.com/office/drawing/2014/main" val="725427852"/>
                    </a:ext>
                  </a:extLst>
                </a:gridCol>
                <a:gridCol w="5294698">
                  <a:extLst>
                    <a:ext uri="{9D8B030D-6E8A-4147-A177-3AD203B41FA5}">
                      <a16:colId xmlns:a16="http://schemas.microsoft.com/office/drawing/2014/main" val="3314931029"/>
                    </a:ext>
                  </a:extLst>
                </a:gridCol>
              </a:tblGrid>
              <a:tr h="776678">
                <a:tc>
                  <a:txBody>
                    <a:bodyPr/>
                    <a:lstStyle/>
                    <a:p>
                      <a:r>
                        <a:rPr lang="en-US" sz="2800" dirty="0"/>
                        <a:t>Service Categories</a:t>
                      </a:r>
                    </a:p>
                  </a:txBody>
                  <a:tcPr/>
                </a:tc>
                <a:tc>
                  <a:txBody>
                    <a:bodyPr/>
                    <a:lstStyle/>
                    <a:p>
                      <a:r>
                        <a:rPr lang="en-US" sz="2800" dirty="0"/>
                        <a:t>Examples</a:t>
                      </a:r>
                    </a:p>
                  </a:txBody>
                  <a:tcPr/>
                </a:tc>
                <a:extLst>
                  <a:ext uri="{0D108BD9-81ED-4DB2-BD59-A6C34878D82A}">
                    <a16:rowId xmlns:a16="http://schemas.microsoft.com/office/drawing/2014/main" val="1647680392"/>
                  </a:ext>
                </a:extLst>
              </a:tr>
              <a:tr h="1532077">
                <a:tc>
                  <a:txBody>
                    <a:bodyPr/>
                    <a:lstStyle/>
                    <a:p>
                      <a:r>
                        <a:rPr lang="en-US" sz="1800" b="1" dirty="0"/>
                        <a:t>Student Supports</a:t>
                      </a:r>
                    </a:p>
                  </a:txBody>
                  <a:tcPr/>
                </a:tc>
                <a:tc>
                  <a:txBody>
                    <a:bodyPr/>
                    <a:lstStyle/>
                    <a:p>
                      <a:pPr marL="285750" indent="-285750">
                        <a:buFont typeface="Arial" panose="020B0604020202020204" pitchFamily="34" charset="0"/>
                        <a:buChar char="•"/>
                      </a:pPr>
                      <a:r>
                        <a:rPr lang="en-US" sz="1800" dirty="0"/>
                        <a:t>Math and reading interventions</a:t>
                      </a:r>
                    </a:p>
                    <a:p>
                      <a:pPr marL="285750" indent="-285750">
                        <a:buFont typeface="Arial" panose="020B0604020202020204" pitchFamily="34" charset="0"/>
                        <a:buChar char="•"/>
                      </a:pPr>
                      <a:r>
                        <a:rPr lang="en-US" sz="1800" dirty="0"/>
                        <a:t>Counseling services</a:t>
                      </a:r>
                    </a:p>
                    <a:p>
                      <a:pPr marL="285750" indent="-285750">
                        <a:buFont typeface="Arial" panose="020B0604020202020204" pitchFamily="34" charset="0"/>
                        <a:buChar char="•"/>
                      </a:pPr>
                      <a:r>
                        <a:rPr lang="en-US" sz="1800" dirty="0"/>
                        <a:t>Summer enrichment</a:t>
                      </a:r>
                    </a:p>
                  </a:txBody>
                  <a:tcPr/>
                </a:tc>
                <a:extLst>
                  <a:ext uri="{0D108BD9-81ED-4DB2-BD59-A6C34878D82A}">
                    <a16:rowId xmlns:a16="http://schemas.microsoft.com/office/drawing/2014/main" val="3906420790"/>
                  </a:ext>
                </a:extLst>
              </a:tr>
              <a:tr h="1532077">
                <a:tc>
                  <a:txBody>
                    <a:bodyPr/>
                    <a:lstStyle/>
                    <a:p>
                      <a:r>
                        <a:rPr lang="en-US" sz="1800" b="1" dirty="0"/>
                        <a:t>Professional Development</a:t>
                      </a:r>
                    </a:p>
                  </a:txBody>
                  <a:tcPr/>
                </a:tc>
                <a:tc>
                  <a:txBody>
                    <a:bodyPr/>
                    <a:lstStyle/>
                    <a:p>
                      <a:pPr marL="285750" indent="-285750">
                        <a:buFont typeface="Arial" panose="020B0604020202020204" pitchFamily="34" charset="0"/>
                        <a:buChar char="•"/>
                      </a:pPr>
                      <a:r>
                        <a:rPr lang="en-US" sz="1800" dirty="0"/>
                        <a:t>In-person workshops</a:t>
                      </a:r>
                    </a:p>
                    <a:p>
                      <a:pPr marL="285750" indent="-285750">
                        <a:buFont typeface="Arial" panose="020B0604020202020204" pitchFamily="34" charset="0"/>
                        <a:buChar char="•"/>
                      </a:pPr>
                      <a:r>
                        <a:rPr lang="en-US" sz="1800" dirty="0"/>
                        <a:t>Virtual workshops</a:t>
                      </a:r>
                    </a:p>
                    <a:p>
                      <a:pPr marL="285750" indent="-285750">
                        <a:buFont typeface="Arial" panose="020B0604020202020204" pitchFamily="34" charset="0"/>
                        <a:buChar char="•"/>
                      </a:pPr>
                      <a:r>
                        <a:rPr lang="en-US" sz="1800" dirty="0"/>
                        <a:t>Leadership of instructional coaching</a:t>
                      </a:r>
                    </a:p>
                  </a:txBody>
                  <a:tcPr/>
                </a:tc>
                <a:extLst>
                  <a:ext uri="{0D108BD9-81ED-4DB2-BD59-A6C34878D82A}">
                    <a16:rowId xmlns:a16="http://schemas.microsoft.com/office/drawing/2014/main" val="1297953231"/>
                  </a:ext>
                </a:extLst>
              </a:tr>
              <a:tr h="1532077">
                <a:tc>
                  <a:txBody>
                    <a:bodyPr/>
                    <a:lstStyle/>
                    <a:p>
                      <a:r>
                        <a:rPr lang="en-US" sz="1800" b="1" dirty="0"/>
                        <a:t>Family Engagement Services</a:t>
                      </a:r>
                    </a:p>
                  </a:txBody>
                  <a:tcPr/>
                </a:tc>
                <a:tc>
                  <a:txBody>
                    <a:bodyPr/>
                    <a:lstStyle/>
                    <a:p>
                      <a:pPr marL="285750" indent="-285750">
                        <a:buFont typeface="Arial" panose="020B0604020202020204" pitchFamily="34" charset="0"/>
                        <a:buChar char="•"/>
                      </a:pPr>
                      <a:r>
                        <a:rPr lang="en-US" sz="1800" dirty="0"/>
                        <a:t>In-person or virtual family workshops</a:t>
                      </a:r>
                    </a:p>
                    <a:p>
                      <a:pPr marL="285750" indent="-285750">
                        <a:buFont typeface="Arial" panose="020B0604020202020204" pitchFamily="34" charset="0"/>
                        <a:buChar char="•"/>
                      </a:pPr>
                      <a:r>
                        <a:rPr lang="en-US" sz="1800" dirty="0"/>
                        <a:t>Take-home learning resources and activities</a:t>
                      </a:r>
                    </a:p>
                    <a:p>
                      <a:pPr marL="285750" indent="-285750">
                        <a:buFont typeface="Arial" panose="020B0604020202020204" pitchFamily="34" charset="0"/>
                        <a:buChar char="•"/>
                      </a:pPr>
                      <a:r>
                        <a:rPr lang="en-US" sz="1800" dirty="0"/>
                        <a:t>Flexible topics related to family needs</a:t>
                      </a:r>
                    </a:p>
                  </a:txBody>
                  <a:tcPr/>
                </a:tc>
                <a:extLst>
                  <a:ext uri="{0D108BD9-81ED-4DB2-BD59-A6C34878D82A}">
                    <a16:rowId xmlns:a16="http://schemas.microsoft.com/office/drawing/2014/main" val="1180287704"/>
                  </a:ext>
                </a:extLst>
              </a:tr>
            </a:tbl>
          </a:graphicData>
        </a:graphic>
      </p:graphicFrame>
      <p:sp>
        <p:nvSpPr>
          <p:cNvPr id="95" name="Google Shape;95;g3f12e54c6dd_1_18">
            <a:extLst>
              <a:ext uri="{C183D7F6-B498-43B3-948B-1728B52AA6E4}">
                <adec:decorative xmlns:adec="http://schemas.microsoft.com/office/drawing/2017/decorative" val="0"/>
              </a:ext>
            </a:extLst>
          </p:cNvPr>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1378</Words>
  <Application>Microsoft Office PowerPoint</Application>
  <PresentationFormat>Widescreen</PresentationFormat>
  <Paragraphs>163</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Roboto</vt:lpstr>
      <vt:lpstr>Arial</vt:lpstr>
      <vt:lpstr>Theme1</vt:lpstr>
      <vt:lpstr>Equitable Services Use of Third-Party Providers and Carryover Guidelines</vt:lpstr>
      <vt:lpstr>Overview </vt:lpstr>
      <vt:lpstr>Purpose </vt:lpstr>
      <vt:lpstr>Third-Party Providers</vt:lpstr>
      <vt:lpstr>Requirements</vt:lpstr>
      <vt:lpstr>Requirements (cont.)</vt:lpstr>
      <vt:lpstr>Third-Party Provider  Master Services Agreement</vt:lpstr>
      <vt:lpstr>Third-Party Provider Master Services Agreement</vt:lpstr>
      <vt:lpstr>Supplemental Service Categories</vt:lpstr>
      <vt:lpstr>Supplemental Service Categories (cont.)</vt:lpstr>
      <vt:lpstr>Nonpublic Consultation Agreement Timeline</vt:lpstr>
      <vt:lpstr>Implementation of the State Vetted Third-Party Provider</vt:lpstr>
      <vt:lpstr>Implementation of the State Vetted Third-Party Provider (cont.)</vt:lpstr>
      <vt:lpstr>Nonpublic Schools Carryover Share For Supplemental Equitable Services</vt:lpstr>
      <vt:lpstr> Guidelines </vt:lpstr>
      <vt:lpstr>Eligible ESEA Programs</vt:lpstr>
      <vt:lpstr>Specific ESEA Programs</vt:lpstr>
      <vt:lpstr>Title I, Part A Carryover Limitation</vt:lpstr>
      <vt:lpstr>Nonpublic Consultation Agreement Updates</vt:lpstr>
      <vt:lpstr>Home Screen</vt:lpstr>
      <vt:lpstr>Carryover Process</vt:lpstr>
      <vt:lpstr>Carryover within CASA</vt:lpstr>
      <vt:lpstr>Third-Party Opt-in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Equitable Services Use of Third-Party Providers and Carryover Guidelines PowerPoint</dc:title>
  <dc:creator>Iowa Department of Education</dc:creator>
  <cp:lastModifiedBy>Albers, Lisa [IDOE]</cp:lastModifiedBy>
  <cp:revision>3</cp:revision>
  <dcterms:created xsi:type="dcterms:W3CDTF">2022-10-28T01:47:54Z</dcterms:created>
  <dcterms:modified xsi:type="dcterms:W3CDTF">2026-06-30T21:11:08Z</dcterms:modified>
</cp:coreProperties>
</file>