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jitk2E+aNGwuB/KIsRDR4ZSi/n2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49" autoAdjust="0"/>
    <p:restoredTop sz="86740" autoAdjust="0"/>
  </p:normalViewPr>
  <p:slideViewPr>
    <p:cSldViewPr snapToGrid="0">
      <p:cViewPr varScale="1">
        <p:scale>
          <a:sx n="54" d="100"/>
          <a:sy n="54" d="100"/>
        </p:scale>
        <p:origin x="68" y="272"/>
      </p:cViewPr>
      <p:guideLst/>
    </p:cSldViewPr>
  </p:slideViewPr>
  <p:outlineViewPr>
    <p:cViewPr>
      <p:scale>
        <a:sx n="33" d="100"/>
        <a:sy n="33" d="100"/>
      </p:scale>
      <p:origin x="0" y="-2135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ecb8b204fc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ecb8b204fc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ecb8b204f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ecb8b204f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ecb8b204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ecb8b204f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ecb8b204f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ecb8b204f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ecb8b204fc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ecb8b204fc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ecb8b204fc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ecb8b204fc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ecb8b204fc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ecb8b204fc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e8071a6cc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e8071a6cc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1" name="Google Shape;1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ecb8b204fc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ecb8b204fc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ecb8b204f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3ecb8b204f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ecb8b204fc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ecb8b204fc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ecb8b204fc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ecb8b204fc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ecb8b204fc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ecb8b204fc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ecb8b204fc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3ecb8b204fc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f14d89fd9e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f14d89fd9e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highlight>
                <a:srgbClr val="FFFF00"/>
              </a:highlight>
            </a:endParaRPr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" name="Google Shape;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ecb8b204fc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ecb8b204fc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ecb8b204fc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ecb8b204fc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cb8b204fc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ecb8b204fc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3617A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ctrTitle"/>
          </p:nvPr>
        </p:nvSpPr>
        <p:spPr>
          <a:xfrm>
            <a:off x="289270" y="1074695"/>
            <a:ext cx="11636841" cy="2160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  <a:defRPr sz="45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subTitle" idx="1"/>
          </p:nvPr>
        </p:nvSpPr>
        <p:spPr>
          <a:xfrm>
            <a:off x="289270" y="3838162"/>
            <a:ext cx="11636841" cy="1282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2" name="Google Shape;1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9884" y="5866793"/>
            <a:ext cx="4996116" cy="458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/>
          <p:nvPr/>
        </p:nvSpPr>
        <p:spPr>
          <a:xfrm>
            <a:off x="0" y="0"/>
            <a:ext cx="12192000" cy="737419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8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691" cy="73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77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/>
          <p:nvPr/>
        </p:nvSpPr>
        <p:spPr>
          <a:xfrm>
            <a:off x="0" y="0"/>
            <a:ext cx="4182894" cy="68580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869" cy="590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449" cy="5906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30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/>
          <p:nvPr/>
        </p:nvSpPr>
        <p:spPr>
          <a:xfrm>
            <a:off x="0" y="0"/>
            <a:ext cx="12192000" cy="1192696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 txBox="1">
            <a:spLocks noGrp="1"/>
          </p:cNvSpPr>
          <p:nvPr>
            <p:ph type="title"/>
          </p:nvPr>
        </p:nvSpPr>
        <p:spPr>
          <a:xfrm>
            <a:off x="892797" y="1"/>
            <a:ext cx="10515600" cy="1192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body" idx="1"/>
          </p:nvPr>
        </p:nvSpPr>
        <p:spPr>
          <a:xfrm>
            <a:off x="892799" y="1548641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body" idx="2"/>
          </p:nvPr>
        </p:nvSpPr>
        <p:spPr>
          <a:xfrm>
            <a:off x="892799" y="2372553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body" idx="3"/>
          </p:nvPr>
        </p:nvSpPr>
        <p:spPr>
          <a:xfrm>
            <a:off x="6225210" y="1548641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4"/>
          </p:nvPr>
        </p:nvSpPr>
        <p:spPr>
          <a:xfrm>
            <a:off x="6225210" y="2372553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/>
          <p:nvPr/>
        </p:nvSpPr>
        <p:spPr>
          <a:xfrm>
            <a:off x="0" y="2268535"/>
            <a:ext cx="12192000" cy="3275783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1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  <a:defRPr sz="45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795128" y="1"/>
            <a:ext cx="10813776" cy="1166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  <a:defRPr sz="33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795128" y="1460499"/>
            <a:ext cx="1081377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eanow.com/TI2/index.jsp?contentId=100202&amp;chunkid=403386#sec1118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seanow.com/TI2/index.jsp?contentId=100202&amp;chunkid=403386#sec1114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ns.usda.gov/cn/income-eligibility-guidelines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.iowa.gov/pk-12/essa/guidance-allocation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ed.gov/media/document/non-regulatory-guidance-supporting-school-reform-leveraging-federal-funds-schoolwide-program-55402.pdf" TargetMode="External"/><Relationship Id="rId5" Type="http://schemas.openxmlformats.org/officeDocument/2006/relationships/hyperlink" Target="https://educate.iowa.gov/pk-12/essa/guidance-allocations#contacts" TargetMode="External"/><Relationship Id="rId4" Type="http://schemas.openxmlformats.org/officeDocument/2006/relationships/hyperlink" Target="https://educate.iowa.gov/pk-12/essa/guidance-allocations#title-i-part-a-improving-basic-programs-operated-by-leas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289270" y="1074695"/>
            <a:ext cx="11636841" cy="2160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</a:pPr>
            <a:r>
              <a:rPr lang="en-US" dirty="0"/>
              <a:t>Operating a Title I, Part A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</a:pPr>
            <a:r>
              <a:rPr lang="en-US" dirty="0"/>
              <a:t>Schoolwide Program</a:t>
            </a:r>
            <a:endParaRPr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289270" y="3838162"/>
            <a:ext cx="11636841" cy="1282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/>
              <a:t>Bureau of ESEA Programs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ecb8b204fc_0_49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Benefits</a:t>
            </a:r>
            <a:endParaRPr/>
          </a:p>
        </p:txBody>
      </p:sp>
      <p:sp>
        <p:nvSpPr>
          <p:cNvPr id="105" name="Google Shape;105;g3ecb8b204fc_0_49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A school that operates a schoolwide program is able to take advantage of numerous benefits, including:  </a:t>
            </a:r>
            <a:endParaRPr/>
          </a:p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Serving all students</a:t>
            </a:r>
            <a:endParaRPr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A school operating a schoolwide program does not need to identify particular students as eligible to participate (ESEA section 1114(a)(2)(A)(i)).</a:t>
            </a:r>
            <a:endParaRPr sz="2100"/>
          </a:p>
          <a:p>
            <a:pPr marL="91440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sz="2100"/>
          </a:p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Consolidating federal, state, and local funds</a:t>
            </a:r>
            <a:endParaRPr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A school operating a schoolwide program may consolidate Federal, </a:t>
            </a:r>
            <a:r>
              <a:rPr lang="en-US" sz="210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State, and local education funds</a:t>
            </a:r>
            <a:r>
              <a:rPr lang="en-US" sz="2100"/>
              <a:t> to better address the needs of students in the school (ESEA section 1114(a)(1)(3)).</a:t>
            </a:r>
            <a:endParaRPr sz="2100"/>
          </a:p>
        </p:txBody>
      </p:sp>
      <p:sp>
        <p:nvSpPr>
          <p:cNvPr id="106" name="Google Shape;106;g3ecb8b204fc_0_49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ecb8b204fc_0_9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Required Elements</a:t>
            </a:r>
            <a:endParaRPr/>
          </a:p>
        </p:txBody>
      </p:sp>
      <p:sp>
        <p:nvSpPr>
          <p:cNvPr id="112" name="Google Shape;112;g3ecb8b204fc_0_9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>
                <a:highlight>
                  <a:srgbClr val="FFFFFF"/>
                </a:highlight>
              </a:rPr>
              <a:t>There are three steps to implementing a compliant and effective schoolwide program (ESEA §1114(b)(1)(A)):</a:t>
            </a:r>
            <a:endParaRPr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  <a:p>
            <a:pPr marL="9144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highlight>
                  <a:srgbClr val="FFFFFF"/>
                </a:highlight>
              </a:rPr>
              <a:t>Conducting a comprehensive needs assessment</a:t>
            </a:r>
            <a:endParaRPr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  <a:p>
            <a:pPr marL="9144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highlight>
                  <a:srgbClr val="FFFFFF"/>
                </a:highlight>
              </a:rPr>
              <a:t>Preparing a comprehensive schoolwide plan</a:t>
            </a:r>
            <a:endParaRPr>
              <a:highlight>
                <a:srgbClr val="FFFFFF"/>
              </a:highlight>
            </a:endParaRPr>
          </a:p>
          <a:p>
            <a:pPr marL="1371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  <a:p>
            <a:pPr marL="9144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highlight>
                  <a:srgbClr val="FFFFFF"/>
                </a:highlight>
              </a:rPr>
              <a:t>Annually evaluating the schoolwide plan </a:t>
            </a:r>
            <a:endParaRPr/>
          </a:p>
        </p:txBody>
      </p:sp>
      <p:sp>
        <p:nvSpPr>
          <p:cNvPr id="113" name="Google Shape;113;g3ecb8b204fc_0_9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ecb8b204fc_0_0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Supplement Not Supplant</a:t>
            </a:r>
            <a:endParaRPr/>
          </a:p>
        </p:txBody>
      </p:sp>
      <p:sp>
        <p:nvSpPr>
          <p:cNvPr id="119" name="Google Shape;119;g3ecb8b204fc_0_0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"Supplement, not supplant"  - Title I, Part A funds are not used to provide services that would, in the absence of those Title I dollars, be supported with state or local resources (ESEA </a:t>
            </a:r>
            <a:r>
              <a:rPr lang="en-US" u="sng">
                <a:solidFill>
                  <a:srgbClr val="0D6EFD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Section 1118</a:t>
            </a:r>
            <a:r>
              <a:rPr lang="en-US">
                <a:highlight>
                  <a:srgbClr val="FFFFFF"/>
                </a:highlight>
              </a:rPr>
              <a:t> (b)(1)).</a:t>
            </a:r>
            <a:endParaRPr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The methodology used is Title I, Part A-neutral (ESEA </a:t>
            </a:r>
            <a:r>
              <a:rPr lang="en-US" u="sng">
                <a:solidFill>
                  <a:srgbClr val="0D6EFD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Section 1118</a:t>
            </a:r>
            <a:r>
              <a:rPr lang="en-US">
                <a:highlight>
                  <a:srgbClr val="FFFFFF"/>
                </a:highlight>
              </a:rPr>
              <a:t>(b)(2)).</a:t>
            </a:r>
            <a:endParaRPr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Title I, Part A funds must be used to supplement the amount of funds allocated from non federal sources for the school in the absence of Title I, Part A funds (ESEA </a:t>
            </a:r>
            <a:r>
              <a:rPr lang="en-US" u="sng">
                <a:solidFill>
                  <a:srgbClr val="0D6EFD"/>
                </a:solidFill>
                <a:highlight>
                  <a:srgbClr val="FFFFFF"/>
                </a:highlight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Section 1114</a:t>
            </a:r>
            <a:r>
              <a:rPr lang="en-US">
                <a:highlight>
                  <a:srgbClr val="FFFFFF"/>
                </a:highlight>
              </a:rPr>
              <a:t>(a)(2)(B)).</a:t>
            </a:r>
            <a:endParaRPr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3ecb8b204fc_0_0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ecb8b204fc_0_15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Strategies</a:t>
            </a:r>
            <a:endParaRPr/>
          </a:p>
        </p:txBody>
      </p:sp>
      <p:sp>
        <p:nvSpPr>
          <p:cNvPr id="126" name="Google Shape;126;g3ecb8b204fc_0_15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>
                <a:highlight>
                  <a:srgbClr val="FFFFFF"/>
                </a:highlight>
              </a:rPr>
              <a:t>A school operating a Schoolwide Program must implement strategies that:</a:t>
            </a: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Provide opportunities for all children to meet challenging state academic standards;</a:t>
            </a:r>
            <a:endParaRPr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Use methods and instructional strategies that strengthen the academic program in the school, increase the amount and quality of learning time, and help provide an enriched and accelerated curriculum</a:t>
            </a:r>
            <a:r>
              <a:rPr lang="en-US" b="1">
                <a:highlight>
                  <a:srgbClr val="FFFFFF"/>
                </a:highlight>
              </a:rPr>
              <a:t>; and</a:t>
            </a:r>
            <a:endParaRPr b="1"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b="1"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Address the needs of all students, but particularly those at risk of not meeting challenging state academic standards.</a:t>
            </a:r>
            <a:endParaRPr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7" name="Google Shape;127;g3ecb8b204fc_0_15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ecb8b204fc_0_21"/>
          <p:cNvSpPr txBox="1">
            <a:spLocks noGrp="1"/>
          </p:cNvSpPr>
          <p:nvPr>
            <p:ph type="title"/>
          </p:nvPr>
        </p:nvSpPr>
        <p:spPr>
          <a:xfrm>
            <a:off x="892797" y="1"/>
            <a:ext cx="10515600" cy="1192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Examples </a:t>
            </a:r>
            <a:endParaRPr/>
          </a:p>
        </p:txBody>
      </p:sp>
      <p:sp>
        <p:nvSpPr>
          <p:cNvPr id="133" name="Google Shape;133;g3ecb8b204fc_0_21"/>
          <p:cNvSpPr txBox="1">
            <a:spLocks noGrp="1"/>
          </p:cNvSpPr>
          <p:nvPr>
            <p:ph type="body" idx="2"/>
          </p:nvPr>
        </p:nvSpPr>
        <p:spPr>
          <a:xfrm>
            <a:off x="892799" y="1586703"/>
            <a:ext cx="5157900" cy="36846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Transition from early learning to elementary education programs.</a:t>
            </a: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Recruitment and retention of effective teachers</a:t>
            </a: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Instructional coaches </a:t>
            </a: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Increased learning time</a:t>
            </a: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Evidence-based strategies to accelerate the acquisition of content knowledge for English learners.</a:t>
            </a:r>
            <a:endParaRPr/>
          </a:p>
        </p:txBody>
      </p:sp>
      <p:sp>
        <p:nvSpPr>
          <p:cNvPr id="134" name="Google Shape;134;g3ecb8b204fc_0_21"/>
          <p:cNvSpPr txBox="1">
            <a:spLocks noGrp="1"/>
          </p:cNvSpPr>
          <p:nvPr>
            <p:ph type="body" idx="4"/>
          </p:nvPr>
        </p:nvSpPr>
        <p:spPr>
          <a:xfrm>
            <a:off x="6225310" y="1586703"/>
            <a:ext cx="5183100" cy="36846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Activities designed to increase access to advanced coursework</a:t>
            </a: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Career and technical education programs </a:t>
            </a: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Counseling, school-based mental health programs, mentoring services</a:t>
            </a: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School climate interventions </a:t>
            </a:r>
            <a:endParaRPr>
              <a:highlight>
                <a:srgbClr val="FFFFFF"/>
              </a:highlight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highlight>
                  <a:srgbClr val="FFFFFF"/>
                </a:highlight>
              </a:rPr>
              <a:t>School-level high-quality instructional materials (HQIM) upgrades, and more</a:t>
            </a:r>
            <a:endParaRPr>
              <a:highlight>
                <a:srgbClr val="FFFFFF"/>
              </a:highlight>
            </a:endParaRPr>
          </a:p>
        </p:txBody>
      </p:sp>
      <p:sp>
        <p:nvSpPr>
          <p:cNvPr id="135" name="Google Shape;135;g3ecb8b204fc_0_21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ecb8b204fc_0_58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Title I, Part A – Application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Selection of Schools</a:t>
            </a:r>
            <a:r>
              <a:rPr lang="en-US" sz="1100" b="0">
                <a:solidFill>
                  <a:schemeClr val="dk1"/>
                </a:solidFill>
              </a:rPr>
              <a:t> </a:t>
            </a:r>
            <a:endParaRPr/>
          </a:p>
        </p:txBody>
      </p:sp>
      <p:sp>
        <p:nvSpPr>
          <p:cNvPr id="141" name="Google Shape;141;g3ecb8b204fc_0_58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ecb8b204fc_0_130"/>
          <p:cNvSpPr txBox="1">
            <a:spLocks noGrp="1"/>
          </p:cNvSpPr>
          <p:nvPr>
            <p:ph type="title"/>
          </p:nvPr>
        </p:nvSpPr>
        <p:spPr>
          <a:xfrm>
            <a:off x="892797" y="1"/>
            <a:ext cx="10515600" cy="1192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Eligible School Buildings</a:t>
            </a:r>
            <a:endParaRPr dirty="0"/>
          </a:p>
        </p:txBody>
      </p:sp>
      <p:sp>
        <p:nvSpPr>
          <p:cNvPr id="147" name="Google Shape;147;g3ecb8b204fc_0_130"/>
          <p:cNvSpPr txBox="1">
            <a:spLocks noGrp="1"/>
          </p:cNvSpPr>
          <p:nvPr>
            <p:ph type="body" idx="1"/>
          </p:nvPr>
        </p:nvSpPr>
        <p:spPr>
          <a:xfrm>
            <a:off x="892800" y="1232751"/>
            <a:ext cx="5093100" cy="6915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Low Income Family Count  </a:t>
            </a:r>
            <a:br>
              <a:rPr lang="en-US" dirty="0"/>
            </a:br>
            <a:r>
              <a:rPr lang="en-US" dirty="0"/>
              <a:t>ESSA Permitted Methods</a:t>
            </a:r>
            <a:endParaRPr dirty="0"/>
          </a:p>
        </p:txBody>
      </p:sp>
      <p:sp>
        <p:nvSpPr>
          <p:cNvPr id="148" name="Google Shape;148;g3ecb8b204fc_0_130"/>
          <p:cNvSpPr txBox="1">
            <a:spLocks noGrp="1"/>
          </p:cNvSpPr>
          <p:nvPr>
            <p:ph type="body" idx="2"/>
          </p:nvPr>
        </p:nvSpPr>
        <p:spPr>
          <a:xfrm>
            <a:off x="892800" y="2115800"/>
            <a:ext cx="5157900" cy="394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65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Free and Reduced Price school lunch</a:t>
            </a:r>
            <a:endParaRPr sz="1600" dirty="0"/>
          </a:p>
          <a:p>
            <a:pPr marL="457200" lvl="0" indent="-3365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Free Lunch Only</a:t>
            </a:r>
            <a:endParaRPr sz="1600" dirty="0"/>
          </a:p>
          <a:p>
            <a:pPr marL="457200" lvl="0" indent="-3365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Direct Certification and household surveys</a:t>
            </a:r>
            <a:endParaRPr sz="1600" dirty="0"/>
          </a:p>
          <a:p>
            <a:pPr marL="457200" lvl="0" indent="-3365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Direct Certification Only</a:t>
            </a:r>
            <a:endParaRPr sz="1600" dirty="0"/>
          </a:p>
          <a:p>
            <a:pPr marL="457200" lvl="0" indent="-3365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b="1" dirty="0"/>
              <a:t>Other-</a:t>
            </a:r>
            <a:r>
              <a:rPr lang="en-US" sz="1600" dirty="0"/>
              <a:t> data collection tools following the</a:t>
            </a:r>
            <a:r>
              <a:rPr lang="en-US" sz="1600" dirty="0">
                <a:uFill>
                  <a:noFill/>
                </a:uFill>
                <a:hlinkClick r:id="rId3"/>
              </a:rPr>
              <a:t> </a:t>
            </a:r>
            <a:r>
              <a:rPr lang="en-US" sz="1600" u="sng" dirty="0">
                <a:solidFill>
                  <a:schemeClr val="hlink"/>
                </a:solidFill>
                <a:hlinkClick r:id="rId3"/>
              </a:rPr>
              <a:t>USDA Food Nutrition Service Annual Income Eligibility Guidelines</a:t>
            </a:r>
            <a:endParaRPr sz="1600" u="sng" dirty="0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sz="1600" dirty="0"/>
          </a:p>
        </p:txBody>
      </p:sp>
      <p:sp>
        <p:nvSpPr>
          <p:cNvPr id="149" name="Google Shape;149;g3ecb8b204fc_0_130"/>
          <p:cNvSpPr txBox="1">
            <a:spLocks noGrp="1"/>
          </p:cNvSpPr>
          <p:nvPr>
            <p:ph type="body" idx="3"/>
          </p:nvPr>
        </p:nvSpPr>
        <p:spPr>
          <a:xfrm>
            <a:off x="6225200" y="1232676"/>
            <a:ext cx="4989900" cy="691500"/>
          </a:xfrm>
          <a:prstGeom prst="rect">
            <a:avLst/>
          </a:prstGeom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Title I, Part A </a:t>
            </a:r>
            <a:br>
              <a:rPr lang="en-US" dirty="0"/>
            </a:br>
            <a:r>
              <a:rPr lang="en-US" dirty="0"/>
              <a:t>Eligibility Determination</a:t>
            </a:r>
            <a:endParaRPr dirty="0"/>
          </a:p>
        </p:txBody>
      </p:sp>
      <p:sp>
        <p:nvSpPr>
          <p:cNvPr id="150" name="Google Shape;150;g3ecb8b204fc_0_130"/>
          <p:cNvSpPr txBox="1">
            <a:spLocks noGrp="1"/>
          </p:cNvSpPr>
          <p:nvPr>
            <p:ph type="body" idx="4"/>
          </p:nvPr>
        </p:nvSpPr>
        <p:spPr>
          <a:xfrm>
            <a:off x="6225200" y="2115800"/>
            <a:ext cx="5183100" cy="4476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All Title I buildings must be served in rank order of poverty – serving the highest poverty buildings first, either by grade-span groupings or by rank order</a:t>
            </a:r>
            <a:endParaRPr sz="16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Schools with poverty rates at or above 75% </a:t>
            </a:r>
            <a:r>
              <a:rPr lang="en-US" sz="1600" b="1" dirty="0"/>
              <a:t>must </a:t>
            </a:r>
            <a:r>
              <a:rPr lang="en-US" sz="1600" dirty="0"/>
              <a:t>be served </a:t>
            </a:r>
            <a:endParaRPr sz="16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Schools at or above 35% poverty </a:t>
            </a:r>
            <a:r>
              <a:rPr lang="en-US" sz="1600" b="1" dirty="0"/>
              <a:t>may </a:t>
            </a:r>
            <a:r>
              <a:rPr lang="en-US" sz="1600" dirty="0"/>
              <a:t>be served </a:t>
            </a:r>
            <a:endParaRPr sz="16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Schools at or above the district-wide poverty percentage, </a:t>
            </a:r>
            <a:r>
              <a:rPr lang="en-US" sz="1600" b="1" dirty="0"/>
              <a:t>if less than</a:t>
            </a:r>
            <a:r>
              <a:rPr lang="en-US" sz="1600" dirty="0"/>
              <a:t> 35% poverty </a:t>
            </a:r>
            <a:endParaRPr sz="16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If a district has only one building in a grade span, the building may be served regardless of the district-wide poverty percentage </a:t>
            </a:r>
            <a:endParaRPr sz="16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Special exception for 1 year – Grandfather year </a:t>
            </a:r>
            <a:endParaRPr sz="16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600" dirty="0"/>
              <a:t>Rank and serve does not apply to districts with enrollment less than 1,000 (ESEA Section 1113(a)(6))</a:t>
            </a:r>
            <a:endParaRPr sz="1600" dirty="0"/>
          </a:p>
        </p:txBody>
      </p:sp>
      <p:sp>
        <p:nvSpPr>
          <p:cNvPr id="151" name="Google Shape;151;g3ecb8b204fc_0_130"/>
          <p:cNvSpPr txBox="1"/>
          <p:nvPr/>
        </p:nvSpPr>
        <p:spPr>
          <a:xfrm>
            <a:off x="1886278" y="6044904"/>
            <a:ext cx="8677099" cy="508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i="1" dirty="0">
                <a:solidFill>
                  <a:schemeClr val="dk1"/>
                </a:solidFill>
              </a:rPr>
              <a:t>Only qualifying schools are eligible to use Title I funds and operate Title I programs </a:t>
            </a: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152" name="Google Shape;152;g3ecb8b204fc_0_1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AAD19-08A9-7F69-0019-2C452C5BC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I, Part A Selection of Schools in CASA</a:t>
            </a:r>
          </a:p>
        </p:txBody>
      </p:sp>
      <p:pic>
        <p:nvPicPr>
          <p:cNvPr id="157" name="Google Shape;157;g3e8071a6ccf_0_0" descr="This is a screenshot directly from CASA’s Title I Part A Selection of Schools collection. The Selection of schools collection assists districts in identifying and ranking schools based on poverty percentages. &#10;Districts use this information to determine whether schools will operate as Schoolwide programs, Targeted Assistance programs, or not served with Title I funds. Overall, Selection of Schools assists with consistency and compliance when allocating Title I, Part A resources to schools with the greatest student need.&#10;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206" y="1066850"/>
            <a:ext cx="11171595" cy="435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g3e8071a6ccf_0_0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ial"/>
              <a:buNone/>
            </a:pPr>
            <a:r>
              <a:rPr lang="en-US" dirty="0"/>
              <a:t>Schoolwide Waiver Application</a:t>
            </a:r>
            <a:endParaRPr dirty="0"/>
          </a:p>
        </p:txBody>
      </p:sp>
      <p:sp>
        <p:nvSpPr>
          <p:cNvPr id="164" name="Google Shape;164;p5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ecb8b204fc_0_117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Schoolwide Waiver Application - Purpose</a:t>
            </a:r>
            <a:endParaRPr dirty="0"/>
          </a:p>
        </p:txBody>
      </p:sp>
      <p:pic>
        <p:nvPicPr>
          <p:cNvPr id="170" name="Google Shape;170;g3ecb8b204fc_0_117" descr="Text reads: Purpose - A Title I, Part A Schoolwide Program is a comprehensive reform strategy where the need is to upgrade the entire educational program of a Title I, Part A eligible school in which not less than 40 percent of the children are from low-income families, or not less than 40 percent of the children enrolled in the school are from such families. Section 1114(a)(1)(B) EXCEPTION.--A school that serves an eligible school attendance area in which less than 40 percent of the children are from low-income families, or a school for which less than 40 percent of the children enrolled in the school are from such families, may operate a schoolwide program under this section if the school receives a waiver form the State educational agency to do so, after taking into account how a schoolwide program will best serve the needs of the students in the school served under this part in improving academic achievement and other factors. 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7550" y="872050"/>
            <a:ext cx="9033150" cy="346130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1" name="Google Shape;171;g3ecb8b204fc_0_117" descr="1) Explain why a Schoolwide Program, as opposed to a Targeted Assistance program will best serve the needs of students who are at risk of not meeting state requirements, in improving academic achievement?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00439" y="4720125"/>
            <a:ext cx="8947375" cy="9218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72" name="Google Shape;172;g3ecb8b204fc_0_117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ecb8b204fc_0_27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Overview</a:t>
            </a:r>
            <a:endParaRPr/>
          </a:p>
        </p:txBody>
      </p:sp>
      <p:sp>
        <p:nvSpPr>
          <p:cNvPr id="47" name="Google Shape;47;g3ecb8b204fc_0_27"/>
          <p:cNvSpPr txBox="1">
            <a:spLocks noGrp="1"/>
          </p:cNvSpPr>
          <p:nvPr>
            <p:ph type="body" idx="1"/>
          </p:nvPr>
        </p:nvSpPr>
        <p:spPr>
          <a:xfrm>
            <a:off x="4613579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spcBef>
                <a:spcPts val="75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Purpose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General Information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Schoolwide vs Targeted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Operating Schoolwide Programs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Eligibility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Plan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Benefits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Required Elements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Supplement Not Supplant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Strategies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Examples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Application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Selection of Schools</a:t>
            </a:r>
            <a:endParaRPr sz="210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Schoolwide Waiver Application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/>
              <a:t>Resources</a:t>
            </a:r>
            <a:endParaRPr sz="2100"/>
          </a:p>
        </p:txBody>
      </p:sp>
      <p:sp>
        <p:nvSpPr>
          <p:cNvPr id="48" name="Google Shape;48;g3ecb8b204fc_0_27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ecb8b204fc_0_111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Schoolwide Waiver Application - Assurances</a:t>
            </a:r>
            <a:endParaRPr dirty="0"/>
          </a:p>
        </p:txBody>
      </p:sp>
      <p:pic>
        <p:nvPicPr>
          <p:cNvPr id="178" name="Google Shape;178;g3ecb8b204fc_0_111" descr="The image is a snapshot of the CASA Assurances (ESEA § 1114(1)(1)(B))&#10;&#10;1) The LEA assures that the school will implement a Schoolwide Program in accordance with ESEA Section 1114, including conducting a comprehensive needs assessment, developing and annually reviewing a comprehensive schoolwide plan with stakeholder involvement, implementing evidence-based improvement strategies, and evaluating the effectiveness of the program to improve academic achievement for students. &#10;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9188" y="1800225"/>
            <a:ext cx="9953625" cy="325755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79" name="Google Shape;179;g3ecb8b204fc_0_111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ecb8b204fc_0_68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Resources</a:t>
            </a:r>
            <a:endParaRPr dirty="0"/>
          </a:p>
        </p:txBody>
      </p:sp>
      <p:sp>
        <p:nvSpPr>
          <p:cNvPr id="185" name="Google Shape;185;g3ecb8b204fc_0_68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61950" algn="l" rtl="0">
              <a:lnSpc>
                <a:spcPct val="200000"/>
              </a:lnSpc>
              <a:spcBef>
                <a:spcPts val="750"/>
              </a:spcBef>
              <a:spcAft>
                <a:spcPts val="0"/>
              </a:spcAft>
              <a:buSzPts val="2100"/>
              <a:buChar char="●"/>
            </a:pPr>
            <a:r>
              <a:rPr lang="en-US" sz="2100" u="sng">
                <a:solidFill>
                  <a:schemeClr val="hlink"/>
                </a:solidFill>
                <a:hlinkClick r:id="rId3"/>
              </a:rPr>
              <a:t>ESEA Programs</a:t>
            </a:r>
            <a:endParaRPr sz="2100"/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 u="sng">
                <a:solidFill>
                  <a:schemeClr val="hlink"/>
                </a:solidFill>
                <a:hlinkClick r:id="rId4"/>
              </a:rPr>
              <a:t>Title I, Part A</a:t>
            </a:r>
            <a:endParaRPr sz="2100"/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 u="sng">
                <a:solidFill>
                  <a:schemeClr val="hlink"/>
                </a:solidFill>
                <a:hlinkClick r:id="rId5"/>
              </a:rPr>
              <a:t>Contact Information</a:t>
            </a:r>
            <a:endParaRPr sz="2100"/>
          </a:p>
          <a:p>
            <a:pPr marL="457200" lvl="0" indent="-361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 u="sng">
                <a:solidFill>
                  <a:schemeClr val="hlink"/>
                </a:solidFill>
                <a:hlinkClick r:id="rId6"/>
              </a:rPr>
              <a:t>Supporting School Reform by Leveraging Federal Funds in a Schoolwide Program</a:t>
            </a:r>
            <a:r>
              <a:rPr lang="en-US" sz="2100"/>
              <a:t> </a:t>
            </a:r>
            <a:endParaRPr sz="2100"/>
          </a:p>
        </p:txBody>
      </p:sp>
      <p:sp>
        <p:nvSpPr>
          <p:cNvPr id="186" name="Google Shape;186;g3ecb8b204fc_0_68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ecb8b204fc_0_81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Questions</a:t>
            </a:r>
            <a:endParaRPr/>
          </a:p>
        </p:txBody>
      </p:sp>
      <p:sp>
        <p:nvSpPr>
          <p:cNvPr id="192" name="Google Shape;192;g3ecb8b204fc_0_81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ecb8b204fc_0_32"/>
          <p:cNvSpPr txBox="1">
            <a:spLocks noGrp="1"/>
          </p:cNvSpPr>
          <p:nvPr>
            <p:ph type="title"/>
          </p:nvPr>
        </p:nvSpPr>
        <p:spPr>
          <a:xfrm>
            <a:off x="408561" y="428017"/>
            <a:ext cx="35409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Purpose</a:t>
            </a:r>
            <a:endParaRPr/>
          </a:p>
        </p:txBody>
      </p:sp>
      <p:sp>
        <p:nvSpPr>
          <p:cNvPr id="54" name="Google Shape;54;g3ecb8b204fc_0_32"/>
          <p:cNvSpPr txBox="1">
            <a:spLocks noGrp="1"/>
          </p:cNvSpPr>
          <p:nvPr>
            <p:ph type="body" idx="1"/>
          </p:nvPr>
        </p:nvSpPr>
        <p:spPr>
          <a:xfrm>
            <a:off x="4591454" y="428017"/>
            <a:ext cx="7017300" cy="5906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100"/>
              <a:t>To provide guidelines on how operating a schoolwide program under Title I, Part A may be beneficial to schools as they explore how to most effectively leverage their local, State, and Federal funds in order to raise student achievement.</a:t>
            </a:r>
            <a:endParaRPr sz="2100"/>
          </a:p>
        </p:txBody>
      </p:sp>
      <p:sp>
        <p:nvSpPr>
          <p:cNvPr id="55" name="Google Shape;55;g3ecb8b204fc_0_32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f14d89fd9e_0_11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General Information</a:t>
            </a:r>
            <a:endParaRPr/>
          </a:p>
        </p:txBody>
      </p:sp>
      <p:sp>
        <p:nvSpPr>
          <p:cNvPr id="61" name="Google Shape;61;g3f14d89fd9e_0_11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General Information (cont.)</a:t>
            </a:r>
            <a:endParaRPr dirty="0"/>
          </a:p>
        </p:txBody>
      </p:sp>
      <p:sp>
        <p:nvSpPr>
          <p:cNvPr id="66" name="Google Shape;66;p2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Title I, Part A Schoolwide Programs remain a key tool to improve academic achievement and enable a school to more effectively leverage ESEA funds to upgrade its entire educational program.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 local educational agency may consolidate Title I, Part A funds with </a:t>
            </a: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other federal, state, and local funds </a:t>
            </a:r>
            <a:r>
              <a:rPr lang="en-US"/>
              <a:t>to upgrade the entire educational program of certain schools. In general, schools must meet the poverty threshold rate in order to operate a Schoolwide </a:t>
            </a: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Program</a:t>
            </a:r>
            <a:r>
              <a:rPr lang="en-US"/>
              <a:t> (ESEA Section 1114(a)(1)(A)).</a:t>
            </a:r>
            <a:endParaRPr/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 txBox="1">
            <a:spLocks noGrp="1"/>
          </p:cNvSpPr>
          <p:nvPr>
            <p:ph type="title"/>
          </p:nvPr>
        </p:nvSpPr>
        <p:spPr>
          <a:xfrm>
            <a:off x="892797" y="1"/>
            <a:ext cx="10515600" cy="1192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rial"/>
              <a:buNone/>
            </a:pPr>
            <a:r>
              <a:rPr lang="en-US"/>
              <a:t>Schoolwide vs Targeted</a:t>
            </a:r>
            <a:endParaRPr/>
          </a:p>
        </p:txBody>
      </p:sp>
      <p:sp>
        <p:nvSpPr>
          <p:cNvPr id="74" name="Google Shape;74;p4"/>
          <p:cNvSpPr txBox="1">
            <a:spLocks noGrp="1"/>
          </p:cNvSpPr>
          <p:nvPr>
            <p:ph type="body" idx="1"/>
          </p:nvPr>
        </p:nvSpPr>
        <p:spPr>
          <a:xfrm>
            <a:off x="892799" y="1548641"/>
            <a:ext cx="5157787" cy="823912"/>
          </a:xfrm>
          <a:prstGeom prst="rect">
            <a:avLst/>
          </a:prstGeom>
          <a:solidFill>
            <a:srgbClr val="D0E0E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2100"/>
              <a:t>Schoolwide</a:t>
            </a:r>
            <a:endParaRPr sz="2100"/>
          </a:p>
        </p:txBody>
      </p:sp>
      <p:sp>
        <p:nvSpPr>
          <p:cNvPr id="75" name="Google Shape;75;p4"/>
          <p:cNvSpPr txBox="1">
            <a:spLocks noGrp="1"/>
          </p:cNvSpPr>
          <p:nvPr>
            <p:ph type="body" idx="2"/>
          </p:nvPr>
        </p:nvSpPr>
        <p:spPr>
          <a:xfrm>
            <a:off x="892800" y="2372552"/>
            <a:ext cx="5157900" cy="1612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1450" lvl="0" indent="-38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A school may use Title I, Part A funds to upgrade the entire educational program of a </a:t>
            </a: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school to provide services to any eligible student who needs support</a:t>
            </a:r>
            <a:r>
              <a:rPr lang="en-US"/>
              <a:t>. </a:t>
            </a:r>
            <a:endParaRPr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3"/>
          </p:nvPr>
        </p:nvSpPr>
        <p:spPr>
          <a:xfrm>
            <a:off x="6225210" y="1548641"/>
            <a:ext cx="5183188" cy="823912"/>
          </a:xfrm>
          <a:prstGeom prst="rect">
            <a:avLst/>
          </a:prstGeom>
          <a:solidFill>
            <a:srgbClr val="D0E0E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2100"/>
              <a:t>Targeted</a:t>
            </a:r>
            <a:endParaRPr sz="2100"/>
          </a:p>
        </p:txBody>
      </p:sp>
      <p:sp>
        <p:nvSpPr>
          <p:cNvPr id="77" name="Google Shape;77;p4"/>
          <p:cNvSpPr txBox="1">
            <a:spLocks noGrp="1"/>
          </p:cNvSpPr>
          <p:nvPr>
            <p:ph type="body" idx="4"/>
          </p:nvPr>
        </p:nvSpPr>
        <p:spPr>
          <a:xfrm>
            <a:off x="6225200" y="2372552"/>
            <a:ext cx="5183100" cy="1612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1450" lvl="0" indent="-38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In a targeted assistance program, ESEA Section 1115 limits the use of funds to </a:t>
            </a: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Title I, Part A </a:t>
            </a:r>
            <a:r>
              <a:rPr lang="en-US"/>
              <a:t>identified students only</a:t>
            </a:r>
            <a:endParaRPr/>
          </a:p>
        </p:txBody>
      </p:sp>
      <p:sp>
        <p:nvSpPr>
          <p:cNvPr id="78" name="Google Shape;78;p4"/>
          <p:cNvSpPr txBox="1"/>
          <p:nvPr/>
        </p:nvSpPr>
        <p:spPr>
          <a:xfrm>
            <a:off x="930450" y="4315175"/>
            <a:ext cx="10477800" cy="1154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Schools that are eligible and receive Title I, Part A funds must design and implement programs to support eligible students through a schoolwide or targeted assistance model.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79" name="Google Shape;79;p4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ecb8b204fc_0_100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Operating a Schoolwide Program</a:t>
            </a:r>
            <a:endParaRPr/>
          </a:p>
        </p:txBody>
      </p:sp>
      <p:sp>
        <p:nvSpPr>
          <p:cNvPr id="85" name="Google Shape;85;g3ecb8b204fc_0_100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ecb8b204fc_0_73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Eligibility</a:t>
            </a:r>
            <a:endParaRPr/>
          </a:p>
        </p:txBody>
      </p:sp>
      <p:sp>
        <p:nvSpPr>
          <p:cNvPr id="91" name="Google Shape;91;g3ecb8b204fc_0_73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In order for a school to operate a Title I, Part A Schoolwide Program - </a:t>
            </a:r>
            <a:endParaRPr/>
          </a:p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It must first establish eligibility to be served with Title I, Part A funds.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It has submitted a waiver application in CASA </a:t>
            </a: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(ESEA sections 1114(a)(1)(B) and Section 1114(b)(6))</a:t>
            </a:r>
            <a:endParaRPr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</a:ext>
              </a:extLs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It has been granted the flexibility by the Department </a:t>
            </a:r>
            <a:endParaRPr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</a:ext>
              </a:extLs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It receives a waiver from the Department to operate a schoolwide program without meeting the poverty threshold.  </a:t>
            </a:r>
            <a:endParaRPr/>
          </a:p>
          <a:p>
            <a:pPr marL="45720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Once approved, it may operate a Schoolwide Program. </a:t>
            </a:r>
            <a:endParaRPr/>
          </a:p>
          <a:p>
            <a:pPr marL="45720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sz="1800" i="1"/>
          </a:p>
        </p:txBody>
      </p:sp>
      <p:sp>
        <p:nvSpPr>
          <p:cNvPr id="92" name="Google Shape;92;g3ecb8b204fc_0_73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ecb8b204fc_0_147"/>
          <p:cNvSpPr txBox="1">
            <a:spLocks noGrp="1"/>
          </p:cNvSpPr>
          <p:nvPr>
            <p:ph type="title"/>
          </p:nvPr>
        </p:nvSpPr>
        <p:spPr>
          <a:xfrm>
            <a:off x="339213" y="2"/>
            <a:ext cx="11269800" cy="73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Schoolwide Assistance Plan</a:t>
            </a:r>
            <a:endParaRPr/>
          </a:p>
        </p:txBody>
      </p:sp>
      <p:sp>
        <p:nvSpPr>
          <p:cNvPr id="98" name="Google Shape;98;g3ecb8b204fc_0_147"/>
          <p:cNvSpPr txBox="1">
            <a:spLocks noGrp="1"/>
          </p:cNvSpPr>
          <p:nvPr>
            <p:ph type="body" idx="1"/>
          </p:nvPr>
        </p:nvSpPr>
        <p:spPr>
          <a:xfrm>
            <a:off x="689112" y="1460499"/>
            <a:ext cx="108138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An eligible Title I, Part A school may implement a schoolwide program if it is below the  poverty threshold</a:t>
            </a: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. </a:t>
            </a: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Title I schools below the poverty threshold must apply for a waiver from the Department.</a:t>
            </a:r>
            <a:endParaRPr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Schoolwide program funds are used to upgrade the entire educational program in a school, and all students may benefit from the use of Title I funds.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Activities must be part of the schoolwide plan and support an identified academic need through the school’s comprehensive needs assessment (ESEA § 1114).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g3ecb8b204fc_0_147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owa Department of Education">
      <a:dk1>
        <a:srgbClr val="000000"/>
      </a:dk1>
      <a:lt1>
        <a:srgbClr val="FFFFFF"/>
      </a:lt1>
      <a:dk2>
        <a:srgbClr val="002152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1119</Words>
  <Application>Microsoft Office PowerPoint</Application>
  <PresentationFormat>Widescreen</PresentationFormat>
  <Paragraphs>138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Theme1</vt:lpstr>
      <vt:lpstr>Operating a Title I, Part A  Schoolwide Program</vt:lpstr>
      <vt:lpstr>Overview</vt:lpstr>
      <vt:lpstr>Purpose</vt:lpstr>
      <vt:lpstr>General Information</vt:lpstr>
      <vt:lpstr>General Information (cont.)</vt:lpstr>
      <vt:lpstr>Schoolwide vs Targeted</vt:lpstr>
      <vt:lpstr>Operating a Schoolwide Program</vt:lpstr>
      <vt:lpstr>Eligibility</vt:lpstr>
      <vt:lpstr>Schoolwide Assistance Plan</vt:lpstr>
      <vt:lpstr>Benefits</vt:lpstr>
      <vt:lpstr>Required Elements</vt:lpstr>
      <vt:lpstr>Supplement Not Supplant</vt:lpstr>
      <vt:lpstr>Strategies</vt:lpstr>
      <vt:lpstr>Examples </vt:lpstr>
      <vt:lpstr>Title I, Part A – Application Selection of Schools </vt:lpstr>
      <vt:lpstr>Eligible School Buildings</vt:lpstr>
      <vt:lpstr>Title I, Part A Selection of Schools in CASA</vt:lpstr>
      <vt:lpstr>Schoolwide Waiver Application</vt:lpstr>
      <vt:lpstr>Schoolwide Waiver Application - Purpose</vt:lpstr>
      <vt:lpstr>Schoolwide Waiver Application - Assurances</vt:lpstr>
      <vt:lpstr>Resources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Iowa Department of Education</dc:creator>
  <cp:lastModifiedBy>Albers, Lisa [IDOE]</cp:lastModifiedBy>
  <cp:revision>3</cp:revision>
  <dcterms:created xsi:type="dcterms:W3CDTF">2022-10-28T01:47:54Z</dcterms:created>
  <dcterms:modified xsi:type="dcterms:W3CDTF">2026-06-30T20:46:17Z</dcterms:modified>
</cp:coreProperties>
</file>