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5143500" type="screen16x9"/>
  <p:notesSz cx="6858000" cy="9144000"/>
  <p:embeddedFontLst>
    <p:embeddedFont>
      <p:font typeface="Cabin" panose="020B0604020202020204" charset="0"/>
      <p:regular r:id="rId60"/>
      <p:bold r:id="rId61"/>
      <p:italic r:id="rId62"/>
      <p:boldItalic r:id="rId63"/>
    </p:embeddedFont>
    <p:embeddedFont>
      <p:font typeface="Gill Sans" panose="020B0604020202020204" charset="0"/>
      <p:regular r:id="rId64"/>
      <p:bold r:id="rId65"/>
    </p:embeddedFont>
    <p:embeddedFont>
      <p:font typeface="Lato" panose="020F0502020204030203" pitchFamily="34" charset="0"/>
      <p:regular r:id="rId66"/>
      <p:bold r:id="rId67"/>
      <p:italic r:id="rId68"/>
      <p:boldItalic r:id="rId69"/>
    </p:embeddedFont>
    <p:embeddedFont>
      <p:font typeface="Lato Black" panose="020F0502020204030203" pitchFamily="34" charset="0"/>
      <p:bold r:id="rId70"/>
      <p:boldItalic r:id="rId71"/>
    </p:embeddedFont>
    <p:embeddedFont>
      <p:font typeface="Libre Baskerville" panose="02000000000000000000" pitchFamily="2" charset="0"/>
      <p:regular r:id="rId72"/>
      <p:bold r:id="rId73"/>
      <p:italic r:id="rId74"/>
      <p:boldItalic r:id="rId75"/>
    </p:embeddedFont>
    <p:embeddedFont>
      <p:font typeface="Proxima Nova" panose="020B060402020202020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50" autoAdjust="0"/>
  </p:normalViewPr>
  <p:slideViewPr>
    <p:cSldViewPr snapToGrid="0">
      <p:cViewPr varScale="1">
        <p:scale>
          <a:sx n="138" d="100"/>
          <a:sy n="138" d="100"/>
        </p:scale>
        <p:origin x="192" y="102"/>
      </p:cViewPr>
      <p:guideLst>
        <p:guide orient="horz" pos="1620"/>
        <p:guide pos="2880"/>
      </p:guideLst>
    </p:cSldViewPr>
  </p:slideViewPr>
  <p:outlineViewPr>
    <p:cViewPr>
      <p:scale>
        <a:sx n="33" d="100"/>
        <a:sy n="33" d="100"/>
      </p:scale>
      <p:origin x="0" y="-353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03c9ba112_0_1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f03c9ba112_0_1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300"/>
              <a:t>Welcome, and thank you for joining today’s overview of the upcoming ACHIEVE Individualized Education Program, or IEP enhancements.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en" sz="1300"/>
              <a:t>This release represents a significant set of updates to Iowa’s statewide special education system designed to improve clarity, consistency, usability, and documentation practices within the IEP process. These enhancements were developed through extensive review of current workflows and are aligned to the functional specifications outlined for ACHIEVE’s IEP changes.</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en" sz="1300"/>
              <a:t>Throughout this training, we will review enhancements related to meeting processes, learner dashboard updates, PLAAFP special factors, secondary transition, goals, accommodations, services, and Least Restrictive Environment updated for preschool learners.</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en" sz="1300"/>
              <a:t>As we move through the training our focus will be on understanding both the purpose behind the changes and how they function within ACHIEVE. By the end of the session, participants should feel more confident navigating these updates and applying them accurately within the IEP process. </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7c15e354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d7c15e354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small but important usability enhancement involves the time picker within ACHIEVE. Previously, the time picker defaulted to midnight, or 12:00 AM, which often required users to scroll extensively to locate typical meeting times. With this update, the time picker will now default to a 7:00 AM starting point. This change standardizes the scheduling experience across ACHIEVE and improves efficiency when scheduling meetings.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d7c15e354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d7c15e354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a user selects a ‘Revise Meeting’ button, ACHIEVE opens a dedicated revision window for the existing meeting notice. Within this window, users can add additional meeting purposes, revise the meeting date, time, or location and add additional participants when appropriate. One important feature is that the original meeting information remains visible for reference. </a:t>
            </a:r>
            <a:endParaRPr/>
          </a:p>
          <a:p>
            <a:pPr marL="0" lvl="0" indent="0" algn="l" rtl="0">
              <a:spcBef>
                <a:spcPts val="0"/>
              </a:spcBef>
              <a:spcAft>
                <a:spcPts val="0"/>
              </a:spcAft>
              <a:buNone/>
            </a:pPr>
            <a:endParaRPr/>
          </a:p>
          <a:p>
            <a:pPr marL="0" lvl="0" indent="0" algn="l" rtl="0">
              <a:spcBef>
                <a:spcPts val="0"/>
              </a:spcBef>
              <a:spcAft>
                <a:spcPts val="0"/>
              </a:spcAft>
              <a:buNone/>
            </a:pPr>
            <a:r>
              <a:rPr lang="en"/>
              <a:t>Teams no longer need to cancel and recreate meetings simply to update logistics, reducing duplicate work and preserving meeting history.</a:t>
            </a:r>
            <a:endParaRPr/>
          </a:p>
          <a:p>
            <a:pPr marL="0" lvl="0" indent="0" algn="l" rtl="0">
              <a:spcBef>
                <a:spcPts val="0"/>
              </a:spcBef>
              <a:spcAft>
                <a:spcPts val="0"/>
              </a:spcAft>
              <a:buClr>
                <a:schemeClr val="dk1"/>
              </a:buClr>
              <a:buSzPts val="1100"/>
              <a:buFont typeface="Arial"/>
              <a:buNone/>
            </a:pPr>
            <a:endParaRPr sz="1200">
              <a:solidFill>
                <a:schemeClr val="dk1"/>
              </a:solidFill>
              <a:highlight>
                <a:srgbClr val="D9D9D9"/>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d2fafd3978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d2fafd397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new ‘Revise Meeting’ button can be found within the ACHIEVE calendar area on My Dashboard. This button replaces previous options such as reschedule event and add participants. Selecting ‘Revise Meeting’ opens the updated meeting revision workflow and allows users to make approved revisions to an existing meeting notice while maintaining documentation of the original meeting information. </a:t>
            </a:r>
            <a:r>
              <a:rPr lang="en">
                <a:solidFill>
                  <a:schemeClr val="dk1"/>
                </a:solidFill>
              </a:rPr>
              <a:t>After the meeting date, or once roll call has been completed the Revise Meeting button will no longer appear directly on the dashboard. However, users can still access the functionality through the Roll Call modal while editing roll call information. This allows teams to continue making necessary revisions when appropriate while still maintaining system controls around finalized meeting documentation.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d2fafd397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d2fafd397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The Revise Meeting process also updates how meeting purposes are managed within ACHIEVE. Users may now add additional meeting purposes to an existing meeting notice; however, previously selected meeting purposes cannot be removed during the revision process. The system will only display meeting purposes that have not already been selected for that meeting. Additionally, if the learner has both an active EA and Special Education Case, the available meeting purposes will align to the program associated with the original meeting notice. This enhancement helps preserve documentation integrity while still allowing teams flexibility when meeting needs change.  </a:t>
            </a:r>
            <a:endParaRPr sz="1200">
              <a:solidFill>
                <a:schemeClr val="dk1"/>
              </a:solidFill>
              <a:highlight>
                <a:srgbClr val="D9D9D9"/>
              </a:highlight>
            </a:endParaRPr>
          </a:p>
          <a:p>
            <a:pPr marL="0" lvl="0" indent="0" algn="l" rtl="0">
              <a:lnSpc>
                <a:spcPct val="115000"/>
              </a:lnSpc>
              <a:spcBef>
                <a:spcPts val="1000"/>
              </a:spcBef>
              <a:spcAft>
                <a:spcPts val="1000"/>
              </a:spcAft>
              <a:buNone/>
            </a:pPr>
            <a:endParaRPr sz="1200">
              <a:solidFill>
                <a:schemeClr val="dk1"/>
              </a:solidFill>
              <a:highlight>
                <a:srgbClr val="D9D9D9"/>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d7c15e354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d7c15e354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enhancement within ACHIEVE involved updates to the Purpose of the Meeting options. New meeting types have been added, including Interim Individualized Education Program or Interim IEP, </a:t>
            </a:r>
            <a:r>
              <a:rPr lang="en">
                <a:solidFill>
                  <a:schemeClr val="dk1"/>
                </a:solidFill>
              </a:rPr>
              <a:t> Initial Individualized Education Program </a:t>
            </a:r>
            <a:r>
              <a:rPr lang="en"/>
              <a:t>and Annual Individualized Education Program or Annual IEP. In addition, the meeting purpose will be required for each annual IEP.</a:t>
            </a:r>
            <a:endParaRPr/>
          </a:p>
          <a:p>
            <a:pPr marL="0" lvl="0" indent="0" algn="l" rtl="0">
              <a:spcBef>
                <a:spcPts val="0"/>
              </a:spcBef>
              <a:spcAft>
                <a:spcPts val="0"/>
              </a:spcAft>
              <a:buNone/>
            </a:pPr>
            <a:endParaRPr/>
          </a:p>
          <a:p>
            <a:pPr marL="0" lvl="0" indent="0" algn="l" rtl="0">
              <a:spcBef>
                <a:spcPts val="0"/>
              </a:spcBef>
              <a:spcAft>
                <a:spcPts val="0"/>
              </a:spcAft>
              <a:buNone/>
            </a:pPr>
            <a:r>
              <a:rPr lang="en"/>
              <a:t>These updates are important because the selected meeting purpose now directly connects to system logic and workflow requirements within ACHIEVE. The system will use the meeting purpose to help drive timelines, required actions, and portions of Incomplete Data Report (IDR).</a:t>
            </a:r>
            <a:endParaRPr/>
          </a:p>
          <a:p>
            <a:pPr marL="0" lvl="0" indent="0" algn="l" rtl="0">
              <a:spcBef>
                <a:spcPts val="0"/>
              </a:spcBef>
              <a:spcAft>
                <a:spcPts val="0"/>
              </a:spcAft>
              <a:buNone/>
            </a:pPr>
            <a:endParaRPr/>
          </a:p>
          <a:p>
            <a:pPr marL="0" lvl="0" indent="0" algn="l" rtl="0">
              <a:spcBef>
                <a:spcPts val="0"/>
              </a:spcBef>
              <a:spcAft>
                <a:spcPts val="0"/>
              </a:spcAft>
              <a:buNone/>
            </a:pPr>
            <a:r>
              <a:rPr lang="en"/>
              <a:t>Overall, this enhancement helps better align the meeting notice process with the actual type of IEP being developed. This improves consistency, reduces scheduling errors and supports more accurate documentation across the system.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ed88a936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ed88a936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may be situations where a meeting is scheduled but no longer needs to occur. In those situations, teams should use the Cancel Event option rather than revising the meeting. Canceling a meeting removes the scheduled event and documents that the meeting will not take place. This is the appropriate action when the purpose of the meeting is no longer needed and it is prior to the meeting date. If the meeting date has already passed, the Cancel Event button will disappear and the Meeting Not Held button will appear. A rationale is needed for both a cancel event or meeting not held. </a:t>
            </a:r>
            <a:endParaRPr/>
          </a:p>
          <a:p>
            <a:pPr marL="0" lvl="0" indent="0" algn="l" rtl="0">
              <a:spcBef>
                <a:spcPts val="0"/>
              </a:spcBef>
              <a:spcAft>
                <a:spcPts val="0"/>
              </a:spcAft>
              <a:buNone/>
            </a:pPr>
            <a:endParaRPr/>
          </a:p>
          <a:p>
            <a:pPr marL="0" lvl="0" indent="0" algn="l" rtl="0">
              <a:spcBef>
                <a:spcPts val="0"/>
              </a:spcBef>
              <a:spcAft>
                <a:spcPts val="0"/>
              </a:spcAft>
              <a:buNone/>
            </a:pPr>
            <a:r>
              <a:rPr lang="en"/>
              <a:t>Remember that previously selected meeting purposes cannot be removed through the Revise Meeting workflow. If a meeting purpose was added in error or is no longer needed, the meeting should be canceled and a new meeting created with the appropriate purpose.</a:t>
            </a:r>
            <a:endParaRPr/>
          </a:p>
          <a:p>
            <a:pPr marL="0" lvl="0" indent="0" algn="l" rtl="0">
              <a:spcBef>
                <a:spcPts val="0"/>
              </a:spcBef>
              <a:spcAft>
                <a:spcPts val="0"/>
              </a:spcAft>
              <a:buNone/>
            </a:pPr>
            <a:endParaRPr/>
          </a:p>
          <a:p>
            <a:pPr marL="0" lvl="0" indent="0" algn="l" rtl="0">
              <a:spcBef>
                <a:spcPts val="0"/>
              </a:spcBef>
              <a:spcAft>
                <a:spcPts val="0"/>
              </a:spcAft>
              <a:buNone/>
            </a:pPr>
            <a:r>
              <a:rPr lang="en"/>
              <a:t>Using the correct workflow helps ensure meeting records remain accurate and provides a clear historical record within ACHIEVE.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e9195fdba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e9195fdba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may be situations where a meeting remains necessary, but the location, date, or time must be adjusted. In these situations teams can use the Revise Meeting functionality rather than creating a new meeting notice. Within the Revise meeting window, users can select whether they want to update the meeting location, revise the meeting date and time, or revise both. When a date or time change is made, ACHIEVE requires users to enter the updated meeting information and document the reason for the reschedule.</a:t>
            </a:r>
            <a:endParaRPr/>
          </a:p>
          <a:p>
            <a:pPr marL="0" lvl="0" indent="0" algn="l" rtl="0">
              <a:spcBef>
                <a:spcPts val="0"/>
              </a:spcBef>
              <a:spcAft>
                <a:spcPts val="0"/>
              </a:spcAft>
              <a:buNone/>
            </a:pPr>
            <a:endParaRPr/>
          </a:p>
          <a:p>
            <a:pPr marL="0" lvl="0" indent="0" algn="l" rtl="0">
              <a:spcBef>
                <a:spcPts val="0"/>
              </a:spcBef>
              <a:spcAft>
                <a:spcPts val="0"/>
              </a:spcAft>
              <a:buNone/>
            </a:pPr>
            <a:r>
              <a:rPr lang="en"/>
              <a:t>Once the revisions are completed, ACHIEVE generates a revised meeting notice that documents the updated information while maintaining a record of the original meeting details. This helps ensure families and team members have access to the most current meeting information while preserving a clear history of changes. Using the Revise Meeting process allows teams to make necessary scheduling updates efficiently while maintaining accurate documentation and communication throughout the IEP process.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d7c15e354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d7c15e354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highlights changes related to Requested Participants within the revised meeting process. Functionally, the participant section will continue to work similarly to the scheduler; however, there is one major difference. Existing participants who were already included on the original meeting notice can no longer be edited or removed during a revision. If a team determines that participant changes are needed beyond simply adding additional individuals, a new meeting notice must be scheduled. This change was intentionally designed to protect the integrity of the original meeting notice and preserve documentation related to required team members and parent notification requirements. </a:t>
            </a:r>
            <a:endParaRPr/>
          </a:p>
          <a:p>
            <a:pPr marL="0" lvl="0" indent="0" algn="l" rtl="0">
              <a:spcBef>
                <a:spcPts val="0"/>
              </a:spcBef>
              <a:spcAft>
                <a:spcPts val="0"/>
              </a:spcAft>
              <a:buNone/>
            </a:pPr>
            <a:endParaRPr/>
          </a:p>
          <a:p>
            <a:pPr marL="0" lvl="0" indent="0" algn="l" rtl="0">
              <a:spcBef>
                <a:spcPts val="0"/>
              </a:spcBef>
              <a:spcAft>
                <a:spcPts val="0"/>
              </a:spcAft>
              <a:buNone/>
            </a:pPr>
            <a:r>
              <a:rPr lang="en"/>
              <a:t>Teams may still add additional participants if needed, but ACHIEVE is now placing stronger guardrails around revising existing meeting membership after the notice has already been generated. The original notice remains intact, ensuring teams can accurately demonstrate who was invited and when the invitation occurred.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d7c15e354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d7c15e354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enhancement introduces a new Revision Rationale box within the Revise meeting process. When a team makes changes to an existing meeting notice, ACHIEVE will now provide a dedicated area for documenting why those revisions were made. </a:t>
            </a:r>
            <a:endParaRPr/>
          </a:p>
          <a:p>
            <a:pPr marL="0" lvl="0" indent="0" algn="l" rtl="0">
              <a:spcBef>
                <a:spcPts val="0"/>
              </a:spcBef>
              <a:spcAft>
                <a:spcPts val="0"/>
              </a:spcAft>
              <a:buNone/>
            </a:pPr>
            <a:endParaRPr/>
          </a:p>
          <a:p>
            <a:pPr marL="0" lvl="0" indent="0" algn="l" rtl="0">
              <a:spcBef>
                <a:spcPts val="0"/>
              </a:spcBef>
              <a:spcAft>
                <a:spcPts val="0"/>
              </a:spcAft>
              <a:buNone/>
            </a:pPr>
            <a:r>
              <a:rPr lang="en"/>
              <a:t>As shown in the screenshot, the Revision Rationale section appears toward the bottom of the Revise Meeting pop-up window. Teams can enter a written explanation describing the reason for the revision, such as a scheduling conflict, updated participant availability, or another meeting-related change. </a:t>
            </a:r>
            <a:endParaRPr/>
          </a:p>
          <a:p>
            <a:pPr marL="0" lvl="0" indent="0" algn="l" rtl="0">
              <a:spcBef>
                <a:spcPts val="0"/>
              </a:spcBef>
              <a:spcAft>
                <a:spcPts val="0"/>
              </a:spcAft>
              <a:buNone/>
            </a:pPr>
            <a:endParaRPr/>
          </a:p>
          <a:p>
            <a:pPr marL="0" lvl="0" indent="0" algn="l" rtl="0">
              <a:spcBef>
                <a:spcPts val="0"/>
              </a:spcBef>
              <a:spcAft>
                <a:spcPts val="0"/>
              </a:spcAft>
              <a:buNone/>
            </a:pPr>
            <a:r>
              <a:rPr lang="en"/>
              <a:t>While the rationale field itself is not required to complete the revision process, documenting the reason for changes is considered a best practice. This enhancement supports greater transparency and creates a clearer historical record for decision-making within ACHIEVE. </a:t>
            </a:r>
            <a:endParaRPr/>
          </a:p>
          <a:p>
            <a:pPr marL="0" lvl="0" indent="0" algn="l" rtl="0">
              <a:spcBef>
                <a:spcPts val="0"/>
              </a:spcBef>
              <a:spcAft>
                <a:spcPts val="0"/>
              </a:spcAft>
              <a:buNone/>
            </a:pPr>
            <a:endParaRPr/>
          </a:p>
          <a:p>
            <a:pPr marL="0" lvl="0" indent="0" algn="l" rtl="0">
              <a:spcBef>
                <a:spcPts val="0"/>
              </a:spcBef>
              <a:spcAft>
                <a:spcPts val="0"/>
              </a:spcAft>
              <a:buNone/>
            </a:pPr>
            <a:r>
              <a:rPr lang="en"/>
              <a:t>This also strengthens communication across team members and with families by ensuring there is documentation explaining why revisions occurred after the original meeting notice was created. The Revision Rationale box creates a record of why meeting changes occurred, making it easier for teams to understand revisions when reviewing meeting history later.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d7c15e3543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d7c15e354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the Revise Meeting process is completed, ACHIEVE will automatically generate a Revised Meeting Notice. As shown in the screenshot, users will first receive a confirmation pop-up asking them to verify that they want to proceed with sending the revised meeting notice. After selecting ‘Yes,’ the system saves the changes, updates the meeting status to ‘Revised,’ and creates the updated meeting notice. The revised notice is then stored within the Documentation section of Learner Management and is also made available through the Family Portal.</a:t>
            </a:r>
            <a:endParaRPr/>
          </a:p>
          <a:p>
            <a:pPr marL="0" lvl="0" indent="0" algn="l" rtl="0">
              <a:spcBef>
                <a:spcPts val="0"/>
              </a:spcBef>
              <a:spcAft>
                <a:spcPts val="0"/>
              </a:spcAft>
              <a:buNone/>
            </a:pPr>
            <a:endParaRPr/>
          </a:p>
          <a:p>
            <a:pPr marL="0" lvl="0" indent="0" algn="l" rtl="0">
              <a:spcBef>
                <a:spcPts val="0"/>
              </a:spcBef>
              <a:spcAft>
                <a:spcPts val="0"/>
              </a:spcAft>
              <a:buNone/>
            </a:pPr>
            <a:r>
              <a:rPr lang="en"/>
              <a:t>This enhancement helps ensure families and team members have access to the most current meeting information while maintaining documentation of revisions within the system. It also supports clearer communication and reduced confusion when meeting details change after the original notice has already been sent. </a:t>
            </a:r>
            <a:endParaRPr/>
          </a:p>
          <a:p>
            <a:pPr marL="0" lvl="0" indent="0" algn="l" rtl="0">
              <a:spcBef>
                <a:spcPts val="0"/>
              </a:spcBef>
              <a:spcAft>
                <a:spcPts val="0"/>
              </a:spcAft>
              <a:buNone/>
            </a:pPr>
            <a:endParaRPr/>
          </a:p>
          <a:p>
            <a:pPr marL="0" lvl="0" indent="0" algn="l" rtl="0">
              <a:spcBef>
                <a:spcPts val="0"/>
              </a:spcBef>
              <a:spcAft>
                <a:spcPts val="0"/>
              </a:spcAft>
              <a:buNone/>
            </a:pPr>
            <a:r>
              <a:rPr lang="en"/>
              <a:t>An important reminder for teams is that after revising a meeting notice, updated information should still be communicated to families as appropriate. The system enhancement improves access and documentation, but strong communication practices remain essential throughout the IEP process.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326968d2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326968d2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These enhancements are intended to improve both the functionality of ACHIEVE and the quality of IEP documentation statewide. The updates strengthen clarity and compliance by improving alignment across IEP components and reducing incomplete or disconnected documentation. They also support stronger data-driven decision making by requiring clearer connections between learner needs and the services, supports, and goals being provided. In addition, several updates improve usability for teams by streamlining workflows and simplifying navigation within the system. </a:t>
            </a:r>
            <a:endParaRPr sz="1200"/>
          </a:p>
          <a:p>
            <a:pPr marL="0" lvl="0" indent="0" algn="l" rtl="0">
              <a:spcBef>
                <a:spcPts val="0"/>
              </a:spcBef>
              <a:spcAft>
                <a:spcPts val="0"/>
              </a:spcAft>
              <a:buNone/>
            </a:pPr>
            <a:br>
              <a:rPr lang="en" sz="1200"/>
            </a:br>
            <a:r>
              <a:rPr lang="en" sz="1200"/>
              <a:t>Ultimately, these changes are designed to support greater statewide consistency, improve family understanding, and help teams create stronger, more individualized IEPs for students. </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d2fafd397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d2fafd397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provides a full view of the new Revise Meeting pop-up window and brings together the enhancements discussed throughout the previous slides. As shown in the screenshot, the pop-up is organized into several sections that guide users through the revision process in a more structured and transparent way. </a:t>
            </a:r>
            <a:endParaRPr/>
          </a:p>
          <a:p>
            <a:pPr marL="0" lvl="0" indent="0" algn="l" rtl="0">
              <a:spcBef>
                <a:spcPts val="0"/>
              </a:spcBef>
              <a:spcAft>
                <a:spcPts val="0"/>
              </a:spcAft>
              <a:buNone/>
            </a:pPr>
            <a:endParaRPr/>
          </a:p>
          <a:p>
            <a:pPr marL="0" lvl="0" indent="0" algn="l" rtl="0">
              <a:spcBef>
                <a:spcPts val="0"/>
              </a:spcBef>
              <a:spcAft>
                <a:spcPts val="0"/>
              </a:spcAft>
              <a:buNone/>
            </a:pPr>
            <a:r>
              <a:rPr lang="en"/>
              <a:t>At the top of the window, users can view the learner demographic information and the current purpose of the meeting. If additional meeting purposes need to be added, users can select them from the dropdown menu. Importantly, the original meeting purposes remain attached to the meeting notice and are not removed during the revision process.</a:t>
            </a:r>
            <a:endParaRPr/>
          </a:p>
          <a:p>
            <a:pPr marL="0" lvl="0" indent="0" algn="l" rtl="0">
              <a:spcBef>
                <a:spcPts val="0"/>
              </a:spcBef>
              <a:spcAft>
                <a:spcPts val="0"/>
              </a:spcAft>
              <a:buNone/>
            </a:pPr>
            <a:endParaRPr/>
          </a:p>
          <a:p>
            <a:pPr marL="0" lvl="0" indent="0" algn="l" rtl="0">
              <a:spcBef>
                <a:spcPts val="0"/>
              </a:spcBef>
              <a:spcAft>
                <a:spcPts val="0"/>
              </a:spcAft>
              <a:buNone/>
            </a:pPr>
            <a:r>
              <a:rPr lang="en"/>
              <a:t>Below that, users can review the current meeting date, time, and location. If revisions are needed, users can select whether they want to revise  the location, revise the meeting date and time, or both. When date and time changes are selected, additional required fields will appear, including the updated meeting information and the reason for the reschedule. </a:t>
            </a:r>
            <a:endParaRPr/>
          </a:p>
          <a:p>
            <a:pPr marL="0" lvl="0" indent="0" algn="l" rtl="0">
              <a:spcBef>
                <a:spcPts val="0"/>
              </a:spcBef>
              <a:spcAft>
                <a:spcPts val="0"/>
              </a:spcAft>
              <a:buNone/>
            </a:pPr>
            <a:endParaRPr/>
          </a:p>
          <a:p>
            <a:pPr marL="0" lvl="0" indent="0" algn="l" rtl="0">
              <a:spcBef>
                <a:spcPts val="0"/>
              </a:spcBef>
              <a:spcAft>
                <a:spcPts val="0"/>
              </a:spcAft>
              <a:buNone/>
            </a:pPr>
            <a:r>
              <a:rPr lang="en"/>
              <a:t>The Requested Participants section is also visible within the screenshot. Existing participants from the original notice cannot be edited or removed; however, users can add additional participants if needed. This helps preserve the integrity of the original meeting notice while still allowing flexibility for additional team involvement. </a:t>
            </a:r>
            <a:endParaRPr/>
          </a:p>
          <a:p>
            <a:pPr marL="0" lvl="0" indent="0" algn="l" rtl="0">
              <a:spcBef>
                <a:spcPts val="0"/>
              </a:spcBef>
              <a:spcAft>
                <a:spcPts val="0"/>
              </a:spcAft>
              <a:buNone/>
            </a:pPr>
            <a:endParaRPr/>
          </a:p>
          <a:p>
            <a:pPr marL="0" lvl="0" indent="0" algn="l" rtl="0">
              <a:spcBef>
                <a:spcPts val="0"/>
              </a:spcBef>
              <a:spcAft>
                <a:spcPts val="0"/>
              </a:spcAft>
              <a:buNone/>
            </a:pPr>
            <a:r>
              <a:rPr lang="en"/>
              <a:t>Finally, at the bottom of the window, users will see the Revision Rationale field. This area allows teams to document why the meeting revisions were made, helping strengthen transparency and supporting clearer documentation practice within ACHIEVE.</a:t>
            </a:r>
            <a:endParaRPr/>
          </a:p>
          <a:p>
            <a:pPr marL="0" lvl="0" indent="0" algn="l" rtl="0">
              <a:spcBef>
                <a:spcPts val="0"/>
              </a:spcBef>
              <a:spcAft>
                <a:spcPts val="0"/>
              </a:spcAft>
              <a:buNone/>
            </a:pPr>
            <a:endParaRPr/>
          </a:p>
          <a:p>
            <a:pPr marL="0" lvl="0" indent="0" algn="l" rtl="0">
              <a:spcBef>
                <a:spcPts val="0"/>
              </a:spcBef>
              <a:spcAft>
                <a:spcPts val="0"/>
              </a:spcAft>
              <a:buNone/>
            </a:pPr>
            <a:r>
              <a:rPr lang="en"/>
              <a:t>Overall, this redesign creates a more centralized and structured revision workflow that improves usability, communication and documentation consistency across the IEP process.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ec19301fa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ec19301f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 status within ACHIEVE now provides a clearer picture of where a meeting stands in the process. A meeting is not considered fully complete until all required roll call actions have been finalized. Meetings with unresolved roll call items will continue to appear within the Pending Meeting section. This helps teams quickly identify meetings that require follow-up actions before documentation is finalized. </a:t>
            </a:r>
            <a:endParaRPr/>
          </a:p>
          <a:p>
            <a:pPr marL="0" lvl="0" indent="0" algn="l" rtl="0">
              <a:spcBef>
                <a:spcPts val="0"/>
              </a:spcBef>
              <a:spcAft>
                <a:spcPts val="0"/>
              </a:spcAft>
              <a:buNone/>
            </a:pPr>
            <a:endParaRPr/>
          </a:p>
          <a:p>
            <a:pPr marL="0" lvl="0" indent="0" algn="l" rtl="0">
              <a:spcBef>
                <a:spcPts val="0"/>
              </a:spcBef>
              <a:spcAft>
                <a:spcPts val="0"/>
              </a:spcAft>
              <a:buNone/>
            </a:pPr>
            <a:r>
              <a:rPr lang="en"/>
              <a:t>Completing roll call is an important step because it documents attendance, confirms participation and helps ensure meeting record accurately reflect what occurred. Finalizing roll call also supports accurate meeting status updates and helps prevent incomplete meeting activities from remaining open within the system.</a:t>
            </a:r>
            <a:endParaRPr/>
          </a:p>
          <a:p>
            <a:pPr marL="0" lvl="0" indent="0" algn="l" rtl="0">
              <a:spcBef>
                <a:spcPts val="0"/>
              </a:spcBef>
              <a:spcAft>
                <a:spcPts val="0"/>
              </a:spcAft>
              <a:buNone/>
            </a:pPr>
            <a:endParaRPr/>
          </a:p>
          <a:p>
            <a:pPr marL="0" lvl="0" indent="0" algn="l" rtl="0">
              <a:spcBef>
                <a:spcPts val="0"/>
              </a:spcBef>
              <a:spcAft>
                <a:spcPts val="0"/>
              </a:spcAft>
              <a:buNone/>
            </a:pPr>
            <a:r>
              <a:rPr lang="en"/>
              <a:t>Before moving on from a meeting, teams should verify that roll call has been completed and that all required meeting actions have been finalized. Doing so helps maintain accurate records and ensures the meeting process is fully documented within ACHIEVE.</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ec19301fa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ec19301fa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enhancement introduces new functionality to support family access to the ACHIEVE Family Portal. The following slides will demonstrate where the new Family Portal feature is located and how it can be used to provide registration information directly to families.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ec19301fa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ec19301fa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new Family Portal Handout button has been added within the Family Contact section of ACHIEVE. This enhancement provides users with a quick way to generate a handout that can be shared directly with families. The handout includes registration information as well as the last four digits of the learner’s State ID, which families will use during the account setup process. The IEP team will need to continue to select the Invite to Portal button for families to register for the Family Portal.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ec19301fa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ec19301fa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generate the handout, navigate to the learner’s Family Contact tab and select the Family Portal Handout button. ACHIEVE will automatically create a handout that can be provided to the family. This allows staff to provide families with registration information immediately rather than manually locating student information needed for account creation.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ec19301fa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ec19301fa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Selecting the Family Portal handout button generates a flyer that can be shared with families. The flyer contains the last four digits of the learner’s State ID, registration information and resources to help families get started. It also highlights the benefits of the Family Portal, including electronic access to records, meeting notices, learner progress information, and electronic consent forms. This enhancement supports increased family engagement and provides a consistent statewide process for sharing Family Portal access information.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ec19301fa4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ec19301fa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the new Family Portal Handout, it is important to understand the requirements for Family Portal invitations. Each IDEA parent must have a unique, valid email address entered in ACHIEVE. The invitation is sent to the email address stored within the system and is used to begin the Family Portal registration process.  The new flyer does not allow families to register; however, it provides them with more information regarding the Family Portal.  The IEP team should continue to select the Invite to Portal button after they review a family contact's email address and validate the contact record.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d7c15e35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d7c15e35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next section introduces one of the largest updates within the IEP enhancements release: changes to the PLAAFP Considerations of Special Factors process. The goal of these updates is to strengthen intentional decision-making, improve alignment across IEP components, and increase documentation consistency statewide.</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d2fafd3978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d2fafd397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highlights the core structural changes to how Special Factors are addressed within the PLAAFP section of ACHIEVE. Under the updated process, each special factor must now be reviewed and addressed individually by the IEP team. The previous option allowing teams to broadly indicate that all factors were considered has been removed. </a:t>
            </a:r>
            <a:endParaRPr/>
          </a:p>
          <a:p>
            <a:pPr marL="0" lvl="0" indent="0" algn="l" rtl="0">
              <a:spcBef>
                <a:spcPts val="0"/>
              </a:spcBef>
              <a:spcAft>
                <a:spcPts val="0"/>
              </a:spcAft>
              <a:buNone/>
            </a:pPr>
            <a:endParaRPr/>
          </a:p>
          <a:p>
            <a:pPr marL="0" lvl="0" indent="0" algn="l" rtl="0">
              <a:spcBef>
                <a:spcPts val="0"/>
              </a:spcBef>
              <a:spcAft>
                <a:spcPts val="0"/>
              </a:spcAft>
              <a:buNone/>
            </a:pPr>
            <a:r>
              <a:rPr lang="en"/>
              <a:t>As a result, teams are now required to make an explicit Yes or No decision for every individual special factor. Along with the Yes/No decision, the guiding questions were updated to help with these decisions. This creates a more intentional and transparent process for documenting student needs and determining whether those needs must be addressed within the IEP.</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on the slide demonstrates how the system now presents each factor as its own interactive selection area rather than part of a single generalized checklist. This redesign helps guide teams through a more individualized review process and visually reinforces which factors still require action or responses. </a:t>
            </a:r>
            <a:endParaRPr/>
          </a:p>
          <a:p>
            <a:pPr marL="0" lvl="0" indent="0" algn="l" rtl="0">
              <a:spcBef>
                <a:spcPts val="0"/>
              </a:spcBef>
              <a:spcAft>
                <a:spcPts val="0"/>
              </a:spcAft>
              <a:buNone/>
            </a:pPr>
            <a:endParaRPr/>
          </a:p>
          <a:p>
            <a:pPr marL="0" lvl="0" indent="0" algn="l" rtl="0">
              <a:spcBef>
                <a:spcPts val="0"/>
              </a:spcBef>
              <a:spcAft>
                <a:spcPts val="0"/>
              </a:spcAft>
              <a:buNone/>
            </a:pPr>
            <a:r>
              <a:rPr lang="en"/>
              <a:t>Teams must now make a deliberate decision for each factor rather than simply indicating that all factors were considered.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d2fafd3978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d2fafd3978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enhancement significantly changes how teams interact with Special Factors during IEP development. As shown on the slide, teams can no longer broadly review or generalize Special Factor as a group. Instead, each factor must be intentionally reviewed and individually documented within ACHIEVE. </a:t>
            </a:r>
            <a:endParaRPr/>
          </a:p>
          <a:p>
            <a:pPr marL="0" lvl="0" indent="0" algn="l" rtl="0">
              <a:spcBef>
                <a:spcPts val="0"/>
              </a:spcBef>
              <a:spcAft>
                <a:spcPts val="0"/>
              </a:spcAft>
              <a:buNone/>
            </a:pPr>
            <a:endParaRPr/>
          </a:p>
          <a:p>
            <a:pPr marL="0" lvl="0" indent="0" algn="l" rtl="0">
              <a:spcBef>
                <a:spcPts val="0"/>
              </a:spcBef>
              <a:spcAft>
                <a:spcPts val="0"/>
              </a:spcAft>
              <a:buNone/>
            </a:pPr>
            <a:r>
              <a:rPr lang="en"/>
              <a:t>This means teams must actively determine whether each Special Factor applies to the learner and whether it needs to be addressed through goals, services, or other IEP components. Each decision now requires more intentional discussion and documentation rather than relying on a single overall checkbox or generalized statement. </a:t>
            </a:r>
            <a:endParaRPr/>
          </a:p>
          <a:p>
            <a:pPr marL="0" lvl="0" indent="0" algn="l" rtl="0">
              <a:spcBef>
                <a:spcPts val="0"/>
              </a:spcBef>
              <a:spcAft>
                <a:spcPts val="0"/>
              </a:spcAft>
              <a:buNone/>
            </a:pPr>
            <a:endParaRPr/>
          </a:p>
          <a:p>
            <a:pPr marL="0" lvl="0" indent="0" algn="l" rtl="0">
              <a:spcBef>
                <a:spcPts val="0"/>
              </a:spcBef>
              <a:spcAft>
                <a:spcPts val="0"/>
              </a:spcAft>
              <a:buNone/>
            </a:pPr>
            <a:r>
              <a:rPr lang="en"/>
              <a:t>Teams are guided through each factor separately, helping ensure that decisions are clearly documented and not unintentionally skipped. Many of the Special Factors now include updated guided questions. These questions are designed to support team discussion and help ensure decisions are thoughtful, individualized and clearly documented within the IEP process.</a:t>
            </a:r>
            <a:endParaRPr/>
          </a:p>
          <a:p>
            <a:pPr marL="0" lvl="0" indent="0" algn="l" rtl="0">
              <a:spcBef>
                <a:spcPts val="0"/>
              </a:spcBef>
              <a:spcAft>
                <a:spcPts val="0"/>
              </a:spcAft>
              <a:buNone/>
            </a:pPr>
            <a:endParaRPr/>
          </a:p>
          <a:p>
            <a:pPr marL="0" lvl="0" indent="0" algn="l" rtl="0">
              <a:spcBef>
                <a:spcPts val="0"/>
              </a:spcBef>
              <a:spcAft>
                <a:spcPts val="0"/>
              </a:spcAft>
              <a:buNone/>
            </a:pPr>
            <a:r>
              <a:rPr lang="en"/>
              <a:t>Teams are guided through each factor separately, helping ensure that decisions are clearly documented and not unintentionally skipped. Many of the Special Factors now include updated guiding questions to support team discussion and decision-making. Rather than replying on a single checkbox teams now work through each factor individually, creating a more deliberate review process that focuses on the learner’s specific needs.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e9d0a9c5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e9d0a9c5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This release includes targeted enhancements across several areas of the IEP portion of ACHIEVE. This presentation will review updates to the Learner Dashboard Activity Section, meeting notices and revisions and a new Family Portal registration feature. The Family Portal enhancement adds a button that generates a registration flyer containing information families need to create a Family Portal account, including the last four digits of the student’s State Student ID.  The presentation will also touch base on updates to PLAAFP special factors, secondary transition, goals, and preschool Least Restrictive Environment requirements. Finally, the slides will review changes to the Incomplete Data Report, or IDR, which introduce alignment and documentation accuracy. As the presentation moves through each section, we will review both the technical functionality within ACHIEVE and the practical impact these changes may have on IEP teams and documentation practices statewide.</a:t>
            </a: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e6afb21c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e6afb21c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introduces the new structure teams will see within ACHIEVE when working through Special Factors. Each Special Factor now includes an initial Yes or No question that serves as the decision point for whether that factor will be addressed within the IEP.</a:t>
            </a:r>
            <a:endParaRPr/>
          </a:p>
          <a:p>
            <a:pPr marL="0" lvl="0" indent="0" algn="l" rtl="0">
              <a:spcBef>
                <a:spcPts val="0"/>
              </a:spcBef>
              <a:spcAft>
                <a:spcPts val="0"/>
              </a:spcAft>
              <a:buNone/>
            </a:pPr>
            <a:endParaRPr/>
          </a:p>
          <a:p>
            <a:pPr marL="0" lvl="0" indent="0" algn="l" rtl="0">
              <a:spcBef>
                <a:spcPts val="0"/>
              </a:spcBef>
              <a:spcAft>
                <a:spcPts val="0"/>
              </a:spcAft>
              <a:buNone/>
            </a:pPr>
            <a:r>
              <a:rPr lang="en"/>
              <a:t>As shown in the screenshot, if a team selects “Yes,” additional follow-up questions and required selection appear beneath that factor. ACHIEVE also uses visual indicators, including warning icons, and color changes to help teams quickly identify whether required responses have been completed or whether additional action is still needed. </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factors that are being addressed display differently than those marked ‘No,’ and incomplete follow-up requirements will trigger warning indicators until the necessary information is entered. This creates a more guided workflow and helps teams identify incomplete documentation earlier in the process. </a:t>
            </a:r>
            <a:endParaRPr/>
          </a:p>
          <a:p>
            <a:pPr marL="0" lvl="0" indent="0" algn="l" rtl="0">
              <a:spcBef>
                <a:spcPts val="0"/>
              </a:spcBef>
              <a:spcAft>
                <a:spcPts val="0"/>
              </a:spcAft>
              <a:buNone/>
            </a:pPr>
            <a:endParaRPr/>
          </a:p>
          <a:p>
            <a:pPr marL="0" lvl="0" indent="0" algn="l" rtl="0">
              <a:spcBef>
                <a:spcPts val="0"/>
              </a:spcBef>
              <a:spcAft>
                <a:spcPts val="0"/>
              </a:spcAft>
              <a:buNone/>
            </a:pPr>
            <a:r>
              <a:rPr lang="en"/>
              <a:t>ACHIEVE uses visuals indicators and follow-up questions to guide teams through the review process. These built-in prompts help users to identify missing information before moving to other sections of the IEP and make it easier to determine which factors still require action.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e6afb21c0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e6afb21c0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shown in the screenshot, selecting ‘No’ indicates that the Special Factor is not being addressed within the learner’s IEP.</a:t>
            </a:r>
            <a:endParaRPr/>
          </a:p>
          <a:p>
            <a:pPr marL="0" lvl="0" indent="0" algn="l" rtl="0">
              <a:spcBef>
                <a:spcPts val="0"/>
              </a:spcBef>
              <a:spcAft>
                <a:spcPts val="0"/>
              </a:spcAft>
              <a:buNone/>
            </a:pPr>
            <a:endParaRPr/>
          </a:p>
          <a:p>
            <a:pPr marL="0" lvl="0" indent="0" algn="l" rtl="0">
              <a:spcBef>
                <a:spcPts val="0"/>
              </a:spcBef>
              <a:spcAft>
                <a:spcPts val="0"/>
              </a:spcAft>
              <a:buNone/>
            </a:pPr>
            <a:r>
              <a:rPr lang="en"/>
              <a:t>When ‘No’ is selected, no additional follow-up action or required fields appear for that factor. The system visually changes the factor to reflect that decision, helping teams clearly distinguish between factors that are being addressed and those that are not. </a:t>
            </a:r>
            <a:endParaRPr/>
          </a:p>
          <a:p>
            <a:pPr marL="0" lvl="0" indent="0" algn="l" rtl="0">
              <a:spcBef>
                <a:spcPts val="0"/>
              </a:spcBef>
              <a:spcAft>
                <a:spcPts val="0"/>
              </a:spcAft>
              <a:buNone/>
            </a:pPr>
            <a:endParaRPr/>
          </a:p>
          <a:p>
            <a:pPr marL="0" lvl="0" indent="0" algn="l" rtl="0">
              <a:spcBef>
                <a:spcPts val="0"/>
              </a:spcBef>
              <a:spcAft>
                <a:spcPts val="0"/>
              </a:spcAft>
              <a:buNone/>
            </a:pPr>
            <a:r>
              <a:rPr lang="en"/>
              <a:t>Although additional documentation is not required when ‘No’ is selected, the decision should still represent an intentional team determination based on the learner’s data, needs, and educational access. The absence of additional requirements does not mean the factor was skipped; rather, it indicates the team determined the factor does not require supports or services within the IEP at the time. This enhancement helps improve clarity within the documentation process while also reinforcing that each Special Factor requires active consideration and individualized team decision-making.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e6afb21c0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e6afb21c0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Choosing ‘Yes’ indicates that the factor will be addressed somewhere within the learner’s IEP and triggers additional required actions within ACHIEVE. As shown in the screenshot, once ‘Yes’ is selected, the system expands to display follow-up options requiring teams to identify how the Special Factor will be addressed. This may include connections to goals, services, accommodations, activities and supports, or other IEP components. ACHIEVE also provides visual warning indicators if required responses are incomplete. For example, warning icons remain visible  until teams complete the required selection tied to that Special Factor. This helps guide users through the process and reduces the likelihood of incomplete documentation. </a:t>
            </a:r>
            <a:endParaRPr/>
          </a:p>
          <a:p>
            <a:pPr marL="0" lvl="0" indent="0" algn="l" rtl="0">
              <a:spcBef>
                <a:spcPts val="0"/>
              </a:spcBef>
              <a:spcAft>
                <a:spcPts val="0"/>
              </a:spcAft>
              <a:buNone/>
            </a:pPr>
            <a:endParaRPr/>
          </a:p>
          <a:p>
            <a:pPr marL="0" lvl="0" indent="0" algn="l" rtl="0">
              <a:spcBef>
                <a:spcPts val="0"/>
              </a:spcBef>
              <a:spcAft>
                <a:spcPts val="0"/>
              </a:spcAft>
              <a:buNone/>
            </a:pPr>
            <a:r>
              <a:rPr lang="en"/>
              <a:t>This enhancement reinforces that identifying a Special Factor within the PLAAFP should lead to intentional planning elsewhere within the IEP. Selecting “Yes” now requires teams to move beyond identification and document the actual supports that will address the learner’s needs.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e6afb21c0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e6afb21c0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enhancement introduces a stronger alignment requirement across IEP components. It does not prescribe how the need must be addressed; rather, it requires teams to identify where the support is documented within the IEP.  When a Special Factor is identified in the PLAAFP, ACHIEVE now requires teams to document how that factor is addressed elsewhere within the IEP. As shown on the slide, identified Special Factors should connect to one or more IEP components, including goals, services, activities and supports, or accommodations. These connections help demonstrate how the team is addressing the learner’s identified needs through the IEP. ACHIEVE uses tagging and alignment indicators to support the process. If a Special Factor is identified but not connected elsewhere in the IEP, the system may generate warning messages or Incomplete Data Report items to alert the team that additional review may be needed. </a:t>
            </a:r>
            <a:endParaRPr/>
          </a:p>
          <a:p>
            <a:pPr marL="0" lvl="0" indent="0" algn="l" rtl="0">
              <a:spcBef>
                <a:spcPts val="0"/>
              </a:spcBef>
              <a:spcAft>
                <a:spcPts val="0"/>
              </a:spcAft>
              <a:buNone/>
            </a:pPr>
            <a:endParaRPr/>
          </a:p>
          <a:p>
            <a:pPr marL="0" lvl="0" indent="0" algn="l" rtl="0">
              <a:spcBef>
                <a:spcPts val="0"/>
              </a:spcBef>
              <a:spcAft>
                <a:spcPts val="0"/>
              </a:spcAft>
              <a:buNone/>
            </a:pPr>
            <a:r>
              <a:rPr lang="en"/>
              <a:t>You will also notice the Other option. This option is available when a Special Factor is being addressed within the IEP but does not fit neatly within a goal, service, activity and support, or accommodation. When Other is selected, ACHIEVE provides a text field for the team to describe how the factor is being addressed. This allows teams to document unique situations while still maintaining alignment across the IEP. While the system allows the use of Other, teams should first consider whether the identified need is already addressed through a goal, service, activity and support, or accommodations before selecting that option. </a:t>
            </a:r>
            <a:endParaRPr/>
          </a:p>
          <a:p>
            <a:pPr marL="0" lvl="0" indent="0" algn="l" rtl="0">
              <a:spcBef>
                <a:spcPts val="0"/>
              </a:spcBef>
              <a:spcAft>
                <a:spcPts val="0"/>
              </a:spcAft>
              <a:buNone/>
            </a:pPr>
            <a:endParaRPr/>
          </a:p>
          <a:p>
            <a:pPr marL="0" lvl="0" indent="0" algn="l" rtl="0">
              <a:spcBef>
                <a:spcPts val="0"/>
              </a:spcBef>
              <a:spcAft>
                <a:spcPts val="0"/>
              </a:spcAft>
              <a:buNone/>
            </a:pPr>
            <a:r>
              <a:rPr lang="en"/>
              <a:t>It is important to remember that not every identified Special Factor will result in a goal. Teams should determine the most appropriate method for addressing the learner’s needs and then identify where that support is documented within the IEP.</a:t>
            </a:r>
            <a:endParaRPr/>
          </a:p>
          <a:p>
            <a:pPr marL="0" lvl="0" indent="0" algn="l" rtl="0">
              <a:spcBef>
                <a:spcPts val="0"/>
              </a:spcBef>
              <a:spcAft>
                <a:spcPts val="0"/>
              </a:spcAft>
              <a:buNone/>
            </a:pPr>
            <a:endParaRPr/>
          </a:p>
          <a:p>
            <a:pPr marL="0" lvl="0" indent="0" algn="l" rtl="0">
              <a:spcBef>
                <a:spcPts val="0"/>
              </a:spcBef>
              <a:spcAft>
                <a:spcPts val="0"/>
              </a:spcAft>
              <a:buNone/>
            </a:pPr>
            <a:r>
              <a:rPr lang="en"/>
              <a:t>Ultimately, these enhancements help move teams away from isolated PLAAFP statements and toward a more connected, data-informed IEP where identified needs, supports, services, and accommodations work together to support the learner.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e6afb21c0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e6afb21c0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this slide you can see the new tagging system connected to Special Factors throughout ACHIEVE. As shown in the screenshot, teams can now apply Special Factor tags directly within goals, services, activities and supports, and accommodations. </a:t>
            </a:r>
            <a:endParaRPr/>
          </a:p>
          <a:p>
            <a:pPr marL="0" lvl="0" indent="0" algn="l" rtl="0">
              <a:spcBef>
                <a:spcPts val="0"/>
              </a:spcBef>
              <a:spcAft>
                <a:spcPts val="0"/>
              </a:spcAft>
              <a:buNone/>
            </a:pPr>
            <a:endParaRPr/>
          </a:p>
          <a:p>
            <a:pPr marL="0" lvl="0" indent="0" algn="l" rtl="0">
              <a:spcBef>
                <a:spcPts val="0"/>
              </a:spcBef>
              <a:spcAft>
                <a:spcPts val="0"/>
              </a:spcAft>
              <a:buNone/>
            </a:pPr>
            <a:r>
              <a:rPr lang="en"/>
              <a:t>The tagging system is designed to help visually connect IEP components back to the learner’s identified Special Factors within the PLAAFP. Rather than relying only on narrative descriptions, teams can now explicitly tag which parts of the IEP are addressing areas such as Assistive Technology, Communication, Health, Social-Emotional Behavior, Vision, or other identified factors. </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demonstrates the multi-select format users will use within ACHIEVE. </a:t>
            </a:r>
            <a:endParaRPr/>
          </a:p>
          <a:p>
            <a:pPr marL="0" lvl="0" indent="0" algn="l" rtl="0">
              <a:spcBef>
                <a:spcPts val="0"/>
              </a:spcBef>
              <a:spcAft>
                <a:spcPts val="0"/>
              </a:spcAft>
              <a:buNone/>
            </a:pPr>
            <a:endParaRPr/>
          </a:p>
          <a:p>
            <a:pPr marL="0" lvl="0" indent="0" algn="l" rtl="0">
              <a:spcBef>
                <a:spcPts val="0"/>
              </a:spcBef>
              <a:spcAft>
                <a:spcPts val="0"/>
              </a:spcAft>
              <a:buNone/>
            </a:pPr>
            <a:r>
              <a:rPr lang="en"/>
              <a:t>The tags provide a visual connection between the need identified in the PLAAFP and the support documented elsewhere in the IEP.</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e6afb21c0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e6afb21c0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shown on this screenshot, ACHIEVE now generates warning messages when information across the IEP does not align correctly. For example, the system may generate a warning if a Special Factor is marked ‘Yes’ within the PLAAFP but is not connected to goals, services, accommodations, or supports elsewhere in the IEP. It can also flag situations where tags applied in other sections do not align with the team’s PLAAFP decisions. </a:t>
            </a:r>
            <a:endParaRPr/>
          </a:p>
          <a:p>
            <a:pPr marL="0" lvl="0" indent="0" algn="l" rtl="0">
              <a:spcBef>
                <a:spcPts val="0"/>
              </a:spcBef>
              <a:spcAft>
                <a:spcPts val="0"/>
              </a:spcAft>
              <a:buNone/>
            </a:pPr>
            <a:br>
              <a:rPr lang="en"/>
            </a:br>
            <a:r>
              <a:rPr lang="en"/>
              <a:t>The screenshot demonstrates how these warnings appear directly within the workflow to alert users to potential inconsistencies before finalizing the IEP. These alerts are intended to guide teams toward stronger internal alignment and reduce the likelihood of incomplete or contradictory documentation. </a:t>
            </a:r>
            <a:endParaRPr/>
          </a:p>
          <a:p>
            <a:pPr marL="0" lvl="0" indent="0" algn="l" rtl="0">
              <a:spcBef>
                <a:spcPts val="0"/>
              </a:spcBef>
              <a:spcAft>
                <a:spcPts val="0"/>
              </a:spcAft>
              <a:buNone/>
            </a:pPr>
            <a:endParaRPr/>
          </a:p>
          <a:p>
            <a:pPr marL="0" lvl="0" indent="0" algn="l" rtl="0">
              <a:spcBef>
                <a:spcPts val="0"/>
              </a:spcBef>
              <a:spcAft>
                <a:spcPts val="0"/>
              </a:spcAft>
              <a:buNone/>
            </a:pPr>
            <a:r>
              <a:rPr lang="en"/>
              <a:t>These warnings serve as checkpoints throughout the IEP development process. They help teams identify potential omissions or inconsistencies before the IEP is finalized, allowing corrections to be made while the team is still actively working in the document.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e6afb21c02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e6afb21c0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enhancement focuses on improving visibility and alignment for Accessible Educational Materials, or AEM, within ACHIEVE. </a:t>
            </a:r>
            <a:endParaRPr/>
          </a:p>
          <a:p>
            <a:pPr marL="0" lvl="0" indent="0" algn="l" rtl="0">
              <a:spcBef>
                <a:spcPts val="0"/>
              </a:spcBef>
              <a:spcAft>
                <a:spcPts val="0"/>
              </a:spcAft>
              <a:buNone/>
            </a:pPr>
            <a:r>
              <a:rPr lang="en"/>
              <a:t>The screenshot demonstrates how the system will surface these identified formats directly within the workflow rather than requiring teams to remember or manually cross-reference information from another section on the IEP-see the red text in the screenshot. This creates a clearer connection between identified accessibility needs and the supports documented for implementation. It is important to note that the system is not automatically creating an Activity or Support. Rather, ACHIEVE is displaying the accessible format that was selected in the Special Factors section as a reminder and reference for the team. For example, if a team identifies Braille, large print, audio, or another accessible format as an AEM need, they would select AEM in the Activities and Support drop down and then describe within the description how those materials will be provided to the student and implemented in practice </a:t>
            </a:r>
            <a:endParaRPr/>
          </a:p>
          <a:p>
            <a:pPr marL="0" lvl="0" indent="0" algn="l" rtl="0">
              <a:spcBef>
                <a:spcPts val="0"/>
              </a:spcBef>
              <a:spcAft>
                <a:spcPts val="0"/>
              </a:spcAft>
              <a:buNone/>
            </a:pPr>
            <a:endParaRPr/>
          </a:p>
          <a:p>
            <a:pPr marL="0" lvl="0" indent="0" algn="l" rtl="0">
              <a:spcBef>
                <a:spcPts val="0"/>
              </a:spcBef>
              <a:spcAft>
                <a:spcPts val="0"/>
              </a:spcAft>
              <a:buNone/>
            </a:pPr>
            <a:r>
              <a:rPr lang="en"/>
              <a:t>Overall, this change strengthens documentation clarity while helping teams ensure that accessibility considerations remain visible throughout the IEP development process.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e6afb21c0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e6afb21c0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focuses on updates to the  Incomplete Data Report (IDR), process connected to Special Factors. Under the new logic, when a team identifies that a Special Factor will be addressed within the IEP, ACHIEVE will automatically check for alignment across related IEP components.</a:t>
            </a:r>
            <a:endParaRPr/>
          </a:p>
          <a:p>
            <a:pPr marL="0" lvl="0" indent="0" algn="l" rtl="0">
              <a:spcBef>
                <a:spcPts val="0"/>
              </a:spcBef>
              <a:spcAft>
                <a:spcPts val="0"/>
              </a:spcAft>
              <a:buNone/>
            </a:pPr>
            <a:endParaRPr/>
          </a:p>
          <a:p>
            <a:pPr marL="0" lvl="0" indent="0" algn="l" rtl="0">
              <a:spcBef>
                <a:spcPts val="0"/>
              </a:spcBef>
              <a:spcAft>
                <a:spcPts val="0"/>
              </a:spcAft>
              <a:buNone/>
            </a:pPr>
            <a:r>
              <a:rPr lang="en"/>
              <a:t>As shown on the slide, the system now reviews whether there is at least one related goal, service, activity, and support, or accommodation connected to the identified Special Factor. If one of those expected components is missing, ACHIEVE generates an IDR item notifying the team of the missing alignment. </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demonstrates how these system-generated IDR items function as a prompt for teams to review incomplete areas before finalizing the IEP. ACHIEVE also includes a direct resolve button that routes users to the appropriate section needing attention, helping streamline corrections within the workflow. It is important to note that if the team selects “other” in how the Special Factor will be addressed, ACHIEVE does not check for that item or generates an IDR as a reminder. The automatic checks and IDR only apply to Goal, Service, Activity/Support and Accommodation.</a:t>
            </a:r>
            <a:endParaRPr/>
          </a:p>
          <a:p>
            <a:pPr marL="0" lvl="0" indent="0" algn="l" rtl="0">
              <a:spcBef>
                <a:spcPts val="0"/>
              </a:spcBef>
              <a:spcAft>
                <a:spcPts val="0"/>
              </a:spcAft>
              <a:buNone/>
            </a:pPr>
            <a:endParaRPr/>
          </a:p>
          <a:p>
            <a:pPr marL="0" lvl="0" indent="0" algn="l" rtl="0">
              <a:spcBef>
                <a:spcPts val="0"/>
              </a:spcBef>
              <a:spcAft>
                <a:spcPts val="0"/>
              </a:spcAft>
              <a:buNone/>
            </a:pPr>
            <a:r>
              <a:rPr lang="en"/>
              <a:t>Rather than discovering missing connections during a review, teams receive immediate feedback while developing the IEP.</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d7c15e354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d7c15e35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now moving into the Secondary Transition enhancements. This section introduces updates designed to strengthen how Postsecondary Expectations are documented and connected across IEP components. </a:t>
            </a:r>
            <a:endParaRPr/>
          </a:p>
          <a:p>
            <a:pPr marL="0" lvl="0" indent="0" algn="l" rtl="0">
              <a:spcBef>
                <a:spcPts val="0"/>
              </a:spcBef>
              <a:spcAft>
                <a:spcPts val="0"/>
              </a:spcAft>
              <a:buNone/>
            </a:pPr>
            <a:endParaRPr/>
          </a:p>
          <a:p>
            <a:pPr marL="0" lvl="0" indent="0" algn="l" rtl="0">
              <a:spcBef>
                <a:spcPts val="0"/>
              </a:spcBef>
              <a:spcAft>
                <a:spcPts val="0"/>
              </a:spcAft>
              <a:buNone/>
            </a:pPr>
            <a:r>
              <a:rPr lang="en"/>
              <a:t>The upcoming slides will walk through new transition tagging features, updated system alerts, and how these enhancements support stronger alignment between transition planning and the overall IEP process.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d2fafd3978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3d2fafd3978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update is the addition of Postsecondary Expectations field tags, which allow teams to identify whether transition planning is connected to Learning, Living and/or Working. The second update is a new Secondary Transition alert within the system. This alert helps prevent users from unintentionally opening Postsecondary Transition requirements for learners when transition documentation may not yet be appropriate.  Together, these enhancements help strengthen consistency in transition documentation and improve alignment between Postsecondary Expectations and other IEP components throughout ACHIEVE.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e9d0a9c52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e9d0a9c52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now moving into updates related to the Learner Dashboard Activity Section. Several enhancements were made to improve organization, meeting tracking and documentation visibility within ACHIEVE. These updates separate pending meetings from past meetings, improve how meetings are displayed to users, and add additional documentation requirements for meetings that are canceled or not held. The overall goal of these changes is to create a clearer workflow for teams while improving transparency and historical tracking of meeting activity.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d2fafd3978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d2fafd3978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shown on the slide, teams can now identify which transition domains are being addressed within the IEP by selecting tags related to Learning, Living, and Working. The screenshot demonstrates the new multi-select button structure teams will use when documenting Postsecondary Expectations. These tags are optional, meaning teams only select the areas that are relevant to the learner’s individualized transition planning. </a:t>
            </a:r>
            <a:endParaRPr/>
          </a:p>
          <a:p>
            <a:pPr marL="0" lvl="0" indent="0" algn="l" rtl="0">
              <a:spcBef>
                <a:spcPts val="0"/>
              </a:spcBef>
              <a:spcAft>
                <a:spcPts val="0"/>
              </a:spcAft>
              <a:buNone/>
            </a:pPr>
            <a:endParaRPr/>
          </a:p>
          <a:p>
            <a:pPr marL="0" lvl="0" indent="0" algn="l" rtl="0">
              <a:spcBef>
                <a:spcPts val="0"/>
              </a:spcBef>
              <a:spcAft>
                <a:spcPts val="0"/>
              </a:spcAft>
              <a:buNone/>
            </a:pPr>
            <a:r>
              <a:rPr lang="en"/>
              <a:t>This enhancement helps strengthen the connection between transition planning and other IEP components by making Postsecondary Expectations more visible throughout the system. Rather than transition information existing only within one isolated section, the tags help support clearer alignment across goals, services, activities and supports, and accommodations.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The enhancement applies specifically to Secondary Transition IEPs. As shown on the slide, the Postsecondary Expectations field tags only appear when the learner is participating in a Secondary Transition IEP workflow. The screenshot reinforces that these transition-specific fields are not visible for non-transition IEPs. This helps reduce unnecessary clutter within the system and ensures users only see transition-related documentation requirements when they are applicable to the learner.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Teams can quickly identify which transition domains are addressed without searching through multiple sections of the IEP.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d2fafd3978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d2fafd3978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Postsecondary Expectations tags are now available within multiple areas of the IEP workflow within ACHIEVE. In the screenshot, you can see these tags appear directly below the Special Factor tags, helping teams connect transition planning throughout the system rather than documenting it in isolation. </a:t>
            </a:r>
            <a:endParaRPr/>
          </a:p>
          <a:p>
            <a:pPr marL="0" lvl="0" indent="0" algn="l" rtl="0">
              <a:spcBef>
                <a:spcPts val="0"/>
              </a:spcBef>
              <a:spcAft>
                <a:spcPts val="0"/>
              </a:spcAft>
              <a:buNone/>
            </a:pPr>
            <a:endParaRPr/>
          </a:p>
          <a:p>
            <a:pPr marL="0" lvl="0" indent="0" algn="l" rtl="0">
              <a:spcBef>
                <a:spcPts val="0"/>
              </a:spcBef>
              <a:spcAft>
                <a:spcPts val="0"/>
              </a:spcAft>
              <a:buNone/>
            </a:pPr>
            <a:r>
              <a:rPr lang="en"/>
              <a:t>Teams will be able to apply these tags within goals, services, activities, and supports, and accommodations. This creates a more visible connection between Postsecondary planning and the actual support and instruction documented within the IEP. The overall goal is to help teams build stronger alignment between transition needs and implementation across the learner’s educational program</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e6afb21c02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e6afb21c0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Rather than creating an entirely separate transition workflow, ACHIEVE integrates Postsecondary Expectations into the same structure already used for Special Factors. The screenshot demonstrates how the Postsecondary tags follow the same multi-select and tagging logic teams are already familiar with throughout the IEP process. </a:t>
            </a:r>
            <a:endParaRPr/>
          </a:p>
          <a:p>
            <a:pPr marL="0" lvl="0" indent="0" algn="l" rtl="0">
              <a:spcBef>
                <a:spcPts val="0"/>
              </a:spcBef>
              <a:spcAft>
                <a:spcPts val="0"/>
              </a:spcAft>
              <a:buNone/>
            </a:pPr>
            <a:endParaRPr/>
          </a:p>
          <a:p>
            <a:pPr marL="0" lvl="0" indent="0" algn="l" rtl="0">
              <a:spcBef>
                <a:spcPts val="0"/>
              </a:spcBef>
              <a:spcAft>
                <a:spcPts val="0"/>
              </a:spcAft>
              <a:buNone/>
            </a:pPr>
            <a:r>
              <a:rPr lang="en"/>
              <a:t>This creates a more consistent user experience and helps teams navigate transition documentation more efficiently. Because the tags function similarly across components, teams can focus more on meaningful transition planning rather than learning an entirely new process within the system. </a:t>
            </a:r>
            <a:endParaRPr/>
          </a:p>
          <a:p>
            <a:pPr marL="0" lvl="0" indent="0" algn="l" rtl="0">
              <a:spcBef>
                <a:spcPts val="0"/>
              </a:spcBef>
              <a:spcAft>
                <a:spcPts val="0"/>
              </a:spcAft>
              <a:buNone/>
            </a:pPr>
            <a:br>
              <a:rPr lang="en"/>
            </a:br>
            <a:r>
              <a:rPr lang="en"/>
              <a:t>These updates also strengthen visibility across the IEP by making Postsecondary planning easier to connect to goals, services, supports and accommodations already being documented for the learner.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e2eefdeae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e2eefdea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help reduce accidental transition documentation, ACHIEVE now includes a Secondary Transition alert within the workflow. If Secondary Transition is selected for a learner age 12 or younger, the system will display a warning message asking the user to confirm that they want to continue. The purpose of this alert is not to block teams from moving forward but rather to provide an additional checkpoint before Postsecondary documentation requirements are triggered within the IEP.</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demonstrates how ACHIEVE uses a confirmation-style warning to help users pause and verify that Secondary Transition was intentionally selected. This supports more accurate documentation and helps prevent teams from unintentionally opening transition requirements when they are not needed. Teams may still proceed when transition planning is appropriate for the learner.</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d7c15e354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d7c15e35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now moving into the Goal Updates section of the ACHIEVE enhancements. These changes focus on improving document uploads, warning logic, and how goal-related documentations is connected and displayed within the system. The next few slides will walk through those workflows and usability improvements in more detail.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d2fafd3978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d2fafd3978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section focuses on three primary updates related to goals within ACHIEVE: document upload behavior, system-generated warning messages, and goal document integration. Together, these enhancements are intended to improve organization, streamline workflow, and create clearer connections between goals and supporting documentation within the IEP process.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d2fafd3978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d2fafd3978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ACHIEVE now includes a keyword detection feature within the Goals section. As shown in the screenshot, the system scans several goal-related text fields for the word ‘attach.’ If the keyword is detected, ACHIEVE automatically displays a warning message reminding the user to review whether supporting documentation may need to be uploaded. The screenshot demonstrates how the warning appears directly above the goal action buttons during the workflow. This serves as a prompt for users without interrupting the goal completion process. </a:t>
            </a:r>
            <a:endParaRPr/>
          </a:p>
          <a:p>
            <a:pPr marL="0" lvl="0" indent="0" algn="l" rtl="0">
              <a:spcBef>
                <a:spcPts val="0"/>
              </a:spcBef>
              <a:spcAft>
                <a:spcPts val="0"/>
              </a:spcAft>
              <a:buNone/>
            </a:pPr>
            <a:endParaRPr/>
          </a:p>
          <a:p>
            <a:pPr marL="0" lvl="0" indent="0" algn="l" rtl="0">
              <a:spcBef>
                <a:spcPts val="0"/>
              </a:spcBef>
              <a:spcAft>
                <a:spcPts val="0"/>
              </a:spcAft>
              <a:buNone/>
            </a:pPr>
            <a:r>
              <a:rPr lang="en"/>
              <a:t>Importantly, this warning does not create a hard stop. Users may still select ‘Complete and Close,’ and uploads are not required in order to finalize the goal. </a:t>
            </a:r>
            <a:endParaRPr/>
          </a:p>
          <a:p>
            <a:pPr marL="0" lvl="0" indent="0" algn="l" rtl="0">
              <a:spcBef>
                <a:spcPts val="0"/>
              </a:spcBef>
              <a:spcAft>
                <a:spcPts val="0"/>
              </a:spcAft>
              <a:buNone/>
            </a:pPr>
            <a:endParaRPr/>
          </a:p>
          <a:p>
            <a:pPr marL="0" lvl="0" indent="0" algn="l" rtl="0">
              <a:spcBef>
                <a:spcPts val="0"/>
              </a:spcBef>
              <a:spcAft>
                <a:spcPts val="0"/>
              </a:spcAft>
              <a:buNone/>
            </a:pPr>
            <a:r>
              <a:rPr lang="en"/>
              <a:t>The purpose of this enhancement is simply to provide additional guidance and help reduce situations where documentation may have been referenced in the goal but unintentionally not uploaded into ACHIEVE.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e6afb21c02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3e6afb21c0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 upload functionality within the Goals section has also been reorganized to improve workflow and usability. Previously, the ‘Upload Document for Goals’ button appeared at the top of the Goals stepper. With this enhancement, the upload button has been moved directly next to the Save and Complete buttons at the bottom of the individual goal entry. </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highlights this updated placement within the workflow. Positioning the upload option closer to the final goal actions creates a more intuitive process by allowing users to upload supporting documentation at the point where they are actively finalizing or reviewing the goal. Placing the upload button next to the completion action makes it easier to attach supporting documents at the point they are most likely to be needed.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e6afb21c02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3e6afb21c0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workflow improvements in this release is that uploaded documents are now directly associated with specific goals. Documents uploaded during goal development will display alongside the related goal rather than existing separately without context. Within the Documentation section, ACHIEVE will now display the Goal Nickname followed by the document title. This creates a clearer connection between supporting documentation and the specific goal it relates to. </a:t>
            </a:r>
            <a:endParaRPr/>
          </a:p>
          <a:p>
            <a:pPr marL="0" lvl="0" indent="0" algn="l" rtl="0">
              <a:spcBef>
                <a:spcPts val="0"/>
              </a:spcBef>
              <a:spcAft>
                <a:spcPts val="0"/>
              </a:spcAft>
              <a:buNone/>
            </a:pPr>
            <a:endParaRPr/>
          </a:p>
          <a:p>
            <a:pPr marL="0" lvl="0" indent="0" algn="l" rtl="0">
              <a:spcBef>
                <a:spcPts val="0"/>
              </a:spcBef>
              <a:spcAft>
                <a:spcPts val="0"/>
              </a:spcAft>
              <a:buNone/>
            </a:pPr>
            <a:r>
              <a:rPr lang="en"/>
              <a:t>The screenshot also demonstrates how users can manage these linked documents directly within the workflow, including opening, downloading or removing uploaded files when appropriate. </a:t>
            </a:r>
            <a:endParaRPr/>
          </a:p>
          <a:p>
            <a:pPr marL="0" lvl="0" indent="0" algn="l" rtl="0">
              <a:spcBef>
                <a:spcPts val="0"/>
              </a:spcBef>
              <a:spcAft>
                <a:spcPts val="0"/>
              </a:spcAft>
              <a:buNone/>
            </a:pPr>
            <a:endParaRPr/>
          </a:p>
          <a:p>
            <a:pPr marL="0" lvl="0" indent="0" algn="l" rtl="0">
              <a:spcBef>
                <a:spcPts val="0"/>
              </a:spcBef>
              <a:spcAft>
                <a:spcPts val="0"/>
              </a:spcAft>
              <a:buNone/>
            </a:pPr>
            <a:r>
              <a:rPr lang="en"/>
              <a:t>Overall, this enhancement improves organization, strengthens traceability of documentation, and helps teams more easily identify which supporting documents align to specific learner goals within the IEP.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e6afb21c02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e6afb21c0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documents are uploaded and connected to a goal, ACHIEVE now makes those files accessible in multiple locations throughout the workflow. Users can view attached documents directly within the goal entry area as well as later within the Documentation stepper after the IEP has been submitted. </a:t>
            </a:r>
            <a:endParaRPr/>
          </a:p>
          <a:p>
            <a:pPr marL="0" lvl="0" indent="0" algn="l" rtl="0">
              <a:spcBef>
                <a:spcPts val="0"/>
              </a:spcBef>
              <a:spcAft>
                <a:spcPts val="0"/>
              </a:spcAft>
              <a:buNone/>
            </a:pPr>
            <a:br>
              <a:rPr lang="en"/>
            </a:br>
            <a:r>
              <a:rPr lang="en"/>
              <a:t>The screenshot also demonstrates the additional management options now available to users. Documents can be opened or downloaded directly from the interface, and users may remove uploaded files using the red ‘X’ icon when appropriate. These updates improve accessibility to supporting documentation and help teams more easily track which files are connected to specific learner goals throughout the IEP process.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e9d0a9c52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e9d0a9c52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first dashboard enhancements users will notice is the updated structure of the Activity section. Previously, this area displayed a limited number of meeting accordions. With this release, the Activity section is reorganized to improve readability and provide easier access to meeting information. The display format is also changing from a limited accordion view to a more structured format that supports expanded visibility and improved organization of meeting information. These updates help users more efficiently track pending meetings, review historical meeting activity, and locate documentation connected to meetings.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d7c15e354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3d7c15e354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now moving into the Preschool Least Restrictive Environment, or PK LRE, updates within ACHIEVE. These enhancements focus on strengthening the connection between Regular Early Childhood Program data and LRE decision-making within the preschool workflow. The next slides will walk through the new system checks, warning messages and workflow requirements tied to RECP information.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e6afb21c02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3e6afb21c0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updates apply specifically to Preschool, or PK, Least Restrictive Environment workflows within ACHIEVE. As shown on the slide, there are no changes being made to school-age LRE processes as part of this enhancement release. The purpose of this clarification is to help teams understand that the new RECP-related logic, warning messages, and workflow requirements are limited to preschool LRE documentation only. This targeted approach allows ACHIEVE to strengthen PK-specific compliance and documentation practices while maintaining the existing workflow for school-age learners.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e6afb21c02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e6afb21c0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Preschool LRE workflows, ACHIEVE now introduces stronger system checks tied directly to Regular Early Childhood Program, or RECP, information. As shown on the slide, the LRE section now depends on completed RECP attendance data before teams can finalize portions of the preschool LRE process. The screenshot demonstrates how the system can temporarily make portions of the LRE section read-only when required RECP information is missing. Specifically, if responses related to whether the learner will attend a RECP after the IEP meeting have not been completed, users will be prevented from editing the LRE decision until that information is entered. The enhancement strengthens alignment between RECP attendance information and preschool LRE determination while helping ensure required data is completed before finalizing the workflow.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e6afb21c02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e6afb21c0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required RECP information is missing, ACHIEVE now displays a system-generated warning message to alert the user. As shown in the screenshot, the warning notifies teams that there are RECP programs listed without a completed response entered. The warning also directs users to either update the RECP information directly or return to the Learner Dashboard to complete the missing response before proceeding. This enhancement helps teams quickly identify incomplete preschool LRE data and provides clearer guidance regarding what must be resolved before the workflow can continue. The goal is to improve data integrity and strengthen consistency between RECP documentation and PK LRE decisions within ACHIEVE.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e6afb21c02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3e6afb21c0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the RECP warning appears, ACHIEVE also provides clear guidance regarding what actions must be taken to resolve the issue. As shown on the slide, users must enter a response to the question asking whether the learner will attend a Regular Early Childhood Program after the IEP meeting. The screenshot demonstrates how completion of that required response unlocks the Preschool LRE section and allows the field to become fully editable again. This enhancement helps ensure that required RECP attendance information is completed before final Preschool LRE decisions are finalized within ACHIEVE&gt;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e6afb21c02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3e6afb21c0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teams determine that the RECP information is not accurate, ACHIEVE now provides a direct pathway for revising the information within the workflow. As shown in the screenshot, selecting ‘No’ for the RECP summary accuracy question causes the ‘Update Regular EC Program’ button to appear. This allows users to return and revise the underlying RECP data connected to the Preschool LRE determination. Rather than forcing teams to leave the workflow entirely, ACHIEVE creates a more connected process for reviewing and correcting the information. These updates help maintain stronger alignment between RECP attendance documentation and Preschool LRE decision-making while improving usability within the PK workflow.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de2c022eaa_0_431:notes"/>
          <p:cNvSpPr txBox="1">
            <a:spLocks noGrp="1"/>
          </p:cNvSpPr>
          <p:nvPr>
            <p:ph type="body" idx="1"/>
          </p:nvPr>
        </p:nvSpPr>
        <p:spPr>
          <a:xfrm>
            <a:off x="686421" y="4344025"/>
            <a:ext cx="5482200" cy="4111500"/>
          </a:xfrm>
          <a:prstGeom prst="rect">
            <a:avLst/>
          </a:prstGeom>
          <a:noFill/>
          <a:ln>
            <a:noFill/>
          </a:ln>
        </p:spPr>
        <p:txBody>
          <a:bodyPr spcFirstLastPara="1" wrap="square" lIns="89850" tIns="46725" rIns="89850" bIns="467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400">
                <a:solidFill>
                  <a:schemeClr val="dk1"/>
                </a:solidFill>
              </a:rPr>
              <a:t>As we close, these enhancements are all centered around improving consistency, clarify and alignment across the IEP process within ACHIEVE. The updates strengthen data integrity by reducing inconsistencies and improving how information connects across components. They also improve usability for providers through clearer workflows, stronger system guidance, and more intentional organization of information. At the same time, many of these enhancements support better family understanding by improving transparency, documentation, accuracy, and access to updated information throughout the IEP process. Ultimately, the goal of these changes is not simply system modernization, but supporting more accurate documentation, stronger implementation practices, and a more aligned experience for both teams and families. </a:t>
            </a:r>
            <a:endParaRPr sz="1400">
              <a:solidFill>
                <a:schemeClr val="dk1"/>
              </a:solidFill>
            </a:endParaRPr>
          </a:p>
          <a:p>
            <a:pPr marL="0" lvl="0" indent="0" algn="l" rtl="0">
              <a:lnSpc>
                <a:spcPct val="115000"/>
              </a:lnSpc>
              <a:spcBef>
                <a:spcPts val="1200"/>
              </a:spcBef>
              <a:spcAft>
                <a:spcPts val="0"/>
              </a:spcAft>
              <a:buSzPts val="1100"/>
              <a:buNone/>
            </a:pPr>
            <a:endParaRPr sz="1400">
              <a:solidFill>
                <a:schemeClr val="dk1"/>
              </a:solidFill>
            </a:endParaRPr>
          </a:p>
        </p:txBody>
      </p:sp>
      <p:sp>
        <p:nvSpPr>
          <p:cNvPr id="621" name="Google Shape;621;gde2c022eaa_0_431:notes"/>
          <p:cNvSpPr>
            <a:spLocks noGrp="1" noRot="1" noChangeAspect="1"/>
          </p:cNvSpPr>
          <p:nvPr>
            <p:ph type="sldImg" idx="2"/>
          </p:nvPr>
        </p:nvSpPr>
        <p:spPr>
          <a:xfrm>
            <a:off x="400153" y="685487"/>
            <a:ext cx="6054600" cy="342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a5a0797b87_0_26:notes"/>
          <p:cNvSpPr txBox="1">
            <a:spLocks noGrp="1"/>
          </p:cNvSpPr>
          <p:nvPr>
            <p:ph type="body" idx="1"/>
          </p:nvPr>
        </p:nvSpPr>
        <p:spPr>
          <a:xfrm>
            <a:off x="686421" y="4344025"/>
            <a:ext cx="5482200" cy="4111500"/>
          </a:xfrm>
          <a:prstGeom prst="rect">
            <a:avLst/>
          </a:prstGeom>
          <a:noFill/>
          <a:ln>
            <a:noFill/>
          </a:ln>
        </p:spPr>
        <p:txBody>
          <a:bodyPr spcFirstLastPara="1" wrap="square" lIns="89850" tIns="46725" rIns="89850" bIns="46725" anchor="t" anchorCtr="0">
            <a:noAutofit/>
          </a:bodyPr>
          <a:lstStyle/>
          <a:p>
            <a:pPr marL="0" lvl="0" indent="0" algn="l" rtl="0">
              <a:lnSpc>
                <a:spcPct val="115000"/>
              </a:lnSpc>
              <a:spcBef>
                <a:spcPts val="400"/>
              </a:spcBef>
              <a:spcAft>
                <a:spcPts val="0"/>
              </a:spcAft>
              <a:buSzPts val="1100"/>
              <a:buNone/>
            </a:pPr>
            <a:r>
              <a:rPr lang="en" sz="1400">
                <a:solidFill>
                  <a:schemeClr val="dk1"/>
                </a:solidFill>
              </a:rPr>
              <a:t>Thank you for taking the time to review these ACHIEVE IEP enhancements. As we have discussed throughout this session, these updates are intended to strengthen workflows, improve consistency across the state, and support more accurate and meaningful documentation. As ACHIEVE continues to evolve, these enhancements are designed to better support providers, improve usability, and strengthen alignment between documentation, implementation, and student needs. </a:t>
            </a:r>
            <a:endParaRPr sz="1400">
              <a:solidFill>
                <a:schemeClr val="dk1"/>
              </a:solidFill>
            </a:endParaRPr>
          </a:p>
          <a:p>
            <a:pPr marL="0" lvl="0" indent="0" algn="l" rtl="0">
              <a:lnSpc>
                <a:spcPct val="115000"/>
              </a:lnSpc>
              <a:spcBef>
                <a:spcPts val="400"/>
              </a:spcBef>
              <a:spcAft>
                <a:spcPts val="0"/>
              </a:spcAft>
              <a:buSzPts val="1100"/>
              <a:buNone/>
            </a:pPr>
            <a:endParaRPr sz="1400">
              <a:solidFill>
                <a:schemeClr val="dk1"/>
              </a:solidFill>
            </a:endParaRPr>
          </a:p>
          <a:p>
            <a:pPr marL="0" lvl="0" indent="0" algn="l" rtl="0">
              <a:lnSpc>
                <a:spcPct val="115000"/>
              </a:lnSpc>
              <a:spcBef>
                <a:spcPts val="400"/>
              </a:spcBef>
              <a:spcAft>
                <a:spcPts val="0"/>
              </a:spcAft>
              <a:buSzPts val="1100"/>
              <a:buNone/>
            </a:pPr>
            <a:r>
              <a:rPr lang="en" sz="1400">
                <a:solidFill>
                  <a:schemeClr val="dk1"/>
                </a:solidFill>
              </a:rPr>
              <a:t>Thank you again for your continued work supporting learners, families and IEP teams across Iowa. </a:t>
            </a:r>
            <a:endParaRPr sz="1400">
              <a:solidFill>
                <a:schemeClr val="dk1"/>
              </a:solidFill>
            </a:endParaRPr>
          </a:p>
        </p:txBody>
      </p:sp>
      <p:sp>
        <p:nvSpPr>
          <p:cNvPr id="628" name="Google Shape;628;g3a5a0797b87_0_26:notes"/>
          <p:cNvSpPr>
            <a:spLocks noGrp="1" noRot="1" noChangeAspect="1"/>
          </p:cNvSpPr>
          <p:nvPr>
            <p:ph type="sldImg" idx="2"/>
          </p:nvPr>
        </p:nvSpPr>
        <p:spPr>
          <a:xfrm>
            <a:off x="400153" y="685487"/>
            <a:ext cx="6054600" cy="3426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e9d0a9c52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e9d0a9c52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updated Activity section will now be divided into two categories: Pending Meetings and Past Meetings. Pending Meetings will display meetings that have not yet had a completed roll call and are still active within the system. Past Meetings will include meetings that were held, canceled, or marked as not held. Another important enhancement is the addition of the ‘Meeting Not Held’ button. If a meeting date has passed and the meeting did not occur, users can now document that directly within ACHIEVE. Additionally, the Cancel Meeting process now requires documentation of a rationale for cancellation, which strengthens meeting documentation and improves transparency within the system.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e9d0a9c52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e9d0a9c52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update also introduces new documentation requirements when meetings are canceled or not held. If a scheduled meeting does not occur, users will now complete a ‘Meeting Not Held’ process directly within ACHIEVE. Similarly, canceled meetings will require documentation explaining why the meeting was canceled. </a:t>
            </a:r>
            <a:endParaRPr/>
          </a:p>
          <a:p>
            <a:pPr marL="0" lvl="0" indent="0" algn="l" rtl="0">
              <a:spcBef>
                <a:spcPts val="0"/>
              </a:spcBef>
              <a:spcAft>
                <a:spcPts val="0"/>
              </a:spcAft>
              <a:buNone/>
            </a:pPr>
            <a:endParaRPr/>
          </a:p>
          <a:p>
            <a:pPr marL="0" lvl="0" indent="0" algn="l" rtl="0">
              <a:spcBef>
                <a:spcPts val="0"/>
              </a:spcBef>
              <a:spcAft>
                <a:spcPts val="0"/>
              </a:spcAft>
              <a:buNone/>
            </a:pPr>
            <a:r>
              <a:rPr lang="en"/>
              <a:t>In both situations, users must enter a rationale before submitting the change. As a result, teams can quickly identify which meetings still require action and which have already been completed or resolved.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ca836869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ca836869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 will move into updates related to Meeting Notices. Several enhancements were made to simplify the meeting revision process, improve communication with families, and strengthen documentation of meeting changes within ACHIEVE. These updates include changes to meeting revision workflows, revised meeting notices, updated meeting purpose logic, and additional system guardrails related to scheduling and documentation.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d7c15e354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d7c15e354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Several important updates were made to the Meeting Notice process within ACHIEVE. These enhancements are intended to streamline meeting actions, improve documentation, and simplify how teams make revisions to existing meetings. One major change is the introduction of the new ‘Revise Meeting’ functionality, which replaces several previous meeting actions and creates a more centralized revision process. Overall, these updates improve clarity for teams, strengthen communication with families, and create more consistent documentation practice across the system.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311704" y="18113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63F8C"/>
              </a:buClr>
              <a:buSzPts val="5200"/>
              <a:buNone/>
              <a:defRPr sz="5200" b="1">
                <a:solidFill>
                  <a:srgbClr val="263F8C"/>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696" y="39009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672596" y="1673925"/>
            <a:ext cx="1798800" cy="100500"/>
            <a:chOff x="3672600" y="1292925"/>
            <a:chExt cx="1798800" cy="100500"/>
          </a:xfrm>
        </p:grpSpPr>
        <p:sp>
          <p:nvSpPr>
            <p:cNvPr id="14" name="Google Shape;14;p2"/>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15" name="Google Shape;15;p2"/>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pic>
        <p:nvPicPr>
          <p:cNvPr id="16" name="Google Shape;16;p2"/>
          <p:cNvPicPr preferRelativeResize="0"/>
          <p:nvPr/>
        </p:nvPicPr>
        <p:blipFill rotWithShape="1">
          <a:blip r:embed="rId2">
            <a:alphaModFix/>
          </a:blip>
          <a:srcRect/>
          <a:stretch/>
        </p:blipFill>
        <p:spPr>
          <a:xfrm>
            <a:off x="3124487" y="224600"/>
            <a:ext cx="2895027" cy="733525"/>
          </a:xfrm>
          <a:prstGeom prst="rect">
            <a:avLst/>
          </a:prstGeom>
          <a:noFill/>
          <a:ln>
            <a:noFill/>
          </a:ln>
        </p:spPr>
      </p:pic>
      <p:sp>
        <p:nvSpPr>
          <p:cNvPr id="17" name="Google Shape;17;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000000"/>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1"/>
          <p:cNvSpPr/>
          <p:nvPr/>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1"/>
          <p:cNvSpPr txBox="1">
            <a:spLocks noGrp="1"/>
          </p:cNvSpPr>
          <p:nvPr>
            <p:ph type="body" idx="1"/>
          </p:nvPr>
        </p:nvSpPr>
        <p:spPr>
          <a:xfrm>
            <a:off x="1572600" y="4154375"/>
            <a:ext cx="5998800" cy="6051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a:lvl1pPr>
          </a:lstStyle>
          <a:p>
            <a:endParaRPr/>
          </a:p>
        </p:txBody>
      </p:sp>
      <p:sp>
        <p:nvSpPr>
          <p:cNvPr id="86" name="Google Shape;86;p11"/>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sp>
        <p:nvSpPr>
          <p:cNvPr id="88" name="Google Shape;88;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9" name="Google Shape;89;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0" name="Google Shape;90;p12"/>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93" name="Google Shape;93;p13"/>
          <p:cNvGrpSpPr/>
          <p:nvPr/>
        </p:nvGrpSpPr>
        <p:grpSpPr>
          <a:xfrm>
            <a:off x="3242950" y="268325"/>
            <a:ext cx="2658100" cy="100500"/>
            <a:chOff x="412900" y="344525"/>
            <a:chExt cx="2658100" cy="100500"/>
          </a:xfrm>
        </p:grpSpPr>
        <p:sp>
          <p:nvSpPr>
            <p:cNvPr id="94" name="Google Shape;94;p1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95" name="Google Shape;95;p1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96" name="Google Shape;96;p1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97" name="Google Shape;97;p13"/>
          <p:cNvSpPr txBox="1">
            <a:spLocks noGrp="1"/>
          </p:cNvSpPr>
          <p:nvPr>
            <p:ph type="body" idx="1"/>
          </p:nvPr>
        </p:nvSpPr>
        <p:spPr>
          <a:xfrm>
            <a:off x="412900" y="1144900"/>
            <a:ext cx="1754100" cy="3698700"/>
          </a:xfrm>
          <a:prstGeom prst="rect">
            <a:avLst/>
          </a:prstGeom>
          <a:solidFill>
            <a:srgbClr val="F0B323"/>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8" name="Google Shape;98;p13"/>
          <p:cNvSpPr txBox="1">
            <a:spLocks noGrp="1"/>
          </p:cNvSpPr>
          <p:nvPr>
            <p:ph type="body" idx="2"/>
          </p:nvPr>
        </p:nvSpPr>
        <p:spPr>
          <a:xfrm>
            <a:off x="2391075" y="1182250"/>
            <a:ext cx="6276600" cy="366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9" name="Google Shape;99;p13"/>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4"/>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104" name="Google Shape;104;p1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0A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0AB"/>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0AB"/>
                </a:solidFill>
                <a:latin typeface="Calibri"/>
                <a:ea typeface="Calibri"/>
                <a:cs typeface="Calibri"/>
                <a:sym typeface="Calibri"/>
              </a:defRPr>
            </a:lvl1pPr>
            <a:lvl2pPr marL="0" marR="0" lvl="1" indent="0" algn="r" rtl="0">
              <a:spcBef>
                <a:spcPts val="0"/>
              </a:spcBef>
              <a:buNone/>
              <a:defRPr sz="1200" b="0" i="0" u="none" strike="noStrike" cap="none">
                <a:solidFill>
                  <a:srgbClr val="8890AB"/>
                </a:solidFill>
                <a:latin typeface="Calibri"/>
                <a:ea typeface="Calibri"/>
                <a:cs typeface="Calibri"/>
                <a:sym typeface="Calibri"/>
              </a:defRPr>
            </a:lvl2pPr>
            <a:lvl3pPr marL="0" marR="0" lvl="2" indent="0" algn="r" rtl="0">
              <a:spcBef>
                <a:spcPts val="0"/>
              </a:spcBef>
              <a:buNone/>
              <a:defRPr sz="1200" b="0" i="0" u="none" strike="noStrike" cap="none">
                <a:solidFill>
                  <a:srgbClr val="8890AB"/>
                </a:solidFill>
                <a:latin typeface="Calibri"/>
                <a:ea typeface="Calibri"/>
                <a:cs typeface="Calibri"/>
                <a:sym typeface="Calibri"/>
              </a:defRPr>
            </a:lvl3pPr>
            <a:lvl4pPr marL="0" marR="0" lvl="3" indent="0" algn="r" rtl="0">
              <a:spcBef>
                <a:spcPts val="0"/>
              </a:spcBef>
              <a:buNone/>
              <a:defRPr sz="1200" b="0" i="0" u="none" strike="noStrike" cap="none">
                <a:solidFill>
                  <a:srgbClr val="8890AB"/>
                </a:solidFill>
                <a:latin typeface="Calibri"/>
                <a:ea typeface="Calibri"/>
                <a:cs typeface="Calibri"/>
                <a:sym typeface="Calibri"/>
              </a:defRPr>
            </a:lvl4pPr>
            <a:lvl5pPr marL="0" marR="0" lvl="4" indent="0" algn="r" rtl="0">
              <a:spcBef>
                <a:spcPts val="0"/>
              </a:spcBef>
              <a:buNone/>
              <a:defRPr sz="1200" b="0" i="0" u="none" strike="noStrike" cap="none">
                <a:solidFill>
                  <a:srgbClr val="8890AB"/>
                </a:solidFill>
                <a:latin typeface="Calibri"/>
                <a:ea typeface="Calibri"/>
                <a:cs typeface="Calibri"/>
                <a:sym typeface="Calibri"/>
              </a:defRPr>
            </a:lvl5pPr>
            <a:lvl6pPr marL="0" marR="0" lvl="5" indent="0" algn="r" rtl="0">
              <a:spcBef>
                <a:spcPts val="0"/>
              </a:spcBef>
              <a:buNone/>
              <a:defRPr sz="1200" b="0" i="0" u="none" strike="noStrike" cap="none">
                <a:solidFill>
                  <a:srgbClr val="8890AB"/>
                </a:solidFill>
                <a:latin typeface="Calibri"/>
                <a:ea typeface="Calibri"/>
                <a:cs typeface="Calibri"/>
                <a:sym typeface="Calibri"/>
              </a:defRPr>
            </a:lvl6pPr>
            <a:lvl7pPr marL="0" marR="0" lvl="6" indent="0" algn="r" rtl="0">
              <a:spcBef>
                <a:spcPts val="0"/>
              </a:spcBef>
              <a:buNone/>
              <a:defRPr sz="1200" b="0" i="0" u="none" strike="noStrike" cap="none">
                <a:solidFill>
                  <a:srgbClr val="8890AB"/>
                </a:solidFill>
                <a:latin typeface="Calibri"/>
                <a:ea typeface="Calibri"/>
                <a:cs typeface="Calibri"/>
                <a:sym typeface="Calibri"/>
              </a:defRPr>
            </a:lvl7pPr>
            <a:lvl8pPr marL="0" marR="0" lvl="7" indent="0" algn="r" rtl="0">
              <a:spcBef>
                <a:spcPts val="0"/>
              </a:spcBef>
              <a:buNone/>
              <a:defRPr sz="1200" b="0" i="0" u="none" strike="noStrike" cap="none">
                <a:solidFill>
                  <a:srgbClr val="8890AB"/>
                </a:solidFill>
                <a:latin typeface="Calibri"/>
                <a:ea typeface="Calibri"/>
                <a:cs typeface="Calibri"/>
                <a:sym typeface="Calibri"/>
              </a:defRPr>
            </a:lvl8pPr>
            <a:lvl9pPr marL="0" marR="0" lvl="8" indent="0" algn="r" rtl="0">
              <a:spcBef>
                <a:spcPts val="0"/>
              </a:spcBef>
              <a:buNone/>
              <a:defRPr sz="1200" b="0" i="0" u="none" strike="noStrike" cap="none">
                <a:solidFill>
                  <a:srgbClr val="8890A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10" name="Google Shape;11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16"/>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12" name="Google Shape;112;p16"/>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15" name="Google Shape;11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7"/>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17" name="Google Shape;117;p17"/>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20" name="Google Shape;12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18"/>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22" name="Google Shape;122;p18"/>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4">
  <p:cSld name="TITLE_AND_BODY_4">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25" name="Google Shape;12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19"/>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27" name="Google Shape;127;p19"/>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SzPts val="1400"/>
              <a:buNone/>
              <a:defRPr/>
            </a:lvl1pPr>
            <a:lvl2pPr lvl="1" algn="l" rtl="0">
              <a:lnSpc>
                <a:spcPct val="85000"/>
              </a:lnSpc>
              <a:spcBef>
                <a:spcPts val="0"/>
              </a:spcBef>
              <a:spcAft>
                <a:spcPts val="0"/>
              </a:spcAft>
              <a:buSzPts val="1400"/>
              <a:buNone/>
              <a:defRPr/>
            </a:lvl2pPr>
            <a:lvl3pPr lvl="2" algn="l" rtl="0">
              <a:lnSpc>
                <a:spcPct val="85000"/>
              </a:lnSpc>
              <a:spcBef>
                <a:spcPts val="0"/>
              </a:spcBef>
              <a:spcAft>
                <a:spcPts val="0"/>
              </a:spcAft>
              <a:buSzPts val="1400"/>
              <a:buNone/>
              <a:defRPr/>
            </a:lvl3pPr>
            <a:lvl4pPr lvl="3" algn="l" rtl="0">
              <a:lnSpc>
                <a:spcPct val="85000"/>
              </a:lnSpc>
              <a:spcBef>
                <a:spcPts val="0"/>
              </a:spcBef>
              <a:spcAft>
                <a:spcPts val="0"/>
              </a:spcAft>
              <a:buSzPts val="1400"/>
              <a:buNone/>
              <a:defRPr/>
            </a:lvl4pPr>
            <a:lvl5pPr lvl="4" algn="l" rtl="0">
              <a:lnSpc>
                <a:spcPct val="85000"/>
              </a:lnSpc>
              <a:spcBef>
                <a:spcPts val="0"/>
              </a:spcBef>
              <a:spcAft>
                <a:spcPts val="0"/>
              </a:spcAft>
              <a:buSzPts val="1400"/>
              <a:buNone/>
              <a:defRPr/>
            </a:lvl5pPr>
            <a:lvl6pPr lvl="5" algn="l" rtl="0">
              <a:lnSpc>
                <a:spcPct val="85000"/>
              </a:lnSpc>
              <a:spcBef>
                <a:spcPts val="0"/>
              </a:spcBef>
              <a:spcAft>
                <a:spcPts val="0"/>
              </a:spcAft>
              <a:buSzPts val="1400"/>
              <a:buNone/>
              <a:defRPr/>
            </a:lvl6pPr>
            <a:lvl7pPr lvl="6" algn="l" rtl="0">
              <a:lnSpc>
                <a:spcPct val="85000"/>
              </a:lnSpc>
              <a:spcBef>
                <a:spcPts val="0"/>
              </a:spcBef>
              <a:spcAft>
                <a:spcPts val="0"/>
              </a:spcAft>
              <a:buSzPts val="1400"/>
              <a:buNone/>
              <a:defRPr/>
            </a:lvl7pPr>
            <a:lvl8pPr lvl="7" algn="l" rtl="0">
              <a:lnSpc>
                <a:spcPct val="85000"/>
              </a:lnSpc>
              <a:spcBef>
                <a:spcPts val="0"/>
              </a:spcBef>
              <a:spcAft>
                <a:spcPts val="0"/>
              </a:spcAft>
              <a:buSzPts val="1400"/>
              <a:buNone/>
              <a:defRPr/>
            </a:lvl8pPr>
            <a:lvl9pPr lvl="8" algn="l" rtl="0">
              <a:lnSpc>
                <a:spcPct val="85000"/>
              </a:lnSpc>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457200" y="4683919"/>
            <a:ext cx="2133600" cy="357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4683919"/>
            <a:ext cx="2895600" cy="357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grpSp>
        <p:nvGrpSpPr>
          <p:cNvPr id="21" name="Google Shape;21;p3"/>
          <p:cNvGrpSpPr/>
          <p:nvPr/>
        </p:nvGrpSpPr>
        <p:grpSpPr>
          <a:xfrm>
            <a:off x="3242950" y="1434375"/>
            <a:ext cx="2658100" cy="100500"/>
            <a:chOff x="412900" y="344525"/>
            <a:chExt cx="2658100" cy="100500"/>
          </a:xfrm>
        </p:grpSpPr>
        <p:sp>
          <p:nvSpPr>
            <p:cNvPr id="22" name="Google Shape;22;p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23" name="Google Shape;23;p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24" name="Google Shape;24;p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25" name="Google Shape;25;p3"/>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5">
  <p:cSld name="TITLE_AND_BODY_5">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35" name="Google Shape;13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6" name="Google Shape;136;p21"/>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37" name="Google Shape;137;p21"/>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6">
  <p:cSld name="TITLE_AND_BODY_6">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40" name="Google Shape;14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22"/>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42" name="Google Shape;142;p22"/>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7">
  <p:cSld name="TITLE_AND_BODY_7">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45" name="Google Shape;14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23"/>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47" name="Google Shape;147;p23"/>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435895" y="3520042"/>
            <a:ext cx="8272200" cy="4251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accent1"/>
              </a:buClr>
              <a:buSzPts val="1800"/>
              <a:buFont typeface="Gill Sans"/>
              <a:buNone/>
              <a:defRPr sz="1800" b="0">
                <a:solidFill>
                  <a:schemeClr val="accent1"/>
                </a:solidFill>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150" name="Google Shape;150;p24"/>
          <p:cNvSpPr>
            <a:spLocks noGrp="1"/>
          </p:cNvSpPr>
          <p:nvPr>
            <p:ph type="pic" idx="2"/>
          </p:nvPr>
        </p:nvSpPr>
        <p:spPr>
          <a:xfrm>
            <a:off x="335863" y="449794"/>
            <a:ext cx="8468100" cy="2668200"/>
          </a:xfrm>
          <a:prstGeom prst="rect">
            <a:avLst/>
          </a:prstGeom>
          <a:noFill/>
          <a:ln>
            <a:noFill/>
          </a:ln>
        </p:spPr>
        <p:txBody>
          <a:bodyPr spcFirstLastPara="1" wrap="square" lIns="68575" tIns="34275" rIns="68575" bIns="34275" anchor="t" anchorCtr="0">
            <a:noAutofit/>
          </a:bodyPr>
          <a:lstStyle>
            <a:lvl1pPr marR="0" lvl="0" algn="ctr" rtl="0">
              <a:spcBef>
                <a:spcPts val="2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1pPr>
            <a:lvl2pPr marR="0" lvl="1" algn="l" rtl="0">
              <a:spcBef>
                <a:spcPts val="5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2pPr>
            <a:lvl3pPr marR="0" lvl="2" algn="l" rtl="0">
              <a:spcBef>
                <a:spcPts val="5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3pPr>
            <a:lvl4pPr marR="0" lvl="3" algn="l" rtl="0">
              <a:spcBef>
                <a:spcPts val="5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4pPr>
            <a:lvl5pPr marR="0" lvl="4" algn="l" rtl="0">
              <a:spcBef>
                <a:spcPts val="5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5pPr>
            <a:lvl6pPr marR="0" lvl="5" algn="l" rtl="0">
              <a:spcBef>
                <a:spcPts val="5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6pPr>
            <a:lvl7pPr marR="0" lvl="6" algn="l" rtl="0">
              <a:spcBef>
                <a:spcPts val="5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7pPr>
            <a:lvl8pPr marR="0" lvl="7" algn="l" rtl="0">
              <a:spcBef>
                <a:spcPts val="500"/>
              </a:spcBef>
              <a:spcAft>
                <a:spcPts val="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8pPr>
            <a:lvl9pPr marR="0" lvl="8" algn="l" rtl="0">
              <a:spcBef>
                <a:spcPts val="500"/>
              </a:spcBef>
              <a:spcAft>
                <a:spcPts val="500"/>
              </a:spcAft>
              <a:buClr>
                <a:schemeClr val="accent2"/>
              </a:buClr>
              <a:buSzPts val="1100"/>
              <a:buFont typeface="Noto Sans Symbols"/>
              <a:buNone/>
              <a:defRPr sz="1200" b="0" i="0" u="none" strike="noStrike" cap="none">
                <a:solidFill>
                  <a:schemeClr val="dk2"/>
                </a:solidFill>
                <a:latin typeface="Gill Sans"/>
                <a:ea typeface="Gill Sans"/>
                <a:cs typeface="Gill Sans"/>
                <a:sym typeface="Gill Sans"/>
              </a:defRPr>
            </a:lvl9pPr>
          </a:lstStyle>
          <a:p>
            <a:endParaRPr/>
          </a:p>
        </p:txBody>
      </p:sp>
      <p:sp>
        <p:nvSpPr>
          <p:cNvPr id="151" name="Google Shape;151;p24"/>
          <p:cNvSpPr txBox="1">
            <a:spLocks noGrp="1"/>
          </p:cNvSpPr>
          <p:nvPr>
            <p:ph type="body" idx="1"/>
          </p:nvPr>
        </p:nvSpPr>
        <p:spPr>
          <a:xfrm>
            <a:off x="435894" y="3945095"/>
            <a:ext cx="8272200" cy="449100"/>
          </a:xfrm>
          <a:prstGeom prst="rect">
            <a:avLst/>
          </a:prstGeom>
          <a:noFill/>
          <a:ln>
            <a:noFill/>
          </a:ln>
        </p:spPr>
        <p:txBody>
          <a:bodyPr spcFirstLastPara="1" wrap="square" lIns="68575" tIns="34275" rIns="68575" bIns="34275" anchor="ctr" anchorCtr="0">
            <a:normAutofit/>
          </a:bodyPr>
          <a:lstStyle>
            <a:lvl1pPr marL="457200" lvl="0" indent="-228600" algn="l" rtl="0">
              <a:spcBef>
                <a:spcPts val="200"/>
              </a:spcBef>
              <a:spcAft>
                <a:spcPts val="0"/>
              </a:spcAft>
              <a:buSzPts val="800"/>
              <a:buNone/>
              <a:defRPr sz="900"/>
            </a:lvl1pPr>
            <a:lvl2pPr marL="914400" lvl="1" indent="-228600" algn="l" rtl="0">
              <a:spcBef>
                <a:spcPts val="500"/>
              </a:spcBef>
              <a:spcAft>
                <a:spcPts val="0"/>
              </a:spcAft>
              <a:buSzPts val="800"/>
              <a:buNone/>
              <a:defRPr sz="900"/>
            </a:lvl2pPr>
            <a:lvl3pPr marL="1371600" lvl="2" indent="-228600" algn="l" rtl="0">
              <a:spcBef>
                <a:spcPts val="500"/>
              </a:spcBef>
              <a:spcAft>
                <a:spcPts val="0"/>
              </a:spcAft>
              <a:buSzPts val="700"/>
              <a:buNone/>
              <a:defRPr sz="800"/>
            </a:lvl3pPr>
            <a:lvl4pPr marL="1828800" lvl="3" indent="-228600" algn="l" rtl="0">
              <a:spcBef>
                <a:spcPts val="500"/>
              </a:spcBef>
              <a:spcAft>
                <a:spcPts val="0"/>
              </a:spcAft>
              <a:buSzPts val="600"/>
              <a:buNone/>
              <a:defRPr sz="700"/>
            </a:lvl4pPr>
            <a:lvl5pPr marL="2286000" lvl="4" indent="-228600" algn="l" rtl="0">
              <a:spcBef>
                <a:spcPts val="500"/>
              </a:spcBef>
              <a:spcAft>
                <a:spcPts val="0"/>
              </a:spcAft>
              <a:buSzPts val="600"/>
              <a:buNone/>
              <a:defRPr sz="700"/>
            </a:lvl5pPr>
            <a:lvl6pPr marL="2743200" lvl="5" indent="-228600" algn="l" rtl="0">
              <a:spcBef>
                <a:spcPts val="500"/>
              </a:spcBef>
              <a:spcAft>
                <a:spcPts val="0"/>
              </a:spcAft>
              <a:buSzPts val="600"/>
              <a:buNone/>
              <a:defRPr sz="700"/>
            </a:lvl6pPr>
            <a:lvl7pPr marL="3200400" lvl="6" indent="-228600" algn="l" rtl="0">
              <a:spcBef>
                <a:spcPts val="500"/>
              </a:spcBef>
              <a:spcAft>
                <a:spcPts val="0"/>
              </a:spcAft>
              <a:buSzPts val="600"/>
              <a:buNone/>
              <a:defRPr sz="700"/>
            </a:lvl7pPr>
            <a:lvl8pPr marL="3657600" lvl="7" indent="-228600" algn="l" rtl="0">
              <a:spcBef>
                <a:spcPts val="500"/>
              </a:spcBef>
              <a:spcAft>
                <a:spcPts val="0"/>
              </a:spcAft>
              <a:buSzPts val="600"/>
              <a:buNone/>
              <a:defRPr sz="700"/>
            </a:lvl8pPr>
            <a:lvl9pPr marL="4114800" lvl="8" indent="-228600" algn="l" rtl="0">
              <a:spcBef>
                <a:spcPts val="500"/>
              </a:spcBef>
              <a:spcAft>
                <a:spcPts val="500"/>
              </a:spcAft>
              <a:buSzPts val="600"/>
              <a:buNone/>
              <a:defRPr sz="700"/>
            </a:lvl9pPr>
          </a:lstStyle>
          <a:p>
            <a:endParaRPr/>
          </a:p>
        </p:txBody>
      </p:sp>
      <p:sp>
        <p:nvSpPr>
          <p:cNvPr id="152" name="Google Shape;152;p24"/>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3" name="Google Shape;153;p24"/>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4" name="Google Shape;154;p24"/>
          <p:cNvSpPr txBox="1">
            <a:spLocks noGrp="1"/>
          </p:cNvSpPr>
          <p:nvPr>
            <p:ph type="sldNum" idx="12"/>
          </p:nvPr>
        </p:nvSpPr>
        <p:spPr>
          <a:xfrm>
            <a:off x="7918725" y="4467103"/>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8">
  <p:cSld name="TITLE_AND_BODY_8">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57" name="Google Shape;15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25"/>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59" name="Google Shape;159;p25"/>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902189" y="213132"/>
            <a:ext cx="7338000" cy="1131600"/>
          </a:xfrm>
          <a:prstGeom prst="rect">
            <a:avLst/>
          </a:prstGeom>
          <a:noFill/>
          <a:ln>
            <a:noFill/>
          </a:ln>
        </p:spPr>
        <p:txBody>
          <a:bodyPr spcFirstLastPara="1" wrap="square" lIns="91425" tIns="91425" rIns="91425" bIns="91425" anchor="ctr" anchorCtr="0">
            <a:noAutofit/>
          </a:bodyPr>
          <a:lstStyle>
            <a:lvl1pPr marR="0" lvl="0" algn="l" rtl="0">
              <a:lnSpc>
                <a:spcPct val="85000"/>
              </a:lnSpc>
              <a:spcBef>
                <a:spcPts val="0"/>
              </a:spcBef>
              <a:spcAft>
                <a:spcPts val="0"/>
              </a:spcAft>
              <a:buClr>
                <a:schemeClr val="dk2"/>
              </a:buClr>
              <a:buSzPts val="3000"/>
              <a:buFont typeface="Cabin"/>
              <a:buNone/>
              <a:defRPr sz="3000" b="0" i="0" u="none" strike="noStrike" cap="none">
                <a:solidFill>
                  <a:schemeClr val="dk2"/>
                </a:solidFill>
                <a:latin typeface="Cabin"/>
                <a:ea typeface="Cabin"/>
                <a:cs typeface="Cabin"/>
                <a:sym typeface="Cabin"/>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162" name="Google Shape;162;p26"/>
          <p:cNvSpPr txBox="1">
            <a:spLocks noGrp="1"/>
          </p:cNvSpPr>
          <p:nvPr>
            <p:ph type="body" idx="1"/>
          </p:nvPr>
        </p:nvSpPr>
        <p:spPr>
          <a:xfrm>
            <a:off x="905256" y="1590040"/>
            <a:ext cx="4594800" cy="30861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900"/>
              </a:spcBef>
              <a:spcAft>
                <a:spcPts val="0"/>
              </a:spcAft>
              <a:buClr>
                <a:schemeClr val="lt1"/>
              </a:buClr>
              <a:buSzPts val="2400"/>
              <a:buFont typeface="Noto Sans Symbols"/>
              <a:buChar char="▪"/>
              <a:defRPr sz="2400" b="0" i="0" u="none" strike="noStrike" cap="none">
                <a:solidFill>
                  <a:schemeClr val="lt1"/>
                </a:solidFill>
                <a:latin typeface="Libre Baskerville"/>
                <a:ea typeface="Libre Baskerville"/>
                <a:cs typeface="Libre Baskerville"/>
                <a:sym typeface="Libre Baskerville"/>
              </a:defRPr>
            </a:lvl1pPr>
            <a:lvl2pPr marL="914400" marR="0" lvl="1" indent="-361950" algn="l" rtl="0">
              <a:lnSpc>
                <a:spcPct val="90000"/>
              </a:lnSpc>
              <a:spcBef>
                <a:spcPts val="200"/>
              </a:spcBef>
              <a:spcAft>
                <a:spcPts val="0"/>
              </a:spcAft>
              <a:buClr>
                <a:schemeClr val="lt1"/>
              </a:buClr>
              <a:buSzPts val="2100"/>
              <a:buFont typeface="Noto Sans Symbols"/>
              <a:buChar char="▪"/>
              <a:defRPr sz="2100" b="0" i="0" u="none" strike="noStrike" cap="none">
                <a:solidFill>
                  <a:schemeClr val="lt1"/>
                </a:solidFill>
                <a:latin typeface="Libre Baskerville"/>
                <a:ea typeface="Libre Baskerville"/>
                <a:cs typeface="Libre Baskerville"/>
                <a:sym typeface="Libre Baskerville"/>
              </a:defRPr>
            </a:lvl2pPr>
            <a:lvl3pPr marL="1371600" marR="0" lvl="2" indent="-342900" algn="l" rtl="0">
              <a:lnSpc>
                <a:spcPct val="90000"/>
              </a:lnSpc>
              <a:spcBef>
                <a:spcPts val="300"/>
              </a:spcBef>
              <a:spcAft>
                <a:spcPts val="0"/>
              </a:spcAft>
              <a:buClr>
                <a:schemeClr val="lt1"/>
              </a:buClr>
              <a:buSzPts val="1800"/>
              <a:buFont typeface="Noto Sans Symbols"/>
              <a:buChar char="▪"/>
              <a:defRPr sz="1800" b="0" i="0" u="none" strike="noStrike" cap="none">
                <a:solidFill>
                  <a:schemeClr val="lt1"/>
                </a:solidFill>
                <a:latin typeface="Libre Baskerville"/>
                <a:ea typeface="Libre Baskerville"/>
                <a:cs typeface="Libre Baskerville"/>
                <a:sym typeface="Libre Baskerville"/>
              </a:defRPr>
            </a:lvl3pPr>
            <a:lvl4pPr marL="1828800" marR="0" lvl="3" indent="-323850" algn="l" rtl="0">
              <a:lnSpc>
                <a:spcPct val="90000"/>
              </a:lnSpc>
              <a:spcBef>
                <a:spcPts val="300"/>
              </a:spcBef>
              <a:spcAft>
                <a:spcPts val="0"/>
              </a:spcAft>
              <a:buClr>
                <a:schemeClr val="lt1"/>
              </a:buClr>
              <a:buSzPts val="1500"/>
              <a:buFont typeface="Noto Sans Symbols"/>
              <a:buChar char="▪"/>
              <a:defRPr sz="1500" b="0" i="0" u="none" strike="noStrike" cap="none">
                <a:solidFill>
                  <a:schemeClr val="lt1"/>
                </a:solidFill>
                <a:latin typeface="Libre Baskerville"/>
                <a:ea typeface="Libre Baskerville"/>
                <a:cs typeface="Libre Baskerville"/>
                <a:sym typeface="Libre Baskerville"/>
              </a:defRPr>
            </a:lvl4pPr>
            <a:lvl5pPr marL="2286000" marR="0" lvl="4" indent="-323850" algn="l" rtl="0">
              <a:lnSpc>
                <a:spcPct val="90000"/>
              </a:lnSpc>
              <a:spcBef>
                <a:spcPts val="300"/>
              </a:spcBef>
              <a:spcAft>
                <a:spcPts val="0"/>
              </a:spcAft>
              <a:buClr>
                <a:schemeClr val="lt1"/>
              </a:buClr>
              <a:buSzPts val="1500"/>
              <a:buFont typeface="Noto Sans Symbols"/>
              <a:buChar char="▪"/>
              <a:defRPr sz="1500" b="0" i="0" u="none" strike="noStrike" cap="none">
                <a:solidFill>
                  <a:schemeClr val="lt1"/>
                </a:solidFill>
                <a:latin typeface="Libre Baskerville"/>
                <a:ea typeface="Libre Baskerville"/>
                <a:cs typeface="Libre Baskerville"/>
                <a:sym typeface="Libre Baskerville"/>
              </a:defRPr>
            </a:lvl5pPr>
            <a:lvl6pPr marL="2743200" marR="0" lvl="5" indent="-323850" algn="l" rtl="0">
              <a:lnSpc>
                <a:spcPct val="90000"/>
              </a:lnSpc>
              <a:spcBef>
                <a:spcPts val="300"/>
              </a:spcBef>
              <a:spcAft>
                <a:spcPts val="0"/>
              </a:spcAft>
              <a:buClr>
                <a:schemeClr val="lt1"/>
              </a:buClr>
              <a:buSzPts val="1500"/>
              <a:buFont typeface="Noto Sans Symbols"/>
              <a:buChar char="▪"/>
              <a:defRPr sz="1500" b="0" i="0" u="none" strike="noStrike" cap="none">
                <a:solidFill>
                  <a:schemeClr val="lt1"/>
                </a:solidFill>
                <a:latin typeface="Libre Baskerville"/>
                <a:ea typeface="Libre Baskerville"/>
                <a:cs typeface="Libre Baskerville"/>
                <a:sym typeface="Libre Baskerville"/>
              </a:defRPr>
            </a:lvl6pPr>
            <a:lvl7pPr marL="3200400" marR="0" lvl="6" indent="-323850" algn="l" rtl="0">
              <a:lnSpc>
                <a:spcPct val="90000"/>
              </a:lnSpc>
              <a:spcBef>
                <a:spcPts val="300"/>
              </a:spcBef>
              <a:spcAft>
                <a:spcPts val="0"/>
              </a:spcAft>
              <a:buClr>
                <a:schemeClr val="lt1"/>
              </a:buClr>
              <a:buSzPts val="1500"/>
              <a:buFont typeface="Noto Sans Symbols"/>
              <a:buChar char="▪"/>
              <a:defRPr sz="1500" b="0" i="0" u="none" strike="noStrike" cap="none">
                <a:solidFill>
                  <a:schemeClr val="lt1"/>
                </a:solidFill>
                <a:latin typeface="Libre Baskerville"/>
                <a:ea typeface="Libre Baskerville"/>
                <a:cs typeface="Libre Baskerville"/>
                <a:sym typeface="Libre Baskerville"/>
              </a:defRPr>
            </a:lvl7pPr>
            <a:lvl8pPr marL="3657600" marR="0" lvl="7" indent="-323850" algn="l" rtl="0">
              <a:lnSpc>
                <a:spcPct val="90000"/>
              </a:lnSpc>
              <a:spcBef>
                <a:spcPts val="300"/>
              </a:spcBef>
              <a:spcAft>
                <a:spcPts val="0"/>
              </a:spcAft>
              <a:buClr>
                <a:schemeClr val="lt1"/>
              </a:buClr>
              <a:buSzPts val="1500"/>
              <a:buFont typeface="Noto Sans Symbols"/>
              <a:buChar char="▪"/>
              <a:defRPr sz="1500" b="0" i="0" u="none" strike="noStrike" cap="none">
                <a:solidFill>
                  <a:schemeClr val="lt1"/>
                </a:solidFill>
                <a:latin typeface="Libre Baskerville"/>
                <a:ea typeface="Libre Baskerville"/>
                <a:cs typeface="Libre Baskerville"/>
                <a:sym typeface="Libre Baskerville"/>
              </a:defRPr>
            </a:lvl8pPr>
            <a:lvl9pPr marL="4114800" marR="0" lvl="8" indent="-323850" algn="l" rtl="0">
              <a:lnSpc>
                <a:spcPct val="90000"/>
              </a:lnSpc>
              <a:spcBef>
                <a:spcPts val="300"/>
              </a:spcBef>
              <a:spcAft>
                <a:spcPts val="300"/>
              </a:spcAft>
              <a:buClr>
                <a:schemeClr val="lt1"/>
              </a:buClr>
              <a:buSzPts val="1500"/>
              <a:buFont typeface="Noto Sans Symbols"/>
              <a:buChar char="▪"/>
              <a:defRPr sz="15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63" name="Google Shape;163;p26"/>
          <p:cNvSpPr txBox="1">
            <a:spLocks noGrp="1"/>
          </p:cNvSpPr>
          <p:nvPr>
            <p:ph type="body" idx="2"/>
          </p:nvPr>
        </p:nvSpPr>
        <p:spPr>
          <a:xfrm>
            <a:off x="5841767" y="1610614"/>
            <a:ext cx="2400300" cy="257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5000"/>
              </a:lnSpc>
              <a:spcBef>
                <a:spcPts val="900"/>
              </a:spcBef>
              <a:spcAft>
                <a:spcPts val="0"/>
              </a:spcAft>
              <a:buClr>
                <a:schemeClr val="lt1"/>
              </a:buClr>
              <a:buSzPts val="1400"/>
              <a:buFont typeface="Noto Sans Symbols"/>
              <a:buNone/>
              <a:defRPr sz="1400" b="0" i="0" u="none" strike="noStrike" cap="none">
                <a:solidFill>
                  <a:schemeClr val="lt1"/>
                </a:solidFill>
                <a:latin typeface="Libre Baskerville"/>
                <a:ea typeface="Libre Baskerville"/>
                <a:cs typeface="Libre Baskerville"/>
                <a:sym typeface="Libre Baskerville"/>
              </a:defRPr>
            </a:lvl1pPr>
            <a:lvl2pPr marL="914400" marR="0" lvl="1" indent="-228600" algn="l" rtl="0">
              <a:lnSpc>
                <a:spcPct val="90000"/>
              </a:lnSpc>
              <a:spcBef>
                <a:spcPts val="200"/>
              </a:spcBef>
              <a:spcAft>
                <a:spcPts val="0"/>
              </a:spcAft>
              <a:buClr>
                <a:schemeClr val="lt1"/>
              </a:buClr>
              <a:buSzPts val="900"/>
              <a:buFont typeface="Noto Sans Symbols"/>
              <a:buNone/>
              <a:defRPr sz="900" b="0" i="0" u="none" strike="noStrike" cap="none">
                <a:solidFill>
                  <a:schemeClr val="lt1"/>
                </a:solidFill>
                <a:latin typeface="Libre Baskerville"/>
                <a:ea typeface="Libre Baskerville"/>
                <a:cs typeface="Libre Baskerville"/>
                <a:sym typeface="Libre Baskerville"/>
              </a:defRPr>
            </a:lvl2pPr>
            <a:lvl3pPr marL="1371600" marR="0" lvl="2" indent="-228600" algn="l" rtl="0">
              <a:lnSpc>
                <a:spcPct val="90000"/>
              </a:lnSpc>
              <a:spcBef>
                <a:spcPts val="300"/>
              </a:spcBef>
              <a:spcAft>
                <a:spcPts val="0"/>
              </a:spcAft>
              <a:buClr>
                <a:schemeClr val="lt1"/>
              </a:buClr>
              <a:buSzPts val="800"/>
              <a:buFont typeface="Noto Sans Symbols"/>
              <a:buNone/>
              <a:defRPr sz="800" b="0" i="0" u="none" strike="noStrike" cap="none">
                <a:solidFill>
                  <a:schemeClr val="lt1"/>
                </a:solidFill>
                <a:latin typeface="Libre Baskerville"/>
                <a:ea typeface="Libre Baskerville"/>
                <a:cs typeface="Libre Baskerville"/>
                <a:sym typeface="Libre Baskerville"/>
              </a:defRPr>
            </a:lvl3pPr>
            <a:lvl4pPr marL="1828800" marR="0" lvl="3" indent="-228600" algn="l" rtl="0">
              <a:lnSpc>
                <a:spcPct val="90000"/>
              </a:lnSpc>
              <a:spcBef>
                <a:spcPts val="300"/>
              </a:spcBef>
              <a:spcAft>
                <a:spcPts val="0"/>
              </a:spcAft>
              <a:buClr>
                <a:schemeClr val="lt1"/>
              </a:buClr>
              <a:buSzPts val="700"/>
              <a:buFont typeface="Noto Sans Symbols"/>
              <a:buNone/>
              <a:defRPr sz="700" b="0" i="0" u="none" strike="noStrike" cap="none">
                <a:solidFill>
                  <a:schemeClr val="lt1"/>
                </a:solidFill>
                <a:latin typeface="Libre Baskerville"/>
                <a:ea typeface="Libre Baskerville"/>
                <a:cs typeface="Libre Baskerville"/>
                <a:sym typeface="Libre Baskerville"/>
              </a:defRPr>
            </a:lvl4pPr>
            <a:lvl5pPr marL="2286000" marR="0" lvl="4" indent="-228600" algn="l" rtl="0">
              <a:lnSpc>
                <a:spcPct val="90000"/>
              </a:lnSpc>
              <a:spcBef>
                <a:spcPts val="300"/>
              </a:spcBef>
              <a:spcAft>
                <a:spcPts val="0"/>
              </a:spcAft>
              <a:buClr>
                <a:schemeClr val="lt1"/>
              </a:buClr>
              <a:buSzPts val="700"/>
              <a:buFont typeface="Noto Sans Symbols"/>
              <a:buNone/>
              <a:defRPr sz="700" b="0" i="0" u="none" strike="noStrike" cap="none">
                <a:solidFill>
                  <a:schemeClr val="lt1"/>
                </a:solidFill>
                <a:latin typeface="Libre Baskerville"/>
                <a:ea typeface="Libre Baskerville"/>
                <a:cs typeface="Libre Baskerville"/>
                <a:sym typeface="Libre Baskerville"/>
              </a:defRPr>
            </a:lvl5pPr>
            <a:lvl6pPr marL="2743200" marR="0" lvl="5" indent="-228600" algn="l" rtl="0">
              <a:lnSpc>
                <a:spcPct val="90000"/>
              </a:lnSpc>
              <a:spcBef>
                <a:spcPts val="300"/>
              </a:spcBef>
              <a:spcAft>
                <a:spcPts val="0"/>
              </a:spcAft>
              <a:buClr>
                <a:schemeClr val="lt1"/>
              </a:buClr>
              <a:buSzPts val="700"/>
              <a:buFont typeface="Noto Sans Symbols"/>
              <a:buNone/>
              <a:defRPr sz="700" b="0" i="0" u="none" strike="noStrike" cap="none">
                <a:solidFill>
                  <a:schemeClr val="lt1"/>
                </a:solidFill>
                <a:latin typeface="Libre Baskerville"/>
                <a:ea typeface="Libre Baskerville"/>
                <a:cs typeface="Libre Baskerville"/>
                <a:sym typeface="Libre Baskerville"/>
              </a:defRPr>
            </a:lvl6pPr>
            <a:lvl7pPr marL="3200400" marR="0" lvl="6" indent="-228600" algn="l" rtl="0">
              <a:lnSpc>
                <a:spcPct val="90000"/>
              </a:lnSpc>
              <a:spcBef>
                <a:spcPts val="300"/>
              </a:spcBef>
              <a:spcAft>
                <a:spcPts val="0"/>
              </a:spcAft>
              <a:buClr>
                <a:schemeClr val="lt1"/>
              </a:buClr>
              <a:buSzPts val="700"/>
              <a:buFont typeface="Noto Sans Symbols"/>
              <a:buNone/>
              <a:defRPr sz="700" b="0" i="0" u="none" strike="noStrike" cap="none">
                <a:solidFill>
                  <a:schemeClr val="lt1"/>
                </a:solidFill>
                <a:latin typeface="Libre Baskerville"/>
                <a:ea typeface="Libre Baskerville"/>
                <a:cs typeface="Libre Baskerville"/>
                <a:sym typeface="Libre Baskerville"/>
              </a:defRPr>
            </a:lvl7pPr>
            <a:lvl8pPr marL="3657600" marR="0" lvl="7" indent="-228600" algn="l" rtl="0">
              <a:lnSpc>
                <a:spcPct val="90000"/>
              </a:lnSpc>
              <a:spcBef>
                <a:spcPts val="300"/>
              </a:spcBef>
              <a:spcAft>
                <a:spcPts val="0"/>
              </a:spcAft>
              <a:buClr>
                <a:schemeClr val="lt1"/>
              </a:buClr>
              <a:buSzPts val="700"/>
              <a:buFont typeface="Noto Sans Symbols"/>
              <a:buNone/>
              <a:defRPr sz="700" b="0" i="0" u="none" strike="noStrike" cap="none">
                <a:solidFill>
                  <a:schemeClr val="lt1"/>
                </a:solidFill>
                <a:latin typeface="Libre Baskerville"/>
                <a:ea typeface="Libre Baskerville"/>
                <a:cs typeface="Libre Baskerville"/>
                <a:sym typeface="Libre Baskerville"/>
              </a:defRPr>
            </a:lvl8pPr>
            <a:lvl9pPr marL="4114800" marR="0" lvl="8" indent="-228600" algn="l" rtl="0">
              <a:lnSpc>
                <a:spcPct val="90000"/>
              </a:lnSpc>
              <a:spcBef>
                <a:spcPts val="300"/>
              </a:spcBef>
              <a:spcAft>
                <a:spcPts val="300"/>
              </a:spcAft>
              <a:buClr>
                <a:schemeClr val="lt1"/>
              </a:buClr>
              <a:buSzPts val="700"/>
              <a:buFont typeface="Noto Sans Symbols"/>
              <a:buNone/>
              <a:defRPr sz="7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64" name="Google Shape;164;p26"/>
          <p:cNvSpPr txBox="1">
            <a:spLocks noGrp="1"/>
          </p:cNvSpPr>
          <p:nvPr>
            <p:ph type="dt" idx="10"/>
          </p:nvPr>
        </p:nvSpPr>
        <p:spPr>
          <a:xfrm>
            <a:off x="901700" y="4817140"/>
            <a:ext cx="22506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1pPr>
            <a:lvl2pPr marR="0" lvl="1"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2pPr>
            <a:lvl3pPr marR="0" lvl="2"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3pPr>
            <a:lvl4pPr marR="0" lvl="3"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4pPr>
            <a:lvl5pPr marR="0" lvl="4"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5pPr>
            <a:lvl6pPr marR="0" lvl="5"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6pPr>
            <a:lvl7pPr marR="0" lvl="6"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7pPr>
            <a:lvl8pPr marR="0" lvl="7"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8pPr>
            <a:lvl9pPr marR="0" lvl="8"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65" name="Google Shape;165;p26"/>
          <p:cNvSpPr txBox="1">
            <a:spLocks noGrp="1"/>
          </p:cNvSpPr>
          <p:nvPr>
            <p:ph type="ftr" idx="11"/>
          </p:nvPr>
        </p:nvSpPr>
        <p:spPr>
          <a:xfrm>
            <a:off x="4197353" y="4817140"/>
            <a:ext cx="37833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1pPr>
            <a:lvl2pPr marR="0" lvl="1"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2pPr>
            <a:lvl3pPr marR="0" lvl="2"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3pPr>
            <a:lvl4pPr marR="0" lvl="3"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4pPr>
            <a:lvl5pPr marR="0" lvl="4"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5pPr>
            <a:lvl6pPr marR="0" lvl="5"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6pPr>
            <a:lvl7pPr marR="0" lvl="6"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7pPr>
            <a:lvl8pPr marR="0" lvl="7"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8pPr>
            <a:lvl9pPr marR="0" lvl="8" algn="l" rtl="0">
              <a:spcBef>
                <a:spcPts val="0"/>
              </a:spcBef>
              <a:spcAft>
                <a:spcPts val="0"/>
              </a:spcAft>
              <a:buSzPts val="1100"/>
              <a:buNone/>
              <a:defRPr sz="14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166" name="Google Shape;166;p26"/>
          <p:cNvSpPr txBox="1">
            <a:spLocks noGrp="1"/>
          </p:cNvSpPr>
          <p:nvPr>
            <p:ph type="sldNum" idx="12"/>
          </p:nvPr>
        </p:nvSpPr>
        <p:spPr>
          <a:xfrm>
            <a:off x="7994196" y="4817140"/>
            <a:ext cx="709800" cy="273900"/>
          </a:xfrm>
          <a:prstGeom prst="rect">
            <a:avLst/>
          </a:prstGeom>
          <a:noFill/>
          <a:ln>
            <a:noFill/>
          </a:ln>
        </p:spPr>
        <p:txBody>
          <a:bodyPr spcFirstLastPara="1" wrap="square" lIns="34275" tIns="34275" rIns="68575" bIns="34275" anchor="ctr" anchorCtr="0">
            <a:noAutofit/>
          </a:bodyPr>
          <a:lstStyle>
            <a:lvl1pPr marL="0" marR="0" lvl="0"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1pPr>
            <a:lvl2pPr marL="0" marR="0" lvl="1"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2pPr>
            <a:lvl3pPr marL="0" marR="0" lvl="2"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3pPr>
            <a:lvl4pPr marL="0" marR="0" lvl="3"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4pPr>
            <a:lvl5pPr marL="0" marR="0" lvl="4"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5pPr>
            <a:lvl6pPr marL="0" marR="0" lvl="5"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6pPr>
            <a:lvl7pPr marL="0" marR="0" lvl="6"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7pPr>
            <a:lvl8pPr marL="0" marR="0" lvl="7"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8pPr>
            <a:lvl9pPr marL="0" marR="0" lvl="8" indent="0" algn="l" rtl="0">
              <a:spcBef>
                <a:spcPts val="0"/>
              </a:spcBef>
              <a:buNone/>
              <a:defRPr sz="900" b="0" i="0" u="none" strike="noStrike" cap="none">
                <a:solidFill>
                  <a:schemeClr val="lt1"/>
                </a:solidFill>
                <a:latin typeface="Libre Baskerville"/>
                <a:ea typeface="Libre Baskerville"/>
                <a:cs typeface="Libre Baskerville"/>
                <a:sym typeface="Libre Baskervill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9">
  <p:cSld name="TITLE_AND_BODY_9">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69" name="Google Shape;16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7"/>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71" name="Google Shape;171;p27"/>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10">
  <p:cSld name="TITLE_AND_BODY_10">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74" name="Google Shape;17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28"/>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76" name="Google Shape;176;p28"/>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11">
  <p:cSld name="TITLE_AND_BODY_11">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79" name="Google Shape;17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29"/>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81" name="Google Shape;181;p29"/>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12">
  <p:cSld name="TITLE_AND_BODY_12">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84" name="Google Shape;18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30"/>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86" name="Google Shape;186;p30"/>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grpSp>
        <p:nvGrpSpPr>
          <p:cNvPr id="29" name="Google Shape;29;p4"/>
          <p:cNvGrpSpPr/>
          <p:nvPr/>
        </p:nvGrpSpPr>
        <p:grpSpPr>
          <a:xfrm>
            <a:off x="3242950" y="268325"/>
            <a:ext cx="2658100" cy="100500"/>
            <a:chOff x="412900" y="344525"/>
            <a:chExt cx="2658100" cy="100500"/>
          </a:xfrm>
        </p:grpSpPr>
        <p:sp>
          <p:nvSpPr>
            <p:cNvPr id="30" name="Google Shape;30;p4"/>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31" name="Google Shape;31;p4"/>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32" name="Google Shape;32;p4"/>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33" name="Google Shape;33;p4"/>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3">
  <p:cSld name="TITLE_AND_BODY_13">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89" name="Google Shape;18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0" name="Google Shape;190;p31"/>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91" name="Google Shape;191;p31"/>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14">
  <p:cSld name="TITLE_AND_BODY_14">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94" name="Google Shape;19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32"/>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196" name="Google Shape;196;p32"/>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5">
  <p:cSld name="TITLE_AND_BODY_15">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199" name="Google Shape;19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0" name="Google Shape;200;p33"/>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201" name="Google Shape;201;p33"/>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6">
  <p:cSld name="TITLE_AND_BODY_16">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204" name="Google Shape;20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5" name="Google Shape;205;p34"/>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206" name="Google Shape;206;p34"/>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7">
  <p:cSld name="TITLE_AND_BODY_17">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455350" y="172900"/>
            <a:ext cx="37284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Lato Black"/>
              <a:buNone/>
              <a:defRPr>
                <a:latin typeface="Lato Black"/>
                <a:ea typeface="Lato Black"/>
                <a:cs typeface="Lato Black"/>
                <a:sym typeface="Lato Black"/>
              </a:defRPr>
            </a:lvl1pPr>
            <a:lvl2pPr lvl="1" rtl="0">
              <a:spcBef>
                <a:spcPts val="0"/>
              </a:spcBef>
              <a:spcAft>
                <a:spcPts val="0"/>
              </a:spcAft>
              <a:buSzPts val="2800"/>
              <a:buFont typeface="Lato Black"/>
              <a:buNone/>
              <a:defRPr>
                <a:latin typeface="Lato Black"/>
                <a:ea typeface="Lato Black"/>
                <a:cs typeface="Lato Black"/>
                <a:sym typeface="Lato Black"/>
              </a:defRPr>
            </a:lvl2pPr>
            <a:lvl3pPr lvl="2" rtl="0">
              <a:spcBef>
                <a:spcPts val="0"/>
              </a:spcBef>
              <a:spcAft>
                <a:spcPts val="0"/>
              </a:spcAft>
              <a:buSzPts val="2800"/>
              <a:buFont typeface="Lato Black"/>
              <a:buNone/>
              <a:defRPr>
                <a:latin typeface="Lato Black"/>
                <a:ea typeface="Lato Black"/>
                <a:cs typeface="Lato Black"/>
                <a:sym typeface="Lato Black"/>
              </a:defRPr>
            </a:lvl3pPr>
            <a:lvl4pPr lvl="3" rtl="0">
              <a:spcBef>
                <a:spcPts val="0"/>
              </a:spcBef>
              <a:spcAft>
                <a:spcPts val="0"/>
              </a:spcAft>
              <a:buSzPts val="2800"/>
              <a:buFont typeface="Lato Black"/>
              <a:buNone/>
              <a:defRPr>
                <a:latin typeface="Lato Black"/>
                <a:ea typeface="Lato Black"/>
                <a:cs typeface="Lato Black"/>
                <a:sym typeface="Lato Black"/>
              </a:defRPr>
            </a:lvl4pPr>
            <a:lvl5pPr lvl="4" rtl="0">
              <a:spcBef>
                <a:spcPts val="0"/>
              </a:spcBef>
              <a:spcAft>
                <a:spcPts val="0"/>
              </a:spcAft>
              <a:buSzPts val="2800"/>
              <a:buFont typeface="Lato Black"/>
              <a:buNone/>
              <a:defRPr>
                <a:latin typeface="Lato Black"/>
                <a:ea typeface="Lato Black"/>
                <a:cs typeface="Lato Black"/>
                <a:sym typeface="Lato Black"/>
              </a:defRPr>
            </a:lvl5pPr>
            <a:lvl6pPr lvl="5" rtl="0">
              <a:spcBef>
                <a:spcPts val="0"/>
              </a:spcBef>
              <a:spcAft>
                <a:spcPts val="0"/>
              </a:spcAft>
              <a:buSzPts val="2800"/>
              <a:buFont typeface="Lato Black"/>
              <a:buNone/>
              <a:defRPr>
                <a:latin typeface="Lato Black"/>
                <a:ea typeface="Lato Black"/>
                <a:cs typeface="Lato Black"/>
                <a:sym typeface="Lato Black"/>
              </a:defRPr>
            </a:lvl6pPr>
            <a:lvl7pPr lvl="6" rtl="0">
              <a:spcBef>
                <a:spcPts val="0"/>
              </a:spcBef>
              <a:spcAft>
                <a:spcPts val="0"/>
              </a:spcAft>
              <a:buSzPts val="2800"/>
              <a:buFont typeface="Lato Black"/>
              <a:buNone/>
              <a:defRPr>
                <a:latin typeface="Lato Black"/>
                <a:ea typeface="Lato Black"/>
                <a:cs typeface="Lato Black"/>
                <a:sym typeface="Lato Black"/>
              </a:defRPr>
            </a:lvl7pPr>
            <a:lvl8pPr lvl="7" rtl="0">
              <a:spcBef>
                <a:spcPts val="0"/>
              </a:spcBef>
              <a:spcAft>
                <a:spcPts val="0"/>
              </a:spcAft>
              <a:buSzPts val="2800"/>
              <a:buFont typeface="Lato Black"/>
              <a:buNone/>
              <a:defRPr>
                <a:latin typeface="Lato Black"/>
                <a:ea typeface="Lato Black"/>
                <a:cs typeface="Lato Black"/>
                <a:sym typeface="Lato Black"/>
              </a:defRPr>
            </a:lvl8pPr>
            <a:lvl9pPr lvl="8" rtl="0">
              <a:spcBef>
                <a:spcPts val="0"/>
              </a:spcBef>
              <a:spcAft>
                <a:spcPts val="0"/>
              </a:spcAft>
              <a:buSzPts val="2800"/>
              <a:buFont typeface="Lato Black"/>
              <a:buNone/>
              <a:defRPr>
                <a:latin typeface="Lato Black"/>
                <a:ea typeface="Lato Black"/>
                <a:cs typeface="Lato Black"/>
                <a:sym typeface="Lato Black"/>
              </a:defRPr>
            </a:lvl9pPr>
          </a:lstStyle>
          <a:p>
            <a:endParaRPr/>
          </a:p>
        </p:txBody>
      </p:sp>
      <p:sp>
        <p:nvSpPr>
          <p:cNvPr id="209" name="Google Shape;20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35"/>
          <p:cNvSpPr txBox="1">
            <a:spLocks noGrp="1"/>
          </p:cNvSpPr>
          <p:nvPr>
            <p:ph type="body" idx="1"/>
          </p:nvPr>
        </p:nvSpPr>
        <p:spPr>
          <a:xfrm>
            <a:off x="311700" y="128242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000000"/>
              </a:buClr>
              <a:buSzPts val="1800"/>
              <a:buFont typeface="Lato"/>
              <a:buChar char="●"/>
              <a:defRPr>
                <a:solidFill>
                  <a:srgbClr val="000000"/>
                </a:solidFill>
                <a:latin typeface="Lato"/>
                <a:ea typeface="Lato"/>
                <a:cs typeface="Lato"/>
                <a:sym typeface="Lato"/>
              </a:defRPr>
            </a:lvl1pPr>
            <a:lvl2pPr marL="914400" lvl="1"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2pPr>
            <a:lvl3pPr marL="1371600" lvl="2"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3pPr>
            <a:lvl4pPr marL="1828800" lvl="3"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4pPr>
            <a:lvl5pPr marL="2286000" lvl="4"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5pPr>
            <a:lvl6pPr marL="2743200" lvl="5"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6pPr>
            <a:lvl7pPr marL="3200400" lvl="6"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7pPr>
            <a:lvl8pPr marL="3657600" lvl="7"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8pPr>
            <a:lvl9pPr marL="4114800" lvl="8" indent="-317500" rtl="0">
              <a:spcBef>
                <a:spcPts val="0"/>
              </a:spcBef>
              <a:spcAft>
                <a:spcPts val="0"/>
              </a:spcAft>
              <a:buClr>
                <a:srgbClr val="000000"/>
              </a:buClr>
              <a:buSzPts val="1400"/>
              <a:buFont typeface="Lato"/>
              <a:buChar char="■"/>
              <a:defRPr>
                <a:solidFill>
                  <a:srgbClr val="000000"/>
                </a:solidFill>
                <a:latin typeface="Lato"/>
                <a:ea typeface="Lato"/>
                <a:cs typeface="Lato"/>
                <a:sym typeface="Lato"/>
              </a:defRPr>
            </a:lvl9pPr>
          </a:lstStyle>
          <a:p>
            <a:endParaRPr/>
          </a:p>
        </p:txBody>
      </p:sp>
      <p:cxnSp>
        <p:nvCxnSpPr>
          <p:cNvPr id="211" name="Google Shape;211;p35"/>
          <p:cNvCxnSpPr/>
          <p:nvPr/>
        </p:nvCxnSpPr>
        <p:spPr>
          <a:xfrm>
            <a:off x="442675" y="342000"/>
            <a:ext cx="0" cy="697800"/>
          </a:xfrm>
          <a:prstGeom prst="straightConnector1">
            <a:avLst/>
          </a:prstGeom>
          <a:noFill/>
          <a:ln w="19050"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grpSp>
        <p:nvGrpSpPr>
          <p:cNvPr id="38" name="Google Shape;38;p5"/>
          <p:cNvGrpSpPr/>
          <p:nvPr/>
        </p:nvGrpSpPr>
        <p:grpSpPr>
          <a:xfrm>
            <a:off x="3242950" y="268325"/>
            <a:ext cx="2658100" cy="100500"/>
            <a:chOff x="412900" y="344525"/>
            <a:chExt cx="2658100" cy="100500"/>
          </a:xfrm>
        </p:grpSpPr>
        <p:sp>
          <p:nvSpPr>
            <p:cNvPr id="39" name="Google Shape;39;p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40" name="Google Shape;40;p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41" name="Google Shape;41;p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42" name="Google Shape;42;p5"/>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43"/>
        <p:cNvGrpSpPr/>
        <p:nvPr/>
      </p:nvGrpSpPr>
      <p:grpSpPr>
        <a:xfrm>
          <a:off x="0" y="0"/>
          <a:ext cx="0" cy="0"/>
          <a:chOff x="0" y="0"/>
          <a:chExt cx="0" cy="0"/>
        </a:xfrm>
      </p:grpSpPr>
      <p:sp>
        <p:nvSpPr>
          <p:cNvPr id="44" name="Google Shape;44;p6"/>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 name="Google Shape;45;p6"/>
          <p:cNvGrpSpPr/>
          <p:nvPr/>
        </p:nvGrpSpPr>
        <p:grpSpPr>
          <a:xfrm>
            <a:off x="3242950" y="1434375"/>
            <a:ext cx="2658100" cy="100500"/>
            <a:chOff x="412900" y="344525"/>
            <a:chExt cx="2658100" cy="100500"/>
          </a:xfrm>
        </p:grpSpPr>
        <p:sp>
          <p:nvSpPr>
            <p:cNvPr id="46" name="Google Shape;46;p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47" name="Google Shape;47;p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48" name="Google Shape;48;p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49" name="Google Shape;49;p6"/>
          <p:cNvSpPr txBox="1"/>
          <p:nvPr/>
        </p:nvSpPr>
        <p:spPr>
          <a:xfrm>
            <a:off x="1332475" y="2078175"/>
            <a:ext cx="63813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a:solidFill>
                  <a:srgbClr val="263F8C"/>
                </a:solidFill>
                <a:latin typeface="Proxima Nova"/>
                <a:ea typeface="Proxima Nova"/>
                <a:cs typeface="Proxima Nova"/>
                <a:sym typeface="Proxima Nova"/>
              </a:rPr>
              <a:t>Thank you!</a:t>
            </a:r>
            <a:endParaRPr sz="4800" b="1" i="0" u="none" strike="noStrike" cap="none">
              <a:solidFill>
                <a:srgbClr val="263F8C"/>
              </a:solidFill>
              <a:latin typeface="Proxima Nova"/>
              <a:ea typeface="Proxima Nova"/>
              <a:cs typeface="Proxima Nova"/>
              <a:sym typeface="Proxima Nova"/>
            </a:endParaRPr>
          </a:p>
        </p:txBody>
      </p:sp>
      <p:sp>
        <p:nvSpPr>
          <p:cNvPr id="50" name="Google Shape;50;p6"/>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3" name="Google Shape;53;p7"/>
          <p:cNvGrpSpPr/>
          <p:nvPr/>
        </p:nvGrpSpPr>
        <p:grpSpPr>
          <a:xfrm>
            <a:off x="3242950" y="268325"/>
            <a:ext cx="2658100" cy="100500"/>
            <a:chOff x="412900" y="344525"/>
            <a:chExt cx="2658100" cy="100500"/>
          </a:xfrm>
        </p:grpSpPr>
        <p:sp>
          <p:nvSpPr>
            <p:cNvPr id="54" name="Google Shape;54;p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55" name="Google Shape;55;p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56" name="Google Shape;56;p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57" name="Google Shape;57;p7"/>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0" name="Google Shape;60;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grpSp>
        <p:nvGrpSpPr>
          <p:cNvPr id="61" name="Google Shape;61;p8"/>
          <p:cNvGrpSpPr/>
          <p:nvPr/>
        </p:nvGrpSpPr>
        <p:grpSpPr>
          <a:xfrm>
            <a:off x="412900" y="268325"/>
            <a:ext cx="2658100" cy="100500"/>
            <a:chOff x="412900" y="344525"/>
            <a:chExt cx="2658100" cy="100500"/>
          </a:xfrm>
        </p:grpSpPr>
        <p:sp>
          <p:nvSpPr>
            <p:cNvPr id="62" name="Google Shape;62;p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63" name="Google Shape;63;p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64" name="Google Shape;64;p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65" name="Google Shape;65;p8"/>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1388100" y="4501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grpSp>
        <p:nvGrpSpPr>
          <p:cNvPr id="68" name="Google Shape;68;p9"/>
          <p:cNvGrpSpPr/>
          <p:nvPr/>
        </p:nvGrpSpPr>
        <p:grpSpPr>
          <a:xfrm>
            <a:off x="3242950" y="1434375"/>
            <a:ext cx="2658100" cy="100500"/>
            <a:chOff x="412900" y="344525"/>
            <a:chExt cx="2658100" cy="100500"/>
          </a:xfrm>
        </p:grpSpPr>
        <p:sp>
          <p:nvSpPr>
            <p:cNvPr id="69" name="Google Shape;69;p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70" name="Google Shape;70;p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71" name="Google Shape;71;p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72" name="Google Shape;72;p9"/>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sp>
        <p:nvSpPr>
          <p:cNvPr id="74" name="Google Shape;74;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0"/>
          <p:cNvSpPr txBox="1">
            <a:spLocks noGrp="1"/>
          </p:cNvSpPr>
          <p:nvPr>
            <p:ph type="title"/>
          </p:nvPr>
        </p:nvSpPr>
        <p:spPr>
          <a:xfrm>
            <a:off x="265500" y="17665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6" name="Google Shape;76;p10"/>
          <p:cNvSpPr txBox="1">
            <a:spLocks noGrp="1"/>
          </p:cNvSpPr>
          <p:nvPr>
            <p:ph type="subTitle" idx="1"/>
          </p:nvPr>
        </p:nvSpPr>
        <p:spPr>
          <a:xfrm>
            <a:off x="265500" y="33364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7" name="Google Shape;77;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grpSp>
        <p:nvGrpSpPr>
          <p:cNvPr id="78" name="Google Shape;78;p10"/>
          <p:cNvGrpSpPr/>
          <p:nvPr/>
        </p:nvGrpSpPr>
        <p:grpSpPr>
          <a:xfrm>
            <a:off x="959050" y="416300"/>
            <a:ext cx="2658100" cy="100500"/>
            <a:chOff x="412900" y="344525"/>
            <a:chExt cx="2658100" cy="100500"/>
          </a:xfrm>
        </p:grpSpPr>
        <p:sp>
          <p:nvSpPr>
            <p:cNvPr id="79" name="Google Shape;79;p10"/>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80" name="Google Shape;80;p10"/>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sp>
          <p:nvSpPr>
            <p:cNvPr id="81" name="Google Shape;81;p10"/>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B2242"/>
                </a:solidFill>
                <a:latin typeface="Arial"/>
                <a:ea typeface="Arial"/>
                <a:cs typeface="Arial"/>
                <a:sym typeface="Arial"/>
              </a:endParaRPr>
            </a:p>
          </p:txBody>
        </p:sp>
      </p:grpSp>
      <p:sp>
        <p:nvSpPr>
          <p:cNvPr id="82" name="Google Shape;82;p10"/>
          <p:cNvSpPr txBox="1">
            <a:spLocks noGrp="1"/>
          </p:cNvSpPr>
          <p:nvPr>
            <p:ph type="sldNum" idx="12"/>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263F8C"/>
                </a:solidFill>
                <a:latin typeface="Arial"/>
                <a:ea typeface="Arial"/>
                <a:cs typeface="Arial"/>
                <a:sym typeface="Aria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9B2242"/>
              </a:buClr>
              <a:buSzPts val="2800"/>
              <a:buFont typeface="Proxima Nova"/>
              <a:buNone/>
              <a:defRPr sz="2800" b="1" i="0" u="none" strike="noStrike" cap="none">
                <a:solidFill>
                  <a:srgbClr val="9B2242"/>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ctrTitle"/>
          </p:nvPr>
        </p:nvSpPr>
        <p:spPr>
          <a:xfrm>
            <a:off x="311700" y="1924800"/>
            <a:ext cx="8637000" cy="205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200" dirty="0"/>
              <a:t>ACHIEVE: </a:t>
            </a:r>
            <a:endParaRPr sz="4200" dirty="0"/>
          </a:p>
          <a:p>
            <a:pPr marL="0" lvl="0" indent="0" algn="ctr" rtl="0">
              <a:lnSpc>
                <a:spcPct val="100000"/>
              </a:lnSpc>
              <a:spcBef>
                <a:spcPts val="0"/>
              </a:spcBef>
              <a:spcAft>
                <a:spcPts val="0"/>
              </a:spcAft>
              <a:buClr>
                <a:schemeClr val="dk1"/>
              </a:buClr>
              <a:buSzPts val="1100"/>
              <a:buFont typeface="Arial"/>
              <a:buNone/>
            </a:pPr>
            <a:r>
              <a:rPr lang="en" sz="4200" dirty="0"/>
              <a:t>Individualized Education Program (IEP) Enhancements</a:t>
            </a:r>
            <a:endParaRPr sz="4200" dirty="0"/>
          </a:p>
          <a:p>
            <a:pPr marL="0" lvl="0" indent="0" algn="ctr" rtl="0">
              <a:lnSpc>
                <a:spcPct val="100000"/>
              </a:lnSpc>
              <a:spcBef>
                <a:spcPts val="0"/>
              </a:spcBef>
              <a:spcAft>
                <a:spcPts val="0"/>
              </a:spcAft>
              <a:buClr>
                <a:schemeClr val="dk1"/>
              </a:buClr>
              <a:buSzPts val="1100"/>
              <a:buFont typeface="Arial"/>
              <a:buNone/>
            </a:pPr>
            <a:r>
              <a:rPr lang="en" sz="1900" dirty="0">
                <a:solidFill>
                  <a:schemeClr val="lt1"/>
                </a:solidFill>
              </a:rPr>
              <a:t>Released: June 18, 2026</a:t>
            </a:r>
            <a:endParaRPr sz="1900" dirty="0">
              <a:solidFill>
                <a:srgbClr val="1C4587"/>
              </a:solidFill>
            </a:endParaRPr>
          </a:p>
          <a:p>
            <a:pPr marL="0" lvl="0" indent="0" algn="ctr" rtl="0">
              <a:lnSpc>
                <a:spcPct val="100000"/>
              </a:lnSpc>
              <a:spcBef>
                <a:spcPts val="0"/>
              </a:spcBef>
              <a:spcAft>
                <a:spcPts val="0"/>
              </a:spcAft>
              <a:buClr>
                <a:schemeClr val="dk1"/>
              </a:buClr>
              <a:buSzPts val="1100"/>
              <a:buFont typeface="Arial"/>
              <a:buNone/>
            </a:pPr>
            <a:r>
              <a:rPr lang="en" sz="1900" dirty="0">
                <a:solidFill>
                  <a:schemeClr val="lt1"/>
                </a:solidFill>
              </a:rPr>
              <a:t> </a:t>
            </a:r>
            <a:endParaRPr sz="1900" dirty="0">
              <a:solidFill>
                <a:schemeClr val="lt1"/>
              </a:solidFill>
            </a:endParaRPr>
          </a:p>
        </p:txBody>
      </p:sp>
      <p:sp>
        <p:nvSpPr>
          <p:cNvPr id="217" name="Google Shape;217;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Scheduling a meeting time</a:t>
            </a:r>
            <a:endParaRPr/>
          </a:p>
        </p:txBody>
      </p:sp>
      <p:sp>
        <p:nvSpPr>
          <p:cNvPr id="279" name="Google Shape;279;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chemeClr val="dk1"/>
                </a:solidFill>
                <a:latin typeface="Arial"/>
                <a:ea typeface="Arial"/>
                <a:cs typeface="Arial"/>
                <a:sym typeface="Arial"/>
              </a:rPr>
              <a:t>Time Picker Standardization</a:t>
            </a:r>
            <a:endParaRPr sz="2400">
              <a:solidFill>
                <a:schemeClr val="dk1"/>
              </a:solidFill>
              <a:latin typeface="Arial"/>
              <a:ea typeface="Arial"/>
              <a:cs typeface="Arial"/>
              <a:sym typeface="Arial"/>
            </a:endParaRPr>
          </a:p>
          <a:p>
            <a:pPr marL="457200" lvl="0" indent="-381000" algn="l" rtl="0">
              <a:spcBef>
                <a:spcPts val="1000"/>
              </a:spcBef>
              <a:spcAft>
                <a:spcPts val="0"/>
              </a:spcAft>
              <a:buClr>
                <a:schemeClr val="dk1"/>
              </a:buClr>
              <a:buSzPts val="2400"/>
              <a:buFont typeface="Arial"/>
              <a:buChar char="●"/>
            </a:pPr>
            <a:r>
              <a:rPr lang="en" sz="2400">
                <a:solidFill>
                  <a:schemeClr val="dk1"/>
                </a:solidFill>
                <a:latin typeface="Arial"/>
                <a:ea typeface="Arial"/>
                <a:cs typeface="Arial"/>
                <a:sym typeface="Arial"/>
              </a:rPr>
              <a:t>Time picker will default to 7:00 AM start instead of 12:00 AM</a:t>
            </a:r>
            <a:endParaRPr/>
          </a:p>
        </p:txBody>
      </p:sp>
      <p:pic>
        <p:nvPicPr>
          <p:cNvPr id="280" name="Google Shape;280;p45" descr="Screenshot of ACHIEVES Meeting Time drop down."/>
          <p:cNvPicPr preferRelativeResize="0"/>
          <p:nvPr/>
        </p:nvPicPr>
        <p:blipFill>
          <a:blip r:embed="rId3">
            <a:alphaModFix/>
          </a:blip>
          <a:stretch>
            <a:fillRect/>
          </a:stretch>
        </p:blipFill>
        <p:spPr>
          <a:xfrm>
            <a:off x="2983722" y="2345025"/>
            <a:ext cx="3200400" cy="2563800"/>
          </a:xfrm>
          <a:prstGeom prst="rect">
            <a:avLst/>
          </a:prstGeom>
          <a:noFill/>
          <a:ln w="19050" cap="flat" cmpd="sng">
            <a:solidFill>
              <a:schemeClr val="dk2"/>
            </a:solidFill>
            <a:prstDash val="solid"/>
            <a:round/>
            <a:headEnd type="none" w="sm" len="sm"/>
            <a:tailEnd type="none" w="sm" len="sm"/>
          </a:ln>
        </p:spPr>
      </p:pic>
      <p:sp>
        <p:nvSpPr>
          <p:cNvPr id="281" name="Google Shape;281;p4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10</a:t>
            </a:fld>
            <a:endParaRPr b="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Revise Meeting: Key Functionality</a:t>
            </a:r>
            <a:endParaRPr/>
          </a:p>
        </p:txBody>
      </p:sp>
      <p:sp>
        <p:nvSpPr>
          <p:cNvPr id="287" name="Google Shape;287;p46"/>
          <p:cNvSpPr txBox="1">
            <a:spLocks noGrp="1"/>
          </p:cNvSpPr>
          <p:nvPr>
            <p:ph type="body" idx="1"/>
          </p:nvPr>
        </p:nvSpPr>
        <p:spPr>
          <a:xfrm>
            <a:off x="311700" y="1152475"/>
            <a:ext cx="8520600" cy="322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“Revise Meeting” button:</a:t>
            </a:r>
            <a:endParaRPr sz="2400" b="1"/>
          </a:p>
          <a:p>
            <a:pPr marL="914400" lvl="0" indent="-368300" algn="l" rtl="0">
              <a:spcBef>
                <a:spcPts val="1000"/>
              </a:spcBef>
              <a:spcAft>
                <a:spcPts val="0"/>
              </a:spcAft>
              <a:buSzPts val="2200"/>
              <a:buChar char="●"/>
            </a:pPr>
            <a:r>
              <a:rPr lang="en" sz="2200"/>
              <a:t>Opens a dedicated revision window</a:t>
            </a:r>
            <a:endParaRPr sz="2200"/>
          </a:p>
          <a:p>
            <a:pPr marL="914400" lvl="0" indent="-368300" algn="l" rtl="0">
              <a:spcBef>
                <a:spcPts val="1000"/>
              </a:spcBef>
              <a:spcAft>
                <a:spcPts val="0"/>
              </a:spcAft>
              <a:buSzPts val="2200"/>
              <a:buChar char="●"/>
            </a:pPr>
            <a:r>
              <a:rPr lang="en" sz="2200"/>
              <a:t>Allows additional meeting purposes to be added</a:t>
            </a:r>
            <a:endParaRPr sz="2200"/>
          </a:p>
          <a:p>
            <a:pPr marL="914400" lvl="0" indent="-368300" algn="l" rtl="0">
              <a:spcBef>
                <a:spcPts val="1000"/>
              </a:spcBef>
              <a:spcAft>
                <a:spcPts val="0"/>
              </a:spcAft>
              <a:buSzPts val="2200"/>
              <a:buChar char="●"/>
            </a:pPr>
            <a:r>
              <a:rPr lang="en" sz="2200"/>
              <a:t>Allows updates to date, time, or location</a:t>
            </a:r>
            <a:endParaRPr sz="2200"/>
          </a:p>
          <a:p>
            <a:pPr marL="914400" lvl="0" indent="-368300" algn="l" rtl="0">
              <a:spcBef>
                <a:spcPts val="1000"/>
              </a:spcBef>
              <a:spcAft>
                <a:spcPts val="0"/>
              </a:spcAft>
              <a:buSzPts val="2200"/>
              <a:buChar char="●"/>
            </a:pPr>
            <a:r>
              <a:rPr lang="en" sz="2200"/>
              <a:t>Maintains original meeting details for reference</a:t>
            </a:r>
            <a:endParaRPr sz="2200"/>
          </a:p>
          <a:p>
            <a:pPr marL="914400" lvl="0" indent="-368300" algn="l" rtl="0">
              <a:spcBef>
                <a:spcPts val="1000"/>
              </a:spcBef>
              <a:spcAft>
                <a:spcPts val="0"/>
              </a:spcAft>
              <a:buSzPts val="2200"/>
              <a:buChar char="●"/>
            </a:pPr>
            <a:r>
              <a:rPr lang="en" sz="2200"/>
              <a:t>Requires confirmation before applying updates</a:t>
            </a:r>
            <a:endParaRPr sz="2200"/>
          </a:p>
          <a:p>
            <a:pPr marL="914400" lvl="0" indent="-368300" algn="l" rtl="0">
              <a:spcBef>
                <a:spcPts val="1000"/>
              </a:spcBef>
              <a:spcAft>
                <a:spcPts val="1000"/>
              </a:spcAft>
              <a:buSzPts val="2200"/>
              <a:buChar char="●"/>
            </a:pPr>
            <a:r>
              <a:rPr lang="en" sz="2200"/>
              <a:t>Generates a revised meeting notice</a:t>
            </a:r>
            <a:endParaRPr sz="2200"/>
          </a:p>
        </p:txBody>
      </p:sp>
      <p:sp>
        <p:nvSpPr>
          <p:cNvPr id="288" name="Google Shape;288;p4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11</a:t>
            </a:fld>
            <a:endParaRPr b="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Where is this found?</a:t>
            </a:r>
            <a:endParaRPr/>
          </a:p>
        </p:txBody>
      </p:sp>
      <p:pic>
        <p:nvPicPr>
          <p:cNvPr id="294" name="Google Shape;294;p47" descr="Screenshot of ACHIEVES Revise Meeting Button under the calendar."/>
          <p:cNvPicPr preferRelativeResize="0"/>
          <p:nvPr/>
        </p:nvPicPr>
        <p:blipFill>
          <a:blip r:embed="rId3">
            <a:alphaModFix/>
          </a:blip>
          <a:stretch>
            <a:fillRect/>
          </a:stretch>
        </p:blipFill>
        <p:spPr>
          <a:xfrm>
            <a:off x="1451938" y="1017725"/>
            <a:ext cx="6240125" cy="3746550"/>
          </a:xfrm>
          <a:prstGeom prst="rect">
            <a:avLst/>
          </a:prstGeom>
          <a:noFill/>
          <a:ln>
            <a:noFill/>
          </a:ln>
        </p:spPr>
      </p:pic>
      <p:sp>
        <p:nvSpPr>
          <p:cNvPr id="295" name="Google Shape;295;p4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12</a:t>
            </a:fld>
            <a:endParaRPr b="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Purpose of the Meeting</a:t>
            </a:r>
            <a:endParaRPr dirty="0"/>
          </a:p>
        </p:txBody>
      </p:sp>
      <p:sp>
        <p:nvSpPr>
          <p:cNvPr id="301" name="Google Shape;301;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Add additional Meeting purposes</a:t>
            </a:r>
            <a:endParaRPr sz="2200"/>
          </a:p>
          <a:p>
            <a:pPr marL="457200" lvl="0" indent="-368300" algn="l" rtl="0">
              <a:spcBef>
                <a:spcPts val="0"/>
              </a:spcBef>
              <a:spcAft>
                <a:spcPts val="0"/>
              </a:spcAft>
              <a:buSzPts val="2200"/>
              <a:buChar char="●"/>
            </a:pPr>
            <a:r>
              <a:rPr lang="en" sz="2200"/>
              <a:t>Cannot delete previous meeting purposes</a:t>
            </a:r>
            <a:endParaRPr sz="2200"/>
          </a:p>
        </p:txBody>
      </p:sp>
      <p:sp>
        <p:nvSpPr>
          <p:cNvPr id="302" name="Google Shape;302;p4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13</a:t>
            </a:fld>
            <a:endParaRPr b="0">
              <a:solidFill>
                <a:srgbClr val="000000"/>
              </a:solidFill>
            </a:endParaRPr>
          </a:p>
        </p:txBody>
      </p:sp>
      <p:pic>
        <p:nvPicPr>
          <p:cNvPr id="303" name="Google Shape;303;p48" descr="Screenshot of ACHIEVE's pop-up for Revising a meeting. "/>
          <p:cNvPicPr preferRelativeResize="0"/>
          <p:nvPr/>
        </p:nvPicPr>
        <p:blipFill>
          <a:blip r:embed="rId3">
            <a:alphaModFix/>
          </a:blip>
          <a:stretch>
            <a:fillRect/>
          </a:stretch>
        </p:blipFill>
        <p:spPr>
          <a:xfrm>
            <a:off x="897813" y="2226785"/>
            <a:ext cx="7315199" cy="219456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311700" y="374075"/>
            <a:ext cx="8520600" cy="49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Purpose of Meeting - Updates</a:t>
            </a:r>
            <a:endParaRPr/>
          </a:p>
        </p:txBody>
      </p:sp>
      <p:sp>
        <p:nvSpPr>
          <p:cNvPr id="309" name="Google Shape;309;p49"/>
          <p:cNvSpPr txBox="1">
            <a:spLocks noGrp="1"/>
          </p:cNvSpPr>
          <p:nvPr>
            <p:ph type="body" idx="1"/>
          </p:nvPr>
        </p:nvSpPr>
        <p:spPr>
          <a:xfrm>
            <a:off x="311700" y="868475"/>
            <a:ext cx="8520600" cy="370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t>Changes Include:</a:t>
            </a:r>
            <a:endParaRPr sz="2200" b="1"/>
          </a:p>
          <a:p>
            <a:pPr marL="457200" lvl="0" indent="-368300" algn="l" rtl="0">
              <a:spcBef>
                <a:spcPts val="0"/>
              </a:spcBef>
              <a:spcAft>
                <a:spcPts val="0"/>
              </a:spcAft>
              <a:buSzPts val="2200"/>
              <a:buChar char="●"/>
            </a:pPr>
            <a:r>
              <a:rPr lang="en" sz="2200"/>
              <a:t>New Meeting Options</a:t>
            </a:r>
            <a:endParaRPr sz="2200"/>
          </a:p>
          <a:p>
            <a:pPr marL="914400" lvl="1" indent="-368300" algn="l" rtl="0">
              <a:spcBef>
                <a:spcPts val="0"/>
              </a:spcBef>
              <a:spcAft>
                <a:spcPts val="0"/>
              </a:spcAft>
              <a:buSzPts val="2200"/>
              <a:buChar char="○"/>
            </a:pPr>
            <a:r>
              <a:rPr lang="en" sz="2200"/>
              <a:t>Interim Individualized Education Program (IEP)</a:t>
            </a:r>
            <a:endParaRPr sz="2200"/>
          </a:p>
          <a:p>
            <a:pPr marL="914400" lvl="1" indent="-368300" algn="l" rtl="0">
              <a:spcBef>
                <a:spcPts val="0"/>
              </a:spcBef>
              <a:spcAft>
                <a:spcPts val="0"/>
              </a:spcAft>
              <a:buSzPts val="2200"/>
              <a:buChar char="○"/>
            </a:pPr>
            <a:r>
              <a:rPr lang="en" sz="2200"/>
              <a:t>Initial Individualized Education Program (IEP)</a:t>
            </a:r>
            <a:endParaRPr sz="2200"/>
          </a:p>
          <a:p>
            <a:pPr marL="914400" lvl="1" indent="-368300" algn="l" rtl="0">
              <a:spcBef>
                <a:spcPts val="0"/>
              </a:spcBef>
              <a:spcAft>
                <a:spcPts val="0"/>
              </a:spcAft>
              <a:buSzPts val="2200"/>
              <a:buChar char="○"/>
            </a:pPr>
            <a:r>
              <a:rPr lang="en" sz="2200"/>
              <a:t>Annual </a:t>
            </a:r>
            <a:r>
              <a:rPr lang="en" sz="2200">
                <a:solidFill>
                  <a:schemeClr val="dk1"/>
                </a:solidFill>
              </a:rPr>
              <a:t>Individualized Education Program </a:t>
            </a:r>
            <a:r>
              <a:rPr lang="en" sz="2200"/>
              <a:t> (IEP)</a:t>
            </a:r>
            <a:endParaRPr sz="2200"/>
          </a:p>
          <a:p>
            <a:pPr marL="0" lvl="0" indent="0" algn="l" rtl="0">
              <a:spcBef>
                <a:spcPts val="1000"/>
              </a:spcBef>
              <a:spcAft>
                <a:spcPts val="0"/>
              </a:spcAft>
              <a:buNone/>
            </a:pPr>
            <a:r>
              <a:rPr lang="en" sz="2200" b="1"/>
              <a:t>Important:</a:t>
            </a:r>
            <a:r>
              <a:rPr lang="en" sz="2200"/>
              <a:t> </a:t>
            </a:r>
            <a:endParaRPr sz="2200"/>
          </a:p>
          <a:p>
            <a:pPr marL="457200" lvl="0" indent="-368300" algn="l" rtl="0">
              <a:spcBef>
                <a:spcPts val="0"/>
              </a:spcBef>
              <a:spcAft>
                <a:spcPts val="0"/>
              </a:spcAft>
              <a:buSzPts val="2200"/>
              <a:buChar char="●"/>
            </a:pPr>
            <a:r>
              <a:rPr lang="en" sz="2200"/>
              <a:t>Meeting purpose will be required for each annual IEP</a:t>
            </a:r>
            <a:endParaRPr sz="2200"/>
          </a:p>
          <a:p>
            <a:pPr marL="0" lvl="0" indent="0" algn="l" rtl="0">
              <a:spcBef>
                <a:spcPts val="1000"/>
              </a:spcBef>
              <a:spcAft>
                <a:spcPts val="0"/>
              </a:spcAft>
              <a:buNone/>
            </a:pPr>
            <a:r>
              <a:rPr lang="en" sz="2200" b="1"/>
              <a:t>Why this matters:</a:t>
            </a:r>
            <a:endParaRPr sz="2200" b="1"/>
          </a:p>
          <a:p>
            <a:pPr marL="457200" lvl="0" indent="-368300" algn="l" rtl="0">
              <a:spcBef>
                <a:spcPts val="0"/>
              </a:spcBef>
              <a:spcAft>
                <a:spcPts val="0"/>
              </a:spcAft>
              <a:buSzPts val="2200"/>
              <a:buChar char="●"/>
            </a:pPr>
            <a:r>
              <a:rPr lang="en" sz="2200"/>
              <a:t>Aligns meeting purpose with IEP process</a:t>
            </a:r>
            <a:endParaRPr sz="2200"/>
          </a:p>
          <a:p>
            <a:pPr marL="457200" lvl="0" indent="-368300" algn="l" rtl="0">
              <a:spcBef>
                <a:spcPts val="0"/>
              </a:spcBef>
              <a:spcAft>
                <a:spcPts val="0"/>
              </a:spcAft>
              <a:buSzPts val="2200"/>
              <a:buChar char="●"/>
            </a:pPr>
            <a:r>
              <a:rPr lang="en" sz="2200"/>
              <a:t>Reduces errors in scheduling</a:t>
            </a:r>
            <a:endParaRPr sz="2200"/>
          </a:p>
        </p:txBody>
      </p:sp>
      <p:sp>
        <p:nvSpPr>
          <p:cNvPr id="310" name="Google Shape;310;p4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14</a:t>
            </a:fld>
            <a:endParaRPr b="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title"/>
          </p:nvPr>
        </p:nvSpPr>
        <p:spPr>
          <a:xfrm>
            <a:off x="311700" y="271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Canceling a Scheduled Meeting</a:t>
            </a:r>
            <a:endParaRPr/>
          </a:p>
        </p:txBody>
      </p:sp>
      <p:pic>
        <p:nvPicPr>
          <p:cNvPr id="316" name="Google Shape;316;p50" descr="Screenshot of the &quot;Cancel Event&quot; button in Pending Meetings section."/>
          <p:cNvPicPr preferRelativeResize="0"/>
          <p:nvPr/>
        </p:nvPicPr>
        <p:blipFill>
          <a:blip r:embed="rId3">
            <a:alphaModFix/>
          </a:blip>
          <a:stretch>
            <a:fillRect/>
          </a:stretch>
        </p:blipFill>
        <p:spPr>
          <a:xfrm>
            <a:off x="925925" y="792775"/>
            <a:ext cx="7315199" cy="2286000"/>
          </a:xfrm>
          <a:prstGeom prst="rect">
            <a:avLst/>
          </a:prstGeom>
          <a:noFill/>
          <a:ln w="9525" cap="flat" cmpd="sng">
            <a:solidFill>
              <a:schemeClr val="dk2"/>
            </a:solidFill>
            <a:prstDash val="solid"/>
            <a:round/>
            <a:headEnd type="none" w="sm" len="sm"/>
            <a:tailEnd type="none" w="sm" len="sm"/>
          </a:ln>
        </p:spPr>
      </p:pic>
      <p:pic>
        <p:nvPicPr>
          <p:cNvPr id="317" name="Google Shape;317;p50" descr="Screenshot of the &quot;Meeting Not Held&quot; button within the Meeting drop drop down."/>
          <p:cNvPicPr preferRelativeResize="0"/>
          <p:nvPr/>
        </p:nvPicPr>
        <p:blipFill>
          <a:blip r:embed="rId4">
            <a:alphaModFix/>
          </a:blip>
          <a:stretch>
            <a:fillRect/>
          </a:stretch>
        </p:blipFill>
        <p:spPr>
          <a:xfrm>
            <a:off x="925913" y="3188975"/>
            <a:ext cx="7315199" cy="1572625"/>
          </a:xfrm>
          <a:prstGeom prst="rect">
            <a:avLst/>
          </a:prstGeom>
          <a:noFill/>
          <a:ln w="9525" cap="flat" cmpd="sng">
            <a:solidFill>
              <a:schemeClr val="dk2"/>
            </a:solidFill>
            <a:prstDash val="solid"/>
            <a:round/>
            <a:headEnd type="none" w="sm" len="sm"/>
            <a:tailEnd type="none" w="sm" len="sm"/>
          </a:ln>
        </p:spPr>
      </p:pic>
      <p:sp>
        <p:nvSpPr>
          <p:cNvPr id="318" name="Google Shape;318;p5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15</a:t>
            </a:fld>
            <a:endParaRPr b="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311700" y="3264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Revise Meeting Location, Date and Time</a:t>
            </a:r>
            <a:endParaRPr dirty="0"/>
          </a:p>
        </p:txBody>
      </p:sp>
      <p:pic>
        <p:nvPicPr>
          <p:cNvPr id="324" name="Google Shape;324;p51" descr="Screenshot of the Revise Meeting pop up highlighting the &quot;Check to Revise Location&quot; and &quot;Check to Revise Meeting Date/Time.&quot;"/>
          <p:cNvPicPr preferRelativeResize="0"/>
          <p:nvPr/>
        </p:nvPicPr>
        <p:blipFill>
          <a:blip r:embed="rId3">
            <a:alphaModFix/>
          </a:blip>
          <a:stretch>
            <a:fillRect/>
          </a:stretch>
        </p:blipFill>
        <p:spPr>
          <a:xfrm>
            <a:off x="1951175" y="1017712"/>
            <a:ext cx="5241675" cy="2018875"/>
          </a:xfrm>
          <a:prstGeom prst="rect">
            <a:avLst/>
          </a:prstGeom>
          <a:noFill/>
          <a:ln w="9525" cap="flat" cmpd="sng">
            <a:solidFill>
              <a:schemeClr val="dk2"/>
            </a:solidFill>
            <a:prstDash val="solid"/>
            <a:round/>
            <a:headEnd type="none" w="sm" len="sm"/>
            <a:tailEnd type="none" w="sm" len="sm"/>
          </a:ln>
        </p:spPr>
      </p:pic>
      <p:pic>
        <p:nvPicPr>
          <p:cNvPr id="325" name="Google Shape;325;p51" descr="Screenshot of the Revise meeting popup with a checkmark next to the &quot;Check to Revise Meeting Date/Time&quot; showing the additional fields to complete. "/>
          <p:cNvPicPr preferRelativeResize="0"/>
          <p:nvPr/>
        </p:nvPicPr>
        <p:blipFill>
          <a:blip r:embed="rId4">
            <a:alphaModFix/>
          </a:blip>
          <a:stretch>
            <a:fillRect/>
          </a:stretch>
        </p:blipFill>
        <p:spPr>
          <a:xfrm>
            <a:off x="1951150" y="3155175"/>
            <a:ext cx="5241675" cy="1901650"/>
          </a:xfrm>
          <a:prstGeom prst="rect">
            <a:avLst/>
          </a:prstGeom>
          <a:noFill/>
          <a:ln w="9525" cap="flat" cmpd="sng">
            <a:solidFill>
              <a:schemeClr val="dk2"/>
            </a:solidFill>
            <a:prstDash val="solid"/>
            <a:round/>
            <a:headEnd type="none" w="sm" len="sm"/>
            <a:tailEnd type="none" w="sm" len="sm"/>
          </a:ln>
        </p:spPr>
      </p:pic>
      <p:sp>
        <p:nvSpPr>
          <p:cNvPr id="326" name="Google Shape;326;p5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16</a:t>
            </a:fld>
            <a:endParaRPr b="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Requested Participants - Changes</a:t>
            </a:r>
            <a:endParaRPr/>
          </a:p>
        </p:txBody>
      </p:sp>
      <p:sp>
        <p:nvSpPr>
          <p:cNvPr id="332" name="Google Shape;332;p52"/>
          <p:cNvSpPr txBox="1">
            <a:spLocks noGrp="1"/>
          </p:cNvSpPr>
          <p:nvPr>
            <p:ph type="body" idx="1"/>
          </p:nvPr>
        </p:nvSpPr>
        <p:spPr>
          <a:xfrm>
            <a:off x="185200" y="1152475"/>
            <a:ext cx="4282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t>Participation section:</a:t>
            </a:r>
            <a:endParaRPr sz="2200" b="1"/>
          </a:p>
          <a:p>
            <a:pPr marL="457200" lvl="0" indent="-349250" algn="l" rtl="0">
              <a:spcBef>
                <a:spcPts val="0"/>
              </a:spcBef>
              <a:spcAft>
                <a:spcPts val="0"/>
              </a:spcAft>
              <a:buSzPts val="1900"/>
              <a:buChar char="●"/>
            </a:pPr>
            <a:r>
              <a:rPr lang="en" sz="1900"/>
              <a:t>Functions like the scheduler</a:t>
            </a:r>
            <a:endParaRPr sz="1900"/>
          </a:p>
          <a:p>
            <a:pPr marL="457200" lvl="0" indent="-349250" algn="l" rtl="0">
              <a:spcBef>
                <a:spcPts val="0"/>
              </a:spcBef>
              <a:spcAft>
                <a:spcPts val="0"/>
              </a:spcAft>
              <a:buSzPts val="1900"/>
              <a:buChar char="●"/>
            </a:pPr>
            <a:r>
              <a:rPr lang="en" sz="1900"/>
              <a:t>Existing participants cannot be edited or removed</a:t>
            </a:r>
            <a:endParaRPr sz="1900"/>
          </a:p>
          <a:p>
            <a:pPr marL="457200" lvl="0" indent="-349250" algn="l" rtl="0">
              <a:spcBef>
                <a:spcPts val="0"/>
              </a:spcBef>
              <a:spcAft>
                <a:spcPts val="0"/>
              </a:spcAft>
              <a:buSzPts val="1900"/>
              <a:buChar char="●"/>
            </a:pPr>
            <a:r>
              <a:rPr lang="en" sz="1900"/>
              <a:t>To change previously selected participants→ cancel current meeting and schedule a new one</a:t>
            </a:r>
            <a:endParaRPr sz="1900"/>
          </a:p>
          <a:p>
            <a:pPr marL="0" lvl="0" indent="0" algn="l" rtl="0">
              <a:spcBef>
                <a:spcPts val="1000"/>
              </a:spcBef>
              <a:spcAft>
                <a:spcPts val="0"/>
              </a:spcAft>
              <a:buNone/>
            </a:pPr>
            <a:r>
              <a:rPr lang="en" sz="2200" b="1"/>
              <a:t>Why this matters</a:t>
            </a:r>
            <a:endParaRPr sz="2200" b="1"/>
          </a:p>
          <a:p>
            <a:pPr marL="457200" lvl="0" indent="-349250" algn="l" rtl="0">
              <a:spcBef>
                <a:spcPts val="0"/>
              </a:spcBef>
              <a:spcAft>
                <a:spcPts val="0"/>
              </a:spcAft>
              <a:buSzPts val="1900"/>
              <a:buChar char="●"/>
            </a:pPr>
            <a:r>
              <a:rPr lang="en" sz="1900"/>
              <a:t>Protects integrity of original notice</a:t>
            </a:r>
            <a:endParaRPr sz="1900"/>
          </a:p>
          <a:p>
            <a:pPr marL="457200" lvl="0" indent="-349250" algn="l" rtl="0">
              <a:spcBef>
                <a:spcPts val="0"/>
              </a:spcBef>
              <a:spcAft>
                <a:spcPts val="0"/>
              </a:spcAft>
              <a:buSzPts val="1900"/>
              <a:buChar char="●"/>
            </a:pPr>
            <a:r>
              <a:rPr lang="en" sz="1900"/>
              <a:t>Prevents undocumented changes to required members</a:t>
            </a:r>
            <a:endParaRPr sz="1900"/>
          </a:p>
        </p:txBody>
      </p:sp>
      <p:pic>
        <p:nvPicPr>
          <p:cNvPr id="333" name="Google Shape;333;p52" descr="Screenshot of the popup to request additional participants."/>
          <p:cNvPicPr preferRelativeResize="0"/>
          <p:nvPr/>
        </p:nvPicPr>
        <p:blipFill>
          <a:blip r:embed="rId3">
            <a:alphaModFix/>
          </a:blip>
          <a:stretch>
            <a:fillRect/>
          </a:stretch>
        </p:blipFill>
        <p:spPr>
          <a:xfrm>
            <a:off x="4572000" y="1346174"/>
            <a:ext cx="4205376" cy="2451175"/>
          </a:xfrm>
          <a:prstGeom prst="rect">
            <a:avLst/>
          </a:prstGeom>
          <a:noFill/>
          <a:ln w="9525" cap="flat" cmpd="sng">
            <a:solidFill>
              <a:schemeClr val="dk2"/>
            </a:solidFill>
            <a:prstDash val="solid"/>
            <a:round/>
            <a:headEnd type="none" w="sm" len="sm"/>
            <a:tailEnd type="none" w="sm" len="sm"/>
          </a:ln>
        </p:spPr>
      </p:pic>
      <p:sp>
        <p:nvSpPr>
          <p:cNvPr id="334" name="Google Shape;334;p5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17</a:t>
            </a:fld>
            <a:endParaRPr b="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311700" y="381750"/>
            <a:ext cx="8520600" cy="49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Revision Rationale - New Requirement</a:t>
            </a:r>
            <a:endParaRPr/>
          </a:p>
        </p:txBody>
      </p:sp>
      <p:sp>
        <p:nvSpPr>
          <p:cNvPr id="340" name="Google Shape;340;p53"/>
          <p:cNvSpPr txBox="1">
            <a:spLocks noGrp="1"/>
          </p:cNvSpPr>
          <p:nvPr>
            <p:ph type="body" idx="1"/>
          </p:nvPr>
        </p:nvSpPr>
        <p:spPr>
          <a:xfrm>
            <a:off x="500525" y="881550"/>
            <a:ext cx="8520600" cy="189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New addition:</a:t>
            </a:r>
            <a:endParaRPr b="1"/>
          </a:p>
          <a:p>
            <a:pPr marL="914400" lvl="0" indent="-342900" algn="l" rtl="0">
              <a:spcBef>
                <a:spcPts val="0"/>
              </a:spcBef>
              <a:spcAft>
                <a:spcPts val="0"/>
              </a:spcAft>
              <a:buSzPts val="1800"/>
              <a:buChar char="●"/>
            </a:pPr>
            <a:r>
              <a:rPr lang="en"/>
              <a:t>Text field to document why changes were made</a:t>
            </a:r>
            <a:endParaRPr/>
          </a:p>
          <a:p>
            <a:pPr marL="0" lvl="0" indent="0" algn="l" rtl="0">
              <a:spcBef>
                <a:spcPts val="1000"/>
              </a:spcBef>
              <a:spcAft>
                <a:spcPts val="0"/>
              </a:spcAft>
              <a:buNone/>
            </a:pPr>
            <a:r>
              <a:rPr lang="en" b="1"/>
              <a:t>Why this matters</a:t>
            </a:r>
            <a:endParaRPr b="1"/>
          </a:p>
          <a:p>
            <a:pPr marL="914400" lvl="0" indent="-342900" algn="l" rtl="0">
              <a:spcBef>
                <a:spcPts val="0"/>
              </a:spcBef>
              <a:spcAft>
                <a:spcPts val="0"/>
              </a:spcAft>
              <a:buSzPts val="1800"/>
              <a:buChar char="●"/>
            </a:pPr>
            <a:r>
              <a:rPr lang="en"/>
              <a:t>Supports transparency</a:t>
            </a:r>
            <a:endParaRPr/>
          </a:p>
          <a:p>
            <a:pPr marL="914400" lvl="0" indent="-342900" algn="l" rtl="0">
              <a:spcBef>
                <a:spcPts val="0"/>
              </a:spcBef>
              <a:spcAft>
                <a:spcPts val="0"/>
              </a:spcAft>
              <a:buSzPts val="1800"/>
              <a:buChar char="●"/>
            </a:pPr>
            <a:r>
              <a:rPr lang="en"/>
              <a:t>Strengthens documentation</a:t>
            </a:r>
            <a:endParaRPr/>
          </a:p>
          <a:p>
            <a:pPr marL="914400" lvl="0" indent="-342900" algn="l" rtl="0">
              <a:spcBef>
                <a:spcPts val="0"/>
              </a:spcBef>
              <a:spcAft>
                <a:spcPts val="0"/>
              </a:spcAft>
              <a:buSzPts val="1800"/>
              <a:buChar char="●"/>
            </a:pPr>
            <a:r>
              <a:rPr lang="en"/>
              <a:t>Helps teams document rationale</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pic>
        <p:nvPicPr>
          <p:cNvPr id="341" name="Google Shape;341;p53" descr="Screenshot of the Revision Rationale"/>
          <p:cNvPicPr preferRelativeResize="0"/>
          <p:nvPr/>
        </p:nvPicPr>
        <p:blipFill>
          <a:blip r:embed="rId3">
            <a:alphaModFix/>
          </a:blip>
          <a:stretch>
            <a:fillRect/>
          </a:stretch>
        </p:blipFill>
        <p:spPr>
          <a:xfrm>
            <a:off x="1108300" y="3054125"/>
            <a:ext cx="6927397" cy="1609100"/>
          </a:xfrm>
          <a:prstGeom prst="rect">
            <a:avLst/>
          </a:prstGeom>
          <a:noFill/>
          <a:ln w="9525" cap="flat" cmpd="sng">
            <a:solidFill>
              <a:schemeClr val="dk2"/>
            </a:solidFill>
            <a:prstDash val="solid"/>
            <a:round/>
            <a:headEnd type="none" w="sm" len="sm"/>
            <a:tailEnd type="none" w="sm" len="sm"/>
          </a:ln>
        </p:spPr>
      </p:pic>
      <p:sp>
        <p:nvSpPr>
          <p:cNvPr id="342" name="Google Shape;342;p5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18</a:t>
            </a:fld>
            <a:endParaRPr b="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311700" y="387425"/>
            <a:ext cx="8520600" cy="4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Revised Meeting Notice</a:t>
            </a:r>
            <a:endParaRPr/>
          </a:p>
        </p:txBody>
      </p:sp>
      <p:sp>
        <p:nvSpPr>
          <p:cNvPr id="348" name="Google Shape;348;p54"/>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t>When “Complete” is selected:</a:t>
            </a:r>
            <a:endParaRPr sz="2200" b="1"/>
          </a:p>
          <a:p>
            <a:pPr marL="914400" lvl="0" indent="-368300" algn="l" rtl="0">
              <a:spcBef>
                <a:spcPts val="1000"/>
              </a:spcBef>
              <a:spcAft>
                <a:spcPts val="0"/>
              </a:spcAft>
              <a:buSzPts val="2200"/>
              <a:buChar char="●"/>
            </a:pPr>
            <a:r>
              <a:rPr lang="en" sz="2200"/>
              <a:t>Revised meeting notice is generated</a:t>
            </a:r>
            <a:endParaRPr sz="2200"/>
          </a:p>
          <a:p>
            <a:pPr marL="914400" lvl="0" indent="-368300" algn="l" rtl="0">
              <a:spcBef>
                <a:spcPts val="0"/>
              </a:spcBef>
              <a:spcAft>
                <a:spcPts val="0"/>
              </a:spcAft>
              <a:buSzPts val="2200"/>
              <a:buChar char="●"/>
            </a:pPr>
            <a:r>
              <a:rPr lang="en" sz="2200"/>
              <a:t>Stored in Documentation</a:t>
            </a:r>
            <a:endParaRPr sz="2200"/>
          </a:p>
          <a:p>
            <a:pPr marL="914400" lvl="0" indent="-368300" algn="l" rtl="0">
              <a:spcBef>
                <a:spcPts val="0"/>
              </a:spcBef>
              <a:spcAft>
                <a:spcPts val="0"/>
              </a:spcAft>
              <a:buSzPts val="2200"/>
              <a:buChar char="●"/>
            </a:pPr>
            <a:r>
              <a:rPr lang="en" sz="2200"/>
              <a:t>Available in Family Portal</a:t>
            </a:r>
            <a:endParaRPr sz="2200"/>
          </a:p>
          <a:p>
            <a:pPr marL="914400" lvl="0" indent="-368300" algn="l" rtl="0">
              <a:spcBef>
                <a:spcPts val="0"/>
              </a:spcBef>
              <a:spcAft>
                <a:spcPts val="0"/>
              </a:spcAft>
              <a:buSzPts val="2200"/>
              <a:buChar char="●"/>
            </a:pPr>
            <a:r>
              <a:rPr lang="en" sz="2200"/>
              <a:t>Status updated to “Revised”</a:t>
            </a:r>
            <a:endParaRPr sz="2200"/>
          </a:p>
          <a:p>
            <a:pPr marL="914400" lvl="0" indent="-368300" algn="l" rtl="0">
              <a:spcBef>
                <a:spcPts val="0"/>
              </a:spcBef>
              <a:spcAft>
                <a:spcPts val="0"/>
              </a:spcAft>
              <a:buSzPts val="2200"/>
              <a:buChar char="●"/>
            </a:pPr>
            <a:r>
              <a:rPr lang="en" sz="2200"/>
              <a:t>Displays summary of meeting notice changes</a:t>
            </a:r>
            <a:endParaRPr sz="2200"/>
          </a:p>
          <a:p>
            <a:pPr marL="0" lvl="0" indent="0" algn="l" rtl="0">
              <a:spcBef>
                <a:spcPts val="0"/>
              </a:spcBef>
              <a:spcAft>
                <a:spcPts val="0"/>
              </a:spcAft>
              <a:buNone/>
            </a:pPr>
            <a:endParaRPr/>
          </a:p>
        </p:txBody>
      </p:sp>
      <p:pic>
        <p:nvPicPr>
          <p:cNvPr id="349" name="Google Shape;349;p54" descr="Screenshot of the the document section highlighting that Meeting notice now will state Revised."/>
          <p:cNvPicPr preferRelativeResize="0"/>
          <p:nvPr/>
        </p:nvPicPr>
        <p:blipFill>
          <a:blip r:embed="rId3">
            <a:alphaModFix/>
          </a:blip>
          <a:stretch>
            <a:fillRect/>
          </a:stretch>
        </p:blipFill>
        <p:spPr>
          <a:xfrm>
            <a:off x="1383000" y="3370400"/>
            <a:ext cx="5303826" cy="1616650"/>
          </a:xfrm>
          <a:prstGeom prst="rect">
            <a:avLst/>
          </a:prstGeom>
          <a:noFill/>
          <a:ln w="9525" cap="flat" cmpd="sng">
            <a:solidFill>
              <a:schemeClr val="dk2"/>
            </a:solidFill>
            <a:prstDash val="solid"/>
            <a:round/>
            <a:headEnd type="none" w="sm" len="sm"/>
            <a:tailEnd type="none" w="sm" len="sm"/>
          </a:ln>
        </p:spPr>
      </p:pic>
      <p:sp>
        <p:nvSpPr>
          <p:cNvPr id="350" name="Google Shape;350;p5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19</a:t>
            </a:fld>
            <a:endParaRPr b="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11700" y="377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Purpose of Enhancements</a:t>
            </a:r>
            <a:endParaRPr dirty="0"/>
          </a:p>
        </p:txBody>
      </p:sp>
      <p:sp>
        <p:nvSpPr>
          <p:cNvPr id="223" name="Google Shape;223;p37"/>
          <p:cNvSpPr txBox="1">
            <a:spLocks noGrp="1"/>
          </p:cNvSpPr>
          <p:nvPr>
            <p:ph type="body" idx="1"/>
          </p:nvPr>
        </p:nvSpPr>
        <p:spPr>
          <a:xfrm>
            <a:off x="311700" y="1210203"/>
            <a:ext cx="8520600" cy="3846600"/>
          </a:xfrm>
          <a:prstGeom prst="rect">
            <a:avLst/>
          </a:prstGeom>
        </p:spPr>
        <p:txBody>
          <a:bodyPr spcFirstLastPara="1" wrap="square" lIns="91425" tIns="91425" rIns="91425" bIns="91425" anchor="t" anchorCtr="0">
            <a:noAutofit/>
          </a:bodyPr>
          <a:lstStyle/>
          <a:p>
            <a:pPr marL="457200" lvl="0" indent="-368300" algn="l" rtl="0">
              <a:spcBef>
                <a:spcPts val="1000"/>
              </a:spcBef>
              <a:spcAft>
                <a:spcPts val="0"/>
              </a:spcAft>
              <a:buClr>
                <a:schemeClr val="dk1"/>
              </a:buClr>
              <a:buSzPts val="2200"/>
              <a:buChar char="●"/>
            </a:pPr>
            <a:r>
              <a:rPr lang="en" sz="2200" dirty="0">
                <a:solidFill>
                  <a:schemeClr val="dk1"/>
                </a:solidFill>
              </a:rPr>
              <a:t>Stronger alignment between student needs, goals and services</a:t>
            </a:r>
            <a:endParaRPr sz="2200" dirty="0">
              <a:solidFill>
                <a:schemeClr val="dk1"/>
              </a:solidFill>
            </a:endParaRPr>
          </a:p>
          <a:p>
            <a:pPr marL="457200" lvl="0" indent="-368300" algn="l" rtl="0">
              <a:spcBef>
                <a:spcPts val="1000"/>
              </a:spcBef>
              <a:spcAft>
                <a:spcPts val="0"/>
              </a:spcAft>
              <a:buClr>
                <a:schemeClr val="dk1"/>
              </a:buClr>
              <a:buSzPts val="2200"/>
              <a:buChar char="●"/>
            </a:pPr>
            <a:r>
              <a:rPr lang="en" sz="2200" dirty="0">
                <a:solidFill>
                  <a:schemeClr val="dk1"/>
                </a:solidFill>
              </a:rPr>
              <a:t>More consistent documentation across teams and districts</a:t>
            </a:r>
            <a:endParaRPr sz="2200" dirty="0">
              <a:solidFill>
                <a:schemeClr val="dk1"/>
              </a:solidFill>
            </a:endParaRPr>
          </a:p>
          <a:p>
            <a:pPr marL="457200" lvl="0" indent="-368300" algn="l" rtl="0">
              <a:spcBef>
                <a:spcPts val="1000"/>
              </a:spcBef>
              <a:spcAft>
                <a:spcPts val="0"/>
              </a:spcAft>
              <a:buClr>
                <a:schemeClr val="dk1"/>
              </a:buClr>
              <a:buSzPts val="2200"/>
              <a:buChar char="●"/>
            </a:pPr>
            <a:r>
              <a:rPr lang="en" sz="2200" dirty="0">
                <a:solidFill>
                  <a:schemeClr val="dk1"/>
                </a:solidFill>
              </a:rPr>
              <a:t>Improved data quality for instructional decision-making</a:t>
            </a:r>
            <a:endParaRPr sz="2200" dirty="0">
              <a:solidFill>
                <a:schemeClr val="dk1"/>
              </a:solidFill>
            </a:endParaRPr>
          </a:p>
          <a:p>
            <a:pPr marL="457200" lvl="0" indent="-368300" algn="l" rtl="0">
              <a:spcBef>
                <a:spcPts val="1000"/>
              </a:spcBef>
              <a:spcAft>
                <a:spcPts val="0"/>
              </a:spcAft>
              <a:buClr>
                <a:schemeClr val="dk1"/>
              </a:buClr>
              <a:buSzPts val="2200"/>
              <a:buChar char="●"/>
            </a:pPr>
            <a:r>
              <a:rPr lang="en" sz="2200" dirty="0">
                <a:solidFill>
                  <a:schemeClr val="dk1"/>
                </a:solidFill>
              </a:rPr>
              <a:t>Streamlined workflows that reduce duplicate entry</a:t>
            </a:r>
            <a:endParaRPr sz="2200" dirty="0">
              <a:solidFill>
                <a:schemeClr val="dk1"/>
              </a:solidFill>
            </a:endParaRPr>
          </a:p>
          <a:p>
            <a:pPr marL="457200" lvl="0" indent="-368300" algn="l" rtl="0">
              <a:spcBef>
                <a:spcPts val="1000"/>
              </a:spcBef>
              <a:spcAft>
                <a:spcPts val="1000"/>
              </a:spcAft>
              <a:buClr>
                <a:schemeClr val="dk1"/>
              </a:buClr>
              <a:buSzPts val="2200"/>
              <a:buChar char="●"/>
            </a:pPr>
            <a:r>
              <a:rPr lang="en" sz="2200" dirty="0">
                <a:solidFill>
                  <a:schemeClr val="dk1"/>
                </a:solidFill>
              </a:rPr>
              <a:t>Greater transparency for families and educators</a:t>
            </a:r>
            <a:endParaRPr sz="2200" dirty="0">
              <a:solidFill>
                <a:schemeClr val="dk1"/>
              </a:solidFill>
            </a:endParaRPr>
          </a:p>
        </p:txBody>
      </p:sp>
      <p:sp>
        <p:nvSpPr>
          <p:cNvPr id="224" name="Google Shape;224;p3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a:t>
            </a:fld>
            <a:endParaRPr b="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 name="Title 2">
            <a:extLst>
              <a:ext uri="{FF2B5EF4-FFF2-40B4-BE49-F238E27FC236}">
                <a16:creationId xmlns:a16="http://schemas.microsoft.com/office/drawing/2014/main" id="{C9DD22EB-2717-BCD5-9208-1914FCEF3D8C}"/>
              </a:ext>
            </a:extLst>
          </p:cNvPr>
          <p:cNvSpPr>
            <a:spLocks noGrp="1"/>
          </p:cNvSpPr>
          <p:nvPr>
            <p:ph type="title"/>
          </p:nvPr>
        </p:nvSpPr>
        <p:spPr/>
        <p:txBody>
          <a:bodyPr/>
          <a:lstStyle/>
          <a:p>
            <a:r>
              <a:rPr lang="en-US" dirty="0"/>
              <a:t>Revise Meeting Screen</a:t>
            </a:r>
          </a:p>
        </p:txBody>
      </p:sp>
      <p:pic>
        <p:nvPicPr>
          <p:cNvPr id="355" name="Google Shape;355;p55" descr="Screenshot of the Revise Meeting Notice in ACHIEVE"/>
          <p:cNvPicPr preferRelativeResize="0"/>
          <p:nvPr/>
        </p:nvPicPr>
        <p:blipFill>
          <a:blip r:embed="rId3">
            <a:alphaModFix/>
          </a:blip>
          <a:stretch>
            <a:fillRect/>
          </a:stretch>
        </p:blipFill>
        <p:spPr>
          <a:xfrm>
            <a:off x="2290313" y="1071716"/>
            <a:ext cx="4041661" cy="3985108"/>
          </a:xfrm>
          <a:prstGeom prst="rect">
            <a:avLst/>
          </a:prstGeom>
          <a:noFill/>
          <a:ln w="9525" cap="flat" cmpd="sng">
            <a:solidFill>
              <a:srgbClr val="000000"/>
            </a:solidFill>
            <a:prstDash val="solid"/>
            <a:miter lim="8000"/>
            <a:headEnd type="none" w="sm" len="sm"/>
            <a:tailEnd type="none" w="sm" len="sm"/>
          </a:ln>
        </p:spPr>
      </p:pic>
      <p:sp>
        <p:nvSpPr>
          <p:cNvPr id="356" name="Google Shape;356;p5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20</a:t>
            </a:fld>
            <a:endParaRPr b="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Meeting Status and Roll Call Completion</a:t>
            </a:r>
            <a:endParaRPr/>
          </a:p>
        </p:txBody>
      </p:sp>
      <p:sp>
        <p:nvSpPr>
          <p:cNvPr id="362" name="Google Shape;362;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Why Roll Call Completion Matters</a:t>
            </a:r>
            <a:endParaRPr/>
          </a:p>
          <a:p>
            <a:pPr marL="457200" lvl="0" indent="-342900" algn="l" rtl="0">
              <a:spcBef>
                <a:spcPts val="0"/>
              </a:spcBef>
              <a:spcAft>
                <a:spcPts val="0"/>
              </a:spcAft>
              <a:buSzPts val="1800"/>
              <a:buChar char="●"/>
            </a:pPr>
            <a:r>
              <a:rPr lang="en"/>
              <a:t>Meeting Status now clearly reflects whether a meeting has been completed and all roll call actions have been finalized</a:t>
            </a:r>
            <a:endParaRPr/>
          </a:p>
          <a:p>
            <a:pPr marL="457200" lvl="0" indent="-342900" algn="l" rtl="0">
              <a:spcBef>
                <a:spcPts val="0"/>
              </a:spcBef>
              <a:spcAft>
                <a:spcPts val="0"/>
              </a:spcAft>
              <a:buSzPts val="1800"/>
              <a:buChar char="●"/>
            </a:pPr>
            <a:r>
              <a:rPr lang="en"/>
              <a:t>Meetings with unresolved roll calls can be found in Pending Meetings</a:t>
            </a:r>
            <a:endParaRPr/>
          </a:p>
          <a:p>
            <a:pPr marL="457200" lvl="0" indent="-342900" algn="l" rtl="0">
              <a:spcBef>
                <a:spcPts val="0"/>
              </a:spcBef>
              <a:spcAft>
                <a:spcPts val="0"/>
              </a:spcAft>
              <a:buSzPts val="1800"/>
              <a:buChar char="●"/>
            </a:pPr>
            <a:r>
              <a:rPr lang="en"/>
              <a:t>Finalizing roll calls helps ensure accurate documentation and timely completion of meeting activities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63" name="Google Shape;363;p56" descr="Screenshot of ACHIEVE's Roll Call"/>
          <p:cNvPicPr preferRelativeResize="0"/>
          <p:nvPr/>
        </p:nvPicPr>
        <p:blipFill>
          <a:blip r:embed="rId3">
            <a:alphaModFix/>
          </a:blip>
          <a:stretch>
            <a:fillRect/>
          </a:stretch>
        </p:blipFill>
        <p:spPr>
          <a:xfrm>
            <a:off x="3109523" y="3116875"/>
            <a:ext cx="2924949" cy="1808499"/>
          </a:xfrm>
          <a:prstGeom prst="rect">
            <a:avLst/>
          </a:prstGeom>
          <a:noFill/>
          <a:ln w="9525" cap="flat" cmpd="sng">
            <a:solidFill>
              <a:schemeClr val="dk2"/>
            </a:solidFill>
            <a:prstDash val="solid"/>
            <a:round/>
            <a:headEnd type="none" w="sm" len="sm"/>
            <a:tailEnd type="none" w="sm" len="sm"/>
          </a:ln>
        </p:spPr>
      </p:pic>
      <p:sp>
        <p:nvSpPr>
          <p:cNvPr id="364" name="Google Shape;364;p5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21</a:t>
            </a:fld>
            <a:endParaRPr b="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Family Portal Registration</a:t>
            </a:r>
            <a:endParaRPr/>
          </a:p>
        </p:txBody>
      </p:sp>
      <p:sp>
        <p:nvSpPr>
          <p:cNvPr id="370" name="Google Shape;370;p5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22</a:t>
            </a:fld>
            <a:endParaRPr b="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311700" y="2579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New Family Portal Registration Access</a:t>
            </a:r>
            <a:endParaRPr/>
          </a:p>
        </p:txBody>
      </p:sp>
      <p:sp>
        <p:nvSpPr>
          <p:cNvPr id="376" name="Google Shape;376;p58"/>
          <p:cNvSpPr txBox="1">
            <a:spLocks noGrp="1"/>
          </p:cNvSpPr>
          <p:nvPr>
            <p:ph type="body" idx="1"/>
          </p:nvPr>
        </p:nvSpPr>
        <p:spPr>
          <a:xfrm>
            <a:off x="311700" y="774875"/>
            <a:ext cx="8520600" cy="35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t>What is new?</a:t>
            </a:r>
            <a:endParaRPr sz="2200"/>
          </a:p>
          <a:p>
            <a:pPr marL="457200" lvl="0" indent="-368300" algn="l" rtl="0">
              <a:spcBef>
                <a:spcPts val="0"/>
              </a:spcBef>
              <a:spcAft>
                <a:spcPts val="0"/>
              </a:spcAft>
              <a:buSzPts val="2200"/>
              <a:buChar char="●"/>
            </a:pPr>
            <a:r>
              <a:rPr lang="en" sz="2200"/>
              <a:t>A new </a:t>
            </a:r>
            <a:r>
              <a:rPr lang="en" sz="2200" b="1"/>
              <a:t>Family Portal button</a:t>
            </a:r>
            <a:r>
              <a:rPr lang="en" sz="2200"/>
              <a:t> has been added to the Family Contact section</a:t>
            </a:r>
            <a:endParaRPr sz="2200"/>
          </a:p>
          <a:p>
            <a:pPr marL="457200" lvl="0" indent="-368300" algn="l" rtl="0">
              <a:spcBef>
                <a:spcPts val="0"/>
              </a:spcBef>
              <a:spcAft>
                <a:spcPts val="0"/>
              </a:spcAft>
              <a:buSzPts val="2200"/>
              <a:buChar char="●"/>
            </a:pPr>
            <a:r>
              <a:rPr lang="en" sz="2200"/>
              <a:t>A handout provides families with information needed to register for and access the ACHIEVE Family Portal</a:t>
            </a:r>
            <a:endParaRPr sz="2200"/>
          </a:p>
          <a:p>
            <a:pPr marL="457200" lvl="0" indent="-368300" algn="l" rtl="0">
              <a:spcBef>
                <a:spcPts val="0"/>
              </a:spcBef>
              <a:spcAft>
                <a:spcPts val="0"/>
              </a:spcAft>
              <a:buSzPts val="2200"/>
              <a:buChar char="●"/>
            </a:pPr>
            <a:r>
              <a:rPr lang="en" sz="2200"/>
              <a:t>The handout includes the learner’s last four digits of the State ID required during registration</a:t>
            </a:r>
            <a:endParaRPr sz="2200"/>
          </a:p>
        </p:txBody>
      </p:sp>
      <p:pic>
        <p:nvPicPr>
          <p:cNvPr id="377" name="Google Shape;377;p58" descr="Screenshot highlighting the Family Contact tab and the New Family Portal Handout."/>
          <p:cNvPicPr preferRelativeResize="0"/>
          <p:nvPr/>
        </p:nvPicPr>
        <p:blipFill>
          <a:blip r:embed="rId3">
            <a:alphaModFix/>
          </a:blip>
          <a:stretch>
            <a:fillRect/>
          </a:stretch>
        </p:blipFill>
        <p:spPr>
          <a:xfrm>
            <a:off x="1454414" y="3529075"/>
            <a:ext cx="6235175" cy="1260550"/>
          </a:xfrm>
          <a:prstGeom prst="rect">
            <a:avLst/>
          </a:prstGeom>
          <a:noFill/>
          <a:ln w="9525" cap="flat" cmpd="sng">
            <a:solidFill>
              <a:schemeClr val="dk2"/>
            </a:solidFill>
            <a:prstDash val="solid"/>
            <a:round/>
            <a:headEnd type="none" w="sm" len="sm"/>
            <a:tailEnd type="none" w="sm" len="sm"/>
          </a:ln>
        </p:spPr>
      </p:pic>
      <p:sp>
        <p:nvSpPr>
          <p:cNvPr id="378" name="Google Shape;378;p5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23</a:t>
            </a:fld>
            <a:endParaRPr b="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Family Portal Button</a:t>
            </a:r>
            <a:endParaRPr/>
          </a:p>
        </p:txBody>
      </p:sp>
      <p:sp>
        <p:nvSpPr>
          <p:cNvPr id="384" name="Google Shape;384;p59"/>
          <p:cNvSpPr txBox="1">
            <a:spLocks noGrp="1"/>
          </p:cNvSpPr>
          <p:nvPr>
            <p:ph type="body" idx="1"/>
          </p:nvPr>
        </p:nvSpPr>
        <p:spPr>
          <a:xfrm>
            <a:off x="200400" y="1072325"/>
            <a:ext cx="405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How it Works</a:t>
            </a:r>
            <a:endParaRPr sz="2000"/>
          </a:p>
          <a:p>
            <a:pPr marL="457200" lvl="0" indent="-355600" algn="l" rtl="0">
              <a:spcBef>
                <a:spcPts val="0"/>
              </a:spcBef>
              <a:spcAft>
                <a:spcPts val="0"/>
              </a:spcAft>
              <a:buSzPts val="2000"/>
              <a:buAutoNum type="arabicPeriod"/>
            </a:pPr>
            <a:r>
              <a:rPr lang="en" sz="2000"/>
              <a:t>Navigate to the </a:t>
            </a:r>
            <a:r>
              <a:rPr lang="en" sz="2000" b="1"/>
              <a:t>Family Contact </a:t>
            </a:r>
            <a:r>
              <a:rPr lang="en" sz="2000"/>
              <a:t>tab</a:t>
            </a:r>
            <a:endParaRPr sz="2000"/>
          </a:p>
          <a:p>
            <a:pPr marL="457200" lvl="0" indent="-355600" algn="l" rtl="0">
              <a:spcBef>
                <a:spcPts val="0"/>
              </a:spcBef>
              <a:spcAft>
                <a:spcPts val="0"/>
              </a:spcAft>
              <a:buSzPts val="2000"/>
              <a:buAutoNum type="arabicPeriod"/>
            </a:pPr>
            <a:r>
              <a:rPr lang="en" sz="2000"/>
              <a:t>Select </a:t>
            </a:r>
            <a:r>
              <a:rPr lang="en" sz="2000" b="1"/>
              <a:t>Family Portal</a:t>
            </a:r>
            <a:r>
              <a:rPr lang="en" sz="2000"/>
              <a:t> button.</a:t>
            </a:r>
            <a:endParaRPr sz="2000"/>
          </a:p>
          <a:p>
            <a:pPr marL="457200" lvl="0" indent="-355600" algn="l" rtl="0">
              <a:spcBef>
                <a:spcPts val="0"/>
              </a:spcBef>
              <a:spcAft>
                <a:spcPts val="0"/>
              </a:spcAft>
              <a:buSzPts val="2000"/>
              <a:buAutoNum type="arabicPeriod"/>
            </a:pPr>
            <a:r>
              <a:rPr lang="en" sz="2000"/>
              <a:t>ACHIEVE generates a Family Portal handout.</a:t>
            </a:r>
            <a:endParaRPr sz="2000"/>
          </a:p>
          <a:p>
            <a:pPr marL="457200" lvl="0" indent="-355600" algn="l" rtl="0">
              <a:spcBef>
                <a:spcPts val="0"/>
              </a:spcBef>
              <a:spcAft>
                <a:spcPts val="0"/>
              </a:spcAft>
              <a:buSzPts val="2000"/>
              <a:buAutoNum type="arabicPeriod"/>
            </a:pPr>
            <a:r>
              <a:rPr lang="en" sz="2000"/>
              <a:t>Families can use the information to register for and access the Family Portal.</a:t>
            </a:r>
            <a:endParaRPr sz="2000"/>
          </a:p>
        </p:txBody>
      </p:sp>
      <p:pic>
        <p:nvPicPr>
          <p:cNvPr id="385" name="Google Shape;385;p59" descr="Screenshot highlighting the Family Contact tab and the New Family Portal Handout."/>
          <p:cNvPicPr preferRelativeResize="0"/>
          <p:nvPr/>
        </p:nvPicPr>
        <p:blipFill>
          <a:blip r:embed="rId3">
            <a:alphaModFix/>
          </a:blip>
          <a:stretch>
            <a:fillRect/>
          </a:stretch>
        </p:blipFill>
        <p:spPr>
          <a:xfrm>
            <a:off x="4133776" y="1591862"/>
            <a:ext cx="4767050" cy="2497226"/>
          </a:xfrm>
          <a:prstGeom prst="rect">
            <a:avLst/>
          </a:prstGeom>
          <a:noFill/>
          <a:ln w="9525" cap="flat" cmpd="sng">
            <a:solidFill>
              <a:schemeClr val="dk2"/>
            </a:solidFill>
            <a:prstDash val="solid"/>
            <a:round/>
            <a:headEnd type="none" w="sm" len="sm"/>
            <a:tailEnd type="none" w="sm" len="sm"/>
          </a:ln>
        </p:spPr>
      </p:pic>
      <p:sp>
        <p:nvSpPr>
          <p:cNvPr id="386" name="Google Shape;386;p5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24</a:t>
            </a:fld>
            <a:endParaRPr b="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txBox="1">
            <a:spLocks noGrp="1"/>
          </p:cNvSpPr>
          <p:nvPr>
            <p:ph type="title"/>
          </p:nvPr>
        </p:nvSpPr>
        <p:spPr>
          <a:xfrm>
            <a:off x="311700" y="271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Family Portal Flyer</a:t>
            </a:r>
            <a:endParaRPr dirty="0"/>
          </a:p>
        </p:txBody>
      </p:sp>
      <p:pic>
        <p:nvPicPr>
          <p:cNvPr id="393" name="Google Shape;393;p60" descr="Visual of the Family Portal Handout that will generate."/>
          <p:cNvPicPr preferRelativeResize="0"/>
          <p:nvPr/>
        </p:nvPicPr>
        <p:blipFill>
          <a:blip r:embed="rId3">
            <a:alphaModFix/>
          </a:blip>
          <a:stretch>
            <a:fillRect/>
          </a:stretch>
        </p:blipFill>
        <p:spPr>
          <a:xfrm>
            <a:off x="311699" y="844049"/>
            <a:ext cx="3079510" cy="3968100"/>
          </a:xfrm>
          <a:prstGeom prst="rect">
            <a:avLst/>
          </a:prstGeom>
          <a:noFill/>
          <a:ln w="9525" cap="flat" cmpd="sng">
            <a:solidFill>
              <a:schemeClr val="dk2"/>
            </a:solidFill>
            <a:prstDash val="solid"/>
            <a:round/>
            <a:headEnd type="none" w="sm" len="sm"/>
            <a:tailEnd type="none" w="sm" len="sm"/>
          </a:ln>
        </p:spPr>
      </p:pic>
      <p:sp>
        <p:nvSpPr>
          <p:cNvPr id="392" name="Google Shape;392;p60"/>
          <p:cNvSpPr txBox="1">
            <a:spLocks noGrp="1"/>
          </p:cNvSpPr>
          <p:nvPr>
            <p:ph type="body" idx="1"/>
          </p:nvPr>
        </p:nvSpPr>
        <p:spPr>
          <a:xfrm>
            <a:off x="3807600" y="844050"/>
            <a:ext cx="5024700" cy="396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Handout Includes</a:t>
            </a:r>
            <a:endParaRPr b="1"/>
          </a:p>
          <a:p>
            <a:pPr marL="457200" lvl="0" indent="-342900" algn="l" rtl="0">
              <a:spcBef>
                <a:spcPts val="0"/>
              </a:spcBef>
              <a:spcAft>
                <a:spcPts val="0"/>
              </a:spcAft>
              <a:buSzPts val="1800"/>
              <a:buChar char="●"/>
            </a:pPr>
            <a:r>
              <a:rPr lang="en"/>
              <a:t>Last four digits of the learner’s State ID</a:t>
            </a:r>
            <a:endParaRPr/>
          </a:p>
          <a:p>
            <a:pPr marL="457200" lvl="0" indent="-342900" algn="l" rtl="0">
              <a:spcBef>
                <a:spcPts val="0"/>
              </a:spcBef>
              <a:spcAft>
                <a:spcPts val="0"/>
              </a:spcAft>
              <a:buSzPts val="1800"/>
              <a:buChar char="●"/>
            </a:pPr>
            <a:r>
              <a:rPr lang="en"/>
              <a:t>Family Portal registration information</a:t>
            </a:r>
            <a:endParaRPr/>
          </a:p>
          <a:p>
            <a:pPr marL="457200" lvl="0" indent="-342900" algn="l" rtl="0">
              <a:spcBef>
                <a:spcPts val="0"/>
              </a:spcBef>
              <a:spcAft>
                <a:spcPts val="0"/>
              </a:spcAft>
              <a:buSzPts val="1800"/>
              <a:buChar char="●"/>
            </a:pPr>
            <a:r>
              <a:rPr lang="en"/>
              <a:t>Overview of Family Portal benefits</a:t>
            </a:r>
            <a:endParaRPr/>
          </a:p>
          <a:p>
            <a:pPr marL="457200" lvl="0" indent="-342900" algn="l" rtl="0">
              <a:spcBef>
                <a:spcPts val="0"/>
              </a:spcBef>
              <a:spcAft>
                <a:spcPts val="0"/>
              </a:spcAft>
              <a:buSzPts val="1800"/>
              <a:buChar char="●"/>
            </a:pPr>
            <a:r>
              <a:rPr lang="en"/>
              <a:t>Instructions for getting started</a:t>
            </a:r>
            <a:endParaRPr/>
          </a:p>
          <a:p>
            <a:pPr marL="457200" lvl="0" indent="-342900" algn="l" rtl="0">
              <a:spcBef>
                <a:spcPts val="0"/>
              </a:spcBef>
              <a:spcAft>
                <a:spcPts val="0"/>
              </a:spcAft>
              <a:buSzPts val="1800"/>
              <a:buChar char="●"/>
            </a:pPr>
            <a:r>
              <a:rPr lang="en"/>
              <a:t>OQ Code and support resources</a:t>
            </a:r>
            <a:endParaRPr/>
          </a:p>
          <a:p>
            <a:pPr marL="0" lvl="0" indent="0" algn="l" rtl="0">
              <a:spcBef>
                <a:spcPts val="1000"/>
              </a:spcBef>
              <a:spcAft>
                <a:spcPts val="0"/>
              </a:spcAft>
              <a:buNone/>
            </a:pPr>
            <a:r>
              <a:rPr lang="en" b="1"/>
              <a:t>Family Portal Features</a:t>
            </a:r>
            <a:endParaRPr/>
          </a:p>
          <a:p>
            <a:pPr marL="457200" lvl="0" indent="-342900" algn="l" rtl="0">
              <a:spcBef>
                <a:spcPts val="0"/>
              </a:spcBef>
              <a:spcAft>
                <a:spcPts val="0"/>
              </a:spcAft>
              <a:buSzPts val="1800"/>
              <a:buChar char="●"/>
            </a:pPr>
            <a:r>
              <a:rPr lang="en"/>
              <a:t>Access IEP and IFSP records electronically</a:t>
            </a:r>
            <a:endParaRPr/>
          </a:p>
          <a:p>
            <a:pPr marL="457200" lvl="0" indent="-342900" algn="l" rtl="0">
              <a:spcBef>
                <a:spcPts val="0"/>
              </a:spcBef>
              <a:spcAft>
                <a:spcPts val="0"/>
              </a:spcAft>
              <a:buSzPts val="1800"/>
              <a:buChar char="●"/>
            </a:pPr>
            <a:r>
              <a:rPr lang="en"/>
              <a:t>View meeting notices and upcoming meetings</a:t>
            </a:r>
            <a:endParaRPr/>
          </a:p>
          <a:p>
            <a:pPr marL="457200" lvl="0" indent="-342900" algn="l" rtl="0">
              <a:spcBef>
                <a:spcPts val="0"/>
              </a:spcBef>
              <a:spcAft>
                <a:spcPts val="0"/>
              </a:spcAft>
              <a:buSzPts val="1800"/>
              <a:buChar char="●"/>
            </a:pPr>
            <a:r>
              <a:rPr lang="en"/>
              <a:t>Monitor learner progress</a:t>
            </a:r>
            <a:endParaRPr/>
          </a:p>
          <a:p>
            <a:pPr marL="457200" lvl="0" indent="-342900" algn="l" rtl="0">
              <a:spcBef>
                <a:spcPts val="0"/>
              </a:spcBef>
              <a:spcAft>
                <a:spcPts val="0"/>
              </a:spcAft>
              <a:buSzPts val="1800"/>
              <a:buChar char="●"/>
            </a:pPr>
            <a:r>
              <a:rPr lang="en"/>
              <a:t>Review and sign consent forms</a:t>
            </a:r>
            <a:endParaRPr/>
          </a:p>
        </p:txBody>
      </p:sp>
      <p:sp>
        <p:nvSpPr>
          <p:cNvPr id="394" name="Google Shape;394;p6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25</a:t>
            </a:fld>
            <a:endParaRPr b="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Reminder of Family Portal Invitation Requirements</a:t>
            </a:r>
            <a:endParaRPr/>
          </a:p>
        </p:txBody>
      </p:sp>
      <p:sp>
        <p:nvSpPr>
          <p:cNvPr id="400" name="Google Shape;400;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To Receive a Family Portal Invitation</a:t>
            </a:r>
            <a:endParaRPr sz="2200"/>
          </a:p>
          <a:p>
            <a:pPr marL="457200" lvl="0" indent="-368300" algn="l" rtl="0">
              <a:spcBef>
                <a:spcPts val="0"/>
              </a:spcBef>
              <a:spcAft>
                <a:spcPts val="0"/>
              </a:spcAft>
              <a:buSzPts val="2200"/>
              <a:buChar char="●"/>
            </a:pPr>
            <a:r>
              <a:rPr lang="en" sz="2200"/>
              <a:t>Each IDEA parent must have a </a:t>
            </a:r>
            <a:r>
              <a:rPr lang="en" sz="2200" b="1"/>
              <a:t>unique, valid email address</a:t>
            </a:r>
            <a:r>
              <a:rPr lang="en" sz="2200"/>
              <a:t> entered in ACHIEVE.</a:t>
            </a:r>
            <a:endParaRPr sz="2200"/>
          </a:p>
          <a:p>
            <a:pPr marL="457200" lvl="0" indent="-368300" algn="l" rtl="0">
              <a:spcBef>
                <a:spcPts val="0"/>
              </a:spcBef>
              <a:spcAft>
                <a:spcPts val="0"/>
              </a:spcAft>
              <a:buSzPts val="2200"/>
              <a:buChar char="●"/>
            </a:pPr>
            <a:r>
              <a:rPr lang="en" sz="2200"/>
              <a:t>Family Portal invitations are sent to the email address stored in ACHIEVE.</a:t>
            </a:r>
            <a:endParaRPr sz="2200"/>
          </a:p>
          <a:p>
            <a:pPr marL="457200" lvl="0" indent="-368300" algn="l" rtl="0">
              <a:spcBef>
                <a:spcPts val="0"/>
              </a:spcBef>
              <a:spcAft>
                <a:spcPts val="0"/>
              </a:spcAft>
              <a:buSzPts val="2200"/>
              <a:buChar char="●"/>
            </a:pPr>
            <a:r>
              <a:rPr lang="en" sz="2200"/>
              <a:t>Families use the invitation email and learner information to establish a Family Portal Account</a:t>
            </a:r>
            <a:endParaRPr sz="2200"/>
          </a:p>
        </p:txBody>
      </p:sp>
      <p:sp>
        <p:nvSpPr>
          <p:cNvPr id="401" name="Google Shape;401;p6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26</a:t>
            </a:fld>
            <a:endParaRPr b="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PLAAFP: Special Factors Enhancement</a:t>
            </a:r>
            <a:endParaRPr/>
          </a:p>
        </p:txBody>
      </p:sp>
      <p:sp>
        <p:nvSpPr>
          <p:cNvPr id="407" name="Google Shape;407;p6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27</a:t>
            </a:fld>
            <a:endParaRPr b="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PLAAFP Key Changes: Special Factors</a:t>
            </a:r>
            <a:endParaRPr/>
          </a:p>
        </p:txBody>
      </p:sp>
      <p:sp>
        <p:nvSpPr>
          <p:cNvPr id="413" name="Google Shape;413;p63"/>
          <p:cNvSpPr txBox="1">
            <a:spLocks noGrp="1"/>
          </p:cNvSpPr>
          <p:nvPr>
            <p:ph type="body" idx="1"/>
          </p:nvPr>
        </p:nvSpPr>
        <p:spPr>
          <a:xfrm>
            <a:off x="139850" y="1419475"/>
            <a:ext cx="4138800" cy="3149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rial"/>
              <a:buChar char="●"/>
            </a:pPr>
            <a:r>
              <a:rPr lang="en" sz="2200">
                <a:latin typeface="Arial"/>
                <a:ea typeface="Arial"/>
                <a:cs typeface="Arial"/>
                <a:sym typeface="Arial"/>
              </a:rPr>
              <a:t>Each special factor must be addressed individually</a:t>
            </a:r>
            <a:endParaRPr sz="2200">
              <a:latin typeface="Arial"/>
              <a:ea typeface="Arial"/>
              <a:cs typeface="Arial"/>
              <a:sym typeface="Arial"/>
            </a:endParaRPr>
          </a:p>
          <a:p>
            <a:pPr marL="457200" lvl="0" indent="-368300" algn="l" rtl="0">
              <a:spcBef>
                <a:spcPts val="1000"/>
              </a:spcBef>
              <a:spcAft>
                <a:spcPts val="0"/>
              </a:spcAft>
              <a:buSzPts val="2200"/>
              <a:buFont typeface="Arial"/>
              <a:buChar char="●"/>
            </a:pPr>
            <a:r>
              <a:rPr lang="en" sz="2200">
                <a:latin typeface="Arial"/>
                <a:ea typeface="Arial"/>
                <a:cs typeface="Arial"/>
                <a:sym typeface="Arial"/>
              </a:rPr>
              <a:t>No more “all considered” checkbox</a:t>
            </a:r>
            <a:endParaRPr sz="2200">
              <a:latin typeface="Arial"/>
              <a:ea typeface="Arial"/>
              <a:cs typeface="Arial"/>
              <a:sym typeface="Arial"/>
            </a:endParaRPr>
          </a:p>
          <a:p>
            <a:pPr marL="457200" lvl="0" indent="-368300" algn="l" rtl="0">
              <a:spcBef>
                <a:spcPts val="1000"/>
              </a:spcBef>
              <a:spcAft>
                <a:spcPts val="0"/>
              </a:spcAft>
              <a:buSzPts val="2200"/>
              <a:buFont typeface="Arial"/>
              <a:buChar char="●"/>
            </a:pPr>
            <a:r>
              <a:rPr lang="en" sz="2200">
                <a:latin typeface="Arial"/>
                <a:ea typeface="Arial"/>
                <a:cs typeface="Arial"/>
                <a:sym typeface="Arial"/>
              </a:rPr>
              <a:t>Requires explicit Yes/No decision for each factor</a:t>
            </a:r>
            <a:endParaRPr sz="2200">
              <a:latin typeface="Arial"/>
              <a:ea typeface="Arial"/>
              <a:cs typeface="Arial"/>
              <a:sym typeface="Arial"/>
            </a:endParaRPr>
          </a:p>
        </p:txBody>
      </p:sp>
      <p:pic>
        <p:nvPicPr>
          <p:cNvPr id="414" name="Google Shape;414;p63" descr="Screenshot of the Special Factors within ACHIEVE."/>
          <p:cNvPicPr preferRelativeResize="0"/>
          <p:nvPr/>
        </p:nvPicPr>
        <p:blipFill>
          <a:blip r:embed="rId3">
            <a:alphaModFix/>
          </a:blip>
          <a:stretch>
            <a:fillRect/>
          </a:stretch>
        </p:blipFill>
        <p:spPr>
          <a:xfrm>
            <a:off x="4350619" y="1419487"/>
            <a:ext cx="4670508" cy="2841987"/>
          </a:xfrm>
          <a:prstGeom prst="rect">
            <a:avLst/>
          </a:prstGeom>
          <a:noFill/>
          <a:ln w="9525" cap="flat" cmpd="sng">
            <a:solidFill>
              <a:schemeClr val="dk2"/>
            </a:solidFill>
            <a:prstDash val="solid"/>
            <a:round/>
            <a:headEnd type="none" w="sm" len="sm"/>
            <a:tailEnd type="none" w="sm" len="sm"/>
          </a:ln>
        </p:spPr>
      </p:pic>
      <p:sp>
        <p:nvSpPr>
          <p:cNvPr id="415" name="Google Shape;415;p6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28</a:t>
            </a:fld>
            <a:endParaRPr b="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this means for IEP Teams</a:t>
            </a:r>
            <a:endParaRPr/>
          </a:p>
        </p:txBody>
      </p:sp>
      <p:sp>
        <p:nvSpPr>
          <p:cNvPr id="421" name="Google Shape;421;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Must review each factor intentionally</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Must document decision for each factor</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Cannot skip or broadly generalize</a:t>
            </a:r>
            <a:endParaRPr sz="2400">
              <a:latin typeface="Arial"/>
              <a:ea typeface="Arial"/>
              <a:cs typeface="Arial"/>
              <a:sym typeface="Arial"/>
            </a:endParaRPr>
          </a:p>
          <a:p>
            <a:pPr marL="457200" lvl="0" indent="-381000" algn="l" rtl="0">
              <a:spcBef>
                <a:spcPts val="1000"/>
              </a:spcBef>
              <a:spcAft>
                <a:spcPts val="1000"/>
              </a:spcAft>
              <a:buSzPts val="2400"/>
              <a:buFont typeface="Arial"/>
              <a:buChar char="●"/>
            </a:pPr>
            <a:r>
              <a:rPr lang="en" sz="2400">
                <a:latin typeface="Arial"/>
                <a:ea typeface="Arial"/>
                <a:cs typeface="Arial"/>
                <a:sym typeface="Arial"/>
              </a:rPr>
              <a:t>Updated guiding questions are available for many Special Factors to support team decision-making.</a:t>
            </a:r>
            <a:endParaRPr sz="2400">
              <a:latin typeface="Arial"/>
              <a:ea typeface="Arial"/>
              <a:cs typeface="Arial"/>
              <a:sym typeface="Arial"/>
            </a:endParaRPr>
          </a:p>
        </p:txBody>
      </p:sp>
      <p:sp>
        <p:nvSpPr>
          <p:cNvPr id="422" name="Google Shape;422;p6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29</a:t>
            </a:fld>
            <a:endParaRPr b="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457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What’s Included in this Release </a:t>
            </a:r>
            <a:endParaRPr sz="2600"/>
          </a:p>
        </p:txBody>
      </p:sp>
      <p:sp>
        <p:nvSpPr>
          <p:cNvPr id="230" name="Google Shape;230;p38"/>
          <p:cNvSpPr txBox="1">
            <a:spLocks noGrp="1"/>
          </p:cNvSpPr>
          <p:nvPr>
            <p:ph type="body" idx="1"/>
          </p:nvPr>
        </p:nvSpPr>
        <p:spPr>
          <a:xfrm>
            <a:off x="384725" y="955125"/>
            <a:ext cx="8520600" cy="4188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263F8C"/>
                </a:solidFill>
              </a:rPr>
              <a:t>Enhancements include:</a:t>
            </a:r>
            <a:endParaRPr sz="2200" dirty="0">
              <a:solidFill>
                <a:schemeClr val="dk1"/>
              </a:solidFill>
            </a:endParaRPr>
          </a:p>
          <a:p>
            <a:pPr marL="457200" lvl="0" indent="-368300" algn="l" rtl="0">
              <a:spcBef>
                <a:spcPts val="1000"/>
              </a:spcBef>
              <a:spcAft>
                <a:spcPts val="0"/>
              </a:spcAft>
              <a:buClr>
                <a:schemeClr val="dk1"/>
              </a:buClr>
              <a:buSzPts val="2200"/>
              <a:buChar char="●"/>
            </a:pPr>
            <a:r>
              <a:rPr lang="en" sz="2200" dirty="0">
                <a:solidFill>
                  <a:schemeClr val="dk1"/>
                </a:solidFill>
              </a:rPr>
              <a:t>Learner Dashboard Activity Section </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Meeting Notices</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Family Portal Registration</a:t>
            </a:r>
            <a:endParaRPr sz="2200" dirty="0">
              <a:solidFill>
                <a:schemeClr val="dk1"/>
              </a:solidFill>
            </a:endParaRPr>
          </a:p>
          <a:p>
            <a:pPr marL="457200" lvl="0" indent="-368300" algn="l" rtl="0">
              <a:spcBef>
                <a:spcPts val="0"/>
              </a:spcBef>
              <a:spcAft>
                <a:spcPts val="0"/>
              </a:spcAft>
              <a:buClr>
                <a:schemeClr val="dk1"/>
              </a:buClr>
              <a:buSzPts val="2200"/>
              <a:buChar char="●"/>
            </a:pPr>
            <a:r>
              <a:rPr lang="en" sz="2200" dirty="0">
                <a:solidFill>
                  <a:schemeClr val="dk1"/>
                </a:solidFill>
              </a:rPr>
              <a:t>IEP Content</a:t>
            </a:r>
            <a:endParaRPr sz="2200"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PLAAFP: Special Factors Enhancements</a:t>
            </a:r>
            <a:endParaRPr sz="2200"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Secondary Transition Improvements</a:t>
            </a:r>
            <a:endParaRPr sz="2200"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Goal Updates</a:t>
            </a:r>
            <a:endParaRPr sz="2200"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Least Restrictive Environment (LRE) PK Updates</a:t>
            </a:r>
            <a:endParaRPr sz="2200" dirty="0">
              <a:solidFill>
                <a:schemeClr val="dk1"/>
              </a:solidFill>
            </a:endParaRPr>
          </a:p>
          <a:p>
            <a:pPr marL="914400" lvl="1" indent="-368300" algn="l" rtl="0">
              <a:spcBef>
                <a:spcPts val="0"/>
              </a:spcBef>
              <a:spcAft>
                <a:spcPts val="0"/>
              </a:spcAft>
              <a:buClr>
                <a:schemeClr val="dk1"/>
              </a:buClr>
              <a:buSzPts val="2200"/>
              <a:buChar char="○"/>
            </a:pPr>
            <a:r>
              <a:rPr lang="en" sz="2200" dirty="0">
                <a:solidFill>
                  <a:schemeClr val="dk1"/>
                </a:solidFill>
              </a:rPr>
              <a:t>Incomplete Data Report Changes</a:t>
            </a:r>
            <a:endParaRPr sz="2200" dirty="0">
              <a:solidFill>
                <a:schemeClr val="dk1"/>
              </a:solidFill>
            </a:endParaRPr>
          </a:p>
          <a:p>
            <a:pPr marL="0" lvl="0" indent="0" algn="l" rtl="0">
              <a:spcBef>
                <a:spcPts val="1000"/>
              </a:spcBef>
              <a:spcAft>
                <a:spcPts val="1000"/>
              </a:spcAft>
              <a:buNone/>
            </a:pPr>
            <a:endParaRPr sz="2200" dirty="0">
              <a:solidFill>
                <a:schemeClr val="dk1"/>
              </a:solidFill>
            </a:endParaRPr>
          </a:p>
        </p:txBody>
      </p:sp>
      <p:sp>
        <p:nvSpPr>
          <p:cNvPr id="231" name="Google Shape;231;p3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dirty="0"/>
              <a:t>ACHIEVE  </a:t>
            </a:r>
            <a:r>
              <a:rPr lang="en" dirty="0">
                <a:solidFill>
                  <a:srgbClr val="A8BADB"/>
                </a:solidFill>
              </a:rPr>
              <a:t>|</a:t>
            </a:r>
            <a:r>
              <a:rPr lang="en" dirty="0"/>
              <a:t>  Iowa IDEA</a:t>
            </a:r>
            <a:r>
              <a:rPr lang="en" b="0" dirty="0">
                <a:solidFill>
                  <a:srgbClr val="000000"/>
                </a:solidFill>
              </a:rPr>
              <a:t>    </a:t>
            </a:r>
            <a:fld id="{00000000-1234-1234-1234-123412341234}" type="slidenum">
              <a:rPr lang="en" b="0">
                <a:solidFill>
                  <a:srgbClr val="000000"/>
                </a:solidFill>
              </a:rPr>
              <a:t>3</a:t>
            </a:fld>
            <a:endParaRPr b="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New Structure in ACHIEVE</a:t>
            </a:r>
            <a:endParaRPr sz="3200" dirty="0"/>
          </a:p>
        </p:txBody>
      </p:sp>
      <p:sp>
        <p:nvSpPr>
          <p:cNvPr id="428" name="Google Shape;428;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b="1">
                <a:latin typeface="Arial"/>
                <a:ea typeface="Arial"/>
                <a:cs typeface="Arial"/>
                <a:sym typeface="Arial"/>
              </a:rPr>
              <a:t>Each factor includes: </a:t>
            </a:r>
            <a:endParaRPr sz="2400" b="1">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Initial Yes/No question</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Follow-up questions if “Yes”</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b="1">
                <a:latin typeface="Arial"/>
                <a:ea typeface="Arial"/>
                <a:cs typeface="Arial"/>
                <a:sym typeface="Arial"/>
              </a:rPr>
              <a:t>Visual indicators show completion status</a:t>
            </a:r>
            <a:endParaRPr sz="2400">
              <a:latin typeface="Arial"/>
              <a:ea typeface="Arial"/>
              <a:cs typeface="Arial"/>
              <a:sym typeface="Arial"/>
            </a:endParaRPr>
          </a:p>
        </p:txBody>
      </p:sp>
      <p:pic>
        <p:nvPicPr>
          <p:cNvPr id="430" name="Google Shape;430;p65" descr="Screenshot of the new Yes/No question within ACHIEVE and the areas it will be address such as Goal, Service, Activity and Support, Accommodation and Other"/>
          <p:cNvPicPr preferRelativeResize="0"/>
          <p:nvPr/>
        </p:nvPicPr>
        <p:blipFill>
          <a:blip r:embed="rId3">
            <a:alphaModFix/>
          </a:blip>
          <a:stretch>
            <a:fillRect/>
          </a:stretch>
        </p:blipFill>
        <p:spPr>
          <a:xfrm>
            <a:off x="502075" y="3181025"/>
            <a:ext cx="8139849" cy="1538725"/>
          </a:xfrm>
          <a:prstGeom prst="rect">
            <a:avLst/>
          </a:prstGeom>
          <a:noFill/>
          <a:ln w="9525" cap="flat" cmpd="sng">
            <a:solidFill>
              <a:schemeClr val="dk2"/>
            </a:solidFill>
            <a:prstDash val="solid"/>
            <a:round/>
            <a:headEnd type="none" w="sm" len="sm"/>
            <a:tailEnd type="none" w="sm" len="sm"/>
          </a:ln>
        </p:spPr>
      </p:pic>
      <p:sp>
        <p:nvSpPr>
          <p:cNvPr id="429" name="Google Shape;429;p6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dirty="0"/>
              <a:t>ACHIEVE  </a:t>
            </a:r>
            <a:r>
              <a:rPr lang="en" dirty="0">
                <a:solidFill>
                  <a:srgbClr val="A8BADB"/>
                </a:solidFill>
              </a:rPr>
              <a:t>|</a:t>
            </a:r>
            <a:r>
              <a:rPr lang="en" dirty="0"/>
              <a:t>  Iowa IDEA</a:t>
            </a:r>
            <a:r>
              <a:rPr lang="en" b="0" dirty="0">
                <a:solidFill>
                  <a:srgbClr val="000000"/>
                </a:solidFill>
              </a:rPr>
              <a:t>    </a:t>
            </a:r>
            <a:fld id="{00000000-1234-1234-1234-123412341234}" type="slidenum">
              <a:rPr lang="en" b="0">
                <a:solidFill>
                  <a:srgbClr val="000000"/>
                </a:solidFill>
              </a:rPr>
              <a:t>30</a:t>
            </a:fld>
            <a:endParaRPr b="0" dirty="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If “No” is Selected</a:t>
            </a:r>
            <a:endParaRPr dirty="0"/>
          </a:p>
        </p:txBody>
      </p:sp>
      <p:sp>
        <p:nvSpPr>
          <p:cNvPr id="436" name="Google Shape;436;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Factor is not addressed in the IEP</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No additional action required</a:t>
            </a:r>
            <a:endParaRPr sz="2400">
              <a:latin typeface="Arial"/>
              <a:ea typeface="Arial"/>
              <a:cs typeface="Arial"/>
              <a:sym typeface="Arial"/>
            </a:endParaRPr>
          </a:p>
          <a:p>
            <a:pPr marL="457200" lvl="0" indent="-381000" algn="l" rtl="0">
              <a:spcBef>
                <a:spcPts val="1000"/>
              </a:spcBef>
              <a:spcAft>
                <a:spcPts val="1000"/>
              </a:spcAft>
              <a:buSzPts val="2400"/>
              <a:buFont typeface="Arial"/>
              <a:buChar char="●"/>
            </a:pPr>
            <a:r>
              <a:rPr lang="en" sz="2400">
                <a:latin typeface="Arial"/>
                <a:ea typeface="Arial"/>
                <a:cs typeface="Arial"/>
                <a:sym typeface="Arial"/>
              </a:rPr>
              <a:t>Must be an informed decision</a:t>
            </a:r>
            <a:endParaRPr sz="2400">
              <a:latin typeface="Arial"/>
              <a:ea typeface="Arial"/>
              <a:cs typeface="Arial"/>
              <a:sym typeface="Arial"/>
            </a:endParaRPr>
          </a:p>
        </p:txBody>
      </p:sp>
      <p:sp>
        <p:nvSpPr>
          <p:cNvPr id="437" name="Google Shape;437;p6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31</a:t>
            </a:fld>
            <a:endParaRPr b="0">
              <a:solidFill>
                <a:srgbClr val="000000"/>
              </a:solidFill>
            </a:endParaRPr>
          </a:p>
        </p:txBody>
      </p:sp>
      <p:pic>
        <p:nvPicPr>
          <p:cNvPr id="438" name="Google Shape;438;p66" descr="Screenshot of the Yes/No question in Special Factors. The one in the picture says &quot;Does the learner require assistive technology devices, services, or supports to participate in any learning environment. "/>
          <p:cNvPicPr preferRelativeResize="0"/>
          <p:nvPr/>
        </p:nvPicPr>
        <p:blipFill>
          <a:blip r:embed="rId3">
            <a:alphaModFix/>
          </a:blip>
          <a:stretch>
            <a:fillRect/>
          </a:stretch>
        </p:blipFill>
        <p:spPr>
          <a:xfrm>
            <a:off x="366000" y="3040551"/>
            <a:ext cx="8411998" cy="8063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7"/>
          <p:cNvSpPr txBox="1">
            <a:spLocks noGrp="1"/>
          </p:cNvSpPr>
          <p:nvPr>
            <p:ph type="title"/>
          </p:nvPr>
        </p:nvSpPr>
        <p:spPr>
          <a:xfrm>
            <a:off x="311700" y="390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If “Yes” is Selected</a:t>
            </a:r>
            <a:endParaRPr/>
          </a:p>
        </p:txBody>
      </p:sp>
      <p:sp>
        <p:nvSpPr>
          <p:cNvPr id="444" name="Google Shape;444;p67"/>
          <p:cNvSpPr txBox="1">
            <a:spLocks noGrp="1"/>
          </p:cNvSpPr>
          <p:nvPr>
            <p:ph type="body" idx="1"/>
          </p:nvPr>
        </p:nvSpPr>
        <p:spPr>
          <a:xfrm>
            <a:off x="311700" y="900675"/>
            <a:ext cx="8520600" cy="13029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rial"/>
              <a:buChar char="●"/>
            </a:pPr>
            <a:r>
              <a:rPr lang="en" sz="2200">
                <a:latin typeface="Arial"/>
                <a:ea typeface="Arial"/>
                <a:cs typeface="Arial"/>
                <a:sym typeface="Arial"/>
              </a:rPr>
              <a:t>Must identify how the factor is addressed in the IEP</a:t>
            </a:r>
            <a:endParaRPr sz="2200">
              <a:latin typeface="Arial"/>
              <a:ea typeface="Arial"/>
              <a:cs typeface="Arial"/>
              <a:sym typeface="Arial"/>
            </a:endParaRPr>
          </a:p>
          <a:p>
            <a:pPr marL="457200" lvl="0" indent="-368300" algn="l" rtl="0">
              <a:spcBef>
                <a:spcPts val="0"/>
              </a:spcBef>
              <a:spcAft>
                <a:spcPts val="0"/>
              </a:spcAft>
              <a:buSzPts val="2200"/>
              <a:buFont typeface="Arial"/>
              <a:buChar char="●"/>
            </a:pPr>
            <a:r>
              <a:rPr lang="en" sz="2200">
                <a:latin typeface="Arial"/>
                <a:ea typeface="Arial"/>
                <a:cs typeface="Arial"/>
                <a:sym typeface="Arial"/>
              </a:rPr>
              <a:t>Requires additional selections</a:t>
            </a:r>
            <a:endParaRPr sz="2200">
              <a:latin typeface="Arial"/>
              <a:ea typeface="Arial"/>
              <a:cs typeface="Arial"/>
              <a:sym typeface="Arial"/>
            </a:endParaRPr>
          </a:p>
          <a:p>
            <a:pPr marL="457200" lvl="0" indent="-368300" algn="l" rtl="0">
              <a:spcBef>
                <a:spcPts val="0"/>
              </a:spcBef>
              <a:spcAft>
                <a:spcPts val="0"/>
              </a:spcAft>
              <a:buSzPts val="2200"/>
              <a:buFont typeface="Arial"/>
              <a:buChar char="●"/>
            </a:pPr>
            <a:r>
              <a:rPr lang="en" sz="2200">
                <a:latin typeface="Arial"/>
                <a:ea typeface="Arial"/>
                <a:cs typeface="Arial"/>
                <a:sym typeface="Arial"/>
              </a:rPr>
              <a:t>System will flag incomplete responses</a:t>
            </a:r>
            <a:endParaRPr sz="2200">
              <a:latin typeface="Arial"/>
              <a:ea typeface="Arial"/>
              <a:cs typeface="Arial"/>
              <a:sym typeface="Arial"/>
            </a:endParaRPr>
          </a:p>
        </p:txBody>
      </p:sp>
      <p:pic>
        <p:nvPicPr>
          <p:cNvPr id="445" name="Google Shape;445;p67" descr="Screenshot of the different services areas to select, if the team decides the Special Factor will be addressed in the IEP."/>
          <p:cNvPicPr preferRelativeResize="0"/>
          <p:nvPr/>
        </p:nvPicPr>
        <p:blipFill>
          <a:blip r:embed="rId3">
            <a:alphaModFix/>
          </a:blip>
          <a:stretch>
            <a:fillRect/>
          </a:stretch>
        </p:blipFill>
        <p:spPr>
          <a:xfrm>
            <a:off x="1672125" y="2203575"/>
            <a:ext cx="5645030" cy="2562625"/>
          </a:xfrm>
          <a:prstGeom prst="rect">
            <a:avLst/>
          </a:prstGeom>
          <a:noFill/>
          <a:ln>
            <a:noFill/>
          </a:ln>
        </p:spPr>
      </p:pic>
      <p:sp>
        <p:nvSpPr>
          <p:cNvPr id="446" name="Google Shape;446;p6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32</a:t>
            </a:fld>
            <a:endParaRPr b="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Alignment Requirement</a:t>
            </a:r>
            <a:endParaRPr dirty="0"/>
          </a:p>
        </p:txBody>
      </p:sp>
      <p:sp>
        <p:nvSpPr>
          <p:cNvPr id="452" name="Google Shape;452;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b="1">
                <a:latin typeface="Arial"/>
                <a:ea typeface="Arial"/>
                <a:cs typeface="Arial"/>
                <a:sym typeface="Arial"/>
              </a:rPr>
              <a:t>Special factor identified in PLAAFP must connect to:</a:t>
            </a:r>
            <a:endParaRPr sz="2400" b="1">
              <a:latin typeface="Arial"/>
              <a:ea typeface="Arial"/>
              <a:cs typeface="Arial"/>
              <a:sym typeface="Arial"/>
            </a:endParaRPr>
          </a:p>
          <a:p>
            <a:pPr marL="914400" lvl="1" indent="-361950" algn="l" rtl="0">
              <a:spcBef>
                <a:spcPts val="0"/>
              </a:spcBef>
              <a:spcAft>
                <a:spcPts val="0"/>
              </a:spcAft>
              <a:buSzPts val="2100"/>
              <a:buFont typeface="Arial"/>
              <a:buChar char="○"/>
            </a:pPr>
            <a:r>
              <a:rPr lang="en" sz="2100">
                <a:latin typeface="Arial"/>
                <a:ea typeface="Arial"/>
                <a:cs typeface="Arial"/>
                <a:sym typeface="Arial"/>
              </a:rPr>
              <a:t>Goal</a:t>
            </a:r>
            <a:endParaRPr sz="2100">
              <a:latin typeface="Arial"/>
              <a:ea typeface="Arial"/>
              <a:cs typeface="Arial"/>
              <a:sym typeface="Arial"/>
            </a:endParaRPr>
          </a:p>
          <a:p>
            <a:pPr marL="914400" lvl="1" indent="-361950" algn="l" rtl="0">
              <a:spcBef>
                <a:spcPts val="0"/>
              </a:spcBef>
              <a:spcAft>
                <a:spcPts val="0"/>
              </a:spcAft>
              <a:buSzPts val="2100"/>
              <a:buFont typeface="Arial"/>
              <a:buChar char="○"/>
            </a:pPr>
            <a:r>
              <a:rPr lang="en" sz="2100">
                <a:latin typeface="Arial"/>
                <a:ea typeface="Arial"/>
                <a:cs typeface="Arial"/>
                <a:sym typeface="Arial"/>
              </a:rPr>
              <a:t>Services</a:t>
            </a:r>
            <a:endParaRPr sz="2100">
              <a:latin typeface="Arial"/>
              <a:ea typeface="Arial"/>
              <a:cs typeface="Arial"/>
              <a:sym typeface="Arial"/>
            </a:endParaRPr>
          </a:p>
          <a:p>
            <a:pPr marL="914400" lvl="1" indent="-361950" algn="l" rtl="0">
              <a:spcBef>
                <a:spcPts val="0"/>
              </a:spcBef>
              <a:spcAft>
                <a:spcPts val="0"/>
              </a:spcAft>
              <a:buSzPts val="2100"/>
              <a:buFont typeface="Arial"/>
              <a:buChar char="○"/>
            </a:pPr>
            <a:r>
              <a:rPr lang="en" sz="2100">
                <a:latin typeface="Arial"/>
                <a:ea typeface="Arial"/>
                <a:cs typeface="Arial"/>
                <a:sym typeface="Arial"/>
              </a:rPr>
              <a:t>Activities/Supports</a:t>
            </a:r>
            <a:endParaRPr sz="2100">
              <a:latin typeface="Arial"/>
              <a:ea typeface="Arial"/>
              <a:cs typeface="Arial"/>
              <a:sym typeface="Arial"/>
            </a:endParaRPr>
          </a:p>
          <a:p>
            <a:pPr marL="914400" lvl="1" indent="-361950" algn="l" rtl="0">
              <a:spcBef>
                <a:spcPts val="0"/>
              </a:spcBef>
              <a:spcAft>
                <a:spcPts val="0"/>
              </a:spcAft>
              <a:buSzPts val="2100"/>
              <a:buFont typeface="Arial"/>
              <a:buChar char="○"/>
            </a:pPr>
            <a:r>
              <a:rPr lang="en" sz="2100">
                <a:latin typeface="Arial"/>
                <a:ea typeface="Arial"/>
                <a:cs typeface="Arial"/>
                <a:sym typeface="Arial"/>
              </a:rPr>
              <a:t>Accommodations</a:t>
            </a:r>
            <a:endParaRPr sz="2400" b="1">
              <a:latin typeface="Arial"/>
              <a:ea typeface="Arial"/>
              <a:cs typeface="Arial"/>
              <a:sym typeface="Arial"/>
            </a:endParaRPr>
          </a:p>
        </p:txBody>
      </p:sp>
      <p:sp>
        <p:nvSpPr>
          <p:cNvPr id="453" name="Google Shape;453;p6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33</a:t>
            </a:fld>
            <a:endParaRPr b="0">
              <a:solidFill>
                <a:srgbClr val="000000"/>
              </a:solidFill>
            </a:endParaRPr>
          </a:p>
        </p:txBody>
      </p:sp>
      <p:pic>
        <p:nvPicPr>
          <p:cNvPr id="454" name="Google Shape;454;p68" descr="Screenshot of the special factors to be addressed in the IEP including: Goal, Service, Activity and Support, Accommodation and Other."/>
          <p:cNvPicPr preferRelativeResize="0"/>
          <p:nvPr/>
        </p:nvPicPr>
        <p:blipFill>
          <a:blip r:embed="rId3">
            <a:alphaModFix/>
          </a:blip>
          <a:stretch>
            <a:fillRect/>
          </a:stretch>
        </p:blipFill>
        <p:spPr>
          <a:xfrm>
            <a:off x="692075" y="3650925"/>
            <a:ext cx="7759850" cy="1094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9"/>
          <p:cNvSpPr txBox="1">
            <a:spLocks noGrp="1"/>
          </p:cNvSpPr>
          <p:nvPr>
            <p:ph type="title"/>
          </p:nvPr>
        </p:nvSpPr>
        <p:spPr>
          <a:xfrm>
            <a:off x="311700" y="260175"/>
            <a:ext cx="8520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New Tagging System</a:t>
            </a:r>
            <a:endParaRPr/>
          </a:p>
        </p:txBody>
      </p:sp>
      <p:sp>
        <p:nvSpPr>
          <p:cNvPr id="460" name="Google Shape;460;p69"/>
          <p:cNvSpPr txBox="1">
            <a:spLocks noGrp="1"/>
          </p:cNvSpPr>
          <p:nvPr>
            <p:ph type="body" idx="1"/>
          </p:nvPr>
        </p:nvSpPr>
        <p:spPr>
          <a:xfrm>
            <a:off x="311700" y="722375"/>
            <a:ext cx="8520600" cy="2361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a:buChar char="●"/>
            </a:pPr>
            <a:r>
              <a:rPr lang="en" sz="2000" b="1">
                <a:latin typeface="Arial"/>
                <a:ea typeface="Arial"/>
                <a:cs typeface="Arial"/>
                <a:sym typeface="Arial"/>
              </a:rPr>
              <a:t>Special factors can be tagged in:</a:t>
            </a:r>
            <a:endParaRPr sz="2000" b="1">
              <a:latin typeface="Arial"/>
              <a:ea typeface="Arial"/>
              <a:cs typeface="Arial"/>
              <a:sym typeface="Arial"/>
            </a:endParaRPr>
          </a:p>
          <a:p>
            <a:pPr marL="914400" lvl="1" indent="-355600" algn="l" rtl="0">
              <a:spcBef>
                <a:spcPts val="0"/>
              </a:spcBef>
              <a:spcAft>
                <a:spcPts val="0"/>
              </a:spcAft>
              <a:buSzPts val="2000"/>
              <a:buFont typeface="Arial"/>
              <a:buChar char="○"/>
            </a:pPr>
            <a:r>
              <a:rPr lang="en" sz="2000">
                <a:latin typeface="Arial"/>
                <a:ea typeface="Arial"/>
                <a:cs typeface="Arial"/>
                <a:sym typeface="Arial"/>
              </a:rPr>
              <a:t>Goals</a:t>
            </a:r>
            <a:endParaRPr sz="2000">
              <a:latin typeface="Arial"/>
              <a:ea typeface="Arial"/>
              <a:cs typeface="Arial"/>
              <a:sym typeface="Arial"/>
            </a:endParaRPr>
          </a:p>
          <a:p>
            <a:pPr marL="914400" lvl="1" indent="-355600" algn="l" rtl="0">
              <a:spcBef>
                <a:spcPts val="0"/>
              </a:spcBef>
              <a:spcAft>
                <a:spcPts val="0"/>
              </a:spcAft>
              <a:buSzPts val="2000"/>
              <a:buFont typeface="Arial"/>
              <a:buChar char="○"/>
            </a:pPr>
            <a:r>
              <a:rPr lang="en" sz="2000">
                <a:latin typeface="Arial"/>
                <a:ea typeface="Arial"/>
                <a:cs typeface="Arial"/>
                <a:sym typeface="Arial"/>
              </a:rPr>
              <a:t>Services</a:t>
            </a:r>
            <a:endParaRPr sz="2000">
              <a:latin typeface="Arial"/>
              <a:ea typeface="Arial"/>
              <a:cs typeface="Arial"/>
              <a:sym typeface="Arial"/>
            </a:endParaRPr>
          </a:p>
          <a:p>
            <a:pPr marL="914400" lvl="1" indent="-355600" algn="l" rtl="0">
              <a:spcBef>
                <a:spcPts val="0"/>
              </a:spcBef>
              <a:spcAft>
                <a:spcPts val="0"/>
              </a:spcAft>
              <a:buSzPts val="2000"/>
              <a:buFont typeface="Arial"/>
              <a:buChar char="○"/>
            </a:pPr>
            <a:r>
              <a:rPr lang="en" sz="2000">
                <a:latin typeface="Arial"/>
                <a:ea typeface="Arial"/>
                <a:cs typeface="Arial"/>
                <a:sym typeface="Arial"/>
              </a:rPr>
              <a:t>Activities and Supports</a:t>
            </a:r>
            <a:endParaRPr sz="2000">
              <a:latin typeface="Arial"/>
              <a:ea typeface="Arial"/>
              <a:cs typeface="Arial"/>
              <a:sym typeface="Arial"/>
            </a:endParaRPr>
          </a:p>
          <a:p>
            <a:pPr marL="914400" lvl="1" indent="-355600" algn="l" rtl="0">
              <a:spcBef>
                <a:spcPts val="0"/>
              </a:spcBef>
              <a:spcAft>
                <a:spcPts val="0"/>
              </a:spcAft>
              <a:buSzPts val="2000"/>
              <a:buFont typeface="Arial"/>
              <a:buChar char="○"/>
            </a:pPr>
            <a:r>
              <a:rPr lang="en" sz="2000">
                <a:latin typeface="Arial"/>
                <a:ea typeface="Arial"/>
                <a:cs typeface="Arial"/>
                <a:sym typeface="Arial"/>
              </a:rPr>
              <a:t>Accommodations</a:t>
            </a:r>
            <a:endParaRPr sz="2000">
              <a:latin typeface="Arial"/>
              <a:ea typeface="Arial"/>
              <a:cs typeface="Arial"/>
              <a:sym typeface="Arial"/>
            </a:endParaRPr>
          </a:p>
          <a:p>
            <a:pPr marL="457200" lvl="0" indent="-355600" algn="l" rtl="0">
              <a:spcBef>
                <a:spcPts val="1000"/>
              </a:spcBef>
              <a:spcAft>
                <a:spcPts val="0"/>
              </a:spcAft>
              <a:buSzPts val="2000"/>
              <a:buFont typeface="Arial"/>
              <a:buChar char="●"/>
            </a:pPr>
            <a:r>
              <a:rPr lang="en" sz="2000" b="1">
                <a:latin typeface="Arial"/>
                <a:ea typeface="Arial"/>
                <a:cs typeface="Arial"/>
                <a:sym typeface="Arial"/>
              </a:rPr>
              <a:t>Tags must match PLAAFP decisions</a:t>
            </a:r>
            <a:endParaRPr sz="2000" b="1">
              <a:latin typeface="Arial"/>
              <a:ea typeface="Arial"/>
              <a:cs typeface="Arial"/>
              <a:sym typeface="Arial"/>
            </a:endParaRPr>
          </a:p>
        </p:txBody>
      </p:sp>
      <p:pic>
        <p:nvPicPr>
          <p:cNvPr id="461" name="Google Shape;461;p69" descr="Screenshot within the goal section noting the special factors that can now be tagged."/>
          <p:cNvPicPr preferRelativeResize="0"/>
          <p:nvPr/>
        </p:nvPicPr>
        <p:blipFill>
          <a:blip r:embed="rId3">
            <a:alphaModFix/>
          </a:blip>
          <a:stretch>
            <a:fillRect/>
          </a:stretch>
        </p:blipFill>
        <p:spPr>
          <a:xfrm>
            <a:off x="1691225" y="3083375"/>
            <a:ext cx="5270770" cy="1973450"/>
          </a:xfrm>
          <a:prstGeom prst="rect">
            <a:avLst/>
          </a:prstGeom>
          <a:noFill/>
          <a:ln>
            <a:noFill/>
          </a:ln>
        </p:spPr>
      </p:pic>
      <p:sp>
        <p:nvSpPr>
          <p:cNvPr id="462" name="Google Shape;462;p6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34</a:t>
            </a:fld>
            <a:endParaRPr b="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System Guardrails</a:t>
            </a:r>
            <a:endParaRPr/>
          </a:p>
        </p:txBody>
      </p:sp>
      <p:sp>
        <p:nvSpPr>
          <p:cNvPr id="468" name="Google Shape;468;p70"/>
          <p:cNvSpPr txBox="1">
            <a:spLocks noGrp="1"/>
          </p:cNvSpPr>
          <p:nvPr>
            <p:ph type="body" idx="1"/>
          </p:nvPr>
        </p:nvSpPr>
        <p:spPr>
          <a:xfrm>
            <a:off x="311700" y="1152475"/>
            <a:ext cx="8520600" cy="1844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b="1">
                <a:latin typeface="Arial"/>
                <a:ea typeface="Arial"/>
                <a:cs typeface="Arial"/>
                <a:sym typeface="Arial"/>
              </a:rPr>
              <a:t>ACHIEVE generates a warning when:</a:t>
            </a:r>
            <a:endParaRPr sz="2400" b="1">
              <a:latin typeface="Arial"/>
              <a:ea typeface="Arial"/>
              <a:cs typeface="Arial"/>
              <a:sym typeface="Arial"/>
            </a:endParaRPr>
          </a:p>
          <a:p>
            <a:pPr marL="914400" lvl="1" indent="-381000" algn="l" rtl="0">
              <a:spcBef>
                <a:spcPts val="1000"/>
              </a:spcBef>
              <a:spcAft>
                <a:spcPts val="0"/>
              </a:spcAft>
              <a:buSzPts val="2400"/>
              <a:buFont typeface="Arial"/>
              <a:buChar char="○"/>
            </a:pPr>
            <a:r>
              <a:rPr lang="en" sz="2400">
                <a:latin typeface="Arial"/>
                <a:ea typeface="Arial"/>
                <a:cs typeface="Arial"/>
                <a:sym typeface="Arial"/>
              </a:rPr>
              <a:t>Factor marked “Yes” but not addressed elsewhere</a:t>
            </a:r>
            <a:endParaRPr sz="2400">
              <a:latin typeface="Arial"/>
              <a:ea typeface="Arial"/>
              <a:cs typeface="Arial"/>
              <a:sym typeface="Arial"/>
            </a:endParaRPr>
          </a:p>
          <a:p>
            <a:pPr marL="914400" lvl="1" indent="-381000" algn="l" rtl="0">
              <a:spcBef>
                <a:spcPts val="1000"/>
              </a:spcBef>
              <a:spcAft>
                <a:spcPts val="0"/>
              </a:spcAft>
              <a:buSzPts val="2400"/>
              <a:buFont typeface="Arial"/>
              <a:buChar char="○"/>
            </a:pPr>
            <a:r>
              <a:rPr lang="en" sz="2400">
                <a:latin typeface="Arial"/>
                <a:ea typeface="Arial"/>
                <a:cs typeface="Arial"/>
                <a:sym typeface="Arial"/>
              </a:rPr>
              <a:t>Tagged items do not align with PLAAFP</a:t>
            </a:r>
            <a:endParaRPr sz="2400">
              <a:latin typeface="Arial"/>
              <a:ea typeface="Arial"/>
              <a:cs typeface="Arial"/>
              <a:sym typeface="Arial"/>
            </a:endParaRPr>
          </a:p>
          <a:p>
            <a:pPr marL="914400" lvl="1" indent="-381000" algn="l" rtl="0">
              <a:spcBef>
                <a:spcPts val="1000"/>
              </a:spcBef>
              <a:spcAft>
                <a:spcPts val="0"/>
              </a:spcAft>
              <a:buSzPts val="2400"/>
              <a:buFont typeface="Arial"/>
              <a:buChar char="○"/>
            </a:pPr>
            <a:r>
              <a:rPr lang="en" sz="2400">
                <a:latin typeface="Arial"/>
                <a:ea typeface="Arial"/>
                <a:cs typeface="Arial"/>
                <a:sym typeface="Arial"/>
              </a:rPr>
              <a:t>Missing alignment across components</a:t>
            </a:r>
            <a:endParaRPr sz="2400">
              <a:latin typeface="Arial"/>
              <a:ea typeface="Arial"/>
              <a:cs typeface="Arial"/>
              <a:sym typeface="Arial"/>
            </a:endParaRPr>
          </a:p>
          <a:p>
            <a:pPr marL="0" lvl="0" indent="0" algn="l" rtl="0">
              <a:spcBef>
                <a:spcPts val="1000"/>
              </a:spcBef>
              <a:spcAft>
                <a:spcPts val="0"/>
              </a:spcAft>
              <a:buNone/>
            </a:pPr>
            <a:endParaRPr sz="2400">
              <a:latin typeface="Arial"/>
              <a:ea typeface="Arial"/>
              <a:cs typeface="Arial"/>
              <a:sym typeface="Arial"/>
            </a:endParaRPr>
          </a:p>
        </p:txBody>
      </p:sp>
      <p:pic>
        <p:nvPicPr>
          <p:cNvPr id="469" name="Google Shape;469;p70" descr="Screens shot of how the special factors will be addressed and a warning in red stating, &quot;At least one other option must be selected in addition to a goal.&quot;"/>
          <p:cNvPicPr preferRelativeResize="0"/>
          <p:nvPr/>
        </p:nvPicPr>
        <p:blipFill>
          <a:blip r:embed="rId3">
            <a:alphaModFix/>
          </a:blip>
          <a:stretch>
            <a:fillRect/>
          </a:stretch>
        </p:blipFill>
        <p:spPr>
          <a:xfrm>
            <a:off x="311700" y="3363475"/>
            <a:ext cx="8520600" cy="1299755"/>
          </a:xfrm>
          <a:prstGeom prst="rect">
            <a:avLst/>
          </a:prstGeom>
          <a:noFill/>
          <a:ln>
            <a:noFill/>
          </a:ln>
        </p:spPr>
      </p:pic>
      <p:sp>
        <p:nvSpPr>
          <p:cNvPr id="470" name="Google Shape;470;p7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35</a:t>
            </a:fld>
            <a:endParaRPr b="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Continued ACHIEVE Enhancements</a:t>
            </a:r>
            <a:endParaRPr/>
          </a:p>
        </p:txBody>
      </p:sp>
      <p:sp>
        <p:nvSpPr>
          <p:cNvPr id="476" name="Google Shape;476;p71"/>
          <p:cNvSpPr txBox="1">
            <a:spLocks noGrp="1"/>
          </p:cNvSpPr>
          <p:nvPr>
            <p:ph type="body" idx="1"/>
          </p:nvPr>
        </p:nvSpPr>
        <p:spPr>
          <a:xfrm>
            <a:off x="311700" y="1017725"/>
            <a:ext cx="8520600" cy="14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rial"/>
                <a:ea typeface="Arial"/>
                <a:cs typeface="Arial"/>
                <a:sym typeface="Arial"/>
              </a:rPr>
              <a:t>Accessible Materials Display</a:t>
            </a:r>
            <a:endParaRPr sz="2400">
              <a:latin typeface="Arial"/>
              <a:ea typeface="Arial"/>
              <a:cs typeface="Arial"/>
              <a:sym typeface="Arial"/>
            </a:endParaRPr>
          </a:p>
          <a:p>
            <a:pPr marL="457200" lvl="0" indent="-381000" algn="l" rtl="0">
              <a:spcBef>
                <a:spcPts val="1000"/>
              </a:spcBef>
              <a:spcAft>
                <a:spcPts val="1000"/>
              </a:spcAft>
              <a:buSzPts val="2400"/>
              <a:buFont typeface="Arial"/>
              <a:buChar char="●"/>
            </a:pPr>
            <a:r>
              <a:rPr lang="en" sz="2400">
                <a:latin typeface="Arial"/>
                <a:ea typeface="Arial"/>
                <a:cs typeface="Arial"/>
                <a:sym typeface="Arial"/>
              </a:rPr>
              <a:t>If accessible formats are selected, the system will display a list of required formats in Activities and Support</a:t>
            </a:r>
            <a:endParaRPr sz="2400" b="1">
              <a:latin typeface="Arial"/>
              <a:ea typeface="Arial"/>
              <a:cs typeface="Arial"/>
              <a:sym typeface="Arial"/>
            </a:endParaRPr>
          </a:p>
        </p:txBody>
      </p:sp>
      <p:pic>
        <p:nvPicPr>
          <p:cNvPr id="477" name="Google Shape;477;p71" descr="Screenshot of ACHIEVE's Activities and Support and a warning that states &quot;The following formats have been identified as required for the learner to access educational materials-closed captioning."/>
          <p:cNvPicPr preferRelativeResize="0"/>
          <p:nvPr/>
        </p:nvPicPr>
        <p:blipFill>
          <a:blip r:embed="rId3">
            <a:alphaModFix/>
          </a:blip>
          <a:stretch>
            <a:fillRect/>
          </a:stretch>
        </p:blipFill>
        <p:spPr>
          <a:xfrm>
            <a:off x="2174775" y="2571750"/>
            <a:ext cx="4794450" cy="2399449"/>
          </a:xfrm>
          <a:prstGeom prst="rect">
            <a:avLst/>
          </a:prstGeom>
          <a:noFill/>
          <a:ln w="9525" cap="flat" cmpd="sng">
            <a:solidFill>
              <a:schemeClr val="dk2"/>
            </a:solidFill>
            <a:prstDash val="solid"/>
            <a:round/>
            <a:headEnd type="none" w="sm" len="sm"/>
            <a:tailEnd type="none" w="sm" len="sm"/>
          </a:ln>
        </p:spPr>
      </p:pic>
      <p:sp>
        <p:nvSpPr>
          <p:cNvPr id="478" name="Google Shape;478;p7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36</a:t>
            </a:fld>
            <a:endParaRPr b="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2"/>
          <p:cNvSpPr txBox="1">
            <a:spLocks noGrp="1"/>
          </p:cNvSpPr>
          <p:nvPr>
            <p:ph type="title"/>
          </p:nvPr>
        </p:nvSpPr>
        <p:spPr>
          <a:xfrm>
            <a:off x="311700" y="3495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Incomplete Data Report Updates</a:t>
            </a:r>
            <a:endParaRPr/>
          </a:p>
        </p:txBody>
      </p:sp>
      <p:sp>
        <p:nvSpPr>
          <p:cNvPr id="484" name="Google Shape;484;p72"/>
          <p:cNvSpPr txBox="1">
            <a:spLocks noGrp="1"/>
          </p:cNvSpPr>
          <p:nvPr>
            <p:ph type="body" idx="1"/>
          </p:nvPr>
        </p:nvSpPr>
        <p:spPr>
          <a:xfrm>
            <a:off x="311700" y="922225"/>
            <a:ext cx="8520600" cy="266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rial"/>
                <a:ea typeface="Arial"/>
                <a:cs typeface="Arial"/>
                <a:sym typeface="Arial"/>
              </a:rPr>
              <a:t>If factor = “Yes”, system checks for:</a:t>
            </a:r>
            <a:endParaRPr sz="2400">
              <a:latin typeface="Arial"/>
              <a:ea typeface="Arial"/>
              <a:cs typeface="Arial"/>
              <a:sym typeface="Arial"/>
            </a:endParaRPr>
          </a:p>
          <a:p>
            <a:pPr marL="914400" lvl="0" indent="-381000" algn="l" rtl="0">
              <a:spcBef>
                <a:spcPts val="1000"/>
              </a:spcBef>
              <a:spcAft>
                <a:spcPts val="0"/>
              </a:spcAft>
              <a:buSzPts val="2400"/>
              <a:buFont typeface="Arial"/>
              <a:buChar char="●"/>
            </a:pPr>
            <a:r>
              <a:rPr lang="en" sz="2400">
                <a:latin typeface="Arial"/>
                <a:ea typeface="Arial"/>
                <a:cs typeface="Arial"/>
                <a:sym typeface="Arial"/>
              </a:rPr>
              <a:t>Goal</a:t>
            </a:r>
            <a:endParaRPr sz="2400">
              <a:latin typeface="Arial"/>
              <a:ea typeface="Arial"/>
              <a:cs typeface="Arial"/>
              <a:sym typeface="Arial"/>
            </a:endParaRPr>
          </a:p>
          <a:p>
            <a:pPr marL="914400" lvl="0" indent="-381000" algn="l" rtl="0">
              <a:spcBef>
                <a:spcPts val="0"/>
              </a:spcBef>
              <a:spcAft>
                <a:spcPts val="0"/>
              </a:spcAft>
              <a:buSzPts val="2400"/>
              <a:buFont typeface="Arial"/>
              <a:buChar char="●"/>
            </a:pPr>
            <a:r>
              <a:rPr lang="en" sz="2400">
                <a:latin typeface="Arial"/>
                <a:ea typeface="Arial"/>
                <a:cs typeface="Arial"/>
                <a:sym typeface="Arial"/>
              </a:rPr>
              <a:t>Service</a:t>
            </a:r>
            <a:endParaRPr sz="2400">
              <a:latin typeface="Arial"/>
              <a:ea typeface="Arial"/>
              <a:cs typeface="Arial"/>
              <a:sym typeface="Arial"/>
            </a:endParaRPr>
          </a:p>
          <a:p>
            <a:pPr marL="914400" lvl="0" indent="-381000" algn="l" rtl="0">
              <a:spcBef>
                <a:spcPts val="0"/>
              </a:spcBef>
              <a:spcAft>
                <a:spcPts val="0"/>
              </a:spcAft>
              <a:buSzPts val="2400"/>
              <a:buFont typeface="Arial"/>
              <a:buChar char="●"/>
            </a:pPr>
            <a:r>
              <a:rPr lang="en" sz="2400">
                <a:latin typeface="Arial"/>
                <a:ea typeface="Arial"/>
                <a:cs typeface="Arial"/>
                <a:sym typeface="Arial"/>
              </a:rPr>
              <a:t>Activity/Support</a:t>
            </a:r>
            <a:endParaRPr sz="2400">
              <a:latin typeface="Arial"/>
              <a:ea typeface="Arial"/>
              <a:cs typeface="Arial"/>
              <a:sym typeface="Arial"/>
            </a:endParaRPr>
          </a:p>
          <a:p>
            <a:pPr marL="914400" lvl="0" indent="-381000" algn="l" rtl="0">
              <a:spcBef>
                <a:spcPts val="0"/>
              </a:spcBef>
              <a:spcAft>
                <a:spcPts val="0"/>
              </a:spcAft>
              <a:buSzPts val="2400"/>
              <a:buFont typeface="Arial"/>
              <a:buChar char="●"/>
            </a:pPr>
            <a:r>
              <a:rPr lang="en" sz="2400">
                <a:latin typeface="Arial"/>
                <a:ea typeface="Arial"/>
                <a:cs typeface="Arial"/>
                <a:sym typeface="Arial"/>
              </a:rPr>
              <a:t>Accommodation</a:t>
            </a:r>
            <a:endParaRPr sz="2400">
              <a:latin typeface="Arial"/>
              <a:ea typeface="Arial"/>
              <a:cs typeface="Arial"/>
              <a:sym typeface="Arial"/>
            </a:endParaRPr>
          </a:p>
          <a:p>
            <a:pPr marL="0" lvl="0" indent="0" algn="l" rtl="0">
              <a:spcBef>
                <a:spcPts val="1000"/>
              </a:spcBef>
              <a:spcAft>
                <a:spcPts val="0"/>
              </a:spcAft>
              <a:buNone/>
            </a:pPr>
            <a:r>
              <a:rPr lang="en" sz="2400" b="1">
                <a:latin typeface="Arial"/>
                <a:ea typeface="Arial"/>
                <a:cs typeface="Arial"/>
                <a:sym typeface="Arial"/>
              </a:rPr>
              <a:t>Missing components generate Incomplete Data Report (IDR) items</a:t>
            </a:r>
            <a:endParaRPr sz="2400" b="1">
              <a:latin typeface="Arial"/>
              <a:ea typeface="Arial"/>
              <a:cs typeface="Arial"/>
              <a:sym typeface="Arial"/>
            </a:endParaRPr>
          </a:p>
          <a:p>
            <a:pPr marL="0" lvl="0" indent="0" algn="l" rtl="0">
              <a:spcBef>
                <a:spcPts val="0"/>
              </a:spcBef>
              <a:spcAft>
                <a:spcPts val="0"/>
              </a:spcAft>
              <a:buNone/>
            </a:pPr>
            <a:endParaRPr sz="2400">
              <a:latin typeface="Arial"/>
              <a:ea typeface="Arial"/>
              <a:cs typeface="Arial"/>
              <a:sym typeface="Arial"/>
            </a:endParaRPr>
          </a:p>
        </p:txBody>
      </p:sp>
      <p:pic>
        <p:nvPicPr>
          <p:cNvPr id="485" name="Google Shape;485;p72" descr="Screenshot of a Incomplete Date Report Noting &quot;No Goal has been added to address Accessible Education Materials as indicated on the PLAAFP.&quot;"/>
          <p:cNvPicPr preferRelativeResize="0"/>
          <p:nvPr/>
        </p:nvPicPr>
        <p:blipFill>
          <a:blip r:embed="rId3">
            <a:alphaModFix/>
          </a:blip>
          <a:stretch>
            <a:fillRect/>
          </a:stretch>
        </p:blipFill>
        <p:spPr>
          <a:xfrm>
            <a:off x="2116825" y="3965550"/>
            <a:ext cx="5042875" cy="900275"/>
          </a:xfrm>
          <a:prstGeom prst="rect">
            <a:avLst/>
          </a:prstGeom>
          <a:noFill/>
          <a:ln w="9525" cap="flat" cmpd="sng">
            <a:solidFill>
              <a:schemeClr val="dk2"/>
            </a:solidFill>
            <a:prstDash val="solid"/>
            <a:round/>
            <a:headEnd type="none" w="sm" len="sm"/>
            <a:tailEnd type="none" w="sm" len="sm"/>
          </a:ln>
        </p:spPr>
      </p:pic>
      <p:sp>
        <p:nvSpPr>
          <p:cNvPr id="486" name="Google Shape;486;p7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37</a:t>
            </a:fld>
            <a:endParaRPr b="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Secondary Transition Improvements</a:t>
            </a:r>
            <a:endParaRPr/>
          </a:p>
        </p:txBody>
      </p:sp>
      <p:sp>
        <p:nvSpPr>
          <p:cNvPr id="492" name="Google Shape;492;p7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38</a:t>
            </a:fld>
            <a:endParaRPr b="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Changes to Transition</a:t>
            </a:r>
            <a:endParaRPr/>
          </a:p>
        </p:txBody>
      </p:sp>
      <p:sp>
        <p:nvSpPr>
          <p:cNvPr id="498" name="Google Shape;498;p74"/>
          <p:cNvSpPr txBox="1">
            <a:spLocks noGrp="1"/>
          </p:cNvSpPr>
          <p:nvPr>
            <p:ph type="body" idx="1"/>
          </p:nvPr>
        </p:nvSpPr>
        <p:spPr>
          <a:xfrm>
            <a:off x="311700" y="1152475"/>
            <a:ext cx="86427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Post Secondary Expectations Field tags</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Secondary Transition Alert</a:t>
            </a:r>
            <a:endParaRPr sz="2400">
              <a:latin typeface="Arial"/>
              <a:ea typeface="Arial"/>
              <a:cs typeface="Arial"/>
              <a:sym typeface="Arial"/>
            </a:endParaRPr>
          </a:p>
        </p:txBody>
      </p:sp>
      <p:sp>
        <p:nvSpPr>
          <p:cNvPr id="499" name="Google Shape;499;p7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39</a:t>
            </a:fld>
            <a:endParaRPr b="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Learner Dashboard </a:t>
            </a:r>
            <a:endParaRPr/>
          </a:p>
          <a:p>
            <a:pPr marL="0" lvl="0" indent="0" algn="ctr" rtl="0">
              <a:spcBef>
                <a:spcPts val="0"/>
              </a:spcBef>
              <a:spcAft>
                <a:spcPts val="0"/>
              </a:spcAft>
              <a:buNone/>
            </a:pPr>
            <a:r>
              <a:rPr lang="en"/>
              <a:t>Activity Section Changes</a:t>
            </a:r>
            <a:endParaRPr/>
          </a:p>
        </p:txBody>
      </p:sp>
      <p:sp>
        <p:nvSpPr>
          <p:cNvPr id="237" name="Google Shape;237;p3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4</a:t>
            </a:fld>
            <a:endParaRPr b="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5"/>
          <p:cNvSpPr txBox="1">
            <a:spLocks noGrp="1"/>
          </p:cNvSpPr>
          <p:nvPr>
            <p:ph type="title"/>
          </p:nvPr>
        </p:nvSpPr>
        <p:spPr>
          <a:xfrm>
            <a:off x="311700" y="390475"/>
            <a:ext cx="85206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Postsecondary Expectations Field Tags</a:t>
            </a:r>
            <a:endParaRPr/>
          </a:p>
        </p:txBody>
      </p:sp>
      <p:sp>
        <p:nvSpPr>
          <p:cNvPr id="505" name="Google Shape;505;p75"/>
          <p:cNvSpPr txBox="1">
            <a:spLocks noGrp="1"/>
          </p:cNvSpPr>
          <p:nvPr>
            <p:ph type="body" idx="1"/>
          </p:nvPr>
        </p:nvSpPr>
        <p:spPr>
          <a:xfrm>
            <a:off x="311700" y="921325"/>
            <a:ext cx="8520600" cy="1959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rial"/>
              <a:buChar char="●"/>
            </a:pPr>
            <a:r>
              <a:rPr lang="en" sz="2200">
                <a:latin typeface="Arial"/>
                <a:ea typeface="Arial"/>
                <a:cs typeface="Arial"/>
                <a:sym typeface="Arial"/>
              </a:rPr>
              <a:t>Multi-select button </a:t>
            </a:r>
            <a:r>
              <a:rPr lang="en" sz="2200">
                <a:solidFill>
                  <a:schemeClr val="dk1"/>
                </a:solidFill>
                <a:latin typeface="Arial"/>
                <a:ea typeface="Arial"/>
                <a:cs typeface="Arial"/>
                <a:sym typeface="Arial"/>
              </a:rPr>
              <a:t>which identifies which areas are being addressed (e.g., Living, Learning and Working)</a:t>
            </a:r>
            <a:endParaRPr sz="2200">
              <a:latin typeface="Arial"/>
              <a:ea typeface="Arial"/>
              <a:cs typeface="Arial"/>
              <a:sym typeface="Arial"/>
            </a:endParaRPr>
          </a:p>
          <a:p>
            <a:pPr marL="457200" lvl="0" indent="-368300" algn="l" rtl="0">
              <a:spcBef>
                <a:spcPts val="1000"/>
              </a:spcBef>
              <a:spcAft>
                <a:spcPts val="0"/>
              </a:spcAft>
              <a:buSzPts val="2200"/>
              <a:buFont typeface="Arial"/>
              <a:buChar char="●"/>
            </a:pPr>
            <a:r>
              <a:rPr lang="en" sz="2200">
                <a:latin typeface="Arial"/>
                <a:ea typeface="Arial"/>
                <a:cs typeface="Arial"/>
                <a:sym typeface="Arial"/>
              </a:rPr>
              <a:t>Not required</a:t>
            </a:r>
            <a:endParaRPr sz="2200">
              <a:latin typeface="Arial"/>
              <a:ea typeface="Arial"/>
              <a:cs typeface="Arial"/>
              <a:sym typeface="Arial"/>
            </a:endParaRPr>
          </a:p>
          <a:p>
            <a:pPr marL="457200" lvl="0" indent="-368300" algn="l" rtl="0">
              <a:spcBef>
                <a:spcPts val="1000"/>
              </a:spcBef>
              <a:spcAft>
                <a:spcPts val="0"/>
              </a:spcAft>
              <a:buSzPts val="2200"/>
              <a:buFont typeface="Arial"/>
              <a:buChar char="●"/>
            </a:pPr>
            <a:r>
              <a:rPr lang="en" sz="2200">
                <a:latin typeface="Arial"/>
                <a:ea typeface="Arial"/>
                <a:cs typeface="Arial"/>
                <a:sym typeface="Arial"/>
              </a:rPr>
              <a:t>Connects transition needs across IEP components</a:t>
            </a:r>
            <a:endParaRPr sz="2200">
              <a:latin typeface="Arial"/>
              <a:ea typeface="Arial"/>
              <a:cs typeface="Arial"/>
              <a:sym typeface="Arial"/>
            </a:endParaRPr>
          </a:p>
        </p:txBody>
      </p:sp>
      <p:pic>
        <p:nvPicPr>
          <p:cNvPr id="506" name="Google Shape;506;p75" descr="Screenshot of ACHIEVE's Goal highlighting the new living, learning and working button."/>
          <p:cNvPicPr preferRelativeResize="0"/>
          <p:nvPr/>
        </p:nvPicPr>
        <p:blipFill>
          <a:blip r:embed="rId3">
            <a:alphaModFix/>
          </a:blip>
          <a:stretch>
            <a:fillRect/>
          </a:stretch>
        </p:blipFill>
        <p:spPr>
          <a:xfrm>
            <a:off x="2223575" y="2832125"/>
            <a:ext cx="4521400" cy="2157625"/>
          </a:xfrm>
          <a:prstGeom prst="rect">
            <a:avLst/>
          </a:prstGeom>
          <a:noFill/>
          <a:ln>
            <a:noFill/>
          </a:ln>
        </p:spPr>
      </p:pic>
      <p:sp>
        <p:nvSpPr>
          <p:cNvPr id="507" name="Google Shape;507;p7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40</a:t>
            </a:fld>
            <a:endParaRPr b="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Location of Secondary Transition tags</a:t>
            </a:r>
            <a:endParaRPr/>
          </a:p>
        </p:txBody>
      </p:sp>
      <p:sp>
        <p:nvSpPr>
          <p:cNvPr id="513" name="Google Shape;513;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rial"/>
              <a:buChar char="●"/>
            </a:pPr>
            <a:r>
              <a:rPr lang="en" sz="2200">
                <a:latin typeface="Arial"/>
                <a:ea typeface="Arial"/>
                <a:cs typeface="Arial"/>
                <a:sym typeface="Arial"/>
              </a:rPr>
              <a:t>Appears directly below Special Factor tags</a:t>
            </a:r>
            <a:endParaRPr sz="2200">
              <a:latin typeface="Arial"/>
              <a:ea typeface="Arial"/>
              <a:cs typeface="Arial"/>
              <a:sym typeface="Arial"/>
            </a:endParaRPr>
          </a:p>
          <a:p>
            <a:pPr marL="457200" lvl="0" indent="-368300" algn="l" rtl="0">
              <a:spcBef>
                <a:spcPts val="1000"/>
              </a:spcBef>
              <a:spcAft>
                <a:spcPts val="0"/>
              </a:spcAft>
              <a:buSzPts val="2200"/>
              <a:buFont typeface="Arial"/>
              <a:buChar char="●"/>
            </a:pPr>
            <a:r>
              <a:rPr lang="en" sz="2200">
                <a:latin typeface="Arial"/>
                <a:ea typeface="Arial"/>
                <a:cs typeface="Arial"/>
                <a:sym typeface="Arial"/>
              </a:rPr>
              <a:t>Available in:</a:t>
            </a:r>
            <a:endParaRPr sz="2200">
              <a:latin typeface="Arial"/>
              <a:ea typeface="Arial"/>
              <a:cs typeface="Arial"/>
              <a:sym typeface="Arial"/>
            </a:endParaRPr>
          </a:p>
          <a:p>
            <a:pPr marL="914400" lvl="1" indent="-368300" algn="l" rtl="0">
              <a:spcBef>
                <a:spcPts val="0"/>
              </a:spcBef>
              <a:spcAft>
                <a:spcPts val="0"/>
              </a:spcAft>
              <a:buSzPts val="2200"/>
              <a:buFont typeface="Arial"/>
              <a:buChar char="○"/>
            </a:pPr>
            <a:r>
              <a:rPr lang="en" sz="2200">
                <a:latin typeface="Arial"/>
                <a:ea typeface="Arial"/>
                <a:cs typeface="Arial"/>
                <a:sym typeface="Arial"/>
              </a:rPr>
              <a:t>Goals</a:t>
            </a:r>
            <a:endParaRPr sz="2200">
              <a:latin typeface="Arial"/>
              <a:ea typeface="Arial"/>
              <a:cs typeface="Arial"/>
              <a:sym typeface="Arial"/>
            </a:endParaRPr>
          </a:p>
          <a:p>
            <a:pPr marL="914400" lvl="1" indent="-368300" algn="l" rtl="0">
              <a:spcBef>
                <a:spcPts val="0"/>
              </a:spcBef>
              <a:spcAft>
                <a:spcPts val="0"/>
              </a:spcAft>
              <a:buSzPts val="2200"/>
              <a:buFont typeface="Arial"/>
              <a:buChar char="○"/>
            </a:pPr>
            <a:r>
              <a:rPr lang="en" sz="2200">
                <a:latin typeface="Arial"/>
                <a:ea typeface="Arial"/>
                <a:cs typeface="Arial"/>
                <a:sym typeface="Arial"/>
              </a:rPr>
              <a:t>Services</a:t>
            </a:r>
            <a:endParaRPr sz="2200">
              <a:latin typeface="Arial"/>
              <a:ea typeface="Arial"/>
              <a:cs typeface="Arial"/>
              <a:sym typeface="Arial"/>
            </a:endParaRPr>
          </a:p>
          <a:p>
            <a:pPr marL="914400" lvl="1" indent="-368300" algn="l" rtl="0">
              <a:spcBef>
                <a:spcPts val="0"/>
              </a:spcBef>
              <a:spcAft>
                <a:spcPts val="0"/>
              </a:spcAft>
              <a:buSzPts val="2200"/>
              <a:buFont typeface="Arial"/>
              <a:buChar char="○"/>
            </a:pPr>
            <a:r>
              <a:rPr lang="en" sz="2200">
                <a:latin typeface="Arial"/>
                <a:ea typeface="Arial"/>
                <a:cs typeface="Arial"/>
                <a:sym typeface="Arial"/>
              </a:rPr>
              <a:t>Activities and Supports</a:t>
            </a:r>
            <a:endParaRPr sz="2200">
              <a:latin typeface="Arial"/>
              <a:ea typeface="Arial"/>
              <a:cs typeface="Arial"/>
              <a:sym typeface="Arial"/>
            </a:endParaRPr>
          </a:p>
          <a:p>
            <a:pPr marL="914400" lvl="1" indent="-368300" algn="l" rtl="0">
              <a:spcBef>
                <a:spcPts val="0"/>
              </a:spcBef>
              <a:spcAft>
                <a:spcPts val="0"/>
              </a:spcAft>
              <a:buSzPts val="2200"/>
              <a:buFont typeface="Arial"/>
              <a:buChar char="○"/>
            </a:pPr>
            <a:r>
              <a:rPr lang="en" sz="2200">
                <a:latin typeface="Arial"/>
                <a:ea typeface="Arial"/>
                <a:cs typeface="Arial"/>
                <a:sym typeface="Arial"/>
              </a:rPr>
              <a:t>Accommodations</a:t>
            </a:r>
            <a:endParaRPr sz="2200">
              <a:latin typeface="Arial"/>
              <a:ea typeface="Arial"/>
              <a:cs typeface="Arial"/>
              <a:sym typeface="Arial"/>
            </a:endParaRPr>
          </a:p>
        </p:txBody>
      </p:sp>
      <p:pic>
        <p:nvPicPr>
          <p:cNvPr id="514" name="Google Shape;514;p76" descr="Screenshot of the Goal area highlighting the new Special Factors that can be tagged."/>
          <p:cNvPicPr preferRelativeResize="0"/>
          <p:nvPr/>
        </p:nvPicPr>
        <p:blipFill>
          <a:blip r:embed="rId3">
            <a:alphaModFix/>
          </a:blip>
          <a:stretch>
            <a:fillRect/>
          </a:stretch>
        </p:blipFill>
        <p:spPr>
          <a:xfrm>
            <a:off x="4371200" y="1883575"/>
            <a:ext cx="4649925" cy="1913800"/>
          </a:xfrm>
          <a:prstGeom prst="rect">
            <a:avLst/>
          </a:prstGeom>
          <a:noFill/>
          <a:ln>
            <a:noFill/>
          </a:ln>
        </p:spPr>
      </p:pic>
      <p:sp>
        <p:nvSpPr>
          <p:cNvPr id="515" name="Google Shape;515;p7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41</a:t>
            </a:fld>
            <a:endParaRPr b="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Integration with Existing Components</a:t>
            </a:r>
            <a:endParaRPr/>
          </a:p>
        </p:txBody>
      </p:sp>
      <p:sp>
        <p:nvSpPr>
          <p:cNvPr id="521" name="Google Shape;521;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Works alongside:</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Special Factor tags</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Applies the same tagging logic:</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Multi-select</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Optional</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Cross-component visibility</a:t>
            </a:r>
            <a:endParaRPr sz="2400">
              <a:latin typeface="Arial"/>
              <a:ea typeface="Arial"/>
              <a:cs typeface="Arial"/>
              <a:sym typeface="Arial"/>
            </a:endParaRPr>
          </a:p>
        </p:txBody>
      </p:sp>
      <p:sp>
        <p:nvSpPr>
          <p:cNvPr id="522" name="Google Shape;522;p7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42</a:t>
            </a:fld>
            <a:endParaRPr b="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Secondary Transition Alert</a:t>
            </a:r>
            <a:endParaRPr/>
          </a:p>
        </p:txBody>
      </p:sp>
      <p:sp>
        <p:nvSpPr>
          <p:cNvPr id="528" name="Google Shape;528;p78"/>
          <p:cNvSpPr txBox="1">
            <a:spLocks noGrp="1"/>
          </p:cNvSpPr>
          <p:nvPr>
            <p:ph type="body" idx="1"/>
          </p:nvPr>
        </p:nvSpPr>
        <p:spPr>
          <a:xfrm>
            <a:off x="311700" y="1145138"/>
            <a:ext cx="8520600" cy="1906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1000"/>
              </a:spcAft>
              <a:buClr>
                <a:schemeClr val="dk1"/>
              </a:buClr>
              <a:buSzPts val="2400"/>
              <a:buFont typeface="Arial"/>
              <a:buChar char="●"/>
            </a:pPr>
            <a:r>
              <a:rPr lang="en" sz="2400">
                <a:solidFill>
                  <a:schemeClr val="dk1"/>
                </a:solidFill>
                <a:latin typeface="Arial"/>
                <a:ea typeface="Arial"/>
                <a:cs typeface="Arial"/>
                <a:sym typeface="Arial"/>
              </a:rPr>
              <a:t>When Secondary Transition is selected for a learner 12 years or younger, a warning message prompts the user to verify that transition planning is needed. </a:t>
            </a:r>
            <a:endParaRPr sz="2400">
              <a:latin typeface="Arial"/>
              <a:ea typeface="Arial"/>
              <a:cs typeface="Arial"/>
              <a:sym typeface="Arial"/>
            </a:endParaRPr>
          </a:p>
        </p:txBody>
      </p:sp>
      <p:pic>
        <p:nvPicPr>
          <p:cNvPr id="529" name="Google Shape;529;p78" descr="Screenshot of the Secondary Transition Alter which states &quot;This learner is 12 years or younger. Are you sure you want to schedule a Secondary Transition meeting as this will require Postsecondary documentation in the PLAAFP?&quot;"/>
          <p:cNvPicPr preferRelativeResize="0"/>
          <p:nvPr/>
        </p:nvPicPr>
        <p:blipFill>
          <a:blip r:embed="rId3">
            <a:alphaModFix/>
          </a:blip>
          <a:stretch>
            <a:fillRect/>
          </a:stretch>
        </p:blipFill>
        <p:spPr>
          <a:xfrm>
            <a:off x="152400" y="3203875"/>
            <a:ext cx="8839201" cy="845152"/>
          </a:xfrm>
          <a:prstGeom prst="rect">
            <a:avLst/>
          </a:prstGeom>
          <a:noFill/>
          <a:ln w="9525" cap="flat" cmpd="sng">
            <a:solidFill>
              <a:schemeClr val="dk2"/>
            </a:solidFill>
            <a:prstDash val="solid"/>
            <a:round/>
            <a:headEnd type="none" w="sm" len="sm"/>
            <a:tailEnd type="none" w="sm" len="sm"/>
          </a:ln>
        </p:spPr>
      </p:pic>
      <p:sp>
        <p:nvSpPr>
          <p:cNvPr id="530" name="Google Shape;530;p7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43</a:t>
            </a:fld>
            <a:endParaRPr b="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 Updates</a:t>
            </a:r>
            <a:endParaRPr/>
          </a:p>
        </p:txBody>
      </p:sp>
      <p:sp>
        <p:nvSpPr>
          <p:cNvPr id="536" name="Google Shape;536;p7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44</a:t>
            </a:fld>
            <a:endParaRPr b="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Change Overview</a:t>
            </a:r>
            <a:endParaRPr/>
          </a:p>
        </p:txBody>
      </p:sp>
      <p:sp>
        <p:nvSpPr>
          <p:cNvPr id="542" name="Google Shape;542;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Document upload reminder</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System-generated warnings</a:t>
            </a:r>
            <a:endParaRPr sz="2400">
              <a:latin typeface="Arial"/>
              <a:ea typeface="Arial"/>
              <a:cs typeface="Arial"/>
              <a:sym typeface="Arial"/>
            </a:endParaRPr>
          </a:p>
          <a:p>
            <a:pPr marL="457200" lvl="0" indent="-381000" algn="l" rtl="0">
              <a:spcBef>
                <a:spcPts val="1000"/>
              </a:spcBef>
              <a:spcAft>
                <a:spcPts val="1000"/>
              </a:spcAft>
              <a:buSzPts val="2400"/>
              <a:buFont typeface="Arial"/>
              <a:buChar char="●"/>
            </a:pPr>
            <a:r>
              <a:rPr lang="en" sz="2400">
                <a:latin typeface="Arial"/>
                <a:ea typeface="Arial"/>
                <a:cs typeface="Arial"/>
                <a:sym typeface="Arial"/>
              </a:rPr>
              <a:t>Goal document integration</a:t>
            </a:r>
            <a:endParaRPr sz="2400">
              <a:latin typeface="Arial"/>
              <a:ea typeface="Arial"/>
              <a:cs typeface="Arial"/>
              <a:sym typeface="Arial"/>
            </a:endParaRPr>
          </a:p>
        </p:txBody>
      </p:sp>
      <p:sp>
        <p:nvSpPr>
          <p:cNvPr id="543" name="Google Shape;543;p8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45</a:t>
            </a:fld>
            <a:endParaRPr b="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New System Warning (Keyword Detection)</a:t>
            </a:r>
            <a:endParaRPr dirty="0"/>
          </a:p>
        </p:txBody>
      </p:sp>
      <p:sp>
        <p:nvSpPr>
          <p:cNvPr id="549" name="Google Shape;549;p81"/>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System scans goal fields for keywords such as “Attach”</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If detected, a warning message appears</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Does not block “Complete and Close”</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User can still complete and close</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Upload is not required</a:t>
            </a:r>
            <a:endParaRPr sz="2400">
              <a:latin typeface="Arial"/>
              <a:ea typeface="Arial"/>
              <a:cs typeface="Arial"/>
              <a:sym typeface="Arial"/>
            </a:endParaRPr>
          </a:p>
          <a:p>
            <a:pPr marL="0" lvl="0" indent="0" algn="l" rtl="0">
              <a:spcBef>
                <a:spcPts val="0"/>
              </a:spcBef>
              <a:spcAft>
                <a:spcPts val="0"/>
              </a:spcAft>
              <a:buNone/>
            </a:pPr>
            <a:endParaRPr sz="2400">
              <a:latin typeface="Arial"/>
              <a:ea typeface="Arial"/>
              <a:cs typeface="Arial"/>
              <a:sym typeface="Arial"/>
            </a:endParaRPr>
          </a:p>
        </p:txBody>
      </p:sp>
      <p:sp>
        <p:nvSpPr>
          <p:cNvPr id="550" name="Google Shape;550;p8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46</a:t>
            </a:fld>
            <a:endParaRPr b="0">
              <a:solidFill>
                <a:srgbClr val="000000"/>
              </a:solidFill>
            </a:endParaRPr>
          </a:p>
        </p:txBody>
      </p:sp>
      <p:pic>
        <p:nvPicPr>
          <p:cNvPr id="551" name="Google Shape;551;p81" descr="Screenshot of the Warning system noting &quot;The information entered indicates that an attachment may be required. Please review and upload any necessary documentation.&quot;"/>
          <p:cNvPicPr preferRelativeResize="0"/>
          <p:nvPr/>
        </p:nvPicPr>
        <p:blipFill>
          <a:blip r:embed="rId3">
            <a:alphaModFix/>
          </a:blip>
          <a:stretch>
            <a:fillRect/>
          </a:stretch>
        </p:blipFill>
        <p:spPr>
          <a:xfrm>
            <a:off x="177800" y="3457601"/>
            <a:ext cx="8520601" cy="120561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Change to Document Upload</a:t>
            </a:r>
            <a:endParaRPr dirty="0"/>
          </a:p>
        </p:txBody>
      </p:sp>
      <p:sp>
        <p:nvSpPr>
          <p:cNvPr id="557" name="Google Shape;557;p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Upload Document for goals button moved</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Removed from the top of the page</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Moved to the bottom of goal entry</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Now located near Save/Complete buttons</a:t>
            </a:r>
            <a:endParaRPr sz="2400">
              <a:latin typeface="Arial"/>
              <a:ea typeface="Arial"/>
              <a:cs typeface="Arial"/>
              <a:sym typeface="Arial"/>
            </a:endParaRPr>
          </a:p>
        </p:txBody>
      </p:sp>
      <p:sp>
        <p:nvSpPr>
          <p:cNvPr id="558" name="Google Shape;558;p8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47</a:t>
            </a:fld>
            <a:endParaRPr b="0">
              <a:solidFill>
                <a:srgbClr val="000000"/>
              </a:solidFill>
            </a:endParaRPr>
          </a:p>
        </p:txBody>
      </p:sp>
      <p:pic>
        <p:nvPicPr>
          <p:cNvPr id="559" name="Google Shape;559;p82" descr="Screenshot of the &quot;Upload Document for Goals&quot; button on ACHIEVE"/>
          <p:cNvPicPr preferRelativeResize="0"/>
          <p:nvPr/>
        </p:nvPicPr>
        <p:blipFill>
          <a:blip r:embed="rId3">
            <a:alphaModFix/>
          </a:blip>
          <a:stretch>
            <a:fillRect/>
          </a:stretch>
        </p:blipFill>
        <p:spPr>
          <a:xfrm>
            <a:off x="155850" y="3167800"/>
            <a:ext cx="8832298" cy="127819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Documents Linked to Goals</a:t>
            </a:r>
            <a:endParaRPr/>
          </a:p>
        </p:txBody>
      </p:sp>
      <p:sp>
        <p:nvSpPr>
          <p:cNvPr id="565" name="Google Shape;565;p83"/>
          <p:cNvSpPr txBox="1">
            <a:spLocks noGrp="1"/>
          </p:cNvSpPr>
          <p:nvPr>
            <p:ph type="body" idx="1"/>
          </p:nvPr>
        </p:nvSpPr>
        <p:spPr>
          <a:xfrm>
            <a:off x="311700" y="1017725"/>
            <a:ext cx="8520600" cy="2441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Uploaded documents are now attached to specific goals</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In the “Documentation” tab the Goal Nickname - Document Title will display</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Available in the “Documentation” section after the IEP has been submitted</a:t>
            </a:r>
            <a:endParaRPr sz="2400">
              <a:latin typeface="Arial"/>
              <a:ea typeface="Arial"/>
              <a:cs typeface="Arial"/>
              <a:sym typeface="Arial"/>
            </a:endParaRPr>
          </a:p>
        </p:txBody>
      </p:sp>
      <p:pic>
        <p:nvPicPr>
          <p:cNvPr id="566" name="Google Shape;566;p83" descr="Screenshot of a document linked to a specific goal within ACHIEVE"/>
          <p:cNvPicPr preferRelativeResize="0"/>
          <p:nvPr/>
        </p:nvPicPr>
        <p:blipFill>
          <a:blip r:embed="rId3">
            <a:alphaModFix/>
          </a:blip>
          <a:stretch>
            <a:fillRect/>
          </a:stretch>
        </p:blipFill>
        <p:spPr>
          <a:xfrm>
            <a:off x="548063" y="3611525"/>
            <a:ext cx="8047875" cy="899300"/>
          </a:xfrm>
          <a:prstGeom prst="rect">
            <a:avLst/>
          </a:prstGeom>
          <a:noFill/>
          <a:ln>
            <a:noFill/>
          </a:ln>
        </p:spPr>
      </p:pic>
      <p:sp>
        <p:nvSpPr>
          <p:cNvPr id="567" name="Google Shape;567;p8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48</a:t>
            </a:fld>
            <a:endParaRPr b="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4"/>
          <p:cNvSpPr txBox="1">
            <a:spLocks noGrp="1"/>
          </p:cNvSpPr>
          <p:nvPr>
            <p:ph type="title"/>
          </p:nvPr>
        </p:nvSpPr>
        <p:spPr>
          <a:xfrm>
            <a:off x="311700" y="2549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Where Attached Goal Documents Appear</a:t>
            </a:r>
            <a:endParaRPr/>
          </a:p>
        </p:txBody>
      </p:sp>
      <p:sp>
        <p:nvSpPr>
          <p:cNvPr id="573" name="Google Shape;573;p84"/>
          <p:cNvSpPr txBox="1">
            <a:spLocks noGrp="1"/>
          </p:cNvSpPr>
          <p:nvPr>
            <p:ph type="body" idx="1"/>
          </p:nvPr>
        </p:nvSpPr>
        <p:spPr>
          <a:xfrm>
            <a:off x="311700" y="827625"/>
            <a:ext cx="8520600" cy="3238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b="1">
                <a:latin typeface="Arial"/>
                <a:ea typeface="Arial"/>
                <a:cs typeface="Arial"/>
                <a:sym typeface="Arial"/>
              </a:rPr>
              <a:t>Accessible in:</a:t>
            </a:r>
            <a:endParaRPr sz="2400" b="1">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Goal entry view</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Documentation stepper, after the IEP is submitted</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b="1">
                <a:latin typeface="Arial"/>
                <a:ea typeface="Arial"/>
                <a:cs typeface="Arial"/>
                <a:sym typeface="Arial"/>
              </a:rPr>
              <a:t>Users can:</a:t>
            </a:r>
            <a:endParaRPr sz="2400" b="1">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Open/download</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Remove while in draft/amendment (via “X”: icon)</a:t>
            </a:r>
            <a:endParaRPr sz="2400">
              <a:latin typeface="Arial"/>
              <a:ea typeface="Arial"/>
              <a:cs typeface="Arial"/>
              <a:sym typeface="Arial"/>
            </a:endParaRPr>
          </a:p>
        </p:txBody>
      </p:sp>
      <p:pic>
        <p:nvPicPr>
          <p:cNvPr id="574" name="Google Shape;574;p84" descr="Screenshot of document linked to a goal within ACHIEVE."/>
          <p:cNvPicPr preferRelativeResize="0"/>
          <p:nvPr/>
        </p:nvPicPr>
        <p:blipFill>
          <a:blip r:embed="rId3">
            <a:alphaModFix/>
          </a:blip>
          <a:stretch>
            <a:fillRect/>
          </a:stretch>
        </p:blipFill>
        <p:spPr>
          <a:xfrm>
            <a:off x="183575" y="3724215"/>
            <a:ext cx="8776849" cy="939023"/>
          </a:xfrm>
          <a:prstGeom prst="rect">
            <a:avLst/>
          </a:prstGeom>
          <a:noFill/>
          <a:ln w="9525" cap="flat" cmpd="sng">
            <a:solidFill>
              <a:schemeClr val="dk2"/>
            </a:solidFill>
            <a:prstDash val="solid"/>
            <a:round/>
            <a:headEnd type="none" w="sm" len="sm"/>
            <a:tailEnd type="none" w="sm" len="sm"/>
          </a:ln>
        </p:spPr>
      </p:pic>
      <p:sp>
        <p:nvSpPr>
          <p:cNvPr id="575" name="Google Shape;575;p8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49</a:t>
            </a:fld>
            <a:endParaRPr b="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Additional ACHIEVE Enhancements</a:t>
            </a:r>
            <a:endParaRPr/>
          </a:p>
        </p:txBody>
      </p:sp>
      <p:sp>
        <p:nvSpPr>
          <p:cNvPr id="243" name="Google Shape;243;p40"/>
          <p:cNvSpPr txBox="1">
            <a:spLocks noGrp="1"/>
          </p:cNvSpPr>
          <p:nvPr>
            <p:ph type="body" idx="1"/>
          </p:nvPr>
        </p:nvSpPr>
        <p:spPr>
          <a:xfrm>
            <a:off x="159400" y="1152475"/>
            <a:ext cx="886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rial"/>
                <a:ea typeface="Arial"/>
                <a:cs typeface="Arial"/>
                <a:sym typeface="Arial"/>
              </a:rPr>
              <a:t>Learner Dashboard Updates</a:t>
            </a:r>
            <a:endParaRPr sz="2400" b="1">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Activity section structure</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Display format (accordion→Table/pagination)</a:t>
            </a:r>
            <a:endParaRPr sz="2400">
              <a:latin typeface="Arial"/>
              <a:ea typeface="Arial"/>
              <a:cs typeface="Arial"/>
              <a:sym typeface="Arial"/>
            </a:endParaRPr>
          </a:p>
          <a:p>
            <a:pPr marL="457200" lvl="0" indent="0" algn="l" rtl="0">
              <a:spcBef>
                <a:spcPts val="1000"/>
              </a:spcBef>
              <a:spcAft>
                <a:spcPts val="1000"/>
              </a:spcAft>
              <a:buNone/>
            </a:pPr>
            <a:endParaRPr sz="2400">
              <a:latin typeface="Arial"/>
              <a:ea typeface="Arial"/>
              <a:cs typeface="Arial"/>
              <a:sym typeface="Arial"/>
            </a:endParaRPr>
          </a:p>
        </p:txBody>
      </p:sp>
      <p:sp>
        <p:nvSpPr>
          <p:cNvPr id="244" name="Google Shape;244;p4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a:t>
            </a:fld>
            <a:endParaRPr b="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Least Restrictive Environment (LRE) </a:t>
            </a:r>
            <a:endParaRPr/>
          </a:p>
          <a:p>
            <a:pPr marL="0" lvl="0" indent="0" algn="ctr" rtl="0">
              <a:spcBef>
                <a:spcPts val="0"/>
              </a:spcBef>
              <a:spcAft>
                <a:spcPts val="0"/>
              </a:spcAft>
              <a:buNone/>
            </a:pPr>
            <a:r>
              <a:rPr lang="en"/>
              <a:t>PK updates</a:t>
            </a:r>
            <a:endParaRPr/>
          </a:p>
          <a:p>
            <a:pPr marL="0" lvl="0" indent="0" algn="ctr" rtl="0">
              <a:spcBef>
                <a:spcPts val="0"/>
              </a:spcBef>
              <a:spcAft>
                <a:spcPts val="0"/>
              </a:spcAft>
              <a:buNone/>
            </a:pPr>
            <a:endParaRPr/>
          </a:p>
        </p:txBody>
      </p:sp>
      <p:sp>
        <p:nvSpPr>
          <p:cNvPr id="581" name="Google Shape;581;p8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50</a:t>
            </a:fld>
            <a:endParaRPr b="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Where this Applies: Scope of Change</a:t>
            </a:r>
            <a:endParaRPr/>
          </a:p>
        </p:txBody>
      </p:sp>
      <p:sp>
        <p:nvSpPr>
          <p:cNvPr id="587" name="Google Shape;587;p8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Applies to Preschool (PK) LRE only</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No changes to School-age LRE</a:t>
            </a:r>
            <a:endParaRPr sz="2400">
              <a:latin typeface="Arial"/>
              <a:ea typeface="Arial"/>
              <a:cs typeface="Arial"/>
              <a:sym typeface="Arial"/>
            </a:endParaRPr>
          </a:p>
          <a:p>
            <a:pPr marL="0" lvl="0" indent="0" algn="l" rtl="0">
              <a:spcBef>
                <a:spcPts val="0"/>
              </a:spcBef>
              <a:spcAft>
                <a:spcPts val="0"/>
              </a:spcAft>
              <a:buNone/>
            </a:pPr>
            <a:endParaRPr sz="2400">
              <a:latin typeface="Arial"/>
              <a:ea typeface="Arial"/>
              <a:cs typeface="Arial"/>
              <a:sym typeface="Arial"/>
            </a:endParaRPr>
          </a:p>
        </p:txBody>
      </p:sp>
      <p:sp>
        <p:nvSpPr>
          <p:cNvPr id="588" name="Google Shape;588;p8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51</a:t>
            </a:fld>
            <a:endParaRPr b="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Key Changes to LRE (PK)</a:t>
            </a:r>
            <a:endParaRPr/>
          </a:p>
        </p:txBody>
      </p:sp>
      <p:sp>
        <p:nvSpPr>
          <p:cNvPr id="594" name="Google Shape;594;p8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LRE section now depends on Regular Early Childhood Program (RECP)</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System checks data before allowing LRE completion</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If RECP data is missing, the LRE field becomes read-only and users cannot edit LRE decision</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The system check causes a hard stop until data is complete</a:t>
            </a:r>
            <a:endParaRPr sz="2400">
              <a:latin typeface="Arial"/>
              <a:ea typeface="Arial"/>
              <a:cs typeface="Arial"/>
              <a:sym typeface="Arial"/>
            </a:endParaRPr>
          </a:p>
        </p:txBody>
      </p:sp>
      <p:sp>
        <p:nvSpPr>
          <p:cNvPr id="595" name="Google Shape;595;p8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52</a:t>
            </a:fld>
            <a:endParaRPr b="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System Warning Message</a:t>
            </a:r>
            <a:endParaRPr dirty="0"/>
          </a:p>
        </p:txBody>
      </p:sp>
      <p:sp>
        <p:nvSpPr>
          <p:cNvPr id="601" name="Google Shape;601;p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System displays “There are RECP programs listed without a response entered…”</a:t>
            </a:r>
            <a:endParaRPr sz="2400">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Prompts user to update RECP data before proceeding</a:t>
            </a:r>
            <a:endParaRPr sz="2400">
              <a:latin typeface="Arial"/>
              <a:ea typeface="Arial"/>
              <a:cs typeface="Arial"/>
              <a:sym typeface="Arial"/>
            </a:endParaRPr>
          </a:p>
          <a:p>
            <a:pPr marL="0" lvl="0" indent="0" algn="l" rtl="0">
              <a:spcBef>
                <a:spcPts val="0"/>
              </a:spcBef>
              <a:spcAft>
                <a:spcPts val="0"/>
              </a:spcAft>
              <a:buNone/>
            </a:pPr>
            <a:endParaRPr sz="2400">
              <a:latin typeface="Arial"/>
              <a:ea typeface="Arial"/>
              <a:cs typeface="Arial"/>
              <a:sym typeface="Arial"/>
            </a:endParaRPr>
          </a:p>
        </p:txBody>
      </p:sp>
      <p:sp>
        <p:nvSpPr>
          <p:cNvPr id="602" name="Google Shape;602;p8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53</a:t>
            </a:fld>
            <a:endParaRPr b="0">
              <a:solidFill>
                <a:srgbClr val="000000"/>
              </a:solidFill>
            </a:endParaRPr>
          </a:p>
        </p:txBody>
      </p:sp>
      <p:pic>
        <p:nvPicPr>
          <p:cNvPr id="603" name="Google Shape;603;p88" descr="Screenshot of the warning prompt that states: &quot;There are Regular Early Childhood Programs (RECP) programs listed without a response entered for &quot;Will attend RECP after IEP Meeting.&quot; Please use the Update Regular EC Program button below or return to the Learner Dashboard to enter a response.&quot;"/>
          <p:cNvPicPr preferRelativeResize="0"/>
          <p:nvPr/>
        </p:nvPicPr>
        <p:blipFill>
          <a:blip r:embed="rId3">
            <a:alphaModFix/>
          </a:blip>
          <a:stretch>
            <a:fillRect/>
          </a:stretch>
        </p:blipFill>
        <p:spPr>
          <a:xfrm>
            <a:off x="544225" y="2938849"/>
            <a:ext cx="8055551" cy="7947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Required User Action</a:t>
            </a:r>
            <a:endParaRPr/>
          </a:p>
        </p:txBody>
      </p:sp>
      <p:sp>
        <p:nvSpPr>
          <p:cNvPr id="609" name="Google Shape;609;p8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Arial"/>
                <a:ea typeface="Arial"/>
                <a:cs typeface="Arial"/>
                <a:sym typeface="Arial"/>
              </a:rPr>
              <a:t>How to resolve:</a:t>
            </a:r>
            <a:endParaRPr sz="2400">
              <a:latin typeface="Arial"/>
              <a:ea typeface="Arial"/>
              <a:cs typeface="Arial"/>
              <a:sym typeface="Arial"/>
            </a:endParaRPr>
          </a:p>
          <a:p>
            <a:pPr marL="914400" lvl="0" indent="-381000" algn="l" rtl="0">
              <a:spcBef>
                <a:spcPts val="1000"/>
              </a:spcBef>
              <a:spcAft>
                <a:spcPts val="0"/>
              </a:spcAft>
              <a:buSzPts val="2400"/>
              <a:buFont typeface="Arial"/>
              <a:buChar char="●"/>
            </a:pPr>
            <a:r>
              <a:rPr lang="en" sz="2400">
                <a:latin typeface="Arial"/>
                <a:ea typeface="Arial"/>
                <a:cs typeface="Arial"/>
                <a:sym typeface="Arial"/>
              </a:rPr>
              <a:t>User must enter response for “Will attend RECP after IEP meeting”</a:t>
            </a:r>
            <a:endParaRPr sz="2400">
              <a:latin typeface="Arial"/>
              <a:ea typeface="Arial"/>
              <a:cs typeface="Arial"/>
              <a:sym typeface="Arial"/>
            </a:endParaRPr>
          </a:p>
          <a:p>
            <a:pPr marL="914400" lvl="0" indent="-381000" algn="l" rtl="0">
              <a:spcBef>
                <a:spcPts val="1000"/>
              </a:spcBef>
              <a:spcAft>
                <a:spcPts val="1000"/>
              </a:spcAft>
              <a:buSzPts val="2400"/>
              <a:buFont typeface="Arial"/>
              <a:buChar char="●"/>
            </a:pPr>
            <a:r>
              <a:rPr lang="en" sz="2400">
                <a:latin typeface="Arial"/>
                <a:ea typeface="Arial"/>
                <a:cs typeface="Arial"/>
                <a:sym typeface="Arial"/>
              </a:rPr>
              <a:t>Then the LRE field becomes fully editable</a:t>
            </a:r>
            <a:endParaRPr sz="2400">
              <a:latin typeface="Arial"/>
              <a:ea typeface="Arial"/>
              <a:cs typeface="Arial"/>
              <a:sym typeface="Arial"/>
            </a:endParaRPr>
          </a:p>
        </p:txBody>
      </p:sp>
      <p:sp>
        <p:nvSpPr>
          <p:cNvPr id="610" name="Google Shape;610;p8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54</a:t>
            </a:fld>
            <a:endParaRPr b="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0"/>
          <p:cNvSpPr txBox="1">
            <a:spLocks noGrp="1"/>
          </p:cNvSpPr>
          <p:nvPr>
            <p:ph type="title"/>
          </p:nvPr>
        </p:nvSpPr>
        <p:spPr>
          <a:xfrm>
            <a:off x="311700" y="267125"/>
            <a:ext cx="8520600" cy="4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Revise RECP data</a:t>
            </a:r>
            <a:endParaRPr/>
          </a:p>
        </p:txBody>
      </p:sp>
      <p:sp>
        <p:nvSpPr>
          <p:cNvPr id="616" name="Google Shape;616;p90"/>
          <p:cNvSpPr txBox="1">
            <a:spLocks noGrp="1"/>
          </p:cNvSpPr>
          <p:nvPr>
            <p:ph type="body" idx="1"/>
          </p:nvPr>
        </p:nvSpPr>
        <p:spPr>
          <a:xfrm>
            <a:off x="311700" y="758225"/>
            <a:ext cx="8520600" cy="228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Arial"/>
                <a:ea typeface="Arial"/>
                <a:cs typeface="Arial"/>
                <a:sym typeface="Arial"/>
              </a:rPr>
              <a:t>If Response is No:</a:t>
            </a:r>
            <a:endParaRPr sz="2200" b="1">
              <a:latin typeface="Arial"/>
              <a:ea typeface="Arial"/>
              <a:cs typeface="Arial"/>
              <a:sym typeface="Arial"/>
            </a:endParaRPr>
          </a:p>
          <a:p>
            <a:pPr marL="457200" lvl="0" indent="-355600" algn="l" rtl="0">
              <a:spcBef>
                <a:spcPts val="1000"/>
              </a:spcBef>
              <a:spcAft>
                <a:spcPts val="0"/>
              </a:spcAft>
              <a:buSzPts val="2000"/>
              <a:buFont typeface="Arial"/>
              <a:buChar char="●"/>
            </a:pPr>
            <a:r>
              <a:rPr lang="en" sz="2000">
                <a:latin typeface="Arial"/>
                <a:ea typeface="Arial"/>
                <a:cs typeface="Arial"/>
                <a:sym typeface="Arial"/>
              </a:rPr>
              <a:t>Update Regular Early Childhood Program (EC Program) button appears</a:t>
            </a:r>
            <a:endParaRPr sz="2000">
              <a:latin typeface="Arial"/>
              <a:ea typeface="Arial"/>
              <a:cs typeface="Arial"/>
              <a:sym typeface="Arial"/>
            </a:endParaRPr>
          </a:p>
          <a:p>
            <a:pPr marL="457200" lvl="0" indent="-355600" algn="l" rtl="0">
              <a:spcBef>
                <a:spcPts val="1000"/>
              </a:spcBef>
              <a:spcAft>
                <a:spcPts val="0"/>
              </a:spcAft>
              <a:buSzPts val="2000"/>
              <a:buFont typeface="Arial"/>
              <a:buChar char="●"/>
            </a:pPr>
            <a:r>
              <a:rPr lang="en" sz="2000">
                <a:latin typeface="Arial"/>
                <a:ea typeface="Arial"/>
                <a:cs typeface="Arial"/>
                <a:sym typeface="Arial"/>
              </a:rPr>
              <a:t>Allows user to revise RECP data on the Learner Dashboard</a:t>
            </a:r>
            <a:endParaRPr sz="2000">
              <a:latin typeface="Arial"/>
              <a:ea typeface="Arial"/>
              <a:cs typeface="Arial"/>
              <a:sym typeface="Arial"/>
            </a:endParaRPr>
          </a:p>
          <a:p>
            <a:pPr marL="457200" lvl="0" indent="-355600" algn="l" rtl="0">
              <a:spcBef>
                <a:spcPts val="1000"/>
              </a:spcBef>
              <a:spcAft>
                <a:spcPts val="1000"/>
              </a:spcAft>
              <a:buSzPts val="2000"/>
              <a:buFont typeface="Arial"/>
              <a:buChar char="●"/>
            </a:pPr>
            <a:r>
              <a:rPr lang="en" sz="2000">
                <a:latin typeface="Arial"/>
                <a:ea typeface="Arial"/>
                <a:cs typeface="Arial"/>
                <a:sym typeface="Arial"/>
              </a:rPr>
              <a:t>This maintains connection between LRE and RECP data</a:t>
            </a:r>
            <a:endParaRPr sz="2000">
              <a:latin typeface="Arial"/>
              <a:ea typeface="Arial"/>
              <a:cs typeface="Arial"/>
              <a:sym typeface="Arial"/>
            </a:endParaRPr>
          </a:p>
        </p:txBody>
      </p:sp>
      <p:pic>
        <p:nvPicPr>
          <p:cNvPr id="617" name="Google Shape;617;p90" descr="Screenshot of the &quot;Update Regular EC Program&quot; button within ACHIEVE."/>
          <p:cNvPicPr preferRelativeResize="0"/>
          <p:nvPr/>
        </p:nvPicPr>
        <p:blipFill>
          <a:blip r:embed="rId3">
            <a:alphaModFix/>
          </a:blip>
          <a:stretch>
            <a:fillRect/>
          </a:stretch>
        </p:blipFill>
        <p:spPr>
          <a:xfrm>
            <a:off x="1023150" y="2975225"/>
            <a:ext cx="7097699" cy="1754800"/>
          </a:xfrm>
          <a:prstGeom prst="rect">
            <a:avLst/>
          </a:prstGeom>
          <a:noFill/>
          <a:ln w="9525" cap="flat" cmpd="sng">
            <a:solidFill>
              <a:schemeClr val="dk2"/>
            </a:solidFill>
            <a:prstDash val="solid"/>
            <a:round/>
            <a:headEnd type="none" w="sm" len="sm"/>
            <a:tailEnd type="none" w="sm" len="sm"/>
          </a:ln>
        </p:spPr>
      </p:pic>
      <p:sp>
        <p:nvSpPr>
          <p:cNvPr id="618" name="Google Shape;618;p9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55</a:t>
            </a:fld>
            <a:endParaRPr b="0">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2"/>
        <p:cNvGrpSpPr/>
        <p:nvPr/>
      </p:nvGrpSpPr>
      <p:grpSpPr>
        <a:xfrm>
          <a:off x="0" y="0"/>
          <a:ext cx="0" cy="0"/>
          <a:chOff x="0" y="0"/>
          <a:chExt cx="0" cy="0"/>
        </a:xfrm>
      </p:grpSpPr>
      <p:sp>
        <p:nvSpPr>
          <p:cNvPr id="623" name="Google Shape;623;p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775F55"/>
              </a:buClr>
              <a:buSzPts val="4800"/>
              <a:buFont typeface="Twentieth Century"/>
              <a:buNone/>
            </a:pPr>
            <a:r>
              <a:rPr lang="en"/>
              <a:t>Key Takeaways</a:t>
            </a:r>
            <a:endParaRPr i="1"/>
          </a:p>
        </p:txBody>
      </p:sp>
      <p:sp>
        <p:nvSpPr>
          <p:cNvPr id="624" name="Google Shape;624;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263F8C"/>
                </a:solidFill>
              </a:rPr>
              <a:t>These updates support:</a:t>
            </a:r>
            <a:endParaRPr sz="2400" b="1">
              <a:solidFill>
                <a:srgbClr val="263F8C"/>
              </a:solidFill>
            </a:endParaRPr>
          </a:p>
          <a:p>
            <a:pPr marL="457200" lvl="0" indent="-368300" algn="l" rtl="0">
              <a:spcBef>
                <a:spcPts val="1000"/>
              </a:spcBef>
              <a:spcAft>
                <a:spcPts val="0"/>
              </a:spcAft>
              <a:buSzPts val="2200"/>
              <a:buChar char="●"/>
            </a:pPr>
            <a:r>
              <a:rPr lang="en" sz="2200"/>
              <a:t>Consistency</a:t>
            </a:r>
            <a:endParaRPr sz="2200"/>
          </a:p>
          <a:p>
            <a:pPr marL="457200" lvl="0" indent="-368300" algn="l" rtl="0">
              <a:spcBef>
                <a:spcPts val="1000"/>
              </a:spcBef>
              <a:spcAft>
                <a:spcPts val="0"/>
              </a:spcAft>
              <a:buSzPts val="2200"/>
              <a:buChar char="●"/>
            </a:pPr>
            <a:r>
              <a:rPr lang="en" sz="2200"/>
              <a:t>Clarity</a:t>
            </a:r>
            <a:endParaRPr sz="2200"/>
          </a:p>
          <a:p>
            <a:pPr marL="457200" lvl="0" indent="-368300" algn="l" rtl="0">
              <a:spcBef>
                <a:spcPts val="1000"/>
              </a:spcBef>
              <a:spcAft>
                <a:spcPts val="0"/>
              </a:spcAft>
              <a:buSzPts val="2200"/>
              <a:buChar char="●"/>
            </a:pPr>
            <a:r>
              <a:rPr lang="en" sz="2200"/>
              <a:t>Data integrity</a:t>
            </a:r>
            <a:endParaRPr sz="2200"/>
          </a:p>
          <a:p>
            <a:pPr marL="457200" lvl="0" indent="-368300" algn="l" rtl="0">
              <a:spcBef>
                <a:spcPts val="1000"/>
              </a:spcBef>
              <a:spcAft>
                <a:spcPts val="0"/>
              </a:spcAft>
              <a:buSzPts val="2200"/>
              <a:buChar char="●"/>
            </a:pPr>
            <a:r>
              <a:rPr lang="en" sz="2200"/>
              <a:t>Provider efficiency</a:t>
            </a:r>
            <a:endParaRPr sz="2200"/>
          </a:p>
          <a:p>
            <a:pPr marL="457200" lvl="0" indent="-368300" algn="l" rtl="0">
              <a:spcBef>
                <a:spcPts val="1000"/>
              </a:spcBef>
              <a:spcAft>
                <a:spcPts val="0"/>
              </a:spcAft>
              <a:buSzPts val="2200"/>
              <a:buChar char="●"/>
            </a:pPr>
            <a:r>
              <a:rPr lang="en" sz="2200"/>
              <a:t>Family Understanding</a:t>
            </a:r>
            <a:endParaRPr sz="2200"/>
          </a:p>
          <a:p>
            <a:pPr marL="457200" lvl="0" indent="-368300" algn="l" rtl="0">
              <a:spcBef>
                <a:spcPts val="1000"/>
              </a:spcBef>
              <a:spcAft>
                <a:spcPts val="1000"/>
              </a:spcAft>
              <a:buSzPts val="2200"/>
              <a:buChar char="●"/>
            </a:pPr>
            <a:r>
              <a:rPr lang="en" sz="2200"/>
              <a:t>Accurate monitoring</a:t>
            </a:r>
            <a:endParaRPr sz="2200"/>
          </a:p>
        </p:txBody>
      </p:sp>
      <p:sp>
        <p:nvSpPr>
          <p:cNvPr id="625" name="Google Shape;625;p9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56</a:t>
            </a:fld>
            <a:endParaRPr b="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9"/>
        <p:cNvGrpSpPr/>
        <p:nvPr/>
      </p:nvGrpSpPr>
      <p:grpSpPr>
        <a:xfrm>
          <a:off x="0" y="0"/>
          <a:ext cx="0" cy="0"/>
          <a:chOff x="0" y="0"/>
          <a:chExt cx="0" cy="0"/>
        </a:xfrm>
      </p:grpSpPr>
      <p:sp>
        <p:nvSpPr>
          <p:cNvPr id="630" name="Google Shape;630;p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775F55"/>
              </a:buClr>
              <a:buSzPts val="4800"/>
              <a:buFont typeface="Twentieth Century"/>
              <a:buNone/>
            </a:pPr>
            <a:r>
              <a:rPr lang="en"/>
              <a:t>Thank You </a:t>
            </a:r>
            <a:endParaRPr i="1"/>
          </a:p>
        </p:txBody>
      </p:sp>
      <p:pic>
        <p:nvPicPr>
          <p:cNvPr id="631" name="Google Shape;631;p92" descr="ACHIEVE brand logo"/>
          <p:cNvPicPr preferRelativeResize="0"/>
          <p:nvPr/>
        </p:nvPicPr>
        <p:blipFill>
          <a:blip r:embed="rId3">
            <a:alphaModFix/>
          </a:blip>
          <a:stretch>
            <a:fillRect/>
          </a:stretch>
        </p:blipFill>
        <p:spPr>
          <a:xfrm>
            <a:off x="2617225" y="2206150"/>
            <a:ext cx="3616000" cy="1106600"/>
          </a:xfrm>
          <a:prstGeom prst="rect">
            <a:avLst/>
          </a:prstGeom>
          <a:noFill/>
          <a:ln>
            <a:noFill/>
          </a:ln>
        </p:spPr>
      </p:pic>
      <p:sp>
        <p:nvSpPr>
          <p:cNvPr id="632" name="Google Shape;632;p9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57</a:t>
            </a:fld>
            <a:endParaRPr b="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Activity Section</a:t>
            </a:r>
            <a:endParaRPr/>
          </a:p>
        </p:txBody>
      </p:sp>
      <p:sp>
        <p:nvSpPr>
          <p:cNvPr id="250" name="Google Shape;250;p41"/>
          <p:cNvSpPr txBox="1">
            <a:spLocks noGrp="1"/>
          </p:cNvSpPr>
          <p:nvPr>
            <p:ph type="body" idx="1"/>
          </p:nvPr>
        </p:nvSpPr>
        <p:spPr>
          <a:xfrm>
            <a:off x="311700" y="1152475"/>
            <a:ext cx="8520600" cy="3510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Char char="●"/>
            </a:pPr>
            <a:r>
              <a:rPr lang="en" sz="2400">
                <a:latin typeface="Arial"/>
                <a:ea typeface="Arial"/>
                <a:cs typeface="Arial"/>
                <a:sym typeface="Arial"/>
              </a:rPr>
              <a:t>Activity section of the Learner Dashboard</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Pending Meetings</a:t>
            </a:r>
            <a:endParaRPr sz="2400">
              <a:latin typeface="Arial"/>
              <a:ea typeface="Arial"/>
              <a:cs typeface="Arial"/>
              <a:sym typeface="Arial"/>
            </a:endParaRPr>
          </a:p>
          <a:p>
            <a:pPr marL="1371600" lvl="2" indent="-381000" algn="l" rtl="0">
              <a:spcBef>
                <a:spcPts val="0"/>
              </a:spcBef>
              <a:spcAft>
                <a:spcPts val="0"/>
              </a:spcAft>
              <a:buSzPts val="2400"/>
              <a:buFont typeface="Arial"/>
              <a:buChar char="■"/>
            </a:pPr>
            <a:r>
              <a:rPr lang="en" sz="2400">
                <a:solidFill>
                  <a:schemeClr val="dk1"/>
                </a:solidFill>
                <a:latin typeface="Arial"/>
                <a:ea typeface="Arial"/>
                <a:cs typeface="Arial"/>
                <a:sym typeface="Arial"/>
              </a:rPr>
              <a:t>The “Cancel Meeting” button will appear on meetings that have not yet occurred and will require the user to enter rationale for the cancellation.</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 sz="2400">
                <a:latin typeface="Arial"/>
                <a:ea typeface="Arial"/>
                <a:cs typeface="Arial"/>
                <a:sym typeface="Arial"/>
              </a:rPr>
              <a:t>Past Meetings</a:t>
            </a:r>
            <a:endParaRPr sz="2400">
              <a:latin typeface="Arial"/>
              <a:ea typeface="Arial"/>
              <a:cs typeface="Arial"/>
              <a:sym typeface="Arial"/>
            </a:endParaRPr>
          </a:p>
          <a:p>
            <a:pPr marL="1371600" lvl="2" indent="-381000" algn="l" rtl="0">
              <a:spcBef>
                <a:spcPts val="1000"/>
              </a:spcBef>
              <a:spcAft>
                <a:spcPts val="1000"/>
              </a:spcAft>
              <a:buSzPts val="2400"/>
              <a:buFont typeface="Arial"/>
              <a:buChar char="■"/>
            </a:pPr>
            <a:r>
              <a:rPr lang="en" sz="2400">
                <a:latin typeface="Arial"/>
                <a:ea typeface="Arial"/>
                <a:cs typeface="Arial"/>
                <a:sym typeface="Arial"/>
              </a:rPr>
              <a:t>If Meeting Date is in the Past, a new ‘Meeting Not Held” button will display</a:t>
            </a:r>
            <a:endParaRPr sz="2400">
              <a:latin typeface="Arial"/>
              <a:ea typeface="Arial"/>
              <a:cs typeface="Arial"/>
              <a:sym typeface="Arial"/>
            </a:endParaRPr>
          </a:p>
        </p:txBody>
      </p:sp>
      <p:sp>
        <p:nvSpPr>
          <p:cNvPr id="251" name="Google Shape;251;p4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6</a:t>
            </a:fld>
            <a:endParaRPr b="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Meeting Not Held/Cancel Meeting</a:t>
            </a:r>
            <a:endParaRPr/>
          </a:p>
        </p:txBody>
      </p:sp>
      <p:pic>
        <p:nvPicPr>
          <p:cNvPr id="257" name="Google Shape;257;p42" descr="Screenshot of ACHIEVE Meeting Not Held pop-up which asks &quot;Rationale for Not Holding Meeting?&quot;"/>
          <p:cNvPicPr preferRelativeResize="0"/>
          <p:nvPr/>
        </p:nvPicPr>
        <p:blipFill>
          <a:blip r:embed="rId3">
            <a:alphaModFix/>
          </a:blip>
          <a:stretch>
            <a:fillRect/>
          </a:stretch>
        </p:blipFill>
        <p:spPr>
          <a:xfrm>
            <a:off x="311700" y="1273850"/>
            <a:ext cx="4206239" cy="3389374"/>
          </a:xfrm>
          <a:prstGeom prst="rect">
            <a:avLst/>
          </a:prstGeom>
          <a:noFill/>
          <a:ln w="9525" cap="flat" cmpd="sng">
            <a:solidFill>
              <a:schemeClr val="dk2"/>
            </a:solidFill>
            <a:prstDash val="solid"/>
            <a:round/>
            <a:headEnd type="none" w="sm" len="sm"/>
            <a:tailEnd type="none" w="sm" len="sm"/>
          </a:ln>
        </p:spPr>
      </p:pic>
      <p:pic>
        <p:nvPicPr>
          <p:cNvPr id="258" name="Google Shape;258;p42" descr="Screenshot of ACHIEVE's Cancel Meeting pop-up which asks &quot;Are you sure you wish to continue and Cancellation Rationale&quot;"/>
          <p:cNvPicPr preferRelativeResize="0"/>
          <p:nvPr/>
        </p:nvPicPr>
        <p:blipFill>
          <a:blip r:embed="rId4">
            <a:alphaModFix/>
          </a:blip>
          <a:stretch>
            <a:fillRect/>
          </a:stretch>
        </p:blipFill>
        <p:spPr>
          <a:xfrm>
            <a:off x="4775875" y="1273850"/>
            <a:ext cx="4206240" cy="3389375"/>
          </a:xfrm>
          <a:prstGeom prst="rect">
            <a:avLst/>
          </a:prstGeom>
          <a:noFill/>
          <a:ln w="9525" cap="flat" cmpd="sng">
            <a:solidFill>
              <a:schemeClr val="dk2"/>
            </a:solidFill>
            <a:prstDash val="solid"/>
            <a:round/>
            <a:headEnd type="none" w="sm" len="sm"/>
            <a:tailEnd type="none" w="sm" len="sm"/>
          </a:ln>
        </p:spPr>
      </p:pic>
      <p:sp>
        <p:nvSpPr>
          <p:cNvPr id="259" name="Google Shape;259;p4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7</a:t>
            </a:fld>
            <a:endParaRPr b="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Meeting Notice</a:t>
            </a:r>
            <a:endParaRPr/>
          </a:p>
        </p:txBody>
      </p:sp>
      <p:sp>
        <p:nvSpPr>
          <p:cNvPr id="265" name="Google Shape;265;p4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8</a:t>
            </a:fld>
            <a:endParaRPr b="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Meeting Notice Updates - Overview</a:t>
            </a:r>
            <a:endParaRPr/>
          </a:p>
        </p:txBody>
      </p:sp>
      <p:sp>
        <p:nvSpPr>
          <p:cNvPr id="271" name="Google Shape;271;p44"/>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What’s changing with Meeting Notices?</a:t>
            </a:r>
            <a:endParaRPr sz="2000" b="1"/>
          </a:p>
          <a:p>
            <a:pPr marL="457200" lvl="0" indent="-355600" algn="l" rtl="0">
              <a:spcBef>
                <a:spcPts val="0"/>
              </a:spcBef>
              <a:spcAft>
                <a:spcPts val="0"/>
              </a:spcAft>
              <a:buSzPts val="2000"/>
              <a:buChar char="●"/>
            </a:pPr>
            <a:r>
              <a:rPr lang="en" sz="2000"/>
              <a:t>Streamlined meeting actions</a:t>
            </a:r>
            <a:endParaRPr sz="2000"/>
          </a:p>
          <a:p>
            <a:pPr marL="457200" lvl="0" indent="-355600" algn="l" rtl="0">
              <a:spcBef>
                <a:spcPts val="0"/>
              </a:spcBef>
              <a:spcAft>
                <a:spcPts val="0"/>
              </a:spcAft>
              <a:buSzPts val="2000"/>
              <a:buChar char="●"/>
            </a:pPr>
            <a:r>
              <a:rPr lang="en" sz="2000"/>
              <a:t>New “Revised Meeting” functionality</a:t>
            </a:r>
            <a:endParaRPr sz="2000"/>
          </a:p>
          <a:p>
            <a:pPr marL="457200" lvl="0" indent="-355600" algn="l" rtl="0">
              <a:spcBef>
                <a:spcPts val="0"/>
              </a:spcBef>
              <a:spcAft>
                <a:spcPts val="0"/>
              </a:spcAft>
              <a:buSzPts val="2000"/>
              <a:buChar char="●"/>
            </a:pPr>
            <a:r>
              <a:rPr lang="en" sz="2000"/>
              <a:t>Improved documentation of changes</a:t>
            </a:r>
            <a:endParaRPr sz="2000"/>
          </a:p>
          <a:p>
            <a:pPr marL="457200" lvl="0" indent="-355600" algn="l" rtl="0">
              <a:spcBef>
                <a:spcPts val="0"/>
              </a:spcBef>
              <a:spcAft>
                <a:spcPts val="0"/>
              </a:spcAft>
              <a:buSzPts val="2000"/>
              <a:buChar char="●"/>
            </a:pPr>
            <a:r>
              <a:rPr lang="en" sz="2000"/>
              <a:t>Updated meeting notices process</a:t>
            </a:r>
            <a:endParaRPr sz="2000"/>
          </a:p>
          <a:p>
            <a:pPr marL="457200" lvl="0" indent="-355600" algn="l" rtl="0">
              <a:spcBef>
                <a:spcPts val="0"/>
              </a:spcBef>
              <a:spcAft>
                <a:spcPts val="0"/>
              </a:spcAft>
              <a:buSzPts val="2000"/>
              <a:buChar char="●"/>
            </a:pPr>
            <a:r>
              <a:rPr lang="en" sz="2000"/>
              <a:t>Improved roll call completion and meeting decision tracking</a:t>
            </a:r>
            <a:endParaRPr sz="2000"/>
          </a:p>
          <a:p>
            <a:pPr marL="0" lvl="0" indent="0" algn="l" rtl="0">
              <a:spcBef>
                <a:spcPts val="0"/>
              </a:spcBef>
              <a:spcAft>
                <a:spcPts val="0"/>
              </a:spcAft>
              <a:buNone/>
            </a:pPr>
            <a:endParaRPr/>
          </a:p>
        </p:txBody>
      </p:sp>
      <p:pic>
        <p:nvPicPr>
          <p:cNvPr id="272" name="Google Shape;272;p44" descr="Screenshot of ACHIEVE's Revise Meeting button"/>
          <p:cNvPicPr preferRelativeResize="0"/>
          <p:nvPr/>
        </p:nvPicPr>
        <p:blipFill>
          <a:blip r:embed="rId3">
            <a:alphaModFix/>
          </a:blip>
          <a:stretch>
            <a:fillRect/>
          </a:stretch>
        </p:blipFill>
        <p:spPr>
          <a:xfrm>
            <a:off x="1757000" y="3258175"/>
            <a:ext cx="4929825" cy="1698050"/>
          </a:xfrm>
          <a:prstGeom prst="rect">
            <a:avLst/>
          </a:prstGeom>
          <a:noFill/>
          <a:ln>
            <a:noFill/>
          </a:ln>
        </p:spPr>
      </p:pic>
      <p:sp>
        <p:nvSpPr>
          <p:cNvPr id="273" name="Google Shape;273;p4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9</a:t>
            </a:fld>
            <a:endParaRPr b="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9190</Words>
  <Application>Microsoft Office PowerPoint</Application>
  <PresentationFormat>On-screen Show (16:9)</PresentationFormat>
  <Paragraphs>498</Paragraphs>
  <Slides>57</Slides>
  <Notes>57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Lato Black</vt:lpstr>
      <vt:lpstr>Cabin</vt:lpstr>
      <vt:lpstr>Noto Sans Symbols</vt:lpstr>
      <vt:lpstr>Arial</vt:lpstr>
      <vt:lpstr>Gill Sans</vt:lpstr>
      <vt:lpstr>Twentieth Century</vt:lpstr>
      <vt:lpstr>Proxima Nova</vt:lpstr>
      <vt:lpstr>Calibri</vt:lpstr>
      <vt:lpstr>Lato</vt:lpstr>
      <vt:lpstr>Libre Baskerville</vt:lpstr>
      <vt:lpstr>Simple Light</vt:lpstr>
      <vt:lpstr>ACHIEVE:  Individualized Education Program (IEP) Enhancements Released: June 18, 2026  </vt:lpstr>
      <vt:lpstr>Purpose of Enhancements</vt:lpstr>
      <vt:lpstr>What’s Included in this Release </vt:lpstr>
      <vt:lpstr>Learner Dashboard  Activity Section Changes</vt:lpstr>
      <vt:lpstr>Additional ACHIEVE Enhancements</vt:lpstr>
      <vt:lpstr>Activity Section</vt:lpstr>
      <vt:lpstr>Meeting Not Held/Cancel Meeting</vt:lpstr>
      <vt:lpstr>Meeting Notice</vt:lpstr>
      <vt:lpstr>Meeting Notice Updates - Overview</vt:lpstr>
      <vt:lpstr>Scheduling a meeting time</vt:lpstr>
      <vt:lpstr>Revise Meeting: Key Functionality</vt:lpstr>
      <vt:lpstr>Where is this found?</vt:lpstr>
      <vt:lpstr>Purpose of the Meeting</vt:lpstr>
      <vt:lpstr>Purpose of Meeting - Updates</vt:lpstr>
      <vt:lpstr>Canceling a Scheduled Meeting</vt:lpstr>
      <vt:lpstr>Revise Meeting Location, Date and Time</vt:lpstr>
      <vt:lpstr>Requested Participants - Changes</vt:lpstr>
      <vt:lpstr>Revision Rationale - New Requirement</vt:lpstr>
      <vt:lpstr>Revised Meeting Notice</vt:lpstr>
      <vt:lpstr>Revise Meeting Screen</vt:lpstr>
      <vt:lpstr>Meeting Status and Roll Call Completion</vt:lpstr>
      <vt:lpstr>Family Portal Registration</vt:lpstr>
      <vt:lpstr>New Family Portal Registration Access</vt:lpstr>
      <vt:lpstr>Family Portal Button</vt:lpstr>
      <vt:lpstr>Family Portal Flyer</vt:lpstr>
      <vt:lpstr>Reminder of Family Portal Invitation Requirements</vt:lpstr>
      <vt:lpstr>PLAAFP: Special Factors Enhancement</vt:lpstr>
      <vt:lpstr>PLAAFP Key Changes: Special Factors</vt:lpstr>
      <vt:lpstr>What this means for IEP Teams</vt:lpstr>
      <vt:lpstr>New Structure in ACHIEVE</vt:lpstr>
      <vt:lpstr>If “No” is Selected</vt:lpstr>
      <vt:lpstr>If “Yes” is Selected</vt:lpstr>
      <vt:lpstr>Alignment Requirement</vt:lpstr>
      <vt:lpstr>New Tagging System</vt:lpstr>
      <vt:lpstr>System Guardrails</vt:lpstr>
      <vt:lpstr>Continued ACHIEVE Enhancements</vt:lpstr>
      <vt:lpstr>Incomplete Data Report Updates</vt:lpstr>
      <vt:lpstr>Secondary Transition Improvements</vt:lpstr>
      <vt:lpstr>Key Changes to Transition</vt:lpstr>
      <vt:lpstr>Postsecondary Expectations Field Tags</vt:lpstr>
      <vt:lpstr>Location of Secondary Transition tags</vt:lpstr>
      <vt:lpstr>Integration with Existing Components</vt:lpstr>
      <vt:lpstr>Secondary Transition Alert</vt:lpstr>
      <vt:lpstr>Goal Updates</vt:lpstr>
      <vt:lpstr>Key Change Overview</vt:lpstr>
      <vt:lpstr>New System Warning (Keyword Detection)</vt:lpstr>
      <vt:lpstr>Change to Document Upload</vt:lpstr>
      <vt:lpstr>Documents Linked to Goals</vt:lpstr>
      <vt:lpstr>Where Attached Goal Documents Appear</vt:lpstr>
      <vt:lpstr>Least Restrictive Environment (LRE)  PK updates </vt:lpstr>
      <vt:lpstr>Where this Applies: Scope of Change</vt:lpstr>
      <vt:lpstr>Key Changes to LRE (PK)</vt:lpstr>
      <vt:lpstr>System Warning Message</vt:lpstr>
      <vt:lpstr>Required User Action</vt:lpstr>
      <vt:lpstr>Revise RECP data</vt:lpstr>
      <vt:lpstr>Key Takeaways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Hall, Katherine</dc:creator>
  <cp:lastModifiedBy>Albers, Lisa [IDOE]</cp:lastModifiedBy>
  <cp:revision>2</cp:revision>
  <dcterms:modified xsi:type="dcterms:W3CDTF">2026-06-19T13:11:50Z</dcterms:modified>
</cp:coreProperties>
</file>