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9v93G/lJLPtWzhQqMimOB6MMb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E21D98-4085-4964-9F98-A7A8E324D0AC}">
  <a:tblStyle styleId="{12E21D98-4085-4964-9F98-A7A8E324D0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44" autoAdjust="0"/>
  </p:normalViewPr>
  <p:slideViewPr>
    <p:cSldViewPr snapToGrid="0">
      <p:cViewPr varScale="1">
        <p:scale>
          <a:sx n="87" d="100"/>
          <a:sy n="87" d="100"/>
        </p:scale>
        <p:origin x="114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dirty="0"/>
          </a:p>
        </p:txBody>
      </p:sp>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e7f79eea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g3e7f79eea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db73c92b71_0_5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g3db73c92b71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82f09c339b_25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457200" lvl="0" indent="0" algn="l" rtl="0">
              <a:lnSpc>
                <a:spcPct val="115000"/>
              </a:lnSpc>
              <a:spcBef>
                <a:spcPts val="0"/>
              </a:spcBef>
              <a:spcAft>
                <a:spcPts val="0"/>
              </a:spcAft>
              <a:buSzPts val="1100"/>
              <a:buNone/>
            </a:pPr>
            <a:endParaRPr dirty="0"/>
          </a:p>
        </p:txBody>
      </p:sp>
      <p:sp>
        <p:nvSpPr>
          <p:cNvPr id="108" name="Google Shape;108;g382f09c339b_25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e92385a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e92385a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82ef6d0d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endParaRPr sz="1200" dirty="0">
              <a:solidFill>
                <a:srgbClr val="222222"/>
              </a:solidFill>
            </a:endParaRPr>
          </a:p>
          <a:p>
            <a:pPr marL="0" lvl="0" indent="0" algn="l" rtl="0">
              <a:lnSpc>
                <a:spcPct val="100000"/>
              </a:lnSpc>
              <a:spcBef>
                <a:spcPts val="0"/>
              </a:spcBef>
              <a:spcAft>
                <a:spcPts val="0"/>
              </a:spcAft>
              <a:buSzPts val="1100"/>
              <a:buNone/>
            </a:pPr>
            <a:endParaRPr dirty="0"/>
          </a:p>
        </p:txBody>
      </p:sp>
      <p:sp>
        <p:nvSpPr>
          <p:cNvPr id="125" name="Google Shape;125;g382ef6d0d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e313bf95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e313bf95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e313bf950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e313bf950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e313bf950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e313bf950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rgbClr val="222222"/>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5" name="Google Shape;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00000"/>
              </a:lnSpc>
              <a:spcBef>
                <a:spcPts val="0"/>
              </a:spcBef>
              <a:spcAft>
                <a:spcPts val="0"/>
              </a:spcAft>
              <a:buSzPts val="1100"/>
              <a:buNone/>
            </a:pPr>
            <a:endParaRPr dirty="0"/>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e313bf950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e313bf950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db73c92b71_0_6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00000"/>
              </a:lnSpc>
              <a:spcBef>
                <a:spcPts val="0"/>
              </a:spcBef>
              <a:spcAft>
                <a:spcPts val="0"/>
              </a:spcAft>
              <a:buSzPts val="1100"/>
              <a:buNone/>
            </a:pPr>
            <a:endParaRPr dirty="0"/>
          </a:p>
        </p:txBody>
      </p:sp>
      <p:sp>
        <p:nvSpPr>
          <p:cNvPr id="193" name="Google Shape;193;g3db73c92b71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e7f79eea1e_1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
        <p:nvSpPr>
          <p:cNvPr id="204" name="Google Shape;204;g3e7f79eea1e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e395022943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e395022943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e4c38a85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e4c38a85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e4c38a85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e4c38a85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rPr>
              <a:t>Script:</a:t>
            </a:r>
            <a:endParaRPr sz="1200" b="1">
              <a:solidFill>
                <a:schemeClr val="dk1"/>
              </a:solidFill>
            </a:endParaRPr>
          </a:p>
          <a:p>
            <a:pPr marL="0" lvl="0" indent="0" algn="l" rtl="0">
              <a:lnSpc>
                <a:spcPct val="115000"/>
              </a:lnSpc>
              <a:spcBef>
                <a:spcPts val="0"/>
              </a:spcBef>
              <a:spcAft>
                <a:spcPts val="0"/>
              </a:spcAft>
              <a:buNone/>
            </a:pPr>
            <a:endParaRPr sz="1200" b="1">
              <a:solidFill>
                <a:schemeClr val="dk1"/>
              </a:solidFill>
            </a:endParaRPr>
          </a:p>
          <a:p>
            <a:pPr marL="0" lvl="0" indent="0" algn="l" rtl="0">
              <a:lnSpc>
                <a:spcPct val="115000"/>
              </a:lnSpc>
              <a:spcBef>
                <a:spcPts val="0"/>
              </a:spcBef>
              <a:spcAft>
                <a:spcPts val="0"/>
              </a:spcAft>
              <a:buNone/>
            </a:pPr>
            <a:r>
              <a:rPr lang="en-US">
                <a:solidFill>
                  <a:schemeClr val="dk1"/>
                </a:solidFill>
              </a:rPr>
              <a:t>This slide focuses on the final phase of Iowa’s Continuous Improvement Process - evaluate.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US">
                <a:solidFill>
                  <a:schemeClr val="dk1"/>
                </a:solidFill>
              </a:rPr>
              <a:t>During this phase, teams review data, practices, and outcomes to determine whether the action plan is making a positive impact on the identified priority area. The goal is to evaluate both compliance and the effectiveness of supports and interventions.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US">
                <a:solidFill>
                  <a:srgbClr val="0A0A0A"/>
                </a:solidFill>
              </a:rPr>
              <a:t>In the example, the team is reviewing ACHIEVE reports pertaining to special education activity and LRE data, conducting classroom walk-throughs to observe the location and  implementation of Specially Designed Instruction (SDI) and the application of professional learning, and monitoring the completion of action steps within the teacher SDI action plans.</a:t>
            </a:r>
            <a:r>
              <a:rPr lang="en-US">
                <a:solidFill>
                  <a:schemeClr val="dk1"/>
                </a:solidFill>
              </a:rPr>
              <a:t>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US">
                <a:solidFill>
                  <a:schemeClr val="dk1"/>
                </a:solidFill>
              </a:rPr>
              <a:t>Continuous improvement is ongoing. Teams use evaluation data to determine what is working, what may need adjustment, and how to continue improving outcomes for students. If the data collected is not resulting in growth, the next step would be to revisit the data and start the process again.</a:t>
            </a:r>
            <a:endParaRPr b="1">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e415b58b96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
        <p:nvSpPr>
          <p:cNvPr id="233" name="Google Shape;233;g3e415b58b96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e7f79eea1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g3e7f79eea1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db73c92b71_0_7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SzPts val="1100"/>
              <a:buNone/>
            </a:pPr>
            <a:endParaRPr dirty="0"/>
          </a:p>
        </p:txBody>
      </p:sp>
      <p:sp>
        <p:nvSpPr>
          <p:cNvPr id="250" name="Google Shape;250;g3db73c92b7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82f09c339b_25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g382f09c339b_25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db73c92b71_0_7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rgbClr val="1F1F1F"/>
              </a:solidFill>
            </a:endParaRPr>
          </a:p>
          <a:p>
            <a:pPr marL="0" lvl="0" indent="0" algn="l" rtl="0">
              <a:lnSpc>
                <a:spcPct val="115000"/>
              </a:lnSpc>
              <a:spcBef>
                <a:spcPts val="0"/>
              </a:spcBef>
              <a:spcAft>
                <a:spcPts val="0"/>
              </a:spcAft>
              <a:buSzPts val="1100"/>
              <a:buNone/>
            </a:pPr>
            <a:endParaRPr dirty="0"/>
          </a:p>
        </p:txBody>
      </p:sp>
      <p:sp>
        <p:nvSpPr>
          <p:cNvPr id="258" name="Google Shape;258;g3db73c92b71_0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db73c92b71_0_7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266" name="Google Shape;266;g3db73c92b71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82f09c339b_25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a:solidFill>
                <a:schemeClr val="dk1"/>
              </a:solidFill>
            </a:endParaRPr>
          </a:p>
        </p:txBody>
      </p:sp>
      <p:sp>
        <p:nvSpPr>
          <p:cNvPr id="280" name="Google Shape;280;g382f09c339b_25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 name="Google Shape;28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82f09c339b_25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solidFill>
                <a:schemeClr val="dk1"/>
              </a:solidFill>
            </a:endParaRPr>
          </a:p>
        </p:txBody>
      </p:sp>
      <p:sp>
        <p:nvSpPr>
          <p:cNvPr id="62" name="Google Shape;62;g382f09c339b_25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82f09c339b_25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g382f09c339b_25_2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db73c92b71_0_5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3" name="Google Shape;73;g3db73c92b71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db73c92b71_0_5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9" name="Google Shape;79;g3db73c92b71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e395022943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e395022943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800"/>
              </a:spcBef>
              <a:spcAft>
                <a:spcPts val="0"/>
              </a:spcAft>
              <a:buNone/>
            </a:pPr>
            <a:endParaRPr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82f09c339b_25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91" name="Google Shape;91;g382f09c339b_25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1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3617A"/>
              </a:buClr>
              <a:buSzPts val="4500"/>
              <a:buFont typeface="Arial"/>
              <a:buNone/>
              <a:defRPr sz="4500" b="1">
                <a:solidFill>
                  <a:srgbClr val="03617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11"/>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03617A"/>
              </a:buClr>
              <a:buSzPts val="2400"/>
              <a:buNone/>
              <a:defRPr sz="2400" b="1">
                <a:solidFill>
                  <a:srgbClr val="03617A"/>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11"/>
          <p:cNvPicPr preferRelativeResize="0"/>
          <p:nvPr/>
        </p:nvPicPr>
        <p:blipFill rotWithShape="1">
          <a:blip r:embed="rId2">
            <a:alphaModFix/>
          </a:blip>
          <a:srcRect/>
          <a:stretch/>
        </p:blipFill>
        <p:spPr>
          <a:xfrm>
            <a:off x="11690" y="6429983"/>
            <a:ext cx="12192000" cy="4280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12"/>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1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12"/>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7"/>
        <p:cNvGrpSpPr/>
        <p:nvPr/>
      </p:nvGrpSpPr>
      <p:grpSpPr>
        <a:xfrm>
          <a:off x="0" y="0"/>
          <a:ext cx="0" cy="0"/>
          <a:chOff x="0" y="0"/>
          <a:chExt cx="0" cy="0"/>
        </a:xfrm>
      </p:grpSpPr>
      <p:sp>
        <p:nvSpPr>
          <p:cNvPr id="18" name="Google Shape;18;p15"/>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1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pic>
        <p:nvPicPr>
          <p:cNvPr id="21" name="Google Shape;21;p15"/>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22"/>
        <p:cNvGrpSpPr/>
        <p:nvPr/>
      </p:nvGrpSpPr>
      <p:grpSpPr>
        <a:xfrm>
          <a:off x="0" y="0"/>
          <a:ext cx="0" cy="0"/>
          <a:chOff x="0" y="0"/>
          <a:chExt cx="0" cy="0"/>
        </a:xfrm>
      </p:grpSpPr>
      <p:sp>
        <p:nvSpPr>
          <p:cNvPr id="23" name="Google Shape;23;p13"/>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13"/>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6" name="Google Shape;26;p13"/>
          <p:cNvPicPr preferRelativeResize="0"/>
          <p:nvPr/>
        </p:nvPicPr>
        <p:blipFill rotWithShape="1">
          <a:blip r:embed="rId2">
            <a:alphaModFix/>
          </a:blip>
          <a:srcRect/>
          <a:stretch/>
        </p:blipFill>
        <p:spPr>
          <a:xfrm>
            <a:off x="4182894" y="6429982"/>
            <a:ext cx="8009106" cy="4280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7"/>
        <p:cNvGrpSpPr/>
        <p:nvPr/>
      </p:nvGrpSpPr>
      <p:grpSpPr>
        <a:xfrm>
          <a:off x="0" y="0"/>
          <a:ext cx="0" cy="0"/>
          <a:chOff x="0" y="0"/>
          <a:chExt cx="0" cy="0"/>
        </a:xfrm>
      </p:grpSpPr>
      <p:sp>
        <p:nvSpPr>
          <p:cNvPr id="28" name="Google Shape;28;p14"/>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4"/>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1" name="Google Shape;31;p14"/>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14"/>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3" name="Google Shape;33;p14"/>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14"/>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educate.iowa.gov/pk-12/special-education/state-guidance/policy-practice-webinar-series-recording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3617A"/>
              </a:buClr>
              <a:buSzPts val="4500"/>
              <a:buFont typeface="Arial"/>
              <a:buNone/>
            </a:pPr>
            <a:r>
              <a:rPr lang="en-US">
                <a:solidFill>
                  <a:schemeClr val="lt1"/>
                </a:solidFill>
              </a:rPr>
              <a:t>Special Education Policy and Practice Webinar Series</a:t>
            </a:r>
            <a:endParaRPr>
              <a:solidFill>
                <a:schemeClr val="lt1"/>
              </a:solidFill>
            </a:endParaRPr>
          </a:p>
        </p:txBody>
      </p:sp>
      <p:sp>
        <p:nvSpPr>
          <p:cNvPr id="40" name="Google Shape;40;p1"/>
          <p:cNvSpPr txBox="1">
            <a:spLocks noGrp="1"/>
          </p:cNvSpPr>
          <p:nvPr>
            <p:ph type="subTitle" idx="1"/>
          </p:nvPr>
        </p:nvSpPr>
        <p:spPr>
          <a:xfrm>
            <a:off x="289275" y="4267899"/>
            <a:ext cx="11636700" cy="8526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03617A"/>
              </a:buClr>
              <a:buSzPct val="84337"/>
              <a:buNone/>
            </a:pPr>
            <a:r>
              <a:rPr lang="en-US" sz="2846"/>
              <a:t>Continuous Improvement in Special Education -</a:t>
            </a:r>
            <a:endParaRPr sz="2846"/>
          </a:p>
          <a:p>
            <a:pPr marL="0" lvl="0" indent="0" algn="ctr" rtl="0">
              <a:lnSpc>
                <a:spcPct val="90000"/>
              </a:lnSpc>
              <a:spcBef>
                <a:spcPts val="0"/>
              </a:spcBef>
              <a:spcAft>
                <a:spcPts val="0"/>
              </a:spcAft>
              <a:buClr>
                <a:srgbClr val="03617A"/>
              </a:buClr>
              <a:buSzPct val="84337"/>
              <a:buNone/>
            </a:pPr>
            <a:r>
              <a:rPr lang="en-US" sz="2846"/>
              <a:t>End of Year Program Review</a:t>
            </a:r>
            <a:endParaRPr sz="2846"/>
          </a:p>
          <a:p>
            <a:pPr marL="0" lvl="0" indent="0" algn="ctr" rtl="0">
              <a:lnSpc>
                <a:spcPct val="90000"/>
              </a:lnSpc>
              <a:spcBef>
                <a:spcPts val="0"/>
              </a:spcBef>
              <a:spcAft>
                <a:spcPts val="0"/>
              </a:spcAft>
              <a:buClr>
                <a:srgbClr val="03617A"/>
              </a:buClr>
              <a:buSzPct val="100000"/>
              <a:buNone/>
            </a:pPr>
            <a:endParaRPr/>
          </a:p>
        </p:txBody>
      </p:sp>
      <p:pic>
        <p:nvPicPr>
          <p:cNvPr id="41" name="Google Shape;41;p1" descr="Special Education Policy and Practice Webinar Series"/>
          <p:cNvPicPr preferRelativeResize="0"/>
          <p:nvPr/>
        </p:nvPicPr>
        <p:blipFill rotWithShape="1">
          <a:blip r:embed="rId3">
            <a:alphaModFix/>
          </a:blip>
          <a:srcRect/>
          <a:stretch/>
        </p:blipFill>
        <p:spPr>
          <a:xfrm>
            <a:off x="-4" y="768824"/>
            <a:ext cx="11782263" cy="3392761"/>
          </a:xfrm>
          <a:prstGeom prst="rect">
            <a:avLst/>
          </a:prstGeom>
          <a:noFill/>
          <a:ln>
            <a:noFill/>
          </a:ln>
        </p:spPr>
      </p:pic>
      <p:pic>
        <p:nvPicPr>
          <p:cNvPr id="42" name="Google Shape;42;p1" descr="Logo for the Iowa Department of Education."/>
          <p:cNvPicPr preferRelativeResize="0"/>
          <p:nvPr/>
        </p:nvPicPr>
        <p:blipFill rotWithShape="1">
          <a:blip r:embed="rId4">
            <a:alphaModFix/>
          </a:blip>
          <a:srcRect/>
          <a:stretch/>
        </p:blipFill>
        <p:spPr>
          <a:xfrm>
            <a:off x="3200972" y="5599160"/>
            <a:ext cx="5790055" cy="5326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e7f79eea1e_0_0"/>
          <p:cNvSpPr txBox="1">
            <a:spLocks noGrp="1"/>
          </p:cNvSpPr>
          <p:nvPr>
            <p:ph type="title"/>
          </p:nvPr>
        </p:nvSpPr>
        <p:spPr>
          <a:xfrm>
            <a:off x="893975" y="2806300"/>
            <a:ext cx="5052000" cy="216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en-US"/>
              <a:t>Practice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db73c92b71_0_526"/>
          <p:cNvSpPr txBox="1">
            <a:spLocks noGrp="1"/>
          </p:cNvSpPr>
          <p:nvPr>
            <p:ph type="title"/>
          </p:nvPr>
        </p:nvSpPr>
        <p:spPr>
          <a:xfrm>
            <a:off x="893975" y="2806300"/>
            <a:ext cx="11102400" cy="216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en-US"/>
              <a:t>General Supervision </a:t>
            </a:r>
            <a:endParaRPr/>
          </a:p>
          <a:p>
            <a:pPr marL="0" lvl="0" indent="0" algn="l" rtl="0">
              <a:lnSpc>
                <a:spcPct val="90000"/>
              </a:lnSpc>
              <a:spcBef>
                <a:spcPts val="0"/>
              </a:spcBef>
              <a:spcAft>
                <a:spcPts val="0"/>
              </a:spcAft>
              <a:buClr>
                <a:schemeClr val="lt1"/>
              </a:buClr>
              <a:buSzPts val="4500"/>
              <a:buFont typeface="Arial"/>
              <a:buNone/>
            </a:pPr>
            <a:r>
              <a:rPr lang="en-US"/>
              <a:t>Considerations for End-of-Year Review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82f09c339b_25_268"/>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sz="4500"/>
              <a:t>Inform</a:t>
            </a:r>
            <a:endParaRPr sz="4500"/>
          </a:p>
        </p:txBody>
      </p:sp>
      <p:pic>
        <p:nvPicPr>
          <p:cNvPr id="111" name="Google Shape;111;g382f09c339b_25_26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pic>
        <p:nvPicPr>
          <p:cNvPr id="112" name="Google Shape;112;g382f09c339b_25_268" descr="Infinity loop used as a graphic for Iowa's Duties of General Supervision."/>
          <p:cNvPicPr preferRelativeResize="0">
            <a:picLocks noGrp="1"/>
          </p:cNvPicPr>
          <p:nvPr>
            <p:ph type="body" idx="1"/>
          </p:nvPr>
        </p:nvPicPr>
        <p:blipFill rotWithShape="1">
          <a:blip r:embed="rId4">
            <a:alphaModFix/>
          </a:blip>
          <a:srcRect/>
          <a:stretch/>
        </p:blipFill>
        <p:spPr>
          <a:xfrm>
            <a:off x="1219451" y="4959871"/>
            <a:ext cx="1919100" cy="1160100"/>
          </a:xfrm>
          <a:prstGeom prst="rect">
            <a:avLst/>
          </a:prstGeom>
          <a:noFill/>
          <a:ln>
            <a:noFill/>
          </a:ln>
        </p:spPr>
      </p:pic>
      <p:sp>
        <p:nvSpPr>
          <p:cNvPr id="113" name="Google Shape;113;g382f09c339b_25_268"/>
          <p:cNvSpPr txBox="1">
            <a:spLocks noGrp="1"/>
          </p:cNvSpPr>
          <p:nvPr>
            <p:ph type="body" idx="1"/>
          </p:nvPr>
        </p:nvSpPr>
        <p:spPr>
          <a:xfrm>
            <a:off x="4371150" y="182800"/>
            <a:ext cx="7237500" cy="6151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700">
                <a:solidFill>
                  <a:srgbClr val="222222"/>
                </a:solidFill>
              </a:rPr>
              <a:t>The </a:t>
            </a:r>
            <a:r>
              <a:rPr lang="en-US" sz="2700" b="1">
                <a:solidFill>
                  <a:srgbClr val="222222"/>
                </a:solidFill>
              </a:rPr>
              <a:t>duty to inform</a:t>
            </a:r>
            <a:r>
              <a:rPr lang="en-US" sz="2700">
                <a:solidFill>
                  <a:srgbClr val="222222"/>
                </a:solidFill>
              </a:rPr>
              <a:t> means ensuring teachers, providers, and any staff member who works with learners with disabilities and their families are aware of and understand the requirements of IDEA. </a:t>
            </a:r>
            <a:endParaRPr sz="2700">
              <a:solidFill>
                <a:srgbClr val="222222"/>
              </a:solidFill>
            </a:endParaRPr>
          </a:p>
          <a:p>
            <a:pPr marL="914400" lvl="0" indent="0" algn="l" rtl="0">
              <a:lnSpc>
                <a:spcPct val="115000"/>
              </a:lnSpc>
              <a:spcBef>
                <a:spcPts val="0"/>
              </a:spcBef>
              <a:spcAft>
                <a:spcPts val="0"/>
              </a:spcAft>
              <a:buClr>
                <a:schemeClr val="dk1"/>
              </a:buClr>
              <a:buSzPts val="1100"/>
              <a:buFont typeface="Arial"/>
              <a:buNone/>
            </a:pPr>
            <a:endParaRPr sz="270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US" sz="2700" b="1">
                <a:solidFill>
                  <a:srgbClr val="222222"/>
                </a:solidFill>
              </a:rPr>
              <a:t>Outcome</a:t>
            </a:r>
            <a:r>
              <a:rPr lang="en-US" sz="2700">
                <a:solidFill>
                  <a:srgbClr val="222222"/>
                </a:solidFill>
              </a:rPr>
              <a:t>: </a:t>
            </a:r>
            <a:r>
              <a:rPr lang="en-US" sz="2700"/>
              <a:t>Increased knowledge and common understanding of special education policy, procedures, and evidence-based practices.</a:t>
            </a:r>
            <a:endParaRPr sz="2700"/>
          </a:p>
          <a:p>
            <a:pPr marL="0" lvl="0" indent="0" algn="l" rtl="0">
              <a:lnSpc>
                <a:spcPct val="115000"/>
              </a:lnSpc>
              <a:spcBef>
                <a:spcPts val="0"/>
              </a:spcBef>
              <a:spcAft>
                <a:spcPts val="0"/>
              </a:spcAft>
              <a:buClr>
                <a:schemeClr val="dk1"/>
              </a:buClr>
              <a:buSzPts val="1100"/>
              <a:buFont typeface="Arial"/>
              <a:buNone/>
            </a:pPr>
            <a:endParaRPr sz="2000"/>
          </a:p>
          <a:p>
            <a:pPr marL="457200" lvl="0" indent="0" algn="l" rtl="0">
              <a:lnSpc>
                <a:spcPct val="115000"/>
              </a:lnSpc>
              <a:spcBef>
                <a:spcPts val="0"/>
              </a:spcBef>
              <a:spcAft>
                <a:spcPts val="0"/>
              </a:spcAft>
              <a:buNone/>
            </a:pPr>
            <a:endParaRPr sz="2000">
              <a:highlight>
                <a:srgbClr val="FFFF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e92385a072_0_0"/>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End of Year Questions: Duty to Inform</a:t>
            </a:r>
            <a:endParaRPr/>
          </a:p>
        </p:txBody>
      </p:sp>
      <p:sp>
        <p:nvSpPr>
          <p:cNvPr id="119" name="Google Shape;119;g3e92385a072_0_0"/>
          <p:cNvSpPr txBox="1">
            <a:spLocks noGrp="1"/>
          </p:cNvSpPr>
          <p:nvPr>
            <p:ph type="body" idx="1"/>
          </p:nvPr>
        </p:nvSpPr>
        <p:spPr>
          <a:xfrm>
            <a:off x="415375" y="1396250"/>
            <a:ext cx="5635200" cy="823800"/>
          </a:xfrm>
          <a:prstGeom prst="rect">
            <a:avLst/>
          </a:prstGeom>
          <a:solidFill>
            <a:srgbClr val="C4D56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spcBef>
                <a:spcPts val="750"/>
              </a:spcBef>
              <a:spcAft>
                <a:spcPts val="0"/>
              </a:spcAft>
              <a:buNone/>
            </a:pPr>
            <a:r>
              <a:rPr lang="en-US" sz="2700">
                <a:solidFill>
                  <a:schemeClr val="tx1"/>
                </a:solidFill>
              </a:rPr>
              <a:t>Systems Level</a:t>
            </a:r>
            <a:endParaRPr sz="2700">
              <a:solidFill>
                <a:schemeClr val="tx1"/>
              </a:solidFill>
            </a:endParaRPr>
          </a:p>
        </p:txBody>
      </p:sp>
      <p:sp>
        <p:nvSpPr>
          <p:cNvPr id="120" name="Google Shape;120;g3e92385a072_0_0"/>
          <p:cNvSpPr txBox="1">
            <a:spLocks noGrp="1"/>
          </p:cNvSpPr>
          <p:nvPr>
            <p:ph type="body" idx="2"/>
          </p:nvPr>
        </p:nvSpPr>
        <p:spPr>
          <a:xfrm>
            <a:off x="415500" y="2220150"/>
            <a:ext cx="5635200" cy="40077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1800"/>
              <a:t>Is there a structure in place in the district to share information and updates on special education with administrators?</a:t>
            </a:r>
            <a:endParaRPr sz="1800"/>
          </a:p>
          <a:p>
            <a:pPr marL="457200" lvl="0" indent="-381000" algn="l" rtl="0">
              <a:lnSpc>
                <a:spcPct val="100000"/>
              </a:lnSpc>
              <a:spcBef>
                <a:spcPts val="1000"/>
              </a:spcBef>
              <a:spcAft>
                <a:spcPts val="0"/>
              </a:spcAft>
              <a:buSzPts val="2400"/>
              <a:buChar char="•"/>
            </a:pPr>
            <a:r>
              <a:rPr lang="en-US" sz="1800"/>
              <a:t>Is there professional learning around special education policy and procedures for administrators?</a:t>
            </a:r>
            <a:endParaRPr sz="1800"/>
          </a:p>
          <a:p>
            <a:pPr marL="457200" lvl="0" indent="-381000" algn="l" rtl="0">
              <a:lnSpc>
                <a:spcPct val="100000"/>
              </a:lnSpc>
              <a:spcBef>
                <a:spcPts val="1000"/>
              </a:spcBef>
              <a:spcAft>
                <a:spcPts val="0"/>
              </a:spcAft>
              <a:buSzPts val="2400"/>
              <a:buChar char="•"/>
            </a:pPr>
            <a:r>
              <a:rPr lang="en-US" sz="1800"/>
              <a:t>Is the school board updated on relevant special education changes to inform their work?</a:t>
            </a:r>
            <a:endParaRPr sz="1800"/>
          </a:p>
          <a:p>
            <a:pPr marL="457200" lvl="0" indent="-381000" algn="l" rtl="0">
              <a:lnSpc>
                <a:spcPct val="100000"/>
              </a:lnSpc>
              <a:spcBef>
                <a:spcPts val="1000"/>
              </a:spcBef>
              <a:spcAft>
                <a:spcPts val="0"/>
              </a:spcAft>
              <a:buSzPts val="2400"/>
              <a:buChar char="•"/>
            </a:pPr>
            <a:r>
              <a:rPr lang="en-US" sz="1800"/>
              <a:t>Is there a process for staff to communicate concerns or achievements related to special education to the superintendent?</a:t>
            </a:r>
            <a:endParaRPr sz="1800"/>
          </a:p>
        </p:txBody>
      </p:sp>
      <p:sp>
        <p:nvSpPr>
          <p:cNvPr id="121" name="Google Shape;121;g3e92385a072_0_0"/>
          <p:cNvSpPr txBox="1">
            <a:spLocks noGrp="1"/>
          </p:cNvSpPr>
          <p:nvPr>
            <p:ph type="body" idx="3"/>
          </p:nvPr>
        </p:nvSpPr>
        <p:spPr>
          <a:xfrm>
            <a:off x="6225199" y="1396250"/>
            <a:ext cx="5635200" cy="823800"/>
          </a:xfrm>
          <a:prstGeom prst="rect">
            <a:avLst/>
          </a:prstGeom>
          <a:solidFill>
            <a:srgbClr val="C4D56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spcBef>
                <a:spcPts val="750"/>
              </a:spcBef>
              <a:spcAft>
                <a:spcPts val="0"/>
              </a:spcAft>
              <a:buNone/>
            </a:pPr>
            <a:r>
              <a:rPr lang="en-US" sz="2700" dirty="0">
                <a:solidFill>
                  <a:schemeClr val="tx1"/>
                </a:solidFill>
              </a:rPr>
              <a:t>Building Level</a:t>
            </a:r>
            <a:endParaRPr sz="2700" dirty="0">
              <a:solidFill>
                <a:schemeClr val="tx1"/>
              </a:solidFill>
            </a:endParaRPr>
          </a:p>
        </p:txBody>
      </p:sp>
      <p:sp>
        <p:nvSpPr>
          <p:cNvPr id="122" name="Google Shape;122;g3e92385a072_0_0"/>
          <p:cNvSpPr txBox="1">
            <a:spLocks noGrp="1"/>
          </p:cNvSpPr>
          <p:nvPr>
            <p:ph type="body" idx="4"/>
          </p:nvPr>
        </p:nvSpPr>
        <p:spPr>
          <a:xfrm>
            <a:off x="6225200" y="2220150"/>
            <a:ext cx="5635200" cy="40077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1800"/>
              <a:t>Is there a structure in place to share information and updates on special education with all teachers and staff who support students with IEPs, including general education teachers?</a:t>
            </a:r>
            <a:endParaRPr sz="1800"/>
          </a:p>
          <a:p>
            <a:pPr marL="457200" lvl="0" indent="-381000" algn="l" rtl="0">
              <a:lnSpc>
                <a:spcPct val="100000"/>
              </a:lnSpc>
              <a:spcBef>
                <a:spcPts val="1000"/>
              </a:spcBef>
              <a:spcAft>
                <a:spcPts val="0"/>
              </a:spcAft>
              <a:buSzPts val="2400"/>
              <a:buChar char="•"/>
            </a:pPr>
            <a:r>
              <a:rPr lang="en-US" sz="1800"/>
              <a:t>Is there professional learning around special education policy and procedures for all teachers and staff who support students with IEPs, including general education teachers?</a:t>
            </a:r>
            <a:endParaRPr sz="1800"/>
          </a:p>
          <a:p>
            <a:pPr marL="457200" lvl="0" indent="-381000" algn="l" rtl="0">
              <a:lnSpc>
                <a:spcPct val="100000"/>
              </a:lnSpc>
              <a:spcBef>
                <a:spcPts val="1000"/>
              </a:spcBef>
              <a:spcAft>
                <a:spcPts val="0"/>
              </a:spcAft>
              <a:buSzPts val="2400"/>
              <a:buChar char="•"/>
            </a:pPr>
            <a:r>
              <a:rPr lang="en-US" sz="1800"/>
              <a:t>Is there a process for staff to communicate concerns or achievements related to special education to the building administrator or special education director?</a:t>
            </a:r>
            <a:endParaRPr sz="1800"/>
          </a:p>
          <a:p>
            <a:pPr marL="914400" lvl="0" indent="0" algn="l" rtl="0">
              <a:lnSpc>
                <a:spcPct val="115000"/>
              </a:lnSpc>
              <a:spcBef>
                <a:spcPts val="0"/>
              </a:spcBef>
              <a:spcAft>
                <a:spcPts val="0"/>
              </a:spcAft>
              <a:buNone/>
            </a:pP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82ef6d0d48_0_0"/>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sz="4500"/>
              <a:t>Detect</a:t>
            </a:r>
            <a:endParaRPr sz="4500"/>
          </a:p>
        </p:txBody>
      </p:sp>
      <p:pic>
        <p:nvPicPr>
          <p:cNvPr id="128" name="Google Shape;128;g382ef6d0d48_0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pic>
        <p:nvPicPr>
          <p:cNvPr id="129" name="Google Shape;129;g382ef6d0d48_0_0" descr="Infinity loop used as a graphic for Iowa's Duties of General Supervision."/>
          <p:cNvPicPr preferRelativeResize="0"/>
          <p:nvPr/>
        </p:nvPicPr>
        <p:blipFill rotWithShape="1">
          <a:blip r:embed="rId4">
            <a:alphaModFix/>
          </a:blip>
          <a:srcRect/>
          <a:stretch/>
        </p:blipFill>
        <p:spPr>
          <a:xfrm>
            <a:off x="1267499" y="5057417"/>
            <a:ext cx="1823001" cy="1102016"/>
          </a:xfrm>
          <a:prstGeom prst="rect">
            <a:avLst/>
          </a:prstGeom>
          <a:noFill/>
          <a:ln>
            <a:noFill/>
          </a:ln>
        </p:spPr>
      </p:pic>
      <p:sp>
        <p:nvSpPr>
          <p:cNvPr id="130" name="Google Shape;130;g382ef6d0d48_0_0"/>
          <p:cNvSpPr txBox="1">
            <a:spLocks noGrp="1"/>
          </p:cNvSpPr>
          <p:nvPr>
            <p:ph type="body" idx="1"/>
          </p:nvPr>
        </p:nvSpPr>
        <p:spPr>
          <a:xfrm>
            <a:off x="4304175" y="259325"/>
            <a:ext cx="7304700" cy="60750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700">
                <a:solidFill>
                  <a:srgbClr val="222222"/>
                </a:solidFill>
              </a:rPr>
              <a:t>The </a:t>
            </a:r>
            <a:r>
              <a:rPr lang="en-US" sz="2700" b="1">
                <a:solidFill>
                  <a:srgbClr val="222222"/>
                </a:solidFill>
              </a:rPr>
              <a:t>duty to detect</a:t>
            </a:r>
            <a:r>
              <a:rPr lang="en-US" sz="2700">
                <a:solidFill>
                  <a:srgbClr val="222222"/>
                </a:solidFill>
              </a:rPr>
              <a:t> includes processes for regularly analyzing data, coordinating intake of concerns, and using information from the other duties to screen for potential issues.  </a:t>
            </a:r>
            <a:endParaRPr sz="2700">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sz="270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US" sz="2700" b="1">
                <a:solidFill>
                  <a:srgbClr val="222222"/>
                </a:solidFill>
              </a:rPr>
              <a:t>Outcome</a:t>
            </a:r>
            <a:r>
              <a:rPr lang="en-US" sz="2700">
                <a:solidFill>
                  <a:srgbClr val="222222"/>
                </a:solidFill>
              </a:rPr>
              <a:t>: Potential issues are identified early and on a regular basis so that concerns do not continue unaddressed or become systemic.</a:t>
            </a:r>
            <a:endParaRPr sz="2700">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sz="2700"/>
          </a:p>
          <a:p>
            <a:pPr marL="457200" lvl="0" indent="0" algn="l" rtl="0">
              <a:lnSpc>
                <a:spcPct val="115000"/>
              </a:lnSpc>
              <a:spcBef>
                <a:spcPts val="0"/>
              </a:spcBef>
              <a:spcAft>
                <a:spcPts val="0"/>
              </a:spcAft>
              <a:buClr>
                <a:schemeClr val="dk1"/>
              </a:buClr>
              <a:buSzPts val="1100"/>
              <a:buFont typeface="Arial"/>
              <a:buNone/>
            </a:pPr>
            <a:endParaRPr sz="3100">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e313bf9509_0_0"/>
          <p:cNvSpPr txBox="1">
            <a:spLocks noGrp="1"/>
          </p:cNvSpPr>
          <p:nvPr>
            <p:ph type="title"/>
          </p:nvPr>
        </p:nvSpPr>
        <p:spPr>
          <a:xfrm>
            <a:off x="414547"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End-of-Year Questions: Duty to Detect</a:t>
            </a:r>
            <a:endParaRPr/>
          </a:p>
        </p:txBody>
      </p:sp>
      <p:sp>
        <p:nvSpPr>
          <p:cNvPr id="136" name="Google Shape;136;g3e313bf9509_0_0"/>
          <p:cNvSpPr txBox="1">
            <a:spLocks noGrp="1"/>
          </p:cNvSpPr>
          <p:nvPr>
            <p:ph type="body" idx="1"/>
          </p:nvPr>
        </p:nvSpPr>
        <p:spPr>
          <a:xfrm>
            <a:off x="260999" y="1320041"/>
            <a:ext cx="5833800" cy="823800"/>
          </a:xfrm>
          <a:prstGeom prst="rect">
            <a:avLst/>
          </a:prstGeom>
          <a:solidFill>
            <a:srgbClr val="C4D56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750"/>
              </a:spcBef>
              <a:spcAft>
                <a:spcPts val="0"/>
              </a:spcAft>
              <a:buNone/>
            </a:pPr>
            <a:r>
              <a:rPr lang="en-US" sz="2700" dirty="0">
                <a:solidFill>
                  <a:schemeClr val="tx1"/>
                </a:solidFill>
              </a:rPr>
              <a:t>Systems Level</a:t>
            </a:r>
            <a:endParaRPr sz="2700" dirty="0">
              <a:solidFill>
                <a:schemeClr val="tx1"/>
              </a:solidFill>
            </a:endParaRPr>
          </a:p>
        </p:txBody>
      </p:sp>
      <p:sp>
        <p:nvSpPr>
          <p:cNvPr id="137" name="Google Shape;137;g3e313bf9509_0_0"/>
          <p:cNvSpPr txBox="1">
            <a:spLocks noGrp="1"/>
          </p:cNvSpPr>
          <p:nvPr>
            <p:ph type="body" idx="2"/>
          </p:nvPr>
        </p:nvSpPr>
        <p:spPr>
          <a:xfrm>
            <a:off x="261000" y="2143950"/>
            <a:ext cx="5833800" cy="40650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222222"/>
              </a:buClr>
              <a:buSzPts val="1800"/>
              <a:buChar char="•"/>
            </a:pPr>
            <a:r>
              <a:rPr lang="en-US" sz="1800">
                <a:solidFill>
                  <a:srgbClr val="222222"/>
                </a:solidFill>
              </a:rPr>
              <a:t>Is ACHIEVE, or other data platforms, used to look at continuous improvement focus areas for the district and to pull year end reports such as Exits by Code, Shortened School Day, or Seclusion and Restraint data?</a:t>
            </a:r>
            <a:endParaRPr sz="1800">
              <a:solidFill>
                <a:srgbClr val="222222"/>
              </a:solidFill>
            </a:endParaRPr>
          </a:p>
          <a:p>
            <a:pPr marL="457200" lvl="0" indent="-342900" algn="l" rtl="0">
              <a:lnSpc>
                <a:spcPct val="100000"/>
              </a:lnSpc>
              <a:spcBef>
                <a:spcPts val="1000"/>
              </a:spcBef>
              <a:spcAft>
                <a:spcPts val="0"/>
              </a:spcAft>
              <a:buClr>
                <a:srgbClr val="222222"/>
              </a:buClr>
              <a:buSzPts val="1800"/>
              <a:buChar char="•"/>
            </a:pPr>
            <a:r>
              <a:rPr lang="en-US" sz="1800">
                <a:solidFill>
                  <a:srgbClr val="222222"/>
                </a:solidFill>
              </a:rPr>
              <a:t>Do the results from that data guide system improvement?</a:t>
            </a:r>
            <a:endParaRPr sz="1800">
              <a:solidFill>
                <a:srgbClr val="222222"/>
              </a:solidFill>
            </a:endParaRPr>
          </a:p>
          <a:p>
            <a:pPr marL="457200" lvl="0" indent="-342900" algn="l" rtl="0">
              <a:lnSpc>
                <a:spcPct val="100000"/>
              </a:lnSpc>
              <a:spcBef>
                <a:spcPts val="1000"/>
              </a:spcBef>
              <a:spcAft>
                <a:spcPts val="0"/>
              </a:spcAft>
              <a:buClr>
                <a:srgbClr val="222222"/>
              </a:buClr>
              <a:buSzPts val="1800"/>
              <a:buChar char="•"/>
            </a:pPr>
            <a:r>
              <a:rPr lang="en-US" sz="1800">
                <a:solidFill>
                  <a:srgbClr val="222222"/>
                </a:solidFill>
              </a:rPr>
              <a:t>Do all building administrators know how to monitor special education implementation? </a:t>
            </a:r>
            <a:endParaRPr sz="1800">
              <a:solidFill>
                <a:srgbClr val="222222"/>
              </a:solidFill>
            </a:endParaRPr>
          </a:p>
          <a:p>
            <a:pPr marL="457200" lvl="0" indent="-342900" algn="l" rtl="0">
              <a:lnSpc>
                <a:spcPct val="100000"/>
              </a:lnSpc>
              <a:spcBef>
                <a:spcPts val="1000"/>
              </a:spcBef>
              <a:spcAft>
                <a:spcPts val="1000"/>
              </a:spcAft>
              <a:buClr>
                <a:srgbClr val="222222"/>
              </a:buClr>
              <a:buSzPts val="1800"/>
              <a:buChar char="•"/>
            </a:pPr>
            <a:r>
              <a:rPr lang="en-US" sz="1800">
                <a:solidFill>
                  <a:srgbClr val="222222"/>
                </a:solidFill>
              </a:rPr>
              <a:t>Is there a process at the district level to detect issues or concerns related to special education?</a:t>
            </a:r>
            <a:endParaRPr sz="1800">
              <a:solidFill>
                <a:srgbClr val="222222"/>
              </a:solidFill>
            </a:endParaRPr>
          </a:p>
        </p:txBody>
      </p:sp>
      <p:sp>
        <p:nvSpPr>
          <p:cNvPr id="138" name="Google Shape;138;g3e313bf9509_0_0"/>
          <p:cNvSpPr txBox="1">
            <a:spLocks noGrp="1"/>
          </p:cNvSpPr>
          <p:nvPr>
            <p:ph type="body" idx="3"/>
          </p:nvPr>
        </p:nvSpPr>
        <p:spPr>
          <a:xfrm>
            <a:off x="6094800" y="1320050"/>
            <a:ext cx="5836200" cy="823800"/>
          </a:xfrm>
          <a:prstGeom prst="rect">
            <a:avLst/>
          </a:prstGeom>
          <a:solidFill>
            <a:srgbClr val="C4D56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750"/>
              </a:spcBef>
              <a:spcAft>
                <a:spcPts val="0"/>
              </a:spcAft>
              <a:buNone/>
            </a:pPr>
            <a:r>
              <a:rPr lang="en-US" sz="2700" dirty="0">
                <a:solidFill>
                  <a:schemeClr val="tx1"/>
                </a:solidFill>
              </a:rPr>
              <a:t>Building Level</a:t>
            </a:r>
            <a:endParaRPr sz="2700" dirty="0">
              <a:solidFill>
                <a:schemeClr val="tx1"/>
              </a:solidFill>
            </a:endParaRPr>
          </a:p>
        </p:txBody>
      </p:sp>
      <p:sp>
        <p:nvSpPr>
          <p:cNvPr id="139" name="Google Shape;139;g3e313bf9509_0_0"/>
          <p:cNvSpPr txBox="1">
            <a:spLocks noGrp="1"/>
          </p:cNvSpPr>
          <p:nvPr>
            <p:ph type="body" idx="4"/>
          </p:nvPr>
        </p:nvSpPr>
        <p:spPr>
          <a:xfrm>
            <a:off x="6094800" y="2143950"/>
            <a:ext cx="5836200" cy="40650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sz="1800"/>
              <a:t>Is Special Education integrated into building-level MTSS and continuous improvement efforts? </a:t>
            </a:r>
            <a:endParaRPr sz="1800"/>
          </a:p>
          <a:p>
            <a:pPr marL="457200" lvl="0" indent="-342900" algn="l" rtl="0">
              <a:lnSpc>
                <a:spcPct val="100000"/>
              </a:lnSpc>
              <a:spcBef>
                <a:spcPts val="1000"/>
              </a:spcBef>
              <a:spcAft>
                <a:spcPts val="0"/>
              </a:spcAft>
              <a:buSzPts val="1800"/>
              <a:buChar char="•"/>
            </a:pPr>
            <a:r>
              <a:rPr lang="en-US" sz="1800"/>
              <a:t>Is there a system to support monitoring IEPs for quality and compliance? </a:t>
            </a:r>
            <a:endParaRPr sz="1800"/>
          </a:p>
          <a:p>
            <a:pPr marL="457200" lvl="0" indent="-342900" algn="l" rtl="0">
              <a:lnSpc>
                <a:spcPct val="100000"/>
              </a:lnSpc>
              <a:spcBef>
                <a:spcPts val="1000"/>
              </a:spcBef>
              <a:spcAft>
                <a:spcPts val="0"/>
              </a:spcAft>
              <a:buSzPts val="1800"/>
              <a:buChar char="•"/>
            </a:pPr>
            <a:r>
              <a:rPr lang="en-US" sz="1800"/>
              <a:t>Is there a cadence of reviewing student outcome data and fidelity data at the building level? </a:t>
            </a:r>
            <a:endParaRPr sz="1800"/>
          </a:p>
          <a:p>
            <a:pPr marL="457200" lvl="0" indent="-342900" algn="l" rtl="0">
              <a:lnSpc>
                <a:spcPct val="100000"/>
              </a:lnSpc>
              <a:spcBef>
                <a:spcPts val="1000"/>
              </a:spcBef>
              <a:spcAft>
                <a:spcPts val="0"/>
              </a:spcAft>
              <a:buSzPts val="1800"/>
              <a:buChar char="•"/>
            </a:pP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What professional development did staff participate in throughout the year? Who and How many? </a:t>
            </a:r>
            <a:endParaRPr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457200" lvl="0" indent="-342900" algn="l" rtl="0">
              <a:lnSpc>
                <a:spcPct val="100000"/>
              </a:lnSpc>
              <a:spcBef>
                <a:spcPts val="1000"/>
              </a:spcBef>
              <a:spcAft>
                <a:spcPts val="0"/>
              </a:spcAft>
              <a:buSzPts val="1800"/>
              <a:buChar char="•"/>
            </a:pP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What barriers did you encounter with regards to professional development? </a:t>
            </a:r>
            <a:endParaRPr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457200" lvl="0" indent="-342900" algn="l" rtl="0">
              <a:lnSpc>
                <a:spcPct val="100000"/>
              </a:lnSpc>
              <a:spcBef>
                <a:spcPts val="1000"/>
              </a:spcBef>
              <a:spcAft>
                <a:spcPts val="0"/>
              </a:spcAft>
              <a:buSzPts val="1800"/>
              <a:buChar char="•"/>
            </a:pP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What do you have planned for professional learning next year? </a:t>
            </a:r>
            <a:endParaRPr sz="1800"/>
          </a:p>
          <a:p>
            <a:pPr marL="914400" lvl="0" indent="0" algn="l" rtl="0">
              <a:lnSpc>
                <a:spcPct val="115000"/>
              </a:lnSpc>
              <a:spcBef>
                <a:spcPts val="1000"/>
              </a:spcBef>
              <a:spcAft>
                <a:spcPts val="0"/>
              </a:spcAft>
              <a:buNone/>
            </a:pPr>
            <a:endParaRPr sz="1500"/>
          </a:p>
          <a:p>
            <a:pPr marL="914400" lvl="0" indent="0" algn="l" rtl="0">
              <a:lnSpc>
                <a:spcPct val="115000"/>
              </a:lnSpc>
              <a:spcBef>
                <a:spcPts val="0"/>
              </a:spcBef>
              <a:spcAft>
                <a:spcPts val="0"/>
              </a:spcAft>
              <a:buNone/>
            </a:pP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sz="4500"/>
              <a:t>Inspect</a:t>
            </a:r>
            <a:endParaRPr sz="4500"/>
          </a:p>
        </p:txBody>
      </p:sp>
      <p:pic>
        <p:nvPicPr>
          <p:cNvPr id="145" name="Google Shape;145;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pic>
        <p:nvPicPr>
          <p:cNvPr id="146" name="Google Shape;146;p4" descr="Infinity loop used as a graphic for Iowa's Duties of General Supervision."/>
          <p:cNvPicPr preferRelativeResize="0"/>
          <p:nvPr/>
        </p:nvPicPr>
        <p:blipFill rotWithShape="1">
          <a:blip r:embed="rId4">
            <a:alphaModFix/>
          </a:blip>
          <a:srcRect/>
          <a:stretch/>
        </p:blipFill>
        <p:spPr>
          <a:xfrm>
            <a:off x="1267499" y="4971342"/>
            <a:ext cx="1823001" cy="1102016"/>
          </a:xfrm>
          <a:prstGeom prst="rect">
            <a:avLst/>
          </a:prstGeom>
          <a:noFill/>
          <a:ln>
            <a:noFill/>
          </a:ln>
        </p:spPr>
      </p:pic>
      <p:sp>
        <p:nvSpPr>
          <p:cNvPr id="147" name="Google Shape;147;p4"/>
          <p:cNvSpPr txBox="1">
            <a:spLocks noGrp="1"/>
          </p:cNvSpPr>
          <p:nvPr>
            <p:ph type="body" idx="1"/>
          </p:nvPr>
        </p:nvSpPr>
        <p:spPr>
          <a:xfrm>
            <a:off x="4294925" y="217600"/>
            <a:ext cx="7584600" cy="6116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700">
                <a:solidFill>
                  <a:srgbClr val="222222"/>
                </a:solidFill>
              </a:rPr>
              <a:t>The </a:t>
            </a:r>
            <a:r>
              <a:rPr lang="en-US" sz="2700" b="1">
                <a:solidFill>
                  <a:srgbClr val="222222"/>
                </a:solidFill>
              </a:rPr>
              <a:t>duty to inspect </a:t>
            </a:r>
            <a:r>
              <a:rPr lang="en-US" sz="2700">
                <a:solidFill>
                  <a:srgbClr val="222222"/>
                </a:solidFill>
              </a:rPr>
              <a:t>includes problem analysis and in-depth investigations to verify the existence of an issue or issues, determine their underlying causes, and assess the extent of the problem (e.g., whether it is specific to a student, classroom, building, etc.)  </a:t>
            </a:r>
            <a:endParaRPr sz="2700">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sz="270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US" sz="2700" b="1">
                <a:solidFill>
                  <a:srgbClr val="222222"/>
                </a:solidFill>
              </a:rPr>
              <a:t>Outcome</a:t>
            </a:r>
            <a:r>
              <a:rPr lang="en-US" sz="2700">
                <a:solidFill>
                  <a:srgbClr val="222222"/>
                </a:solidFill>
              </a:rPr>
              <a:t>: Analysis results may establish confirmation of issues arising from </a:t>
            </a:r>
            <a:r>
              <a:rPr lang="en-US" sz="2700" i="1">
                <a:solidFill>
                  <a:srgbClr val="222222"/>
                </a:solidFill>
              </a:rPr>
              <a:t>detect, </a:t>
            </a:r>
            <a:r>
              <a:rPr lang="en-US" sz="2700">
                <a:solidFill>
                  <a:srgbClr val="222222"/>
                </a:solidFill>
              </a:rPr>
              <a:t>including the likely causes and identification of next steps.</a:t>
            </a:r>
            <a:endParaRPr sz="3100">
              <a:highlight>
                <a:srgbClr val="FFFF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e313bf9509_0_8"/>
          <p:cNvSpPr txBox="1">
            <a:spLocks noGrp="1"/>
          </p:cNvSpPr>
          <p:nvPr>
            <p:ph type="title"/>
          </p:nvPr>
        </p:nvSpPr>
        <p:spPr>
          <a:xfrm>
            <a:off x="357172" y="1"/>
            <a:ext cx="10515600" cy="119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End of Year Questions: Duty to Inspect </a:t>
            </a:r>
            <a:endParaRPr/>
          </a:p>
        </p:txBody>
      </p:sp>
      <p:sp>
        <p:nvSpPr>
          <p:cNvPr id="153" name="Google Shape;153;g3e313bf9509_0_8"/>
          <p:cNvSpPr txBox="1">
            <a:spLocks noGrp="1"/>
          </p:cNvSpPr>
          <p:nvPr>
            <p:ph type="body" idx="1"/>
          </p:nvPr>
        </p:nvSpPr>
        <p:spPr>
          <a:xfrm>
            <a:off x="892799" y="1396241"/>
            <a:ext cx="5157900" cy="823800"/>
          </a:xfrm>
          <a:prstGeom prst="rect">
            <a:avLst/>
          </a:prstGeom>
          <a:solidFill>
            <a:srgbClr val="C4D56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spcBef>
                <a:spcPts val="750"/>
              </a:spcBef>
              <a:spcAft>
                <a:spcPts val="0"/>
              </a:spcAft>
              <a:buNone/>
            </a:pPr>
            <a:r>
              <a:rPr lang="en-US" sz="2700" dirty="0">
                <a:solidFill>
                  <a:schemeClr val="tx1"/>
                </a:solidFill>
              </a:rPr>
              <a:t>Systems Level</a:t>
            </a:r>
            <a:endParaRPr sz="2700" dirty="0">
              <a:solidFill>
                <a:schemeClr val="tx1"/>
              </a:solidFill>
            </a:endParaRPr>
          </a:p>
        </p:txBody>
      </p:sp>
      <p:sp>
        <p:nvSpPr>
          <p:cNvPr id="154" name="Google Shape;154;g3e313bf9509_0_8"/>
          <p:cNvSpPr txBox="1">
            <a:spLocks noGrp="1"/>
          </p:cNvSpPr>
          <p:nvPr>
            <p:ph type="body" idx="2"/>
          </p:nvPr>
        </p:nvSpPr>
        <p:spPr>
          <a:xfrm>
            <a:off x="892800" y="2220150"/>
            <a:ext cx="5157900" cy="40362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Clr>
                <a:srgbClr val="222222"/>
              </a:buClr>
              <a:buSzPts val="2600"/>
              <a:buChar char="•"/>
            </a:pPr>
            <a:r>
              <a:rPr lang="en-US" sz="2000">
                <a:solidFill>
                  <a:srgbClr val="222222"/>
                </a:solidFill>
              </a:rPr>
              <a:t>Is there an established process for the review of specific IEP’s based on reports pulled in ACHIEVE to identify patterns or problems?</a:t>
            </a:r>
            <a:endParaRPr sz="2000">
              <a:solidFill>
                <a:srgbClr val="222222"/>
              </a:solidFill>
            </a:endParaRPr>
          </a:p>
          <a:p>
            <a:pPr marL="457200" lvl="0" indent="-393700" algn="l" rtl="0">
              <a:lnSpc>
                <a:spcPct val="100000"/>
              </a:lnSpc>
              <a:spcBef>
                <a:spcPts val="1000"/>
              </a:spcBef>
              <a:spcAft>
                <a:spcPts val="0"/>
              </a:spcAft>
              <a:buClr>
                <a:srgbClr val="222222"/>
              </a:buClr>
              <a:buSzPts val="2600"/>
              <a:buChar char="•"/>
            </a:pPr>
            <a:r>
              <a:rPr lang="en-US" sz="2000">
                <a:solidFill>
                  <a:srgbClr val="222222"/>
                </a:solidFill>
              </a:rPr>
              <a:t>Are there established times for conversations among administrators in the district to assess the extent of patterns or problems regarding special education?</a:t>
            </a:r>
            <a:endParaRPr sz="2000">
              <a:solidFill>
                <a:srgbClr val="222222"/>
              </a:solidFill>
            </a:endParaRPr>
          </a:p>
          <a:p>
            <a:pPr marL="457200" lvl="0" indent="-393700" algn="l" rtl="0">
              <a:lnSpc>
                <a:spcPct val="100000"/>
              </a:lnSpc>
              <a:spcBef>
                <a:spcPts val="1000"/>
              </a:spcBef>
              <a:spcAft>
                <a:spcPts val="0"/>
              </a:spcAft>
              <a:buClr>
                <a:srgbClr val="222222"/>
              </a:buClr>
              <a:buSzPts val="2600"/>
              <a:buChar char="•"/>
            </a:pPr>
            <a:r>
              <a:rPr lang="en-US" sz="2000">
                <a:solidFill>
                  <a:srgbClr val="222222"/>
                </a:solidFill>
              </a:rPr>
              <a:t>Are supports in place to address these patterns or problems?</a:t>
            </a:r>
            <a:endParaRPr sz="2000">
              <a:solidFill>
                <a:srgbClr val="222222"/>
              </a:solidFill>
            </a:endParaRPr>
          </a:p>
        </p:txBody>
      </p:sp>
      <p:sp>
        <p:nvSpPr>
          <p:cNvPr id="155" name="Google Shape;155;g3e313bf9509_0_8"/>
          <p:cNvSpPr txBox="1">
            <a:spLocks noGrp="1"/>
          </p:cNvSpPr>
          <p:nvPr>
            <p:ph type="body" idx="3"/>
          </p:nvPr>
        </p:nvSpPr>
        <p:spPr>
          <a:xfrm>
            <a:off x="6225210" y="1396241"/>
            <a:ext cx="5183100" cy="823800"/>
          </a:xfrm>
          <a:prstGeom prst="rect">
            <a:avLst/>
          </a:prstGeom>
          <a:solidFill>
            <a:srgbClr val="C4D56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spcBef>
                <a:spcPts val="750"/>
              </a:spcBef>
              <a:spcAft>
                <a:spcPts val="0"/>
              </a:spcAft>
              <a:buNone/>
            </a:pPr>
            <a:r>
              <a:rPr lang="en-US" sz="2700" dirty="0">
                <a:solidFill>
                  <a:schemeClr val="tx1"/>
                </a:solidFill>
              </a:rPr>
              <a:t>Building Level</a:t>
            </a:r>
            <a:endParaRPr sz="2700" dirty="0">
              <a:solidFill>
                <a:schemeClr val="tx1"/>
              </a:solidFill>
            </a:endParaRPr>
          </a:p>
        </p:txBody>
      </p:sp>
      <p:sp>
        <p:nvSpPr>
          <p:cNvPr id="156" name="Google Shape;156;g3e313bf9509_0_8"/>
          <p:cNvSpPr txBox="1">
            <a:spLocks noGrp="1"/>
          </p:cNvSpPr>
          <p:nvPr>
            <p:ph type="body" idx="4"/>
          </p:nvPr>
        </p:nvSpPr>
        <p:spPr>
          <a:xfrm>
            <a:off x="6225200" y="2220150"/>
            <a:ext cx="5183100" cy="40362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sz="2000"/>
              <a:t>What are the barriers to special education in your building and how do you know?</a:t>
            </a:r>
            <a:endParaRPr sz="2000"/>
          </a:p>
          <a:p>
            <a:pPr marL="457200" lvl="0" indent="-393700" algn="l" rtl="0">
              <a:lnSpc>
                <a:spcPct val="100000"/>
              </a:lnSpc>
              <a:spcBef>
                <a:spcPts val="1000"/>
              </a:spcBef>
              <a:spcAft>
                <a:spcPts val="0"/>
              </a:spcAft>
              <a:buSzPts val="2600"/>
              <a:buChar char="•"/>
            </a:pPr>
            <a:r>
              <a:rPr lang="en-US" sz="2000"/>
              <a:t>What process is used at the building level to investigate problems specific to a student, classroom or building?</a:t>
            </a:r>
            <a:endParaRPr sz="2000"/>
          </a:p>
          <a:p>
            <a:pPr marL="457200" lvl="0" indent="-393700" algn="l" rtl="0">
              <a:lnSpc>
                <a:spcPct val="100000"/>
              </a:lnSpc>
              <a:spcBef>
                <a:spcPts val="1000"/>
              </a:spcBef>
              <a:spcAft>
                <a:spcPts val="0"/>
              </a:spcAft>
              <a:buSzPts val="2600"/>
              <a:buChar char="•"/>
            </a:pPr>
            <a:r>
              <a:rPr lang="en-US" sz="2000"/>
              <a:t>Are all staff aware of this process?</a:t>
            </a:r>
            <a:endParaRPr sz="2000"/>
          </a:p>
          <a:p>
            <a:pPr marL="457200" lvl="0" indent="-393700" algn="l" rtl="0">
              <a:lnSpc>
                <a:spcPct val="100000"/>
              </a:lnSpc>
              <a:spcBef>
                <a:spcPts val="1000"/>
              </a:spcBef>
              <a:spcAft>
                <a:spcPts val="0"/>
              </a:spcAft>
              <a:buSzPts val="2600"/>
              <a:buChar char="•"/>
            </a:pPr>
            <a:r>
              <a:rPr lang="en-US" sz="2000"/>
              <a:t>Are supports in place to address these barriers or issues?</a:t>
            </a:r>
            <a:endParaRPr sz="2000"/>
          </a:p>
          <a:p>
            <a:pPr marL="914400" lvl="0" indent="0" algn="l" rtl="0">
              <a:lnSpc>
                <a:spcPct val="115000"/>
              </a:lnSpc>
              <a:spcBef>
                <a:spcPts val="0"/>
              </a:spcBef>
              <a:spcAft>
                <a:spcPts val="0"/>
              </a:spcAft>
              <a:buNone/>
            </a:pP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sz="4500"/>
              <a:t>Correct</a:t>
            </a:r>
            <a:endParaRPr sz="4500"/>
          </a:p>
        </p:txBody>
      </p:sp>
      <p:pic>
        <p:nvPicPr>
          <p:cNvPr id="162" name="Google Shape;162;p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pic>
        <p:nvPicPr>
          <p:cNvPr id="163" name="Google Shape;163;p5" descr="Infinity loop used as a graphic for Iowa's Duties of General Supervision."/>
          <p:cNvPicPr preferRelativeResize="0"/>
          <p:nvPr/>
        </p:nvPicPr>
        <p:blipFill rotWithShape="1">
          <a:blip r:embed="rId4">
            <a:alphaModFix/>
          </a:blip>
          <a:srcRect/>
          <a:stretch/>
        </p:blipFill>
        <p:spPr>
          <a:xfrm>
            <a:off x="1267499" y="4881844"/>
            <a:ext cx="1823001" cy="1102017"/>
          </a:xfrm>
          <a:prstGeom prst="rect">
            <a:avLst/>
          </a:prstGeom>
          <a:noFill/>
          <a:ln>
            <a:noFill/>
          </a:ln>
        </p:spPr>
      </p:pic>
      <p:sp>
        <p:nvSpPr>
          <p:cNvPr id="164" name="Google Shape;164;p5"/>
          <p:cNvSpPr txBox="1">
            <a:spLocks noGrp="1"/>
          </p:cNvSpPr>
          <p:nvPr>
            <p:ph type="body" idx="1"/>
          </p:nvPr>
        </p:nvSpPr>
        <p:spPr>
          <a:xfrm>
            <a:off x="4361879" y="351517"/>
            <a:ext cx="7017300" cy="5906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018"/>
              <a:buFont typeface="Arial"/>
              <a:buNone/>
            </a:pPr>
            <a:r>
              <a:rPr lang="en-US" sz="2700">
                <a:solidFill>
                  <a:srgbClr val="222222"/>
                </a:solidFill>
              </a:rPr>
              <a:t>The </a:t>
            </a:r>
            <a:r>
              <a:rPr lang="en-US" sz="2700" b="1">
                <a:solidFill>
                  <a:srgbClr val="222222"/>
                </a:solidFill>
              </a:rPr>
              <a:t>duty to correct</a:t>
            </a:r>
            <a:r>
              <a:rPr lang="en-US" sz="2700">
                <a:solidFill>
                  <a:srgbClr val="222222"/>
                </a:solidFill>
              </a:rPr>
              <a:t> includes actions taken to address issues that are verified through </a:t>
            </a:r>
            <a:r>
              <a:rPr lang="en-US" sz="2700" i="1">
                <a:solidFill>
                  <a:srgbClr val="222222"/>
                </a:solidFill>
              </a:rPr>
              <a:t>inspect</a:t>
            </a:r>
            <a:r>
              <a:rPr lang="en-US" sz="2700">
                <a:solidFill>
                  <a:srgbClr val="222222"/>
                </a:solidFill>
              </a:rPr>
              <a:t>. The actions may be the result of a formal Corrective Action Plan (CAP), IDEA-DA continuous improvement or other reasons.</a:t>
            </a:r>
            <a:endParaRPr sz="2700">
              <a:solidFill>
                <a:srgbClr val="222222"/>
              </a:solidFill>
            </a:endParaRPr>
          </a:p>
          <a:p>
            <a:pPr marL="0" lvl="0" indent="0" algn="l" rtl="0">
              <a:lnSpc>
                <a:spcPct val="115000"/>
              </a:lnSpc>
              <a:spcBef>
                <a:spcPts val="0"/>
              </a:spcBef>
              <a:spcAft>
                <a:spcPts val="0"/>
              </a:spcAft>
              <a:buClr>
                <a:schemeClr val="dk1"/>
              </a:buClr>
              <a:buSzPts val="1018"/>
              <a:buFont typeface="Arial"/>
              <a:buNone/>
            </a:pPr>
            <a:endParaRPr sz="2700">
              <a:solidFill>
                <a:srgbClr val="222222"/>
              </a:solidFill>
            </a:endParaRPr>
          </a:p>
          <a:p>
            <a:pPr marL="0" lvl="0" indent="0" algn="l" rtl="0">
              <a:lnSpc>
                <a:spcPct val="115000"/>
              </a:lnSpc>
              <a:spcBef>
                <a:spcPts val="0"/>
              </a:spcBef>
              <a:spcAft>
                <a:spcPts val="0"/>
              </a:spcAft>
              <a:buClr>
                <a:schemeClr val="dk1"/>
              </a:buClr>
              <a:buSzPts val="1018"/>
              <a:buFont typeface="Arial"/>
              <a:buNone/>
            </a:pPr>
            <a:r>
              <a:rPr lang="en-US" sz="2700" b="1">
                <a:solidFill>
                  <a:srgbClr val="222222"/>
                </a:solidFill>
              </a:rPr>
              <a:t>Outcome:</a:t>
            </a:r>
            <a:r>
              <a:rPr lang="en-US" sz="2700">
                <a:solidFill>
                  <a:srgbClr val="222222"/>
                </a:solidFill>
              </a:rPr>
              <a:t> The issue is corrected and improvements are made for both individual and systemic issues, with an emphasis on learner outcomes. </a:t>
            </a:r>
            <a:endParaRPr sz="3100">
              <a:highlight>
                <a:schemeClr val="accent2"/>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e313bf9509_0_16"/>
          <p:cNvSpPr txBox="1">
            <a:spLocks noGrp="1"/>
          </p:cNvSpPr>
          <p:nvPr>
            <p:ph type="title"/>
          </p:nvPr>
        </p:nvSpPr>
        <p:spPr>
          <a:xfrm>
            <a:off x="414572" y="1"/>
            <a:ext cx="10515600" cy="119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End-of-Year Questions: Duty to Correct</a:t>
            </a:r>
            <a:endParaRPr/>
          </a:p>
        </p:txBody>
      </p:sp>
      <p:sp>
        <p:nvSpPr>
          <p:cNvPr id="170" name="Google Shape;170;g3e313bf9509_0_16"/>
          <p:cNvSpPr txBox="1">
            <a:spLocks noGrp="1"/>
          </p:cNvSpPr>
          <p:nvPr>
            <p:ph type="body" idx="1"/>
          </p:nvPr>
        </p:nvSpPr>
        <p:spPr>
          <a:xfrm>
            <a:off x="468600" y="1396250"/>
            <a:ext cx="5582100" cy="823800"/>
          </a:xfrm>
          <a:prstGeom prst="rect">
            <a:avLst/>
          </a:prstGeom>
          <a:solidFill>
            <a:srgbClr val="C4D56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750"/>
              </a:spcBef>
              <a:spcAft>
                <a:spcPts val="0"/>
              </a:spcAft>
              <a:buNone/>
            </a:pPr>
            <a:r>
              <a:rPr lang="en-US" sz="2700" dirty="0">
                <a:solidFill>
                  <a:schemeClr val="tx1"/>
                </a:solidFill>
              </a:rPr>
              <a:t>Systems Level</a:t>
            </a:r>
            <a:endParaRPr sz="2700" dirty="0">
              <a:solidFill>
                <a:schemeClr val="tx1"/>
              </a:solidFill>
            </a:endParaRPr>
          </a:p>
        </p:txBody>
      </p:sp>
      <p:sp>
        <p:nvSpPr>
          <p:cNvPr id="171" name="Google Shape;171;g3e313bf9509_0_16"/>
          <p:cNvSpPr txBox="1">
            <a:spLocks noGrp="1"/>
          </p:cNvSpPr>
          <p:nvPr>
            <p:ph type="body" idx="2"/>
          </p:nvPr>
        </p:nvSpPr>
        <p:spPr>
          <a:xfrm>
            <a:off x="468675" y="2220250"/>
            <a:ext cx="5582100" cy="40170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Clr>
                <a:srgbClr val="222222"/>
              </a:buClr>
              <a:buSzPts val="2100"/>
              <a:buChar char="•"/>
            </a:pPr>
            <a:r>
              <a:rPr lang="en-US" sz="2000">
                <a:solidFill>
                  <a:srgbClr val="222222"/>
                </a:solidFill>
              </a:rPr>
              <a:t>If a formal CAP has been initiated, are the corrections being prioritized and resolved?</a:t>
            </a:r>
            <a:endParaRPr sz="2000">
              <a:solidFill>
                <a:srgbClr val="222222"/>
              </a:solidFill>
            </a:endParaRPr>
          </a:p>
          <a:p>
            <a:pPr marL="457200" lvl="0" indent="-361950" algn="l" rtl="0">
              <a:lnSpc>
                <a:spcPct val="100000"/>
              </a:lnSpc>
              <a:spcBef>
                <a:spcPts val="1000"/>
              </a:spcBef>
              <a:spcAft>
                <a:spcPts val="0"/>
              </a:spcAft>
              <a:buClr>
                <a:srgbClr val="222222"/>
              </a:buClr>
              <a:buSzPts val="2100"/>
              <a:buChar char="•"/>
            </a:pPr>
            <a:r>
              <a:rPr lang="en-US" sz="2000">
                <a:solidFill>
                  <a:srgbClr val="222222"/>
                </a:solidFill>
              </a:rPr>
              <a:t>Has your district considered dates for scheduling IDEA-DA continuous improvement requirements (systems coaching, practice coaching, SDI package professional learning)?</a:t>
            </a:r>
            <a:endParaRPr sz="2000">
              <a:solidFill>
                <a:srgbClr val="222222"/>
              </a:solidFill>
            </a:endParaRPr>
          </a:p>
          <a:p>
            <a:pPr marL="457200" lvl="0" indent="-361950" algn="l" rtl="0">
              <a:lnSpc>
                <a:spcPct val="100000"/>
              </a:lnSpc>
              <a:spcBef>
                <a:spcPts val="1000"/>
              </a:spcBef>
              <a:spcAft>
                <a:spcPts val="1000"/>
              </a:spcAft>
              <a:buClr>
                <a:srgbClr val="222222"/>
              </a:buClr>
              <a:buSzPts val="2100"/>
              <a:buChar char="•"/>
            </a:pPr>
            <a:r>
              <a:rPr lang="en-US" sz="2000">
                <a:solidFill>
                  <a:srgbClr val="222222"/>
                </a:solidFill>
              </a:rPr>
              <a:t>Has your IDEA-DA leadership team identified time to meet and review the district IDEA-DA Implementation Plan, action steps and relevant data sets?</a:t>
            </a:r>
            <a:endParaRPr sz="2000">
              <a:solidFill>
                <a:srgbClr val="222222"/>
              </a:solidFill>
            </a:endParaRPr>
          </a:p>
        </p:txBody>
      </p:sp>
      <p:sp>
        <p:nvSpPr>
          <p:cNvPr id="172" name="Google Shape;172;g3e313bf9509_0_16"/>
          <p:cNvSpPr txBox="1">
            <a:spLocks noGrp="1"/>
          </p:cNvSpPr>
          <p:nvPr>
            <p:ph type="body" idx="3"/>
          </p:nvPr>
        </p:nvSpPr>
        <p:spPr>
          <a:xfrm>
            <a:off x="6225210" y="1396241"/>
            <a:ext cx="5577900" cy="823800"/>
          </a:xfrm>
          <a:prstGeom prst="rect">
            <a:avLst/>
          </a:prstGeom>
          <a:solidFill>
            <a:srgbClr val="C4D56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750"/>
              </a:spcBef>
              <a:spcAft>
                <a:spcPts val="0"/>
              </a:spcAft>
              <a:buNone/>
            </a:pPr>
            <a:r>
              <a:rPr lang="en-US" sz="2700" dirty="0">
                <a:solidFill>
                  <a:schemeClr val="tx1"/>
                </a:solidFill>
              </a:rPr>
              <a:t>Building Level</a:t>
            </a:r>
            <a:endParaRPr sz="2700" dirty="0">
              <a:solidFill>
                <a:schemeClr val="tx1"/>
              </a:solidFill>
            </a:endParaRPr>
          </a:p>
        </p:txBody>
      </p:sp>
      <p:sp>
        <p:nvSpPr>
          <p:cNvPr id="173" name="Google Shape;173;g3e313bf9509_0_16"/>
          <p:cNvSpPr txBox="1">
            <a:spLocks noGrp="1"/>
          </p:cNvSpPr>
          <p:nvPr>
            <p:ph type="body" idx="4"/>
          </p:nvPr>
        </p:nvSpPr>
        <p:spPr>
          <a:xfrm>
            <a:off x="6225200" y="2220150"/>
            <a:ext cx="5577900" cy="40170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00050" lvl="0" indent="-361950" algn="l" rtl="0">
              <a:lnSpc>
                <a:spcPct val="100000"/>
              </a:lnSpc>
              <a:spcBef>
                <a:spcPts val="0"/>
              </a:spcBef>
              <a:spcAft>
                <a:spcPts val="0"/>
              </a:spcAft>
              <a:buSzPts val="2100"/>
              <a:buChar char="•"/>
            </a:pPr>
            <a:r>
              <a:rPr lang="en-US" sz="2000">
                <a:solidFill>
                  <a:srgbClr val="222222"/>
                </a:solidFill>
              </a:rPr>
              <a:t>If a formal CAP has been initiated, are building level corrections being prioritized and resolved?</a:t>
            </a:r>
            <a:endParaRPr sz="2000">
              <a:solidFill>
                <a:srgbClr val="222222"/>
              </a:solidFill>
            </a:endParaRPr>
          </a:p>
          <a:p>
            <a:pPr marL="400050" lvl="0" indent="-355600" algn="l" rtl="0">
              <a:lnSpc>
                <a:spcPct val="100000"/>
              </a:lnSpc>
              <a:spcBef>
                <a:spcPts val="1000"/>
              </a:spcBef>
              <a:spcAft>
                <a:spcPts val="0"/>
              </a:spcAft>
              <a:buClr>
                <a:srgbClr val="222222"/>
              </a:buClr>
              <a:buSzPts val="2000"/>
              <a:buChar char="•"/>
            </a:pPr>
            <a:r>
              <a:rPr lang="en-US" sz="2000">
                <a:solidFill>
                  <a:srgbClr val="222222"/>
                </a:solidFill>
              </a:rPr>
              <a:t>Does your building have representation in the IDEA-DA systems level work?</a:t>
            </a:r>
            <a:endParaRPr sz="2000">
              <a:solidFill>
                <a:srgbClr val="222222"/>
              </a:solidFill>
            </a:endParaRPr>
          </a:p>
          <a:p>
            <a:pPr marL="400050" lvl="0" indent="-355600" algn="l" rtl="0">
              <a:lnSpc>
                <a:spcPct val="100000"/>
              </a:lnSpc>
              <a:spcBef>
                <a:spcPts val="1000"/>
              </a:spcBef>
              <a:spcAft>
                <a:spcPts val="0"/>
              </a:spcAft>
              <a:buClr>
                <a:srgbClr val="222222"/>
              </a:buClr>
              <a:buSzPts val="2000"/>
              <a:buChar char="•"/>
            </a:pPr>
            <a:r>
              <a:rPr lang="en-US" sz="2000">
                <a:solidFill>
                  <a:srgbClr val="222222"/>
                </a:solidFill>
              </a:rPr>
              <a:t>Are learner outcomes the focus of this corrective work at both the building level and systems level?</a:t>
            </a:r>
            <a:endParaRPr sz="2000">
              <a:solidFill>
                <a:srgbClr val="222222"/>
              </a:solidFill>
            </a:endParaRPr>
          </a:p>
          <a:p>
            <a:pPr marL="914400" lvl="0" indent="0" algn="l" rtl="0">
              <a:lnSpc>
                <a:spcPct val="115000"/>
              </a:lnSpc>
              <a:spcBef>
                <a:spcPts val="1000"/>
              </a:spcBef>
              <a:spcAft>
                <a:spcPts val="0"/>
              </a:spcAft>
              <a:buNone/>
            </a:pP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Welcome</a:t>
            </a:r>
            <a:endParaRPr/>
          </a:p>
        </p:txBody>
      </p:sp>
      <p:pic>
        <p:nvPicPr>
          <p:cNvPr id="48" name="Google Shape;48;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
        <p:nvSpPr>
          <p:cNvPr id="49" name="Google Shape;49;p3"/>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457200" lvl="0" indent="-387350" algn="l" rtl="0">
              <a:lnSpc>
                <a:spcPct val="90000"/>
              </a:lnSpc>
              <a:spcBef>
                <a:spcPts val="600"/>
              </a:spcBef>
              <a:spcAft>
                <a:spcPts val="0"/>
              </a:spcAft>
              <a:buSzPts val="2500"/>
              <a:buChar char="•"/>
            </a:pPr>
            <a:r>
              <a:rPr lang="en-US" sz="2500"/>
              <a:t>Please post your questions in the Q&amp;A</a:t>
            </a:r>
            <a:endParaRPr sz="2500"/>
          </a:p>
          <a:p>
            <a:pPr marL="457200" lvl="0" indent="-387350" algn="l" rtl="0">
              <a:lnSpc>
                <a:spcPct val="90000"/>
              </a:lnSpc>
              <a:spcBef>
                <a:spcPts val="1000"/>
              </a:spcBef>
              <a:spcAft>
                <a:spcPts val="0"/>
              </a:spcAft>
              <a:buSzPts val="2500"/>
              <a:buChar char="•"/>
            </a:pPr>
            <a:r>
              <a:rPr lang="en-US" sz="2500"/>
              <a:t>Slides will be posted on the DE website after the webinar</a:t>
            </a:r>
            <a:endParaRPr sz="2500"/>
          </a:p>
          <a:p>
            <a:pPr marL="914400" lvl="0" indent="0" algn="l" rtl="0">
              <a:lnSpc>
                <a:spcPct val="90000"/>
              </a:lnSpc>
              <a:spcBef>
                <a:spcPts val="1000"/>
              </a:spcBef>
              <a:spcAft>
                <a:spcPts val="0"/>
              </a:spcAft>
              <a:buSzPts val="1800"/>
              <a:buNone/>
            </a:pPr>
            <a:r>
              <a:rPr lang="en-US" sz="2000" u="sng">
                <a:solidFill>
                  <a:schemeClr val="hlink"/>
                </a:solidFill>
                <a:hlinkClick r:id="rId4"/>
              </a:rPr>
              <a:t>Policy &amp; Practice Webinar Series &amp; Recordings | Department of Education</a:t>
            </a:r>
            <a:endParaRPr sz="2000"/>
          </a:p>
          <a:p>
            <a:pPr marL="0" lvl="0" indent="0" algn="l" rtl="0">
              <a:lnSpc>
                <a:spcPct val="90000"/>
              </a:lnSpc>
              <a:spcBef>
                <a:spcPts val="1000"/>
              </a:spcBef>
              <a:spcAft>
                <a:spcPts val="0"/>
              </a:spcAft>
              <a:buSzPts val="1800"/>
              <a:buNone/>
            </a:pPr>
            <a:endParaRPr/>
          </a:p>
        </p:txBody>
      </p:sp>
      <p:pic>
        <p:nvPicPr>
          <p:cNvPr id="50" name="Google Shape;50;p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625301" y="3270575"/>
            <a:ext cx="2697651" cy="2023250"/>
          </a:xfrm>
          <a:prstGeom prst="rect">
            <a:avLst/>
          </a:prstGeom>
          <a:noFill/>
          <a:ln>
            <a:noFill/>
          </a:ln>
          <a:effectLst>
            <a:outerShdw blurRad="57150" dist="19050" dir="5400000" algn="bl" rotWithShape="0">
              <a:srgbClr val="000000">
                <a:alpha val="4745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sz="4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Prevent</a:t>
            </a:r>
            <a:endParaRPr sz="4500"/>
          </a:p>
        </p:txBody>
      </p:sp>
      <p:pic>
        <p:nvPicPr>
          <p:cNvPr id="179" name="Google Shape;179;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pic>
        <p:nvPicPr>
          <p:cNvPr id="180" name="Google Shape;180;p6" descr="Infinity loop used as a graphic for Iowa's Duties of General Supervision."/>
          <p:cNvPicPr preferRelativeResize="0"/>
          <p:nvPr/>
        </p:nvPicPr>
        <p:blipFill rotWithShape="1">
          <a:blip r:embed="rId4">
            <a:alphaModFix/>
          </a:blip>
          <a:srcRect/>
          <a:stretch/>
        </p:blipFill>
        <p:spPr>
          <a:xfrm>
            <a:off x="1267500" y="4990588"/>
            <a:ext cx="1823001" cy="1102016"/>
          </a:xfrm>
          <a:prstGeom prst="rect">
            <a:avLst/>
          </a:prstGeom>
          <a:noFill/>
          <a:ln>
            <a:noFill/>
          </a:ln>
        </p:spPr>
      </p:pic>
      <p:sp>
        <p:nvSpPr>
          <p:cNvPr id="181" name="Google Shape;181;p6"/>
          <p:cNvSpPr txBox="1">
            <a:spLocks noGrp="1"/>
          </p:cNvSpPr>
          <p:nvPr>
            <p:ph type="body" idx="1"/>
          </p:nvPr>
        </p:nvSpPr>
        <p:spPr>
          <a:xfrm>
            <a:off x="4304175" y="294125"/>
            <a:ext cx="7256700" cy="59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800"/>
              </a:spcBef>
              <a:spcAft>
                <a:spcPts val="0"/>
              </a:spcAft>
              <a:buClr>
                <a:schemeClr val="dk1"/>
              </a:buClr>
              <a:buSzPts val="1400"/>
              <a:buFont typeface="Arial"/>
              <a:buNone/>
            </a:pPr>
            <a:r>
              <a:rPr lang="en-US" sz="2500"/>
              <a:t>The </a:t>
            </a:r>
            <a:r>
              <a:rPr lang="en-US" sz="2500" b="1"/>
              <a:t>duty to prevent</a:t>
            </a:r>
            <a:r>
              <a:rPr lang="en-US" sz="2500"/>
              <a:t> includes </a:t>
            </a:r>
            <a:r>
              <a:rPr lang="en-US" sz="2500">
                <a:solidFill>
                  <a:srgbClr val="222222"/>
                </a:solidFill>
              </a:rPr>
              <a:t>creating systems and structures that guide implementation of the general supervision processes. These include actions that the State, AEA and LEA take to prevent noncompliance or concerns with IDEA implementation now and in the future. </a:t>
            </a:r>
            <a:endParaRPr sz="2500">
              <a:solidFill>
                <a:srgbClr val="222222"/>
              </a:solidFill>
            </a:endParaRPr>
          </a:p>
          <a:p>
            <a:pPr marL="0" lvl="0" indent="0" algn="l" rtl="0">
              <a:lnSpc>
                <a:spcPct val="100000"/>
              </a:lnSpc>
              <a:spcBef>
                <a:spcPts val="800"/>
              </a:spcBef>
              <a:spcAft>
                <a:spcPts val="0"/>
              </a:spcAft>
              <a:buClr>
                <a:schemeClr val="dk1"/>
              </a:buClr>
              <a:buSzPts val="1400"/>
              <a:buFont typeface="Arial"/>
              <a:buNone/>
            </a:pPr>
            <a:endParaRPr sz="2500">
              <a:solidFill>
                <a:srgbClr val="222222"/>
              </a:solidFill>
            </a:endParaRPr>
          </a:p>
          <a:p>
            <a:pPr marL="0" lvl="0" indent="0" algn="l" rtl="0">
              <a:lnSpc>
                <a:spcPct val="100000"/>
              </a:lnSpc>
              <a:spcBef>
                <a:spcPts val="0"/>
              </a:spcBef>
              <a:spcAft>
                <a:spcPts val="0"/>
              </a:spcAft>
              <a:buClr>
                <a:schemeClr val="dk1"/>
              </a:buClr>
              <a:buSzPts val="1100"/>
              <a:buFont typeface="Arial"/>
              <a:buNone/>
            </a:pPr>
            <a:r>
              <a:rPr lang="en-US" sz="2500" b="1">
                <a:solidFill>
                  <a:srgbClr val="222222"/>
                </a:solidFill>
              </a:rPr>
              <a:t>Outcome</a:t>
            </a:r>
            <a:r>
              <a:rPr lang="en-US" sz="2500">
                <a:solidFill>
                  <a:srgbClr val="222222"/>
                </a:solidFill>
              </a:rPr>
              <a:t>: Results that indicate a low number of noncompliance and an increase in achievement of learners receiving special education services and supports.</a:t>
            </a:r>
            <a:endParaRPr sz="2500">
              <a:solidFill>
                <a:srgbClr val="222222"/>
              </a:solidFill>
            </a:endParaRPr>
          </a:p>
          <a:p>
            <a:pPr marL="0" lvl="0" indent="0" algn="l" rtl="0">
              <a:lnSpc>
                <a:spcPct val="100000"/>
              </a:lnSpc>
              <a:spcBef>
                <a:spcPts val="0"/>
              </a:spcBef>
              <a:spcAft>
                <a:spcPts val="0"/>
              </a:spcAft>
              <a:buClr>
                <a:schemeClr val="dk1"/>
              </a:buClr>
              <a:buSzPts val="1100"/>
              <a:buFont typeface="Arial"/>
              <a:buNone/>
            </a:pPr>
            <a:endParaRPr sz="2000">
              <a:solidFill>
                <a:srgbClr val="222222"/>
              </a:solidFill>
            </a:endParaRPr>
          </a:p>
          <a:p>
            <a:pPr marL="0" lvl="0" indent="0" algn="l" rtl="0">
              <a:lnSpc>
                <a:spcPct val="115000"/>
              </a:lnSpc>
              <a:spcBef>
                <a:spcPts val="0"/>
              </a:spcBef>
              <a:spcAft>
                <a:spcPts val="0"/>
              </a:spcAft>
              <a:buNone/>
            </a:pPr>
            <a:endParaRPr sz="3100">
              <a:highlight>
                <a:srgbClr val="FF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e313bf9509_0_24"/>
          <p:cNvSpPr txBox="1">
            <a:spLocks noGrp="1"/>
          </p:cNvSpPr>
          <p:nvPr>
            <p:ph type="title"/>
          </p:nvPr>
        </p:nvSpPr>
        <p:spPr>
          <a:xfrm>
            <a:off x="290222"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End-of-Year Questions: Duty to Prevent</a:t>
            </a:r>
            <a:endParaRPr/>
          </a:p>
        </p:txBody>
      </p:sp>
      <p:sp>
        <p:nvSpPr>
          <p:cNvPr id="187" name="Google Shape;187;g3e313bf9509_0_24"/>
          <p:cNvSpPr txBox="1">
            <a:spLocks noGrp="1"/>
          </p:cNvSpPr>
          <p:nvPr>
            <p:ph type="body" idx="1"/>
          </p:nvPr>
        </p:nvSpPr>
        <p:spPr>
          <a:xfrm>
            <a:off x="724449" y="1434491"/>
            <a:ext cx="5335800" cy="823800"/>
          </a:xfrm>
          <a:prstGeom prst="rect">
            <a:avLst/>
          </a:prstGeom>
          <a:solidFill>
            <a:srgbClr val="C4D56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spcBef>
                <a:spcPts val="750"/>
              </a:spcBef>
              <a:spcAft>
                <a:spcPts val="0"/>
              </a:spcAft>
              <a:buNone/>
            </a:pPr>
            <a:r>
              <a:rPr lang="en-US" sz="2700" dirty="0">
                <a:solidFill>
                  <a:schemeClr val="tx1"/>
                </a:solidFill>
              </a:rPr>
              <a:t>Systems</a:t>
            </a:r>
            <a:r>
              <a:rPr lang="en-US" sz="2700" dirty="0">
                <a:solidFill>
                  <a:schemeClr val="lt1"/>
                </a:solidFill>
              </a:rPr>
              <a:t> </a:t>
            </a:r>
            <a:r>
              <a:rPr lang="en-US" sz="2700" dirty="0">
                <a:solidFill>
                  <a:schemeClr val="tx1"/>
                </a:solidFill>
              </a:rPr>
              <a:t>Level</a:t>
            </a:r>
            <a:endParaRPr sz="2700" dirty="0">
              <a:solidFill>
                <a:schemeClr val="tx1"/>
              </a:solidFill>
            </a:endParaRPr>
          </a:p>
        </p:txBody>
      </p:sp>
      <p:sp>
        <p:nvSpPr>
          <p:cNvPr id="188" name="Google Shape;188;g3e313bf9509_0_24"/>
          <p:cNvSpPr txBox="1">
            <a:spLocks noGrp="1"/>
          </p:cNvSpPr>
          <p:nvPr>
            <p:ph type="body" idx="2"/>
          </p:nvPr>
        </p:nvSpPr>
        <p:spPr>
          <a:xfrm>
            <a:off x="724450" y="2258400"/>
            <a:ext cx="5335800" cy="38928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49250" algn="l" rtl="0">
              <a:lnSpc>
                <a:spcPct val="100000"/>
              </a:lnSpc>
              <a:spcBef>
                <a:spcPts val="0"/>
              </a:spcBef>
              <a:spcAft>
                <a:spcPts val="0"/>
              </a:spcAft>
              <a:buClr>
                <a:srgbClr val="222222"/>
              </a:buClr>
              <a:buSzPts val="1900"/>
              <a:buChar char="•"/>
            </a:pPr>
            <a:r>
              <a:rPr lang="en-US" sz="1900">
                <a:solidFill>
                  <a:srgbClr val="222222"/>
                </a:solidFill>
              </a:rPr>
              <a:t>Is there a process for administrators to express ideas to prevent noncompliance and increase achievement of learners receiving special education services and supports?</a:t>
            </a:r>
            <a:endParaRPr sz="1900">
              <a:solidFill>
                <a:srgbClr val="222222"/>
              </a:solidFill>
            </a:endParaRPr>
          </a:p>
          <a:p>
            <a:pPr marL="457200" lvl="0" indent="-349250" algn="l" rtl="0">
              <a:lnSpc>
                <a:spcPct val="100000"/>
              </a:lnSpc>
              <a:spcBef>
                <a:spcPts val="1000"/>
              </a:spcBef>
              <a:spcAft>
                <a:spcPts val="1000"/>
              </a:spcAft>
              <a:buClr>
                <a:srgbClr val="222222"/>
              </a:buClr>
              <a:buSzPts val="1900"/>
              <a:buChar char="•"/>
            </a:pPr>
            <a:r>
              <a:rPr lang="en-US" sz="1900">
                <a:solidFill>
                  <a:srgbClr val="222222"/>
                </a:solidFill>
              </a:rPr>
              <a:t>Is the district engaged in professional learning from the Department of Education (Policy &amp; Practice webinars, Communities of Practice, guidance documents, newsletters) to prevent issues of noncompliance?</a:t>
            </a:r>
            <a:endParaRPr sz="1900">
              <a:solidFill>
                <a:srgbClr val="222222"/>
              </a:solidFill>
            </a:endParaRPr>
          </a:p>
        </p:txBody>
      </p:sp>
      <p:sp>
        <p:nvSpPr>
          <p:cNvPr id="189" name="Google Shape;189;g3e313bf9509_0_24"/>
          <p:cNvSpPr txBox="1">
            <a:spLocks noGrp="1"/>
          </p:cNvSpPr>
          <p:nvPr>
            <p:ph type="body" idx="3"/>
          </p:nvPr>
        </p:nvSpPr>
        <p:spPr>
          <a:xfrm>
            <a:off x="6232049" y="1434500"/>
            <a:ext cx="5513700" cy="823800"/>
          </a:xfrm>
          <a:prstGeom prst="rect">
            <a:avLst/>
          </a:prstGeom>
          <a:solidFill>
            <a:srgbClr val="C4D56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spcBef>
                <a:spcPts val="750"/>
              </a:spcBef>
              <a:spcAft>
                <a:spcPts val="0"/>
              </a:spcAft>
              <a:buNone/>
            </a:pPr>
            <a:r>
              <a:rPr lang="en-US" sz="2700" dirty="0">
                <a:solidFill>
                  <a:schemeClr val="tx1"/>
                </a:solidFill>
              </a:rPr>
              <a:t>Building Level</a:t>
            </a:r>
            <a:endParaRPr sz="2700" dirty="0">
              <a:solidFill>
                <a:schemeClr val="tx1"/>
              </a:solidFill>
            </a:endParaRPr>
          </a:p>
        </p:txBody>
      </p:sp>
      <p:sp>
        <p:nvSpPr>
          <p:cNvPr id="190" name="Google Shape;190;g3e313bf9509_0_24"/>
          <p:cNvSpPr txBox="1">
            <a:spLocks noGrp="1"/>
          </p:cNvSpPr>
          <p:nvPr>
            <p:ph type="body" idx="4"/>
          </p:nvPr>
        </p:nvSpPr>
        <p:spPr>
          <a:xfrm>
            <a:off x="6234750" y="2258400"/>
            <a:ext cx="5511000" cy="38928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49250" algn="l" rtl="0">
              <a:lnSpc>
                <a:spcPct val="100000"/>
              </a:lnSpc>
              <a:spcBef>
                <a:spcPts val="0"/>
              </a:spcBef>
              <a:spcAft>
                <a:spcPts val="0"/>
              </a:spcAft>
              <a:buSzPts val="1900"/>
              <a:buChar char="•"/>
            </a:pPr>
            <a:r>
              <a:rPr lang="en-US" sz="1900">
                <a:solidFill>
                  <a:srgbClr val="222222"/>
                </a:solidFill>
              </a:rPr>
              <a:t>Is there a process in place for the review of staff schedules to ensure a match with what is documented in an IEP for instruction and related services?</a:t>
            </a:r>
            <a:endParaRPr sz="1900">
              <a:solidFill>
                <a:srgbClr val="222222"/>
              </a:solidFill>
            </a:endParaRPr>
          </a:p>
          <a:p>
            <a:pPr marL="457200" lvl="0" indent="-349250" algn="l" rtl="0">
              <a:lnSpc>
                <a:spcPct val="100000"/>
              </a:lnSpc>
              <a:spcBef>
                <a:spcPts val="1000"/>
              </a:spcBef>
              <a:spcAft>
                <a:spcPts val="0"/>
              </a:spcAft>
              <a:buClr>
                <a:srgbClr val="222222"/>
              </a:buClr>
              <a:buSzPts val="1900"/>
              <a:buChar char="•"/>
            </a:pPr>
            <a:r>
              <a:rPr lang="en-US" sz="1900">
                <a:solidFill>
                  <a:srgbClr val="222222"/>
                </a:solidFill>
              </a:rPr>
              <a:t>Do administrators partake in a review of paraeducator schedules to ensure a match with what is documented in an IEP?</a:t>
            </a:r>
            <a:endParaRPr sz="1900">
              <a:solidFill>
                <a:srgbClr val="222222"/>
              </a:solidFill>
            </a:endParaRPr>
          </a:p>
          <a:p>
            <a:pPr marL="457200" lvl="0" indent="-349250" algn="l" rtl="0">
              <a:lnSpc>
                <a:spcPct val="100000"/>
              </a:lnSpc>
              <a:spcBef>
                <a:spcPts val="1000"/>
              </a:spcBef>
              <a:spcAft>
                <a:spcPts val="1000"/>
              </a:spcAft>
              <a:buClr>
                <a:srgbClr val="222222"/>
              </a:buClr>
              <a:buSzPts val="1900"/>
              <a:buChar char="•"/>
            </a:pPr>
            <a:r>
              <a:rPr lang="en-US" sz="1900">
                <a:solidFill>
                  <a:srgbClr val="222222"/>
                </a:solidFill>
              </a:rPr>
              <a:t>Is there a process for building staff to express ideas to increase achievement for learners receiving special education services and supports?</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db73c92b71_0_669">
            <a:extLst>
              <a:ext uri="{C183D7F6-B498-43B3-948B-1728B52AA6E4}">
                <adec:decorative xmlns:adec="http://schemas.microsoft.com/office/drawing/2017/decorative" val="0"/>
              </a:ext>
            </a:extLst>
          </p:cNvPr>
          <p:cNvSpPr txBox="1">
            <a:spLocks noGrp="1"/>
          </p:cNvSpPr>
          <p:nvPr>
            <p:ph type="title"/>
          </p:nvPr>
        </p:nvSpPr>
        <p:spPr>
          <a:xfrm>
            <a:off x="188775" y="48875"/>
            <a:ext cx="117903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300"/>
              <a:buFont typeface="Arial"/>
              <a:buNone/>
            </a:pPr>
            <a:r>
              <a:rPr lang="en-US"/>
              <a:t>Example of all 5 Duties Together through the lens of SSD</a:t>
            </a:r>
            <a:endParaRPr/>
          </a:p>
        </p:txBody>
      </p:sp>
      <p:sp>
        <p:nvSpPr>
          <p:cNvPr id="200" name="Google Shape;200;g3db73c92b71_0_669"/>
          <p:cNvSpPr/>
          <p:nvPr/>
        </p:nvSpPr>
        <p:spPr>
          <a:xfrm>
            <a:off x="462533" y="2750408"/>
            <a:ext cx="2482800" cy="1357200"/>
          </a:xfrm>
          <a:prstGeom prst="wedgeRoundRectCallout">
            <a:avLst>
              <a:gd name="adj1" fmla="val 89035"/>
              <a:gd name="adj2" fmla="val -38255"/>
              <a:gd name="adj3" fmla="val 0"/>
            </a:avLst>
          </a:prstGeom>
          <a:solidFill>
            <a:srgbClr val="D9E283"/>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1. Watch &amp; share webinar information</a:t>
            </a:r>
            <a:endParaRPr sz="1900"/>
          </a:p>
        </p:txBody>
      </p:sp>
      <p:sp>
        <p:nvSpPr>
          <p:cNvPr id="198" name="Google Shape;198;g3db73c92b71_0_669"/>
          <p:cNvSpPr/>
          <p:nvPr/>
        </p:nvSpPr>
        <p:spPr>
          <a:xfrm>
            <a:off x="9246675" y="5084300"/>
            <a:ext cx="2240100" cy="1002000"/>
          </a:xfrm>
          <a:prstGeom prst="wedgeRoundRectCallout">
            <a:avLst>
              <a:gd name="adj1" fmla="val -91501"/>
              <a:gd name="adj2" fmla="val -56800"/>
              <a:gd name="adj3" fmla="val 0"/>
            </a:avLst>
          </a:prstGeom>
          <a:solidFill>
            <a:srgbClr val="98DBCC"/>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2. Pull reports in ACHIEVE &amp; look for patterns</a:t>
            </a:r>
            <a:endParaRPr sz="1900"/>
          </a:p>
        </p:txBody>
      </p:sp>
      <p:sp>
        <p:nvSpPr>
          <p:cNvPr id="197" name="Google Shape;197;g3db73c92b71_0_669"/>
          <p:cNvSpPr/>
          <p:nvPr/>
        </p:nvSpPr>
        <p:spPr>
          <a:xfrm>
            <a:off x="9399075" y="1926450"/>
            <a:ext cx="2732400" cy="1357200"/>
          </a:xfrm>
          <a:prstGeom prst="wedgeRoundRectCallout">
            <a:avLst>
              <a:gd name="adj1" fmla="val -88290"/>
              <a:gd name="adj2" fmla="val 35619"/>
              <a:gd name="adj3" fmla="val 0"/>
            </a:avLst>
          </a:prstGeom>
          <a:solidFill>
            <a:srgbClr val="B2D7E3"/>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dirty="0"/>
              <a:t>3. Inspect specific IEP’s related to shortened school day</a:t>
            </a:r>
            <a:endParaRPr sz="1900" dirty="0"/>
          </a:p>
        </p:txBody>
      </p:sp>
      <p:sp>
        <p:nvSpPr>
          <p:cNvPr id="196" name="Google Shape;196;g3db73c92b71_0_669"/>
          <p:cNvSpPr/>
          <p:nvPr/>
        </p:nvSpPr>
        <p:spPr>
          <a:xfrm>
            <a:off x="4539150" y="817350"/>
            <a:ext cx="3485700" cy="1109100"/>
          </a:xfrm>
          <a:prstGeom prst="wedgeRoundRectCallout">
            <a:avLst>
              <a:gd name="adj1" fmla="val -4695"/>
              <a:gd name="adj2" fmla="val 114758"/>
              <a:gd name="adj3" fmla="val 0"/>
            </a:avLst>
          </a:prstGeom>
          <a:solidFill>
            <a:srgbClr val="F6CC6A"/>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4. Correct overidentification for shortened school day with specific teacher</a:t>
            </a:r>
            <a:endParaRPr sz="1900"/>
          </a:p>
        </p:txBody>
      </p:sp>
      <p:sp>
        <p:nvSpPr>
          <p:cNvPr id="199" name="Google Shape;199;g3db73c92b71_0_669"/>
          <p:cNvSpPr/>
          <p:nvPr/>
        </p:nvSpPr>
        <p:spPr>
          <a:xfrm>
            <a:off x="462533" y="4906700"/>
            <a:ext cx="2482800" cy="1357200"/>
          </a:xfrm>
          <a:prstGeom prst="wedgeRoundRectCallout">
            <a:avLst>
              <a:gd name="adj1" fmla="val 87452"/>
              <a:gd name="adj2" fmla="val -56788"/>
              <a:gd name="adj3" fmla="val 0"/>
            </a:avLst>
          </a:prstGeom>
          <a:solidFill>
            <a:srgbClr val="74B9A6"/>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5. Professional learning for all sped staff on shortened school day</a:t>
            </a:r>
            <a:endParaRPr sz="1900"/>
          </a:p>
        </p:txBody>
      </p:sp>
      <p:pic>
        <p:nvPicPr>
          <p:cNvPr id="201" name="Google Shape;201;g3db73c92b71_0_669">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l="14372" t="15089" r="16501" b="12959"/>
          <a:stretch/>
        </p:blipFill>
        <p:spPr>
          <a:xfrm>
            <a:off x="3861000" y="2750408"/>
            <a:ext cx="4470000" cy="2616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e7f79eea1e_12_0"/>
          <p:cNvSpPr txBox="1">
            <a:spLocks noGrp="1"/>
          </p:cNvSpPr>
          <p:nvPr>
            <p:ph type="title"/>
          </p:nvPr>
        </p:nvSpPr>
        <p:spPr>
          <a:xfrm>
            <a:off x="254400" y="0"/>
            <a:ext cx="11873700" cy="75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970"/>
              <a:buFont typeface="Arial"/>
              <a:buNone/>
            </a:pPr>
            <a:r>
              <a:rPr lang="en-US" dirty="0"/>
              <a:t>Iowa’s Continuous Improvement Model</a:t>
            </a:r>
            <a:endParaRPr dirty="0"/>
          </a:p>
        </p:txBody>
      </p:sp>
      <p:sp>
        <p:nvSpPr>
          <p:cNvPr id="208" name="Google Shape;208;g3e7f79eea1e_12_0"/>
          <p:cNvSpPr txBox="1"/>
          <p:nvPr/>
        </p:nvSpPr>
        <p:spPr>
          <a:xfrm>
            <a:off x="7168350" y="884275"/>
            <a:ext cx="2063400" cy="4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Step 1. Assess</a:t>
            </a:r>
            <a:endParaRPr sz="2000" b="1">
              <a:solidFill>
                <a:schemeClr val="dk1"/>
              </a:solidFill>
            </a:endParaRPr>
          </a:p>
        </p:txBody>
      </p:sp>
      <p:sp>
        <p:nvSpPr>
          <p:cNvPr id="209" name="Google Shape;209;g3e7f79eea1e_12_0"/>
          <p:cNvSpPr txBox="1"/>
          <p:nvPr/>
        </p:nvSpPr>
        <p:spPr>
          <a:xfrm>
            <a:off x="8469950" y="4020650"/>
            <a:ext cx="2277600" cy="4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Step 2. Prioritize</a:t>
            </a:r>
            <a:endParaRPr sz="2000" b="1">
              <a:solidFill>
                <a:schemeClr val="dk1"/>
              </a:solidFill>
            </a:endParaRPr>
          </a:p>
        </p:txBody>
      </p:sp>
      <p:sp>
        <p:nvSpPr>
          <p:cNvPr id="211" name="Google Shape;211;g3e7f79eea1e_12_0"/>
          <p:cNvSpPr txBox="1"/>
          <p:nvPr/>
        </p:nvSpPr>
        <p:spPr>
          <a:xfrm>
            <a:off x="5207525" y="5881125"/>
            <a:ext cx="2277600" cy="4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Step 3. Plan</a:t>
            </a:r>
            <a:endParaRPr sz="2000" b="1">
              <a:solidFill>
                <a:schemeClr val="dk1"/>
              </a:solidFill>
            </a:endParaRPr>
          </a:p>
        </p:txBody>
      </p:sp>
      <p:sp>
        <p:nvSpPr>
          <p:cNvPr id="210" name="Google Shape;210;g3e7f79eea1e_12_0"/>
          <p:cNvSpPr txBox="1"/>
          <p:nvPr/>
        </p:nvSpPr>
        <p:spPr>
          <a:xfrm>
            <a:off x="1292075" y="4027100"/>
            <a:ext cx="2801700" cy="4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Step 4. Implement</a:t>
            </a:r>
            <a:endParaRPr sz="2000" b="1">
              <a:solidFill>
                <a:schemeClr val="dk1"/>
              </a:solidFill>
            </a:endParaRPr>
          </a:p>
        </p:txBody>
      </p:sp>
      <p:sp>
        <p:nvSpPr>
          <p:cNvPr id="212" name="Google Shape;212;g3e7f79eea1e_12_0"/>
          <p:cNvSpPr txBox="1"/>
          <p:nvPr/>
        </p:nvSpPr>
        <p:spPr>
          <a:xfrm>
            <a:off x="2411900" y="960475"/>
            <a:ext cx="2180100" cy="4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Step 5. Evaluate</a:t>
            </a:r>
            <a:endParaRPr sz="2000" b="1">
              <a:solidFill>
                <a:schemeClr val="dk1"/>
              </a:solidFill>
            </a:endParaRPr>
          </a:p>
        </p:txBody>
      </p:sp>
      <p:pic>
        <p:nvPicPr>
          <p:cNvPr id="207" name="Google Shape;207;g3e7f79eea1e_12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87055" y="1023856"/>
            <a:ext cx="4660589" cy="48102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e395022943_2_7"/>
          <p:cNvSpPr txBox="1">
            <a:spLocks noGrp="1"/>
          </p:cNvSpPr>
          <p:nvPr>
            <p:ph type="title"/>
          </p:nvPr>
        </p:nvSpPr>
        <p:spPr>
          <a:xfrm>
            <a:off x="0" y="0"/>
            <a:ext cx="12051825" cy="800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t>Iowa’s </a:t>
            </a: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Continuous Improvement Process: Assess &amp; Prioritize</a:t>
            </a:r>
            <a:r>
              <a:rPr lang="en-US" sz="2800" dirty="0"/>
              <a:t> </a:t>
            </a:r>
            <a:endParaRPr sz="2800" dirty="0"/>
          </a:p>
        </p:txBody>
      </p:sp>
      <p:graphicFrame>
        <p:nvGraphicFramePr>
          <p:cNvPr id="218" name="Google Shape;218;g3e395022943_2_7"/>
          <p:cNvGraphicFramePr/>
          <p:nvPr>
            <p:extLst>
              <p:ext uri="{D42A27DB-BD31-4B8C-83A1-F6EECF244321}">
                <p14:modId xmlns:p14="http://schemas.microsoft.com/office/powerpoint/2010/main" val="1607919100"/>
              </p:ext>
            </p:extLst>
          </p:nvPr>
        </p:nvGraphicFramePr>
        <p:xfrm>
          <a:off x="13" y="737400"/>
          <a:ext cx="12192000" cy="5834375"/>
        </p:xfrm>
        <a:graphic>
          <a:graphicData uri="http://schemas.openxmlformats.org/drawingml/2006/table">
            <a:tbl>
              <a:tblPr firstRow="1">
                <a:noFill/>
                <a:tableStyleId>{12E21D98-4085-4964-9F98-A7A8E324D0AC}</a:tableStyleId>
              </a:tblPr>
              <a:tblGrid>
                <a:gridCol w="1543675">
                  <a:extLst>
                    <a:ext uri="{9D8B030D-6E8A-4147-A177-3AD203B41FA5}">
                      <a16:colId xmlns:a16="http://schemas.microsoft.com/office/drawing/2014/main" val="20000"/>
                    </a:ext>
                  </a:extLst>
                </a:gridCol>
                <a:gridCol w="2318000">
                  <a:extLst>
                    <a:ext uri="{9D8B030D-6E8A-4147-A177-3AD203B41FA5}">
                      <a16:colId xmlns:a16="http://schemas.microsoft.com/office/drawing/2014/main" val="20001"/>
                    </a:ext>
                  </a:extLst>
                </a:gridCol>
                <a:gridCol w="2772425">
                  <a:extLst>
                    <a:ext uri="{9D8B030D-6E8A-4147-A177-3AD203B41FA5}">
                      <a16:colId xmlns:a16="http://schemas.microsoft.com/office/drawing/2014/main" val="20002"/>
                    </a:ext>
                  </a:extLst>
                </a:gridCol>
                <a:gridCol w="5557900">
                  <a:extLst>
                    <a:ext uri="{9D8B030D-6E8A-4147-A177-3AD203B41FA5}">
                      <a16:colId xmlns:a16="http://schemas.microsoft.com/office/drawing/2014/main" val="20003"/>
                    </a:ext>
                  </a:extLst>
                </a:gridCol>
              </a:tblGrid>
              <a:tr h="679550">
                <a:tc>
                  <a:txBody>
                    <a:bodyPr/>
                    <a:lstStyle/>
                    <a:p>
                      <a:pPr marL="0" lvl="0" indent="0" algn="ctr" rtl="0">
                        <a:spcBef>
                          <a:spcPts val="0"/>
                        </a:spcBef>
                        <a:spcAft>
                          <a:spcPts val="0"/>
                        </a:spcAft>
                        <a:buNone/>
                      </a:pPr>
                      <a:r>
                        <a:rPr lang="en-US" sz="1800" b="1" dirty="0">
                          <a:solidFill>
                            <a:schemeClr val="dk1"/>
                          </a:solidFill>
                        </a:rPr>
                        <a:t>CIP </a:t>
                      </a:r>
                      <a:endParaRPr sz="1800" b="1" dirty="0">
                        <a:solidFill>
                          <a:schemeClr val="dk1"/>
                        </a:solidFill>
                      </a:endParaRPr>
                    </a:p>
                    <a:p>
                      <a:pPr marL="0" lvl="0" indent="0" algn="ctr" rtl="0">
                        <a:spcBef>
                          <a:spcPts val="0"/>
                        </a:spcBef>
                        <a:spcAft>
                          <a:spcPts val="0"/>
                        </a:spcAft>
                        <a:buNone/>
                      </a:pPr>
                      <a:r>
                        <a:rPr lang="en-US" sz="1800" b="1" dirty="0">
                          <a:solidFill>
                            <a:schemeClr val="dk1"/>
                          </a:solidFill>
                        </a:rPr>
                        <a:t>Process</a:t>
                      </a:r>
                      <a:endParaRPr sz="1800" b="1" dirty="0">
                        <a:solidFill>
                          <a:schemeClr val="dk1"/>
                        </a:solidFill>
                      </a:endParaRPr>
                    </a:p>
                  </a:txBody>
                  <a:tcPr marL="91425" marR="91425" marT="91425" marB="91425" anchor="ctr">
                    <a:solidFill>
                      <a:srgbClr val="C4D56C"/>
                    </a:solidFill>
                  </a:tcPr>
                </a:tc>
                <a:tc>
                  <a:txBody>
                    <a:bodyPr/>
                    <a:lstStyle/>
                    <a:p>
                      <a:pPr marL="0" lvl="0" indent="0" algn="ctr" rtl="0">
                        <a:spcBef>
                          <a:spcPts val="0"/>
                        </a:spcBef>
                        <a:spcAft>
                          <a:spcPts val="0"/>
                        </a:spcAft>
                        <a:buNone/>
                      </a:pPr>
                      <a:r>
                        <a:rPr lang="en-US" sz="1800" b="1" dirty="0">
                          <a:solidFill>
                            <a:schemeClr val="dk1"/>
                          </a:solidFill>
                        </a:rPr>
                        <a:t>General Supervision Duty</a:t>
                      </a:r>
                      <a:endParaRPr sz="1800" b="1" dirty="0">
                        <a:solidFill>
                          <a:schemeClr val="dk1"/>
                        </a:solidFill>
                      </a:endParaRPr>
                    </a:p>
                  </a:txBody>
                  <a:tcPr marL="91425" marR="91425" marT="91425" marB="91425" anchor="ctr">
                    <a:solidFill>
                      <a:srgbClr val="C4D56C"/>
                    </a:solidFill>
                  </a:tcPr>
                </a:tc>
                <a:tc>
                  <a:txBody>
                    <a:bodyPr/>
                    <a:lstStyle/>
                    <a:p>
                      <a:pPr marL="0" lvl="0" indent="0" algn="ctr" rtl="0">
                        <a:spcBef>
                          <a:spcPts val="0"/>
                        </a:spcBef>
                        <a:spcAft>
                          <a:spcPts val="0"/>
                        </a:spcAft>
                        <a:buNone/>
                      </a:pPr>
                      <a:r>
                        <a:rPr lang="en-US" sz="1800" b="1" dirty="0">
                          <a:solidFill>
                            <a:schemeClr val="dk1"/>
                          </a:solidFill>
                        </a:rPr>
                        <a:t>Reflection </a:t>
                      </a:r>
                      <a:endParaRPr sz="1800" b="1" dirty="0">
                        <a:solidFill>
                          <a:schemeClr val="dk1"/>
                        </a:solidFill>
                      </a:endParaRPr>
                    </a:p>
                    <a:p>
                      <a:pPr marL="0" lvl="0" indent="0" algn="ctr" rtl="0">
                        <a:spcBef>
                          <a:spcPts val="0"/>
                        </a:spcBef>
                        <a:spcAft>
                          <a:spcPts val="0"/>
                        </a:spcAft>
                        <a:buNone/>
                      </a:pPr>
                      <a:r>
                        <a:rPr lang="en-US" sz="1800" b="1" dirty="0">
                          <a:solidFill>
                            <a:schemeClr val="dk1"/>
                          </a:solidFill>
                        </a:rPr>
                        <a:t>Questions</a:t>
                      </a:r>
                      <a:endParaRPr sz="1800" b="1" dirty="0">
                        <a:solidFill>
                          <a:schemeClr val="dk1"/>
                        </a:solidFill>
                      </a:endParaRPr>
                    </a:p>
                  </a:txBody>
                  <a:tcPr marL="91425" marR="91425" marT="91425" marB="91425" anchor="ctr">
                    <a:solidFill>
                      <a:srgbClr val="C4D56C"/>
                    </a:solidFill>
                  </a:tcPr>
                </a:tc>
                <a:tc>
                  <a:txBody>
                    <a:bodyPr/>
                    <a:lstStyle/>
                    <a:p>
                      <a:pPr marL="0" lvl="0" indent="0" algn="ctr" rtl="0">
                        <a:spcBef>
                          <a:spcPts val="0"/>
                        </a:spcBef>
                        <a:spcAft>
                          <a:spcPts val="0"/>
                        </a:spcAft>
                        <a:buNone/>
                      </a:pPr>
                      <a:r>
                        <a:rPr lang="en-US" sz="1800" b="1" dirty="0">
                          <a:solidFill>
                            <a:schemeClr val="dk1"/>
                          </a:solidFill>
                        </a:rPr>
                        <a:t>Examples</a:t>
                      </a:r>
                      <a:endParaRPr sz="1800" b="1" dirty="0">
                        <a:solidFill>
                          <a:schemeClr val="dk1"/>
                        </a:solidFill>
                      </a:endParaRPr>
                    </a:p>
                  </a:txBody>
                  <a:tcPr marL="91425" marR="91425" marT="91425" marB="91425" anchor="ctr">
                    <a:solidFill>
                      <a:srgbClr val="C4D56C"/>
                    </a:solidFill>
                  </a:tcPr>
                </a:tc>
                <a:extLst>
                  <a:ext uri="{0D108BD9-81ED-4DB2-BD59-A6C34878D82A}">
                    <a16:rowId xmlns:a16="http://schemas.microsoft.com/office/drawing/2014/main" val="1366831308"/>
                  </a:ext>
                </a:extLst>
              </a:tr>
              <a:tr h="2598475">
                <a:tc>
                  <a:txBody>
                    <a:bodyPr/>
                    <a:lstStyle/>
                    <a:p>
                      <a:pPr marL="0" lvl="0" indent="0" algn="l" rtl="0">
                        <a:spcBef>
                          <a:spcPts val="0"/>
                        </a:spcBef>
                        <a:spcAft>
                          <a:spcPts val="0"/>
                        </a:spcAft>
                        <a:buNone/>
                      </a:pPr>
                      <a:r>
                        <a:rPr lang="en-US" sz="1600" b="1">
                          <a:solidFill>
                            <a:schemeClr val="dk1"/>
                          </a:solidFill>
                        </a:rPr>
                        <a:t>1. Assess:</a:t>
                      </a:r>
                      <a:endParaRPr sz="1600" b="1">
                        <a:solidFill>
                          <a:schemeClr val="dk1"/>
                        </a:solidFill>
                      </a:endParaRPr>
                    </a:p>
                    <a:p>
                      <a:pPr marL="0" lvl="0" indent="0" algn="l" rtl="0">
                        <a:spcBef>
                          <a:spcPts val="0"/>
                        </a:spcBef>
                        <a:spcAft>
                          <a:spcPts val="0"/>
                        </a:spcAft>
                        <a:buNone/>
                      </a:pPr>
                      <a:r>
                        <a:rPr lang="en-US" sz="1600">
                          <a:solidFill>
                            <a:schemeClr val="dk1"/>
                          </a:solidFill>
                        </a:rPr>
                        <a:t>Helps teams understand the problem before jumping to solutions</a:t>
                      </a:r>
                      <a:endParaRPr sz="1600">
                        <a:solidFill>
                          <a:schemeClr val="dk1"/>
                        </a:solidFill>
                      </a:endParaRPr>
                    </a:p>
                  </a:txBody>
                  <a:tcPr marL="91425" marR="91425" marT="91425" marB="91425">
                    <a:solidFill>
                      <a:srgbClr val="C4D56C"/>
                    </a:solidFill>
                  </a:tcPr>
                </a:tc>
                <a:tc>
                  <a:txBody>
                    <a:bodyPr/>
                    <a:lstStyle/>
                    <a:p>
                      <a:pPr marL="0" lvl="0" indent="0" algn="l" rtl="0">
                        <a:spcBef>
                          <a:spcPts val="0"/>
                        </a:spcBef>
                        <a:spcAft>
                          <a:spcPts val="0"/>
                        </a:spcAft>
                        <a:buNone/>
                      </a:pPr>
                      <a:r>
                        <a:rPr lang="en-US" sz="1600" b="1">
                          <a:solidFill>
                            <a:schemeClr val="dk1"/>
                          </a:solidFill>
                        </a:rPr>
                        <a:t>Detect</a:t>
                      </a:r>
                      <a:endParaRPr sz="1600" b="1">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Identify patterns</a:t>
                      </a:r>
                      <a:endParaRPr sz="1600">
                        <a:solidFill>
                          <a:schemeClr val="dk1"/>
                        </a:solidFill>
                      </a:endParaRPr>
                    </a:p>
                    <a:p>
                      <a:pPr marL="457200" lvl="0" indent="-330200" algn="l" rtl="0">
                        <a:spcBef>
                          <a:spcPts val="1000"/>
                        </a:spcBef>
                        <a:spcAft>
                          <a:spcPts val="0"/>
                        </a:spcAft>
                        <a:buClr>
                          <a:schemeClr val="dk1"/>
                        </a:buClr>
                        <a:buSzPts val="1600"/>
                        <a:buChar char="●"/>
                      </a:pPr>
                      <a:r>
                        <a:rPr lang="en-US" sz="1600">
                          <a:solidFill>
                            <a:schemeClr val="dk1"/>
                          </a:solidFill>
                        </a:rPr>
                        <a:t>Determine root causes</a:t>
                      </a:r>
                      <a:endParaRPr sz="1600">
                        <a:solidFill>
                          <a:schemeClr val="dk1"/>
                        </a:solidFill>
                      </a:endParaRPr>
                    </a:p>
                    <a:p>
                      <a:pPr marL="457200" lvl="0" indent="-330200" algn="l" rtl="0">
                        <a:spcBef>
                          <a:spcPts val="1000"/>
                        </a:spcBef>
                        <a:spcAft>
                          <a:spcPts val="1000"/>
                        </a:spcAft>
                        <a:buClr>
                          <a:schemeClr val="dk1"/>
                        </a:buClr>
                        <a:buSzPts val="1600"/>
                        <a:buChar char="●"/>
                      </a:pPr>
                      <a:r>
                        <a:rPr lang="en-US" sz="1600">
                          <a:solidFill>
                            <a:schemeClr val="dk1"/>
                          </a:solidFill>
                        </a:rPr>
                        <a:t>Decide where deeper analysis needed</a:t>
                      </a:r>
                      <a:endParaRPr sz="1600">
                        <a:solidFill>
                          <a:schemeClr val="dk1"/>
                        </a:solidFill>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dirty="0">
                          <a:solidFill>
                            <a:schemeClr val="dk1"/>
                          </a:solidFill>
                        </a:rPr>
                        <a:t>What does our current data tell us about learner outcomes?</a:t>
                      </a:r>
                      <a:endParaRPr sz="1600" dirty="0">
                        <a:solidFill>
                          <a:schemeClr val="dk1"/>
                        </a:solidFill>
                      </a:endParaRPr>
                    </a:p>
                    <a:p>
                      <a:pPr marL="0" lvl="0" indent="0" algn="l" rtl="0">
                        <a:spcBef>
                          <a:spcPts val="1000"/>
                        </a:spcBef>
                        <a:spcAft>
                          <a:spcPts val="1000"/>
                        </a:spcAft>
                        <a:buNone/>
                      </a:pPr>
                      <a:r>
                        <a:rPr lang="en-US" sz="1600" dirty="0">
                          <a:solidFill>
                            <a:schemeClr val="dk1"/>
                          </a:solidFill>
                        </a:rPr>
                        <a:t>Is there a gap between current outcomes and our shared expectations for all learners?</a:t>
                      </a:r>
                      <a:endParaRPr sz="1600" dirty="0">
                        <a:solidFill>
                          <a:schemeClr val="dk1"/>
                        </a:solidFill>
                      </a:endParaRPr>
                    </a:p>
                  </a:txBody>
                  <a:tcPr marL="91425" marR="91425" marT="91425" marB="91425"/>
                </a:tc>
                <a:tc>
                  <a:txBody>
                    <a:bodyPr/>
                    <a:lstStyle/>
                    <a:p>
                      <a:pPr marL="0" lvl="0" indent="0" algn="l" rtl="0">
                        <a:spcBef>
                          <a:spcPts val="0"/>
                        </a:spcBef>
                        <a:spcAft>
                          <a:spcPts val="0"/>
                        </a:spcAft>
                        <a:buNone/>
                      </a:pPr>
                      <a:r>
                        <a:rPr lang="en-US" sz="1600" dirty="0">
                          <a:solidFill>
                            <a:schemeClr val="dk1"/>
                          </a:solidFill>
                        </a:rPr>
                        <a:t>Concerns revealed through data:</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Average LRE for students with IEPs is less than 80% as reflected in SE-Activity Roster report in ACHIEVE (Column T).</a:t>
                      </a:r>
                      <a:endParaRPr sz="1600" dirty="0">
                        <a:solidFill>
                          <a:schemeClr val="dk1"/>
                        </a:solidFill>
                      </a:endParaRPr>
                    </a:p>
                    <a:p>
                      <a:pPr marL="0" lvl="0" indent="0" algn="l" rtl="0">
                        <a:spcBef>
                          <a:spcPts val="1000"/>
                        </a:spcBef>
                        <a:spcAft>
                          <a:spcPts val="0"/>
                        </a:spcAft>
                        <a:buNone/>
                      </a:pPr>
                      <a:r>
                        <a:rPr lang="en-US" sz="1600" dirty="0">
                          <a:solidFill>
                            <a:schemeClr val="dk1"/>
                          </a:solidFill>
                        </a:rPr>
                        <a:t>Root causes: </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The majority of students receiving special education services get SDI in a pull out setting. </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Preschool students’ LRE is not accurately documented.</a:t>
                      </a:r>
                      <a:endParaRPr sz="1600" dirty="0">
                        <a:solidFill>
                          <a:schemeClr val="dk1"/>
                        </a:solidFill>
                      </a:endParaRPr>
                    </a:p>
                  </a:txBody>
                  <a:tcPr marL="91425" marR="91425" marT="91425" marB="91425"/>
                </a:tc>
                <a:extLst>
                  <a:ext uri="{0D108BD9-81ED-4DB2-BD59-A6C34878D82A}">
                    <a16:rowId xmlns:a16="http://schemas.microsoft.com/office/drawing/2014/main" val="10001"/>
                  </a:ext>
                </a:extLst>
              </a:tr>
              <a:tr h="2503725">
                <a:tc>
                  <a:txBody>
                    <a:bodyPr/>
                    <a:lstStyle/>
                    <a:p>
                      <a:pPr marL="0" lvl="0" indent="0" algn="l" rtl="0">
                        <a:spcBef>
                          <a:spcPts val="0"/>
                        </a:spcBef>
                        <a:spcAft>
                          <a:spcPts val="0"/>
                        </a:spcAft>
                        <a:buNone/>
                      </a:pPr>
                      <a:r>
                        <a:rPr lang="en-US" sz="1600" b="1">
                          <a:solidFill>
                            <a:schemeClr val="dk1"/>
                          </a:solidFill>
                        </a:rPr>
                        <a:t>2. Prioritize:</a:t>
                      </a:r>
                      <a:endParaRPr sz="1600" b="1">
                        <a:solidFill>
                          <a:schemeClr val="dk1"/>
                        </a:solidFill>
                      </a:endParaRPr>
                    </a:p>
                    <a:p>
                      <a:pPr marL="0" lvl="0" indent="0" algn="l" rtl="0">
                        <a:spcBef>
                          <a:spcPts val="0"/>
                        </a:spcBef>
                        <a:spcAft>
                          <a:spcPts val="0"/>
                        </a:spcAft>
                        <a:buNone/>
                      </a:pPr>
                      <a:r>
                        <a:rPr lang="en-US" sz="1600">
                          <a:solidFill>
                            <a:schemeClr val="dk1"/>
                          </a:solidFill>
                        </a:rPr>
                        <a:t>What patterns, risks, gaps, strengths and emerging needs are becoming visible?  </a:t>
                      </a:r>
                      <a:endParaRPr sz="1600">
                        <a:solidFill>
                          <a:schemeClr val="dk1"/>
                        </a:solidFill>
                      </a:endParaRPr>
                    </a:p>
                  </a:txBody>
                  <a:tcPr marL="91425" marR="91425" marT="91425" marB="91425">
                    <a:solidFill>
                      <a:srgbClr val="C4D56C"/>
                    </a:solidFill>
                  </a:tcPr>
                </a:tc>
                <a:tc>
                  <a:txBody>
                    <a:bodyPr/>
                    <a:lstStyle/>
                    <a:p>
                      <a:pPr marL="0" lvl="0" indent="0" algn="l" rtl="0">
                        <a:spcBef>
                          <a:spcPts val="0"/>
                        </a:spcBef>
                        <a:spcAft>
                          <a:spcPts val="0"/>
                        </a:spcAft>
                        <a:buNone/>
                      </a:pPr>
                      <a:r>
                        <a:rPr lang="en-US" sz="1600" b="1">
                          <a:solidFill>
                            <a:schemeClr val="dk1"/>
                          </a:solidFill>
                        </a:rPr>
                        <a:t>Prevent</a:t>
                      </a:r>
                      <a:endParaRPr sz="1600" b="1">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Determine which barriers will have the greatest impact</a:t>
                      </a:r>
                      <a:endParaRPr sz="1600">
                        <a:solidFill>
                          <a:schemeClr val="dk1"/>
                        </a:solidFill>
                      </a:endParaRPr>
                    </a:p>
                    <a:p>
                      <a:pPr marL="457200" lvl="0" indent="-330200" algn="l" rtl="0">
                        <a:spcBef>
                          <a:spcPts val="1000"/>
                        </a:spcBef>
                        <a:spcAft>
                          <a:spcPts val="1000"/>
                        </a:spcAft>
                        <a:buClr>
                          <a:schemeClr val="dk1"/>
                        </a:buClr>
                        <a:buSzPts val="1600"/>
                        <a:buChar char="●"/>
                      </a:pPr>
                      <a:r>
                        <a:rPr lang="en-US" sz="1600">
                          <a:solidFill>
                            <a:schemeClr val="dk1"/>
                          </a:solidFill>
                        </a:rPr>
                        <a:t>Put system in place to consistently review data</a:t>
                      </a:r>
                      <a:endParaRPr sz="1600">
                        <a:solidFill>
                          <a:schemeClr val="dk1"/>
                        </a:solidFill>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a:solidFill>
                            <a:schemeClr val="dk1"/>
                          </a:solidFill>
                        </a:rPr>
                        <a:t>What evidence-based strategies or system wide interventions, services and supports will address the identified areas?</a:t>
                      </a:r>
                      <a:endParaRPr sz="1600">
                        <a:solidFill>
                          <a:schemeClr val="dk1"/>
                        </a:solidFill>
                      </a:endParaRPr>
                    </a:p>
                    <a:p>
                      <a:pPr marL="0" lvl="0" indent="0" algn="l" rtl="0">
                        <a:spcBef>
                          <a:spcPts val="1000"/>
                        </a:spcBef>
                        <a:spcAft>
                          <a:spcPts val="1000"/>
                        </a:spcAft>
                        <a:buNone/>
                      </a:pPr>
                      <a:r>
                        <a:rPr lang="en-US" sz="1600">
                          <a:solidFill>
                            <a:schemeClr val="dk1"/>
                          </a:solidFill>
                        </a:rPr>
                        <a:t>What do we need to do to support/remove barriers for this work?</a:t>
                      </a:r>
                      <a:endParaRPr sz="1600"/>
                    </a:p>
                  </a:txBody>
                  <a:tcPr marL="91425" marR="91425" marT="91425" marB="91425">
                    <a:solidFill>
                      <a:schemeClr val="lt1"/>
                    </a:solidFill>
                  </a:tcPr>
                </a:tc>
                <a:tc>
                  <a:txBody>
                    <a:bodyPr/>
                    <a:lstStyle/>
                    <a:p>
                      <a:pPr marL="0" lvl="0" indent="0" algn="l" rtl="0">
                        <a:spcBef>
                          <a:spcPts val="0"/>
                        </a:spcBef>
                        <a:spcAft>
                          <a:spcPts val="0"/>
                        </a:spcAft>
                        <a:buNone/>
                      </a:pPr>
                      <a:r>
                        <a:rPr lang="en-US" sz="1600" dirty="0">
                          <a:solidFill>
                            <a:schemeClr val="dk1"/>
                          </a:solidFill>
                        </a:rPr>
                        <a:t>Prioritize concern(s) to address root cause(s):</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The district will focus on increasing the amount of time students are in the general education setting and with their grade level peers.   </a:t>
                      </a:r>
                      <a:endParaRPr sz="1600" dirty="0">
                        <a:solidFill>
                          <a:schemeClr val="dk1"/>
                        </a:solidFill>
                      </a:endParaRPr>
                    </a:p>
                    <a:p>
                      <a:pPr marL="0" lvl="0" indent="0" algn="l" rtl="0">
                        <a:spcBef>
                          <a:spcPts val="1000"/>
                        </a:spcBef>
                        <a:spcAft>
                          <a:spcPts val="0"/>
                        </a:spcAft>
                        <a:buClr>
                          <a:schemeClr val="dk1"/>
                        </a:buClr>
                        <a:buSzPts val="1100"/>
                        <a:buFont typeface="Arial"/>
                        <a:buNone/>
                      </a:pPr>
                      <a:r>
                        <a:rPr lang="en-US" sz="1600" dirty="0">
                          <a:solidFill>
                            <a:schemeClr val="dk1"/>
                          </a:solidFill>
                        </a:rPr>
                        <a:t>Barriers: </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Majority of students receive SDI in pull out settings.</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General education teachers’ understanding of accommodations and modifications. </a:t>
                      </a:r>
                      <a:endParaRPr sz="1600" dirty="0">
                        <a:solidFill>
                          <a:schemeClr val="dk1"/>
                        </a:solidFill>
                      </a:endParaRPr>
                    </a:p>
                  </a:txBody>
                  <a:tcPr marL="91425" marR="91425" marT="91425" marB="91425">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e4c38a85a3_0_0"/>
          <p:cNvSpPr txBox="1">
            <a:spLocks noGrp="1"/>
          </p:cNvSpPr>
          <p:nvPr>
            <p:ph type="title"/>
          </p:nvPr>
        </p:nvSpPr>
        <p:spPr>
          <a:xfrm>
            <a:off x="0" y="2"/>
            <a:ext cx="12191988" cy="73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t>Iowa’s </a:t>
            </a:r>
            <a:r>
              <a:rPr lang="en-US" sz="32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Continuous Improvement Process: Plan &amp; Implement</a:t>
            </a:r>
            <a:r>
              <a:rPr lang="en-US" sz="3200" dirty="0"/>
              <a:t> </a:t>
            </a:r>
            <a:endParaRPr sz="3200" dirty="0"/>
          </a:p>
        </p:txBody>
      </p:sp>
      <p:graphicFrame>
        <p:nvGraphicFramePr>
          <p:cNvPr id="224" name="Google Shape;224;g3e4c38a85a3_0_0"/>
          <p:cNvGraphicFramePr/>
          <p:nvPr>
            <p:extLst>
              <p:ext uri="{D42A27DB-BD31-4B8C-83A1-F6EECF244321}">
                <p14:modId xmlns:p14="http://schemas.microsoft.com/office/powerpoint/2010/main" val="1560628050"/>
              </p:ext>
            </p:extLst>
          </p:nvPr>
        </p:nvGraphicFramePr>
        <p:xfrm>
          <a:off x="-12" y="737388"/>
          <a:ext cx="12192000" cy="5721950"/>
        </p:xfrm>
        <a:graphic>
          <a:graphicData uri="http://schemas.openxmlformats.org/drawingml/2006/table">
            <a:tbl>
              <a:tblPr firstRow="1">
                <a:noFill/>
                <a:tableStyleId>{12E21D98-4085-4964-9F98-A7A8E324D0AC}</a:tableStyleId>
              </a:tblPr>
              <a:tblGrid>
                <a:gridCol w="1766325">
                  <a:extLst>
                    <a:ext uri="{9D8B030D-6E8A-4147-A177-3AD203B41FA5}">
                      <a16:colId xmlns:a16="http://schemas.microsoft.com/office/drawing/2014/main" val="20000"/>
                    </a:ext>
                  </a:extLst>
                </a:gridCol>
                <a:gridCol w="2352250">
                  <a:extLst>
                    <a:ext uri="{9D8B030D-6E8A-4147-A177-3AD203B41FA5}">
                      <a16:colId xmlns:a16="http://schemas.microsoft.com/office/drawing/2014/main" val="20001"/>
                    </a:ext>
                  </a:extLst>
                </a:gridCol>
                <a:gridCol w="2754625">
                  <a:extLst>
                    <a:ext uri="{9D8B030D-6E8A-4147-A177-3AD203B41FA5}">
                      <a16:colId xmlns:a16="http://schemas.microsoft.com/office/drawing/2014/main" val="20002"/>
                    </a:ext>
                  </a:extLst>
                </a:gridCol>
                <a:gridCol w="5318800">
                  <a:extLst>
                    <a:ext uri="{9D8B030D-6E8A-4147-A177-3AD203B41FA5}">
                      <a16:colId xmlns:a16="http://schemas.microsoft.com/office/drawing/2014/main" val="20003"/>
                    </a:ext>
                  </a:extLst>
                </a:gridCol>
              </a:tblGrid>
              <a:tr h="777050">
                <a:tc>
                  <a:txBody>
                    <a:bodyPr/>
                    <a:lstStyle/>
                    <a:p>
                      <a:pPr marL="0" lvl="0" indent="0" algn="ctr" rtl="0">
                        <a:spcBef>
                          <a:spcPts val="0"/>
                        </a:spcBef>
                        <a:spcAft>
                          <a:spcPts val="0"/>
                        </a:spcAft>
                        <a:buNone/>
                      </a:pPr>
                      <a:r>
                        <a:rPr lang="en-US" sz="1900" b="1" dirty="0">
                          <a:solidFill>
                            <a:schemeClr val="dk1"/>
                          </a:solidFill>
                        </a:rPr>
                        <a:t>CIP Process</a:t>
                      </a:r>
                      <a:endParaRPr sz="1900" b="1" dirty="0">
                        <a:solidFill>
                          <a:schemeClr val="dk1"/>
                        </a:solidFill>
                      </a:endParaRPr>
                    </a:p>
                  </a:txBody>
                  <a:tcPr marL="91425" marR="91425" marT="91425" marB="91425" anchor="ctr">
                    <a:solidFill>
                      <a:srgbClr val="C4D56C"/>
                    </a:solidFill>
                  </a:tcPr>
                </a:tc>
                <a:tc>
                  <a:txBody>
                    <a:bodyPr/>
                    <a:lstStyle/>
                    <a:p>
                      <a:pPr marL="0" lvl="0" indent="0" algn="ctr" rtl="0">
                        <a:spcBef>
                          <a:spcPts val="0"/>
                        </a:spcBef>
                        <a:spcAft>
                          <a:spcPts val="0"/>
                        </a:spcAft>
                        <a:buNone/>
                      </a:pPr>
                      <a:r>
                        <a:rPr lang="en-US" sz="1900" b="1" dirty="0">
                          <a:solidFill>
                            <a:schemeClr val="dk1"/>
                          </a:solidFill>
                        </a:rPr>
                        <a:t>General Supervision Duty</a:t>
                      </a:r>
                      <a:endParaRPr sz="1900" b="1" dirty="0">
                        <a:solidFill>
                          <a:schemeClr val="dk1"/>
                        </a:solidFill>
                      </a:endParaRPr>
                    </a:p>
                  </a:txBody>
                  <a:tcPr marL="91425" marR="91425" marT="91425" marB="91425" anchor="ctr">
                    <a:solidFill>
                      <a:srgbClr val="C4D56C"/>
                    </a:solidFill>
                  </a:tcPr>
                </a:tc>
                <a:tc>
                  <a:txBody>
                    <a:bodyPr/>
                    <a:lstStyle/>
                    <a:p>
                      <a:pPr marL="0" lvl="0" indent="0" algn="ctr" rtl="0">
                        <a:spcBef>
                          <a:spcPts val="0"/>
                        </a:spcBef>
                        <a:spcAft>
                          <a:spcPts val="0"/>
                        </a:spcAft>
                        <a:buNone/>
                      </a:pPr>
                      <a:r>
                        <a:rPr lang="en-US" sz="1900" b="1" dirty="0">
                          <a:solidFill>
                            <a:schemeClr val="dk1"/>
                          </a:solidFill>
                        </a:rPr>
                        <a:t>Reflection Questions</a:t>
                      </a:r>
                      <a:endParaRPr sz="1900" b="1" dirty="0">
                        <a:solidFill>
                          <a:schemeClr val="dk1"/>
                        </a:solidFill>
                      </a:endParaRPr>
                    </a:p>
                  </a:txBody>
                  <a:tcPr marL="91425" marR="91425" marT="91425" marB="91425" anchor="ctr">
                    <a:solidFill>
                      <a:srgbClr val="C4D56C"/>
                    </a:solidFill>
                  </a:tcPr>
                </a:tc>
                <a:tc>
                  <a:txBody>
                    <a:bodyPr/>
                    <a:lstStyle/>
                    <a:p>
                      <a:pPr marL="0" lvl="0" indent="0" algn="ctr" rtl="0">
                        <a:spcBef>
                          <a:spcPts val="0"/>
                        </a:spcBef>
                        <a:spcAft>
                          <a:spcPts val="0"/>
                        </a:spcAft>
                        <a:buNone/>
                      </a:pPr>
                      <a:r>
                        <a:rPr lang="en-US" sz="1900" b="1" dirty="0">
                          <a:solidFill>
                            <a:schemeClr val="dk1"/>
                          </a:solidFill>
                        </a:rPr>
                        <a:t>Examples</a:t>
                      </a:r>
                      <a:endParaRPr sz="1900" b="1" dirty="0">
                        <a:solidFill>
                          <a:schemeClr val="dk1"/>
                        </a:solidFill>
                      </a:endParaRPr>
                    </a:p>
                  </a:txBody>
                  <a:tcPr marL="91425" marR="91425" marT="91425" marB="91425" anchor="ctr">
                    <a:solidFill>
                      <a:srgbClr val="C4D56C"/>
                    </a:solidFill>
                  </a:tcPr>
                </a:tc>
                <a:extLst>
                  <a:ext uri="{0D108BD9-81ED-4DB2-BD59-A6C34878D82A}">
                    <a16:rowId xmlns:a16="http://schemas.microsoft.com/office/drawing/2014/main" val="3302226349"/>
                  </a:ext>
                </a:extLst>
              </a:tr>
              <a:tr h="2472450">
                <a:tc>
                  <a:txBody>
                    <a:bodyPr/>
                    <a:lstStyle/>
                    <a:p>
                      <a:pPr marL="0" lvl="0" indent="0" algn="l" rtl="0">
                        <a:spcBef>
                          <a:spcPts val="0"/>
                        </a:spcBef>
                        <a:spcAft>
                          <a:spcPts val="0"/>
                        </a:spcAft>
                        <a:buNone/>
                      </a:pPr>
                      <a:r>
                        <a:rPr lang="en-US" sz="1600" b="1">
                          <a:solidFill>
                            <a:schemeClr val="dk1"/>
                          </a:solidFill>
                        </a:rPr>
                        <a:t>3. Plan:</a:t>
                      </a:r>
                      <a:endParaRPr sz="1600" b="1">
                        <a:solidFill>
                          <a:schemeClr val="dk1"/>
                        </a:solidFill>
                      </a:endParaRPr>
                    </a:p>
                    <a:p>
                      <a:pPr marL="0" lvl="0" indent="0" algn="l" rtl="0">
                        <a:spcBef>
                          <a:spcPts val="0"/>
                        </a:spcBef>
                        <a:spcAft>
                          <a:spcPts val="0"/>
                        </a:spcAft>
                        <a:buNone/>
                      </a:pPr>
                      <a:r>
                        <a:rPr lang="en-US" sz="1600">
                          <a:solidFill>
                            <a:schemeClr val="dk1"/>
                          </a:solidFill>
                        </a:rPr>
                        <a:t>Prioritize needs with evidence-based interventions and SDI</a:t>
                      </a:r>
                      <a:endParaRPr sz="1600">
                        <a:solidFill>
                          <a:schemeClr val="dk1"/>
                        </a:solidFill>
                      </a:endParaRPr>
                    </a:p>
                  </a:txBody>
                  <a:tcPr marL="91425" marR="91425" marT="91425" marB="91425">
                    <a:solidFill>
                      <a:srgbClr val="C4D56C"/>
                    </a:solidFill>
                  </a:tcPr>
                </a:tc>
                <a:tc>
                  <a:txBody>
                    <a:bodyPr/>
                    <a:lstStyle/>
                    <a:p>
                      <a:pPr marL="0" lvl="0" indent="0" algn="l" rtl="0">
                        <a:spcBef>
                          <a:spcPts val="0"/>
                        </a:spcBef>
                        <a:spcAft>
                          <a:spcPts val="0"/>
                        </a:spcAft>
                        <a:buNone/>
                      </a:pPr>
                      <a:r>
                        <a:rPr lang="en-US" sz="1600" b="1">
                          <a:solidFill>
                            <a:schemeClr val="dk1"/>
                          </a:solidFill>
                        </a:rPr>
                        <a:t>Inform</a:t>
                      </a:r>
                      <a:endParaRPr sz="1600" b="1">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Ensure understanding of requirements and procedures</a:t>
                      </a:r>
                      <a:endParaRPr sz="1600">
                        <a:solidFill>
                          <a:schemeClr val="dk1"/>
                        </a:solidFill>
                      </a:endParaRPr>
                    </a:p>
                    <a:p>
                      <a:pPr marL="457200" lvl="0" indent="-330200" algn="l" rtl="0">
                        <a:spcBef>
                          <a:spcPts val="1000"/>
                        </a:spcBef>
                        <a:spcAft>
                          <a:spcPts val="1000"/>
                        </a:spcAft>
                        <a:buClr>
                          <a:schemeClr val="dk1"/>
                        </a:buClr>
                        <a:buSzPts val="1600"/>
                        <a:buChar char="●"/>
                      </a:pPr>
                      <a:r>
                        <a:rPr lang="en-US" sz="1600">
                          <a:solidFill>
                            <a:schemeClr val="dk1"/>
                          </a:solidFill>
                        </a:rPr>
                        <a:t>Share effective practices and data use guidance</a:t>
                      </a:r>
                      <a:endParaRPr sz="1600">
                        <a:solidFill>
                          <a:schemeClr val="dk1"/>
                        </a:solidFill>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a:solidFill>
                            <a:schemeClr val="dk1"/>
                          </a:solidFill>
                        </a:rPr>
                        <a:t>What is our plan to address the priority area(s) of need? </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What, when, how, where?</a:t>
                      </a:r>
                      <a:endParaRPr sz="1600">
                        <a:solidFill>
                          <a:schemeClr val="dk1"/>
                        </a:solidFill>
                      </a:endParaRPr>
                    </a:p>
                    <a:p>
                      <a:pPr marL="0" lvl="0" indent="0" algn="l" rtl="0">
                        <a:spcBef>
                          <a:spcPts val="1000"/>
                        </a:spcBef>
                        <a:spcAft>
                          <a:spcPts val="1000"/>
                        </a:spcAft>
                        <a:buNone/>
                      </a:pPr>
                      <a:r>
                        <a:rPr lang="en-US" sz="1600">
                          <a:solidFill>
                            <a:schemeClr val="dk1"/>
                          </a:solidFill>
                        </a:rPr>
                        <a:t>How will we know that we are making progress on our plan?</a:t>
                      </a:r>
                      <a:endParaRPr sz="1600">
                        <a:solidFill>
                          <a:schemeClr val="dk1"/>
                        </a:solidFill>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dirty="0">
                          <a:solidFill>
                            <a:schemeClr val="dk1"/>
                          </a:solidFill>
                        </a:rPr>
                        <a:t>Action steps: </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Clear communication around the District’s Developed Service Delivery Plan (DDSDP) with all staff. </a:t>
                      </a:r>
                      <a:endParaRPr sz="1600" dirty="0">
                        <a:solidFill>
                          <a:schemeClr val="dk1"/>
                        </a:solidFill>
                      </a:endParaRPr>
                    </a:p>
                    <a:p>
                      <a:pPr marL="457200" lvl="0" indent="-330200" algn="l" rtl="0">
                        <a:spcBef>
                          <a:spcPts val="1000"/>
                        </a:spcBef>
                        <a:spcAft>
                          <a:spcPts val="1000"/>
                        </a:spcAft>
                        <a:buClr>
                          <a:schemeClr val="dk1"/>
                        </a:buClr>
                        <a:buSzPts val="1600"/>
                        <a:buChar char="●"/>
                      </a:pPr>
                      <a:r>
                        <a:rPr lang="en-US" sz="1600" dirty="0">
                          <a:solidFill>
                            <a:schemeClr val="dk1"/>
                          </a:solidFill>
                        </a:rPr>
                        <a:t>Professional learning for all general education and special education teachers on Iowa’s SDI framework. </a:t>
                      </a:r>
                      <a:endParaRPr sz="1600" dirty="0">
                        <a:solidFill>
                          <a:schemeClr val="dk1"/>
                        </a:solidFill>
                      </a:endParaRPr>
                    </a:p>
                  </a:txBody>
                  <a:tcPr marL="91425" marR="91425" marT="91425" marB="91425">
                    <a:solidFill>
                      <a:schemeClr val="lt1"/>
                    </a:solidFill>
                  </a:tcPr>
                </a:tc>
                <a:extLst>
                  <a:ext uri="{0D108BD9-81ED-4DB2-BD59-A6C34878D82A}">
                    <a16:rowId xmlns:a16="http://schemas.microsoft.com/office/drawing/2014/main" val="10001"/>
                  </a:ext>
                </a:extLst>
              </a:tr>
              <a:tr h="2472450">
                <a:tc>
                  <a:txBody>
                    <a:bodyPr/>
                    <a:lstStyle/>
                    <a:p>
                      <a:pPr marL="0" lvl="0" indent="0" algn="l" rtl="0">
                        <a:spcBef>
                          <a:spcPts val="0"/>
                        </a:spcBef>
                        <a:spcAft>
                          <a:spcPts val="0"/>
                        </a:spcAft>
                        <a:buNone/>
                      </a:pPr>
                      <a:r>
                        <a:rPr lang="en-US" sz="1600" b="1">
                          <a:solidFill>
                            <a:schemeClr val="dk1"/>
                          </a:solidFill>
                        </a:rPr>
                        <a:t>4.Implement:</a:t>
                      </a:r>
                      <a:endParaRPr sz="1600" b="1">
                        <a:solidFill>
                          <a:schemeClr val="dk1"/>
                        </a:solidFill>
                      </a:endParaRPr>
                    </a:p>
                    <a:p>
                      <a:pPr marL="0" lvl="0" indent="0" algn="l" rtl="0">
                        <a:spcBef>
                          <a:spcPts val="0"/>
                        </a:spcBef>
                        <a:spcAft>
                          <a:spcPts val="0"/>
                        </a:spcAft>
                        <a:buNone/>
                      </a:pPr>
                      <a:r>
                        <a:rPr lang="en-US" sz="1600">
                          <a:solidFill>
                            <a:schemeClr val="dk1"/>
                          </a:solidFill>
                        </a:rPr>
                        <a:t>Ongoing monitoring ensuring consistency</a:t>
                      </a:r>
                      <a:endParaRPr sz="1600">
                        <a:solidFill>
                          <a:schemeClr val="dk1"/>
                        </a:solidFill>
                      </a:endParaRPr>
                    </a:p>
                  </a:txBody>
                  <a:tcPr marL="91425" marR="91425" marT="91425" marB="91425">
                    <a:solidFill>
                      <a:srgbClr val="C4D56C"/>
                    </a:solidFill>
                  </a:tcPr>
                </a:tc>
                <a:tc>
                  <a:txBody>
                    <a:bodyPr/>
                    <a:lstStyle/>
                    <a:p>
                      <a:pPr marL="0" lvl="0" indent="0" algn="l" rtl="0">
                        <a:spcBef>
                          <a:spcPts val="0"/>
                        </a:spcBef>
                        <a:spcAft>
                          <a:spcPts val="0"/>
                        </a:spcAft>
                        <a:buNone/>
                      </a:pPr>
                      <a:r>
                        <a:rPr lang="en-US" sz="1600" b="1">
                          <a:solidFill>
                            <a:schemeClr val="dk1"/>
                          </a:solidFill>
                        </a:rPr>
                        <a:t>Correct</a:t>
                      </a:r>
                      <a:endParaRPr sz="1600" b="1">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Address issues or noncompliance</a:t>
                      </a:r>
                      <a:endParaRPr sz="1600">
                        <a:solidFill>
                          <a:schemeClr val="dk1"/>
                        </a:solidFill>
                      </a:endParaRPr>
                    </a:p>
                    <a:p>
                      <a:pPr marL="457200" lvl="0" indent="-330200" algn="l" rtl="0">
                        <a:spcBef>
                          <a:spcPts val="1000"/>
                        </a:spcBef>
                        <a:spcAft>
                          <a:spcPts val="1000"/>
                        </a:spcAft>
                        <a:buClr>
                          <a:schemeClr val="dk1"/>
                        </a:buClr>
                        <a:buSzPts val="1600"/>
                        <a:buChar char="●"/>
                      </a:pPr>
                      <a:r>
                        <a:rPr lang="en-US" sz="1600">
                          <a:solidFill>
                            <a:schemeClr val="dk1"/>
                          </a:solidFill>
                        </a:rPr>
                        <a:t>Implement corrective actions and evidence-based practices</a:t>
                      </a:r>
                      <a:endParaRPr sz="1600">
                        <a:solidFill>
                          <a:schemeClr val="dk1"/>
                        </a:solidFill>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dirty="0">
                          <a:solidFill>
                            <a:schemeClr val="dk1"/>
                          </a:solidFill>
                        </a:rPr>
                        <a:t>Are we implementing strategies, services, interventions  with fidelity?  </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If not, why not?</a:t>
                      </a:r>
                      <a:endParaRPr sz="1600" dirty="0"/>
                    </a:p>
                  </a:txBody>
                  <a:tcPr marL="91425" marR="91425" marT="91425" marB="91425">
                    <a:solidFill>
                      <a:schemeClr val="lt1"/>
                    </a:solidFill>
                  </a:tcPr>
                </a:tc>
                <a:tc>
                  <a:txBody>
                    <a:bodyPr/>
                    <a:lstStyle/>
                    <a:p>
                      <a:pPr marL="0" lvl="0" indent="0" algn="l" rtl="0">
                        <a:spcBef>
                          <a:spcPts val="0"/>
                        </a:spcBef>
                        <a:spcAft>
                          <a:spcPts val="0"/>
                        </a:spcAft>
                        <a:buNone/>
                      </a:pPr>
                      <a:r>
                        <a:rPr lang="en-US" sz="1600" dirty="0">
                          <a:solidFill>
                            <a:schemeClr val="dk1"/>
                          </a:solidFill>
                        </a:rPr>
                        <a:t>Implementation: </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Expectations are communicated around professional learning and clearly defined responsibilities.</a:t>
                      </a:r>
                      <a:endParaRPr sz="1600" dirty="0">
                        <a:solidFill>
                          <a:schemeClr val="dk1"/>
                        </a:solidFill>
                      </a:endParaRPr>
                    </a:p>
                    <a:p>
                      <a:pPr marL="457200" lvl="0" indent="-330200" algn="l" rtl="0">
                        <a:spcBef>
                          <a:spcPts val="1000"/>
                        </a:spcBef>
                        <a:spcAft>
                          <a:spcPts val="0"/>
                        </a:spcAft>
                        <a:buClr>
                          <a:schemeClr val="dk1"/>
                        </a:buClr>
                        <a:buSzPts val="1600"/>
                        <a:buChar char="●"/>
                      </a:pPr>
                      <a:r>
                        <a:rPr lang="en-US" sz="1600" dirty="0">
                          <a:solidFill>
                            <a:schemeClr val="dk1"/>
                          </a:solidFill>
                        </a:rPr>
                        <a:t>New learning implemented with fidelity</a:t>
                      </a:r>
                      <a:endParaRPr sz="1600" dirty="0">
                        <a:solidFill>
                          <a:schemeClr val="dk1"/>
                        </a:solidFill>
                      </a:endParaRPr>
                    </a:p>
                    <a:p>
                      <a:pPr marL="457200" lvl="0" indent="-330200" algn="l" rtl="0">
                        <a:spcBef>
                          <a:spcPts val="1000"/>
                        </a:spcBef>
                        <a:spcAft>
                          <a:spcPts val="1000"/>
                        </a:spcAft>
                        <a:buClr>
                          <a:schemeClr val="dk1"/>
                        </a:buClr>
                        <a:buSzPts val="1600"/>
                        <a:buChar char="●"/>
                      </a:pPr>
                      <a:r>
                        <a:rPr lang="en-US" sz="1600" dirty="0">
                          <a:solidFill>
                            <a:schemeClr val="dk1"/>
                          </a:solidFill>
                        </a:rPr>
                        <a:t>Ongoing practice coaching and feedback around Iowa’s SDI Framework and teacher SDI action planning.</a:t>
                      </a:r>
                      <a:endParaRPr sz="1600" dirty="0">
                        <a:solidFill>
                          <a:schemeClr val="dk1"/>
                        </a:solidFill>
                      </a:endParaRPr>
                    </a:p>
                  </a:txBody>
                  <a:tcPr marL="91425" marR="91425" marT="91425" marB="91425">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e4c38a85a3_0_5"/>
          <p:cNvSpPr txBox="1">
            <a:spLocks noGrp="1"/>
          </p:cNvSpPr>
          <p:nvPr>
            <p:ph type="title"/>
          </p:nvPr>
        </p:nvSpPr>
        <p:spPr>
          <a:xfrm>
            <a:off x="0" y="2"/>
            <a:ext cx="12191987" cy="73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t>Iowa’s </a:t>
            </a:r>
            <a:r>
              <a:rPr lang="en-US" sz="32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Continuous Improvement Process: Evaluate</a:t>
            </a:r>
            <a:endParaRPr sz="3200" dirty="0"/>
          </a:p>
        </p:txBody>
      </p:sp>
      <p:graphicFrame>
        <p:nvGraphicFramePr>
          <p:cNvPr id="230" name="Google Shape;230;g3e4c38a85a3_0_5" descr="&#10;"/>
          <p:cNvGraphicFramePr/>
          <p:nvPr>
            <p:extLst>
              <p:ext uri="{D42A27DB-BD31-4B8C-83A1-F6EECF244321}">
                <p14:modId xmlns:p14="http://schemas.microsoft.com/office/powerpoint/2010/main" val="3223769637"/>
              </p:ext>
            </p:extLst>
          </p:nvPr>
        </p:nvGraphicFramePr>
        <p:xfrm>
          <a:off x="-12" y="737400"/>
          <a:ext cx="12192000" cy="5714675"/>
        </p:xfrm>
        <a:graphic>
          <a:graphicData uri="http://schemas.openxmlformats.org/drawingml/2006/table">
            <a:tbl>
              <a:tblPr firstRow="1">
                <a:noFill/>
                <a:tableStyleId>{12E21D98-4085-4964-9F98-A7A8E324D0AC}</a:tableStyleId>
              </a:tblPr>
              <a:tblGrid>
                <a:gridCol w="1766325">
                  <a:extLst>
                    <a:ext uri="{9D8B030D-6E8A-4147-A177-3AD203B41FA5}">
                      <a16:colId xmlns:a16="http://schemas.microsoft.com/office/drawing/2014/main" val="20000"/>
                    </a:ext>
                  </a:extLst>
                </a:gridCol>
                <a:gridCol w="2352250">
                  <a:extLst>
                    <a:ext uri="{9D8B030D-6E8A-4147-A177-3AD203B41FA5}">
                      <a16:colId xmlns:a16="http://schemas.microsoft.com/office/drawing/2014/main" val="20001"/>
                    </a:ext>
                  </a:extLst>
                </a:gridCol>
                <a:gridCol w="2515500">
                  <a:extLst>
                    <a:ext uri="{9D8B030D-6E8A-4147-A177-3AD203B41FA5}">
                      <a16:colId xmlns:a16="http://schemas.microsoft.com/office/drawing/2014/main" val="20002"/>
                    </a:ext>
                  </a:extLst>
                </a:gridCol>
                <a:gridCol w="5557925">
                  <a:extLst>
                    <a:ext uri="{9D8B030D-6E8A-4147-A177-3AD203B41FA5}">
                      <a16:colId xmlns:a16="http://schemas.microsoft.com/office/drawing/2014/main" val="20003"/>
                    </a:ext>
                  </a:extLst>
                </a:gridCol>
              </a:tblGrid>
              <a:tr h="1356650">
                <a:tc>
                  <a:txBody>
                    <a:bodyPr/>
                    <a:lstStyle/>
                    <a:p>
                      <a:pPr marL="0" lvl="0" indent="0" algn="ctr" rtl="0">
                        <a:spcBef>
                          <a:spcPts val="0"/>
                        </a:spcBef>
                        <a:spcAft>
                          <a:spcPts val="0"/>
                        </a:spcAft>
                        <a:buNone/>
                      </a:pPr>
                      <a:r>
                        <a:rPr lang="en-US" sz="1800" b="1" dirty="0">
                          <a:solidFill>
                            <a:schemeClr val="dk1"/>
                          </a:solidFill>
                        </a:rPr>
                        <a:t>CIP</a:t>
                      </a:r>
                      <a:endParaRPr sz="1800" b="1" dirty="0">
                        <a:solidFill>
                          <a:schemeClr val="dk1"/>
                        </a:solidFill>
                      </a:endParaRPr>
                    </a:p>
                    <a:p>
                      <a:pPr marL="0" lvl="0" indent="0" algn="ctr" rtl="0">
                        <a:spcBef>
                          <a:spcPts val="0"/>
                        </a:spcBef>
                        <a:spcAft>
                          <a:spcPts val="0"/>
                        </a:spcAft>
                        <a:buNone/>
                      </a:pPr>
                      <a:r>
                        <a:rPr lang="en-US" sz="1800" b="1" dirty="0">
                          <a:solidFill>
                            <a:schemeClr val="dk1"/>
                          </a:solidFill>
                        </a:rPr>
                        <a:t>Process</a:t>
                      </a:r>
                      <a:endParaRPr sz="1800" b="1" dirty="0">
                        <a:solidFill>
                          <a:schemeClr val="dk1"/>
                        </a:solidFill>
                      </a:endParaRPr>
                    </a:p>
                  </a:txBody>
                  <a:tcPr marL="91425" marR="91425" marT="91425" marB="91425" anchor="ctr">
                    <a:solidFill>
                      <a:srgbClr val="C4D56C"/>
                    </a:solidFill>
                  </a:tcPr>
                </a:tc>
                <a:tc>
                  <a:txBody>
                    <a:bodyPr/>
                    <a:lstStyle/>
                    <a:p>
                      <a:pPr marL="0" lvl="0" indent="0" algn="ctr" rtl="0">
                        <a:spcBef>
                          <a:spcPts val="0"/>
                        </a:spcBef>
                        <a:spcAft>
                          <a:spcPts val="0"/>
                        </a:spcAft>
                        <a:buNone/>
                      </a:pPr>
                      <a:r>
                        <a:rPr lang="en-US" sz="1800" b="1" dirty="0">
                          <a:solidFill>
                            <a:schemeClr val="dk1"/>
                          </a:solidFill>
                        </a:rPr>
                        <a:t>General Supervision Duty</a:t>
                      </a:r>
                      <a:endParaRPr sz="1800" b="1" dirty="0">
                        <a:solidFill>
                          <a:schemeClr val="dk1"/>
                        </a:solidFill>
                      </a:endParaRPr>
                    </a:p>
                  </a:txBody>
                  <a:tcPr marL="91425" marR="91425" marT="91425" marB="91425" anchor="ctr">
                    <a:solidFill>
                      <a:srgbClr val="C4D56C"/>
                    </a:solidFill>
                  </a:tcPr>
                </a:tc>
                <a:tc>
                  <a:txBody>
                    <a:bodyPr/>
                    <a:lstStyle/>
                    <a:p>
                      <a:pPr marL="0" lvl="0" indent="0" algn="ctr" rtl="0">
                        <a:spcBef>
                          <a:spcPts val="0"/>
                        </a:spcBef>
                        <a:spcAft>
                          <a:spcPts val="0"/>
                        </a:spcAft>
                        <a:buNone/>
                      </a:pPr>
                      <a:r>
                        <a:rPr lang="en-US" sz="1800" b="1" dirty="0">
                          <a:solidFill>
                            <a:schemeClr val="dk1"/>
                          </a:solidFill>
                        </a:rPr>
                        <a:t>Reflection</a:t>
                      </a:r>
                      <a:endParaRPr sz="1800" b="1" dirty="0">
                        <a:solidFill>
                          <a:schemeClr val="dk1"/>
                        </a:solidFill>
                      </a:endParaRPr>
                    </a:p>
                    <a:p>
                      <a:pPr marL="0" lvl="0" indent="0" algn="ctr" rtl="0">
                        <a:spcBef>
                          <a:spcPts val="0"/>
                        </a:spcBef>
                        <a:spcAft>
                          <a:spcPts val="0"/>
                        </a:spcAft>
                        <a:buNone/>
                      </a:pPr>
                      <a:r>
                        <a:rPr lang="en-US" sz="1800" b="1" dirty="0">
                          <a:solidFill>
                            <a:schemeClr val="dk1"/>
                          </a:solidFill>
                        </a:rPr>
                        <a:t>Questions</a:t>
                      </a:r>
                      <a:endParaRPr sz="1800" b="1" dirty="0">
                        <a:solidFill>
                          <a:schemeClr val="dk1"/>
                        </a:solidFill>
                      </a:endParaRPr>
                    </a:p>
                  </a:txBody>
                  <a:tcPr marL="91425" marR="91425" marT="91425" marB="91425" anchor="ctr">
                    <a:solidFill>
                      <a:srgbClr val="C4D56C"/>
                    </a:solidFill>
                  </a:tcPr>
                </a:tc>
                <a:tc>
                  <a:txBody>
                    <a:bodyPr/>
                    <a:lstStyle/>
                    <a:p>
                      <a:pPr marL="0" lvl="0" indent="0" algn="ctr" rtl="0">
                        <a:spcBef>
                          <a:spcPts val="0"/>
                        </a:spcBef>
                        <a:spcAft>
                          <a:spcPts val="0"/>
                        </a:spcAft>
                        <a:buNone/>
                      </a:pPr>
                      <a:r>
                        <a:rPr lang="en-US" sz="1800" b="1" dirty="0">
                          <a:solidFill>
                            <a:schemeClr val="dk1"/>
                          </a:solidFill>
                        </a:rPr>
                        <a:t>Examples</a:t>
                      </a:r>
                      <a:endParaRPr sz="1800" b="1" dirty="0">
                        <a:solidFill>
                          <a:schemeClr val="dk1"/>
                        </a:solidFill>
                      </a:endParaRPr>
                    </a:p>
                  </a:txBody>
                  <a:tcPr marL="91425" marR="91425" marT="91425" marB="91425" anchor="ctr">
                    <a:solidFill>
                      <a:srgbClr val="C4D56C"/>
                    </a:solidFill>
                  </a:tcPr>
                </a:tc>
                <a:extLst>
                  <a:ext uri="{0D108BD9-81ED-4DB2-BD59-A6C34878D82A}">
                    <a16:rowId xmlns:a16="http://schemas.microsoft.com/office/drawing/2014/main" val="3323632982"/>
                  </a:ext>
                </a:extLst>
              </a:tr>
              <a:tr h="4358025">
                <a:tc>
                  <a:txBody>
                    <a:bodyPr/>
                    <a:lstStyle/>
                    <a:p>
                      <a:pPr marL="0" lvl="0" indent="0" algn="l" rtl="0">
                        <a:spcBef>
                          <a:spcPts val="0"/>
                        </a:spcBef>
                        <a:spcAft>
                          <a:spcPts val="0"/>
                        </a:spcAft>
                        <a:buNone/>
                      </a:pPr>
                      <a:r>
                        <a:rPr lang="en-US" sz="1600" b="1">
                          <a:solidFill>
                            <a:schemeClr val="dk1"/>
                          </a:solidFill>
                        </a:rPr>
                        <a:t>5. Evaluate: Review outcomes and adjust strategies</a:t>
                      </a:r>
                      <a:endParaRPr sz="1600" b="1">
                        <a:solidFill>
                          <a:schemeClr val="dk1"/>
                        </a:solidFill>
                      </a:endParaRPr>
                    </a:p>
                  </a:txBody>
                  <a:tcPr marL="91425" marR="91425" marT="91425" marB="91425">
                    <a:solidFill>
                      <a:srgbClr val="C4D56C"/>
                    </a:solidFill>
                  </a:tcPr>
                </a:tc>
                <a:tc>
                  <a:txBody>
                    <a:bodyPr/>
                    <a:lstStyle/>
                    <a:p>
                      <a:pPr marL="0" lvl="0" indent="0" algn="l" rtl="0">
                        <a:spcBef>
                          <a:spcPts val="0"/>
                        </a:spcBef>
                        <a:spcAft>
                          <a:spcPts val="0"/>
                        </a:spcAft>
                        <a:buNone/>
                      </a:pPr>
                      <a:r>
                        <a:rPr lang="en-US" sz="1600" b="1">
                          <a:solidFill>
                            <a:schemeClr val="dk1"/>
                          </a:solidFill>
                        </a:rPr>
                        <a:t>Inspect</a:t>
                      </a:r>
                      <a:endParaRPr sz="1600" b="1">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Review data, practices and outcomes</a:t>
                      </a:r>
                      <a:endParaRPr sz="1600">
                        <a:solidFill>
                          <a:schemeClr val="dk1"/>
                        </a:solidFill>
                      </a:endParaRPr>
                    </a:p>
                    <a:p>
                      <a:pPr marL="457200" lvl="0" indent="-330200" algn="l" rtl="0">
                        <a:spcBef>
                          <a:spcPts val="1000"/>
                        </a:spcBef>
                        <a:spcAft>
                          <a:spcPts val="1000"/>
                        </a:spcAft>
                        <a:buClr>
                          <a:schemeClr val="dk1"/>
                        </a:buClr>
                        <a:buSzPts val="1600"/>
                        <a:buChar char="●"/>
                      </a:pPr>
                      <a:r>
                        <a:rPr lang="en-US" sz="1600">
                          <a:solidFill>
                            <a:schemeClr val="dk1"/>
                          </a:solidFill>
                        </a:rPr>
                        <a:t>Determine compliance and effectiveness of supports</a:t>
                      </a:r>
                      <a:endParaRPr sz="1600">
                        <a:solidFill>
                          <a:schemeClr val="dk1"/>
                        </a:solidFill>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a:solidFill>
                            <a:schemeClr val="dk1"/>
                          </a:solidFill>
                        </a:rPr>
                        <a:t>Did our plan work to help address the identified priority areas?</a:t>
                      </a:r>
                      <a:endParaRPr sz="1600">
                        <a:solidFill>
                          <a:schemeClr val="dk1"/>
                        </a:solidFill>
                      </a:endParaRPr>
                    </a:p>
                  </a:txBody>
                  <a:tcPr marL="91425" marR="91425" marT="91425" marB="91425"/>
                </a:tc>
                <a:tc>
                  <a:txBody>
                    <a:bodyPr/>
                    <a:lstStyle/>
                    <a:p>
                      <a:pPr marL="0" lvl="0" indent="0" algn="l" rtl="0">
                        <a:spcBef>
                          <a:spcPts val="0"/>
                        </a:spcBef>
                        <a:spcAft>
                          <a:spcPts val="0"/>
                        </a:spcAft>
                        <a:buNone/>
                      </a:pPr>
                      <a:r>
                        <a:rPr lang="en-US" sz="1600" dirty="0">
                          <a:solidFill>
                            <a:schemeClr val="dk1"/>
                          </a:solidFill>
                        </a:rPr>
                        <a:t>Evaluate effectiveness of plan: </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Compare current and prior data from SE-Activity Roster report in ACHIEVE (Column T)</a:t>
                      </a:r>
                      <a:endParaRPr sz="1600" dirty="0">
                        <a:solidFill>
                          <a:schemeClr val="dk1"/>
                        </a:solidFill>
                      </a:endParaRPr>
                    </a:p>
                    <a:p>
                      <a:pPr marL="457200" lvl="0" indent="-330200" algn="l" rtl="0">
                        <a:spcBef>
                          <a:spcPts val="1000"/>
                        </a:spcBef>
                        <a:spcAft>
                          <a:spcPts val="0"/>
                        </a:spcAft>
                        <a:buClr>
                          <a:schemeClr val="dk1"/>
                        </a:buClr>
                        <a:buSzPts val="1600"/>
                        <a:buChar char="●"/>
                      </a:pPr>
                      <a:r>
                        <a:rPr lang="en-US" sz="1600" dirty="0">
                          <a:solidFill>
                            <a:schemeClr val="dk1"/>
                          </a:solidFill>
                        </a:rPr>
                        <a:t>Walk-throughs - observe where students are receiving their SDI. </a:t>
                      </a:r>
                      <a:endParaRPr sz="1600" dirty="0">
                        <a:solidFill>
                          <a:schemeClr val="dk1"/>
                        </a:solidFill>
                      </a:endParaRPr>
                    </a:p>
                    <a:p>
                      <a:pPr marL="457200" lvl="0" indent="-330200" algn="l" rtl="0">
                        <a:spcBef>
                          <a:spcPts val="1000"/>
                        </a:spcBef>
                        <a:spcAft>
                          <a:spcPts val="0"/>
                        </a:spcAft>
                        <a:buClr>
                          <a:schemeClr val="dk1"/>
                        </a:buClr>
                        <a:buSzPts val="1600"/>
                        <a:buChar char="●"/>
                      </a:pPr>
                      <a:r>
                        <a:rPr lang="en-US" sz="1600" dirty="0">
                          <a:solidFill>
                            <a:schemeClr val="dk1"/>
                          </a:solidFill>
                        </a:rPr>
                        <a:t>Reflect upon the completion of action steps within the teacher SDI action plan. What growth can be observed? </a:t>
                      </a:r>
                      <a:endParaRPr sz="1600" dirty="0">
                        <a:solidFill>
                          <a:schemeClr val="dk1"/>
                        </a:solidFill>
                      </a:endParaRPr>
                    </a:p>
                    <a:p>
                      <a:pPr marL="0" lvl="0" indent="0" algn="l" rtl="0">
                        <a:spcBef>
                          <a:spcPts val="1000"/>
                        </a:spcBef>
                        <a:spcAft>
                          <a:spcPts val="0"/>
                        </a:spcAft>
                        <a:buNone/>
                      </a:pPr>
                      <a:endParaRPr sz="1600" dirty="0">
                        <a:solidFill>
                          <a:schemeClr val="dk1"/>
                        </a:solidFill>
                      </a:endParaRPr>
                    </a:p>
                    <a:p>
                      <a:pPr marL="0" lvl="0" indent="0" algn="l" rtl="0">
                        <a:spcBef>
                          <a:spcPts val="0"/>
                        </a:spcBef>
                        <a:spcAft>
                          <a:spcPts val="0"/>
                        </a:spcAft>
                        <a:buNone/>
                      </a:pPr>
                      <a:endParaRPr sz="1600" dirty="0">
                        <a:solidFill>
                          <a:schemeClr val="dk1"/>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3e415b58b96_1_1"/>
          <p:cNvSpPr txBox="1">
            <a:spLocks noGrp="1"/>
          </p:cNvSpPr>
          <p:nvPr>
            <p:ph type="title"/>
          </p:nvPr>
        </p:nvSpPr>
        <p:spPr>
          <a:xfrm>
            <a:off x="254400" y="39325"/>
            <a:ext cx="11937600" cy="75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970"/>
              <a:buFont typeface="Arial"/>
              <a:buNone/>
            </a:pPr>
            <a:r>
              <a:rPr lang="en-US"/>
              <a:t>Example of Continuous Improvement - Exit Report </a:t>
            </a:r>
            <a:endParaRPr/>
          </a:p>
        </p:txBody>
      </p:sp>
      <p:sp>
        <p:nvSpPr>
          <p:cNvPr id="237" name="Google Shape;237;g3e415b58b96_1_1"/>
          <p:cNvSpPr txBox="1"/>
          <p:nvPr/>
        </p:nvSpPr>
        <p:spPr>
          <a:xfrm>
            <a:off x="7714525" y="744825"/>
            <a:ext cx="3802800" cy="12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rPr>
              <a:t>Step 1. Assess / Detect</a:t>
            </a:r>
            <a:endParaRPr sz="1800" b="1">
              <a:solidFill>
                <a:schemeClr val="dk1"/>
              </a:solidFill>
            </a:endParaRPr>
          </a:p>
          <a:p>
            <a:pPr marL="0" lvl="0" indent="0" algn="l" rtl="0">
              <a:spcBef>
                <a:spcPts val="0"/>
              </a:spcBef>
              <a:spcAft>
                <a:spcPts val="0"/>
              </a:spcAft>
              <a:buNone/>
            </a:pPr>
            <a:r>
              <a:rPr lang="en-US" sz="1800">
                <a:solidFill>
                  <a:schemeClr val="dk1"/>
                </a:solidFill>
              </a:rPr>
              <a:t>Gather and review exit data to identify patterns, strengths, concerns and possible root causes. </a:t>
            </a:r>
            <a:endParaRPr sz="1800">
              <a:solidFill>
                <a:schemeClr val="dk1"/>
              </a:solidFill>
            </a:endParaRPr>
          </a:p>
        </p:txBody>
      </p:sp>
      <p:sp>
        <p:nvSpPr>
          <p:cNvPr id="238" name="Google Shape;238;g3e415b58b96_1_1"/>
          <p:cNvSpPr txBox="1"/>
          <p:nvPr/>
        </p:nvSpPr>
        <p:spPr>
          <a:xfrm>
            <a:off x="8393750" y="3318525"/>
            <a:ext cx="3183000" cy="17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rPr>
              <a:t>Step 2. Prioritize / Prevent </a:t>
            </a:r>
            <a:r>
              <a:rPr lang="en-US" sz="1800">
                <a:solidFill>
                  <a:schemeClr val="dk1"/>
                </a:solidFill>
              </a:rPr>
              <a:t>Determine which problems affect the largest number of learners and/or which root causes are the most actionable?</a:t>
            </a:r>
            <a:endParaRPr sz="1800">
              <a:solidFill>
                <a:schemeClr val="dk1"/>
              </a:solidFill>
            </a:endParaRPr>
          </a:p>
        </p:txBody>
      </p:sp>
      <p:sp>
        <p:nvSpPr>
          <p:cNvPr id="239" name="Google Shape;239;g3e415b58b96_1_1"/>
          <p:cNvSpPr txBox="1"/>
          <p:nvPr/>
        </p:nvSpPr>
        <p:spPr>
          <a:xfrm>
            <a:off x="4571475" y="5513025"/>
            <a:ext cx="3985500" cy="9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rPr>
              <a:t>Step 3. Plan / Inform</a:t>
            </a:r>
            <a:endParaRPr sz="1800" b="1">
              <a:solidFill>
                <a:schemeClr val="dk1"/>
              </a:solidFill>
            </a:endParaRPr>
          </a:p>
          <a:p>
            <a:pPr marL="0" lvl="0" indent="0" algn="l" rtl="0">
              <a:spcBef>
                <a:spcPts val="0"/>
              </a:spcBef>
              <a:spcAft>
                <a:spcPts val="0"/>
              </a:spcAft>
              <a:buNone/>
            </a:pPr>
            <a:r>
              <a:rPr lang="en-US" sz="1800">
                <a:solidFill>
                  <a:schemeClr val="dk1"/>
                </a:solidFill>
              </a:rPr>
              <a:t>What professional learning is needed around exiting students?</a:t>
            </a:r>
            <a:endParaRPr sz="1800">
              <a:solidFill>
                <a:schemeClr val="dk1"/>
              </a:solidFill>
            </a:endParaRPr>
          </a:p>
        </p:txBody>
      </p:sp>
      <p:sp>
        <p:nvSpPr>
          <p:cNvPr id="240" name="Google Shape;240;g3e415b58b96_1_1"/>
          <p:cNvSpPr txBox="1"/>
          <p:nvPr/>
        </p:nvSpPr>
        <p:spPr>
          <a:xfrm>
            <a:off x="711625" y="3450825"/>
            <a:ext cx="3315300" cy="17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rPr>
              <a:t>Step 4. Implement / Correct </a:t>
            </a:r>
            <a:r>
              <a:rPr lang="en-US" sz="1800">
                <a:solidFill>
                  <a:schemeClr val="dk1"/>
                </a:solidFill>
              </a:rPr>
              <a:t>Action steps outline new practices; Review IEPs and provide feedback to teachers around postsecondary transition planning.</a:t>
            </a:r>
            <a:endParaRPr sz="1800">
              <a:solidFill>
                <a:schemeClr val="dk1"/>
              </a:solidFill>
            </a:endParaRPr>
          </a:p>
        </p:txBody>
      </p:sp>
      <p:sp>
        <p:nvSpPr>
          <p:cNvPr id="241" name="Google Shape;241;g3e415b58b96_1_1"/>
          <p:cNvSpPr txBox="1"/>
          <p:nvPr/>
        </p:nvSpPr>
        <p:spPr>
          <a:xfrm>
            <a:off x="642250" y="897225"/>
            <a:ext cx="3931800" cy="15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rPr>
              <a:t>Step 5. Evaluate / Inspect </a:t>
            </a:r>
            <a:r>
              <a:rPr lang="en-US" sz="1800">
                <a:solidFill>
                  <a:schemeClr val="dk1"/>
                </a:solidFill>
              </a:rPr>
              <a:t>Determine whether changes improve outcomes. Pull ACHIEVE report to compare data.</a:t>
            </a:r>
            <a:endParaRPr sz="1800">
              <a:solidFill>
                <a:schemeClr val="dk1"/>
              </a:solidFill>
            </a:endParaRPr>
          </a:p>
        </p:txBody>
      </p:sp>
      <p:pic>
        <p:nvPicPr>
          <p:cNvPr id="236" name="Google Shape;236;g3e415b58b96_1_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798183" y="792325"/>
            <a:ext cx="4595707" cy="4743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e7f79eea1e_0_5"/>
          <p:cNvSpPr txBox="1">
            <a:spLocks noGrp="1"/>
          </p:cNvSpPr>
          <p:nvPr>
            <p:ph type="title"/>
          </p:nvPr>
        </p:nvSpPr>
        <p:spPr>
          <a:xfrm>
            <a:off x="893975" y="2806300"/>
            <a:ext cx="10420800" cy="216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500"/>
              <a:buFont typeface="Arial"/>
              <a:buNone/>
            </a:pPr>
            <a:r>
              <a:rPr lang="en-US"/>
              <a:t>Red Flags &amp; Missteps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db73c92b71_0_725"/>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sz="4500"/>
              <a:t>Case Law: General Supervision</a:t>
            </a:r>
            <a:endParaRPr sz="4500"/>
          </a:p>
        </p:txBody>
      </p:sp>
      <p:pic>
        <p:nvPicPr>
          <p:cNvPr id="253" name="Google Shape;253;g3db73c92b71_0_7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pic>
        <p:nvPicPr>
          <p:cNvPr id="254" name="Google Shape;254;g3db73c92b71_0_725">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4">
            <a:alphaModFix/>
          </a:blip>
          <a:srcRect/>
          <a:stretch/>
        </p:blipFill>
        <p:spPr>
          <a:xfrm>
            <a:off x="1219451" y="4933942"/>
            <a:ext cx="1919100" cy="1160100"/>
          </a:xfrm>
          <a:prstGeom prst="rect">
            <a:avLst/>
          </a:prstGeom>
          <a:noFill/>
          <a:ln>
            <a:noFill/>
          </a:ln>
        </p:spPr>
      </p:pic>
      <p:sp>
        <p:nvSpPr>
          <p:cNvPr id="255" name="Google Shape;255;g3db73c92b71_0_725"/>
          <p:cNvSpPr txBox="1"/>
          <p:nvPr/>
        </p:nvSpPr>
        <p:spPr>
          <a:xfrm>
            <a:off x="4390275" y="288000"/>
            <a:ext cx="7066200" cy="61419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1100"/>
              <a:buFont typeface="Arial"/>
              <a:buNone/>
            </a:pPr>
            <a:r>
              <a:rPr lang="en-US" sz="2500" b="1" i="1">
                <a:solidFill>
                  <a:schemeClr val="dk1"/>
                </a:solidFill>
                <a:highlight>
                  <a:schemeClr val="lt1"/>
                </a:highlight>
              </a:rPr>
              <a:t>DL v. District of Columbia</a:t>
            </a:r>
            <a:r>
              <a:rPr lang="en-US" sz="2500" b="1">
                <a:solidFill>
                  <a:schemeClr val="dk1"/>
                </a:solidFill>
                <a:highlight>
                  <a:schemeClr val="lt1"/>
                </a:highlight>
              </a:rPr>
              <a:t>, </a:t>
            </a:r>
            <a:r>
              <a:rPr lang="en-US" sz="2500" b="1">
                <a:solidFill>
                  <a:srgbClr val="1F1F1F"/>
                </a:solidFill>
                <a:highlight>
                  <a:schemeClr val="lt1"/>
                </a:highlight>
              </a:rPr>
              <a:t>860 F.3d 713 </a:t>
            </a:r>
            <a:r>
              <a:rPr lang="en-US" sz="2500" b="1">
                <a:solidFill>
                  <a:schemeClr val="dk1"/>
                </a:solidFill>
                <a:highlight>
                  <a:schemeClr val="lt1"/>
                </a:highlight>
              </a:rPr>
              <a:t>(D.C. Cir. 2017)  </a:t>
            </a:r>
            <a:endParaRPr sz="2500" b="1">
              <a:solidFill>
                <a:schemeClr val="dk1"/>
              </a:solidFill>
              <a:highlight>
                <a:schemeClr val="lt1"/>
              </a:highlight>
            </a:endParaRPr>
          </a:p>
          <a:p>
            <a:pPr marL="0" lvl="0" indent="0" algn="l" rtl="0">
              <a:lnSpc>
                <a:spcPct val="105000"/>
              </a:lnSpc>
              <a:spcBef>
                <a:spcPts val="0"/>
              </a:spcBef>
              <a:spcAft>
                <a:spcPts val="0"/>
              </a:spcAft>
              <a:buClr>
                <a:schemeClr val="dk1"/>
              </a:buClr>
              <a:buSzPts val="1100"/>
              <a:buFont typeface="Arial"/>
              <a:buNone/>
            </a:pPr>
            <a:endParaRPr b="1">
              <a:solidFill>
                <a:schemeClr val="dk1"/>
              </a:solidFill>
              <a:highlight>
                <a:schemeClr val="lt1"/>
              </a:highlight>
            </a:endParaRPr>
          </a:p>
          <a:p>
            <a:pPr marL="0" lvl="0" indent="0" algn="l" rtl="0">
              <a:lnSpc>
                <a:spcPct val="105000"/>
              </a:lnSpc>
              <a:spcBef>
                <a:spcPts val="0"/>
              </a:spcBef>
              <a:spcAft>
                <a:spcPts val="0"/>
              </a:spcAft>
              <a:buClr>
                <a:schemeClr val="dk1"/>
              </a:buClr>
              <a:buSzPts val="1100"/>
              <a:buFont typeface="Arial"/>
              <a:buNone/>
            </a:pPr>
            <a:r>
              <a:rPr lang="en-US" sz="2500">
                <a:solidFill>
                  <a:schemeClr val="dk1"/>
                </a:solidFill>
                <a:highlight>
                  <a:schemeClr val="lt1"/>
                </a:highlight>
              </a:rPr>
              <a:t>(Filed in 2005 - Ongoing) </a:t>
            </a:r>
            <a:endParaRPr sz="2500">
              <a:solidFill>
                <a:schemeClr val="dk1"/>
              </a:solidFill>
              <a:highlight>
                <a:schemeClr val="lt1"/>
              </a:highlight>
            </a:endParaRPr>
          </a:p>
          <a:p>
            <a:pPr marL="0" lvl="0" indent="0" algn="l" rtl="0">
              <a:lnSpc>
                <a:spcPct val="105000"/>
              </a:lnSpc>
              <a:spcBef>
                <a:spcPts val="0"/>
              </a:spcBef>
              <a:spcAft>
                <a:spcPts val="0"/>
              </a:spcAft>
              <a:buClr>
                <a:schemeClr val="dk1"/>
              </a:buClr>
              <a:buSzPts val="1100"/>
              <a:buFont typeface="Arial"/>
              <a:buNone/>
            </a:pPr>
            <a:endParaRPr sz="2500">
              <a:solidFill>
                <a:schemeClr val="dk1"/>
              </a:solidFill>
              <a:highlight>
                <a:schemeClr val="lt1"/>
              </a:highlight>
            </a:endParaRPr>
          </a:p>
          <a:p>
            <a:pPr marL="0" lvl="0" indent="0" algn="l" rtl="0">
              <a:lnSpc>
                <a:spcPct val="105000"/>
              </a:lnSpc>
              <a:spcBef>
                <a:spcPts val="0"/>
              </a:spcBef>
              <a:spcAft>
                <a:spcPts val="0"/>
              </a:spcAft>
              <a:buClr>
                <a:schemeClr val="dk1"/>
              </a:buClr>
              <a:buSzPts val="1100"/>
              <a:buFont typeface="Arial"/>
              <a:buNone/>
            </a:pPr>
            <a:r>
              <a:rPr lang="en-US" sz="2500">
                <a:solidFill>
                  <a:schemeClr val="dk1"/>
                </a:solidFill>
                <a:highlight>
                  <a:schemeClr val="lt1"/>
                </a:highlight>
              </a:rPr>
              <a:t>Allegations: Systemic failure to ensure- </a:t>
            </a:r>
            <a:endParaRPr sz="2500">
              <a:solidFill>
                <a:schemeClr val="dk1"/>
              </a:solidFill>
              <a:highlight>
                <a:schemeClr val="lt1"/>
              </a:highlight>
            </a:endParaRPr>
          </a:p>
          <a:p>
            <a:pPr marL="457200" lvl="0" indent="-342900" algn="l" rtl="0">
              <a:lnSpc>
                <a:spcPct val="100000"/>
              </a:lnSpc>
              <a:spcBef>
                <a:spcPts val="1000"/>
              </a:spcBef>
              <a:spcAft>
                <a:spcPts val="0"/>
              </a:spcAft>
              <a:buClr>
                <a:schemeClr val="dk1"/>
              </a:buClr>
              <a:buSzPts val="1800"/>
              <a:buChar char="●"/>
            </a:pPr>
            <a:r>
              <a:rPr lang="en-US" sz="2500">
                <a:solidFill>
                  <a:schemeClr val="dk1"/>
                </a:solidFill>
                <a:highlight>
                  <a:schemeClr val="lt1"/>
                </a:highlight>
              </a:rPr>
              <a:t>Identification of preschool-aged children in need of special education and related services </a:t>
            </a:r>
            <a:endParaRPr sz="2500">
              <a:solidFill>
                <a:schemeClr val="dk1"/>
              </a:solidFill>
              <a:highlight>
                <a:schemeClr val="lt1"/>
              </a:highlight>
            </a:endParaRPr>
          </a:p>
          <a:p>
            <a:pPr marL="457200" lvl="0" indent="-342900" algn="l" rtl="0">
              <a:lnSpc>
                <a:spcPct val="100000"/>
              </a:lnSpc>
              <a:spcBef>
                <a:spcPts val="1000"/>
              </a:spcBef>
              <a:spcAft>
                <a:spcPts val="0"/>
              </a:spcAft>
              <a:buClr>
                <a:schemeClr val="dk1"/>
              </a:buClr>
              <a:buSzPts val="1800"/>
              <a:buChar char="●"/>
            </a:pPr>
            <a:r>
              <a:rPr lang="en-US" sz="2500">
                <a:solidFill>
                  <a:schemeClr val="dk1"/>
                </a:solidFill>
                <a:highlight>
                  <a:schemeClr val="lt1"/>
                </a:highlight>
              </a:rPr>
              <a:t>Timely initial evaluations for preschool-aged children  </a:t>
            </a:r>
            <a:endParaRPr sz="2500">
              <a:solidFill>
                <a:schemeClr val="dk1"/>
              </a:solidFill>
              <a:highlight>
                <a:schemeClr val="lt1"/>
              </a:highlight>
            </a:endParaRPr>
          </a:p>
          <a:p>
            <a:pPr marL="457200" lvl="0" indent="-342900" algn="l" rtl="0">
              <a:lnSpc>
                <a:spcPct val="100000"/>
              </a:lnSpc>
              <a:spcBef>
                <a:spcPts val="1000"/>
              </a:spcBef>
              <a:spcAft>
                <a:spcPts val="1000"/>
              </a:spcAft>
              <a:buClr>
                <a:schemeClr val="dk1"/>
              </a:buClr>
              <a:buSzPts val="1800"/>
              <a:buChar char="●"/>
            </a:pPr>
            <a:r>
              <a:rPr lang="en-US" sz="2500">
                <a:solidFill>
                  <a:schemeClr val="dk1"/>
                </a:solidFill>
                <a:highlight>
                  <a:schemeClr val="lt1"/>
                </a:highlight>
              </a:rPr>
              <a:t>A smooth and effective transition for children moving from Part C to Part B</a:t>
            </a:r>
            <a:endParaRPr sz="2500" i="1">
              <a:solidFill>
                <a:schemeClr val="dk1"/>
              </a:solidFill>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382f09c339b_25_3"/>
          <p:cNvSpPr txBox="1">
            <a:spLocks noGrp="1"/>
          </p:cNvSpPr>
          <p:nvPr>
            <p:ph type="title"/>
          </p:nvPr>
        </p:nvSpPr>
        <p:spPr>
          <a:xfrm>
            <a:off x="344875" y="53675"/>
            <a:ext cx="11039100" cy="71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Today’s Presenters</a:t>
            </a:r>
            <a:endParaRPr/>
          </a:p>
        </p:txBody>
      </p:sp>
      <p:sp>
        <p:nvSpPr>
          <p:cNvPr id="56" name="Google Shape;56;g382f09c339b_25_3"/>
          <p:cNvSpPr txBox="1"/>
          <p:nvPr/>
        </p:nvSpPr>
        <p:spPr>
          <a:xfrm>
            <a:off x="2894850" y="4107115"/>
            <a:ext cx="2994300" cy="13122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Name: Leisa Breitfelder</a:t>
            </a:r>
            <a:endParaRPr sz="16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Title: </a:t>
            </a:r>
            <a:r>
              <a:rPr lang="en-US" sz="1600" i="0" u="none" strike="noStrike" cap="none">
                <a:solidFill>
                  <a:srgbClr val="000000"/>
                </a:solidFill>
              </a:rPr>
              <a:t>Division Administrator</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Division of Special Education</a:t>
            </a:r>
            <a:endParaRPr sz="1600" b="0" i="0" u="none" strike="noStrike" cap="none">
              <a:solidFill>
                <a:srgbClr val="000000"/>
              </a:solidFill>
              <a:latin typeface="Arial"/>
              <a:ea typeface="Arial"/>
              <a:cs typeface="Arial"/>
              <a:sym typeface="Arial"/>
            </a:endParaRPr>
          </a:p>
        </p:txBody>
      </p:sp>
      <p:pic>
        <p:nvPicPr>
          <p:cNvPr id="57" name="Google Shape;57;g382f09c339b_25_3" descr="Photo of Leisa Breitfelder." title="Breitfelder, Leisa.jpg"/>
          <p:cNvPicPr preferRelativeResize="0"/>
          <p:nvPr/>
        </p:nvPicPr>
        <p:blipFill>
          <a:blip r:embed="rId3">
            <a:alphaModFix/>
          </a:blip>
          <a:stretch>
            <a:fillRect/>
          </a:stretch>
        </p:blipFill>
        <p:spPr>
          <a:xfrm>
            <a:off x="3002213" y="1306375"/>
            <a:ext cx="2152575" cy="2721275"/>
          </a:xfrm>
          <a:prstGeom prst="rect">
            <a:avLst/>
          </a:prstGeom>
          <a:noFill/>
          <a:ln>
            <a:noFill/>
          </a:ln>
        </p:spPr>
      </p:pic>
      <p:sp>
        <p:nvSpPr>
          <p:cNvPr id="58" name="Google Shape;58;g382f09c339b_25_3"/>
          <p:cNvSpPr txBox="1"/>
          <p:nvPr/>
        </p:nvSpPr>
        <p:spPr>
          <a:xfrm>
            <a:off x="6721650" y="4103850"/>
            <a:ext cx="4869300" cy="2057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Name:  </a:t>
            </a:r>
            <a:r>
              <a:rPr lang="en-US" sz="1600" b="1">
                <a:solidFill>
                  <a:srgbClr val="000000"/>
                </a:solidFill>
              </a:rPr>
              <a:t>Angelisa Fynaardt</a:t>
            </a:r>
            <a:endParaRPr sz="1600" b="1" i="0" u="none" strike="noStrike" cap="none">
              <a:solidFill>
                <a:srgbClr val="000000"/>
              </a:solidFill>
            </a:endParaRPr>
          </a:p>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Title: </a:t>
            </a:r>
            <a:r>
              <a:rPr lang="en-US" sz="1600" i="0" u="none" strike="noStrike" cap="none">
                <a:solidFill>
                  <a:srgbClr val="000000"/>
                </a:solidFill>
              </a:rPr>
              <a:t>Division Administrator for </a:t>
            </a:r>
            <a:r>
              <a:rPr lang="en-US" sz="1600">
                <a:solidFill>
                  <a:srgbClr val="000000"/>
                </a:solidFill>
              </a:rPr>
              <a:t>Special</a:t>
            </a:r>
            <a:r>
              <a:rPr lang="en-US" sz="1600" i="0" u="none" strike="noStrike" cap="none">
                <a:solidFill>
                  <a:srgbClr val="000000"/>
                </a:solidFill>
              </a:rPr>
              <a:t> Education Continuous Improvement &amp; </a:t>
            </a:r>
            <a:r>
              <a:rPr lang="en-US" sz="1600">
                <a:solidFill>
                  <a:srgbClr val="000000"/>
                </a:solidFill>
              </a:rPr>
              <a:t>Compliance; </a:t>
            </a:r>
            <a:endParaRPr sz="1600">
              <a:solidFill>
                <a:srgbClr val="000000"/>
              </a:solidFill>
            </a:endParaRPr>
          </a:p>
          <a:p>
            <a:pPr marL="0" marR="0" lvl="0" indent="0" algn="l" rtl="0">
              <a:lnSpc>
                <a:spcPct val="115000"/>
              </a:lnSpc>
              <a:spcBef>
                <a:spcPts val="0"/>
              </a:spcBef>
              <a:spcAft>
                <a:spcPts val="0"/>
              </a:spcAft>
              <a:buClr>
                <a:srgbClr val="000000"/>
              </a:buClr>
              <a:buSzPts val="1600"/>
              <a:buFont typeface="Arial"/>
              <a:buNone/>
            </a:pPr>
            <a:r>
              <a:rPr lang="en-US" sz="1600" i="0" u="none" strike="noStrike" cap="none">
                <a:solidFill>
                  <a:srgbClr val="000000"/>
                </a:solidFill>
              </a:rPr>
              <a:t>Regional Special Education Director-</a:t>
            </a:r>
            <a:r>
              <a:rPr lang="en-US" sz="1600">
                <a:solidFill>
                  <a:srgbClr val="000000"/>
                </a:solidFill>
              </a:rPr>
              <a:t>Great Prairie</a:t>
            </a:r>
            <a:endParaRPr sz="1600" i="0" u="none" strike="noStrike" cap="none">
              <a:solidFill>
                <a:srgbClr val="000000"/>
              </a:solidFill>
            </a:endParaRPr>
          </a:p>
          <a:p>
            <a:pPr marL="0" marR="0" lvl="0" indent="0" algn="l" rtl="0">
              <a:lnSpc>
                <a:spcPct val="115000"/>
              </a:lnSpc>
              <a:spcBef>
                <a:spcPts val="0"/>
              </a:spcBef>
              <a:spcAft>
                <a:spcPts val="0"/>
              </a:spcAft>
              <a:buClr>
                <a:srgbClr val="000000"/>
              </a:buClr>
              <a:buSzPts val="1600"/>
              <a:buFont typeface="Arial"/>
              <a:buNone/>
            </a:pPr>
            <a:r>
              <a:rPr lang="en-US" sz="1600" i="0" u="none" strike="noStrike" cap="none">
                <a:solidFill>
                  <a:srgbClr val="000000"/>
                </a:solidFill>
              </a:rPr>
              <a:t>Division of Special Education</a:t>
            </a:r>
            <a:endParaRPr sz="1600" i="0" u="none" strike="noStrike" cap="none">
              <a:solidFill>
                <a:srgbClr val="000000"/>
              </a:solidFill>
            </a:endParaRPr>
          </a:p>
        </p:txBody>
      </p:sp>
      <p:pic>
        <p:nvPicPr>
          <p:cNvPr id="59" name="Google Shape;59;g382f09c339b_25_3" descr="Image of Angelisa Fynaardt." title="Fynaardt, Angelisa.jpg"/>
          <p:cNvPicPr preferRelativeResize="0"/>
          <p:nvPr/>
        </p:nvPicPr>
        <p:blipFill>
          <a:blip r:embed="rId4">
            <a:alphaModFix/>
          </a:blip>
          <a:stretch>
            <a:fillRect/>
          </a:stretch>
        </p:blipFill>
        <p:spPr>
          <a:xfrm>
            <a:off x="6829050" y="1321325"/>
            <a:ext cx="2152574" cy="26913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db73c92b71_0_732"/>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sz="4500" dirty="0"/>
              <a:t>Case Law: General Supervision</a:t>
            </a:r>
            <a:br>
              <a:rPr lang="en-US" sz="4500" dirty="0"/>
            </a:br>
            <a:r>
              <a:rPr lang="en-US" sz="2800" dirty="0"/>
              <a:t>Court Analysis</a:t>
            </a:r>
            <a:endParaRPr sz="2800" dirty="0"/>
          </a:p>
        </p:txBody>
      </p:sp>
      <p:pic>
        <p:nvPicPr>
          <p:cNvPr id="261" name="Google Shape;261;g3db73c92b71_0_7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pic>
        <p:nvPicPr>
          <p:cNvPr id="262" name="Google Shape;262;g3db73c92b71_0_732">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4">
            <a:alphaModFix/>
          </a:blip>
          <a:srcRect/>
          <a:stretch/>
        </p:blipFill>
        <p:spPr>
          <a:xfrm>
            <a:off x="1219451" y="4951221"/>
            <a:ext cx="1919100" cy="1160100"/>
          </a:xfrm>
          <a:prstGeom prst="rect">
            <a:avLst/>
          </a:prstGeom>
          <a:noFill/>
          <a:ln>
            <a:noFill/>
          </a:ln>
        </p:spPr>
      </p:pic>
      <p:sp>
        <p:nvSpPr>
          <p:cNvPr id="263" name="Google Shape;263;g3db73c92b71_0_732"/>
          <p:cNvSpPr txBox="1"/>
          <p:nvPr/>
        </p:nvSpPr>
        <p:spPr>
          <a:xfrm>
            <a:off x="4227675" y="173225"/>
            <a:ext cx="7881300" cy="62172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1100"/>
              <a:buFont typeface="Arial"/>
              <a:buNone/>
            </a:pPr>
            <a:r>
              <a:rPr lang="en-US" sz="2000">
                <a:solidFill>
                  <a:schemeClr val="dk1"/>
                </a:solidFill>
              </a:rPr>
              <a:t>Court’s Analysis: The “trial focused mainly on the structure and design of the District’s policies and practices themselves.” And further, the Court “examin[ed] the District’s self-reported data to evaluate the actual results that the District’s policies produced.” </a:t>
            </a:r>
            <a:endParaRPr sz="2000">
              <a:solidFill>
                <a:schemeClr val="dk1"/>
              </a:solidFill>
            </a:endParaRPr>
          </a:p>
          <a:p>
            <a:pPr marL="0" lvl="0" indent="0" algn="l" rtl="0">
              <a:lnSpc>
                <a:spcPct val="105000"/>
              </a:lnSpc>
              <a:spcBef>
                <a:spcPts val="0"/>
              </a:spcBef>
              <a:spcAft>
                <a:spcPts val="0"/>
              </a:spcAft>
              <a:buClr>
                <a:schemeClr val="dk1"/>
              </a:buClr>
              <a:buSzPts val="1100"/>
              <a:buFont typeface="Arial"/>
              <a:buNone/>
            </a:pPr>
            <a:endParaRPr sz="1800">
              <a:solidFill>
                <a:schemeClr val="dk1"/>
              </a:solidFill>
            </a:endParaRPr>
          </a:p>
          <a:p>
            <a:pPr marL="457200" lvl="0" indent="-342900" algn="l" rtl="0">
              <a:lnSpc>
                <a:spcPct val="100000"/>
              </a:lnSpc>
              <a:spcBef>
                <a:spcPts val="0"/>
              </a:spcBef>
              <a:spcAft>
                <a:spcPts val="0"/>
              </a:spcAft>
              <a:buClr>
                <a:schemeClr val="dk1"/>
              </a:buClr>
              <a:buSzPts val="1800"/>
              <a:buAutoNum type="arabicPeriod"/>
            </a:pPr>
            <a:r>
              <a:rPr lang="en-US" sz="1800" b="1">
                <a:solidFill>
                  <a:schemeClr val="dk1"/>
                </a:solidFill>
              </a:rPr>
              <a:t>Are there policies and procedures in place to ensure legal requirements are met? </a:t>
            </a:r>
            <a:endParaRPr sz="1800">
              <a:solidFill>
                <a:schemeClr val="dk1"/>
              </a:solidFill>
            </a:endParaRPr>
          </a:p>
          <a:p>
            <a:pPr marL="457200" lvl="0" indent="-342900" algn="l" rtl="0">
              <a:lnSpc>
                <a:spcPct val="100000"/>
              </a:lnSpc>
              <a:spcBef>
                <a:spcPts val="1000"/>
              </a:spcBef>
              <a:spcAft>
                <a:spcPts val="0"/>
              </a:spcAft>
              <a:buClr>
                <a:schemeClr val="dk1"/>
              </a:buClr>
              <a:buSzPts val="1800"/>
              <a:buAutoNum type="arabicPeriod"/>
            </a:pPr>
            <a:r>
              <a:rPr lang="en-US" sz="1800" b="1">
                <a:solidFill>
                  <a:schemeClr val="dk1"/>
                </a:solidFill>
              </a:rPr>
              <a:t>How is implementation of these policies and practices monitored and/or ensured? </a:t>
            </a:r>
            <a:endParaRPr sz="1800">
              <a:solidFill>
                <a:schemeClr val="dk1"/>
              </a:solidFill>
            </a:endParaRPr>
          </a:p>
          <a:p>
            <a:pPr marL="457200" lvl="0" indent="-342900" algn="l" rtl="0">
              <a:lnSpc>
                <a:spcPct val="100000"/>
              </a:lnSpc>
              <a:spcBef>
                <a:spcPts val="1000"/>
              </a:spcBef>
              <a:spcAft>
                <a:spcPts val="0"/>
              </a:spcAft>
              <a:buClr>
                <a:schemeClr val="dk1"/>
              </a:buClr>
              <a:buSzPts val="1800"/>
              <a:buAutoNum type="arabicPeriod"/>
            </a:pPr>
            <a:r>
              <a:rPr lang="en-US" sz="1800" b="1">
                <a:solidFill>
                  <a:schemeClr val="dk1"/>
                </a:solidFill>
              </a:rPr>
              <a:t>What are the outcomes and effectiveness of implementing these policies and procedures?</a:t>
            </a:r>
            <a:endParaRPr sz="1800">
              <a:solidFill>
                <a:schemeClr val="dk1"/>
              </a:solidFill>
            </a:endParaRPr>
          </a:p>
          <a:p>
            <a:pPr marL="914400" lvl="0" indent="-342900" algn="l" rtl="0">
              <a:lnSpc>
                <a:spcPct val="100000"/>
              </a:lnSpc>
              <a:spcBef>
                <a:spcPts val="0"/>
              </a:spcBef>
              <a:spcAft>
                <a:spcPts val="0"/>
              </a:spcAft>
              <a:buClr>
                <a:schemeClr val="dk1"/>
              </a:buClr>
              <a:buSzPts val="1800"/>
              <a:buChar char="●"/>
            </a:pPr>
            <a:r>
              <a:rPr lang="en-US" sz="1800">
                <a:solidFill>
                  <a:schemeClr val="dk1"/>
                </a:solidFill>
              </a:rPr>
              <a:t>“While the District’s policies, procedures, and practices are important, the outcomes of those policies, procedures, and practices is even more critical”</a:t>
            </a:r>
            <a:endParaRPr sz="1800">
              <a:solidFill>
                <a:schemeClr val="dk1"/>
              </a:solidFill>
            </a:endParaRPr>
          </a:p>
          <a:p>
            <a:pPr marL="457200" lvl="0" indent="-342900" algn="l" rtl="0">
              <a:lnSpc>
                <a:spcPct val="100000"/>
              </a:lnSpc>
              <a:spcBef>
                <a:spcPts val="1000"/>
              </a:spcBef>
              <a:spcAft>
                <a:spcPts val="1000"/>
              </a:spcAft>
              <a:buClr>
                <a:schemeClr val="dk1"/>
              </a:buClr>
              <a:buSzPts val="1800"/>
              <a:buAutoNum type="arabicPeriod"/>
            </a:pPr>
            <a:r>
              <a:rPr lang="en-US" sz="1800" b="1">
                <a:solidFill>
                  <a:schemeClr val="dk1"/>
                </a:solidFill>
              </a:rPr>
              <a:t>Are the data and statistical conclusions used to support the development, monitoring and outcomes of these policies and practices accurate and reliable? Are actions taken if data identifies a concern? </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db73c92b71_0_739"/>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sz="4500" dirty="0"/>
              <a:t>Case Law: General Supervision</a:t>
            </a:r>
            <a:br>
              <a:rPr lang="en-US" sz="4500" dirty="0"/>
            </a:br>
            <a:r>
              <a:rPr lang="en-US" sz="2800" dirty="0"/>
              <a:t>Findings / Order</a:t>
            </a:r>
            <a:endParaRPr sz="2800" dirty="0"/>
          </a:p>
        </p:txBody>
      </p:sp>
      <p:pic>
        <p:nvPicPr>
          <p:cNvPr id="269" name="Google Shape;269;g3db73c92b71_0_7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pic>
        <p:nvPicPr>
          <p:cNvPr id="270" name="Google Shape;270;g3db73c92b71_0_739" descr="Infinity loop used as a graphic for Iowa's Duties of General Supervision."/>
          <p:cNvPicPr preferRelativeResize="0">
            <a:picLocks noGrp="1"/>
          </p:cNvPicPr>
          <p:nvPr>
            <p:ph type="body" idx="1"/>
          </p:nvPr>
        </p:nvPicPr>
        <p:blipFill rotWithShape="1">
          <a:blip r:embed="rId4">
            <a:alphaModFix/>
          </a:blip>
          <a:srcRect/>
          <a:stretch/>
        </p:blipFill>
        <p:spPr>
          <a:xfrm>
            <a:off x="1219451" y="4986371"/>
            <a:ext cx="1919100" cy="1160100"/>
          </a:xfrm>
          <a:prstGeom prst="rect">
            <a:avLst/>
          </a:prstGeom>
          <a:noFill/>
          <a:ln>
            <a:noFill/>
          </a:ln>
        </p:spPr>
      </p:pic>
      <p:sp>
        <p:nvSpPr>
          <p:cNvPr id="271" name="Google Shape;271;g3db73c92b71_0_739"/>
          <p:cNvSpPr txBox="1"/>
          <p:nvPr/>
        </p:nvSpPr>
        <p:spPr>
          <a:xfrm>
            <a:off x="4313750" y="59775"/>
            <a:ext cx="7785900" cy="63702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018"/>
              <a:buFont typeface="Arial"/>
              <a:buNone/>
            </a:pPr>
            <a:r>
              <a:rPr lang="en-US" sz="1610" b="1">
                <a:solidFill>
                  <a:schemeClr val="dk1"/>
                </a:solidFill>
                <a:highlight>
                  <a:schemeClr val="lt1"/>
                </a:highlight>
              </a:rPr>
              <a:t>Findings: </a:t>
            </a:r>
            <a:endParaRPr sz="1610" b="1">
              <a:solidFill>
                <a:schemeClr val="dk1"/>
              </a:solidFill>
              <a:highlight>
                <a:schemeClr val="lt1"/>
              </a:highlight>
            </a:endParaRPr>
          </a:p>
          <a:p>
            <a:pPr marL="457200" lvl="0"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Failing to identify approx. 98-515 (2%) children a month; </a:t>
            </a:r>
            <a:endParaRPr sz="1510">
              <a:solidFill>
                <a:schemeClr val="dk1"/>
              </a:solidFill>
              <a:highlight>
                <a:schemeClr val="lt1"/>
              </a:highlight>
            </a:endParaRPr>
          </a:p>
          <a:p>
            <a:pPr marL="457200" lvl="0"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Failing to provide “smooth and effective transition” to almost 30%;</a:t>
            </a:r>
            <a:endParaRPr sz="1510">
              <a:solidFill>
                <a:schemeClr val="dk1"/>
              </a:solidFill>
              <a:highlight>
                <a:schemeClr val="lt1"/>
              </a:highlight>
            </a:endParaRPr>
          </a:p>
          <a:p>
            <a:pPr marL="457200" lvl="0"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Missing deadline for determining eligibility approx. 20% of the time</a:t>
            </a:r>
            <a:endParaRPr sz="1510">
              <a:solidFill>
                <a:schemeClr val="dk1"/>
              </a:solidFill>
              <a:highlight>
                <a:schemeClr val="lt1"/>
              </a:highlight>
            </a:endParaRPr>
          </a:p>
          <a:p>
            <a:pPr marL="457200" lvl="0" indent="0" algn="l" rtl="0">
              <a:lnSpc>
                <a:spcPct val="95000"/>
              </a:lnSpc>
              <a:spcBef>
                <a:spcPts val="0"/>
              </a:spcBef>
              <a:spcAft>
                <a:spcPts val="0"/>
              </a:spcAft>
              <a:buClr>
                <a:schemeClr val="dk1"/>
              </a:buClr>
              <a:buSzPts val="1018"/>
              <a:buFont typeface="Arial"/>
              <a:buNone/>
            </a:pPr>
            <a:endParaRPr sz="1510">
              <a:solidFill>
                <a:schemeClr val="dk1"/>
              </a:solidFill>
              <a:highlight>
                <a:schemeClr val="lt1"/>
              </a:highlight>
            </a:endParaRPr>
          </a:p>
          <a:p>
            <a:pPr marL="0" lvl="0" indent="0" algn="l" rtl="0">
              <a:lnSpc>
                <a:spcPct val="95000"/>
              </a:lnSpc>
              <a:spcBef>
                <a:spcPts val="0"/>
              </a:spcBef>
              <a:spcAft>
                <a:spcPts val="0"/>
              </a:spcAft>
              <a:buClr>
                <a:schemeClr val="dk1"/>
              </a:buClr>
              <a:buSzPts val="1018"/>
              <a:buFont typeface="Arial"/>
              <a:buNone/>
            </a:pPr>
            <a:r>
              <a:rPr lang="en-US" sz="1610" b="1">
                <a:solidFill>
                  <a:schemeClr val="dk1"/>
                </a:solidFill>
                <a:highlight>
                  <a:schemeClr val="lt1"/>
                </a:highlight>
              </a:rPr>
              <a:t>Order: </a:t>
            </a:r>
            <a:endParaRPr sz="1610" b="1">
              <a:solidFill>
                <a:schemeClr val="dk1"/>
              </a:solidFill>
              <a:highlight>
                <a:schemeClr val="lt1"/>
              </a:highlight>
            </a:endParaRPr>
          </a:p>
          <a:p>
            <a:pPr marL="457200" lvl="0"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Injunctive relief </a:t>
            </a:r>
            <a:endParaRPr sz="1510">
              <a:solidFill>
                <a:schemeClr val="dk1"/>
              </a:solidFill>
              <a:highlight>
                <a:schemeClr val="lt1"/>
              </a:highlight>
            </a:endParaRPr>
          </a:p>
          <a:p>
            <a:pPr marL="457200" lvl="0"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8.5% enrollment target, with a minimum 0.5% annual increase</a:t>
            </a:r>
            <a:endParaRPr sz="1510">
              <a:solidFill>
                <a:schemeClr val="dk1"/>
              </a:solidFill>
              <a:highlight>
                <a:schemeClr val="lt1"/>
              </a:highlight>
            </a:endParaRPr>
          </a:p>
          <a:p>
            <a:pPr marL="457200" lvl="0"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Timely evaluations and determinations at 95% compliance</a:t>
            </a:r>
            <a:endParaRPr sz="1510">
              <a:solidFill>
                <a:schemeClr val="dk1"/>
              </a:solidFill>
              <a:highlight>
                <a:schemeClr val="lt1"/>
              </a:highlight>
            </a:endParaRPr>
          </a:p>
          <a:p>
            <a:pPr marL="457200" lvl="0"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95% compliance for transition services</a:t>
            </a:r>
            <a:endParaRPr sz="1510">
              <a:solidFill>
                <a:schemeClr val="dk1"/>
              </a:solidFill>
              <a:highlight>
                <a:schemeClr val="lt1"/>
              </a:highlight>
            </a:endParaRPr>
          </a:p>
          <a:p>
            <a:pPr marL="457200" lvl="0"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Implementation of various "programmatic" systems designed to improve the identification and tracking of children, including establishing databases and disseminating information to parents and stakeholders</a:t>
            </a:r>
            <a:endParaRPr sz="1510">
              <a:solidFill>
                <a:schemeClr val="dk1"/>
              </a:solidFill>
              <a:highlight>
                <a:schemeClr val="lt1"/>
              </a:highlight>
            </a:endParaRPr>
          </a:p>
          <a:p>
            <a:pPr marL="914400" lvl="1"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Detailed and specific record keeping requirements </a:t>
            </a:r>
            <a:endParaRPr sz="1510">
              <a:solidFill>
                <a:schemeClr val="dk1"/>
              </a:solidFill>
              <a:highlight>
                <a:schemeClr val="lt1"/>
              </a:highlight>
            </a:endParaRPr>
          </a:p>
          <a:p>
            <a:pPr marL="457200" lvl="0"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Annual and biannual reports required to Plaintiffs and Court </a:t>
            </a:r>
            <a:endParaRPr sz="1510">
              <a:solidFill>
                <a:schemeClr val="dk1"/>
              </a:solidFill>
              <a:highlight>
                <a:schemeClr val="lt1"/>
              </a:highlight>
            </a:endParaRPr>
          </a:p>
          <a:p>
            <a:pPr marL="457200" lvl="0"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Attorney Fees</a:t>
            </a:r>
            <a:endParaRPr sz="1510">
              <a:solidFill>
                <a:schemeClr val="dk1"/>
              </a:solidFill>
              <a:highlight>
                <a:schemeClr val="lt1"/>
              </a:highlight>
            </a:endParaRPr>
          </a:p>
          <a:p>
            <a:pPr marL="914400" lvl="1"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Nearly 10 million dollar request </a:t>
            </a:r>
            <a:endParaRPr sz="1510">
              <a:solidFill>
                <a:schemeClr val="dk1"/>
              </a:solidFill>
              <a:highlight>
                <a:schemeClr val="lt1"/>
              </a:highlight>
            </a:endParaRPr>
          </a:p>
          <a:p>
            <a:pPr marL="914400" lvl="1" indent="-324485" algn="l" rtl="0">
              <a:lnSpc>
                <a:spcPct val="95000"/>
              </a:lnSpc>
              <a:spcBef>
                <a:spcPts val="0"/>
              </a:spcBef>
              <a:spcAft>
                <a:spcPts val="0"/>
              </a:spcAft>
              <a:buClr>
                <a:schemeClr val="dk1"/>
              </a:buClr>
              <a:buSzPts val="1510"/>
              <a:buChar char="○"/>
            </a:pPr>
            <a:r>
              <a:rPr lang="en-US" sz="1510">
                <a:solidFill>
                  <a:schemeClr val="dk1"/>
                </a:solidFill>
                <a:highlight>
                  <a:schemeClr val="lt1"/>
                </a:highlight>
              </a:rPr>
              <a:t>“First half of 2024”, $126,500</a:t>
            </a:r>
            <a:endParaRPr sz="1510">
              <a:solidFill>
                <a:schemeClr val="dk1"/>
              </a:solidFill>
              <a:highlight>
                <a:schemeClr val="lt1"/>
              </a:highlight>
            </a:endParaRPr>
          </a:p>
          <a:p>
            <a:pPr marL="0" lvl="0" indent="0" algn="l" rtl="0">
              <a:lnSpc>
                <a:spcPct val="95000"/>
              </a:lnSpc>
              <a:spcBef>
                <a:spcPts val="0"/>
              </a:spcBef>
              <a:spcAft>
                <a:spcPts val="0"/>
              </a:spcAft>
              <a:buClr>
                <a:schemeClr val="dk1"/>
              </a:buClr>
              <a:buSzPts val="1018"/>
              <a:buFont typeface="Arial"/>
              <a:buNone/>
            </a:pPr>
            <a:endParaRPr sz="1510">
              <a:solidFill>
                <a:schemeClr val="dk1"/>
              </a:solidFill>
              <a:highlight>
                <a:schemeClr val="lt1"/>
              </a:highlight>
            </a:endParaRPr>
          </a:p>
          <a:p>
            <a:pPr marL="0" lvl="0" indent="0" algn="l" rtl="0">
              <a:lnSpc>
                <a:spcPct val="100000"/>
              </a:lnSpc>
              <a:spcBef>
                <a:spcPts val="0"/>
              </a:spcBef>
              <a:spcAft>
                <a:spcPts val="0"/>
              </a:spcAft>
              <a:buClr>
                <a:schemeClr val="dk1"/>
              </a:buClr>
              <a:buSzPts val="1018"/>
              <a:buFont typeface="Arial"/>
              <a:buNone/>
            </a:pPr>
            <a:r>
              <a:rPr lang="en-US" sz="1510">
                <a:solidFill>
                  <a:srgbClr val="060619"/>
                </a:solidFill>
              </a:rPr>
              <a:t>“The Court today makes clear that the implementation and outcomes of the District’s policies are paramount. The District will comply with its statutory obligations when it actually locates and identifies children to provide them with a FAPE [free appropriate public education], timely evaluates them, timely determines their eligibility, and smoothly and effectively transitions them—not when they establish policies that, if properly implemented, would achieve these goals. If the [District] fails to abide by the order...the District will earn far more significant court involvement and oversight than is ordered today.”</a:t>
            </a:r>
            <a:endParaRPr sz="21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7"/>
          <p:cNvSpPr txBox="1">
            <a:spLocks noGrp="1"/>
          </p:cNvSpPr>
          <p:nvPr>
            <p:ph type="title"/>
          </p:nvPr>
        </p:nvSpPr>
        <p:spPr>
          <a:xfrm>
            <a:off x="764901" y="2599265"/>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Questions from the Field</a:t>
            </a:r>
            <a:endParaRPr/>
          </a:p>
        </p:txBody>
      </p:sp>
      <p:pic>
        <p:nvPicPr>
          <p:cNvPr id="277" name="Google Shape;277;p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382f09c339b_25_246"/>
          <p:cNvSpPr txBox="1">
            <a:spLocks noGrp="1"/>
          </p:cNvSpPr>
          <p:nvPr>
            <p:ph type="title"/>
          </p:nvPr>
        </p:nvSpPr>
        <p:spPr>
          <a:xfrm>
            <a:off x="452277" y="0"/>
            <a:ext cx="116721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2026-2027 Policy and Practice Webinar Topics</a:t>
            </a:r>
            <a:endParaRPr/>
          </a:p>
        </p:txBody>
      </p:sp>
      <p:graphicFrame>
        <p:nvGraphicFramePr>
          <p:cNvPr id="283" name="Google Shape;283;g382f09c339b_25_246"/>
          <p:cNvGraphicFramePr/>
          <p:nvPr>
            <p:extLst>
              <p:ext uri="{D42A27DB-BD31-4B8C-83A1-F6EECF244321}">
                <p14:modId xmlns:p14="http://schemas.microsoft.com/office/powerpoint/2010/main" val="3726754779"/>
              </p:ext>
            </p:extLst>
          </p:nvPr>
        </p:nvGraphicFramePr>
        <p:xfrm>
          <a:off x="394925" y="1112288"/>
          <a:ext cx="11402125" cy="4891830"/>
        </p:xfrm>
        <a:graphic>
          <a:graphicData uri="http://schemas.openxmlformats.org/drawingml/2006/table">
            <a:tbl>
              <a:tblPr firstRow="1">
                <a:noFill/>
                <a:tableStyleId>{12E21D98-4085-4964-9F98-A7A8E324D0AC}</a:tableStyleId>
              </a:tblPr>
              <a:tblGrid>
                <a:gridCol w="1651775">
                  <a:extLst>
                    <a:ext uri="{9D8B030D-6E8A-4147-A177-3AD203B41FA5}">
                      <a16:colId xmlns:a16="http://schemas.microsoft.com/office/drawing/2014/main" val="20000"/>
                    </a:ext>
                  </a:extLst>
                </a:gridCol>
                <a:gridCol w="3937750">
                  <a:extLst>
                    <a:ext uri="{9D8B030D-6E8A-4147-A177-3AD203B41FA5}">
                      <a16:colId xmlns:a16="http://schemas.microsoft.com/office/drawing/2014/main" val="20001"/>
                    </a:ext>
                  </a:extLst>
                </a:gridCol>
                <a:gridCol w="1400875">
                  <a:extLst>
                    <a:ext uri="{9D8B030D-6E8A-4147-A177-3AD203B41FA5}">
                      <a16:colId xmlns:a16="http://schemas.microsoft.com/office/drawing/2014/main" val="20002"/>
                    </a:ext>
                  </a:extLst>
                </a:gridCol>
                <a:gridCol w="441172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US" sz="3000" b="1" dirty="0"/>
                        <a:t>2026</a:t>
                      </a:r>
                      <a:endParaRPr sz="3000" b="1" dirty="0"/>
                    </a:p>
                  </a:txBody>
                  <a:tcPr marL="91425" marR="91425" marT="91425" marB="91425">
                    <a:solidFill>
                      <a:srgbClr val="B2D7E3"/>
                    </a:solidFill>
                  </a:tcPr>
                </a:tc>
                <a:tc>
                  <a:txBody>
                    <a:bodyPr/>
                    <a:lstStyle/>
                    <a:p>
                      <a:pPr marL="0" lvl="0" indent="0" algn="l" rtl="0">
                        <a:spcBef>
                          <a:spcPts val="0"/>
                        </a:spcBef>
                        <a:spcAft>
                          <a:spcPts val="0"/>
                        </a:spcAft>
                        <a:buNone/>
                      </a:pPr>
                      <a:r>
                        <a:rPr lang="en-US" sz="3000" b="1" dirty="0"/>
                        <a:t>Topic</a:t>
                      </a:r>
                      <a:endParaRPr sz="3000" b="1" dirty="0"/>
                    </a:p>
                  </a:txBody>
                  <a:tcPr marL="91425" marR="91425" marT="91425" marB="91425">
                    <a:solidFill>
                      <a:srgbClr val="B2D7E3"/>
                    </a:solidFill>
                  </a:tcPr>
                </a:tc>
                <a:tc>
                  <a:txBody>
                    <a:bodyPr/>
                    <a:lstStyle/>
                    <a:p>
                      <a:pPr marL="0" lvl="0" indent="0" algn="l" rtl="0">
                        <a:spcBef>
                          <a:spcPts val="0"/>
                        </a:spcBef>
                        <a:spcAft>
                          <a:spcPts val="0"/>
                        </a:spcAft>
                        <a:buNone/>
                      </a:pPr>
                      <a:r>
                        <a:rPr lang="en-US" sz="3000" b="1" dirty="0"/>
                        <a:t>2027</a:t>
                      </a:r>
                      <a:endParaRPr sz="3000" b="1" dirty="0"/>
                    </a:p>
                  </a:txBody>
                  <a:tcPr marL="91425" marR="91425" marT="91425" marB="91425">
                    <a:lnB w="9525" cap="flat" cmpd="sng">
                      <a:solidFill>
                        <a:srgbClr val="9E9E9E"/>
                      </a:solidFill>
                      <a:prstDash val="solid"/>
                      <a:round/>
                      <a:headEnd type="none" w="sm" len="sm"/>
                      <a:tailEnd type="none" w="sm" len="sm"/>
                    </a:lnB>
                    <a:solidFill>
                      <a:srgbClr val="B2D7E3"/>
                    </a:solidFill>
                  </a:tcPr>
                </a:tc>
                <a:tc>
                  <a:txBody>
                    <a:bodyPr/>
                    <a:lstStyle/>
                    <a:p>
                      <a:pPr marL="0" lvl="0" indent="0" algn="l" rtl="0">
                        <a:spcBef>
                          <a:spcPts val="0"/>
                        </a:spcBef>
                        <a:spcAft>
                          <a:spcPts val="0"/>
                        </a:spcAft>
                        <a:buNone/>
                      </a:pPr>
                      <a:r>
                        <a:rPr lang="en-US" sz="3000" b="1" dirty="0"/>
                        <a:t>Topic</a:t>
                      </a:r>
                      <a:endParaRPr sz="3000" b="1" dirty="0"/>
                    </a:p>
                  </a:txBody>
                  <a:tcPr marL="91425" marR="91425" marT="91425" marB="91425">
                    <a:lnB w="9525" cap="flat" cmpd="sng">
                      <a:solidFill>
                        <a:srgbClr val="9E9E9E"/>
                      </a:solidFill>
                      <a:prstDash val="solid"/>
                      <a:round/>
                      <a:headEnd type="none" w="sm" len="sm"/>
                      <a:tailEnd type="none" w="sm" len="sm"/>
                    </a:lnB>
                    <a:solidFill>
                      <a:srgbClr val="B2D7E3"/>
                    </a:solidFill>
                  </a:tcPr>
                </a:tc>
                <a:extLst>
                  <a:ext uri="{0D108BD9-81ED-4DB2-BD59-A6C34878D82A}">
                    <a16:rowId xmlns:a16="http://schemas.microsoft.com/office/drawing/2014/main" val="1440355022"/>
                  </a:ext>
                </a:extLst>
              </a:tr>
              <a:tr h="381000">
                <a:tc>
                  <a:txBody>
                    <a:bodyPr/>
                    <a:lstStyle/>
                    <a:p>
                      <a:pPr marL="0" lvl="0" indent="0" algn="l" rtl="0">
                        <a:spcBef>
                          <a:spcPts val="0"/>
                        </a:spcBef>
                        <a:spcAft>
                          <a:spcPts val="0"/>
                        </a:spcAft>
                        <a:buNone/>
                      </a:pPr>
                      <a:r>
                        <a:rPr lang="en-US" sz="2300"/>
                        <a:t>August</a:t>
                      </a:r>
                      <a:endParaRPr sz="2300"/>
                    </a:p>
                  </a:txBody>
                  <a:tcPr marL="91425" marR="91425" marT="91425" marB="91425"/>
                </a:tc>
                <a:tc>
                  <a:txBody>
                    <a:bodyPr/>
                    <a:lstStyle/>
                    <a:p>
                      <a:pPr marL="0" lvl="0" indent="0" algn="l" rtl="0">
                        <a:spcBef>
                          <a:spcPts val="0"/>
                        </a:spcBef>
                        <a:spcAft>
                          <a:spcPts val="0"/>
                        </a:spcAft>
                        <a:buNone/>
                      </a:pPr>
                      <a:r>
                        <a:rPr lang="en-US" sz="2300"/>
                        <a:t>Preschool</a:t>
                      </a:r>
                      <a:endParaRPr sz="2300"/>
                    </a:p>
                  </a:txBody>
                  <a:tcPr marL="91425" marR="91425" marT="91425" marB="91425">
                    <a:lnR w="9525" cap="flat" cmpd="sng" algn="ctr">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2300"/>
                        <a:t>January</a:t>
                      </a:r>
                      <a:endParaRPr sz="2300"/>
                    </a:p>
                  </a:txBody>
                  <a:tcPr marL="91425" marR="91425" marT="91425" marB="91425">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300" dirty="0"/>
                        <a:t>Behavior &amp; Discipline - Part 1</a:t>
                      </a:r>
                      <a:endParaRPr sz="2300" dirty="0"/>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2300"/>
                        <a:t>September</a:t>
                      </a:r>
                      <a:endParaRPr sz="2300"/>
                    </a:p>
                  </a:txBody>
                  <a:tcPr marL="91425" marR="91425" marT="91425" marB="91425"/>
                </a:tc>
                <a:tc>
                  <a:txBody>
                    <a:bodyPr/>
                    <a:lstStyle/>
                    <a:p>
                      <a:pPr marL="0" lvl="0" indent="0" algn="l" rtl="0">
                        <a:spcBef>
                          <a:spcPts val="0"/>
                        </a:spcBef>
                        <a:spcAft>
                          <a:spcPts val="0"/>
                        </a:spcAft>
                        <a:buNone/>
                      </a:pPr>
                      <a:r>
                        <a:rPr lang="en-US" sz="2300"/>
                        <a:t>Prior Written Notice</a:t>
                      </a:r>
                      <a:endParaRPr sz="23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2300"/>
                        <a:t>February</a:t>
                      </a:r>
                      <a:endParaRPr sz="23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300"/>
                        <a:t>Behavior &amp; Discipline - Part 2</a:t>
                      </a:r>
                      <a:endParaRPr sz="23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2300"/>
                        <a:t>October</a:t>
                      </a:r>
                      <a:endParaRPr sz="2300"/>
                    </a:p>
                  </a:txBody>
                  <a:tcPr marL="91425" marR="91425" marT="91425" marB="91425"/>
                </a:tc>
                <a:tc>
                  <a:txBody>
                    <a:bodyPr/>
                    <a:lstStyle/>
                    <a:p>
                      <a:pPr marL="0" lvl="0" indent="0" algn="l" rtl="0">
                        <a:spcBef>
                          <a:spcPts val="0"/>
                        </a:spcBef>
                        <a:spcAft>
                          <a:spcPts val="0"/>
                        </a:spcAft>
                        <a:buNone/>
                      </a:pPr>
                      <a:r>
                        <a:rPr lang="en-US" sz="2300"/>
                        <a:t>IEP Team Member Roles and Responsibilities</a:t>
                      </a:r>
                      <a:endParaRPr sz="23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2300"/>
                        <a:t>March</a:t>
                      </a:r>
                      <a:endParaRPr sz="23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300"/>
                        <a:t>Continuum of Services</a:t>
                      </a:r>
                      <a:endParaRPr sz="23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2300"/>
                        <a:t>November</a:t>
                      </a:r>
                      <a:endParaRPr sz="2300"/>
                    </a:p>
                  </a:txBody>
                  <a:tcPr marL="91425" marR="91425" marT="91425" marB="91425"/>
                </a:tc>
                <a:tc>
                  <a:txBody>
                    <a:bodyPr/>
                    <a:lstStyle/>
                    <a:p>
                      <a:pPr marL="0" lvl="0" indent="0" algn="l" rtl="0">
                        <a:spcBef>
                          <a:spcPts val="0"/>
                        </a:spcBef>
                        <a:spcAft>
                          <a:spcPts val="0"/>
                        </a:spcAft>
                        <a:buNone/>
                      </a:pPr>
                      <a:r>
                        <a:rPr lang="en-US" sz="2300"/>
                        <a:t>Appropriate Duties of Paraeducators</a:t>
                      </a:r>
                      <a:endParaRPr sz="23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2300"/>
                        <a:t>April</a:t>
                      </a:r>
                      <a:endParaRPr sz="23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300"/>
                        <a:t>Secondary Transition - </a:t>
                      </a:r>
                      <a:endParaRPr sz="2300"/>
                    </a:p>
                    <a:p>
                      <a:pPr marL="0" lvl="0" indent="0" algn="l" rtl="0">
                        <a:spcBef>
                          <a:spcPts val="0"/>
                        </a:spcBef>
                        <a:spcAft>
                          <a:spcPts val="0"/>
                        </a:spcAft>
                        <a:buNone/>
                      </a:pPr>
                      <a:r>
                        <a:rPr lang="en-US" sz="2300"/>
                        <a:t>A Deeper Dive</a:t>
                      </a:r>
                      <a:endParaRPr sz="23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sz="2300"/>
                        <a:t>December</a:t>
                      </a:r>
                      <a:endParaRPr sz="2300"/>
                    </a:p>
                  </a:txBody>
                  <a:tcPr marL="91425" marR="91425" marT="91425" marB="91425"/>
                </a:tc>
                <a:tc>
                  <a:txBody>
                    <a:bodyPr/>
                    <a:lstStyle/>
                    <a:p>
                      <a:pPr marL="0" lvl="0" indent="0" algn="l" rtl="0">
                        <a:spcBef>
                          <a:spcPts val="0"/>
                        </a:spcBef>
                        <a:spcAft>
                          <a:spcPts val="0"/>
                        </a:spcAft>
                        <a:buNone/>
                      </a:pPr>
                      <a:r>
                        <a:rPr lang="en-US" sz="2300"/>
                        <a:t>Accessible Educational Materials</a:t>
                      </a:r>
                      <a:endParaRPr sz="23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2300"/>
                        <a:t>May</a:t>
                      </a:r>
                      <a:endParaRPr sz="23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300"/>
                        <a:t>General Supervision for Learners Outside of the District</a:t>
                      </a:r>
                      <a:endParaRPr sz="23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2300"/>
                        <a:t>June</a:t>
                      </a:r>
                      <a:endParaRPr sz="23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300" dirty="0"/>
                        <a:t>Lessons Learned from the Field</a:t>
                      </a:r>
                      <a:endParaRPr sz="23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82f09c339b_25_43"/>
          <p:cNvSpPr txBox="1">
            <a:spLocks noGrp="1"/>
          </p:cNvSpPr>
          <p:nvPr>
            <p:ph type="title"/>
          </p:nvPr>
        </p:nvSpPr>
        <p:spPr>
          <a:xfrm>
            <a:off x="452275" y="0"/>
            <a:ext cx="11562300" cy="757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Participants will understand:</a:t>
            </a:r>
            <a:endParaRPr/>
          </a:p>
        </p:txBody>
      </p:sp>
      <p:sp>
        <p:nvSpPr>
          <p:cNvPr id="65" name="Google Shape;65;g382f09c339b_25_43"/>
          <p:cNvSpPr txBox="1">
            <a:spLocks noGrp="1"/>
          </p:cNvSpPr>
          <p:nvPr>
            <p:ph type="body" idx="1"/>
          </p:nvPr>
        </p:nvSpPr>
        <p:spPr>
          <a:xfrm>
            <a:off x="575275" y="1173275"/>
            <a:ext cx="10922700" cy="4746000"/>
          </a:xfrm>
          <a:prstGeom prst="rect">
            <a:avLst/>
          </a:prstGeom>
          <a:noFill/>
          <a:ln>
            <a:noFill/>
          </a:ln>
        </p:spPr>
        <p:txBody>
          <a:bodyPr spcFirstLastPara="1" wrap="square" lIns="91425" tIns="45700" rIns="91425" bIns="45700" anchor="t" anchorCtr="0">
            <a:normAutofit/>
          </a:bodyPr>
          <a:lstStyle/>
          <a:p>
            <a:pPr marL="609600" lvl="0" indent="-495300" algn="l" rtl="0">
              <a:lnSpc>
                <a:spcPct val="115000"/>
              </a:lnSpc>
              <a:spcBef>
                <a:spcPts val="0"/>
              </a:spcBef>
              <a:spcAft>
                <a:spcPts val="0"/>
              </a:spcAft>
              <a:buClr>
                <a:schemeClr val="dk1"/>
              </a:buClr>
              <a:buSzPts val="3000"/>
              <a:buAutoNum type="arabicPeriod"/>
            </a:pPr>
            <a:r>
              <a:rPr lang="en-US" sz="2700"/>
              <a:t>General supervision considerations for end-of-year </a:t>
            </a:r>
            <a:r>
              <a:rPr lang="en-US" sz="2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review</a:t>
            </a:r>
            <a:endParaRPr sz="2700"/>
          </a:p>
          <a:p>
            <a:pPr marL="609600" lvl="0" indent="-476250" algn="l" rtl="0">
              <a:lnSpc>
                <a:spcPct val="115000"/>
              </a:lnSpc>
              <a:spcBef>
                <a:spcPts val="1300"/>
              </a:spcBef>
              <a:spcAft>
                <a:spcPts val="0"/>
              </a:spcAft>
              <a:buSzPts val="2700"/>
              <a:buAutoNum type="arabicPeriod"/>
            </a:pPr>
            <a:r>
              <a:rPr lang="en-US" sz="2700"/>
              <a:t>End-of-year system and building level questions associated with the duties to inform, detect, inspect, correct and prevent</a:t>
            </a:r>
            <a:endParaRPr sz="2700"/>
          </a:p>
          <a:p>
            <a:pPr marL="609600" lvl="0" indent="-476250" algn="l" rtl="0">
              <a:lnSpc>
                <a:spcPct val="115000"/>
              </a:lnSpc>
              <a:spcBef>
                <a:spcPts val="1300"/>
              </a:spcBef>
              <a:spcAft>
                <a:spcPts val="0"/>
              </a:spcAft>
              <a:buSzPts val="2700"/>
              <a:buAutoNum type="arabicPeriod"/>
            </a:pPr>
            <a:r>
              <a:rPr lang="en-US" sz="2700"/>
              <a:t>Iowa’s Continuous Improvement Process as it aligns with end-of-year program review </a:t>
            </a:r>
            <a:endParaRPr sz="2700"/>
          </a:p>
          <a:p>
            <a:pPr marL="609600" lvl="0" indent="-476250" algn="l" rtl="0">
              <a:lnSpc>
                <a:spcPct val="115000"/>
              </a:lnSpc>
              <a:spcBef>
                <a:spcPts val="1300"/>
              </a:spcBef>
              <a:spcAft>
                <a:spcPts val="1300"/>
              </a:spcAft>
              <a:buSzPts val="2700"/>
              <a:buAutoNum type="arabicPeriod"/>
            </a:pPr>
            <a:r>
              <a:rPr lang="en-US" sz="2700"/>
              <a:t>Red flags and missteps related to general supervision</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382f09c339b_25_231"/>
          <p:cNvSpPr txBox="1">
            <a:spLocks noGrp="1"/>
          </p:cNvSpPr>
          <p:nvPr>
            <p:ph type="title"/>
          </p:nvPr>
        </p:nvSpPr>
        <p:spPr>
          <a:xfrm>
            <a:off x="893975" y="2806300"/>
            <a:ext cx="5052000" cy="216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en-US"/>
              <a:t>Policy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3db73c92b71_0_561"/>
          <p:cNvSpPr txBox="1">
            <a:spLocks noGrp="1"/>
          </p:cNvSpPr>
          <p:nvPr>
            <p:ph type="title"/>
          </p:nvPr>
        </p:nvSpPr>
        <p:spPr>
          <a:xfrm>
            <a:off x="254400" y="69900"/>
            <a:ext cx="11628300" cy="62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300"/>
              <a:buFont typeface="Arial"/>
              <a:buNone/>
            </a:pPr>
            <a:r>
              <a:rPr lang="en-US"/>
              <a:t>IDEA and IAC Reference to General Supervision</a:t>
            </a:r>
            <a:endParaRPr/>
          </a:p>
        </p:txBody>
      </p:sp>
      <p:sp>
        <p:nvSpPr>
          <p:cNvPr id="76" name="Google Shape;76;g3db73c92b71_0_561"/>
          <p:cNvSpPr txBox="1">
            <a:spLocks noGrp="1"/>
          </p:cNvSpPr>
          <p:nvPr>
            <p:ph type="body" idx="1"/>
          </p:nvPr>
        </p:nvSpPr>
        <p:spPr>
          <a:xfrm>
            <a:off x="459450" y="1084150"/>
            <a:ext cx="11273100" cy="4874100"/>
          </a:xfrm>
          <a:prstGeom prst="rect">
            <a:avLst/>
          </a:prstGeom>
        </p:spPr>
        <p:txBody>
          <a:bodyPr spcFirstLastPara="1" wrap="square" lIns="91425" tIns="45700" rIns="91425" bIns="45700" anchor="t" anchorCtr="0">
            <a:noAutofit/>
          </a:bodyPr>
          <a:lstStyle/>
          <a:p>
            <a:pPr marL="0" lvl="0" indent="0" algn="l" rtl="0">
              <a:lnSpc>
                <a:spcPct val="100000"/>
              </a:lnSpc>
              <a:spcBef>
                <a:spcPts val="750"/>
              </a:spcBef>
              <a:spcAft>
                <a:spcPts val="0"/>
              </a:spcAft>
              <a:buNone/>
            </a:pPr>
            <a:r>
              <a:rPr lang="en-US" sz="2700" b="1"/>
              <a:t>Division VIII:  </a:t>
            </a:r>
            <a:endParaRPr sz="2700" b="1"/>
          </a:p>
          <a:p>
            <a:pPr marL="0" lvl="0" indent="0" algn="l" rtl="0">
              <a:lnSpc>
                <a:spcPct val="100000"/>
              </a:lnSpc>
              <a:spcBef>
                <a:spcPts val="750"/>
              </a:spcBef>
              <a:spcAft>
                <a:spcPts val="0"/>
              </a:spcAft>
              <a:buNone/>
            </a:pPr>
            <a:r>
              <a:rPr lang="en-US" sz="2700" b="1"/>
              <a:t>Monitoring, Enforcement, Confidentiality and Program Information</a:t>
            </a:r>
            <a:endParaRPr sz="2700" b="1"/>
          </a:p>
          <a:p>
            <a:pPr marL="0" lvl="0" indent="0" algn="l" rtl="0">
              <a:lnSpc>
                <a:spcPct val="100000"/>
              </a:lnSpc>
              <a:spcBef>
                <a:spcPts val="750"/>
              </a:spcBef>
              <a:spcAft>
                <a:spcPts val="0"/>
              </a:spcAft>
              <a:buNone/>
            </a:pPr>
            <a:endParaRPr sz="2700" b="1"/>
          </a:p>
          <a:p>
            <a:pPr marL="0" lvl="0" indent="0" algn="l" rtl="0">
              <a:lnSpc>
                <a:spcPct val="100000"/>
              </a:lnSpc>
              <a:spcBef>
                <a:spcPts val="750"/>
              </a:spcBef>
              <a:spcAft>
                <a:spcPts val="0"/>
              </a:spcAft>
              <a:buNone/>
            </a:pPr>
            <a:r>
              <a:rPr lang="en-US" sz="2700"/>
              <a:t>281—41.600(256B,34CFR300) State monitoring and enforcement.</a:t>
            </a:r>
            <a:endParaRPr sz="2700"/>
          </a:p>
          <a:p>
            <a:pPr marL="609600" lvl="0" indent="0" algn="l" rtl="0">
              <a:lnSpc>
                <a:spcPct val="100000"/>
              </a:lnSpc>
              <a:spcBef>
                <a:spcPts val="750"/>
              </a:spcBef>
              <a:spcAft>
                <a:spcPts val="0"/>
              </a:spcAft>
              <a:buNone/>
            </a:pPr>
            <a:r>
              <a:rPr lang="en-US" sz="2700" b="1"/>
              <a:t>41.600(1) </a:t>
            </a:r>
            <a:r>
              <a:rPr lang="en-US" sz="2700" b="1" i="1"/>
              <a:t>General</a:t>
            </a:r>
            <a:r>
              <a:rPr lang="en-US" sz="2700"/>
              <a:t>. The state must monitor the implementation of Part B of the Act and this chapter, enforce this chapter in accordance with rule 281—41.604(256B,34CFR300), and annually report on performance under Part B of the Act and this chapter                                               </a:t>
            </a:r>
            <a:endParaRPr sz="2700"/>
          </a:p>
          <a:p>
            <a:pPr marL="609600" lvl="0" indent="0" algn="l" rtl="0">
              <a:lnSpc>
                <a:spcPct val="100000"/>
              </a:lnSpc>
              <a:spcBef>
                <a:spcPts val="750"/>
              </a:spcBef>
              <a:spcAft>
                <a:spcPts val="0"/>
              </a:spcAft>
              <a:buNone/>
            </a:pPr>
            <a:r>
              <a:rPr lang="en-US" sz="2700">
                <a:solidFill>
                  <a:srgbClr val="222222"/>
                </a:solidFill>
              </a:rPr>
              <a:t>                                                                Iowa Administrative Code</a:t>
            </a:r>
            <a:endParaRPr sz="2700">
              <a:solidFill>
                <a:srgbClr val="222222"/>
              </a:solidFill>
            </a:endParaRPr>
          </a:p>
          <a:p>
            <a:pPr marL="0" lvl="0" indent="0" algn="l" rtl="0">
              <a:lnSpc>
                <a:spcPct val="100000"/>
              </a:lnSpc>
              <a:spcBef>
                <a:spcPts val="75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3db73c92b71_0_596"/>
          <p:cNvSpPr txBox="1">
            <a:spLocks noGrp="1"/>
          </p:cNvSpPr>
          <p:nvPr>
            <p:ph type="title"/>
          </p:nvPr>
        </p:nvSpPr>
        <p:spPr>
          <a:xfrm>
            <a:off x="254400" y="62225"/>
            <a:ext cx="11858400" cy="64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Primary Focus of Monitoring Activities (IDEA)</a:t>
            </a:r>
            <a:endParaRPr/>
          </a:p>
        </p:txBody>
      </p:sp>
      <p:sp>
        <p:nvSpPr>
          <p:cNvPr id="82" name="Google Shape;82;g3db73c92b71_0_596"/>
          <p:cNvSpPr txBox="1">
            <a:spLocks noGrp="1"/>
          </p:cNvSpPr>
          <p:nvPr>
            <p:ph type="body" idx="1"/>
          </p:nvPr>
        </p:nvSpPr>
        <p:spPr>
          <a:xfrm>
            <a:off x="444242" y="1083808"/>
            <a:ext cx="10814100" cy="4874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700" b="1"/>
              <a:t>41.600(2)</a:t>
            </a:r>
            <a:r>
              <a:rPr lang="en-US" sz="2700"/>
              <a:t> </a:t>
            </a:r>
            <a:r>
              <a:rPr lang="en-US" sz="2700" b="1" i="1"/>
              <a:t>Primary focus of monitoring activity.</a:t>
            </a:r>
            <a:r>
              <a:rPr lang="en-US" sz="2700"/>
              <a:t> The primary focus of the state’s monitoring activities must be on the following:</a:t>
            </a:r>
            <a:endParaRPr sz="2700"/>
          </a:p>
          <a:p>
            <a:pPr marL="609600" lvl="0" indent="-323850" algn="l" rtl="0">
              <a:lnSpc>
                <a:spcPct val="115000"/>
              </a:lnSpc>
              <a:spcBef>
                <a:spcPts val="2100"/>
              </a:spcBef>
              <a:spcAft>
                <a:spcPts val="0"/>
              </a:spcAft>
              <a:buSzPts val="2700"/>
              <a:buFont typeface="Arial"/>
              <a:buAutoNum type="alphaUcPeriod"/>
            </a:pPr>
            <a:r>
              <a:rPr lang="en-US" sz="2700">
                <a:highlight>
                  <a:srgbClr val="FFF2CC"/>
                </a:highlight>
              </a:rPr>
              <a:t>Improving educational results and functional outcomes </a:t>
            </a:r>
            <a:r>
              <a:rPr lang="en-US" sz="2700"/>
              <a:t>for all children with disabilities; and</a:t>
            </a:r>
            <a:endParaRPr sz="2700"/>
          </a:p>
          <a:p>
            <a:pPr marL="609600" lvl="0" indent="-336550" algn="l" rtl="0">
              <a:lnSpc>
                <a:spcPct val="115000"/>
              </a:lnSpc>
              <a:spcBef>
                <a:spcPts val="2100"/>
              </a:spcBef>
              <a:spcAft>
                <a:spcPts val="0"/>
              </a:spcAft>
              <a:buSzPts val="2900"/>
              <a:buFont typeface="Arial"/>
              <a:buAutoNum type="alphaUcPeriod"/>
            </a:pPr>
            <a:r>
              <a:rPr lang="en-US" sz="2700"/>
              <a:t>ensuring that public agencies meet the program requirements under Part B of the Act, </a:t>
            </a:r>
            <a:r>
              <a:rPr lang="en-US" sz="2700">
                <a:highlight>
                  <a:srgbClr val="FFF2CC"/>
                </a:highlight>
              </a:rPr>
              <a:t>with a particular emphasis on those requirements that are most closely related to improving educational results</a:t>
            </a:r>
            <a:r>
              <a:rPr lang="en-US" sz="2700"/>
              <a:t> for children with disabilities.  </a:t>
            </a:r>
            <a:endParaRPr sz="2700"/>
          </a:p>
          <a:p>
            <a:pPr marL="609600" lvl="0" indent="0" algn="r" rtl="0">
              <a:lnSpc>
                <a:spcPct val="115000"/>
              </a:lnSpc>
              <a:spcBef>
                <a:spcPts val="2100"/>
              </a:spcBef>
              <a:spcAft>
                <a:spcPts val="0"/>
              </a:spcAft>
              <a:buNone/>
            </a:pPr>
            <a:r>
              <a:rPr lang="en-US" sz="2700">
                <a:solidFill>
                  <a:srgbClr val="222222"/>
                </a:solidFill>
              </a:rPr>
              <a:t>Iowa Administrative Code</a:t>
            </a:r>
            <a:r>
              <a:rPr lang="en-US" sz="2700"/>
              <a:t> </a:t>
            </a:r>
            <a:r>
              <a:rPr lang="en-US" sz="2900"/>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e395022943_3_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District Responsibilities in Monitoring Activities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IDEA</a:t>
            </a:r>
            <a:r>
              <a:rPr lang="en-US"/>
              <a:t>)</a:t>
            </a:r>
            <a:endParaRPr/>
          </a:p>
        </p:txBody>
      </p:sp>
      <p:sp>
        <p:nvSpPr>
          <p:cNvPr id="88" name="Google Shape;88;g3e395022943_3_5"/>
          <p:cNvSpPr txBox="1">
            <a:spLocks noGrp="1"/>
          </p:cNvSpPr>
          <p:nvPr>
            <p:ph type="body" idx="1"/>
          </p:nvPr>
        </p:nvSpPr>
        <p:spPr>
          <a:xfrm>
            <a:off x="339225" y="908175"/>
            <a:ext cx="11269800" cy="52296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sz="2500" b="1"/>
              <a:t>District leadership is responsible for:</a:t>
            </a:r>
            <a:endParaRPr sz="2500" b="1"/>
          </a:p>
          <a:p>
            <a:pPr marL="457200" lvl="0" indent="-368300" algn="l" rtl="0">
              <a:lnSpc>
                <a:spcPct val="100000"/>
              </a:lnSpc>
              <a:spcBef>
                <a:spcPts val="1000"/>
              </a:spcBef>
              <a:spcAft>
                <a:spcPts val="0"/>
              </a:spcAft>
              <a:buSzPts val="2200"/>
              <a:buChar char="●"/>
            </a:pPr>
            <a:r>
              <a:rPr lang="en-US" sz="2500"/>
              <a:t>holding ultimate responsibility for ensuring FAPE is provided to every eligible resident district learner through IEPs that are developed, implemented and monitored with fidelity.</a:t>
            </a:r>
            <a:endParaRPr sz="2500"/>
          </a:p>
          <a:p>
            <a:pPr marL="457200" lvl="0" indent="-368300" algn="l" rtl="0">
              <a:lnSpc>
                <a:spcPct val="100000"/>
              </a:lnSpc>
              <a:spcBef>
                <a:spcPts val="1000"/>
              </a:spcBef>
              <a:spcAft>
                <a:spcPts val="0"/>
              </a:spcAft>
              <a:buSzPts val="2200"/>
              <a:buChar char="●"/>
            </a:pPr>
            <a:r>
              <a:rPr lang="en-US" sz="2500"/>
              <a:t>monitoring their own policies, procedures and practices, ensuring alignment with federal and state regulations.</a:t>
            </a:r>
            <a:endParaRPr sz="2500"/>
          </a:p>
          <a:p>
            <a:pPr marL="457200" lvl="0" indent="-368300" algn="l" rtl="0">
              <a:lnSpc>
                <a:spcPct val="100000"/>
              </a:lnSpc>
              <a:spcBef>
                <a:spcPts val="1000"/>
              </a:spcBef>
              <a:spcAft>
                <a:spcPts val="0"/>
              </a:spcAft>
              <a:buSzPts val="2200"/>
              <a:buChar char="●"/>
            </a:pPr>
            <a:r>
              <a:rPr lang="en-US" sz="2500"/>
              <a:t>using internal and external data to identify delays or implementation concerns, and take prompt action to self-correct.</a:t>
            </a:r>
            <a:endParaRPr sz="2500"/>
          </a:p>
          <a:p>
            <a:pPr marL="457200" lvl="0" indent="-368300" algn="l" rtl="0">
              <a:lnSpc>
                <a:spcPct val="100000"/>
              </a:lnSpc>
              <a:spcBef>
                <a:spcPts val="1000"/>
              </a:spcBef>
              <a:spcAft>
                <a:spcPts val="0"/>
              </a:spcAft>
              <a:buSzPts val="2200"/>
              <a:buChar char="●"/>
            </a:pPr>
            <a:r>
              <a:rPr lang="en-US" sz="2500"/>
              <a:t>participating in needs assessments and continuous improvement processes.</a:t>
            </a:r>
            <a:endParaRPr sz="2500"/>
          </a:p>
          <a:p>
            <a:pPr marL="457200" lvl="0" indent="-368300" algn="l" rtl="0">
              <a:lnSpc>
                <a:spcPct val="100000"/>
              </a:lnSpc>
              <a:spcBef>
                <a:spcPts val="1000"/>
              </a:spcBef>
              <a:spcAft>
                <a:spcPts val="1000"/>
              </a:spcAft>
              <a:buSzPts val="2200"/>
              <a:buChar char="●"/>
            </a:pPr>
            <a:r>
              <a:rPr lang="en-US" sz="2500"/>
              <a:t>regularly reviewing district special education procedures, special education data, and identifying areas for continuous improvement.</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82f09c339b_25_221"/>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Iowa’s Duties of General Supervision</a:t>
            </a:r>
            <a:endParaRPr/>
          </a:p>
        </p:txBody>
      </p:sp>
      <p:pic>
        <p:nvPicPr>
          <p:cNvPr id="94" name="Google Shape;94;g382f09c339b_25_221" descr="Infinity loop used as a graphic for Iowa's Duties of General Supervision."/>
          <p:cNvPicPr preferRelativeResize="0">
            <a:picLocks noGrp="1"/>
          </p:cNvPicPr>
          <p:nvPr>
            <p:ph type="body" idx="1"/>
          </p:nvPr>
        </p:nvPicPr>
        <p:blipFill rotWithShape="1">
          <a:blip r:embed="rId3">
            <a:alphaModFix/>
          </a:blip>
          <a:srcRect l="14370" t="15088" r="16502" b="12958"/>
          <a:stretch/>
        </p:blipFill>
        <p:spPr>
          <a:xfrm>
            <a:off x="1754936" y="1042750"/>
            <a:ext cx="8438400" cy="4940700"/>
          </a:xfrm>
          <a:prstGeom prst="rect">
            <a:avLst/>
          </a:prstGeom>
          <a:noFill/>
          <a:ln>
            <a:noFill/>
          </a:ln>
        </p:spPr>
      </p:pic>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2883</Words>
  <Application>Microsoft Office PowerPoint</Application>
  <PresentationFormat>Widescreen</PresentationFormat>
  <Paragraphs>292</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Theme1</vt:lpstr>
      <vt:lpstr>Special Education Policy and Practice Webinar Series</vt:lpstr>
      <vt:lpstr>Welcome</vt:lpstr>
      <vt:lpstr>Today’s Presenters</vt:lpstr>
      <vt:lpstr>Participants will understand:</vt:lpstr>
      <vt:lpstr>Policy</vt:lpstr>
      <vt:lpstr>IDEA and IAC Reference to General Supervision</vt:lpstr>
      <vt:lpstr>Primary Focus of Monitoring Activities (IDEA)</vt:lpstr>
      <vt:lpstr>District Responsibilities in Monitoring Activities (IDEA)</vt:lpstr>
      <vt:lpstr>Iowa’s Duties of General Supervision</vt:lpstr>
      <vt:lpstr>Practice</vt:lpstr>
      <vt:lpstr>General Supervision  Considerations for End-of-Year Review</vt:lpstr>
      <vt:lpstr>Inform</vt:lpstr>
      <vt:lpstr>End of Year Questions: Duty to Inform</vt:lpstr>
      <vt:lpstr>Detect</vt:lpstr>
      <vt:lpstr>End-of-Year Questions: Duty to Detect</vt:lpstr>
      <vt:lpstr>Inspect</vt:lpstr>
      <vt:lpstr>End of Year Questions: Duty to Inspect </vt:lpstr>
      <vt:lpstr>Correct</vt:lpstr>
      <vt:lpstr>End-of-Year Questions: Duty to Correct</vt:lpstr>
      <vt:lpstr>Prevent</vt:lpstr>
      <vt:lpstr>End-of-Year Questions: Duty to Prevent</vt:lpstr>
      <vt:lpstr>Example of all 5 Duties Together through the lens of SSD</vt:lpstr>
      <vt:lpstr>Iowa’s Continuous Improvement Model</vt:lpstr>
      <vt:lpstr>Iowa’s Continuous Improvement Process: Assess &amp; Prioritize </vt:lpstr>
      <vt:lpstr>Iowa’s Continuous Improvement Process: Plan &amp; Implement </vt:lpstr>
      <vt:lpstr>Iowa’s Continuous Improvement Process: Evaluate</vt:lpstr>
      <vt:lpstr>Example of Continuous Improvement - Exit Report </vt:lpstr>
      <vt:lpstr>Red Flags &amp; Missteps</vt:lpstr>
      <vt:lpstr>Case Law: General Supervision</vt:lpstr>
      <vt:lpstr>Case Law: General Supervision Court Analysis</vt:lpstr>
      <vt:lpstr>Case Law: General Supervision Findings / Order</vt:lpstr>
      <vt:lpstr>Questions from the Field</vt:lpstr>
      <vt:lpstr>2026-2027 Policy and Practice Webinar Topics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Iowa Department of Education</dc:creator>
  <cp:lastModifiedBy>Beilke, Mary [IDOE]</cp:lastModifiedBy>
  <cp:revision>6</cp:revision>
  <dcterms:created xsi:type="dcterms:W3CDTF">2022-10-28T01:47:54Z</dcterms:created>
  <dcterms:modified xsi:type="dcterms:W3CDTF">2026-06-10T14:59:47Z</dcterms:modified>
</cp:coreProperties>
</file>