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gIXGrtFgUVQJyH0QDO39+scXS96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1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A6612B7-AE90-41D5-9A70-3FDF40EBE5E6}">
  <a:tblStyle styleId="{BA6612B7-AE90-41D5-9A70-3FDF40EBE5E6}"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9" autoAdjust="0"/>
    <p:restoredTop sz="86441" autoAdjust="0"/>
  </p:normalViewPr>
  <p:slideViewPr>
    <p:cSldViewPr snapToGrid="0">
      <p:cViewPr varScale="1">
        <p:scale>
          <a:sx n="83" d="100"/>
          <a:sy n="83" d="100"/>
        </p:scale>
        <p:origin x="108" y="366"/>
      </p:cViewPr>
      <p:guideLst/>
    </p:cSldViewPr>
  </p:slideViewPr>
  <p:outlineViewPr>
    <p:cViewPr>
      <p:scale>
        <a:sx n="33" d="100"/>
        <a:sy n="33" d="100"/>
      </p:scale>
      <p:origin x="0" y="-1524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 name="Google Shape;33;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ddeca8ccdd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g3ddeca8ccdd_0_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ddeca8ccdd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g3ddeca8ccdd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2700" lvl="0" indent="0" algn="l" rtl="0">
              <a:lnSpc>
                <a:spcPct val="115000"/>
              </a:lnSpc>
              <a:spcBef>
                <a:spcPts val="0"/>
              </a:spcBef>
              <a:spcAft>
                <a:spcPts val="0"/>
              </a:spcAft>
              <a:buSzPts val="1100"/>
              <a:buNone/>
            </a:pPr>
            <a:endParaRPr sz="120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dfb637277b_0_1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g3dfb637277b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dfb637277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3dfb637277b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ddeca8ccdd_0_7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 name="Google Shape;119;g3ddeca8ccdd_0_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e9ce9be2e4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3e9ce9be2e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dfb637277b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3dfb637277b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dfb637277b_0_3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g3dfb637277b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ddeca8ccdd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g3ddeca8ccdd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ddeca8ccdd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g3ddeca8ccdd_0_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g3ddeca8ccdd_0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 name="Google Shape;39;g3ddeca8ccdd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ddeca8ccdd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g3ddeca8ccdd_0_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dfb637277b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g3dfb637277b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ddeca8ccdd_0_10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g3ddeca8ccdd_0_1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ddeca8ccdd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g3ddeca8ccdd_0_1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ddeca8ccdd_0_11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g3ddeca8ccdd_0_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ddeca8ccdd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3ddeca8ccdd_0_1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ddeca8ccdd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g3ddeca8ccdd_0_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3e9ce9be2e4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g3e9ce9be2e4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ddeca8ccdd_0_12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 name="Google Shape;204;g3ddeca8ccdd_0_1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 name="Google Shape;45;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 name="Google Shape;51;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ddeca8ccdd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 name="Google Shape;63;g3ddeca8ccdd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ddeca8ccdd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g3ddeca8ccdd_0_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ddeca8ccdd_0_2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g3ddeca8ccdd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03617A"/>
        </a:solidFill>
        <a:effectLst/>
      </p:bgPr>
    </p:bg>
    <p:spTree>
      <p:nvGrpSpPr>
        <p:cNvPr id="1" name="Shape 8"/>
        <p:cNvGrpSpPr/>
        <p:nvPr/>
      </p:nvGrpSpPr>
      <p:grpSpPr>
        <a:xfrm>
          <a:off x="0" y="0"/>
          <a:ext cx="0" cy="0"/>
          <a:chOff x="0" y="0"/>
          <a:chExt cx="0" cy="0"/>
        </a:xfrm>
      </p:grpSpPr>
      <p:sp>
        <p:nvSpPr>
          <p:cNvPr id="9" name="Google Shape;9;p7"/>
          <p:cNvSpPr txBox="1">
            <a:spLocks noGrp="1"/>
          </p:cNvSpPr>
          <p:nvPr>
            <p:ph type="ctrTitle"/>
          </p:nvPr>
        </p:nvSpPr>
        <p:spPr>
          <a:xfrm>
            <a:off x="289270" y="1074695"/>
            <a:ext cx="11636841" cy="216010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4500"/>
              <a:buFont typeface="Arial"/>
              <a:buNone/>
              <a:defRPr sz="45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 name="Google Shape;10;p7"/>
          <p:cNvSpPr txBox="1">
            <a:spLocks noGrp="1"/>
          </p:cNvSpPr>
          <p:nvPr>
            <p:ph type="subTitle" idx="1"/>
          </p:nvPr>
        </p:nvSpPr>
        <p:spPr>
          <a:xfrm>
            <a:off x="289270" y="3838162"/>
            <a:ext cx="11636841" cy="128214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lt1"/>
              </a:buClr>
              <a:buSzPts val="2400"/>
              <a:buNone/>
              <a:defRPr sz="2400" b="1">
                <a:solidFill>
                  <a:schemeClr val="lt1"/>
                </a:solidFil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pic>
        <p:nvPicPr>
          <p:cNvPr id="11" name="Google Shape;11;p7"/>
          <p:cNvPicPr preferRelativeResize="0"/>
          <p:nvPr/>
        </p:nvPicPr>
        <p:blipFill rotWithShape="1">
          <a:blip r:embed="rId2">
            <a:alphaModFix/>
          </a:blip>
          <a:srcRect/>
          <a:stretch/>
        </p:blipFill>
        <p:spPr>
          <a:xfrm>
            <a:off x="1099884" y="5866793"/>
            <a:ext cx="4996116" cy="45800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chemeClr val="lt1"/>
        </a:solidFill>
        <a:effectLst/>
      </p:bgPr>
    </p:bg>
    <p:spTree>
      <p:nvGrpSpPr>
        <p:cNvPr id="1" name="Shape 12"/>
        <p:cNvGrpSpPr/>
        <p:nvPr/>
      </p:nvGrpSpPr>
      <p:grpSpPr>
        <a:xfrm>
          <a:off x="0" y="0"/>
          <a:ext cx="0" cy="0"/>
          <a:chOff x="0" y="0"/>
          <a:chExt cx="0" cy="0"/>
        </a:xfrm>
      </p:grpSpPr>
      <p:sp>
        <p:nvSpPr>
          <p:cNvPr id="13" name="Google Shape;13;p9"/>
          <p:cNvSpPr/>
          <p:nvPr/>
        </p:nvSpPr>
        <p:spPr>
          <a:xfrm>
            <a:off x="0" y="0"/>
            <a:ext cx="4182894" cy="6858000"/>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 name="Google Shape;14;p9"/>
          <p:cNvSpPr txBox="1">
            <a:spLocks noGrp="1"/>
          </p:cNvSpPr>
          <p:nvPr>
            <p:ph type="title"/>
          </p:nvPr>
        </p:nvSpPr>
        <p:spPr>
          <a:xfrm>
            <a:off x="408561" y="428017"/>
            <a:ext cx="3540869" cy="590652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3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9"/>
          <p:cNvSpPr txBox="1">
            <a:spLocks noGrp="1"/>
          </p:cNvSpPr>
          <p:nvPr>
            <p:ph type="body" idx="1"/>
          </p:nvPr>
        </p:nvSpPr>
        <p:spPr>
          <a:xfrm>
            <a:off x="4591454" y="428017"/>
            <a:ext cx="7017449" cy="5906522"/>
          </a:xfrm>
          <a:prstGeom prst="rect">
            <a:avLst/>
          </a:prstGeom>
          <a:noFill/>
          <a:ln>
            <a:noFill/>
          </a:ln>
        </p:spPr>
        <p:txBody>
          <a:bodyPr spcFirstLastPara="1" wrap="square" lIns="91425" tIns="45700" rIns="91425" bIns="45700" anchor="ctr" anchorCtr="0">
            <a:normAutofit/>
          </a:bodyPr>
          <a:lstStyle>
            <a:lvl1pPr marL="457200" lvl="0" indent="-406400" algn="l">
              <a:lnSpc>
                <a:spcPct val="90000"/>
              </a:lnSpc>
              <a:spcBef>
                <a:spcPts val="750"/>
              </a:spcBef>
              <a:spcAft>
                <a:spcPts val="0"/>
              </a:spcAft>
              <a:buClr>
                <a:schemeClr val="dk1"/>
              </a:buClr>
              <a:buSzPts val="2800"/>
              <a:buChar char="•"/>
              <a:defRPr sz="2800"/>
            </a:lvl1pPr>
            <a:lvl2pPr marL="914400" lvl="1" indent="-381000" algn="l">
              <a:lnSpc>
                <a:spcPct val="90000"/>
              </a:lnSpc>
              <a:spcBef>
                <a:spcPts val="375"/>
              </a:spcBef>
              <a:spcAft>
                <a:spcPts val="0"/>
              </a:spcAft>
              <a:buClr>
                <a:schemeClr val="dk1"/>
              </a:buClr>
              <a:buSzPts val="2400"/>
              <a:buChar char="•"/>
              <a:defRPr sz="2400"/>
            </a:lvl2pPr>
            <a:lvl3pPr marL="1371600" lvl="2" indent="-330200" algn="l">
              <a:lnSpc>
                <a:spcPct val="90000"/>
              </a:lnSpc>
              <a:spcBef>
                <a:spcPts val="375"/>
              </a:spcBef>
              <a:spcAft>
                <a:spcPts val="0"/>
              </a:spcAft>
              <a:buClr>
                <a:schemeClr val="dk1"/>
              </a:buClr>
              <a:buSzPts val="1600"/>
              <a:buChar char="•"/>
              <a:defRPr sz="160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16"/>
        <p:cNvGrpSpPr/>
        <p:nvPr/>
      </p:nvGrpSpPr>
      <p:grpSpPr>
        <a:xfrm>
          <a:off x="0" y="0"/>
          <a:ext cx="0" cy="0"/>
          <a:chOff x="0" y="0"/>
          <a:chExt cx="0" cy="0"/>
        </a:xfrm>
      </p:grpSpPr>
      <p:sp>
        <p:nvSpPr>
          <p:cNvPr id="17" name="Google Shape;17;p11"/>
          <p:cNvSpPr/>
          <p:nvPr/>
        </p:nvSpPr>
        <p:spPr>
          <a:xfrm>
            <a:off x="0" y="2268535"/>
            <a:ext cx="12192000" cy="3275783"/>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 name="Google Shape;18;p11"/>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500"/>
              <a:buFont typeface="Arial"/>
              <a:buNone/>
              <a:defRPr sz="4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1"/>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lt1"/>
              </a:buClr>
              <a:buSzPts val="1800"/>
              <a:buNone/>
              <a:defRPr sz="1800">
                <a:solidFill>
                  <a:schemeClr val="lt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bg>
      <p:bgPr>
        <a:solidFill>
          <a:schemeClr val="lt1"/>
        </a:solidFill>
        <a:effectLst/>
      </p:bgPr>
    </p:bg>
    <p:spTree>
      <p:nvGrpSpPr>
        <p:cNvPr id="1" name="Shape 20"/>
        <p:cNvGrpSpPr/>
        <p:nvPr/>
      </p:nvGrpSpPr>
      <p:grpSpPr>
        <a:xfrm>
          <a:off x="0" y="0"/>
          <a:ext cx="0" cy="0"/>
          <a:chOff x="0" y="0"/>
          <a:chExt cx="0" cy="0"/>
        </a:xfrm>
      </p:grpSpPr>
      <p:sp>
        <p:nvSpPr>
          <p:cNvPr id="21" name="Google Shape;21;p10"/>
          <p:cNvSpPr/>
          <p:nvPr/>
        </p:nvSpPr>
        <p:spPr>
          <a:xfrm>
            <a:off x="0" y="0"/>
            <a:ext cx="12192000" cy="1192696"/>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 name="Google Shape;22;p10"/>
          <p:cNvSpPr txBox="1">
            <a:spLocks noGrp="1"/>
          </p:cNvSpPr>
          <p:nvPr>
            <p:ph type="title"/>
          </p:nvPr>
        </p:nvSpPr>
        <p:spPr>
          <a:xfrm>
            <a:off x="892797" y="1"/>
            <a:ext cx="10515600" cy="11926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0"/>
          <p:cNvSpPr txBox="1">
            <a:spLocks noGrp="1"/>
          </p:cNvSpPr>
          <p:nvPr>
            <p:ph type="body" idx="1"/>
          </p:nvPr>
        </p:nvSpPr>
        <p:spPr>
          <a:xfrm>
            <a:off x="892799" y="1548641"/>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24" name="Google Shape;24;p10"/>
          <p:cNvSpPr txBox="1">
            <a:spLocks noGrp="1"/>
          </p:cNvSpPr>
          <p:nvPr>
            <p:ph type="body" idx="2"/>
          </p:nvPr>
        </p:nvSpPr>
        <p:spPr>
          <a:xfrm>
            <a:off x="892799" y="2372553"/>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5" name="Google Shape;25;p10"/>
          <p:cNvSpPr txBox="1">
            <a:spLocks noGrp="1"/>
          </p:cNvSpPr>
          <p:nvPr>
            <p:ph type="body" idx="3"/>
          </p:nvPr>
        </p:nvSpPr>
        <p:spPr>
          <a:xfrm>
            <a:off x="6225210" y="1548641"/>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26" name="Google Shape;26;p10"/>
          <p:cNvSpPr txBox="1">
            <a:spLocks noGrp="1"/>
          </p:cNvSpPr>
          <p:nvPr>
            <p:ph type="body" idx="4"/>
          </p:nvPr>
        </p:nvSpPr>
        <p:spPr>
          <a:xfrm>
            <a:off x="6225210" y="2372553"/>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lt1"/>
        </a:solidFill>
        <a:effectLst/>
      </p:bgPr>
    </p:bg>
    <p:spTree>
      <p:nvGrpSpPr>
        <p:cNvPr id="1" name="Shape 27"/>
        <p:cNvGrpSpPr/>
        <p:nvPr/>
      </p:nvGrpSpPr>
      <p:grpSpPr>
        <a:xfrm>
          <a:off x="0" y="0"/>
          <a:ext cx="0" cy="0"/>
          <a:chOff x="0" y="0"/>
          <a:chExt cx="0" cy="0"/>
        </a:xfrm>
      </p:grpSpPr>
      <p:sp>
        <p:nvSpPr>
          <p:cNvPr id="28" name="Google Shape;28;p8"/>
          <p:cNvSpPr/>
          <p:nvPr/>
        </p:nvSpPr>
        <p:spPr>
          <a:xfrm>
            <a:off x="0" y="0"/>
            <a:ext cx="12192000" cy="737419"/>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 name="Google Shape;29;p8"/>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3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8"/>
          <p:cNvSpPr txBox="1">
            <a:spLocks noGrp="1"/>
          </p:cNvSpPr>
          <p:nvPr>
            <p:ph type="body" idx="1"/>
          </p:nvPr>
        </p:nvSpPr>
        <p:spPr>
          <a:xfrm>
            <a:off x="689112" y="1460499"/>
            <a:ext cx="10813776"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795128" y="1"/>
            <a:ext cx="10813776" cy="1166191"/>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3300"/>
              <a:buFont typeface="Arial"/>
              <a:buNone/>
              <a:defRPr sz="33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6"/>
          <p:cNvSpPr txBox="1">
            <a:spLocks noGrp="1"/>
          </p:cNvSpPr>
          <p:nvPr>
            <p:ph type="body" idx="1"/>
          </p:nvPr>
        </p:nvSpPr>
        <p:spPr>
          <a:xfrm>
            <a:off x="795128" y="1460499"/>
            <a:ext cx="10813776"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s://educate.iowa.gov/pk-12/essa#essa-guidance-amp-allocation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educate.iowa.gov/pk-12/essa/guidance-allocations#contacts" TargetMode="External"/><Relationship Id="rId5" Type="http://schemas.openxmlformats.org/officeDocument/2006/relationships/hyperlink" Target="https://educate.iowa.gov/media/5148/download?inline" TargetMode="External"/><Relationship Id="rId4" Type="http://schemas.openxmlformats.org/officeDocument/2006/relationships/hyperlink" Target="https://educate.iowa.gov/pk-12/data/data-collections/casa/consolidated-application"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hyperlink" Target="https://educateiowa.gov/pk-12/every-student-succeeds-act/essa-guidance-and-allocations"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1"/>
          <p:cNvSpPr txBox="1">
            <a:spLocks noGrp="1"/>
          </p:cNvSpPr>
          <p:nvPr>
            <p:ph type="ctrTitle"/>
          </p:nvPr>
        </p:nvSpPr>
        <p:spPr>
          <a:xfrm>
            <a:off x="289270" y="1074695"/>
            <a:ext cx="11636841" cy="2160104"/>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4500"/>
              <a:buFont typeface="Arial"/>
              <a:buNone/>
            </a:pPr>
            <a:r>
              <a:rPr lang="en-US" dirty="0"/>
              <a:t>Elementary and Secondary Education Act</a:t>
            </a:r>
            <a:endParaRPr dirty="0"/>
          </a:p>
        </p:txBody>
      </p:sp>
      <p:sp>
        <p:nvSpPr>
          <p:cNvPr id="36" name="Google Shape;36;p1"/>
          <p:cNvSpPr txBox="1">
            <a:spLocks noGrp="1"/>
          </p:cNvSpPr>
          <p:nvPr>
            <p:ph type="subTitle" idx="1"/>
          </p:nvPr>
        </p:nvSpPr>
        <p:spPr>
          <a:xfrm>
            <a:off x="289270" y="3838162"/>
            <a:ext cx="11636700" cy="12822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400"/>
              <a:buNone/>
            </a:pPr>
            <a:r>
              <a:rPr lang="en-US"/>
              <a:t>Claims Process</a:t>
            </a:r>
            <a:endParaRPr sz="1800" b="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g3ddeca8ccdd_0_47"/>
          <p:cNvSpPr txBox="1">
            <a:spLocks noGrp="1"/>
          </p:cNvSpPr>
          <p:nvPr>
            <p:ph type="title"/>
          </p:nvPr>
        </p:nvSpPr>
        <p:spPr>
          <a:xfrm>
            <a:off x="339213" y="2"/>
            <a:ext cx="11269800" cy="73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300"/>
              <a:buNone/>
            </a:pPr>
            <a:r>
              <a:rPr lang="en-US" dirty="0"/>
              <a:t>Claim Timelines</a:t>
            </a:r>
            <a:endParaRPr dirty="0"/>
          </a:p>
        </p:txBody>
      </p:sp>
      <p:graphicFrame>
        <p:nvGraphicFramePr>
          <p:cNvPr id="97" name="Google Shape;97;g3ddeca8ccdd_0_47"/>
          <p:cNvGraphicFramePr/>
          <p:nvPr>
            <p:extLst>
              <p:ext uri="{D42A27DB-BD31-4B8C-83A1-F6EECF244321}">
                <p14:modId xmlns:p14="http://schemas.microsoft.com/office/powerpoint/2010/main" val="46329765"/>
              </p:ext>
            </p:extLst>
          </p:nvPr>
        </p:nvGraphicFramePr>
        <p:xfrm>
          <a:off x="952500" y="845200"/>
          <a:ext cx="10287000" cy="5198750"/>
        </p:xfrm>
        <a:graphic>
          <a:graphicData uri="http://schemas.openxmlformats.org/drawingml/2006/table">
            <a:tbl>
              <a:tblPr firstRow="1">
                <a:noFill/>
                <a:tableStyleId>{BA6612B7-AE90-41D5-9A70-3FDF40EBE5E6}</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gridCol w="2057400">
                  <a:extLst>
                    <a:ext uri="{9D8B030D-6E8A-4147-A177-3AD203B41FA5}">
                      <a16:colId xmlns:a16="http://schemas.microsoft.com/office/drawing/2014/main" val="20004"/>
                    </a:ext>
                  </a:extLst>
                </a:gridCol>
              </a:tblGrid>
              <a:tr h="2401750">
                <a:tc>
                  <a:txBody>
                    <a:bodyPr/>
                    <a:lstStyle/>
                    <a:p>
                      <a:pPr marL="0" marR="0" lvl="0" indent="0" algn="ctr" rtl="0">
                        <a:lnSpc>
                          <a:spcPct val="140000"/>
                        </a:lnSpc>
                        <a:spcBef>
                          <a:spcPts val="0"/>
                        </a:spcBef>
                        <a:spcAft>
                          <a:spcPts val="0"/>
                        </a:spcAft>
                        <a:buClr>
                          <a:srgbClr val="000000"/>
                        </a:buClr>
                        <a:buSzPts val="1600"/>
                        <a:buFont typeface="Arial"/>
                        <a:buNone/>
                      </a:pPr>
                      <a:r>
                        <a:rPr lang="en-US" sz="1600" b="1" u="none" strike="noStrike" cap="none">
                          <a:solidFill>
                            <a:schemeClr val="dk1"/>
                          </a:solidFill>
                        </a:rPr>
                        <a:t>Claim Period</a:t>
                      </a:r>
                      <a:endParaRPr sz="1600" b="1" u="none" strike="noStrike" cap="none">
                        <a:solidFill>
                          <a:schemeClr val="dk1"/>
                        </a:solidFill>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0E0E3"/>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dirty="0">
                          <a:solidFill>
                            <a:schemeClr val="dk1"/>
                          </a:solidFill>
                        </a:rPr>
                        <a:t>Last Day to Submit “Not Started” and “In Progress” Claims</a:t>
                      </a:r>
                      <a:endParaRPr sz="1600" b="1" u="none" strike="noStrike" cap="none" dirty="0">
                        <a:solidFill>
                          <a:schemeClr val="dk1"/>
                        </a:solidFill>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0E0E3"/>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dirty="0">
                          <a:solidFill>
                            <a:schemeClr val="dk1"/>
                          </a:solidFill>
                        </a:rPr>
                        <a:t>Date that the Dept. will move  unsubmitted claims to </a:t>
                      </a:r>
                      <a:br>
                        <a:rPr lang="en-US" sz="1600" b="1" u="none" strike="noStrike" cap="none" dirty="0">
                          <a:solidFill>
                            <a:schemeClr val="dk1"/>
                          </a:solidFill>
                        </a:rPr>
                      </a:br>
                      <a:r>
                        <a:rPr lang="en-US" sz="1600" b="1" u="none" strike="noStrike" cap="none" dirty="0">
                          <a:solidFill>
                            <a:schemeClr val="dk1"/>
                          </a:solidFill>
                        </a:rPr>
                        <a:t>“Failed to Submit”</a:t>
                      </a:r>
                      <a:endParaRPr sz="1600" b="1" u="none" strike="noStrike" cap="none" dirty="0">
                        <a:solidFill>
                          <a:schemeClr val="dk1"/>
                        </a:solidFill>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0E0E3"/>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dirty="0">
                          <a:solidFill>
                            <a:schemeClr val="dk1"/>
                          </a:solidFill>
                        </a:rPr>
                        <a:t>Last Day to Submit Corrections to "Action Required"  Claims </a:t>
                      </a:r>
                      <a:br>
                        <a:rPr lang="en-US" sz="1600" b="1" u="none" strike="noStrike" cap="none" dirty="0">
                          <a:solidFill>
                            <a:schemeClr val="dk1"/>
                          </a:solidFill>
                        </a:rPr>
                      </a:br>
                      <a:r>
                        <a:rPr lang="en-US" sz="1600" b="1" u="none" strike="noStrike" cap="none" dirty="0">
                          <a:solidFill>
                            <a:schemeClr val="dk1"/>
                          </a:solidFill>
                        </a:rPr>
                        <a:t>(Cut-Off Date)</a:t>
                      </a:r>
                      <a:endParaRPr sz="1600" b="1" u="none" strike="noStrike" cap="none" dirty="0">
                        <a:solidFill>
                          <a:schemeClr val="dk1"/>
                        </a:solidFill>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0E0E3"/>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dirty="0">
                          <a:solidFill>
                            <a:schemeClr val="dk1"/>
                          </a:solidFill>
                        </a:rPr>
                        <a:t>Date that the Dept. will move  unsubmitted “Action Required” claims to </a:t>
                      </a:r>
                      <a:br>
                        <a:rPr lang="en-US" sz="1600" b="1" u="none" strike="noStrike" cap="none" dirty="0">
                          <a:solidFill>
                            <a:schemeClr val="dk1"/>
                          </a:solidFill>
                        </a:rPr>
                      </a:br>
                      <a:r>
                        <a:rPr lang="en-US" sz="1600" b="1" u="none" strike="noStrike" cap="none" dirty="0">
                          <a:solidFill>
                            <a:schemeClr val="dk1"/>
                          </a:solidFill>
                        </a:rPr>
                        <a:t>“Failed to Submit”</a:t>
                      </a:r>
                      <a:endParaRPr sz="1600" b="1" u="none" strike="noStrike" cap="none" dirty="0">
                        <a:solidFill>
                          <a:schemeClr val="dk1"/>
                        </a:solidFill>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0E0E3"/>
                    </a:solidFill>
                  </a:tcPr>
                </a:tc>
                <a:extLst>
                  <a:ext uri="{0D108BD9-81ED-4DB2-BD59-A6C34878D82A}">
                    <a16:rowId xmlns:a16="http://schemas.microsoft.com/office/drawing/2014/main" val="10000"/>
                  </a:ext>
                </a:extLst>
              </a:tr>
              <a:tr h="527350">
                <a:tc>
                  <a:txBody>
                    <a:bodyPr/>
                    <a:lstStyle/>
                    <a:p>
                      <a:pPr marL="0" marR="0" lvl="0" indent="0" algn="l" rtl="0">
                        <a:lnSpc>
                          <a:spcPct val="140000"/>
                        </a:lnSpc>
                        <a:spcBef>
                          <a:spcPts val="0"/>
                        </a:spcBef>
                        <a:spcAft>
                          <a:spcPts val="0"/>
                        </a:spcAft>
                        <a:buClr>
                          <a:srgbClr val="000000"/>
                        </a:buClr>
                        <a:buSzPts val="1600"/>
                        <a:buFont typeface="Arial"/>
                        <a:buNone/>
                      </a:pPr>
                      <a:r>
                        <a:rPr lang="en-US" sz="1600" u="none" strike="noStrike" cap="none" dirty="0">
                          <a:solidFill>
                            <a:schemeClr val="dk1"/>
                          </a:solidFill>
                        </a:rPr>
                        <a:t>Q1: Nov. 1-30</a:t>
                      </a:r>
                      <a:endParaRPr sz="1600" u="none" strike="noStrike" cap="none" dirty="0">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60000"/>
                        </a:lnSpc>
                        <a:spcBef>
                          <a:spcPts val="0"/>
                        </a:spcBef>
                        <a:spcAft>
                          <a:spcPts val="0"/>
                        </a:spcAft>
                        <a:buClr>
                          <a:srgbClr val="000000"/>
                        </a:buClr>
                        <a:buSzPts val="1600"/>
                        <a:buFont typeface="Arial"/>
                        <a:buNone/>
                      </a:pPr>
                      <a:r>
                        <a:rPr lang="en-US" sz="1600" u="none" strike="noStrike" cap="none">
                          <a:solidFill>
                            <a:schemeClr val="dk1"/>
                          </a:solidFill>
                        </a:rPr>
                        <a:t>Nov. 30</a:t>
                      </a:r>
                      <a:endParaRPr sz="16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60000"/>
                        </a:lnSpc>
                        <a:spcBef>
                          <a:spcPts val="0"/>
                        </a:spcBef>
                        <a:spcAft>
                          <a:spcPts val="0"/>
                        </a:spcAft>
                        <a:buClr>
                          <a:srgbClr val="000000"/>
                        </a:buClr>
                        <a:buSzPts val="1600"/>
                        <a:buFont typeface="Arial"/>
                        <a:buNone/>
                      </a:pPr>
                      <a:r>
                        <a:rPr lang="en-US" sz="1600" u="none" strike="noStrike" cap="none">
                          <a:solidFill>
                            <a:schemeClr val="dk1"/>
                          </a:solidFill>
                        </a:rPr>
                        <a:t>Dec. 1</a:t>
                      </a:r>
                      <a:endParaRPr sz="16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60000"/>
                        </a:lnSpc>
                        <a:spcBef>
                          <a:spcPts val="0"/>
                        </a:spcBef>
                        <a:spcAft>
                          <a:spcPts val="0"/>
                        </a:spcAft>
                        <a:buClr>
                          <a:srgbClr val="000000"/>
                        </a:buClr>
                        <a:buSzPts val="1600"/>
                        <a:buFont typeface="Arial"/>
                        <a:buNone/>
                      </a:pPr>
                      <a:r>
                        <a:rPr lang="en-US" sz="1600" u="none" strike="noStrike" cap="none">
                          <a:solidFill>
                            <a:schemeClr val="dk1"/>
                          </a:solidFill>
                        </a:rPr>
                        <a:t>Dec. 10</a:t>
                      </a:r>
                      <a:endParaRPr sz="16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60000"/>
                        </a:lnSpc>
                        <a:spcBef>
                          <a:spcPts val="0"/>
                        </a:spcBef>
                        <a:spcAft>
                          <a:spcPts val="0"/>
                        </a:spcAft>
                        <a:buClr>
                          <a:srgbClr val="000000"/>
                        </a:buClr>
                        <a:buSzPts val="1600"/>
                        <a:buFont typeface="Arial"/>
                        <a:buNone/>
                      </a:pPr>
                      <a:r>
                        <a:rPr lang="en-US" sz="1600" u="none" strike="noStrike" cap="none">
                          <a:solidFill>
                            <a:schemeClr val="dk1"/>
                          </a:solidFill>
                        </a:rPr>
                        <a:t>Dec. 11</a:t>
                      </a:r>
                      <a:endParaRPr sz="16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27350">
                <a:tc>
                  <a:txBody>
                    <a:bodyPr/>
                    <a:lstStyle/>
                    <a:p>
                      <a:pPr marL="0" marR="0" lvl="0" indent="0" algn="l" rtl="0">
                        <a:lnSpc>
                          <a:spcPct val="140000"/>
                        </a:lnSpc>
                        <a:spcBef>
                          <a:spcPts val="0"/>
                        </a:spcBef>
                        <a:spcAft>
                          <a:spcPts val="0"/>
                        </a:spcAft>
                        <a:buClr>
                          <a:srgbClr val="000000"/>
                        </a:buClr>
                        <a:buSzPts val="1600"/>
                        <a:buFont typeface="Arial"/>
                        <a:buNone/>
                      </a:pPr>
                      <a:r>
                        <a:rPr lang="en-US" sz="1600" u="none" strike="noStrike" cap="none">
                          <a:solidFill>
                            <a:schemeClr val="dk1"/>
                          </a:solidFill>
                        </a:rPr>
                        <a:t>Q2: Jan. 1-31</a:t>
                      </a:r>
                      <a:endParaRPr sz="16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60000"/>
                        </a:lnSpc>
                        <a:spcBef>
                          <a:spcPts val="0"/>
                        </a:spcBef>
                        <a:spcAft>
                          <a:spcPts val="0"/>
                        </a:spcAft>
                        <a:buClr>
                          <a:srgbClr val="000000"/>
                        </a:buClr>
                        <a:buSzPts val="1600"/>
                        <a:buFont typeface="Arial"/>
                        <a:buNone/>
                      </a:pPr>
                      <a:r>
                        <a:rPr lang="en-US" sz="1600" u="none" strike="noStrike" cap="none">
                          <a:solidFill>
                            <a:schemeClr val="dk1"/>
                          </a:solidFill>
                        </a:rPr>
                        <a:t>Jan. 31</a:t>
                      </a:r>
                      <a:endParaRPr sz="16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60000"/>
                        </a:lnSpc>
                        <a:spcBef>
                          <a:spcPts val="0"/>
                        </a:spcBef>
                        <a:spcAft>
                          <a:spcPts val="0"/>
                        </a:spcAft>
                        <a:buClr>
                          <a:srgbClr val="000000"/>
                        </a:buClr>
                        <a:buSzPts val="1600"/>
                        <a:buFont typeface="Arial"/>
                        <a:buNone/>
                      </a:pPr>
                      <a:r>
                        <a:rPr lang="en-US" sz="1600" u="none" strike="noStrike" cap="none">
                          <a:solidFill>
                            <a:schemeClr val="dk1"/>
                          </a:solidFill>
                        </a:rPr>
                        <a:t>Feb. 1</a:t>
                      </a:r>
                      <a:endParaRPr sz="16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60000"/>
                        </a:lnSpc>
                        <a:spcBef>
                          <a:spcPts val="0"/>
                        </a:spcBef>
                        <a:spcAft>
                          <a:spcPts val="0"/>
                        </a:spcAft>
                        <a:buClr>
                          <a:srgbClr val="000000"/>
                        </a:buClr>
                        <a:buSzPts val="1600"/>
                        <a:buFont typeface="Arial"/>
                        <a:buNone/>
                      </a:pPr>
                      <a:r>
                        <a:rPr lang="en-US" sz="1600" u="none" strike="noStrike" cap="none">
                          <a:solidFill>
                            <a:schemeClr val="dk1"/>
                          </a:solidFill>
                        </a:rPr>
                        <a:t>Feb. 10</a:t>
                      </a:r>
                      <a:endParaRPr sz="16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60000"/>
                        </a:lnSpc>
                        <a:spcBef>
                          <a:spcPts val="0"/>
                        </a:spcBef>
                        <a:spcAft>
                          <a:spcPts val="0"/>
                        </a:spcAft>
                        <a:buClr>
                          <a:srgbClr val="000000"/>
                        </a:buClr>
                        <a:buSzPts val="1600"/>
                        <a:buFont typeface="Arial"/>
                        <a:buNone/>
                      </a:pPr>
                      <a:r>
                        <a:rPr lang="en-US" sz="1600" u="none" strike="noStrike" cap="none">
                          <a:solidFill>
                            <a:schemeClr val="dk1"/>
                          </a:solidFill>
                        </a:rPr>
                        <a:t>Feb. 11</a:t>
                      </a:r>
                      <a:endParaRPr sz="16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27350">
                <a:tc>
                  <a:txBody>
                    <a:bodyPr/>
                    <a:lstStyle/>
                    <a:p>
                      <a:pPr marL="0" marR="0" lvl="0" indent="0" algn="l" rtl="0">
                        <a:lnSpc>
                          <a:spcPct val="140000"/>
                        </a:lnSpc>
                        <a:spcBef>
                          <a:spcPts val="0"/>
                        </a:spcBef>
                        <a:spcAft>
                          <a:spcPts val="0"/>
                        </a:spcAft>
                        <a:buClr>
                          <a:srgbClr val="000000"/>
                        </a:buClr>
                        <a:buSzPts val="1600"/>
                        <a:buFont typeface="Arial"/>
                        <a:buNone/>
                      </a:pPr>
                      <a:r>
                        <a:rPr lang="en-US" sz="1600" u="none" strike="noStrike" cap="none">
                          <a:solidFill>
                            <a:schemeClr val="dk1"/>
                          </a:solidFill>
                        </a:rPr>
                        <a:t>Q3: April 1-30</a:t>
                      </a:r>
                      <a:endParaRPr sz="16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60000"/>
                        </a:lnSpc>
                        <a:spcBef>
                          <a:spcPts val="0"/>
                        </a:spcBef>
                        <a:spcAft>
                          <a:spcPts val="0"/>
                        </a:spcAft>
                        <a:buClr>
                          <a:srgbClr val="000000"/>
                        </a:buClr>
                        <a:buSzPts val="1600"/>
                        <a:buFont typeface="Arial"/>
                        <a:buNone/>
                      </a:pPr>
                      <a:r>
                        <a:rPr lang="en-US" sz="1600" u="none" strike="noStrike" cap="none">
                          <a:solidFill>
                            <a:schemeClr val="dk1"/>
                          </a:solidFill>
                        </a:rPr>
                        <a:t>April 30</a:t>
                      </a:r>
                      <a:endParaRPr sz="16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60000"/>
                        </a:lnSpc>
                        <a:spcBef>
                          <a:spcPts val="0"/>
                        </a:spcBef>
                        <a:spcAft>
                          <a:spcPts val="0"/>
                        </a:spcAft>
                        <a:buClr>
                          <a:srgbClr val="000000"/>
                        </a:buClr>
                        <a:buSzPts val="1600"/>
                        <a:buFont typeface="Arial"/>
                        <a:buNone/>
                      </a:pPr>
                      <a:r>
                        <a:rPr lang="en-US" sz="1600" u="none" strike="noStrike" cap="none">
                          <a:solidFill>
                            <a:schemeClr val="dk1"/>
                          </a:solidFill>
                        </a:rPr>
                        <a:t>May 1</a:t>
                      </a:r>
                      <a:endParaRPr sz="16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60000"/>
                        </a:lnSpc>
                        <a:spcBef>
                          <a:spcPts val="0"/>
                        </a:spcBef>
                        <a:spcAft>
                          <a:spcPts val="0"/>
                        </a:spcAft>
                        <a:buClr>
                          <a:srgbClr val="000000"/>
                        </a:buClr>
                        <a:buSzPts val="1600"/>
                        <a:buFont typeface="Arial"/>
                        <a:buNone/>
                      </a:pPr>
                      <a:r>
                        <a:rPr lang="en-US" sz="1600" u="none" strike="noStrike" cap="none">
                          <a:solidFill>
                            <a:schemeClr val="dk1"/>
                          </a:solidFill>
                        </a:rPr>
                        <a:t>May 10</a:t>
                      </a:r>
                      <a:endParaRPr sz="16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60000"/>
                        </a:lnSpc>
                        <a:spcBef>
                          <a:spcPts val="0"/>
                        </a:spcBef>
                        <a:spcAft>
                          <a:spcPts val="0"/>
                        </a:spcAft>
                        <a:buClr>
                          <a:srgbClr val="000000"/>
                        </a:buClr>
                        <a:buSzPts val="1600"/>
                        <a:buFont typeface="Arial"/>
                        <a:buNone/>
                      </a:pPr>
                      <a:r>
                        <a:rPr lang="en-US" sz="1600" u="none" strike="noStrike" cap="none">
                          <a:solidFill>
                            <a:schemeClr val="dk1"/>
                          </a:solidFill>
                        </a:rPr>
                        <a:t>May 11</a:t>
                      </a:r>
                      <a:endParaRPr sz="16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214950">
                <a:tc>
                  <a:txBody>
                    <a:bodyPr/>
                    <a:lstStyle/>
                    <a:p>
                      <a:pPr marL="0" marR="0" lvl="0" indent="0" algn="l" rtl="0">
                        <a:lnSpc>
                          <a:spcPct val="140000"/>
                        </a:lnSpc>
                        <a:spcBef>
                          <a:spcPts val="0"/>
                        </a:spcBef>
                        <a:spcAft>
                          <a:spcPts val="0"/>
                        </a:spcAft>
                        <a:buClr>
                          <a:srgbClr val="000000"/>
                        </a:buClr>
                        <a:buSzPts val="1600"/>
                        <a:buFont typeface="Arial"/>
                        <a:buNone/>
                      </a:pPr>
                      <a:r>
                        <a:rPr lang="en-US" sz="1600" u="none" strike="noStrike" cap="none" dirty="0">
                          <a:solidFill>
                            <a:schemeClr val="dk1"/>
                          </a:solidFill>
                        </a:rPr>
                        <a:t>Q4: June 1-July 15 (expenses MUST occur by June 30th)</a:t>
                      </a:r>
                      <a:endParaRPr sz="1600" u="none" strike="noStrike" cap="none" dirty="0">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60000"/>
                        </a:lnSpc>
                        <a:spcBef>
                          <a:spcPts val="0"/>
                        </a:spcBef>
                        <a:spcAft>
                          <a:spcPts val="0"/>
                        </a:spcAft>
                        <a:buClr>
                          <a:srgbClr val="000000"/>
                        </a:buClr>
                        <a:buSzPts val="1600"/>
                        <a:buFont typeface="Arial"/>
                        <a:buNone/>
                      </a:pPr>
                      <a:r>
                        <a:rPr lang="en-US" sz="1600" u="none" strike="noStrike" cap="none" dirty="0">
                          <a:solidFill>
                            <a:schemeClr val="dk1"/>
                          </a:solidFill>
                        </a:rPr>
                        <a:t>July 15</a:t>
                      </a:r>
                      <a:endParaRPr sz="1600" u="none" strike="noStrike" cap="none" dirty="0">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60000"/>
                        </a:lnSpc>
                        <a:spcBef>
                          <a:spcPts val="0"/>
                        </a:spcBef>
                        <a:spcAft>
                          <a:spcPts val="0"/>
                        </a:spcAft>
                        <a:buClr>
                          <a:srgbClr val="000000"/>
                        </a:buClr>
                        <a:buSzPts val="1600"/>
                        <a:buFont typeface="Arial"/>
                        <a:buNone/>
                      </a:pPr>
                      <a:r>
                        <a:rPr lang="en-US" sz="1600" u="none" strike="noStrike" cap="none">
                          <a:solidFill>
                            <a:schemeClr val="dk1"/>
                          </a:solidFill>
                        </a:rPr>
                        <a:t>July 16</a:t>
                      </a:r>
                      <a:endParaRPr sz="16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60000"/>
                        </a:lnSpc>
                        <a:spcBef>
                          <a:spcPts val="0"/>
                        </a:spcBef>
                        <a:spcAft>
                          <a:spcPts val="0"/>
                        </a:spcAft>
                        <a:buClr>
                          <a:srgbClr val="000000"/>
                        </a:buClr>
                        <a:buSzPts val="1600"/>
                        <a:buFont typeface="Arial"/>
                        <a:buNone/>
                      </a:pPr>
                      <a:r>
                        <a:rPr lang="en-US" sz="1600" u="none" strike="noStrike" cap="none">
                          <a:solidFill>
                            <a:schemeClr val="dk1"/>
                          </a:solidFill>
                        </a:rPr>
                        <a:t>July 25</a:t>
                      </a:r>
                      <a:endParaRPr sz="16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60000"/>
                        </a:lnSpc>
                        <a:spcBef>
                          <a:spcPts val="0"/>
                        </a:spcBef>
                        <a:spcAft>
                          <a:spcPts val="0"/>
                        </a:spcAft>
                        <a:buClr>
                          <a:srgbClr val="000000"/>
                        </a:buClr>
                        <a:buSzPts val="1600"/>
                        <a:buFont typeface="Arial"/>
                        <a:buNone/>
                      </a:pPr>
                      <a:r>
                        <a:rPr lang="en-US" sz="1600" u="none" strike="noStrike" cap="none" dirty="0">
                          <a:solidFill>
                            <a:schemeClr val="dk1"/>
                          </a:solidFill>
                        </a:rPr>
                        <a:t>July 26</a:t>
                      </a:r>
                      <a:endParaRPr sz="1600" u="none" strike="noStrike" cap="none" dirty="0">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98" name="Google Shape;98;g3ddeca8ccdd_0_47"/>
          <p:cNvSpPr txBox="1"/>
          <p:nvPr/>
        </p:nvSpPr>
        <p:spPr>
          <a:xfrm>
            <a:off x="1743300" y="6043950"/>
            <a:ext cx="88770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*If the deadline falls on a weekend, the subgrantee has until the next business day</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g3ddeca8ccdd_0_28"/>
          <p:cNvSpPr txBox="1">
            <a:spLocks noGrp="1"/>
          </p:cNvSpPr>
          <p:nvPr>
            <p:ph type="title"/>
          </p:nvPr>
        </p:nvSpPr>
        <p:spPr>
          <a:xfrm>
            <a:off x="339213" y="2"/>
            <a:ext cx="11269800" cy="73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300"/>
              <a:buNone/>
            </a:pPr>
            <a:r>
              <a:rPr lang="en-US" dirty="0"/>
              <a:t>Claim Process</a:t>
            </a:r>
            <a:endParaRPr dirty="0"/>
          </a:p>
        </p:txBody>
      </p:sp>
      <p:sp>
        <p:nvSpPr>
          <p:cNvPr id="104" name="Google Shape;104;g3ddeca8ccdd_0_28"/>
          <p:cNvSpPr txBox="1">
            <a:spLocks noGrp="1"/>
          </p:cNvSpPr>
          <p:nvPr>
            <p:ph type="body" idx="1"/>
          </p:nvPr>
        </p:nvSpPr>
        <p:spPr>
          <a:xfrm>
            <a:off x="689112" y="1460499"/>
            <a:ext cx="10813800" cy="4351200"/>
          </a:xfrm>
          <a:prstGeom prst="rect">
            <a:avLst/>
          </a:prstGeom>
          <a:noFill/>
          <a:ln>
            <a:noFill/>
          </a:ln>
        </p:spPr>
        <p:txBody>
          <a:bodyPr spcFirstLastPara="1" wrap="square" lIns="91425" tIns="45700" rIns="91425" bIns="45700" anchor="t" anchorCtr="0">
            <a:normAutofit/>
          </a:bodyPr>
          <a:lstStyle/>
          <a:p>
            <a:pPr marL="457200" lvl="0" indent="-349250" algn="l" rtl="0">
              <a:lnSpc>
                <a:spcPct val="115000"/>
              </a:lnSpc>
              <a:spcBef>
                <a:spcPts val="0"/>
              </a:spcBef>
              <a:spcAft>
                <a:spcPts val="0"/>
              </a:spcAft>
              <a:buSzPts val="1900"/>
              <a:buChar char="●"/>
            </a:pPr>
            <a:r>
              <a:rPr lang="en-US" sz="2200" dirty="0"/>
              <a:t>The public agency’s staff enters in all of the required information and uploads one year-to-date general ledger for each funding source that meets all of the requirements.</a:t>
            </a:r>
            <a:endParaRPr sz="2200" dirty="0"/>
          </a:p>
          <a:p>
            <a:pPr marL="457200" lvl="0" indent="-349250" algn="l" rtl="0">
              <a:lnSpc>
                <a:spcPct val="115000"/>
              </a:lnSpc>
              <a:spcBef>
                <a:spcPts val="0"/>
              </a:spcBef>
              <a:spcAft>
                <a:spcPts val="0"/>
              </a:spcAft>
              <a:buSzPts val="1900"/>
              <a:buChar char="●"/>
            </a:pPr>
            <a:r>
              <a:rPr lang="en-US" sz="2200" dirty="0"/>
              <a:t>The public agency’s head administrator or school business official submits the claim by the last day of the reimbursement period.</a:t>
            </a:r>
            <a:endParaRPr sz="2200" dirty="0"/>
          </a:p>
          <a:p>
            <a:pPr marL="457200" lvl="0" indent="-349250" algn="l" rtl="0">
              <a:lnSpc>
                <a:spcPct val="115000"/>
              </a:lnSpc>
              <a:spcBef>
                <a:spcPts val="0"/>
              </a:spcBef>
              <a:spcAft>
                <a:spcPts val="0"/>
              </a:spcAft>
              <a:buSzPts val="1900"/>
              <a:buChar char="●"/>
            </a:pPr>
            <a:r>
              <a:rPr lang="en-US" sz="2200" dirty="0"/>
              <a:t>The Department reviews claims for allowability, appropriate coding, and whether it meets all of the claim requirements.</a:t>
            </a:r>
            <a:endParaRPr sz="2200" dirty="0"/>
          </a:p>
          <a:p>
            <a:pPr marL="457200" lvl="0" indent="-349250" algn="l" rtl="0">
              <a:lnSpc>
                <a:spcPct val="115000"/>
              </a:lnSpc>
              <a:spcBef>
                <a:spcPts val="0"/>
              </a:spcBef>
              <a:spcAft>
                <a:spcPts val="0"/>
              </a:spcAft>
              <a:buSzPts val="1900"/>
              <a:buChar char="●"/>
            </a:pPr>
            <a:r>
              <a:rPr lang="en-US" sz="2200" dirty="0"/>
              <a:t>The Department processes all approved claims for reimbursement.</a:t>
            </a:r>
            <a:endParaRPr dirty="0"/>
          </a:p>
          <a:p>
            <a:pPr marL="12700" lvl="0" indent="0" algn="l" rtl="0">
              <a:lnSpc>
                <a:spcPct val="115000"/>
              </a:lnSpc>
              <a:spcBef>
                <a:spcPts val="0"/>
              </a:spcBef>
              <a:spcAft>
                <a:spcPts val="0"/>
              </a:spcAft>
              <a:buClr>
                <a:schemeClr val="dk1"/>
              </a:buClr>
              <a:buSzPts val="1100"/>
              <a:buFont typeface="Arial"/>
              <a:buNone/>
            </a:pPr>
            <a:endParaRPr dirty="0"/>
          </a:p>
          <a:p>
            <a:pPr marL="0" lvl="0" indent="0" algn="l" rtl="0">
              <a:lnSpc>
                <a:spcPct val="90000"/>
              </a:lnSpc>
              <a:spcBef>
                <a:spcPts val="750"/>
              </a:spcBef>
              <a:spcAft>
                <a:spcPts val="0"/>
              </a:spcAft>
              <a:buSzPts val="1800"/>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g3dfb637277b_0_16"/>
          <p:cNvSpPr txBox="1">
            <a:spLocks noGrp="1"/>
          </p:cNvSpPr>
          <p:nvPr>
            <p:ph type="title"/>
          </p:nvPr>
        </p:nvSpPr>
        <p:spPr>
          <a:xfrm>
            <a:off x="339213" y="2"/>
            <a:ext cx="11269800" cy="73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300"/>
              <a:buNone/>
            </a:pPr>
            <a:r>
              <a:rPr lang="en-US" dirty="0"/>
              <a:t>Claim Process, cont.</a:t>
            </a:r>
            <a:endParaRPr dirty="0"/>
          </a:p>
        </p:txBody>
      </p:sp>
      <p:sp>
        <p:nvSpPr>
          <p:cNvPr id="110" name="Google Shape;110;g3dfb637277b_0_16"/>
          <p:cNvSpPr txBox="1">
            <a:spLocks noGrp="1"/>
          </p:cNvSpPr>
          <p:nvPr>
            <p:ph type="body" idx="1"/>
          </p:nvPr>
        </p:nvSpPr>
        <p:spPr>
          <a:xfrm>
            <a:off x="689100" y="979650"/>
            <a:ext cx="10813800" cy="4832100"/>
          </a:xfrm>
          <a:prstGeom prst="rect">
            <a:avLst/>
          </a:prstGeom>
          <a:noFill/>
          <a:ln>
            <a:noFill/>
          </a:ln>
        </p:spPr>
        <p:txBody>
          <a:bodyPr spcFirstLastPara="1" wrap="square" lIns="91425" tIns="45700" rIns="91425" bIns="45700" anchor="t" anchorCtr="0">
            <a:normAutofit/>
          </a:bodyPr>
          <a:lstStyle/>
          <a:p>
            <a:pPr marL="457200" lvl="0" indent="-368300" algn="l" rtl="0">
              <a:lnSpc>
                <a:spcPct val="115000"/>
              </a:lnSpc>
              <a:spcBef>
                <a:spcPts val="800"/>
              </a:spcBef>
              <a:spcAft>
                <a:spcPts val="0"/>
              </a:spcAft>
              <a:buClr>
                <a:srgbClr val="002A4B"/>
              </a:buClr>
              <a:buSzPts val="2200"/>
              <a:buChar char="●"/>
            </a:pPr>
            <a:r>
              <a:rPr lang="en-US" sz="2200">
                <a:solidFill>
                  <a:srgbClr val="002A4B"/>
                </a:solidFill>
              </a:rPr>
              <a:t>Claim funds in the following order until they are fully expended:</a:t>
            </a:r>
            <a:endParaRPr sz="2200">
              <a:solidFill>
                <a:srgbClr val="002A4B"/>
              </a:solidFill>
            </a:endParaRPr>
          </a:p>
          <a:p>
            <a:pPr marL="914400" lvl="1" indent="-368300" algn="l" rtl="0">
              <a:lnSpc>
                <a:spcPct val="115000"/>
              </a:lnSpc>
              <a:spcBef>
                <a:spcPts val="0"/>
              </a:spcBef>
              <a:spcAft>
                <a:spcPts val="0"/>
              </a:spcAft>
              <a:buClr>
                <a:srgbClr val="002A4B"/>
              </a:buClr>
              <a:buSzPts val="2200"/>
              <a:buChar char="○"/>
            </a:pPr>
            <a:r>
              <a:rPr lang="en-US" sz="2200">
                <a:solidFill>
                  <a:srgbClr val="002A4B"/>
                </a:solidFill>
              </a:rPr>
              <a:t>Expiring Funds or Reallocated Funds</a:t>
            </a:r>
            <a:endParaRPr sz="2200">
              <a:solidFill>
                <a:srgbClr val="002A4B"/>
              </a:solidFill>
            </a:endParaRPr>
          </a:p>
          <a:p>
            <a:pPr marL="914400" lvl="1" indent="-368300" algn="l" rtl="0">
              <a:lnSpc>
                <a:spcPct val="115000"/>
              </a:lnSpc>
              <a:spcBef>
                <a:spcPts val="0"/>
              </a:spcBef>
              <a:spcAft>
                <a:spcPts val="0"/>
              </a:spcAft>
              <a:buClr>
                <a:srgbClr val="002A4B"/>
              </a:buClr>
              <a:buSzPts val="2200"/>
              <a:buChar char="○"/>
            </a:pPr>
            <a:r>
              <a:rPr lang="en-US" sz="2200">
                <a:solidFill>
                  <a:srgbClr val="002A4B"/>
                </a:solidFill>
              </a:rPr>
              <a:t>Prior year carryover</a:t>
            </a:r>
            <a:endParaRPr sz="2200">
              <a:solidFill>
                <a:srgbClr val="002A4B"/>
              </a:solidFill>
            </a:endParaRPr>
          </a:p>
          <a:p>
            <a:pPr marL="914400" lvl="1" indent="-368300" algn="l" rtl="0">
              <a:lnSpc>
                <a:spcPct val="115000"/>
              </a:lnSpc>
              <a:spcBef>
                <a:spcPts val="0"/>
              </a:spcBef>
              <a:spcAft>
                <a:spcPts val="0"/>
              </a:spcAft>
              <a:buClr>
                <a:srgbClr val="002A4B"/>
              </a:buClr>
              <a:buSzPts val="2200"/>
              <a:buChar char="○"/>
            </a:pPr>
            <a:r>
              <a:rPr lang="en-US" sz="2200">
                <a:solidFill>
                  <a:srgbClr val="002A4B"/>
                </a:solidFill>
              </a:rPr>
              <a:t>Any funds “transferred in” from Title IIA and/or Title IVA</a:t>
            </a:r>
            <a:endParaRPr sz="2200">
              <a:solidFill>
                <a:srgbClr val="002A4B"/>
              </a:solidFill>
            </a:endParaRPr>
          </a:p>
          <a:p>
            <a:pPr marL="914400" lvl="1" indent="-368300" algn="l" rtl="0">
              <a:lnSpc>
                <a:spcPct val="115000"/>
              </a:lnSpc>
              <a:spcBef>
                <a:spcPts val="0"/>
              </a:spcBef>
              <a:spcAft>
                <a:spcPts val="0"/>
              </a:spcAft>
              <a:buClr>
                <a:srgbClr val="002A4B"/>
              </a:buClr>
              <a:buSzPts val="2200"/>
              <a:buChar char="○"/>
            </a:pPr>
            <a:r>
              <a:rPr lang="en-US" sz="2200">
                <a:solidFill>
                  <a:srgbClr val="002A4B"/>
                </a:solidFill>
              </a:rPr>
              <a:t>Current year allocation. Users cannot enter a dollar amount other than zero in the current year allocation section until the carryover and transferred-in amounts have been exhausted</a:t>
            </a:r>
            <a:endParaRPr sz="2200">
              <a:solidFill>
                <a:srgbClr val="002A4B"/>
              </a:solidFill>
            </a:endParaRPr>
          </a:p>
          <a:p>
            <a:pPr marL="457200" lvl="0" indent="-368300" algn="l" rtl="0">
              <a:lnSpc>
                <a:spcPct val="115000"/>
              </a:lnSpc>
              <a:spcBef>
                <a:spcPts val="0"/>
              </a:spcBef>
              <a:spcAft>
                <a:spcPts val="0"/>
              </a:spcAft>
              <a:buClr>
                <a:srgbClr val="002A4B"/>
              </a:buClr>
              <a:buSzPts val="2200"/>
              <a:buChar char="●"/>
            </a:pPr>
            <a:r>
              <a:rPr lang="en-US" sz="2200">
                <a:solidFill>
                  <a:srgbClr val="002A4B"/>
                </a:solidFill>
              </a:rPr>
              <a:t>Within the “Claims Information” table, input a value for all rows. All cells must have a value. Allowed to enter $0, if appropriate</a:t>
            </a:r>
            <a:endParaRPr sz="22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3dfb637277b_0_10"/>
          <p:cNvSpPr txBox="1">
            <a:spLocks noGrp="1"/>
          </p:cNvSpPr>
          <p:nvPr>
            <p:ph type="title"/>
          </p:nvPr>
        </p:nvSpPr>
        <p:spPr>
          <a:xfrm>
            <a:off x="339213" y="2"/>
            <a:ext cx="11269800" cy="73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300"/>
              <a:buNone/>
            </a:pPr>
            <a:r>
              <a:rPr lang="en-US"/>
              <a:t>CASA </a:t>
            </a:r>
            <a:endParaRPr/>
          </a:p>
        </p:txBody>
      </p:sp>
      <p:pic>
        <p:nvPicPr>
          <p:cNvPr id="116" name="Google Shape;116;g3dfb637277b_0_10" descr="Screen shot of Claims information page from CASA. It includes a table with the following column headings from left to right: Description, Budgeted Amount, Dept. of Ed. Adjustments, Total Available, Quarter 1, Quarter 2, Quarter 3, Quarter 4, Claimed to Date, and Balance Remaining. There are four row groupings with headers from top to bottom: Title 1A Funds expiring on September 30, 2025 (FAL/CDFA #84.010A - Program 431 - Project 4508). Title 1A Prior Year Carryover (FAL/CFDA #84.010A - Program 431 - Project 4508. Title 4A Transferred In (FAL/CFDA #84.424A - Program 431 - Project 4669. Title 1A Current Year Allocation (FAL/CFDA #84.010A - Program 431 - Project 4501. Under the fourth row header are four subheaders: Adjusted District Allocation; NP Set Aside - Parent Involvement (Required); NP Set Aside - Parent Involvement (Optional); NP Set Aside - Administration."/>
          <p:cNvPicPr preferRelativeResize="0"/>
          <p:nvPr/>
        </p:nvPicPr>
        <p:blipFill rotWithShape="1">
          <a:blip r:embed="rId3">
            <a:alphaModFix/>
          </a:blip>
          <a:srcRect/>
          <a:stretch/>
        </p:blipFill>
        <p:spPr>
          <a:xfrm>
            <a:off x="244688" y="858575"/>
            <a:ext cx="11702625" cy="52935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3ddeca8ccdd_0_72"/>
          <p:cNvSpPr txBox="1">
            <a:spLocks noGrp="1"/>
          </p:cNvSpPr>
          <p:nvPr>
            <p:ph type="title"/>
          </p:nvPr>
        </p:nvSpPr>
        <p:spPr>
          <a:xfrm>
            <a:off x="339213" y="2"/>
            <a:ext cx="11269800" cy="73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300"/>
              <a:buNone/>
            </a:pPr>
            <a:r>
              <a:rPr lang="en-US" dirty="0"/>
              <a:t>Claim Requirements</a:t>
            </a:r>
            <a:endParaRPr dirty="0"/>
          </a:p>
        </p:txBody>
      </p:sp>
      <p:sp>
        <p:nvSpPr>
          <p:cNvPr id="122" name="Google Shape;122;g3ddeca8ccdd_0_72"/>
          <p:cNvSpPr txBox="1">
            <a:spLocks noGrp="1"/>
          </p:cNvSpPr>
          <p:nvPr>
            <p:ph type="body" idx="1"/>
          </p:nvPr>
        </p:nvSpPr>
        <p:spPr>
          <a:xfrm>
            <a:off x="689100" y="979650"/>
            <a:ext cx="10813800" cy="4832100"/>
          </a:xfrm>
          <a:prstGeom prst="rect">
            <a:avLst/>
          </a:prstGeom>
          <a:noFill/>
          <a:ln>
            <a:noFill/>
          </a:ln>
        </p:spPr>
        <p:txBody>
          <a:bodyPr spcFirstLastPara="1" wrap="square" lIns="91425" tIns="45700" rIns="91425" bIns="45700" anchor="t" anchorCtr="0">
            <a:normAutofit/>
          </a:bodyPr>
          <a:lstStyle/>
          <a:p>
            <a:pPr marL="457200" lvl="0" indent="0" algn="l" rtl="0">
              <a:lnSpc>
                <a:spcPct val="115000"/>
              </a:lnSpc>
              <a:spcBef>
                <a:spcPts val="800"/>
              </a:spcBef>
              <a:spcAft>
                <a:spcPts val="0"/>
              </a:spcAft>
              <a:buSzPts val="1800"/>
              <a:buNone/>
            </a:pPr>
            <a:r>
              <a:rPr lang="en-US" sz="2200" dirty="0">
                <a:solidFill>
                  <a:srgbClr val="002A4B"/>
                </a:solidFill>
              </a:rPr>
              <a:t>A detailed general ledger is required to be uploaded and must include the following: </a:t>
            </a:r>
            <a:endParaRPr sz="2200" dirty="0">
              <a:solidFill>
                <a:srgbClr val="002A4B"/>
              </a:solidFill>
            </a:endParaRPr>
          </a:p>
          <a:p>
            <a:pPr marL="457200" lvl="0" indent="-368300" algn="l" rtl="0">
              <a:lnSpc>
                <a:spcPct val="115000"/>
              </a:lnSpc>
              <a:spcBef>
                <a:spcPts val="800"/>
              </a:spcBef>
              <a:spcAft>
                <a:spcPts val="0"/>
              </a:spcAft>
              <a:buClr>
                <a:srgbClr val="002A4B"/>
              </a:buClr>
              <a:buSzPts val="2200"/>
              <a:buChar char="●"/>
            </a:pPr>
            <a:r>
              <a:rPr lang="en-US" sz="2200" dirty="0">
                <a:solidFill>
                  <a:srgbClr val="002A4B"/>
                </a:solidFill>
              </a:rPr>
              <a:t>Include only one project code (e.g., 4501 ledger, 4508 ledger, 4669 ledger) — which is appropriately coded to the original funding source in the case of transfers;</a:t>
            </a:r>
            <a:endParaRPr sz="2200" dirty="0">
              <a:solidFill>
                <a:srgbClr val="002A4B"/>
              </a:solidFill>
            </a:endParaRPr>
          </a:p>
          <a:p>
            <a:pPr marL="457200" lvl="0" indent="-368300" algn="l" rtl="0">
              <a:lnSpc>
                <a:spcPct val="115000"/>
              </a:lnSpc>
              <a:spcBef>
                <a:spcPts val="0"/>
              </a:spcBef>
              <a:spcAft>
                <a:spcPts val="0"/>
              </a:spcAft>
              <a:buClr>
                <a:srgbClr val="002A4B"/>
              </a:buClr>
              <a:buSzPts val="2200"/>
              <a:buChar char="●"/>
            </a:pPr>
            <a:r>
              <a:rPr lang="en-US" sz="2200" dirty="0">
                <a:solidFill>
                  <a:srgbClr val="002A4B"/>
                </a:solidFill>
              </a:rPr>
              <a:t>Contain all revenues and expenditures year to date;</a:t>
            </a:r>
            <a:endParaRPr sz="2200" dirty="0">
              <a:solidFill>
                <a:srgbClr val="002A4B"/>
              </a:solidFill>
            </a:endParaRPr>
          </a:p>
          <a:p>
            <a:pPr marL="457200" lvl="0" indent="-368300" algn="l" rtl="0">
              <a:lnSpc>
                <a:spcPct val="115000"/>
              </a:lnSpc>
              <a:spcBef>
                <a:spcPts val="0"/>
              </a:spcBef>
              <a:spcAft>
                <a:spcPts val="0"/>
              </a:spcAft>
              <a:buClr>
                <a:srgbClr val="002A4B"/>
              </a:buClr>
              <a:buSzPts val="2200"/>
              <a:buChar char="●"/>
            </a:pPr>
            <a:r>
              <a:rPr lang="en-US" sz="2200" dirty="0">
                <a:solidFill>
                  <a:srgbClr val="002A4B"/>
                </a:solidFill>
              </a:rPr>
              <a:t>Exclude encumbrances;</a:t>
            </a:r>
            <a:endParaRPr sz="2200" dirty="0">
              <a:solidFill>
                <a:srgbClr val="002A4B"/>
              </a:solidFill>
            </a:endParaRPr>
          </a:p>
          <a:p>
            <a:pPr marL="457200" lvl="0" indent="-368300" algn="l" rtl="0">
              <a:lnSpc>
                <a:spcPct val="115000"/>
              </a:lnSpc>
              <a:spcBef>
                <a:spcPts val="0"/>
              </a:spcBef>
              <a:spcAft>
                <a:spcPts val="0"/>
              </a:spcAft>
              <a:buClr>
                <a:srgbClr val="002A4B"/>
              </a:buClr>
              <a:buSzPts val="2200"/>
              <a:buChar char="●"/>
            </a:pPr>
            <a:r>
              <a:rPr lang="en-US" sz="2200" dirty="0">
                <a:solidFill>
                  <a:srgbClr val="002A4B"/>
                </a:solidFill>
              </a:rPr>
              <a:t>Comply with the state’s Uniform Financial Accounting guidelines; </a:t>
            </a:r>
            <a:endParaRPr sz="2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3e9ce9be2e4_0_0"/>
          <p:cNvSpPr txBox="1">
            <a:spLocks noGrp="1"/>
          </p:cNvSpPr>
          <p:nvPr>
            <p:ph type="title"/>
          </p:nvPr>
        </p:nvSpPr>
        <p:spPr>
          <a:xfrm>
            <a:off x="339213" y="2"/>
            <a:ext cx="11269800" cy="73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300"/>
              <a:buNone/>
            </a:pPr>
            <a:r>
              <a:rPr lang="en-US" dirty="0"/>
              <a:t>Claim Requirements, cont.</a:t>
            </a:r>
            <a:endParaRPr dirty="0"/>
          </a:p>
        </p:txBody>
      </p:sp>
      <p:sp>
        <p:nvSpPr>
          <p:cNvPr id="128" name="Google Shape;128;g3e9ce9be2e4_0_0"/>
          <p:cNvSpPr txBox="1">
            <a:spLocks noGrp="1"/>
          </p:cNvSpPr>
          <p:nvPr>
            <p:ph type="body" idx="1"/>
          </p:nvPr>
        </p:nvSpPr>
        <p:spPr>
          <a:xfrm>
            <a:off x="689112" y="1460499"/>
            <a:ext cx="10813800" cy="4351200"/>
          </a:xfrm>
          <a:prstGeom prst="rect">
            <a:avLst/>
          </a:prstGeom>
          <a:noFill/>
          <a:ln>
            <a:noFill/>
          </a:ln>
        </p:spPr>
        <p:txBody>
          <a:bodyPr spcFirstLastPara="1" wrap="square" lIns="91425" tIns="45700" rIns="91425" bIns="45700" anchor="t" anchorCtr="0">
            <a:normAutofit/>
          </a:bodyPr>
          <a:lstStyle/>
          <a:p>
            <a:pPr marL="457200" lvl="0" indent="-368300" algn="l" rtl="0">
              <a:lnSpc>
                <a:spcPct val="115000"/>
              </a:lnSpc>
              <a:spcBef>
                <a:spcPts val="800"/>
              </a:spcBef>
              <a:spcAft>
                <a:spcPts val="0"/>
              </a:spcAft>
              <a:buClr>
                <a:srgbClr val="002A4B"/>
              </a:buClr>
              <a:buSzPts val="2200"/>
              <a:buChar char="●"/>
            </a:pPr>
            <a:r>
              <a:rPr lang="en-US" sz="2200">
                <a:solidFill>
                  <a:srgbClr val="002A4B"/>
                </a:solidFill>
              </a:rPr>
              <a:t>Include only allowable program expenditures and be consistent with the approved program application; and </a:t>
            </a:r>
            <a:endParaRPr sz="2200">
              <a:solidFill>
                <a:srgbClr val="002A4B"/>
              </a:solidFill>
            </a:endParaRPr>
          </a:p>
          <a:p>
            <a:pPr marL="457200" lvl="0" indent="-368300" algn="l" rtl="0">
              <a:lnSpc>
                <a:spcPct val="115000"/>
              </a:lnSpc>
              <a:spcBef>
                <a:spcPts val="0"/>
              </a:spcBef>
              <a:spcAft>
                <a:spcPts val="0"/>
              </a:spcAft>
              <a:buClr>
                <a:srgbClr val="002A4B"/>
              </a:buClr>
              <a:buSzPts val="2200"/>
              <a:buChar char="●"/>
            </a:pPr>
            <a:r>
              <a:rPr lang="en-US" sz="2200">
                <a:solidFill>
                  <a:srgbClr val="002A4B"/>
                </a:solidFill>
              </a:rPr>
              <a:t>Be in an appropriate format and include all the required elements. </a:t>
            </a:r>
            <a:endParaRPr sz="2200">
              <a:solidFill>
                <a:srgbClr val="002A4B"/>
              </a:solidFill>
            </a:endParaRPr>
          </a:p>
          <a:p>
            <a:pPr marL="457200" lvl="0" indent="0" algn="l" rtl="0">
              <a:lnSpc>
                <a:spcPct val="115000"/>
              </a:lnSpc>
              <a:spcBef>
                <a:spcPts val="800"/>
              </a:spcBef>
              <a:spcAft>
                <a:spcPts val="0"/>
              </a:spcAft>
              <a:buSzPts val="1800"/>
              <a:buNone/>
            </a:pPr>
            <a:endParaRPr sz="2200">
              <a:solidFill>
                <a:srgbClr val="002A4B"/>
              </a:solidFill>
            </a:endParaRPr>
          </a:p>
          <a:p>
            <a:pPr marL="457200" lvl="0" indent="0" algn="l" rtl="0">
              <a:lnSpc>
                <a:spcPct val="115000"/>
              </a:lnSpc>
              <a:spcBef>
                <a:spcPts val="800"/>
              </a:spcBef>
              <a:spcAft>
                <a:spcPts val="0"/>
              </a:spcAft>
              <a:buClr>
                <a:schemeClr val="dk1"/>
              </a:buClr>
              <a:buSzPts val="1100"/>
              <a:buFont typeface="Arial"/>
              <a:buNone/>
            </a:pPr>
            <a:r>
              <a:rPr lang="en-US" sz="2200">
                <a:solidFill>
                  <a:srgbClr val="002A4B"/>
                </a:solidFill>
              </a:rPr>
              <a:t>*</a:t>
            </a:r>
            <a:r>
              <a:rPr lang="en-US" sz="2200" b="1">
                <a:solidFill>
                  <a:srgbClr val="002A4B"/>
                </a:solidFill>
              </a:rPr>
              <a:t>Transferred funds</a:t>
            </a:r>
            <a:r>
              <a:rPr lang="en-US" sz="2200">
                <a:solidFill>
                  <a:srgbClr val="002A4B"/>
                </a:solidFill>
              </a:rPr>
              <a:t>: The money was not actually moved from one project code to another. Therefore, expenditures will remain coded to the original funding source. Please note that transferred in funds must be expended/claimed first. </a:t>
            </a:r>
            <a:endParaRPr sz="25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3dfb637277b_0_28"/>
          <p:cNvSpPr txBox="1">
            <a:spLocks noGrp="1"/>
          </p:cNvSpPr>
          <p:nvPr>
            <p:ph type="title"/>
          </p:nvPr>
        </p:nvSpPr>
        <p:spPr>
          <a:xfrm>
            <a:off x="339213" y="2"/>
            <a:ext cx="11269800" cy="73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300"/>
              <a:buNone/>
            </a:pPr>
            <a:r>
              <a:rPr lang="en-US" dirty="0"/>
              <a:t>General Ledger Requirements</a:t>
            </a:r>
            <a:endParaRPr dirty="0"/>
          </a:p>
        </p:txBody>
      </p:sp>
      <p:sp>
        <p:nvSpPr>
          <p:cNvPr id="134" name="Google Shape;134;g3dfb637277b_0_28"/>
          <p:cNvSpPr txBox="1">
            <a:spLocks noGrp="1"/>
          </p:cNvSpPr>
          <p:nvPr>
            <p:ph type="body" idx="1"/>
          </p:nvPr>
        </p:nvSpPr>
        <p:spPr>
          <a:xfrm>
            <a:off x="689100" y="979650"/>
            <a:ext cx="10813800" cy="5147400"/>
          </a:xfrm>
          <a:prstGeom prst="rect">
            <a:avLst/>
          </a:prstGeom>
          <a:noFill/>
          <a:ln>
            <a:noFill/>
          </a:ln>
        </p:spPr>
        <p:txBody>
          <a:bodyPr spcFirstLastPara="1" wrap="square" lIns="91425" tIns="45700" rIns="91425" bIns="45700" anchor="t" anchorCtr="0">
            <a:noAutofit/>
          </a:bodyPr>
          <a:lstStyle/>
          <a:p>
            <a:pPr marL="457200" lvl="0" indent="0" algn="l" rtl="0">
              <a:lnSpc>
                <a:spcPct val="115000"/>
              </a:lnSpc>
              <a:spcBef>
                <a:spcPts val="800"/>
              </a:spcBef>
              <a:spcAft>
                <a:spcPts val="0"/>
              </a:spcAft>
              <a:buSzPts val="1800"/>
              <a:buNone/>
            </a:pPr>
            <a:r>
              <a:rPr lang="en-US" sz="2200"/>
              <a:t>An appropriate ESEA program ledger contains all of the following.</a:t>
            </a:r>
            <a:endParaRPr sz="2200"/>
          </a:p>
          <a:p>
            <a:pPr marL="457200" lvl="0" indent="-368300" algn="l" rtl="0">
              <a:lnSpc>
                <a:spcPct val="115000"/>
              </a:lnSpc>
              <a:spcBef>
                <a:spcPts val="800"/>
              </a:spcBef>
              <a:spcAft>
                <a:spcPts val="0"/>
              </a:spcAft>
              <a:buSzPts val="2200"/>
              <a:buChar char="●"/>
            </a:pPr>
            <a:r>
              <a:rPr lang="en-US" sz="2200"/>
              <a:t>Public agency’s name</a:t>
            </a:r>
            <a:endParaRPr sz="2200"/>
          </a:p>
          <a:p>
            <a:pPr marL="457200" lvl="0" indent="-368300" algn="l" rtl="0">
              <a:lnSpc>
                <a:spcPct val="115000"/>
              </a:lnSpc>
              <a:spcBef>
                <a:spcPts val="0"/>
              </a:spcBef>
              <a:spcAft>
                <a:spcPts val="0"/>
              </a:spcAft>
              <a:buSzPts val="2200"/>
              <a:buChar char="●"/>
            </a:pPr>
            <a:r>
              <a:rPr lang="en-US" sz="2200"/>
              <a:t>Date range of July 1, 20XX, to June 30, 20XX</a:t>
            </a:r>
            <a:endParaRPr sz="2200"/>
          </a:p>
          <a:p>
            <a:pPr marL="457200" lvl="0" indent="-368300" algn="l" rtl="0">
              <a:lnSpc>
                <a:spcPct val="115000"/>
              </a:lnSpc>
              <a:spcBef>
                <a:spcPts val="0"/>
              </a:spcBef>
              <a:spcAft>
                <a:spcPts val="0"/>
              </a:spcAft>
              <a:buSzPts val="2200"/>
              <a:buChar char="●"/>
            </a:pPr>
            <a:r>
              <a:rPr lang="en-US" sz="2200"/>
              <a:t>Appropriate account codes for revenues and expenditures (see the following Account Codes section) </a:t>
            </a:r>
            <a:endParaRPr sz="2200"/>
          </a:p>
          <a:p>
            <a:pPr marL="1371600" lvl="1" indent="-368300" algn="l" rtl="0">
              <a:lnSpc>
                <a:spcPct val="115000"/>
              </a:lnSpc>
              <a:spcBef>
                <a:spcPts val="0"/>
              </a:spcBef>
              <a:spcAft>
                <a:spcPts val="0"/>
              </a:spcAft>
              <a:buSzPts val="2200"/>
              <a:buChar char="○"/>
            </a:pPr>
            <a:r>
              <a:rPr lang="en-US" sz="2200"/>
              <a:t>Project code (must match the project code in the program claims information table);</a:t>
            </a:r>
            <a:endParaRPr sz="2200"/>
          </a:p>
          <a:p>
            <a:pPr marL="1371600" lvl="1" indent="-368300" algn="l" rtl="0">
              <a:lnSpc>
                <a:spcPct val="115000"/>
              </a:lnSpc>
              <a:spcBef>
                <a:spcPts val="0"/>
              </a:spcBef>
              <a:spcAft>
                <a:spcPts val="0"/>
              </a:spcAft>
              <a:buSzPts val="2200"/>
              <a:buChar char="○"/>
            </a:pPr>
            <a:r>
              <a:rPr lang="en-US" sz="2200"/>
              <a:t>Program code (must match the program code in the claims information table); and </a:t>
            </a:r>
            <a:endParaRPr sz="2200"/>
          </a:p>
          <a:p>
            <a:pPr marL="1371600" lvl="0" indent="0" algn="l" rtl="0">
              <a:lnSpc>
                <a:spcPct val="115000"/>
              </a:lnSpc>
              <a:spcBef>
                <a:spcPts val="800"/>
              </a:spcBef>
              <a:spcAft>
                <a:spcPts val="0"/>
              </a:spcAft>
              <a:buSzPts val="1800"/>
              <a:buNone/>
            </a:pPr>
            <a:endParaRPr sz="2200"/>
          </a:p>
          <a:p>
            <a:pPr marL="1371600" lvl="1" indent="-368300" algn="l" rtl="0">
              <a:lnSpc>
                <a:spcPct val="115000"/>
              </a:lnSpc>
              <a:spcBef>
                <a:spcPts val="800"/>
              </a:spcBef>
              <a:spcAft>
                <a:spcPts val="0"/>
              </a:spcAft>
              <a:buSzPts val="2200"/>
              <a:buChar char="○"/>
            </a:pPr>
            <a:r>
              <a:rPr lang="en-US" sz="2200"/>
              <a:t>Object code (see the Iowa Chart of Account Descriptions for appropriate coding) </a:t>
            </a:r>
            <a:endParaRPr sz="2200"/>
          </a:p>
          <a:p>
            <a:pPr marL="0" lvl="0" indent="0" algn="l" rtl="0">
              <a:lnSpc>
                <a:spcPct val="115000"/>
              </a:lnSpc>
              <a:spcBef>
                <a:spcPts val="800"/>
              </a:spcBef>
              <a:spcAft>
                <a:spcPts val="0"/>
              </a:spcAft>
              <a:buSzPts val="1800"/>
              <a:buNone/>
            </a:pPr>
            <a:endParaRPr sz="2200"/>
          </a:p>
          <a:p>
            <a:pPr marL="914400" lvl="0" indent="0" algn="l" rtl="0">
              <a:lnSpc>
                <a:spcPct val="115000"/>
              </a:lnSpc>
              <a:spcBef>
                <a:spcPts val="800"/>
              </a:spcBef>
              <a:spcAft>
                <a:spcPts val="0"/>
              </a:spcAft>
              <a:buSzPts val="1800"/>
              <a:buNone/>
            </a:pPr>
            <a:endParaRPr sz="2200"/>
          </a:p>
          <a:p>
            <a:pPr marL="457200" lvl="0" indent="457200" algn="l" rtl="0">
              <a:lnSpc>
                <a:spcPct val="115000"/>
              </a:lnSpc>
              <a:spcBef>
                <a:spcPts val="800"/>
              </a:spcBef>
              <a:spcAft>
                <a:spcPts val="0"/>
              </a:spcAft>
              <a:buSzPts val="1800"/>
              <a:buNone/>
            </a:pPr>
            <a:endParaRPr sz="2200"/>
          </a:p>
        </p:txBody>
      </p:sp>
      <p:pic>
        <p:nvPicPr>
          <p:cNvPr id="135" name="Google Shape;135;g3dfb637277b_0_28" descr="Title 1A Current Year Allocation (FAL/CFDA #84.010A - Program 431 - Project 4501)"/>
          <p:cNvPicPr preferRelativeResize="0"/>
          <p:nvPr/>
        </p:nvPicPr>
        <p:blipFill rotWithShape="1">
          <a:blip r:embed="rId3">
            <a:alphaModFix/>
          </a:blip>
          <a:srcRect/>
          <a:stretch/>
        </p:blipFill>
        <p:spPr>
          <a:xfrm>
            <a:off x="2156583" y="4714250"/>
            <a:ext cx="8423200" cy="4600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3dfb637277b_0_34"/>
          <p:cNvSpPr txBox="1">
            <a:spLocks noGrp="1"/>
          </p:cNvSpPr>
          <p:nvPr>
            <p:ph type="title"/>
          </p:nvPr>
        </p:nvSpPr>
        <p:spPr>
          <a:xfrm>
            <a:off x="339213" y="2"/>
            <a:ext cx="11269800" cy="73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300"/>
              <a:buNone/>
            </a:pPr>
            <a:r>
              <a:rPr lang="en-US"/>
              <a:t>General Ledger Requirements, cont.</a:t>
            </a:r>
            <a:endParaRPr/>
          </a:p>
        </p:txBody>
      </p:sp>
      <p:sp>
        <p:nvSpPr>
          <p:cNvPr id="141" name="Google Shape;141;g3dfb637277b_0_34"/>
          <p:cNvSpPr txBox="1">
            <a:spLocks noGrp="1"/>
          </p:cNvSpPr>
          <p:nvPr>
            <p:ph type="body" idx="1"/>
          </p:nvPr>
        </p:nvSpPr>
        <p:spPr>
          <a:xfrm>
            <a:off x="689100" y="979650"/>
            <a:ext cx="10813800" cy="4832100"/>
          </a:xfrm>
          <a:prstGeom prst="rect">
            <a:avLst/>
          </a:prstGeom>
          <a:noFill/>
          <a:ln>
            <a:noFill/>
          </a:ln>
        </p:spPr>
        <p:txBody>
          <a:bodyPr spcFirstLastPara="1" wrap="square" lIns="91425" tIns="45700" rIns="91425" bIns="45700" anchor="t" anchorCtr="0">
            <a:noAutofit/>
          </a:bodyPr>
          <a:lstStyle/>
          <a:p>
            <a:pPr marL="457200" lvl="0" indent="-368300" algn="l" rtl="0">
              <a:lnSpc>
                <a:spcPct val="115000"/>
              </a:lnSpc>
              <a:spcBef>
                <a:spcPts val="800"/>
              </a:spcBef>
              <a:spcAft>
                <a:spcPts val="0"/>
              </a:spcAft>
              <a:buSzPts val="2200"/>
              <a:buChar char="●"/>
            </a:pPr>
            <a:r>
              <a:rPr lang="en-US" sz="2200"/>
              <a:t>Purchase information </a:t>
            </a:r>
            <a:endParaRPr sz="2200"/>
          </a:p>
          <a:p>
            <a:pPr marL="914400" lvl="1" indent="-368300" algn="l" rtl="0">
              <a:lnSpc>
                <a:spcPct val="115000"/>
              </a:lnSpc>
              <a:spcBef>
                <a:spcPts val="0"/>
              </a:spcBef>
              <a:spcAft>
                <a:spcPts val="0"/>
              </a:spcAft>
              <a:buSzPts val="2200"/>
              <a:buChar char="○"/>
            </a:pPr>
            <a:r>
              <a:rPr lang="en-US" sz="2200"/>
              <a:t>Vendor name; </a:t>
            </a:r>
            <a:endParaRPr sz="2200"/>
          </a:p>
          <a:p>
            <a:pPr marL="914400" lvl="1" indent="-368300" algn="l" rtl="0">
              <a:lnSpc>
                <a:spcPct val="115000"/>
              </a:lnSpc>
              <a:spcBef>
                <a:spcPts val="0"/>
              </a:spcBef>
              <a:spcAft>
                <a:spcPts val="0"/>
              </a:spcAft>
              <a:buSzPts val="2200"/>
              <a:buChar char="○"/>
            </a:pPr>
            <a:r>
              <a:rPr lang="en-US" sz="2200"/>
              <a:t>Purchase date; and </a:t>
            </a:r>
            <a:endParaRPr sz="2200"/>
          </a:p>
          <a:p>
            <a:pPr marL="914400" lvl="1" indent="-368300" algn="l" rtl="0">
              <a:lnSpc>
                <a:spcPct val="115000"/>
              </a:lnSpc>
              <a:spcBef>
                <a:spcPts val="0"/>
              </a:spcBef>
              <a:spcAft>
                <a:spcPts val="0"/>
              </a:spcAft>
              <a:buSzPts val="2200"/>
              <a:buChar char="○"/>
            </a:pPr>
            <a:r>
              <a:rPr lang="en-US" sz="2200"/>
              <a:t>Expenditure amount </a:t>
            </a:r>
            <a:endParaRPr sz="2200"/>
          </a:p>
          <a:p>
            <a:pPr marL="457200" lvl="0" indent="-368300" algn="l" rtl="0">
              <a:lnSpc>
                <a:spcPct val="115000"/>
              </a:lnSpc>
              <a:spcBef>
                <a:spcPts val="0"/>
              </a:spcBef>
              <a:spcAft>
                <a:spcPts val="0"/>
              </a:spcAft>
              <a:buSzPts val="2200"/>
              <a:buChar char="●"/>
            </a:pPr>
            <a:r>
              <a:rPr lang="en-US" sz="2200"/>
              <a:t>Salary and wage information</a:t>
            </a:r>
            <a:endParaRPr sz="2200"/>
          </a:p>
          <a:p>
            <a:pPr marL="914400" lvl="1" indent="-368300" algn="l" rtl="0">
              <a:lnSpc>
                <a:spcPct val="115000"/>
              </a:lnSpc>
              <a:spcBef>
                <a:spcPts val="0"/>
              </a:spcBef>
              <a:spcAft>
                <a:spcPts val="0"/>
              </a:spcAft>
              <a:buSzPts val="2200"/>
              <a:buChar char="○"/>
            </a:pPr>
            <a:r>
              <a:rPr lang="en-US" sz="2200"/>
              <a:t>Employee’s name and job classification</a:t>
            </a:r>
            <a:endParaRPr sz="2200"/>
          </a:p>
          <a:p>
            <a:pPr marL="457200" lvl="0" indent="-368300" algn="l" rtl="0">
              <a:lnSpc>
                <a:spcPct val="115000"/>
              </a:lnSpc>
              <a:spcBef>
                <a:spcPts val="0"/>
              </a:spcBef>
              <a:spcAft>
                <a:spcPts val="0"/>
              </a:spcAft>
              <a:buSzPts val="2200"/>
              <a:buChar char="●"/>
            </a:pPr>
            <a:r>
              <a:rPr lang="en-US" sz="2200"/>
              <a:t>Travel reimbursement information</a:t>
            </a:r>
            <a:endParaRPr sz="2200"/>
          </a:p>
          <a:p>
            <a:pPr marL="914400" lvl="1" indent="-368300" algn="l" rtl="0">
              <a:lnSpc>
                <a:spcPct val="115000"/>
              </a:lnSpc>
              <a:spcBef>
                <a:spcPts val="0"/>
              </a:spcBef>
              <a:spcAft>
                <a:spcPts val="0"/>
              </a:spcAft>
              <a:buSzPts val="2200"/>
              <a:buChar char="○"/>
            </a:pPr>
            <a:r>
              <a:rPr lang="en-US" sz="2200"/>
              <a:t>Expenditure description; </a:t>
            </a:r>
            <a:endParaRPr sz="2200"/>
          </a:p>
          <a:p>
            <a:pPr marL="914400" lvl="1" indent="-368300" algn="l" rtl="0">
              <a:lnSpc>
                <a:spcPct val="115000"/>
              </a:lnSpc>
              <a:spcBef>
                <a:spcPts val="0"/>
              </a:spcBef>
              <a:spcAft>
                <a:spcPts val="0"/>
              </a:spcAft>
              <a:buSzPts val="2200"/>
              <a:buChar char="○"/>
            </a:pPr>
            <a:r>
              <a:rPr lang="en-US" sz="2200"/>
              <a:t>Name of individual the expenditure was for</a:t>
            </a:r>
            <a:endParaRPr sz="2200"/>
          </a:p>
          <a:p>
            <a:pPr marL="457200" lvl="0" indent="457200" algn="l" rtl="0">
              <a:lnSpc>
                <a:spcPct val="115000"/>
              </a:lnSpc>
              <a:spcBef>
                <a:spcPts val="800"/>
              </a:spcBef>
              <a:spcAft>
                <a:spcPts val="0"/>
              </a:spcAft>
              <a:buSzPts val="1800"/>
              <a:buNone/>
            </a:pPr>
            <a:endParaRPr sz="2200"/>
          </a:p>
          <a:p>
            <a:pPr marL="457200" lvl="0" indent="0" algn="l" rtl="0">
              <a:lnSpc>
                <a:spcPct val="115000"/>
              </a:lnSpc>
              <a:spcBef>
                <a:spcPts val="800"/>
              </a:spcBef>
              <a:spcAft>
                <a:spcPts val="0"/>
              </a:spcAft>
              <a:buSzPts val="1800"/>
              <a:buNone/>
            </a:pPr>
            <a:endParaRPr sz="22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g3ddeca8ccdd_0_84"/>
          <p:cNvSpPr txBox="1">
            <a:spLocks noGrp="1"/>
          </p:cNvSpPr>
          <p:nvPr>
            <p:ph type="title"/>
          </p:nvPr>
        </p:nvSpPr>
        <p:spPr>
          <a:xfrm>
            <a:off x="339213" y="2"/>
            <a:ext cx="11269800" cy="73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300"/>
              <a:buNone/>
            </a:pPr>
            <a:r>
              <a:rPr lang="en-US" dirty="0"/>
              <a:t>Account Codes</a:t>
            </a:r>
            <a:endParaRPr dirty="0"/>
          </a:p>
        </p:txBody>
      </p:sp>
      <p:graphicFrame>
        <p:nvGraphicFramePr>
          <p:cNvPr id="147" name="Google Shape;147;g3ddeca8ccdd_0_84"/>
          <p:cNvGraphicFramePr/>
          <p:nvPr>
            <p:extLst>
              <p:ext uri="{D42A27DB-BD31-4B8C-83A1-F6EECF244321}">
                <p14:modId xmlns:p14="http://schemas.microsoft.com/office/powerpoint/2010/main" val="827725903"/>
              </p:ext>
            </p:extLst>
          </p:nvPr>
        </p:nvGraphicFramePr>
        <p:xfrm>
          <a:off x="1403250" y="914450"/>
          <a:ext cx="9385500" cy="5943550"/>
        </p:xfrm>
        <a:graphic>
          <a:graphicData uri="http://schemas.openxmlformats.org/drawingml/2006/table">
            <a:tbl>
              <a:tblPr firstRow="1">
                <a:noFill/>
                <a:tableStyleId>{BA6612B7-AE90-41D5-9A70-3FDF40EBE5E6}</a:tableStyleId>
              </a:tblPr>
              <a:tblGrid>
                <a:gridCol w="2346375">
                  <a:extLst>
                    <a:ext uri="{9D8B030D-6E8A-4147-A177-3AD203B41FA5}">
                      <a16:colId xmlns:a16="http://schemas.microsoft.com/office/drawing/2014/main" val="20000"/>
                    </a:ext>
                  </a:extLst>
                </a:gridCol>
                <a:gridCol w="2346375">
                  <a:extLst>
                    <a:ext uri="{9D8B030D-6E8A-4147-A177-3AD203B41FA5}">
                      <a16:colId xmlns:a16="http://schemas.microsoft.com/office/drawing/2014/main" val="20001"/>
                    </a:ext>
                  </a:extLst>
                </a:gridCol>
                <a:gridCol w="2346375">
                  <a:extLst>
                    <a:ext uri="{9D8B030D-6E8A-4147-A177-3AD203B41FA5}">
                      <a16:colId xmlns:a16="http://schemas.microsoft.com/office/drawing/2014/main" val="20002"/>
                    </a:ext>
                  </a:extLst>
                </a:gridCol>
                <a:gridCol w="2346375">
                  <a:extLst>
                    <a:ext uri="{9D8B030D-6E8A-4147-A177-3AD203B41FA5}">
                      <a16:colId xmlns:a16="http://schemas.microsoft.com/office/drawing/2014/main" val="20003"/>
                    </a:ext>
                  </a:extLst>
                </a:gridCol>
              </a:tblGrid>
              <a:tr h="1235475">
                <a:tc>
                  <a:txBody>
                    <a:bodyPr/>
                    <a:lstStyle/>
                    <a:p>
                      <a:pPr marL="0" marR="0" lvl="0" indent="0" algn="ctr" rtl="0">
                        <a:lnSpc>
                          <a:spcPct val="115000"/>
                        </a:lnSpc>
                        <a:spcBef>
                          <a:spcPts val="0"/>
                        </a:spcBef>
                        <a:spcAft>
                          <a:spcPts val="0"/>
                        </a:spcAft>
                        <a:buClr>
                          <a:srgbClr val="000000"/>
                        </a:buClr>
                        <a:buSzPts val="1800"/>
                        <a:buFont typeface="Arial"/>
                        <a:buNone/>
                      </a:pPr>
                      <a:r>
                        <a:rPr lang="en-US" sz="1800" b="1" u="none" strike="noStrike" cap="none">
                          <a:solidFill>
                            <a:schemeClr val="dk1"/>
                          </a:solidFill>
                        </a:rPr>
                        <a:t>Dimensions</a:t>
                      </a:r>
                      <a:endParaRPr sz="1800" b="1" u="none" strike="noStrike" cap="none">
                        <a:solidFill>
                          <a:schemeClr val="dk1"/>
                        </a:solidFill>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0E0E3"/>
                    </a:solidFill>
                  </a:tcPr>
                </a:tc>
                <a:tc>
                  <a:txBody>
                    <a:bodyPr/>
                    <a:lstStyle/>
                    <a:p>
                      <a:pPr marL="0" marR="0" lvl="0" indent="0" algn="ctr" rtl="0">
                        <a:lnSpc>
                          <a:spcPct val="115000"/>
                        </a:lnSpc>
                        <a:spcBef>
                          <a:spcPts val="0"/>
                        </a:spcBef>
                        <a:spcAft>
                          <a:spcPts val="0"/>
                        </a:spcAft>
                        <a:buClr>
                          <a:srgbClr val="000000"/>
                        </a:buClr>
                        <a:buSzPts val="1800"/>
                        <a:buFont typeface="Arial"/>
                        <a:buNone/>
                      </a:pPr>
                      <a:r>
                        <a:rPr lang="en-US" sz="1800" b="1" u="none" strike="noStrike" cap="none">
                          <a:solidFill>
                            <a:schemeClr val="dk1"/>
                          </a:solidFill>
                        </a:rPr>
                        <a:t>Format</a:t>
                      </a:r>
                      <a:endParaRPr sz="1800" b="1" u="none" strike="noStrike" cap="none">
                        <a:solidFill>
                          <a:schemeClr val="dk1"/>
                        </a:solidFill>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0E0E3"/>
                    </a:solidFill>
                  </a:tcPr>
                </a:tc>
                <a:tc>
                  <a:txBody>
                    <a:bodyPr/>
                    <a:lstStyle/>
                    <a:p>
                      <a:pPr marL="0" marR="0" lvl="0" indent="0" algn="ctr" rtl="0">
                        <a:lnSpc>
                          <a:spcPct val="115000"/>
                        </a:lnSpc>
                        <a:spcBef>
                          <a:spcPts val="0"/>
                        </a:spcBef>
                        <a:spcAft>
                          <a:spcPts val="0"/>
                        </a:spcAft>
                        <a:buClr>
                          <a:srgbClr val="000000"/>
                        </a:buClr>
                        <a:buSzPts val="1800"/>
                        <a:buFont typeface="Arial"/>
                        <a:buNone/>
                      </a:pPr>
                      <a:r>
                        <a:rPr lang="en-US" sz="1800" b="1" u="none" strike="noStrike" cap="none">
                          <a:solidFill>
                            <a:schemeClr val="dk1"/>
                          </a:solidFill>
                        </a:rPr>
                        <a:t>Revenue &amp; other sources of funds</a:t>
                      </a:r>
                      <a:endParaRPr sz="1800" b="1" u="none" strike="noStrike" cap="none">
                        <a:solidFill>
                          <a:schemeClr val="dk1"/>
                        </a:solidFill>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0E0E3"/>
                    </a:solidFill>
                  </a:tcPr>
                </a:tc>
                <a:tc>
                  <a:txBody>
                    <a:bodyPr/>
                    <a:lstStyle/>
                    <a:p>
                      <a:pPr marL="0" marR="0" lvl="0" indent="0" algn="ctr" rtl="0">
                        <a:lnSpc>
                          <a:spcPct val="115000"/>
                        </a:lnSpc>
                        <a:spcBef>
                          <a:spcPts val="0"/>
                        </a:spcBef>
                        <a:spcAft>
                          <a:spcPts val="0"/>
                        </a:spcAft>
                        <a:buClr>
                          <a:srgbClr val="000000"/>
                        </a:buClr>
                        <a:buSzPts val="1800"/>
                        <a:buFont typeface="Arial"/>
                        <a:buNone/>
                      </a:pPr>
                      <a:r>
                        <a:rPr lang="en-US" sz="1800" b="1" u="none" strike="noStrike" cap="none">
                          <a:solidFill>
                            <a:schemeClr val="dk1"/>
                          </a:solidFill>
                        </a:rPr>
                        <a:t>Expenditures &amp; other uses of funds</a:t>
                      </a:r>
                      <a:endParaRPr sz="1800" b="1" u="none" strike="noStrike" cap="none">
                        <a:solidFill>
                          <a:schemeClr val="dk1"/>
                        </a:solidFill>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0E0E3"/>
                    </a:solidFill>
                  </a:tcPr>
                </a:tc>
                <a:extLst>
                  <a:ext uri="{0D108BD9-81ED-4DB2-BD59-A6C34878D82A}">
                    <a16:rowId xmlns:a16="http://schemas.microsoft.com/office/drawing/2014/main" val="10000"/>
                  </a:ext>
                </a:extLst>
              </a:tr>
              <a:tr h="519075">
                <a:tc>
                  <a:txBody>
                    <a:bodyPr/>
                    <a:lstStyle/>
                    <a:p>
                      <a:pPr marL="12700" marR="0" lvl="0" indent="0" algn="l" rtl="0">
                        <a:lnSpc>
                          <a:spcPct val="115000"/>
                        </a:lnSpc>
                        <a:spcBef>
                          <a:spcPts val="0"/>
                        </a:spcBef>
                        <a:spcAft>
                          <a:spcPts val="0"/>
                        </a:spcAft>
                        <a:buClr>
                          <a:srgbClr val="000000"/>
                        </a:buClr>
                        <a:buSzPts val="1800"/>
                        <a:buFont typeface="Arial"/>
                        <a:buNone/>
                      </a:pPr>
                      <a:r>
                        <a:rPr lang="en-US" sz="1800" u="none" strike="noStrike" cap="none">
                          <a:solidFill>
                            <a:schemeClr val="dk1"/>
                          </a:solidFill>
                        </a:rPr>
                        <a:t>Fund</a:t>
                      </a:r>
                      <a:endParaRPr sz="18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0" lvl="0" indent="0" algn="l" rtl="0">
                        <a:lnSpc>
                          <a:spcPct val="115000"/>
                        </a:lnSpc>
                        <a:spcBef>
                          <a:spcPts val="0"/>
                        </a:spcBef>
                        <a:spcAft>
                          <a:spcPts val="0"/>
                        </a:spcAft>
                        <a:buClr>
                          <a:srgbClr val="000000"/>
                        </a:buClr>
                        <a:buSzPts val="1800"/>
                        <a:buFont typeface="Arial"/>
                        <a:buNone/>
                      </a:pPr>
                      <a:r>
                        <a:rPr lang="en-US" sz="1800" u="none" strike="noStrike" cap="none">
                          <a:solidFill>
                            <a:schemeClr val="dk1"/>
                          </a:solidFill>
                        </a:rPr>
                        <a:t>XX</a:t>
                      </a:r>
                      <a:endParaRPr sz="18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0" lvl="0" indent="0" algn="l" rtl="0">
                        <a:lnSpc>
                          <a:spcPct val="115000"/>
                        </a:lnSpc>
                        <a:spcBef>
                          <a:spcPts val="0"/>
                        </a:spcBef>
                        <a:spcAft>
                          <a:spcPts val="0"/>
                        </a:spcAft>
                        <a:buClr>
                          <a:srgbClr val="000000"/>
                        </a:buClr>
                        <a:buSzPts val="1800"/>
                        <a:buFont typeface="Arial"/>
                        <a:buNone/>
                      </a:pPr>
                      <a:r>
                        <a:rPr lang="en-US" sz="1800" u="none" strike="noStrike" cap="none">
                          <a:solidFill>
                            <a:schemeClr val="dk1"/>
                          </a:solidFill>
                        </a:rPr>
                        <a:t>Required</a:t>
                      </a:r>
                      <a:endParaRPr sz="18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0" lvl="0" indent="0" algn="l" rtl="0">
                        <a:lnSpc>
                          <a:spcPct val="115000"/>
                        </a:lnSpc>
                        <a:spcBef>
                          <a:spcPts val="0"/>
                        </a:spcBef>
                        <a:spcAft>
                          <a:spcPts val="0"/>
                        </a:spcAft>
                        <a:buClr>
                          <a:srgbClr val="000000"/>
                        </a:buClr>
                        <a:buSzPts val="1800"/>
                        <a:buFont typeface="Arial"/>
                        <a:buNone/>
                      </a:pPr>
                      <a:r>
                        <a:rPr lang="en-US" sz="1800" u="none" strike="noStrike" cap="none">
                          <a:solidFill>
                            <a:schemeClr val="dk1"/>
                          </a:solidFill>
                        </a:rPr>
                        <a:t>Required</a:t>
                      </a:r>
                      <a:endParaRPr sz="18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593625">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solidFill>
                            <a:schemeClr val="dk1"/>
                          </a:solidFill>
                        </a:rPr>
                        <a:t>Facility (combination of operational unit &amp; instructional level)</a:t>
                      </a:r>
                      <a:endParaRPr sz="18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0" lvl="0" indent="0" algn="l" rtl="0">
                        <a:lnSpc>
                          <a:spcPct val="115000"/>
                        </a:lnSpc>
                        <a:spcBef>
                          <a:spcPts val="0"/>
                        </a:spcBef>
                        <a:spcAft>
                          <a:spcPts val="0"/>
                        </a:spcAft>
                        <a:buClr>
                          <a:srgbClr val="000000"/>
                        </a:buClr>
                        <a:buSzPts val="1800"/>
                        <a:buFont typeface="Arial"/>
                        <a:buNone/>
                      </a:pPr>
                      <a:r>
                        <a:rPr lang="en-US" sz="1800" u="none" strike="noStrike" cap="none">
                          <a:solidFill>
                            <a:schemeClr val="dk1"/>
                          </a:solidFill>
                        </a:rPr>
                        <a:t>XXXX</a:t>
                      </a:r>
                      <a:endParaRPr sz="18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0" lvl="0" indent="0" algn="l" rtl="0">
                        <a:lnSpc>
                          <a:spcPct val="115000"/>
                        </a:lnSpc>
                        <a:spcBef>
                          <a:spcPts val="0"/>
                        </a:spcBef>
                        <a:spcAft>
                          <a:spcPts val="0"/>
                        </a:spcAft>
                        <a:buClr>
                          <a:srgbClr val="000000"/>
                        </a:buClr>
                        <a:buSzPts val="1800"/>
                        <a:buFont typeface="Arial"/>
                        <a:buNone/>
                      </a:pPr>
                      <a:r>
                        <a:rPr lang="en-US" sz="1800" u="none" strike="noStrike" cap="none">
                          <a:solidFill>
                            <a:schemeClr val="dk1"/>
                          </a:solidFill>
                        </a:rPr>
                        <a:t>Recommended</a:t>
                      </a:r>
                      <a:endParaRPr sz="18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0" lvl="0" indent="0" algn="l" rtl="0">
                        <a:lnSpc>
                          <a:spcPct val="115000"/>
                        </a:lnSpc>
                        <a:spcBef>
                          <a:spcPts val="0"/>
                        </a:spcBef>
                        <a:spcAft>
                          <a:spcPts val="0"/>
                        </a:spcAft>
                        <a:buClr>
                          <a:srgbClr val="000000"/>
                        </a:buClr>
                        <a:buSzPts val="1800"/>
                        <a:buFont typeface="Arial"/>
                        <a:buNone/>
                      </a:pPr>
                      <a:r>
                        <a:rPr lang="en-US" sz="1800" u="none" strike="noStrike" cap="none">
                          <a:solidFill>
                            <a:schemeClr val="dk1"/>
                          </a:solidFill>
                        </a:rPr>
                        <a:t>Required</a:t>
                      </a:r>
                      <a:endParaRPr sz="18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19075">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solidFill>
                            <a:schemeClr val="dk1"/>
                          </a:solidFill>
                        </a:rPr>
                        <a:t>Function</a:t>
                      </a:r>
                      <a:endParaRPr sz="18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0" lvl="0" indent="0" algn="l" rtl="0">
                        <a:lnSpc>
                          <a:spcPct val="115000"/>
                        </a:lnSpc>
                        <a:spcBef>
                          <a:spcPts val="0"/>
                        </a:spcBef>
                        <a:spcAft>
                          <a:spcPts val="0"/>
                        </a:spcAft>
                        <a:buClr>
                          <a:srgbClr val="000000"/>
                        </a:buClr>
                        <a:buSzPts val="1800"/>
                        <a:buFont typeface="Arial"/>
                        <a:buNone/>
                      </a:pPr>
                      <a:r>
                        <a:rPr lang="en-US" sz="1800" u="none" strike="noStrike" cap="none">
                          <a:solidFill>
                            <a:schemeClr val="dk1"/>
                          </a:solidFill>
                        </a:rPr>
                        <a:t>XXXX</a:t>
                      </a:r>
                      <a:endParaRPr sz="18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0" lvl="0" indent="0" algn="l" rtl="0">
                        <a:lnSpc>
                          <a:spcPct val="115000"/>
                        </a:lnSpc>
                        <a:spcBef>
                          <a:spcPts val="0"/>
                        </a:spcBef>
                        <a:spcAft>
                          <a:spcPts val="0"/>
                        </a:spcAft>
                        <a:buClr>
                          <a:srgbClr val="000000"/>
                        </a:buClr>
                        <a:buSzPts val="1800"/>
                        <a:buFont typeface="Arial"/>
                        <a:buNone/>
                      </a:pPr>
                      <a:r>
                        <a:rPr lang="en-US" sz="1800" u="none" strike="noStrike" cap="none">
                          <a:solidFill>
                            <a:schemeClr val="dk1"/>
                          </a:solidFill>
                        </a:rPr>
                        <a:t>Optional</a:t>
                      </a:r>
                      <a:endParaRPr sz="18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0" lvl="0" indent="0" algn="l" rtl="0">
                        <a:lnSpc>
                          <a:spcPct val="115000"/>
                        </a:lnSpc>
                        <a:spcBef>
                          <a:spcPts val="0"/>
                        </a:spcBef>
                        <a:spcAft>
                          <a:spcPts val="0"/>
                        </a:spcAft>
                        <a:buClr>
                          <a:srgbClr val="000000"/>
                        </a:buClr>
                        <a:buSzPts val="1800"/>
                        <a:buFont typeface="Arial"/>
                        <a:buNone/>
                      </a:pPr>
                      <a:r>
                        <a:rPr lang="en-US" sz="1800" u="none" strike="noStrike" cap="none">
                          <a:solidFill>
                            <a:schemeClr val="dk1"/>
                          </a:solidFill>
                        </a:rPr>
                        <a:t>Required</a:t>
                      </a:r>
                      <a:endParaRPr sz="18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19075">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solidFill>
                            <a:schemeClr val="dk1"/>
                          </a:solidFill>
                        </a:rPr>
                        <a:t>Program</a:t>
                      </a:r>
                      <a:endParaRPr sz="18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0" lvl="0" indent="0" algn="l" rtl="0">
                        <a:lnSpc>
                          <a:spcPct val="115000"/>
                        </a:lnSpc>
                        <a:spcBef>
                          <a:spcPts val="0"/>
                        </a:spcBef>
                        <a:spcAft>
                          <a:spcPts val="0"/>
                        </a:spcAft>
                        <a:buClr>
                          <a:srgbClr val="000000"/>
                        </a:buClr>
                        <a:buSzPts val="1800"/>
                        <a:buFont typeface="Arial"/>
                        <a:buNone/>
                      </a:pPr>
                      <a:r>
                        <a:rPr lang="en-US" sz="1800" u="none" strike="noStrike" cap="none">
                          <a:solidFill>
                            <a:schemeClr val="dk1"/>
                          </a:solidFill>
                        </a:rPr>
                        <a:t>XXX</a:t>
                      </a:r>
                      <a:endParaRPr sz="18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0" lvl="0" indent="0" algn="l" rtl="0">
                        <a:lnSpc>
                          <a:spcPct val="115000"/>
                        </a:lnSpc>
                        <a:spcBef>
                          <a:spcPts val="0"/>
                        </a:spcBef>
                        <a:spcAft>
                          <a:spcPts val="0"/>
                        </a:spcAft>
                        <a:buClr>
                          <a:srgbClr val="000000"/>
                        </a:buClr>
                        <a:buSzPts val="1800"/>
                        <a:buFont typeface="Arial"/>
                        <a:buNone/>
                      </a:pPr>
                      <a:r>
                        <a:rPr lang="en-US" sz="1800" u="none" strike="noStrike" cap="none">
                          <a:solidFill>
                            <a:schemeClr val="dk1"/>
                          </a:solidFill>
                        </a:rPr>
                        <a:t>Required</a:t>
                      </a:r>
                      <a:endParaRPr sz="18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0" lvl="0" indent="0" algn="l" rtl="0">
                        <a:lnSpc>
                          <a:spcPct val="115000"/>
                        </a:lnSpc>
                        <a:spcBef>
                          <a:spcPts val="0"/>
                        </a:spcBef>
                        <a:spcAft>
                          <a:spcPts val="0"/>
                        </a:spcAft>
                        <a:buClr>
                          <a:srgbClr val="000000"/>
                        </a:buClr>
                        <a:buSzPts val="1800"/>
                        <a:buFont typeface="Arial"/>
                        <a:buNone/>
                      </a:pPr>
                      <a:r>
                        <a:rPr lang="en-US" sz="1800" u="none" strike="noStrike" cap="none">
                          <a:solidFill>
                            <a:schemeClr val="dk1"/>
                          </a:solidFill>
                        </a:rPr>
                        <a:t>Required</a:t>
                      </a:r>
                      <a:endParaRPr sz="18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19075">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solidFill>
                            <a:schemeClr val="dk1"/>
                          </a:solidFill>
                        </a:rPr>
                        <a:t>Project</a:t>
                      </a:r>
                      <a:endParaRPr sz="18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0" lvl="0" indent="0" algn="l" rtl="0">
                        <a:lnSpc>
                          <a:spcPct val="115000"/>
                        </a:lnSpc>
                        <a:spcBef>
                          <a:spcPts val="0"/>
                        </a:spcBef>
                        <a:spcAft>
                          <a:spcPts val="0"/>
                        </a:spcAft>
                        <a:buClr>
                          <a:srgbClr val="000000"/>
                        </a:buClr>
                        <a:buSzPts val="1800"/>
                        <a:buFont typeface="Arial"/>
                        <a:buNone/>
                      </a:pPr>
                      <a:r>
                        <a:rPr lang="en-US" sz="1800" u="none" strike="noStrike" cap="none">
                          <a:solidFill>
                            <a:schemeClr val="dk1"/>
                          </a:solidFill>
                        </a:rPr>
                        <a:t>XXXX</a:t>
                      </a:r>
                      <a:endParaRPr sz="18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0" lvl="0" indent="0" algn="l" rtl="0">
                        <a:lnSpc>
                          <a:spcPct val="115000"/>
                        </a:lnSpc>
                        <a:spcBef>
                          <a:spcPts val="0"/>
                        </a:spcBef>
                        <a:spcAft>
                          <a:spcPts val="0"/>
                        </a:spcAft>
                        <a:buClr>
                          <a:srgbClr val="000000"/>
                        </a:buClr>
                        <a:buSzPts val="1800"/>
                        <a:buFont typeface="Arial"/>
                        <a:buNone/>
                      </a:pPr>
                      <a:r>
                        <a:rPr lang="en-US" sz="1800" u="none" strike="noStrike" cap="none">
                          <a:solidFill>
                            <a:schemeClr val="dk1"/>
                          </a:solidFill>
                        </a:rPr>
                        <a:t>Required</a:t>
                      </a:r>
                      <a:endParaRPr sz="18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0" lvl="0" indent="0" algn="l" rtl="0">
                        <a:lnSpc>
                          <a:spcPct val="115000"/>
                        </a:lnSpc>
                        <a:spcBef>
                          <a:spcPts val="0"/>
                        </a:spcBef>
                        <a:spcAft>
                          <a:spcPts val="0"/>
                        </a:spcAft>
                        <a:buClr>
                          <a:srgbClr val="000000"/>
                        </a:buClr>
                        <a:buSzPts val="1800"/>
                        <a:buFont typeface="Arial"/>
                        <a:buNone/>
                      </a:pPr>
                      <a:r>
                        <a:rPr lang="en-US" sz="1800" u="none" strike="noStrike" cap="none">
                          <a:solidFill>
                            <a:schemeClr val="dk1"/>
                          </a:solidFill>
                        </a:rPr>
                        <a:t>Required</a:t>
                      </a:r>
                      <a:endParaRPr sz="18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519075">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solidFill>
                            <a:schemeClr val="dk1"/>
                          </a:solidFill>
                        </a:rPr>
                        <a:t>Object</a:t>
                      </a:r>
                      <a:endParaRPr sz="18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0" lvl="0" indent="0" algn="l" rtl="0">
                        <a:lnSpc>
                          <a:spcPct val="115000"/>
                        </a:lnSpc>
                        <a:spcBef>
                          <a:spcPts val="0"/>
                        </a:spcBef>
                        <a:spcAft>
                          <a:spcPts val="0"/>
                        </a:spcAft>
                        <a:buClr>
                          <a:srgbClr val="000000"/>
                        </a:buClr>
                        <a:buSzPts val="1800"/>
                        <a:buFont typeface="Arial"/>
                        <a:buNone/>
                      </a:pPr>
                      <a:r>
                        <a:rPr lang="en-US" sz="1800" u="none" strike="noStrike" cap="none">
                          <a:solidFill>
                            <a:schemeClr val="dk1"/>
                          </a:solidFill>
                        </a:rPr>
                        <a:t>XXX</a:t>
                      </a:r>
                      <a:endParaRPr sz="18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0" lvl="0" indent="0" algn="l" rtl="0">
                        <a:lnSpc>
                          <a:spcPct val="115000"/>
                        </a:lnSpc>
                        <a:spcBef>
                          <a:spcPts val="0"/>
                        </a:spcBef>
                        <a:spcAft>
                          <a:spcPts val="0"/>
                        </a:spcAft>
                        <a:buClr>
                          <a:srgbClr val="000000"/>
                        </a:buClr>
                        <a:buSzPts val="1800"/>
                        <a:buFont typeface="Arial"/>
                        <a:buNone/>
                      </a:pPr>
                      <a:r>
                        <a:rPr lang="en-US" sz="1800" u="none" strike="noStrike" cap="none">
                          <a:solidFill>
                            <a:schemeClr val="dk1"/>
                          </a:solidFill>
                        </a:rPr>
                        <a:t>Not applicable</a:t>
                      </a:r>
                      <a:endParaRPr sz="18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0" lvl="0" indent="0" algn="l" rtl="0">
                        <a:lnSpc>
                          <a:spcPct val="115000"/>
                        </a:lnSpc>
                        <a:spcBef>
                          <a:spcPts val="0"/>
                        </a:spcBef>
                        <a:spcAft>
                          <a:spcPts val="0"/>
                        </a:spcAft>
                        <a:buClr>
                          <a:srgbClr val="000000"/>
                        </a:buClr>
                        <a:buSzPts val="1800"/>
                        <a:buFont typeface="Arial"/>
                        <a:buNone/>
                      </a:pPr>
                      <a:r>
                        <a:rPr lang="en-US" sz="1800" u="none" strike="noStrike" cap="none">
                          <a:solidFill>
                            <a:schemeClr val="dk1"/>
                          </a:solidFill>
                        </a:rPr>
                        <a:t>Required</a:t>
                      </a:r>
                      <a:endParaRPr sz="18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519075">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solidFill>
                            <a:schemeClr val="dk1"/>
                          </a:solidFill>
                        </a:rPr>
                        <a:t>Source</a:t>
                      </a:r>
                      <a:endParaRPr sz="18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0" lvl="0" indent="0" algn="l" rtl="0">
                        <a:lnSpc>
                          <a:spcPct val="115000"/>
                        </a:lnSpc>
                        <a:spcBef>
                          <a:spcPts val="0"/>
                        </a:spcBef>
                        <a:spcAft>
                          <a:spcPts val="0"/>
                        </a:spcAft>
                        <a:buClr>
                          <a:srgbClr val="000000"/>
                        </a:buClr>
                        <a:buSzPts val="1800"/>
                        <a:buFont typeface="Arial"/>
                        <a:buNone/>
                      </a:pPr>
                      <a:r>
                        <a:rPr lang="en-US" sz="1800" u="none" strike="noStrike" cap="none">
                          <a:solidFill>
                            <a:schemeClr val="dk1"/>
                          </a:solidFill>
                        </a:rPr>
                        <a:t>XXXX</a:t>
                      </a:r>
                      <a:endParaRPr sz="18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0" lvl="0" indent="0" algn="l" rtl="0">
                        <a:lnSpc>
                          <a:spcPct val="115000"/>
                        </a:lnSpc>
                        <a:spcBef>
                          <a:spcPts val="0"/>
                        </a:spcBef>
                        <a:spcAft>
                          <a:spcPts val="0"/>
                        </a:spcAft>
                        <a:buClr>
                          <a:srgbClr val="000000"/>
                        </a:buClr>
                        <a:buSzPts val="1800"/>
                        <a:buFont typeface="Arial"/>
                        <a:buNone/>
                      </a:pPr>
                      <a:r>
                        <a:rPr lang="en-US" sz="1800" u="none" strike="noStrike" cap="none">
                          <a:solidFill>
                            <a:schemeClr val="dk1"/>
                          </a:solidFill>
                        </a:rPr>
                        <a:t>Required</a:t>
                      </a:r>
                      <a:endParaRPr sz="18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0" lvl="0" indent="0" algn="l" rtl="0">
                        <a:lnSpc>
                          <a:spcPct val="115000"/>
                        </a:lnSpc>
                        <a:spcBef>
                          <a:spcPts val="0"/>
                        </a:spcBef>
                        <a:spcAft>
                          <a:spcPts val="0"/>
                        </a:spcAft>
                        <a:buClr>
                          <a:srgbClr val="000000"/>
                        </a:buClr>
                        <a:buSzPts val="1800"/>
                        <a:buFont typeface="Arial"/>
                        <a:buNone/>
                      </a:pPr>
                      <a:r>
                        <a:rPr lang="en-US" sz="1800" u="none" strike="noStrike" cap="none" dirty="0">
                          <a:solidFill>
                            <a:schemeClr val="dk1"/>
                          </a:solidFill>
                        </a:rPr>
                        <a:t>Optional</a:t>
                      </a:r>
                      <a:endParaRPr sz="1800" u="none" strike="noStrike" cap="none" dirty="0">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3ddeca8ccdd_0_96"/>
          <p:cNvSpPr txBox="1">
            <a:spLocks noGrp="1"/>
          </p:cNvSpPr>
          <p:nvPr>
            <p:ph type="title"/>
          </p:nvPr>
        </p:nvSpPr>
        <p:spPr>
          <a:xfrm>
            <a:off x="339213" y="2"/>
            <a:ext cx="11269800" cy="73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300"/>
              <a:buNone/>
            </a:pPr>
            <a:r>
              <a:rPr lang="en-US" dirty="0"/>
              <a:t>Object Codes</a:t>
            </a:r>
            <a:endParaRPr dirty="0"/>
          </a:p>
        </p:txBody>
      </p:sp>
      <p:sp>
        <p:nvSpPr>
          <p:cNvPr id="153" name="Google Shape;153;g3ddeca8ccdd_0_96"/>
          <p:cNvSpPr txBox="1">
            <a:spLocks noGrp="1"/>
          </p:cNvSpPr>
          <p:nvPr>
            <p:ph type="body" idx="1"/>
          </p:nvPr>
        </p:nvSpPr>
        <p:spPr>
          <a:xfrm>
            <a:off x="689100" y="964225"/>
            <a:ext cx="10813800" cy="48474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600"/>
              </a:spcBef>
              <a:spcAft>
                <a:spcPts val="0"/>
              </a:spcAft>
              <a:buSzPts val="1800"/>
              <a:buNone/>
            </a:pPr>
            <a:r>
              <a:rPr lang="en-US" sz="2200" dirty="0">
                <a:solidFill>
                  <a:schemeClr val="dk2"/>
                </a:solidFill>
              </a:rPr>
              <a:t>Make sure the object code is allowable for the program. The Department consultants use these codes to determine allowability of the program’s activities.</a:t>
            </a:r>
            <a:endParaRPr sz="2200" dirty="0">
              <a:solidFill>
                <a:schemeClr val="dk2"/>
              </a:solidFill>
            </a:endParaRPr>
          </a:p>
          <a:p>
            <a:pPr marL="0" lvl="0" indent="0" algn="l" rtl="0">
              <a:lnSpc>
                <a:spcPct val="115000"/>
              </a:lnSpc>
              <a:spcBef>
                <a:spcPts val="600"/>
              </a:spcBef>
              <a:spcAft>
                <a:spcPts val="0"/>
              </a:spcAft>
              <a:buClr>
                <a:schemeClr val="dk1"/>
              </a:buClr>
              <a:buSzPts val="1100"/>
              <a:buFont typeface="Arial"/>
              <a:buNone/>
            </a:pPr>
            <a:endParaRPr sz="2200" dirty="0">
              <a:solidFill>
                <a:schemeClr val="dk2"/>
              </a:solidFill>
            </a:endParaRPr>
          </a:p>
          <a:p>
            <a:pPr marL="0" lvl="0" indent="0" algn="l" rtl="0">
              <a:lnSpc>
                <a:spcPct val="115000"/>
              </a:lnSpc>
              <a:spcBef>
                <a:spcPts val="600"/>
              </a:spcBef>
              <a:spcAft>
                <a:spcPts val="0"/>
              </a:spcAft>
              <a:buSzPts val="1800"/>
              <a:buNone/>
            </a:pPr>
            <a:r>
              <a:rPr lang="en-US" sz="2200" b="1" dirty="0">
                <a:solidFill>
                  <a:schemeClr val="dk2"/>
                </a:solidFill>
              </a:rPr>
              <a:t>Example of allowable &amp; unallowable Object Code for Title II, Part A</a:t>
            </a:r>
            <a:endParaRPr sz="2200" b="1" dirty="0">
              <a:solidFill>
                <a:schemeClr val="dk2"/>
              </a:solidFill>
            </a:endParaRPr>
          </a:p>
          <a:p>
            <a:pPr marL="0" lvl="0" indent="0" algn="l" rtl="0">
              <a:lnSpc>
                <a:spcPct val="115000"/>
              </a:lnSpc>
              <a:spcBef>
                <a:spcPts val="600"/>
              </a:spcBef>
              <a:spcAft>
                <a:spcPts val="0"/>
              </a:spcAft>
              <a:buClr>
                <a:schemeClr val="dk1"/>
              </a:buClr>
              <a:buSzPts val="1100"/>
              <a:buFont typeface="Arial"/>
              <a:buNone/>
            </a:pPr>
            <a:endParaRPr sz="2200" b="1" dirty="0">
              <a:solidFill>
                <a:schemeClr val="dk2"/>
              </a:solidFill>
            </a:endParaRPr>
          </a:p>
          <a:p>
            <a:pPr marL="0" lvl="0" indent="0" algn="l" rtl="0">
              <a:lnSpc>
                <a:spcPct val="115000"/>
              </a:lnSpc>
              <a:spcBef>
                <a:spcPts val="600"/>
              </a:spcBef>
              <a:spcAft>
                <a:spcPts val="0"/>
              </a:spcAft>
              <a:buSzPts val="1800"/>
              <a:buNone/>
            </a:pPr>
            <a:r>
              <a:rPr lang="en-US" sz="2200" dirty="0">
                <a:solidFill>
                  <a:schemeClr val="dk2"/>
                </a:solidFill>
              </a:rPr>
              <a:t>Allowable: 613 - Professional</a:t>
            </a:r>
            <a:endParaRPr sz="2200" dirty="0">
              <a:solidFill>
                <a:schemeClr val="dk2"/>
              </a:solidFill>
            </a:endParaRPr>
          </a:p>
          <a:p>
            <a:pPr marL="0" lvl="0" indent="0" algn="l" rtl="0">
              <a:lnSpc>
                <a:spcPct val="115000"/>
              </a:lnSpc>
              <a:spcBef>
                <a:spcPts val="600"/>
              </a:spcBef>
              <a:spcAft>
                <a:spcPts val="0"/>
              </a:spcAft>
              <a:buClr>
                <a:schemeClr val="dk1"/>
              </a:buClr>
              <a:buSzPts val="1100"/>
              <a:buFont typeface="Arial"/>
              <a:buNone/>
            </a:pPr>
            <a:r>
              <a:rPr lang="en-US" sz="2200" dirty="0">
                <a:solidFill>
                  <a:schemeClr val="dk2"/>
                </a:solidFill>
              </a:rPr>
              <a:t>Unallowable: 612 – Instructional</a:t>
            </a:r>
            <a:endParaRPr sz="2200" dirty="0">
              <a:solidFill>
                <a:schemeClr val="dk2"/>
              </a:solidFill>
            </a:endParaRPr>
          </a:p>
          <a:p>
            <a:pPr marL="0" lvl="0" indent="0" algn="l" rtl="0">
              <a:lnSpc>
                <a:spcPct val="90000"/>
              </a:lnSpc>
              <a:spcBef>
                <a:spcPts val="750"/>
              </a:spcBef>
              <a:spcAft>
                <a:spcPts val="0"/>
              </a:spcAft>
              <a:buSzPts val="1800"/>
              <a:buNone/>
            </a:pPr>
            <a:endParaRPr sz="2200" dirty="0"/>
          </a:p>
        </p:txBody>
      </p:sp>
      <p:pic>
        <p:nvPicPr>
          <p:cNvPr id="154" name="Google Shape;154;g3ddeca8ccdd_0_96" descr="An outline:&#10;600 Supplies&#10;Subheading: 610 General Supplies (Header only Effective with FY14 Reporting) (May 13)&#10;Subheadings arranged under 610:&#10;611 Office&#10;612 Instructional (Used with function 1000)&#10;613 Professional&#10;614 Undefined (Previously Data Processing, which would be part of 65X, technology related)&#10;615 [Blank]&#10;616 [Blank]&#10;617 Building Construction Supplies&#10;618 Other General Supplies&#10;619 Resale Inventory Consumed"/>
          <p:cNvPicPr preferRelativeResize="0"/>
          <p:nvPr/>
        </p:nvPicPr>
        <p:blipFill rotWithShape="1">
          <a:blip r:embed="rId3">
            <a:alphaModFix/>
          </a:blip>
          <a:srcRect/>
          <a:stretch/>
        </p:blipFill>
        <p:spPr>
          <a:xfrm>
            <a:off x="4972912" y="2983225"/>
            <a:ext cx="6636101" cy="2005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g3ddeca8ccdd_0_1"/>
          <p:cNvSpPr txBox="1">
            <a:spLocks noGrp="1"/>
          </p:cNvSpPr>
          <p:nvPr>
            <p:ph type="title"/>
          </p:nvPr>
        </p:nvSpPr>
        <p:spPr>
          <a:xfrm>
            <a:off x="408561" y="437100"/>
            <a:ext cx="3540900" cy="5906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300"/>
              <a:buNone/>
            </a:pPr>
            <a:r>
              <a:rPr lang="en-US"/>
              <a:t>Overview</a:t>
            </a:r>
            <a:endParaRPr/>
          </a:p>
        </p:txBody>
      </p:sp>
      <p:sp>
        <p:nvSpPr>
          <p:cNvPr id="42" name="Google Shape;42;g3ddeca8ccdd_0_1"/>
          <p:cNvSpPr txBox="1">
            <a:spLocks noGrp="1"/>
          </p:cNvSpPr>
          <p:nvPr>
            <p:ph type="body" idx="1"/>
          </p:nvPr>
        </p:nvSpPr>
        <p:spPr>
          <a:xfrm>
            <a:off x="4591454" y="428017"/>
            <a:ext cx="7017300" cy="5906400"/>
          </a:xfrm>
          <a:prstGeom prst="rect">
            <a:avLst/>
          </a:prstGeom>
          <a:noFill/>
          <a:ln>
            <a:noFill/>
          </a:ln>
        </p:spPr>
        <p:txBody>
          <a:bodyPr spcFirstLastPara="1" wrap="square" lIns="91425" tIns="45700" rIns="91425" bIns="45700" anchor="ctr" anchorCtr="0">
            <a:normAutofit/>
          </a:bodyPr>
          <a:lstStyle/>
          <a:p>
            <a:pPr marL="457200" lvl="0" indent="-368300" algn="l" rtl="0">
              <a:lnSpc>
                <a:spcPct val="150000"/>
              </a:lnSpc>
              <a:spcBef>
                <a:spcPts val="300"/>
              </a:spcBef>
              <a:spcAft>
                <a:spcPts val="0"/>
              </a:spcAft>
              <a:buClr>
                <a:srgbClr val="002A4B"/>
              </a:buClr>
              <a:buSzPts val="2200"/>
              <a:buChar char="●"/>
            </a:pPr>
            <a:r>
              <a:rPr lang="en-US" sz="2200">
                <a:solidFill>
                  <a:srgbClr val="002A4B"/>
                </a:solidFill>
              </a:rPr>
              <a:t>Purpose</a:t>
            </a:r>
            <a:endParaRPr sz="2200">
              <a:solidFill>
                <a:srgbClr val="002A4B"/>
              </a:solidFill>
            </a:endParaRPr>
          </a:p>
          <a:p>
            <a:pPr marL="457200" lvl="0" indent="-368300" algn="l" rtl="0">
              <a:lnSpc>
                <a:spcPct val="150000"/>
              </a:lnSpc>
              <a:spcBef>
                <a:spcPts val="0"/>
              </a:spcBef>
              <a:spcAft>
                <a:spcPts val="0"/>
              </a:spcAft>
              <a:buClr>
                <a:srgbClr val="002A4B"/>
              </a:buClr>
              <a:buSzPts val="2200"/>
              <a:buChar char="●"/>
            </a:pPr>
            <a:r>
              <a:rPr lang="en-US" sz="2200">
                <a:solidFill>
                  <a:srgbClr val="002A4B"/>
                </a:solidFill>
              </a:rPr>
              <a:t>Overview of the Consolidated Application in the CASA</a:t>
            </a:r>
            <a:endParaRPr sz="2200">
              <a:solidFill>
                <a:srgbClr val="002A4B"/>
              </a:solidFill>
            </a:endParaRPr>
          </a:p>
          <a:p>
            <a:pPr marL="457200" lvl="0" indent="-368300" algn="l" rtl="0">
              <a:lnSpc>
                <a:spcPct val="150000"/>
              </a:lnSpc>
              <a:spcBef>
                <a:spcPts val="0"/>
              </a:spcBef>
              <a:spcAft>
                <a:spcPts val="0"/>
              </a:spcAft>
              <a:buClr>
                <a:srgbClr val="002A4B"/>
              </a:buClr>
              <a:buSzPts val="2200"/>
              <a:buChar char="●"/>
            </a:pPr>
            <a:r>
              <a:rPr lang="en-US" sz="2200">
                <a:solidFill>
                  <a:srgbClr val="002A4B"/>
                </a:solidFill>
              </a:rPr>
              <a:t>Reimbursement Claim Process in the Consolidated Application</a:t>
            </a:r>
            <a:endParaRPr sz="2200">
              <a:solidFill>
                <a:srgbClr val="002A4B"/>
              </a:solidFill>
            </a:endParaRPr>
          </a:p>
          <a:p>
            <a:pPr marL="457200" lvl="0" indent="-368300" algn="l" rtl="0">
              <a:lnSpc>
                <a:spcPct val="150000"/>
              </a:lnSpc>
              <a:spcBef>
                <a:spcPts val="0"/>
              </a:spcBef>
              <a:spcAft>
                <a:spcPts val="0"/>
              </a:spcAft>
              <a:buClr>
                <a:srgbClr val="002A4B"/>
              </a:buClr>
              <a:buSzPts val="2200"/>
              <a:buChar char="●"/>
            </a:pPr>
            <a:r>
              <a:rPr lang="en-US" sz="2200">
                <a:solidFill>
                  <a:srgbClr val="002A4B"/>
                </a:solidFill>
              </a:rPr>
              <a:t>Carryover Limitations</a:t>
            </a:r>
            <a:endParaRPr sz="2200">
              <a:solidFill>
                <a:srgbClr val="002A4B"/>
              </a:solidFill>
            </a:endParaRPr>
          </a:p>
          <a:p>
            <a:pPr marL="457200" lvl="0" indent="-368300" algn="l" rtl="0">
              <a:lnSpc>
                <a:spcPct val="150000"/>
              </a:lnSpc>
              <a:spcBef>
                <a:spcPts val="0"/>
              </a:spcBef>
              <a:spcAft>
                <a:spcPts val="0"/>
              </a:spcAft>
              <a:buClr>
                <a:srgbClr val="002A4B"/>
              </a:buClr>
              <a:buSzPts val="2200"/>
              <a:buChar char="●"/>
            </a:pPr>
            <a:r>
              <a:rPr lang="en-US" sz="2200">
                <a:solidFill>
                  <a:srgbClr val="002A4B"/>
                </a:solidFill>
              </a:rPr>
              <a:t>Transferability</a:t>
            </a:r>
            <a:endParaRPr sz="2200">
              <a:solidFill>
                <a:srgbClr val="002A4B"/>
              </a:solidFill>
            </a:endParaRPr>
          </a:p>
          <a:p>
            <a:pPr marL="457200" lvl="0" indent="-368300" algn="l" rtl="0">
              <a:lnSpc>
                <a:spcPct val="150000"/>
              </a:lnSpc>
              <a:spcBef>
                <a:spcPts val="0"/>
              </a:spcBef>
              <a:spcAft>
                <a:spcPts val="0"/>
              </a:spcAft>
              <a:buClr>
                <a:srgbClr val="002A4B"/>
              </a:buClr>
              <a:buSzPts val="2200"/>
              <a:buChar char="●"/>
            </a:pPr>
            <a:r>
              <a:rPr lang="en-US" sz="2200">
                <a:solidFill>
                  <a:srgbClr val="002A4B"/>
                </a:solidFill>
              </a:rPr>
              <a:t>Resources</a:t>
            </a:r>
            <a:endParaRPr sz="32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60" name="Google Shape;160;g3ddeca8ccdd_0_91"/>
          <p:cNvSpPr txBox="1">
            <a:spLocks noGrp="1"/>
          </p:cNvSpPr>
          <p:nvPr>
            <p:ph type="title"/>
          </p:nvPr>
        </p:nvSpPr>
        <p:spPr>
          <a:xfrm>
            <a:off x="339213" y="2"/>
            <a:ext cx="11269800" cy="73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300"/>
              <a:buNone/>
            </a:pPr>
            <a:r>
              <a:rPr lang="en-US" dirty="0"/>
              <a:t>Example</a:t>
            </a:r>
            <a:r>
              <a:rPr lang="en-US" dirty="0">
                <a:solidFill>
                  <a:srgbClr val="03617A"/>
                </a:solidFill>
              </a:rPr>
              <a:t> of General Ledger Type 1</a:t>
            </a:r>
            <a:endParaRPr dirty="0">
              <a:solidFill>
                <a:srgbClr val="03617A"/>
              </a:solidFill>
            </a:endParaRPr>
          </a:p>
        </p:txBody>
      </p:sp>
      <p:pic>
        <p:nvPicPr>
          <p:cNvPr id="159" name="Google Shape;159;g3ddeca8ccdd_0_91" descr="Appendix A: General Ledger Example. Shows the location of various descriptions in a typical general ledger."/>
          <p:cNvPicPr preferRelativeResize="0"/>
          <p:nvPr/>
        </p:nvPicPr>
        <p:blipFill rotWithShape="1">
          <a:blip r:embed="rId3">
            <a:alphaModFix/>
          </a:blip>
          <a:srcRect/>
          <a:stretch/>
        </p:blipFill>
        <p:spPr>
          <a:xfrm>
            <a:off x="1148450" y="794725"/>
            <a:ext cx="9634326" cy="58408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g3dfb637277b_0_3" descr="A different example of frequently-used budget format."/>
          <p:cNvPicPr preferRelativeResize="0"/>
          <p:nvPr/>
        </p:nvPicPr>
        <p:blipFill rotWithShape="1">
          <a:blip r:embed="rId3">
            <a:alphaModFix/>
          </a:blip>
          <a:srcRect/>
          <a:stretch/>
        </p:blipFill>
        <p:spPr>
          <a:xfrm>
            <a:off x="707676" y="737400"/>
            <a:ext cx="10776651" cy="5604275"/>
          </a:xfrm>
          <a:prstGeom prst="rect">
            <a:avLst/>
          </a:prstGeom>
          <a:noFill/>
          <a:ln>
            <a:noFill/>
          </a:ln>
        </p:spPr>
      </p:pic>
      <p:sp>
        <p:nvSpPr>
          <p:cNvPr id="166" name="Google Shape;166;g3dfb637277b_0_3"/>
          <p:cNvSpPr txBox="1">
            <a:spLocks noGrp="1"/>
          </p:cNvSpPr>
          <p:nvPr>
            <p:ph type="title"/>
          </p:nvPr>
        </p:nvSpPr>
        <p:spPr>
          <a:xfrm>
            <a:off x="339213" y="2"/>
            <a:ext cx="11269800" cy="73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300"/>
              <a:buNone/>
            </a:pPr>
            <a:r>
              <a:rPr lang="en-US" dirty="0"/>
              <a:t>Example</a:t>
            </a:r>
            <a:r>
              <a:rPr lang="en-US" dirty="0">
                <a:solidFill>
                  <a:srgbClr val="03617A"/>
                </a:solidFill>
              </a:rPr>
              <a:t> of General Ledger Type 2</a:t>
            </a:r>
            <a:endParaRPr dirty="0">
              <a:solidFill>
                <a:srgbClr val="03617A"/>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3ddeca8ccdd_0_105"/>
          <p:cNvSpPr txBox="1">
            <a:spLocks noGrp="1"/>
          </p:cNvSpPr>
          <p:nvPr>
            <p:ph type="title"/>
          </p:nvPr>
        </p:nvSpPr>
        <p:spPr>
          <a:xfrm>
            <a:off x="831851" y="1709740"/>
            <a:ext cx="105156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4500"/>
              <a:buNone/>
            </a:pPr>
            <a:r>
              <a:rPr lang="en-US" dirty="0"/>
              <a:t>Carryover Limitations</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2" name="Title 1">
            <a:extLst>
              <a:ext uri="{FF2B5EF4-FFF2-40B4-BE49-F238E27FC236}">
                <a16:creationId xmlns:a16="http://schemas.microsoft.com/office/drawing/2014/main" id="{9FCFCE2B-AB47-2B2F-86B8-18202FE1F70B}"/>
              </a:ext>
            </a:extLst>
          </p:cNvPr>
          <p:cNvSpPr>
            <a:spLocks noGrp="1"/>
          </p:cNvSpPr>
          <p:nvPr>
            <p:ph type="title"/>
          </p:nvPr>
        </p:nvSpPr>
        <p:spPr>
          <a:xfrm>
            <a:off x="339213" y="-737417"/>
            <a:ext cx="11269691" cy="737417"/>
          </a:xfrm>
        </p:spPr>
        <p:txBody>
          <a:bodyPr spcFirstLastPara="1" wrap="square" lIns="91425" tIns="45700" rIns="91425" bIns="45700" anchor="b" anchorCtr="0">
            <a:normAutofit/>
          </a:bodyPr>
          <a:lstStyle/>
          <a:p>
            <a:r>
              <a:rPr lang="en-US" dirty="0"/>
              <a:t>Examples of Carryover Limitations</a:t>
            </a:r>
          </a:p>
        </p:txBody>
      </p:sp>
      <p:graphicFrame>
        <p:nvGraphicFramePr>
          <p:cNvPr id="176" name="Google Shape;176;g3ddeca8ccdd_0_110"/>
          <p:cNvGraphicFramePr/>
          <p:nvPr>
            <p:extLst>
              <p:ext uri="{D42A27DB-BD31-4B8C-83A1-F6EECF244321}">
                <p14:modId xmlns:p14="http://schemas.microsoft.com/office/powerpoint/2010/main" val="3491161141"/>
              </p:ext>
            </p:extLst>
          </p:nvPr>
        </p:nvGraphicFramePr>
        <p:xfrm>
          <a:off x="1461075" y="906125"/>
          <a:ext cx="9655125" cy="5929354"/>
        </p:xfrm>
        <a:graphic>
          <a:graphicData uri="http://schemas.openxmlformats.org/drawingml/2006/table">
            <a:tbl>
              <a:tblPr firstRow="1">
                <a:noFill/>
                <a:tableStyleId>{BA6612B7-AE90-41D5-9A70-3FDF40EBE5E6}</a:tableStyleId>
              </a:tblPr>
              <a:tblGrid>
                <a:gridCol w="3236425">
                  <a:extLst>
                    <a:ext uri="{9D8B030D-6E8A-4147-A177-3AD203B41FA5}">
                      <a16:colId xmlns:a16="http://schemas.microsoft.com/office/drawing/2014/main" val="20000"/>
                    </a:ext>
                  </a:extLst>
                </a:gridCol>
                <a:gridCol w="6418700">
                  <a:extLst>
                    <a:ext uri="{9D8B030D-6E8A-4147-A177-3AD203B41FA5}">
                      <a16:colId xmlns:a16="http://schemas.microsoft.com/office/drawing/2014/main" val="20001"/>
                    </a:ext>
                  </a:extLst>
                </a:gridCol>
              </a:tblGrid>
              <a:tr h="550750">
                <a:tc>
                  <a:txBody>
                    <a:bodyPr/>
                    <a:lstStyle/>
                    <a:p>
                      <a:pPr marL="0" marR="0" lvl="0" indent="0" algn="ctr" rtl="0">
                        <a:lnSpc>
                          <a:spcPct val="115000"/>
                        </a:lnSpc>
                        <a:spcBef>
                          <a:spcPts val="0"/>
                        </a:spcBef>
                        <a:spcAft>
                          <a:spcPts val="0"/>
                        </a:spcAft>
                        <a:buClr>
                          <a:srgbClr val="000000"/>
                        </a:buClr>
                        <a:buSzPts val="1400"/>
                        <a:buFont typeface="Arial"/>
                        <a:buNone/>
                      </a:pPr>
                      <a:r>
                        <a:rPr lang="en-US" sz="1400" b="1" u="none" strike="noStrike" cap="none">
                          <a:solidFill>
                            <a:schemeClr val="dk1"/>
                          </a:solidFill>
                        </a:rPr>
                        <a:t>ESEA Title Program</a:t>
                      </a:r>
                      <a:endParaRPr sz="1400" b="1" u="none" strike="noStrike" cap="none">
                        <a:solidFill>
                          <a:schemeClr val="dk1"/>
                        </a:solidFill>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0E0E3"/>
                    </a:solidFill>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400" b="1" u="none" strike="noStrike" cap="none">
                          <a:solidFill>
                            <a:schemeClr val="dk1"/>
                          </a:solidFill>
                        </a:rPr>
                        <a:t>Carryover Allowed?*</a:t>
                      </a:r>
                      <a:endParaRPr sz="1400" b="1" u="none" strike="noStrike" cap="none">
                        <a:solidFill>
                          <a:schemeClr val="dk1"/>
                        </a:solidFill>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0E0E3"/>
                    </a:solidFill>
                  </a:tcPr>
                </a:tc>
                <a:extLst>
                  <a:ext uri="{0D108BD9-81ED-4DB2-BD59-A6C34878D82A}">
                    <a16:rowId xmlns:a16="http://schemas.microsoft.com/office/drawing/2014/main" val="10000"/>
                  </a:ext>
                </a:extLst>
              </a:tr>
              <a:tr h="383600">
                <a:tc>
                  <a:txBody>
                    <a:bodyPr/>
                    <a:lstStyle/>
                    <a:p>
                      <a:pPr marL="0" marR="0" lvl="0" indent="0" algn="ctr" rtl="0">
                        <a:lnSpc>
                          <a:spcPct val="115000"/>
                        </a:lnSpc>
                        <a:spcBef>
                          <a:spcPts val="0"/>
                        </a:spcBef>
                        <a:spcAft>
                          <a:spcPts val="0"/>
                        </a:spcAft>
                        <a:buClr>
                          <a:srgbClr val="000000"/>
                        </a:buClr>
                        <a:buSzPts val="1400"/>
                        <a:buFont typeface="Arial"/>
                        <a:buNone/>
                      </a:pPr>
                      <a:r>
                        <a:rPr lang="en-US" sz="1400" u="none" strike="noStrike" cap="none">
                          <a:solidFill>
                            <a:schemeClr val="dk1"/>
                          </a:solidFill>
                        </a:rPr>
                        <a:t>Title I, Section 1003</a:t>
                      </a:r>
                      <a:endParaRPr sz="14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400" u="none" strike="noStrike" cap="none">
                          <a:solidFill>
                            <a:schemeClr val="dk1"/>
                          </a:solidFill>
                        </a:rPr>
                        <a:t>Yes</a:t>
                      </a:r>
                      <a:endParaRPr sz="14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858725">
                <a:tc>
                  <a:txBody>
                    <a:bodyPr/>
                    <a:lstStyle/>
                    <a:p>
                      <a:pPr marL="0" marR="0" lvl="0" indent="0" algn="ctr" rtl="0">
                        <a:lnSpc>
                          <a:spcPct val="115000"/>
                        </a:lnSpc>
                        <a:spcBef>
                          <a:spcPts val="0"/>
                        </a:spcBef>
                        <a:spcAft>
                          <a:spcPts val="0"/>
                        </a:spcAft>
                        <a:buClr>
                          <a:srgbClr val="000000"/>
                        </a:buClr>
                        <a:buSzPts val="1400"/>
                        <a:buFont typeface="Arial"/>
                        <a:buNone/>
                      </a:pPr>
                      <a:r>
                        <a:rPr lang="en-US" sz="1400" u="none" strike="noStrike" cap="none">
                          <a:solidFill>
                            <a:schemeClr val="dk1"/>
                          </a:solidFill>
                        </a:rPr>
                        <a:t>Title IA</a:t>
                      </a:r>
                      <a:endParaRPr sz="14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400" u="none" strike="noStrike" cap="none" dirty="0">
                          <a:solidFill>
                            <a:schemeClr val="dk1"/>
                          </a:solidFill>
                        </a:rPr>
                        <a:t>Yes, but districts with a current year allocation of $50,000 or more </a:t>
                      </a:r>
                      <a:br>
                        <a:rPr lang="en-US" sz="1400" u="none" strike="noStrike" cap="none" dirty="0">
                          <a:solidFill>
                            <a:schemeClr val="dk1"/>
                          </a:solidFill>
                        </a:rPr>
                      </a:br>
                      <a:r>
                        <a:rPr lang="en-US" sz="1400" u="none" strike="noStrike" cap="none" dirty="0">
                          <a:solidFill>
                            <a:schemeClr val="dk1"/>
                          </a:solidFill>
                        </a:rPr>
                        <a:t>cannot carry forward more than 15% of its allocation </a:t>
                      </a:r>
                      <a:br>
                        <a:rPr lang="en-US" sz="1400" u="none" strike="noStrike" cap="none" dirty="0">
                          <a:solidFill>
                            <a:schemeClr val="dk1"/>
                          </a:solidFill>
                        </a:rPr>
                      </a:br>
                      <a:r>
                        <a:rPr lang="en-US" sz="1400" u="none" strike="noStrike" cap="none" dirty="0">
                          <a:solidFill>
                            <a:schemeClr val="dk1"/>
                          </a:solidFill>
                        </a:rPr>
                        <a:t>without an approved waiver from the Department.</a:t>
                      </a:r>
                      <a:endParaRPr sz="1400" u="none" strike="noStrike" cap="none" dirty="0">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3600">
                <a:tc>
                  <a:txBody>
                    <a:bodyPr/>
                    <a:lstStyle/>
                    <a:p>
                      <a:pPr marL="0" marR="0" lvl="0" indent="0" algn="ctr" rtl="0">
                        <a:lnSpc>
                          <a:spcPct val="115000"/>
                        </a:lnSpc>
                        <a:spcBef>
                          <a:spcPts val="0"/>
                        </a:spcBef>
                        <a:spcAft>
                          <a:spcPts val="0"/>
                        </a:spcAft>
                        <a:buClr>
                          <a:srgbClr val="000000"/>
                        </a:buClr>
                        <a:buSzPts val="1400"/>
                        <a:buFont typeface="Arial"/>
                        <a:buNone/>
                      </a:pPr>
                      <a:r>
                        <a:rPr lang="en-US" sz="1400" u="none" strike="noStrike" cap="none">
                          <a:solidFill>
                            <a:schemeClr val="dk1"/>
                          </a:solidFill>
                        </a:rPr>
                        <a:t>Title IC</a:t>
                      </a:r>
                      <a:endParaRPr sz="14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400" u="none" strike="noStrike" cap="none">
                          <a:solidFill>
                            <a:schemeClr val="dk1"/>
                          </a:solidFill>
                        </a:rPr>
                        <a:t>No, funds are reallocated to eligible subgrantees</a:t>
                      </a:r>
                      <a:endParaRPr sz="14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3600">
                <a:tc>
                  <a:txBody>
                    <a:bodyPr/>
                    <a:lstStyle/>
                    <a:p>
                      <a:pPr marL="0" marR="0" lvl="0" indent="0" algn="ctr" rtl="0">
                        <a:lnSpc>
                          <a:spcPct val="115000"/>
                        </a:lnSpc>
                        <a:spcBef>
                          <a:spcPts val="0"/>
                        </a:spcBef>
                        <a:spcAft>
                          <a:spcPts val="0"/>
                        </a:spcAft>
                        <a:buClr>
                          <a:srgbClr val="000000"/>
                        </a:buClr>
                        <a:buSzPts val="1400"/>
                        <a:buFont typeface="Arial"/>
                        <a:buNone/>
                      </a:pPr>
                      <a:r>
                        <a:rPr lang="en-US" sz="1400" u="none" strike="noStrike" cap="none">
                          <a:solidFill>
                            <a:schemeClr val="dk1"/>
                          </a:solidFill>
                        </a:rPr>
                        <a:t>Title ID1</a:t>
                      </a:r>
                      <a:endParaRPr sz="14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400" u="none" strike="noStrike" cap="none">
                          <a:solidFill>
                            <a:schemeClr val="dk1"/>
                          </a:solidFill>
                        </a:rPr>
                        <a:t>Yes</a:t>
                      </a:r>
                      <a:endParaRPr sz="14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83600">
                <a:tc>
                  <a:txBody>
                    <a:bodyPr/>
                    <a:lstStyle/>
                    <a:p>
                      <a:pPr marL="0" marR="0" lvl="0" indent="0" algn="ctr" rtl="0">
                        <a:lnSpc>
                          <a:spcPct val="115000"/>
                        </a:lnSpc>
                        <a:spcBef>
                          <a:spcPts val="0"/>
                        </a:spcBef>
                        <a:spcAft>
                          <a:spcPts val="0"/>
                        </a:spcAft>
                        <a:buClr>
                          <a:srgbClr val="000000"/>
                        </a:buClr>
                        <a:buSzPts val="1400"/>
                        <a:buFont typeface="Arial"/>
                        <a:buNone/>
                      </a:pPr>
                      <a:r>
                        <a:rPr lang="en-US" sz="1400" u="none" strike="noStrike" cap="none">
                          <a:solidFill>
                            <a:schemeClr val="dk1"/>
                          </a:solidFill>
                        </a:rPr>
                        <a:t>Title ID2</a:t>
                      </a:r>
                      <a:endParaRPr sz="14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400" u="none" strike="noStrike" cap="none">
                          <a:solidFill>
                            <a:schemeClr val="dk1"/>
                          </a:solidFill>
                        </a:rPr>
                        <a:t>Yes</a:t>
                      </a:r>
                      <a:endParaRPr sz="14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83600">
                <a:tc>
                  <a:txBody>
                    <a:bodyPr/>
                    <a:lstStyle/>
                    <a:p>
                      <a:pPr marL="0" marR="0" lvl="0" indent="0" algn="ctr" rtl="0">
                        <a:lnSpc>
                          <a:spcPct val="115000"/>
                        </a:lnSpc>
                        <a:spcBef>
                          <a:spcPts val="0"/>
                        </a:spcBef>
                        <a:spcAft>
                          <a:spcPts val="0"/>
                        </a:spcAft>
                        <a:buClr>
                          <a:srgbClr val="000000"/>
                        </a:buClr>
                        <a:buSzPts val="1400"/>
                        <a:buFont typeface="Arial"/>
                        <a:buNone/>
                      </a:pPr>
                      <a:r>
                        <a:rPr lang="en-US" sz="1400" u="none" strike="noStrike" cap="none">
                          <a:solidFill>
                            <a:schemeClr val="dk1"/>
                          </a:solidFill>
                        </a:rPr>
                        <a:t>Title IIA</a:t>
                      </a:r>
                      <a:endParaRPr sz="14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400" u="none" strike="noStrike" cap="none">
                          <a:solidFill>
                            <a:schemeClr val="dk1"/>
                          </a:solidFill>
                        </a:rPr>
                        <a:t>Yes</a:t>
                      </a:r>
                      <a:endParaRPr sz="14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83600">
                <a:tc>
                  <a:txBody>
                    <a:bodyPr/>
                    <a:lstStyle/>
                    <a:p>
                      <a:pPr marL="0" marR="0" lvl="0" indent="0" algn="ctr" rtl="0">
                        <a:lnSpc>
                          <a:spcPct val="115000"/>
                        </a:lnSpc>
                        <a:spcBef>
                          <a:spcPts val="0"/>
                        </a:spcBef>
                        <a:spcAft>
                          <a:spcPts val="0"/>
                        </a:spcAft>
                        <a:buClr>
                          <a:srgbClr val="000000"/>
                        </a:buClr>
                        <a:buSzPts val="1400"/>
                        <a:buFont typeface="Arial"/>
                        <a:buNone/>
                      </a:pPr>
                      <a:r>
                        <a:rPr lang="en-US" sz="1400" u="none" strike="noStrike" cap="none">
                          <a:solidFill>
                            <a:schemeClr val="dk1"/>
                          </a:solidFill>
                        </a:rPr>
                        <a:t>Title IIIA – EL</a:t>
                      </a:r>
                      <a:endParaRPr sz="14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400" u="none" strike="noStrike" cap="none">
                          <a:solidFill>
                            <a:schemeClr val="dk1"/>
                          </a:solidFill>
                        </a:rPr>
                        <a:t>Yes</a:t>
                      </a:r>
                      <a:endParaRPr sz="14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83600">
                <a:tc>
                  <a:txBody>
                    <a:bodyPr/>
                    <a:lstStyle/>
                    <a:p>
                      <a:pPr marL="0" marR="0" lvl="0" indent="0" algn="ctr" rtl="0">
                        <a:lnSpc>
                          <a:spcPct val="115000"/>
                        </a:lnSpc>
                        <a:spcBef>
                          <a:spcPts val="0"/>
                        </a:spcBef>
                        <a:spcAft>
                          <a:spcPts val="0"/>
                        </a:spcAft>
                        <a:buClr>
                          <a:srgbClr val="000000"/>
                        </a:buClr>
                        <a:buSzPts val="1400"/>
                        <a:buFont typeface="Arial"/>
                        <a:buNone/>
                      </a:pPr>
                      <a:r>
                        <a:rPr lang="en-US" sz="1400" u="none" strike="noStrike" cap="none">
                          <a:solidFill>
                            <a:schemeClr val="dk1"/>
                          </a:solidFill>
                        </a:rPr>
                        <a:t>Title IIIA – Immigrant</a:t>
                      </a:r>
                      <a:endParaRPr sz="14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400" u="none" strike="noStrike" cap="none">
                          <a:solidFill>
                            <a:schemeClr val="dk1"/>
                          </a:solidFill>
                        </a:rPr>
                        <a:t>Yes</a:t>
                      </a:r>
                      <a:endParaRPr sz="14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383600">
                <a:tc>
                  <a:txBody>
                    <a:bodyPr/>
                    <a:lstStyle/>
                    <a:p>
                      <a:pPr marL="0" marR="0" lvl="0" indent="0" algn="ctr" rtl="0">
                        <a:lnSpc>
                          <a:spcPct val="115000"/>
                        </a:lnSpc>
                        <a:spcBef>
                          <a:spcPts val="0"/>
                        </a:spcBef>
                        <a:spcAft>
                          <a:spcPts val="0"/>
                        </a:spcAft>
                        <a:buClr>
                          <a:srgbClr val="000000"/>
                        </a:buClr>
                        <a:buSzPts val="1400"/>
                        <a:buFont typeface="Arial"/>
                        <a:buNone/>
                      </a:pPr>
                      <a:r>
                        <a:rPr lang="en-US" sz="1400" u="none" strike="noStrike" cap="none">
                          <a:solidFill>
                            <a:schemeClr val="dk1"/>
                          </a:solidFill>
                        </a:rPr>
                        <a:t>Title IVA</a:t>
                      </a:r>
                      <a:endParaRPr sz="14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400" u="none" strike="noStrike" cap="none">
                          <a:solidFill>
                            <a:schemeClr val="dk1"/>
                          </a:solidFill>
                        </a:rPr>
                        <a:t>Yes</a:t>
                      </a:r>
                      <a:endParaRPr sz="14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383600">
                <a:tc>
                  <a:txBody>
                    <a:bodyPr/>
                    <a:lstStyle/>
                    <a:p>
                      <a:pPr marL="0" marR="0" lvl="0" indent="0" algn="ctr" rtl="0">
                        <a:lnSpc>
                          <a:spcPct val="115000"/>
                        </a:lnSpc>
                        <a:spcBef>
                          <a:spcPts val="0"/>
                        </a:spcBef>
                        <a:spcAft>
                          <a:spcPts val="0"/>
                        </a:spcAft>
                        <a:buClr>
                          <a:srgbClr val="000000"/>
                        </a:buClr>
                        <a:buSzPts val="1400"/>
                        <a:buFont typeface="Arial"/>
                        <a:buNone/>
                      </a:pPr>
                      <a:r>
                        <a:rPr lang="en-US" sz="1400" u="none" strike="noStrike" cap="none">
                          <a:solidFill>
                            <a:schemeClr val="dk1"/>
                          </a:solidFill>
                        </a:rPr>
                        <a:t>Title IVB</a:t>
                      </a:r>
                      <a:endParaRPr sz="14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400" u="none" strike="noStrike" cap="none">
                          <a:solidFill>
                            <a:schemeClr val="dk1"/>
                          </a:solidFill>
                        </a:rPr>
                        <a:t>Yes</a:t>
                      </a:r>
                      <a:endParaRPr sz="14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383600">
                <a:tc>
                  <a:txBody>
                    <a:bodyPr/>
                    <a:lstStyle/>
                    <a:p>
                      <a:pPr marL="0" marR="0" lvl="0" indent="0" algn="ctr" rtl="0">
                        <a:lnSpc>
                          <a:spcPct val="115000"/>
                        </a:lnSpc>
                        <a:spcBef>
                          <a:spcPts val="0"/>
                        </a:spcBef>
                        <a:spcAft>
                          <a:spcPts val="0"/>
                        </a:spcAft>
                        <a:buClr>
                          <a:srgbClr val="000000"/>
                        </a:buClr>
                        <a:buSzPts val="1400"/>
                        <a:buFont typeface="Arial"/>
                        <a:buNone/>
                      </a:pPr>
                      <a:r>
                        <a:rPr lang="en-US" sz="1400" u="none" strike="noStrike" cap="none">
                          <a:solidFill>
                            <a:schemeClr val="dk1"/>
                          </a:solidFill>
                        </a:rPr>
                        <a:t>Title VB2</a:t>
                      </a:r>
                      <a:endParaRPr sz="14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400" u="none" strike="noStrike" cap="none">
                          <a:solidFill>
                            <a:schemeClr val="dk1"/>
                          </a:solidFill>
                        </a:rPr>
                        <a:t>Yes</a:t>
                      </a:r>
                      <a:endParaRPr sz="14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383600">
                <a:tc>
                  <a:txBody>
                    <a:bodyPr/>
                    <a:lstStyle/>
                    <a:p>
                      <a:pPr marL="0" marR="0" lvl="0" indent="0" algn="ctr" rtl="0">
                        <a:lnSpc>
                          <a:spcPct val="115000"/>
                        </a:lnSpc>
                        <a:spcBef>
                          <a:spcPts val="0"/>
                        </a:spcBef>
                        <a:spcAft>
                          <a:spcPts val="0"/>
                        </a:spcAft>
                        <a:buClr>
                          <a:srgbClr val="000000"/>
                        </a:buClr>
                        <a:buSzPts val="1400"/>
                        <a:buFont typeface="Arial"/>
                        <a:buNone/>
                      </a:pPr>
                      <a:r>
                        <a:rPr lang="en-US" sz="1400" u="none" strike="noStrike" cap="none">
                          <a:solidFill>
                            <a:schemeClr val="dk1"/>
                          </a:solidFill>
                        </a:rPr>
                        <a:t>McKinney-Vento</a:t>
                      </a:r>
                      <a:endParaRPr sz="14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400" u="none" strike="noStrike" cap="none" dirty="0">
                          <a:solidFill>
                            <a:schemeClr val="dk1"/>
                          </a:solidFill>
                        </a:rPr>
                        <a:t>Yes</a:t>
                      </a:r>
                      <a:endParaRPr sz="1400" u="none" strike="noStrike" cap="none" dirty="0">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3ddeca8ccdd_0_118"/>
          <p:cNvSpPr txBox="1">
            <a:spLocks noGrp="1"/>
          </p:cNvSpPr>
          <p:nvPr>
            <p:ph type="title"/>
          </p:nvPr>
        </p:nvSpPr>
        <p:spPr>
          <a:xfrm>
            <a:off x="831851" y="1709740"/>
            <a:ext cx="105156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4500"/>
              <a:buNone/>
            </a:pPr>
            <a:r>
              <a:rPr lang="en-US" dirty="0"/>
              <a:t>Transferability</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3ddeca8ccdd_0_128"/>
          <p:cNvSpPr txBox="1">
            <a:spLocks noGrp="1"/>
          </p:cNvSpPr>
          <p:nvPr>
            <p:ph type="title"/>
          </p:nvPr>
        </p:nvSpPr>
        <p:spPr>
          <a:xfrm>
            <a:off x="892797" y="1"/>
            <a:ext cx="10515600" cy="1192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dirty="0"/>
              <a:t>Transferability </a:t>
            </a:r>
            <a:r>
              <a:rPr lang="en-US" dirty="0">
                <a:solidFill>
                  <a:srgbClr val="03617A"/>
                </a:solidFill>
              </a:rPr>
              <a:t>Explained</a:t>
            </a:r>
            <a:endParaRPr dirty="0">
              <a:solidFill>
                <a:srgbClr val="03617A"/>
              </a:solidFill>
            </a:endParaRPr>
          </a:p>
        </p:txBody>
      </p:sp>
      <p:sp>
        <p:nvSpPr>
          <p:cNvPr id="187" name="Google Shape;187;g3ddeca8ccdd_0_128"/>
          <p:cNvSpPr txBox="1">
            <a:spLocks noGrp="1"/>
          </p:cNvSpPr>
          <p:nvPr>
            <p:ph type="body" idx="2"/>
          </p:nvPr>
        </p:nvSpPr>
        <p:spPr>
          <a:xfrm>
            <a:off x="892800" y="1426574"/>
            <a:ext cx="5157900" cy="46305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750"/>
              </a:spcBef>
              <a:spcAft>
                <a:spcPts val="0"/>
              </a:spcAft>
              <a:buClr>
                <a:schemeClr val="dk1"/>
              </a:buClr>
              <a:buSzPts val="1100"/>
              <a:buFont typeface="Arial"/>
              <a:buNone/>
            </a:pPr>
            <a:r>
              <a:rPr lang="en-US" sz="2200"/>
              <a:t>The LEA may transfer all or a portion of funds from Title II, Part A and Title IV, Part A to any of the following Title programs if it has a current year allocation for the program:</a:t>
            </a:r>
            <a:endParaRPr sz="2200"/>
          </a:p>
          <a:p>
            <a:pPr marL="457200" lvl="0" indent="-368300" algn="l" rtl="0">
              <a:lnSpc>
                <a:spcPct val="90000"/>
              </a:lnSpc>
              <a:spcBef>
                <a:spcPts val="750"/>
              </a:spcBef>
              <a:spcAft>
                <a:spcPts val="0"/>
              </a:spcAft>
              <a:buSzPts val="2200"/>
              <a:buChar char="●"/>
            </a:pPr>
            <a:r>
              <a:rPr lang="en-US" sz="2200"/>
              <a:t>Title I, Part A</a:t>
            </a:r>
            <a:endParaRPr sz="2200"/>
          </a:p>
          <a:p>
            <a:pPr marL="457200" lvl="0" indent="-368300" algn="l" rtl="0">
              <a:lnSpc>
                <a:spcPct val="90000"/>
              </a:lnSpc>
              <a:spcBef>
                <a:spcPts val="0"/>
              </a:spcBef>
              <a:spcAft>
                <a:spcPts val="0"/>
              </a:spcAft>
              <a:buSzPts val="2200"/>
              <a:buChar char="●"/>
            </a:pPr>
            <a:r>
              <a:rPr lang="en-US" sz="2200"/>
              <a:t>Title I, Part C</a:t>
            </a:r>
            <a:endParaRPr sz="2200"/>
          </a:p>
          <a:p>
            <a:pPr marL="457200" lvl="0" indent="-368300" algn="l" rtl="0">
              <a:lnSpc>
                <a:spcPct val="90000"/>
              </a:lnSpc>
              <a:spcBef>
                <a:spcPts val="0"/>
              </a:spcBef>
              <a:spcAft>
                <a:spcPts val="0"/>
              </a:spcAft>
              <a:buSzPts val="2200"/>
              <a:buChar char="●"/>
            </a:pPr>
            <a:r>
              <a:rPr lang="en-US" sz="2200"/>
              <a:t>Title I, Part D</a:t>
            </a:r>
            <a:endParaRPr sz="2200"/>
          </a:p>
          <a:p>
            <a:pPr marL="457200" lvl="0" indent="-368300" algn="l" rtl="0">
              <a:lnSpc>
                <a:spcPct val="90000"/>
              </a:lnSpc>
              <a:spcBef>
                <a:spcPts val="0"/>
              </a:spcBef>
              <a:spcAft>
                <a:spcPts val="0"/>
              </a:spcAft>
              <a:buSzPts val="2200"/>
              <a:buChar char="●"/>
            </a:pPr>
            <a:r>
              <a:rPr lang="en-US" sz="2200"/>
              <a:t>Title II, Part A</a:t>
            </a:r>
            <a:endParaRPr sz="2200"/>
          </a:p>
          <a:p>
            <a:pPr marL="457200" lvl="0" indent="-368300" algn="l" rtl="0">
              <a:lnSpc>
                <a:spcPct val="90000"/>
              </a:lnSpc>
              <a:spcBef>
                <a:spcPts val="0"/>
              </a:spcBef>
              <a:spcAft>
                <a:spcPts val="0"/>
              </a:spcAft>
              <a:buSzPts val="2200"/>
              <a:buChar char="●"/>
            </a:pPr>
            <a:r>
              <a:rPr lang="en-US" sz="2200"/>
              <a:t>Title III, Part A</a:t>
            </a:r>
            <a:endParaRPr sz="2200"/>
          </a:p>
          <a:p>
            <a:pPr marL="457200" lvl="0" indent="-368300" algn="l" rtl="0">
              <a:lnSpc>
                <a:spcPct val="90000"/>
              </a:lnSpc>
              <a:spcBef>
                <a:spcPts val="0"/>
              </a:spcBef>
              <a:spcAft>
                <a:spcPts val="0"/>
              </a:spcAft>
              <a:buSzPts val="2200"/>
              <a:buChar char="●"/>
            </a:pPr>
            <a:r>
              <a:rPr lang="en-US" sz="2200"/>
              <a:t>Title IV, Part A</a:t>
            </a:r>
            <a:endParaRPr sz="2200"/>
          </a:p>
          <a:p>
            <a:pPr marL="457200" lvl="0" indent="-368300" algn="l" rtl="0">
              <a:lnSpc>
                <a:spcPct val="90000"/>
              </a:lnSpc>
              <a:spcBef>
                <a:spcPts val="0"/>
              </a:spcBef>
              <a:spcAft>
                <a:spcPts val="0"/>
              </a:spcAft>
              <a:buSzPts val="2200"/>
              <a:buChar char="●"/>
            </a:pPr>
            <a:r>
              <a:rPr lang="en-US" sz="2200"/>
              <a:t>Title IV, Part B (Only SRSA-Eligible LEAs)</a:t>
            </a:r>
            <a:endParaRPr sz="2200"/>
          </a:p>
          <a:p>
            <a:pPr marL="457200" lvl="0" indent="-368300" algn="l" rtl="0">
              <a:lnSpc>
                <a:spcPct val="90000"/>
              </a:lnSpc>
              <a:spcBef>
                <a:spcPts val="0"/>
              </a:spcBef>
              <a:spcAft>
                <a:spcPts val="0"/>
              </a:spcAft>
              <a:buSzPts val="2200"/>
              <a:buChar char="●"/>
            </a:pPr>
            <a:r>
              <a:rPr lang="en-US" sz="2200"/>
              <a:t>Title V, Part B</a:t>
            </a:r>
            <a:endParaRPr sz="2200"/>
          </a:p>
          <a:p>
            <a:pPr marL="0" lvl="0" indent="0" algn="l" rtl="0">
              <a:lnSpc>
                <a:spcPct val="90000"/>
              </a:lnSpc>
              <a:spcBef>
                <a:spcPts val="750"/>
              </a:spcBef>
              <a:spcAft>
                <a:spcPts val="0"/>
              </a:spcAft>
              <a:buSzPts val="1800"/>
              <a:buNone/>
            </a:pPr>
            <a:endParaRPr sz="1800" b="1"/>
          </a:p>
        </p:txBody>
      </p:sp>
      <p:sp>
        <p:nvSpPr>
          <p:cNvPr id="188" name="Google Shape;188;g3ddeca8ccdd_0_128"/>
          <p:cNvSpPr txBox="1">
            <a:spLocks noGrp="1"/>
          </p:cNvSpPr>
          <p:nvPr>
            <p:ph type="body" idx="4"/>
          </p:nvPr>
        </p:nvSpPr>
        <p:spPr>
          <a:xfrm>
            <a:off x="6317650" y="1426574"/>
            <a:ext cx="5183100" cy="46305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750"/>
              </a:spcBef>
              <a:spcAft>
                <a:spcPts val="0"/>
              </a:spcAft>
              <a:buClr>
                <a:schemeClr val="dk1"/>
              </a:buClr>
              <a:buSzPts val="1100"/>
              <a:buFont typeface="Arial"/>
              <a:buNone/>
            </a:pPr>
            <a:r>
              <a:rPr lang="en-US" sz="2200" dirty="0"/>
              <a:t>Equitable services must be provided to eligible nonpublic school children, teachers and other educational personnel, and families in the following programs </a:t>
            </a:r>
            <a:r>
              <a:rPr lang="en-US" sz="22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if the public agency is receiving an allocation in each:</a:t>
            </a:r>
            <a:endParaRPr sz="2200" dirty="0"/>
          </a:p>
          <a:p>
            <a:pPr marL="457200" lvl="0" indent="-368300" algn="l" rtl="0">
              <a:lnSpc>
                <a:spcPct val="90000"/>
              </a:lnSpc>
              <a:spcBef>
                <a:spcPts val="750"/>
              </a:spcBef>
              <a:spcAft>
                <a:spcPts val="0"/>
              </a:spcAft>
              <a:buSzPts val="2200"/>
              <a:buChar char="●"/>
            </a:pPr>
            <a:r>
              <a:rPr lang="en-US" sz="2200" dirty="0"/>
              <a:t>Title I, Part A</a:t>
            </a:r>
            <a:endParaRPr sz="2200" dirty="0"/>
          </a:p>
          <a:p>
            <a:pPr marL="457200" lvl="0" indent="-368300" algn="l" rtl="0">
              <a:lnSpc>
                <a:spcPct val="90000"/>
              </a:lnSpc>
              <a:spcBef>
                <a:spcPts val="0"/>
              </a:spcBef>
              <a:spcAft>
                <a:spcPts val="0"/>
              </a:spcAft>
              <a:buSzPts val="2200"/>
              <a:buChar char="●"/>
            </a:pPr>
            <a:r>
              <a:rPr lang="en-US" sz="2200" dirty="0"/>
              <a:t>Title I, Part C</a:t>
            </a:r>
            <a:endParaRPr sz="2200" dirty="0"/>
          </a:p>
          <a:p>
            <a:pPr marL="457200" lvl="0" indent="-368300" algn="l" rtl="0">
              <a:lnSpc>
                <a:spcPct val="90000"/>
              </a:lnSpc>
              <a:spcBef>
                <a:spcPts val="0"/>
              </a:spcBef>
              <a:spcAft>
                <a:spcPts val="0"/>
              </a:spcAft>
              <a:buSzPts val="2200"/>
              <a:buChar char="●"/>
            </a:pPr>
            <a:r>
              <a:rPr lang="en-US" sz="2200" dirty="0"/>
              <a:t>Title II, Part A</a:t>
            </a:r>
            <a:endParaRPr sz="2200" dirty="0"/>
          </a:p>
          <a:p>
            <a:pPr marL="457200" lvl="0" indent="-368300" algn="l" rtl="0">
              <a:lnSpc>
                <a:spcPct val="90000"/>
              </a:lnSpc>
              <a:spcBef>
                <a:spcPts val="0"/>
              </a:spcBef>
              <a:spcAft>
                <a:spcPts val="0"/>
              </a:spcAft>
              <a:buSzPts val="2200"/>
              <a:buChar char="●"/>
            </a:pPr>
            <a:r>
              <a:rPr lang="en-US" sz="2200" dirty="0"/>
              <a:t>Title III, Part A</a:t>
            </a:r>
            <a:endParaRPr sz="2200" dirty="0"/>
          </a:p>
          <a:p>
            <a:pPr marL="457200" lvl="0" indent="-368300" algn="l" rtl="0">
              <a:lnSpc>
                <a:spcPct val="90000"/>
              </a:lnSpc>
              <a:spcBef>
                <a:spcPts val="0"/>
              </a:spcBef>
              <a:spcAft>
                <a:spcPts val="0"/>
              </a:spcAft>
              <a:buSzPts val="2200"/>
              <a:buChar char="●"/>
            </a:pPr>
            <a:r>
              <a:rPr lang="en-US" sz="2200" dirty="0"/>
              <a:t>Title IV, Part A or</a:t>
            </a:r>
            <a:endParaRPr sz="2200" dirty="0"/>
          </a:p>
          <a:p>
            <a:pPr marL="457200" lvl="0" indent="-368300" algn="l" rtl="0">
              <a:lnSpc>
                <a:spcPct val="90000"/>
              </a:lnSpc>
              <a:spcBef>
                <a:spcPts val="0"/>
              </a:spcBef>
              <a:spcAft>
                <a:spcPts val="0"/>
              </a:spcAft>
              <a:buSzPts val="2200"/>
              <a:buChar char="●"/>
            </a:pPr>
            <a:r>
              <a:rPr lang="en-US" sz="2200" dirty="0"/>
              <a:t>Title IV, Part B</a:t>
            </a:r>
            <a:endParaRPr sz="2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3ddeca8ccdd_0_41"/>
          <p:cNvSpPr txBox="1">
            <a:spLocks noGrp="1"/>
          </p:cNvSpPr>
          <p:nvPr>
            <p:ph type="title"/>
          </p:nvPr>
        </p:nvSpPr>
        <p:spPr>
          <a:xfrm>
            <a:off x="339213" y="2"/>
            <a:ext cx="11269800" cy="73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300"/>
              <a:buNone/>
            </a:pPr>
            <a:r>
              <a:rPr lang="en-US" dirty="0"/>
              <a:t>Reminders</a:t>
            </a:r>
            <a:r>
              <a:rPr lang="en-US" dirty="0">
                <a:solidFill>
                  <a:srgbClr val="03617A"/>
                </a:solidFill>
              </a:rPr>
              <a:t> 1</a:t>
            </a:r>
            <a:endParaRPr dirty="0">
              <a:solidFill>
                <a:srgbClr val="03617A"/>
              </a:solidFill>
            </a:endParaRPr>
          </a:p>
        </p:txBody>
      </p:sp>
      <p:sp>
        <p:nvSpPr>
          <p:cNvPr id="194" name="Google Shape;194;g3ddeca8ccdd_0_41"/>
          <p:cNvSpPr txBox="1">
            <a:spLocks noGrp="1"/>
          </p:cNvSpPr>
          <p:nvPr>
            <p:ph type="body" idx="1"/>
          </p:nvPr>
        </p:nvSpPr>
        <p:spPr>
          <a:xfrm>
            <a:off x="689112" y="1460499"/>
            <a:ext cx="10813800" cy="4351200"/>
          </a:xfrm>
          <a:prstGeom prst="rect">
            <a:avLst/>
          </a:prstGeom>
          <a:noFill/>
          <a:ln>
            <a:noFill/>
          </a:ln>
        </p:spPr>
        <p:txBody>
          <a:bodyPr spcFirstLastPara="1" wrap="square" lIns="91425" tIns="45700" rIns="91425" bIns="45700" anchor="t" anchorCtr="0">
            <a:normAutofit/>
          </a:bodyPr>
          <a:lstStyle/>
          <a:p>
            <a:pPr marL="457200" lvl="0" indent="-368300" algn="l" rtl="0">
              <a:lnSpc>
                <a:spcPct val="115000"/>
              </a:lnSpc>
              <a:spcBef>
                <a:spcPts val="800"/>
              </a:spcBef>
              <a:spcAft>
                <a:spcPts val="0"/>
              </a:spcAft>
              <a:buClr>
                <a:srgbClr val="002A4B"/>
              </a:buClr>
              <a:buSzPts val="2200"/>
              <a:buChar char="●"/>
            </a:pPr>
            <a:r>
              <a:rPr lang="en-US" sz="2200" dirty="0">
                <a:solidFill>
                  <a:srgbClr val="002A4B"/>
                </a:solidFill>
              </a:rPr>
              <a:t>All “Not Started “ and “In Progress” claims must be submitted by the last day of the claims period.</a:t>
            </a:r>
            <a:endParaRPr sz="2200" dirty="0">
              <a:solidFill>
                <a:srgbClr val="002A4B"/>
              </a:solidFill>
            </a:endParaRPr>
          </a:p>
          <a:p>
            <a:pPr marL="457200" lvl="0" indent="-368300" algn="l" rtl="0">
              <a:lnSpc>
                <a:spcPct val="115000"/>
              </a:lnSpc>
              <a:spcBef>
                <a:spcPts val="0"/>
              </a:spcBef>
              <a:spcAft>
                <a:spcPts val="0"/>
              </a:spcAft>
              <a:buClr>
                <a:srgbClr val="002A4B"/>
              </a:buClr>
              <a:buSzPts val="2200"/>
              <a:buChar char="●"/>
            </a:pPr>
            <a:r>
              <a:rPr lang="en-US" sz="2200" dirty="0">
                <a:solidFill>
                  <a:srgbClr val="002A4B"/>
                </a:solidFill>
              </a:rPr>
              <a:t>All “Action Required” claims must be resubmitted within 5 calendar days or before the cut-off date, whichever comes first.</a:t>
            </a:r>
            <a:endParaRPr sz="2200" dirty="0">
              <a:solidFill>
                <a:srgbClr val="002A4B"/>
              </a:solidFill>
            </a:endParaRPr>
          </a:p>
          <a:p>
            <a:pPr marL="457200" lvl="0" indent="-368300" algn="l" rtl="0">
              <a:lnSpc>
                <a:spcPct val="115000"/>
              </a:lnSpc>
              <a:spcBef>
                <a:spcPts val="0"/>
              </a:spcBef>
              <a:spcAft>
                <a:spcPts val="0"/>
              </a:spcAft>
              <a:buClr>
                <a:srgbClr val="002A4B"/>
              </a:buClr>
              <a:buSzPts val="2200"/>
              <a:buChar char="●"/>
            </a:pPr>
            <a:r>
              <a:rPr lang="en-US" sz="2200" b="1" dirty="0">
                <a:solidFill>
                  <a:srgbClr val="002A4B"/>
                </a:solidFill>
              </a:rPr>
              <a:t>Failure to meet any of these deadlines will result in the claim being moved to “Failed to Submit an Approvable Claim,” which impacts the ESEA Programs’ risk assessment and may result in additional monitoring requirements.</a:t>
            </a:r>
            <a:endParaRPr sz="23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3e9ce9be2e4_0_9"/>
          <p:cNvSpPr txBox="1">
            <a:spLocks noGrp="1"/>
          </p:cNvSpPr>
          <p:nvPr>
            <p:ph type="title"/>
          </p:nvPr>
        </p:nvSpPr>
        <p:spPr>
          <a:xfrm>
            <a:off x="339213" y="2"/>
            <a:ext cx="11269800" cy="73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300"/>
              <a:buNone/>
            </a:pPr>
            <a:r>
              <a:rPr lang="en-US" dirty="0"/>
              <a:t>Reminders</a:t>
            </a:r>
            <a:r>
              <a:rPr lang="en-US" dirty="0">
                <a:solidFill>
                  <a:srgbClr val="03617A"/>
                </a:solidFill>
              </a:rPr>
              <a:t> 2</a:t>
            </a:r>
            <a:endParaRPr dirty="0">
              <a:solidFill>
                <a:srgbClr val="03617A"/>
              </a:solidFill>
            </a:endParaRPr>
          </a:p>
        </p:txBody>
      </p:sp>
      <p:sp>
        <p:nvSpPr>
          <p:cNvPr id="200" name="Google Shape;200;g3e9ce9be2e4_0_9"/>
          <p:cNvSpPr txBox="1">
            <a:spLocks noGrp="1"/>
          </p:cNvSpPr>
          <p:nvPr>
            <p:ph type="body" idx="1"/>
          </p:nvPr>
        </p:nvSpPr>
        <p:spPr>
          <a:xfrm>
            <a:off x="689112" y="1460499"/>
            <a:ext cx="10813800" cy="4351200"/>
          </a:xfrm>
          <a:prstGeom prst="rect">
            <a:avLst/>
          </a:prstGeom>
          <a:noFill/>
          <a:ln>
            <a:noFill/>
          </a:ln>
        </p:spPr>
        <p:txBody>
          <a:bodyPr spcFirstLastPara="1" wrap="square" lIns="91425" tIns="45700" rIns="91425" bIns="45700" anchor="t" anchorCtr="0">
            <a:normAutofit/>
          </a:bodyPr>
          <a:lstStyle/>
          <a:p>
            <a:pPr marL="457200" lvl="0" indent="-368300" algn="l" rtl="0">
              <a:lnSpc>
                <a:spcPct val="115000"/>
              </a:lnSpc>
              <a:spcBef>
                <a:spcPts val="800"/>
              </a:spcBef>
              <a:spcAft>
                <a:spcPts val="0"/>
              </a:spcAft>
              <a:buClr>
                <a:srgbClr val="002A4B"/>
              </a:buClr>
              <a:buSzPts val="2200"/>
              <a:buChar char="●"/>
            </a:pPr>
            <a:r>
              <a:rPr lang="en-US" sz="2200" dirty="0">
                <a:solidFill>
                  <a:srgbClr val="002A4B"/>
                </a:solidFill>
              </a:rPr>
              <a:t>Deadline extensions are rarely available because they delay the entire reimbursement process for all agencies.</a:t>
            </a:r>
            <a:endParaRPr sz="2200" dirty="0">
              <a:solidFill>
                <a:srgbClr val="002A4B"/>
              </a:solidFill>
            </a:endParaRPr>
          </a:p>
          <a:p>
            <a:pPr marL="457200" lvl="0" indent="-368300" algn="l" rtl="0">
              <a:lnSpc>
                <a:spcPct val="115000"/>
              </a:lnSpc>
              <a:spcBef>
                <a:spcPts val="0"/>
              </a:spcBef>
              <a:spcAft>
                <a:spcPts val="0"/>
              </a:spcAft>
              <a:buClr>
                <a:srgbClr val="002A4B"/>
              </a:buClr>
              <a:buSzPts val="2200"/>
              <a:buChar char="●"/>
            </a:pPr>
            <a:r>
              <a:rPr lang="en-US" sz="2200" dirty="0">
                <a:solidFill>
                  <a:srgbClr val="002A4B"/>
                </a:solidFill>
              </a:rPr>
              <a:t>Budget amendment requests may be considered under specific circumstances.</a:t>
            </a:r>
            <a:endParaRPr sz="2200" dirty="0">
              <a:solidFill>
                <a:srgbClr val="002A4B"/>
              </a:solidFill>
            </a:endParaRPr>
          </a:p>
          <a:p>
            <a:pPr marL="457200" lvl="0" indent="-368300" algn="l" rtl="0">
              <a:lnSpc>
                <a:spcPct val="115000"/>
              </a:lnSpc>
              <a:spcBef>
                <a:spcPts val="0"/>
              </a:spcBef>
              <a:spcAft>
                <a:spcPts val="0"/>
              </a:spcAft>
              <a:buClr>
                <a:srgbClr val="002A4B"/>
              </a:buClr>
              <a:buSzPts val="2200"/>
              <a:buChar char="●"/>
            </a:pPr>
            <a:r>
              <a:rPr lang="en-US" sz="2200" dirty="0">
                <a:solidFill>
                  <a:srgbClr val="002A4B"/>
                </a:solidFill>
              </a:rPr>
              <a:t>The “</a:t>
            </a:r>
            <a:r>
              <a:rPr lang="en-US" sz="2200" dirty="0">
                <a:solidFill>
                  <a:srgbClr val="002A4B"/>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Funds Exhausted</a:t>
            </a:r>
            <a:r>
              <a:rPr lang="en-US" sz="2200" dirty="0">
                <a:solidFill>
                  <a:srgbClr val="002A4B"/>
                </a:solidFill>
              </a:rPr>
              <a:t>” status</a:t>
            </a:r>
            <a:endParaRPr sz="2200" dirty="0">
              <a:solidFill>
                <a:srgbClr val="002A4B"/>
              </a:solidFill>
            </a:endParaRPr>
          </a:p>
          <a:p>
            <a:pPr marL="0" lvl="0" indent="0" algn="l" rtl="0">
              <a:lnSpc>
                <a:spcPct val="90000"/>
              </a:lnSpc>
              <a:spcBef>
                <a:spcPts val="750"/>
              </a:spcBef>
              <a:spcAft>
                <a:spcPts val="0"/>
              </a:spcAft>
              <a:buSzPts val="1800"/>
              <a:buNone/>
            </a:pPr>
            <a:endParaRPr dirty="0"/>
          </a:p>
        </p:txBody>
      </p:sp>
      <p:pic>
        <p:nvPicPr>
          <p:cNvPr id="201" name="Google Shape;201;g3e9ce9be2e4_0_9" descr="Funds Exhausted indicator icon"/>
          <p:cNvPicPr preferRelativeResize="0"/>
          <p:nvPr/>
        </p:nvPicPr>
        <p:blipFill rotWithShape="1">
          <a:blip r:embed="rId3">
            <a:alphaModFix/>
          </a:blip>
          <a:srcRect/>
          <a:stretch/>
        </p:blipFill>
        <p:spPr>
          <a:xfrm>
            <a:off x="5552950" y="2714363"/>
            <a:ext cx="2781300" cy="15525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3ddeca8ccdd_0_123"/>
          <p:cNvSpPr txBox="1">
            <a:spLocks noGrp="1"/>
          </p:cNvSpPr>
          <p:nvPr>
            <p:ph type="title"/>
          </p:nvPr>
        </p:nvSpPr>
        <p:spPr>
          <a:xfrm>
            <a:off x="408561" y="428017"/>
            <a:ext cx="3540900" cy="5906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300"/>
              <a:buNone/>
            </a:pPr>
            <a:r>
              <a:rPr lang="en-US" dirty="0"/>
              <a:t>Resources</a:t>
            </a:r>
            <a:endParaRPr dirty="0"/>
          </a:p>
        </p:txBody>
      </p:sp>
      <p:sp>
        <p:nvSpPr>
          <p:cNvPr id="207" name="Google Shape;207;g3ddeca8ccdd_0_123"/>
          <p:cNvSpPr txBox="1">
            <a:spLocks noGrp="1"/>
          </p:cNvSpPr>
          <p:nvPr>
            <p:ph type="body" idx="1"/>
          </p:nvPr>
        </p:nvSpPr>
        <p:spPr>
          <a:xfrm>
            <a:off x="4591454" y="428017"/>
            <a:ext cx="7017300" cy="5906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750"/>
              </a:spcBef>
              <a:spcAft>
                <a:spcPts val="0"/>
              </a:spcAft>
              <a:buSzPts val="2800"/>
              <a:buNone/>
            </a:pPr>
            <a:endParaRPr/>
          </a:p>
          <a:p>
            <a:pPr marL="0" lvl="0" indent="0" algn="l" rtl="0">
              <a:lnSpc>
                <a:spcPct val="90000"/>
              </a:lnSpc>
              <a:spcBef>
                <a:spcPts val="750"/>
              </a:spcBef>
              <a:spcAft>
                <a:spcPts val="0"/>
              </a:spcAft>
              <a:buSzPts val="2800"/>
              <a:buNone/>
            </a:pPr>
            <a:r>
              <a:rPr lang="en-US" u="sng">
                <a:solidFill>
                  <a:schemeClr val="hlink"/>
                </a:solidFill>
                <a:hlinkClick r:id="rId3"/>
              </a:rPr>
              <a:t>ESEA Programs Webpage</a:t>
            </a:r>
            <a:endParaRPr/>
          </a:p>
          <a:p>
            <a:pPr marL="0" lvl="0" indent="0" algn="l" rtl="0">
              <a:lnSpc>
                <a:spcPct val="90000"/>
              </a:lnSpc>
              <a:spcBef>
                <a:spcPts val="750"/>
              </a:spcBef>
              <a:spcAft>
                <a:spcPts val="0"/>
              </a:spcAft>
              <a:buSzPts val="2800"/>
              <a:buNone/>
            </a:pPr>
            <a:endParaRPr/>
          </a:p>
          <a:p>
            <a:pPr marL="0" lvl="0" indent="0" algn="l" rtl="0">
              <a:lnSpc>
                <a:spcPct val="90000"/>
              </a:lnSpc>
              <a:spcBef>
                <a:spcPts val="750"/>
              </a:spcBef>
              <a:spcAft>
                <a:spcPts val="0"/>
              </a:spcAft>
              <a:buSzPts val="2800"/>
              <a:buNone/>
            </a:pPr>
            <a:r>
              <a:rPr lang="en-US" u="sng">
                <a:solidFill>
                  <a:schemeClr val="hlink"/>
                </a:solidFill>
                <a:hlinkClick r:id="rId4"/>
              </a:rPr>
              <a:t>CASA Webpage</a:t>
            </a:r>
            <a:endParaRPr/>
          </a:p>
          <a:p>
            <a:pPr marL="0" lvl="0" indent="0" algn="l" rtl="0">
              <a:lnSpc>
                <a:spcPct val="90000"/>
              </a:lnSpc>
              <a:spcBef>
                <a:spcPts val="750"/>
              </a:spcBef>
              <a:spcAft>
                <a:spcPts val="0"/>
              </a:spcAft>
              <a:buSzPts val="2800"/>
              <a:buNone/>
            </a:pPr>
            <a:endParaRPr/>
          </a:p>
          <a:p>
            <a:pPr marL="0" lvl="0" indent="0" algn="l" rtl="0">
              <a:lnSpc>
                <a:spcPct val="90000"/>
              </a:lnSpc>
              <a:spcBef>
                <a:spcPts val="750"/>
              </a:spcBef>
              <a:spcAft>
                <a:spcPts val="0"/>
              </a:spcAft>
              <a:buSzPts val="2800"/>
              <a:buNone/>
            </a:pPr>
            <a:r>
              <a:rPr lang="en-US" u="sng">
                <a:solidFill>
                  <a:schemeClr val="hlink"/>
                </a:solidFill>
                <a:hlinkClick r:id="rId5"/>
              </a:rPr>
              <a:t>Chart of Accounts</a:t>
            </a:r>
            <a:endParaRPr/>
          </a:p>
          <a:p>
            <a:pPr marL="0" lvl="0" indent="0" algn="l" rtl="0">
              <a:lnSpc>
                <a:spcPct val="90000"/>
              </a:lnSpc>
              <a:spcBef>
                <a:spcPts val="750"/>
              </a:spcBef>
              <a:spcAft>
                <a:spcPts val="0"/>
              </a:spcAft>
              <a:buSzPts val="2800"/>
              <a:buNone/>
            </a:pPr>
            <a:endParaRPr/>
          </a:p>
          <a:p>
            <a:pPr marL="0" lvl="0" indent="0" algn="l" rtl="0">
              <a:lnSpc>
                <a:spcPct val="90000"/>
              </a:lnSpc>
              <a:spcBef>
                <a:spcPts val="750"/>
              </a:spcBef>
              <a:spcAft>
                <a:spcPts val="0"/>
              </a:spcAft>
              <a:buSzPts val="2800"/>
              <a:buNone/>
            </a:pPr>
            <a:r>
              <a:rPr lang="en-US" u="sng">
                <a:solidFill>
                  <a:schemeClr val="hlink"/>
                </a:solidFill>
                <a:hlinkClick r:id="rId6"/>
              </a:rPr>
              <a:t>Contact Information</a:t>
            </a:r>
            <a:endParaRPr/>
          </a:p>
          <a:p>
            <a:pPr marL="0" lvl="0" indent="0" algn="l" rtl="0">
              <a:lnSpc>
                <a:spcPct val="90000"/>
              </a:lnSpc>
              <a:spcBef>
                <a:spcPts val="750"/>
              </a:spcBef>
              <a:spcAft>
                <a:spcPts val="0"/>
              </a:spcAft>
              <a:buSzPts val="2800"/>
              <a:buNone/>
            </a:pPr>
            <a:endParaRPr/>
          </a:p>
          <a:p>
            <a:pPr marL="0" lvl="0" indent="0" algn="l" rtl="0">
              <a:lnSpc>
                <a:spcPct val="90000"/>
              </a:lnSpc>
              <a:spcBef>
                <a:spcPts val="750"/>
              </a:spcBef>
              <a:spcAft>
                <a:spcPts val="0"/>
              </a:spcAft>
              <a:buSzPts val="28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3"/>
          <p:cNvSpPr txBox="1">
            <a:spLocks noGrp="1"/>
          </p:cNvSpPr>
          <p:nvPr>
            <p:ph type="title"/>
          </p:nvPr>
        </p:nvSpPr>
        <p:spPr>
          <a:xfrm>
            <a:off x="408561" y="428017"/>
            <a:ext cx="3540869" cy="590652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Purpose</a:t>
            </a:r>
            <a:endParaRPr/>
          </a:p>
        </p:txBody>
      </p:sp>
      <p:sp>
        <p:nvSpPr>
          <p:cNvPr id="48" name="Google Shape;48;p3"/>
          <p:cNvSpPr txBox="1">
            <a:spLocks noGrp="1"/>
          </p:cNvSpPr>
          <p:nvPr>
            <p:ph type="body" idx="1"/>
          </p:nvPr>
        </p:nvSpPr>
        <p:spPr>
          <a:xfrm>
            <a:off x="4591454" y="428017"/>
            <a:ext cx="7017449" cy="5906522"/>
          </a:xfrm>
          <a:prstGeom prst="rect">
            <a:avLst/>
          </a:prstGeom>
          <a:noFill/>
          <a:ln>
            <a:noFill/>
          </a:ln>
        </p:spPr>
        <p:txBody>
          <a:bodyPr spcFirstLastPara="1" wrap="square" lIns="91425" tIns="45700" rIns="91425" bIns="45700" anchor="ctr" anchorCtr="0">
            <a:normAutofit/>
          </a:bodyPr>
          <a:lstStyle/>
          <a:p>
            <a:pPr marL="171450" lvl="0" indent="0" algn="l" rtl="0">
              <a:lnSpc>
                <a:spcPct val="90000"/>
              </a:lnSpc>
              <a:spcBef>
                <a:spcPts val="0"/>
              </a:spcBef>
              <a:spcAft>
                <a:spcPts val="0"/>
              </a:spcAft>
              <a:buClr>
                <a:schemeClr val="dk1"/>
              </a:buClr>
              <a:buSzPts val="2800"/>
              <a:buNone/>
            </a:pPr>
            <a:r>
              <a:rPr lang="en-US"/>
              <a:t>To provide ESEA Programs subgrantees with information on how to submit  required claims in the Consolidated Application, which is located in the Consolidated Accountability and Support Application (CASA).</a:t>
            </a:r>
            <a:endParaRPr/>
          </a:p>
          <a:p>
            <a:pPr marL="171450" lvl="0" indent="0" algn="l" rtl="0">
              <a:lnSpc>
                <a:spcPct val="90000"/>
              </a:lnSpc>
              <a:spcBef>
                <a:spcPts val="0"/>
              </a:spcBef>
              <a:spcAft>
                <a:spcPts val="0"/>
              </a:spcAft>
              <a:buClr>
                <a:schemeClr val="dk1"/>
              </a:buClr>
              <a:buSzPts val="28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500"/>
              <a:buFont typeface="Arial"/>
              <a:buNone/>
            </a:pPr>
            <a:r>
              <a:rPr lang="en-US">
                <a:solidFill>
                  <a:srgbClr val="FFFFFF"/>
                </a:solidFill>
              </a:rPr>
              <a:t>Overview of the CASA</a:t>
            </a:r>
            <a:r>
              <a:rPr lang="en-US" b="0">
                <a:solidFill>
                  <a:schemeClr val="dk1"/>
                </a:solidFill>
              </a:rPr>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2"/>
          <p:cNvSpPr txBox="1">
            <a:spLocks noGrp="1"/>
          </p:cNvSpPr>
          <p:nvPr>
            <p:ph type="title"/>
          </p:nvPr>
        </p:nvSpPr>
        <p:spPr>
          <a:xfrm>
            <a:off x="892797" y="1"/>
            <a:ext cx="10515600" cy="1192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dirty="0"/>
              <a:t>The Consolidated Application - ESEA Programs </a:t>
            </a:r>
            <a:r>
              <a:rPr lang="en-US" dirty="0">
                <a:solidFill>
                  <a:srgbClr val="03617A"/>
                </a:solidFill>
              </a:rPr>
              <a:t>1</a:t>
            </a:r>
            <a:endParaRPr dirty="0">
              <a:solidFill>
                <a:srgbClr val="03617A"/>
              </a:solidFill>
            </a:endParaRPr>
          </a:p>
        </p:txBody>
      </p:sp>
      <p:sp>
        <p:nvSpPr>
          <p:cNvPr id="59" name="Google Shape;59;p2"/>
          <p:cNvSpPr txBox="1">
            <a:spLocks noGrp="1"/>
          </p:cNvSpPr>
          <p:nvPr>
            <p:ph type="body" idx="2"/>
          </p:nvPr>
        </p:nvSpPr>
        <p:spPr>
          <a:xfrm>
            <a:off x="892800" y="1472799"/>
            <a:ext cx="5157900" cy="4584300"/>
          </a:xfrm>
          <a:prstGeom prst="rect">
            <a:avLst/>
          </a:prstGeom>
          <a:noFill/>
          <a:ln>
            <a:noFill/>
          </a:ln>
        </p:spPr>
        <p:txBody>
          <a:bodyPr spcFirstLastPara="1" wrap="square" lIns="91425" tIns="45700" rIns="91425" bIns="45700" anchor="t" anchorCtr="0">
            <a:normAutofit/>
          </a:bodyPr>
          <a:lstStyle/>
          <a:p>
            <a:pPr marL="457200" lvl="0" indent="-368300" algn="l" rtl="0">
              <a:lnSpc>
                <a:spcPct val="90000"/>
              </a:lnSpc>
              <a:spcBef>
                <a:spcPts val="0"/>
              </a:spcBef>
              <a:spcAft>
                <a:spcPts val="0"/>
              </a:spcAft>
              <a:buSzPts val="2200"/>
              <a:buChar char="●"/>
            </a:pPr>
            <a:r>
              <a:rPr lang="en-US" sz="2200" dirty="0"/>
              <a:t>Simplifies and seeks to reduce burden by unifying:</a:t>
            </a:r>
            <a:endParaRPr sz="2200" dirty="0"/>
          </a:p>
          <a:p>
            <a:pPr marL="914400" lvl="1" indent="-368300" algn="l" rtl="0">
              <a:lnSpc>
                <a:spcPct val="90000"/>
              </a:lnSpc>
              <a:spcBef>
                <a:spcPts val="0"/>
              </a:spcBef>
              <a:spcAft>
                <a:spcPts val="0"/>
              </a:spcAft>
              <a:buSzPts val="2200"/>
              <a:buChar char="○"/>
            </a:pPr>
            <a:r>
              <a:rPr lang="en-US" sz="2200" dirty="0"/>
              <a:t>Most program application due dates</a:t>
            </a:r>
            <a:endParaRPr sz="2200" dirty="0"/>
          </a:p>
          <a:p>
            <a:pPr marL="914400" lvl="1" indent="-368300" algn="l" rtl="0">
              <a:lnSpc>
                <a:spcPct val="90000"/>
              </a:lnSpc>
              <a:spcBef>
                <a:spcPts val="0"/>
              </a:spcBef>
              <a:spcAft>
                <a:spcPts val="0"/>
              </a:spcAft>
              <a:buSzPts val="2200"/>
              <a:buChar char="○"/>
            </a:pPr>
            <a:r>
              <a:rPr lang="en-US" sz="2200" dirty="0"/>
              <a:t>All reimbursement claim periods and payments</a:t>
            </a:r>
            <a:endParaRPr sz="2200" dirty="0"/>
          </a:p>
          <a:p>
            <a:pPr marL="914400" lvl="1" indent="-368300" algn="l" rtl="0">
              <a:lnSpc>
                <a:spcPct val="90000"/>
              </a:lnSpc>
              <a:spcBef>
                <a:spcPts val="0"/>
              </a:spcBef>
              <a:spcAft>
                <a:spcPts val="0"/>
              </a:spcAft>
              <a:buSzPts val="2200"/>
              <a:buChar char="○"/>
            </a:pPr>
            <a:r>
              <a:rPr lang="en-US" sz="2200" dirty="0"/>
              <a:t>Requirements for general ledgers</a:t>
            </a:r>
            <a:endParaRPr sz="2200" dirty="0"/>
          </a:p>
          <a:p>
            <a:pPr marL="457200" lvl="0" indent="-368300" algn="l" rtl="0">
              <a:lnSpc>
                <a:spcPct val="90000"/>
              </a:lnSpc>
              <a:spcBef>
                <a:spcPts val="0"/>
              </a:spcBef>
              <a:spcAft>
                <a:spcPts val="0"/>
              </a:spcAft>
              <a:buSzPts val="2200"/>
              <a:buChar char="●"/>
            </a:pPr>
            <a:r>
              <a:rPr lang="en-US" sz="2200" dirty="0"/>
              <a:t>Consistency in the review claims across programs</a:t>
            </a:r>
            <a:endParaRPr sz="2200" dirty="0"/>
          </a:p>
          <a:p>
            <a:pPr marL="171450" lvl="0" indent="-38100" algn="l" rtl="0">
              <a:lnSpc>
                <a:spcPct val="90000"/>
              </a:lnSpc>
              <a:spcBef>
                <a:spcPts val="0"/>
              </a:spcBef>
              <a:spcAft>
                <a:spcPts val="0"/>
              </a:spcAft>
              <a:buClr>
                <a:schemeClr val="dk1"/>
              </a:buClr>
              <a:buSzPts val="2100"/>
              <a:buFont typeface="Arial"/>
              <a:buNone/>
            </a:pPr>
            <a:endParaRPr sz="2000" dirty="0"/>
          </a:p>
        </p:txBody>
      </p:sp>
      <p:sp>
        <p:nvSpPr>
          <p:cNvPr id="60" name="Google Shape;60;p2"/>
          <p:cNvSpPr txBox="1">
            <a:spLocks noGrp="1"/>
          </p:cNvSpPr>
          <p:nvPr>
            <p:ph type="body" idx="4"/>
          </p:nvPr>
        </p:nvSpPr>
        <p:spPr>
          <a:xfrm>
            <a:off x="6225200" y="1472799"/>
            <a:ext cx="5183100" cy="4584300"/>
          </a:xfrm>
          <a:prstGeom prst="rect">
            <a:avLst/>
          </a:prstGeom>
          <a:noFill/>
          <a:ln>
            <a:noFill/>
          </a:ln>
        </p:spPr>
        <p:txBody>
          <a:bodyPr spcFirstLastPara="1" wrap="square" lIns="91425" tIns="45700" rIns="91425" bIns="45700" anchor="t" anchorCtr="0">
            <a:normAutofit/>
          </a:bodyPr>
          <a:lstStyle/>
          <a:p>
            <a:pPr marL="457200" marR="0" lvl="0" indent="-368300" algn="l" rtl="0">
              <a:lnSpc>
                <a:spcPct val="90000"/>
              </a:lnSpc>
              <a:spcBef>
                <a:spcPts val="0"/>
              </a:spcBef>
              <a:spcAft>
                <a:spcPts val="0"/>
              </a:spcAft>
              <a:buSzPts val="2200"/>
              <a:buChar char="●"/>
            </a:pPr>
            <a:r>
              <a:rPr lang="en-US" sz="2200"/>
              <a:t>Nonpublic Consultation Agreements</a:t>
            </a:r>
            <a:endParaRPr sz="2200"/>
          </a:p>
          <a:p>
            <a:pPr marL="457200" marR="0" lvl="0" indent="-368300" algn="l" rtl="0">
              <a:lnSpc>
                <a:spcPct val="90000"/>
              </a:lnSpc>
              <a:spcBef>
                <a:spcPts val="0"/>
              </a:spcBef>
              <a:spcAft>
                <a:spcPts val="0"/>
              </a:spcAft>
              <a:buSzPts val="2200"/>
              <a:buChar char="●"/>
            </a:pPr>
            <a:r>
              <a:rPr lang="en-US" sz="2200"/>
              <a:t>Transferability</a:t>
            </a:r>
            <a:endParaRPr sz="2200"/>
          </a:p>
          <a:p>
            <a:pPr marL="457200" marR="0" lvl="0" indent="-368300" algn="l" rtl="0">
              <a:lnSpc>
                <a:spcPct val="90000"/>
              </a:lnSpc>
              <a:spcBef>
                <a:spcPts val="0"/>
              </a:spcBef>
              <a:spcAft>
                <a:spcPts val="0"/>
              </a:spcAft>
              <a:buSzPts val="2200"/>
              <a:buChar char="●"/>
            </a:pPr>
            <a:r>
              <a:rPr lang="en-US" sz="2200"/>
              <a:t>Annual Program Applications</a:t>
            </a:r>
            <a:endParaRPr sz="2200"/>
          </a:p>
          <a:p>
            <a:pPr marL="457200" marR="0" lvl="0" indent="-368300" algn="l" rtl="0">
              <a:lnSpc>
                <a:spcPct val="90000"/>
              </a:lnSpc>
              <a:spcBef>
                <a:spcPts val="0"/>
              </a:spcBef>
              <a:spcAft>
                <a:spcPts val="0"/>
              </a:spcAft>
              <a:buSzPts val="2200"/>
              <a:buChar char="●"/>
            </a:pPr>
            <a:r>
              <a:rPr lang="en-US" sz="2200"/>
              <a:t>Quarterly Reimbursement Claims</a:t>
            </a:r>
            <a:endParaRPr sz="2200"/>
          </a:p>
          <a:p>
            <a:pPr marL="457200" marR="0" lvl="0" indent="-368300" algn="l" rtl="0">
              <a:lnSpc>
                <a:spcPct val="90000"/>
              </a:lnSpc>
              <a:spcBef>
                <a:spcPts val="0"/>
              </a:spcBef>
              <a:spcAft>
                <a:spcPts val="0"/>
              </a:spcAft>
              <a:buSzPts val="2200"/>
              <a:buChar char="●"/>
            </a:pPr>
            <a:r>
              <a:rPr lang="en-US" sz="2200"/>
              <a:t>End-of-Year Reports</a:t>
            </a:r>
            <a:endParaRPr sz="2200"/>
          </a:p>
          <a:p>
            <a:pPr marL="457200" marR="0" lvl="0" indent="-368300" algn="l" rtl="0">
              <a:lnSpc>
                <a:spcPct val="90000"/>
              </a:lnSpc>
              <a:spcBef>
                <a:spcPts val="0"/>
              </a:spcBef>
              <a:spcAft>
                <a:spcPts val="0"/>
              </a:spcAft>
              <a:buSzPts val="2200"/>
              <a:buChar char="●"/>
            </a:pPr>
            <a:r>
              <a:rPr lang="en-US" sz="2200"/>
              <a:t>Federal Programs Compliance Review and Monitoring Plan</a:t>
            </a:r>
            <a:endParaRPr sz="2200"/>
          </a:p>
          <a:p>
            <a:pPr marL="457200" marR="0" lvl="0" indent="-368300" algn="l" rtl="0">
              <a:lnSpc>
                <a:spcPct val="90000"/>
              </a:lnSpc>
              <a:spcBef>
                <a:spcPts val="0"/>
              </a:spcBef>
              <a:spcAft>
                <a:spcPts val="0"/>
              </a:spcAft>
              <a:buSzPts val="2200"/>
              <a:buChar char="●"/>
            </a:pPr>
            <a:r>
              <a:rPr lang="en-US" sz="2200"/>
              <a:t>Applicable Waivers</a:t>
            </a:r>
            <a:endParaRPr sz="2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g3ddeca8ccdd_0_13"/>
          <p:cNvSpPr txBox="1">
            <a:spLocks noGrp="1"/>
          </p:cNvSpPr>
          <p:nvPr>
            <p:ph type="title"/>
          </p:nvPr>
        </p:nvSpPr>
        <p:spPr>
          <a:xfrm>
            <a:off x="339213" y="2"/>
            <a:ext cx="11269800" cy="73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dirty="0"/>
              <a:t>The Consolidated Application - ESEA Programs </a:t>
            </a:r>
            <a:r>
              <a:rPr lang="en-US" dirty="0">
                <a:solidFill>
                  <a:srgbClr val="03617A"/>
                </a:solidFill>
              </a:rPr>
              <a:t>2</a:t>
            </a:r>
            <a:endParaRPr dirty="0">
              <a:solidFill>
                <a:srgbClr val="03617A"/>
              </a:solidFill>
            </a:endParaRPr>
          </a:p>
        </p:txBody>
      </p:sp>
      <p:sp>
        <p:nvSpPr>
          <p:cNvPr id="66" name="Google Shape;66;g3ddeca8ccdd_0_13"/>
          <p:cNvSpPr txBox="1">
            <a:spLocks noGrp="1"/>
          </p:cNvSpPr>
          <p:nvPr>
            <p:ph type="body" idx="1"/>
          </p:nvPr>
        </p:nvSpPr>
        <p:spPr>
          <a:xfrm>
            <a:off x="689100" y="1077375"/>
            <a:ext cx="4176900" cy="4988100"/>
          </a:xfrm>
          <a:prstGeom prst="rect">
            <a:avLst/>
          </a:prstGeom>
          <a:noFill/>
          <a:ln>
            <a:noFill/>
          </a:ln>
        </p:spPr>
        <p:txBody>
          <a:bodyPr spcFirstLastPara="1" wrap="square" lIns="91425" tIns="45700" rIns="91425" bIns="45700" anchor="t" anchorCtr="0">
            <a:noAutofit/>
          </a:bodyPr>
          <a:lstStyle/>
          <a:p>
            <a:pPr marL="457200" lvl="0" indent="-368300" algn="l" rtl="0">
              <a:lnSpc>
                <a:spcPct val="90000"/>
              </a:lnSpc>
              <a:spcBef>
                <a:spcPts val="750"/>
              </a:spcBef>
              <a:spcAft>
                <a:spcPts val="0"/>
              </a:spcAft>
              <a:buSzPts val="2200"/>
              <a:buChar char="●"/>
            </a:pPr>
            <a:r>
              <a:rPr lang="en-US" sz="2200"/>
              <a:t>After logging into CASA</a:t>
            </a:r>
            <a:endParaRPr sz="2200"/>
          </a:p>
          <a:p>
            <a:pPr marL="914400" lvl="1" indent="-368300" algn="l" rtl="0">
              <a:lnSpc>
                <a:spcPct val="90000"/>
              </a:lnSpc>
              <a:spcBef>
                <a:spcPts val="0"/>
              </a:spcBef>
              <a:spcAft>
                <a:spcPts val="0"/>
              </a:spcAft>
              <a:buSzPts val="2200"/>
              <a:buChar char="○"/>
            </a:pPr>
            <a:r>
              <a:rPr lang="en-US" sz="2200"/>
              <a:t>Select Consolidated App on the left toolbar </a:t>
            </a:r>
            <a:endParaRPr sz="2200"/>
          </a:p>
          <a:p>
            <a:pPr marL="914400" lvl="0" indent="0" algn="l" rtl="0">
              <a:lnSpc>
                <a:spcPct val="90000"/>
              </a:lnSpc>
              <a:spcBef>
                <a:spcPts val="750"/>
              </a:spcBef>
              <a:spcAft>
                <a:spcPts val="0"/>
              </a:spcAft>
              <a:buSzPts val="1800"/>
              <a:buNone/>
            </a:pPr>
            <a:br>
              <a:rPr lang="en-US" sz="2200"/>
            </a:br>
            <a:br>
              <a:rPr lang="en-US" sz="2200"/>
            </a:br>
            <a:br>
              <a:rPr lang="en-US" sz="2200"/>
            </a:br>
            <a:endParaRPr sz="2200"/>
          </a:p>
          <a:p>
            <a:pPr marL="457200" lvl="0" indent="-368300" algn="l" rtl="0">
              <a:lnSpc>
                <a:spcPct val="90000"/>
              </a:lnSpc>
              <a:spcBef>
                <a:spcPts val="750"/>
              </a:spcBef>
              <a:spcAft>
                <a:spcPts val="0"/>
              </a:spcAft>
              <a:buSzPts val="2200"/>
              <a:buChar char="●"/>
            </a:pPr>
            <a:r>
              <a:rPr lang="en-US" sz="2200"/>
              <a:t>Once loaded, scroll to the bottom of the next page</a:t>
            </a:r>
            <a:endParaRPr sz="2200"/>
          </a:p>
          <a:p>
            <a:pPr marL="457200" lvl="0" indent="-368300" algn="l" rtl="0">
              <a:lnSpc>
                <a:spcPct val="90000"/>
              </a:lnSpc>
              <a:spcBef>
                <a:spcPts val="0"/>
              </a:spcBef>
              <a:spcAft>
                <a:spcPts val="0"/>
              </a:spcAft>
              <a:buSzPts val="2200"/>
              <a:buChar char="●"/>
            </a:pPr>
            <a:r>
              <a:rPr lang="en-US" sz="2200"/>
              <a:t>ESEA Title programs</a:t>
            </a:r>
            <a:endParaRPr sz="2200"/>
          </a:p>
          <a:p>
            <a:pPr marL="914400" lvl="1" indent="-368300" algn="l" rtl="0">
              <a:lnSpc>
                <a:spcPct val="90000"/>
              </a:lnSpc>
              <a:spcBef>
                <a:spcPts val="0"/>
              </a:spcBef>
              <a:spcAft>
                <a:spcPts val="0"/>
              </a:spcAft>
              <a:buSzPts val="2200"/>
              <a:buChar char="○"/>
            </a:pPr>
            <a:r>
              <a:rPr lang="en-US" sz="2200"/>
              <a:t>Program Application Status</a:t>
            </a:r>
            <a:endParaRPr sz="2200"/>
          </a:p>
          <a:p>
            <a:pPr marL="914400" lvl="1" indent="-368300" algn="l" rtl="0">
              <a:lnSpc>
                <a:spcPct val="90000"/>
              </a:lnSpc>
              <a:spcBef>
                <a:spcPts val="0"/>
              </a:spcBef>
              <a:spcAft>
                <a:spcPts val="0"/>
              </a:spcAft>
              <a:buSzPts val="2200"/>
              <a:buChar char="○"/>
            </a:pPr>
            <a:r>
              <a:rPr lang="en-US" sz="2200"/>
              <a:t>Claims Status Tile by quarter</a:t>
            </a:r>
            <a:endParaRPr sz="2200"/>
          </a:p>
        </p:txBody>
      </p:sp>
      <p:pic>
        <p:nvPicPr>
          <p:cNvPr id="67" name="Google Shape;67;g3ddeca8ccdd_0_13" descr="Screen grab from CASA program pointing to the location of the Consolidated App in the left frame"/>
          <p:cNvPicPr preferRelativeResize="0"/>
          <p:nvPr/>
        </p:nvPicPr>
        <p:blipFill rotWithShape="1">
          <a:blip r:embed="rId3">
            <a:alphaModFix/>
          </a:blip>
          <a:srcRect b="30714"/>
          <a:stretch/>
        </p:blipFill>
        <p:spPr>
          <a:xfrm>
            <a:off x="5986200" y="1077375"/>
            <a:ext cx="5332074" cy="2278200"/>
          </a:xfrm>
          <a:prstGeom prst="rect">
            <a:avLst/>
          </a:prstGeom>
          <a:noFill/>
          <a:ln>
            <a:noFill/>
          </a:ln>
        </p:spPr>
      </p:pic>
      <p:pic>
        <p:nvPicPr>
          <p:cNvPr id="68" name="Google Shape;68;g3ddeca8ccdd_0_13" descr="Screen grab illustrating the Consolidated Application Requirements page"/>
          <p:cNvPicPr preferRelativeResize="0"/>
          <p:nvPr/>
        </p:nvPicPr>
        <p:blipFill rotWithShape="1">
          <a:blip r:embed="rId4">
            <a:alphaModFix/>
          </a:blip>
          <a:srcRect l="2413" t="18103" r="2593" b="12879"/>
          <a:stretch/>
        </p:blipFill>
        <p:spPr>
          <a:xfrm>
            <a:off x="4658550" y="3632600"/>
            <a:ext cx="7330100" cy="23445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g3ddeca8ccdd_0_55"/>
          <p:cNvSpPr txBox="1">
            <a:spLocks noGrp="1"/>
          </p:cNvSpPr>
          <p:nvPr>
            <p:ph type="title"/>
          </p:nvPr>
        </p:nvSpPr>
        <p:spPr>
          <a:xfrm>
            <a:off x="339213" y="2"/>
            <a:ext cx="11269800" cy="73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300"/>
              <a:buNone/>
            </a:pPr>
            <a:r>
              <a:rPr lang="en-US" dirty="0"/>
              <a:t>Help in CASA</a:t>
            </a:r>
            <a:endParaRPr dirty="0"/>
          </a:p>
        </p:txBody>
      </p:sp>
      <p:pic>
        <p:nvPicPr>
          <p:cNvPr id="74" name="Google Shape;74;g3ddeca8ccdd_0_55" descr="Guidance and Resources"/>
          <p:cNvPicPr preferRelativeResize="0"/>
          <p:nvPr/>
        </p:nvPicPr>
        <p:blipFill rotWithShape="1">
          <a:blip r:embed="rId3">
            <a:alphaModFix/>
          </a:blip>
          <a:srcRect/>
          <a:stretch/>
        </p:blipFill>
        <p:spPr>
          <a:xfrm>
            <a:off x="861300" y="909199"/>
            <a:ext cx="2948958" cy="741501"/>
          </a:xfrm>
          <a:prstGeom prst="rect">
            <a:avLst/>
          </a:prstGeom>
          <a:noFill/>
          <a:ln>
            <a:noFill/>
          </a:ln>
        </p:spPr>
      </p:pic>
      <p:pic>
        <p:nvPicPr>
          <p:cNvPr id="75" name="Google Shape;75;g3ddeca8ccdd_0_55" descr="Ask a Question / Respond button"/>
          <p:cNvPicPr preferRelativeResize="0"/>
          <p:nvPr/>
        </p:nvPicPr>
        <p:blipFill rotWithShape="1">
          <a:blip r:embed="rId4">
            <a:alphaModFix/>
          </a:blip>
          <a:srcRect/>
          <a:stretch/>
        </p:blipFill>
        <p:spPr>
          <a:xfrm>
            <a:off x="4598904" y="909199"/>
            <a:ext cx="2999709" cy="741501"/>
          </a:xfrm>
          <a:prstGeom prst="rect">
            <a:avLst/>
          </a:prstGeom>
          <a:noFill/>
          <a:ln>
            <a:noFill/>
          </a:ln>
        </p:spPr>
      </p:pic>
      <p:pic>
        <p:nvPicPr>
          <p:cNvPr id="76" name="Google Shape;76;g3ddeca8ccdd_0_55" descr="Help button"/>
          <p:cNvPicPr preferRelativeResize="0"/>
          <p:nvPr/>
        </p:nvPicPr>
        <p:blipFill rotWithShape="1">
          <a:blip r:embed="rId5">
            <a:alphaModFix/>
          </a:blip>
          <a:srcRect/>
          <a:stretch/>
        </p:blipFill>
        <p:spPr>
          <a:xfrm>
            <a:off x="8933257" y="909200"/>
            <a:ext cx="1856904" cy="741500"/>
          </a:xfrm>
          <a:prstGeom prst="rect">
            <a:avLst/>
          </a:prstGeom>
          <a:noFill/>
          <a:ln>
            <a:noFill/>
          </a:ln>
        </p:spPr>
      </p:pic>
      <p:sp>
        <p:nvSpPr>
          <p:cNvPr id="77" name="Google Shape;77;g3ddeca8ccdd_0_55"/>
          <p:cNvSpPr txBox="1"/>
          <p:nvPr/>
        </p:nvSpPr>
        <p:spPr>
          <a:xfrm>
            <a:off x="861300" y="1822497"/>
            <a:ext cx="2949000" cy="3584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15000"/>
              </a:lnSpc>
              <a:spcBef>
                <a:spcPts val="600"/>
              </a:spcBef>
              <a:spcAft>
                <a:spcPts val="0"/>
              </a:spcAft>
              <a:buClr>
                <a:schemeClr val="dk1"/>
              </a:buClr>
              <a:buSzPts val="1100"/>
              <a:buFont typeface="Arial"/>
              <a:buNone/>
            </a:pPr>
            <a:r>
              <a:rPr lang="en-US" sz="2100" b="0" i="0" u="none" strike="noStrike" cap="none" dirty="0">
                <a:solidFill>
                  <a:schemeClr val="dk2"/>
                </a:solidFill>
                <a:latin typeface="Arial"/>
                <a:ea typeface="Arial"/>
                <a:cs typeface="Arial"/>
                <a:sym typeface="Arial"/>
              </a:rPr>
              <a:t>Links to the</a:t>
            </a:r>
            <a:r>
              <a:rPr lang="en-US" sz="2100" b="0" i="0" u="none" strike="noStrike" cap="none" dirty="0">
                <a:solidFill>
                  <a:schemeClr val="dk2"/>
                </a:solidFill>
                <a:uFill>
                  <a:noFill/>
                </a:uFill>
                <a:latin typeface="Arial"/>
                <a:ea typeface="Arial"/>
                <a:cs typeface="Arial"/>
                <a:sym typeface="Arial"/>
                <a:hlinkClick r:id="rId6">
                  <a:extLst>
                    <a:ext uri="{A12FA001-AC4F-418D-AE19-62706E023703}">
                      <ahyp:hlinkClr xmlns:ahyp="http://schemas.microsoft.com/office/drawing/2018/hyperlinkcolor" val="tx"/>
                    </a:ext>
                  </a:extLst>
                </a:hlinkClick>
              </a:rPr>
              <a:t> </a:t>
            </a:r>
            <a:r>
              <a:rPr lang="en-US" sz="2100" b="0" i="0" u="sng" strike="noStrike" cap="none" dirty="0">
                <a:solidFill>
                  <a:schemeClr val="hlink"/>
                </a:solidFill>
                <a:latin typeface="Arial"/>
                <a:ea typeface="Arial"/>
                <a:cs typeface="Arial"/>
                <a:sym typeface="Arial"/>
                <a:hlinkClick r:id="rId6"/>
              </a:rPr>
              <a:t>ESSA Guidance and Allocations page</a:t>
            </a:r>
            <a:r>
              <a:rPr lang="en-US" sz="2100" b="0" i="0" u="none" strike="noStrike" cap="none" dirty="0">
                <a:solidFill>
                  <a:srgbClr val="002A4B"/>
                </a:solidFill>
                <a:latin typeface="Arial"/>
                <a:ea typeface="Arial"/>
                <a:cs typeface="Arial"/>
                <a:sym typeface="Arial"/>
              </a:rPr>
              <a:t> for relevant guidance and resources</a:t>
            </a:r>
            <a:endParaRPr sz="2100" b="0" i="0" u="none" strike="noStrike" cap="none" dirty="0">
              <a:solidFill>
                <a:srgbClr val="002A4B"/>
              </a:solidFill>
              <a:latin typeface="Arial"/>
              <a:ea typeface="Arial"/>
              <a:cs typeface="Arial"/>
              <a:sym typeface="Arial"/>
            </a:endParaRPr>
          </a:p>
          <a:p>
            <a:pPr marL="0" marR="0" lvl="0" indent="0" algn="l" rtl="0">
              <a:lnSpc>
                <a:spcPct val="115000"/>
              </a:lnSpc>
              <a:spcBef>
                <a:spcPts val="800"/>
              </a:spcBef>
              <a:spcAft>
                <a:spcPts val="0"/>
              </a:spcAft>
              <a:buClr>
                <a:schemeClr val="dk1"/>
              </a:buClr>
              <a:buSzPts val="1100"/>
              <a:buFont typeface="Arial"/>
              <a:buNone/>
            </a:pPr>
            <a:r>
              <a:rPr lang="en-US" sz="2100" b="0" i="0" u="none" strike="noStrike" cap="none" dirty="0">
                <a:solidFill>
                  <a:srgbClr val="002A4B"/>
                </a:solidFill>
                <a:latin typeface="Arial"/>
                <a:ea typeface="Arial"/>
                <a:cs typeface="Arial"/>
                <a:sym typeface="Arial"/>
              </a:rPr>
              <a:t>Found at the top right-hand corner of the screen</a:t>
            </a:r>
            <a:endParaRPr sz="2100" b="0" i="0" u="none" strike="noStrike" cap="none" dirty="0">
              <a:solidFill>
                <a:srgbClr val="002A4B"/>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dirty="0">
              <a:solidFill>
                <a:schemeClr val="dk1"/>
              </a:solidFill>
              <a:latin typeface="Arial"/>
              <a:ea typeface="Arial"/>
              <a:cs typeface="Arial"/>
              <a:sym typeface="Arial"/>
            </a:endParaRPr>
          </a:p>
        </p:txBody>
      </p:sp>
      <p:sp>
        <p:nvSpPr>
          <p:cNvPr id="78" name="Google Shape;78;g3ddeca8ccdd_0_55"/>
          <p:cNvSpPr txBox="1"/>
          <p:nvPr/>
        </p:nvSpPr>
        <p:spPr>
          <a:xfrm>
            <a:off x="4598904" y="1822496"/>
            <a:ext cx="2999700" cy="4977743"/>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15000"/>
              </a:lnSpc>
              <a:spcBef>
                <a:spcPts val="600"/>
              </a:spcBef>
              <a:spcAft>
                <a:spcPts val="0"/>
              </a:spcAft>
              <a:buClr>
                <a:schemeClr val="dk1"/>
              </a:buClr>
              <a:buSzPts val="1100"/>
              <a:buFont typeface="Arial"/>
              <a:buNone/>
            </a:pPr>
            <a:r>
              <a:rPr lang="en-US" sz="2100" b="1" i="0" u="none" strike="noStrike" cap="none" dirty="0">
                <a:solidFill>
                  <a:srgbClr val="002A4B"/>
                </a:solidFill>
                <a:latin typeface="Arial"/>
                <a:ea typeface="Arial"/>
                <a:cs typeface="Arial"/>
                <a:sym typeface="Arial"/>
              </a:rPr>
              <a:t>Content Questions -</a:t>
            </a:r>
            <a:endParaRPr sz="2100" b="1" i="0" u="none" strike="noStrike" cap="none" dirty="0">
              <a:solidFill>
                <a:srgbClr val="002A4B"/>
              </a:solidFill>
              <a:latin typeface="Arial"/>
              <a:ea typeface="Arial"/>
              <a:cs typeface="Arial"/>
              <a:sym typeface="Arial"/>
            </a:endParaRPr>
          </a:p>
          <a:p>
            <a:pPr marL="0" marR="0" lvl="0" indent="0" algn="l" rtl="0">
              <a:lnSpc>
                <a:spcPct val="115000"/>
              </a:lnSpc>
              <a:spcBef>
                <a:spcPts val="600"/>
              </a:spcBef>
              <a:spcAft>
                <a:spcPts val="0"/>
              </a:spcAft>
              <a:buClr>
                <a:schemeClr val="dk1"/>
              </a:buClr>
              <a:buSzPts val="1100"/>
              <a:buFont typeface="Arial"/>
              <a:buNone/>
            </a:pPr>
            <a:r>
              <a:rPr lang="en-US" sz="2100" b="0" i="0" u="none" strike="noStrike" cap="none" dirty="0">
                <a:solidFill>
                  <a:srgbClr val="002A4B"/>
                </a:solidFill>
                <a:latin typeface="Arial"/>
                <a:ea typeface="Arial"/>
                <a:cs typeface="Arial"/>
                <a:sym typeface="Arial"/>
              </a:rPr>
              <a:t>Allows the user to communicate with the relevant Department consultant</a:t>
            </a:r>
            <a:endParaRPr sz="2100" b="0" i="0" u="none" strike="noStrike" cap="none" dirty="0">
              <a:solidFill>
                <a:srgbClr val="002A4B"/>
              </a:solidFill>
              <a:latin typeface="Arial"/>
              <a:ea typeface="Arial"/>
              <a:cs typeface="Arial"/>
              <a:sym typeface="Arial"/>
            </a:endParaRPr>
          </a:p>
          <a:p>
            <a:pPr marL="0" marR="0" lvl="0" indent="0" algn="l" rtl="0">
              <a:lnSpc>
                <a:spcPct val="115000"/>
              </a:lnSpc>
              <a:spcBef>
                <a:spcPts val="800"/>
              </a:spcBef>
              <a:spcAft>
                <a:spcPts val="0"/>
              </a:spcAft>
              <a:buClr>
                <a:schemeClr val="dk1"/>
              </a:buClr>
              <a:buSzPts val="1100"/>
              <a:buFont typeface="Arial"/>
              <a:buNone/>
            </a:pPr>
            <a:r>
              <a:rPr lang="en-US" sz="2100" b="0" i="0" u="none" strike="noStrike" cap="none" dirty="0">
                <a:solidFill>
                  <a:srgbClr val="002A4B"/>
                </a:solidFill>
                <a:latin typeface="Arial"/>
                <a:ea typeface="Arial"/>
                <a:cs typeface="Arial"/>
                <a:sym typeface="Arial"/>
              </a:rPr>
              <a:t>Found in each program application component</a:t>
            </a:r>
            <a:endParaRPr sz="2100" b="0" i="0" u="none" strike="noStrike" cap="none" dirty="0">
              <a:solidFill>
                <a:srgbClr val="002A4B"/>
              </a:solidFill>
              <a:latin typeface="Arial"/>
              <a:ea typeface="Arial"/>
              <a:cs typeface="Arial"/>
              <a:sym typeface="Arial"/>
            </a:endParaRPr>
          </a:p>
          <a:p>
            <a:pPr marL="0" marR="0" lvl="0" indent="0" algn="l" rtl="0">
              <a:lnSpc>
                <a:spcPct val="115000"/>
              </a:lnSpc>
              <a:spcBef>
                <a:spcPts val="600"/>
              </a:spcBef>
              <a:spcAft>
                <a:spcPts val="0"/>
              </a:spcAft>
              <a:buClr>
                <a:schemeClr val="dk1"/>
              </a:buClr>
              <a:buSzPts val="1100"/>
              <a:buFont typeface="Arial"/>
              <a:buNone/>
            </a:pPr>
            <a:r>
              <a:rPr lang="en-US" sz="2100" b="0" i="0" u="none" strike="noStrike" cap="none" dirty="0">
                <a:solidFill>
                  <a:srgbClr val="002A4B"/>
                </a:solidFill>
                <a:latin typeface="Arial"/>
                <a:ea typeface="Arial"/>
                <a:cs typeface="Arial"/>
                <a:sym typeface="Arial"/>
              </a:rPr>
              <a:t>All these questions are summarized in the Communication Summary on the program’s dashboard</a:t>
            </a:r>
            <a:endParaRPr sz="2100" b="0" i="0" u="none" strike="noStrike" cap="none" dirty="0">
              <a:solidFill>
                <a:schemeClr val="dk1"/>
              </a:solidFill>
              <a:latin typeface="Arial"/>
              <a:ea typeface="Arial"/>
              <a:cs typeface="Arial"/>
              <a:sym typeface="Arial"/>
            </a:endParaRPr>
          </a:p>
        </p:txBody>
      </p:sp>
      <p:sp>
        <p:nvSpPr>
          <p:cNvPr id="79" name="Google Shape;79;g3ddeca8ccdd_0_55"/>
          <p:cNvSpPr txBox="1"/>
          <p:nvPr/>
        </p:nvSpPr>
        <p:spPr>
          <a:xfrm>
            <a:off x="8387209" y="1822496"/>
            <a:ext cx="2949000" cy="4157518"/>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15000"/>
              </a:lnSpc>
              <a:spcBef>
                <a:spcPts val="600"/>
              </a:spcBef>
              <a:spcAft>
                <a:spcPts val="0"/>
              </a:spcAft>
              <a:buClr>
                <a:schemeClr val="dk1"/>
              </a:buClr>
              <a:buSzPts val="1100"/>
              <a:buFont typeface="Arial"/>
              <a:buNone/>
            </a:pPr>
            <a:r>
              <a:rPr lang="en-US" sz="2100" b="1" i="0" u="none" strike="noStrike" cap="none" dirty="0">
                <a:solidFill>
                  <a:srgbClr val="002A4B"/>
                </a:solidFill>
                <a:latin typeface="Arial"/>
                <a:ea typeface="Arial"/>
                <a:cs typeface="Arial"/>
                <a:sym typeface="Arial"/>
              </a:rPr>
              <a:t>Technical Issues</a:t>
            </a:r>
            <a:r>
              <a:rPr lang="en-US" sz="2100" b="0" i="0" u="none" strike="noStrike" cap="none" dirty="0">
                <a:solidFill>
                  <a:srgbClr val="002A4B"/>
                </a:solidFill>
                <a:latin typeface="Arial"/>
                <a:ea typeface="Arial"/>
                <a:cs typeface="Arial"/>
                <a:sym typeface="Arial"/>
              </a:rPr>
              <a:t> -</a:t>
            </a:r>
            <a:endParaRPr sz="2100" b="0" i="0" u="none" strike="noStrike" cap="none" dirty="0">
              <a:solidFill>
                <a:srgbClr val="002A4B"/>
              </a:solidFill>
              <a:latin typeface="Arial"/>
              <a:ea typeface="Arial"/>
              <a:cs typeface="Arial"/>
              <a:sym typeface="Arial"/>
            </a:endParaRPr>
          </a:p>
          <a:p>
            <a:pPr marL="0" marR="0" lvl="0" indent="0" algn="l" rtl="0">
              <a:lnSpc>
                <a:spcPct val="115000"/>
              </a:lnSpc>
              <a:spcBef>
                <a:spcPts val="600"/>
              </a:spcBef>
              <a:spcAft>
                <a:spcPts val="0"/>
              </a:spcAft>
              <a:buClr>
                <a:schemeClr val="dk1"/>
              </a:buClr>
              <a:buSzPts val="1100"/>
              <a:buFont typeface="Arial"/>
              <a:buNone/>
            </a:pPr>
            <a:r>
              <a:rPr lang="en-US" sz="2100" b="0" i="0" u="none" strike="noStrike" cap="none" dirty="0">
                <a:solidFill>
                  <a:srgbClr val="002A4B"/>
                </a:solidFill>
                <a:latin typeface="Arial"/>
                <a:ea typeface="Arial"/>
                <a:cs typeface="Arial"/>
                <a:sym typeface="Arial"/>
              </a:rPr>
              <a:t>Allows the user to indicate they are experiencing a technical issue with the system and submit a trouble ticket</a:t>
            </a:r>
            <a:endParaRPr sz="2100" b="0" i="0" u="none" strike="noStrike" cap="none" dirty="0">
              <a:solidFill>
                <a:srgbClr val="002A4B"/>
              </a:solidFill>
              <a:latin typeface="Arial"/>
              <a:ea typeface="Arial"/>
              <a:cs typeface="Arial"/>
              <a:sym typeface="Arial"/>
            </a:endParaRPr>
          </a:p>
          <a:p>
            <a:pPr marL="0" marR="0" lvl="0" indent="0" algn="l" rtl="0">
              <a:lnSpc>
                <a:spcPct val="115000"/>
              </a:lnSpc>
              <a:spcBef>
                <a:spcPts val="800"/>
              </a:spcBef>
              <a:spcAft>
                <a:spcPts val="0"/>
              </a:spcAft>
              <a:buClr>
                <a:schemeClr val="dk1"/>
              </a:buClr>
              <a:buSzPts val="1100"/>
              <a:buFont typeface="Arial"/>
              <a:buNone/>
            </a:pPr>
            <a:r>
              <a:rPr lang="en-US" sz="2100" b="0" i="0" u="none" strike="noStrike" cap="none" dirty="0">
                <a:solidFill>
                  <a:srgbClr val="002A4B"/>
                </a:solidFill>
                <a:latin typeface="Arial"/>
                <a:ea typeface="Arial"/>
                <a:cs typeface="Arial"/>
                <a:sym typeface="Arial"/>
              </a:rPr>
              <a:t>Found at the top right-hand corner of the screen</a:t>
            </a:r>
            <a:endParaRPr sz="1800" b="0" i="0" u="none" strike="noStrike" cap="none" dirty="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4"/>
          <p:cNvSpPr txBox="1">
            <a:spLocks noGrp="1"/>
          </p:cNvSpPr>
          <p:nvPr>
            <p:ph type="title"/>
          </p:nvPr>
        </p:nvSpPr>
        <p:spPr>
          <a:xfrm>
            <a:off x="892797" y="1"/>
            <a:ext cx="10515600" cy="1192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ESEA programs</a:t>
            </a:r>
            <a:endParaRPr/>
          </a:p>
        </p:txBody>
      </p:sp>
      <p:sp>
        <p:nvSpPr>
          <p:cNvPr id="85" name="Google Shape;85;p4"/>
          <p:cNvSpPr txBox="1">
            <a:spLocks noGrp="1"/>
          </p:cNvSpPr>
          <p:nvPr>
            <p:ph type="body" idx="2"/>
          </p:nvPr>
        </p:nvSpPr>
        <p:spPr>
          <a:xfrm>
            <a:off x="892800" y="1457399"/>
            <a:ext cx="5157900" cy="4599900"/>
          </a:xfrm>
          <a:prstGeom prst="rect">
            <a:avLst/>
          </a:prstGeom>
          <a:noFill/>
          <a:ln>
            <a:noFill/>
          </a:ln>
        </p:spPr>
        <p:txBody>
          <a:bodyPr spcFirstLastPara="1" wrap="square" lIns="91425" tIns="45700" rIns="91425" bIns="45700" anchor="t" anchorCtr="0">
            <a:normAutofit fontScale="92500"/>
          </a:bodyPr>
          <a:lstStyle/>
          <a:p>
            <a:pPr marL="457200" lvl="0" indent="-355600" algn="l" rtl="0">
              <a:lnSpc>
                <a:spcPct val="115000"/>
              </a:lnSpc>
              <a:spcBef>
                <a:spcPts val="800"/>
              </a:spcBef>
              <a:spcAft>
                <a:spcPts val="0"/>
              </a:spcAft>
              <a:buClr>
                <a:srgbClr val="002A4B"/>
              </a:buClr>
              <a:buSzPts val="2000"/>
              <a:buChar char="●"/>
            </a:pPr>
            <a:r>
              <a:rPr lang="en-US" sz="2000">
                <a:solidFill>
                  <a:srgbClr val="002A4B"/>
                </a:solidFill>
              </a:rPr>
              <a:t>Title I, Part A (Title IA) – Basic Programs</a:t>
            </a:r>
            <a:endParaRPr sz="2000">
              <a:solidFill>
                <a:srgbClr val="002A4B"/>
              </a:solidFill>
            </a:endParaRPr>
          </a:p>
          <a:p>
            <a:pPr marL="457200" lvl="0" indent="-355600" algn="l" rtl="0">
              <a:lnSpc>
                <a:spcPct val="115000"/>
              </a:lnSpc>
              <a:spcBef>
                <a:spcPts val="0"/>
              </a:spcBef>
              <a:spcAft>
                <a:spcPts val="0"/>
              </a:spcAft>
              <a:buClr>
                <a:srgbClr val="002A4B"/>
              </a:buClr>
              <a:buSzPts val="2000"/>
              <a:buChar char="●"/>
            </a:pPr>
            <a:r>
              <a:rPr lang="en-US" sz="2000">
                <a:solidFill>
                  <a:srgbClr val="002A4B"/>
                </a:solidFill>
              </a:rPr>
              <a:t>Title I, Section 1003 – School Improvement</a:t>
            </a:r>
            <a:endParaRPr sz="2000">
              <a:solidFill>
                <a:srgbClr val="002A4B"/>
              </a:solidFill>
            </a:endParaRPr>
          </a:p>
          <a:p>
            <a:pPr marL="457200" lvl="0" indent="-355600" algn="l" rtl="0">
              <a:lnSpc>
                <a:spcPct val="115000"/>
              </a:lnSpc>
              <a:spcBef>
                <a:spcPts val="0"/>
              </a:spcBef>
              <a:spcAft>
                <a:spcPts val="0"/>
              </a:spcAft>
              <a:buClr>
                <a:srgbClr val="002A4B"/>
              </a:buClr>
              <a:buSzPts val="2000"/>
              <a:buChar char="●"/>
            </a:pPr>
            <a:r>
              <a:rPr lang="en-US" sz="2000">
                <a:solidFill>
                  <a:srgbClr val="002A4B"/>
                </a:solidFill>
              </a:rPr>
              <a:t>Title I, Part C (Title IC) – Education of Migratory Children</a:t>
            </a:r>
            <a:endParaRPr sz="2000">
              <a:solidFill>
                <a:srgbClr val="002A4B"/>
              </a:solidFill>
            </a:endParaRPr>
          </a:p>
          <a:p>
            <a:pPr marL="457200" lvl="0" indent="-355600" algn="l" rtl="0">
              <a:lnSpc>
                <a:spcPct val="115000"/>
              </a:lnSpc>
              <a:spcBef>
                <a:spcPts val="0"/>
              </a:spcBef>
              <a:spcAft>
                <a:spcPts val="0"/>
              </a:spcAft>
              <a:buClr>
                <a:srgbClr val="002A4B"/>
              </a:buClr>
              <a:buSzPts val="2000"/>
              <a:buChar char="●"/>
            </a:pPr>
            <a:r>
              <a:rPr lang="en-US" sz="2000">
                <a:solidFill>
                  <a:srgbClr val="002A4B"/>
                </a:solidFill>
              </a:rPr>
              <a:t>Title I, Part D, Subpart 1 (Title ID1) – Neglected, Delinquent, &amp; At-Risk State Agency Programs</a:t>
            </a:r>
            <a:endParaRPr sz="2000">
              <a:solidFill>
                <a:srgbClr val="002A4B"/>
              </a:solidFill>
            </a:endParaRPr>
          </a:p>
          <a:p>
            <a:pPr marL="457200" lvl="0" indent="-355600" algn="l" rtl="0">
              <a:lnSpc>
                <a:spcPct val="115000"/>
              </a:lnSpc>
              <a:spcBef>
                <a:spcPts val="0"/>
              </a:spcBef>
              <a:spcAft>
                <a:spcPts val="0"/>
              </a:spcAft>
              <a:buClr>
                <a:srgbClr val="002A4B"/>
              </a:buClr>
              <a:buSzPts val="2000"/>
              <a:buChar char="●"/>
            </a:pPr>
            <a:r>
              <a:rPr lang="en-US" sz="2000">
                <a:solidFill>
                  <a:srgbClr val="002A4B"/>
                </a:solidFill>
              </a:rPr>
              <a:t>Title I, Part D, Subpart 2 (Title ID2) – Neglected, Delinquent, &amp; At-Risk Local Agency Programs</a:t>
            </a:r>
            <a:endParaRPr sz="2000">
              <a:solidFill>
                <a:srgbClr val="002A4B"/>
              </a:solidFill>
            </a:endParaRPr>
          </a:p>
          <a:p>
            <a:pPr marL="457200" lvl="0" indent="-355600" algn="l" rtl="0">
              <a:lnSpc>
                <a:spcPct val="115000"/>
              </a:lnSpc>
              <a:spcBef>
                <a:spcPts val="0"/>
              </a:spcBef>
              <a:spcAft>
                <a:spcPts val="0"/>
              </a:spcAft>
              <a:buClr>
                <a:srgbClr val="002A4B"/>
              </a:buClr>
              <a:buSzPts val="2000"/>
              <a:buChar char="●"/>
            </a:pPr>
            <a:r>
              <a:rPr lang="en-US" sz="2000">
                <a:solidFill>
                  <a:srgbClr val="002A4B"/>
                </a:solidFill>
              </a:rPr>
              <a:t>Title II, Part A (Title IIA) – Supporting Effective Instruction</a:t>
            </a:r>
            <a:endParaRPr/>
          </a:p>
        </p:txBody>
      </p:sp>
      <p:sp>
        <p:nvSpPr>
          <p:cNvPr id="86" name="Google Shape;86;p4"/>
          <p:cNvSpPr txBox="1">
            <a:spLocks noGrp="1"/>
          </p:cNvSpPr>
          <p:nvPr>
            <p:ph type="body" idx="4"/>
          </p:nvPr>
        </p:nvSpPr>
        <p:spPr>
          <a:xfrm>
            <a:off x="6225200" y="1457249"/>
            <a:ext cx="5183100" cy="4599900"/>
          </a:xfrm>
          <a:prstGeom prst="rect">
            <a:avLst/>
          </a:prstGeom>
          <a:noFill/>
          <a:ln>
            <a:noFill/>
          </a:ln>
        </p:spPr>
        <p:txBody>
          <a:bodyPr spcFirstLastPara="1" wrap="square" lIns="91425" tIns="45700" rIns="91425" bIns="45700" anchor="t" anchorCtr="0">
            <a:normAutofit/>
          </a:bodyPr>
          <a:lstStyle/>
          <a:p>
            <a:pPr marL="457200" lvl="0" indent="-355600" algn="l" rtl="0">
              <a:lnSpc>
                <a:spcPct val="115000"/>
              </a:lnSpc>
              <a:spcBef>
                <a:spcPts val="800"/>
              </a:spcBef>
              <a:spcAft>
                <a:spcPts val="0"/>
              </a:spcAft>
              <a:buClr>
                <a:srgbClr val="002A4B"/>
              </a:buClr>
              <a:buSzPts val="2000"/>
              <a:buChar char="●"/>
            </a:pPr>
            <a:r>
              <a:rPr lang="en-US" sz="2000">
                <a:solidFill>
                  <a:srgbClr val="002A4B"/>
                </a:solidFill>
              </a:rPr>
              <a:t>Title III, Part A (Title IIIA) – English Learners</a:t>
            </a:r>
            <a:endParaRPr sz="2000">
              <a:solidFill>
                <a:srgbClr val="002A4B"/>
              </a:solidFill>
            </a:endParaRPr>
          </a:p>
          <a:p>
            <a:pPr marL="457200" lvl="0" indent="-355600" algn="l" rtl="0">
              <a:lnSpc>
                <a:spcPct val="115000"/>
              </a:lnSpc>
              <a:spcBef>
                <a:spcPts val="0"/>
              </a:spcBef>
              <a:spcAft>
                <a:spcPts val="0"/>
              </a:spcAft>
              <a:buClr>
                <a:srgbClr val="002A4B"/>
              </a:buClr>
              <a:buSzPts val="2000"/>
              <a:buChar char="●"/>
            </a:pPr>
            <a:r>
              <a:rPr lang="en-US" sz="2000">
                <a:solidFill>
                  <a:srgbClr val="002A4B"/>
                </a:solidFill>
              </a:rPr>
              <a:t>Title III, Part A (Title IIIA) – Immigrant Students</a:t>
            </a:r>
            <a:endParaRPr sz="2000">
              <a:solidFill>
                <a:srgbClr val="002A4B"/>
              </a:solidFill>
            </a:endParaRPr>
          </a:p>
          <a:p>
            <a:pPr marL="457200" lvl="0" indent="-355600" algn="l" rtl="0">
              <a:lnSpc>
                <a:spcPct val="115000"/>
              </a:lnSpc>
              <a:spcBef>
                <a:spcPts val="0"/>
              </a:spcBef>
              <a:spcAft>
                <a:spcPts val="0"/>
              </a:spcAft>
              <a:buClr>
                <a:srgbClr val="002A4B"/>
              </a:buClr>
              <a:buSzPts val="2000"/>
              <a:buChar char="●"/>
            </a:pPr>
            <a:r>
              <a:rPr lang="en-US" sz="2000">
                <a:solidFill>
                  <a:srgbClr val="002A4B"/>
                </a:solidFill>
              </a:rPr>
              <a:t>Title IV, Part A (Title IVA) – Student Support &amp; Academic Enrichment</a:t>
            </a:r>
            <a:endParaRPr sz="2000">
              <a:solidFill>
                <a:srgbClr val="002A4B"/>
              </a:solidFill>
            </a:endParaRPr>
          </a:p>
          <a:p>
            <a:pPr marL="457200" lvl="0" indent="-355600" algn="l" rtl="0">
              <a:lnSpc>
                <a:spcPct val="115000"/>
              </a:lnSpc>
              <a:spcBef>
                <a:spcPts val="0"/>
              </a:spcBef>
              <a:spcAft>
                <a:spcPts val="0"/>
              </a:spcAft>
              <a:buClr>
                <a:srgbClr val="002A4B"/>
              </a:buClr>
              <a:buSzPts val="2000"/>
              <a:buChar char="●"/>
            </a:pPr>
            <a:r>
              <a:rPr lang="en-US" sz="2000">
                <a:solidFill>
                  <a:srgbClr val="002A4B"/>
                </a:solidFill>
              </a:rPr>
              <a:t>Title IV, Part B (Title IVB) – 21st Century Community Learning Centers</a:t>
            </a:r>
            <a:endParaRPr sz="2000">
              <a:solidFill>
                <a:srgbClr val="002A4B"/>
              </a:solidFill>
            </a:endParaRPr>
          </a:p>
          <a:p>
            <a:pPr marL="457200" lvl="0" indent="-355600" algn="l" rtl="0">
              <a:lnSpc>
                <a:spcPct val="115000"/>
              </a:lnSpc>
              <a:spcBef>
                <a:spcPts val="0"/>
              </a:spcBef>
              <a:spcAft>
                <a:spcPts val="0"/>
              </a:spcAft>
              <a:buClr>
                <a:srgbClr val="002A4B"/>
              </a:buClr>
              <a:buSzPts val="2000"/>
              <a:buChar char="●"/>
            </a:pPr>
            <a:r>
              <a:rPr lang="en-US" sz="2000">
                <a:solidFill>
                  <a:srgbClr val="002A4B"/>
                </a:solidFill>
              </a:rPr>
              <a:t>Title V, Part B, Subpart 2 (Title VB2) – Rural &amp; Low-Income Schools</a:t>
            </a:r>
            <a:endParaRPr sz="2000">
              <a:solidFill>
                <a:srgbClr val="002A4B"/>
              </a:solidFill>
            </a:endParaRPr>
          </a:p>
          <a:p>
            <a:pPr marL="457200" lvl="0" indent="-355600" algn="l" rtl="0">
              <a:lnSpc>
                <a:spcPct val="115000"/>
              </a:lnSpc>
              <a:spcBef>
                <a:spcPts val="0"/>
              </a:spcBef>
              <a:spcAft>
                <a:spcPts val="0"/>
              </a:spcAft>
              <a:buClr>
                <a:srgbClr val="002A4B"/>
              </a:buClr>
              <a:buSzPts val="2000"/>
              <a:buChar char="●"/>
            </a:pPr>
            <a:r>
              <a:rPr lang="en-US" sz="2000">
                <a:solidFill>
                  <a:srgbClr val="002A4B"/>
                </a:solidFill>
              </a:rPr>
              <a:t>McKinney-Vento Homeless Education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g3ddeca8ccdd_0_23"/>
          <p:cNvSpPr txBox="1">
            <a:spLocks noGrp="1"/>
          </p:cNvSpPr>
          <p:nvPr>
            <p:ph type="title"/>
          </p:nvPr>
        </p:nvSpPr>
        <p:spPr>
          <a:xfrm>
            <a:off x="831851" y="1709740"/>
            <a:ext cx="105156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4500"/>
              <a:buNone/>
            </a:pPr>
            <a:r>
              <a:rPr lang="en-US"/>
              <a:t>Reimbursement Claim Process in the Consolidated Application</a:t>
            </a:r>
            <a:endParaRPr/>
          </a:p>
        </p:txBody>
      </p:sp>
    </p:spTree>
  </p:cSld>
  <p:clrMapOvr>
    <a:masterClrMapping/>
  </p:clrMapOvr>
</p:sld>
</file>

<file path=ppt/theme/theme1.xml><?xml version="1.0" encoding="utf-8"?>
<a:theme xmlns:a="http://schemas.openxmlformats.org/drawingml/2006/main" name="Theme1">
  <a:themeElements>
    <a:clrScheme name="Iowa Department of Education">
      <a:dk1>
        <a:srgbClr val="000000"/>
      </a:dk1>
      <a:lt1>
        <a:srgbClr val="FFFFFF"/>
      </a:lt1>
      <a:dk2>
        <a:srgbClr val="002152"/>
      </a:dk2>
      <a:lt2>
        <a:srgbClr val="E6E6E6"/>
      </a:lt2>
      <a:accent1>
        <a:srgbClr val="005CA3"/>
      </a:accent1>
      <a:accent2>
        <a:srgbClr val="FDE263"/>
      </a:accent2>
      <a:accent3>
        <a:srgbClr val="96BCDE"/>
      </a:accent3>
      <a:accent4>
        <a:srgbClr val="A5A5A5"/>
      </a:accent4>
      <a:accent5>
        <a:srgbClr val="DC6400"/>
      </a:accent5>
      <a:accent6>
        <a:srgbClr val="FFC2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1530</Words>
  <Application>Microsoft Office PowerPoint</Application>
  <PresentationFormat>Widescreen</PresentationFormat>
  <Paragraphs>234</Paragraphs>
  <Slides>28</Slides>
  <Notes>28</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28</vt:i4>
      </vt:variant>
    </vt:vector>
  </HeadingPairs>
  <TitlesOfParts>
    <vt:vector size="30" baseType="lpstr">
      <vt:lpstr>Arial</vt:lpstr>
      <vt:lpstr>Theme1</vt:lpstr>
      <vt:lpstr>Elementary and Secondary Education Act</vt:lpstr>
      <vt:lpstr>Overview</vt:lpstr>
      <vt:lpstr>Purpose</vt:lpstr>
      <vt:lpstr>Overview of the CASA </vt:lpstr>
      <vt:lpstr>The Consolidated Application - ESEA Programs 1</vt:lpstr>
      <vt:lpstr>The Consolidated Application - ESEA Programs 2</vt:lpstr>
      <vt:lpstr>Help in CASA</vt:lpstr>
      <vt:lpstr>ESEA programs</vt:lpstr>
      <vt:lpstr>Reimbursement Claim Process in the Consolidated Application</vt:lpstr>
      <vt:lpstr>Claim Timelines</vt:lpstr>
      <vt:lpstr>Claim Process</vt:lpstr>
      <vt:lpstr>Claim Process, cont.</vt:lpstr>
      <vt:lpstr>CASA </vt:lpstr>
      <vt:lpstr>Claim Requirements</vt:lpstr>
      <vt:lpstr>Claim Requirements, cont.</vt:lpstr>
      <vt:lpstr>General Ledger Requirements</vt:lpstr>
      <vt:lpstr>General Ledger Requirements, cont.</vt:lpstr>
      <vt:lpstr>Account Codes</vt:lpstr>
      <vt:lpstr>Object Codes</vt:lpstr>
      <vt:lpstr>Example of General Ledger Type 1</vt:lpstr>
      <vt:lpstr>Example of General Ledger Type 2</vt:lpstr>
      <vt:lpstr>Carryover Limitations</vt:lpstr>
      <vt:lpstr>Examples of Carryover Limitations</vt:lpstr>
      <vt:lpstr>Transferability</vt:lpstr>
      <vt:lpstr>Transferability Explained</vt:lpstr>
      <vt:lpstr>Reminders 1</vt:lpstr>
      <vt:lpstr>Reminders 2</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ESEA Programs Claims Progress</dc:title>
  <dc:creator>Iowa Department of Education</dc:creator>
  <cp:lastModifiedBy>Albers, Lisa [IDOE]</cp:lastModifiedBy>
  <cp:revision>4</cp:revision>
  <dcterms:created xsi:type="dcterms:W3CDTF">2022-10-28T01:47:54Z</dcterms:created>
  <dcterms:modified xsi:type="dcterms:W3CDTF">2026-05-29T19:52:29Z</dcterms:modified>
</cp:coreProperties>
</file>