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74" r:id="rId5"/>
    <p:sldId id="275" r:id="rId6"/>
    <p:sldId id="261" r:id="rId7"/>
    <p:sldId id="262" r:id="rId8"/>
    <p:sldId id="263" r:id="rId9"/>
    <p:sldId id="264" r:id="rId10"/>
    <p:sldId id="267" r:id="rId11"/>
    <p:sldId id="268" r:id="rId12"/>
    <p:sldId id="269" r:id="rId13"/>
    <p:sldId id="270" r:id="rId14"/>
    <p:sldId id="271" r:id="rId15"/>
    <p:sldId id="276" r:id="rId16"/>
    <p:sldId id="273" r:id="rId17"/>
  </p:sldIdLst>
  <p:sldSz cx="9144000" cy="5143500" type="screen16x9"/>
  <p:notesSz cx="9601200" cy="7315200"/>
  <p:embeddedFontLst>
    <p:embeddedFont>
      <p:font typeface="Georgia" panose="02040502050405020303" pitchFamily="18" charset="0"/>
      <p:regular r:id="rId19"/>
      <p:bold r:id="rId20"/>
      <p:italic r:id="rId21"/>
      <p:boldItalic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2a37d89e08_0_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2a37d89e08_0_5:notes"/>
          <p:cNvSpPr txBox="1">
            <a:spLocks noGrp="1"/>
          </p:cNvSpPr>
          <p:nvPr>
            <p:ph type="body" idx="1"/>
          </p:nvPr>
        </p:nvSpPr>
        <p:spPr>
          <a:xfrm>
            <a:off x="960120" y="3474720"/>
            <a:ext cx="7680900" cy="329190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2: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4: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7: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6584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7: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p2: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88321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94617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6: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181240" lvl="0" indent="-111390" algn="l" rtl="0">
              <a:lnSpc>
                <a:spcPct val="100000"/>
              </a:lnSpc>
              <a:spcBef>
                <a:spcPts val="0"/>
              </a:spcBef>
              <a:spcAft>
                <a:spcPts val="0"/>
              </a:spcAft>
              <a:buSzPts val="1100"/>
              <a:buNone/>
            </a:pPr>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2362200" y="549275"/>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960120" y="3474720"/>
            <a:ext cx="7680960" cy="32918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endParaRPr sz="15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3617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6953" y="806021"/>
            <a:ext cx="8727631" cy="1620078"/>
          </a:xfrm>
        </p:spPr>
        <p:txBody>
          <a:bodyPr anchor="b"/>
          <a:lstStyle>
            <a:lvl1pPr algn="ctr">
              <a:defRPr sz="3375"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16953" y="2878622"/>
            <a:ext cx="8727631" cy="961611"/>
          </a:xfrm>
        </p:spPr>
        <p:txBody>
          <a:bodyPr>
            <a:normAutofit/>
          </a:bodyPr>
          <a:lstStyle>
            <a:lvl1pPr marL="0" indent="0" algn="ctr">
              <a:buNone/>
              <a:defRPr sz="1800" b="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9E449C12-D024-40FB-BD36-751317A1B6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913" y="4400095"/>
            <a:ext cx="3747087" cy="343503"/>
          </a:xfrm>
          <a:prstGeom prst="rect">
            <a:avLst/>
          </a:prstGeom>
        </p:spPr>
      </p:pic>
    </p:spTree>
    <p:extLst>
      <p:ext uri="{BB962C8B-B14F-4D97-AF65-F5344CB8AC3E}">
        <p14:creationId xmlns:p14="http://schemas.microsoft.com/office/powerpoint/2010/main" val="39487029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74E76C-7E8E-4A34-94C9-4F7AB65D5B60}"/>
              </a:ext>
            </a:extLst>
          </p:cNvPr>
          <p:cNvSpPr/>
          <p:nvPr/>
        </p:nvSpPr>
        <p:spPr>
          <a:xfrm>
            <a:off x="0" y="1"/>
            <a:ext cx="9144000" cy="553064"/>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254410" y="2"/>
            <a:ext cx="8452268" cy="553063"/>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516834" y="1095374"/>
            <a:ext cx="8110332" cy="3263504"/>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5796334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B20607-4DEF-431C-A44B-C8511C6D22E3}"/>
              </a:ext>
            </a:extLst>
          </p:cNvPr>
          <p:cNvSpPr/>
          <p:nvPr/>
        </p:nvSpPr>
        <p:spPr>
          <a:xfrm>
            <a:off x="0" y="0"/>
            <a:ext cx="3137171" cy="5143500"/>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306421" y="321013"/>
            <a:ext cx="2655652" cy="4429892"/>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443591" y="321013"/>
            <a:ext cx="5263087" cy="4429892"/>
          </a:xfrm>
        </p:spPr>
        <p:txBody>
          <a:bodyPr anchor="ctr"/>
          <a:lstStyle>
            <a:lvl1pPr>
              <a:defRPr sz="2100"/>
            </a:lvl1pPr>
            <a:lvl2pPr>
              <a:defRPr sz="1800"/>
            </a:lvl2pPr>
            <a:lvl3pPr>
              <a:defRPr sz="12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570518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3A049F-0AA7-42BB-B95E-DA2BBB2C9B46}"/>
              </a:ext>
            </a:extLst>
          </p:cNvPr>
          <p:cNvSpPr/>
          <p:nvPr/>
        </p:nvSpPr>
        <p:spPr>
          <a:xfrm>
            <a:off x="0" y="1701402"/>
            <a:ext cx="9144000" cy="2456837"/>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23888" y="1282305"/>
            <a:ext cx="7886700" cy="2139553"/>
          </a:xfrm>
        </p:spPr>
        <p:txBody>
          <a:bodyPr anchor="b"/>
          <a:lstStyle>
            <a:lvl1pPr>
              <a:defRPr sz="3375">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bg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760532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679B5E-A9C9-4BC4-A0E5-5A7B616E1B2A}"/>
              </a:ext>
            </a:extLst>
          </p:cNvPr>
          <p:cNvSpPr/>
          <p:nvPr/>
        </p:nvSpPr>
        <p:spPr>
          <a:xfrm>
            <a:off x="0" y="0"/>
            <a:ext cx="9144000" cy="894522"/>
          </a:xfrm>
          <a:prstGeom prst="rect">
            <a:avLst/>
          </a:prstGeom>
          <a:solidFill>
            <a:srgbClr val="036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69598" y="1"/>
            <a:ext cx="7886700" cy="894522"/>
          </a:xfrm>
        </p:spPr>
        <p:txBody>
          <a:bodyPr/>
          <a:lstStyle/>
          <a:p>
            <a:r>
              <a:rPr lang="en-US"/>
              <a:t>Click to edit Master title style</a:t>
            </a:r>
          </a:p>
        </p:txBody>
      </p:sp>
      <p:sp>
        <p:nvSpPr>
          <p:cNvPr id="3" name="Text Placeholder 2"/>
          <p:cNvSpPr>
            <a:spLocks noGrp="1"/>
          </p:cNvSpPr>
          <p:nvPr>
            <p:ph type="body" idx="1"/>
          </p:nvPr>
        </p:nvSpPr>
        <p:spPr>
          <a:xfrm>
            <a:off x="669600" y="1161481"/>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69600" y="1779415"/>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68908" y="1161481"/>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68908" y="1779415"/>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079319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429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701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346" y="1"/>
            <a:ext cx="8110332" cy="8746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6346" y="1095374"/>
            <a:ext cx="8110332"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9869150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hf sldNum="0" hdr="0" ftr="0" dt="0"/>
  <p:txStyles>
    <p:titleStyle>
      <a:lvl1pPr algn="l" defTabSz="514350" rtl="0" eaLnBrk="1" latinLnBrk="0" hangingPunct="1">
        <a:lnSpc>
          <a:spcPct val="90000"/>
        </a:lnSpc>
        <a:spcBef>
          <a:spcPct val="0"/>
        </a:spcBef>
        <a:buNone/>
        <a:defRPr sz="2475" b="1" kern="1200">
          <a:solidFill>
            <a:schemeClr val="bg1"/>
          </a:solidFill>
          <a:latin typeface="Arial" panose="020B0604020202020204" pitchFamily="34" charset="0"/>
          <a:ea typeface="+mj-ea"/>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educate.iowa.gov/media/5448/download?inlin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ZEr358WqxCc" TargetMode="External"/><Relationship Id="rId5" Type="http://schemas.openxmlformats.org/officeDocument/2006/relationships/hyperlink" Target="https://www.youtube.com/watch?v=dYjoem2uoMM" TargetMode="External"/><Relationship Id="rId4" Type="http://schemas.openxmlformats.org/officeDocument/2006/relationships/hyperlink" Target="https://youtu.be/IA8XLg5fVqI"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mailto:Jeffrey.Fletcher@iowa.gov"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s://portal.ed.iowa.gov/iowalandingpage/landing.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mailto:ed.portal@iowa.gov" TargetMode="External"/><Relationship Id="rId5" Type="http://schemas.openxmlformats.org/officeDocument/2006/relationships/hyperlink" Target="https://educate.iowa.gov/pk-12/accreditation-program-approval/notice-deadline-calendar" TargetMode="External"/><Relationship Id="rId4" Type="http://schemas.openxmlformats.org/officeDocument/2006/relationships/hyperlink" Target="https://portal.ed.iowa.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mailto:jeffrey.fletcher@iow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3" name="Title 2">
            <a:extLst>
              <a:ext uri="{FF2B5EF4-FFF2-40B4-BE49-F238E27FC236}">
                <a16:creationId xmlns:a16="http://schemas.microsoft.com/office/drawing/2014/main" id="{6499633F-8827-4237-861B-44EFAE5E1A2F}"/>
              </a:ext>
            </a:extLst>
          </p:cNvPr>
          <p:cNvSpPr>
            <a:spLocks noGrp="1"/>
          </p:cNvSpPr>
          <p:nvPr>
            <p:ph type="ctrTitle"/>
          </p:nvPr>
        </p:nvSpPr>
        <p:spPr>
          <a:xfrm>
            <a:off x="216953" y="806021"/>
            <a:ext cx="8675909" cy="1620078"/>
          </a:xfrm>
        </p:spPr>
        <p:txBody>
          <a:bodyPr>
            <a:normAutofit fontScale="90000"/>
          </a:bodyPr>
          <a:lstStyle/>
          <a:p>
            <a:pPr algn="r"/>
            <a:r>
              <a:rPr lang="en-US" dirty="0"/>
              <a:t>2026 Spring Collection</a:t>
            </a:r>
            <a:br>
              <a:rPr lang="en-US" dirty="0"/>
            </a:br>
            <a:br>
              <a:rPr lang="en-US" dirty="0"/>
            </a:br>
            <a:r>
              <a:rPr lang="en-US" dirty="0"/>
              <a:t>Secondary CTE Reporting Application (SCTERA) </a:t>
            </a:r>
          </a:p>
        </p:txBody>
      </p:sp>
      <p:sp>
        <p:nvSpPr>
          <p:cNvPr id="2" name="Subtitle 1">
            <a:extLst>
              <a:ext uri="{FF2B5EF4-FFF2-40B4-BE49-F238E27FC236}">
                <a16:creationId xmlns:a16="http://schemas.microsoft.com/office/drawing/2014/main" id="{83E6C92D-C1F5-4312-92C5-CAEE3C2CD3C0}"/>
              </a:ext>
            </a:extLst>
          </p:cNvPr>
          <p:cNvSpPr>
            <a:spLocks noGrp="1"/>
          </p:cNvSpPr>
          <p:nvPr>
            <p:ph type="subTitle" idx="1"/>
          </p:nvPr>
        </p:nvSpPr>
        <p:spPr>
          <a:xfrm>
            <a:off x="216953" y="3197698"/>
            <a:ext cx="8727631" cy="1139781"/>
          </a:xfrm>
        </p:spPr>
        <p:txBody>
          <a:bodyPr>
            <a:normAutofit/>
          </a:bodyPr>
          <a:lstStyle/>
          <a:p>
            <a:pPr algn="r">
              <a:lnSpc>
                <a:spcPct val="110000"/>
              </a:lnSpc>
              <a:spcBef>
                <a:spcPts val="0"/>
              </a:spcBef>
              <a:buClr>
                <a:srgbClr val="000000"/>
              </a:buClr>
              <a:buSzPts val="1600"/>
            </a:pPr>
            <a:r>
              <a:rPr lang="en-US" sz="1200" dirty="0">
                <a:ea typeface="Georgia"/>
                <a:sym typeface="Georgia"/>
              </a:rPr>
              <a:t>Dr. Jeffrey Fletcher </a:t>
            </a:r>
            <a:endParaRPr lang="en-US" sz="1200" dirty="0">
              <a:sym typeface="Georgia"/>
            </a:endParaRPr>
          </a:p>
          <a:p>
            <a:pPr algn="r">
              <a:lnSpc>
                <a:spcPct val="110000"/>
              </a:lnSpc>
              <a:spcBef>
                <a:spcPts val="0"/>
              </a:spcBef>
              <a:buClr>
                <a:srgbClr val="000000"/>
              </a:buClr>
              <a:buSzPts val="1600"/>
            </a:pPr>
            <a:r>
              <a:rPr lang="en-US" sz="1200" b="0" dirty="0">
                <a:ea typeface="Georgia"/>
                <a:sym typeface="Georgia"/>
              </a:rPr>
              <a:t>Education Program Consultant</a:t>
            </a:r>
          </a:p>
          <a:p>
            <a:pPr algn="r">
              <a:lnSpc>
                <a:spcPct val="110000"/>
              </a:lnSpc>
              <a:spcBef>
                <a:spcPts val="0"/>
              </a:spcBef>
              <a:buClr>
                <a:srgbClr val="000000"/>
              </a:buClr>
              <a:buSzPts val="1600"/>
            </a:pPr>
            <a:r>
              <a:rPr lang="en-US" sz="1200" b="0" dirty="0">
                <a:ea typeface="Georgia"/>
                <a:sym typeface="Georgia"/>
              </a:rPr>
              <a:t>Bureau of Career Technical Education &amp; Postsecondary Readiness</a:t>
            </a:r>
          </a:p>
          <a:p>
            <a:pPr algn="r">
              <a:lnSpc>
                <a:spcPct val="110000"/>
              </a:lnSpc>
              <a:spcBef>
                <a:spcPts val="0"/>
              </a:spcBef>
              <a:buClr>
                <a:srgbClr val="000000"/>
              </a:buClr>
              <a:buSzPts val="1600"/>
            </a:pPr>
            <a:r>
              <a:rPr lang="en-US" sz="1200" b="0" dirty="0">
                <a:ea typeface="Georgia"/>
                <a:sym typeface="Georgia"/>
              </a:rPr>
              <a:t>Iowa Department of Education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8" name="Group 7" descr="This is a screenshot example of a district program student breakdown screen.">
            <a:extLst>
              <a:ext uri="{FF2B5EF4-FFF2-40B4-BE49-F238E27FC236}">
                <a16:creationId xmlns:a16="http://schemas.microsoft.com/office/drawing/2014/main" id="{C12D7D62-DAEA-75AD-662E-052CFB4AD596}"/>
              </a:ext>
            </a:extLst>
          </p:cNvPr>
          <p:cNvGrpSpPr/>
          <p:nvPr/>
        </p:nvGrpSpPr>
        <p:grpSpPr>
          <a:xfrm>
            <a:off x="254410" y="694497"/>
            <a:ext cx="8564008" cy="4230793"/>
            <a:chOff x="254410" y="673717"/>
            <a:chExt cx="8304963" cy="3983366"/>
          </a:xfrm>
        </p:grpSpPr>
        <p:pic>
          <p:nvPicPr>
            <p:cNvPr id="3" name="Picture 2" descr="This is a screenshot example of a district program student breakdown screen.">
              <a:extLst>
                <a:ext uri="{FF2B5EF4-FFF2-40B4-BE49-F238E27FC236}">
                  <a16:creationId xmlns:a16="http://schemas.microsoft.com/office/drawing/2014/main" id="{516A3BCD-7870-C532-582E-E003CBDAFEF4}"/>
                </a:ext>
              </a:extLst>
            </p:cNvPr>
            <p:cNvPicPr>
              <a:picLocks noChangeAspect="1"/>
            </p:cNvPicPr>
            <p:nvPr/>
          </p:nvPicPr>
          <p:blipFill>
            <a:blip r:embed="rId4"/>
            <a:srcRect r="9322"/>
            <a:stretch/>
          </p:blipFill>
          <p:spPr>
            <a:xfrm>
              <a:off x="254410" y="673717"/>
              <a:ext cx="8304963" cy="3983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3" name="Google Shape;183;p23">
              <a:extLst>
                <a:ext uri="{C183D7F6-B498-43B3-948B-1728B52AA6E4}">
                  <adec:decorative xmlns:adec="http://schemas.microsoft.com/office/drawing/2017/decorative" val="1"/>
                </a:ext>
              </a:extLst>
            </p:cNvPr>
            <p:cNvSpPr/>
            <p:nvPr/>
          </p:nvSpPr>
          <p:spPr>
            <a:xfrm>
              <a:off x="5534890" y="2404883"/>
              <a:ext cx="2826327" cy="22522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a:extLst>
                <a:ext uri="{C183D7F6-B498-43B3-948B-1728B52AA6E4}">
                  <adec:decorative xmlns:adec="http://schemas.microsoft.com/office/drawing/2017/decorative" val="1"/>
                </a:ext>
              </a:extLst>
            </p:cNvPr>
            <p:cNvSpPr/>
            <p:nvPr/>
          </p:nvSpPr>
          <p:spPr>
            <a:xfrm>
              <a:off x="810428" y="1931027"/>
              <a:ext cx="4724463" cy="382681"/>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sp>
        <p:nvSpPr>
          <p:cNvPr id="11" name="Title 5">
            <a:extLst>
              <a:ext uri="{FF2B5EF4-FFF2-40B4-BE49-F238E27FC236}">
                <a16:creationId xmlns:a16="http://schemas.microsoft.com/office/drawing/2014/main" id="{CC674AD6-62E4-4C97-BCF5-D136E434A7ED}"/>
              </a:ext>
            </a:extLst>
          </p:cNvPr>
          <p:cNvSpPr>
            <a:spLocks noGrp="1"/>
          </p:cNvSpPr>
          <p:nvPr>
            <p:ph type="title"/>
          </p:nvPr>
        </p:nvSpPr>
        <p:spPr/>
        <p:txBody>
          <a:bodyPr>
            <a:normAutofit/>
          </a:bodyPr>
          <a:lstStyle/>
          <a:p>
            <a:r>
              <a:rPr lang="en-US" sz="2000" dirty="0"/>
              <a:t>Secondary CTE Reporting Application</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5" name="Google Shape;195;p24"/>
          <p:cNvSpPr/>
          <p:nvPr/>
        </p:nvSpPr>
        <p:spPr>
          <a:xfrm>
            <a:off x="142276" y="571570"/>
            <a:ext cx="8880762" cy="936998"/>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000" b="1" i="0" u="none" strike="noStrike" cap="none" dirty="0">
                <a:solidFill>
                  <a:srgbClr val="000000"/>
                </a:solidFill>
                <a:latin typeface="Arial" panose="020B0604020202020204" pitchFamily="34" charset="0"/>
                <a:ea typeface="Arial"/>
                <a:cs typeface="Arial" panose="020B0604020202020204" pitchFamily="34" charset="0"/>
                <a:sym typeface="Arial"/>
              </a:rPr>
              <a:t>VERIFY &amp; VALIDATE</a:t>
            </a:r>
            <a:endParaRPr sz="1000" dirty="0">
              <a:latin typeface="Arial" panose="020B0604020202020204" pitchFamily="34" charset="0"/>
              <a:cs typeface="Arial" panose="020B0604020202020204" pitchFamily="34" charset="0"/>
            </a:endParaRPr>
          </a:p>
          <a:p>
            <a:pPr marL="228600" lvl="0" indent="-228600">
              <a:lnSpc>
                <a:spcPct val="107000"/>
              </a:lnSpc>
              <a:buClr>
                <a:srgbClr val="000000"/>
              </a:buClr>
              <a:buSzPct val="100000"/>
              <a:buFont typeface="+mj-lt"/>
              <a:buAutoNum type="arabicParenR"/>
            </a:pPr>
            <a:r>
              <a:rPr lang="en-US" sz="1000" b="0" i="0" u="none" strike="noStrike" cap="none" dirty="0">
                <a:solidFill>
                  <a:srgbClr val="000000"/>
                </a:solidFill>
                <a:latin typeface="Arial" panose="020B0604020202020204" pitchFamily="34" charset="0"/>
                <a:ea typeface="Arial"/>
                <a:cs typeface="Arial" panose="020B0604020202020204" pitchFamily="34" charset="0"/>
                <a:sym typeface="Arial"/>
              </a:rPr>
              <a:t>After all student updates (single parent reporting) student</a:t>
            </a:r>
            <a:r>
              <a:rPr lang="en-US" sz="1000" dirty="0">
                <a:solidFill>
                  <a:srgbClr val="000000"/>
                </a:solidFill>
                <a:latin typeface="Arial" panose="020B0604020202020204" pitchFamily="34" charset="0"/>
                <a:ea typeface="Arial"/>
                <a:cs typeface="Arial" panose="020B0604020202020204" pitchFamily="34" charset="0"/>
                <a:sym typeface="Arial"/>
              </a:rPr>
              <a:t> program total units earned/accumulated column </a:t>
            </a:r>
          </a:p>
          <a:p>
            <a:pPr marL="228600" indent="-228600">
              <a:lnSpc>
                <a:spcPct val="107000"/>
              </a:lnSpc>
              <a:buClr>
                <a:srgbClr val="000000"/>
              </a:buClr>
              <a:buSzPct val="100000"/>
              <a:buFont typeface="+mj-lt"/>
              <a:buAutoNum type="arabicParenR"/>
            </a:pPr>
            <a:r>
              <a:rPr lang="en-US" sz="1000" dirty="0">
                <a:solidFill>
                  <a:srgbClr val="000000"/>
                </a:solidFill>
                <a:latin typeface="Arial" panose="020B0604020202020204" pitchFamily="34" charset="0"/>
                <a:ea typeface="Arial"/>
                <a:cs typeface="Arial" panose="020B0604020202020204" pitchFamily="34" charset="0"/>
                <a:sym typeface="Arial"/>
              </a:rPr>
              <a:t>Verify auto-programmed concentrator column is “auto-checking” based on ‘program-units.’ E.g., Yes &gt;= 2.0 units (trimester-students &gt;= 1.98 units)</a:t>
            </a:r>
            <a:endParaRPr lang="en-US" sz="1000" dirty="0">
              <a:latin typeface="Arial" panose="020B0604020202020204" pitchFamily="34" charset="0"/>
              <a:cs typeface="Arial" panose="020B0604020202020204" pitchFamily="34" charset="0"/>
            </a:endParaRPr>
          </a:p>
          <a:p>
            <a:pPr marL="228600" lvl="0" indent="-228600">
              <a:lnSpc>
                <a:spcPct val="107000"/>
              </a:lnSpc>
              <a:buClr>
                <a:srgbClr val="000000"/>
              </a:buClr>
              <a:buSzPct val="100000"/>
              <a:buFont typeface="+mj-lt"/>
              <a:buAutoNum type="arabicParenR"/>
            </a:pPr>
            <a:r>
              <a:rPr lang="en-US" sz="1000" dirty="0">
                <a:solidFill>
                  <a:srgbClr val="000000"/>
                </a:solidFill>
                <a:latin typeface="Arial" panose="020B0604020202020204" pitchFamily="34" charset="0"/>
                <a:ea typeface="Arial"/>
                <a:cs typeface="Arial" panose="020B0604020202020204" pitchFamily="34" charset="0"/>
                <a:sym typeface="Arial"/>
              </a:rPr>
              <a:t>Student is single-parent (or is pregnant) column (district selects/checks)</a:t>
            </a:r>
            <a:endParaRPr lang="en-US" sz="1000" dirty="0">
              <a:latin typeface="Arial" panose="020B0604020202020204" pitchFamily="34" charset="0"/>
              <a:cs typeface="Arial" panose="020B0604020202020204" pitchFamily="34" charset="0"/>
            </a:endParaRPr>
          </a:p>
          <a:p>
            <a:pPr marL="0" marR="0" lvl="0" indent="0" algn="l" rtl="0">
              <a:lnSpc>
                <a:spcPct val="107000"/>
              </a:lnSpc>
              <a:spcBef>
                <a:spcPts val="0"/>
              </a:spcBef>
              <a:spcAft>
                <a:spcPts val="0"/>
              </a:spcAft>
              <a:buNone/>
            </a:pPr>
            <a:r>
              <a:rPr lang="en-US" sz="1000" b="0" i="0" u="none" strike="noStrike" cap="none" dirty="0">
                <a:solidFill>
                  <a:srgbClr val="000000"/>
                </a:solidFill>
                <a:latin typeface="Arial" panose="020B0604020202020204" pitchFamily="34" charset="0"/>
                <a:ea typeface="Arial"/>
                <a:cs typeface="Arial" panose="020B0604020202020204" pitchFamily="34" charset="0"/>
                <a:sym typeface="Arial"/>
              </a:rPr>
              <a:t>e completed, click on the green </a:t>
            </a:r>
            <a:r>
              <a:rPr lang="en-US" sz="1000" b="1" i="0" u="none" strike="noStrike" cap="none" dirty="0">
                <a:solidFill>
                  <a:srgbClr val="00B050"/>
                </a:solidFill>
                <a:latin typeface="Arial" panose="020B0604020202020204" pitchFamily="34" charset="0"/>
                <a:ea typeface="Arial"/>
                <a:cs typeface="Arial" panose="020B0604020202020204" pitchFamily="34" charset="0"/>
                <a:sym typeface="Arial"/>
              </a:rPr>
              <a:t>Submit Student Data</a:t>
            </a:r>
            <a:r>
              <a:rPr lang="en-US" sz="1000" b="0" i="0" u="none" strike="noStrike" cap="none" dirty="0">
                <a:solidFill>
                  <a:srgbClr val="00B050"/>
                </a:solidFill>
                <a:latin typeface="Arial" panose="020B0604020202020204" pitchFamily="34" charset="0"/>
                <a:ea typeface="Arial"/>
                <a:cs typeface="Arial" panose="020B0604020202020204" pitchFamily="34" charset="0"/>
                <a:sym typeface="Arial"/>
              </a:rPr>
              <a:t> </a:t>
            </a:r>
            <a:r>
              <a:rPr lang="en-US" sz="1000" b="0" i="0" u="none" strike="noStrike" cap="none" dirty="0">
                <a:solidFill>
                  <a:srgbClr val="000000"/>
                </a:solidFill>
                <a:latin typeface="Arial" panose="020B0604020202020204" pitchFamily="34" charset="0"/>
                <a:ea typeface="Arial"/>
                <a:cs typeface="Arial" panose="020B0604020202020204" pitchFamily="34" charset="0"/>
                <a:sym typeface="Arial"/>
              </a:rPr>
              <a:t>button.</a:t>
            </a:r>
            <a:endParaRPr sz="10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p:txBody>
      </p:sp>
      <p:sp>
        <p:nvSpPr>
          <p:cNvPr id="10" name="Title 5">
            <a:extLst>
              <a:ext uri="{FF2B5EF4-FFF2-40B4-BE49-F238E27FC236}">
                <a16:creationId xmlns:a16="http://schemas.microsoft.com/office/drawing/2014/main" id="{19CEBCFA-B271-4DDB-84B2-8469585EB851}"/>
              </a:ext>
            </a:extLst>
          </p:cNvPr>
          <p:cNvSpPr>
            <a:spLocks noGrp="1"/>
          </p:cNvSpPr>
          <p:nvPr>
            <p:ph type="title"/>
          </p:nvPr>
        </p:nvSpPr>
        <p:spPr/>
        <p:txBody>
          <a:bodyPr>
            <a:normAutofit/>
          </a:bodyPr>
          <a:lstStyle/>
          <a:p>
            <a:r>
              <a:rPr lang="en-US" sz="2000" dirty="0"/>
              <a:t>Secondary CTE Reporting Application</a:t>
            </a:r>
          </a:p>
        </p:txBody>
      </p:sp>
      <p:grpSp>
        <p:nvGrpSpPr>
          <p:cNvPr id="8" name="Group 7" descr="This is a screenshot example of a district program student breakdown screen.">
            <a:extLst>
              <a:ext uri="{FF2B5EF4-FFF2-40B4-BE49-F238E27FC236}">
                <a16:creationId xmlns:a16="http://schemas.microsoft.com/office/drawing/2014/main" id="{794492E6-FC99-FA2E-3CB9-8784680EDCC3}"/>
              </a:ext>
            </a:extLst>
          </p:cNvPr>
          <p:cNvGrpSpPr>
            <a:grpSpLocks/>
          </p:cNvGrpSpPr>
          <p:nvPr/>
        </p:nvGrpSpPr>
        <p:grpSpPr>
          <a:xfrm>
            <a:off x="810884" y="1519574"/>
            <a:ext cx="7242338" cy="3484742"/>
            <a:chOff x="530063" y="1530602"/>
            <a:chExt cx="7242338" cy="3484742"/>
          </a:xfrm>
        </p:grpSpPr>
        <p:pic>
          <p:nvPicPr>
            <p:cNvPr id="3" name="Picture 2" descr="This is a screenshot of the program student breakdown showing student name, stateID, program total units, concentrator, and student is single parent.">
              <a:extLst>
                <a:ext uri="{FF2B5EF4-FFF2-40B4-BE49-F238E27FC236}">
                  <a16:creationId xmlns:a16="http://schemas.microsoft.com/office/drawing/2014/main" id="{79A96533-95CB-0C66-E78D-587DBEE7A6F0}"/>
                </a:ext>
              </a:extLst>
            </p:cNvPr>
            <p:cNvPicPr>
              <a:picLocks noChangeAspect="1"/>
            </p:cNvPicPr>
            <p:nvPr/>
          </p:nvPicPr>
          <p:blipFill>
            <a:blip r:embed="rId4"/>
            <a:srcRect r="9322"/>
            <a:stretch/>
          </p:blipFill>
          <p:spPr>
            <a:xfrm>
              <a:off x="530063" y="1530602"/>
              <a:ext cx="7242338" cy="3473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 name="Group 6">
              <a:extLst>
                <a:ext uri="{FF2B5EF4-FFF2-40B4-BE49-F238E27FC236}">
                  <a16:creationId xmlns:a16="http://schemas.microsoft.com/office/drawing/2014/main" id="{D6801ECE-B0F1-C3D7-D67F-CD15136D4B50}"/>
                </a:ext>
              </a:extLst>
            </p:cNvPr>
            <p:cNvGrpSpPr>
              <a:grpSpLocks/>
            </p:cNvGrpSpPr>
            <p:nvPr/>
          </p:nvGrpSpPr>
          <p:grpSpPr>
            <a:xfrm>
              <a:off x="3716215" y="3047515"/>
              <a:ext cx="3851565" cy="1967829"/>
              <a:chOff x="3716215" y="3047515"/>
              <a:chExt cx="3851565" cy="1967829"/>
            </a:xfrm>
          </p:grpSpPr>
          <p:sp>
            <p:nvSpPr>
              <p:cNvPr id="4" name="Rectangle 3">
                <a:extLst>
                  <a:ext uri="{FF2B5EF4-FFF2-40B4-BE49-F238E27FC236}">
                    <a16:creationId xmlns:a16="http://schemas.microsoft.com/office/drawing/2014/main" id="{078F5034-6573-847E-1A7D-50ADD57B002E}"/>
                  </a:ext>
                  <a:ext uri="{C183D7F6-B498-43B3-948B-1728B52AA6E4}">
                    <adec:decorative xmlns:adec="http://schemas.microsoft.com/office/drawing/2017/decorative" val="1"/>
                  </a:ext>
                </a:extLst>
              </p:cNvPr>
              <p:cNvSpPr>
                <a:spLocks/>
              </p:cNvSpPr>
              <p:nvPr/>
            </p:nvSpPr>
            <p:spPr>
              <a:xfrm>
                <a:off x="3716215" y="3059027"/>
                <a:ext cx="1094509" cy="195631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FE5839-E543-892C-A965-15CE46B52BF2}"/>
                  </a:ext>
                  <a:ext uri="{C183D7F6-B498-43B3-948B-1728B52AA6E4}">
                    <adec:decorative xmlns:adec="http://schemas.microsoft.com/office/drawing/2017/decorative" val="1"/>
                  </a:ext>
                </a:extLst>
              </p:cNvPr>
              <p:cNvSpPr>
                <a:spLocks/>
              </p:cNvSpPr>
              <p:nvPr/>
            </p:nvSpPr>
            <p:spPr>
              <a:xfrm>
                <a:off x="5108596" y="3059027"/>
                <a:ext cx="803565" cy="19452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423BF48-B588-F791-CA62-0D79F263D42F}"/>
                  </a:ext>
                  <a:ext uri="{C183D7F6-B498-43B3-948B-1728B52AA6E4}">
                    <adec:decorative xmlns:adec="http://schemas.microsoft.com/office/drawing/2017/decorative" val="1"/>
                  </a:ext>
                </a:extLst>
              </p:cNvPr>
              <p:cNvSpPr>
                <a:spLocks/>
              </p:cNvSpPr>
              <p:nvPr/>
            </p:nvSpPr>
            <p:spPr>
              <a:xfrm>
                <a:off x="6278492" y="3047515"/>
                <a:ext cx="1289288" cy="19563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7" name="Google Shape;207;p25"/>
          <p:cNvSpPr/>
          <p:nvPr/>
        </p:nvSpPr>
        <p:spPr>
          <a:xfrm>
            <a:off x="336257" y="668800"/>
            <a:ext cx="8726840" cy="772263"/>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The submit button will turn yellow indicating the students are submitted and under final review by the DE Consultant</a:t>
            </a:r>
            <a:r>
              <a:rPr lang="en-US" sz="1400" b="0" i="0" u="none" strike="noStrike" cap="none" dirty="0">
                <a:latin typeface="Arial"/>
                <a:ea typeface="Arial"/>
                <a:cs typeface="Arial"/>
                <a:sym typeface="Arial"/>
              </a:rPr>
              <a:t>.</a:t>
            </a:r>
            <a:r>
              <a:rPr lang="en-US" sz="1400" b="0" i="0" u="none" strike="noStrike" cap="none" dirty="0">
                <a:solidFill>
                  <a:srgbClr val="FF0000"/>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An e-mail will be sent to the district contact with this information. Click on red </a:t>
            </a:r>
            <a:r>
              <a:rPr lang="en-US" sz="1400" b="1" i="0" u="none" strike="noStrike" cap="none" dirty="0">
                <a:solidFill>
                  <a:srgbClr val="FF0000"/>
                </a:solidFill>
                <a:latin typeface="Arial"/>
                <a:ea typeface="Arial"/>
                <a:cs typeface="Arial"/>
                <a:sym typeface="Arial"/>
              </a:rPr>
              <a:t>return</a:t>
            </a:r>
            <a:r>
              <a:rPr lang="en-US" sz="1400" b="0" i="0" u="none" strike="noStrike" cap="none" dirty="0">
                <a:solidFill>
                  <a:srgbClr val="FF0000"/>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to get back to the Program screen. The Student ICON on the Program screen will also turn yellow. </a:t>
            </a:r>
            <a:endParaRPr sz="1200" b="0" i="0" u="none" strike="noStrike" cap="none" dirty="0">
              <a:solidFill>
                <a:srgbClr val="000000"/>
              </a:solidFill>
              <a:latin typeface="Calibri"/>
              <a:ea typeface="Calibri"/>
              <a:cs typeface="Calibri"/>
              <a:sym typeface="Calibri"/>
            </a:endParaRPr>
          </a:p>
        </p:txBody>
      </p:sp>
      <p:pic>
        <p:nvPicPr>
          <p:cNvPr id="208" name="Google Shape;208;p25" descr="This image shows how the green student head icon will change from green to yellow. Meaning, that it is submitted and now under DE Consultant Review."/>
          <p:cNvPicPr preferRelativeResize="0"/>
          <p:nvPr/>
        </p:nvPicPr>
        <p:blipFill rotWithShape="1">
          <a:blip r:embed="rId4">
            <a:alphaModFix/>
          </a:blip>
          <a:srcRect/>
          <a:stretch/>
        </p:blipFill>
        <p:spPr>
          <a:xfrm>
            <a:off x="3452036" y="1500967"/>
            <a:ext cx="1850217" cy="130836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09" name="Google Shape;209;p25"/>
          <p:cNvSpPr/>
          <p:nvPr/>
        </p:nvSpPr>
        <p:spPr>
          <a:xfrm>
            <a:off x="273912" y="2939653"/>
            <a:ext cx="8726839" cy="541751"/>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Once the DE Consultant reviews the Student Data, the Student ICON will turn blue. If there are questions, the DE consultant will contact the district either by phone or e-mail. No news is good news!</a:t>
            </a:r>
            <a:endParaRPr sz="1200" b="0" i="0" u="none" strike="noStrike" cap="none" dirty="0">
              <a:solidFill>
                <a:srgbClr val="000000"/>
              </a:solidFill>
              <a:latin typeface="Calibri"/>
              <a:ea typeface="Calibri"/>
              <a:cs typeface="Calibri"/>
              <a:sym typeface="Calibri"/>
            </a:endParaRPr>
          </a:p>
        </p:txBody>
      </p:sp>
      <p:pic>
        <p:nvPicPr>
          <p:cNvPr id="210" name="Google Shape;210;p25" descr="This image shows how the yellow student head icon will change from yellow to blue. Meaning, that it has been reviewed and approved by a DE Consultant."/>
          <p:cNvPicPr preferRelativeResize="0"/>
          <p:nvPr/>
        </p:nvPicPr>
        <p:blipFill rotWithShape="1">
          <a:blip r:embed="rId5">
            <a:alphaModFix/>
          </a:blip>
          <a:srcRect/>
          <a:stretch/>
        </p:blipFill>
        <p:spPr>
          <a:xfrm>
            <a:off x="3547800" y="3679280"/>
            <a:ext cx="1630629" cy="86364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11" name="Google Shape;211;p25">
            <a:extLst>
              <a:ext uri="{C183D7F6-B498-43B3-948B-1728B52AA6E4}">
                <adec:decorative xmlns:adec="http://schemas.microsoft.com/office/drawing/2017/decorative" val="1"/>
              </a:ext>
            </a:extLst>
          </p:cNvPr>
          <p:cNvSpPr/>
          <p:nvPr/>
        </p:nvSpPr>
        <p:spPr>
          <a:xfrm>
            <a:off x="4437472" y="1631287"/>
            <a:ext cx="864781" cy="1109960"/>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25">
            <a:extLst>
              <a:ext uri="{C183D7F6-B498-43B3-948B-1728B52AA6E4}">
                <adec:decorative xmlns:adec="http://schemas.microsoft.com/office/drawing/2017/decorative" val="1"/>
              </a:ext>
            </a:extLst>
          </p:cNvPr>
          <p:cNvSpPr/>
          <p:nvPr/>
        </p:nvSpPr>
        <p:spPr>
          <a:xfrm>
            <a:off x="4479851" y="3679280"/>
            <a:ext cx="698578" cy="727745"/>
          </a:xfrm>
          <a:prstGeom prst="rect">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Title 5">
            <a:extLst>
              <a:ext uri="{FF2B5EF4-FFF2-40B4-BE49-F238E27FC236}">
                <a16:creationId xmlns:a16="http://schemas.microsoft.com/office/drawing/2014/main" id="{4BCC646E-798C-4667-B445-60F01E18CAA5}"/>
              </a:ext>
            </a:extLst>
          </p:cNvPr>
          <p:cNvSpPr>
            <a:spLocks noGrp="1"/>
          </p:cNvSpPr>
          <p:nvPr>
            <p:ph type="title"/>
          </p:nvPr>
        </p:nvSpPr>
        <p:spPr>
          <a:xfrm>
            <a:off x="336258" y="-14583"/>
            <a:ext cx="8452268" cy="553063"/>
          </a:xfrm>
        </p:spPr>
        <p:txBody>
          <a:bodyPr>
            <a:normAutofit/>
          </a:bodyPr>
          <a:lstStyle/>
          <a:p>
            <a:r>
              <a:rPr lang="en-US" sz="2000" dirty="0"/>
              <a:t>Secondary CTE Reporting Application</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22" name="Google Shape;222;p26"/>
          <p:cNvSpPr/>
          <p:nvPr/>
        </p:nvSpPr>
        <p:spPr>
          <a:xfrm>
            <a:off x="222829" y="753119"/>
            <a:ext cx="8698339" cy="997645"/>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400" b="1" i="0" u="none" strike="noStrike" cap="none" dirty="0">
                <a:solidFill>
                  <a:srgbClr val="000000"/>
                </a:solidFill>
                <a:latin typeface="Arial"/>
                <a:ea typeface="Arial"/>
                <a:cs typeface="Arial"/>
                <a:sym typeface="Arial"/>
              </a:rPr>
              <a:t>Double-checking/Completing the Program of Study/Linkage Information</a:t>
            </a:r>
            <a:endParaRPr dirty="0"/>
          </a:p>
          <a:p>
            <a:pPr algn="just">
              <a:lnSpc>
                <a:spcPct val="107000"/>
              </a:lnSpc>
            </a:pPr>
            <a:r>
              <a:rPr lang="en-US" sz="1400" i="0" strike="noStrike" cap="none" dirty="0">
                <a:solidFill>
                  <a:srgbClr val="000000"/>
                </a:solidFill>
                <a:latin typeface="Arial"/>
                <a:ea typeface="Arial"/>
                <a:cs typeface="Arial"/>
                <a:sym typeface="Arial"/>
              </a:rPr>
              <a:t>If completed previously, please c</a:t>
            </a:r>
            <a:r>
              <a:rPr lang="en-US" sz="1400" dirty="0">
                <a:solidFill>
                  <a:srgbClr val="000000"/>
                </a:solidFill>
                <a:ea typeface="Arial"/>
                <a:cs typeface="Arial"/>
                <a:sym typeface="Arial"/>
              </a:rPr>
              <a:t>lick the Chain Link ICON on the Program screen to open the Program of Study screen. This screen needs to be completed for all programs and can be completed at any time from January 1 – to June 15. </a:t>
            </a:r>
            <a:r>
              <a:rPr lang="en-US" sz="1400" b="1" dirty="0">
                <a:solidFill>
                  <a:srgbClr val="000000"/>
                </a:solidFill>
                <a:ea typeface="Arial"/>
                <a:cs typeface="Arial"/>
                <a:sym typeface="Arial"/>
              </a:rPr>
              <a:t>Please</a:t>
            </a:r>
            <a:r>
              <a:rPr lang="en-US" sz="1400" b="1" i="0" strike="noStrike" cap="none" dirty="0">
                <a:solidFill>
                  <a:srgbClr val="000000"/>
                </a:solidFill>
                <a:latin typeface="Arial"/>
                <a:ea typeface="Arial"/>
                <a:cs typeface="Arial"/>
                <a:sym typeface="Arial"/>
              </a:rPr>
              <a:t> review it for accuracy or updates.</a:t>
            </a:r>
            <a:endParaRPr b="1" dirty="0"/>
          </a:p>
        </p:txBody>
      </p:sp>
      <p:sp>
        <p:nvSpPr>
          <p:cNvPr id="11" name="Title 5">
            <a:extLst>
              <a:ext uri="{FF2B5EF4-FFF2-40B4-BE49-F238E27FC236}">
                <a16:creationId xmlns:a16="http://schemas.microsoft.com/office/drawing/2014/main" id="{207DAB03-D258-45C9-A14D-36D078E120E1}"/>
              </a:ext>
            </a:extLst>
          </p:cNvPr>
          <p:cNvSpPr>
            <a:spLocks noGrp="1"/>
          </p:cNvSpPr>
          <p:nvPr>
            <p:ph type="title"/>
          </p:nvPr>
        </p:nvSpPr>
        <p:spPr/>
        <p:txBody>
          <a:bodyPr/>
          <a:lstStyle/>
          <a:p>
            <a:r>
              <a:rPr lang="en-US" dirty="0"/>
              <a:t>Secondary CTE Reporting Application</a:t>
            </a:r>
          </a:p>
        </p:txBody>
      </p:sp>
      <p:grpSp>
        <p:nvGrpSpPr>
          <p:cNvPr id="2" name="Group 1" descr="example of a district program screen this one showing where the program of study link with community college information can be found.">
            <a:extLst>
              <a:ext uri="{FF2B5EF4-FFF2-40B4-BE49-F238E27FC236}">
                <a16:creationId xmlns:a16="http://schemas.microsoft.com/office/drawing/2014/main" id="{DBFA3FF4-98F9-22FE-6576-959A8821CAA9}"/>
              </a:ext>
            </a:extLst>
          </p:cNvPr>
          <p:cNvGrpSpPr/>
          <p:nvPr/>
        </p:nvGrpSpPr>
        <p:grpSpPr>
          <a:xfrm>
            <a:off x="222828" y="2223023"/>
            <a:ext cx="8698339" cy="1452737"/>
            <a:chOff x="222829" y="2326932"/>
            <a:chExt cx="8698339" cy="1452737"/>
          </a:xfrm>
        </p:grpSpPr>
        <p:pic>
          <p:nvPicPr>
            <p:cNvPr id="12" name="Picture 11" descr="example of a district program screen this one showing where the program of study link with community college information can be found.">
              <a:extLst>
                <a:ext uri="{FF2B5EF4-FFF2-40B4-BE49-F238E27FC236}">
                  <a16:creationId xmlns:a16="http://schemas.microsoft.com/office/drawing/2014/main" id="{79B18129-B1BD-4A93-8E41-FF3BDB74635B}"/>
                </a:ext>
              </a:extLst>
            </p:cNvPr>
            <p:cNvPicPr>
              <a:picLocks noChangeAspect="1"/>
            </p:cNvPicPr>
            <p:nvPr/>
          </p:nvPicPr>
          <p:blipFill>
            <a:blip r:embed="rId4"/>
            <a:stretch>
              <a:fillRect/>
            </a:stretch>
          </p:blipFill>
          <p:spPr>
            <a:xfrm>
              <a:off x="222829" y="2326932"/>
              <a:ext cx="8698339" cy="1452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Google Shape;241;p27">
              <a:extLst>
                <a:ext uri="{FF2B5EF4-FFF2-40B4-BE49-F238E27FC236}">
                  <a16:creationId xmlns:a16="http://schemas.microsoft.com/office/drawing/2014/main" id="{4DA15D36-B2FB-4A7B-89CF-751259A06216}"/>
                </a:ext>
                <a:ext uri="{C183D7F6-B498-43B3-948B-1728B52AA6E4}">
                  <adec:decorative xmlns:adec="http://schemas.microsoft.com/office/drawing/2017/decorative" val="1"/>
                </a:ext>
              </a:extLst>
            </p:cNvPr>
            <p:cNvSpPr/>
            <p:nvPr/>
          </p:nvSpPr>
          <p:spPr>
            <a:xfrm>
              <a:off x="8633637" y="2660118"/>
              <a:ext cx="212652" cy="1020539"/>
            </a:xfrm>
            <a:prstGeom prst="rect">
              <a:avLst/>
            </a:prstGeom>
            <a:noFill/>
            <a:ln w="1905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5" name="Google Shape;235;p27"/>
          <p:cNvSpPr/>
          <p:nvPr/>
        </p:nvSpPr>
        <p:spPr>
          <a:xfrm>
            <a:off x="254410" y="666850"/>
            <a:ext cx="8814054" cy="1002775"/>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Select the college(s) that the program is linked to and enter the college program name (not the department, but the PROGRAM) that the district program is linked to. If none, choose “No College Selected.” The district can also enter any comments regarding the POS. Click the green “</a:t>
            </a:r>
            <a:r>
              <a:rPr lang="en-US" sz="1400" b="1" i="0" u="none" strike="noStrike" cap="none" dirty="0">
                <a:solidFill>
                  <a:srgbClr val="385623"/>
                </a:solidFill>
                <a:latin typeface="Arial"/>
                <a:ea typeface="Arial"/>
                <a:cs typeface="Arial"/>
                <a:sym typeface="Arial"/>
              </a:rPr>
              <a:t>Save”</a:t>
            </a:r>
            <a:r>
              <a:rPr lang="en-US" sz="1400" b="0" i="0" u="none" strike="noStrike" cap="none" dirty="0">
                <a:solidFill>
                  <a:srgbClr val="385623"/>
                </a:solidFill>
                <a:latin typeface="Arial"/>
                <a:ea typeface="Arial"/>
                <a:cs typeface="Arial"/>
                <a:sym typeface="Arial"/>
              </a:rPr>
              <a:t> </a:t>
            </a:r>
            <a:r>
              <a:rPr lang="en-US" sz="1400" b="0" i="0" u="none" strike="noStrike" cap="none" dirty="0">
                <a:solidFill>
                  <a:srgbClr val="000000"/>
                </a:solidFill>
                <a:latin typeface="Arial"/>
                <a:ea typeface="Arial"/>
                <a:cs typeface="Arial"/>
                <a:sym typeface="Arial"/>
              </a:rPr>
              <a:t>button when completed. Programs of Study (POS) are reviewed during the Perkins Monitoring Process and through the Perkins Grant.</a:t>
            </a:r>
            <a:endParaRPr sz="1200" b="0" i="0" u="none" strike="noStrike" cap="none" dirty="0">
              <a:solidFill>
                <a:srgbClr val="000000"/>
              </a:solidFill>
              <a:latin typeface="Calibri"/>
              <a:ea typeface="Calibri"/>
              <a:cs typeface="Calibri"/>
              <a:sym typeface="Calibri"/>
            </a:endParaRPr>
          </a:p>
        </p:txBody>
      </p:sp>
      <p:grpSp>
        <p:nvGrpSpPr>
          <p:cNvPr id="236" name="Google Shape;236;p27">
            <a:extLst>
              <a:ext uri="{C183D7F6-B498-43B3-948B-1728B52AA6E4}">
                <adec:decorative xmlns:adec="http://schemas.microsoft.com/office/drawing/2017/decorative" val="1"/>
              </a:ext>
            </a:extLst>
          </p:cNvPr>
          <p:cNvGrpSpPr/>
          <p:nvPr/>
        </p:nvGrpSpPr>
        <p:grpSpPr>
          <a:xfrm>
            <a:off x="1575551" y="1783410"/>
            <a:ext cx="7012458" cy="2954646"/>
            <a:chOff x="695787" y="1057275"/>
            <a:chExt cx="7012458" cy="2954646"/>
          </a:xfrm>
        </p:grpSpPr>
        <p:grpSp>
          <p:nvGrpSpPr>
            <p:cNvPr id="237" name="Google Shape;237;p27"/>
            <p:cNvGrpSpPr/>
            <p:nvPr/>
          </p:nvGrpSpPr>
          <p:grpSpPr>
            <a:xfrm>
              <a:off x="695787" y="1057275"/>
              <a:ext cx="7012458" cy="2954646"/>
              <a:chOff x="-576237" y="2190014"/>
              <a:chExt cx="7370962" cy="3627181"/>
            </a:xfrm>
          </p:grpSpPr>
          <p:sp>
            <p:nvSpPr>
              <p:cNvPr id="238" name="Google Shape;238;p27"/>
              <p:cNvSpPr/>
              <p:nvPr/>
            </p:nvSpPr>
            <p:spPr>
              <a:xfrm>
                <a:off x="202875" y="2281220"/>
                <a:ext cx="6591850" cy="3535975"/>
              </a:xfrm>
              <a:prstGeom prst="rect">
                <a:avLst/>
              </a:prstGeom>
              <a:noFill/>
              <a:ln>
                <a:noFill/>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US" sz="1100" b="0" i="0" u="none" strike="noStrike" cap="none">
                    <a:solidFill>
                      <a:srgbClr val="000000"/>
                    </a:solidFill>
                    <a:latin typeface="Calibri"/>
                    <a:ea typeface="Calibri"/>
                    <a:cs typeface="Calibri"/>
                    <a:sym typeface="Calibri"/>
                  </a:rPr>
                  <a:t> </a:t>
                </a:r>
                <a:endParaRPr/>
              </a:p>
            </p:txBody>
          </p:sp>
          <p:pic>
            <p:nvPicPr>
              <p:cNvPr id="239" name="Google Shape;239;p27" descr="This image displays the program of study screen with a dropdown for community college selection and area to enter community college program name and comments."/>
              <p:cNvPicPr preferRelativeResize="0"/>
              <p:nvPr/>
            </p:nvPicPr>
            <p:blipFill rotWithShape="1">
              <a:blip r:embed="rId4">
                <a:alphaModFix/>
              </a:blip>
              <a:srcRect/>
              <a:stretch/>
            </p:blipFill>
            <p:spPr>
              <a:xfrm>
                <a:off x="-576237" y="2190014"/>
                <a:ext cx="6591871" cy="353598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240" name="Google Shape;240;p27"/>
              <p:cNvSpPr/>
              <p:nvPr/>
            </p:nvSpPr>
            <p:spPr>
              <a:xfrm>
                <a:off x="520528" y="2574328"/>
                <a:ext cx="1143000" cy="125782"/>
              </a:xfrm>
              <a:prstGeom prst="rect">
                <a:avLst/>
              </a:prstGeom>
              <a:solidFill>
                <a:srgbClr val="BBD6EE"/>
              </a:solidFill>
              <a:ln>
                <a:noFill/>
              </a:ln>
            </p:spPr>
            <p:txBody>
              <a:bodyPr spcFirstLastPara="1" wrap="square" lIns="91425" tIns="91425" rIns="91425" bIns="91425" anchor="ctr" anchorCtr="0">
                <a:noAutofit/>
              </a:bodyPr>
              <a:lstStyle/>
              <a:p>
                <a:pPr marL="0" marR="0" lvl="0" indent="0" algn="l" rtl="0">
                  <a:lnSpc>
                    <a:spcPct val="107000"/>
                  </a:lnSpc>
                  <a:spcBef>
                    <a:spcPts val="0"/>
                  </a:spcBef>
                  <a:spcAft>
                    <a:spcPts val="0"/>
                  </a:spcAft>
                  <a:buNone/>
                </a:pPr>
                <a:r>
                  <a:rPr lang="en-US" sz="1100" b="0" i="0" u="none" strike="noStrike" cap="none">
                    <a:solidFill>
                      <a:srgbClr val="000000"/>
                    </a:solidFill>
                    <a:latin typeface="Calibri"/>
                    <a:ea typeface="Calibri"/>
                    <a:cs typeface="Calibri"/>
                    <a:sym typeface="Calibri"/>
                  </a:rPr>
                  <a:t> </a:t>
                </a:r>
                <a:endParaRPr/>
              </a:p>
            </p:txBody>
          </p:sp>
        </p:grpSp>
        <p:sp>
          <p:nvSpPr>
            <p:cNvPr id="241" name="Google Shape;241;p27">
              <a:extLst>
                <a:ext uri="{C183D7F6-B498-43B3-948B-1728B52AA6E4}">
                  <adec:decorative xmlns:adec="http://schemas.microsoft.com/office/drawing/2017/decorative" val="1"/>
                </a:ext>
              </a:extLst>
            </p:cNvPr>
            <p:cNvSpPr/>
            <p:nvPr/>
          </p:nvSpPr>
          <p:spPr>
            <a:xfrm>
              <a:off x="695787" y="1893003"/>
              <a:ext cx="5468620" cy="542925"/>
            </a:xfrm>
            <a:prstGeom prst="rect">
              <a:avLst/>
            </a:prstGeom>
            <a:noFill/>
            <a:ln w="1905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4" name="Title 5">
            <a:extLst>
              <a:ext uri="{FF2B5EF4-FFF2-40B4-BE49-F238E27FC236}">
                <a16:creationId xmlns:a16="http://schemas.microsoft.com/office/drawing/2014/main" id="{B74913B5-9ACF-4D56-AD14-71E4EF9C4C4D}"/>
              </a:ext>
            </a:extLst>
          </p:cNvPr>
          <p:cNvSpPr>
            <a:spLocks noGrp="1"/>
          </p:cNvSpPr>
          <p:nvPr>
            <p:ph type="title"/>
          </p:nvPr>
        </p:nvSpPr>
        <p:spPr/>
        <p:txBody>
          <a:bodyPr/>
          <a:lstStyle/>
          <a:p>
            <a:r>
              <a:rPr lang="en-US" dirty="0"/>
              <a:t>Secondary CTE Reporting Application</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4" name="Google Shape;251;p28">
            <a:extLst>
              <a:ext uri="{FF2B5EF4-FFF2-40B4-BE49-F238E27FC236}">
                <a16:creationId xmlns:a16="http://schemas.microsoft.com/office/drawing/2014/main" id="{8646665A-2C81-407B-B07A-E5DC254B8253}"/>
              </a:ext>
            </a:extLst>
          </p:cNvPr>
          <p:cNvSpPr/>
          <p:nvPr/>
        </p:nvSpPr>
        <p:spPr>
          <a:xfrm>
            <a:off x="142366" y="553065"/>
            <a:ext cx="8859267" cy="4373354"/>
          </a:xfrm>
          <a:prstGeom prst="rect">
            <a:avLst/>
          </a:prstGeom>
          <a:noFill/>
          <a:ln>
            <a:noFill/>
          </a:ln>
        </p:spPr>
        <p:txBody>
          <a:bodyPr spcFirstLastPara="1" wrap="square" lIns="91425" tIns="45700" rIns="91425" bIns="45700" anchor="t" anchorCtr="0">
            <a:noAutofit/>
          </a:bodyPr>
          <a:lstStyle/>
          <a:p>
            <a:r>
              <a:rPr lang="en-US" sz="1400" b="1" dirty="0">
                <a:latin typeface="Arial" panose="020B0604020202020204" pitchFamily="34" charset="0"/>
                <a:cs typeface="Arial" panose="020B0604020202020204" pitchFamily="34" charset="0"/>
                <a:hlinkClick r:id="rId3" tooltip="Secondary CTE Reporting Application Directions"/>
              </a:rPr>
              <a:t>Secondary CTE Reporting Application Directions</a:t>
            </a:r>
            <a:endParaRPr lang="en-US" sz="14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Contains screenshots and step-by-step instructions for both the Winter &amp; Spring Collection.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Winter Collection </a:t>
            </a:r>
            <a:r>
              <a:rPr lang="en-US" sz="1400" i="1" dirty="0">
                <a:latin typeface="Arial" panose="020B0604020202020204" pitchFamily="34" charset="0"/>
                <a:cs typeface="Arial" panose="020B0604020202020204" pitchFamily="34" charset="0"/>
              </a:rPr>
              <a:t>(completed):</a:t>
            </a:r>
            <a:endParaRPr lang="en-US" sz="1400" dirty="0">
              <a:latin typeface="Arial" panose="020B0604020202020204" pitchFamily="34" charset="0"/>
              <a:cs typeface="Arial" panose="020B0604020202020204" pitchFamily="34" charset="0"/>
            </a:endParaRPr>
          </a:p>
          <a:p>
            <a:pPr marL="342900" indent="-342900" algn="just">
              <a:buFont typeface="+mj-lt"/>
              <a:buAutoNum type="arabicPeriod"/>
            </a:pPr>
            <a:r>
              <a:rPr lang="en-US" sz="1400" b="1" i="0" dirty="0">
                <a:solidFill>
                  <a:srgbClr val="171818"/>
                </a:solidFill>
                <a:effectLst/>
                <a:latin typeface="Arial" panose="020B0604020202020204" pitchFamily="34" charset="0"/>
                <a:cs typeface="Arial" panose="020B0604020202020204" pitchFamily="34" charset="0"/>
                <a:hlinkClick r:id="rId4"/>
              </a:rPr>
              <a:t>Annual Upload for Secondary Career and Technical Reporting Application (SCTERA)</a:t>
            </a:r>
            <a:r>
              <a:rPr lang="en-US" sz="1400" b="0" i="0" dirty="0">
                <a:solidFill>
                  <a:srgbClr val="262828"/>
                </a:solidFill>
                <a:effectLst/>
                <a:latin typeface="Arial" panose="020B0604020202020204" pitchFamily="34" charset="0"/>
                <a:cs typeface="Arial" panose="020B0604020202020204" pitchFamily="34" charset="0"/>
              </a:rPr>
              <a:t> - Recorded 12-17-25. Provides an overview of the Winter SRI and SCTERA data collection and reporting process for Chapter 12 State Accreditation, due on Jan. 29, 2026. It covers the Chapter 12 Offer and Teach accreditation requirements for CTE programs and courses, explains how course and student data move from district student information systems (SIS) into the SRI and SCTERA databases, and shows how the Information Analysis Bureau uses these databases for state and federal reporting, including ESSA/ESEA and Perkins V. </a:t>
            </a:r>
          </a:p>
          <a:p>
            <a:pPr marL="342900" indent="-342900">
              <a:buFont typeface="+mj-lt"/>
              <a:buAutoNum type="arabicPeriod"/>
            </a:pPr>
            <a:endParaRPr lang="en-US" sz="1400" b="0" i="0" dirty="0">
              <a:solidFill>
                <a:srgbClr val="262828"/>
              </a:solidFill>
              <a:effectLst/>
              <a:latin typeface="Arial" panose="020B0604020202020204" pitchFamily="34" charset="0"/>
              <a:cs typeface="Arial" panose="020B0604020202020204" pitchFamily="34" charset="0"/>
            </a:endParaRPr>
          </a:p>
          <a:p>
            <a:pPr marL="342900" indent="-342900">
              <a:buFont typeface="+mj-lt"/>
              <a:buAutoNum type="arabicPeriod"/>
            </a:pPr>
            <a:r>
              <a:rPr lang="en-US" sz="1400" dirty="0">
                <a:latin typeface="Arial" panose="020B0604020202020204" pitchFamily="34" charset="0"/>
                <a:cs typeface="Arial" panose="020B0604020202020204" pitchFamily="34" charset="0"/>
                <a:hlinkClick r:id="rId5"/>
              </a:rPr>
              <a:t>SCTERA Short Takes Video: Shared Courses and "INCLUDE"</a:t>
            </a:r>
            <a:r>
              <a:rPr lang="en-US" sz="1400" dirty="0">
                <a:latin typeface="Arial" panose="020B0604020202020204" pitchFamily="34" charset="0"/>
                <a:cs typeface="Arial" panose="020B0604020202020204" pitchFamily="34" charset="0"/>
              </a:rPr>
              <a:t> (3:59)</a:t>
            </a:r>
          </a:p>
          <a:p>
            <a:pPr marL="342900" indent="-342900">
              <a:buFont typeface="+mj-lt"/>
              <a:buAutoNum type="arabicPeriod"/>
            </a:pPr>
            <a:r>
              <a:rPr lang="en-US" sz="1400" dirty="0">
                <a:latin typeface="Arial" panose="020B0604020202020204" pitchFamily="34" charset="0"/>
                <a:cs typeface="Arial" panose="020B0604020202020204" pitchFamily="34" charset="0"/>
                <a:hlinkClick r:id="rId6"/>
              </a:rPr>
              <a:t>SCTERA Short Takes Video: Courses NOT Tied to a Program</a:t>
            </a:r>
            <a:r>
              <a:rPr lang="en-US" sz="1400" dirty="0">
                <a:latin typeface="Arial" panose="020B0604020202020204" pitchFamily="34" charset="0"/>
                <a:cs typeface="Arial" panose="020B0604020202020204" pitchFamily="34" charset="0"/>
              </a:rPr>
              <a:t> (5:37)</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6" name="Title 5">
            <a:extLst>
              <a:ext uri="{FF2B5EF4-FFF2-40B4-BE49-F238E27FC236}">
                <a16:creationId xmlns:a16="http://schemas.microsoft.com/office/drawing/2014/main" id="{5526CDE1-81FB-4617-BBAE-B1FE05C04BDA}"/>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3691763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9" name="Google Shape;259;p29"/>
          <p:cNvSpPr txBox="1"/>
          <p:nvPr/>
        </p:nvSpPr>
        <p:spPr>
          <a:xfrm>
            <a:off x="362200" y="1610510"/>
            <a:ext cx="8236688" cy="192248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panose="020B0604020202020204" pitchFamily="34" charset="0"/>
                <a:ea typeface="Roboto Medium"/>
                <a:cs typeface="Arial" panose="020B0604020202020204" pitchFamily="34" charset="0"/>
                <a:sym typeface="Roboto Medium"/>
              </a:rPr>
              <a:t>Dr. Jeffrey Fletcher</a:t>
            </a:r>
            <a:endParaRPr sz="1400" b="1" i="0" u="none" strike="noStrike" cap="none" dirty="0">
              <a:solidFill>
                <a:srgbClr val="000000"/>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Arial" panose="020B0604020202020204" pitchFamily="34" charset="0"/>
                <a:ea typeface="Roboto Medium"/>
                <a:cs typeface="Arial" panose="020B0604020202020204" pitchFamily="34" charset="0"/>
                <a:sym typeface="Roboto Medium"/>
                <a:hlinkClick r:id="rId4"/>
              </a:rPr>
              <a:t>Jeffrey.Fletcher@iowa.gov</a:t>
            </a:r>
            <a:endParaRPr sz="1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rPr>
              <a:t>515-321-7309</a:t>
            </a:r>
            <a:endParaRPr sz="1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panose="020B0604020202020204" pitchFamily="34" charset="0"/>
              <a:ea typeface="Roboto"/>
              <a:cs typeface="Arial" panose="020B0604020202020204" pitchFamily="34" charset="0"/>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panose="020B0604020202020204" pitchFamily="34" charset="0"/>
                <a:ea typeface="Roboto"/>
                <a:cs typeface="Arial" panose="020B0604020202020204" pitchFamily="34" charset="0"/>
                <a:sym typeface="Roboto"/>
              </a:rPr>
              <a:t>Bureau of Career Technical Education &amp; Postsecondary Readiness</a:t>
            </a:r>
            <a:endParaRPr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panose="020B0604020202020204" pitchFamily="34" charset="0"/>
                <a:ea typeface="Roboto"/>
                <a:cs typeface="Arial" panose="020B0604020202020204" pitchFamily="34" charset="0"/>
                <a:sym typeface="Roboto"/>
              </a:rPr>
              <a:t>Division of Higher Education</a:t>
            </a:r>
            <a:endParaRPr sz="1400" b="0" i="0" u="none" strike="noStrike" cap="none" dirty="0">
              <a:solidFill>
                <a:srgbClr val="000000"/>
              </a:solidFill>
              <a:latin typeface="Arial" panose="020B0604020202020204" pitchFamily="34" charset="0"/>
              <a:ea typeface="Roboto"/>
              <a:cs typeface="Arial" panose="020B0604020202020204" pitchFamily="34" charset="0"/>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panose="020B0604020202020204" pitchFamily="34" charset="0"/>
                <a:ea typeface="Roboto"/>
                <a:cs typeface="Arial" panose="020B0604020202020204" pitchFamily="34" charset="0"/>
                <a:sym typeface="Roboto"/>
              </a:rPr>
              <a:t>Iowa Department of Education</a:t>
            </a:r>
            <a:endParaRPr sz="1400" b="0" i="0" u="none" strike="noStrike" cap="none" dirty="0">
              <a:solidFill>
                <a:srgbClr val="000000"/>
              </a:solidFill>
              <a:latin typeface="Arial" panose="020B0604020202020204" pitchFamily="34" charset="0"/>
              <a:ea typeface="Roboto"/>
              <a:cs typeface="Arial" panose="020B0604020202020204" pitchFamily="34" charset="0"/>
              <a:sym typeface="Roboto"/>
            </a:endParaRPr>
          </a:p>
        </p:txBody>
      </p:sp>
      <p:sp>
        <p:nvSpPr>
          <p:cNvPr id="2" name="Title 1">
            <a:extLst>
              <a:ext uri="{FF2B5EF4-FFF2-40B4-BE49-F238E27FC236}">
                <a16:creationId xmlns:a16="http://schemas.microsoft.com/office/drawing/2014/main" id="{3CC78DD5-574E-46FD-9681-FAFD6E147312}"/>
              </a:ext>
            </a:extLst>
          </p:cNvPr>
          <p:cNvSpPr>
            <a:spLocks noGrp="1"/>
          </p:cNvSpPr>
          <p:nvPr>
            <p:ph type="title"/>
          </p:nvPr>
        </p:nvSpPr>
        <p:spPr/>
        <p:txBody>
          <a:bodyPr/>
          <a:lstStyle/>
          <a:p>
            <a:r>
              <a:rPr lang="en-US" sz="2800" dirty="0"/>
              <a:t>Contact Information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3" name="Title 2">
            <a:extLst>
              <a:ext uri="{FF2B5EF4-FFF2-40B4-BE49-F238E27FC236}">
                <a16:creationId xmlns:a16="http://schemas.microsoft.com/office/drawing/2014/main" id="{E05A4175-42EC-4F52-8444-D9B632B2D0C8}"/>
              </a:ext>
            </a:extLst>
          </p:cNvPr>
          <p:cNvSpPr>
            <a:spLocks noGrp="1"/>
          </p:cNvSpPr>
          <p:nvPr>
            <p:ph type="title"/>
          </p:nvPr>
        </p:nvSpPr>
        <p:spPr/>
        <p:txBody>
          <a:bodyPr>
            <a:normAutofit/>
          </a:bodyPr>
          <a:lstStyle/>
          <a:p>
            <a:r>
              <a:rPr lang="en-US" sz="2000" dirty="0">
                <a:ea typeface="Georgia"/>
                <a:sym typeface="Georgia"/>
              </a:rPr>
              <a:t>SRI is used for… Secondary CTE Reporting Application (SCTERA)</a:t>
            </a:r>
            <a:endParaRPr lang="en-US" sz="2000" dirty="0"/>
          </a:p>
        </p:txBody>
      </p:sp>
      <p:sp>
        <p:nvSpPr>
          <p:cNvPr id="63" name="Google Shape;63;p13"/>
          <p:cNvSpPr txBox="1">
            <a:spLocks noGrp="1"/>
          </p:cNvSpPr>
          <p:nvPr>
            <p:ph idx="1"/>
          </p:nvPr>
        </p:nvSpPr>
        <p:spPr>
          <a:xfrm>
            <a:off x="254410" y="691414"/>
            <a:ext cx="8372756" cy="2154382"/>
          </a:xfrm>
        </p:spPr>
        <p:txBody>
          <a:bodyPr>
            <a:normAutofit lnSpcReduction="10000"/>
          </a:bodyPr>
          <a:lstStyle/>
          <a:p>
            <a:pPr lvl="0" algn="just">
              <a:lnSpc>
                <a:spcPct val="100000"/>
              </a:lnSpc>
              <a:spcBef>
                <a:spcPts val="200"/>
              </a:spcBef>
              <a:spcAft>
                <a:spcPts val="200"/>
              </a:spcAft>
              <a:buFont typeface="Wingdings" panose="05000000000000000000" pitchFamily="2" charset="2"/>
              <a:buChar char="Ø"/>
            </a:pPr>
            <a:r>
              <a:rPr lang="en-US" sz="1600" dirty="0"/>
              <a:t>The SRI system is the basis for extracting CTE data into the Secondary CTE Reporting Application (SCTERA) system.</a:t>
            </a:r>
          </a:p>
          <a:p>
            <a:pPr lvl="1" algn="just">
              <a:lnSpc>
                <a:spcPct val="100000"/>
              </a:lnSpc>
              <a:spcBef>
                <a:spcPts val="200"/>
              </a:spcBef>
              <a:spcAft>
                <a:spcPts val="200"/>
              </a:spcAft>
              <a:buFont typeface="Wingdings" panose="05000000000000000000" pitchFamily="2" charset="2"/>
              <a:buChar char="Ø"/>
            </a:pPr>
            <a:r>
              <a:rPr lang="en-US" sz="1600" dirty="0"/>
              <a:t>A EdInfo Application within the </a:t>
            </a:r>
            <a:r>
              <a:rPr lang="en-US" sz="1600" dirty="0">
                <a:hlinkClick r:id="rId4"/>
              </a:rPr>
              <a:t>Iowa Education Portal</a:t>
            </a:r>
            <a:endParaRPr lang="en-US" sz="1600" dirty="0"/>
          </a:p>
          <a:p>
            <a:pPr lvl="0" algn="just">
              <a:lnSpc>
                <a:spcPct val="100000"/>
              </a:lnSpc>
              <a:spcBef>
                <a:spcPts val="200"/>
              </a:spcBef>
              <a:spcAft>
                <a:spcPts val="200"/>
              </a:spcAft>
              <a:buFont typeface="Wingdings" panose="05000000000000000000" pitchFamily="2" charset="2"/>
              <a:buChar char="Ø"/>
            </a:pPr>
            <a:r>
              <a:rPr lang="en-US" sz="1600" dirty="0"/>
              <a:t>The data from SCTERA is used for ensuring that school districts comply with state and federal career and technical education requirements. </a:t>
            </a:r>
          </a:p>
          <a:p>
            <a:pPr lvl="0" algn="just">
              <a:lnSpc>
                <a:spcPct val="100000"/>
              </a:lnSpc>
              <a:spcBef>
                <a:spcPts val="200"/>
              </a:spcBef>
              <a:spcAft>
                <a:spcPts val="200"/>
              </a:spcAft>
              <a:buFont typeface="Wingdings" panose="05000000000000000000" pitchFamily="2" charset="2"/>
              <a:buChar char="Ø"/>
            </a:pPr>
            <a:r>
              <a:rPr lang="en-US" sz="1600" dirty="0"/>
              <a:t>SCTERA is also used to develop the data required for the annual consolidated annual report (CAR) and reporting performance on the Federal Perkins accountability performance indicators.</a:t>
            </a:r>
          </a:p>
        </p:txBody>
      </p:sp>
      <p:sp>
        <p:nvSpPr>
          <p:cNvPr id="64" name="Google Shape;64;p13" descr="One-way Data Connection&#10;"/>
          <p:cNvSpPr/>
          <p:nvPr/>
        </p:nvSpPr>
        <p:spPr>
          <a:xfrm>
            <a:off x="3032392" y="3477619"/>
            <a:ext cx="2587255" cy="1049816"/>
          </a:xfrm>
          <a:prstGeom prst="rightArrow">
            <a:avLst>
              <a:gd name="adj1" fmla="val 50000"/>
              <a:gd name="adj2" fmla="val 50000"/>
            </a:avLst>
          </a:prstGeom>
          <a:solidFill>
            <a:schemeClr val="accent1"/>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dirty="0">
                <a:solidFill>
                  <a:schemeClr val="bg1"/>
                </a:solidFill>
                <a:latin typeface="Arial" panose="020B0604020202020204" pitchFamily="34" charset="0"/>
                <a:cs typeface="Arial" panose="020B0604020202020204" pitchFamily="34" charset="0"/>
                <a:sym typeface="Arial"/>
              </a:rPr>
              <a:t>One-way Data Connection</a:t>
            </a:r>
            <a:endParaRPr sz="1600" dirty="0">
              <a:solidFill>
                <a:schemeClr val="bg1"/>
              </a:solidFill>
              <a:latin typeface="Arial" panose="020B0604020202020204" pitchFamily="34" charset="0"/>
              <a:cs typeface="Arial" panose="020B0604020202020204" pitchFamily="34" charset="0"/>
            </a:endParaRPr>
          </a:p>
        </p:txBody>
      </p:sp>
      <p:sp>
        <p:nvSpPr>
          <p:cNvPr id="65" name="Google Shape;65;p13" descr="Student Reporting in Iowa (SRI) – Course &amp; student upload from district’s SIS&#10;"/>
          <p:cNvSpPr/>
          <p:nvPr/>
        </p:nvSpPr>
        <p:spPr>
          <a:xfrm>
            <a:off x="558550" y="3603439"/>
            <a:ext cx="1857153" cy="1103587"/>
          </a:xfrm>
          <a:prstGeom prst="roundRect">
            <a:avLst>
              <a:gd name="adj" fmla="val 16667"/>
            </a:avLst>
          </a:prstGeom>
          <a:noFill/>
          <a:ln w="25400" cap="flat" cmpd="sng">
            <a:solidFill>
              <a:srgbClr val="006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200" b="1" i="0" u="none" strike="noStrike" cap="none" dirty="0">
                <a:solidFill>
                  <a:srgbClr val="0070C0"/>
                </a:solidFill>
                <a:latin typeface="Arial" panose="020B0604020202020204" pitchFamily="34" charset="0"/>
                <a:ea typeface="Arial"/>
                <a:cs typeface="Arial" panose="020B0604020202020204" pitchFamily="34" charset="0"/>
                <a:sym typeface="Arial"/>
              </a:rPr>
              <a:t>Student Reporting in Iowa (SRI) – Course &amp; student upload from district’s SIS</a:t>
            </a:r>
            <a:endParaRPr sz="1600" dirty="0">
              <a:solidFill>
                <a:srgbClr val="0070C0"/>
              </a:solidFill>
              <a:latin typeface="Arial" panose="020B0604020202020204" pitchFamily="34" charset="0"/>
              <a:cs typeface="Arial" panose="020B0604020202020204" pitchFamily="34" charset="0"/>
            </a:endParaRPr>
          </a:p>
        </p:txBody>
      </p:sp>
      <p:sp>
        <p:nvSpPr>
          <p:cNvPr id="66" name="Google Shape;66;p13" descr="Secondary CTE Reporting Application –&#10;Courses &amp; students from the district SIS upload tagged with a ‘9’&#10;"/>
          <p:cNvSpPr/>
          <p:nvPr/>
        </p:nvSpPr>
        <p:spPr>
          <a:xfrm>
            <a:off x="5998195" y="3204433"/>
            <a:ext cx="2587255" cy="1793630"/>
          </a:xfrm>
          <a:prstGeom prst="ellipse">
            <a:avLst/>
          </a:prstGeom>
          <a:solidFill>
            <a:schemeClr val="tx1"/>
          </a:solidFill>
          <a:ln w="25400" cap="flat" cmpd="sng">
            <a:solidFill>
              <a:srgbClr val="5769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1" i="0" u="none" strike="noStrike" cap="none" dirty="0">
                <a:solidFill>
                  <a:schemeClr val="lt1"/>
                </a:solidFill>
                <a:latin typeface="Arial" panose="020B0604020202020204" pitchFamily="34" charset="0"/>
                <a:ea typeface="Arial"/>
                <a:cs typeface="Arial" panose="020B0604020202020204" pitchFamily="34" charset="0"/>
                <a:sym typeface="Arial"/>
              </a:rPr>
              <a:t>Secondary CTE Reporting Application (SCTERA) –</a:t>
            </a:r>
            <a:endParaRPr sz="1400" dirty="0">
              <a:latin typeface="Arial" panose="020B0604020202020204" pitchFamily="34" charset="0"/>
              <a:cs typeface="Arial" panose="020B0604020202020204" pitchFamily="34" charset="0"/>
            </a:endParaRPr>
          </a:p>
          <a:p>
            <a:pPr marL="0" marR="0" lvl="0" indent="0" algn="ctr" rtl="0">
              <a:lnSpc>
                <a:spcPct val="100000"/>
              </a:lnSpc>
              <a:spcBef>
                <a:spcPts val="0"/>
              </a:spcBef>
              <a:spcAft>
                <a:spcPts val="0"/>
              </a:spcAft>
              <a:buNone/>
            </a:pPr>
            <a:r>
              <a:rPr lang="en-US" sz="1100" b="1" i="0" u="none" strike="noStrike" cap="none" dirty="0">
                <a:solidFill>
                  <a:schemeClr val="lt1"/>
                </a:solidFill>
                <a:latin typeface="Arial" panose="020B0604020202020204" pitchFamily="34" charset="0"/>
                <a:ea typeface="Arial"/>
                <a:cs typeface="Arial" panose="020B0604020202020204" pitchFamily="34" charset="0"/>
                <a:sym typeface="Arial"/>
              </a:rPr>
              <a:t>Courses &amp; students from the district SIS upload tagged with a ‘9’, ‘11’, or ‘12’</a:t>
            </a:r>
            <a:endParaRPr sz="1400" dirty="0">
              <a:latin typeface="Arial" panose="020B0604020202020204" pitchFamily="34" charset="0"/>
              <a:cs typeface="Arial" panose="020B0604020202020204" pitchFamily="34" charset="0"/>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itle 2">
            <a:extLst>
              <a:ext uri="{FF2B5EF4-FFF2-40B4-BE49-F238E27FC236}">
                <a16:creationId xmlns:a16="http://schemas.microsoft.com/office/drawing/2014/main" id="{3C782908-7956-4F80-9D48-076DB528D12B}"/>
              </a:ext>
            </a:extLst>
          </p:cNvPr>
          <p:cNvSpPr>
            <a:spLocks noGrp="1"/>
          </p:cNvSpPr>
          <p:nvPr>
            <p:ph type="title"/>
          </p:nvPr>
        </p:nvSpPr>
        <p:spPr/>
        <p:txBody>
          <a:bodyPr>
            <a:normAutofit fontScale="90000"/>
          </a:bodyPr>
          <a:lstStyle/>
          <a:p>
            <a:r>
              <a:rPr lang="en-US" sz="2000" dirty="0">
                <a:ea typeface="Georgia"/>
                <a:sym typeface="Georgia"/>
              </a:rPr>
              <a:t>Secondary CTE Reporting Application (SCTERA) – Spring Collection Dates</a:t>
            </a:r>
            <a:endParaRPr lang="en-US" sz="2000" dirty="0"/>
          </a:p>
        </p:txBody>
      </p:sp>
      <p:sp>
        <p:nvSpPr>
          <p:cNvPr id="76" name="Google Shape;76;p14"/>
          <p:cNvSpPr txBox="1">
            <a:spLocks noGrp="1"/>
          </p:cNvSpPr>
          <p:nvPr>
            <p:ph idx="1"/>
          </p:nvPr>
        </p:nvSpPr>
        <p:spPr>
          <a:xfrm>
            <a:off x="254409" y="645042"/>
            <a:ext cx="8684027" cy="4274288"/>
          </a:xfrm>
        </p:spPr>
        <p:txBody>
          <a:bodyPr>
            <a:noAutofit/>
          </a:bodyPr>
          <a:lstStyle/>
          <a:p>
            <a:pPr marL="0" lvl="0" indent="0">
              <a:buNone/>
            </a:pPr>
            <a:r>
              <a:rPr lang="en-US" sz="1800" b="1" dirty="0"/>
              <a:t>Important Spring Collection Dates</a:t>
            </a:r>
          </a:p>
          <a:p>
            <a:pPr marL="0" lvl="0" indent="0">
              <a:buNone/>
            </a:pPr>
            <a:r>
              <a:rPr lang="en-US" sz="1800" dirty="0"/>
              <a:t>June 15 – Student lists submission due in SCTERA</a:t>
            </a:r>
          </a:p>
          <a:p>
            <a:pPr lvl="1">
              <a:buFont typeface="Wingdings" panose="05000000000000000000" pitchFamily="2" charset="2"/>
              <a:buChar char="§"/>
            </a:pPr>
            <a:r>
              <a:rPr lang="en-US" sz="1375" dirty="0"/>
              <a:t>This step "closes the loop" for the 2024-2025 (2025) SCTERA reporting season</a:t>
            </a:r>
          </a:p>
          <a:p>
            <a:pPr marL="257175" lvl="1" indent="0">
              <a:buNone/>
            </a:pPr>
            <a:endParaRPr lang="en-US" dirty="0"/>
          </a:p>
          <a:p>
            <a:pPr marL="0" lvl="0" indent="0">
              <a:buNone/>
            </a:pPr>
            <a:r>
              <a:rPr lang="en-US" sz="1800" dirty="0"/>
              <a:t>June 15 – Program of Study due in SCTERA</a:t>
            </a:r>
          </a:p>
          <a:p>
            <a:pPr marL="0" lvl="0" indent="0">
              <a:buNone/>
            </a:pPr>
            <a:endParaRPr lang="en-US" sz="1800" dirty="0"/>
          </a:p>
          <a:p>
            <a:pPr marL="342900" lvl="0" indent="-342900">
              <a:buAutoNum type="arabicPeriod"/>
            </a:pPr>
            <a:r>
              <a:rPr lang="en-US" sz="1800" dirty="0"/>
              <a:t>75% of the annual collection (</a:t>
            </a:r>
            <a:r>
              <a:rPr lang="en-US" sz="1800" b="1" dirty="0">
                <a:solidFill>
                  <a:srgbClr val="00B050"/>
                </a:solidFill>
              </a:rPr>
              <a:t>COMPLETE</a:t>
            </a:r>
            <a:r>
              <a:rPr lang="en-US" sz="1800" dirty="0"/>
              <a:t>) </a:t>
            </a:r>
          </a:p>
          <a:p>
            <a:pPr lvl="1">
              <a:buFont typeface="Wingdings" panose="05000000000000000000" pitchFamily="2" charset="2"/>
              <a:buChar char="§"/>
            </a:pPr>
            <a:r>
              <a:rPr lang="en-US" sz="1575" dirty="0"/>
              <a:t>Districts have already completed adding courses to programs!</a:t>
            </a:r>
          </a:p>
          <a:p>
            <a:pPr lvl="1">
              <a:buFont typeface="Wingdings" panose="05000000000000000000" pitchFamily="2" charset="2"/>
              <a:buChar char="§"/>
            </a:pPr>
            <a:r>
              <a:rPr lang="en-US" sz="1575" b="1" dirty="0"/>
              <a:t>Winter</a:t>
            </a:r>
            <a:r>
              <a:rPr lang="en-US" sz="1575" dirty="0"/>
              <a:t> SRI </a:t>
            </a:r>
            <a:r>
              <a:rPr lang="en-US" sz="1575" dirty="0">
                <a:sym typeface="Wingdings" panose="05000000000000000000" pitchFamily="2" charset="2"/>
              </a:rPr>
              <a:t>  </a:t>
            </a:r>
            <a:r>
              <a:rPr lang="en-US" sz="1575" dirty="0"/>
              <a:t>SCTERA collection</a:t>
            </a:r>
          </a:p>
          <a:p>
            <a:pPr marL="342900" lvl="0" indent="-342900">
              <a:buFont typeface="+mj-lt"/>
              <a:buAutoNum type="arabicPeriod"/>
            </a:pPr>
            <a:endParaRPr lang="en-US" sz="1800" dirty="0"/>
          </a:p>
          <a:p>
            <a:pPr marL="342900" lvl="0" indent="-342900">
              <a:buFont typeface="+mj-lt"/>
              <a:buAutoNum type="arabicPeriod"/>
            </a:pPr>
            <a:r>
              <a:rPr lang="en-US" sz="1800" dirty="0"/>
              <a:t>25% of the annual collection (</a:t>
            </a:r>
            <a:r>
              <a:rPr lang="en-US" sz="1800" b="1" dirty="0">
                <a:solidFill>
                  <a:srgbClr val="0070C0"/>
                </a:solidFill>
              </a:rPr>
              <a:t>IN PROGRESS</a:t>
            </a:r>
            <a:r>
              <a:rPr lang="en-US" sz="1800" dirty="0"/>
              <a:t>) </a:t>
            </a:r>
          </a:p>
          <a:p>
            <a:pPr lvl="1">
              <a:buFont typeface="Wingdings" panose="05000000000000000000" pitchFamily="2" charset="2"/>
              <a:buChar char="§"/>
            </a:pPr>
            <a:r>
              <a:rPr lang="en-US" sz="1575" dirty="0"/>
              <a:t>Districts review program student lists generated from the work completed in step 1 </a:t>
            </a:r>
          </a:p>
          <a:p>
            <a:pPr lvl="1">
              <a:buFont typeface="Wingdings" panose="05000000000000000000" pitchFamily="2" charset="2"/>
              <a:buChar char="§"/>
            </a:pPr>
            <a:r>
              <a:rPr lang="en-US" sz="1575" b="1" dirty="0"/>
              <a:t>Spring</a:t>
            </a:r>
            <a:r>
              <a:rPr lang="en-US" sz="1575" dirty="0"/>
              <a:t> SCTERA collection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itle 2">
            <a:extLst>
              <a:ext uri="{FF2B5EF4-FFF2-40B4-BE49-F238E27FC236}">
                <a16:creationId xmlns:a16="http://schemas.microsoft.com/office/drawing/2014/main" id="{3C782908-7956-4F80-9D48-076DB528D12B}"/>
              </a:ext>
            </a:extLst>
          </p:cNvPr>
          <p:cNvSpPr>
            <a:spLocks noGrp="1"/>
          </p:cNvSpPr>
          <p:nvPr>
            <p:ph type="title"/>
          </p:nvPr>
        </p:nvSpPr>
        <p:spPr>
          <a:xfrm>
            <a:off x="254409" y="2"/>
            <a:ext cx="8751859" cy="553063"/>
          </a:xfrm>
        </p:spPr>
        <p:txBody>
          <a:bodyPr>
            <a:normAutofit fontScale="90000"/>
          </a:bodyPr>
          <a:lstStyle/>
          <a:p>
            <a:r>
              <a:rPr lang="en-US" sz="2000" dirty="0">
                <a:ea typeface="Georgia"/>
                <a:sym typeface="Georgia"/>
              </a:rPr>
              <a:t>Secondary CTE Reporting Application (SCTERA) – Logging into the Ed Portal</a:t>
            </a:r>
            <a:endParaRPr lang="en-US" sz="2000" dirty="0"/>
          </a:p>
        </p:txBody>
      </p:sp>
      <p:sp>
        <p:nvSpPr>
          <p:cNvPr id="4" name="Google Shape;86;p15">
            <a:extLst>
              <a:ext uri="{FF2B5EF4-FFF2-40B4-BE49-F238E27FC236}">
                <a16:creationId xmlns:a16="http://schemas.microsoft.com/office/drawing/2014/main" id="{674D55B3-8DFE-491C-8DFC-95503B540F45}"/>
              </a:ext>
            </a:extLst>
          </p:cNvPr>
          <p:cNvSpPr/>
          <p:nvPr/>
        </p:nvSpPr>
        <p:spPr>
          <a:xfrm>
            <a:off x="74246" y="673174"/>
            <a:ext cx="3998990" cy="4462280"/>
          </a:xfrm>
          <a:prstGeom prst="rect">
            <a:avLst/>
          </a:prstGeom>
          <a:noFill/>
          <a:ln>
            <a:noFill/>
          </a:ln>
        </p:spPr>
        <p:txBody>
          <a:bodyPr spcFirstLastPara="1" wrap="square" lIns="91425" tIns="45700" rIns="91425" bIns="45700" anchor="t" anchorCtr="0">
            <a:noAutofit/>
          </a:bodyPr>
          <a:lstStyle/>
          <a:p>
            <a:pPr marL="180340" marR="8890" lvl="0" indent="-171450" rtl="0">
              <a:lnSpc>
                <a:spcPct val="107000"/>
              </a:lnSpc>
              <a:spcBef>
                <a:spcPts val="0"/>
              </a:spcBef>
              <a:spcAft>
                <a:spcPts val="0"/>
              </a:spcAft>
              <a:buFont typeface="Wingdings" panose="05000000000000000000" pitchFamily="2" charset="2"/>
              <a:buChar char="Ø"/>
            </a:pPr>
            <a:r>
              <a:rPr lang="en-US" sz="1100" b="0" i="0" u="none" strike="noStrike" cap="none" dirty="0">
                <a:solidFill>
                  <a:srgbClr val="000000"/>
                </a:solidFill>
                <a:latin typeface="Arial" panose="020B0604020202020204" pitchFamily="34" charset="0"/>
                <a:ea typeface="Arial"/>
                <a:cs typeface="Arial" panose="020B0604020202020204" pitchFamily="34" charset="0"/>
                <a:sym typeface="Arial"/>
              </a:rPr>
              <a:t>Access to the Secondary CTE Reporting Application (SCTERA) is through the Iowa Education Portal:  </a:t>
            </a:r>
            <a:r>
              <a:rPr lang="en-US" sz="1100" b="0" i="0" u="sng" strike="noStrike" cap="none" dirty="0">
                <a:solidFill>
                  <a:schemeClr val="hlink"/>
                </a:solidFill>
                <a:latin typeface="Arial" panose="020B0604020202020204" pitchFamily="34" charset="0"/>
                <a:ea typeface="Arial"/>
                <a:cs typeface="Arial" panose="020B0604020202020204" pitchFamily="34" charset="0"/>
                <a:sym typeface="Arial"/>
                <a:hlinkClick r:id="rId4"/>
              </a:rPr>
              <a:t>https://portal.ed.iowa.gov</a:t>
            </a:r>
            <a:endParaRPr lang="en-US" sz="1100" b="0" i="0" u="sng" strike="noStrike" cap="none" dirty="0">
              <a:solidFill>
                <a:schemeClr val="hlink"/>
              </a:solidFill>
              <a:latin typeface="Arial" panose="020B0604020202020204" pitchFamily="34" charset="0"/>
              <a:ea typeface="Arial"/>
              <a:cs typeface="Arial" panose="020B0604020202020204" pitchFamily="34" charset="0"/>
              <a:sym typeface="Arial"/>
            </a:endParaRPr>
          </a:p>
          <a:p>
            <a:pPr marL="171450" indent="-171450">
              <a:buFont typeface="Wingdings" panose="05000000000000000000" pitchFamily="2" charset="2"/>
              <a:buChar char="Ø"/>
            </a:pPr>
            <a:r>
              <a:rPr lang="en-US" sz="1100" i="0" dirty="0">
                <a:solidFill>
                  <a:srgbClr val="000000"/>
                </a:solidFill>
                <a:effectLst/>
                <a:latin typeface="arial" panose="020B0604020202020204" pitchFamily="34" charset="0"/>
              </a:rPr>
              <a:t>Changing work locations? </a:t>
            </a:r>
            <a:r>
              <a:rPr lang="en-US" sz="1100" b="1" i="0" dirty="0">
                <a:solidFill>
                  <a:srgbClr val="000000"/>
                </a:solidFill>
                <a:effectLst/>
                <a:latin typeface="arial" panose="020B0604020202020204" pitchFamily="34" charset="0"/>
              </a:rPr>
              <a:t>Create a new ID.iowa.gov account. </a:t>
            </a:r>
          </a:p>
          <a:p>
            <a:pPr marL="171450" indent="-171450">
              <a:buFont typeface="Wingdings" panose="05000000000000000000" pitchFamily="2" charset="2"/>
              <a:buChar char="Ø"/>
            </a:pPr>
            <a:r>
              <a:rPr lang="en-US" sz="1100" i="0" dirty="0">
                <a:solidFill>
                  <a:srgbClr val="000000"/>
                </a:solidFill>
                <a:effectLst/>
                <a:latin typeface="arial" panose="020B0604020202020204" pitchFamily="34" charset="0"/>
              </a:rPr>
              <a:t>Changed your name or your email address? </a:t>
            </a:r>
            <a:r>
              <a:rPr lang="en-US" sz="1100" b="1" i="0" dirty="0">
                <a:solidFill>
                  <a:srgbClr val="000000"/>
                </a:solidFill>
                <a:effectLst/>
                <a:latin typeface="arial" panose="020B0604020202020204" pitchFamily="34" charset="0"/>
              </a:rPr>
              <a:t>Create a new ID.iowa.gov account.</a:t>
            </a:r>
          </a:p>
          <a:p>
            <a:pPr marL="171450" indent="-171450">
              <a:buFont typeface="Wingdings" panose="05000000000000000000" pitchFamily="2" charset="2"/>
              <a:buChar char="Ø"/>
            </a:pPr>
            <a:r>
              <a:rPr lang="en-US" sz="1100" b="1" i="0" dirty="0">
                <a:solidFill>
                  <a:srgbClr val="C00000"/>
                </a:solidFill>
                <a:effectLst/>
                <a:latin typeface="arial" panose="020B0604020202020204" pitchFamily="34" charset="0"/>
              </a:rPr>
              <a:t>Do not update your email on your current ID.iowa.gov account.</a:t>
            </a:r>
            <a:endParaRPr lang="en-US" sz="1100" b="1" i="0" dirty="0">
              <a:solidFill>
                <a:srgbClr val="000000"/>
              </a:solidFill>
              <a:effectLst/>
              <a:latin typeface="arial" panose="020B0604020202020204" pitchFamily="34" charset="0"/>
            </a:endParaRPr>
          </a:p>
          <a:p>
            <a:pPr marL="171450" indent="-171450">
              <a:buFont typeface="Wingdings" panose="05000000000000000000" pitchFamily="2" charset="2"/>
              <a:buChar char="Ø"/>
            </a:pPr>
            <a:r>
              <a:rPr lang="en-US" sz="1100" i="0" dirty="0">
                <a:solidFill>
                  <a:srgbClr val="000000"/>
                </a:solidFill>
                <a:effectLst/>
                <a:latin typeface="arial" panose="020B0604020202020204" pitchFamily="34" charset="0"/>
              </a:rPr>
              <a:t>Don't have an ID.iowa.gov account id?</a:t>
            </a:r>
          </a:p>
          <a:p>
            <a:pPr marL="171450" indent="-171450">
              <a:buFont typeface="Wingdings" panose="05000000000000000000" pitchFamily="2" charset="2"/>
              <a:buChar char="Ø"/>
            </a:pPr>
            <a:r>
              <a:rPr lang="en-US" sz="1100" i="0" dirty="0">
                <a:solidFill>
                  <a:srgbClr val="000000"/>
                </a:solidFill>
                <a:effectLst/>
                <a:latin typeface="arial" panose="020B0604020202020204" pitchFamily="34" charset="0"/>
              </a:rPr>
              <a:t>On the menu, click "Sign-in", go to the "Don't have an account? Sign-up" link (found at the bottom center).</a:t>
            </a:r>
          </a:p>
          <a:p>
            <a:pPr marL="171450" indent="-171450">
              <a:buFont typeface="Wingdings" panose="05000000000000000000" pitchFamily="2" charset="2"/>
              <a:buChar char="Ø"/>
            </a:pPr>
            <a:r>
              <a:rPr lang="en-US" sz="1100" i="0" dirty="0">
                <a:solidFill>
                  <a:srgbClr val="295294"/>
                </a:solidFill>
                <a:effectLst/>
                <a:latin typeface="Arial" panose="020B0604020202020204" pitchFamily="34" charset="0"/>
                <a:hlinkClick r:id="rId5"/>
              </a:rPr>
              <a:t>Annual Notices and Deadlines for Public and Nonpublic Schools</a:t>
            </a:r>
            <a:endParaRPr lang="en-US" sz="1100" i="0" dirty="0">
              <a:solidFill>
                <a:srgbClr val="000000"/>
              </a:solidFill>
              <a:effectLst/>
              <a:latin typeface="Arial" panose="020B0604020202020204" pitchFamily="34" charset="0"/>
            </a:endParaRPr>
          </a:p>
          <a:p>
            <a:pPr marL="171450" indent="-171450">
              <a:buFont typeface="Wingdings" panose="05000000000000000000" pitchFamily="2" charset="2"/>
              <a:buChar char="Ø"/>
            </a:pPr>
            <a:r>
              <a:rPr lang="en-US" sz="1100" i="0" dirty="0">
                <a:solidFill>
                  <a:srgbClr val="000000"/>
                </a:solidFill>
                <a:effectLst/>
                <a:latin typeface="Arial" panose="020B0604020202020204" pitchFamily="34" charset="0"/>
              </a:rPr>
              <a:t>Can't find your applications? Check your Organization drop-down menu in the upper right-hand corner</a:t>
            </a:r>
            <a:br>
              <a:rPr lang="en-US" sz="1100" i="0" dirty="0">
                <a:solidFill>
                  <a:srgbClr val="000000"/>
                </a:solidFill>
                <a:effectLst/>
                <a:latin typeface="Arial" panose="020B0604020202020204" pitchFamily="34" charset="0"/>
              </a:rPr>
            </a:br>
            <a:r>
              <a:rPr lang="en-US" sz="1100" i="0" dirty="0">
                <a:solidFill>
                  <a:srgbClr val="000000"/>
                </a:solidFill>
                <a:effectLst/>
                <a:latin typeface="Arial" panose="020B0604020202020204" pitchFamily="34" charset="0"/>
              </a:rPr>
              <a:t>of the screen.  Your application access may be set to a building.</a:t>
            </a:r>
          </a:p>
          <a:p>
            <a:pPr marL="171450" indent="-171450">
              <a:buFont typeface="Wingdings" panose="05000000000000000000" pitchFamily="2" charset="2"/>
              <a:buChar char="Ø"/>
            </a:pPr>
            <a:r>
              <a:rPr lang="en-US" sz="1100" i="0" dirty="0">
                <a:solidFill>
                  <a:srgbClr val="000000"/>
                </a:solidFill>
                <a:effectLst/>
                <a:latin typeface="Arial" panose="020B0604020202020204" pitchFamily="34" charset="0"/>
              </a:rPr>
              <a:t>Browser Compatibility:</a:t>
            </a:r>
          </a:p>
          <a:p>
            <a:pPr marL="628650" lvl="1" indent="-171450">
              <a:buFont typeface="Wingdings" panose="05000000000000000000" pitchFamily="2" charset="2"/>
              <a:buChar char="Ø"/>
            </a:pPr>
            <a:r>
              <a:rPr lang="en-US" sz="1100" i="0" dirty="0">
                <a:solidFill>
                  <a:srgbClr val="000000"/>
                </a:solidFill>
                <a:effectLst/>
                <a:latin typeface="Arial" panose="020B0604020202020204" pitchFamily="34" charset="0"/>
              </a:rPr>
              <a:t>EdPortal -  Firefox or Chrome are recommended</a:t>
            </a:r>
          </a:p>
          <a:p>
            <a:pPr marL="628650" lvl="1" indent="-171450">
              <a:buFont typeface="Wingdings" panose="05000000000000000000" pitchFamily="2" charset="2"/>
              <a:buChar char="Ø"/>
            </a:pPr>
            <a:r>
              <a:rPr lang="en-US" sz="1100" i="0" dirty="0" err="1">
                <a:solidFill>
                  <a:srgbClr val="000000"/>
                </a:solidFill>
                <a:effectLst/>
                <a:latin typeface="Arial" panose="020B0604020202020204" pitchFamily="34" charset="0"/>
              </a:rPr>
              <a:t>Edinsight</a:t>
            </a:r>
            <a:r>
              <a:rPr lang="en-US" sz="1100" i="0" dirty="0">
                <a:solidFill>
                  <a:srgbClr val="000000"/>
                </a:solidFill>
                <a:effectLst/>
                <a:latin typeface="Arial" panose="020B0604020202020204" pitchFamily="34" charset="0"/>
              </a:rPr>
              <a:t> - Firefox or Chrome are recommended</a:t>
            </a:r>
          </a:p>
          <a:p>
            <a:r>
              <a:rPr lang="en-US" sz="1100" i="0" dirty="0">
                <a:solidFill>
                  <a:srgbClr val="000000"/>
                </a:solidFill>
                <a:effectLst/>
                <a:highlight>
                  <a:srgbClr val="FFFF00"/>
                </a:highlight>
                <a:latin typeface="arial" panose="020B0604020202020204" pitchFamily="34" charset="0"/>
              </a:rPr>
              <a:t>If you have questions or need assistance, please contact </a:t>
            </a:r>
            <a:r>
              <a:rPr lang="en-US" sz="1100" i="0" dirty="0">
                <a:solidFill>
                  <a:srgbClr val="000000"/>
                </a:solidFill>
                <a:effectLst/>
                <a:highlight>
                  <a:srgbClr val="FFFF00"/>
                </a:highlight>
                <a:latin typeface="arial" panose="020B0604020202020204" pitchFamily="34" charset="0"/>
                <a:hlinkClick r:id="rId6"/>
              </a:rPr>
              <a:t>ed.portal@iowa.gov </a:t>
            </a:r>
            <a:r>
              <a:rPr lang="en-US" sz="1100" i="0" dirty="0">
                <a:solidFill>
                  <a:srgbClr val="000000"/>
                </a:solidFill>
                <a:effectLst/>
                <a:highlight>
                  <a:srgbClr val="FFFF00"/>
                </a:highlight>
                <a:latin typeface="arial" panose="020B0604020202020204" pitchFamily="34" charset="0"/>
              </a:rPr>
              <a:t>or 515-725-2040.</a:t>
            </a:r>
          </a:p>
        </p:txBody>
      </p:sp>
      <p:pic>
        <p:nvPicPr>
          <p:cNvPr id="8" name="Picture 7" descr="This is an example screenshot of the homepage of the Iowa education portal. ">
            <a:extLst>
              <a:ext uri="{FF2B5EF4-FFF2-40B4-BE49-F238E27FC236}">
                <a16:creationId xmlns:a16="http://schemas.microsoft.com/office/drawing/2014/main" id="{60100A58-9105-8F8A-AA47-DC0EA999E9CA}"/>
              </a:ext>
            </a:extLst>
          </p:cNvPr>
          <p:cNvPicPr>
            <a:picLocks noChangeAspect="1"/>
          </p:cNvPicPr>
          <p:nvPr/>
        </p:nvPicPr>
        <p:blipFill>
          <a:blip r:embed="rId7"/>
          <a:stretch>
            <a:fillRect/>
          </a:stretch>
        </p:blipFill>
        <p:spPr>
          <a:xfrm>
            <a:off x="4126210" y="843396"/>
            <a:ext cx="4880059" cy="3456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88140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3" name="Title 2">
            <a:extLst>
              <a:ext uri="{FF2B5EF4-FFF2-40B4-BE49-F238E27FC236}">
                <a16:creationId xmlns:a16="http://schemas.microsoft.com/office/drawing/2014/main" id="{3C782908-7956-4F80-9D48-076DB528D12B}"/>
              </a:ext>
            </a:extLst>
          </p:cNvPr>
          <p:cNvSpPr>
            <a:spLocks noGrp="1"/>
          </p:cNvSpPr>
          <p:nvPr>
            <p:ph type="title"/>
          </p:nvPr>
        </p:nvSpPr>
        <p:spPr/>
        <p:txBody>
          <a:bodyPr>
            <a:normAutofit fontScale="90000"/>
          </a:bodyPr>
          <a:lstStyle/>
          <a:p>
            <a:r>
              <a:rPr lang="en-US" sz="2000" dirty="0">
                <a:ea typeface="Georgia"/>
                <a:sym typeface="Georgia"/>
              </a:rPr>
              <a:t>Secondary CTE Reporting Application (SCTERA) – Okta &amp; IowaGrants</a:t>
            </a:r>
            <a:endParaRPr lang="en-US" sz="2000" dirty="0"/>
          </a:p>
        </p:txBody>
      </p:sp>
      <p:grpSp>
        <p:nvGrpSpPr>
          <p:cNvPr id="6" name="Group 5" descr="This is an example screenshot of the homepage of the Iowa education portal. ">
            <a:extLst>
              <a:ext uri="{FF2B5EF4-FFF2-40B4-BE49-F238E27FC236}">
                <a16:creationId xmlns:a16="http://schemas.microsoft.com/office/drawing/2014/main" id="{D64250A4-00F7-B401-5AA1-092737403695}"/>
              </a:ext>
            </a:extLst>
          </p:cNvPr>
          <p:cNvGrpSpPr/>
          <p:nvPr/>
        </p:nvGrpSpPr>
        <p:grpSpPr>
          <a:xfrm>
            <a:off x="3018707" y="955081"/>
            <a:ext cx="5863638" cy="3405903"/>
            <a:chOff x="115131" y="898810"/>
            <a:chExt cx="6700666" cy="3838247"/>
          </a:xfrm>
        </p:grpSpPr>
        <p:grpSp>
          <p:nvGrpSpPr>
            <p:cNvPr id="5" name="Group 4">
              <a:extLst>
                <a:ext uri="{FF2B5EF4-FFF2-40B4-BE49-F238E27FC236}">
                  <a16:creationId xmlns:a16="http://schemas.microsoft.com/office/drawing/2014/main" id="{697881A9-0960-3040-EB45-D7B6D52012F9}"/>
                </a:ext>
              </a:extLst>
            </p:cNvPr>
            <p:cNvGrpSpPr/>
            <p:nvPr/>
          </p:nvGrpSpPr>
          <p:grpSpPr>
            <a:xfrm>
              <a:off x="155484" y="898810"/>
              <a:ext cx="6660313" cy="3838247"/>
              <a:chOff x="-619919" y="793351"/>
              <a:chExt cx="7031883" cy="4105441"/>
            </a:xfrm>
          </p:grpSpPr>
          <p:pic>
            <p:nvPicPr>
              <p:cNvPr id="4" name="Picture 3" descr="This is an example screenshot of the homepage of the Iowa education portal. ">
                <a:extLst>
                  <a:ext uri="{FF2B5EF4-FFF2-40B4-BE49-F238E27FC236}">
                    <a16:creationId xmlns:a16="http://schemas.microsoft.com/office/drawing/2014/main" id="{D6DBA40B-CBCD-8665-9000-7F5F0FB62014}"/>
                  </a:ext>
                </a:extLst>
              </p:cNvPr>
              <p:cNvPicPr>
                <a:picLocks noChangeAspect="1"/>
              </p:cNvPicPr>
              <p:nvPr/>
            </p:nvPicPr>
            <p:blipFill>
              <a:blip r:embed="rId4"/>
              <a:stretch>
                <a:fillRect/>
              </a:stretch>
            </p:blipFill>
            <p:spPr>
              <a:xfrm>
                <a:off x="-619919" y="793351"/>
                <a:ext cx="7031883" cy="41054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Google Shape;102;p16">
                <a:extLst>
                  <a:ext uri="{FF2B5EF4-FFF2-40B4-BE49-F238E27FC236}">
                    <a16:creationId xmlns:a16="http://schemas.microsoft.com/office/drawing/2014/main" id="{47556E11-9457-413E-BEB6-257FF5177BAE}"/>
                  </a:ext>
                  <a:ext uri="{C183D7F6-B498-43B3-948B-1728B52AA6E4}">
                    <adec:decorative xmlns:adec="http://schemas.microsoft.com/office/drawing/2017/decorative" val="1"/>
                  </a:ext>
                </a:extLst>
              </p:cNvPr>
              <p:cNvSpPr/>
              <p:nvPr/>
            </p:nvSpPr>
            <p:spPr>
              <a:xfrm>
                <a:off x="4655065" y="1136639"/>
                <a:ext cx="1756899" cy="219066"/>
              </a:xfrm>
              <a:prstGeom prst="rect">
                <a:avLst/>
              </a:prstGeom>
              <a:noFill/>
              <a:ln w="1905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 name="Google Shape;103;p16">
                <a:extLst>
                  <a:ext uri="{FF2B5EF4-FFF2-40B4-BE49-F238E27FC236}">
                    <a16:creationId xmlns:a16="http://schemas.microsoft.com/office/drawing/2014/main" id="{A0CC826D-3E4A-4E82-965E-DF7B4BB34D14}"/>
                  </a:ext>
                  <a:ext uri="{C183D7F6-B498-43B3-948B-1728B52AA6E4}">
                    <adec:decorative xmlns:adec="http://schemas.microsoft.com/office/drawing/2017/decorative" val="1"/>
                  </a:ext>
                </a:extLst>
              </p:cNvPr>
              <p:cNvSpPr/>
              <p:nvPr/>
            </p:nvSpPr>
            <p:spPr>
              <a:xfrm>
                <a:off x="5393280" y="917574"/>
                <a:ext cx="655338" cy="219066"/>
              </a:xfrm>
              <a:prstGeom prst="rect">
                <a:avLst/>
              </a:prstGeom>
              <a:noFill/>
              <a:ln w="1905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3" name="Google Shape;104;p16">
              <a:extLst>
                <a:ext uri="{FF2B5EF4-FFF2-40B4-BE49-F238E27FC236}">
                  <a16:creationId xmlns:a16="http://schemas.microsoft.com/office/drawing/2014/main" id="{EBBD2914-AE27-4ECD-8B60-AF58E8B08D6B}"/>
                </a:ext>
                <a:ext uri="{C183D7F6-B498-43B3-948B-1728B52AA6E4}">
                  <adec:decorative xmlns:adec="http://schemas.microsoft.com/office/drawing/2017/decorative" val="1"/>
                </a:ext>
              </a:extLst>
            </p:cNvPr>
            <p:cNvSpPr/>
            <p:nvPr/>
          </p:nvSpPr>
          <p:spPr>
            <a:xfrm>
              <a:off x="115131" y="1387531"/>
              <a:ext cx="2587715" cy="295422"/>
            </a:xfrm>
            <a:prstGeom prst="rect">
              <a:avLst/>
            </a:prstGeom>
            <a:noFill/>
            <a:ln w="1905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grpSp>
      <p:pic>
        <p:nvPicPr>
          <p:cNvPr id="15" name="Picture 14" descr="This is a screenshot example id.iowa.gov the okta sign tool behind the Ed Portal and many other state applications. It is required to signup for one before using Ed Portal.">
            <a:extLst>
              <a:ext uri="{FF2B5EF4-FFF2-40B4-BE49-F238E27FC236}">
                <a16:creationId xmlns:a16="http://schemas.microsoft.com/office/drawing/2014/main" id="{CC48AD15-6AE4-74CA-FC5B-BC61A6A8BD88}"/>
              </a:ext>
            </a:extLst>
          </p:cNvPr>
          <p:cNvPicPr>
            <a:picLocks noChangeAspect="1"/>
          </p:cNvPicPr>
          <p:nvPr/>
        </p:nvPicPr>
        <p:blipFill>
          <a:blip r:embed="rId5"/>
          <a:srcRect l="7182" t="4145" r="8514"/>
          <a:stretch/>
        </p:blipFill>
        <p:spPr>
          <a:xfrm>
            <a:off x="198640" y="813338"/>
            <a:ext cx="2538729" cy="35476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120283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4" name="Google Shape;114;p17"/>
          <p:cNvSpPr/>
          <p:nvPr/>
        </p:nvSpPr>
        <p:spPr>
          <a:xfrm>
            <a:off x="254410" y="615241"/>
            <a:ext cx="8569570" cy="801758"/>
          </a:xfrm>
          <a:prstGeom prst="rect">
            <a:avLst/>
          </a:prstGeom>
          <a:noFill/>
          <a:ln>
            <a:noFill/>
          </a:ln>
        </p:spPr>
        <p:txBody>
          <a:bodyPr spcFirstLastPara="1" wrap="square" lIns="91425" tIns="45700" rIns="91425" bIns="45700" anchor="t" anchorCtr="0">
            <a:noAutofit/>
          </a:bodyPr>
          <a:lstStyle/>
          <a:p>
            <a:pPr marL="8890" marR="0" lvl="0" indent="0" algn="l" rtl="0">
              <a:lnSpc>
                <a:spcPct val="107000"/>
              </a:lnSpc>
              <a:spcBef>
                <a:spcPts val="0"/>
              </a:spcBef>
              <a:spcAft>
                <a:spcPts val="0"/>
              </a:spcAft>
              <a:buNone/>
            </a:pPr>
            <a:r>
              <a:rPr lang="en-US" sz="1600" b="1" i="0" u="none" strike="noStrike" cap="none" dirty="0">
                <a:solidFill>
                  <a:srgbClr val="000000"/>
                </a:solidFill>
                <a:latin typeface="Arial" panose="020B0604020202020204" pitchFamily="34" charset="0"/>
                <a:ea typeface="Arial"/>
                <a:cs typeface="Arial" panose="020B0604020202020204" pitchFamily="34" charset="0"/>
                <a:sym typeface="Arial"/>
              </a:rPr>
              <a:t>Open the Secondary CTE Reporting Application</a:t>
            </a:r>
            <a:endParaRPr sz="12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8890" marR="0" lvl="0" indent="0" algn="l" rtl="0">
              <a:lnSpc>
                <a:spcPct val="107000"/>
              </a:lnSpc>
              <a:spcBef>
                <a:spcPts val="0"/>
              </a:spcBef>
              <a:spcAft>
                <a:spcPts val="0"/>
              </a:spcAft>
              <a:buNone/>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 </a:t>
            </a:r>
            <a:endParaRPr sz="1200" b="0" i="0" u="none" strike="noStrike" cap="none"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Click on </a:t>
            </a:r>
            <a:r>
              <a:rPr lang="en-US" sz="1400" b="1" i="0" strike="noStrike" cap="none" dirty="0">
                <a:solidFill>
                  <a:srgbClr val="000000"/>
                </a:solidFill>
                <a:latin typeface="Arial" panose="020B0604020202020204" pitchFamily="34" charset="0"/>
                <a:ea typeface="Arial"/>
                <a:cs typeface="Arial" panose="020B0604020202020204" pitchFamily="34" charset="0"/>
                <a:sym typeface="Arial"/>
              </a:rPr>
              <a:t>EdInfo</a:t>
            </a:r>
            <a:r>
              <a:rPr lang="en-US" sz="1400" b="0" i="0" u="none" strike="noStrike" cap="none" dirty="0">
                <a:solidFill>
                  <a:srgbClr val="000000"/>
                </a:solidFill>
                <a:latin typeface="Arial" panose="020B0604020202020204" pitchFamily="34" charset="0"/>
                <a:ea typeface="Arial"/>
                <a:cs typeface="Arial" panose="020B0604020202020204" pitchFamily="34" charset="0"/>
                <a:sym typeface="Arial"/>
              </a:rPr>
              <a:t>, then choose </a:t>
            </a:r>
            <a:r>
              <a:rPr lang="en-US" sz="1400" b="1" i="0" u="none" strike="noStrike" cap="none" dirty="0">
                <a:solidFill>
                  <a:srgbClr val="000000"/>
                </a:solidFill>
                <a:latin typeface="Arial" panose="020B0604020202020204" pitchFamily="34" charset="0"/>
                <a:ea typeface="Arial"/>
                <a:cs typeface="Arial" panose="020B0604020202020204" pitchFamily="34" charset="0"/>
                <a:sym typeface="Arial"/>
              </a:rPr>
              <a:t>Secondary CTE Reporting Application</a:t>
            </a:r>
            <a:endParaRPr sz="14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115" name="Google Shape;115;p17">
            <a:extLst>
              <a:ext uri="{C183D7F6-B498-43B3-948B-1728B52AA6E4}">
                <adec:decorative xmlns:adec="http://schemas.microsoft.com/office/drawing/2017/decorative" val="1"/>
              </a:ext>
            </a:extLst>
          </p:cNvPr>
          <p:cNvGrpSpPr/>
          <p:nvPr/>
        </p:nvGrpSpPr>
        <p:grpSpPr>
          <a:xfrm>
            <a:off x="371097" y="1479175"/>
            <a:ext cx="8163303" cy="3328352"/>
            <a:chOff x="919547" y="984151"/>
            <a:chExt cx="6823075" cy="2764155"/>
          </a:xfrm>
        </p:grpSpPr>
        <p:pic>
          <p:nvPicPr>
            <p:cNvPr id="116" name="Google Shape;116;p17" descr="This screenshot shows where to find the Secondary CTE Reporting Application (SCTERA) in the dropdown list of EdInfo applications."/>
            <p:cNvPicPr preferRelativeResize="0">
              <a:picLocks noChangeAspect="1"/>
            </p:cNvPicPr>
            <p:nvPr/>
          </p:nvPicPr>
          <p:blipFill rotWithShape="1">
            <a:blip r:embed="rId4">
              <a:alphaModFix/>
            </a:blip>
            <a:srcRect l="7333" t="8803" r="53602" b="51630"/>
            <a:stretch/>
          </p:blipFill>
          <p:spPr>
            <a:xfrm>
              <a:off x="919547" y="984151"/>
              <a:ext cx="6823075" cy="276415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17" name="Google Shape;117;p17">
              <a:extLst>
                <a:ext uri="{C183D7F6-B498-43B3-948B-1728B52AA6E4}">
                  <adec:decorative xmlns:adec="http://schemas.microsoft.com/office/drawing/2017/decorative" val="1"/>
                </a:ext>
              </a:extLst>
            </p:cNvPr>
            <p:cNvSpPr/>
            <p:nvPr/>
          </p:nvSpPr>
          <p:spPr>
            <a:xfrm>
              <a:off x="1998104" y="1543220"/>
              <a:ext cx="474345" cy="230230"/>
            </a:xfrm>
            <a:prstGeom prst="rect">
              <a:avLst/>
            </a:prstGeom>
            <a:noFill/>
            <a:ln w="28575"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6" name="Title 5">
            <a:extLst>
              <a:ext uri="{FF2B5EF4-FFF2-40B4-BE49-F238E27FC236}">
                <a16:creationId xmlns:a16="http://schemas.microsoft.com/office/drawing/2014/main" id="{402BF3E0-647A-48B1-8FF8-743AB6E655D4}"/>
              </a:ext>
            </a:extLst>
          </p:cNvPr>
          <p:cNvSpPr>
            <a:spLocks noGrp="1"/>
          </p:cNvSpPr>
          <p:nvPr>
            <p:ph type="title"/>
          </p:nvPr>
        </p:nvSpPr>
        <p:spPr/>
        <p:txBody>
          <a:bodyPr>
            <a:normAutofit fontScale="90000"/>
          </a:bodyPr>
          <a:lstStyle/>
          <a:p>
            <a:r>
              <a:rPr lang="en-US" sz="2000" dirty="0"/>
              <a:t>Secondary CTE Reporting Application (SCTERA) – Is an EdInfo Application</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2" name="Picture 1" descr="example of a district program screen; this one showing four CTE  programs.">
            <a:extLst>
              <a:ext uri="{FF2B5EF4-FFF2-40B4-BE49-F238E27FC236}">
                <a16:creationId xmlns:a16="http://schemas.microsoft.com/office/drawing/2014/main" id="{9D7B82F2-EB8F-4AB5-B25B-221350A3AB20}"/>
              </a:ext>
            </a:extLst>
          </p:cNvPr>
          <p:cNvPicPr>
            <a:picLocks noChangeAspect="1"/>
          </p:cNvPicPr>
          <p:nvPr/>
        </p:nvPicPr>
        <p:blipFill>
          <a:blip r:embed="rId4"/>
          <a:stretch>
            <a:fillRect/>
          </a:stretch>
        </p:blipFill>
        <p:spPr>
          <a:xfrm>
            <a:off x="222829" y="2258942"/>
            <a:ext cx="8698339" cy="1452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7" name="Google Shape;127;p18"/>
          <p:cNvSpPr/>
          <p:nvPr/>
        </p:nvSpPr>
        <p:spPr>
          <a:xfrm>
            <a:off x="445661" y="899868"/>
            <a:ext cx="8252678" cy="1299138"/>
          </a:xfrm>
          <a:prstGeom prst="rect">
            <a:avLst/>
          </a:prstGeom>
          <a:noFill/>
          <a:ln>
            <a:noFill/>
          </a:ln>
        </p:spPr>
        <p:txBody>
          <a:bodyPr spcFirstLastPara="1" wrap="square" lIns="91425" tIns="45700" rIns="91425" bIns="45700" anchor="t" anchorCtr="0">
            <a:noAutofit/>
          </a:bodyPr>
          <a:lstStyle/>
          <a:p>
            <a:pPr marL="8890" marR="0" lvl="0" indent="0" algn="l" rtl="0">
              <a:lnSpc>
                <a:spcPct val="107000"/>
              </a:lnSpc>
              <a:spcBef>
                <a:spcPts val="0"/>
              </a:spcBef>
              <a:spcAft>
                <a:spcPts val="0"/>
              </a:spcAft>
              <a:buNone/>
            </a:pPr>
            <a:r>
              <a:rPr lang="en-US" sz="1800" b="1" i="0" u="none" strike="noStrike" cap="none" dirty="0">
                <a:solidFill>
                  <a:srgbClr val="000000"/>
                </a:solidFill>
                <a:latin typeface="Arial"/>
                <a:ea typeface="Arial"/>
                <a:cs typeface="Arial"/>
                <a:sym typeface="Arial"/>
              </a:rPr>
              <a:t>Completing Student Data – SPRING COLLECTION - Due June 15</a:t>
            </a:r>
            <a:endParaRPr sz="1400" b="0" i="0" u="none" strike="noStrike" cap="none" dirty="0">
              <a:solidFill>
                <a:srgbClr val="000000"/>
              </a:solidFill>
              <a:latin typeface="Calibri"/>
              <a:ea typeface="Calibri"/>
              <a:cs typeface="Calibri"/>
              <a:sym typeface="Calibri"/>
            </a:endParaRPr>
          </a:p>
          <a:p>
            <a:pPr marL="8890" marR="0" lvl="0" indent="0" algn="l" rtl="0">
              <a:lnSpc>
                <a:spcPct val="107000"/>
              </a:lnSpc>
              <a:spcBef>
                <a:spcPts val="0"/>
              </a:spcBef>
              <a:spcAft>
                <a:spcPts val="0"/>
              </a:spcAft>
              <a:buNone/>
            </a:pPr>
            <a:r>
              <a:rPr lang="en-US" sz="1400" b="0" i="1" u="none" strike="noStrike" cap="none" dirty="0">
                <a:solidFill>
                  <a:srgbClr val="000000"/>
                </a:solidFill>
                <a:latin typeface="Arial"/>
                <a:ea typeface="Arial"/>
                <a:cs typeface="Arial"/>
                <a:sym typeface="Arial"/>
              </a:rPr>
              <a:t>Work to be completed April 1 – June 15 annually</a:t>
            </a:r>
            <a:endParaRPr dirty="0"/>
          </a:p>
          <a:p>
            <a:pPr marL="8890" marR="0" lvl="0" indent="0" algn="l" rtl="0">
              <a:lnSpc>
                <a:spcPct val="107000"/>
              </a:lnSpc>
              <a:spcBef>
                <a:spcPts val="0"/>
              </a:spcBef>
              <a:spcAft>
                <a:spcPts val="0"/>
              </a:spcAft>
              <a:buNone/>
            </a:pPr>
            <a:endParaRPr sz="1400" b="0" i="1" u="none" strike="noStrike" cap="none" dirty="0">
              <a:solidFill>
                <a:srgbClr val="000000"/>
              </a:solidFill>
              <a:latin typeface="Arial"/>
              <a:ea typeface="Arial"/>
              <a:cs typeface="Arial"/>
              <a:sym typeface="Arial"/>
            </a:endParaRPr>
          </a:p>
          <a:p>
            <a:pPr marL="8890" marR="0" lvl="0" indent="0" algn="l"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After the DE has approved a program (“blue” book icon), the student data for that program can be entered by clicking on the </a:t>
            </a:r>
            <a:r>
              <a:rPr lang="en-US" sz="1400" b="1" i="0" u="none" strike="noStrike" cap="none" dirty="0">
                <a:solidFill>
                  <a:srgbClr val="00B050"/>
                </a:solidFill>
                <a:latin typeface="Arial"/>
                <a:ea typeface="Arial"/>
                <a:cs typeface="Arial"/>
                <a:sym typeface="Arial"/>
              </a:rPr>
              <a:t>GREEN</a:t>
            </a:r>
            <a:r>
              <a:rPr lang="en-US" sz="1400" b="0" i="0" u="none" strike="noStrike" cap="none" dirty="0">
                <a:solidFill>
                  <a:srgbClr val="000000"/>
                </a:solidFill>
                <a:latin typeface="Arial"/>
                <a:ea typeface="Arial"/>
                <a:cs typeface="Arial"/>
                <a:sym typeface="Arial"/>
              </a:rPr>
              <a:t> student ICON.</a:t>
            </a:r>
            <a:endParaRPr sz="1100" b="0" i="0" u="none" strike="noStrike" cap="none" dirty="0">
              <a:solidFill>
                <a:srgbClr val="000000"/>
              </a:solidFill>
              <a:latin typeface="Calibri"/>
              <a:ea typeface="Calibri"/>
              <a:cs typeface="Calibri"/>
              <a:sym typeface="Calibri"/>
            </a:endParaRPr>
          </a:p>
        </p:txBody>
      </p:sp>
      <p:sp>
        <p:nvSpPr>
          <p:cNvPr id="129" name="Google Shape;129;p18">
            <a:extLst>
              <a:ext uri="{C183D7F6-B498-43B3-948B-1728B52AA6E4}">
                <adec:decorative xmlns:adec="http://schemas.microsoft.com/office/drawing/2017/decorative" val="1"/>
              </a:ext>
            </a:extLst>
          </p:cNvPr>
          <p:cNvSpPr/>
          <p:nvPr/>
        </p:nvSpPr>
        <p:spPr>
          <a:xfrm>
            <a:off x="8257953" y="2571750"/>
            <a:ext cx="170122" cy="1071673"/>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Title 5">
            <a:extLst>
              <a:ext uri="{FF2B5EF4-FFF2-40B4-BE49-F238E27FC236}">
                <a16:creationId xmlns:a16="http://schemas.microsoft.com/office/drawing/2014/main" id="{0FDAA38C-D4ED-4234-8D98-BA0E7BDACC96}"/>
              </a:ext>
            </a:extLst>
          </p:cNvPr>
          <p:cNvSpPr>
            <a:spLocks noGrp="1"/>
          </p:cNvSpPr>
          <p:nvPr>
            <p:ph type="title"/>
          </p:nvPr>
        </p:nvSpPr>
        <p:spPr/>
        <p:txBody>
          <a:bodyPr>
            <a:noAutofit/>
          </a:bodyPr>
          <a:lstStyle/>
          <a:p>
            <a:r>
              <a:rPr lang="en-US" sz="1400" dirty="0"/>
              <a:t>Secondary CTE Reporting Application (SCTERA) – Annual Spring Collection Season Dates</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9" name="Google Shape;139;p19"/>
          <p:cNvSpPr/>
          <p:nvPr/>
        </p:nvSpPr>
        <p:spPr>
          <a:xfrm>
            <a:off x="95254" y="682207"/>
            <a:ext cx="8474837" cy="311239"/>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400" b="0" i="0" u="none" strike="noStrike" cap="none" dirty="0">
                <a:solidFill>
                  <a:srgbClr val="000000"/>
                </a:solidFill>
                <a:latin typeface="Arial"/>
                <a:ea typeface="Arial"/>
                <a:cs typeface="Arial"/>
                <a:sym typeface="Arial"/>
              </a:rPr>
              <a:t>The “Program Student Breakdown” screen will open.</a:t>
            </a:r>
            <a:endParaRPr sz="1200" b="0" i="0" u="none" strike="noStrike" cap="none" dirty="0">
              <a:solidFill>
                <a:srgbClr val="000000"/>
              </a:solidFill>
              <a:latin typeface="Calibri"/>
              <a:ea typeface="Calibri"/>
              <a:cs typeface="Calibri"/>
              <a:sym typeface="Calibri"/>
            </a:endParaRPr>
          </a:p>
        </p:txBody>
      </p:sp>
      <p:sp>
        <p:nvSpPr>
          <p:cNvPr id="9" name="Title 5">
            <a:extLst>
              <a:ext uri="{FF2B5EF4-FFF2-40B4-BE49-F238E27FC236}">
                <a16:creationId xmlns:a16="http://schemas.microsoft.com/office/drawing/2014/main" id="{12EC1F6B-E9AB-4968-8EF4-D96F4B9C0D62}"/>
              </a:ext>
            </a:extLst>
          </p:cNvPr>
          <p:cNvSpPr>
            <a:spLocks noGrp="1"/>
          </p:cNvSpPr>
          <p:nvPr>
            <p:ph type="title"/>
          </p:nvPr>
        </p:nvSpPr>
        <p:spPr>
          <a:xfrm>
            <a:off x="254410" y="2"/>
            <a:ext cx="8749960" cy="553063"/>
          </a:xfrm>
        </p:spPr>
        <p:txBody>
          <a:bodyPr>
            <a:noAutofit/>
          </a:bodyPr>
          <a:lstStyle/>
          <a:p>
            <a:r>
              <a:rPr lang="en-US" sz="1400" dirty="0"/>
              <a:t>Secondary CTE Reporting Application (SCTERA) – Program Student Breakdown Screen Definitions</a:t>
            </a:r>
          </a:p>
        </p:txBody>
      </p:sp>
      <p:sp>
        <p:nvSpPr>
          <p:cNvPr id="10" name="Google Shape;161;p21">
            <a:extLst>
              <a:ext uri="{FF2B5EF4-FFF2-40B4-BE49-F238E27FC236}">
                <a16:creationId xmlns:a16="http://schemas.microsoft.com/office/drawing/2014/main" id="{DABF02D2-21CD-41CE-811F-9C63FA28AF91}"/>
              </a:ext>
            </a:extLst>
          </p:cNvPr>
          <p:cNvSpPr/>
          <p:nvPr/>
        </p:nvSpPr>
        <p:spPr>
          <a:xfrm>
            <a:off x="95254" y="2339372"/>
            <a:ext cx="8829539" cy="1325478"/>
          </a:xfrm>
          <a:prstGeom prst="rect">
            <a:avLst/>
          </a:prstGeom>
          <a:noFill/>
          <a:ln>
            <a:noFill/>
          </a:ln>
        </p:spPr>
        <p:txBody>
          <a:bodyPr spcFirstLastPara="1" wrap="square" lIns="91425" tIns="45700" rIns="91425" bIns="45700" anchor="t" anchorCtr="0">
            <a:noAutofit/>
          </a:bodyPr>
          <a:lstStyle/>
          <a:p>
            <a:pPr algn="just">
              <a:lnSpc>
                <a:spcPct val="107000"/>
              </a:lnSpc>
            </a:pPr>
            <a:r>
              <a:rPr lang="en-US" sz="1400" b="0" i="0" u="none" strike="noStrike" cap="none" dirty="0">
                <a:solidFill>
                  <a:srgbClr val="000000"/>
                </a:solidFill>
                <a:latin typeface="Arial"/>
                <a:ea typeface="Arial"/>
                <a:cs typeface="Arial"/>
                <a:sym typeface="Arial"/>
              </a:rPr>
              <a:t>The list is downloadable to Excel.</a:t>
            </a:r>
          </a:p>
          <a:p>
            <a:pPr algn="just">
              <a:lnSpc>
                <a:spcPct val="107000"/>
              </a:lnSpc>
            </a:pPr>
            <a:r>
              <a:rPr lang="en-US" sz="1400" b="1" dirty="0">
                <a:solidFill>
                  <a:srgbClr val="000000"/>
                </a:solidFill>
                <a:ea typeface="Arial"/>
                <a:cs typeface="Arial"/>
                <a:sym typeface="Arial"/>
              </a:rPr>
              <a:t>Please note that it will not download if using Safari. </a:t>
            </a:r>
            <a:endParaRPr lang="en-US"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0"/>
              </a:spcBef>
              <a:spcAft>
                <a:spcPts val="0"/>
              </a:spcAft>
              <a:buNone/>
            </a:pPr>
            <a:r>
              <a:rPr lang="en-US" sz="1400" b="1" i="0" u="none" strike="noStrike" cap="none" dirty="0">
                <a:solidFill>
                  <a:srgbClr val="000000"/>
                </a:solidFill>
                <a:latin typeface="Arial"/>
                <a:ea typeface="Arial"/>
                <a:cs typeface="Arial"/>
                <a:sym typeface="Arial"/>
              </a:rPr>
              <a:t>Must use Chrome or Firefox and must use a PC, not Apple, to print student list(s) for your instructors.</a:t>
            </a:r>
            <a:endParaRPr sz="1200" b="0" i="0" u="none" strike="noStrike" cap="none" dirty="0">
              <a:solidFill>
                <a:srgbClr val="000000"/>
              </a:solidFill>
              <a:latin typeface="Calibri"/>
              <a:ea typeface="Calibri"/>
              <a:cs typeface="Calibri"/>
              <a:sym typeface="Calibri"/>
            </a:endParaRPr>
          </a:p>
        </p:txBody>
      </p:sp>
      <p:pic>
        <p:nvPicPr>
          <p:cNvPr id="3" name="Picture 2" descr="Screenshot of column definitions at the top of every district program student breakdown screen.">
            <a:extLst>
              <a:ext uri="{FF2B5EF4-FFF2-40B4-BE49-F238E27FC236}">
                <a16:creationId xmlns:a16="http://schemas.microsoft.com/office/drawing/2014/main" id="{E916AD96-557F-4127-B050-BEAFC2BBD80A}"/>
              </a:ext>
            </a:extLst>
          </p:cNvPr>
          <p:cNvPicPr>
            <a:picLocks noChangeAspect="1"/>
          </p:cNvPicPr>
          <p:nvPr/>
        </p:nvPicPr>
        <p:blipFill>
          <a:blip r:embed="rId4"/>
          <a:srcRect b="60568"/>
          <a:stretch/>
        </p:blipFill>
        <p:spPr>
          <a:xfrm>
            <a:off x="197019" y="1163130"/>
            <a:ext cx="8749961" cy="965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51" name="Google Shape;151;p20"/>
          <p:cNvSpPr/>
          <p:nvPr/>
        </p:nvSpPr>
        <p:spPr>
          <a:xfrm>
            <a:off x="129000" y="603089"/>
            <a:ext cx="8794277" cy="3068366"/>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1200" b="1" i="0" u="none" strike="noStrike" cap="none" dirty="0">
                <a:solidFill>
                  <a:srgbClr val="000000"/>
                </a:solidFill>
                <a:latin typeface="Arial" panose="020B0604020202020204" pitchFamily="34" charset="0"/>
                <a:ea typeface="Arial"/>
                <a:cs typeface="Arial" panose="020B0604020202020204" pitchFamily="34" charset="0"/>
                <a:sym typeface="Arial"/>
              </a:rPr>
              <a:t>Concentrator (Column)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 Student has accumulated &gt;2.0 units in a CIP/CTE Program.</a:t>
            </a:r>
            <a:endParaRPr sz="1200" dirty="0">
              <a:latin typeface="Arial" panose="020B0604020202020204" pitchFamily="34" charset="0"/>
              <a:cs typeface="Arial" panose="020B0604020202020204" pitchFamily="34" charset="0"/>
            </a:endParaRPr>
          </a:p>
          <a:p>
            <a:pPr marL="285750" marR="0" lvl="0" indent="-285750" algn="just" rtl="0">
              <a:lnSpc>
                <a:spcPct val="100000"/>
              </a:lnSpc>
              <a:spcBef>
                <a:spcPts val="0"/>
              </a:spcBef>
              <a:spcAft>
                <a:spcPts val="0"/>
              </a:spcAft>
              <a:buClr>
                <a:srgbClr val="000000"/>
              </a:buClr>
              <a:buSzPts val="1400"/>
              <a:buFont typeface="Wingdings" panose="05000000000000000000" pitchFamily="2" charset="2"/>
              <a:buChar char="Ø"/>
            </a:pP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This column is programmed to calculate accumulated units by StateStudent</a:t>
            </a:r>
            <a:r>
              <a:rPr lang="en-US" sz="1200" dirty="0">
                <a:latin typeface="Arial" panose="020B0604020202020204" pitchFamily="34" charset="0"/>
                <a:cs typeface="Arial" panose="020B0604020202020204" pitchFamily="34" charset="0"/>
              </a:rPr>
              <a:t>ID based on CTE coursework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within a CIP ID/CTE program (CareerED and SRI Databases)</a:t>
            </a:r>
          </a:p>
          <a:p>
            <a:pPr marL="285750" marR="0" lvl="0" indent="-285750" algn="just" rtl="0">
              <a:lnSpc>
                <a:spcPct val="100000"/>
              </a:lnSpc>
              <a:spcBef>
                <a:spcPts val="0"/>
              </a:spcBef>
              <a:spcAft>
                <a:spcPts val="0"/>
              </a:spcAft>
              <a:buClr>
                <a:srgbClr val="000000"/>
              </a:buClr>
              <a:buSzPts val="1400"/>
              <a:buFont typeface="Wingdings" panose="05000000000000000000" pitchFamily="2" charset="2"/>
              <a:buChar char="Ø"/>
            </a:pPr>
            <a:r>
              <a:rPr lang="en-US" sz="1200" dirty="0">
                <a:latin typeface="Arial" panose="020B0604020202020204" pitchFamily="34" charset="0"/>
                <a:cs typeface="Arial" panose="020B0604020202020204" pitchFamily="34" charset="0"/>
              </a:rPr>
              <a:t>SCTERA queries StateStudentID &amp; District ID</a:t>
            </a:r>
          </a:p>
          <a:p>
            <a:pPr marL="285750" lvl="7" indent="-285750" algn="just">
              <a:buSzPts val="1400"/>
              <a:buFont typeface="Wingdings" panose="05000000000000000000" pitchFamily="2" charset="2"/>
              <a:buChar char="Ø"/>
            </a:pPr>
            <a:r>
              <a:rPr lang="en-US" sz="1200" dirty="0">
                <a:latin typeface="Arial" panose="020B0604020202020204" pitchFamily="34" charset="0"/>
                <a:cs typeface="Arial" panose="020B0604020202020204" pitchFamily="34" charset="0"/>
              </a:rPr>
              <a:t>‘9’, ‘11’, &amp; ‘12’ CTE accreditation courses (including course units) &amp; CTE CIP IDs</a:t>
            </a:r>
          </a:p>
          <a:p>
            <a:pPr marL="0" marR="0" lvl="0" indent="0" algn="just" rtl="0">
              <a:lnSpc>
                <a:spcPct val="100000"/>
              </a:lnSpc>
              <a:spcBef>
                <a:spcPts val="0"/>
              </a:spcBef>
              <a:spcAft>
                <a:spcPts val="0"/>
              </a:spcAft>
              <a:buNone/>
            </a:pPr>
            <a:endParaRPr lang="en-US" sz="12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just" rtl="0">
              <a:lnSpc>
                <a:spcPct val="100000"/>
              </a:lnSpc>
              <a:spcBef>
                <a:spcPts val="0"/>
              </a:spcBef>
              <a:spcAft>
                <a:spcPts val="0"/>
              </a:spcAft>
              <a:buNone/>
            </a:pPr>
            <a:r>
              <a:rPr lang="en-US" sz="1200" b="1" i="0" u="none" strike="noStrike" cap="none" dirty="0">
                <a:solidFill>
                  <a:srgbClr val="000000"/>
                </a:solidFill>
                <a:latin typeface="Arial" panose="020B0604020202020204" pitchFamily="34" charset="0"/>
                <a:ea typeface="Arial"/>
                <a:cs typeface="Arial" panose="020B0604020202020204" pitchFamily="34" charset="0"/>
                <a:sym typeface="Arial"/>
              </a:rPr>
              <a:t>Single parent (Column) =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Student is a single-parent or is pregnant, </a:t>
            </a:r>
            <a:r>
              <a:rPr lang="en-US" sz="1200" b="1" strike="noStrike" cap="none" dirty="0">
                <a:solidFill>
                  <a:srgbClr val="000000"/>
                </a:solidFill>
                <a:latin typeface="Arial" panose="020B0604020202020204" pitchFamily="34" charset="0"/>
                <a:ea typeface="Arial"/>
                <a:cs typeface="Arial" panose="020B0604020202020204" pitchFamily="34" charset="0"/>
                <a:sym typeface="Arial"/>
              </a:rPr>
              <a:t>not </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that they live in a single-parent household.</a:t>
            </a:r>
            <a:endParaRPr sz="1200" dirty="0">
              <a:latin typeface="Arial" panose="020B0604020202020204" pitchFamily="34" charset="0"/>
              <a:cs typeface="Arial" panose="020B0604020202020204" pitchFamily="34" charset="0"/>
            </a:endParaRPr>
          </a:p>
          <a:p>
            <a:pPr marL="285750" marR="0" lvl="2" indent="-285750" algn="just" rtl="0">
              <a:lnSpc>
                <a:spcPct val="100000"/>
              </a:lnSpc>
              <a:spcBef>
                <a:spcPts val="0"/>
              </a:spcBef>
              <a:spcAft>
                <a:spcPts val="0"/>
              </a:spcAft>
              <a:buClr>
                <a:srgbClr val="000000"/>
              </a:buClr>
              <a:buSzPts val="1400"/>
              <a:buFont typeface="Wingdings" panose="05000000000000000000" pitchFamily="2" charset="2"/>
              <a:buChar char="Ø"/>
            </a:pP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Indicate that the student is a single parent by clicking on the appropriate check box – the d</a:t>
            </a:r>
            <a:r>
              <a:rPr lang="en-US" sz="1200" i="1" strike="noStrike" cap="none" dirty="0">
                <a:solidFill>
                  <a:srgbClr val="000000"/>
                </a:solidFill>
                <a:latin typeface="Arial" panose="020B0604020202020204" pitchFamily="34" charset="0"/>
                <a:ea typeface="Arial"/>
                <a:cs typeface="Arial" panose="020B0604020202020204" pitchFamily="34" charset="0"/>
                <a:sym typeface="Arial"/>
              </a:rPr>
              <a:t>istrict self-reports/populates this column of information</a:t>
            </a:r>
            <a:r>
              <a:rPr lang="en-US" sz="1200" b="0" i="0" u="none" strike="noStrike" cap="none" dirty="0">
                <a:solidFill>
                  <a:srgbClr val="000000"/>
                </a:solidFill>
                <a:latin typeface="Arial" panose="020B0604020202020204" pitchFamily="34" charset="0"/>
                <a:ea typeface="Arial"/>
                <a:cs typeface="Arial" panose="020B0604020202020204" pitchFamily="34" charset="0"/>
                <a:sym typeface="Arial"/>
              </a:rPr>
              <a:t>.</a:t>
            </a:r>
          </a:p>
          <a:p>
            <a:pPr marL="0" marR="0" lvl="2" algn="just" rtl="0">
              <a:lnSpc>
                <a:spcPct val="100000"/>
              </a:lnSpc>
              <a:spcBef>
                <a:spcPts val="0"/>
              </a:spcBef>
              <a:spcAft>
                <a:spcPts val="0"/>
              </a:spcAft>
              <a:buClr>
                <a:srgbClr val="000000"/>
              </a:buClr>
              <a:buSzPts val="1400"/>
            </a:pPr>
            <a:endParaRPr lang="en-US" sz="1200" dirty="0">
              <a:solidFill>
                <a:srgbClr val="000000"/>
              </a:solidFill>
              <a:latin typeface="Arial" panose="020B0604020202020204" pitchFamily="34" charset="0"/>
              <a:ea typeface="Arial"/>
              <a:cs typeface="Arial" panose="020B0604020202020204" pitchFamily="34" charset="0"/>
              <a:sym typeface="Arial"/>
            </a:endParaRPr>
          </a:p>
          <a:p>
            <a:pPr marL="0" lvl="2" algn="just">
              <a:buClr>
                <a:srgbClr val="000000"/>
              </a:buClr>
              <a:buSzPts val="1400"/>
            </a:pPr>
            <a:r>
              <a:rPr lang="en-US" sz="1200" dirty="0">
                <a:latin typeface="Arial" panose="020B0604020202020204" pitchFamily="34" charset="0"/>
                <a:cs typeface="Arial" panose="020B0604020202020204" pitchFamily="34" charset="0"/>
              </a:rPr>
              <a:t>If unsure about whether or not CTE students can (or should be) self-reported in the “Student is Single Parent (or pregnant)” column within a program please reach out to Jeffrey Fletcher, </a:t>
            </a:r>
            <a:r>
              <a:rPr lang="en-US" sz="1200" dirty="0">
                <a:latin typeface="Arial" panose="020B0604020202020204" pitchFamily="34" charset="0"/>
                <a:cs typeface="Arial" panose="020B0604020202020204" pitchFamily="34" charset="0"/>
                <a:hlinkClick r:id="rId4"/>
              </a:rPr>
              <a:t>jeffrey.fletcher@iowa.gov</a:t>
            </a:r>
            <a:r>
              <a:rPr lang="en-US" sz="1200" dirty="0">
                <a:latin typeface="Arial" panose="020B0604020202020204" pitchFamily="34" charset="0"/>
                <a:cs typeface="Arial" panose="020B0604020202020204" pitchFamily="34" charset="0"/>
              </a:rPr>
              <a:t>. This is the </a:t>
            </a:r>
            <a:r>
              <a:rPr lang="en-US" sz="1200" b="1" dirty="0">
                <a:latin typeface="Arial" panose="020B0604020202020204" pitchFamily="34" charset="0"/>
                <a:cs typeface="Arial" panose="020B0604020202020204" pitchFamily="34" charset="0"/>
              </a:rPr>
              <a:t>only</a:t>
            </a:r>
            <a:r>
              <a:rPr lang="en-US" sz="1200" dirty="0">
                <a:latin typeface="Arial" panose="020B0604020202020204" pitchFamily="34" charset="0"/>
                <a:cs typeface="Arial" panose="020B0604020202020204" pitchFamily="34" charset="0"/>
              </a:rPr>
              <a:t> reporting mechanism we have for Perkins V reporting at the agency.</a:t>
            </a:r>
          </a:p>
          <a:p>
            <a:pPr marL="0" marR="0" lvl="2" algn="just" rtl="0">
              <a:lnSpc>
                <a:spcPct val="100000"/>
              </a:lnSpc>
              <a:spcBef>
                <a:spcPts val="0"/>
              </a:spcBef>
              <a:spcAft>
                <a:spcPts val="0"/>
              </a:spcAft>
              <a:buClr>
                <a:srgbClr val="000000"/>
              </a:buClr>
              <a:buSzPts val="1400"/>
            </a:pPr>
            <a:endParaRPr lang="en-US" sz="1400" b="0" i="1" u="none" strike="noStrike" cap="none" dirty="0">
              <a:solidFill>
                <a:srgbClr val="000000"/>
              </a:solidFill>
              <a:latin typeface="Arial"/>
              <a:ea typeface="Arial"/>
              <a:cs typeface="Arial"/>
              <a:sym typeface="Arial"/>
            </a:endParaRPr>
          </a:p>
        </p:txBody>
      </p:sp>
      <p:sp>
        <p:nvSpPr>
          <p:cNvPr id="9" name="Title 5">
            <a:extLst>
              <a:ext uri="{FF2B5EF4-FFF2-40B4-BE49-F238E27FC236}">
                <a16:creationId xmlns:a16="http://schemas.microsoft.com/office/drawing/2014/main" id="{078E1607-08A3-4CCE-B2D8-78DFE4939E51}"/>
              </a:ext>
            </a:extLst>
          </p:cNvPr>
          <p:cNvSpPr>
            <a:spLocks noGrp="1"/>
          </p:cNvSpPr>
          <p:nvPr>
            <p:ph type="title"/>
          </p:nvPr>
        </p:nvSpPr>
        <p:spPr>
          <a:xfrm>
            <a:off x="129000" y="0"/>
            <a:ext cx="8953374" cy="553063"/>
          </a:xfrm>
        </p:spPr>
        <p:txBody>
          <a:bodyPr>
            <a:noAutofit/>
          </a:bodyPr>
          <a:lstStyle/>
          <a:p>
            <a:r>
              <a:rPr lang="en-US" sz="1200" dirty="0"/>
              <a:t>Secondary CTE Reporting Application (SCTERA) – Concentrator &amp; Student is Single Parent Column Details</a:t>
            </a:r>
          </a:p>
        </p:txBody>
      </p:sp>
      <p:graphicFrame>
        <p:nvGraphicFramePr>
          <p:cNvPr id="2" name="Table 1">
            <a:extLst>
              <a:ext uri="{FF2B5EF4-FFF2-40B4-BE49-F238E27FC236}">
                <a16:creationId xmlns:a16="http://schemas.microsoft.com/office/drawing/2014/main" id="{A60F206F-FC84-9E8E-23E1-78B6D8CF928C}"/>
              </a:ext>
            </a:extLst>
          </p:cNvPr>
          <p:cNvGraphicFramePr>
            <a:graphicFrameLocks noGrp="1"/>
          </p:cNvGraphicFramePr>
          <p:nvPr>
            <p:extLst>
              <p:ext uri="{D42A27DB-BD31-4B8C-83A1-F6EECF244321}">
                <p14:modId xmlns:p14="http://schemas.microsoft.com/office/powerpoint/2010/main" val="974212603"/>
              </p:ext>
            </p:extLst>
          </p:nvPr>
        </p:nvGraphicFramePr>
        <p:xfrm>
          <a:off x="220723" y="3147865"/>
          <a:ext cx="8702554" cy="700816"/>
        </p:xfrm>
        <a:graphic>
          <a:graphicData uri="http://schemas.openxmlformats.org/drawingml/2006/table">
            <a:tbl>
              <a:tblPr firstRow="1" bandRow="1">
                <a:tableStyleId>{3B4B98B0-60AC-42C2-AFA5-B58CD77FA1E5}</a:tableStyleId>
              </a:tblPr>
              <a:tblGrid>
                <a:gridCol w="466268">
                  <a:extLst>
                    <a:ext uri="{9D8B030D-6E8A-4147-A177-3AD203B41FA5}">
                      <a16:colId xmlns:a16="http://schemas.microsoft.com/office/drawing/2014/main" val="548691349"/>
                    </a:ext>
                  </a:extLst>
                </a:gridCol>
                <a:gridCol w="1158262">
                  <a:extLst>
                    <a:ext uri="{9D8B030D-6E8A-4147-A177-3AD203B41FA5}">
                      <a16:colId xmlns:a16="http://schemas.microsoft.com/office/drawing/2014/main" val="3598417650"/>
                    </a:ext>
                  </a:extLst>
                </a:gridCol>
                <a:gridCol w="707211">
                  <a:extLst>
                    <a:ext uri="{9D8B030D-6E8A-4147-A177-3AD203B41FA5}">
                      <a16:colId xmlns:a16="http://schemas.microsoft.com/office/drawing/2014/main" val="1845394958"/>
                    </a:ext>
                  </a:extLst>
                </a:gridCol>
                <a:gridCol w="1669010">
                  <a:extLst>
                    <a:ext uri="{9D8B030D-6E8A-4147-A177-3AD203B41FA5}">
                      <a16:colId xmlns:a16="http://schemas.microsoft.com/office/drawing/2014/main" val="1207492086"/>
                    </a:ext>
                  </a:extLst>
                </a:gridCol>
                <a:gridCol w="793441">
                  <a:extLst>
                    <a:ext uri="{9D8B030D-6E8A-4147-A177-3AD203B41FA5}">
                      <a16:colId xmlns:a16="http://schemas.microsoft.com/office/drawing/2014/main" val="2771447658"/>
                    </a:ext>
                  </a:extLst>
                </a:gridCol>
                <a:gridCol w="657463">
                  <a:extLst>
                    <a:ext uri="{9D8B030D-6E8A-4147-A177-3AD203B41FA5}">
                      <a16:colId xmlns:a16="http://schemas.microsoft.com/office/drawing/2014/main" val="3928170782"/>
                    </a:ext>
                  </a:extLst>
                </a:gridCol>
                <a:gridCol w="372240">
                  <a:extLst>
                    <a:ext uri="{9D8B030D-6E8A-4147-A177-3AD203B41FA5}">
                      <a16:colId xmlns:a16="http://schemas.microsoft.com/office/drawing/2014/main" val="386818587"/>
                    </a:ext>
                  </a:extLst>
                </a:gridCol>
                <a:gridCol w="859772">
                  <a:extLst>
                    <a:ext uri="{9D8B030D-6E8A-4147-A177-3AD203B41FA5}">
                      <a16:colId xmlns:a16="http://schemas.microsoft.com/office/drawing/2014/main" val="2187933791"/>
                    </a:ext>
                  </a:extLst>
                </a:gridCol>
                <a:gridCol w="508111">
                  <a:extLst>
                    <a:ext uri="{9D8B030D-6E8A-4147-A177-3AD203B41FA5}">
                      <a16:colId xmlns:a16="http://schemas.microsoft.com/office/drawing/2014/main" val="2319888754"/>
                    </a:ext>
                  </a:extLst>
                </a:gridCol>
                <a:gridCol w="488319">
                  <a:extLst>
                    <a:ext uri="{9D8B030D-6E8A-4147-A177-3AD203B41FA5}">
                      <a16:colId xmlns:a16="http://schemas.microsoft.com/office/drawing/2014/main" val="222482275"/>
                    </a:ext>
                  </a:extLst>
                </a:gridCol>
                <a:gridCol w="350683">
                  <a:extLst>
                    <a:ext uri="{9D8B030D-6E8A-4147-A177-3AD203B41FA5}">
                      <a16:colId xmlns:a16="http://schemas.microsoft.com/office/drawing/2014/main" val="920754548"/>
                    </a:ext>
                  </a:extLst>
                </a:gridCol>
                <a:gridCol w="671774">
                  <a:extLst>
                    <a:ext uri="{9D8B030D-6E8A-4147-A177-3AD203B41FA5}">
                      <a16:colId xmlns:a16="http://schemas.microsoft.com/office/drawing/2014/main" val="189041184"/>
                    </a:ext>
                  </a:extLst>
                </a:gridCol>
              </a:tblGrid>
              <a:tr h="149772">
                <a:tc gridSpan="12">
                  <a:txBody>
                    <a:bodyPr/>
                    <a:lstStyle/>
                    <a:p>
                      <a:pPr marL="0" marR="0" lvl="0" indent="0" algn="l" defTabSz="514350" rtl="0" eaLnBrk="1" fontAlgn="ctr" latinLnBrk="0" hangingPunct="1">
                        <a:lnSpc>
                          <a:spcPct val="100000"/>
                        </a:lnSpc>
                        <a:spcBef>
                          <a:spcPts val="0"/>
                        </a:spcBef>
                        <a:spcAft>
                          <a:spcPts val="0"/>
                        </a:spcAft>
                        <a:buClrTx/>
                        <a:buSzTx/>
                        <a:buFontTx/>
                        <a:buNone/>
                        <a:tabLst/>
                        <a:defRPr/>
                      </a:pPr>
                      <a:r>
                        <a:rPr lang="en-US" sz="800" i="1" dirty="0">
                          <a:solidFill>
                            <a:srgbClr val="000000"/>
                          </a:solidFill>
                          <a:latin typeface="+mn-lt"/>
                          <a:ea typeface="Arial"/>
                          <a:cs typeface="Arial"/>
                          <a:sym typeface="Arial"/>
                        </a:rPr>
                        <a:t>Example Query: District-level CTE course record query</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624973"/>
                  </a:ext>
                </a:extLst>
              </a:tr>
              <a:tr h="383308">
                <a:tc>
                  <a:txBody>
                    <a:bodyPr/>
                    <a:lstStyle/>
                    <a:p>
                      <a:pPr algn="ctr" fontAlgn="ctr"/>
                      <a:r>
                        <a:rPr lang="en-US" sz="700" b="1" u="none" strike="noStrike" dirty="0">
                          <a:effectLst/>
                        </a:rPr>
                        <a:t>District ID</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u="none" strike="noStrike" dirty="0">
                          <a:effectLst/>
                        </a:rPr>
                        <a:t>District Name</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u="none" strike="noStrike" dirty="0">
                          <a:effectLst/>
                        </a:rPr>
                        <a:t>CIP ID</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u="none" strike="noStrike" dirty="0">
                          <a:effectLst/>
                        </a:rPr>
                        <a:t>CIP NAME</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u="none" strike="noStrike" dirty="0">
                          <a:effectLst/>
                        </a:rPr>
                        <a:t>Course SCED</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u="none" strike="noStrike" dirty="0">
                          <a:effectLst/>
                        </a:rPr>
                        <a:t>Accreditation </a:t>
                      </a:r>
                    </a:p>
                    <a:p>
                      <a:pPr algn="ctr" fontAlgn="ctr"/>
                      <a:r>
                        <a:rPr lang="en-US" sz="700" b="1" u="none" strike="noStrike" dirty="0">
                          <a:effectLst/>
                        </a:rPr>
                        <a:t>ID</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u="none" strike="noStrike" dirty="0">
                          <a:effectLst/>
                        </a:rPr>
                        <a:t>Embed </a:t>
                      </a:r>
                    </a:p>
                    <a:p>
                      <a:pPr algn="ctr" fontAlgn="ctr"/>
                      <a:r>
                        <a:rPr lang="en-US" sz="700" b="1" u="none" strike="noStrike" dirty="0">
                          <a:effectLst/>
                        </a:rPr>
                        <a:t>WBL ID</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u="none" strike="noStrike" dirty="0">
                          <a:effectLst/>
                        </a:rPr>
                        <a:t>Local </a:t>
                      </a:r>
                    </a:p>
                    <a:p>
                      <a:pPr algn="ctr" fontAlgn="ctr"/>
                      <a:r>
                        <a:rPr lang="en-US" sz="700" b="1" u="none" strike="noStrike" dirty="0">
                          <a:effectLst/>
                        </a:rPr>
                        <a:t>Course #</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u="none" strike="noStrike" dirty="0">
                          <a:effectLst/>
                        </a:rPr>
                        <a:t>Local </a:t>
                      </a:r>
                    </a:p>
                    <a:p>
                      <a:pPr algn="ctr" fontAlgn="ctr"/>
                      <a:r>
                        <a:rPr lang="en-US" sz="700" b="1" u="none" strike="noStrike" dirty="0">
                          <a:effectLst/>
                        </a:rPr>
                        <a:t>Course </a:t>
                      </a:r>
                    </a:p>
                    <a:p>
                      <a:pPr algn="ctr" fontAlgn="ctr"/>
                      <a:r>
                        <a:rPr lang="en-US" sz="700" b="1" u="none" strike="noStrike" dirty="0">
                          <a:effectLst/>
                        </a:rPr>
                        <a:t>Name</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u="none" strike="noStrike" dirty="0">
                          <a:effectLst/>
                        </a:rPr>
                        <a:t>CC </a:t>
                      </a:r>
                    </a:p>
                    <a:p>
                      <a:pPr algn="ctr" fontAlgn="ctr"/>
                      <a:r>
                        <a:rPr lang="en-US" sz="700" b="1" u="none" strike="noStrike" dirty="0">
                          <a:effectLst/>
                        </a:rPr>
                        <a:t>Number</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u="none" strike="noStrike" dirty="0">
                          <a:effectLst/>
                        </a:rPr>
                        <a:t>CC </a:t>
                      </a:r>
                    </a:p>
                    <a:p>
                      <a:pPr algn="ctr" fontAlgn="ctr"/>
                      <a:r>
                        <a:rPr lang="en-US" sz="700" b="1" u="none" strike="noStrike" dirty="0">
                          <a:effectLst/>
                        </a:rPr>
                        <a:t>Region</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700" b="1" u="none" strike="noStrike" dirty="0">
                          <a:effectLst/>
                        </a:rPr>
                        <a:t>Carnegie </a:t>
                      </a:r>
                    </a:p>
                    <a:p>
                      <a:pPr algn="ctr" fontAlgn="ctr"/>
                      <a:r>
                        <a:rPr lang="en-US" sz="700" b="1" u="none" strike="noStrike" dirty="0">
                          <a:effectLst/>
                        </a:rPr>
                        <a:t>Units</a:t>
                      </a:r>
                      <a:endParaRPr lang="en-US" sz="700" b="1"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921072"/>
                  </a:ext>
                </a:extLst>
              </a:tr>
              <a:tr h="167736">
                <a:tc>
                  <a:txBody>
                    <a:bodyPr/>
                    <a:lstStyle/>
                    <a:p>
                      <a:pPr algn="ctr" fontAlgn="ctr"/>
                      <a:r>
                        <a:rPr lang="en-US" sz="900" u="none" strike="noStrike" dirty="0">
                          <a:effectLst/>
                        </a:rPr>
                        <a:t>1350</a:t>
                      </a:r>
                      <a:endParaRPr lang="en-US" sz="900" b="0"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Collins-Maxwell CSD</a:t>
                      </a:r>
                      <a:endParaRPr lang="en-US" sz="900" b="0"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5201010000</a:t>
                      </a:r>
                      <a:endParaRPr lang="en-US" sz="900" b="0"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Business/Commerce, General.</a:t>
                      </a:r>
                      <a:endParaRPr lang="en-US" sz="900" b="0"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12051C05000</a:t>
                      </a:r>
                      <a:endParaRPr lang="en-US" sz="900" b="0"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9</a:t>
                      </a:r>
                      <a:endParaRPr lang="en-US" sz="900" b="0"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99</a:t>
                      </a:r>
                      <a:endParaRPr lang="en-US" sz="900" b="0"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DMACC 510S1</a:t>
                      </a:r>
                      <a:endParaRPr lang="en-US" sz="900" b="0"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BUS 102</a:t>
                      </a:r>
                      <a:endParaRPr lang="en-US" sz="900" b="0" i="0" u="none" strike="noStrike">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BUS102</a:t>
                      </a:r>
                      <a:endParaRPr lang="en-US" sz="900" b="0"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a:effectLst/>
                        </a:rPr>
                        <a:t>0.5</a:t>
                      </a:r>
                      <a:endParaRPr lang="en-US" sz="900" b="0" i="0" u="none" strike="noStrike" dirty="0">
                        <a:solidFill>
                          <a:srgbClr val="000000"/>
                        </a:solidFill>
                        <a:effectLst/>
                        <a:latin typeface="Arial" panose="020B0604020202020204" pitchFamily="34" charset="0"/>
                      </a:endParaRPr>
                    </a:p>
                  </a:txBody>
                  <a:tcPr marL="5139" marR="5139" marT="51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691875"/>
                  </a:ext>
                </a:extLst>
              </a:tr>
            </a:tbl>
          </a:graphicData>
        </a:graphic>
      </p:graphicFrame>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1">
  <a:themeElements>
    <a:clrScheme name="Iowa Department of Education">
      <a:dk1>
        <a:sysClr val="windowText" lastClr="000000"/>
      </a:dk1>
      <a:lt1>
        <a:sysClr val="window" lastClr="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branded template.pptx" id="{0B40A654-340A-4A68-9D90-F00228971883}" vid="{24737E32-622D-436C-8DD0-DB597522B25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Department branded template</Template>
  <TotalTime>862</TotalTime>
  <Words>1421</Words>
  <Application>Microsoft Office PowerPoint</Application>
  <PresentationFormat>On-screen Show (16:9)</PresentationFormat>
  <Paragraphs>133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Wingdings</vt:lpstr>
      <vt:lpstr>arial</vt:lpstr>
      <vt:lpstr>Georgia</vt:lpstr>
      <vt:lpstr>arial</vt:lpstr>
      <vt:lpstr>Theme1</vt:lpstr>
      <vt:lpstr>2026 Spring Collection  Secondary CTE Reporting Application (SCTERA) </vt:lpstr>
      <vt:lpstr>SRI is used for… Secondary CTE Reporting Application (SCTERA)</vt:lpstr>
      <vt:lpstr>Secondary CTE Reporting Application (SCTERA) – Spring Collection Dates</vt:lpstr>
      <vt:lpstr>Secondary CTE Reporting Application (SCTERA) – Logging into the Ed Portal</vt:lpstr>
      <vt:lpstr>Secondary CTE Reporting Application (SCTERA) – Okta &amp; IowaGrants</vt:lpstr>
      <vt:lpstr>Secondary CTE Reporting Application (SCTERA) – Is an EdInfo Application</vt:lpstr>
      <vt:lpstr>Secondary CTE Reporting Application (SCTERA) – Annual Spring Collection Season Dates</vt:lpstr>
      <vt:lpstr>Secondary CTE Reporting Application (SCTERA) – Program Student Breakdown Screen Definitions</vt:lpstr>
      <vt:lpstr>Secondary CTE Reporting Application (SCTERA) – Concentrator &amp; Student is Single Parent Column Details</vt:lpstr>
      <vt:lpstr>Secondary CTE Reporting Application</vt:lpstr>
      <vt:lpstr>Secondary CTE Reporting Application</vt:lpstr>
      <vt:lpstr>Secondary CTE Reporting Application</vt:lpstr>
      <vt:lpstr>Secondary CTE Reporting Application</vt:lpstr>
      <vt:lpstr>Secondary CTE Reporting Application</vt:lpstr>
      <vt:lpstr>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Jeffrey [IDOE]</dc:creator>
  <cp:lastModifiedBy>Craven-Webb, Shari [IDOE]</cp:lastModifiedBy>
  <cp:revision>34</cp:revision>
  <dcterms:modified xsi:type="dcterms:W3CDTF">2026-05-22T13:36:10Z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C62F263D-B9A1-4710-B7B4-A8E98CC02C83</vt:lpwstr>
  </property>
  <property fmtid="{D5CDD505-2E9C-101B-9397-08002B2CF9AE}" pid="3" name="ArticulatePath">
    <vt:lpwstr>2025_SCTERASpringCollectionOverview - Jeffrey Fletcher</vt:lpwstr>
  </property>
</Properties>
</file>