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Lst>
  <p:sldSz cx="9144000" cy="5143500" type="screen16x9"/>
  <p:notesSz cx="9601200" cy="7315200"/>
  <p:embeddedFontLst>
    <p:embeddedFont>
      <p:font typeface="Roboto" panose="02000000000000000000" pitchFamily="2"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3" roundtripDataSignature="AMtx7mgwgIfopam2vOxY5nBDjHLooZVb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30F31B2-8F49-4932-B445-8D3D65D3F878}">
  <a:tblStyle styleId="{430F31B2-8F49-4932-B445-8D3D65D3F87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10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4.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7: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7:notes"/>
          <p:cNvSpPr txBox="1">
            <a:spLocks noGrp="1"/>
          </p:cNvSpPr>
          <p:nvPr>
            <p:ph type="body" idx="1"/>
          </p:nvPr>
        </p:nvSpPr>
        <p:spPr>
          <a:xfrm>
            <a:off x="960120" y="3474720"/>
            <a:ext cx="7680900" cy="329190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8: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8: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9: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9: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0: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0: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b0b0758d5d_0_1: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g3b0b0758d5d_0_1:notes"/>
          <p:cNvSpPr txBox="1">
            <a:spLocks noGrp="1"/>
          </p:cNvSpPr>
          <p:nvPr>
            <p:ph type="body" idx="1"/>
          </p:nvPr>
        </p:nvSpPr>
        <p:spPr>
          <a:xfrm>
            <a:off x="960120" y="3474720"/>
            <a:ext cx="7680900" cy="329190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5: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15: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604133" lvl="0" indent="-534283" algn="l" rtl="0">
              <a:lnSpc>
                <a:spcPct val="100000"/>
              </a:lnSpc>
              <a:spcBef>
                <a:spcPts val="0"/>
              </a:spcBef>
              <a:spcAft>
                <a:spcPts val="0"/>
              </a:spcAft>
              <a:buSzPts val="1100"/>
              <a:buNone/>
            </a:pPr>
            <a:endParaRPr sz="15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6: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16: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604133" lvl="0" indent="-604133" algn="l" rtl="0">
              <a:lnSpc>
                <a:spcPct val="100000"/>
              </a:lnSpc>
              <a:spcBef>
                <a:spcPts val="0"/>
              </a:spcBef>
              <a:spcAft>
                <a:spcPts val="0"/>
              </a:spcAft>
              <a:buSzPts val="1100"/>
              <a:buChar char="●"/>
            </a:pPr>
            <a:r>
              <a:rPr lang="en-US" sz="1500"/>
              <a:t>Check to make sure SRI is uploaded, timestamp is circled in RED in screenshot — nothing can be completed until school districts SRI file is uploaded/submitted AND 100% complete. </a:t>
            </a:r>
            <a:endParaRPr/>
          </a:p>
          <a:p>
            <a:pPr marL="604133" lvl="0" indent="-604133" algn="l" rtl="0">
              <a:lnSpc>
                <a:spcPct val="100000"/>
              </a:lnSpc>
              <a:spcBef>
                <a:spcPts val="0"/>
              </a:spcBef>
              <a:spcAft>
                <a:spcPts val="0"/>
              </a:spcAft>
              <a:buSzPts val="1100"/>
              <a:buChar char="●"/>
            </a:pPr>
            <a:r>
              <a:rPr lang="en-US" sz="1500"/>
              <a:t>If the school district needs to re-upload/re-submit, it is important to be very cognizant of what the changes were so they can re-do/update a CTE program if CTE data changed.</a:t>
            </a:r>
            <a:endParaRPr/>
          </a:p>
          <a:p>
            <a:pPr marL="604133" lvl="0" indent="-604133" algn="l" rtl="0">
              <a:lnSpc>
                <a:spcPct val="100000"/>
              </a:lnSpc>
              <a:spcBef>
                <a:spcPts val="0"/>
              </a:spcBef>
              <a:spcAft>
                <a:spcPts val="0"/>
              </a:spcAft>
              <a:buSzPts val="1100"/>
              <a:buChar char="●"/>
            </a:pPr>
            <a:r>
              <a:rPr lang="en-US" sz="1500"/>
              <a:t>Check (4) programs under the Chapter 12 column; the check-marks are about compliance for offer and teach accreditation; not that these are the only ones that will be documented.</a:t>
            </a:r>
            <a:endParaRPr/>
          </a:p>
          <a:p>
            <a:pPr marL="604133" lvl="0" indent="-604133" algn="l" rtl="0">
              <a:lnSpc>
                <a:spcPct val="100000"/>
              </a:lnSpc>
              <a:spcBef>
                <a:spcPts val="0"/>
              </a:spcBef>
              <a:spcAft>
                <a:spcPts val="0"/>
              </a:spcAft>
              <a:buSzPts val="1100"/>
              <a:buChar char="●"/>
            </a:pPr>
            <a:r>
              <a:rPr lang="en-US" sz="1500"/>
              <a:t>Pick programs with 3.0 or more units of  school district classes - unless they are a district that has under 600 students, then they can use CC classes in ONE program (if they have at least 5 students in the course or courses) and they would not lose supplemental weighting.</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38: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38: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241653" lvl="0" indent="-241653" algn="l" rtl="0">
              <a:lnSpc>
                <a:spcPct val="100000"/>
              </a:lnSpc>
              <a:spcBef>
                <a:spcPts val="0"/>
              </a:spcBef>
              <a:spcAft>
                <a:spcPts val="0"/>
              </a:spcAft>
              <a:buSzPts val="1100"/>
              <a:buChar char="●"/>
            </a:pPr>
            <a:r>
              <a:rPr lang="en-US" sz="1500"/>
              <a:t>Be sure to include ALL Community College CTE courses associated with a CIP/CTE Program.  We also need to count all CTE students. It can make a difference.</a:t>
            </a:r>
            <a:endParaRPr/>
          </a:p>
          <a:p>
            <a:pPr marL="241653" lvl="0" indent="-241653" algn="l" rtl="0">
              <a:lnSpc>
                <a:spcPct val="100000"/>
              </a:lnSpc>
              <a:spcBef>
                <a:spcPts val="0"/>
              </a:spcBef>
              <a:spcAft>
                <a:spcPts val="0"/>
              </a:spcAft>
              <a:buSzPts val="1100"/>
              <a:buChar char="●"/>
            </a:pPr>
            <a:r>
              <a:rPr lang="en-US" sz="1500"/>
              <a:t>If there is more than (1) CIP/CTE Program within a Service Area, ensure that the courses are unique/specific to each CIP.</a:t>
            </a:r>
            <a:endParaRPr/>
          </a:p>
          <a:p>
            <a:pPr marL="241653" lvl="0" indent="-241653" algn="l" rtl="0">
              <a:lnSpc>
                <a:spcPct val="100000"/>
              </a:lnSpc>
              <a:spcBef>
                <a:spcPts val="0"/>
              </a:spcBef>
              <a:spcAft>
                <a:spcPts val="0"/>
              </a:spcAft>
              <a:buSzPts val="1100"/>
              <a:buChar char="●"/>
            </a:pPr>
            <a:r>
              <a:rPr lang="en-US" sz="1500"/>
              <a:t>If CIP/CTE Program was checked for Chapter 12 – boxes for each course will be available; select courses until reaching 3.0 units. Note: If supplemental weighted courses are checked for the offer and teach requirement, the supplemental weighting is lost. Try to check local courses when and if possible. Any course(s) not marked as meeting the Offer and Teach requirement is/are eligible for supplemental weighting.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8: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8: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181240" lvl="0" indent="-181240" algn="l" rtl="0">
              <a:lnSpc>
                <a:spcPct val="100000"/>
              </a:lnSpc>
              <a:spcBef>
                <a:spcPts val="0"/>
              </a:spcBef>
              <a:spcAft>
                <a:spcPts val="0"/>
              </a:spcAft>
              <a:buSzPts val="1100"/>
              <a:buChar char="●"/>
            </a:pPr>
            <a:r>
              <a:rPr lang="en-US" sz="1500"/>
              <a:t>Shared courses are courses that are offered in more than one program within a service area or across service areas. </a:t>
            </a:r>
            <a:endParaRPr/>
          </a:p>
          <a:p>
            <a:pPr marL="181240" lvl="0" indent="-181240" algn="l" rtl="0">
              <a:lnSpc>
                <a:spcPct val="100000"/>
              </a:lnSpc>
              <a:spcBef>
                <a:spcPts val="0"/>
              </a:spcBef>
              <a:spcAft>
                <a:spcPts val="0"/>
              </a:spcAft>
              <a:buSzPts val="1100"/>
              <a:buChar char="●"/>
            </a:pPr>
            <a:r>
              <a:rPr lang="en-US" sz="1500"/>
              <a:t>A TOTAL of 1.0 units may be shared across service areas.</a:t>
            </a:r>
            <a:endParaRPr/>
          </a:p>
          <a:p>
            <a:pPr marL="181240" lvl="0" indent="-181240" algn="l" rtl="0">
              <a:lnSpc>
                <a:spcPct val="100000"/>
              </a:lnSpc>
              <a:spcBef>
                <a:spcPts val="0"/>
              </a:spcBef>
              <a:spcAft>
                <a:spcPts val="0"/>
              </a:spcAft>
              <a:buSzPts val="1100"/>
              <a:buChar char="●"/>
            </a:pPr>
            <a:r>
              <a:rPr lang="en-US" sz="1500"/>
              <a:t>There is no limit on sharing units within the same service area, however, the courses should relate to the CIP/CTE Program and show how the programs are unique. If needed, discuss with a service area DE consultant.</a:t>
            </a:r>
            <a:endParaRPr/>
          </a:p>
          <a:p>
            <a:pPr marL="181240" lvl="0" indent="-181240" algn="l" rtl="0">
              <a:lnSpc>
                <a:spcPct val="100000"/>
              </a:lnSpc>
              <a:spcBef>
                <a:spcPts val="0"/>
              </a:spcBef>
              <a:spcAft>
                <a:spcPts val="0"/>
              </a:spcAft>
              <a:buSzPts val="1100"/>
              <a:buChar char="●"/>
            </a:pPr>
            <a:r>
              <a:rPr lang="en-US" sz="1500"/>
              <a:t>For shared courses – for each course, check the box if it should be counted in the program’s student counts. </a:t>
            </a:r>
            <a:endParaRPr sz="15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9: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19: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181240" lvl="0" indent="-181240" algn="l" rtl="0">
              <a:lnSpc>
                <a:spcPct val="100000"/>
              </a:lnSpc>
              <a:spcBef>
                <a:spcPts val="0"/>
              </a:spcBef>
              <a:spcAft>
                <a:spcPts val="0"/>
              </a:spcAft>
              <a:buSzPts val="1100"/>
              <a:buChar char="●"/>
            </a:pPr>
            <a:r>
              <a:rPr lang="en-US" sz="1500"/>
              <a:t>Courses Not Tied To A Program Report – It is possible or plausible to have an additional program if less than 2.0 units but shared with another course tied to a program. There are scenarios where a district may or may not want to consider. It is advised to speak with a Service Area DE Consultant.</a:t>
            </a:r>
            <a:endParaRPr sz="15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37: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 name="Google Shape;45;p37: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181240" lvl="0" indent="-111390" algn="l" rtl="0">
              <a:lnSpc>
                <a:spcPct val="100000"/>
              </a:lnSpc>
              <a:spcBef>
                <a:spcPts val="0"/>
              </a:spcBef>
              <a:spcAft>
                <a:spcPts val="0"/>
              </a:spcAft>
              <a:buSzPts val="1100"/>
              <a:buNone/>
            </a:pPr>
            <a:endParaRPr sz="15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0: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20: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181240" lvl="0" indent="-111390" algn="l" rtl="0">
              <a:lnSpc>
                <a:spcPct val="100000"/>
              </a:lnSpc>
              <a:spcBef>
                <a:spcPts val="0"/>
              </a:spcBef>
              <a:spcAft>
                <a:spcPts val="0"/>
              </a:spcAft>
              <a:buSzPts val="1100"/>
              <a:buNone/>
            </a:pPr>
            <a:endParaRPr sz="15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3: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23: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4: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24: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181240" lvl="0" indent="-111390" algn="l" rtl="0">
              <a:lnSpc>
                <a:spcPct val="100000"/>
              </a:lnSpc>
              <a:spcBef>
                <a:spcPts val="0"/>
              </a:spcBef>
              <a:spcAft>
                <a:spcPts val="0"/>
              </a:spcAft>
              <a:buSzPts val="1100"/>
              <a:buNone/>
            </a:pPr>
            <a:r>
              <a:rPr lang="en-US" sz="1500"/>
              <a:t>POWERPOINT ENDS.</a:t>
            </a:r>
            <a:endParaRPr sz="15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5: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25: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181240" lvl="0" indent="-111390" algn="l" rtl="0">
              <a:lnSpc>
                <a:spcPct val="100000"/>
              </a:lnSpc>
              <a:spcBef>
                <a:spcPts val="0"/>
              </a:spcBef>
              <a:spcAft>
                <a:spcPts val="0"/>
              </a:spcAft>
              <a:buSzPts val="1100"/>
              <a:buNone/>
            </a:pPr>
            <a:endParaRPr sz="15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91d59252d1_0_0: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91d59252d1_0_0:notes"/>
          <p:cNvSpPr txBox="1">
            <a:spLocks noGrp="1"/>
          </p:cNvSpPr>
          <p:nvPr>
            <p:ph type="body" idx="1"/>
          </p:nvPr>
        </p:nvSpPr>
        <p:spPr>
          <a:xfrm>
            <a:off x="960120" y="3474720"/>
            <a:ext cx="7680900" cy="329190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Heather</a:t>
            </a:r>
            <a:endParaRPr/>
          </a:p>
        </p:txBody>
      </p:sp>
      <p:sp>
        <p:nvSpPr>
          <p:cNvPr id="212" name="Google Shape;21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Heather</a:t>
            </a: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Joe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Joe</a:t>
            </a:r>
            <a:endParaRPr/>
          </a:p>
        </p:txBody>
      </p:sp>
      <p:sp>
        <p:nvSpPr>
          <p:cNvPr id="231" name="Google Shape;23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Joe</a:t>
            </a:r>
            <a:endParaRPr/>
          </a:p>
        </p:txBody>
      </p:sp>
      <p:sp>
        <p:nvSpPr>
          <p:cNvPr id="239" name="Google Shape;23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3: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3: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Joe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Joe</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Joe</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Joe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Joe</a:t>
            </a:r>
            <a:endParaRPr/>
          </a:p>
        </p:txBody>
      </p:sp>
      <p:sp>
        <p:nvSpPr>
          <p:cNvPr id="273" name="Google Shape;27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Joe</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Jason takes over</a:t>
            </a:r>
            <a:endParaRPr/>
          </a:p>
        </p:txBody>
      </p:sp>
      <p:sp>
        <p:nvSpPr>
          <p:cNvPr id="288" name="Google Shape;28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Jason</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Rachel takes over</a:t>
            </a:r>
            <a:endParaRPr/>
          </a:p>
        </p:txBody>
      </p:sp>
      <p:sp>
        <p:nvSpPr>
          <p:cNvPr id="303" name="Google Shape;30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4" name="Google Shape;314;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Rachel</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1: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11: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Rachel</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Rachel</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Rachel</a:t>
            </a:r>
            <a:endParaRPr/>
          </a:p>
        </p:txBody>
      </p:sp>
      <p:sp>
        <p:nvSpPr>
          <p:cNvPr id="338" name="Google Shape;338;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Rachel</a:t>
            </a:r>
            <a:endParaRPr/>
          </a:p>
        </p:txBody>
      </p:sp>
      <p:sp>
        <p:nvSpPr>
          <p:cNvPr id="347" name="Google Shape;347;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Rachel</a:t>
            </a:r>
            <a:endParaRPr/>
          </a:p>
        </p:txBody>
      </p:sp>
      <p:sp>
        <p:nvSpPr>
          <p:cNvPr id="357" name="Google Shape;357;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5" name="Google Shape;365;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Rachel</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Rachel</a:t>
            </a:r>
            <a:endParaRPr/>
          </a:p>
        </p:txBody>
      </p:sp>
      <p:sp>
        <p:nvSpPr>
          <p:cNvPr id="373" name="Google Shape;373;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Rachel</a:t>
            </a:r>
            <a:endParaRPr/>
          </a:p>
        </p:txBody>
      </p:sp>
      <p:sp>
        <p:nvSpPr>
          <p:cNvPr id="381" name="Google Shape;381;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8" name="Google Shape;388;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Heather</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Heather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2" name="Google Shape;402;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Heather</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391d59252d1_0_5: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391d59252d1_0_5:notes"/>
          <p:cNvSpPr txBox="1">
            <a:spLocks noGrp="1"/>
          </p:cNvSpPr>
          <p:nvPr>
            <p:ph type="body" idx="1"/>
          </p:nvPr>
        </p:nvSpPr>
        <p:spPr>
          <a:xfrm>
            <a:off x="960120" y="3474720"/>
            <a:ext cx="7680900" cy="329190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3ae8f63f379_0_0:notes"/>
          <p:cNvSpPr txBox="1">
            <a:spLocks noGrp="1"/>
          </p:cNvSpPr>
          <p:nvPr>
            <p:ph type="body" idx="1"/>
          </p:nvPr>
        </p:nvSpPr>
        <p:spPr>
          <a:xfrm>
            <a:off x="960120" y="3474720"/>
            <a:ext cx="7680960" cy="329184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endParaRPr/>
          </a:p>
        </p:txBody>
      </p:sp>
      <p:sp>
        <p:nvSpPr>
          <p:cNvPr id="413" name="Google Shape;413;g3ae8f63f379_0_0: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3b0b0758d5d_0_93:notes"/>
          <p:cNvSpPr txBox="1">
            <a:spLocks noGrp="1"/>
          </p:cNvSpPr>
          <p:nvPr>
            <p:ph type="body" idx="1"/>
          </p:nvPr>
        </p:nvSpPr>
        <p:spPr>
          <a:xfrm>
            <a:off x="960120" y="3474720"/>
            <a:ext cx="7680960" cy="329184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endParaRPr/>
          </a:p>
        </p:txBody>
      </p:sp>
      <p:sp>
        <p:nvSpPr>
          <p:cNvPr id="418" name="Google Shape;418;g3b0b0758d5d_0_93: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49:notes"/>
          <p:cNvSpPr txBox="1">
            <a:spLocks noGrp="1"/>
          </p:cNvSpPr>
          <p:nvPr>
            <p:ph type="body" idx="1"/>
          </p:nvPr>
        </p:nvSpPr>
        <p:spPr>
          <a:xfrm>
            <a:off x="960120" y="3474720"/>
            <a:ext cx="7680960" cy="329184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endParaRPr/>
          </a:p>
        </p:txBody>
      </p:sp>
      <p:sp>
        <p:nvSpPr>
          <p:cNvPr id="424" name="Google Shape;424;p49: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50:notes"/>
          <p:cNvSpPr txBox="1">
            <a:spLocks noGrp="1"/>
          </p:cNvSpPr>
          <p:nvPr>
            <p:ph type="body" idx="1"/>
          </p:nvPr>
        </p:nvSpPr>
        <p:spPr>
          <a:xfrm>
            <a:off x="960120" y="3474720"/>
            <a:ext cx="7680960" cy="329184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endParaRPr/>
          </a:p>
        </p:txBody>
      </p:sp>
      <p:sp>
        <p:nvSpPr>
          <p:cNvPr id="431" name="Google Shape;431;p50: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51:notes"/>
          <p:cNvSpPr txBox="1">
            <a:spLocks noGrp="1"/>
          </p:cNvSpPr>
          <p:nvPr>
            <p:ph type="body" idx="1"/>
          </p:nvPr>
        </p:nvSpPr>
        <p:spPr>
          <a:xfrm>
            <a:off x="960120" y="3474720"/>
            <a:ext cx="7680960" cy="329184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endParaRPr/>
          </a:p>
        </p:txBody>
      </p:sp>
      <p:sp>
        <p:nvSpPr>
          <p:cNvPr id="439" name="Google Shape;439;p51: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52:notes"/>
          <p:cNvSpPr txBox="1">
            <a:spLocks noGrp="1"/>
          </p:cNvSpPr>
          <p:nvPr>
            <p:ph type="body" idx="1"/>
          </p:nvPr>
        </p:nvSpPr>
        <p:spPr>
          <a:xfrm>
            <a:off x="960120" y="3474720"/>
            <a:ext cx="7680960" cy="329184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endParaRPr/>
          </a:p>
        </p:txBody>
      </p:sp>
      <p:sp>
        <p:nvSpPr>
          <p:cNvPr id="446" name="Google Shape;446;p52: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53:notes"/>
          <p:cNvSpPr txBox="1">
            <a:spLocks noGrp="1"/>
          </p:cNvSpPr>
          <p:nvPr>
            <p:ph type="body" idx="1"/>
          </p:nvPr>
        </p:nvSpPr>
        <p:spPr>
          <a:xfrm>
            <a:off x="960120" y="3474720"/>
            <a:ext cx="7680960" cy="329184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endParaRPr/>
          </a:p>
        </p:txBody>
      </p:sp>
      <p:sp>
        <p:nvSpPr>
          <p:cNvPr id="453" name="Google Shape;453;p53: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54:notes"/>
          <p:cNvSpPr txBox="1">
            <a:spLocks noGrp="1"/>
          </p:cNvSpPr>
          <p:nvPr>
            <p:ph type="body" idx="1"/>
          </p:nvPr>
        </p:nvSpPr>
        <p:spPr>
          <a:xfrm>
            <a:off x="960120" y="3474720"/>
            <a:ext cx="7680960" cy="329184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endParaRPr/>
          </a:p>
        </p:txBody>
      </p:sp>
      <p:sp>
        <p:nvSpPr>
          <p:cNvPr id="462" name="Google Shape;462;p54: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4: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4: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55:notes"/>
          <p:cNvSpPr txBox="1">
            <a:spLocks noGrp="1"/>
          </p:cNvSpPr>
          <p:nvPr>
            <p:ph type="body" idx="1"/>
          </p:nvPr>
        </p:nvSpPr>
        <p:spPr>
          <a:xfrm>
            <a:off x="960120" y="3474720"/>
            <a:ext cx="7680960" cy="329184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endParaRPr/>
          </a:p>
        </p:txBody>
      </p:sp>
      <p:sp>
        <p:nvSpPr>
          <p:cNvPr id="472" name="Google Shape;472;p55: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56:notes"/>
          <p:cNvSpPr txBox="1">
            <a:spLocks noGrp="1"/>
          </p:cNvSpPr>
          <p:nvPr>
            <p:ph type="body" idx="1"/>
          </p:nvPr>
        </p:nvSpPr>
        <p:spPr>
          <a:xfrm>
            <a:off x="960120" y="3474720"/>
            <a:ext cx="7680960" cy="329184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endParaRPr/>
          </a:p>
        </p:txBody>
      </p:sp>
      <p:sp>
        <p:nvSpPr>
          <p:cNvPr id="479" name="Google Shape;479;p56: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3866c0f57e8_1_0:notes"/>
          <p:cNvSpPr txBox="1">
            <a:spLocks noGrp="1"/>
          </p:cNvSpPr>
          <p:nvPr>
            <p:ph type="body" idx="1"/>
          </p:nvPr>
        </p:nvSpPr>
        <p:spPr>
          <a:xfrm>
            <a:off x="960120" y="3474720"/>
            <a:ext cx="7680900" cy="329190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endParaRPr/>
          </a:p>
        </p:txBody>
      </p:sp>
      <p:sp>
        <p:nvSpPr>
          <p:cNvPr id="487" name="Google Shape;487;g3866c0f57e8_1_0:notes"/>
          <p:cNvSpPr>
            <a:spLocks noGrp="1" noRot="1" noChangeAspect="1"/>
          </p:cNvSpPr>
          <p:nvPr>
            <p:ph type="sldImg" idx="2"/>
          </p:nvPr>
        </p:nvSpPr>
        <p:spPr>
          <a:xfrm>
            <a:off x="1600515" y="548640"/>
            <a:ext cx="64011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57:notes"/>
          <p:cNvSpPr txBox="1">
            <a:spLocks noGrp="1"/>
          </p:cNvSpPr>
          <p:nvPr>
            <p:ph type="body" idx="1"/>
          </p:nvPr>
        </p:nvSpPr>
        <p:spPr>
          <a:xfrm>
            <a:off x="960120" y="3474720"/>
            <a:ext cx="7680960" cy="329184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endParaRPr/>
          </a:p>
        </p:txBody>
      </p:sp>
      <p:sp>
        <p:nvSpPr>
          <p:cNvPr id="494" name="Google Shape;494;p57: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2: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12: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3: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13: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604133" lvl="0" indent="-534283" algn="l" rtl="0">
              <a:lnSpc>
                <a:spcPct val="100000"/>
              </a:lnSpc>
              <a:spcBef>
                <a:spcPts val="0"/>
              </a:spcBef>
              <a:spcAft>
                <a:spcPts val="0"/>
              </a:spcAft>
              <a:buSzPts val="1100"/>
              <a:buNone/>
            </a:pPr>
            <a:endParaRPr sz="15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4: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14: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604133" lvl="0" indent="-534283" algn="l" rtl="0">
              <a:lnSpc>
                <a:spcPct val="100000"/>
              </a:lnSpc>
              <a:spcBef>
                <a:spcPts val="0"/>
              </a:spcBef>
              <a:spcAft>
                <a:spcPts val="0"/>
              </a:spcAft>
              <a:buSzPts val="1100"/>
              <a:buNone/>
            </a:pPr>
            <a:endParaRPr sz="15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3617A"/>
        </a:solidFill>
        <a:effectLst/>
      </p:bgPr>
    </p:bg>
    <p:spTree>
      <p:nvGrpSpPr>
        <p:cNvPr id="1" name="Shape 8"/>
        <p:cNvGrpSpPr/>
        <p:nvPr/>
      </p:nvGrpSpPr>
      <p:grpSpPr>
        <a:xfrm>
          <a:off x="0" y="0"/>
          <a:ext cx="0" cy="0"/>
          <a:chOff x="0" y="0"/>
          <a:chExt cx="0" cy="0"/>
        </a:xfrm>
      </p:grpSpPr>
      <p:sp>
        <p:nvSpPr>
          <p:cNvPr id="9" name="Google Shape;9;g3b0b0758d5d_0_14"/>
          <p:cNvSpPr txBox="1">
            <a:spLocks noGrp="1"/>
          </p:cNvSpPr>
          <p:nvPr>
            <p:ph type="ctrTitle"/>
          </p:nvPr>
        </p:nvSpPr>
        <p:spPr>
          <a:xfrm>
            <a:off x="216953" y="806021"/>
            <a:ext cx="8727600" cy="16200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lt1"/>
              </a:buClr>
              <a:buSzPts val="3400"/>
              <a:buFont typeface="Arial"/>
              <a:buNone/>
              <a:defRPr sz="3400" b="1">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 name="Google Shape;10;g3b0b0758d5d_0_14"/>
          <p:cNvSpPr txBox="1">
            <a:spLocks noGrp="1"/>
          </p:cNvSpPr>
          <p:nvPr>
            <p:ph type="subTitle" idx="1"/>
          </p:nvPr>
        </p:nvSpPr>
        <p:spPr>
          <a:xfrm>
            <a:off x="216953" y="2878621"/>
            <a:ext cx="8727600" cy="9615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600"/>
              </a:spcBef>
              <a:spcAft>
                <a:spcPts val="0"/>
              </a:spcAft>
              <a:buClr>
                <a:schemeClr val="lt1"/>
              </a:buClr>
              <a:buSzPts val="1800"/>
              <a:buNone/>
              <a:defRPr sz="1800" b="1">
                <a:solidFill>
                  <a:schemeClr val="lt1"/>
                </a:solidFill>
              </a:defRPr>
            </a:lvl1pPr>
            <a:lvl2pPr lvl="1" algn="ctr">
              <a:lnSpc>
                <a:spcPct val="90000"/>
              </a:lnSpc>
              <a:spcBef>
                <a:spcPts val="300"/>
              </a:spcBef>
              <a:spcAft>
                <a:spcPts val="0"/>
              </a:spcAft>
              <a:buClr>
                <a:schemeClr val="dk1"/>
              </a:buClr>
              <a:buSzPts val="1100"/>
              <a:buNone/>
              <a:defRPr sz="1100"/>
            </a:lvl2pPr>
            <a:lvl3pPr lvl="2" algn="ctr">
              <a:lnSpc>
                <a:spcPct val="90000"/>
              </a:lnSpc>
              <a:spcBef>
                <a:spcPts val="300"/>
              </a:spcBef>
              <a:spcAft>
                <a:spcPts val="0"/>
              </a:spcAft>
              <a:buClr>
                <a:schemeClr val="dk1"/>
              </a:buClr>
              <a:buSzPts val="1000"/>
              <a:buNone/>
              <a:defRPr sz="1000"/>
            </a:lvl3pPr>
            <a:lvl4pPr lvl="3" algn="ctr">
              <a:lnSpc>
                <a:spcPct val="90000"/>
              </a:lnSpc>
              <a:spcBef>
                <a:spcPts val="300"/>
              </a:spcBef>
              <a:spcAft>
                <a:spcPts val="0"/>
              </a:spcAft>
              <a:buClr>
                <a:schemeClr val="dk1"/>
              </a:buClr>
              <a:buSzPts val="900"/>
              <a:buNone/>
              <a:defRPr sz="900"/>
            </a:lvl4pPr>
            <a:lvl5pPr lvl="4" algn="ctr">
              <a:lnSpc>
                <a:spcPct val="90000"/>
              </a:lnSpc>
              <a:spcBef>
                <a:spcPts val="300"/>
              </a:spcBef>
              <a:spcAft>
                <a:spcPts val="0"/>
              </a:spcAft>
              <a:buClr>
                <a:schemeClr val="dk1"/>
              </a:buClr>
              <a:buSzPts val="900"/>
              <a:buNone/>
              <a:defRPr sz="900"/>
            </a:lvl5pPr>
            <a:lvl6pPr lvl="5" algn="ctr">
              <a:lnSpc>
                <a:spcPct val="90000"/>
              </a:lnSpc>
              <a:spcBef>
                <a:spcPts val="300"/>
              </a:spcBef>
              <a:spcAft>
                <a:spcPts val="0"/>
              </a:spcAft>
              <a:buClr>
                <a:schemeClr val="dk1"/>
              </a:buClr>
              <a:buSzPts val="900"/>
              <a:buNone/>
              <a:defRPr sz="900"/>
            </a:lvl6pPr>
            <a:lvl7pPr lvl="6" algn="ctr">
              <a:lnSpc>
                <a:spcPct val="90000"/>
              </a:lnSpc>
              <a:spcBef>
                <a:spcPts val="300"/>
              </a:spcBef>
              <a:spcAft>
                <a:spcPts val="0"/>
              </a:spcAft>
              <a:buClr>
                <a:schemeClr val="dk1"/>
              </a:buClr>
              <a:buSzPts val="900"/>
              <a:buNone/>
              <a:defRPr sz="900"/>
            </a:lvl7pPr>
            <a:lvl8pPr lvl="7" algn="ctr">
              <a:lnSpc>
                <a:spcPct val="90000"/>
              </a:lnSpc>
              <a:spcBef>
                <a:spcPts val="300"/>
              </a:spcBef>
              <a:spcAft>
                <a:spcPts val="0"/>
              </a:spcAft>
              <a:buClr>
                <a:schemeClr val="dk1"/>
              </a:buClr>
              <a:buSzPts val="900"/>
              <a:buNone/>
              <a:defRPr sz="900"/>
            </a:lvl8pPr>
            <a:lvl9pPr lvl="8" algn="ctr">
              <a:lnSpc>
                <a:spcPct val="90000"/>
              </a:lnSpc>
              <a:spcBef>
                <a:spcPts val="300"/>
              </a:spcBef>
              <a:spcAft>
                <a:spcPts val="0"/>
              </a:spcAft>
              <a:buClr>
                <a:schemeClr val="dk1"/>
              </a:buClr>
              <a:buSzPts val="900"/>
              <a:buNone/>
              <a:defRPr sz="900"/>
            </a:lvl9pPr>
          </a:lstStyle>
          <a:p>
            <a:endParaRPr/>
          </a:p>
        </p:txBody>
      </p:sp>
      <p:pic>
        <p:nvPicPr>
          <p:cNvPr id="11" name="Google Shape;11;g3b0b0758d5d_0_14"/>
          <p:cNvPicPr preferRelativeResize="0"/>
          <p:nvPr/>
        </p:nvPicPr>
        <p:blipFill rotWithShape="1">
          <a:blip r:embed="rId2">
            <a:alphaModFix/>
          </a:blip>
          <a:srcRect/>
          <a:stretch/>
        </p:blipFill>
        <p:spPr>
          <a:xfrm>
            <a:off x="824913" y="4400095"/>
            <a:ext cx="3747088" cy="34350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12"/>
        <p:cNvGrpSpPr/>
        <p:nvPr/>
      </p:nvGrpSpPr>
      <p:grpSpPr>
        <a:xfrm>
          <a:off x="0" y="0"/>
          <a:ext cx="0" cy="0"/>
          <a:chOff x="0" y="0"/>
          <a:chExt cx="0" cy="0"/>
        </a:xfrm>
      </p:grpSpPr>
      <p:sp>
        <p:nvSpPr>
          <p:cNvPr id="13" name="Google Shape;13;g3b0b0758d5d_0_18"/>
          <p:cNvSpPr/>
          <p:nvPr/>
        </p:nvSpPr>
        <p:spPr>
          <a:xfrm>
            <a:off x="0" y="0"/>
            <a:ext cx="9144000" cy="553200"/>
          </a:xfrm>
          <a:prstGeom prst="rect">
            <a:avLst/>
          </a:prstGeom>
          <a:solidFill>
            <a:srgbClr val="03617A"/>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 name="Google Shape;14;g3b0b0758d5d_0_18"/>
          <p:cNvSpPr txBox="1">
            <a:spLocks noGrp="1"/>
          </p:cNvSpPr>
          <p:nvPr>
            <p:ph type="title"/>
          </p:nvPr>
        </p:nvSpPr>
        <p:spPr>
          <a:xfrm>
            <a:off x="254410" y="1"/>
            <a:ext cx="8452200" cy="553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25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 name="Google Shape;15;g3b0b0758d5d_0_18"/>
          <p:cNvSpPr txBox="1">
            <a:spLocks noGrp="1"/>
          </p:cNvSpPr>
          <p:nvPr>
            <p:ph type="body" idx="1"/>
          </p:nvPr>
        </p:nvSpPr>
        <p:spPr>
          <a:xfrm>
            <a:off x="516834" y="1095374"/>
            <a:ext cx="8110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600"/>
              </a:spcBef>
              <a:spcAft>
                <a:spcPts val="0"/>
              </a:spcAft>
              <a:buClr>
                <a:schemeClr val="dk1"/>
              </a:buClr>
              <a:buSzPts val="1400"/>
              <a:buChar char="•"/>
              <a:defRPr/>
            </a:lvl1pPr>
            <a:lvl2pPr marL="914400" lvl="1" indent="-317500" algn="l">
              <a:lnSpc>
                <a:spcPct val="90000"/>
              </a:lnSpc>
              <a:spcBef>
                <a:spcPts val="300"/>
              </a:spcBef>
              <a:spcAft>
                <a:spcPts val="0"/>
              </a:spcAft>
              <a:buClr>
                <a:schemeClr val="dk1"/>
              </a:buClr>
              <a:buSzPts val="1400"/>
              <a:buChar char="•"/>
              <a:defRPr/>
            </a:lvl2pPr>
            <a:lvl3pPr marL="1371600" lvl="2" indent="-317500" algn="l">
              <a:lnSpc>
                <a:spcPct val="90000"/>
              </a:lnSpc>
              <a:spcBef>
                <a:spcPts val="300"/>
              </a:spcBef>
              <a:spcAft>
                <a:spcPts val="0"/>
              </a:spcAft>
              <a:buClr>
                <a:schemeClr val="dk1"/>
              </a:buClr>
              <a:buSzPts val="1400"/>
              <a:buChar char="•"/>
              <a:defRPr/>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g3b0b0758d5d_0_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lt1"/>
        </a:solidFill>
        <a:effectLst/>
      </p:bgPr>
    </p:bg>
    <p:spTree>
      <p:nvGrpSpPr>
        <p:cNvPr id="1" name="Shape 18"/>
        <p:cNvGrpSpPr/>
        <p:nvPr/>
      </p:nvGrpSpPr>
      <p:grpSpPr>
        <a:xfrm>
          <a:off x="0" y="0"/>
          <a:ext cx="0" cy="0"/>
          <a:chOff x="0" y="0"/>
          <a:chExt cx="0" cy="0"/>
        </a:xfrm>
      </p:grpSpPr>
      <p:sp>
        <p:nvSpPr>
          <p:cNvPr id="19" name="Google Shape;19;g3b0b0758d5d_0_22"/>
          <p:cNvSpPr/>
          <p:nvPr/>
        </p:nvSpPr>
        <p:spPr>
          <a:xfrm>
            <a:off x="0" y="0"/>
            <a:ext cx="3137100" cy="5143500"/>
          </a:xfrm>
          <a:prstGeom prst="rect">
            <a:avLst/>
          </a:prstGeom>
          <a:solidFill>
            <a:srgbClr val="03617A"/>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 name="Google Shape;20;g3b0b0758d5d_0_22"/>
          <p:cNvSpPr txBox="1">
            <a:spLocks noGrp="1"/>
          </p:cNvSpPr>
          <p:nvPr>
            <p:ph type="title"/>
          </p:nvPr>
        </p:nvSpPr>
        <p:spPr>
          <a:xfrm>
            <a:off x="306421" y="321013"/>
            <a:ext cx="2655600" cy="4429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2500"/>
              <a:buFont typeface="Arial"/>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g3b0b0758d5d_0_22"/>
          <p:cNvSpPr txBox="1">
            <a:spLocks noGrp="1"/>
          </p:cNvSpPr>
          <p:nvPr>
            <p:ph type="body" idx="1"/>
          </p:nvPr>
        </p:nvSpPr>
        <p:spPr>
          <a:xfrm>
            <a:off x="3443591" y="321013"/>
            <a:ext cx="5263200" cy="4429800"/>
          </a:xfrm>
          <a:prstGeom prst="rect">
            <a:avLst/>
          </a:prstGeom>
          <a:noFill/>
          <a:ln>
            <a:noFill/>
          </a:ln>
        </p:spPr>
        <p:txBody>
          <a:bodyPr spcFirstLastPara="1" wrap="square" lIns="68575" tIns="34275" rIns="68575" bIns="34275" anchor="ctr" anchorCtr="0">
            <a:normAutofit/>
          </a:bodyPr>
          <a:lstStyle>
            <a:lvl1pPr marL="457200" lvl="0" indent="-361950" algn="l">
              <a:lnSpc>
                <a:spcPct val="90000"/>
              </a:lnSpc>
              <a:spcBef>
                <a:spcPts val="600"/>
              </a:spcBef>
              <a:spcAft>
                <a:spcPts val="0"/>
              </a:spcAft>
              <a:buClr>
                <a:schemeClr val="dk1"/>
              </a:buClr>
              <a:buSzPts val="2100"/>
              <a:buChar char="•"/>
              <a:defRPr sz="2100"/>
            </a:lvl1pPr>
            <a:lvl2pPr marL="914400" lvl="1" indent="-342900" algn="l">
              <a:lnSpc>
                <a:spcPct val="90000"/>
              </a:lnSpc>
              <a:spcBef>
                <a:spcPts val="300"/>
              </a:spcBef>
              <a:spcAft>
                <a:spcPts val="0"/>
              </a:spcAft>
              <a:buClr>
                <a:schemeClr val="dk1"/>
              </a:buClr>
              <a:buSzPts val="1800"/>
              <a:buChar char="•"/>
              <a:defRPr sz="1800"/>
            </a:lvl2pPr>
            <a:lvl3pPr marL="1371600" lvl="2" indent="-304800" algn="l">
              <a:lnSpc>
                <a:spcPct val="90000"/>
              </a:lnSpc>
              <a:spcBef>
                <a:spcPts val="300"/>
              </a:spcBef>
              <a:spcAft>
                <a:spcPts val="0"/>
              </a:spcAft>
              <a:buClr>
                <a:schemeClr val="dk1"/>
              </a:buClr>
              <a:buSzPts val="1200"/>
              <a:buChar char="•"/>
              <a:defRPr sz="12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solidFill>
          <a:schemeClr val="lt1"/>
        </a:solidFill>
        <a:effectLst/>
      </p:bgPr>
    </p:bg>
    <p:spTree>
      <p:nvGrpSpPr>
        <p:cNvPr id="1" name="Shape 22"/>
        <p:cNvGrpSpPr/>
        <p:nvPr/>
      </p:nvGrpSpPr>
      <p:grpSpPr>
        <a:xfrm>
          <a:off x="0" y="0"/>
          <a:ext cx="0" cy="0"/>
          <a:chOff x="0" y="0"/>
          <a:chExt cx="0" cy="0"/>
        </a:xfrm>
      </p:grpSpPr>
      <p:sp>
        <p:nvSpPr>
          <p:cNvPr id="23" name="Google Shape;23;g3b0b0758d5d_0_26"/>
          <p:cNvSpPr/>
          <p:nvPr/>
        </p:nvSpPr>
        <p:spPr>
          <a:xfrm>
            <a:off x="0" y="0"/>
            <a:ext cx="9144000" cy="894600"/>
          </a:xfrm>
          <a:prstGeom prst="rect">
            <a:avLst/>
          </a:prstGeom>
          <a:solidFill>
            <a:srgbClr val="03617A"/>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 name="Google Shape;24;g3b0b0758d5d_0_26"/>
          <p:cNvSpPr txBox="1">
            <a:spLocks noGrp="1"/>
          </p:cNvSpPr>
          <p:nvPr>
            <p:ph type="title"/>
          </p:nvPr>
        </p:nvSpPr>
        <p:spPr>
          <a:xfrm>
            <a:off x="669598" y="1"/>
            <a:ext cx="7886700" cy="894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 name="Google Shape;25;g3b0b0758d5d_0_26"/>
          <p:cNvSpPr txBox="1">
            <a:spLocks noGrp="1"/>
          </p:cNvSpPr>
          <p:nvPr>
            <p:ph type="body" idx="1"/>
          </p:nvPr>
        </p:nvSpPr>
        <p:spPr>
          <a:xfrm>
            <a:off x="669599" y="1161481"/>
            <a:ext cx="38682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600"/>
              </a:spcBef>
              <a:spcAft>
                <a:spcPts val="0"/>
              </a:spcAft>
              <a:buClr>
                <a:schemeClr val="dk1"/>
              </a:buClr>
              <a:buSzPts val="1400"/>
              <a:buNone/>
              <a:defRPr sz="1400" b="1"/>
            </a:lvl1pPr>
            <a:lvl2pPr marL="914400" lvl="1" indent="-228600" algn="l">
              <a:lnSpc>
                <a:spcPct val="90000"/>
              </a:lnSpc>
              <a:spcBef>
                <a:spcPts val="300"/>
              </a:spcBef>
              <a:spcAft>
                <a:spcPts val="0"/>
              </a:spcAft>
              <a:buClr>
                <a:schemeClr val="dk1"/>
              </a:buClr>
              <a:buSzPts val="1100"/>
              <a:buNone/>
              <a:defRPr sz="1100" b="1"/>
            </a:lvl2pPr>
            <a:lvl3pPr marL="1371600" lvl="2" indent="-228600" algn="l">
              <a:lnSpc>
                <a:spcPct val="90000"/>
              </a:lnSpc>
              <a:spcBef>
                <a:spcPts val="300"/>
              </a:spcBef>
              <a:spcAft>
                <a:spcPts val="0"/>
              </a:spcAft>
              <a:buClr>
                <a:schemeClr val="dk1"/>
              </a:buClr>
              <a:buSzPts val="1000"/>
              <a:buNone/>
              <a:defRPr sz="1000" b="1"/>
            </a:lvl3pPr>
            <a:lvl4pPr marL="1828800" lvl="3" indent="-228600" algn="l">
              <a:lnSpc>
                <a:spcPct val="90000"/>
              </a:lnSpc>
              <a:spcBef>
                <a:spcPts val="300"/>
              </a:spcBef>
              <a:spcAft>
                <a:spcPts val="0"/>
              </a:spcAft>
              <a:buClr>
                <a:schemeClr val="dk1"/>
              </a:buClr>
              <a:buSzPts val="900"/>
              <a:buNone/>
              <a:defRPr sz="900" b="1"/>
            </a:lvl4pPr>
            <a:lvl5pPr marL="2286000" lvl="4" indent="-228600" algn="l">
              <a:lnSpc>
                <a:spcPct val="90000"/>
              </a:lnSpc>
              <a:spcBef>
                <a:spcPts val="300"/>
              </a:spcBef>
              <a:spcAft>
                <a:spcPts val="0"/>
              </a:spcAft>
              <a:buClr>
                <a:schemeClr val="dk1"/>
              </a:buClr>
              <a:buSzPts val="900"/>
              <a:buNone/>
              <a:defRPr sz="900" b="1"/>
            </a:lvl5pPr>
            <a:lvl6pPr marL="2743200" lvl="5" indent="-228600" algn="l">
              <a:lnSpc>
                <a:spcPct val="90000"/>
              </a:lnSpc>
              <a:spcBef>
                <a:spcPts val="300"/>
              </a:spcBef>
              <a:spcAft>
                <a:spcPts val="0"/>
              </a:spcAft>
              <a:buClr>
                <a:schemeClr val="dk1"/>
              </a:buClr>
              <a:buSzPts val="900"/>
              <a:buNone/>
              <a:defRPr sz="900" b="1"/>
            </a:lvl6pPr>
            <a:lvl7pPr marL="3200400" lvl="6" indent="-228600" algn="l">
              <a:lnSpc>
                <a:spcPct val="90000"/>
              </a:lnSpc>
              <a:spcBef>
                <a:spcPts val="300"/>
              </a:spcBef>
              <a:spcAft>
                <a:spcPts val="0"/>
              </a:spcAft>
              <a:buClr>
                <a:schemeClr val="dk1"/>
              </a:buClr>
              <a:buSzPts val="900"/>
              <a:buNone/>
              <a:defRPr sz="900" b="1"/>
            </a:lvl7pPr>
            <a:lvl8pPr marL="3657600" lvl="7" indent="-228600" algn="l">
              <a:lnSpc>
                <a:spcPct val="90000"/>
              </a:lnSpc>
              <a:spcBef>
                <a:spcPts val="300"/>
              </a:spcBef>
              <a:spcAft>
                <a:spcPts val="0"/>
              </a:spcAft>
              <a:buClr>
                <a:schemeClr val="dk1"/>
              </a:buClr>
              <a:buSzPts val="900"/>
              <a:buNone/>
              <a:defRPr sz="900" b="1"/>
            </a:lvl8pPr>
            <a:lvl9pPr marL="4114800" lvl="8" indent="-228600" algn="l">
              <a:lnSpc>
                <a:spcPct val="90000"/>
              </a:lnSpc>
              <a:spcBef>
                <a:spcPts val="300"/>
              </a:spcBef>
              <a:spcAft>
                <a:spcPts val="0"/>
              </a:spcAft>
              <a:buClr>
                <a:schemeClr val="dk1"/>
              </a:buClr>
              <a:buSzPts val="900"/>
              <a:buNone/>
              <a:defRPr sz="900" b="1"/>
            </a:lvl9pPr>
          </a:lstStyle>
          <a:p>
            <a:endParaRPr/>
          </a:p>
        </p:txBody>
      </p:sp>
      <p:sp>
        <p:nvSpPr>
          <p:cNvPr id="26" name="Google Shape;26;g3b0b0758d5d_0_26"/>
          <p:cNvSpPr txBox="1">
            <a:spLocks noGrp="1"/>
          </p:cNvSpPr>
          <p:nvPr>
            <p:ph type="body" idx="2"/>
          </p:nvPr>
        </p:nvSpPr>
        <p:spPr>
          <a:xfrm>
            <a:off x="669599" y="1779415"/>
            <a:ext cx="38682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600"/>
              </a:spcBef>
              <a:spcAft>
                <a:spcPts val="0"/>
              </a:spcAft>
              <a:buClr>
                <a:schemeClr val="dk1"/>
              </a:buClr>
              <a:buSzPts val="1400"/>
              <a:buChar char="•"/>
              <a:defRPr/>
            </a:lvl1pPr>
            <a:lvl2pPr marL="914400" lvl="1" indent="-317500" algn="l">
              <a:lnSpc>
                <a:spcPct val="90000"/>
              </a:lnSpc>
              <a:spcBef>
                <a:spcPts val="300"/>
              </a:spcBef>
              <a:spcAft>
                <a:spcPts val="0"/>
              </a:spcAft>
              <a:buClr>
                <a:schemeClr val="dk1"/>
              </a:buClr>
              <a:buSzPts val="1400"/>
              <a:buChar char="•"/>
              <a:defRPr/>
            </a:lvl2pPr>
            <a:lvl3pPr marL="1371600" lvl="2" indent="-317500" algn="l">
              <a:lnSpc>
                <a:spcPct val="90000"/>
              </a:lnSpc>
              <a:spcBef>
                <a:spcPts val="300"/>
              </a:spcBef>
              <a:spcAft>
                <a:spcPts val="0"/>
              </a:spcAft>
              <a:buClr>
                <a:schemeClr val="dk1"/>
              </a:buClr>
              <a:buSzPts val="1400"/>
              <a:buChar char="•"/>
              <a:defRPr/>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27" name="Google Shape;27;g3b0b0758d5d_0_26"/>
          <p:cNvSpPr txBox="1">
            <a:spLocks noGrp="1"/>
          </p:cNvSpPr>
          <p:nvPr>
            <p:ph type="body" idx="3"/>
          </p:nvPr>
        </p:nvSpPr>
        <p:spPr>
          <a:xfrm>
            <a:off x="4668908" y="1161481"/>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600"/>
              </a:spcBef>
              <a:spcAft>
                <a:spcPts val="0"/>
              </a:spcAft>
              <a:buClr>
                <a:schemeClr val="dk1"/>
              </a:buClr>
              <a:buSzPts val="1400"/>
              <a:buNone/>
              <a:defRPr sz="1400" b="1"/>
            </a:lvl1pPr>
            <a:lvl2pPr marL="914400" lvl="1" indent="-228600" algn="l">
              <a:lnSpc>
                <a:spcPct val="90000"/>
              </a:lnSpc>
              <a:spcBef>
                <a:spcPts val="300"/>
              </a:spcBef>
              <a:spcAft>
                <a:spcPts val="0"/>
              </a:spcAft>
              <a:buClr>
                <a:schemeClr val="dk1"/>
              </a:buClr>
              <a:buSzPts val="1100"/>
              <a:buNone/>
              <a:defRPr sz="1100" b="1"/>
            </a:lvl2pPr>
            <a:lvl3pPr marL="1371600" lvl="2" indent="-228600" algn="l">
              <a:lnSpc>
                <a:spcPct val="90000"/>
              </a:lnSpc>
              <a:spcBef>
                <a:spcPts val="300"/>
              </a:spcBef>
              <a:spcAft>
                <a:spcPts val="0"/>
              </a:spcAft>
              <a:buClr>
                <a:schemeClr val="dk1"/>
              </a:buClr>
              <a:buSzPts val="1000"/>
              <a:buNone/>
              <a:defRPr sz="1000" b="1"/>
            </a:lvl3pPr>
            <a:lvl4pPr marL="1828800" lvl="3" indent="-228600" algn="l">
              <a:lnSpc>
                <a:spcPct val="90000"/>
              </a:lnSpc>
              <a:spcBef>
                <a:spcPts val="300"/>
              </a:spcBef>
              <a:spcAft>
                <a:spcPts val="0"/>
              </a:spcAft>
              <a:buClr>
                <a:schemeClr val="dk1"/>
              </a:buClr>
              <a:buSzPts val="900"/>
              <a:buNone/>
              <a:defRPr sz="900" b="1"/>
            </a:lvl4pPr>
            <a:lvl5pPr marL="2286000" lvl="4" indent="-228600" algn="l">
              <a:lnSpc>
                <a:spcPct val="90000"/>
              </a:lnSpc>
              <a:spcBef>
                <a:spcPts val="300"/>
              </a:spcBef>
              <a:spcAft>
                <a:spcPts val="0"/>
              </a:spcAft>
              <a:buClr>
                <a:schemeClr val="dk1"/>
              </a:buClr>
              <a:buSzPts val="900"/>
              <a:buNone/>
              <a:defRPr sz="900" b="1"/>
            </a:lvl5pPr>
            <a:lvl6pPr marL="2743200" lvl="5" indent="-228600" algn="l">
              <a:lnSpc>
                <a:spcPct val="90000"/>
              </a:lnSpc>
              <a:spcBef>
                <a:spcPts val="300"/>
              </a:spcBef>
              <a:spcAft>
                <a:spcPts val="0"/>
              </a:spcAft>
              <a:buClr>
                <a:schemeClr val="dk1"/>
              </a:buClr>
              <a:buSzPts val="900"/>
              <a:buNone/>
              <a:defRPr sz="900" b="1"/>
            </a:lvl6pPr>
            <a:lvl7pPr marL="3200400" lvl="6" indent="-228600" algn="l">
              <a:lnSpc>
                <a:spcPct val="90000"/>
              </a:lnSpc>
              <a:spcBef>
                <a:spcPts val="300"/>
              </a:spcBef>
              <a:spcAft>
                <a:spcPts val="0"/>
              </a:spcAft>
              <a:buClr>
                <a:schemeClr val="dk1"/>
              </a:buClr>
              <a:buSzPts val="900"/>
              <a:buNone/>
              <a:defRPr sz="900" b="1"/>
            </a:lvl7pPr>
            <a:lvl8pPr marL="3657600" lvl="7" indent="-228600" algn="l">
              <a:lnSpc>
                <a:spcPct val="90000"/>
              </a:lnSpc>
              <a:spcBef>
                <a:spcPts val="300"/>
              </a:spcBef>
              <a:spcAft>
                <a:spcPts val="0"/>
              </a:spcAft>
              <a:buClr>
                <a:schemeClr val="dk1"/>
              </a:buClr>
              <a:buSzPts val="900"/>
              <a:buNone/>
              <a:defRPr sz="900" b="1"/>
            </a:lvl8pPr>
            <a:lvl9pPr marL="4114800" lvl="8" indent="-228600" algn="l">
              <a:lnSpc>
                <a:spcPct val="90000"/>
              </a:lnSpc>
              <a:spcBef>
                <a:spcPts val="300"/>
              </a:spcBef>
              <a:spcAft>
                <a:spcPts val="0"/>
              </a:spcAft>
              <a:buClr>
                <a:schemeClr val="dk1"/>
              </a:buClr>
              <a:buSzPts val="900"/>
              <a:buNone/>
              <a:defRPr sz="900" b="1"/>
            </a:lvl9pPr>
          </a:lstStyle>
          <a:p>
            <a:endParaRPr/>
          </a:p>
        </p:txBody>
      </p:sp>
      <p:sp>
        <p:nvSpPr>
          <p:cNvPr id="28" name="Google Shape;28;g3b0b0758d5d_0_26"/>
          <p:cNvSpPr txBox="1">
            <a:spLocks noGrp="1"/>
          </p:cNvSpPr>
          <p:nvPr>
            <p:ph type="body" idx="4"/>
          </p:nvPr>
        </p:nvSpPr>
        <p:spPr>
          <a:xfrm>
            <a:off x="4668908" y="1779415"/>
            <a:ext cx="38874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600"/>
              </a:spcBef>
              <a:spcAft>
                <a:spcPts val="0"/>
              </a:spcAft>
              <a:buClr>
                <a:schemeClr val="dk1"/>
              </a:buClr>
              <a:buSzPts val="1400"/>
              <a:buChar char="•"/>
              <a:defRPr/>
            </a:lvl1pPr>
            <a:lvl2pPr marL="914400" lvl="1" indent="-317500" algn="l">
              <a:lnSpc>
                <a:spcPct val="90000"/>
              </a:lnSpc>
              <a:spcBef>
                <a:spcPts val="300"/>
              </a:spcBef>
              <a:spcAft>
                <a:spcPts val="0"/>
              </a:spcAft>
              <a:buClr>
                <a:schemeClr val="dk1"/>
              </a:buClr>
              <a:buSzPts val="1400"/>
              <a:buChar char="•"/>
              <a:defRPr/>
            </a:lvl2pPr>
            <a:lvl3pPr marL="1371600" lvl="2" indent="-317500" algn="l">
              <a:lnSpc>
                <a:spcPct val="90000"/>
              </a:lnSpc>
              <a:spcBef>
                <a:spcPts val="300"/>
              </a:spcBef>
              <a:spcAft>
                <a:spcPts val="0"/>
              </a:spcAft>
              <a:buClr>
                <a:schemeClr val="dk1"/>
              </a:buClr>
              <a:buSzPts val="1400"/>
              <a:buChar char="•"/>
              <a:defRPr/>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29"/>
        <p:cNvGrpSpPr/>
        <p:nvPr/>
      </p:nvGrpSpPr>
      <p:grpSpPr>
        <a:xfrm>
          <a:off x="0" y="0"/>
          <a:ext cx="0" cy="0"/>
          <a:chOff x="0" y="0"/>
          <a:chExt cx="0" cy="0"/>
        </a:xfrm>
      </p:grpSpPr>
      <p:sp>
        <p:nvSpPr>
          <p:cNvPr id="30" name="Google Shape;30;g3b0b0758d5d_0_33"/>
          <p:cNvSpPr/>
          <p:nvPr/>
        </p:nvSpPr>
        <p:spPr>
          <a:xfrm>
            <a:off x="0" y="1701401"/>
            <a:ext cx="9144000" cy="2456700"/>
          </a:xfrm>
          <a:prstGeom prst="rect">
            <a:avLst/>
          </a:prstGeom>
          <a:solidFill>
            <a:srgbClr val="03617A"/>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 name="Google Shape;31;g3b0b0758d5d_0_33"/>
          <p:cNvSpPr txBox="1">
            <a:spLocks noGrp="1"/>
          </p:cNvSpPr>
          <p:nvPr>
            <p:ph type="title"/>
          </p:nvPr>
        </p:nvSpPr>
        <p:spPr>
          <a:xfrm>
            <a:off x="623888" y="1282305"/>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3400"/>
              <a:buFont typeface="Arial"/>
              <a:buNone/>
              <a:defRPr sz="34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 name="Google Shape;32;g3b0b0758d5d_0_33"/>
          <p:cNvSpPr txBox="1">
            <a:spLocks noGrp="1"/>
          </p:cNvSpPr>
          <p:nvPr>
            <p:ph type="body" idx="1"/>
          </p:nvPr>
        </p:nvSpPr>
        <p:spPr>
          <a:xfrm>
            <a:off x="623888" y="3442099"/>
            <a:ext cx="7886700" cy="1125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600"/>
              </a:spcBef>
              <a:spcAft>
                <a:spcPts val="0"/>
              </a:spcAft>
              <a:buClr>
                <a:schemeClr val="lt1"/>
              </a:buClr>
              <a:buSzPts val="1400"/>
              <a:buNone/>
              <a:defRPr sz="1400">
                <a:solidFill>
                  <a:schemeClr val="lt1"/>
                </a:solidFill>
              </a:defRPr>
            </a:lvl1pPr>
            <a:lvl2pPr marL="914400" lvl="1" indent="-228600" algn="l">
              <a:lnSpc>
                <a:spcPct val="90000"/>
              </a:lnSpc>
              <a:spcBef>
                <a:spcPts val="300"/>
              </a:spcBef>
              <a:spcAft>
                <a:spcPts val="0"/>
              </a:spcAft>
              <a:buClr>
                <a:srgbClr val="888888"/>
              </a:buClr>
              <a:buSzPts val="1100"/>
              <a:buNone/>
              <a:defRPr sz="1100">
                <a:solidFill>
                  <a:srgbClr val="888888"/>
                </a:solidFill>
              </a:defRPr>
            </a:lvl2pPr>
            <a:lvl3pPr marL="1371600" lvl="2" indent="-228600" algn="l">
              <a:lnSpc>
                <a:spcPct val="90000"/>
              </a:lnSpc>
              <a:spcBef>
                <a:spcPts val="300"/>
              </a:spcBef>
              <a:spcAft>
                <a:spcPts val="0"/>
              </a:spcAft>
              <a:buClr>
                <a:srgbClr val="888888"/>
              </a:buClr>
              <a:buSzPts val="1000"/>
              <a:buNone/>
              <a:defRPr sz="1000">
                <a:solidFill>
                  <a:srgbClr val="888888"/>
                </a:solidFill>
              </a:defRPr>
            </a:lvl3pPr>
            <a:lvl4pPr marL="1828800" lvl="3" indent="-228600" algn="l">
              <a:lnSpc>
                <a:spcPct val="90000"/>
              </a:lnSpc>
              <a:spcBef>
                <a:spcPts val="300"/>
              </a:spcBef>
              <a:spcAft>
                <a:spcPts val="0"/>
              </a:spcAft>
              <a:buClr>
                <a:srgbClr val="888888"/>
              </a:buClr>
              <a:buSzPts val="900"/>
              <a:buNone/>
              <a:defRPr sz="900">
                <a:solidFill>
                  <a:srgbClr val="888888"/>
                </a:solidFill>
              </a:defRPr>
            </a:lvl4pPr>
            <a:lvl5pPr marL="2286000" lvl="4" indent="-228600" algn="l">
              <a:lnSpc>
                <a:spcPct val="90000"/>
              </a:lnSpc>
              <a:spcBef>
                <a:spcPts val="300"/>
              </a:spcBef>
              <a:spcAft>
                <a:spcPts val="0"/>
              </a:spcAft>
              <a:buClr>
                <a:srgbClr val="888888"/>
              </a:buClr>
              <a:buSzPts val="900"/>
              <a:buNone/>
              <a:defRPr sz="900">
                <a:solidFill>
                  <a:srgbClr val="888888"/>
                </a:solidFill>
              </a:defRPr>
            </a:lvl5pPr>
            <a:lvl6pPr marL="2743200" lvl="5" indent="-228600" algn="l">
              <a:lnSpc>
                <a:spcPct val="90000"/>
              </a:lnSpc>
              <a:spcBef>
                <a:spcPts val="300"/>
              </a:spcBef>
              <a:spcAft>
                <a:spcPts val="0"/>
              </a:spcAft>
              <a:buClr>
                <a:srgbClr val="888888"/>
              </a:buClr>
              <a:buSzPts val="900"/>
              <a:buNone/>
              <a:defRPr sz="900">
                <a:solidFill>
                  <a:srgbClr val="888888"/>
                </a:solidFill>
              </a:defRPr>
            </a:lvl6pPr>
            <a:lvl7pPr marL="3200400" lvl="6" indent="-228600" algn="l">
              <a:lnSpc>
                <a:spcPct val="90000"/>
              </a:lnSpc>
              <a:spcBef>
                <a:spcPts val="300"/>
              </a:spcBef>
              <a:spcAft>
                <a:spcPts val="0"/>
              </a:spcAft>
              <a:buClr>
                <a:srgbClr val="888888"/>
              </a:buClr>
              <a:buSzPts val="900"/>
              <a:buNone/>
              <a:defRPr sz="900">
                <a:solidFill>
                  <a:srgbClr val="888888"/>
                </a:solidFill>
              </a:defRPr>
            </a:lvl7pPr>
            <a:lvl8pPr marL="3657600" lvl="7" indent="-228600" algn="l">
              <a:lnSpc>
                <a:spcPct val="90000"/>
              </a:lnSpc>
              <a:spcBef>
                <a:spcPts val="300"/>
              </a:spcBef>
              <a:spcAft>
                <a:spcPts val="0"/>
              </a:spcAft>
              <a:buClr>
                <a:srgbClr val="888888"/>
              </a:buClr>
              <a:buSzPts val="900"/>
              <a:buNone/>
              <a:defRPr sz="900">
                <a:solidFill>
                  <a:srgbClr val="888888"/>
                </a:solidFill>
              </a:defRPr>
            </a:lvl8pPr>
            <a:lvl9pPr marL="4114800" lvl="8" indent="-228600" algn="l">
              <a:lnSpc>
                <a:spcPct val="90000"/>
              </a:lnSpc>
              <a:spcBef>
                <a:spcPts val="300"/>
              </a:spcBef>
              <a:spcAft>
                <a:spcPts val="0"/>
              </a:spcAft>
              <a:buClr>
                <a:srgbClr val="888888"/>
              </a:buClr>
              <a:buSzPts val="900"/>
              <a:buNone/>
              <a:defRPr sz="900">
                <a:solidFill>
                  <a:srgbClr val="888888"/>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3"/>
        <p:cNvGrpSpPr/>
        <p:nvPr/>
      </p:nvGrpSpPr>
      <p:grpSpPr>
        <a:xfrm>
          <a:off x="0" y="0"/>
          <a:ext cx="0" cy="0"/>
          <a:chOff x="0" y="0"/>
          <a:chExt cx="0" cy="0"/>
        </a:xfrm>
      </p:grpSpPr>
      <p:sp>
        <p:nvSpPr>
          <p:cNvPr id="34" name="Google Shape;34;g3b0b0758d5d_0_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5" name="Google Shape;35;g3b0b0758d5d_0_3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6" name="Google Shape;36;g3b0b0758d5d_0_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g3b0b0758d5d_0_11"/>
          <p:cNvSpPr txBox="1">
            <a:spLocks noGrp="1"/>
          </p:cNvSpPr>
          <p:nvPr>
            <p:ph type="title"/>
          </p:nvPr>
        </p:nvSpPr>
        <p:spPr>
          <a:xfrm>
            <a:off x="596346" y="1"/>
            <a:ext cx="8110200" cy="8745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lt1"/>
              </a:buClr>
              <a:buSzPts val="2500"/>
              <a:buFont typeface="Arial"/>
              <a:buNone/>
              <a:defRPr sz="25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g3b0b0758d5d_0_11"/>
          <p:cNvSpPr txBox="1">
            <a:spLocks noGrp="1"/>
          </p:cNvSpPr>
          <p:nvPr>
            <p:ph type="body" idx="1"/>
          </p:nvPr>
        </p:nvSpPr>
        <p:spPr>
          <a:xfrm>
            <a:off x="596346" y="1095374"/>
            <a:ext cx="8110200" cy="3263400"/>
          </a:xfrm>
          <a:prstGeom prst="rect">
            <a:avLst/>
          </a:prstGeom>
          <a:noFill/>
          <a:ln>
            <a:noFill/>
          </a:ln>
        </p:spPr>
        <p:txBody>
          <a:bodyPr spcFirstLastPara="1" wrap="square" lIns="68575" tIns="34275" rIns="68575" bIns="34275" anchor="t" anchorCtr="0">
            <a:normAutofit/>
          </a:bodyPr>
          <a:lstStyle>
            <a:lvl1pPr marL="457200" marR="0" lvl="0" indent="-33020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298450" algn="l" rtl="0">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4pPr>
            <a:lvl5pPr marL="2286000" marR="0" lvl="4"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6pPr>
            <a:lvl7pPr marL="3200400" marR="0" lvl="6"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7pPr>
            <a:lvl8pPr marL="3657600" marR="0" lvl="7"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8pPr>
            <a:lvl9pPr marL="4114800" marR="0" lvl="8"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ducate.iowa.gov/media/8703/download?inlin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s://educate.iowa.gov/media/10541/download?inlin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ducate.iowa.gov/media/10541/download?inlin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mailto:cale.hutchings@iowa.gov"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ducate.iowa.gov/higher-ed/cte/iowa-quality/career-connected-learning#career-connected-learning-career-exploration-work-based-learnin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educate.iowa.gov/media/5732/download?inline" TargetMode="External"/><Relationship Id="rId4" Type="http://schemas.openxmlformats.org/officeDocument/2006/relationships/hyperlink" Target="https://www.legis.iowa.gov/legislation/BillBook?ga=90&amp;ba=SF%202411"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educate.iowa.gov/pk-12/data/data-collections/student-reporting#25-documentation"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youtube.com/watch?v=dYjoem2uoMM&amp;feature=youtu.b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youtube.com/watch?v=ZEr358WqxCc&amp;feature=youtu.b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hyperlink" Target="mailto:Jeffrey.Fletcher@iowa.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forms.gle/63kyqVhWHKHiJJqb7" TargetMode="External"/><Relationship Id="rId5" Type="http://schemas.openxmlformats.org/officeDocument/2006/relationships/hyperlink" Target="https://calendar.app.google/Q44ci3RrWzT5cwY4A" TargetMode="Externa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hyperlink" Target="https://educate.iowa.gov/media/7430/download?inline" TargetMode="External"/><Relationship Id="rId13" Type="http://schemas.openxmlformats.org/officeDocument/2006/relationships/hyperlink" Target="https://educate.iowa.gov/media/5449/download?inline" TargetMode="External"/><Relationship Id="rId3" Type="http://schemas.openxmlformats.org/officeDocument/2006/relationships/hyperlink" Target="https://educate.iowa.gov/media/8703/download?inline" TargetMode="External"/><Relationship Id="rId7" Type="http://schemas.openxmlformats.org/officeDocument/2006/relationships/hyperlink" Target="https://educate.iowa.gov/media/5510/download?inline" TargetMode="External"/><Relationship Id="rId12" Type="http://schemas.openxmlformats.org/officeDocument/2006/relationships/hyperlink" Target="https://educate.iowa.gov/higher-ed/cte/technical-assistance#secondary-cte-reporting-application-sctera-resources" TargetMode="External"/><Relationship Id="rId17" Type="http://schemas.openxmlformats.org/officeDocument/2006/relationships/hyperlink" Target="https://educate.iowa.gov/higher-ed/cte/iowa-quality/career-connected-learning#career-connected-learning-career-exploration-work-based-learning" TargetMode="External"/><Relationship Id="rId2" Type="http://schemas.openxmlformats.org/officeDocument/2006/relationships/notesSlide" Target="../notesSlides/notesSlide22.xml"/><Relationship Id="rId16" Type="http://schemas.openxmlformats.org/officeDocument/2006/relationships/hyperlink" Target="https://educate.iowa.gov/media/7536/download?inline" TargetMode="External"/><Relationship Id="rId1" Type="http://schemas.openxmlformats.org/officeDocument/2006/relationships/slideLayout" Target="../slideLayouts/slideLayout2.xml"/><Relationship Id="rId6" Type="http://schemas.openxmlformats.org/officeDocument/2006/relationships/hyperlink" Target="https://educate.iowa.gov/media/4859/download?inline" TargetMode="External"/><Relationship Id="rId11" Type="http://schemas.openxmlformats.org/officeDocument/2006/relationships/hyperlink" Target="https://educate.iowa.gov/media/1363/download?inline" TargetMode="External"/><Relationship Id="rId5" Type="http://schemas.openxmlformats.org/officeDocument/2006/relationships/hyperlink" Target="https://educate.iowa.gov/pk-12/data/data-collections/student-reporting#tutorials" TargetMode="External"/><Relationship Id="rId15" Type="http://schemas.openxmlformats.org/officeDocument/2006/relationships/hyperlink" Target="https://www.youtube.com/watch?v=ZEr358WqxCc&amp;feature=youtu.be" TargetMode="External"/><Relationship Id="rId10" Type="http://schemas.openxmlformats.org/officeDocument/2006/relationships/hyperlink" Target="https://educate.iowa.gov/media/6255/download?inline" TargetMode="External"/><Relationship Id="rId4" Type="http://schemas.openxmlformats.org/officeDocument/2006/relationships/hyperlink" Target="https://educate.iowa.gov/media/10541/download?inline" TargetMode="External"/><Relationship Id="rId9" Type="http://schemas.openxmlformats.org/officeDocument/2006/relationships/hyperlink" Target="https://educate.iowa.gov/media/3656/download?inline" TargetMode="External"/><Relationship Id="rId14" Type="http://schemas.openxmlformats.org/officeDocument/2006/relationships/hyperlink" Target="https://www.youtube.com/watch?v=dYjoem2uoMM&amp;feature=youtu.be"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educate.iowa.gov/higher-ed/cte/iowa-quality/career-connected-learnin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legis.iowa.gov/legislation/BillBook?ga=90&amp;ba=SF%202411"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educate.iowa.gov/cc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educate.iowa.gov/ccl" TargetMode="External"/><Relationship Id="rId4" Type="http://schemas.openxmlformats.org/officeDocument/2006/relationships/hyperlink" Target="https://educate.iowa.gov/higher-ed/cte/iowa-quality/career-connected-learnin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educate.iowa.gov/ccl" TargetMode="External"/><Relationship Id="rId7"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hyperlink" Target="mailto:Rachel.kruse@iowa.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educate.iowa.gov/media/8703/download?inline" TargetMode="External"/><Relationship Id="rId5" Type="http://schemas.openxmlformats.org/officeDocument/2006/relationships/hyperlink" Target="mailto:Lynette.foster@iowa.gov" TargetMode="External"/><Relationship Id="rId4" Type="http://schemas.openxmlformats.org/officeDocument/2006/relationships/hyperlink" Target="mailto:Kerri.ladehoff@iowa.gov"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iowastudentoutcomes.com/work-based-learnin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hyperlink" Target="http://educate.iowa.gov/cc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educate.iowa.gov/higher-ed/cte/irc"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educate.iowa.gov/pk-12/data/data-collections/student-reporting?utm_medium=email&amp;utm_source=govdelivery" TargetMode="External"/><Relationship Id="rId4" Type="http://schemas.openxmlformats.org/officeDocument/2006/relationships/hyperlink" Target="https://educate.iowa.gov/media/10465/download?inline"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educate.iowa.gov/ccl"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s://educate.iowa.gov/pk-12/accreditation-program-approval/school-improvement/superintendent-education-leader-update"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orkforce.iowa.gov/opportunities/work-based-learning" TargetMode="External"/><Relationship Id="rId7"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hyperlink" Target="https://workforce.iowa.gov/apprenticeship" TargetMode="External"/><Relationship Id="rId4" Type="http://schemas.openxmlformats.org/officeDocument/2006/relationships/hyperlink" Target="https://forms.office.com/g/cisSgSjgGA"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ducate.iowa.gov/pk-12/data/data-collections/student-reporting#student-reporting-in-iowa-tutorial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orkforce.iowa.gov/wbl-series"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8.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40.png"/></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9.xml"/><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9n55RQl7aps&amp;feature=youtu.be" TargetMode="External"/><Relationship Id="rId7" Type="http://schemas.openxmlformats.org/officeDocument/2006/relationships/hyperlink" Target="https://youtu.be/NC_UvTQTMI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youtube.com/watch?v=6GWpUyJ7VTY" TargetMode="External"/><Relationship Id="rId5" Type="http://schemas.openxmlformats.org/officeDocument/2006/relationships/hyperlink" Target="https://educate.iowa.gov/media/3656/download?inline" TargetMode="External"/><Relationship Id="rId4" Type="http://schemas.openxmlformats.org/officeDocument/2006/relationships/hyperlink" Target="https://nces.ed.gov/scedfinder"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6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ortal.ed.iowa.gov/iowalandingpage/landing.asp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portal.ed.iowa.gov/"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okta.iowa.gov/resourc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1"/>
          <p:cNvSpPr txBox="1"/>
          <p:nvPr/>
        </p:nvSpPr>
        <p:spPr>
          <a:xfrm>
            <a:off x="285750" y="361377"/>
            <a:ext cx="8572500" cy="1591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Arial"/>
                <a:ea typeface="Arial"/>
                <a:cs typeface="Arial"/>
                <a:sym typeface="Arial"/>
              </a:rPr>
              <a:t>Student Reporting in Iowa (SRI) and Secondary CTE Reporting Application (SCTERA) “Connections” Webinar</a:t>
            </a:r>
            <a:endParaRPr sz="3000" b="1" i="0" u="none" strike="noStrike" cap="none">
              <a:solidFill>
                <a:schemeClr val="lt1"/>
              </a:solidFill>
              <a:latin typeface="Arial"/>
              <a:ea typeface="Arial"/>
              <a:cs typeface="Arial"/>
              <a:sym typeface="Arial"/>
            </a:endParaRPr>
          </a:p>
        </p:txBody>
      </p:sp>
      <p:sp>
        <p:nvSpPr>
          <p:cNvPr id="42" name="Google Shape;42;p1"/>
          <p:cNvSpPr txBox="1"/>
          <p:nvPr/>
        </p:nvSpPr>
        <p:spPr>
          <a:xfrm>
            <a:off x="174900" y="1952575"/>
            <a:ext cx="8794200" cy="2062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200" b="1" i="0" u="none" strike="noStrike" cap="none">
                <a:solidFill>
                  <a:schemeClr val="lt1"/>
                </a:solidFill>
                <a:latin typeface="Arial"/>
                <a:ea typeface="Arial"/>
                <a:cs typeface="Arial"/>
                <a:sym typeface="Arial"/>
              </a:rPr>
              <a:t>Topic:</a:t>
            </a:r>
            <a:r>
              <a:rPr lang="en-US" sz="1200" b="0" i="0" u="none" strike="noStrike" cap="none">
                <a:solidFill>
                  <a:schemeClr val="lt1"/>
                </a:solidFill>
                <a:latin typeface="Arial"/>
                <a:ea typeface="Arial"/>
                <a:cs typeface="Arial"/>
                <a:sym typeface="Arial"/>
              </a:rPr>
              <a:t> </a:t>
            </a:r>
            <a:endParaRPr sz="12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200" b="0" i="0" u="none" strike="noStrike" cap="none">
                <a:solidFill>
                  <a:schemeClr val="lt1"/>
                </a:solidFill>
                <a:latin typeface="Arial"/>
                <a:ea typeface="Arial"/>
                <a:cs typeface="Arial"/>
                <a:sym typeface="Arial"/>
              </a:rPr>
              <a:t>Annual Upload for Secondary Career and Technical Reporting Application (SCTERA)</a:t>
            </a:r>
            <a:endParaRPr sz="12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200" b="1" i="0" u="none" strike="noStrike" cap="none">
                <a:solidFill>
                  <a:schemeClr val="lt1"/>
                </a:solidFill>
                <a:latin typeface="Arial"/>
                <a:ea typeface="Arial"/>
                <a:cs typeface="Arial"/>
                <a:sym typeface="Arial"/>
              </a:rPr>
              <a:t>Description:</a:t>
            </a:r>
            <a:r>
              <a:rPr lang="en-US" sz="1200" b="0" i="0" u="none" strike="noStrike" cap="none">
                <a:solidFill>
                  <a:schemeClr val="lt1"/>
                </a:solidFill>
                <a:latin typeface="Arial"/>
                <a:ea typeface="Arial"/>
                <a:cs typeface="Arial"/>
                <a:sym typeface="Arial"/>
              </a:rPr>
              <a:t> </a:t>
            </a:r>
            <a:endParaRPr sz="12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200" b="0" i="0" u="none" strike="noStrike" cap="none">
                <a:solidFill>
                  <a:schemeClr val="lt1"/>
                </a:solidFill>
                <a:latin typeface="Arial"/>
                <a:ea typeface="Arial"/>
                <a:cs typeface="Arial"/>
                <a:sym typeface="Arial"/>
              </a:rPr>
              <a:t>The annual upload for the Secondary Career and Technical Reporting Application (SCTERA) courses in a program begins Monday, January 5, 2026, and is to be completed by 5:00 PM on Thursday, January 29, 2026.</a:t>
            </a:r>
            <a:endParaRPr sz="12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200" b="0" i="0" u="none" strike="noStrike" cap="none">
                <a:solidFill>
                  <a:schemeClr val="lt1"/>
                </a:solidFill>
                <a:latin typeface="Arial"/>
                <a:ea typeface="Arial"/>
                <a:cs typeface="Arial"/>
                <a:sym typeface="Arial"/>
              </a:rPr>
              <a:t>Iowa Department of Education</a:t>
            </a:r>
            <a:endParaRPr sz="12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200" b="0" i="0" u="none" strike="noStrike" cap="none">
                <a:solidFill>
                  <a:schemeClr val="lt1"/>
                </a:solidFill>
                <a:latin typeface="Arial"/>
                <a:ea typeface="Arial"/>
                <a:cs typeface="Arial"/>
                <a:sym typeface="Arial"/>
              </a:rPr>
              <a:t>Zoom/webinar format</a:t>
            </a:r>
            <a:endParaRPr sz="12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200" b="0" i="0" u="none" strike="noStrike" cap="none">
                <a:solidFill>
                  <a:schemeClr val="lt1"/>
                </a:solidFill>
                <a:latin typeface="Arial"/>
                <a:ea typeface="Arial"/>
                <a:cs typeface="Arial"/>
                <a:sym typeface="Arial"/>
              </a:rPr>
              <a:t>10:00 - 11:00 AM</a:t>
            </a:r>
            <a:endParaRPr sz="12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200" b="0" i="0" u="none" strike="noStrike" cap="none">
                <a:solidFill>
                  <a:schemeClr val="lt1"/>
                </a:solidFill>
                <a:latin typeface="Arial"/>
                <a:ea typeface="Arial"/>
                <a:cs typeface="Arial"/>
                <a:sym typeface="Arial"/>
              </a:rPr>
              <a:t>12/17/2026</a:t>
            </a:r>
            <a:endParaRPr sz="1200" b="0"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7"/>
          <p:cNvSpPr txBox="1">
            <a:spLocks noGrp="1"/>
          </p:cNvSpPr>
          <p:nvPr>
            <p:ph type="body" idx="4294967295"/>
          </p:nvPr>
        </p:nvSpPr>
        <p:spPr>
          <a:xfrm>
            <a:off x="106675" y="111425"/>
            <a:ext cx="3910800" cy="483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50"/>
              </a:spcBef>
              <a:spcAft>
                <a:spcPts val="0"/>
              </a:spcAft>
              <a:buSzPts val="1800"/>
              <a:buNone/>
            </a:pPr>
            <a:r>
              <a:rPr lang="en-US" sz="1400" b="1" u="sng" dirty="0">
                <a:solidFill>
                  <a:srgbClr val="980000"/>
                </a:solidFill>
              </a:rPr>
              <a:t>CRITICAL!!! </a:t>
            </a:r>
            <a:endParaRPr sz="1400" b="1" dirty="0">
              <a:solidFill>
                <a:srgbClr val="980000"/>
              </a:solidFill>
            </a:endParaRPr>
          </a:p>
          <a:p>
            <a:pPr marL="0" lvl="0" indent="0" algn="l" rtl="0">
              <a:lnSpc>
                <a:spcPct val="100000"/>
              </a:lnSpc>
              <a:spcBef>
                <a:spcPts val="50"/>
              </a:spcBef>
              <a:spcAft>
                <a:spcPts val="0"/>
              </a:spcAft>
              <a:buSzPts val="1800"/>
              <a:buNone/>
            </a:pPr>
            <a:r>
              <a:rPr lang="en-US" sz="1400" b="1" dirty="0">
                <a:solidFill>
                  <a:srgbClr val="98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Accreditation Program Area, Code = ‘9’ or ’11*’ or ’12*’ for each Course that is Career &amp; Technical Education (CTE)</a:t>
            </a:r>
            <a:r>
              <a:rPr lang="en-US" sz="1400" b="1" dirty="0">
                <a:solidFill>
                  <a:srgbClr val="980000"/>
                </a:solidFill>
              </a:rPr>
              <a:t> </a:t>
            </a:r>
            <a:endParaRPr sz="1400" b="1" dirty="0">
              <a:solidFill>
                <a:srgbClr val="980000"/>
              </a:solidFill>
            </a:endParaRPr>
          </a:p>
          <a:p>
            <a:pPr marL="0" lvl="0" indent="0" algn="l" rtl="0">
              <a:lnSpc>
                <a:spcPct val="100000"/>
              </a:lnSpc>
              <a:spcBef>
                <a:spcPts val="50"/>
              </a:spcBef>
              <a:spcAft>
                <a:spcPts val="0"/>
              </a:spcAft>
              <a:buSzPts val="1800"/>
              <a:buNone/>
            </a:pPr>
            <a:r>
              <a:rPr lang="en-US" sz="1400" i="1" dirty="0">
                <a:solidFill>
                  <a:schemeClr val="dk1"/>
                </a:solidFill>
              </a:rPr>
              <a:t>*Caution should be given when assigning a course an accreditation area of ‘11’ or ‘12’</a:t>
            </a:r>
            <a:endParaRPr sz="1400" i="1" dirty="0">
              <a:solidFill>
                <a:schemeClr val="dk1"/>
              </a:solidFill>
            </a:endParaRPr>
          </a:p>
          <a:p>
            <a:pPr marL="914400" lvl="1" indent="-317500" algn="l" rtl="0">
              <a:lnSpc>
                <a:spcPct val="100000"/>
              </a:lnSpc>
              <a:spcBef>
                <a:spcPts val="50"/>
              </a:spcBef>
              <a:spcAft>
                <a:spcPts val="0"/>
              </a:spcAft>
              <a:buSzPts val="1400"/>
              <a:buChar char="○"/>
            </a:pPr>
            <a:r>
              <a:rPr lang="en-US" i="1" dirty="0">
                <a:solidFill>
                  <a:schemeClr val="dk1"/>
                </a:solidFill>
              </a:rPr>
              <a:t>Courses flagged with accreditation program area codes ’11’ or ’12’ will also “flow” into SCTERA.</a:t>
            </a:r>
            <a:endParaRPr i="1" dirty="0">
              <a:solidFill>
                <a:schemeClr val="dk1"/>
              </a:solidFill>
            </a:endParaRPr>
          </a:p>
          <a:p>
            <a:pPr marL="914400" lvl="1" indent="-317500" algn="l" rtl="0">
              <a:lnSpc>
                <a:spcPct val="100000"/>
              </a:lnSpc>
              <a:spcBef>
                <a:spcPts val="50"/>
              </a:spcBef>
              <a:spcAft>
                <a:spcPts val="0"/>
              </a:spcAft>
              <a:buClr>
                <a:schemeClr val="dk1"/>
              </a:buClr>
              <a:buSzPts val="1400"/>
              <a:buChar char="○"/>
            </a:pPr>
            <a:r>
              <a:rPr lang="en-US" i="1" dirty="0">
                <a:solidFill>
                  <a:schemeClr val="dk1"/>
                </a:solidFill>
              </a:rPr>
              <a:t>‘11’ = Applied STEM for Math (up to 2.0 units)</a:t>
            </a:r>
            <a:endParaRPr i="1" dirty="0">
              <a:solidFill>
                <a:schemeClr val="dk1"/>
              </a:solidFill>
            </a:endParaRPr>
          </a:p>
          <a:p>
            <a:pPr marL="914400" lvl="1" indent="-317500" algn="l" rtl="0">
              <a:lnSpc>
                <a:spcPct val="100000"/>
              </a:lnSpc>
              <a:spcBef>
                <a:spcPts val="50"/>
              </a:spcBef>
              <a:spcAft>
                <a:spcPts val="0"/>
              </a:spcAft>
              <a:buClr>
                <a:schemeClr val="dk1"/>
              </a:buClr>
              <a:buSzPts val="1400"/>
              <a:buChar char="○"/>
            </a:pPr>
            <a:r>
              <a:rPr lang="en-US" i="1" dirty="0">
                <a:solidFill>
                  <a:schemeClr val="dk1"/>
                </a:solidFill>
              </a:rPr>
              <a:t>‘12’ = Agricultural for Science (up to 2.0 units)</a:t>
            </a:r>
            <a:endParaRPr i="1" dirty="0">
              <a:solidFill>
                <a:schemeClr val="dk1"/>
              </a:solidFill>
            </a:endParaRPr>
          </a:p>
          <a:p>
            <a:pPr marL="0" lvl="0" indent="0" algn="l" rtl="0">
              <a:lnSpc>
                <a:spcPct val="100000"/>
              </a:lnSpc>
              <a:spcBef>
                <a:spcPts val="50"/>
              </a:spcBef>
              <a:spcAft>
                <a:spcPts val="0"/>
              </a:spcAft>
              <a:buSzPts val="1800"/>
              <a:buNone/>
            </a:pPr>
            <a:endParaRPr sz="1400" dirty="0"/>
          </a:p>
          <a:p>
            <a:pPr marL="0" lvl="0" indent="0" algn="l" rtl="0">
              <a:lnSpc>
                <a:spcPct val="100000"/>
              </a:lnSpc>
              <a:spcBef>
                <a:spcPts val="50"/>
              </a:spcBef>
              <a:spcAft>
                <a:spcPts val="0"/>
              </a:spcAft>
              <a:buSzPts val="1800"/>
              <a:buNone/>
            </a:pPr>
            <a:r>
              <a:rPr lang="en-US" sz="1400" dirty="0">
                <a:solidFill>
                  <a:schemeClr val="dk1"/>
                </a:solidFill>
              </a:rPr>
              <a:t>A critical step for information to “flow” into the IDE’s Secondary CTE Reporting Application (SCTERA) (</a:t>
            </a:r>
            <a:r>
              <a:rPr lang="en-US" sz="1400" u="sng" dirty="0">
                <a:solidFill>
                  <a:srgbClr val="0097A7"/>
                </a:solidFill>
                <a:hlinkClick r:id="rId3">
                  <a:extLst>
                    <a:ext uri="{A12FA001-AC4F-418D-AE19-62706E023703}">
                      <ahyp:hlinkClr xmlns:ahyp="http://schemas.microsoft.com/office/drawing/2018/hyperlinkcolor" val="tx"/>
                    </a:ext>
                  </a:extLst>
                </a:hlinkClick>
              </a:rPr>
              <a:t>SRI HANDBOOK, P. 109</a:t>
            </a:r>
            <a:r>
              <a:rPr lang="en-US" sz="1400" dirty="0">
                <a:solidFill>
                  <a:schemeClr val="dk1"/>
                </a:solidFill>
              </a:rPr>
              <a:t>)</a:t>
            </a:r>
            <a:endParaRPr sz="1400" dirty="0">
              <a:solidFill>
                <a:schemeClr val="dk1"/>
              </a:solidFill>
            </a:endParaRPr>
          </a:p>
          <a:p>
            <a:pPr marL="0" lvl="0" indent="0" algn="l" rtl="0">
              <a:lnSpc>
                <a:spcPct val="100000"/>
              </a:lnSpc>
              <a:spcBef>
                <a:spcPts val="50"/>
              </a:spcBef>
              <a:spcAft>
                <a:spcPts val="0"/>
              </a:spcAft>
              <a:buSzPts val="1800"/>
              <a:buNone/>
            </a:pPr>
            <a:endParaRPr sz="1400" dirty="0">
              <a:solidFill>
                <a:schemeClr val="dk1"/>
              </a:solidFill>
            </a:endParaRPr>
          </a:p>
          <a:p>
            <a:pPr marL="0" lvl="0" indent="0" algn="l" rtl="0">
              <a:lnSpc>
                <a:spcPct val="100000"/>
              </a:lnSpc>
              <a:spcBef>
                <a:spcPts val="50"/>
              </a:spcBef>
              <a:spcAft>
                <a:spcPts val="0"/>
              </a:spcAft>
              <a:buSzPts val="1800"/>
              <a:buNone/>
            </a:pPr>
            <a:r>
              <a:rPr lang="en-US" sz="1400" u="sng" dirty="0">
                <a:solidFill>
                  <a:srgbClr val="0097A7"/>
                </a:solidFill>
                <a:hlinkClick r:id="rId4">
                  <a:extLst>
                    <a:ext uri="{A12FA001-AC4F-418D-AE19-62706E023703}">
                      <ahyp:hlinkClr xmlns:ahyp="http://schemas.microsoft.com/office/drawing/2018/hyperlinkcolor" val="tx"/>
                    </a:ext>
                  </a:extLst>
                </a:hlinkClick>
              </a:rPr>
              <a:t>Reporting Assistance for HF 2465</a:t>
            </a:r>
            <a:r>
              <a:rPr lang="en-US" sz="1400" dirty="0"/>
              <a:t> </a:t>
            </a:r>
            <a:endParaRPr sz="1400" dirty="0"/>
          </a:p>
          <a:p>
            <a:pPr marL="0" lvl="0" indent="0" algn="l" rtl="0">
              <a:lnSpc>
                <a:spcPct val="100000"/>
              </a:lnSpc>
              <a:spcBef>
                <a:spcPts val="50"/>
              </a:spcBef>
              <a:spcAft>
                <a:spcPts val="0"/>
              </a:spcAft>
              <a:buSzPts val="1800"/>
              <a:buNone/>
            </a:pPr>
            <a:r>
              <a:rPr lang="en-US" sz="1400" dirty="0">
                <a:solidFill>
                  <a:schemeClr val="dk1"/>
                </a:solidFill>
              </a:rPr>
              <a:t>(about new accreditation areas ’11’ &amp; ‘12’)</a:t>
            </a:r>
            <a:endParaRPr sz="1400" dirty="0"/>
          </a:p>
          <a:p>
            <a:pPr marL="457200" lvl="0" indent="-228600" algn="l" rtl="0">
              <a:lnSpc>
                <a:spcPct val="100000"/>
              </a:lnSpc>
              <a:spcBef>
                <a:spcPts val="50"/>
              </a:spcBef>
              <a:spcAft>
                <a:spcPts val="0"/>
              </a:spcAft>
              <a:buSzPts val="1800"/>
              <a:buNone/>
            </a:pPr>
            <a:endParaRPr sz="1300" dirty="0">
              <a:solidFill>
                <a:schemeClr val="dk1"/>
              </a:solidFill>
            </a:endParaRPr>
          </a:p>
          <a:p>
            <a:pPr marL="457200" lvl="0" indent="-228600" algn="just" rtl="0">
              <a:lnSpc>
                <a:spcPct val="100000"/>
              </a:lnSpc>
              <a:spcBef>
                <a:spcPts val="0"/>
              </a:spcBef>
              <a:spcAft>
                <a:spcPts val="0"/>
              </a:spcAft>
              <a:buSzPts val="1800"/>
              <a:buNone/>
            </a:pPr>
            <a:endParaRPr sz="1300" dirty="0"/>
          </a:p>
        </p:txBody>
      </p:sp>
      <p:pic>
        <p:nvPicPr>
          <p:cNvPr id="104" name="Google Shape;104;p7" descr="A screenshot of the accreditation program area section of the 2024-2025 SRI Data Dictionary."/>
          <p:cNvPicPr preferRelativeResize="0"/>
          <p:nvPr/>
        </p:nvPicPr>
        <p:blipFill rotWithShape="1">
          <a:blip r:embed="rId5">
            <a:alphaModFix/>
          </a:blip>
          <a:srcRect/>
          <a:stretch/>
        </p:blipFill>
        <p:spPr>
          <a:xfrm>
            <a:off x="4137660" y="111435"/>
            <a:ext cx="4787441" cy="4799656"/>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1960"/>
              </a:srgbClr>
            </a:outerShdw>
          </a:effectLst>
        </p:spPr>
      </p:pic>
      <p:sp>
        <p:nvSpPr>
          <p:cNvPr id="105" name="Google Shape;105;p7"/>
          <p:cNvSpPr/>
          <p:nvPr/>
        </p:nvSpPr>
        <p:spPr>
          <a:xfrm>
            <a:off x="6000225" y="2375600"/>
            <a:ext cx="2398200" cy="129300"/>
          </a:xfrm>
          <a:prstGeom prst="rect">
            <a:avLst/>
          </a:prstGeom>
          <a:solidFill>
            <a:srgbClr val="C00000"/>
          </a:solidFill>
          <a:ln w="9525" cap="sq" cmpd="sng">
            <a:solidFill>
              <a:schemeClr val="dk1"/>
            </a:solidFill>
            <a:prstDash val="solid"/>
            <a:miter lim="8000"/>
            <a:headEnd type="none" w="sm" len="sm"/>
            <a:tailEnd type="none" w="sm" len="sm"/>
          </a:ln>
          <a:effectLst>
            <a:outerShdw blurRad="50800" dist="38100" dir="2700000" algn="tl" rotWithShape="0">
              <a:srgbClr val="000000">
                <a:alpha val="4196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chemeClr val="lt1"/>
                </a:solidFill>
                <a:latin typeface="Arial"/>
                <a:ea typeface="Arial"/>
                <a:cs typeface="Arial"/>
                <a:sym typeface="Arial"/>
              </a:rPr>
              <a:t>Applied STEM for Math</a:t>
            </a:r>
            <a:endParaRPr sz="1000" b="0" i="0" u="none" strike="noStrike" cap="none" dirty="0">
              <a:solidFill>
                <a:schemeClr val="lt1"/>
              </a:solidFill>
              <a:latin typeface="Arial"/>
              <a:ea typeface="Arial"/>
              <a:cs typeface="Arial"/>
              <a:sym typeface="Arial"/>
            </a:endParaRPr>
          </a:p>
        </p:txBody>
      </p:sp>
      <p:sp>
        <p:nvSpPr>
          <p:cNvPr id="106" name="Google Shape;106;p7"/>
          <p:cNvSpPr/>
          <p:nvPr/>
        </p:nvSpPr>
        <p:spPr>
          <a:xfrm>
            <a:off x="6000225" y="2507100"/>
            <a:ext cx="2398200" cy="129300"/>
          </a:xfrm>
          <a:prstGeom prst="rect">
            <a:avLst/>
          </a:prstGeom>
          <a:solidFill>
            <a:srgbClr val="C00000"/>
          </a:solidFill>
          <a:ln w="9525" cap="sq" cmpd="sng">
            <a:solidFill>
              <a:schemeClr val="dk1"/>
            </a:solidFill>
            <a:prstDash val="solid"/>
            <a:miter lim="8000"/>
            <a:headEnd type="none" w="sm" len="sm"/>
            <a:tailEnd type="none" w="sm" len="sm"/>
          </a:ln>
          <a:effectLst>
            <a:outerShdw blurRad="50800" dist="38100" dir="2700000" algn="tl" rotWithShape="0">
              <a:srgbClr val="000000">
                <a:alpha val="4196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chemeClr val="lt1"/>
                </a:solidFill>
                <a:latin typeface="Arial"/>
                <a:ea typeface="Arial"/>
                <a:cs typeface="Arial"/>
                <a:sym typeface="Arial"/>
              </a:rPr>
              <a:t>Agricultural for Science</a:t>
            </a:r>
            <a:endParaRPr sz="1000" b="0" i="0" u="none" strike="noStrike" cap="none" dirty="0">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8"/>
          <p:cNvSpPr txBox="1"/>
          <p:nvPr/>
        </p:nvSpPr>
        <p:spPr>
          <a:xfrm>
            <a:off x="197548" y="51375"/>
            <a:ext cx="8880300"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Student Reporting in Iowa &amp; Secondary CTE Reporting</a:t>
            </a:r>
            <a:endParaRPr sz="2400" b="0" i="0" u="none" strike="noStrike" cap="none">
              <a:solidFill>
                <a:srgbClr val="000000"/>
              </a:solidFill>
              <a:latin typeface="Roboto"/>
              <a:ea typeface="Roboto"/>
              <a:cs typeface="Roboto"/>
              <a:sym typeface="Roboto"/>
            </a:endParaRPr>
          </a:p>
        </p:txBody>
      </p:sp>
      <p:sp>
        <p:nvSpPr>
          <p:cNvPr id="112" name="Google Shape;112;p8"/>
          <p:cNvSpPr txBox="1">
            <a:spLocks noGrp="1"/>
          </p:cNvSpPr>
          <p:nvPr>
            <p:ph type="body" idx="1"/>
          </p:nvPr>
        </p:nvSpPr>
        <p:spPr>
          <a:xfrm>
            <a:off x="296700" y="695125"/>
            <a:ext cx="8550600" cy="4302600"/>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ts val="0"/>
              </a:spcBef>
              <a:spcAft>
                <a:spcPts val="0"/>
              </a:spcAft>
              <a:buSzPts val="1800"/>
              <a:buNone/>
            </a:pPr>
            <a:r>
              <a:rPr lang="en-US" sz="1300" b="1" u="sng" dirty="0">
                <a:solidFill>
                  <a:schemeClr val="dk1"/>
                </a:solidFill>
                <a:hlinkClick r:id="rId3">
                  <a:extLst>
                    <a:ext uri="{A12FA001-AC4F-418D-AE19-62706E023703}">
                      <ahyp:hlinkClr xmlns:ahyp="http://schemas.microsoft.com/office/drawing/2018/hyperlinkcolor" val="tx"/>
                    </a:ext>
                  </a:extLst>
                </a:hlinkClick>
              </a:rPr>
              <a:t>Reporting Assistance for HF 2465</a:t>
            </a:r>
            <a:endParaRPr sz="1300" b="1" dirty="0">
              <a:solidFill>
                <a:schemeClr val="dk1"/>
              </a:solidFill>
            </a:endParaRPr>
          </a:p>
          <a:p>
            <a:pPr marL="114300" lvl="0" indent="0" algn="l" rtl="0">
              <a:lnSpc>
                <a:spcPct val="100000"/>
              </a:lnSpc>
              <a:spcBef>
                <a:spcPts val="0"/>
              </a:spcBef>
              <a:spcAft>
                <a:spcPts val="0"/>
              </a:spcAft>
              <a:buSzPts val="1800"/>
              <a:buNone/>
            </a:pPr>
            <a:endParaRPr sz="800" b="1" dirty="0">
              <a:solidFill>
                <a:schemeClr val="dk1"/>
              </a:solidFill>
            </a:endParaRPr>
          </a:p>
          <a:p>
            <a:pPr marL="457200" lvl="0" indent="-311150" algn="l" rtl="0">
              <a:lnSpc>
                <a:spcPct val="100000"/>
              </a:lnSpc>
              <a:spcBef>
                <a:spcPts val="0"/>
              </a:spcBef>
              <a:spcAft>
                <a:spcPts val="0"/>
              </a:spcAft>
              <a:buSzPts val="1300"/>
              <a:buChar char="●"/>
            </a:pPr>
            <a:r>
              <a:rPr lang="en-US" sz="1300" dirty="0">
                <a:solidFill>
                  <a:schemeClr val="dk1"/>
                </a:solidFill>
              </a:rPr>
              <a:t>Accreditation program area code ’11’ – CTE (ASTEM) &amp; Mathematics ; ‘12’ – CTE (AG) &amp; Science</a:t>
            </a:r>
            <a:endParaRPr sz="1300" dirty="0"/>
          </a:p>
          <a:p>
            <a:pPr marL="914400" lvl="1" indent="-311150" algn="l" rtl="0">
              <a:lnSpc>
                <a:spcPct val="100000"/>
              </a:lnSpc>
              <a:spcBef>
                <a:spcPts val="0"/>
              </a:spcBef>
              <a:spcAft>
                <a:spcPts val="0"/>
              </a:spcAft>
              <a:buSzPts val="1300"/>
              <a:buChar char="●"/>
            </a:pPr>
            <a:r>
              <a:rPr lang="en-US" sz="1300" dirty="0">
                <a:solidFill>
                  <a:schemeClr val="dk1"/>
                </a:solidFill>
              </a:rPr>
              <a:t>An Act modifying provisions related to the curriculum provided to students enrolled in grades 9-12 by allowing instruction related to agriculture to meet a portion of the unit requirements related to science, and </a:t>
            </a:r>
            <a:endParaRPr sz="1300" dirty="0"/>
          </a:p>
          <a:p>
            <a:pPr marL="914400" lvl="1" indent="-311150" algn="l" rtl="0">
              <a:lnSpc>
                <a:spcPct val="100000"/>
              </a:lnSpc>
              <a:spcBef>
                <a:spcPts val="0"/>
              </a:spcBef>
              <a:spcAft>
                <a:spcPts val="0"/>
              </a:spcAft>
              <a:buSzPts val="1300"/>
              <a:buChar char="●"/>
            </a:pPr>
            <a:r>
              <a:rPr lang="en-US" sz="1300" dirty="0">
                <a:solidFill>
                  <a:schemeClr val="dk1"/>
                </a:solidFill>
              </a:rPr>
              <a:t>Allowing instruction related to ASTEM to meet a portion of the unit requirements related to mathematics. </a:t>
            </a:r>
            <a:endParaRPr sz="1300" dirty="0"/>
          </a:p>
          <a:p>
            <a:pPr marL="114300" lvl="0" indent="0" algn="l" rtl="0">
              <a:lnSpc>
                <a:spcPct val="100000"/>
              </a:lnSpc>
              <a:spcBef>
                <a:spcPts val="0"/>
              </a:spcBef>
              <a:spcAft>
                <a:spcPts val="0"/>
              </a:spcAft>
              <a:buSzPts val="1800"/>
              <a:buNone/>
            </a:pPr>
            <a:endParaRPr sz="800" dirty="0">
              <a:solidFill>
                <a:schemeClr val="dk1"/>
              </a:solidFill>
            </a:endParaRPr>
          </a:p>
          <a:p>
            <a:pPr marL="114300" lvl="0" indent="0" algn="l" rtl="0">
              <a:lnSpc>
                <a:spcPct val="100000"/>
              </a:lnSpc>
              <a:spcBef>
                <a:spcPts val="0"/>
              </a:spcBef>
              <a:spcAft>
                <a:spcPts val="0"/>
              </a:spcAft>
              <a:buSzPts val="1800"/>
              <a:buNone/>
            </a:pPr>
            <a:r>
              <a:rPr lang="en-US" sz="1300" b="1" dirty="0">
                <a:solidFill>
                  <a:schemeClr val="dk1"/>
                </a:solidFill>
              </a:rPr>
              <a:t>Selecting Accreditation Area in Student Reporting in Iowa (SRI) </a:t>
            </a:r>
            <a:endParaRPr sz="1300" dirty="0"/>
          </a:p>
          <a:p>
            <a:pPr marL="457200" lvl="0" indent="-311150" algn="l" rtl="0">
              <a:lnSpc>
                <a:spcPct val="100000"/>
              </a:lnSpc>
              <a:spcBef>
                <a:spcPts val="0"/>
              </a:spcBef>
              <a:spcAft>
                <a:spcPts val="0"/>
              </a:spcAft>
              <a:buSzPts val="1300"/>
              <a:buChar char="●"/>
            </a:pPr>
            <a:r>
              <a:rPr lang="en-US" sz="1300" dirty="0">
                <a:solidFill>
                  <a:schemeClr val="dk1"/>
                </a:solidFill>
              </a:rPr>
              <a:t>Districts opting to use a course with an Agriculture SCED code to also meet accreditation requirements in science, should set the Accreditation Program Area to '12' </a:t>
            </a:r>
            <a:r>
              <a:rPr lang="en-US" sz="1300" dirty="0"/>
              <a:t>C</a:t>
            </a:r>
            <a:r>
              <a:rPr lang="en-US" sz="1300" dirty="0">
                <a:solidFill>
                  <a:schemeClr val="dk1"/>
                </a:solidFill>
              </a:rPr>
              <a:t>areer and </a:t>
            </a:r>
            <a:r>
              <a:rPr lang="en-US" sz="1300" dirty="0"/>
              <a:t>T</a:t>
            </a:r>
            <a:r>
              <a:rPr lang="en-US" sz="1300" dirty="0">
                <a:solidFill>
                  <a:schemeClr val="dk1"/>
                </a:solidFill>
              </a:rPr>
              <a:t>echnical </a:t>
            </a:r>
            <a:r>
              <a:rPr lang="en-US" sz="1300" dirty="0"/>
              <a:t>E</a:t>
            </a:r>
            <a:r>
              <a:rPr lang="en-US" sz="1300" dirty="0">
                <a:solidFill>
                  <a:schemeClr val="dk1"/>
                </a:solidFill>
              </a:rPr>
              <a:t>ducation (CTE) and Science on the course in their </a:t>
            </a:r>
            <a:r>
              <a:rPr lang="en-US" sz="1300" dirty="0"/>
              <a:t>S</a:t>
            </a:r>
            <a:r>
              <a:rPr lang="en-US" sz="1300" dirty="0">
                <a:solidFill>
                  <a:schemeClr val="dk1"/>
                </a:solidFill>
              </a:rPr>
              <a:t>tudent </a:t>
            </a:r>
            <a:r>
              <a:rPr lang="en-US" sz="1300" dirty="0"/>
              <a:t>I</a:t>
            </a:r>
            <a:r>
              <a:rPr lang="en-US" sz="1300" dirty="0">
                <a:solidFill>
                  <a:schemeClr val="dk1"/>
                </a:solidFill>
              </a:rPr>
              <a:t>nformation </a:t>
            </a:r>
            <a:r>
              <a:rPr lang="en-US" sz="1300" dirty="0"/>
              <a:t>S</a:t>
            </a:r>
            <a:r>
              <a:rPr lang="en-US" sz="1300" dirty="0">
                <a:solidFill>
                  <a:schemeClr val="dk1"/>
                </a:solidFill>
              </a:rPr>
              <a:t>ystem (SIS). </a:t>
            </a:r>
            <a:endParaRPr sz="1300" dirty="0"/>
          </a:p>
          <a:p>
            <a:pPr marL="457200" lvl="0" indent="-311150" algn="l" rtl="0">
              <a:lnSpc>
                <a:spcPct val="100000"/>
              </a:lnSpc>
              <a:spcBef>
                <a:spcPts val="0"/>
              </a:spcBef>
              <a:spcAft>
                <a:spcPts val="0"/>
              </a:spcAft>
              <a:buSzPts val="1300"/>
              <a:buChar char="●"/>
            </a:pPr>
            <a:r>
              <a:rPr lang="en-US" sz="1300" dirty="0">
                <a:solidFill>
                  <a:schemeClr val="dk1"/>
                </a:solidFill>
              </a:rPr>
              <a:t>Districts opting to use a course with an Applied Science SCED code to also meet accreditation requirements for mathematics should set the Accreditation Program Area to '11' CTE and Mathematics on the course in their SIS. </a:t>
            </a:r>
            <a:endParaRPr sz="1300" dirty="0"/>
          </a:p>
          <a:p>
            <a:pPr marL="457200" lvl="0" indent="-311150" algn="l" rtl="0">
              <a:lnSpc>
                <a:spcPct val="100000"/>
              </a:lnSpc>
              <a:spcBef>
                <a:spcPts val="0"/>
              </a:spcBef>
              <a:spcAft>
                <a:spcPts val="0"/>
              </a:spcAft>
              <a:buSzPts val="1300"/>
              <a:buChar char="●"/>
            </a:pPr>
            <a:r>
              <a:rPr lang="en-US" sz="1300" dirty="0">
                <a:solidFill>
                  <a:schemeClr val="dk1"/>
                </a:solidFill>
              </a:rPr>
              <a:t>Courses with the Accreditation Program Area of '11' or '12' will show in the district's curriculum accreditation report found in winter SRI in both CTE and either math or science accreditation areas.</a:t>
            </a:r>
            <a:endParaRPr sz="1300" dirty="0"/>
          </a:p>
          <a:p>
            <a:pPr marL="914400" lvl="1" indent="-311150" algn="l" rtl="0">
              <a:lnSpc>
                <a:spcPct val="100000"/>
              </a:lnSpc>
              <a:spcBef>
                <a:spcPts val="0"/>
              </a:spcBef>
              <a:spcAft>
                <a:spcPts val="0"/>
              </a:spcAft>
              <a:buSzPts val="1300"/>
              <a:buChar char="○"/>
            </a:pPr>
            <a:r>
              <a:rPr lang="en-US" sz="1300" dirty="0">
                <a:solidFill>
                  <a:schemeClr val="dk1"/>
                </a:solidFill>
              </a:rPr>
              <a:t>As mentioned earlier, these courses will also “flow” into SCTERA and populate the courses lists to as options to add to programs.</a:t>
            </a:r>
            <a:endParaRPr sz="1300" dirty="0"/>
          </a:p>
          <a:p>
            <a:pPr marL="596900" lvl="1" indent="0" algn="l" rtl="0">
              <a:lnSpc>
                <a:spcPct val="100000"/>
              </a:lnSpc>
              <a:spcBef>
                <a:spcPts val="0"/>
              </a:spcBef>
              <a:spcAft>
                <a:spcPts val="0"/>
              </a:spcAft>
              <a:buSzPts val="1400"/>
              <a:buNone/>
            </a:pPr>
            <a:endParaRPr sz="600" dirty="0">
              <a:solidFill>
                <a:schemeClr val="dk1"/>
              </a:solidFill>
            </a:endParaRPr>
          </a:p>
          <a:p>
            <a:pPr marL="139700" lvl="0" indent="0" algn="l" rtl="0">
              <a:lnSpc>
                <a:spcPct val="100000"/>
              </a:lnSpc>
              <a:spcBef>
                <a:spcPts val="0"/>
              </a:spcBef>
              <a:spcAft>
                <a:spcPts val="0"/>
              </a:spcAft>
              <a:buSzPts val="1800"/>
              <a:buNone/>
            </a:pPr>
            <a:r>
              <a:rPr lang="en-US" sz="1300" dirty="0"/>
              <a:t>For more information or questions, please contact Cale Hutchings at </a:t>
            </a:r>
            <a:r>
              <a:rPr lang="en-US" sz="1300" u="sng" dirty="0">
                <a:solidFill>
                  <a:schemeClr val="hlink"/>
                </a:solidFill>
                <a:hlinkClick r:id="rId4"/>
              </a:rPr>
              <a:t>cale.hutchings@iowa.gov</a:t>
            </a:r>
            <a:r>
              <a:rPr lang="en-US" sz="1300" dirty="0"/>
              <a:t>    </a:t>
            </a:r>
            <a:endParaRPr sz="1300" dirty="0">
              <a:solidFill>
                <a:schemeClr val="accent5"/>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9"/>
          <p:cNvSpPr txBox="1"/>
          <p:nvPr/>
        </p:nvSpPr>
        <p:spPr>
          <a:xfrm>
            <a:off x="157019" y="76199"/>
            <a:ext cx="8688194"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WBL SCED CODING – Student Reporting in Iowa (SRI)</a:t>
            </a:r>
            <a:endParaRPr sz="2400" b="0" i="0" u="none" strike="noStrike" cap="none">
              <a:solidFill>
                <a:srgbClr val="000000"/>
              </a:solidFill>
              <a:latin typeface="Roboto"/>
              <a:ea typeface="Roboto"/>
              <a:cs typeface="Roboto"/>
              <a:sym typeface="Roboto"/>
            </a:endParaRPr>
          </a:p>
        </p:txBody>
      </p:sp>
      <p:sp>
        <p:nvSpPr>
          <p:cNvPr id="118" name="Google Shape;118;p9"/>
          <p:cNvSpPr txBox="1">
            <a:spLocks noGrp="1"/>
          </p:cNvSpPr>
          <p:nvPr>
            <p:ph type="body" idx="1"/>
          </p:nvPr>
        </p:nvSpPr>
        <p:spPr>
          <a:xfrm>
            <a:off x="157125" y="637925"/>
            <a:ext cx="8832600" cy="41436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sz="1400" b="1" u="sng" dirty="0">
                <a:solidFill>
                  <a:schemeClr val="dk1"/>
                </a:solidFill>
                <a:hlinkClick r:id="rId3">
                  <a:extLst>
                    <a:ext uri="{A12FA001-AC4F-418D-AE19-62706E023703}">
                      <ahyp:hlinkClr xmlns:ahyp="http://schemas.microsoft.com/office/drawing/2018/hyperlinkcolor" val="tx"/>
                    </a:ext>
                  </a:extLst>
                </a:hlinkClick>
              </a:rPr>
              <a:t>Coding &amp; Reporting Work-Based Learning Experiences</a:t>
            </a:r>
            <a:endParaRPr sz="1400" b="1" dirty="0">
              <a:solidFill>
                <a:schemeClr val="dk1"/>
              </a:solidFill>
            </a:endParaRPr>
          </a:p>
          <a:p>
            <a:pPr marL="114300" lvl="0" indent="0" algn="l" rtl="0">
              <a:lnSpc>
                <a:spcPct val="115000"/>
              </a:lnSpc>
              <a:spcBef>
                <a:spcPts val="0"/>
              </a:spcBef>
              <a:spcAft>
                <a:spcPts val="0"/>
              </a:spcAft>
              <a:buSzPts val="1800"/>
              <a:buNone/>
            </a:pPr>
            <a:endParaRPr sz="100" b="1" dirty="0">
              <a:solidFill>
                <a:schemeClr val="dk1"/>
              </a:solidFill>
            </a:endParaRPr>
          </a:p>
          <a:p>
            <a:pPr marL="457200" lvl="0" indent="-342900" algn="l" rtl="0">
              <a:lnSpc>
                <a:spcPct val="115000"/>
              </a:lnSpc>
              <a:spcBef>
                <a:spcPts val="0"/>
              </a:spcBef>
              <a:spcAft>
                <a:spcPts val="0"/>
              </a:spcAft>
              <a:buSzPts val="1800"/>
              <a:buChar char="●"/>
            </a:pPr>
            <a:r>
              <a:rPr lang="en-US" sz="1400" dirty="0">
                <a:solidFill>
                  <a:schemeClr val="dk1"/>
                </a:solidFill>
              </a:rPr>
              <a:t>Beginning with the 2024-25 academic year, work-based learning reporting will reflect the new state definition referenced above for Iowa’s new, unified Every Student Succeeds Act (ESSA) school accountability system, which includes work-based learning experiences attained in the Postsecondary Readiness Indicator, and Iowa’s Perkins Secondary Career and Technical Education 5S3 work-based learning measure (</a:t>
            </a:r>
            <a:r>
              <a:rPr lang="en-US" sz="1400" u="sng" dirty="0">
                <a:solidFill>
                  <a:srgbClr val="0097A7"/>
                </a:solidFill>
                <a:hlinkClick r:id="rId4">
                  <a:extLst>
                    <a:ext uri="{A12FA001-AC4F-418D-AE19-62706E023703}">
                      <ahyp:hlinkClr xmlns:ahyp="http://schemas.microsoft.com/office/drawing/2018/hyperlinkcolor" val="tx"/>
                    </a:ext>
                  </a:extLst>
                </a:hlinkClick>
              </a:rPr>
              <a:t>Senate File 2411</a:t>
            </a:r>
            <a:r>
              <a:rPr lang="en-US" sz="1400" dirty="0">
                <a:solidFill>
                  <a:schemeClr val="dk1"/>
                </a:solidFill>
              </a:rPr>
              <a:t>, 2024).</a:t>
            </a:r>
            <a:endParaRPr dirty="0"/>
          </a:p>
          <a:p>
            <a:pPr marL="457200" lvl="0" indent="-342900" algn="l" rtl="0">
              <a:lnSpc>
                <a:spcPct val="115000"/>
              </a:lnSpc>
              <a:spcBef>
                <a:spcPts val="0"/>
              </a:spcBef>
              <a:spcAft>
                <a:spcPts val="0"/>
              </a:spcAft>
              <a:buSzPts val="1800"/>
              <a:buChar char="●"/>
            </a:pPr>
            <a:r>
              <a:rPr lang="en-US" sz="1400" dirty="0">
                <a:solidFill>
                  <a:schemeClr val="dk1"/>
                </a:solidFill>
              </a:rPr>
              <a:t>Schools will leverage existing SCED codes and embedded work-based learning codes to report these activities to the Iowa Department of Education. </a:t>
            </a:r>
            <a:endParaRPr dirty="0"/>
          </a:p>
          <a:p>
            <a:pPr marL="114300" lvl="0" indent="0" algn="l" rtl="0">
              <a:lnSpc>
                <a:spcPct val="115000"/>
              </a:lnSpc>
              <a:spcBef>
                <a:spcPts val="0"/>
              </a:spcBef>
              <a:spcAft>
                <a:spcPts val="0"/>
              </a:spcAft>
              <a:buSzPts val="1800"/>
              <a:buNone/>
            </a:pPr>
            <a:endParaRPr sz="1400" b="1" dirty="0">
              <a:solidFill>
                <a:schemeClr val="dk1"/>
              </a:solidFill>
            </a:endParaRPr>
          </a:p>
          <a:p>
            <a:pPr marL="114300" lvl="0" indent="0" algn="l" rtl="0">
              <a:lnSpc>
                <a:spcPct val="115000"/>
              </a:lnSpc>
              <a:spcBef>
                <a:spcPts val="0"/>
              </a:spcBef>
              <a:spcAft>
                <a:spcPts val="0"/>
              </a:spcAft>
              <a:buSzPts val="1800"/>
              <a:buNone/>
            </a:pPr>
            <a:r>
              <a:rPr lang="en-US" sz="1400" b="1" dirty="0">
                <a:solidFill>
                  <a:schemeClr val="dk1"/>
                </a:solidFill>
              </a:rPr>
              <a:t>FAQ &amp; Guidance </a:t>
            </a:r>
            <a:endParaRPr dirty="0"/>
          </a:p>
          <a:p>
            <a:pPr marL="457200" lvl="0" indent="-342900" algn="l" rtl="0">
              <a:lnSpc>
                <a:spcPct val="115000"/>
              </a:lnSpc>
              <a:spcBef>
                <a:spcPts val="0"/>
              </a:spcBef>
              <a:spcAft>
                <a:spcPts val="0"/>
              </a:spcAft>
              <a:buSzPts val="1800"/>
              <a:buChar char="●"/>
            </a:pPr>
            <a:r>
              <a:rPr lang="en-US" sz="1400" u="sng" dirty="0">
                <a:solidFill>
                  <a:srgbClr val="0097A7"/>
                </a:solidFill>
                <a:hlinkClick r:id="rId3">
                  <a:extLst>
                    <a:ext uri="{A12FA001-AC4F-418D-AE19-62706E023703}">
                      <ahyp:hlinkClr xmlns:ahyp="http://schemas.microsoft.com/office/drawing/2018/hyperlinkcolor" val="tx"/>
                    </a:ext>
                  </a:extLst>
                </a:hlinkClick>
              </a:rPr>
              <a:t>Work-Based Learning Definition and Reporting</a:t>
            </a:r>
            <a:endParaRPr sz="1400" u="sng" dirty="0">
              <a:solidFill>
                <a:srgbClr val="0097A7"/>
              </a:solidFill>
            </a:endParaRPr>
          </a:p>
          <a:p>
            <a:pPr marL="457200" lvl="0" indent="-342900" algn="l" rtl="0">
              <a:lnSpc>
                <a:spcPct val="115000"/>
              </a:lnSpc>
              <a:spcBef>
                <a:spcPts val="0"/>
              </a:spcBef>
              <a:spcAft>
                <a:spcPts val="0"/>
              </a:spcAft>
              <a:buSzPts val="1800"/>
              <a:buChar char="●"/>
            </a:pPr>
            <a:r>
              <a:rPr lang="en-US" sz="1400" u="sng" dirty="0">
                <a:solidFill>
                  <a:srgbClr val="0097A7"/>
                </a:solidFill>
                <a:hlinkClick r:id="rId5">
                  <a:extLst>
                    <a:ext uri="{A12FA001-AC4F-418D-AE19-62706E023703}">
                      <ahyp:hlinkClr xmlns:ahyp="http://schemas.microsoft.com/office/drawing/2018/hyperlinkcolor" val="tx"/>
                    </a:ext>
                  </a:extLst>
                </a:hlinkClick>
              </a:rPr>
              <a:t>Work-Based Learning Course Naming and Coding</a:t>
            </a:r>
            <a:endParaRPr sz="1400" dirty="0">
              <a:solidFill>
                <a:srgbClr val="0097A7"/>
              </a:solidFill>
            </a:endParaRPr>
          </a:p>
          <a:p>
            <a:pPr marL="457200" lvl="0" indent="-228600" algn="l" rtl="0">
              <a:lnSpc>
                <a:spcPct val="115000"/>
              </a:lnSpc>
              <a:spcBef>
                <a:spcPts val="0"/>
              </a:spcBef>
              <a:spcAft>
                <a:spcPts val="0"/>
              </a:spcAft>
              <a:buSzPts val="1800"/>
              <a:buNone/>
            </a:pPr>
            <a:endParaRPr sz="100" dirty="0">
              <a:solidFill>
                <a:schemeClr val="dk1"/>
              </a:solidFill>
            </a:endParaRPr>
          </a:p>
          <a:p>
            <a:pPr marL="114300" lvl="0" indent="0" algn="l" rtl="0">
              <a:lnSpc>
                <a:spcPct val="100000"/>
              </a:lnSpc>
              <a:spcBef>
                <a:spcPts val="0"/>
              </a:spcBef>
              <a:spcAft>
                <a:spcPts val="0"/>
              </a:spcAft>
              <a:buSzPts val="1800"/>
              <a:buNone/>
            </a:pPr>
            <a:r>
              <a:rPr lang="en-US" sz="1400" dirty="0"/>
              <a:t>For more information or questions, please contact Jodie Smith at jodie.smith@iowa.gov   </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0"/>
          <p:cNvSpPr txBox="1"/>
          <p:nvPr/>
        </p:nvSpPr>
        <p:spPr>
          <a:xfrm>
            <a:off x="4053850" y="43175"/>
            <a:ext cx="4960500" cy="495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700" b="1" i="0" u="none" strike="noStrike" cap="none" dirty="0">
                <a:solidFill>
                  <a:srgbClr val="000000"/>
                </a:solidFill>
                <a:latin typeface="Arial"/>
                <a:ea typeface="Arial"/>
                <a:cs typeface="Arial"/>
                <a:sym typeface="Arial"/>
              </a:rPr>
              <a:t>Embedded Career Connected Learning Coding – SRI</a:t>
            </a:r>
            <a:endParaRPr sz="17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500"/>
              <a:buFont typeface="Arial"/>
              <a:buNone/>
            </a:pPr>
            <a:endParaRPr sz="700" b="1"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0"/>
              <a:buFont typeface="Arial"/>
              <a:buNone/>
            </a:pPr>
            <a:endParaRPr sz="300" b="0" i="0" u="none" strike="noStrike" cap="none" dirty="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Embedded Career Connected Learning Coding Indicato</a:t>
            </a:r>
            <a:r>
              <a:rPr lang="en-US" sz="1600" b="0" i="0" u="none" strike="noStrike" cap="none" dirty="0">
                <a:solidFill>
                  <a:srgbClr val="000000"/>
                </a:solidFill>
                <a:latin typeface="Arial"/>
                <a:ea typeface="Arial"/>
                <a:cs typeface="Arial"/>
                <a:sym typeface="Arial"/>
              </a:rPr>
              <a:t>r was added to SRI and district SIS systems beginning with the 2023-2024 reporting cycle for use in reporting work-based learning happening in courses that may not be a dedicated WBL course. </a:t>
            </a: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Embedded Career Connect Learning</a:t>
            </a:r>
            <a:r>
              <a:rPr lang="en-US" sz="1600" b="0" i="0" u="none" strike="noStrike" cap="none" dirty="0">
                <a:solidFill>
                  <a:srgbClr val="000000"/>
                </a:solidFill>
                <a:latin typeface="Arial"/>
                <a:ea typeface="Arial"/>
                <a:cs typeface="Arial"/>
                <a:sym typeface="Arial"/>
              </a:rPr>
              <a:t> codes are outlined in the</a:t>
            </a:r>
            <a:r>
              <a:rPr lang="en-US" sz="1600" b="1" i="0" u="sng" strike="noStrike" cap="none" dirty="0">
                <a:solidFill>
                  <a:srgbClr val="0097A7"/>
                </a:solidFill>
                <a:latin typeface="Arial"/>
                <a:ea typeface="Arial"/>
                <a:cs typeface="Arial"/>
                <a:sym typeface="Arial"/>
                <a:hlinkClick r:id="rId3">
                  <a:extLst>
                    <a:ext uri="{A12FA001-AC4F-418D-AE19-62706E023703}">
                      <ahyp:hlinkClr xmlns:ahyp="http://schemas.microsoft.com/office/drawing/2018/hyperlinkcolor" val="tx"/>
                    </a:ext>
                  </a:extLst>
                </a:hlinkCli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 </a:t>
            </a:r>
            <a:r>
              <a:rPr lang="en-US" sz="1600" b="1" i="0" u="sng" strike="noStrike" cap="none" dirty="0">
                <a:solidFill>
                  <a:srgbClr val="0097A7"/>
                </a:solidFill>
                <a:latin typeface="Arial"/>
                <a:ea typeface="Arial"/>
                <a:cs typeface="Arial"/>
                <a:sym typeface="Arial"/>
                <a:hlinkClick r:id="rId3">
                  <a:extLst>
                    <a:ext uri="{A12FA001-AC4F-418D-AE19-62706E023703}">
                      <ahyp:hlinkClr xmlns:ahyp="http://schemas.microsoft.com/office/drawing/2018/hyperlinkcolor" val="tx"/>
                    </a:ext>
                  </a:extLst>
                </a:hlinkCli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Student Reporting in Iowa (SRI) data dictionary</a:t>
            </a:r>
            <a:r>
              <a:rPr lang="en-US" sz="1600" b="0" i="0" u="none" strike="noStrike" cap="none" dirty="0">
                <a:solidFill>
                  <a:srgbClr val="0097A7"/>
                </a:solidFill>
                <a:latin typeface="Arial"/>
                <a:ea typeface="Arial"/>
                <a:cs typeface="Arial"/>
                <a:sym typeface="Arial"/>
              </a:rPr>
              <a:t> </a:t>
            </a:r>
            <a:r>
              <a:rPr lang="en-US" sz="1600" b="0" i="0" u="none" strike="noStrike" cap="none" dirty="0">
                <a:solidFill>
                  <a:srgbClr val="000000"/>
                </a:solidFill>
                <a:latin typeface="Arial"/>
                <a:ea typeface="Arial"/>
                <a:cs typeface="Arial"/>
                <a:sym typeface="Arial"/>
              </a:rPr>
              <a:t>(p. 115).</a:t>
            </a: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Arial"/>
                <a:ea typeface="Arial"/>
                <a:cs typeface="Arial"/>
                <a:sym typeface="Arial"/>
              </a:rPr>
              <a:t>“User Notes” indicates which embed codes count toward the state’s new work-based learning definition and which do not, etc. </a:t>
            </a: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Arial"/>
                <a:ea typeface="Arial"/>
                <a:cs typeface="Arial"/>
                <a:sym typeface="Arial"/>
              </a:rPr>
              <a:t>It is desired ALL courses include this code, even dedicated WBL courses, since it adds a layer of specificity that does not exist with SCED codes. </a:t>
            </a:r>
            <a:endParaRPr sz="1600" b="0" i="0" u="none" strike="noStrike" cap="none" dirty="0">
              <a:solidFill>
                <a:srgbClr val="000000"/>
              </a:solidFill>
              <a:latin typeface="Arial"/>
              <a:ea typeface="Arial"/>
              <a:cs typeface="Arial"/>
              <a:sym typeface="Arial"/>
            </a:endParaRPr>
          </a:p>
        </p:txBody>
      </p:sp>
      <p:pic>
        <p:nvPicPr>
          <p:cNvPr id="124" name="Google Shape;124;p10"/>
          <p:cNvPicPr preferRelativeResize="0"/>
          <p:nvPr/>
        </p:nvPicPr>
        <p:blipFill rotWithShape="1">
          <a:blip r:embed="rId4">
            <a:alphaModFix/>
          </a:blip>
          <a:srcRect l="2924" r="1517"/>
          <a:stretch/>
        </p:blipFill>
        <p:spPr>
          <a:xfrm>
            <a:off x="346300" y="100000"/>
            <a:ext cx="3535725" cy="49435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3b0b0758d5d_0_1"/>
          <p:cNvSpPr txBox="1"/>
          <p:nvPr/>
        </p:nvSpPr>
        <p:spPr>
          <a:xfrm>
            <a:off x="118475" y="600850"/>
            <a:ext cx="3007800" cy="4494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Arial"/>
                <a:ea typeface="Arial"/>
                <a:cs typeface="Arial"/>
                <a:sym typeface="Arial"/>
              </a:rPr>
              <a:t>Career Academy Program</a:t>
            </a:r>
            <a:endParaRPr sz="11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District “identifies/selects” Career Academy Program Courses ONLY (when/if) applicable.</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98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sng" strike="noStrike" cap="none" dirty="0">
                <a:solidFill>
                  <a:srgbClr val="980000"/>
                </a:solidFill>
                <a:latin typeface="Arial"/>
                <a:ea typeface="Arial"/>
                <a:cs typeface="Arial"/>
                <a:sym typeface="Arial"/>
              </a:rPr>
              <a:t>If you have any questions about this new district </a:t>
            </a:r>
            <a:r>
              <a:rPr lang="en-US" sz="1100" u="sng" dirty="0">
                <a:solidFill>
                  <a:srgbClr val="980000"/>
                </a:solidFill>
              </a:rPr>
              <a:t>‘</a:t>
            </a:r>
            <a:r>
              <a:rPr lang="en-US" sz="1100" b="0" i="0" u="sng" strike="noStrike" cap="none" dirty="0">
                <a:solidFill>
                  <a:srgbClr val="980000"/>
                </a:solidFill>
                <a:latin typeface="Arial"/>
                <a:ea typeface="Arial"/>
                <a:cs typeface="Arial"/>
                <a:sym typeface="Arial"/>
              </a:rPr>
              <a:t>self-reported</a:t>
            </a:r>
            <a:r>
              <a:rPr lang="en-US" sz="1100" u="sng" dirty="0">
                <a:solidFill>
                  <a:srgbClr val="980000"/>
                </a:solidFill>
              </a:rPr>
              <a:t>’</a:t>
            </a:r>
            <a:r>
              <a:rPr lang="en-US" sz="1100" b="0" i="0" u="sng" strike="noStrike" cap="none" dirty="0">
                <a:solidFill>
                  <a:srgbClr val="980000"/>
                </a:solidFill>
                <a:latin typeface="Arial"/>
                <a:ea typeface="Arial"/>
                <a:cs typeface="Arial"/>
                <a:sym typeface="Arial"/>
              </a:rPr>
              <a:t> </a:t>
            </a:r>
            <a:r>
              <a:rPr lang="en-US" sz="1100" u="sng" dirty="0">
                <a:solidFill>
                  <a:srgbClr val="980000"/>
                </a:solidFill>
              </a:rPr>
              <a:t>data </a:t>
            </a:r>
            <a:r>
              <a:rPr lang="en-US" sz="1100" b="0" i="0" u="sng" strike="noStrike" cap="none" dirty="0">
                <a:solidFill>
                  <a:srgbClr val="980000"/>
                </a:solidFill>
                <a:latin typeface="Arial"/>
                <a:ea typeface="Arial"/>
                <a:cs typeface="Arial"/>
                <a:sym typeface="Arial"/>
              </a:rPr>
              <a:t>element please call Heather Meissen @ 515-326-5378.</a:t>
            </a:r>
            <a:endParaRPr sz="1100" b="0" i="0" u="sng" strike="noStrike" cap="none" dirty="0">
              <a:solidFill>
                <a:srgbClr val="98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98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chemeClr val="dk1"/>
                </a:solidFill>
                <a:latin typeface="Arial"/>
                <a:ea typeface="Arial"/>
                <a:cs typeface="Arial"/>
                <a:sym typeface="Arial"/>
              </a:rPr>
              <a:t>Iowa Definition of Career Academy Program: </a:t>
            </a:r>
            <a:endParaRPr sz="11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chemeClr val="dk1"/>
                </a:solidFill>
                <a:latin typeface="Arial"/>
                <a:ea typeface="Arial"/>
                <a:cs typeface="Arial"/>
                <a:sym typeface="Arial"/>
              </a:rPr>
              <a:t>CTE program of study that</a:t>
            </a:r>
            <a:endParaRPr sz="1100" b="0" i="0" u="none" strike="noStrike" cap="none" dirty="0">
              <a:solidFill>
                <a:schemeClr val="dk1"/>
              </a:solidFill>
              <a:latin typeface="Arial"/>
              <a:ea typeface="Arial"/>
              <a:cs typeface="Arial"/>
              <a:sym typeface="Arial"/>
            </a:endParaRPr>
          </a:p>
          <a:p>
            <a:pPr marL="457200" marR="0" lvl="0" indent="-298450" algn="l" rtl="0">
              <a:lnSpc>
                <a:spcPct val="100000"/>
              </a:lnSpc>
              <a:spcBef>
                <a:spcPts val="0"/>
              </a:spcBef>
              <a:spcAft>
                <a:spcPts val="0"/>
              </a:spcAft>
              <a:buClr>
                <a:schemeClr val="dk1"/>
              </a:buClr>
              <a:buSzPts val="1100"/>
              <a:buFont typeface="Arial"/>
              <a:buAutoNum type="arabicPeriod"/>
            </a:pPr>
            <a:r>
              <a:rPr lang="en-US" sz="1100" b="0" i="0" u="none" strike="noStrike" cap="none" dirty="0">
                <a:solidFill>
                  <a:schemeClr val="dk1"/>
                </a:solidFill>
                <a:latin typeface="Arial"/>
                <a:ea typeface="Arial"/>
                <a:cs typeface="Arial"/>
                <a:sym typeface="Arial"/>
              </a:rPr>
              <a:t>includes a minimum of 2.0 units of coursework (which may fulfill part of the 3.0 units in a CTE program of study used for offer and teach)</a:t>
            </a:r>
            <a:endParaRPr sz="1100" b="0" i="0" u="none" strike="noStrike" cap="none" dirty="0">
              <a:solidFill>
                <a:schemeClr val="dk1"/>
              </a:solidFill>
              <a:latin typeface="Arial"/>
              <a:ea typeface="Arial"/>
              <a:cs typeface="Arial"/>
              <a:sym typeface="Arial"/>
            </a:endParaRPr>
          </a:p>
          <a:p>
            <a:pPr marL="457200" marR="0" lvl="0" indent="-298450" algn="l" rtl="0">
              <a:lnSpc>
                <a:spcPct val="100000"/>
              </a:lnSpc>
              <a:spcBef>
                <a:spcPts val="0"/>
              </a:spcBef>
              <a:spcAft>
                <a:spcPts val="0"/>
              </a:spcAft>
              <a:buClr>
                <a:schemeClr val="dk1"/>
              </a:buClr>
              <a:buSzPts val="1100"/>
              <a:buFont typeface="Arial"/>
              <a:buAutoNum type="arabicPeriod"/>
            </a:pPr>
            <a:r>
              <a:rPr lang="en-US" sz="1100" b="0" i="0" u="none" strike="noStrike" cap="none" dirty="0">
                <a:solidFill>
                  <a:schemeClr val="dk1"/>
                </a:solidFill>
                <a:latin typeface="Arial"/>
                <a:ea typeface="Arial"/>
                <a:cs typeface="Arial"/>
                <a:sym typeface="Arial"/>
              </a:rPr>
              <a:t>and at least one concurrent enrollment course aligned with a community college CTE program. </a:t>
            </a:r>
            <a:endParaRPr sz="1100" b="0" i="0" u="none" strike="noStrike" cap="none" dirty="0">
              <a:solidFill>
                <a:schemeClr val="dk1"/>
              </a:solidFill>
              <a:latin typeface="Arial"/>
              <a:ea typeface="Arial"/>
              <a:cs typeface="Arial"/>
              <a:sym typeface="Arial"/>
            </a:endParaRPr>
          </a:p>
          <a:p>
            <a:pPr marL="914400" marR="0" lvl="1" indent="-298450" algn="l" rtl="0">
              <a:lnSpc>
                <a:spcPct val="100000"/>
              </a:lnSpc>
              <a:spcBef>
                <a:spcPts val="0"/>
              </a:spcBef>
              <a:spcAft>
                <a:spcPts val="0"/>
              </a:spcAft>
              <a:buClr>
                <a:schemeClr val="dk1"/>
              </a:buClr>
              <a:buSzPts val="1100"/>
              <a:buFont typeface="Arial"/>
              <a:buChar char="○"/>
            </a:pPr>
            <a:r>
              <a:rPr lang="en-US" sz="1100" b="0" i="0" u="none" strike="noStrike" cap="none" dirty="0">
                <a:solidFill>
                  <a:schemeClr val="dk1"/>
                </a:solidFill>
                <a:latin typeface="Arial"/>
                <a:ea typeface="Arial"/>
                <a:cs typeface="Arial"/>
                <a:sym typeface="Arial"/>
              </a:rPr>
              <a:t>The program must include WBL or the potential to earn an IRC or community college credential.</a:t>
            </a:r>
            <a:endParaRPr sz="1100" b="0" i="0" u="none" strike="noStrike" cap="none" dirty="0">
              <a:solidFill>
                <a:schemeClr val="dk1"/>
              </a:solidFill>
              <a:latin typeface="Arial"/>
              <a:ea typeface="Arial"/>
              <a:cs typeface="Arial"/>
              <a:sym typeface="Arial"/>
            </a:endParaRPr>
          </a:p>
          <a:p>
            <a:pPr marL="914400" marR="0" lvl="1" indent="-298450" algn="l" rtl="0">
              <a:lnSpc>
                <a:spcPct val="100000"/>
              </a:lnSpc>
              <a:spcBef>
                <a:spcPts val="0"/>
              </a:spcBef>
              <a:spcAft>
                <a:spcPts val="0"/>
              </a:spcAft>
              <a:buClr>
                <a:schemeClr val="dk1"/>
              </a:buClr>
              <a:buSzPts val="1100"/>
              <a:buFont typeface="Arial"/>
              <a:buChar char="○"/>
            </a:pPr>
            <a:r>
              <a:rPr lang="en-US" sz="1100" b="0" i="0" u="none" strike="noStrike" cap="none" dirty="0">
                <a:solidFill>
                  <a:schemeClr val="dk1"/>
                </a:solidFill>
                <a:latin typeface="Arial"/>
                <a:ea typeface="Arial"/>
                <a:cs typeface="Arial"/>
                <a:sym typeface="Arial"/>
              </a:rPr>
              <a:t>A contractual agreement between the high school(s) and community college must be in place.</a:t>
            </a:r>
            <a:endParaRPr sz="1100" b="1" i="0" u="none" strike="noStrike" cap="none" dirty="0">
              <a:solidFill>
                <a:srgbClr val="980000"/>
              </a:solidFill>
              <a:latin typeface="Arial"/>
              <a:ea typeface="Arial"/>
              <a:cs typeface="Arial"/>
              <a:sym typeface="Arial"/>
            </a:endParaRPr>
          </a:p>
        </p:txBody>
      </p:sp>
      <p:sp>
        <p:nvSpPr>
          <p:cNvPr id="130" name="Google Shape;130;g3b0b0758d5d_0_1"/>
          <p:cNvSpPr txBox="1"/>
          <p:nvPr/>
        </p:nvSpPr>
        <p:spPr>
          <a:xfrm>
            <a:off x="157019" y="76199"/>
            <a:ext cx="8688300"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200" b="1" i="0" u="none" strike="noStrike" cap="none" dirty="0">
                <a:solidFill>
                  <a:schemeClr val="lt1"/>
                </a:solidFill>
                <a:latin typeface="Arial"/>
                <a:ea typeface="Arial"/>
                <a:cs typeface="Arial"/>
                <a:sym typeface="Arial"/>
              </a:rPr>
              <a:t>NEW Enhancement: Self-Report CA Program Courses</a:t>
            </a:r>
            <a:endParaRPr sz="2400" b="0" i="0" u="none" strike="noStrike" cap="none" dirty="0">
              <a:solidFill>
                <a:srgbClr val="000000"/>
              </a:solidFill>
              <a:latin typeface="Arial"/>
              <a:ea typeface="Arial"/>
              <a:cs typeface="Arial"/>
              <a:sym typeface="Arial"/>
            </a:endParaRPr>
          </a:p>
        </p:txBody>
      </p:sp>
      <p:pic>
        <p:nvPicPr>
          <p:cNvPr id="131" name="Google Shape;131;g3b0b0758d5d_0_1"/>
          <p:cNvPicPr preferRelativeResize="0"/>
          <p:nvPr/>
        </p:nvPicPr>
        <p:blipFill rotWithShape="1">
          <a:blip r:embed="rId3">
            <a:alphaModFix/>
          </a:blip>
          <a:srcRect/>
          <a:stretch/>
        </p:blipFill>
        <p:spPr>
          <a:xfrm>
            <a:off x="3214175" y="855250"/>
            <a:ext cx="5831424" cy="3511375"/>
          </a:xfrm>
          <a:prstGeom prst="rect">
            <a:avLst/>
          </a:prstGeom>
          <a:noFill/>
          <a:ln w="9525" cap="flat" cmpd="sng">
            <a:solidFill>
              <a:schemeClr val="dk1"/>
            </a:solidFill>
            <a:prstDash val="solid"/>
            <a:round/>
            <a:headEnd type="none" w="sm" len="sm"/>
            <a:tailEnd type="none" w="sm" len="sm"/>
          </a:ln>
        </p:spPr>
      </p:pic>
      <p:sp>
        <p:nvSpPr>
          <p:cNvPr id="132" name="Google Shape;132;g3b0b0758d5d_0_1"/>
          <p:cNvSpPr txBox="1"/>
          <p:nvPr/>
        </p:nvSpPr>
        <p:spPr>
          <a:xfrm>
            <a:off x="3066850" y="4366625"/>
            <a:ext cx="5910600" cy="338700"/>
          </a:xfrm>
          <a:prstGeom prst="rect">
            <a:avLst/>
          </a:prstGeom>
          <a:noFill/>
          <a:ln>
            <a:noFill/>
          </a:ln>
        </p:spPr>
        <p:txBody>
          <a:bodyPr spcFirstLastPara="1" wrap="square" lIns="91425" tIns="91425" rIns="91425" bIns="91425" anchor="t" anchorCtr="0">
            <a:spAutoFit/>
          </a:bodyPr>
          <a:lstStyle/>
          <a:p>
            <a:pPr marL="11430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For more information or questions, please contact Heather Meissen at heather.meissen@iowa.gov   </a:t>
            </a:r>
            <a:endParaRPr sz="1200" b="0" i="0" u="none" strike="noStrike" cap="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5"/>
          <p:cNvSpPr txBox="1"/>
          <p:nvPr/>
        </p:nvSpPr>
        <p:spPr>
          <a:xfrm>
            <a:off x="75374" y="52875"/>
            <a:ext cx="9303000"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Secondary CTE Reporting Application (SCTERA)</a:t>
            </a:r>
            <a:endParaRPr sz="2400" b="0" i="0" u="none" strike="noStrike" cap="none">
              <a:solidFill>
                <a:srgbClr val="000000"/>
              </a:solidFill>
              <a:latin typeface="Arial"/>
              <a:ea typeface="Arial"/>
              <a:cs typeface="Arial"/>
              <a:sym typeface="Arial"/>
            </a:endParaRPr>
          </a:p>
        </p:txBody>
      </p:sp>
      <p:sp>
        <p:nvSpPr>
          <p:cNvPr id="138" name="Google Shape;138;p15"/>
          <p:cNvSpPr/>
          <p:nvPr/>
        </p:nvSpPr>
        <p:spPr>
          <a:xfrm>
            <a:off x="238537" y="766783"/>
            <a:ext cx="8366423" cy="1200288"/>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After successfully logging into the Iowa Education Portal – </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AutoNum type="arabicPeriod"/>
            </a:pPr>
            <a:r>
              <a:rPr lang="en-US" sz="1800" b="0" i="0" u="none" strike="noStrike" cap="none" dirty="0">
                <a:solidFill>
                  <a:srgbClr val="000000"/>
                </a:solidFill>
                <a:latin typeface="Arial"/>
                <a:ea typeface="Arial"/>
                <a:cs typeface="Arial"/>
                <a:sym typeface="Arial"/>
              </a:rPr>
              <a:t>Navigate to the dropdown menus in blue</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AutoNum type="arabicPeriod"/>
            </a:pPr>
            <a:r>
              <a:rPr lang="en-US" sz="1800" b="0" i="0" u="none" strike="noStrike" cap="none" dirty="0">
                <a:solidFill>
                  <a:srgbClr val="000000"/>
                </a:solidFill>
                <a:latin typeface="Arial"/>
                <a:ea typeface="Arial"/>
                <a:cs typeface="Arial"/>
                <a:sym typeface="Arial"/>
              </a:rPr>
              <a:t>Click on “EdInfo”</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AutoNum type="arabicPeriod"/>
            </a:pPr>
            <a:r>
              <a:rPr lang="en-US" sz="1800" b="0" i="0" u="none" strike="noStrike" cap="none" dirty="0">
                <a:solidFill>
                  <a:srgbClr val="000000"/>
                </a:solidFill>
                <a:latin typeface="Arial"/>
                <a:ea typeface="Arial"/>
                <a:cs typeface="Arial"/>
                <a:sym typeface="Arial"/>
              </a:rPr>
              <a:t>Select/click “Secondary CTE Reporting Application”</a:t>
            </a:r>
            <a:endParaRPr sz="1400" b="0" i="0" u="none" strike="noStrike" cap="none" dirty="0">
              <a:solidFill>
                <a:srgbClr val="000000"/>
              </a:solidFill>
              <a:latin typeface="Arial"/>
              <a:ea typeface="Arial"/>
              <a:cs typeface="Arial"/>
              <a:sym typeface="Arial"/>
            </a:endParaRPr>
          </a:p>
        </p:txBody>
      </p:sp>
      <p:sp>
        <p:nvSpPr>
          <p:cNvPr id="139" name="Google Shape;139;p15"/>
          <p:cNvSpPr txBox="1"/>
          <p:nvPr/>
        </p:nvSpPr>
        <p:spPr>
          <a:xfrm>
            <a:off x="266938" y="3870025"/>
            <a:ext cx="8697300" cy="1108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Arial"/>
                <a:ea typeface="Arial"/>
                <a:cs typeface="Arial"/>
                <a:sym typeface="Arial"/>
              </a:rPr>
              <a:t>Need assistance with the Iowa Education Portal? </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Arial"/>
                <a:ea typeface="Arial"/>
                <a:cs typeface="Arial"/>
                <a:sym typeface="Arial"/>
              </a:rPr>
              <a:t>Need assistance with access to SRI and/or SCTERA applications?</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
              <a:buFont typeface="Arial"/>
              <a:buNone/>
            </a:pPr>
            <a:endParaRPr sz="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r>
              <a:rPr lang="en-US" sz="1500" b="1" i="0" u="none" strike="noStrike" cap="none">
                <a:solidFill>
                  <a:srgbClr val="980000"/>
                </a:solidFill>
                <a:highlight>
                  <a:schemeClr val="lt1"/>
                </a:highlight>
                <a:latin typeface="Arial"/>
                <a:ea typeface="Arial"/>
                <a:cs typeface="Arial"/>
                <a:sym typeface="Arial"/>
              </a:rPr>
              <a:t>If you have questions or need assistance, </a:t>
            </a:r>
            <a:endParaRPr sz="1500" b="1" i="0" u="none" strike="noStrike" cap="none">
              <a:solidFill>
                <a:srgbClr val="980000"/>
              </a:solidFill>
              <a:highlight>
                <a:schemeClr val="lt1"/>
              </a:highlight>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r>
              <a:rPr lang="en-US" sz="1500" b="1" i="0" u="none" strike="noStrike" cap="none">
                <a:solidFill>
                  <a:srgbClr val="980000"/>
                </a:solidFill>
                <a:highlight>
                  <a:schemeClr val="lt1"/>
                </a:highlight>
                <a:latin typeface="Arial"/>
                <a:ea typeface="Arial"/>
                <a:cs typeface="Arial"/>
                <a:sym typeface="Arial"/>
              </a:rPr>
              <a:t>please contact ed.portal@iowa.gov or 515-725-2040.</a:t>
            </a:r>
            <a:endParaRPr sz="1600" b="0" i="0" u="none" strike="noStrike" cap="none">
              <a:solidFill>
                <a:srgbClr val="980000"/>
              </a:solidFill>
              <a:highlight>
                <a:schemeClr val="lt1"/>
              </a:highlight>
              <a:latin typeface="Arial"/>
              <a:ea typeface="Arial"/>
              <a:cs typeface="Arial"/>
              <a:sym typeface="Arial"/>
            </a:endParaRPr>
          </a:p>
        </p:txBody>
      </p:sp>
      <p:pic>
        <p:nvPicPr>
          <p:cNvPr id="140" name="Google Shape;140;p15"/>
          <p:cNvPicPr preferRelativeResize="0"/>
          <p:nvPr/>
        </p:nvPicPr>
        <p:blipFill rotWithShape="1">
          <a:blip r:embed="rId3">
            <a:alphaModFix/>
          </a:blip>
          <a:srcRect t="5482"/>
          <a:stretch/>
        </p:blipFill>
        <p:spPr>
          <a:xfrm>
            <a:off x="292912" y="2212375"/>
            <a:ext cx="8558176" cy="1467300"/>
          </a:xfrm>
          <a:prstGeom prst="rect">
            <a:avLst/>
          </a:prstGeom>
          <a:noFill/>
          <a:ln w="19050" cap="flat" cmpd="sng">
            <a:solidFill>
              <a:schemeClr val="dk1"/>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6"/>
          <p:cNvSpPr txBox="1"/>
          <p:nvPr/>
        </p:nvSpPr>
        <p:spPr>
          <a:xfrm>
            <a:off x="240050" y="0"/>
            <a:ext cx="7404300" cy="34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District’s Program Screen - SCTERA</a:t>
            </a:r>
            <a:endParaRPr sz="2400" b="0" i="0" u="none" strike="noStrike" cap="none">
              <a:solidFill>
                <a:srgbClr val="000000"/>
              </a:solidFill>
              <a:latin typeface="Arial"/>
              <a:ea typeface="Arial"/>
              <a:cs typeface="Arial"/>
              <a:sym typeface="Arial"/>
            </a:endParaRPr>
          </a:p>
        </p:txBody>
      </p:sp>
      <p:grpSp>
        <p:nvGrpSpPr>
          <p:cNvPr id="146" name="Google Shape;146;p16"/>
          <p:cNvGrpSpPr/>
          <p:nvPr/>
        </p:nvGrpSpPr>
        <p:grpSpPr>
          <a:xfrm>
            <a:off x="1400278" y="678194"/>
            <a:ext cx="6343437" cy="4376149"/>
            <a:chOff x="1541213" y="961800"/>
            <a:chExt cx="6061574" cy="4181700"/>
          </a:xfrm>
        </p:grpSpPr>
        <p:pic>
          <p:nvPicPr>
            <p:cNvPr id="147" name="Google Shape;147;p16"/>
            <p:cNvPicPr preferRelativeResize="0"/>
            <p:nvPr/>
          </p:nvPicPr>
          <p:blipFill rotWithShape="1">
            <a:blip r:embed="rId3">
              <a:alphaModFix/>
            </a:blip>
            <a:srcRect/>
            <a:stretch/>
          </p:blipFill>
          <p:spPr>
            <a:xfrm>
              <a:off x="1541213" y="961800"/>
              <a:ext cx="6061574" cy="4181700"/>
            </a:xfrm>
            <a:prstGeom prst="rect">
              <a:avLst/>
            </a:prstGeom>
            <a:noFill/>
            <a:ln w="19050" cap="flat" cmpd="sng">
              <a:solidFill>
                <a:schemeClr val="dk1"/>
              </a:solidFill>
              <a:prstDash val="solid"/>
              <a:round/>
              <a:headEnd type="none" w="sm" len="sm"/>
              <a:tailEnd type="none" w="sm" len="sm"/>
            </a:ln>
          </p:spPr>
        </p:pic>
        <p:sp>
          <p:nvSpPr>
            <p:cNvPr id="148" name="Google Shape;148;p16"/>
            <p:cNvSpPr/>
            <p:nvPr/>
          </p:nvSpPr>
          <p:spPr>
            <a:xfrm>
              <a:off x="6244675" y="1828675"/>
              <a:ext cx="1358100" cy="296400"/>
            </a:xfrm>
            <a:prstGeom prst="rect">
              <a:avLst/>
            </a:prstGeom>
            <a:solidFill>
              <a:schemeClr val="lt2"/>
            </a:solidFill>
            <a:ln>
              <a:noFill/>
            </a:ln>
          </p:spPr>
          <p:txBody>
            <a:bodyPr spcFirstLastPara="1" wrap="square" lIns="95675" tIns="95675" rIns="95675" bIns="95675" anchor="ctr" anchorCtr="0">
              <a:noAutofit/>
            </a:bodyPr>
            <a:lstStyle/>
            <a:p>
              <a:pPr marL="0" marR="0" lvl="0" indent="0" algn="ctr" rtl="0">
                <a:lnSpc>
                  <a:spcPct val="100000"/>
                </a:lnSpc>
                <a:spcBef>
                  <a:spcPts val="0"/>
                </a:spcBef>
                <a:spcAft>
                  <a:spcPts val="0"/>
                </a:spcAft>
                <a:buClr>
                  <a:srgbClr val="000000"/>
                </a:buClr>
                <a:buSzPts val="1465"/>
                <a:buFont typeface="Arial"/>
                <a:buNone/>
              </a:pPr>
              <a:endParaRPr sz="1465" b="0" i="0" u="none" strike="noStrike" cap="none">
                <a:solidFill>
                  <a:srgbClr val="000000"/>
                </a:solidFill>
                <a:latin typeface="Arial"/>
                <a:ea typeface="Arial"/>
                <a:cs typeface="Arial"/>
                <a:sym typeface="Arial"/>
              </a:endParaRPr>
            </a:p>
          </p:txBody>
        </p:sp>
        <p:sp>
          <p:nvSpPr>
            <p:cNvPr id="149" name="Google Shape;149;p16"/>
            <p:cNvSpPr/>
            <p:nvPr/>
          </p:nvSpPr>
          <p:spPr>
            <a:xfrm>
              <a:off x="4975575" y="1972300"/>
              <a:ext cx="1238700" cy="121500"/>
            </a:xfrm>
            <a:prstGeom prst="rect">
              <a:avLst/>
            </a:prstGeom>
            <a:solidFill>
              <a:schemeClr val="lt2"/>
            </a:solidFill>
            <a:ln>
              <a:noFill/>
            </a:ln>
          </p:spPr>
          <p:txBody>
            <a:bodyPr spcFirstLastPara="1" wrap="square" lIns="95675" tIns="95675" rIns="95675" bIns="95675" anchor="ctr" anchorCtr="0">
              <a:noAutofit/>
            </a:bodyPr>
            <a:lstStyle/>
            <a:p>
              <a:pPr marL="0" marR="0" lvl="0" indent="0" algn="ctr" rtl="0">
                <a:lnSpc>
                  <a:spcPct val="100000"/>
                </a:lnSpc>
                <a:spcBef>
                  <a:spcPts val="0"/>
                </a:spcBef>
                <a:spcAft>
                  <a:spcPts val="0"/>
                </a:spcAft>
                <a:buClr>
                  <a:srgbClr val="000000"/>
                </a:buClr>
                <a:buSzPts val="1465"/>
                <a:buFont typeface="Arial"/>
                <a:buNone/>
              </a:pPr>
              <a:endParaRPr sz="1465" b="0" i="0" u="none" strike="noStrike" cap="non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8"/>
          <p:cNvSpPr txBox="1"/>
          <p:nvPr/>
        </p:nvSpPr>
        <p:spPr>
          <a:xfrm>
            <a:off x="199574" y="56600"/>
            <a:ext cx="8511300"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Courses in a Program Screen - SCTERA</a:t>
            </a:r>
            <a:endParaRPr sz="2400" b="0" i="0" u="none" strike="noStrike" cap="none">
              <a:solidFill>
                <a:srgbClr val="000000"/>
              </a:solidFill>
              <a:latin typeface="Arial"/>
              <a:ea typeface="Arial"/>
              <a:cs typeface="Arial"/>
              <a:sym typeface="Arial"/>
            </a:endParaRPr>
          </a:p>
        </p:txBody>
      </p:sp>
      <p:grpSp>
        <p:nvGrpSpPr>
          <p:cNvPr id="155" name="Google Shape;155;p38"/>
          <p:cNvGrpSpPr/>
          <p:nvPr/>
        </p:nvGrpSpPr>
        <p:grpSpPr>
          <a:xfrm>
            <a:off x="492219" y="598744"/>
            <a:ext cx="7925998" cy="4414042"/>
            <a:chOff x="629825" y="871238"/>
            <a:chExt cx="7613100" cy="4239787"/>
          </a:xfrm>
        </p:grpSpPr>
        <p:pic>
          <p:nvPicPr>
            <p:cNvPr id="156" name="Google Shape;156;p38"/>
            <p:cNvPicPr preferRelativeResize="0"/>
            <p:nvPr/>
          </p:nvPicPr>
          <p:blipFill rotWithShape="1">
            <a:blip r:embed="rId3">
              <a:alphaModFix/>
            </a:blip>
            <a:srcRect b="9056"/>
            <a:stretch/>
          </p:blipFill>
          <p:spPr>
            <a:xfrm>
              <a:off x="1232850" y="871238"/>
              <a:ext cx="6266950" cy="4034526"/>
            </a:xfrm>
            <a:prstGeom prst="rect">
              <a:avLst/>
            </a:prstGeom>
            <a:noFill/>
            <a:ln w="19825" cap="flat" cmpd="sng">
              <a:solidFill>
                <a:schemeClr val="dk1"/>
              </a:solidFill>
              <a:prstDash val="solid"/>
              <a:round/>
              <a:headEnd type="none" w="sm" len="sm"/>
              <a:tailEnd type="none" w="sm" len="sm"/>
            </a:ln>
          </p:spPr>
        </p:pic>
        <p:sp>
          <p:nvSpPr>
            <p:cNvPr id="157" name="Google Shape;157;p38"/>
            <p:cNvSpPr txBox="1"/>
            <p:nvPr/>
          </p:nvSpPr>
          <p:spPr>
            <a:xfrm>
              <a:off x="629825" y="4832025"/>
              <a:ext cx="7613100" cy="279000"/>
            </a:xfrm>
            <a:prstGeom prst="rect">
              <a:avLst/>
            </a:prstGeom>
            <a:noFill/>
            <a:ln>
              <a:noFill/>
            </a:ln>
          </p:spPr>
          <p:txBody>
            <a:bodyPr spcFirstLastPara="1" wrap="square" lIns="95175" tIns="95175" rIns="95175" bIns="95175" anchor="t" anchorCtr="0">
              <a:noAutofit/>
            </a:bodyPr>
            <a:lstStyle/>
            <a:p>
              <a:pPr marL="0" marR="0" lvl="0" indent="0" algn="l" rtl="0">
                <a:lnSpc>
                  <a:spcPct val="100000"/>
                </a:lnSpc>
                <a:spcBef>
                  <a:spcPts val="0"/>
                </a:spcBef>
                <a:spcAft>
                  <a:spcPts val="0"/>
                </a:spcAft>
                <a:buClr>
                  <a:srgbClr val="000000"/>
                </a:buClr>
                <a:buSzPts val="1353"/>
                <a:buFont typeface="Arial"/>
                <a:buNone/>
              </a:pPr>
              <a:r>
                <a:rPr lang="en-US" sz="1353" b="0" i="1" u="none" strike="noStrike" cap="none">
                  <a:solidFill>
                    <a:schemeClr val="dk1"/>
                  </a:solidFill>
                  <a:latin typeface="Arial"/>
                  <a:ea typeface="Arial"/>
                  <a:cs typeface="Arial"/>
                  <a:sym typeface="Arial"/>
                </a:rPr>
                <a:t>*Screenshot is from the “staging/testing” environment; does not show all information/functionality.*</a:t>
              </a:r>
              <a:endParaRPr sz="1353" b="0" i="1" u="none" strike="noStrike" cap="none">
                <a:solidFill>
                  <a:schemeClr val="dk1"/>
                </a:solidFill>
                <a:latin typeface="Arial"/>
                <a:ea typeface="Arial"/>
                <a:cs typeface="Arial"/>
                <a:sym typeface="Arial"/>
              </a:endParaRPr>
            </a:p>
          </p:txBody>
        </p:sp>
        <p:sp>
          <p:nvSpPr>
            <p:cNvPr id="158" name="Google Shape;158;p38"/>
            <p:cNvSpPr/>
            <p:nvPr/>
          </p:nvSpPr>
          <p:spPr>
            <a:xfrm>
              <a:off x="1830225" y="1645625"/>
              <a:ext cx="5250000" cy="630600"/>
            </a:xfrm>
            <a:prstGeom prst="rect">
              <a:avLst/>
            </a:prstGeom>
            <a:noFill/>
            <a:ln w="19825" cap="flat" cmpd="sng">
              <a:solidFill>
                <a:srgbClr val="FF0000"/>
              </a:solidFill>
              <a:prstDash val="solid"/>
              <a:round/>
              <a:headEnd type="none" w="sm" len="sm"/>
              <a:tailEnd type="none" w="sm" len="sm"/>
            </a:ln>
          </p:spPr>
          <p:txBody>
            <a:bodyPr spcFirstLastPara="1" wrap="square" lIns="95175" tIns="95175" rIns="95175" bIns="95175" anchor="ctr" anchorCtr="0">
              <a:noAutofit/>
            </a:bodyPr>
            <a:lstStyle/>
            <a:p>
              <a:pPr marL="0" marR="0" lvl="0" indent="0" algn="ctr" rtl="0">
                <a:lnSpc>
                  <a:spcPct val="100000"/>
                </a:lnSpc>
                <a:spcBef>
                  <a:spcPts val="0"/>
                </a:spcBef>
                <a:spcAft>
                  <a:spcPts val="0"/>
                </a:spcAft>
                <a:buClr>
                  <a:srgbClr val="000000"/>
                </a:buClr>
                <a:buSzPts val="1458"/>
                <a:buFont typeface="Arial"/>
                <a:buNone/>
              </a:pPr>
              <a:endParaRPr sz="1457" b="0" i="0" u="none" strike="noStrike" cap="none">
                <a:solidFill>
                  <a:srgbClr val="000000"/>
                </a:solidFill>
                <a:latin typeface="Arial"/>
                <a:ea typeface="Arial"/>
                <a:cs typeface="Arial"/>
                <a:sym typeface="Arial"/>
              </a:endParaRPr>
            </a:p>
          </p:txBody>
        </p:sp>
        <p:sp>
          <p:nvSpPr>
            <p:cNvPr id="159" name="Google Shape;159;p38"/>
            <p:cNvSpPr/>
            <p:nvPr/>
          </p:nvSpPr>
          <p:spPr>
            <a:xfrm>
              <a:off x="1741325" y="2398225"/>
              <a:ext cx="582600" cy="1428000"/>
            </a:xfrm>
            <a:prstGeom prst="rect">
              <a:avLst/>
            </a:prstGeom>
            <a:noFill/>
            <a:ln w="19825" cap="flat" cmpd="sng">
              <a:solidFill>
                <a:srgbClr val="FF0000"/>
              </a:solidFill>
              <a:prstDash val="solid"/>
              <a:round/>
              <a:headEnd type="none" w="sm" len="sm"/>
              <a:tailEnd type="none" w="sm" len="sm"/>
            </a:ln>
          </p:spPr>
          <p:txBody>
            <a:bodyPr spcFirstLastPara="1" wrap="square" lIns="95175" tIns="95175" rIns="95175" bIns="95175" anchor="ctr" anchorCtr="0">
              <a:noAutofit/>
            </a:bodyPr>
            <a:lstStyle/>
            <a:p>
              <a:pPr marL="0" marR="0" lvl="0" indent="0" algn="ctr" rtl="0">
                <a:lnSpc>
                  <a:spcPct val="100000"/>
                </a:lnSpc>
                <a:spcBef>
                  <a:spcPts val="0"/>
                </a:spcBef>
                <a:spcAft>
                  <a:spcPts val="0"/>
                </a:spcAft>
                <a:buClr>
                  <a:srgbClr val="000000"/>
                </a:buClr>
                <a:buSzPts val="1458"/>
                <a:buFont typeface="Arial"/>
                <a:buNone/>
              </a:pPr>
              <a:endParaRPr sz="1457" b="0" i="0" u="none" strike="noStrike" cap="none">
                <a:solidFill>
                  <a:srgbClr val="000000"/>
                </a:solidFill>
                <a:latin typeface="Arial"/>
                <a:ea typeface="Arial"/>
                <a:cs typeface="Arial"/>
                <a:sym typeface="Arial"/>
              </a:endParaRPr>
            </a:p>
          </p:txBody>
        </p:sp>
        <p:sp>
          <p:nvSpPr>
            <p:cNvPr id="160" name="Google Shape;160;p38"/>
            <p:cNvSpPr/>
            <p:nvPr/>
          </p:nvSpPr>
          <p:spPr>
            <a:xfrm>
              <a:off x="4043825" y="2398225"/>
              <a:ext cx="756900" cy="1428000"/>
            </a:xfrm>
            <a:prstGeom prst="rect">
              <a:avLst/>
            </a:prstGeom>
            <a:noFill/>
            <a:ln w="19825" cap="flat" cmpd="sng">
              <a:solidFill>
                <a:srgbClr val="FF0000"/>
              </a:solidFill>
              <a:prstDash val="solid"/>
              <a:round/>
              <a:headEnd type="none" w="sm" len="sm"/>
              <a:tailEnd type="none" w="sm" len="sm"/>
            </a:ln>
          </p:spPr>
          <p:txBody>
            <a:bodyPr spcFirstLastPara="1" wrap="square" lIns="95175" tIns="95175" rIns="95175" bIns="95175" anchor="ctr" anchorCtr="0">
              <a:noAutofit/>
            </a:bodyPr>
            <a:lstStyle/>
            <a:p>
              <a:pPr marL="0" marR="0" lvl="0" indent="0" algn="ctr" rtl="0">
                <a:lnSpc>
                  <a:spcPct val="100000"/>
                </a:lnSpc>
                <a:spcBef>
                  <a:spcPts val="0"/>
                </a:spcBef>
                <a:spcAft>
                  <a:spcPts val="0"/>
                </a:spcAft>
                <a:buClr>
                  <a:srgbClr val="000000"/>
                </a:buClr>
                <a:buSzPts val="1458"/>
                <a:buFont typeface="Arial"/>
                <a:buNone/>
              </a:pPr>
              <a:endParaRPr sz="1457" b="0" i="0" u="none" strike="noStrike" cap="non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8"/>
          <p:cNvSpPr txBox="1"/>
          <p:nvPr/>
        </p:nvSpPr>
        <p:spPr>
          <a:xfrm>
            <a:off x="180927" y="36326"/>
            <a:ext cx="8850300"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1900" b="1" i="0" u="none" strike="noStrike" cap="none">
                <a:solidFill>
                  <a:schemeClr val="lt1"/>
                </a:solidFill>
                <a:latin typeface="Arial"/>
                <a:ea typeface="Arial"/>
                <a:cs typeface="Arial"/>
                <a:sym typeface="Arial"/>
              </a:rPr>
              <a:t>Shared Courses Screen - Secondary CTE Reporting Application (SCTERA)</a:t>
            </a:r>
            <a:endParaRPr sz="1900" b="1" i="0" u="none" strike="noStrike" cap="none">
              <a:solidFill>
                <a:schemeClr val="lt1"/>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p:txBody>
      </p:sp>
      <p:pic>
        <p:nvPicPr>
          <p:cNvPr id="166" name="Google Shape;166;p18" descr="Screenshot example of shared courses screen."/>
          <p:cNvPicPr preferRelativeResize="0"/>
          <p:nvPr/>
        </p:nvPicPr>
        <p:blipFill rotWithShape="1">
          <a:blip r:embed="rId3">
            <a:alphaModFix/>
          </a:blip>
          <a:srcRect/>
          <a:stretch/>
        </p:blipFill>
        <p:spPr>
          <a:xfrm>
            <a:off x="246801" y="1475379"/>
            <a:ext cx="8718543" cy="3172532"/>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1568"/>
              </a:srgbClr>
            </a:outerShdw>
          </a:effectLst>
        </p:spPr>
      </p:pic>
      <p:sp>
        <p:nvSpPr>
          <p:cNvPr id="167" name="Google Shape;167;p18"/>
          <p:cNvSpPr/>
          <p:nvPr/>
        </p:nvSpPr>
        <p:spPr>
          <a:xfrm>
            <a:off x="155863" y="721050"/>
            <a:ext cx="8900400" cy="53820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Once all programs are completed, click on the “Shared Courses” link at the top of the Program screen.</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rgbClr val="0097A7"/>
                </a:solidFill>
                <a:latin typeface="Arial"/>
                <a:ea typeface="Arial"/>
                <a:cs typeface="Arial"/>
                <a:sym typeface="Arial"/>
                <a:hlinkClick r:id="rId4">
                  <a:extLst>
                    <a:ext uri="{A12FA001-AC4F-418D-AE19-62706E023703}">
                      <ahyp:hlinkClr xmlns:ahyp="http://schemas.microsoft.com/office/drawing/2018/hyperlinkcolor" val="tx"/>
                    </a:ext>
                  </a:extLst>
                </a:hlinkClick>
              </a:rPr>
              <a:t>SCTERA Short Takes Video: Shared Courses and "INCLUDE"</a:t>
            </a:r>
            <a:r>
              <a:rPr lang="en-US" sz="1400" b="0" i="0" u="none" strike="noStrike" cap="none">
                <a:solidFill>
                  <a:schemeClr val="accent5"/>
                </a:solidFill>
                <a:latin typeface="Arial"/>
                <a:ea typeface="Arial"/>
                <a:cs typeface="Arial"/>
                <a:sym typeface="Arial"/>
              </a:rPr>
              <a:t> </a:t>
            </a:r>
            <a:r>
              <a:rPr lang="en-US" sz="1400" b="0" i="0" u="none" strike="noStrike" cap="none">
                <a:solidFill>
                  <a:srgbClr val="000000"/>
                </a:solidFill>
                <a:latin typeface="Arial"/>
                <a:ea typeface="Arial"/>
                <a:cs typeface="Arial"/>
                <a:sym typeface="Arial"/>
              </a:rPr>
              <a:t>(3:59)</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9"/>
          <p:cNvSpPr txBox="1"/>
          <p:nvPr/>
        </p:nvSpPr>
        <p:spPr>
          <a:xfrm>
            <a:off x="294677" y="63551"/>
            <a:ext cx="8768400"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Course NOT Tied to a Program Screen - SCTERA</a:t>
            </a:r>
            <a:endParaRPr sz="2400" b="0" i="0" u="none" strike="noStrike" cap="none">
              <a:solidFill>
                <a:srgbClr val="000000"/>
              </a:solidFill>
              <a:latin typeface="Roboto"/>
              <a:ea typeface="Roboto"/>
              <a:cs typeface="Roboto"/>
              <a:sym typeface="Roboto"/>
            </a:endParaRPr>
          </a:p>
        </p:txBody>
      </p:sp>
      <p:pic>
        <p:nvPicPr>
          <p:cNvPr id="173" name="Google Shape;173;p19" descr="Screenshot example of courses not tied to a program screen."/>
          <p:cNvPicPr preferRelativeResize="0"/>
          <p:nvPr/>
        </p:nvPicPr>
        <p:blipFill rotWithShape="1">
          <a:blip r:embed="rId3">
            <a:alphaModFix/>
          </a:blip>
          <a:srcRect b="53795"/>
          <a:stretch/>
        </p:blipFill>
        <p:spPr>
          <a:xfrm>
            <a:off x="294663" y="3814755"/>
            <a:ext cx="8554651" cy="717450"/>
          </a:xfrm>
          <a:prstGeom prst="rect">
            <a:avLst/>
          </a:prstGeom>
          <a:noFill/>
          <a:ln w="19050" cap="flat" cmpd="sng">
            <a:solidFill>
              <a:srgbClr val="000000"/>
            </a:solidFill>
            <a:prstDash val="solid"/>
            <a:round/>
            <a:headEnd type="none" w="sm" len="sm"/>
            <a:tailEnd type="none" w="sm" len="sm"/>
          </a:ln>
        </p:spPr>
      </p:pic>
      <p:sp>
        <p:nvSpPr>
          <p:cNvPr id="174" name="Google Shape;174;p19"/>
          <p:cNvSpPr/>
          <p:nvPr/>
        </p:nvSpPr>
        <p:spPr>
          <a:xfrm>
            <a:off x="347100" y="738925"/>
            <a:ext cx="8554500" cy="2950800"/>
          </a:xfrm>
          <a:prstGeom prst="rect">
            <a:avLst/>
          </a:prstGeom>
          <a:noFill/>
          <a:ln>
            <a:noFill/>
          </a:ln>
        </p:spPr>
        <p:txBody>
          <a:bodyPr spcFirstLastPara="1" wrap="square" lIns="91425" tIns="45700" rIns="91425" bIns="45700" anchor="t" anchorCtr="0">
            <a:spAutoFit/>
          </a:bodyPr>
          <a:lstStyle/>
          <a:p>
            <a:pPr marL="8890" marR="0" lvl="0" indent="0" algn="l" rtl="0">
              <a:lnSpc>
                <a:spcPct val="107000"/>
              </a:lnSpc>
              <a:spcBef>
                <a:spcPts val="0"/>
              </a:spcBef>
              <a:spcAft>
                <a:spcPts val="0"/>
              </a:spcAft>
              <a:buClr>
                <a:srgbClr val="000000"/>
              </a:buClr>
              <a:buSzPts val="1400"/>
              <a:buFont typeface="Arial"/>
              <a:buNone/>
            </a:pPr>
            <a:r>
              <a:rPr lang="en-US" sz="1600" b="0" i="0" u="none" strike="noStrike" cap="none">
                <a:solidFill>
                  <a:srgbClr val="000000"/>
                </a:solidFill>
                <a:highlight>
                  <a:srgbClr val="FFFF00"/>
                </a:highlight>
                <a:latin typeface="Arial"/>
                <a:ea typeface="Arial"/>
                <a:cs typeface="Arial"/>
                <a:sym typeface="Arial"/>
              </a:rPr>
              <a:t>This is a frequent action item that comes up in a DE review and can result in additional attention and actions required by the district.</a:t>
            </a:r>
            <a:endParaRPr sz="1600" b="0" i="0" u="none" strike="noStrike" cap="none">
              <a:solidFill>
                <a:srgbClr val="000000"/>
              </a:solidFill>
              <a:latin typeface="Arial"/>
              <a:ea typeface="Arial"/>
              <a:cs typeface="Arial"/>
              <a:sym typeface="Arial"/>
            </a:endParaRPr>
          </a:p>
          <a:p>
            <a:pPr marL="8890" marR="0" lvl="0" indent="0" algn="l" rtl="0">
              <a:lnSpc>
                <a:spcPct val="107000"/>
              </a:lnSpc>
              <a:spcBef>
                <a:spcPts val="0"/>
              </a:spcBef>
              <a:spcAft>
                <a:spcPts val="0"/>
              </a:spcAft>
              <a:buClr>
                <a:srgbClr val="000000"/>
              </a:buClr>
              <a:buSzPts val="1200"/>
              <a:buFont typeface="Arial"/>
              <a:buNone/>
            </a:pPr>
            <a:endParaRPr sz="1400" b="0" i="0" u="none" strike="noStrike" cap="none">
              <a:solidFill>
                <a:srgbClr val="000000"/>
              </a:solidFill>
              <a:latin typeface="Arial"/>
              <a:ea typeface="Arial"/>
              <a:cs typeface="Arial"/>
              <a:sym typeface="Arial"/>
            </a:endParaRPr>
          </a:p>
          <a:p>
            <a:pPr marL="8890" marR="0" lvl="0" indent="0" algn="l" rtl="0">
              <a:lnSpc>
                <a:spcPct val="107000"/>
              </a:lnSpc>
              <a:spcBef>
                <a:spcPts val="0"/>
              </a:spcBef>
              <a:spcAft>
                <a:spcPts val="0"/>
              </a:spcAft>
              <a:buClr>
                <a:srgbClr val="000000"/>
              </a:buClr>
              <a:buSzPts val="1400"/>
              <a:buFont typeface="Arial"/>
              <a:buNone/>
            </a:pPr>
            <a:r>
              <a:rPr lang="en-US" sz="1600" b="1" i="0" u="sng" strike="noStrike" cap="none">
                <a:solidFill>
                  <a:srgbClr val="0097A7"/>
                </a:solidFill>
                <a:latin typeface="Arial"/>
                <a:ea typeface="Arial"/>
                <a:cs typeface="Arial"/>
                <a:sym typeface="Arial"/>
                <a:hlinkClick r:id="rId4">
                  <a:extLst>
                    <a:ext uri="{A12FA001-AC4F-418D-AE19-62706E023703}">
                      <ahyp:hlinkClr xmlns:ahyp="http://schemas.microsoft.com/office/drawing/2018/hyperlinkcolor" val="tx"/>
                    </a:ext>
                  </a:extLst>
                </a:hlinkClick>
              </a:rPr>
              <a:t>SCTERA Short Takes Video: Courses NOT Tied to a Program</a:t>
            </a:r>
            <a:r>
              <a:rPr lang="en-US" sz="1600" b="1" i="0" u="none" strike="noStrike" cap="none">
                <a:solidFill>
                  <a:srgbClr val="0097A7"/>
                </a:solidFill>
                <a:latin typeface="Arial"/>
                <a:ea typeface="Arial"/>
                <a:cs typeface="Arial"/>
                <a:sym typeface="Arial"/>
              </a:rPr>
              <a:t> (5:37)</a:t>
            </a:r>
            <a:endParaRPr sz="1400" b="0" i="0" u="none" strike="noStrike" cap="none">
              <a:solidFill>
                <a:srgbClr val="0097A7"/>
              </a:solidFill>
              <a:latin typeface="Arial"/>
              <a:ea typeface="Arial"/>
              <a:cs typeface="Arial"/>
              <a:sym typeface="Arial"/>
            </a:endParaRPr>
          </a:p>
          <a:p>
            <a:pPr marL="8890" marR="0" lvl="0" indent="0" algn="l" rtl="0">
              <a:lnSpc>
                <a:spcPct val="107000"/>
              </a:lnSpc>
              <a:spcBef>
                <a:spcPts val="0"/>
              </a:spcBef>
              <a:spcAft>
                <a:spcPts val="0"/>
              </a:spcAft>
              <a:buClr>
                <a:srgbClr val="000000"/>
              </a:buClr>
              <a:buSzPts val="1400"/>
              <a:buFont typeface="Arial"/>
              <a:buNone/>
            </a:pPr>
            <a:r>
              <a:rPr lang="en-US" sz="1600" b="1"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8890" marR="0" lvl="0" indent="0" algn="l" rtl="0">
              <a:lnSpc>
                <a:spcPct val="107000"/>
              </a:lnSpc>
              <a:spcBef>
                <a:spcPts val="0"/>
              </a:spcBef>
              <a:spcAft>
                <a:spcPts val="0"/>
              </a:spcAft>
              <a:buClr>
                <a:srgbClr val="000000"/>
              </a:buClr>
              <a:buSzPts val="1400"/>
              <a:buFont typeface="Arial"/>
              <a:buNone/>
            </a:pPr>
            <a:r>
              <a:rPr lang="en-US" sz="1600" b="1" i="0" u="none" strike="noStrike" cap="none">
                <a:solidFill>
                  <a:srgbClr val="000000"/>
                </a:solidFill>
                <a:latin typeface="Arial"/>
                <a:ea typeface="Arial"/>
                <a:cs typeface="Arial"/>
                <a:sym typeface="Arial"/>
              </a:rPr>
              <a:t>INSTRUCTIONS: Please review the list of "courses not tied" to a program:</a:t>
            </a:r>
            <a:br>
              <a:rPr lang="en-US" sz="1600" b="1" i="0" u="none" strike="noStrike" cap="none">
                <a:solidFill>
                  <a:srgbClr val="000000"/>
                </a:solidFill>
                <a:latin typeface="Arial"/>
                <a:ea typeface="Arial"/>
                <a:cs typeface="Arial"/>
                <a:sym typeface="Arial"/>
              </a:rPr>
            </a:br>
            <a:r>
              <a:rPr lang="en-US" sz="1600" b="0" i="0" u="none" strike="noStrike" cap="none">
                <a:solidFill>
                  <a:srgbClr val="000000"/>
                </a:solidFill>
                <a:latin typeface="Arial"/>
                <a:ea typeface="Arial"/>
                <a:cs typeface="Arial"/>
                <a:sym typeface="Arial"/>
              </a:rPr>
              <a:t>a) Whether a secondary or concurrent enrollment course, does it fit into an existing program?</a:t>
            </a:r>
            <a:br>
              <a:rPr lang="en-US" sz="1600" b="0" i="0" u="none" strike="noStrike" cap="none">
                <a:solidFill>
                  <a:srgbClr val="000000"/>
                </a:solidFill>
                <a:latin typeface="Arial"/>
                <a:ea typeface="Arial"/>
                <a:cs typeface="Arial"/>
                <a:sym typeface="Arial"/>
              </a:rPr>
            </a:br>
            <a:r>
              <a:rPr lang="en-US" sz="1600" b="0" i="0" u="none" strike="noStrike" cap="none">
                <a:solidFill>
                  <a:srgbClr val="000000"/>
                </a:solidFill>
                <a:latin typeface="Arial"/>
                <a:ea typeface="Arial"/>
                <a:cs typeface="Arial"/>
                <a:sym typeface="Arial"/>
              </a:rPr>
              <a:t>b) Whether secondary or concurrent enrollment courses - are there 3.0 units of sequential courses to create a new program? Please contact a service area consultant.</a:t>
            </a:r>
            <a:br>
              <a:rPr lang="en-US" sz="1600" b="0" i="0" u="none" strike="noStrike" cap="none">
                <a:solidFill>
                  <a:srgbClr val="000000"/>
                </a:solidFill>
                <a:latin typeface="Arial"/>
                <a:ea typeface="Arial"/>
                <a:cs typeface="Arial"/>
                <a:sym typeface="Arial"/>
              </a:rPr>
            </a:br>
            <a:r>
              <a:rPr lang="en-US" sz="1600" b="0" i="0" u="none" strike="noStrike" cap="none">
                <a:solidFill>
                  <a:srgbClr val="000000"/>
                </a:solidFill>
                <a:latin typeface="Arial"/>
                <a:ea typeface="Arial"/>
                <a:cs typeface="Arial"/>
                <a:sym typeface="Arial"/>
              </a:rPr>
              <a:t>c) If scenario A or B is not applicable, then the course may remain in in "course not tied" list.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37"/>
          <p:cNvSpPr txBox="1"/>
          <p:nvPr/>
        </p:nvSpPr>
        <p:spPr>
          <a:xfrm>
            <a:off x="80902" y="76199"/>
            <a:ext cx="7404419"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Opening Remarks</a:t>
            </a:r>
            <a:endParaRPr sz="2400" b="1" i="0" u="none" strike="noStrike" cap="none">
              <a:solidFill>
                <a:schemeClr val="lt1"/>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p:txBody>
      </p:sp>
      <p:sp>
        <p:nvSpPr>
          <p:cNvPr id="48" name="Google Shape;48;p37"/>
          <p:cNvSpPr/>
          <p:nvPr/>
        </p:nvSpPr>
        <p:spPr>
          <a:xfrm>
            <a:off x="80902" y="876504"/>
            <a:ext cx="9063098" cy="289911"/>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49" name="Google Shape;49;p37"/>
          <p:cNvSpPr txBox="1"/>
          <p:nvPr/>
        </p:nvSpPr>
        <p:spPr>
          <a:xfrm>
            <a:off x="247550" y="631753"/>
            <a:ext cx="8560500" cy="4525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Arial"/>
                <a:ea typeface="Arial"/>
                <a:cs typeface="Arial"/>
                <a:sym typeface="Arial"/>
              </a:rPr>
              <a:t>This webinar is about the</a:t>
            </a:r>
            <a:r>
              <a:rPr lang="en-US" sz="1800"/>
              <a:t> </a:t>
            </a:r>
            <a:r>
              <a:rPr lang="en-US" sz="1800" b="0" i="0" u="none" strike="noStrike" cap="none">
                <a:solidFill>
                  <a:srgbClr val="000000"/>
                </a:solidFill>
                <a:latin typeface="Arial"/>
                <a:ea typeface="Arial"/>
                <a:cs typeface="Arial"/>
                <a:sym typeface="Arial"/>
              </a:rPr>
              <a:t>Winter SRI &amp; SCTERA </a:t>
            </a:r>
            <a:r>
              <a:rPr lang="en-US" sz="1800" b="1" i="0" u="sng" strike="noStrike" cap="none">
                <a:solidFill>
                  <a:srgbClr val="000000"/>
                </a:solidFill>
                <a:latin typeface="Arial"/>
                <a:ea typeface="Arial"/>
                <a:cs typeface="Arial"/>
                <a:sym typeface="Arial"/>
              </a:rPr>
              <a:t>Data Collection/Reporting </a:t>
            </a:r>
            <a:r>
              <a:rPr lang="en-US" sz="1800"/>
              <a:t>(I.e., ‘Secondary CTE Reporting’) </a:t>
            </a:r>
            <a:r>
              <a:rPr lang="en-US" sz="1800" b="0" i="0" u="none" strike="noStrike" cap="none">
                <a:solidFill>
                  <a:srgbClr val="000000"/>
                </a:solidFill>
                <a:latin typeface="Arial"/>
                <a:ea typeface="Arial"/>
                <a:cs typeface="Arial"/>
                <a:sym typeface="Arial"/>
              </a:rPr>
              <a:t>for Ch. 12 State Accreditation due January 29, 2025.</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Ch. 12 Offer &amp; Teach Accreditation Requirements around CTE programs &amp; CTE courses.</a:t>
            </a:r>
            <a:endParaRPr sz="18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Extracting course/student data from district student information system (SIS) to SRI &amp; SCTERA department databases.</a:t>
            </a:r>
            <a:endParaRPr sz="18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SRI and SCTERA databases are utilized by the </a:t>
            </a:r>
            <a:r>
              <a:rPr lang="en-US" sz="1800"/>
              <a:t>Performance and Analytics Bureau, Bureau of CTE, &amp; Iowa Department of Education </a:t>
            </a:r>
            <a:r>
              <a:rPr lang="en-US" sz="1800" b="0" i="0" u="none" strike="noStrike" cap="none">
                <a:solidFill>
                  <a:srgbClr val="000000"/>
                </a:solidFill>
                <a:latin typeface="Arial"/>
                <a:ea typeface="Arial"/>
                <a:cs typeface="Arial"/>
                <a:sym typeface="Arial"/>
              </a:rPr>
              <a:t>for programmatic data processing for state and federal reporting (e.g., ESSA/ESEA, Perkins V, and more).</a:t>
            </a:r>
            <a:endParaRPr sz="18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More accurate/complete data collection </a:t>
            </a:r>
            <a:r>
              <a:rPr lang="en-US" sz="1800" b="0" i="1" u="none" strike="noStrike" cap="none">
                <a:solidFill>
                  <a:srgbClr val="000000"/>
                </a:solidFill>
                <a:latin typeface="Arial"/>
                <a:ea typeface="Arial"/>
                <a:cs typeface="Arial"/>
                <a:sym typeface="Arial"/>
              </a:rPr>
              <a:t>leads to…</a:t>
            </a:r>
            <a:r>
              <a:rPr lang="en-US" sz="1800" b="0" i="0" u="none" strike="noStrike" cap="none">
                <a:solidFill>
                  <a:srgbClr val="000000"/>
                </a:solidFill>
                <a:latin typeface="Arial"/>
                <a:ea typeface="Arial"/>
                <a:cs typeface="Arial"/>
                <a:sym typeface="Arial"/>
              </a:rPr>
              <a:t> More accurate/complete data processing &amp; reporting down-the-road!</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0"/>
          <p:cNvSpPr txBox="1"/>
          <p:nvPr/>
        </p:nvSpPr>
        <p:spPr>
          <a:xfrm>
            <a:off x="289176" y="42750"/>
            <a:ext cx="8682300"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Secondary CTE Reporting Application (SCTERA)</a:t>
            </a:r>
            <a:endParaRPr sz="2400" b="0" i="0" u="none" strike="noStrike" cap="none">
              <a:solidFill>
                <a:srgbClr val="000000"/>
              </a:solidFill>
              <a:latin typeface="Arial"/>
              <a:ea typeface="Arial"/>
              <a:cs typeface="Arial"/>
              <a:sym typeface="Arial"/>
            </a:endParaRPr>
          </a:p>
        </p:txBody>
      </p:sp>
      <p:pic>
        <p:nvPicPr>
          <p:cNvPr id="180" name="Google Shape;180;p20" descr="Screenshot example showing (4) programs. "/>
          <p:cNvPicPr preferRelativeResize="0"/>
          <p:nvPr/>
        </p:nvPicPr>
        <p:blipFill rotWithShape="1">
          <a:blip r:embed="rId3">
            <a:alphaModFix/>
          </a:blip>
          <a:srcRect/>
          <a:stretch/>
        </p:blipFill>
        <p:spPr>
          <a:xfrm>
            <a:off x="289168" y="2963378"/>
            <a:ext cx="8362462" cy="1113448"/>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1568"/>
              </a:srgbClr>
            </a:outerShdw>
          </a:effectLst>
        </p:spPr>
      </p:pic>
      <p:sp>
        <p:nvSpPr>
          <p:cNvPr id="181" name="Google Shape;181;p20"/>
          <p:cNvSpPr/>
          <p:nvPr/>
        </p:nvSpPr>
        <p:spPr>
          <a:xfrm>
            <a:off x="8022998" y="3003217"/>
            <a:ext cx="105023" cy="1033770"/>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2" name="Google Shape;182;p20"/>
          <p:cNvSpPr txBox="1"/>
          <p:nvPr/>
        </p:nvSpPr>
        <p:spPr>
          <a:xfrm>
            <a:off x="289175" y="624025"/>
            <a:ext cx="8253900" cy="2185173"/>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1700"/>
              <a:buFont typeface="Arial"/>
              <a:buAutoNum type="arabicPeriod"/>
            </a:pPr>
            <a:r>
              <a:rPr lang="en-US" sz="1700" b="0" i="0" u="none" strike="noStrike" cap="none" dirty="0">
                <a:solidFill>
                  <a:srgbClr val="000000"/>
                </a:solidFill>
                <a:latin typeface="Arial"/>
                <a:ea typeface="Arial"/>
                <a:cs typeface="Arial"/>
                <a:sym typeface="Arial"/>
              </a:rPr>
              <a:t>After adding courses to 1st/(one) program is complete, click on green “student head icon” and then click “Request Course Review” button.</a:t>
            </a:r>
            <a:endParaRPr sz="1700" b="0" i="0" u="none" strike="noStrike" cap="none" dirty="0">
              <a:solidFill>
                <a:srgbClr val="000000"/>
              </a:solidFill>
              <a:latin typeface="Arial"/>
              <a:ea typeface="Arial"/>
              <a:cs typeface="Arial"/>
              <a:sym typeface="Arial"/>
            </a:endParaRPr>
          </a:p>
          <a:p>
            <a:pPr marL="342900" marR="0" lvl="5" indent="-254000" algn="l" rtl="0">
              <a:lnSpc>
                <a:spcPct val="100000"/>
              </a:lnSpc>
              <a:spcBef>
                <a:spcPts val="0"/>
              </a:spcBef>
              <a:spcAft>
                <a:spcPts val="0"/>
              </a:spcAft>
              <a:buClr>
                <a:srgbClr val="000000"/>
              </a:buClr>
              <a:buSzPts val="1400"/>
              <a:buFont typeface="Arial"/>
              <a:buNone/>
            </a:pPr>
            <a:endParaRPr sz="17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700"/>
              <a:buFont typeface="Arial"/>
              <a:buAutoNum type="arabicPeriod"/>
            </a:pPr>
            <a:r>
              <a:rPr lang="en-US" sz="1700" b="0" i="0" u="none" strike="noStrike" cap="none" dirty="0">
                <a:solidFill>
                  <a:srgbClr val="000000"/>
                </a:solidFill>
                <a:latin typeface="Arial"/>
                <a:ea typeface="Arial"/>
                <a:cs typeface="Arial"/>
                <a:sym typeface="Arial"/>
              </a:rPr>
              <a:t>Repeat step 1 for each program.</a:t>
            </a:r>
            <a:endParaRPr lang="en-US" sz="1700" dirty="0"/>
          </a:p>
          <a:p>
            <a:pPr marL="342900" marR="0" lvl="0" indent="-342900" algn="l" rtl="0">
              <a:lnSpc>
                <a:spcPct val="100000"/>
              </a:lnSpc>
              <a:spcBef>
                <a:spcPts val="0"/>
              </a:spcBef>
              <a:spcAft>
                <a:spcPts val="0"/>
              </a:spcAft>
              <a:buClr>
                <a:srgbClr val="000000"/>
              </a:buClr>
              <a:buSzPts val="1700"/>
              <a:buFont typeface="Arial"/>
              <a:buAutoNum type="arabicPeriod"/>
            </a:pPr>
            <a:endParaRPr lang="en-US" sz="17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700"/>
              <a:buFont typeface="Arial"/>
              <a:buAutoNum type="arabicPeriod"/>
            </a:pPr>
            <a:r>
              <a:rPr lang="en-US" sz="1700" b="0" i="0" u="none" strike="noStrike" cap="none" dirty="0">
                <a:solidFill>
                  <a:srgbClr val="000000"/>
                </a:solidFill>
                <a:latin typeface="Arial"/>
                <a:ea typeface="Arial"/>
                <a:cs typeface="Arial"/>
                <a:sym typeface="Arial"/>
              </a:rPr>
              <a:t>Congratulations, 2026 </a:t>
            </a:r>
            <a:r>
              <a:rPr lang="en-US" sz="1700" b="1" i="0" u="none" strike="noStrike" cap="none" dirty="0">
                <a:solidFill>
                  <a:srgbClr val="000000"/>
                </a:solidFill>
                <a:latin typeface="Arial"/>
                <a:ea typeface="Arial"/>
                <a:cs typeface="Arial"/>
                <a:sym typeface="Arial"/>
              </a:rPr>
              <a:t>Winter Course</a:t>
            </a:r>
            <a:r>
              <a:rPr lang="en-US" sz="1700" b="0" i="0" u="none" strike="noStrike" cap="none" dirty="0">
                <a:solidFill>
                  <a:srgbClr val="000000"/>
                </a:solidFill>
                <a:latin typeface="Arial"/>
                <a:ea typeface="Arial"/>
                <a:cs typeface="Arial"/>
                <a:sym typeface="Arial"/>
              </a:rPr>
              <a:t> SCTERA Collection is complete!</a:t>
            </a:r>
            <a:endParaRPr lang="en-US" sz="1700" dirty="0"/>
          </a:p>
          <a:p>
            <a:pPr marL="342900" marR="0" lvl="0" indent="-342900" algn="l" rtl="0">
              <a:lnSpc>
                <a:spcPct val="100000"/>
              </a:lnSpc>
              <a:spcBef>
                <a:spcPts val="0"/>
              </a:spcBef>
              <a:spcAft>
                <a:spcPts val="0"/>
              </a:spcAft>
              <a:buClr>
                <a:srgbClr val="000000"/>
              </a:buClr>
              <a:buSzPts val="1700"/>
              <a:buFont typeface="Arial"/>
              <a:buAutoNum type="arabicPeriod"/>
            </a:pPr>
            <a:endParaRPr sz="17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700"/>
              <a:buFont typeface="Arial"/>
              <a:buAutoNum type="arabicPeriod"/>
            </a:pPr>
            <a:r>
              <a:rPr lang="en-US" sz="1700" b="0" i="0" u="none" strike="noStrike" cap="none" dirty="0">
                <a:solidFill>
                  <a:srgbClr val="000000"/>
                </a:solidFill>
                <a:latin typeface="Arial"/>
                <a:ea typeface="Arial"/>
                <a:cs typeface="Arial"/>
                <a:sym typeface="Arial"/>
              </a:rPr>
              <a:t>Navigate back to EdInfo SRI application to Certify SRI file.</a:t>
            </a:r>
            <a:endParaRPr sz="1700" b="0" i="0" u="none" strike="noStrike" cap="none" dirty="0">
              <a:solidFill>
                <a:srgbClr val="000000"/>
              </a:solidFill>
              <a:latin typeface="Arial"/>
              <a:ea typeface="Arial"/>
              <a:cs typeface="Arial"/>
              <a:sym typeface="Arial"/>
            </a:endParaRPr>
          </a:p>
        </p:txBody>
      </p:sp>
      <p:pic>
        <p:nvPicPr>
          <p:cNvPr id="183" name="Google Shape;183;p20" descr="Screenshot showing successful submission of a program for DE review."/>
          <p:cNvPicPr preferRelativeResize="0"/>
          <p:nvPr/>
        </p:nvPicPr>
        <p:blipFill rotWithShape="1">
          <a:blip r:embed="rId4">
            <a:alphaModFix/>
          </a:blip>
          <a:srcRect/>
          <a:stretch/>
        </p:blipFill>
        <p:spPr>
          <a:xfrm>
            <a:off x="289168" y="4278364"/>
            <a:ext cx="8362462" cy="410321"/>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1568"/>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3"/>
          <p:cNvSpPr txBox="1"/>
          <p:nvPr/>
        </p:nvSpPr>
        <p:spPr>
          <a:xfrm>
            <a:off x="214125" y="544800"/>
            <a:ext cx="7723200" cy="110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200" b="1" i="0" u="none" strike="noStrike" cap="none">
                <a:solidFill>
                  <a:srgbClr val="000000"/>
                </a:solidFill>
                <a:latin typeface="Arial"/>
                <a:ea typeface="Arial"/>
                <a:cs typeface="Arial"/>
                <a:sym typeface="Arial"/>
              </a:rPr>
              <a:t>Jeffrey Fletcher, PhD, MPA</a:t>
            </a: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200" b="0" i="0" u="sng" strike="noStrike" cap="none">
                <a:solidFill>
                  <a:srgbClr val="0097A7"/>
                </a:solidFill>
                <a:latin typeface="Arial"/>
                <a:ea typeface="Arial"/>
                <a:cs typeface="Arial"/>
                <a:sym typeface="Arial"/>
                <a:hlinkClick r:id="rId3">
                  <a:extLst>
                    <a:ext uri="{A12FA001-AC4F-418D-AE19-62706E023703}">
                      <ahyp:hlinkClr xmlns:ahyp="http://schemas.microsoft.com/office/drawing/2018/hyperlinkcolor" val="tx"/>
                    </a:ext>
                  </a:extLst>
                </a:hlinkClick>
              </a:rPr>
              <a:t>Jeffrey.Fletcher@iowa.gov</a:t>
            </a:r>
            <a:r>
              <a:rPr lang="en-US" sz="1200" b="0" i="0" u="none" strike="noStrike" cap="none">
                <a:solidFill>
                  <a:schemeClr val="accent5"/>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 515-321-7309</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00000"/>
                </a:solidFill>
                <a:latin typeface="Arial"/>
                <a:ea typeface="Arial"/>
                <a:cs typeface="Arial"/>
                <a:sym typeface="Arial"/>
              </a:rPr>
              <a:t>Bureau of Career and Technical Education &amp; Postsecondary Readiness</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00000"/>
                </a:solidFill>
                <a:latin typeface="Arial"/>
                <a:ea typeface="Arial"/>
                <a:cs typeface="Arial"/>
                <a:sym typeface="Arial"/>
              </a:rPr>
              <a:t>Division of Higher Education</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00000"/>
                </a:solidFill>
                <a:latin typeface="Arial"/>
                <a:ea typeface="Arial"/>
                <a:cs typeface="Arial"/>
                <a:sym typeface="Arial"/>
              </a:rPr>
              <a:t>Iowa Department of Education</a:t>
            </a:r>
            <a:endParaRPr sz="1200" b="0" i="0" u="none" strike="noStrike" cap="none">
              <a:solidFill>
                <a:srgbClr val="000000"/>
              </a:solidFill>
              <a:latin typeface="Arial"/>
              <a:ea typeface="Arial"/>
              <a:cs typeface="Arial"/>
              <a:sym typeface="Arial"/>
            </a:endParaRPr>
          </a:p>
        </p:txBody>
      </p:sp>
      <p:pic>
        <p:nvPicPr>
          <p:cNvPr id="189" name="Google Shape;189;p23"/>
          <p:cNvPicPr preferRelativeResize="0"/>
          <p:nvPr/>
        </p:nvPicPr>
        <p:blipFill rotWithShape="1">
          <a:blip r:embed="rId4">
            <a:alphaModFix/>
          </a:blip>
          <a:srcRect b="3698"/>
          <a:stretch/>
        </p:blipFill>
        <p:spPr>
          <a:xfrm>
            <a:off x="152400" y="3498475"/>
            <a:ext cx="8839201" cy="1572125"/>
          </a:xfrm>
          <a:prstGeom prst="rect">
            <a:avLst/>
          </a:prstGeom>
          <a:noFill/>
          <a:ln w="19050" cap="flat" cmpd="sng">
            <a:solidFill>
              <a:schemeClr val="dk1"/>
            </a:solidFill>
            <a:prstDash val="solid"/>
            <a:round/>
            <a:headEnd type="none" w="sm" len="sm"/>
            <a:tailEnd type="none" w="sm" len="sm"/>
          </a:ln>
        </p:spPr>
      </p:pic>
      <p:sp>
        <p:nvSpPr>
          <p:cNvPr id="190" name="Google Shape;190;p23"/>
          <p:cNvSpPr txBox="1"/>
          <p:nvPr/>
        </p:nvSpPr>
        <p:spPr>
          <a:xfrm>
            <a:off x="152400" y="3236875"/>
            <a:ext cx="87606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980000"/>
                </a:solidFill>
                <a:latin typeface="Arial"/>
                <a:ea typeface="Arial"/>
                <a:cs typeface="Arial"/>
                <a:sym typeface="Arial"/>
              </a:rPr>
              <a:t>For questions about courses &amp; programs, please reference contact list below (or click on “DE Contacts” in SCTERA application):</a:t>
            </a:r>
            <a:endParaRPr sz="1100" b="1" i="0" u="none" strike="noStrike" cap="none">
              <a:solidFill>
                <a:srgbClr val="980000"/>
              </a:solidFill>
              <a:latin typeface="Arial"/>
              <a:ea typeface="Arial"/>
              <a:cs typeface="Arial"/>
              <a:sym typeface="Arial"/>
            </a:endParaRPr>
          </a:p>
        </p:txBody>
      </p:sp>
      <p:sp>
        <p:nvSpPr>
          <p:cNvPr id="191" name="Google Shape;191;p23"/>
          <p:cNvSpPr txBox="1"/>
          <p:nvPr/>
        </p:nvSpPr>
        <p:spPr>
          <a:xfrm>
            <a:off x="205342" y="1564321"/>
            <a:ext cx="8733300" cy="16623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200"/>
              <a:buFont typeface="Arial"/>
              <a:buNone/>
            </a:pPr>
            <a:r>
              <a:rPr lang="en-US" sz="1200" b="1" i="0" u="none" strike="noStrike" cap="none" dirty="0">
                <a:solidFill>
                  <a:srgbClr val="000000"/>
                </a:solidFill>
                <a:highlight>
                  <a:srgbClr val="FFFF00"/>
                </a:highlight>
                <a:latin typeface="Arial"/>
                <a:ea typeface="Arial"/>
                <a:cs typeface="Arial"/>
                <a:sym typeface="Arial"/>
              </a:rPr>
              <a:t>For SCTERA assistance, there are multiple options available for your convenience:</a:t>
            </a:r>
            <a:endParaRPr sz="1200" b="1" i="0" u="none" strike="noStrike" cap="none" dirty="0">
              <a:solidFill>
                <a:srgbClr val="000000"/>
              </a:solidFill>
              <a:highlight>
                <a:srgbClr val="FFFF00"/>
              </a:highlight>
              <a:latin typeface="Arial"/>
              <a:ea typeface="Arial"/>
              <a:cs typeface="Arial"/>
              <a:sym typeface="Arial"/>
            </a:endParaRPr>
          </a:p>
          <a:p>
            <a:pPr marL="457200" marR="0" lvl="0" indent="-304800" algn="l" rtl="0">
              <a:lnSpc>
                <a:spcPct val="150000"/>
              </a:lnSpc>
              <a:spcBef>
                <a:spcPts val="0"/>
              </a:spcBef>
              <a:spcAft>
                <a:spcPts val="0"/>
              </a:spcAft>
              <a:buClr>
                <a:srgbClr val="000000"/>
              </a:buClr>
              <a:buSzPts val="1200"/>
              <a:buFont typeface="Arial"/>
              <a:buAutoNum type="arabicPeriod"/>
            </a:pPr>
            <a:r>
              <a:rPr lang="en-US" sz="1200" b="0" i="0" u="none" strike="noStrike" cap="none" dirty="0">
                <a:solidFill>
                  <a:srgbClr val="000000"/>
                </a:solidFill>
                <a:latin typeface="Arial"/>
                <a:ea typeface="Arial"/>
                <a:cs typeface="Arial"/>
                <a:sym typeface="Arial"/>
              </a:rPr>
              <a:t>The </a:t>
            </a:r>
            <a:r>
              <a:rPr lang="en-US" sz="1200" b="0" i="0" u="sng" strike="noStrike" cap="none" dirty="0">
                <a:solidFill>
                  <a:schemeClr val="hlink"/>
                </a:solidFill>
                <a:latin typeface="Arial"/>
                <a:ea typeface="Arial"/>
                <a:cs typeface="Arial"/>
                <a:sym typeface="Arial"/>
                <a:hlinkClick r:id="rId5"/>
              </a:rPr>
              <a:t>SCTERA scheduling tool</a:t>
            </a:r>
            <a:r>
              <a:rPr lang="en-US" sz="1200" b="0" i="0" u="none" strike="noStrike" cap="none" dirty="0">
                <a:solidFill>
                  <a:srgbClr val="0070C0"/>
                </a:solidFill>
                <a:latin typeface="Arial"/>
                <a:ea typeface="Arial"/>
                <a:cs typeface="Arial"/>
                <a:sym typeface="Arial"/>
              </a:rPr>
              <a:t>.</a:t>
            </a:r>
            <a:endParaRPr sz="1200" b="0" i="0" u="none" strike="noStrike" cap="none" dirty="0">
              <a:solidFill>
                <a:srgbClr val="0070C0"/>
              </a:solidFill>
              <a:latin typeface="Arial"/>
              <a:ea typeface="Arial"/>
              <a:cs typeface="Arial"/>
              <a:sym typeface="Arial"/>
            </a:endParaRPr>
          </a:p>
          <a:p>
            <a:pPr marL="457200" marR="0" lvl="0" indent="-304800" algn="l" rtl="0">
              <a:lnSpc>
                <a:spcPct val="150000"/>
              </a:lnSpc>
              <a:spcBef>
                <a:spcPts val="0"/>
              </a:spcBef>
              <a:spcAft>
                <a:spcPts val="0"/>
              </a:spcAft>
              <a:buClr>
                <a:srgbClr val="000000"/>
              </a:buClr>
              <a:buSzPts val="1200"/>
              <a:buFont typeface="Arial"/>
              <a:buAutoNum type="arabicPeriod"/>
            </a:pPr>
            <a:r>
              <a:rPr lang="en-US" sz="1200" b="0" i="0" u="none" strike="noStrike" cap="none" dirty="0">
                <a:solidFill>
                  <a:srgbClr val="000000"/>
                </a:solidFill>
                <a:latin typeface="Arial"/>
                <a:ea typeface="Arial"/>
                <a:cs typeface="Arial"/>
                <a:sym typeface="Arial"/>
              </a:rPr>
              <a:t>Questions about SRI data? SCED Codes? Sequencing? Other? – Please contact the SRI team.</a:t>
            </a:r>
            <a:endParaRPr sz="1200" b="0" i="0" u="none" strike="noStrike" cap="none" dirty="0">
              <a:solidFill>
                <a:srgbClr val="000000"/>
              </a:solidFill>
              <a:latin typeface="Arial"/>
              <a:ea typeface="Arial"/>
              <a:cs typeface="Arial"/>
              <a:sym typeface="Arial"/>
            </a:endParaRPr>
          </a:p>
          <a:p>
            <a:pPr marL="457200" marR="0" lvl="0" indent="-304800" algn="l" rtl="0">
              <a:lnSpc>
                <a:spcPct val="150000"/>
              </a:lnSpc>
              <a:spcBef>
                <a:spcPts val="0"/>
              </a:spcBef>
              <a:spcAft>
                <a:spcPts val="0"/>
              </a:spcAft>
              <a:buClr>
                <a:srgbClr val="000000"/>
              </a:buClr>
              <a:buSzPts val="1200"/>
              <a:buFont typeface="Arial"/>
              <a:buAutoNum type="arabicPeriod"/>
            </a:pPr>
            <a:r>
              <a:rPr lang="en-US" sz="1200" b="0" i="0" u="none" strike="noStrike" cap="none" dirty="0">
                <a:solidFill>
                  <a:srgbClr val="000000"/>
                </a:solidFill>
                <a:latin typeface="Arial"/>
                <a:ea typeface="Arial"/>
                <a:cs typeface="Arial"/>
                <a:sym typeface="Arial"/>
              </a:rPr>
              <a:t>Questions about SCTERA application? Complete a </a:t>
            </a:r>
            <a:r>
              <a:rPr lang="en-US" sz="1200" b="0" i="0" u="sng" strike="noStrike" cap="none" dirty="0">
                <a:solidFill>
                  <a:schemeClr val="hlink"/>
                </a:solidFill>
                <a:latin typeface="Arial"/>
                <a:ea typeface="Arial"/>
                <a:cs typeface="Arial"/>
                <a:sym typeface="Arial"/>
                <a:hlinkClick r:id="rId6"/>
              </a:rPr>
              <a:t>Google Form "Report" ticket</a:t>
            </a:r>
            <a:r>
              <a:rPr lang="en-US" sz="1200" b="0" i="0" u="none" strike="noStrike" cap="none" dirty="0">
                <a:solidFill>
                  <a:srgbClr val="000000"/>
                </a:solidFill>
                <a:latin typeface="Arial"/>
                <a:ea typeface="Arial"/>
                <a:cs typeface="Arial"/>
                <a:sym typeface="Arial"/>
              </a:rPr>
              <a:t> via the district home screen.</a:t>
            </a:r>
            <a:endParaRPr sz="1200" b="0" i="0" u="none" strike="noStrike" cap="none" dirty="0">
              <a:solidFill>
                <a:srgbClr val="000000"/>
              </a:solidFill>
              <a:latin typeface="Arial"/>
              <a:ea typeface="Arial"/>
              <a:cs typeface="Arial"/>
              <a:sym typeface="Arial"/>
            </a:endParaRPr>
          </a:p>
          <a:p>
            <a:pPr marL="457200" marR="0" lvl="0" indent="-304800" algn="l" rtl="0">
              <a:lnSpc>
                <a:spcPct val="150000"/>
              </a:lnSpc>
              <a:spcBef>
                <a:spcPts val="0"/>
              </a:spcBef>
              <a:spcAft>
                <a:spcPts val="0"/>
              </a:spcAft>
              <a:buClr>
                <a:srgbClr val="980000"/>
              </a:buClr>
              <a:buSzPts val="1200"/>
              <a:buFont typeface="Arial"/>
              <a:buAutoNum type="arabicPeriod"/>
            </a:pPr>
            <a:r>
              <a:rPr lang="en-US" sz="1200" b="1" i="0" u="none" strike="noStrike" cap="none" dirty="0">
                <a:solidFill>
                  <a:srgbClr val="980000"/>
                </a:solidFill>
                <a:latin typeface="Arial"/>
                <a:ea typeface="Arial"/>
                <a:cs typeface="Arial"/>
                <a:sym typeface="Arial"/>
              </a:rPr>
              <a:t>Career Academy Column (IF APPLICABLE) - If you have any questions about this new district self-reported Career Academy element please call Heather Meissen @ 515-326-5378.</a:t>
            </a:r>
            <a:endParaRPr sz="1200" b="0" i="0" u="none" strike="noStrike" cap="none" dirty="0">
              <a:solidFill>
                <a:srgbClr val="000000"/>
              </a:solidFill>
              <a:latin typeface="Arial"/>
              <a:ea typeface="Arial"/>
              <a:cs typeface="Arial"/>
              <a:sym typeface="Arial"/>
            </a:endParaRPr>
          </a:p>
        </p:txBody>
      </p:sp>
      <p:sp>
        <p:nvSpPr>
          <p:cNvPr id="192" name="Google Shape;192;p23"/>
          <p:cNvSpPr txBox="1"/>
          <p:nvPr/>
        </p:nvSpPr>
        <p:spPr>
          <a:xfrm>
            <a:off x="166052" y="76199"/>
            <a:ext cx="7404300"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Closing Remarks - End of Webinar</a:t>
            </a:r>
            <a:endParaRPr sz="2400" b="1" i="0" u="none" strike="noStrike" cap="none">
              <a:solidFill>
                <a:schemeClr val="lt1"/>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4"/>
          <p:cNvSpPr txBox="1"/>
          <p:nvPr/>
        </p:nvSpPr>
        <p:spPr>
          <a:xfrm>
            <a:off x="192025" y="34924"/>
            <a:ext cx="8602200" cy="51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rPr>
              <a:t>Appendix – Compiled Resources</a:t>
            </a:r>
            <a:endParaRPr sz="2400" b="1" i="0" u="none" strike="noStrike" cap="none">
              <a:solidFill>
                <a:srgbClr val="000000"/>
              </a:solidFill>
            </a:endParaRPr>
          </a:p>
        </p:txBody>
      </p:sp>
      <p:sp>
        <p:nvSpPr>
          <p:cNvPr id="198" name="Google Shape;198;p24"/>
          <p:cNvSpPr txBox="1"/>
          <p:nvPr/>
        </p:nvSpPr>
        <p:spPr>
          <a:xfrm>
            <a:off x="406875" y="651300"/>
            <a:ext cx="8330100" cy="375483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6E79"/>
              </a:buClr>
              <a:buSzPts val="1500"/>
              <a:buFont typeface="Arial"/>
              <a:buChar char="•"/>
            </a:pPr>
            <a:r>
              <a:rPr lang="en-US" sz="1400" b="0" i="0" u="sng" strike="noStrike" cap="none" dirty="0">
                <a:solidFill>
                  <a:srgbClr val="006E79"/>
                </a:solidFill>
                <a:latin typeface="Arial"/>
                <a:ea typeface="Arial"/>
                <a:cs typeface="Arial"/>
                <a:sym typeface="Arial"/>
                <a:hlinkClick r:id="rId3">
                  <a:extLst>
                    <a:ext uri="{A12FA001-AC4F-418D-AE19-62706E023703}">
                      <ahyp:hlinkClr xmlns:ahyp="http://schemas.microsoft.com/office/drawing/2018/hyperlinkcolor" val="tx"/>
                    </a:ext>
                  </a:extLst>
                </a:hlinkClick>
              </a:rPr>
              <a:t>SRI 2025-2026 Data Dictionary</a:t>
            </a:r>
            <a:endParaRPr sz="1400" b="0" i="0" u="sng" strike="noStrike" cap="none" dirty="0">
              <a:solidFill>
                <a:srgbClr val="006E79"/>
              </a:solidFill>
              <a:latin typeface="Arial"/>
              <a:ea typeface="Arial"/>
              <a:cs typeface="Arial"/>
              <a:sym typeface="Arial"/>
            </a:endParaRPr>
          </a:p>
          <a:p>
            <a:pPr marL="285750" marR="0" lvl="0" indent="-285750" algn="l" rtl="0">
              <a:lnSpc>
                <a:spcPct val="100000"/>
              </a:lnSpc>
              <a:spcBef>
                <a:spcPts val="0"/>
              </a:spcBef>
              <a:spcAft>
                <a:spcPts val="0"/>
              </a:spcAft>
              <a:buClr>
                <a:srgbClr val="006E79"/>
              </a:buClr>
              <a:buSzPts val="1500"/>
              <a:buFont typeface="Arial"/>
              <a:buChar char="•"/>
            </a:pPr>
            <a:r>
              <a:rPr lang="en-US" sz="1400" b="0" i="0" u="sng" strike="noStrike" cap="none" dirty="0">
                <a:solidFill>
                  <a:srgbClr val="006E79"/>
                </a:solidFill>
                <a:latin typeface="Arial"/>
                <a:ea typeface="Arial"/>
                <a:cs typeface="Arial"/>
                <a:sym typeface="Arial"/>
                <a:hlinkClick r:id="rId4">
                  <a:extLst>
                    <a:ext uri="{A12FA001-AC4F-418D-AE19-62706E023703}">
                      <ahyp:hlinkClr xmlns:ahyp="http://schemas.microsoft.com/office/drawing/2018/hyperlinkcolor" val="tx"/>
                    </a:ext>
                  </a:extLst>
                </a:hlinkClick>
              </a:rPr>
              <a:t>Reporting Assistance for HF 2465</a:t>
            </a:r>
            <a:endParaRPr sz="1400" b="0" i="0" u="none" strike="noStrike" cap="none" dirty="0">
              <a:solidFill>
                <a:srgbClr val="006E79"/>
              </a:solidFill>
              <a:latin typeface="Arial"/>
              <a:ea typeface="Arial"/>
              <a:cs typeface="Arial"/>
              <a:sym typeface="Arial"/>
            </a:endParaRPr>
          </a:p>
          <a:p>
            <a:pPr marL="0" marR="0" lvl="8" indent="0" algn="l" rtl="0">
              <a:lnSpc>
                <a:spcPct val="100000"/>
              </a:lnSpc>
              <a:spcBef>
                <a:spcPts val="0"/>
              </a:spcBef>
              <a:spcAft>
                <a:spcPts val="0"/>
              </a:spcAft>
              <a:buClr>
                <a:srgbClr val="000000"/>
              </a:buClr>
              <a:buSzPts val="1500"/>
              <a:buFont typeface="Arial"/>
              <a:buNone/>
            </a:pPr>
            <a:r>
              <a:rPr lang="en-US" sz="1400" b="0" i="0" u="none" strike="noStrike" cap="none" dirty="0">
                <a:solidFill>
                  <a:srgbClr val="006E79"/>
                </a:solidFill>
                <a:latin typeface="Arial"/>
                <a:ea typeface="Arial"/>
                <a:cs typeface="Arial"/>
                <a:sym typeface="Arial"/>
              </a:rPr>
              <a:t>	Accreditation program area code ’11’ – CTE (ASTEM) &amp; Mathematics</a:t>
            </a:r>
            <a:endParaRPr sz="1400" b="0" i="0" u="none" strike="noStrike" cap="none" dirty="0">
              <a:solidFill>
                <a:srgbClr val="006E79"/>
              </a:solidFill>
              <a:latin typeface="Arial"/>
              <a:ea typeface="Arial"/>
              <a:cs typeface="Arial"/>
              <a:sym typeface="Arial"/>
            </a:endParaRPr>
          </a:p>
          <a:p>
            <a:pPr marL="0" marR="0" lvl="7" indent="0" algn="l" rtl="0">
              <a:lnSpc>
                <a:spcPct val="100000"/>
              </a:lnSpc>
              <a:spcBef>
                <a:spcPts val="0"/>
              </a:spcBef>
              <a:spcAft>
                <a:spcPts val="0"/>
              </a:spcAft>
              <a:buClr>
                <a:srgbClr val="000000"/>
              </a:buClr>
              <a:buSzPts val="1500"/>
              <a:buFont typeface="Arial"/>
              <a:buNone/>
            </a:pPr>
            <a:r>
              <a:rPr lang="en-US" sz="1400" b="0" i="0" u="none" strike="noStrike" cap="none" dirty="0">
                <a:solidFill>
                  <a:srgbClr val="006E79"/>
                </a:solidFill>
                <a:latin typeface="Arial"/>
                <a:ea typeface="Arial"/>
                <a:cs typeface="Arial"/>
                <a:sym typeface="Arial"/>
              </a:rPr>
              <a:t>	Accreditation program area code ‘12’ – CTE (AG) &amp; Science</a:t>
            </a:r>
            <a:endParaRPr sz="1400" b="0" i="0" u="sng" strike="noStrike" cap="none" dirty="0">
              <a:solidFill>
                <a:srgbClr val="006E79"/>
              </a:solidFill>
              <a:latin typeface="Arial"/>
              <a:ea typeface="Arial"/>
              <a:cs typeface="Arial"/>
              <a:sym typeface="Arial"/>
            </a:endParaRPr>
          </a:p>
          <a:p>
            <a:pPr marL="285750" marR="0" lvl="0" indent="-285750" algn="l" rtl="0">
              <a:lnSpc>
                <a:spcPct val="100000"/>
              </a:lnSpc>
              <a:spcBef>
                <a:spcPts val="0"/>
              </a:spcBef>
              <a:spcAft>
                <a:spcPts val="0"/>
              </a:spcAft>
              <a:buClr>
                <a:srgbClr val="006E79"/>
              </a:buClr>
              <a:buSzPts val="1500"/>
              <a:buFont typeface="Arial"/>
              <a:buChar char="•"/>
            </a:pPr>
            <a:r>
              <a:rPr lang="en-US" sz="1400" b="0" i="0" u="sng" strike="noStrike" cap="none" dirty="0">
                <a:solidFill>
                  <a:srgbClr val="006E79"/>
                </a:solidFill>
                <a:latin typeface="Arial"/>
                <a:ea typeface="Arial"/>
                <a:cs typeface="Arial"/>
                <a:sym typeface="Arial"/>
                <a:hlinkClick r:id="rId5">
                  <a:extLst>
                    <a:ext uri="{A12FA001-AC4F-418D-AE19-62706E023703}">
                      <ahyp:hlinkClr xmlns:ahyp="http://schemas.microsoft.com/office/drawing/2018/hyperlinkcolor" val="tx"/>
                    </a:ext>
                  </a:extLst>
                </a:hlinkClick>
              </a:rPr>
              <a:t>Student Reporting in Iowa Tutorials</a:t>
            </a:r>
            <a:endParaRPr sz="1400" b="0" i="0" u="sng" strike="noStrike" cap="none" dirty="0">
              <a:solidFill>
                <a:srgbClr val="006E79"/>
              </a:solidFill>
              <a:latin typeface="Arial"/>
              <a:ea typeface="Arial"/>
              <a:cs typeface="Arial"/>
              <a:sym typeface="Arial"/>
            </a:endParaRPr>
          </a:p>
          <a:p>
            <a:pPr marL="285750" marR="0" lvl="0" indent="-285750" algn="l" rtl="0">
              <a:lnSpc>
                <a:spcPct val="100000"/>
              </a:lnSpc>
              <a:spcBef>
                <a:spcPts val="0"/>
              </a:spcBef>
              <a:spcAft>
                <a:spcPts val="0"/>
              </a:spcAft>
              <a:buClr>
                <a:srgbClr val="006E79"/>
              </a:buClr>
              <a:buSzPts val="1500"/>
              <a:buFont typeface="Arial"/>
              <a:buChar char="•"/>
            </a:pPr>
            <a:r>
              <a:rPr lang="en-US" sz="1400" b="0" i="0" u="sng" strike="noStrike" cap="none" dirty="0">
                <a:solidFill>
                  <a:srgbClr val="006E79"/>
                </a:solidFill>
                <a:latin typeface="Arial"/>
                <a:ea typeface="Arial"/>
                <a:cs typeface="Arial"/>
                <a:sym typeface="Arial"/>
                <a:hlinkClick r:id="rId6">
                  <a:extLst>
                    <a:ext uri="{A12FA001-AC4F-418D-AE19-62706E023703}">
                      <ahyp:hlinkClr xmlns:ahyp="http://schemas.microsoft.com/office/drawing/2018/hyperlinkcolor" val="tx"/>
                    </a:ext>
                  </a:extLst>
                </a:hlinkClick>
              </a:rPr>
              <a:t>Framework of SCED for Secondary Level Courses</a:t>
            </a:r>
            <a:r>
              <a:rPr lang="en-US" sz="1400" b="0" i="0" u="none" strike="noStrike" cap="none" dirty="0">
                <a:solidFill>
                  <a:srgbClr val="006E79"/>
                </a:solidFill>
                <a:latin typeface="Arial"/>
                <a:ea typeface="Arial"/>
                <a:cs typeface="Arial"/>
                <a:sym typeface="Arial"/>
              </a:rPr>
              <a:t> (12-2024)</a:t>
            </a:r>
            <a:endParaRPr sz="1400" b="0" i="0" u="none" strike="noStrike" cap="none" dirty="0">
              <a:solidFill>
                <a:srgbClr val="006E79"/>
              </a:solidFill>
              <a:latin typeface="Arial"/>
              <a:ea typeface="Arial"/>
              <a:cs typeface="Arial"/>
              <a:sym typeface="Arial"/>
            </a:endParaRPr>
          </a:p>
          <a:p>
            <a:pPr marL="285750" marR="0" lvl="0" indent="-285750" algn="l" rtl="0">
              <a:lnSpc>
                <a:spcPct val="100000"/>
              </a:lnSpc>
              <a:spcBef>
                <a:spcPts val="0"/>
              </a:spcBef>
              <a:spcAft>
                <a:spcPts val="0"/>
              </a:spcAft>
              <a:buClr>
                <a:srgbClr val="006E79"/>
              </a:buClr>
              <a:buSzPts val="1500"/>
              <a:buFont typeface="Arial"/>
              <a:buChar char="•"/>
            </a:pPr>
            <a:r>
              <a:rPr lang="en-US" sz="1400" b="0" i="0" u="sng" strike="noStrike" cap="none" dirty="0">
                <a:solidFill>
                  <a:srgbClr val="006E79"/>
                </a:solidFill>
                <a:latin typeface="Arial"/>
                <a:ea typeface="Arial"/>
                <a:cs typeface="Arial"/>
                <a:sym typeface="Arial"/>
                <a:hlinkClick r:id="rId7">
                  <a:extLst>
                    <a:ext uri="{A12FA001-AC4F-418D-AE19-62706E023703}">
                      <ahyp:hlinkClr xmlns:ahyp="http://schemas.microsoft.com/office/drawing/2018/hyperlinkcolor" val="tx"/>
                    </a:ext>
                  </a:extLst>
                </a:hlinkClick>
              </a:rPr>
              <a:t>Career Academy Minutes and SCED Codes</a:t>
            </a:r>
            <a:r>
              <a:rPr lang="en-US" sz="1400" b="0" i="0" u="none" strike="noStrike" cap="none" dirty="0">
                <a:solidFill>
                  <a:srgbClr val="006E79"/>
                </a:solidFill>
                <a:latin typeface="Arial"/>
                <a:ea typeface="Arial"/>
                <a:cs typeface="Arial"/>
                <a:sym typeface="Arial"/>
              </a:rPr>
              <a:t> </a:t>
            </a:r>
            <a:endParaRPr sz="1400" b="0" i="0" u="none" strike="noStrike" cap="none" dirty="0">
              <a:solidFill>
                <a:srgbClr val="006E79"/>
              </a:solidFill>
              <a:latin typeface="Arial"/>
              <a:ea typeface="Arial"/>
              <a:cs typeface="Arial"/>
              <a:sym typeface="Arial"/>
            </a:endParaRPr>
          </a:p>
          <a:p>
            <a:pPr marL="285750" marR="0" lvl="0" indent="-285750" algn="l" rtl="0">
              <a:lnSpc>
                <a:spcPct val="100000"/>
              </a:lnSpc>
              <a:spcBef>
                <a:spcPts val="0"/>
              </a:spcBef>
              <a:spcAft>
                <a:spcPts val="0"/>
              </a:spcAft>
              <a:buClr>
                <a:srgbClr val="006E79"/>
              </a:buClr>
              <a:buSzPts val="1500"/>
              <a:buFont typeface="Arial"/>
              <a:buChar char="•"/>
            </a:pPr>
            <a:r>
              <a:rPr lang="en-US" sz="1400" b="0" i="0" u="sng" strike="noStrike" cap="none" dirty="0">
                <a:solidFill>
                  <a:srgbClr val="006E79"/>
                </a:solidFill>
                <a:latin typeface="Arial"/>
                <a:ea typeface="Arial"/>
                <a:cs typeface="Arial"/>
                <a:sym typeface="Arial"/>
                <a:hlinkClick r:id="rId8">
                  <a:extLst>
                    <a:ext uri="{A12FA001-AC4F-418D-AE19-62706E023703}">
                      <ahyp:hlinkClr xmlns:ahyp="http://schemas.microsoft.com/office/drawing/2018/hyperlinkcolor" val="tx"/>
                    </a:ext>
                  </a:extLst>
                </a:hlinkClick>
              </a:rPr>
              <a:t>Complete List of Non-Secondary Course Codes</a:t>
            </a:r>
            <a:r>
              <a:rPr lang="en-US" sz="1400" b="0" i="0" u="none" strike="noStrike" cap="none" dirty="0">
                <a:solidFill>
                  <a:srgbClr val="006E79"/>
                </a:solidFill>
                <a:latin typeface="Arial"/>
                <a:ea typeface="Arial"/>
                <a:cs typeface="Arial"/>
                <a:sym typeface="Arial"/>
              </a:rPr>
              <a:t> (8-24-21)</a:t>
            </a:r>
            <a:endParaRPr sz="1400" b="0" i="0" u="none" strike="noStrike" cap="none" dirty="0">
              <a:solidFill>
                <a:srgbClr val="006E79"/>
              </a:solidFill>
              <a:latin typeface="Arial"/>
              <a:ea typeface="Arial"/>
              <a:cs typeface="Arial"/>
              <a:sym typeface="Arial"/>
            </a:endParaRPr>
          </a:p>
          <a:p>
            <a:pPr marL="285750" marR="0" lvl="0" indent="-285750" algn="l" rtl="0">
              <a:lnSpc>
                <a:spcPct val="100000"/>
              </a:lnSpc>
              <a:spcBef>
                <a:spcPts val="0"/>
              </a:spcBef>
              <a:spcAft>
                <a:spcPts val="0"/>
              </a:spcAft>
              <a:buClr>
                <a:srgbClr val="006E79"/>
              </a:buClr>
              <a:buSzPts val="1500"/>
              <a:buFont typeface="Arial"/>
              <a:buChar char="•"/>
            </a:pPr>
            <a:r>
              <a:rPr lang="en-US" sz="1400" b="0" i="0" u="sng" strike="noStrike" cap="none" dirty="0">
                <a:solidFill>
                  <a:srgbClr val="006E79"/>
                </a:solidFill>
                <a:latin typeface="Arial"/>
                <a:ea typeface="Arial"/>
                <a:cs typeface="Arial"/>
                <a:sym typeface="Arial"/>
                <a:hlinkClick r:id="rId9">
                  <a:extLst>
                    <a:ext uri="{A12FA001-AC4F-418D-AE19-62706E023703}">
                      <ahyp:hlinkClr xmlns:ahyp="http://schemas.microsoft.com/office/drawing/2018/hyperlinkcolor" val="tx"/>
                    </a:ext>
                  </a:extLst>
                </a:hlinkClick>
              </a:rPr>
              <a:t>SCED v12</a:t>
            </a:r>
            <a:endParaRPr sz="1400" b="0" i="0" u="none" strike="noStrike" cap="none" dirty="0">
              <a:solidFill>
                <a:srgbClr val="006E79"/>
              </a:solidFill>
              <a:latin typeface="Arial"/>
              <a:ea typeface="Arial"/>
              <a:cs typeface="Arial"/>
              <a:sym typeface="Arial"/>
            </a:endParaRPr>
          </a:p>
          <a:p>
            <a:pPr marL="285750" marR="0" lvl="0" indent="-285750" algn="l" rtl="0">
              <a:lnSpc>
                <a:spcPct val="100000"/>
              </a:lnSpc>
              <a:spcBef>
                <a:spcPts val="0"/>
              </a:spcBef>
              <a:spcAft>
                <a:spcPts val="0"/>
              </a:spcAft>
              <a:buClr>
                <a:srgbClr val="006E79"/>
              </a:buClr>
              <a:buSzPts val="1500"/>
              <a:buFont typeface="Arial"/>
              <a:buChar char="•"/>
            </a:pPr>
            <a:r>
              <a:rPr lang="en-US" sz="1400" b="0" i="0" u="sng" strike="noStrike" cap="none" dirty="0">
                <a:solidFill>
                  <a:srgbClr val="006E79"/>
                </a:solidFill>
                <a:latin typeface="Arial"/>
                <a:ea typeface="Arial"/>
                <a:cs typeface="Arial"/>
                <a:sym typeface="Arial"/>
                <a:hlinkClick r:id="rId10">
                  <a:extLst>
                    <a:ext uri="{A12FA001-AC4F-418D-AE19-62706E023703}">
                      <ahyp:hlinkClr xmlns:ahyp="http://schemas.microsoft.com/office/drawing/2018/hyperlinkcolor" val="tx"/>
                    </a:ext>
                  </a:extLst>
                </a:hlinkClick>
              </a:rPr>
              <a:t>SCED Codes and Contact Minutes for Community College Courses</a:t>
            </a:r>
            <a:r>
              <a:rPr lang="en-US" sz="1400" b="0" i="0" u="none" strike="noStrike" cap="none" dirty="0">
                <a:solidFill>
                  <a:srgbClr val="006E79"/>
                </a:solidFill>
                <a:latin typeface="Arial"/>
                <a:ea typeface="Arial"/>
                <a:cs typeface="Arial"/>
                <a:sym typeface="Arial"/>
              </a:rPr>
              <a:t> </a:t>
            </a:r>
            <a:endParaRPr sz="1400" b="0" i="0" u="none" strike="noStrike" cap="none" dirty="0">
              <a:solidFill>
                <a:srgbClr val="006E79"/>
              </a:solidFill>
              <a:latin typeface="Arial"/>
              <a:ea typeface="Arial"/>
              <a:cs typeface="Arial"/>
              <a:sym typeface="Arial"/>
            </a:endParaRPr>
          </a:p>
          <a:p>
            <a:pPr marL="285750" marR="0" lvl="0" indent="-285750" algn="l" rtl="0">
              <a:lnSpc>
                <a:spcPct val="100000"/>
              </a:lnSpc>
              <a:spcBef>
                <a:spcPts val="0"/>
              </a:spcBef>
              <a:spcAft>
                <a:spcPts val="0"/>
              </a:spcAft>
              <a:buClr>
                <a:srgbClr val="006E79"/>
              </a:buClr>
              <a:buSzPts val="1500"/>
              <a:buFont typeface="Arial"/>
              <a:buChar char="•"/>
            </a:pPr>
            <a:r>
              <a:rPr lang="en-US" sz="1400" b="0" i="0" u="sng" strike="noStrike" cap="none" dirty="0">
                <a:solidFill>
                  <a:srgbClr val="006E79"/>
                </a:solidFill>
                <a:latin typeface="Arial"/>
                <a:ea typeface="Arial"/>
                <a:cs typeface="Arial"/>
                <a:sym typeface="Arial"/>
                <a:hlinkClick r:id="rId11">
                  <a:extLst>
                    <a:ext uri="{A12FA001-AC4F-418D-AE19-62706E023703}">
                      <ahyp:hlinkClr xmlns:ahyp="http://schemas.microsoft.com/office/drawing/2018/hyperlinkcolor" val="tx"/>
                    </a:ext>
                  </a:extLst>
                </a:hlinkClick>
              </a:rPr>
              <a:t>Compare PSEO and Contracted Courses</a:t>
            </a:r>
            <a:endParaRPr sz="1400" b="0" i="0" u="none" strike="noStrike" cap="none" dirty="0">
              <a:solidFill>
                <a:srgbClr val="006E79"/>
              </a:solidFill>
              <a:latin typeface="Arial"/>
              <a:ea typeface="Arial"/>
              <a:cs typeface="Arial"/>
              <a:sym typeface="Arial"/>
            </a:endParaRPr>
          </a:p>
          <a:p>
            <a:pPr marL="285750" marR="0" lvl="0" indent="-285750" algn="l" rtl="0">
              <a:lnSpc>
                <a:spcPct val="100000"/>
              </a:lnSpc>
              <a:spcBef>
                <a:spcPts val="0"/>
              </a:spcBef>
              <a:spcAft>
                <a:spcPts val="0"/>
              </a:spcAft>
              <a:buClr>
                <a:srgbClr val="006E79"/>
              </a:buClr>
              <a:buSzPts val="1500"/>
              <a:buFont typeface="Arial"/>
              <a:buChar char="•"/>
            </a:pPr>
            <a:r>
              <a:rPr lang="en-US" sz="1400" b="0" i="0" u="sng" strike="noStrike" cap="none" dirty="0">
                <a:solidFill>
                  <a:srgbClr val="006E79"/>
                </a:solidFill>
                <a:latin typeface="Arial"/>
                <a:ea typeface="Arial"/>
                <a:cs typeface="Arial"/>
                <a:sym typeface="Arial"/>
                <a:hlinkClick r:id="rId12">
                  <a:extLst>
                    <a:ext uri="{A12FA001-AC4F-418D-AE19-62706E023703}">
                      <ahyp:hlinkClr xmlns:ahyp="http://schemas.microsoft.com/office/drawing/2018/hyperlinkcolor" val="tx"/>
                    </a:ext>
                  </a:extLst>
                </a:hlinkClick>
              </a:rPr>
              <a:t>SCTERA APPLICATION HANDBOOK</a:t>
            </a:r>
            <a:endParaRPr sz="1400" b="0" i="1"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6E79"/>
              </a:buClr>
              <a:buSzPts val="1500"/>
              <a:buFont typeface="Arial"/>
              <a:buChar char="•"/>
            </a:pPr>
            <a:r>
              <a:rPr lang="en-US" sz="1400" b="0" i="0" u="sng" strike="noStrike" cap="none" dirty="0">
                <a:solidFill>
                  <a:srgbClr val="006E79"/>
                </a:solidFill>
                <a:latin typeface="Arial"/>
                <a:ea typeface="Arial"/>
                <a:cs typeface="Arial"/>
                <a:sym typeface="Arial"/>
                <a:hlinkClick r:id="rId13">
                  <a:extLst>
                    <a:ext uri="{A12FA001-AC4F-418D-AE19-62706E023703}">
                      <ahyp:hlinkClr xmlns:ahyp="http://schemas.microsoft.com/office/drawing/2018/hyperlinkcolor" val="tx"/>
                    </a:ext>
                  </a:extLst>
                </a:hlinkClick>
              </a:rPr>
              <a:t>SCTERA Webinar FAQs</a:t>
            </a:r>
            <a:r>
              <a:rPr lang="en-US" sz="1400" b="0" i="0" u="none" strike="noStrike" cap="none" dirty="0">
                <a:solidFill>
                  <a:srgbClr val="006E79"/>
                </a:solidFill>
                <a:latin typeface="Arial"/>
                <a:ea typeface="Arial"/>
                <a:cs typeface="Arial"/>
                <a:sym typeface="Arial"/>
              </a:rPr>
              <a:t> </a:t>
            </a:r>
            <a:endParaRPr sz="1400" b="0" i="0" u="none" strike="noStrike" cap="none" dirty="0">
              <a:solidFill>
                <a:srgbClr val="006E79"/>
              </a:solidFill>
              <a:latin typeface="Arial"/>
              <a:ea typeface="Arial"/>
              <a:cs typeface="Arial"/>
              <a:sym typeface="Arial"/>
            </a:endParaRPr>
          </a:p>
          <a:p>
            <a:pPr marL="285750" marR="0" lvl="0" indent="-285750" algn="l" rtl="0">
              <a:lnSpc>
                <a:spcPct val="100000"/>
              </a:lnSpc>
              <a:spcBef>
                <a:spcPts val="0"/>
              </a:spcBef>
              <a:spcAft>
                <a:spcPts val="0"/>
              </a:spcAft>
              <a:buClr>
                <a:srgbClr val="006E79"/>
              </a:buClr>
              <a:buSzPts val="1500"/>
              <a:buFont typeface="Arial"/>
              <a:buChar char="•"/>
            </a:pPr>
            <a:r>
              <a:rPr lang="en-US" sz="1400" b="0" i="0" u="sng" strike="noStrike" cap="none" dirty="0">
                <a:solidFill>
                  <a:srgbClr val="006E79"/>
                </a:solidFill>
                <a:latin typeface="Arial"/>
                <a:ea typeface="Arial"/>
                <a:cs typeface="Arial"/>
                <a:sym typeface="Arial"/>
                <a:hlinkClick r:id="rId14">
                  <a:extLst>
                    <a:ext uri="{A12FA001-AC4F-418D-AE19-62706E023703}">
                      <ahyp:hlinkClr xmlns:ahyp="http://schemas.microsoft.com/office/drawing/2018/hyperlinkcolor" val="tx"/>
                    </a:ext>
                  </a:extLst>
                </a:hlinkClick>
              </a:rPr>
              <a:t>SCTERA Short Takes Video: Shared Courses and "INCLUDE"</a:t>
            </a:r>
            <a:r>
              <a:rPr lang="en-US" sz="1400" b="0" i="0" u="none" strike="noStrike" cap="none" dirty="0">
                <a:solidFill>
                  <a:srgbClr val="006E79"/>
                </a:solidFill>
                <a:latin typeface="Arial"/>
                <a:ea typeface="Arial"/>
                <a:cs typeface="Arial"/>
                <a:sym typeface="Arial"/>
              </a:rPr>
              <a:t> (3:59)</a:t>
            </a:r>
            <a:endParaRPr sz="1400" b="0" i="0" u="none" strike="noStrike" cap="none" dirty="0">
              <a:solidFill>
                <a:srgbClr val="006E79"/>
              </a:solidFill>
              <a:latin typeface="Arial"/>
              <a:ea typeface="Arial"/>
              <a:cs typeface="Arial"/>
              <a:sym typeface="Arial"/>
            </a:endParaRPr>
          </a:p>
          <a:p>
            <a:pPr marL="285750" marR="0" lvl="0" indent="-285750" algn="l" rtl="0">
              <a:lnSpc>
                <a:spcPct val="100000"/>
              </a:lnSpc>
              <a:spcBef>
                <a:spcPts val="0"/>
              </a:spcBef>
              <a:spcAft>
                <a:spcPts val="0"/>
              </a:spcAft>
              <a:buClr>
                <a:srgbClr val="006E79"/>
              </a:buClr>
              <a:buSzPts val="1500"/>
              <a:buFont typeface="Arial"/>
              <a:buChar char="•"/>
            </a:pPr>
            <a:r>
              <a:rPr lang="en-US" sz="1400" b="0" i="0" u="sng" strike="noStrike" cap="none" dirty="0">
                <a:solidFill>
                  <a:srgbClr val="006E79"/>
                </a:solidFill>
                <a:latin typeface="Arial"/>
                <a:ea typeface="Arial"/>
                <a:cs typeface="Arial"/>
                <a:sym typeface="Arial"/>
                <a:hlinkClick r:id="rId15">
                  <a:extLst>
                    <a:ext uri="{A12FA001-AC4F-418D-AE19-62706E023703}">
                      <ahyp:hlinkClr xmlns:ahyp="http://schemas.microsoft.com/office/drawing/2018/hyperlinkcolor" val="tx"/>
                    </a:ext>
                  </a:extLst>
                </a:hlinkClick>
              </a:rPr>
              <a:t>SCTERA Short Takes Video: Courses NOT Tied to a Program</a:t>
            </a:r>
            <a:r>
              <a:rPr lang="en-US" sz="1400" b="0" i="0" u="none" strike="noStrike" cap="none" dirty="0">
                <a:solidFill>
                  <a:srgbClr val="006E79"/>
                </a:solidFill>
                <a:latin typeface="Arial"/>
                <a:ea typeface="Arial"/>
                <a:cs typeface="Arial"/>
                <a:sym typeface="Arial"/>
              </a:rPr>
              <a:t> (5:37)</a:t>
            </a:r>
            <a:endParaRPr sz="1400" b="0" i="0" u="none" strike="noStrike" cap="none" dirty="0">
              <a:solidFill>
                <a:srgbClr val="006E79"/>
              </a:solidFill>
              <a:latin typeface="Arial"/>
              <a:ea typeface="Arial"/>
              <a:cs typeface="Arial"/>
              <a:sym typeface="Arial"/>
            </a:endParaRPr>
          </a:p>
          <a:p>
            <a:pPr marL="285750" marR="0" lvl="0" indent="-285750" algn="l" rtl="0">
              <a:lnSpc>
                <a:spcPct val="100000"/>
              </a:lnSpc>
              <a:spcBef>
                <a:spcPts val="0"/>
              </a:spcBef>
              <a:spcAft>
                <a:spcPts val="0"/>
              </a:spcAft>
              <a:buClr>
                <a:srgbClr val="006E79"/>
              </a:buClr>
              <a:buSzPts val="1500"/>
              <a:buFont typeface="Arial"/>
              <a:buChar char="•"/>
            </a:pPr>
            <a:r>
              <a:rPr lang="en-US" sz="1400" b="0" i="0" u="sng" strike="noStrike" cap="none" dirty="0">
                <a:solidFill>
                  <a:srgbClr val="006E79"/>
                </a:solidFill>
                <a:latin typeface="Arial"/>
                <a:ea typeface="Arial"/>
                <a:cs typeface="Arial"/>
                <a:sym typeface="Arial"/>
                <a:hlinkClick r:id="rId16">
                  <a:extLst>
                    <a:ext uri="{A12FA001-AC4F-418D-AE19-62706E023703}">
                      <ahyp:hlinkClr xmlns:ahyp="http://schemas.microsoft.com/office/drawing/2018/hyperlinkcolor" val="tx"/>
                    </a:ext>
                  </a:extLst>
                </a:hlinkClick>
              </a:rPr>
              <a:t>Iowa Approved CTE CIP Codes</a:t>
            </a:r>
            <a:r>
              <a:rPr lang="en-US" sz="1400" b="0" i="0" u="none" strike="noStrike" cap="none" dirty="0">
                <a:solidFill>
                  <a:srgbClr val="006E79"/>
                </a:solidFill>
                <a:latin typeface="Arial"/>
                <a:ea typeface="Arial"/>
                <a:cs typeface="Arial"/>
                <a:sym typeface="Arial"/>
              </a:rPr>
              <a:t> </a:t>
            </a:r>
            <a:endParaRPr sz="1400" b="0" i="0" u="none" strike="noStrike" cap="none" dirty="0">
              <a:solidFill>
                <a:srgbClr val="006E79"/>
              </a:solidFill>
              <a:latin typeface="Arial"/>
              <a:ea typeface="Arial"/>
              <a:cs typeface="Arial"/>
              <a:sym typeface="Arial"/>
            </a:endParaRPr>
          </a:p>
          <a:p>
            <a:pPr marL="285750" marR="0" lvl="0" indent="-285750" algn="l" rtl="0">
              <a:lnSpc>
                <a:spcPct val="100000"/>
              </a:lnSpc>
              <a:spcBef>
                <a:spcPts val="0"/>
              </a:spcBef>
              <a:spcAft>
                <a:spcPts val="0"/>
              </a:spcAft>
              <a:buClr>
                <a:srgbClr val="006E79"/>
              </a:buClr>
              <a:buSzPts val="1500"/>
              <a:buFont typeface="Arial"/>
              <a:buChar char="•"/>
            </a:pPr>
            <a:r>
              <a:rPr lang="en-US" sz="1400" b="0" i="0" u="sng" strike="noStrike" cap="none" dirty="0">
                <a:solidFill>
                  <a:srgbClr val="006E79"/>
                </a:solidFill>
                <a:latin typeface="Arial"/>
                <a:ea typeface="Arial"/>
                <a:cs typeface="Arial"/>
                <a:sym typeface="Arial"/>
                <a:hlinkClick r:id="rId17">
                  <a:extLst>
                    <a:ext uri="{A12FA001-AC4F-418D-AE19-62706E023703}">
                      <ahyp:hlinkClr xmlns:ahyp="http://schemas.microsoft.com/office/drawing/2018/hyperlinkcolor" val="tx"/>
                    </a:ext>
                  </a:extLst>
                </a:hlinkClick>
              </a:rPr>
              <a:t>Coding &amp; Reporting Work-Based Learning Experiences</a:t>
            </a:r>
            <a:endParaRPr sz="1400" b="0" i="0" u="none" strike="noStrike" cap="none" dirty="0">
              <a:solidFill>
                <a:srgbClr val="006E79"/>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5"/>
          <p:cNvSpPr txBox="1"/>
          <p:nvPr/>
        </p:nvSpPr>
        <p:spPr>
          <a:xfrm>
            <a:off x="188825" y="0"/>
            <a:ext cx="8602200" cy="48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400"/>
              <a:buFont typeface="Arial"/>
              <a:buNone/>
            </a:pPr>
            <a:r>
              <a:rPr lang="en-US" sz="2400" b="1">
                <a:solidFill>
                  <a:schemeClr val="lt1"/>
                </a:solidFill>
              </a:rPr>
              <a:t>Appendix – Compiled Resources</a:t>
            </a:r>
            <a:endParaRPr sz="2400" b="1">
              <a:solidFill>
                <a:schemeClr val="dk1"/>
              </a:solidFill>
            </a:endParaRPr>
          </a:p>
          <a:p>
            <a:pPr marL="0" marR="0" lvl="0" indent="0" algn="l" rtl="0">
              <a:lnSpc>
                <a:spcPct val="100000"/>
              </a:lnSpc>
              <a:spcBef>
                <a:spcPts val="0"/>
              </a:spcBef>
              <a:spcAft>
                <a:spcPts val="0"/>
              </a:spcAft>
              <a:buClr>
                <a:srgbClr val="000000"/>
              </a:buClr>
              <a:buSzPts val="2400"/>
              <a:buFont typeface="Arial"/>
              <a:buNone/>
            </a:pPr>
            <a:endParaRPr sz="2400" b="1">
              <a:solidFill>
                <a:schemeClr val="lt1"/>
              </a:solidFil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p:txBody>
      </p:sp>
      <p:sp>
        <p:nvSpPr>
          <p:cNvPr id="204" name="Google Shape;204;p25"/>
          <p:cNvSpPr txBox="1"/>
          <p:nvPr/>
        </p:nvSpPr>
        <p:spPr>
          <a:xfrm>
            <a:off x="460917" y="800619"/>
            <a:ext cx="8330100" cy="3678300"/>
          </a:xfrm>
          <a:prstGeom prst="rect">
            <a:avLst/>
          </a:prstGeom>
          <a:noFill/>
          <a:ln>
            <a:noFill/>
          </a:ln>
        </p:spPr>
        <p:txBody>
          <a:bodyPr spcFirstLastPara="1" wrap="square" lIns="91425" tIns="45700" rIns="91425" bIns="45700" anchor="t" anchorCtr="0">
            <a:spAutoFit/>
          </a:bodyPr>
          <a:lstStyle/>
          <a:p>
            <a:pPr marL="0" marR="0" lvl="0" indent="0" algn="l" rtl="0">
              <a:lnSpc>
                <a:spcPct val="25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According to Ch. 46 Career and Technical Education, </a:t>
            </a:r>
            <a:r>
              <a:rPr lang="en-US" sz="1600" b="1" i="0" u="sng" strike="noStrike" cap="none">
                <a:solidFill>
                  <a:srgbClr val="000000"/>
                </a:solidFill>
                <a:latin typeface="Arial"/>
                <a:ea typeface="Arial"/>
                <a:cs typeface="Arial"/>
                <a:sym typeface="Arial"/>
              </a:rPr>
              <a:t>ALL</a:t>
            </a:r>
            <a:r>
              <a:rPr lang="en-US" sz="1600" b="0" i="0" u="none" strike="noStrike" cap="none">
                <a:solidFill>
                  <a:srgbClr val="000000"/>
                </a:solidFill>
                <a:latin typeface="Arial"/>
                <a:ea typeface="Arial"/>
                <a:cs typeface="Arial"/>
                <a:sym typeface="Arial"/>
              </a:rPr>
              <a:t> secondary CTE programs are required to be approved by the Director of the Department of Education. This is done through the self-study process as outlined in Ch. 46. </a:t>
            </a:r>
            <a:r>
              <a:rPr lang="en-US" sz="1600" b="1" i="0" u="none" strike="noStrike" cap="none">
                <a:solidFill>
                  <a:srgbClr val="000000"/>
                </a:solidFill>
                <a:latin typeface="Arial"/>
                <a:ea typeface="Arial"/>
                <a:cs typeface="Arial"/>
                <a:sym typeface="Arial"/>
              </a:rPr>
              <a:t>The Department tracks operational programs subject to approval through the state CTE reporting system (SCTERA). </a:t>
            </a:r>
            <a:r>
              <a:rPr lang="en-US" sz="1600" b="0" i="0" u="none" strike="noStrike" cap="none">
                <a:solidFill>
                  <a:srgbClr val="000000"/>
                </a:solidFill>
                <a:latin typeface="Arial"/>
                <a:ea typeface="Arial"/>
                <a:cs typeface="Arial"/>
                <a:sym typeface="Arial"/>
              </a:rPr>
              <a:t>Therefore, if a district wishes to offer a CTE program, it must be reported annually through the CTE reporting system.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391d59252d1_0_0"/>
          <p:cNvSpPr txBox="1">
            <a:spLocks noGrp="1"/>
          </p:cNvSpPr>
          <p:nvPr>
            <p:ph type="title"/>
          </p:nvPr>
        </p:nvSpPr>
        <p:spPr>
          <a:xfrm>
            <a:off x="628650" y="2340801"/>
            <a:ext cx="7886700" cy="946800"/>
          </a:xfrm>
          <a:prstGeom prst="rect">
            <a:avLst/>
          </a:prstGeom>
        </p:spPr>
        <p:txBody>
          <a:bodyPr spcFirstLastPara="1" wrap="square" lIns="68575" tIns="34275" rIns="68575" bIns="34275" anchor="ctr" anchorCtr="0">
            <a:normAutofit/>
          </a:bodyPr>
          <a:lstStyle/>
          <a:p>
            <a:pPr marL="0" lvl="0" indent="0" algn="ctr" rtl="0">
              <a:lnSpc>
                <a:spcPct val="100000"/>
              </a:lnSpc>
              <a:spcBef>
                <a:spcPts val="0"/>
              </a:spcBef>
              <a:spcAft>
                <a:spcPts val="0"/>
              </a:spcAft>
              <a:buNone/>
            </a:pPr>
            <a:r>
              <a:rPr lang="en-US" sz="3000"/>
              <a:t>Appendix – Compiled Resources</a:t>
            </a:r>
            <a:endParaRPr sz="3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5"/>
          <p:cNvSpPr txBox="1">
            <a:spLocks noGrp="1"/>
          </p:cNvSpPr>
          <p:nvPr>
            <p:ph type="ctrTitle"/>
          </p:nvPr>
        </p:nvSpPr>
        <p:spPr>
          <a:xfrm>
            <a:off x="216953" y="806021"/>
            <a:ext cx="8727631" cy="1620078"/>
          </a:xfrm>
          <a:prstGeom prst="rect">
            <a:avLst/>
          </a:prstGeom>
          <a:noFill/>
          <a:ln>
            <a:noFill/>
          </a:ln>
        </p:spPr>
        <p:txBody>
          <a:bodyPr spcFirstLastPara="1" wrap="square" lIns="68550" tIns="34275" rIns="68550" bIns="34275" anchor="b" anchorCtr="0">
            <a:normAutofit/>
          </a:bodyPr>
          <a:lstStyle/>
          <a:p>
            <a:pPr marL="0" lvl="0" indent="0" algn="ctr" rtl="0">
              <a:lnSpc>
                <a:spcPct val="90000"/>
              </a:lnSpc>
              <a:spcBef>
                <a:spcPts val="0"/>
              </a:spcBef>
              <a:spcAft>
                <a:spcPts val="0"/>
              </a:spcAft>
              <a:buSzPts val="4500"/>
              <a:buNone/>
            </a:pPr>
            <a:r>
              <a:rPr lang="en-US"/>
              <a:t>Work-Based Learning (WBL) Coding and Reporting Support Webinar</a:t>
            </a:r>
            <a:endParaRPr/>
          </a:p>
        </p:txBody>
      </p:sp>
      <p:sp>
        <p:nvSpPr>
          <p:cNvPr id="215" name="Google Shape;215;p5"/>
          <p:cNvSpPr txBox="1">
            <a:spLocks noGrp="1"/>
          </p:cNvSpPr>
          <p:nvPr>
            <p:ph type="subTitle" idx="1"/>
          </p:nvPr>
        </p:nvSpPr>
        <p:spPr>
          <a:xfrm>
            <a:off x="216953" y="2878622"/>
            <a:ext cx="8727631" cy="961611"/>
          </a:xfrm>
          <a:prstGeom prst="rect">
            <a:avLst/>
          </a:prstGeom>
          <a:noFill/>
          <a:ln>
            <a:noFill/>
          </a:ln>
        </p:spPr>
        <p:txBody>
          <a:bodyPr spcFirstLastPara="1" wrap="square" lIns="68550" tIns="34275" rIns="68550" bIns="34275" anchor="t" anchorCtr="0">
            <a:normAutofit/>
          </a:bodyPr>
          <a:lstStyle/>
          <a:p>
            <a:pPr marL="0" lvl="0" indent="0" algn="ctr" rtl="0">
              <a:lnSpc>
                <a:spcPct val="90000"/>
              </a:lnSpc>
              <a:spcBef>
                <a:spcPts val="0"/>
              </a:spcBef>
              <a:spcAft>
                <a:spcPts val="0"/>
              </a:spcAft>
              <a:buSzPts val="2400"/>
              <a:buNone/>
            </a:pPr>
            <a:r>
              <a:rPr lang="en-US"/>
              <a:t>January 13, 2025</a:t>
            </a:r>
            <a:endParaRPr/>
          </a:p>
          <a:p>
            <a:pPr marL="0" lvl="0" indent="0" algn="ctr" rtl="0">
              <a:lnSpc>
                <a:spcPct val="90000"/>
              </a:lnSpc>
              <a:spcBef>
                <a:spcPts val="0"/>
              </a:spcBef>
              <a:spcAft>
                <a:spcPts val="0"/>
              </a:spcAft>
              <a:buSzPts val="24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6"/>
          <p:cNvSpPr txBox="1">
            <a:spLocks noGrp="1"/>
          </p:cNvSpPr>
          <p:nvPr>
            <p:ph type="title"/>
          </p:nvPr>
        </p:nvSpPr>
        <p:spPr>
          <a:xfrm>
            <a:off x="254410" y="2"/>
            <a:ext cx="8452350" cy="553050"/>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SzPts val="3300"/>
              <a:buNone/>
            </a:pPr>
            <a:r>
              <a:rPr lang="en-US"/>
              <a:t>Outline</a:t>
            </a:r>
            <a:endParaRPr/>
          </a:p>
        </p:txBody>
      </p:sp>
      <p:sp>
        <p:nvSpPr>
          <p:cNvPr id="221" name="Google Shape;221;p6"/>
          <p:cNvSpPr txBox="1">
            <a:spLocks noGrp="1"/>
          </p:cNvSpPr>
          <p:nvPr>
            <p:ph type="body" idx="1"/>
          </p:nvPr>
        </p:nvSpPr>
        <p:spPr>
          <a:xfrm>
            <a:off x="516825" y="834956"/>
            <a:ext cx="8110350" cy="3922650"/>
          </a:xfrm>
          <a:prstGeom prst="rect">
            <a:avLst/>
          </a:prstGeom>
          <a:noFill/>
          <a:ln>
            <a:noFill/>
          </a:ln>
        </p:spPr>
        <p:txBody>
          <a:bodyPr spcFirstLastPara="1" wrap="square" lIns="68550" tIns="34275" rIns="68550" bIns="34275" anchor="t" anchorCtr="0">
            <a:normAutofit/>
          </a:bodyPr>
          <a:lstStyle/>
          <a:p>
            <a:pPr marL="342900" lvl="0" indent="-257175" algn="l" rtl="0">
              <a:lnSpc>
                <a:spcPct val="115000"/>
              </a:lnSpc>
              <a:spcBef>
                <a:spcPts val="0"/>
              </a:spcBef>
              <a:spcAft>
                <a:spcPts val="0"/>
              </a:spcAft>
              <a:buSzPts val="1800"/>
              <a:buChar char="●"/>
            </a:pPr>
            <a:r>
              <a:rPr lang="en-US"/>
              <a:t>Defining Career-Connected Learning (CCL)</a:t>
            </a:r>
            <a:endParaRPr/>
          </a:p>
          <a:p>
            <a:pPr marL="342900" lvl="0" indent="-257175" algn="l" rtl="0">
              <a:lnSpc>
                <a:spcPct val="115000"/>
              </a:lnSpc>
              <a:spcBef>
                <a:spcPts val="0"/>
              </a:spcBef>
              <a:spcAft>
                <a:spcPts val="0"/>
              </a:spcAft>
              <a:buSzPts val="1800"/>
              <a:buChar char="●"/>
            </a:pPr>
            <a:r>
              <a:rPr lang="en-US"/>
              <a:t>Recommendations for Coding and Expanding Work-Based Learning (WBL)</a:t>
            </a:r>
            <a:endParaRPr/>
          </a:p>
          <a:p>
            <a:pPr marL="342900" lvl="0" indent="-257175" algn="l" rtl="0">
              <a:lnSpc>
                <a:spcPct val="115000"/>
              </a:lnSpc>
              <a:spcBef>
                <a:spcPts val="0"/>
              </a:spcBef>
              <a:spcAft>
                <a:spcPts val="0"/>
              </a:spcAft>
              <a:buSzPts val="1800"/>
              <a:buChar char="●"/>
            </a:pPr>
            <a:r>
              <a:rPr lang="en-US"/>
              <a:t>Reporting WBL in the Student Information Systems (SIS) for SRI Reporting</a:t>
            </a:r>
            <a:endParaRPr/>
          </a:p>
          <a:p>
            <a:pPr marL="342900" lvl="0" indent="-257175" algn="l" rtl="0">
              <a:lnSpc>
                <a:spcPct val="115000"/>
              </a:lnSpc>
              <a:spcBef>
                <a:spcPts val="0"/>
              </a:spcBef>
              <a:spcAft>
                <a:spcPts val="0"/>
              </a:spcAft>
              <a:buSzPts val="1800"/>
              <a:buChar char="●"/>
            </a:pPr>
            <a:r>
              <a:rPr lang="en-US"/>
              <a:t>Additional Resources to Consider</a:t>
            </a:r>
            <a:endParaRPr/>
          </a:p>
        </p:txBody>
      </p:sp>
      <p:sp>
        <p:nvSpPr>
          <p:cNvPr id="222" name="Google Shape;222;p6"/>
          <p:cNvSpPr txBox="1"/>
          <p:nvPr/>
        </p:nvSpPr>
        <p:spPr>
          <a:xfrm>
            <a:off x="477000" y="2939152"/>
            <a:ext cx="8190000" cy="1418100"/>
          </a:xfrm>
          <a:prstGeom prst="rect">
            <a:avLst/>
          </a:prstGeom>
          <a:solidFill>
            <a:schemeClr val="lt2"/>
          </a:solidFill>
          <a:ln w="28575" cap="flat" cmpd="sng">
            <a:solidFill>
              <a:schemeClr val="dk1"/>
            </a:solidFill>
            <a:prstDash val="solid"/>
            <a:round/>
            <a:headEnd type="none" w="sm" len="sm"/>
            <a:tailEnd type="none" w="sm" len="sm"/>
          </a:ln>
        </p:spPr>
        <p:txBody>
          <a:bodyPr spcFirstLastPara="1" wrap="square" lIns="68550" tIns="68550" rIns="68550" bIns="68550" anchor="t" anchorCtr="0">
            <a:noAutofit/>
          </a:bodyPr>
          <a:lstStyle/>
          <a:p>
            <a:pPr marL="342900" marR="0" lvl="0" indent="-271463" algn="l" rtl="0">
              <a:lnSpc>
                <a:spcPct val="100000"/>
              </a:lnSpc>
              <a:spcBef>
                <a:spcPts val="0"/>
              </a:spcBef>
              <a:spcAft>
                <a:spcPts val="0"/>
              </a:spcAft>
              <a:buClr>
                <a:schemeClr val="dk1"/>
              </a:buClr>
              <a:buSzPts val="2100"/>
              <a:buFont typeface="Arial"/>
              <a:buChar char="➢"/>
            </a:pPr>
            <a:r>
              <a:rPr lang="en-US" sz="1575" b="0" i="0" u="none" strike="noStrike" cap="none">
                <a:solidFill>
                  <a:schemeClr val="dk1"/>
                </a:solidFill>
                <a:latin typeface="Arial"/>
                <a:ea typeface="Arial"/>
                <a:cs typeface="Arial"/>
                <a:sym typeface="Arial"/>
              </a:rPr>
              <a:t>If you have any questions, please ask them in the chat. We will provide an FAQ after the meeting with answers to your questions.</a:t>
            </a:r>
            <a:endParaRPr sz="1575" b="0" i="0" u="none" strike="noStrike" cap="none">
              <a:solidFill>
                <a:schemeClr val="dk1"/>
              </a:solidFill>
              <a:latin typeface="Arial"/>
              <a:ea typeface="Arial"/>
              <a:cs typeface="Arial"/>
              <a:sym typeface="Arial"/>
            </a:endParaRPr>
          </a:p>
          <a:p>
            <a:pPr marL="342900" marR="0" lvl="0" indent="-271463" algn="l" rtl="0">
              <a:lnSpc>
                <a:spcPct val="100000"/>
              </a:lnSpc>
              <a:spcBef>
                <a:spcPts val="750"/>
              </a:spcBef>
              <a:spcAft>
                <a:spcPts val="0"/>
              </a:spcAft>
              <a:buClr>
                <a:schemeClr val="dk1"/>
              </a:buClr>
              <a:buSzPts val="2100"/>
              <a:buFont typeface="Arial"/>
              <a:buChar char="➢"/>
            </a:pPr>
            <a:r>
              <a:rPr lang="en-US" sz="1575" b="0" i="0" u="none" strike="noStrike" cap="none">
                <a:solidFill>
                  <a:schemeClr val="dk1"/>
                </a:solidFill>
                <a:latin typeface="Arial"/>
                <a:ea typeface="Arial"/>
                <a:cs typeface="Arial"/>
                <a:sym typeface="Arial"/>
              </a:rPr>
              <a:t>This webinar is being recorded and will be shared after the webinar. It will also be posted to the </a:t>
            </a:r>
            <a:r>
              <a:rPr lang="en-US" sz="1575" b="0" i="0" u="sng" strike="noStrike" cap="none">
                <a:solidFill>
                  <a:schemeClr val="hlink"/>
                </a:solidFill>
                <a:latin typeface="Arial"/>
                <a:ea typeface="Arial"/>
                <a:cs typeface="Arial"/>
                <a:sym typeface="Arial"/>
                <a:hlinkClick r:id="rId3"/>
              </a:rPr>
              <a:t>Career-Connected Learning webpage</a:t>
            </a:r>
            <a:r>
              <a:rPr lang="en-US" sz="1575" b="0" i="0" u="none" strike="noStrike" cap="none">
                <a:solidFill>
                  <a:schemeClr val="dk1"/>
                </a:solidFill>
                <a:latin typeface="Arial"/>
                <a:ea typeface="Arial"/>
                <a:cs typeface="Arial"/>
                <a:sym typeface="Arial"/>
              </a:rPr>
              <a:t> at educate.iowa.gov/ccl.</a:t>
            </a:r>
            <a:endParaRPr sz="1575" b="0" i="0" u="none" strike="noStrike" cap="none">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7"/>
          <p:cNvSpPr txBox="1">
            <a:spLocks noGrp="1"/>
          </p:cNvSpPr>
          <p:nvPr>
            <p:ph type="title"/>
          </p:nvPr>
        </p:nvSpPr>
        <p:spPr>
          <a:xfrm>
            <a:off x="254410" y="2"/>
            <a:ext cx="8452350" cy="553050"/>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US"/>
              <a:t>Terminology Changes</a:t>
            </a:r>
            <a:endParaRPr/>
          </a:p>
        </p:txBody>
      </p:sp>
      <p:sp>
        <p:nvSpPr>
          <p:cNvPr id="228" name="Google Shape;228;p17"/>
          <p:cNvSpPr txBox="1">
            <a:spLocks noGrp="1"/>
          </p:cNvSpPr>
          <p:nvPr>
            <p:ph type="body" idx="1"/>
          </p:nvPr>
        </p:nvSpPr>
        <p:spPr>
          <a:xfrm>
            <a:off x="516825" y="869869"/>
            <a:ext cx="8110350" cy="3935700"/>
          </a:xfrm>
          <a:prstGeom prst="rect">
            <a:avLst/>
          </a:prstGeom>
          <a:noFill/>
          <a:ln>
            <a:noFill/>
          </a:ln>
        </p:spPr>
        <p:txBody>
          <a:bodyPr spcFirstLastPara="1" wrap="square" lIns="68550" tIns="34275" rIns="68550" bIns="34275" anchor="t" anchorCtr="0">
            <a:normAutofit fontScale="92500" lnSpcReduction="10000"/>
          </a:bodyPr>
          <a:lstStyle/>
          <a:p>
            <a:pPr marL="0" lvl="0" indent="0" algn="l" rtl="0">
              <a:lnSpc>
                <a:spcPct val="90000"/>
              </a:lnSpc>
              <a:spcBef>
                <a:spcPts val="563"/>
              </a:spcBef>
              <a:spcAft>
                <a:spcPts val="0"/>
              </a:spcAft>
              <a:buSzPct val="87739"/>
              <a:buNone/>
            </a:pPr>
            <a:r>
              <a:rPr lang="en-US" sz="1725"/>
              <a:t>The passage of </a:t>
            </a:r>
            <a:r>
              <a:rPr lang="en-US" sz="1725" u="sng">
                <a:solidFill>
                  <a:schemeClr val="hlink"/>
                </a:solidFill>
                <a:hlinkClick r:id="rId3"/>
              </a:rPr>
              <a:t>Senate File 2411</a:t>
            </a:r>
            <a:r>
              <a:rPr lang="en-US" sz="1725"/>
              <a:t> in May 2024 solidified the definition of “work-based learning” as being only those activities that involve direct interactions between industry and education stakeholders as: </a:t>
            </a:r>
            <a:endParaRPr sz="1725"/>
          </a:p>
          <a:p>
            <a:pPr marL="0" lvl="0" indent="0" algn="l" rtl="0">
              <a:lnSpc>
                <a:spcPct val="90000"/>
              </a:lnSpc>
              <a:spcBef>
                <a:spcPts val="563"/>
              </a:spcBef>
              <a:spcAft>
                <a:spcPts val="0"/>
              </a:spcAft>
              <a:buSzPct val="87739"/>
              <a:buNone/>
            </a:pPr>
            <a:endParaRPr sz="1725"/>
          </a:p>
          <a:p>
            <a:pPr marL="342900" lvl="0" indent="-266700" algn="l" rtl="0">
              <a:lnSpc>
                <a:spcPct val="90000"/>
              </a:lnSpc>
              <a:spcBef>
                <a:spcPts val="563"/>
              </a:spcBef>
              <a:spcAft>
                <a:spcPts val="0"/>
              </a:spcAft>
              <a:buSzPct val="125342"/>
              <a:buChar char="•"/>
            </a:pPr>
            <a:r>
              <a:rPr lang="en-US" sz="1725"/>
              <a:t>sustained project-based learning in partnership with an employer</a:t>
            </a:r>
            <a:endParaRPr sz="1725"/>
          </a:p>
          <a:p>
            <a:pPr marL="342900" lvl="0" indent="-266700" algn="l" rtl="0">
              <a:lnSpc>
                <a:spcPct val="90000"/>
              </a:lnSpc>
              <a:spcBef>
                <a:spcPts val="0"/>
              </a:spcBef>
              <a:spcAft>
                <a:spcPts val="0"/>
              </a:spcAft>
              <a:buSzPct val="125342"/>
              <a:buChar char="•"/>
            </a:pPr>
            <a:r>
              <a:rPr lang="en-US" sz="1725"/>
              <a:t>simulated work experiences aligned with industry-recognized credentials</a:t>
            </a:r>
            <a:endParaRPr sz="1725"/>
          </a:p>
          <a:p>
            <a:pPr marL="342900" lvl="0" indent="-266700" algn="l" rtl="0">
              <a:lnSpc>
                <a:spcPct val="90000"/>
              </a:lnSpc>
              <a:spcBef>
                <a:spcPts val="0"/>
              </a:spcBef>
              <a:spcAft>
                <a:spcPts val="0"/>
              </a:spcAft>
              <a:buSzPct val="125342"/>
              <a:buChar char="•"/>
            </a:pPr>
            <a:r>
              <a:rPr lang="en-US" sz="1725"/>
              <a:t>high-quality pre-apprenticeships aligned to an apprenticeship</a:t>
            </a:r>
            <a:endParaRPr sz="1725"/>
          </a:p>
          <a:p>
            <a:pPr marL="342900" lvl="0" indent="-266700" algn="l" rtl="0">
              <a:lnSpc>
                <a:spcPct val="90000"/>
              </a:lnSpc>
              <a:spcBef>
                <a:spcPts val="0"/>
              </a:spcBef>
              <a:spcAft>
                <a:spcPts val="0"/>
              </a:spcAft>
              <a:buSzPct val="125342"/>
              <a:buChar char="•"/>
            </a:pPr>
            <a:r>
              <a:rPr lang="en-US" sz="1725"/>
              <a:t>student learner programs </a:t>
            </a:r>
            <a:endParaRPr sz="1725"/>
          </a:p>
          <a:p>
            <a:pPr marL="342900" lvl="0" indent="-266700" algn="l" rtl="0">
              <a:lnSpc>
                <a:spcPct val="90000"/>
              </a:lnSpc>
              <a:spcBef>
                <a:spcPts val="0"/>
              </a:spcBef>
              <a:spcAft>
                <a:spcPts val="0"/>
              </a:spcAft>
              <a:buSzPct val="125342"/>
              <a:buChar char="•"/>
            </a:pPr>
            <a:r>
              <a:rPr lang="en-US" sz="1725"/>
              <a:t>internships</a:t>
            </a:r>
            <a:endParaRPr sz="1725"/>
          </a:p>
          <a:p>
            <a:pPr marL="342900" lvl="0" indent="-266700" algn="l" rtl="0">
              <a:lnSpc>
                <a:spcPct val="90000"/>
              </a:lnSpc>
              <a:spcBef>
                <a:spcPts val="0"/>
              </a:spcBef>
              <a:spcAft>
                <a:spcPts val="0"/>
              </a:spcAft>
              <a:buSzPct val="125342"/>
              <a:buChar char="•"/>
            </a:pPr>
            <a:r>
              <a:rPr lang="en-US" sz="1725"/>
              <a:t>apprenticeships </a:t>
            </a:r>
            <a:endParaRPr sz="1725"/>
          </a:p>
          <a:p>
            <a:pPr marL="0" lvl="0" indent="0" algn="l" rtl="0">
              <a:lnSpc>
                <a:spcPct val="90000"/>
              </a:lnSpc>
              <a:spcBef>
                <a:spcPts val="563"/>
              </a:spcBef>
              <a:spcAft>
                <a:spcPts val="0"/>
              </a:spcAft>
              <a:buSzPct val="87739"/>
              <a:buNone/>
            </a:pPr>
            <a:endParaRPr sz="1725"/>
          </a:p>
          <a:p>
            <a:pPr marL="0" lvl="0" indent="0" algn="l" rtl="0">
              <a:lnSpc>
                <a:spcPct val="90000"/>
              </a:lnSpc>
              <a:spcBef>
                <a:spcPts val="563"/>
              </a:spcBef>
              <a:spcAft>
                <a:spcPts val="0"/>
              </a:spcAft>
              <a:buSzPct val="87739"/>
              <a:buNone/>
            </a:pPr>
            <a:r>
              <a:rPr lang="en-US" sz="1725"/>
              <a:t>Most of these experiences will occur in a physical work environment, but some may be provided in a simulated or virtual environment in class or on campus.</a:t>
            </a:r>
            <a:endParaRPr sz="1725"/>
          </a:p>
          <a:p>
            <a:pPr marL="0" lvl="0" indent="0" algn="l" rtl="0">
              <a:lnSpc>
                <a:spcPct val="90000"/>
              </a:lnSpc>
              <a:spcBef>
                <a:spcPts val="563"/>
              </a:spcBef>
              <a:spcAft>
                <a:spcPts val="0"/>
              </a:spcAft>
              <a:buSzPct val="87739"/>
              <a:buNone/>
            </a:pPr>
            <a:endParaRPr sz="1725"/>
          </a:p>
          <a:p>
            <a:pPr marL="0" lvl="0" indent="0" algn="l" rtl="0">
              <a:lnSpc>
                <a:spcPct val="90000"/>
              </a:lnSpc>
              <a:spcBef>
                <a:spcPts val="563"/>
              </a:spcBef>
              <a:spcAft>
                <a:spcPts val="0"/>
              </a:spcAft>
              <a:buSzPct val="87739"/>
              <a:buNone/>
            </a:pPr>
            <a:r>
              <a:rPr lang="en-US" sz="1725"/>
              <a:t>Refer to the new </a:t>
            </a:r>
            <a:r>
              <a:rPr lang="en-US" sz="1725" i="1"/>
              <a:t>Work-Based Learning Course Naming &amp; Coding</a:t>
            </a:r>
            <a:r>
              <a:rPr lang="en-US" sz="1725"/>
              <a:t> resource available at </a:t>
            </a:r>
            <a:r>
              <a:rPr lang="en-US" sz="1725" u="sng">
                <a:solidFill>
                  <a:schemeClr val="hlink"/>
                </a:solidFill>
                <a:hlinkClick r:id="rId4"/>
              </a:rPr>
              <a:t>educate.iowa.gov/ccl</a:t>
            </a:r>
            <a:r>
              <a:rPr lang="en-US" sz="1725"/>
              <a:t> for information on definitions and coding. </a:t>
            </a:r>
            <a:endParaRPr sz="1725"/>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21" descr="A graphic that depicts how career exploration and work-based learning are interconnected. In the middle of the graphic reads &quot;Iowa career-connected learning&quot;. The top reads, &quot;learning about work.&quot; The bottom reads, &quot;working to learn.&quot;"/>
          <p:cNvPicPr preferRelativeResize="0"/>
          <p:nvPr/>
        </p:nvPicPr>
        <p:blipFill rotWithShape="1">
          <a:blip r:embed="rId3">
            <a:alphaModFix/>
          </a:blip>
          <a:srcRect/>
          <a:stretch/>
        </p:blipFill>
        <p:spPr>
          <a:xfrm>
            <a:off x="401475" y="2274487"/>
            <a:ext cx="3807544" cy="2869013"/>
          </a:xfrm>
          <a:prstGeom prst="rect">
            <a:avLst/>
          </a:prstGeom>
          <a:noFill/>
          <a:ln>
            <a:noFill/>
          </a:ln>
        </p:spPr>
      </p:pic>
      <p:sp>
        <p:nvSpPr>
          <p:cNvPr id="234" name="Google Shape;234;p21"/>
          <p:cNvSpPr txBox="1">
            <a:spLocks noGrp="1"/>
          </p:cNvSpPr>
          <p:nvPr>
            <p:ph type="title"/>
          </p:nvPr>
        </p:nvSpPr>
        <p:spPr>
          <a:xfrm>
            <a:off x="254410" y="2"/>
            <a:ext cx="8452268" cy="553063"/>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SzPts val="3300"/>
              <a:buNone/>
            </a:pPr>
            <a:r>
              <a:rPr lang="en-US"/>
              <a:t>Career-Connected Learning </a:t>
            </a:r>
            <a:endParaRPr/>
          </a:p>
        </p:txBody>
      </p:sp>
      <p:sp>
        <p:nvSpPr>
          <p:cNvPr id="235" name="Google Shape;235;p21"/>
          <p:cNvSpPr txBox="1">
            <a:spLocks noGrp="1"/>
          </p:cNvSpPr>
          <p:nvPr>
            <p:ph type="body" idx="1"/>
          </p:nvPr>
        </p:nvSpPr>
        <p:spPr>
          <a:xfrm>
            <a:off x="516825" y="834956"/>
            <a:ext cx="8110350" cy="3523950"/>
          </a:xfrm>
          <a:prstGeom prst="rect">
            <a:avLst/>
          </a:prstGeom>
          <a:noFill/>
          <a:ln>
            <a:noFill/>
          </a:ln>
        </p:spPr>
        <p:txBody>
          <a:bodyPr spcFirstLastPara="1" wrap="square" lIns="68550" tIns="34275" rIns="68550" bIns="34275" anchor="t" anchorCtr="0">
            <a:normAutofit/>
          </a:bodyPr>
          <a:lstStyle/>
          <a:p>
            <a:pPr marL="0" lvl="0" indent="0" algn="l" rtl="0">
              <a:lnSpc>
                <a:spcPct val="115000"/>
              </a:lnSpc>
              <a:spcBef>
                <a:spcPts val="0"/>
              </a:spcBef>
              <a:spcAft>
                <a:spcPts val="0"/>
              </a:spcAft>
              <a:buSzPts val="1400"/>
              <a:buNone/>
            </a:pPr>
            <a:r>
              <a:rPr lang="en-US" sz="1800" b="1"/>
              <a:t>Career-Connected Learning = Career Exploration + Work-Based Learning </a:t>
            </a:r>
            <a:endParaRPr sz="1800" b="1"/>
          </a:p>
          <a:p>
            <a:pPr marL="0" lvl="0" indent="0" algn="l" rtl="0">
              <a:lnSpc>
                <a:spcPct val="115000"/>
              </a:lnSpc>
              <a:spcBef>
                <a:spcPts val="0"/>
              </a:spcBef>
              <a:spcAft>
                <a:spcPts val="0"/>
              </a:spcAft>
              <a:buSzPts val="1400"/>
              <a:buNone/>
            </a:pPr>
            <a:endParaRPr/>
          </a:p>
          <a:p>
            <a:pPr marL="342900" lvl="0" indent="-257175" algn="l" rtl="0">
              <a:lnSpc>
                <a:spcPct val="115000"/>
              </a:lnSpc>
              <a:spcBef>
                <a:spcPts val="0"/>
              </a:spcBef>
              <a:spcAft>
                <a:spcPts val="0"/>
              </a:spcAft>
              <a:buSzPts val="1800"/>
              <a:buChar char="●"/>
            </a:pPr>
            <a:r>
              <a:rPr lang="en-US" b="1"/>
              <a:t>Career Exploration</a:t>
            </a:r>
            <a:r>
              <a:rPr lang="en-US"/>
              <a:t> - activities that help students in </a:t>
            </a:r>
            <a:r>
              <a:rPr lang="en-US" b="1">
                <a:solidFill>
                  <a:schemeClr val="accent1"/>
                </a:solidFill>
              </a:rPr>
              <a:t>learning about work</a:t>
            </a:r>
            <a:endParaRPr/>
          </a:p>
          <a:p>
            <a:pPr marL="342900" lvl="0" indent="-257175" algn="l" rtl="0">
              <a:lnSpc>
                <a:spcPct val="115000"/>
              </a:lnSpc>
              <a:spcBef>
                <a:spcPts val="0"/>
              </a:spcBef>
              <a:spcAft>
                <a:spcPts val="0"/>
              </a:spcAft>
              <a:buSzPts val="1800"/>
              <a:buChar char="●"/>
            </a:pPr>
            <a:r>
              <a:rPr lang="en-US" b="1"/>
              <a:t>Work-Based Learning (WBL)</a:t>
            </a:r>
            <a:r>
              <a:rPr lang="en-US"/>
              <a:t> - supports students in </a:t>
            </a:r>
            <a:r>
              <a:rPr lang="en-US" b="1">
                <a:solidFill>
                  <a:schemeClr val="accent1"/>
                </a:solidFill>
              </a:rPr>
              <a:t>working to learn </a:t>
            </a:r>
            <a:r>
              <a:rPr lang="en-US"/>
              <a:t>the knowledge and skills they need to succeed in the workplace and beyond</a:t>
            </a:r>
            <a:endParaRPr/>
          </a:p>
        </p:txBody>
      </p:sp>
      <p:sp>
        <p:nvSpPr>
          <p:cNvPr id="236" name="Google Shape;236;p21"/>
          <p:cNvSpPr txBox="1"/>
          <p:nvPr/>
        </p:nvSpPr>
        <p:spPr>
          <a:xfrm>
            <a:off x="4444875" y="3039787"/>
            <a:ext cx="3725100" cy="1050265"/>
          </a:xfrm>
          <a:prstGeom prst="rect">
            <a:avLst/>
          </a:prstGeom>
          <a:noFill/>
          <a:ln w="19050" cap="flat" cmpd="sng">
            <a:solidFill>
              <a:srgbClr val="000000"/>
            </a:solidFill>
            <a:prstDash val="solid"/>
            <a:round/>
            <a:headEnd type="none" w="sm" len="sm"/>
            <a:tailEnd type="none" w="sm" len="sm"/>
          </a:ln>
        </p:spPr>
        <p:txBody>
          <a:bodyPr spcFirstLastPara="1" wrap="square" lIns="68550" tIns="68550" rIns="68550" bIns="68550" anchor="t" anchorCtr="0">
            <a:spAutoFit/>
          </a:bodyPr>
          <a:lstStyle/>
          <a:p>
            <a:pPr marL="0" marR="0" lvl="0" indent="0" algn="ctr" rtl="0">
              <a:lnSpc>
                <a:spcPct val="100000"/>
              </a:lnSpc>
              <a:spcBef>
                <a:spcPts val="0"/>
              </a:spcBef>
              <a:spcAft>
                <a:spcPts val="0"/>
              </a:spcAft>
              <a:buNone/>
            </a:pPr>
            <a:r>
              <a:rPr lang="en-US" sz="2100" b="1" i="0" u="sng" strike="noStrike" cap="none">
                <a:solidFill>
                  <a:schemeClr val="hlink"/>
                </a:solidFill>
                <a:latin typeface="Arial"/>
                <a:ea typeface="Arial"/>
                <a:cs typeface="Arial"/>
                <a:sym typeface="Arial"/>
                <a:hlinkClick r:id="rId4"/>
              </a:rPr>
              <a:t>Career-Connected Learning Website</a:t>
            </a:r>
            <a:endParaRPr sz="2100" b="1"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None/>
            </a:pPr>
            <a:r>
              <a:rPr lang="en-US" sz="1500" b="0" i="0" u="none" strike="noStrike" cap="none">
                <a:solidFill>
                  <a:schemeClr val="dk1"/>
                </a:solidFill>
                <a:latin typeface="Arial"/>
                <a:ea typeface="Arial"/>
                <a:cs typeface="Arial"/>
                <a:sym typeface="Arial"/>
              </a:rPr>
              <a:t>(</a:t>
            </a:r>
            <a:r>
              <a:rPr lang="en-US" sz="1500" b="0" i="0" u="none" strike="noStrike" cap="none">
                <a:solidFill>
                  <a:schemeClr val="dk1"/>
                </a:solidFill>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educate.iowa.gov/ccl</a:t>
            </a:r>
            <a:r>
              <a:rPr lang="en-US" sz="1500" b="0" i="0" u="none" strike="noStrike" cap="none">
                <a:solidFill>
                  <a:schemeClr val="dk1"/>
                </a:solidFill>
                <a:latin typeface="Arial"/>
                <a:ea typeface="Arial"/>
                <a:cs typeface="Arial"/>
                <a:sym typeface="Arial"/>
              </a:rPr>
              <a:t>)</a:t>
            </a:r>
            <a:endParaRPr sz="1500" b="0" i="0" u="none" strike="noStrike" cap="non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2"/>
          <p:cNvSpPr txBox="1">
            <a:spLocks noGrp="1"/>
          </p:cNvSpPr>
          <p:nvPr>
            <p:ph type="title"/>
          </p:nvPr>
        </p:nvSpPr>
        <p:spPr>
          <a:xfrm>
            <a:off x="254410" y="2"/>
            <a:ext cx="8452350" cy="553050"/>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SzPts val="3300"/>
              <a:buNone/>
            </a:pPr>
            <a:r>
              <a:rPr lang="en-US"/>
              <a:t>Overview of WBL Resources</a:t>
            </a:r>
            <a:endParaRPr/>
          </a:p>
        </p:txBody>
      </p:sp>
      <p:sp>
        <p:nvSpPr>
          <p:cNvPr id="242" name="Google Shape;242;p22"/>
          <p:cNvSpPr txBox="1">
            <a:spLocks noGrp="1"/>
          </p:cNvSpPr>
          <p:nvPr>
            <p:ph type="body" idx="1"/>
          </p:nvPr>
        </p:nvSpPr>
        <p:spPr>
          <a:xfrm>
            <a:off x="516825" y="776156"/>
            <a:ext cx="8110350" cy="4149225"/>
          </a:xfrm>
          <a:prstGeom prst="rect">
            <a:avLst/>
          </a:prstGeom>
          <a:noFill/>
          <a:ln>
            <a:noFill/>
          </a:ln>
        </p:spPr>
        <p:txBody>
          <a:bodyPr spcFirstLastPara="1" wrap="square" lIns="68550" tIns="34275" rIns="68550" bIns="34275" anchor="t" anchorCtr="0">
            <a:normAutofit fontScale="70000" lnSpcReduction="20000"/>
          </a:bodyPr>
          <a:lstStyle/>
          <a:p>
            <a:pPr marL="0" lvl="0" indent="0" algn="l" rtl="0">
              <a:lnSpc>
                <a:spcPct val="115000"/>
              </a:lnSpc>
              <a:spcBef>
                <a:spcPts val="0"/>
              </a:spcBef>
              <a:spcAft>
                <a:spcPts val="0"/>
              </a:spcAft>
              <a:buSzPct val="125000"/>
              <a:buNone/>
            </a:pPr>
            <a:r>
              <a:rPr lang="en-US"/>
              <a:t>Check out the guides, toolkits, templates and other resources available at </a:t>
            </a:r>
            <a:r>
              <a:rPr lang="en-US" u="sng">
                <a:solidFill>
                  <a:schemeClr val="hlink"/>
                </a:solidFill>
                <a:hlinkClick r:id="rId3"/>
              </a:rPr>
              <a:t>educate.iowa.gov/ccl</a:t>
            </a:r>
            <a:r>
              <a:rPr lang="en-US"/>
              <a:t> </a:t>
            </a:r>
            <a:endParaRPr/>
          </a:p>
          <a:p>
            <a:pPr marL="0" lvl="0" indent="0" algn="l" rtl="0">
              <a:lnSpc>
                <a:spcPct val="115000"/>
              </a:lnSpc>
              <a:spcBef>
                <a:spcPts val="0"/>
              </a:spcBef>
              <a:spcAft>
                <a:spcPts val="0"/>
              </a:spcAft>
              <a:buSzPct val="125000"/>
              <a:buNone/>
            </a:pPr>
            <a:endParaRPr/>
          </a:p>
          <a:p>
            <a:pPr marL="0" lvl="0" indent="0" algn="l" rtl="0">
              <a:lnSpc>
                <a:spcPct val="115000"/>
              </a:lnSpc>
              <a:spcBef>
                <a:spcPts val="0"/>
              </a:spcBef>
              <a:spcAft>
                <a:spcPts val="0"/>
              </a:spcAft>
              <a:buSzPct val="125000"/>
              <a:buNone/>
            </a:pPr>
            <a:r>
              <a:rPr lang="en-US" b="1" u="sng"/>
              <a:t>Career Exploration</a:t>
            </a:r>
            <a:endParaRPr b="1" u="sng"/>
          </a:p>
          <a:p>
            <a:pPr marL="342900" lvl="0" indent="-250745" algn="l" rtl="0">
              <a:lnSpc>
                <a:spcPct val="115000"/>
              </a:lnSpc>
              <a:spcBef>
                <a:spcPts val="0"/>
              </a:spcBef>
              <a:spcAft>
                <a:spcPts val="0"/>
              </a:spcAft>
              <a:buSzPct val="85714"/>
              <a:buChar char="-"/>
            </a:pPr>
            <a:r>
              <a:rPr lang="en-US"/>
              <a:t>Authentic Project Experiences Toolkit				-   Informational Interview Toolkit</a:t>
            </a:r>
            <a:endParaRPr/>
          </a:p>
          <a:p>
            <a:pPr marL="342900" lvl="0" indent="-250745" algn="l" rtl="0">
              <a:lnSpc>
                <a:spcPct val="115000"/>
              </a:lnSpc>
              <a:spcBef>
                <a:spcPts val="0"/>
              </a:spcBef>
              <a:spcAft>
                <a:spcPts val="0"/>
              </a:spcAft>
              <a:buSzPct val="85714"/>
              <a:buChar char="-"/>
            </a:pPr>
            <a:r>
              <a:rPr lang="en-US"/>
              <a:t>Career Immersion Experience Toolkit				-   Interactive Career Event Toolkit</a:t>
            </a:r>
            <a:endParaRPr/>
          </a:p>
          <a:p>
            <a:pPr marL="342900" lvl="0" indent="-250745" algn="l" rtl="0">
              <a:lnSpc>
                <a:spcPct val="115000"/>
              </a:lnSpc>
              <a:spcBef>
                <a:spcPts val="0"/>
              </a:spcBef>
              <a:spcAft>
                <a:spcPts val="0"/>
              </a:spcAft>
              <a:buSzPct val="85714"/>
              <a:buChar char="-"/>
            </a:pPr>
            <a:r>
              <a:rPr lang="en-US"/>
              <a:t>Career-Based Service Learning Toolkit			-   Job Shadow Toolkit</a:t>
            </a:r>
            <a:endParaRPr/>
          </a:p>
          <a:p>
            <a:pPr marL="342900" lvl="0" indent="-250745" algn="l" rtl="0">
              <a:lnSpc>
                <a:spcPct val="115000"/>
              </a:lnSpc>
              <a:spcBef>
                <a:spcPts val="0"/>
              </a:spcBef>
              <a:spcAft>
                <a:spcPts val="0"/>
              </a:spcAft>
              <a:buSzPct val="85714"/>
              <a:buChar char="-"/>
            </a:pPr>
            <a:r>
              <a:rPr lang="en-US"/>
              <a:t>Classroom Speaker Toolkit						-   Mock Interview Toolkit</a:t>
            </a:r>
            <a:endParaRPr/>
          </a:p>
          <a:p>
            <a:pPr marL="342900" lvl="0" indent="-250745" algn="l" rtl="0">
              <a:lnSpc>
                <a:spcPct val="115000"/>
              </a:lnSpc>
              <a:spcBef>
                <a:spcPts val="0"/>
              </a:spcBef>
              <a:spcAft>
                <a:spcPts val="0"/>
              </a:spcAft>
              <a:buSzPct val="85714"/>
              <a:buChar char="-"/>
            </a:pPr>
            <a:r>
              <a:rPr lang="en-US"/>
              <a:t>Developing Professional Skills in CTE Toolkit		-   Professional Skills Workshop Toolkit</a:t>
            </a:r>
            <a:endParaRPr/>
          </a:p>
          <a:p>
            <a:pPr marL="342900" lvl="0" indent="-250745" algn="l" rtl="0">
              <a:lnSpc>
                <a:spcPct val="115000"/>
              </a:lnSpc>
              <a:spcBef>
                <a:spcPts val="0"/>
              </a:spcBef>
              <a:spcAft>
                <a:spcPts val="0"/>
              </a:spcAft>
              <a:buSzPct val="85714"/>
              <a:buChar char="-"/>
            </a:pPr>
            <a:r>
              <a:rPr lang="en-US"/>
              <a:t>Entrepreneurship Toolkit							-   Worksite Exploratory Event Toolkit</a:t>
            </a:r>
            <a:endParaRPr/>
          </a:p>
          <a:p>
            <a:pPr marL="0" lvl="0" indent="0" algn="l" rtl="0">
              <a:lnSpc>
                <a:spcPct val="115000"/>
              </a:lnSpc>
              <a:spcBef>
                <a:spcPts val="0"/>
              </a:spcBef>
              <a:spcAft>
                <a:spcPts val="0"/>
              </a:spcAft>
              <a:buSzPct val="52380"/>
              <a:buNone/>
            </a:pPr>
            <a:endParaRPr/>
          </a:p>
          <a:p>
            <a:pPr marL="0" lvl="0" indent="0" algn="l" rtl="0">
              <a:lnSpc>
                <a:spcPct val="115000"/>
              </a:lnSpc>
              <a:spcBef>
                <a:spcPts val="0"/>
              </a:spcBef>
              <a:spcAft>
                <a:spcPts val="0"/>
              </a:spcAft>
              <a:buSzPct val="125000"/>
              <a:buNone/>
            </a:pPr>
            <a:endParaRPr/>
          </a:p>
          <a:p>
            <a:pPr marL="0" lvl="0" indent="0" algn="l" rtl="0">
              <a:lnSpc>
                <a:spcPct val="115000"/>
              </a:lnSpc>
              <a:spcBef>
                <a:spcPts val="0"/>
              </a:spcBef>
              <a:spcAft>
                <a:spcPts val="0"/>
              </a:spcAft>
              <a:buSzPct val="125000"/>
              <a:buNone/>
            </a:pPr>
            <a:r>
              <a:rPr lang="en-US" b="1" u="sng"/>
              <a:t>Work-Based Learning</a:t>
            </a:r>
            <a:endParaRPr b="1" u="sng"/>
          </a:p>
          <a:p>
            <a:pPr marL="342900" lvl="0" indent="-250745" algn="l" rtl="0">
              <a:lnSpc>
                <a:spcPct val="115000"/>
              </a:lnSpc>
              <a:spcBef>
                <a:spcPts val="0"/>
              </a:spcBef>
              <a:spcAft>
                <a:spcPts val="0"/>
              </a:spcAft>
              <a:buSzPct val="85714"/>
              <a:buChar char="-"/>
            </a:pPr>
            <a:r>
              <a:rPr lang="en-US"/>
              <a:t>Internship Toolkit</a:t>
            </a:r>
            <a:endParaRPr/>
          </a:p>
          <a:p>
            <a:pPr marL="342900" lvl="0" indent="-250745" algn="l" rtl="0">
              <a:lnSpc>
                <a:spcPct val="115000"/>
              </a:lnSpc>
              <a:spcBef>
                <a:spcPts val="0"/>
              </a:spcBef>
              <a:spcAft>
                <a:spcPts val="0"/>
              </a:spcAft>
              <a:buSzPct val="85714"/>
              <a:buChar char="-"/>
            </a:pPr>
            <a:r>
              <a:rPr lang="en-US"/>
              <a:t>School-Based Enterprise Toolkit									</a:t>
            </a:r>
            <a:endParaRPr/>
          </a:p>
          <a:p>
            <a:pPr marL="342900" lvl="0" indent="-250745" algn="l" rtl="0">
              <a:lnSpc>
                <a:spcPct val="115000"/>
              </a:lnSpc>
              <a:spcBef>
                <a:spcPts val="0"/>
              </a:spcBef>
              <a:spcAft>
                <a:spcPts val="0"/>
              </a:spcAft>
              <a:buSzPct val="85714"/>
              <a:buChar char="-"/>
            </a:pPr>
            <a:r>
              <a:rPr lang="en-US"/>
              <a:t>Sample Internship Training Plan								</a:t>
            </a:r>
            <a:endParaRPr/>
          </a:p>
          <a:p>
            <a:pPr marL="342900" lvl="0" indent="-250745" algn="l" rtl="0">
              <a:lnSpc>
                <a:spcPct val="115000"/>
              </a:lnSpc>
              <a:spcBef>
                <a:spcPts val="0"/>
              </a:spcBef>
              <a:spcAft>
                <a:spcPts val="0"/>
              </a:spcAft>
              <a:buSzPct val="85714"/>
              <a:buChar char="-"/>
            </a:pPr>
            <a:r>
              <a:rPr lang="en-US"/>
              <a:t>Sample Internship Training Agreement</a:t>
            </a:r>
            <a:endParaRPr/>
          </a:p>
          <a:p>
            <a:pPr marL="342900" lvl="0" indent="-250745" algn="l" rtl="0">
              <a:lnSpc>
                <a:spcPct val="115000"/>
              </a:lnSpc>
              <a:spcBef>
                <a:spcPts val="0"/>
              </a:spcBef>
              <a:spcAft>
                <a:spcPts val="0"/>
              </a:spcAft>
              <a:buSzPct val="85714"/>
              <a:buChar char="-"/>
            </a:pPr>
            <a:r>
              <a:rPr lang="en-US"/>
              <a:t>WBL Self Assessment Tool</a:t>
            </a:r>
            <a:endParaRPr/>
          </a:p>
          <a:p>
            <a:pPr marL="342900" lvl="0" indent="-250745" algn="l" rtl="0">
              <a:lnSpc>
                <a:spcPct val="115000"/>
              </a:lnSpc>
              <a:spcBef>
                <a:spcPts val="0"/>
              </a:spcBef>
              <a:spcAft>
                <a:spcPts val="0"/>
              </a:spcAft>
              <a:buSzPct val="85714"/>
              <a:buChar char="-"/>
            </a:pPr>
            <a:r>
              <a:rPr lang="en-US"/>
              <a:t>Expanding WBL for Schools</a:t>
            </a:r>
            <a:endParaRPr/>
          </a:p>
        </p:txBody>
      </p:sp>
      <p:pic>
        <p:nvPicPr>
          <p:cNvPr id="243" name="Google Shape;243;p22"/>
          <p:cNvPicPr preferRelativeResize="0"/>
          <p:nvPr/>
        </p:nvPicPr>
        <p:blipFill rotWithShape="1">
          <a:blip r:embed="rId4">
            <a:alphaModFix/>
          </a:blip>
          <a:srcRect/>
          <a:stretch/>
        </p:blipFill>
        <p:spPr>
          <a:xfrm rot="-1555203">
            <a:off x="4800112" y="3159582"/>
            <a:ext cx="1387968" cy="1726582"/>
          </a:xfrm>
          <a:prstGeom prst="rect">
            <a:avLst/>
          </a:prstGeom>
          <a:noFill/>
          <a:ln w="9525" cap="flat" cmpd="sng">
            <a:solidFill>
              <a:srgbClr val="595959"/>
            </a:solidFill>
            <a:prstDash val="solid"/>
            <a:round/>
            <a:headEnd type="none" w="sm" len="sm"/>
            <a:tailEnd type="none" w="sm" len="sm"/>
          </a:ln>
        </p:spPr>
      </p:pic>
      <p:pic>
        <p:nvPicPr>
          <p:cNvPr id="244" name="Google Shape;244;p22"/>
          <p:cNvPicPr preferRelativeResize="0"/>
          <p:nvPr/>
        </p:nvPicPr>
        <p:blipFill rotWithShape="1">
          <a:blip r:embed="rId5">
            <a:alphaModFix/>
          </a:blip>
          <a:srcRect/>
          <a:stretch/>
        </p:blipFill>
        <p:spPr>
          <a:xfrm rot="-579716">
            <a:off x="5499067" y="3053631"/>
            <a:ext cx="1443466" cy="1817539"/>
          </a:xfrm>
          <a:prstGeom prst="rect">
            <a:avLst/>
          </a:prstGeom>
          <a:noFill/>
          <a:ln w="9525" cap="flat" cmpd="sng">
            <a:solidFill>
              <a:schemeClr val="dk2"/>
            </a:solidFill>
            <a:prstDash val="solid"/>
            <a:round/>
            <a:headEnd type="none" w="sm" len="sm"/>
            <a:tailEnd type="none" w="sm" len="sm"/>
          </a:ln>
        </p:spPr>
      </p:pic>
      <p:pic>
        <p:nvPicPr>
          <p:cNvPr id="245" name="Google Shape;245;p22"/>
          <p:cNvPicPr preferRelativeResize="0"/>
          <p:nvPr/>
        </p:nvPicPr>
        <p:blipFill rotWithShape="1">
          <a:blip r:embed="rId6">
            <a:alphaModFix/>
          </a:blip>
          <a:srcRect/>
          <a:stretch/>
        </p:blipFill>
        <p:spPr>
          <a:xfrm rot="625227">
            <a:off x="6529522" y="3102693"/>
            <a:ext cx="1408720" cy="1728078"/>
          </a:xfrm>
          <a:prstGeom prst="rect">
            <a:avLst/>
          </a:prstGeom>
          <a:noFill/>
          <a:ln w="9525" cap="flat" cmpd="sng">
            <a:solidFill>
              <a:schemeClr val="dk2"/>
            </a:solidFill>
            <a:prstDash val="solid"/>
            <a:round/>
            <a:headEnd type="none" w="sm" len="sm"/>
            <a:tailEnd type="none" w="sm" len="sm"/>
          </a:ln>
        </p:spPr>
      </p:pic>
      <p:pic>
        <p:nvPicPr>
          <p:cNvPr id="246" name="Google Shape;246;p22"/>
          <p:cNvPicPr preferRelativeResize="0"/>
          <p:nvPr/>
        </p:nvPicPr>
        <p:blipFill rotWithShape="1">
          <a:blip r:embed="rId7">
            <a:alphaModFix/>
          </a:blip>
          <a:srcRect/>
          <a:stretch/>
        </p:blipFill>
        <p:spPr>
          <a:xfrm rot="1485921">
            <a:off x="7219231" y="3164542"/>
            <a:ext cx="1440569" cy="1716666"/>
          </a:xfrm>
          <a:prstGeom prst="rect">
            <a:avLst/>
          </a:prstGeom>
          <a:noFill/>
          <a:ln w="9525" cap="flat" cmpd="sng">
            <a:solidFill>
              <a:srgbClr val="595959"/>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3"/>
          <p:cNvSpPr txBox="1"/>
          <p:nvPr/>
        </p:nvSpPr>
        <p:spPr>
          <a:xfrm>
            <a:off x="350779" y="71825"/>
            <a:ext cx="6678900"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Student Reporting in Iowa (SRI) Team</a:t>
            </a:r>
            <a:endParaRPr sz="2400" b="1" i="0" u="none" strike="noStrike" cap="none">
              <a:solidFill>
                <a:schemeClr val="lt1"/>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5" name="Google Shape;55;p3"/>
          <p:cNvSpPr txBox="1">
            <a:spLocks noGrp="1"/>
          </p:cNvSpPr>
          <p:nvPr>
            <p:ph type="body" idx="1"/>
          </p:nvPr>
        </p:nvSpPr>
        <p:spPr>
          <a:xfrm>
            <a:off x="169499" y="632300"/>
            <a:ext cx="8745600" cy="3991500"/>
          </a:xfrm>
          <a:prstGeom prst="rect">
            <a:avLst/>
          </a:prstGeom>
          <a:noFill/>
          <a:ln>
            <a:noFill/>
          </a:ln>
        </p:spPr>
        <p:txBody>
          <a:bodyPr spcFirstLastPara="1" wrap="square" lIns="91425" tIns="91425" rIns="91425" bIns="91425" anchor="t" anchorCtr="0">
            <a:noAutofit/>
          </a:bodyPr>
          <a:lstStyle/>
          <a:p>
            <a:pPr marL="457200" lvl="0" indent="-381000" algn="just" rtl="0">
              <a:lnSpc>
                <a:spcPct val="150000"/>
              </a:lnSpc>
              <a:spcBef>
                <a:spcPts val="0"/>
              </a:spcBef>
              <a:spcAft>
                <a:spcPts val="0"/>
              </a:spcAft>
              <a:buSzPts val="2400"/>
              <a:buChar char="●"/>
            </a:pPr>
            <a:r>
              <a:rPr lang="en-US" sz="2400" b="1" dirty="0">
                <a:solidFill>
                  <a:schemeClr val="dk1"/>
                </a:solidFill>
              </a:rPr>
              <a:t>SRI Contacts</a:t>
            </a:r>
            <a:endParaRPr sz="2400" dirty="0"/>
          </a:p>
          <a:p>
            <a:pPr marL="914400" lvl="1" indent="-381000" algn="just" rtl="0">
              <a:lnSpc>
                <a:spcPct val="150000"/>
              </a:lnSpc>
              <a:spcBef>
                <a:spcPts val="600"/>
              </a:spcBef>
              <a:spcAft>
                <a:spcPts val="0"/>
              </a:spcAft>
              <a:buSzPts val="2400"/>
              <a:buChar char="○"/>
            </a:pPr>
            <a:r>
              <a:rPr lang="en-US" sz="2400" dirty="0">
                <a:solidFill>
                  <a:schemeClr val="dk1"/>
                </a:solidFill>
              </a:rPr>
              <a:t>Rachel Kruse, </a:t>
            </a:r>
            <a:r>
              <a:rPr lang="en-US" sz="2400" u="sng" dirty="0">
                <a:solidFill>
                  <a:srgbClr val="0097A7"/>
                </a:solidFill>
                <a:hlinkClick r:id="rId3">
                  <a:extLst>
                    <a:ext uri="{A12FA001-AC4F-418D-AE19-62706E023703}">
                      <ahyp:hlinkClr xmlns:ahyp="http://schemas.microsoft.com/office/drawing/2018/hyperlinkcolor" val="tx"/>
                    </a:ext>
                  </a:extLst>
                </a:hlinkClick>
              </a:rPr>
              <a:t>Rachel.kruse@iowa.gov</a:t>
            </a:r>
            <a:r>
              <a:rPr lang="en-US" sz="2400" dirty="0">
                <a:solidFill>
                  <a:schemeClr val="dk1"/>
                </a:solidFill>
              </a:rPr>
              <a:t>, 515-281-4153</a:t>
            </a:r>
            <a:endParaRPr sz="2400" dirty="0">
              <a:solidFill>
                <a:schemeClr val="dk1"/>
              </a:solidFill>
            </a:endParaRPr>
          </a:p>
          <a:p>
            <a:pPr marL="914400" lvl="1" indent="-381000" algn="just" rtl="0">
              <a:lnSpc>
                <a:spcPct val="150000"/>
              </a:lnSpc>
              <a:spcBef>
                <a:spcPts val="600"/>
              </a:spcBef>
              <a:spcAft>
                <a:spcPts val="0"/>
              </a:spcAft>
              <a:buClr>
                <a:schemeClr val="dk1"/>
              </a:buClr>
              <a:buSzPts val="2400"/>
              <a:buChar char="○"/>
            </a:pPr>
            <a:r>
              <a:rPr lang="en-US" sz="24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Kerri </a:t>
            </a:r>
            <a:r>
              <a:rPr lang="en-US" sz="2400" dirty="0" err="1">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Ladehoff</a:t>
            </a:r>
            <a:r>
              <a:rPr lang="en-US" sz="24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a:t>
            </a:r>
            <a:r>
              <a:rPr lang="en-US" sz="2400" u="sng" dirty="0">
                <a:solidFill>
                  <a:srgbClr val="0097A7"/>
                </a:solidFill>
                <a:hlinkClick r:id="rId4">
                  <a:extLst>
                    <a:ext uri="{A12FA001-AC4F-418D-AE19-62706E023703}">
                      <ahyp:hlinkClr xmlns:ahyp="http://schemas.microsoft.com/office/drawing/2018/hyperlinkcolor" val="tx"/>
                    </a:ext>
                  </a:extLst>
                </a:hlinkCli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Kerri.ladehoff@iowa.gov</a:t>
            </a:r>
            <a:r>
              <a:rPr lang="en-US" sz="24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515-281-3805</a:t>
            </a:r>
            <a:endParaRPr sz="24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endParaRPr>
          </a:p>
          <a:p>
            <a:pPr marL="914400" lvl="1" indent="-381000" algn="just" rtl="0">
              <a:lnSpc>
                <a:spcPct val="150000"/>
              </a:lnSpc>
              <a:spcBef>
                <a:spcPts val="600"/>
              </a:spcBef>
              <a:spcAft>
                <a:spcPts val="0"/>
              </a:spcAft>
              <a:buSzPts val="2400"/>
              <a:buChar char="○"/>
            </a:pPr>
            <a:r>
              <a:rPr lang="en-US" sz="24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Lynette Foster</a:t>
            </a:r>
            <a:r>
              <a:rPr lang="en-US" sz="24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 </a:t>
            </a:r>
            <a:r>
              <a:rPr lang="en-US" sz="2400" u="sng" dirty="0">
                <a:solidFill>
                  <a:srgbClr val="0097A7"/>
                </a:solidFill>
                <a:hlinkClick r:id="rId5">
                  <a:extLst>
                    <a:ext uri="{A12FA001-AC4F-418D-AE19-62706E023703}">
                      <ahyp:hlinkClr xmlns:ahyp="http://schemas.microsoft.com/office/drawing/2018/hyperlinkcolor" val="tx"/>
                    </a:ext>
                  </a:extLst>
                </a:hlinkCli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Lynette.foster@iowa.gov</a:t>
            </a:r>
            <a:r>
              <a:rPr lang="en-US" sz="24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 515-281-3214</a:t>
            </a:r>
            <a:endParaRPr sz="2400" dirty="0"/>
          </a:p>
          <a:p>
            <a:pPr marL="457200" lvl="0" indent="-381000" algn="just" rtl="0">
              <a:lnSpc>
                <a:spcPct val="150000"/>
              </a:lnSpc>
              <a:spcBef>
                <a:spcPts val="600"/>
              </a:spcBef>
              <a:spcAft>
                <a:spcPts val="0"/>
              </a:spcAft>
              <a:buSzPts val="2400"/>
              <a:buChar char="●"/>
            </a:pPr>
            <a:r>
              <a:rPr lang="en-US" sz="2400" b="1" dirty="0">
                <a:solidFill>
                  <a:schemeClr val="dk1"/>
                </a:solidFill>
              </a:rPr>
              <a:t>2</a:t>
            </a:r>
            <a:r>
              <a:rPr lang="en-US" sz="2400" b="1"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025-2026</a:t>
            </a:r>
            <a:r>
              <a:rPr lang="en-US" sz="2400" b="1" dirty="0">
                <a:solidFill>
                  <a:schemeClr val="dk1"/>
                </a:solidFill>
              </a:rPr>
              <a:t> SRI Documentation</a:t>
            </a:r>
            <a:endParaRPr sz="2400" dirty="0">
              <a:solidFill>
                <a:srgbClr val="0097A7"/>
              </a:solidFill>
            </a:endParaRPr>
          </a:p>
          <a:p>
            <a:pPr marL="914400" lvl="1" indent="-381000" algn="just" rtl="0">
              <a:lnSpc>
                <a:spcPct val="150000"/>
              </a:lnSpc>
              <a:spcBef>
                <a:spcPts val="600"/>
              </a:spcBef>
              <a:spcAft>
                <a:spcPts val="600"/>
              </a:spcAft>
              <a:buClr>
                <a:srgbClr val="0097A7"/>
              </a:buClr>
              <a:buSzPts val="2400"/>
              <a:buChar char="○"/>
            </a:pPr>
            <a:r>
              <a:rPr lang="en-US" sz="2400" u="sng" dirty="0">
                <a:solidFill>
                  <a:srgbClr val="0097A7"/>
                </a:solidFill>
                <a:highlight>
                  <a:schemeClr val="lt1"/>
                </a:highlight>
                <a:hlinkClick r:id="rId6">
                  <a:extLst>
                    <a:ext uri="{A12FA001-AC4F-418D-AE19-62706E023703}">
                      <ahyp:hlinkClr xmlns:ahyp="http://schemas.microsoft.com/office/drawing/2018/hyperlinkcolor" val="tx"/>
                    </a:ext>
                  </a:extLst>
                </a:hlinkClick>
              </a:rPr>
              <a:t>Student Reporting in Iowa Data Dictionary</a:t>
            </a:r>
            <a:endParaRPr sz="2400" dirty="0">
              <a:solidFill>
                <a:srgbClr val="0097A7"/>
              </a:solidFill>
              <a:highlight>
                <a:schemeClr val="lt1"/>
              </a:high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6"/>
          <p:cNvSpPr txBox="1">
            <a:spLocks noGrp="1"/>
          </p:cNvSpPr>
          <p:nvPr>
            <p:ph type="title"/>
          </p:nvPr>
        </p:nvSpPr>
        <p:spPr>
          <a:xfrm>
            <a:off x="254410" y="2"/>
            <a:ext cx="8452350" cy="553050"/>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US"/>
              <a:t>Quick WBL Verification Check</a:t>
            </a:r>
            <a:endParaRPr/>
          </a:p>
        </p:txBody>
      </p:sp>
      <p:sp>
        <p:nvSpPr>
          <p:cNvPr id="252" name="Google Shape;252;p26"/>
          <p:cNvSpPr txBox="1">
            <a:spLocks noGrp="1"/>
          </p:cNvSpPr>
          <p:nvPr>
            <p:ph type="body" idx="1"/>
          </p:nvPr>
        </p:nvSpPr>
        <p:spPr>
          <a:xfrm>
            <a:off x="516825" y="786581"/>
            <a:ext cx="8110350" cy="4060575"/>
          </a:xfrm>
          <a:prstGeom prst="rect">
            <a:avLst/>
          </a:prstGeom>
          <a:noFill/>
          <a:ln>
            <a:noFill/>
          </a:ln>
        </p:spPr>
        <p:txBody>
          <a:bodyPr spcFirstLastPara="1" wrap="square" lIns="68550" tIns="34275" rIns="68550" bIns="34275" anchor="t" anchorCtr="0">
            <a:normAutofit fontScale="92500" lnSpcReduction="20000"/>
          </a:bodyPr>
          <a:lstStyle/>
          <a:p>
            <a:pPr marL="0" lvl="0" indent="0" algn="l" rtl="0">
              <a:lnSpc>
                <a:spcPct val="100000"/>
              </a:lnSpc>
              <a:spcBef>
                <a:spcPts val="563"/>
              </a:spcBef>
              <a:spcAft>
                <a:spcPts val="0"/>
              </a:spcAft>
              <a:buSzPct val="94594"/>
              <a:buNone/>
            </a:pPr>
            <a:r>
              <a:rPr lang="en-US"/>
              <a:t>While districts have flexibility on how they classify experiences, there are some specific considerations to keep in mind to ensure it should be considered “Work-Based Learning” and not “Career Exploration”. </a:t>
            </a:r>
            <a:r>
              <a:rPr lang="en-US" b="1">
                <a:solidFill>
                  <a:srgbClr val="980000"/>
                </a:solidFill>
              </a:rPr>
              <a:t>Note: CTE courses do not automatically count as WBL!</a:t>
            </a:r>
            <a:endParaRPr b="1">
              <a:solidFill>
                <a:srgbClr val="980000"/>
              </a:solidFill>
            </a:endParaRPr>
          </a:p>
          <a:p>
            <a:pPr marL="0" lvl="0" indent="0" algn="l" rtl="0">
              <a:lnSpc>
                <a:spcPct val="100000"/>
              </a:lnSpc>
              <a:spcBef>
                <a:spcPts val="563"/>
              </a:spcBef>
              <a:spcAft>
                <a:spcPts val="0"/>
              </a:spcAft>
              <a:buSzPts val="1400"/>
              <a:buNone/>
            </a:pPr>
            <a:endParaRPr sz="359"/>
          </a:p>
          <a:p>
            <a:pPr marL="342900" lvl="0" indent="-257175" algn="l" rtl="0">
              <a:lnSpc>
                <a:spcPct val="100000"/>
              </a:lnSpc>
              <a:spcBef>
                <a:spcPts val="563"/>
              </a:spcBef>
              <a:spcAft>
                <a:spcPts val="0"/>
              </a:spcAft>
              <a:buSzPct val="121621"/>
              <a:buAutoNum type="arabicParenR"/>
            </a:pPr>
            <a:r>
              <a:rPr lang="en-US" b="1"/>
              <a:t>Are students actively </a:t>
            </a:r>
            <a:r>
              <a:rPr lang="en-US" b="1" u="sng"/>
              <a:t>working</a:t>
            </a:r>
            <a:r>
              <a:rPr lang="en-US" b="1"/>
              <a:t>, not passively observing?</a:t>
            </a:r>
            <a:endParaRPr b="1"/>
          </a:p>
          <a:p>
            <a:pPr marL="342900" lvl="0" indent="0" algn="l" rtl="0">
              <a:lnSpc>
                <a:spcPct val="100000"/>
              </a:lnSpc>
              <a:spcBef>
                <a:spcPts val="563"/>
              </a:spcBef>
              <a:spcAft>
                <a:spcPts val="0"/>
              </a:spcAft>
              <a:buSzPct val="155232"/>
              <a:buNone/>
            </a:pPr>
            <a:endParaRPr sz="975" b="1"/>
          </a:p>
          <a:p>
            <a:pPr marL="685800" lvl="1" indent="-257175" algn="l" rtl="0">
              <a:lnSpc>
                <a:spcPct val="100000"/>
              </a:lnSpc>
              <a:spcBef>
                <a:spcPts val="281"/>
              </a:spcBef>
              <a:spcAft>
                <a:spcPts val="0"/>
              </a:spcAft>
              <a:buSzPct val="138996"/>
              <a:buAutoNum type="alphaLcParenR"/>
            </a:pPr>
            <a:r>
              <a:rPr lang="en-US"/>
              <a:t>Students must be completing actual work duties that provide value to employers in a real or simulated environment. Some examples of roles played by students would include:</a:t>
            </a:r>
            <a:endParaRPr/>
          </a:p>
          <a:p>
            <a:pPr marL="685800" lvl="0" indent="0" algn="l" rtl="0">
              <a:lnSpc>
                <a:spcPct val="100000"/>
              </a:lnSpc>
              <a:spcBef>
                <a:spcPts val="563"/>
              </a:spcBef>
              <a:spcAft>
                <a:spcPts val="0"/>
              </a:spcAft>
              <a:buSzPts val="1400"/>
              <a:buNone/>
            </a:pPr>
            <a:endParaRPr sz="100"/>
          </a:p>
          <a:p>
            <a:pPr marL="1028700" lvl="2" indent="-257175" algn="l" rtl="0">
              <a:lnSpc>
                <a:spcPct val="100000"/>
              </a:lnSpc>
              <a:spcBef>
                <a:spcPts val="281"/>
              </a:spcBef>
              <a:spcAft>
                <a:spcPts val="0"/>
              </a:spcAft>
              <a:buSzPct val="176904"/>
              <a:buAutoNum type="romanLcParenR"/>
            </a:pPr>
            <a:r>
              <a:rPr lang="en-US"/>
              <a:t>Project-Based Learning = Consultants</a:t>
            </a:r>
            <a:endParaRPr/>
          </a:p>
          <a:p>
            <a:pPr marL="1028700" lvl="2" indent="-257175" algn="l" rtl="0">
              <a:lnSpc>
                <a:spcPct val="100000"/>
              </a:lnSpc>
              <a:spcBef>
                <a:spcPts val="0"/>
              </a:spcBef>
              <a:spcAft>
                <a:spcPts val="0"/>
              </a:spcAft>
              <a:buSzPct val="176904"/>
              <a:buAutoNum type="romanLcParenR"/>
            </a:pPr>
            <a:r>
              <a:rPr lang="en-US"/>
              <a:t>Simulated Work Experience = Worker for School Based Enterprise, completing work clinicals or practicum requirements, etc…</a:t>
            </a:r>
            <a:endParaRPr/>
          </a:p>
          <a:p>
            <a:pPr marL="1028700" lvl="2" indent="-257175" algn="l" rtl="0">
              <a:lnSpc>
                <a:spcPct val="100000"/>
              </a:lnSpc>
              <a:spcBef>
                <a:spcPts val="0"/>
              </a:spcBef>
              <a:spcAft>
                <a:spcPts val="0"/>
              </a:spcAft>
              <a:buSzPct val="176904"/>
              <a:buAutoNum type="romanLcParenR"/>
            </a:pPr>
            <a:r>
              <a:rPr lang="en-US"/>
              <a:t>Internships, Student Learner Programs, Pre-Apprenticeships &amp; Apprenticeships = Worker</a:t>
            </a:r>
            <a:endParaRPr/>
          </a:p>
          <a:p>
            <a:pPr marL="685800" lvl="0" indent="0" algn="l" rtl="0">
              <a:lnSpc>
                <a:spcPct val="100000"/>
              </a:lnSpc>
              <a:spcBef>
                <a:spcPts val="563"/>
              </a:spcBef>
              <a:spcAft>
                <a:spcPts val="0"/>
              </a:spcAft>
              <a:buSzPct val="94594"/>
              <a:buNone/>
            </a:pPr>
            <a:endParaRPr b="1"/>
          </a:p>
          <a:p>
            <a:pPr marL="342900" lvl="0" indent="-257175" algn="l" rtl="0">
              <a:lnSpc>
                <a:spcPct val="100000"/>
              </a:lnSpc>
              <a:spcBef>
                <a:spcPts val="563"/>
              </a:spcBef>
              <a:spcAft>
                <a:spcPts val="0"/>
              </a:spcAft>
              <a:buSzPct val="121621"/>
              <a:buAutoNum type="arabicParenR"/>
            </a:pPr>
            <a:r>
              <a:rPr lang="en-US" b="1"/>
              <a:t>Are employer partners </a:t>
            </a:r>
            <a:r>
              <a:rPr lang="en-US" b="1" u="sng"/>
              <a:t>directly involved and engaging</a:t>
            </a:r>
            <a:r>
              <a:rPr lang="en-US" b="1"/>
              <a:t> with students?</a:t>
            </a:r>
            <a:endParaRPr b="1"/>
          </a:p>
          <a:p>
            <a:pPr marL="342900" lvl="0" indent="0" algn="l" rtl="0">
              <a:lnSpc>
                <a:spcPct val="100000"/>
              </a:lnSpc>
              <a:spcBef>
                <a:spcPts val="563"/>
              </a:spcBef>
              <a:spcAft>
                <a:spcPts val="0"/>
              </a:spcAft>
              <a:buSzPct val="149409"/>
              <a:buNone/>
            </a:pPr>
            <a:endParaRPr sz="1013" b="1"/>
          </a:p>
          <a:p>
            <a:pPr marL="685800" lvl="1" indent="-257175" algn="l" rtl="0">
              <a:lnSpc>
                <a:spcPct val="100000"/>
              </a:lnSpc>
              <a:spcBef>
                <a:spcPts val="281"/>
              </a:spcBef>
              <a:spcAft>
                <a:spcPts val="0"/>
              </a:spcAft>
              <a:buSzPct val="138996"/>
              <a:buAutoNum type="alphaLcParenR"/>
            </a:pPr>
            <a:r>
              <a:rPr lang="en-US"/>
              <a:t>Employer partners need to be directly involved and engaging with students to be considered WBL, not simply providing consultation on advisory councils, CTSOs, competitions, etc… </a:t>
            </a:r>
            <a:endParaRPr/>
          </a:p>
          <a:p>
            <a:pPr marL="1028700" lvl="2" indent="-257175" algn="l" rtl="0">
              <a:lnSpc>
                <a:spcPct val="100000"/>
              </a:lnSpc>
              <a:spcBef>
                <a:spcPts val="0"/>
              </a:spcBef>
              <a:spcAft>
                <a:spcPts val="0"/>
              </a:spcAft>
              <a:buSzPct val="176904"/>
              <a:buAutoNum type="romanLcParenR"/>
            </a:pPr>
            <a:r>
              <a:rPr lang="en-US"/>
              <a:t>Projects, lab work or experiences that have been designed by or approved/vetted by employers or advisory councils do not automatically qualify.</a:t>
            </a:r>
            <a:endParaRPr/>
          </a:p>
          <a:p>
            <a:pPr marL="1028700" lvl="0" indent="0" algn="l" rtl="0">
              <a:lnSpc>
                <a:spcPct val="100000"/>
              </a:lnSpc>
              <a:spcBef>
                <a:spcPts val="563"/>
              </a:spcBef>
              <a:spcAft>
                <a:spcPts val="0"/>
              </a:spcAft>
              <a:buSzPts val="1400"/>
              <a:buNone/>
            </a:pPr>
            <a:endParaRPr sz="100"/>
          </a:p>
          <a:p>
            <a:pPr marL="685800" lvl="1" indent="-257175" algn="l" rtl="0">
              <a:lnSpc>
                <a:spcPct val="100000"/>
              </a:lnSpc>
              <a:spcBef>
                <a:spcPts val="281"/>
              </a:spcBef>
              <a:spcAft>
                <a:spcPts val="0"/>
              </a:spcAft>
              <a:buSzPct val="138996"/>
              <a:buAutoNum type="alphaLcParenR"/>
            </a:pPr>
            <a:r>
              <a:rPr lang="en-US"/>
              <a:t>Schools/districts, family businesses, entrepreneurs and others may qualify as “employers”.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7"/>
          <p:cNvSpPr txBox="1">
            <a:spLocks noGrp="1"/>
          </p:cNvSpPr>
          <p:nvPr>
            <p:ph type="title"/>
          </p:nvPr>
        </p:nvSpPr>
        <p:spPr>
          <a:xfrm>
            <a:off x="254410" y="2"/>
            <a:ext cx="8452350" cy="553050"/>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US"/>
              <a:t>Three tips for counting/expanding WBL experiences #1</a:t>
            </a:r>
            <a:endParaRPr/>
          </a:p>
        </p:txBody>
      </p:sp>
      <p:sp>
        <p:nvSpPr>
          <p:cNvPr id="258" name="Google Shape;258;p27"/>
          <p:cNvSpPr txBox="1">
            <a:spLocks noGrp="1"/>
          </p:cNvSpPr>
          <p:nvPr>
            <p:ph type="body" idx="1"/>
          </p:nvPr>
        </p:nvSpPr>
        <p:spPr>
          <a:xfrm>
            <a:off x="516825" y="817800"/>
            <a:ext cx="8110350" cy="3789900"/>
          </a:xfrm>
          <a:prstGeom prst="rect">
            <a:avLst/>
          </a:prstGeom>
          <a:noFill/>
          <a:ln>
            <a:noFill/>
          </a:ln>
        </p:spPr>
        <p:txBody>
          <a:bodyPr spcFirstLastPara="1" wrap="square" lIns="68550" tIns="34275" rIns="68550" bIns="34275" anchor="t" anchorCtr="0">
            <a:normAutofit/>
          </a:bodyPr>
          <a:lstStyle/>
          <a:p>
            <a:pPr marL="0" lvl="0" indent="0" algn="l" rtl="0">
              <a:lnSpc>
                <a:spcPct val="90000"/>
              </a:lnSpc>
              <a:spcBef>
                <a:spcPts val="563"/>
              </a:spcBef>
              <a:spcAft>
                <a:spcPts val="0"/>
              </a:spcAft>
              <a:buSzPts val="1400"/>
              <a:buNone/>
            </a:pPr>
            <a:r>
              <a:rPr lang="en-US" sz="1650" b="1"/>
              <a:t>Tip #1: Embedded experiences count the same as dedicated WBL courses</a:t>
            </a:r>
            <a:endParaRPr sz="1650" b="1"/>
          </a:p>
          <a:p>
            <a:pPr marL="0" lvl="0" indent="0" algn="l" rtl="0">
              <a:lnSpc>
                <a:spcPct val="90000"/>
              </a:lnSpc>
              <a:spcBef>
                <a:spcPts val="563"/>
              </a:spcBef>
              <a:spcAft>
                <a:spcPts val="0"/>
              </a:spcAft>
              <a:buSzPts val="1400"/>
              <a:buNone/>
            </a:pPr>
            <a:endParaRPr/>
          </a:p>
          <a:p>
            <a:pPr marL="0" lvl="0" indent="0" algn="l" rtl="0">
              <a:lnSpc>
                <a:spcPct val="90000"/>
              </a:lnSpc>
              <a:spcBef>
                <a:spcPts val="563"/>
              </a:spcBef>
              <a:spcAft>
                <a:spcPts val="0"/>
              </a:spcAft>
              <a:buSzPts val="1400"/>
              <a:buNone/>
            </a:pPr>
            <a:r>
              <a:rPr lang="en-US"/>
              <a:t>Work-based learning activities or experiences that are part of a course (otherwise known as "embedding") are counted the same as dedicated WBL courses (e.g. internships or work-study) for the Iowa School Performance Profiles and other measures.</a:t>
            </a:r>
            <a:endParaRPr/>
          </a:p>
          <a:p>
            <a:pPr marL="0" lvl="0" indent="0" algn="l" rtl="0">
              <a:lnSpc>
                <a:spcPct val="90000"/>
              </a:lnSpc>
              <a:spcBef>
                <a:spcPts val="563"/>
              </a:spcBef>
              <a:spcAft>
                <a:spcPts val="0"/>
              </a:spcAft>
              <a:buSzPts val="1400"/>
              <a:buNone/>
            </a:pPr>
            <a:endParaRPr/>
          </a:p>
          <a:p>
            <a:pPr marL="0" lvl="0" indent="0" algn="l" rtl="0">
              <a:lnSpc>
                <a:spcPct val="90000"/>
              </a:lnSpc>
              <a:spcBef>
                <a:spcPts val="563"/>
              </a:spcBef>
              <a:spcAft>
                <a:spcPts val="0"/>
              </a:spcAft>
              <a:buSzPts val="1400"/>
              <a:buNone/>
            </a:pPr>
            <a:r>
              <a:rPr lang="en-US"/>
              <a:t>The staff, time and other resources necessary to offer dedicated WBL programs and courses can be a barrier for many schools, so consider embedding experiences into your current course offerings before building out larger scale programs and changes.</a:t>
            </a:r>
            <a:endParaRPr/>
          </a:p>
          <a:p>
            <a:pPr marL="0" lvl="0" indent="0" algn="l" rtl="0">
              <a:lnSpc>
                <a:spcPct val="90000"/>
              </a:lnSpc>
              <a:spcBef>
                <a:spcPts val="563"/>
              </a:spcBef>
              <a:spcAft>
                <a:spcPts val="0"/>
              </a:spcAft>
              <a:buSzPts val="1400"/>
              <a:buNone/>
            </a:pPr>
            <a:endParaRPr/>
          </a:p>
          <a:p>
            <a:pPr marL="0" lvl="0" indent="0" algn="l" rtl="0">
              <a:lnSpc>
                <a:spcPct val="90000"/>
              </a:lnSpc>
              <a:spcBef>
                <a:spcPts val="563"/>
              </a:spcBef>
              <a:spcAft>
                <a:spcPts val="0"/>
              </a:spcAft>
              <a:buSzPts val="1400"/>
              <a:buNone/>
            </a:pPr>
            <a:r>
              <a:rPr lang="en-US"/>
              <a:t>Some examples would be a student-led coffee shop that is part of a business course, internships that are part of an agriculture course or project-based learning activities as part of a construction course.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8"/>
          <p:cNvSpPr txBox="1">
            <a:spLocks noGrp="1"/>
          </p:cNvSpPr>
          <p:nvPr>
            <p:ph type="title"/>
          </p:nvPr>
        </p:nvSpPr>
        <p:spPr>
          <a:xfrm>
            <a:off x="254410" y="2"/>
            <a:ext cx="8452350" cy="553050"/>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US"/>
              <a:t>Three tips for counting/expanding WBL experiences #2</a:t>
            </a:r>
            <a:endParaRPr/>
          </a:p>
        </p:txBody>
      </p:sp>
      <p:sp>
        <p:nvSpPr>
          <p:cNvPr id="264" name="Google Shape;264;p28"/>
          <p:cNvSpPr txBox="1">
            <a:spLocks noGrp="1"/>
          </p:cNvSpPr>
          <p:nvPr>
            <p:ph type="body" idx="1"/>
          </p:nvPr>
        </p:nvSpPr>
        <p:spPr>
          <a:xfrm>
            <a:off x="516825" y="776175"/>
            <a:ext cx="8110350" cy="3883725"/>
          </a:xfrm>
          <a:prstGeom prst="rect">
            <a:avLst/>
          </a:prstGeom>
          <a:noFill/>
          <a:ln>
            <a:noFill/>
          </a:ln>
        </p:spPr>
        <p:txBody>
          <a:bodyPr spcFirstLastPara="1" wrap="square" lIns="68550" tIns="34275" rIns="68550" bIns="34275" anchor="t" anchorCtr="0">
            <a:normAutofit lnSpcReduction="10000"/>
          </a:bodyPr>
          <a:lstStyle/>
          <a:p>
            <a:pPr marL="0" lvl="0" indent="0" algn="l" rtl="0">
              <a:lnSpc>
                <a:spcPct val="90000"/>
              </a:lnSpc>
              <a:spcBef>
                <a:spcPts val="563"/>
              </a:spcBef>
              <a:spcAft>
                <a:spcPts val="0"/>
              </a:spcAft>
              <a:buSzPts val="1400"/>
              <a:buNone/>
            </a:pPr>
            <a:r>
              <a:rPr lang="en-US" sz="1650" b="1"/>
              <a:t>Tip #2: All courses can qualify as work-based learning</a:t>
            </a:r>
            <a:endParaRPr sz="1650" b="1"/>
          </a:p>
          <a:p>
            <a:pPr marL="0" lvl="0" indent="0" algn="l" rtl="0">
              <a:lnSpc>
                <a:spcPct val="90000"/>
              </a:lnSpc>
              <a:spcBef>
                <a:spcPts val="563"/>
              </a:spcBef>
              <a:spcAft>
                <a:spcPts val="0"/>
              </a:spcAft>
              <a:buSzPts val="1400"/>
              <a:buNone/>
            </a:pPr>
            <a:endParaRPr/>
          </a:p>
          <a:p>
            <a:pPr marL="0" lvl="0" indent="0" algn="l" rtl="0">
              <a:lnSpc>
                <a:spcPct val="90000"/>
              </a:lnSpc>
              <a:spcBef>
                <a:spcPts val="563"/>
              </a:spcBef>
              <a:spcAft>
                <a:spcPts val="0"/>
              </a:spcAft>
              <a:buSzPts val="1400"/>
              <a:buNone/>
            </a:pPr>
            <a:r>
              <a:rPr lang="en-US"/>
              <a:t>There is no requirement that WBL must occur as part of a designated career and technical education (CTE) course or program of study. Every course can be counted as including WBL as long as it meets one of the state definitions. </a:t>
            </a:r>
            <a:endParaRPr/>
          </a:p>
          <a:p>
            <a:pPr marL="0" lvl="0" indent="0" algn="l" rtl="0">
              <a:lnSpc>
                <a:spcPct val="90000"/>
              </a:lnSpc>
              <a:spcBef>
                <a:spcPts val="563"/>
              </a:spcBef>
              <a:spcAft>
                <a:spcPts val="0"/>
              </a:spcAft>
              <a:buSzPts val="1400"/>
              <a:buNone/>
            </a:pPr>
            <a:endParaRPr/>
          </a:p>
          <a:p>
            <a:pPr marL="0" lvl="0" indent="0" algn="l" rtl="0">
              <a:lnSpc>
                <a:spcPct val="90000"/>
              </a:lnSpc>
              <a:spcBef>
                <a:spcPts val="563"/>
              </a:spcBef>
              <a:spcAft>
                <a:spcPts val="0"/>
              </a:spcAft>
              <a:buSzPts val="1400"/>
              <a:buNone/>
            </a:pPr>
            <a:r>
              <a:rPr lang="en-US"/>
              <a:t>A few examples might be project-based learning as part of a math class, a school-based enterprise as part of a science class or a student learner program as part of a government/social studies class.</a:t>
            </a:r>
            <a:endParaRPr/>
          </a:p>
          <a:p>
            <a:pPr marL="0" lvl="0" indent="0" algn="l" rtl="0">
              <a:lnSpc>
                <a:spcPct val="90000"/>
              </a:lnSpc>
              <a:spcBef>
                <a:spcPts val="563"/>
              </a:spcBef>
              <a:spcAft>
                <a:spcPts val="0"/>
              </a:spcAft>
              <a:buSzPts val="1400"/>
              <a:buNone/>
            </a:pPr>
            <a:endParaRPr/>
          </a:p>
          <a:p>
            <a:pPr marL="0" lvl="0" indent="0" algn="l" rtl="0">
              <a:lnSpc>
                <a:spcPct val="90000"/>
              </a:lnSpc>
              <a:spcBef>
                <a:spcPts val="563"/>
              </a:spcBef>
              <a:spcAft>
                <a:spcPts val="0"/>
              </a:spcAft>
              <a:buSzPts val="1400"/>
              <a:buNone/>
            </a:pPr>
            <a:r>
              <a:rPr lang="en-US"/>
              <a:t>Similar to the previous tip, expanding or implement quality CTE programs can be time and resource intensive, so consider adapting all of your current course offerings to be included as WBL in different ways.</a:t>
            </a:r>
            <a:endParaRPr/>
          </a:p>
          <a:p>
            <a:pPr marL="0" lvl="0" indent="0" algn="l" rtl="0">
              <a:lnSpc>
                <a:spcPct val="90000"/>
              </a:lnSpc>
              <a:spcBef>
                <a:spcPts val="563"/>
              </a:spcBef>
              <a:spcAft>
                <a:spcPts val="0"/>
              </a:spcAft>
              <a:buSzPts val="1400"/>
              <a:buNone/>
            </a:pPr>
            <a:endParaRPr/>
          </a:p>
          <a:p>
            <a:pPr marL="0" lvl="0" indent="0" algn="l" rtl="0">
              <a:lnSpc>
                <a:spcPct val="90000"/>
              </a:lnSpc>
              <a:spcBef>
                <a:spcPts val="563"/>
              </a:spcBef>
              <a:spcAft>
                <a:spcPts val="0"/>
              </a:spcAft>
              <a:buSzPts val="1400"/>
              <a:buNone/>
            </a:pPr>
            <a:r>
              <a:rPr lang="en-US" b="1">
                <a:solidFill>
                  <a:srgbClr val="980000"/>
                </a:solidFill>
              </a:rPr>
              <a:t>Reminder: CTE courses, even those taught at a career academy or regional center, do not automatically count as WBL.</a:t>
            </a:r>
            <a:endParaRPr b="1">
              <a:solidFill>
                <a:srgbClr val="98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9"/>
          <p:cNvSpPr txBox="1">
            <a:spLocks noGrp="1"/>
          </p:cNvSpPr>
          <p:nvPr>
            <p:ph type="title"/>
          </p:nvPr>
        </p:nvSpPr>
        <p:spPr>
          <a:xfrm>
            <a:off x="254410" y="2"/>
            <a:ext cx="8452350" cy="553050"/>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US"/>
              <a:t>Three tips for counting/expanding WBL experiences #3</a:t>
            </a:r>
            <a:endParaRPr/>
          </a:p>
        </p:txBody>
      </p:sp>
      <p:sp>
        <p:nvSpPr>
          <p:cNvPr id="270" name="Google Shape;270;p29"/>
          <p:cNvSpPr txBox="1">
            <a:spLocks noGrp="1"/>
          </p:cNvSpPr>
          <p:nvPr>
            <p:ph type="body" idx="1"/>
          </p:nvPr>
        </p:nvSpPr>
        <p:spPr>
          <a:xfrm>
            <a:off x="516825" y="734513"/>
            <a:ext cx="8110350" cy="4123125"/>
          </a:xfrm>
          <a:prstGeom prst="rect">
            <a:avLst/>
          </a:prstGeom>
          <a:noFill/>
          <a:ln>
            <a:noFill/>
          </a:ln>
        </p:spPr>
        <p:txBody>
          <a:bodyPr spcFirstLastPara="1" wrap="square" lIns="68550" tIns="34275" rIns="68550" bIns="34275" anchor="t" anchorCtr="0">
            <a:normAutofit fontScale="77500" lnSpcReduction="20000"/>
          </a:bodyPr>
          <a:lstStyle/>
          <a:p>
            <a:pPr marL="0" lvl="0" indent="0" algn="l" rtl="0">
              <a:lnSpc>
                <a:spcPct val="90000"/>
              </a:lnSpc>
              <a:spcBef>
                <a:spcPts val="563"/>
              </a:spcBef>
              <a:spcAft>
                <a:spcPts val="0"/>
              </a:spcAft>
              <a:buSzPct val="103998"/>
              <a:buNone/>
            </a:pPr>
            <a:r>
              <a:rPr lang="en-US" sz="1737" b="1"/>
              <a:t>Tip #3: Create an inventory of courses and survey staff for ideas or opportunities</a:t>
            </a:r>
            <a:endParaRPr sz="1737" b="1"/>
          </a:p>
          <a:p>
            <a:pPr marL="0" lvl="0" indent="0" algn="l" rtl="0">
              <a:lnSpc>
                <a:spcPct val="90000"/>
              </a:lnSpc>
              <a:spcBef>
                <a:spcPts val="563"/>
              </a:spcBef>
              <a:spcAft>
                <a:spcPts val="0"/>
              </a:spcAft>
              <a:buSzPct val="248138"/>
              <a:buNone/>
            </a:pPr>
            <a:endParaRPr sz="728"/>
          </a:p>
          <a:p>
            <a:pPr marL="0" lvl="0" indent="0" algn="l" rtl="0">
              <a:lnSpc>
                <a:spcPct val="100000"/>
              </a:lnSpc>
              <a:spcBef>
                <a:spcPts val="563"/>
              </a:spcBef>
              <a:spcAft>
                <a:spcPts val="0"/>
              </a:spcAft>
              <a:buSzPct val="112903"/>
              <a:buNone/>
            </a:pPr>
            <a:r>
              <a:rPr lang="en-US"/>
              <a:t>Districts should consider building out an inventory of all courses and surveying staff to determine if qualifying WBL is already taking place or if some minor tweaks might be needed to be able to do so in some capacity.</a:t>
            </a:r>
            <a:endParaRPr/>
          </a:p>
          <a:p>
            <a:pPr marL="0" lvl="0" indent="0" algn="l" rtl="0">
              <a:lnSpc>
                <a:spcPct val="100000"/>
              </a:lnSpc>
              <a:spcBef>
                <a:spcPts val="563"/>
              </a:spcBef>
              <a:spcAft>
                <a:spcPts val="0"/>
              </a:spcAft>
              <a:buSzPct val="112903"/>
              <a:buNone/>
            </a:pPr>
            <a:endParaRPr/>
          </a:p>
          <a:p>
            <a:pPr marL="0" lvl="0" indent="0" algn="l" rtl="0">
              <a:lnSpc>
                <a:spcPct val="100000"/>
              </a:lnSpc>
              <a:spcBef>
                <a:spcPts val="563"/>
              </a:spcBef>
              <a:spcAft>
                <a:spcPts val="0"/>
              </a:spcAft>
              <a:buSzPct val="112903"/>
              <a:buNone/>
            </a:pPr>
            <a:r>
              <a:rPr lang="en-US"/>
              <a:t>Questions to consider might be:</a:t>
            </a:r>
            <a:endParaRPr/>
          </a:p>
          <a:p>
            <a:pPr marL="685800" lvl="0" indent="-244316" algn="l" rtl="0">
              <a:lnSpc>
                <a:spcPct val="100000"/>
              </a:lnSpc>
              <a:spcBef>
                <a:spcPts val="563"/>
              </a:spcBef>
              <a:spcAft>
                <a:spcPts val="0"/>
              </a:spcAft>
              <a:buSzPct val="85714"/>
              <a:buAutoNum type="arabicParenR"/>
            </a:pPr>
            <a:r>
              <a:rPr lang="en-US"/>
              <a:t>Do you involve business and industry partners in your course/program?</a:t>
            </a:r>
            <a:endParaRPr/>
          </a:p>
          <a:p>
            <a:pPr marL="1028700" lvl="1" indent="-244315" algn="l" rtl="0">
              <a:lnSpc>
                <a:spcPct val="100000"/>
              </a:lnSpc>
              <a:spcBef>
                <a:spcPts val="0"/>
              </a:spcBef>
              <a:spcAft>
                <a:spcPts val="0"/>
              </a:spcAft>
              <a:buSzPct val="100000"/>
              <a:buAutoNum type="alphaLcParenR"/>
            </a:pPr>
            <a:r>
              <a:rPr lang="en-US"/>
              <a:t>If not, are you interested in doing so in the future?</a:t>
            </a:r>
            <a:endParaRPr/>
          </a:p>
          <a:p>
            <a:pPr marL="1028700" lvl="0" indent="0" algn="l" rtl="0">
              <a:lnSpc>
                <a:spcPct val="100000"/>
              </a:lnSpc>
              <a:spcBef>
                <a:spcPts val="563"/>
              </a:spcBef>
              <a:spcAft>
                <a:spcPts val="0"/>
              </a:spcAft>
              <a:buSzPts val="1400"/>
              <a:buNone/>
            </a:pPr>
            <a:endParaRPr sz="100"/>
          </a:p>
          <a:p>
            <a:pPr marL="685800" lvl="0" indent="-244316" algn="l" rtl="0">
              <a:lnSpc>
                <a:spcPct val="100000"/>
              </a:lnSpc>
              <a:spcBef>
                <a:spcPts val="563"/>
              </a:spcBef>
              <a:spcAft>
                <a:spcPts val="0"/>
              </a:spcAft>
              <a:buSzPct val="85714"/>
              <a:buAutoNum type="arabicParenR"/>
            </a:pPr>
            <a:r>
              <a:rPr lang="en-US"/>
              <a:t>Do you include project-based learning in your course/program?</a:t>
            </a:r>
            <a:endParaRPr/>
          </a:p>
          <a:p>
            <a:pPr marL="1028700" lvl="1" indent="-244315" algn="l" rtl="0">
              <a:lnSpc>
                <a:spcPct val="100000"/>
              </a:lnSpc>
              <a:spcBef>
                <a:spcPts val="0"/>
              </a:spcBef>
              <a:spcAft>
                <a:spcPts val="0"/>
              </a:spcAft>
              <a:buSzPct val="100000"/>
              <a:buAutoNum type="alphaLcParenR"/>
            </a:pPr>
            <a:r>
              <a:rPr lang="en-US"/>
              <a:t>If yes, are local business and industry partners involved?</a:t>
            </a:r>
            <a:endParaRPr/>
          </a:p>
          <a:p>
            <a:pPr marL="1371600" lvl="2" indent="-244354" algn="l" rtl="0">
              <a:lnSpc>
                <a:spcPct val="100000"/>
              </a:lnSpc>
              <a:spcBef>
                <a:spcPts val="0"/>
              </a:spcBef>
              <a:spcAft>
                <a:spcPts val="0"/>
              </a:spcAft>
              <a:buSzPct val="119999"/>
              <a:buAutoNum type="romanLcParenR"/>
            </a:pPr>
            <a:r>
              <a:rPr lang="en-US"/>
              <a:t>If not, are you interested in doing so in the future?</a:t>
            </a:r>
            <a:endParaRPr/>
          </a:p>
          <a:p>
            <a:pPr marL="1371600" lvl="0" indent="0" algn="l" rtl="0">
              <a:lnSpc>
                <a:spcPct val="100000"/>
              </a:lnSpc>
              <a:spcBef>
                <a:spcPts val="563"/>
              </a:spcBef>
              <a:spcAft>
                <a:spcPts val="0"/>
              </a:spcAft>
              <a:buSzPts val="1400"/>
              <a:buNone/>
            </a:pPr>
            <a:endParaRPr sz="100"/>
          </a:p>
          <a:p>
            <a:pPr marL="685800" lvl="0" indent="-244316" algn="l" rtl="0">
              <a:lnSpc>
                <a:spcPct val="100000"/>
              </a:lnSpc>
              <a:spcBef>
                <a:spcPts val="563"/>
              </a:spcBef>
              <a:spcAft>
                <a:spcPts val="0"/>
              </a:spcAft>
              <a:buSzPct val="85714"/>
              <a:buAutoNum type="arabicParenR"/>
            </a:pPr>
            <a:r>
              <a:rPr lang="en-US"/>
              <a:t>Do your students conduct clinicals, practicum or other required work experience for your course/program or related credentials/licensure?</a:t>
            </a:r>
            <a:endParaRPr/>
          </a:p>
          <a:p>
            <a:pPr marL="1028700" lvl="1" indent="-244315" algn="l" rtl="0">
              <a:lnSpc>
                <a:spcPct val="100000"/>
              </a:lnSpc>
              <a:spcBef>
                <a:spcPts val="0"/>
              </a:spcBef>
              <a:spcAft>
                <a:spcPts val="0"/>
              </a:spcAft>
              <a:buSzPct val="100000"/>
              <a:buAutoNum type="alphaLcParenR"/>
            </a:pPr>
            <a:r>
              <a:rPr lang="en-US"/>
              <a:t>If no, has this interest been expressed by students or industry partners?</a:t>
            </a:r>
            <a:endParaRPr/>
          </a:p>
          <a:p>
            <a:pPr marL="1028700" lvl="0" indent="0" algn="l" rtl="0">
              <a:lnSpc>
                <a:spcPct val="100000"/>
              </a:lnSpc>
              <a:spcBef>
                <a:spcPts val="563"/>
              </a:spcBef>
              <a:spcAft>
                <a:spcPts val="0"/>
              </a:spcAft>
              <a:buSzPts val="1400"/>
              <a:buNone/>
            </a:pPr>
            <a:endParaRPr sz="100"/>
          </a:p>
          <a:p>
            <a:pPr marL="685800" lvl="0" indent="-244316" algn="l" rtl="0">
              <a:lnSpc>
                <a:spcPct val="100000"/>
              </a:lnSpc>
              <a:spcBef>
                <a:spcPts val="563"/>
              </a:spcBef>
              <a:spcAft>
                <a:spcPts val="0"/>
              </a:spcAft>
              <a:buSzPct val="85714"/>
              <a:buAutoNum type="arabicParenR"/>
            </a:pPr>
            <a:r>
              <a:rPr lang="en-US"/>
              <a:t>Do your students work towards an industry-recognized credential (IRC) as part of your course/program?</a:t>
            </a:r>
            <a:endParaRPr/>
          </a:p>
          <a:p>
            <a:pPr marL="1028700" lvl="1" indent="-244315" algn="l" rtl="0">
              <a:lnSpc>
                <a:spcPct val="100000"/>
              </a:lnSpc>
              <a:spcBef>
                <a:spcPts val="0"/>
              </a:spcBef>
              <a:spcAft>
                <a:spcPts val="0"/>
              </a:spcAft>
              <a:buSzPct val="100000"/>
              <a:buAutoNum type="alphaLcParenR"/>
            </a:pPr>
            <a:r>
              <a:rPr lang="en-US"/>
              <a:t>If no, has this interest been expressed by students or industry partners?</a:t>
            </a:r>
            <a:endParaRPr/>
          </a:p>
          <a:p>
            <a:pPr marL="1028700" lvl="0" indent="0" algn="l" rtl="0">
              <a:lnSpc>
                <a:spcPct val="100000"/>
              </a:lnSpc>
              <a:spcBef>
                <a:spcPts val="563"/>
              </a:spcBef>
              <a:spcAft>
                <a:spcPts val="0"/>
              </a:spcAft>
              <a:buSzPts val="1400"/>
              <a:buNone/>
            </a:pPr>
            <a:endParaRPr sz="100"/>
          </a:p>
          <a:p>
            <a:pPr marL="685800" lvl="0" indent="-244316" algn="l" rtl="0">
              <a:lnSpc>
                <a:spcPct val="100000"/>
              </a:lnSpc>
              <a:spcBef>
                <a:spcPts val="563"/>
              </a:spcBef>
              <a:spcAft>
                <a:spcPts val="0"/>
              </a:spcAft>
              <a:buSzPct val="85714"/>
              <a:buAutoNum type="arabicParenR"/>
            </a:pPr>
            <a:r>
              <a:rPr lang="en-US"/>
              <a:t>Are you interested in learning more about incorporating career exploration or work-based learning activities and experiences in your course/program?</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0"/>
          <p:cNvSpPr txBox="1">
            <a:spLocks noGrp="1"/>
          </p:cNvSpPr>
          <p:nvPr>
            <p:ph type="title"/>
          </p:nvPr>
        </p:nvSpPr>
        <p:spPr>
          <a:xfrm>
            <a:off x="254410" y="2"/>
            <a:ext cx="8452350" cy="553050"/>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SzPts val="3300"/>
              <a:buNone/>
            </a:pPr>
            <a:r>
              <a:rPr lang="en-US"/>
              <a:t>Iowa Student Outcomes WBL Dashboard</a:t>
            </a:r>
            <a:endParaRPr/>
          </a:p>
        </p:txBody>
      </p:sp>
      <p:sp>
        <p:nvSpPr>
          <p:cNvPr id="276" name="Google Shape;276;p30"/>
          <p:cNvSpPr txBox="1">
            <a:spLocks noGrp="1"/>
          </p:cNvSpPr>
          <p:nvPr>
            <p:ph type="body" idx="1"/>
          </p:nvPr>
        </p:nvSpPr>
        <p:spPr>
          <a:xfrm>
            <a:off x="423000" y="876600"/>
            <a:ext cx="8298000" cy="3922650"/>
          </a:xfrm>
          <a:prstGeom prst="rect">
            <a:avLst/>
          </a:prstGeom>
          <a:noFill/>
          <a:ln>
            <a:noFill/>
          </a:ln>
        </p:spPr>
        <p:txBody>
          <a:bodyPr spcFirstLastPara="1" wrap="square" lIns="68550" tIns="34275" rIns="68550" bIns="34275" anchor="t" anchorCtr="0">
            <a:noAutofit/>
          </a:bodyPr>
          <a:lstStyle/>
          <a:p>
            <a:pPr marL="0" lvl="0" indent="0" algn="l" rtl="0">
              <a:lnSpc>
                <a:spcPct val="95000"/>
              </a:lnSpc>
              <a:spcBef>
                <a:spcPts val="0"/>
              </a:spcBef>
              <a:spcAft>
                <a:spcPts val="0"/>
              </a:spcAft>
              <a:buSzPts val="935"/>
              <a:buNone/>
            </a:pPr>
            <a:r>
              <a:rPr lang="en-US" sz="1489"/>
              <a:t>The interactive WBL dashboard at </a:t>
            </a:r>
            <a:endParaRPr sz="1489"/>
          </a:p>
          <a:p>
            <a:pPr marL="0" lvl="0" indent="0" algn="l" rtl="0">
              <a:lnSpc>
                <a:spcPct val="95000"/>
              </a:lnSpc>
              <a:spcBef>
                <a:spcPts val="0"/>
              </a:spcBef>
              <a:spcAft>
                <a:spcPts val="0"/>
              </a:spcAft>
              <a:buSzPts val="935"/>
              <a:buNone/>
            </a:pPr>
            <a:r>
              <a:rPr lang="en-US" sz="1489" u="sng">
                <a:solidFill>
                  <a:schemeClr val="hlink"/>
                </a:solidFill>
                <a:hlinkClick r:id="rId3"/>
              </a:rPr>
              <a:t>www.iowastudentoutcomes.com/work-based-learning</a:t>
            </a:r>
            <a:r>
              <a:rPr lang="en-US" sz="1489"/>
              <a:t>  </a:t>
            </a:r>
            <a:endParaRPr sz="1489"/>
          </a:p>
          <a:p>
            <a:pPr marL="0" lvl="0" indent="0" algn="l" rtl="0">
              <a:lnSpc>
                <a:spcPct val="95000"/>
              </a:lnSpc>
              <a:spcBef>
                <a:spcPts val="0"/>
              </a:spcBef>
              <a:spcAft>
                <a:spcPts val="0"/>
              </a:spcAft>
              <a:buSzPts val="935"/>
              <a:buNone/>
            </a:pPr>
            <a:r>
              <a:rPr lang="en-US" sz="1489"/>
              <a:t>showcases WBL participation at the district level and</a:t>
            </a:r>
            <a:endParaRPr sz="1489"/>
          </a:p>
          <a:p>
            <a:pPr marL="0" lvl="0" indent="0" algn="l" rtl="0">
              <a:lnSpc>
                <a:spcPct val="95000"/>
              </a:lnSpc>
              <a:spcBef>
                <a:spcPts val="0"/>
              </a:spcBef>
              <a:spcAft>
                <a:spcPts val="0"/>
              </a:spcAft>
              <a:buSzPts val="935"/>
              <a:buNone/>
            </a:pPr>
            <a:r>
              <a:rPr lang="en-US" sz="1489"/>
              <a:t> has recently been updated to reflect 2023-2024 AY </a:t>
            </a:r>
            <a:endParaRPr sz="1489"/>
          </a:p>
          <a:p>
            <a:pPr marL="0" lvl="0" indent="0" algn="l" rtl="0">
              <a:lnSpc>
                <a:spcPct val="95000"/>
              </a:lnSpc>
              <a:spcBef>
                <a:spcPts val="0"/>
              </a:spcBef>
              <a:spcAft>
                <a:spcPts val="0"/>
              </a:spcAft>
              <a:buSzPts val="935"/>
              <a:buNone/>
            </a:pPr>
            <a:r>
              <a:rPr lang="en-US" sz="1489"/>
              <a:t>data for the new state definition of the new definition of WBL. </a:t>
            </a:r>
            <a:endParaRPr sz="1489"/>
          </a:p>
          <a:p>
            <a:pPr marL="0" lvl="0" indent="0" algn="l" rtl="0">
              <a:lnSpc>
                <a:spcPct val="95000"/>
              </a:lnSpc>
              <a:spcBef>
                <a:spcPts val="0"/>
              </a:spcBef>
              <a:spcAft>
                <a:spcPts val="0"/>
              </a:spcAft>
              <a:buSzPts val="935"/>
              <a:buNone/>
            </a:pPr>
            <a:endParaRPr sz="1489"/>
          </a:p>
          <a:p>
            <a:pPr marL="0" lvl="0" indent="0" algn="l" rtl="0">
              <a:lnSpc>
                <a:spcPct val="95000"/>
              </a:lnSpc>
              <a:spcBef>
                <a:spcPts val="0"/>
              </a:spcBef>
              <a:spcAft>
                <a:spcPts val="0"/>
              </a:spcAft>
              <a:buSzPts val="935"/>
              <a:buNone/>
            </a:pPr>
            <a:r>
              <a:rPr lang="en-US" sz="1489" b="1"/>
              <a:t>District staff are encouraged to check the updated </a:t>
            </a:r>
            <a:endParaRPr sz="1489" b="1"/>
          </a:p>
          <a:p>
            <a:pPr marL="0" lvl="0" indent="0" algn="l" rtl="0">
              <a:lnSpc>
                <a:spcPct val="95000"/>
              </a:lnSpc>
              <a:spcBef>
                <a:spcPts val="0"/>
              </a:spcBef>
              <a:spcAft>
                <a:spcPts val="0"/>
              </a:spcAft>
              <a:buSzPts val="935"/>
              <a:buNone/>
            </a:pPr>
            <a:r>
              <a:rPr lang="en-US" sz="1489" b="1"/>
              <a:t>information and conduct a thorough review of all </a:t>
            </a:r>
            <a:endParaRPr sz="1489" b="1"/>
          </a:p>
          <a:p>
            <a:pPr marL="0" lvl="0" indent="0" algn="l" rtl="0">
              <a:lnSpc>
                <a:spcPct val="95000"/>
              </a:lnSpc>
              <a:spcBef>
                <a:spcPts val="0"/>
              </a:spcBef>
              <a:spcAft>
                <a:spcPts val="0"/>
              </a:spcAft>
              <a:buSzPts val="935"/>
              <a:buNone/>
            </a:pPr>
            <a:r>
              <a:rPr lang="en-US" sz="1489" b="1"/>
              <a:t>identified courses, as well as any that may be missing </a:t>
            </a:r>
            <a:endParaRPr sz="1489" b="1"/>
          </a:p>
          <a:p>
            <a:pPr marL="0" lvl="0" indent="0" algn="l" rtl="0">
              <a:lnSpc>
                <a:spcPct val="95000"/>
              </a:lnSpc>
              <a:spcBef>
                <a:spcPts val="0"/>
              </a:spcBef>
              <a:spcAft>
                <a:spcPts val="0"/>
              </a:spcAft>
              <a:buSzPts val="935"/>
              <a:buNone/>
            </a:pPr>
            <a:r>
              <a:rPr lang="en-US" sz="1489" b="1"/>
              <a:t>or seemingly incorrect due to coding or reporting issues. </a:t>
            </a:r>
            <a:endParaRPr sz="1489" b="1"/>
          </a:p>
          <a:p>
            <a:pPr marL="0" lvl="0" indent="0" algn="l" rtl="0">
              <a:lnSpc>
                <a:spcPct val="95000"/>
              </a:lnSpc>
              <a:spcBef>
                <a:spcPts val="0"/>
              </a:spcBef>
              <a:spcAft>
                <a:spcPts val="0"/>
              </a:spcAft>
              <a:buSzPts val="935"/>
              <a:buNone/>
            </a:pPr>
            <a:endParaRPr sz="1489"/>
          </a:p>
          <a:p>
            <a:pPr marL="0" lvl="0" indent="0" algn="l" rtl="0">
              <a:lnSpc>
                <a:spcPct val="95000"/>
              </a:lnSpc>
              <a:spcBef>
                <a:spcPts val="0"/>
              </a:spcBef>
              <a:spcAft>
                <a:spcPts val="0"/>
              </a:spcAft>
              <a:buSzPts val="935"/>
              <a:buNone/>
            </a:pPr>
            <a:r>
              <a:rPr lang="en-US" sz="1489"/>
              <a:t>A new feedback form has also been added to the site to </a:t>
            </a:r>
            <a:endParaRPr sz="1489"/>
          </a:p>
          <a:p>
            <a:pPr marL="0" lvl="0" indent="0" algn="l" rtl="0">
              <a:lnSpc>
                <a:spcPct val="95000"/>
              </a:lnSpc>
              <a:spcBef>
                <a:spcPts val="0"/>
              </a:spcBef>
              <a:spcAft>
                <a:spcPts val="0"/>
              </a:spcAft>
              <a:buSzPts val="935"/>
              <a:buNone/>
            </a:pPr>
            <a:r>
              <a:rPr lang="en-US" sz="1489"/>
              <a:t>request corrections, clarifications or other information. This is </a:t>
            </a:r>
            <a:endParaRPr sz="1489"/>
          </a:p>
          <a:p>
            <a:pPr marL="0" lvl="0" indent="0" algn="l" rtl="0">
              <a:lnSpc>
                <a:spcPct val="95000"/>
              </a:lnSpc>
              <a:spcBef>
                <a:spcPts val="0"/>
              </a:spcBef>
              <a:spcAft>
                <a:spcPts val="0"/>
              </a:spcAft>
              <a:buSzPts val="935"/>
              <a:buNone/>
            </a:pPr>
            <a:r>
              <a:rPr lang="en-US" sz="1489"/>
              <a:t>being done to help ensure courses are being adequately </a:t>
            </a:r>
            <a:endParaRPr sz="1489"/>
          </a:p>
          <a:p>
            <a:pPr marL="0" lvl="0" indent="0" algn="l" rtl="0">
              <a:lnSpc>
                <a:spcPct val="95000"/>
              </a:lnSpc>
              <a:spcBef>
                <a:spcPts val="0"/>
              </a:spcBef>
              <a:spcAft>
                <a:spcPts val="0"/>
              </a:spcAft>
              <a:buSzPts val="935"/>
              <a:buNone/>
            </a:pPr>
            <a:r>
              <a:rPr lang="en-US" sz="1489"/>
              <a:t>coded within district Student Information Systems (SIS) before</a:t>
            </a:r>
            <a:endParaRPr sz="1489"/>
          </a:p>
          <a:p>
            <a:pPr marL="0" lvl="0" indent="0" algn="l" rtl="0">
              <a:lnSpc>
                <a:spcPct val="95000"/>
              </a:lnSpc>
              <a:spcBef>
                <a:spcPts val="0"/>
              </a:spcBef>
              <a:spcAft>
                <a:spcPts val="0"/>
              </a:spcAft>
              <a:buSzPts val="935"/>
              <a:buNone/>
            </a:pPr>
            <a:r>
              <a:rPr lang="en-US" sz="1489"/>
              <a:t>the transmission of Winter Student Reporting in Iowa (SRI) </a:t>
            </a:r>
            <a:endParaRPr sz="1489"/>
          </a:p>
          <a:p>
            <a:pPr marL="0" lvl="0" indent="0" algn="l" rtl="0">
              <a:lnSpc>
                <a:spcPct val="95000"/>
              </a:lnSpc>
              <a:spcBef>
                <a:spcPts val="0"/>
              </a:spcBef>
              <a:spcAft>
                <a:spcPts val="0"/>
              </a:spcAft>
              <a:buSzPts val="935"/>
              <a:buNone/>
            </a:pPr>
            <a:r>
              <a:rPr lang="en-US" sz="1489"/>
              <a:t>data files by the end of this month (January 29th).</a:t>
            </a:r>
            <a:endParaRPr sz="1489"/>
          </a:p>
        </p:txBody>
      </p:sp>
      <p:pic>
        <p:nvPicPr>
          <p:cNvPr id="277" name="Google Shape;277;p30" descr="A screenshot of the interactive WBL dashboard."/>
          <p:cNvPicPr preferRelativeResize="0"/>
          <p:nvPr/>
        </p:nvPicPr>
        <p:blipFill rotWithShape="1">
          <a:blip r:embed="rId4">
            <a:alphaModFix/>
          </a:blip>
          <a:srcRect/>
          <a:stretch/>
        </p:blipFill>
        <p:spPr>
          <a:xfrm>
            <a:off x="5797276" y="2079844"/>
            <a:ext cx="3221999" cy="2440631"/>
          </a:xfrm>
          <a:prstGeom prst="rect">
            <a:avLst/>
          </a:prstGeom>
          <a:noFill/>
          <a:ln>
            <a:noFill/>
          </a:ln>
        </p:spPr>
      </p:pic>
      <p:pic>
        <p:nvPicPr>
          <p:cNvPr id="278" name="Google Shape;278;p30"/>
          <p:cNvPicPr preferRelativeResize="0"/>
          <p:nvPr/>
        </p:nvPicPr>
        <p:blipFill rotWithShape="1">
          <a:blip r:embed="rId5">
            <a:alphaModFix/>
          </a:blip>
          <a:srcRect/>
          <a:stretch/>
        </p:blipFill>
        <p:spPr>
          <a:xfrm>
            <a:off x="6034125" y="1051088"/>
            <a:ext cx="2748300" cy="84658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1"/>
          <p:cNvSpPr txBox="1">
            <a:spLocks noGrp="1"/>
          </p:cNvSpPr>
          <p:nvPr>
            <p:ph type="title"/>
          </p:nvPr>
        </p:nvSpPr>
        <p:spPr>
          <a:xfrm>
            <a:off x="254410" y="2"/>
            <a:ext cx="8452350" cy="553050"/>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US"/>
              <a:t>WBL Data Collection Points</a:t>
            </a:r>
            <a:endParaRPr/>
          </a:p>
        </p:txBody>
      </p:sp>
      <p:sp>
        <p:nvSpPr>
          <p:cNvPr id="284" name="Google Shape;284;p31"/>
          <p:cNvSpPr txBox="1">
            <a:spLocks noGrp="1"/>
          </p:cNvSpPr>
          <p:nvPr>
            <p:ph type="body" idx="1"/>
          </p:nvPr>
        </p:nvSpPr>
        <p:spPr>
          <a:xfrm>
            <a:off x="516825" y="671991"/>
            <a:ext cx="8110350" cy="3061350"/>
          </a:xfrm>
          <a:prstGeom prst="rect">
            <a:avLst/>
          </a:prstGeom>
          <a:noFill/>
          <a:ln>
            <a:noFill/>
          </a:ln>
        </p:spPr>
        <p:txBody>
          <a:bodyPr spcFirstLastPara="1" wrap="square" lIns="68550" tIns="34275" rIns="68550" bIns="34275" anchor="t" anchorCtr="0">
            <a:normAutofit lnSpcReduction="10000"/>
          </a:bodyPr>
          <a:lstStyle/>
          <a:p>
            <a:pPr marL="0" lvl="0" indent="0" algn="l" rtl="0">
              <a:lnSpc>
                <a:spcPct val="115000"/>
              </a:lnSpc>
              <a:spcBef>
                <a:spcPts val="0"/>
              </a:spcBef>
              <a:spcAft>
                <a:spcPts val="0"/>
              </a:spcAft>
              <a:buSzPts val="1400"/>
              <a:buNone/>
            </a:pPr>
            <a:r>
              <a:rPr lang="en-US">
                <a:solidFill>
                  <a:srgbClr val="000000"/>
                </a:solidFill>
              </a:rPr>
              <a:t>The WBL data will be collected in the Winter SRI data files that are due between December and January of each year (Deadline: January 29, 2025)</a:t>
            </a:r>
            <a:endParaRPr>
              <a:solidFill>
                <a:srgbClr val="000000"/>
              </a:solidFill>
            </a:endParaRPr>
          </a:p>
          <a:p>
            <a:pPr marL="0" lvl="0" indent="0" algn="l" rtl="0">
              <a:lnSpc>
                <a:spcPct val="115000"/>
              </a:lnSpc>
              <a:spcBef>
                <a:spcPts val="900"/>
              </a:spcBef>
              <a:spcAft>
                <a:spcPts val="0"/>
              </a:spcAft>
              <a:buSzPts val="1400"/>
              <a:buNone/>
            </a:pPr>
            <a:r>
              <a:rPr lang="en-US">
                <a:solidFill>
                  <a:srgbClr val="000000"/>
                </a:solidFill>
              </a:rPr>
              <a:t>Although </a:t>
            </a:r>
            <a:r>
              <a:rPr lang="en-US" b="1">
                <a:solidFill>
                  <a:srgbClr val="000000"/>
                </a:solidFill>
              </a:rPr>
              <a:t>not required</a:t>
            </a:r>
            <a:r>
              <a:rPr lang="en-US">
                <a:solidFill>
                  <a:srgbClr val="000000"/>
                </a:solidFill>
              </a:rPr>
              <a:t>, consider using all three of the below data points in </a:t>
            </a:r>
            <a:r>
              <a:rPr lang="en-US" u="sng">
                <a:solidFill>
                  <a:srgbClr val="000000"/>
                </a:solidFill>
              </a:rPr>
              <a:t>combination</a:t>
            </a:r>
            <a:r>
              <a:rPr lang="en-US">
                <a:solidFill>
                  <a:srgbClr val="000000"/>
                </a:solidFill>
              </a:rPr>
              <a:t> with one another to ensure accuracy:</a:t>
            </a:r>
            <a:endParaRPr>
              <a:solidFill>
                <a:srgbClr val="000000"/>
              </a:solidFill>
            </a:endParaRPr>
          </a:p>
          <a:p>
            <a:pPr marL="685800" lvl="0" indent="-271463" algn="l" rtl="0">
              <a:lnSpc>
                <a:spcPct val="115000"/>
              </a:lnSpc>
              <a:spcBef>
                <a:spcPts val="900"/>
              </a:spcBef>
              <a:spcAft>
                <a:spcPts val="0"/>
              </a:spcAft>
              <a:buClr>
                <a:srgbClr val="000000"/>
              </a:buClr>
              <a:buSzPts val="2100"/>
              <a:buAutoNum type="arabicPeriod"/>
            </a:pPr>
            <a:r>
              <a:rPr lang="en-US">
                <a:solidFill>
                  <a:srgbClr val="000000"/>
                </a:solidFill>
              </a:rPr>
              <a:t>School Courses for the Exchange of Data (SCED) Codes</a:t>
            </a:r>
            <a:endParaRPr>
              <a:solidFill>
                <a:srgbClr val="000000"/>
              </a:solidFill>
            </a:endParaRPr>
          </a:p>
          <a:p>
            <a:pPr marL="1028700" lvl="1" indent="-271463" algn="l" rtl="0">
              <a:lnSpc>
                <a:spcPct val="115000"/>
              </a:lnSpc>
              <a:spcBef>
                <a:spcPts val="0"/>
              </a:spcBef>
              <a:spcAft>
                <a:spcPts val="0"/>
              </a:spcAft>
              <a:buClr>
                <a:srgbClr val="000000"/>
              </a:buClr>
              <a:buSzPts val="2100"/>
              <a:buAutoNum type="alphaLcPeriod"/>
            </a:pPr>
            <a:r>
              <a:rPr lang="en-US" sz="1575">
                <a:solidFill>
                  <a:srgbClr val="000000"/>
                </a:solidFill>
              </a:rPr>
              <a:t>Course Names (keywords; only used for map/internal DE use)</a:t>
            </a:r>
            <a:endParaRPr sz="1575">
              <a:solidFill>
                <a:srgbClr val="000000"/>
              </a:solidFill>
            </a:endParaRPr>
          </a:p>
          <a:p>
            <a:pPr marL="685800" lvl="0" indent="-271463" algn="l" rtl="0">
              <a:lnSpc>
                <a:spcPct val="115000"/>
              </a:lnSpc>
              <a:spcBef>
                <a:spcPts val="0"/>
              </a:spcBef>
              <a:spcAft>
                <a:spcPts val="0"/>
              </a:spcAft>
              <a:buClr>
                <a:srgbClr val="000000"/>
              </a:buClr>
              <a:buSzPts val="2100"/>
              <a:buAutoNum type="arabicPeriod"/>
            </a:pPr>
            <a:r>
              <a:rPr lang="en-US">
                <a:solidFill>
                  <a:srgbClr val="000000"/>
                </a:solidFill>
              </a:rPr>
              <a:t>Embedded Work-Based Learning Indicator Codes</a:t>
            </a:r>
            <a:endParaRPr>
              <a:solidFill>
                <a:srgbClr val="000000"/>
              </a:solidFill>
            </a:endParaRPr>
          </a:p>
          <a:p>
            <a:pPr marL="685800" lvl="0" indent="-271463" algn="l" rtl="0">
              <a:lnSpc>
                <a:spcPct val="115000"/>
              </a:lnSpc>
              <a:spcBef>
                <a:spcPts val="0"/>
              </a:spcBef>
              <a:spcAft>
                <a:spcPts val="0"/>
              </a:spcAft>
              <a:buClr>
                <a:srgbClr val="000000"/>
              </a:buClr>
              <a:buSzPts val="2100"/>
              <a:buAutoNum type="arabicPeriod"/>
            </a:pPr>
            <a:r>
              <a:rPr lang="en-US">
                <a:solidFill>
                  <a:srgbClr val="000000"/>
                </a:solidFill>
              </a:rPr>
              <a:t>Secondary Career &amp; Technical Education Reporting Application (SCTERA) </a:t>
            </a:r>
            <a:endParaRPr>
              <a:solidFill>
                <a:srgbClr val="000000"/>
              </a:solidFill>
            </a:endParaRPr>
          </a:p>
          <a:p>
            <a:pPr marL="1028700" lvl="1" indent="-271463" algn="l" rtl="0">
              <a:lnSpc>
                <a:spcPct val="115000"/>
              </a:lnSpc>
              <a:spcBef>
                <a:spcPts val="0"/>
              </a:spcBef>
              <a:spcAft>
                <a:spcPts val="0"/>
              </a:spcAft>
              <a:buClr>
                <a:srgbClr val="000000"/>
              </a:buClr>
              <a:buSzPts val="2100"/>
              <a:buAutoNum type="alphaLcPeriod"/>
            </a:pPr>
            <a:r>
              <a:rPr lang="en-US">
                <a:solidFill>
                  <a:srgbClr val="000000"/>
                </a:solidFill>
              </a:rPr>
              <a:t>Student-level, only for “CTE concentrators” (earned 2.0 credits in specific CTE area)</a:t>
            </a:r>
            <a:endParaRPr>
              <a:solidFill>
                <a:srgbClr val="000000"/>
              </a:solidFill>
            </a:endParaRPr>
          </a:p>
          <a:p>
            <a:pPr marL="0" lvl="0" indent="0" algn="l" rtl="0">
              <a:lnSpc>
                <a:spcPct val="115000"/>
              </a:lnSpc>
              <a:spcBef>
                <a:spcPts val="900"/>
              </a:spcBef>
              <a:spcAft>
                <a:spcPts val="900"/>
              </a:spcAft>
              <a:buSzPts val="1400"/>
              <a:buNone/>
            </a:pPr>
            <a:r>
              <a:rPr lang="en-US">
                <a:solidFill>
                  <a:srgbClr val="000000"/>
                </a:solidFill>
              </a:rPr>
              <a:t>Refer to current resources at </a:t>
            </a:r>
            <a:r>
              <a:rPr lang="en-US" u="sng">
                <a:solidFill>
                  <a:srgbClr val="0097A7"/>
                </a:solidFill>
                <a:hlinkClick r:id="rId3">
                  <a:extLst>
                    <a:ext uri="{A12FA001-AC4F-418D-AE19-62706E023703}">
                      <ahyp:hlinkClr xmlns:ahyp="http://schemas.microsoft.com/office/drawing/2018/hyperlinkcolor" val="tx"/>
                    </a:ext>
                  </a:extLst>
                </a:hlinkClick>
              </a:rPr>
              <a:t>educate.iowa.gov/ccl</a:t>
            </a:r>
            <a:r>
              <a:rPr lang="en-US">
                <a:solidFill>
                  <a:srgbClr val="000000"/>
                </a:solidFill>
              </a:rPr>
              <a:t> for updated guidance. </a:t>
            </a:r>
            <a:endParaRPr sz="1875"/>
          </a:p>
        </p:txBody>
      </p:sp>
      <p:graphicFrame>
        <p:nvGraphicFramePr>
          <p:cNvPr id="285" name="Google Shape;285;p31" descr="Table of WBL Data Collection Points."/>
          <p:cNvGraphicFramePr/>
          <p:nvPr/>
        </p:nvGraphicFramePr>
        <p:xfrm>
          <a:off x="703388" y="3733351"/>
          <a:ext cx="3000000" cy="3000000"/>
        </p:xfrm>
        <a:graphic>
          <a:graphicData uri="http://schemas.openxmlformats.org/drawingml/2006/table">
            <a:tbl>
              <a:tblPr>
                <a:noFill/>
                <a:tableStyleId>{430F31B2-8F49-4932-B445-8D3D65D3F878}</a:tableStyleId>
              </a:tblPr>
              <a:tblGrid>
                <a:gridCol w="1644325">
                  <a:extLst>
                    <a:ext uri="{9D8B030D-6E8A-4147-A177-3AD203B41FA5}">
                      <a16:colId xmlns:a16="http://schemas.microsoft.com/office/drawing/2014/main" val="20000"/>
                    </a:ext>
                  </a:extLst>
                </a:gridCol>
                <a:gridCol w="2263725">
                  <a:extLst>
                    <a:ext uri="{9D8B030D-6E8A-4147-A177-3AD203B41FA5}">
                      <a16:colId xmlns:a16="http://schemas.microsoft.com/office/drawing/2014/main" val="20001"/>
                    </a:ext>
                  </a:extLst>
                </a:gridCol>
                <a:gridCol w="1914575">
                  <a:extLst>
                    <a:ext uri="{9D8B030D-6E8A-4147-A177-3AD203B41FA5}">
                      <a16:colId xmlns:a16="http://schemas.microsoft.com/office/drawing/2014/main" val="20002"/>
                    </a:ext>
                  </a:extLst>
                </a:gridCol>
                <a:gridCol w="1914575">
                  <a:extLst>
                    <a:ext uri="{9D8B030D-6E8A-4147-A177-3AD203B41FA5}">
                      <a16:colId xmlns:a16="http://schemas.microsoft.com/office/drawing/2014/main" val="20003"/>
                    </a:ext>
                  </a:extLst>
                </a:gridCol>
              </a:tblGrid>
              <a:tr h="486350">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t>Course/ Content Area</a:t>
                      </a:r>
                      <a:endParaRPr sz="1100" b="1" u="none" strike="noStrike" cap="none"/>
                    </a:p>
                  </a:txBody>
                  <a:tcPr marL="27625" marR="27625" marT="27625" marB="276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2"/>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t>Keyword(s) to Include in Course Title</a:t>
                      </a:r>
                      <a:endParaRPr sz="1100" b="1" u="none" strike="noStrike" cap="none"/>
                    </a:p>
                  </a:txBody>
                  <a:tcPr marL="27625" marR="27625" marT="27625" marB="276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2"/>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t>SCED Code</a:t>
                      </a:r>
                      <a:endParaRPr sz="1100" b="1" u="none" strike="noStrike" cap="none"/>
                    </a:p>
                  </a:txBody>
                  <a:tcPr marL="27625" marR="27625" marT="27625" marB="276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2"/>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t>Embedded Work-Based Learning Indicator</a:t>
                      </a:r>
                      <a:endParaRPr sz="1100" b="1" u="none" strike="noStrike" cap="none"/>
                    </a:p>
                  </a:txBody>
                  <a:tcPr marL="27625" marR="27625" marT="27625" marB="276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471750">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Internship for All Career Paths</a:t>
                      </a:r>
                      <a:endParaRPr sz="1100" u="none" strike="noStrike" cap="none"/>
                    </a:p>
                  </a:txBody>
                  <a:tcPr marL="27625" marR="27625" marT="27625" marB="276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“Internship” or “Intern”</a:t>
                      </a:r>
                      <a:endParaRPr sz="1100" u="none" strike="noStrike" cap="none"/>
                    </a:p>
                  </a:txBody>
                  <a:tcPr marL="27625" marR="27625" marT="27625" marB="276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22998</a:t>
                      </a:r>
                      <a:endParaRPr sz="1100" u="none" strike="noStrike" cap="none"/>
                    </a:p>
                  </a:txBody>
                  <a:tcPr marL="27625" marR="27625" marT="27625" marB="276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15</a:t>
                      </a:r>
                      <a:endParaRPr sz="1100" u="none" strike="noStrike" cap="none"/>
                    </a:p>
                  </a:txBody>
                  <a:tcPr marL="27625" marR="27625" marT="27625" marB="276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2"/>
          <p:cNvSpPr txBox="1">
            <a:spLocks noGrp="1"/>
          </p:cNvSpPr>
          <p:nvPr>
            <p:ph type="title"/>
          </p:nvPr>
        </p:nvSpPr>
        <p:spPr>
          <a:xfrm>
            <a:off x="254410" y="2"/>
            <a:ext cx="8452350" cy="553050"/>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SzPts val="3300"/>
              <a:buNone/>
            </a:pPr>
            <a:r>
              <a:rPr lang="en-US"/>
              <a:t>ESSA Postsecondary Readiness Indicator</a:t>
            </a:r>
            <a:endParaRPr/>
          </a:p>
        </p:txBody>
      </p:sp>
      <p:sp>
        <p:nvSpPr>
          <p:cNvPr id="291" name="Google Shape;291;p32"/>
          <p:cNvSpPr txBox="1"/>
          <p:nvPr/>
        </p:nvSpPr>
        <p:spPr>
          <a:xfrm>
            <a:off x="1321454" y="1529775"/>
            <a:ext cx="2600775" cy="2634975"/>
          </a:xfrm>
          <a:prstGeom prst="rect">
            <a:avLst/>
          </a:prstGeom>
          <a:noFill/>
          <a:ln w="19050" cap="flat" cmpd="sng">
            <a:solidFill>
              <a:srgbClr val="000000"/>
            </a:solidFill>
            <a:prstDash val="solid"/>
            <a:round/>
            <a:headEnd type="none" w="sm" len="sm"/>
            <a:tailEnd type="none" w="sm" len="sm"/>
          </a:ln>
        </p:spPr>
        <p:txBody>
          <a:bodyPr spcFirstLastPara="1" wrap="square" lIns="51425" tIns="25700" rIns="51425" bIns="25700" anchor="t" anchorCtr="0">
            <a:normAutofit/>
          </a:bodyPr>
          <a:lstStyle/>
          <a:p>
            <a:pPr marL="342900" marR="0" lvl="0" indent="0" algn="l" rtl="0">
              <a:lnSpc>
                <a:spcPct val="90000"/>
              </a:lnSpc>
              <a:spcBef>
                <a:spcPts val="450"/>
              </a:spcBef>
              <a:spcAft>
                <a:spcPts val="0"/>
              </a:spcAft>
              <a:buNone/>
            </a:pPr>
            <a:endParaRPr sz="100" b="0" i="0" u="none" strike="noStrike" cap="none">
              <a:solidFill>
                <a:srgbClr val="000000"/>
              </a:solidFill>
              <a:latin typeface="Arial"/>
              <a:ea typeface="Arial"/>
              <a:cs typeface="Arial"/>
              <a:sym typeface="Arial"/>
            </a:endParaRPr>
          </a:p>
          <a:p>
            <a:pPr marL="342900" marR="0" lvl="0" indent="-276225" algn="l" rtl="0">
              <a:lnSpc>
                <a:spcPct val="90000"/>
              </a:lnSpc>
              <a:spcBef>
                <a:spcPts val="450"/>
              </a:spcBef>
              <a:spcAft>
                <a:spcPts val="0"/>
              </a:spcAft>
              <a:buClr>
                <a:srgbClr val="000000"/>
              </a:buClr>
              <a:buSzPts val="2200"/>
              <a:buFont typeface="Arial"/>
              <a:buChar char="•"/>
            </a:pPr>
            <a:r>
              <a:rPr lang="en-US" sz="1650" b="0" i="0" u="none" strike="noStrike" cap="none">
                <a:solidFill>
                  <a:srgbClr val="000000"/>
                </a:solidFill>
                <a:latin typeface="Arial"/>
                <a:ea typeface="Arial"/>
                <a:cs typeface="Arial"/>
                <a:sym typeface="Arial"/>
              </a:rPr>
              <a:t>ACT or SAT participation</a:t>
            </a:r>
            <a:endParaRPr sz="1650" b="0" i="0" u="none" strike="noStrike" cap="none">
              <a:solidFill>
                <a:srgbClr val="000000"/>
              </a:solidFill>
              <a:latin typeface="Arial"/>
              <a:ea typeface="Arial"/>
              <a:cs typeface="Arial"/>
              <a:sym typeface="Arial"/>
            </a:endParaRPr>
          </a:p>
          <a:p>
            <a:pPr marL="342900" marR="0" lvl="0" indent="-266700" algn="l" rtl="0">
              <a:lnSpc>
                <a:spcPct val="90000"/>
              </a:lnSpc>
              <a:spcBef>
                <a:spcPts val="450"/>
              </a:spcBef>
              <a:spcAft>
                <a:spcPts val="0"/>
              </a:spcAft>
              <a:buClr>
                <a:srgbClr val="000000"/>
              </a:buClr>
              <a:buSzPts val="2000"/>
              <a:buFont typeface="Arial"/>
              <a:buChar char="•"/>
            </a:pPr>
            <a:r>
              <a:rPr lang="en-US" sz="1650" b="0" i="0" u="none" strike="noStrike" cap="none">
                <a:solidFill>
                  <a:srgbClr val="000000"/>
                </a:solidFill>
                <a:latin typeface="Arial"/>
                <a:ea typeface="Arial"/>
                <a:cs typeface="Arial"/>
                <a:sym typeface="Arial"/>
              </a:rPr>
              <a:t>ACT or SAT success </a:t>
            </a:r>
            <a:endParaRPr sz="1650" b="0" i="0" u="none" strike="noStrike" cap="none">
              <a:solidFill>
                <a:srgbClr val="000000"/>
              </a:solidFill>
              <a:latin typeface="Arial"/>
              <a:ea typeface="Arial"/>
              <a:cs typeface="Arial"/>
              <a:sym typeface="Arial"/>
            </a:endParaRPr>
          </a:p>
          <a:p>
            <a:pPr marL="342900" marR="0" lvl="0" indent="-266700" algn="l" rtl="0">
              <a:lnSpc>
                <a:spcPct val="90000"/>
              </a:lnSpc>
              <a:spcBef>
                <a:spcPts val="450"/>
              </a:spcBef>
              <a:spcAft>
                <a:spcPts val="0"/>
              </a:spcAft>
              <a:buClr>
                <a:srgbClr val="000000"/>
              </a:buClr>
              <a:buSzPts val="2000"/>
              <a:buFont typeface="Arial"/>
              <a:buChar char="•"/>
            </a:pPr>
            <a:r>
              <a:rPr lang="en-US" sz="1650" b="0" i="0" u="none" strike="noStrike" cap="none">
                <a:solidFill>
                  <a:srgbClr val="000000"/>
                </a:solidFill>
                <a:latin typeface="Arial"/>
                <a:ea typeface="Arial"/>
                <a:cs typeface="Arial"/>
                <a:sym typeface="Arial"/>
              </a:rPr>
              <a:t>College-level coursework</a:t>
            </a:r>
            <a:endParaRPr sz="1650" b="0" i="0" u="none" strike="noStrike" cap="none">
              <a:solidFill>
                <a:srgbClr val="000000"/>
              </a:solidFill>
              <a:latin typeface="Arial"/>
              <a:ea typeface="Arial"/>
              <a:cs typeface="Arial"/>
              <a:sym typeface="Arial"/>
            </a:endParaRPr>
          </a:p>
          <a:p>
            <a:pPr marL="342900" marR="0" lvl="0" indent="-266700" algn="l" rtl="0">
              <a:lnSpc>
                <a:spcPct val="90000"/>
              </a:lnSpc>
              <a:spcBef>
                <a:spcPts val="450"/>
              </a:spcBef>
              <a:spcAft>
                <a:spcPts val="0"/>
              </a:spcAft>
              <a:buClr>
                <a:srgbClr val="000000"/>
              </a:buClr>
              <a:buSzPts val="2000"/>
              <a:buFont typeface="Arial"/>
              <a:buChar char="•"/>
            </a:pPr>
            <a:r>
              <a:rPr lang="en-US" sz="1650" b="0" i="0" u="none" strike="noStrike" cap="none">
                <a:solidFill>
                  <a:srgbClr val="000000"/>
                </a:solidFill>
                <a:latin typeface="Arial"/>
                <a:ea typeface="Arial"/>
                <a:cs typeface="Arial"/>
                <a:sym typeface="Arial"/>
              </a:rPr>
              <a:t>CTE concentrators</a:t>
            </a:r>
            <a:endParaRPr sz="2025" b="0" i="0" u="none" strike="noStrike" cap="none">
              <a:solidFill>
                <a:srgbClr val="000000"/>
              </a:solidFill>
              <a:latin typeface="Arial"/>
              <a:ea typeface="Arial"/>
              <a:cs typeface="Arial"/>
              <a:sym typeface="Arial"/>
            </a:endParaRPr>
          </a:p>
        </p:txBody>
      </p:sp>
      <p:sp>
        <p:nvSpPr>
          <p:cNvPr id="292" name="Google Shape;292;p32"/>
          <p:cNvSpPr txBox="1"/>
          <p:nvPr/>
        </p:nvSpPr>
        <p:spPr>
          <a:xfrm>
            <a:off x="4070672" y="1529775"/>
            <a:ext cx="3751875" cy="2634975"/>
          </a:xfrm>
          <a:prstGeom prst="rect">
            <a:avLst/>
          </a:prstGeom>
          <a:noFill/>
          <a:ln w="19050" cap="flat" cmpd="sng">
            <a:solidFill>
              <a:srgbClr val="000000"/>
            </a:solidFill>
            <a:prstDash val="solid"/>
            <a:round/>
            <a:headEnd type="none" w="sm" len="sm"/>
            <a:tailEnd type="none" w="sm" len="sm"/>
          </a:ln>
        </p:spPr>
        <p:txBody>
          <a:bodyPr spcFirstLastPara="1" wrap="square" lIns="51425" tIns="25700" rIns="51425" bIns="25700" anchor="t" anchorCtr="0">
            <a:noAutofit/>
          </a:bodyPr>
          <a:lstStyle/>
          <a:p>
            <a:pPr marL="0" marR="0" lvl="0" indent="0" algn="l" rtl="0">
              <a:lnSpc>
                <a:spcPct val="90000"/>
              </a:lnSpc>
              <a:spcBef>
                <a:spcPts val="450"/>
              </a:spcBef>
              <a:spcAft>
                <a:spcPts val="0"/>
              </a:spcAft>
              <a:buNone/>
            </a:pPr>
            <a:endParaRPr sz="100" b="0" i="0" u="none" strike="noStrike" cap="none">
              <a:solidFill>
                <a:srgbClr val="000000"/>
              </a:solidFill>
              <a:latin typeface="Arial"/>
              <a:ea typeface="Arial"/>
              <a:cs typeface="Arial"/>
              <a:sym typeface="Arial"/>
            </a:endParaRPr>
          </a:p>
          <a:p>
            <a:pPr marL="342900" marR="0" lvl="0" indent="-257175" algn="l" rtl="0">
              <a:lnSpc>
                <a:spcPct val="90000"/>
              </a:lnSpc>
              <a:spcBef>
                <a:spcPts val="450"/>
              </a:spcBef>
              <a:spcAft>
                <a:spcPts val="0"/>
              </a:spcAft>
              <a:buClr>
                <a:srgbClr val="000000"/>
              </a:buClr>
              <a:buSzPts val="1800"/>
              <a:buFont typeface="Arial"/>
              <a:buChar char="•"/>
            </a:pPr>
            <a:r>
              <a:rPr lang="en-US" sz="1350" b="0" i="0" u="none" strike="noStrike" cap="none">
                <a:solidFill>
                  <a:srgbClr val="000000"/>
                </a:solidFill>
                <a:latin typeface="Arial"/>
                <a:ea typeface="Arial"/>
                <a:cs typeface="Arial"/>
                <a:sym typeface="Arial"/>
              </a:rPr>
              <a:t>% students that obtain college credit while in high school</a:t>
            </a:r>
            <a:endParaRPr sz="1350" b="0" i="0" u="none" strike="noStrike" cap="none">
              <a:solidFill>
                <a:srgbClr val="000000"/>
              </a:solidFill>
              <a:latin typeface="Arial"/>
              <a:ea typeface="Arial"/>
              <a:cs typeface="Arial"/>
              <a:sym typeface="Arial"/>
            </a:endParaRPr>
          </a:p>
          <a:p>
            <a:pPr marL="342900" marR="0" lvl="0" indent="-257175" algn="l" rtl="0">
              <a:lnSpc>
                <a:spcPct val="90000"/>
              </a:lnSpc>
              <a:spcBef>
                <a:spcPts val="450"/>
              </a:spcBef>
              <a:spcAft>
                <a:spcPts val="0"/>
              </a:spcAft>
              <a:buClr>
                <a:srgbClr val="000000"/>
              </a:buClr>
              <a:buSzPts val="1800"/>
              <a:buFont typeface="Arial"/>
              <a:buChar char="•"/>
            </a:pPr>
            <a:r>
              <a:rPr lang="en-US" sz="1350" b="0" i="0" u="none" strike="noStrike" cap="none">
                <a:solidFill>
                  <a:srgbClr val="000000"/>
                </a:solidFill>
                <a:latin typeface="Arial"/>
                <a:ea typeface="Arial"/>
                <a:cs typeface="Arial"/>
                <a:sym typeface="Arial"/>
              </a:rPr>
              <a:t>% of students in a work-based learning (updated definition) experience</a:t>
            </a:r>
            <a:endParaRPr sz="1350" b="0" i="0" u="none" strike="noStrike" cap="none">
              <a:solidFill>
                <a:srgbClr val="000000"/>
              </a:solidFill>
              <a:latin typeface="Arial"/>
              <a:ea typeface="Arial"/>
              <a:cs typeface="Arial"/>
              <a:sym typeface="Arial"/>
            </a:endParaRPr>
          </a:p>
          <a:p>
            <a:pPr marL="342900" marR="0" lvl="0" indent="-257175" algn="l" rtl="0">
              <a:lnSpc>
                <a:spcPct val="90000"/>
              </a:lnSpc>
              <a:spcBef>
                <a:spcPts val="450"/>
              </a:spcBef>
              <a:spcAft>
                <a:spcPts val="0"/>
              </a:spcAft>
              <a:buClr>
                <a:srgbClr val="000000"/>
              </a:buClr>
              <a:buSzPts val="1800"/>
              <a:buFont typeface="Arial"/>
              <a:buChar char="•"/>
            </a:pPr>
            <a:r>
              <a:rPr lang="en-US" sz="1350" b="0" i="0" u="none" strike="noStrike" cap="none">
                <a:solidFill>
                  <a:srgbClr val="000000"/>
                </a:solidFill>
                <a:latin typeface="Arial"/>
                <a:ea typeface="Arial"/>
                <a:cs typeface="Arial"/>
                <a:sym typeface="Arial"/>
              </a:rPr>
              <a:t>% students who obtain an </a:t>
            </a:r>
            <a:r>
              <a:rPr lang="en-US" sz="1350" b="0" i="0" u="sng" strike="noStrike" cap="none">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industry recognized credential</a:t>
            </a:r>
            <a:r>
              <a:rPr lang="en-US" sz="1350" b="0" i="0" u="none" strike="noStrike" cap="none">
                <a:solidFill>
                  <a:srgbClr val="000000"/>
                </a:solidFill>
                <a:latin typeface="Arial"/>
                <a:ea typeface="Arial"/>
                <a:cs typeface="Arial"/>
                <a:sym typeface="Arial"/>
              </a:rPr>
              <a:t> (IRC)</a:t>
            </a:r>
            <a:endParaRPr sz="1350" b="0" i="0" u="none" strike="noStrike" cap="none">
              <a:solidFill>
                <a:srgbClr val="000000"/>
              </a:solidFill>
              <a:latin typeface="Arial"/>
              <a:ea typeface="Arial"/>
              <a:cs typeface="Arial"/>
              <a:sym typeface="Arial"/>
            </a:endParaRPr>
          </a:p>
          <a:p>
            <a:pPr marL="0" marR="0" lvl="0" indent="0" algn="l" rtl="0">
              <a:lnSpc>
                <a:spcPct val="90000"/>
              </a:lnSpc>
              <a:spcBef>
                <a:spcPts val="450"/>
              </a:spcBef>
              <a:spcAft>
                <a:spcPts val="0"/>
              </a:spcAft>
              <a:buNone/>
            </a:pPr>
            <a:endParaRPr sz="100" b="0" i="0" u="none" strike="noStrike" cap="none">
              <a:solidFill>
                <a:srgbClr val="000000"/>
              </a:solidFill>
              <a:latin typeface="Arial"/>
              <a:ea typeface="Arial"/>
              <a:cs typeface="Arial"/>
              <a:sym typeface="Arial"/>
            </a:endParaRPr>
          </a:p>
          <a:p>
            <a:pPr marL="0" marR="0" lvl="0" indent="0" algn="l" rtl="0">
              <a:lnSpc>
                <a:spcPct val="90000"/>
              </a:lnSpc>
              <a:spcBef>
                <a:spcPts val="450"/>
              </a:spcBef>
              <a:spcAft>
                <a:spcPts val="0"/>
              </a:spcAft>
              <a:buNone/>
            </a:pPr>
            <a:r>
              <a:rPr lang="en-US" sz="1350" b="0" i="0" u="sng" strike="noStrike" cap="none">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ESSA State Plan Information</a:t>
            </a:r>
            <a:r>
              <a:rPr lang="en-US" sz="1350" b="0" i="0" u="none" strike="noStrike" cap="none">
                <a:solidFill>
                  <a:srgbClr val="000000"/>
                </a:solidFill>
                <a:latin typeface="Arial"/>
                <a:ea typeface="Arial"/>
                <a:cs typeface="Arial"/>
                <a:sym typeface="Arial"/>
              </a:rPr>
              <a:t> (pg. 47); </a:t>
            </a:r>
            <a:r>
              <a:rPr lang="en-US" sz="1350" b="0" i="0" u="sng" strike="noStrike" cap="none">
                <a:solidFill>
                  <a:srgbClr val="0563C1"/>
                </a:solidFill>
                <a:latin typeface="Arial"/>
                <a:ea typeface="Arial"/>
                <a:cs typeface="Arial"/>
                <a:sym typeface="Arial"/>
                <a:hlinkClick r:id="rId5">
                  <a:extLst>
                    <a:ext uri="{A12FA001-AC4F-418D-AE19-62706E023703}">
                      <ahyp:hlinkClr xmlns:ahyp="http://schemas.microsoft.com/office/drawing/2018/hyperlinkcolor" val="tx"/>
                    </a:ext>
                  </a:extLst>
                </a:hlinkClick>
              </a:rPr>
              <a:t>General student reporting</a:t>
            </a:r>
            <a:r>
              <a:rPr lang="en-US" sz="1350" b="0" i="0" u="none" strike="noStrike" cap="none">
                <a:solidFill>
                  <a:srgbClr val="000000"/>
                </a:solidFill>
                <a:latin typeface="Arial"/>
                <a:ea typeface="Arial"/>
                <a:cs typeface="Arial"/>
                <a:sym typeface="Arial"/>
              </a:rPr>
              <a:t> information</a:t>
            </a:r>
            <a:endParaRPr sz="1350" b="0" i="0" u="none" strike="noStrike" cap="none">
              <a:solidFill>
                <a:srgbClr val="000000"/>
              </a:solidFill>
              <a:latin typeface="Arial"/>
              <a:ea typeface="Arial"/>
              <a:cs typeface="Arial"/>
              <a:sym typeface="Arial"/>
            </a:endParaRPr>
          </a:p>
        </p:txBody>
      </p:sp>
      <p:sp>
        <p:nvSpPr>
          <p:cNvPr id="293" name="Google Shape;293;p32"/>
          <p:cNvSpPr/>
          <p:nvPr/>
        </p:nvSpPr>
        <p:spPr>
          <a:xfrm>
            <a:off x="1321454" y="978750"/>
            <a:ext cx="2600775" cy="551025"/>
          </a:xfrm>
          <a:prstGeom prst="rect">
            <a:avLst/>
          </a:prstGeom>
          <a:solidFill>
            <a:srgbClr val="05617A"/>
          </a:solidFill>
          <a:ln w="9525" cap="flat" cmpd="sng">
            <a:solidFill>
              <a:srgbClr val="002152"/>
            </a:solidFill>
            <a:prstDash val="solid"/>
            <a:round/>
            <a:headEnd type="none" w="sm" len="sm"/>
            <a:tailEnd type="none" w="sm" len="sm"/>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r>
              <a:rPr lang="en-US" sz="1500" b="1" i="0" u="none" strike="noStrike" cap="none">
                <a:solidFill>
                  <a:srgbClr val="F5D30E"/>
                </a:solidFill>
                <a:latin typeface="Calibri"/>
                <a:ea typeface="Calibri"/>
                <a:cs typeface="Calibri"/>
                <a:sym typeface="Calibri"/>
              </a:rPr>
              <a:t>Prior Indicators</a:t>
            </a:r>
            <a:endParaRPr sz="1500" b="1" i="0" u="none" strike="noStrike" cap="none">
              <a:solidFill>
                <a:srgbClr val="F5D30E"/>
              </a:solidFill>
              <a:latin typeface="Calibri"/>
              <a:ea typeface="Calibri"/>
              <a:cs typeface="Calibri"/>
              <a:sym typeface="Calibri"/>
            </a:endParaRPr>
          </a:p>
        </p:txBody>
      </p:sp>
      <p:sp>
        <p:nvSpPr>
          <p:cNvPr id="294" name="Google Shape;294;p32"/>
          <p:cNvSpPr/>
          <p:nvPr/>
        </p:nvSpPr>
        <p:spPr>
          <a:xfrm>
            <a:off x="4070654" y="978750"/>
            <a:ext cx="3751875" cy="551025"/>
          </a:xfrm>
          <a:prstGeom prst="rect">
            <a:avLst/>
          </a:prstGeom>
          <a:solidFill>
            <a:srgbClr val="05617A"/>
          </a:solidFill>
          <a:ln w="9525" cap="flat" cmpd="sng">
            <a:solidFill>
              <a:srgbClr val="002152"/>
            </a:solidFill>
            <a:prstDash val="solid"/>
            <a:round/>
            <a:headEnd type="none" w="sm" len="sm"/>
            <a:tailEnd type="none" w="sm" len="sm"/>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r>
              <a:rPr lang="en-US" sz="1500" b="1" i="0" u="none" strike="noStrike" cap="none">
                <a:solidFill>
                  <a:srgbClr val="F5D30E"/>
                </a:solidFill>
                <a:latin typeface="Calibri"/>
                <a:ea typeface="Calibri"/>
                <a:cs typeface="Calibri"/>
                <a:sym typeface="Calibri"/>
              </a:rPr>
              <a:t>Outcome Based</a:t>
            </a:r>
            <a:endParaRPr sz="1500" b="1" i="0" u="none" strike="noStrike" cap="none">
              <a:solidFill>
                <a:srgbClr val="F5D30E"/>
              </a:solidFill>
              <a:latin typeface="Calibri"/>
              <a:ea typeface="Calibri"/>
              <a:cs typeface="Calibri"/>
              <a:sym typeface="Calibri"/>
            </a:endParaRPr>
          </a:p>
          <a:p>
            <a:pPr marL="0" marR="0" lvl="0" indent="0" algn="ctr" rtl="0">
              <a:lnSpc>
                <a:spcPct val="100000"/>
              </a:lnSpc>
              <a:spcBef>
                <a:spcPts val="0"/>
              </a:spcBef>
              <a:spcAft>
                <a:spcPts val="0"/>
              </a:spcAft>
              <a:buNone/>
            </a:pPr>
            <a:r>
              <a:rPr lang="en-US" sz="1500" b="1" i="0" u="none" strike="noStrike" cap="none">
                <a:solidFill>
                  <a:srgbClr val="F5D30E"/>
                </a:solidFill>
                <a:latin typeface="Calibri"/>
                <a:ea typeface="Calibri"/>
                <a:cs typeface="Calibri"/>
                <a:sym typeface="Calibri"/>
              </a:rPr>
              <a:t>Phased in Indicators</a:t>
            </a:r>
            <a:endParaRPr sz="1500" b="1" i="0" u="none" strike="noStrike" cap="none">
              <a:solidFill>
                <a:srgbClr val="F5D30E"/>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3"/>
          <p:cNvSpPr txBox="1">
            <a:spLocks noGrp="1"/>
          </p:cNvSpPr>
          <p:nvPr>
            <p:ph type="body" idx="1"/>
          </p:nvPr>
        </p:nvSpPr>
        <p:spPr>
          <a:xfrm>
            <a:off x="516825" y="674363"/>
            <a:ext cx="7788825" cy="4099500"/>
          </a:xfrm>
          <a:prstGeom prst="rect">
            <a:avLst/>
          </a:prstGeom>
          <a:noFill/>
          <a:ln>
            <a:noFill/>
          </a:ln>
        </p:spPr>
        <p:txBody>
          <a:bodyPr spcFirstLastPara="1" wrap="square" lIns="91425" tIns="45675" rIns="91425" bIns="45675" anchor="t" anchorCtr="0">
            <a:noAutofit/>
          </a:bodyPr>
          <a:lstStyle/>
          <a:p>
            <a:pPr marL="342900" lvl="0" indent="-252413" algn="l" rtl="0">
              <a:lnSpc>
                <a:spcPct val="115000"/>
              </a:lnSpc>
              <a:spcBef>
                <a:spcPts val="0"/>
              </a:spcBef>
              <a:spcAft>
                <a:spcPts val="0"/>
              </a:spcAft>
              <a:buSzPts val="1700"/>
              <a:buChar char="●"/>
            </a:pPr>
            <a:r>
              <a:rPr lang="en-US" sz="1500">
                <a:highlight>
                  <a:srgbClr val="FFFFFF"/>
                </a:highlight>
              </a:rPr>
              <a:t>Reported in Fall 2024: Seniors from the 2022-23 school year who were in Iowa public schools for the four years leading up to that year</a:t>
            </a:r>
            <a:endParaRPr sz="1500">
              <a:highlight>
                <a:srgbClr val="FFFFFF"/>
              </a:highlight>
            </a:endParaRPr>
          </a:p>
          <a:p>
            <a:pPr marL="342900" lvl="0" indent="-252413" algn="l" rtl="0">
              <a:lnSpc>
                <a:spcPct val="115000"/>
              </a:lnSpc>
              <a:spcBef>
                <a:spcPts val="0"/>
              </a:spcBef>
              <a:spcAft>
                <a:spcPts val="0"/>
              </a:spcAft>
              <a:buSzPts val="1700"/>
              <a:buChar char="●"/>
            </a:pPr>
            <a:r>
              <a:rPr lang="en-US" sz="1500" u="sng">
                <a:highlight>
                  <a:schemeClr val="lt1"/>
                </a:highlight>
              </a:rPr>
              <a:t>Work-Based Learning </a:t>
            </a:r>
            <a:endParaRPr sz="1500">
              <a:highlight>
                <a:schemeClr val="lt1"/>
              </a:highlight>
            </a:endParaRPr>
          </a:p>
          <a:p>
            <a:pPr marL="685800" lvl="1" indent="-252412" algn="l" rtl="0">
              <a:lnSpc>
                <a:spcPct val="115000"/>
              </a:lnSpc>
              <a:spcBef>
                <a:spcPts val="0"/>
              </a:spcBef>
              <a:spcAft>
                <a:spcPts val="0"/>
              </a:spcAft>
              <a:buSzPts val="1700"/>
              <a:buChar char="○"/>
            </a:pPr>
            <a:r>
              <a:rPr lang="en-US" sz="1275">
                <a:highlight>
                  <a:schemeClr val="lt1"/>
                </a:highlight>
              </a:rPr>
              <a:t>Enrolled in a course in the Winter Student Reporting in Iowa (SRI) data collection that has a work-based learning School Courses for the Exchange of Data (SCED) course code</a:t>
            </a:r>
            <a:endParaRPr sz="1275">
              <a:highlight>
                <a:schemeClr val="lt1"/>
              </a:highlight>
            </a:endParaRPr>
          </a:p>
          <a:p>
            <a:pPr marL="685800" lvl="1" indent="-252412" algn="l" rtl="0">
              <a:lnSpc>
                <a:spcPct val="115000"/>
              </a:lnSpc>
              <a:spcBef>
                <a:spcPts val="0"/>
              </a:spcBef>
              <a:spcAft>
                <a:spcPts val="0"/>
              </a:spcAft>
              <a:buSzPts val="1700"/>
              <a:buChar char="○"/>
            </a:pPr>
            <a:r>
              <a:rPr lang="en-US" sz="1275">
                <a:highlight>
                  <a:schemeClr val="lt1"/>
                </a:highlight>
              </a:rPr>
              <a:t>Enrolled in a course in the Winter SRI data collection that is tagged with an Embedded Work-Based Learning code on the approved list</a:t>
            </a:r>
            <a:endParaRPr sz="1275">
              <a:highlight>
                <a:schemeClr val="lt1"/>
              </a:highlight>
            </a:endParaRPr>
          </a:p>
          <a:p>
            <a:pPr marL="685800" lvl="1" indent="-252412" algn="l" rtl="0">
              <a:lnSpc>
                <a:spcPct val="115000"/>
              </a:lnSpc>
              <a:spcBef>
                <a:spcPts val="0"/>
              </a:spcBef>
              <a:spcAft>
                <a:spcPts val="0"/>
              </a:spcAft>
              <a:buSzPts val="1700"/>
              <a:buChar char="○"/>
            </a:pPr>
            <a:r>
              <a:rPr lang="en-US" sz="1275">
                <a:highlight>
                  <a:schemeClr val="lt1"/>
                </a:highlight>
              </a:rPr>
              <a:t>Identified within the Secondary Career and Technical Education Reporting Application (SCTERA) as having participated in work-based learning at student-level</a:t>
            </a:r>
            <a:endParaRPr sz="1275">
              <a:highlight>
                <a:schemeClr val="lt1"/>
              </a:highlight>
            </a:endParaRPr>
          </a:p>
          <a:p>
            <a:pPr marL="342900" lvl="0" indent="-252413" algn="l" rtl="0">
              <a:lnSpc>
                <a:spcPct val="115000"/>
              </a:lnSpc>
              <a:spcBef>
                <a:spcPts val="0"/>
              </a:spcBef>
              <a:spcAft>
                <a:spcPts val="0"/>
              </a:spcAft>
              <a:buSzPts val="1700"/>
              <a:buChar char="●"/>
            </a:pPr>
            <a:r>
              <a:rPr lang="en-US" sz="1500">
                <a:highlight>
                  <a:schemeClr val="lt1"/>
                </a:highlight>
              </a:rPr>
              <a:t>A school receives points toward its accountability index score proportional to the percentage of students participating in work-based learning; for example, if the school has 25% of students participating in work-based learning, it receives 25% * 50 possible points = 12.5 total points.</a:t>
            </a:r>
            <a:endParaRPr sz="1500"/>
          </a:p>
        </p:txBody>
      </p:sp>
      <p:sp>
        <p:nvSpPr>
          <p:cNvPr id="300" name="Google Shape;300;p33"/>
          <p:cNvSpPr txBox="1">
            <a:spLocks noGrp="1"/>
          </p:cNvSpPr>
          <p:nvPr>
            <p:ph type="title"/>
          </p:nvPr>
        </p:nvSpPr>
        <p:spPr>
          <a:xfrm>
            <a:off x="254410" y="2"/>
            <a:ext cx="8452350" cy="553050"/>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Clr>
                <a:srgbClr val="BFBFBF"/>
              </a:buClr>
              <a:buSzPts val="3300"/>
              <a:buNone/>
            </a:pPr>
            <a:r>
              <a:rPr lang="en-US"/>
              <a:t>Postsecondary Readiness: Work-Based Learning</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4"/>
          <p:cNvSpPr txBox="1">
            <a:spLocks noGrp="1"/>
          </p:cNvSpPr>
          <p:nvPr>
            <p:ph type="title"/>
          </p:nvPr>
        </p:nvSpPr>
        <p:spPr>
          <a:xfrm>
            <a:off x="254410" y="2"/>
            <a:ext cx="8452350" cy="553050"/>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SzPts val="3300"/>
              <a:buNone/>
            </a:pPr>
            <a:r>
              <a:rPr lang="en-US"/>
              <a:t>Student Reporting in Iowa (SRI)</a:t>
            </a:r>
            <a:endParaRPr/>
          </a:p>
        </p:txBody>
      </p:sp>
      <p:sp>
        <p:nvSpPr>
          <p:cNvPr id="306" name="Google Shape;306;p34"/>
          <p:cNvSpPr txBox="1">
            <a:spLocks noGrp="1"/>
          </p:cNvSpPr>
          <p:nvPr>
            <p:ph type="body" idx="1"/>
          </p:nvPr>
        </p:nvSpPr>
        <p:spPr>
          <a:xfrm>
            <a:off x="516834" y="1095374"/>
            <a:ext cx="8110350" cy="3263400"/>
          </a:xfrm>
          <a:prstGeom prst="rect">
            <a:avLst/>
          </a:prstGeom>
          <a:noFill/>
          <a:ln>
            <a:noFill/>
          </a:ln>
        </p:spPr>
        <p:txBody>
          <a:bodyPr spcFirstLastPara="1" wrap="square" lIns="68550" tIns="34275" rIns="68550" bIns="34275" anchor="t" anchorCtr="0">
            <a:normAutofit/>
          </a:bodyPr>
          <a:lstStyle/>
          <a:p>
            <a:pPr marL="342900" lvl="0" indent="-257175" algn="l" rtl="0">
              <a:lnSpc>
                <a:spcPct val="90000"/>
              </a:lnSpc>
              <a:spcBef>
                <a:spcPts val="563"/>
              </a:spcBef>
              <a:spcAft>
                <a:spcPts val="0"/>
              </a:spcAft>
              <a:buSzPts val="1800"/>
              <a:buChar char="●"/>
            </a:pPr>
            <a:r>
              <a:rPr lang="en-US"/>
              <a:t>Student level data collection which includes all scheduled courses for a student.</a:t>
            </a:r>
            <a:endParaRPr/>
          </a:p>
          <a:p>
            <a:pPr marL="342900" lvl="0" indent="-257175" algn="l" rtl="0">
              <a:lnSpc>
                <a:spcPct val="90000"/>
              </a:lnSpc>
              <a:spcBef>
                <a:spcPts val="563"/>
              </a:spcBef>
              <a:spcAft>
                <a:spcPts val="0"/>
              </a:spcAft>
              <a:buSzPts val="1800"/>
              <a:buChar char="●"/>
            </a:pPr>
            <a:r>
              <a:rPr lang="en-US"/>
              <a:t>Uses data from a district’s Student Information System (SIS) </a:t>
            </a:r>
            <a:endParaRPr/>
          </a:p>
          <a:p>
            <a:pPr marL="342900" lvl="0" indent="-257175" algn="l" rtl="0">
              <a:lnSpc>
                <a:spcPct val="90000"/>
              </a:lnSpc>
              <a:spcBef>
                <a:spcPts val="563"/>
              </a:spcBef>
              <a:spcAft>
                <a:spcPts val="0"/>
              </a:spcAft>
              <a:buSzPts val="1800"/>
              <a:buChar char="●"/>
            </a:pPr>
            <a:r>
              <a:rPr lang="en-US"/>
              <a:t>Three times per year: Fall, Winter, and Spring</a:t>
            </a:r>
            <a:endParaRPr/>
          </a:p>
          <a:p>
            <a:pPr marL="342900" lvl="0" indent="-257175" algn="l" rtl="0">
              <a:lnSpc>
                <a:spcPct val="90000"/>
              </a:lnSpc>
              <a:spcBef>
                <a:spcPts val="563"/>
              </a:spcBef>
              <a:spcAft>
                <a:spcPts val="0"/>
              </a:spcAft>
              <a:buSzPts val="1800"/>
              <a:buChar char="●"/>
            </a:pPr>
            <a:r>
              <a:rPr lang="en-US"/>
              <a:t>Winter collection is considered the ‘Curriculum’ collection</a:t>
            </a:r>
            <a:endParaRPr/>
          </a:p>
          <a:p>
            <a:pPr marL="385763" lvl="1" indent="-128588" algn="l" rtl="0">
              <a:lnSpc>
                <a:spcPct val="90000"/>
              </a:lnSpc>
              <a:spcBef>
                <a:spcPts val="563"/>
              </a:spcBef>
              <a:spcAft>
                <a:spcPts val="0"/>
              </a:spcAft>
              <a:buSzPts val="1800"/>
              <a:buChar char="○"/>
            </a:pPr>
            <a:r>
              <a:rPr lang="en-US"/>
              <a:t>Winter SRI includes all scheduled courses for the year</a:t>
            </a:r>
            <a:endParaRPr/>
          </a:p>
          <a:p>
            <a:pPr marL="385763" lvl="1" indent="-128588" algn="l" rtl="0">
              <a:lnSpc>
                <a:spcPct val="90000"/>
              </a:lnSpc>
              <a:spcBef>
                <a:spcPts val="563"/>
              </a:spcBef>
              <a:spcAft>
                <a:spcPts val="0"/>
              </a:spcAft>
              <a:buSzPts val="1800"/>
              <a:buChar char="○"/>
            </a:pPr>
            <a:r>
              <a:rPr lang="en-US"/>
              <a:t>Winter SRI should not be certified until courses for the entire year have been verified. </a:t>
            </a:r>
            <a:endParaRPr/>
          </a:p>
        </p:txBody>
      </p:sp>
      <p:sp>
        <p:nvSpPr>
          <p:cNvPr id="307" name="Google Shape;307;p34"/>
          <p:cNvSpPr/>
          <p:nvPr/>
        </p:nvSpPr>
        <p:spPr>
          <a:xfrm>
            <a:off x="4922419" y="3015694"/>
            <a:ext cx="2477025" cy="671400"/>
          </a:xfrm>
          <a:prstGeom prst="roundRect">
            <a:avLst>
              <a:gd name="adj" fmla="val 16667"/>
            </a:avLst>
          </a:prstGeom>
          <a:solidFill>
            <a:srgbClr val="F9CB9C"/>
          </a:solidFill>
          <a:ln w="9525" cap="flat" cmpd="sng">
            <a:solidFill>
              <a:schemeClr val="dk2"/>
            </a:solidFill>
            <a:prstDash val="solid"/>
            <a:round/>
            <a:headEnd type="none" w="sm" len="sm"/>
            <a:tailEnd type="none" w="sm" len="sm"/>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r>
              <a:rPr lang="en-US" sz="1050" b="0" i="0" u="none" strike="noStrike" cap="none">
                <a:solidFill>
                  <a:srgbClr val="000000"/>
                </a:solidFill>
                <a:latin typeface="Arial"/>
                <a:ea typeface="Arial"/>
                <a:cs typeface="Arial"/>
                <a:sym typeface="Arial"/>
              </a:rPr>
              <a:t>First Semester/First Trimester</a:t>
            </a:r>
            <a:endParaRPr sz="105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050" b="0" i="0" u="none" strike="noStrike" cap="none">
                <a:solidFill>
                  <a:srgbClr val="000000"/>
                </a:solidFill>
                <a:latin typeface="Arial"/>
                <a:ea typeface="Arial"/>
                <a:cs typeface="Arial"/>
                <a:sym typeface="Arial"/>
              </a:rPr>
              <a:t>Scheduled Course Enrollments</a:t>
            </a:r>
            <a:endParaRPr sz="1050" b="0" i="0" u="none" strike="noStrike" cap="none">
              <a:solidFill>
                <a:srgbClr val="000000"/>
              </a:solidFill>
              <a:latin typeface="Arial"/>
              <a:ea typeface="Arial"/>
              <a:cs typeface="Arial"/>
              <a:sym typeface="Arial"/>
            </a:endParaRPr>
          </a:p>
        </p:txBody>
      </p:sp>
      <p:sp>
        <p:nvSpPr>
          <p:cNvPr id="308" name="Google Shape;308;p34"/>
          <p:cNvSpPr/>
          <p:nvPr/>
        </p:nvSpPr>
        <p:spPr>
          <a:xfrm>
            <a:off x="4922419" y="4069031"/>
            <a:ext cx="2477025" cy="6714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r>
              <a:rPr lang="en-US" sz="1050" b="0" i="0" u="none" strike="noStrike" cap="none">
                <a:solidFill>
                  <a:srgbClr val="000000"/>
                </a:solidFill>
                <a:latin typeface="Arial"/>
                <a:ea typeface="Arial"/>
                <a:cs typeface="Arial"/>
                <a:sym typeface="Arial"/>
              </a:rPr>
              <a:t>Second Semester/ Second and Third Trimester</a:t>
            </a:r>
            <a:endParaRPr sz="105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050" b="0" i="0" u="none" strike="noStrike" cap="none">
                <a:solidFill>
                  <a:srgbClr val="000000"/>
                </a:solidFill>
                <a:latin typeface="Arial"/>
                <a:ea typeface="Arial"/>
                <a:cs typeface="Arial"/>
                <a:sym typeface="Arial"/>
              </a:rPr>
              <a:t>Scheduled Course Enrollments</a:t>
            </a:r>
            <a:endParaRPr sz="1050" b="0" i="0" u="none" strike="noStrike" cap="none">
              <a:solidFill>
                <a:srgbClr val="000000"/>
              </a:solidFill>
              <a:latin typeface="Arial"/>
              <a:ea typeface="Arial"/>
              <a:cs typeface="Arial"/>
              <a:sym typeface="Arial"/>
            </a:endParaRPr>
          </a:p>
        </p:txBody>
      </p:sp>
      <p:sp>
        <p:nvSpPr>
          <p:cNvPr id="309" name="Google Shape;309;p34"/>
          <p:cNvSpPr/>
          <p:nvPr/>
        </p:nvSpPr>
        <p:spPr>
          <a:xfrm>
            <a:off x="1519425" y="3496125"/>
            <a:ext cx="2094975" cy="763875"/>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r>
              <a:rPr lang="en-US" sz="1050" b="0" i="0" u="none" strike="noStrike" cap="none">
                <a:solidFill>
                  <a:srgbClr val="000000"/>
                </a:solidFill>
                <a:latin typeface="Arial"/>
                <a:ea typeface="Arial"/>
                <a:cs typeface="Arial"/>
                <a:sym typeface="Arial"/>
              </a:rPr>
              <a:t>Winter SRI Data</a:t>
            </a:r>
            <a:endParaRPr sz="105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050" b="0" i="0" u="none" strike="noStrike" cap="none">
                <a:solidFill>
                  <a:srgbClr val="000000"/>
                </a:solidFill>
                <a:latin typeface="Arial"/>
                <a:ea typeface="Arial"/>
                <a:cs typeface="Arial"/>
                <a:sym typeface="Arial"/>
              </a:rPr>
              <a:t>2024-2025 Academic Year</a:t>
            </a:r>
            <a:endParaRPr sz="1050" b="0" i="0" u="none" strike="noStrike" cap="none">
              <a:solidFill>
                <a:srgbClr val="000000"/>
              </a:solidFill>
              <a:latin typeface="Arial"/>
              <a:ea typeface="Arial"/>
              <a:cs typeface="Arial"/>
              <a:sym typeface="Arial"/>
            </a:endParaRPr>
          </a:p>
        </p:txBody>
      </p:sp>
      <p:sp>
        <p:nvSpPr>
          <p:cNvPr id="310" name="Google Shape;310;p34"/>
          <p:cNvSpPr/>
          <p:nvPr/>
        </p:nvSpPr>
        <p:spPr>
          <a:xfrm>
            <a:off x="5998931" y="3727529"/>
            <a:ext cx="324000" cy="301050"/>
          </a:xfrm>
          <a:prstGeom prst="mathPlus">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11" name="Google Shape;311;p34"/>
          <p:cNvSpPr/>
          <p:nvPr/>
        </p:nvSpPr>
        <p:spPr>
          <a:xfrm>
            <a:off x="4048472" y="3687075"/>
            <a:ext cx="439875" cy="301050"/>
          </a:xfrm>
          <a:prstGeom prst="mathEqual">
            <a:avLst>
              <a:gd name="adj1" fmla="val 23520"/>
              <a:gd name="adj2" fmla="val 11760"/>
            </a:avLst>
          </a:prstGeom>
          <a:solidFill>
            <a:schemeClr val="lt2"/>
          </a:solidFill>
          <a:ln w="9525" cap="flat" cmpd="sng">
            <a:solidFill>
              <a:schemeClr val="dk2"/>
            </a:solidFill>
            <a:prstDash val="solid"/>
            <a:round/>
            <a:headEnd type="none" w="sm" len="sm"/>
            <a:tailEnd type="none" w="sm" len="sm"/>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5"/>
          <p:cNvSpPr txBox="1">
            <a:spLocks noGrp="1"/>
          </p:cNvSpPr>
          <p:nvPr>
            <p:ph type="title"/>
          </p:nvPr>
        </p:nvSpPr>
        <p:spPr>
          <a:xfrm>
            <a:off x="254410" y="2"/>
            <a:ext cx="8452350" cy="553050"/>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US"/>
              <a:t>SCED Codes in Infinite Campus</a:t>
            </a:r>
            <a:endParaRPr/>
          </a:p>
        </p:txBody>
      </p:sp>
      <p:sp>
        <p:nvSpPr>
          <p:cNvPr id="317" name="Google Shape;317;p35"/>
          <p:cNvSpPr txBox="1">
            <a:spLocks noGrp="1"/>
          </p:cNvSpPr>
          <p:nvPr>
            <p:ph type="body" idx="1"/>
          </p:nvPr>
        </p:nvSpPr>
        <p:spPr>
          <a:xfrm>
            <a:off x="516834" y="1095374"/>
            <a:ext cx="8110350" cy="3263400"/>
          </a:xfrm>
          <a:prstGeom prst="rect">
            <a:avLst/>
          </a:prstGeom>
          <a:noFill/>
          <a:ln>
            <a:noFill/>
          </a:ln>
        </p:spPr>
        <p:txBody>
          <a:bodyPr spcFirstLastPara="1" wrap="square" lIns="68550" tIns="34275" rIns="68550" bIns="34275" anchor="t" anchorCtr="0">
            <a:normAutofit/>
          </a:bodyPr>
          <a:lstStyle/>
          <a:p>
            <a:pPr marL="0" lvl="0" indent="0" algn="l" rtl="0">
              <a:lnSpc>
                <a:spcPct val="100000"/>
              </a:lnSpc>
              <a:spcBef>
                <a:spcPts val="0"/>
              </a:spcBef>
              <a:spcAft>
                <a:spcPts val="0"/>
              </a:spcAft>
              <a:buSzPts val="1100"/>
              <a:buNone/>
            </a:pPr>
            <a:r>
              <a:rPr lang="en-US" sz="1350"/>
              <a:t>Main Menu &gt; Scheduling &amp; Courses &gt; Course Information (if no course is selected, you will need to Open Course Search and search for the course, hitting return will list all courses/sections)</a:t>
            </a:r>
            <a:endParaRPr sz="1350"/>
          </a:p>
        </p:txBody>
      </p:sp>
      <p:pic>
        <p:nvPicPr>
          <p:cNvPr id="318" name="Google Shape;318;p35" descr="A photo of SCED Codes in Infinite Campus."/>
          <p:cNvPicPr preferRelativeResize="0"/>
          <p:nvPr/>
        </p:nvPicPr>
        <p:blipFill rotWithShape="1">
          <a:blip r:embed="rId3">
            <a:alphaModFix/>
          </a:blip>
          <a:srcRect/>
          <a:stretch/>
        </p:blipFill>
        <p:spPr>
          <a:xfrm>
            <a:off x="2946657" y="1968132"/>
            <a:ext cx="3590081" cy="2142469"/>
          </a:xfrm>
          <a:prstGeom prst="rect">
            <a:avLst/>
          </a:prstGeom>
          <a:noFill/>
          <a:ln>
            <a:noFill/>
          </a:ln>
        </p:spPr>
      </p:pic>
      <p:sp>
        <p:nvSpPr>
          <p:cNvPr id="319" name="Google Shape;319;p35"/>
          <p:cNvSpPr/>
          <p:nvPr/>
        </p:nvSpPr>
        <p:spPr>
          <a:xfrm>
            <a:off x="2604956" y="3603975"/>
            <a:ext cx="467100" cy="176625"/>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1"/>
          <p:cNvSpPr txBox="1"/>
          <p:nvPr/>
        </p:nvSpPr>
        <p:spPr>
          <a:xfrm>
            <a:off x="182873" y="76200"/>
            <a:ext cx="9144000"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Student Reporting in Iowa (SRI)</a:t>
            </a:r>
            <a:endParaRPr sz="2400" b="1" i="0" u="none" strike="noStrike" cap="none">
              <a:solidFill>
                <a:schemeClr val="lt1"/>
              </a:solidFill>
              <a:latin typeface="Arial"/>
              <a:ea typeface="Arial"/>
              <a:cs typeface="Arial"/>
              <a:sym typeface="Arial"/>
            </a:endParaRPr>
          </a:p>
        </p:txBody>
      </p:sp>
      <p:sp>
        <p:nvSpPr>
          <p:cNvPr id="61" name="Google Shape;61;p11"/>
          <p:cNvSpPr txBox="1">
            <a:spLocks noGrp="1"/>
          </p:cNvSpPr>
          <p:nvPr>
            <p:ph type="body" idx="1"/>
          </p:nvPr>
        </p:nvSpPr>
        <p:spPr>
          <a:xfrm>
            <a:off x="136450" y="640550"/>
            <a:ext cx="8844900" cy="43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b="1">
                <a:solidFill>
                  <a:schemeClr val="dk1"/>
                </a:solidFill>
              </a:rPr>
              <a:t>Dates to Remember</a:t>
            </a:r>
            <a:endParaRPr/>
          </a:p>
          <a:p>
            <a:pPr marL="114300" lvl="0" indent="0" algn="just" rtl="0">
              <a:lnSpc>
                <a:spcPct val="100000"/>
              </a:lnSpc>
              <a:spcBef>
                <a:spcPts val="0"/>
              </a:spcBef>
              <a:spcAft>
                <a:spcPts val="0"/>
              </a:spcAft>
              <a:buSzPts val="1800"/>
              <a:buNone/>
            </a:pPr>
            <a:endParaRPr sz="100" b="1">
              <a:solidFill>
                <a:schemeClr val="dk1"/>
              </a:solidFill>
            </a:endParaRPr>
          </a:p>
          <a:p>
            <a:pPr marL="457200" lvl="0" indent="-317500" algn="l" rtl="0">
              <a:lnSpc>
                <a:spcPct val="150000"/>
              </a:lnSpc>
              <a:spcBef>
                <a:spcPts val="600"/>
              </a:spcBef>
              <a:spcAft>
                <a:spcPts val="0"/>
              </a:spcAft>
              <a:buSzPts val="1400"/>
              <a:buChar char="●"/>
            </a:pPr>
            <a:r>
              <a:rPr lang="en-US" sz="1400">
                <a:solidFill>
                  <a:schemeClr val="dk1"/>
                </a:solidFill>
              </a:rPr>
              <a:t>December 2 – Cedar Connect and SRI open for Winter collection</a:t>
            </a:r>
            <a:endParaRPr/>
          </a:p>
          <a:p>
            <a:pPr marL="457200" lvl="0" indent="-317500" algn="l" rtl="0">
              <a:lnSpc>
                <a:spcPct val="150000"/>
              </a:lnSpc>
              <a:spcBef>
                <a:spcPts val="1200"/>
              </a:spcBef>
              <a:spcAft>
                <a:spcPts val="0"/>
              </a:spcAft>
              <a:buSzPts val="1400"/>
              <a:buChar char="●"/>
            </a:pPr>
            <a:r>
              <a:rPr lang="en-US" sz="1400">
                <a:solidFill>
                  <a:schemeClr val="dk1"/>
                </a:solidFill>
              </a:rPr>
              <a:t>December 8 – Dropout Verification site opens</a:t>
            </a:r>
            <a:endParaRPr sz="1400">
              <a:solidFill>
                <a:schemeClr val="dk1"/>
              </a:solidFill>
            </a:endParaRPr>
          </a:p>
          <a:p>
            <a:pPr marL="457200" lvl="0" indent="-317500" algn="l" rtl="0">
              <a:lnSpc>
                <a:spcPct val="150000"/>
              </a:lnSpc>
              <a:spcBef>
                <a:spcPts val="1200"/>
              </a:spcBef>
              <a:spcAft>
                <a:spcPts val="0"/>
              </a:spcAft>
              <a:buSzPts val="1400"/>
              <a:buChar char="●"/>
            </a:pPr>
            <a:r>
              <a:rPr lang="en-US" sz="1400">
                <a:solidFill>
                  <a:schemeClr val="dk1"/>
                </a:solidFill>
              </a:rPr>
              <a:t>December 19 – Dropout Verification certification deadline</a:t>
            </a:r>
            <a:endParaRPr/>
          </a:p>
          <a:p>
            <a:pPr marL="457200" lvl="0" indent="-317500" algn="l" rtl="0">
              <a:lnSpc>
                <a:spcPct val="150000"/>
              </a:lnSpc>
              <a:spcBef>
                <a:spcPts val="1200"/>
              </a:spcBef>
              <a:spcAft>
                <a:spcPts val="0"/>
              </a:spcAft>
              <a:buSzPts val="1400"/>
              <a:buChar char="●"/>
            </a:pPr>
            <a:r>
              <a:rPr lang="en-US" sz="1400" b="1">
                <a:solidFill>
                  <a:srgbClr val="38761D"/>
                </a:solidFill>
              </a:rPr>
              <a:t>January 5</a:t>
            </a:r>
            <a:r>
              <a:rPr lang="en-US" sz="1400">
                <a:solidFill>
                  <a:schemeClr val="dk1"/>
                </a:solidFill>
              </a:rPr>
              <a:t> – Secondary CTE Reporting Application goes “live” – Winter SRI certification </a:t>
            </a:r>
            <a:r>
              <a:rPr lang="en-US" sz="1400" b="1">
                <a:solidFill>
                  <a:srgbClr val="38761D"/>
                </a:solidFill>
              </a:rPr>
              <a:t>window opens</a:t>
            </a:r>
            <a:endParaRPr sz="1400" b="1">
              <a:solidFill>
                <a:srgbClr val="38761D"/>
              </a:solidFill>
            </a:endParaRPr>
          </a:p>
          <a:p>
            <a:pPr marL="457200" lvl="0" indent="-317500" algn="l" rtl="0">
              <a:lnSpc>
                <a:spcPct val="150000"/>
              </a:lnSpc>
              <a:spcBef>
                <a:spcPts val="1200"/>
              </a:spcBef>
              <a:spcAft>
                <a:spcPts val="0"/>
              </a:spcAft>
              <a:buSzPts val="1400"/>
              <a:buChar char="●"/>
            </a:pPr>
            <a:r>
              <a:rPr lang="en-US" sz="1400" b="1">
                <a:solidFill>
                  <a:srgbClr val="C00000"/>
                </a:solidFill>
              </a:rPr>
              <a:t>January 29 </a:t>
            </a:r>
            <a:r>
              <a:rPr lang="en-US" sz="1400"/>
              <a:t>– Courses in a program due in SCTERA &amp; Winter SRI certification </a:t>
            </a:r>
            <a:r>
              <a:rPr lang="en-US" sz="1400" b="1">
                <a:solidFill>
                  <a:srgbClr val="980000"/>
                </a:solidFill>
              </a:rPr>
              <a:t>window closes</a:t>
            </a:r>
            <a:endParaRPr sz="1400" b="1">
              <a:solidFill>
                <a:srgbClr val="980000"/>
              </a:solidFill>
            </a:endParaRPr>
          </a:p>
          <a:p>
            <a:pPr marL="228600" lvl="0" indent="0" algn="l" rtl="0">
              <a:lnSpc>
                <a:spcPct val="150000"/>
              </a:lnSpc>
              <a:spcBef>
                <a:spcPts val="600"/>
              </a:spcBef>
              <a:spcAft>
                <a:spcPts val="0"/>
              </a:spcAft>
              <a:buSzPts val="1400"/>
              <a:buNone/>
            </a:pPr>
            <a:r>
              <a:rPr lang="en-US" sz="1400" b="1" u="sng">
                <a:solidFill>
                  <a:srgbClr val="980000"/>
                </a:solidFill>
              </a:rPr>
              <a:t>KEY STEPS</a:t>
            </a:r>
            <a:r>
              <a:rPr lang="en-US" sz="1400" b="1">
                <a:solidFill>
                  <a:srgbClr val="980000"/>
                </a:solidFill>
              </a:rPr>
              <a:t>:</a:t>
            </a:r>
            <a:endParaRPr sz="1400" b="1">
              <a:solidFill>
                <a:srgbClr val="980000"/>
              </a:solidFill>
            </a:endParaRPr>
          </a:p>
          <a:p>
            <a:pPr marL="228600" lvl="0" indent="-88900" algn="l" rtl="0">
              <a:lnSpc>
                <a:spcPct val="150000"/>
              </a:lnSpc>
              <a:spcBef>
                <a:spcPts val="0"/>
              </a:spcBef>
              <a:spcAft>
                <a:spcPts val="0"/>
              </a:spcAft>
              <a:buClr>
                <a:srgbClr val="980000"/>
              </a:buClr>
              <a:buSzPts val="1400"/>
              <a:buAutoNum type="arabicParenR"/>
            </a:pPr>
            <a:r>
              <a:rPr lang="en-US" sz="1400" b="1">
                <a:solidFill>
                  <a:srgbClr val="980000"/>
                </a:solidFill>
              </a:rPr>
              <a:t> District submits and uploads a 100% complete Winter SRI Course file</a:t>
            </a:r>
            <a:endParaRPr sz="1400" b="1">
              <a:solidFill>
                <a:srgbClr val="980000"/>
              </a:solidFill>
            </a:endParaRPr>
          </a:p>
          <a:p>
            <a:pPr marL="228600" lvl="0" indent="-95250" algn="l" rtl="0">
              <a:lnSpc>
                <a:spcPct val="150000"/>
              </a:lnSpc>
              <a:spcBef>
                <a:spcPts val="0"/>
              </a:spcBef>
              <a:spcAft>
                <a:spcPts val="0"/>
              </a:spcAft>
              <a:buClr>
                <a:srgbClr val="980000"/>
              </a:buClr>
              <a:buSzPts val="1500"/>
              <a:buAutoNum type="arabicParenR"/>
            </a:pPr>
            <a:r>
              <a:rPr lang="en-US" sz="1400" b="1">
                <a:solidFill>
                  <a:srgbClr val="980000"/>
                </a:solidFill>
              </a:rPr>
              <a:t> District completes “Winter SCTERA work” of adding all CTE courses to each program </a:t>
            </a:r>
            <a:r>
              <a:rPr lang="en-US" sz="1400" b="1">
                <a:solidFill>
                  <a:srgbClr val="C00000"/>
                </a:solidFill>
              </a:rPr>
              <a:t>(</a:t>
            </a:r>
            <a:r>
              <a:rPr lang="en-US" sz="1300" b="1">
                <a:solidFill>
                  <a:srgbClr val="C00000"/>
                </a:solidFill>
              </a:rPr>
              <a:t>January 29)</a:t>
            </a:r>
            <a:r>
              <a:rPr lang="en-US" sz="1400" b="1">
                <a:solidFill>
                  <a:srgbClr val="C00000"/>
                </a:solidFill>
              </a:rPr>
              <a:t>.</a:t>
            </a:r>
            <a:endParaRPr sz="1400" b="1">
              <a:solidFill>
                <a:srgbClr val="C00000"/>
              </a:solidFill>
            </a:endParaRPr>
          </a:p>
          <a:p>
            <a:pPr marL="228600" lvl="0" indent="-95250" algn="l" rtl="0">
              <a:lnSpc>
                <a:spcPct val="150000"/>
              </a:lnSpc>
              <a:spcBef>
                <a:spcPts val="0"/>
              </a:spcBef>
              <a:spcAft>
                <a:spcPts val="0"/>
              </a:spcAft>
              <a:buClr>
                <a:srgbClr val="980000"/>
              </a:buClr>
              <a:buSzPts val="1500"/>
              <a:buAutoNum type="arabicParenR"/>
            </a:pPr>
            <a:r>
              <a:rPr lang="en-US" sz="1400" b="1">
                <a:solidFill>
                  <a:srgbClr val="980000"/>
                </a:solidFill>
              </a:rPr>
              <a:t> District “certifies” to begin CH.12 accreditation review </a:t>
            </a:r>
            <a:r>
              <a:rPr lang="en-US" sz="1400" b="1">
                <a:solidFill>
                  <a:srgbClr val="C00000"/>
                </a:solidFill>
              </a:rPr>
              <a:t>(</a:t>
            </a:r>
            <a:r>
              <a:rPr lang="en-US" sz="1300" b="1">
                <a:solidFill>
                  <a:srgbClr val="C00000"/>
                </a:solidFill>
              </a:rPr>
              <a:t>January 29)</a:t>
            </a:r>
            <a:r>
              <a:rPr lang="en-US" sz="1400" b="1">
                <a:solidFill>
                  <a:srgbClr val="C00000"/>
                </a:solidFill>
              </a:rPr>
              <a:t>.</a:t>
            </a:r>
            <a:endParaRPr sz="1300" b="1">
              <a:solidFill>
                <a:srgbClr val="C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6"/>
          <p:cNvSpPr txBox="1">
            <a:spLocks noGrp="1"/>
          </p:cNvSpPr>
          <p:nvPr>
            <p:ph type="title"/>
          </p:nvPr>
        </p:nvSpPr>
        <p:spPr>
          <a:xfrm>
            <a:off x="254410" y="2"/>
            <a:ext cx="8452350" cy="553050"/>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US"/>
              <a:t>SCED Codes in JMC</a:t>
            </a:r>
            <a:endParaRPr/>
          </a:p>
        </p:txBody>
      </p:sp>
      <p:sp>
        <p:nvSpPr>
          <p:cNvPr id="325" name="Google Shape;325;p36"/>
          <p:cNvSpPr txBox="1">
            <a:spLocks noGrp="1"/>
          </p:cNvSpPr>
          <p:nvPr>
            <p:ph type="body" idx="1"/>
          </p:nvPr>
        </p:nvSpPr>
        <p:spPr>
          <a:xfrm>
            <a:off x="516834" y="1095374"/>
            <a:ext cx="8110350" cy="3263400"/>
          </a:xfrm>
          <a:prstGeom prst="rect">
            <a:avLst/>
          </a:prstGeom>
          <a:noFill/>
          <a:ln>
            <a:noFill/>
          </a:ln>
        </p:spPr>
        <p:txBody>
          <a:bodyPr spcFirstLastPara="1" wrap="square" lIns="68550" tIns="34275" rIns="68550" bIns="34275" anchor="t" anchorCtr="0">
            <a:normAutofit/>
          </a:bodyPr>
          <a:lstStyle/>
          <a:p>
            <a:pPr marL="0" lvl="0" indent="0" algn="l" rtl="0">
              <a:lnSpc>
                <a:spcPct val="90000"/>
              </a:lnSpc>
              <a:spcBef>
                <a:spcPts val="563"/>
              </a:spcBef>
              <a:spcAft>
                <a:spcPts val="0"/>
              </a:spcAft>
              <a:buSzPts val="1400"/>
              <a:buNone/>
            </a:pPr>
            <a:r>
              <a:rPr lang="en-US"/>
              <a:t>Schedules &gt; Course &gt; Edit Course Data &gt; State Specific Course tab</a:t>
            </a:r>
            <a:endParaRPr/>
          </a:p>
          <a:p>
            <a:pPr marL="0" lvl="0" indent="0" algn="l" rtl="0">
              <a:lnSpc>
                <a:spcPct val="90000"/>
              </a:lnSpc>
              <a:spcBef>
                <a:spcPts val="563"/>
              </a:spcBef>
              <a:spcAft>
                <a:spcPts val="0"/>
              </a:spcAft>
              <a:buSzPts val="1400"/>
              <a:buNone/>
            </a:pPr>
            <a:endParaRPr/>
          </a:p>
          <a:p>
            <a:pPr marL="0" lvl="0" indent="0" algn="l" rtl="0">
              <a:lnSpc>
                <a:spcPct val="90000"/>
              </a:lnSpc>
              <a:spcBef>
                <a:spcPts val="563"/>
              </a:spcBef>
              <a:spcAft>
                <a:spcPts val="0"/>
              </a:spcAft>
              <a:buSzPts val="1400"/>
              <a:buNone/>
            </a:pPr>
            <a:endParaRPr/>
          </a:p>
        </p:txBody>
      </p:sp>
      <p:pic>
        <p:nvPicPr>
          <p:cNvPr id="326" name="Google Shape;326;p36" descr="A screenshot of SCED Codes in JMC."/>
          <p:cNvPicPr preferRelativeResize="0"/>
          <p:nvPr/>
        </p:nvPicPr>
        <p:blipFill rotWithShape="1">
          <a:blip r:embed="rId3">
            <a:alphaModFix/>
          </a:blip>
          <a:srcRect/>
          <a:stretch/>
        </p:blipFill>
        <p:spPr>
          <a:xfrm>
            <a:off x="821138" y="1569994"/>
            <a:ext cx="6781201" cy="980006"/>
          </a:xfrm>
          <a:prstGeom prst="rect">
            <a:avLst/>
          </a:prstGeom>
          <a:noFill/>
          <a:ln>
            <a:noFill/>
          </a:ln>
        </p:spPr>
      </p:pic>
      <p:sp>
        <p:nvSpPr>
          <p:cNvPr id="327" name="Google Shape;327;p36"/>
          <p:cNvSpPr/>
          <p:nvPr/>
        </p:nvSpPr>
        <p:spPr>
          <a:xfrm>
            <a:off x="2030644" y="2007281"/>
            <a:ext cx="410175" cy="107325"/>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9"/>
          <p:cNvSpPr txBox="1">
            <a:spLocks noGrp="1"/>
          </p:cNvSpPr>
          <p:nvPr>
            <p:ph type="title"/>
          </p:nvPr>
        </p:nvSpPr>
        <p:spPr>
          <a:xfrm>
            <a:off x="254410" y="2"/>
            <a:ext cx="8452350" cy="553050"/>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US"/>
              <a:t>SCED Codes in PowerSchool</a:t>
            </a:r>
            <a:endParaRPr/>
          </a:p>
        </p:txBody>
      </p:sp>
      <p:sp>
        <p:nvSpPr>
          <p:cNvPr id="333" name="Google Shape;333;p39"/>
          <p:cNvSpPr txBox="1">
            <a:spLocks noGrp="1"/>
          </p:cNvSpPr>
          <p:nvPr>
            <p:ph type="body" idx="1"/>
          </p:nvPr>
        </p:nvSpPr>
        <p:spPr>
          <a:xfrm>
            <a:off x="478959" y="1107993"/>
            <a:ext cx="8110350" cy="3263400"/>
          </a:xfrm>
          <a:prstGeom prst="rect">
            <a:avLst/>
          </a:prstGeom>
          <a:noFill/>
          <a:ln>
            <a:noFill/>
          </a:ln>
        </p:spPr>
        <p:txBody>
          <a:bodyPr spcFirstLastPara="1" wrap="square" lIns="68550" tIns="34275" rIns="68550" bIns="34275" anchor="t" anchorCtr="0">
            <a:normAutofit/>
          </a:bodyPr>
          <a:lstStyle/>
          <a:p>
            <a:pPr marL="0" lvl="0" indent="0" algn="l" rtl="0">
              <a:lnSpc>
                <a:spcPct val="90000"/>
              </a:lnSpc>
              <a:spcBef>
                <a:spcPts val="563"/>
              </a:spcBef>
              <a:spcAft>
                <a:spcPts val="0"/>
              </a:spcAft>
              <a:buSzPts val="1400"/>
              <a:buNone/>
            </a:pPr>
            <a:r>
              <a:rPr lang="en-US"/>
              <a:t>School Management &gt; Courses &amp; Programs &gt; Courses</a:t>
            </a:r>
            <a:endParaRPr/>
          </a:p>
          <a:p>
            <a:pPr marL="0" lvl="0" indent="0" algn="l" rtl="0">
              <a:lnSpc>
                <a:spcPct val="90000"/>
              </a:lnSpc>
              <a:spcBef>
                <a:spcPts val="563"/>
              </a:spcBef>
              <a:spcAft>
                <a:spcPts val="0"/>
              </a:spcAft>
              <a:buSzPts val="1400"/>
              <a:buNone/>
            </a:pPr>
            <a:endParaRPr/>
          </a:p>
          <a:p>
            <a:pPr marL="0" lvl="0" indent="0" algn="l" rtl="0">
              <a:lnSpc>
                <a:spcPct val="90000"/>
              </a:lnSpc>
              <a:spcBef>
                <a:spcPts val="563"/>
              </a:spcBef>
              <a:spcAft>
                <a:spcPts val="0"/>
              </a:spcAft>
              <a:buSzPts val="1400"/>
              <a:buNone/>
            </a:pPr>
            <a:r>
              <a:rPr lang="en-US"/>
              <a:t>Select a course</a:t>
            </a:r>
            <a:endParaRPr/>
          </a:p>
          <a:p>
            <a:pPr marL="0" lvl="0" indent="0" algn="l" rtl="0">
              <a:lnSpc>
                <a:spcPct val="90000"/>
              </a:lnSpc>
              <a:spcBef>
                <a:spcPts val="563"/>
              </a:spcBef>
              <a:spcAft>
                <a:spcPts val="0"/>
              </a:spcAft>
              <a:buSzPts val="1400"/>
              <a:buNone/>
            </a:pPr>
            <a:r>
              <a:rPr lang="en-US"/>
              <a:t>Under the Iowa State Report Information</a:t>
            </a:r>
            <a:endParaRPr/>
          </a:p>
          <a:p>
            <a:pPr marL="0" lvl="0" indent="0" algn="l" rtl="0">
              <a:lnSpc>
                <a:spcPct val="90000"/>
              </a:lnSpc>
              <a:spcBef>
                <a:spcPts val="563"/>
              </a:spcBef>
              <a:spcAft>
                <a:spcPts val="0"/>
              </a:spcAft>
              <a:buSzPts val="1400"/>
              <a:buNone/>
            </a:pPr>
            <a:endParaRPr/>
          </a:p>
          <a:p>
            <a:pPr marL="0" lvl="0" indent="0" algn="l" rtl="0">
              <a:lnSpc>
                <a:spcPct val="90000"/>
              </a:lnSpc>
              <a:spcBef>
                <a:spcPts val="563"/>
              </a:spcBef>
              <a:spcAft>
                <a:spcPts val="0"/>
              </a:spcAft>
              <a:buSzPts val="1400"/>
              <a:buNone/>
            </a:pPr>
            <a:endParaRPr/>
          </a:p>
        </p:txBody>
      </p:sp>
      <p:pic>
        <p:nvPicPr>
          <p:cNvPr id="334" name="Google Shape;334;p39" descr="A screenshot of SCED codes in PowerSchools."/>
          <p:cNvPicPr preferRelativeResize="0"/>
          <p:nvPr/>
        </p:nvPicPr>
        <p:blipFill rotWithShape="1">
          <a:blip r:embed="rId3">
            <a:alphaModFix/>
          </a:blip>
          <a:srcRect/>
          <a:stretch/>
        </p:blipFill>
        <p:spPr>
          <a:xfrm>
            <a:off x="1898119" y="2692181"/>
            <a:ext cx="7090594" cy="1176863"/>
          </a:xfrm>
          <a:prstGeom prst="rect">
            <a:avLst/>
          </a:prstGeom>
          <a:noFill/>
          <a:ln>
            <a:noFill/>
          </a:ln>
        </p:spPr>
      </p:pic>
      <p:sp>
        <p:nvSpPr>
          <p:cNvPr id="335" name="Google Shape;335;p39"/>
          <p:cNvSpPr/>
          <p:nvPr/>
        </p:nvSpPr>
        <p:spPr>
          <a:xfrm>
            <a:off x="1355363" y="3446194"/>
            <a:ext cx="593325" cy="119925"/>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0"/>
          <p:cNvSpPr txBox="1">
            <a:spLocks noGrp="1"/>
          </p:cNvSpPr>
          <p:nvPr>
            <p:ph type="title"/>
          </p:nvPr>
        </p:nvSpPr>
        <p:spPr>
          <a:xfrm>
            <a:off x="254410" y="2"/>
            <a:ext cx="8452350" cy="553050"/>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SzPts val="3300"/>
              <a:buNone/>
            </a:pPr>
            <a:r>
              <a:rPr lang="en-US"/>
              <a:t>Curriculum Reports in Winter SRI for SCED Codes</a:t>
            </a:r>
            <a:endParaRPr/>
          </a:p>
        </p:txBody>
      </p:sp>
      <p:pic>
        <p:nvPicPr>
          <p:cNvPr id="341" name="Google Shape;341;p40" descr="A screenshot of Curriculum Reports in Winter SRI for SCED Codes."/>
          <p:cNvPicPr preferRelativeResize="0"/>
          <p:nvPr/>
        </p:nvPicPr>
        <p:blipFill rotWithShape="1">
          <a:blip r:embed="rId3">
            <a:alphaModFix/>
          </a:blip>
          <a:srcRect/>
          <a:stretch/>
        </p:blipFill>
        <p:spPr>
          <a:xfrm>
            <a:off x="587625" y="1115437"/>
            <a:ext cx="4490269" cy="450075"/>
          </a:xfrm>
          <a:prstGeom prst="rect">
            <a:avLst/>
          </a:prstGeom>
          <a:noFill/>
          <a:ln>
            <a:noFill/>
          </a:ln>
        </p:spPr>
      </p:pic>
      <p:sp>
        <p:nvSpPr>
          <p:cNvPr id="342" name="Google Shape;342;p40"/>
          <p:cNvSpPr/>
          <p:nvPr/>
        </p:nvSpPr>
        <p:spPr>
          <a:xfrm>
            <a:off x="3456938" y="978581"/>
            <a:ext cx="176625" cy="214650"/>
          </a:xfrm>
          <a:prstGeom prst="down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pic>
        <p:nvPicPr>
          <p:cNvPr id="343" name="Google Shape;343;p40" descr="A second screenshot of Curriculum Reports in Winter SRI for SCED Codes."/>
          <p:cNvPicPr preferRelativeResize="0"/>
          <p:nvPr/>
        </p:nvPicPr>
        <p:blipFill rotWithShape="1">
          <a:blip r:embed="rId4">
            <a:alphaModFix/>
          </a:blip>
          <a:srcRect/>
          <a:stretch/>
        </p:blipFill>
        <p:spPr>
          <a:xfrm>
            <a:off x="2727075" y="1865083"/>
            <a:ext cx="5729288" cy="3007519"/>
          </a:xfrm>
          <a:prstGeom prst="rect">
            <a:avLst/>
          </a:prstGeom>
          <a:noFill/>
          <a:ln>
            <a:noFill/>
          </a:ln>
        </p:spPr>
      </p:pic>
      <p:sp>
        <p:nvSpPr>
          <p:cNvPr id="344" name="Google Shape;344;p40"/>
          <p:cNvSpPr/>
          <p:nvPr/>
        </p:nvSpPr>
        <p:spPr>
          <a:xfrm>
            <a:off x="4990538" y="2751994"/>
            <a:ext cx="1312650" cy="119925"/>
          </a:xfrm>
          <a:prstGeom prst="rect">
            <a:avLst/>
          </a:prstGeom>
          <a:solidFill>
            <a:srgbClr val="D8D8D8"/>
          </a:solidFill>
          <a:ln w="9525" cap="flat" cmpd="sng">
            <a:solidFill>
              <a:schemeClr val="dk2"/>
            </a:solidFill>
            <a:prstDash val="solid"/>
            <a:round/>
            <a:headEnd type="none" w="sm" len="sm"/>
            <a:tailEnd type="none" w="sm" len="sm"/>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1"/>
          <p:cNvSpPr txBox="1">
            <a:spLocks noGrp="1"/>
          </p:cNvSpPr>
          <p:nvPr>
            <p:ph type="title"/>
          </p:nvPr>
        </p:nvSpPr>
        <p:spPr>
          <a:xfrm>
            <a:off x="306421" y="321013"/>
            <a:ext cx="2655675" cy="4429800"/>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SzPts val="3300"/>
              <a:buNone/>
            </a:pPr>
            <a:r>
              <a:rPr lang="en-US"/>
              <a:t>Embedded Career Connected Learning Indicator</a:t>
            </a:r>
            <a:br>
              <a:rPr lang="en-US"/>
            </a:br>
            <a:br>
              <a:rPr lang="en-US"/>
            </a:br>
            <a:r>
              <a:rPr lang="en-US"/>
              <a:t>Data Dictionary </a:t>
            </a:r>
            <a:br>
              <a:rPr lang="en-US"/>
            </a:br>
            <a:r>
              <a:rPr lang="en-US"/>
              <a:t>page 115</a:t>
            </a:r>
            <a:endParaRPr/>
          </a:p>
        </p:txBody>
      </p:sp>
      <p:sp>
        <p:nvSpPr>
          <p:cNvPr id="350" name="Google Shape;350;p41"/>
          <p:cNvSpPr txBox="1">
            <a:spLocks noGrp="1"/>
          </p:cNvSpPr>
          <p:nvPr>
            <p:ph type="body" idx="1"/>
          </p:nvPr>
        </p:nvSpPr>
        <p:spPr>
          <a:xfrm>
            <a:off x="3443591" y="321013"/>
            <a:ext cx="5262975" cy="4429800"/>
          </a:xfrm>
          <a:prstGeom prst="rect">
            <a:avLst/>
          </a:prstGeom>
          <a:noFill/>
          <a:ln>
            <a:noFill/>
          </a:ln>
        </p:spPr>
        <p:txBody>
          <a:bodyPr spcFirstLastPara="1" wrap="square" lIns="68550" tIns="34275" rIns="68550" bIns="34275" anchor="ctr" anchorCtr="0">
            <a:normAutofit/>
          </a:bodyPr>
          <a:lstStyle/>
          <a:p>
            <a:pPr marL="342900" lvl="0" indent="-171450" algn="l" rtl="0">
              <a:lnSpc>
                <a:spcPct val="90000"/>
              </a:lnSpc>
              <a:spcBef>
                <a:spcPts val="563"/>
              </a:spcBef>
              <a:spcAft>
                <a:spcPts val="0"/>
              </a:spcAft>
              <a:buSzPts val="2800"/>
              <a:buNone/>
            </a:pPr>
            <a:endParaRPr/>
          </a:p>
        </p:txBody>
      </p:sp>
      <p:pic>
        <p:nvPicPr>
          <p:cNvPr id="351" name="Google Shape;351;p41" descr="A screenshot of embedded work-based learning from the data dictionary."/>
          <p:cNvPicPr preferRelativeResize="0"/>
          <p:nvPr/>
        </p:nvPicPr>
        <p:blipFill rotWithShape="1">
          <a:blip r:embed="rId3">
            <a:alphaModFix/>
          </a:blip>
          <a:srcRect/>
          <a:stretch/>
        </p:blipFill>
        <p:spPr>
          <a:xfrm>
            <a:off x="3218250" y="392596"/>
            <a:ext cx="5925752" cy="3978467"/>
          </a:xfrm>
          <a:prstGeom prst="rect">
            <a:avLst/>
          </a:prstGeom>
          <a:noFill/>
          <a:ln>
            <a:noFill/>
          </a:ln>
        </p:spPr>
      </p:pic>
      <p:sp>
        <p:nvSpPr>
          <p:cNvPr id="352" name="Google Shape;352;p41"/>
          <p:cNvSpPr/>
          <p:nvPr/>
        </p:nvSpPr>
        <p:spPr>
          <a:xfrm>
            <a:off x="3643829" y="3048920"/>
            <a:ext cx="5193675" cy="1131975"/>
          </a:xfrm>
          <a:prstGeom prst="rect">
            <a:avLst/>
          </a:prstGeom>
          <a:noFill/>
          <a:ln w="38100" cap="flat" cmpd="sng">
            <a:solidFill>
              <a:srgbClr val="FF0000"/>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353" name="Google Shape;353;p41"/>
          <p:cNvSpPr txBox="1"/>
          <p:nvPr/>
        </p:nvSpPr>
        <p:spPr>
          <a:xfrm>
            <a:off x="3166631" y="3206381"/>
            <a:ext cx="340875" cy="372375"/>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None/>
            </a:pPr>
            <a:r>
              <a:rPr lang="en-US" sz="1575" b="0" i="0" u="none" strike="noStrike" cap="none">
                <a:solidFill>
                  <a:schemeClr val="dk1"/>
                </a:solidFill>
                <a:latin typeface="Arial"/>
                <a:ea typeface="Arial"/>
                <a:cs typeface="Arial"/>
                <a:sym typeface="Arial"/>
              </a:rPr>
              <a:t>WBL</a:t>
            </a:r>
            <a:endParaRPr sz="1575" b="0" i="0" u="none" strike="noStrike" cap="none">
              <a:solidFill>
                <a:schemeClr val="dk1"/>
              </a:solidFill>
              <a:latin typeface="Arial"/>
              <a:ea typeface="Arial"/>
              <a:cs typeface="Arial"/>
              <a:sym typeface="Arial"/>
            </a:endParaRPr>
          </a:p>
        </p:txBody>
      </p:sp>
      <p:sp>
        <p:nvSpPr>
          <p:cNvPr id="354" name="Google Shape;354;p41"/>
          <p:cNvSpPr/>
          <p:nvPr/>
        </p:nvSpPr>
        <p:spPr>
          <a:xfrm>
            <a:off x="3450638" y="3553481"/>
            <a:ext cx="151425" cy="151425"/>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endParaRPr sz="1050" b="0" i="0" u="none" strike="noStrike" cap="none">
              <a:solidFill>
                <a:srgbClr val="FF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2"/>
          <p:cNvSpPr txBox="1">
            <a:spLocks noGrp="1"/>
          </p:cNvSpPr>
          <p:nvPr>
            <p:ph type="title"/>
          </p:nvPr>
        </p:nvSpPr>
        <p:spPr>
          <a:xfrm>
            <a:off x="254410" y="2"/>
            <a:ext cx="8452350" cy="553050"/>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SzPts val="3300"/>
              <a:buNone/>
            </a:pPr>
            <a:r>
              <a:rPr lang="en-US"/>
              <a:t>Embedded WBL – Infinite Campus</a:t>
            </a:r>
            <a:endParaRPr/>
          </a:p>
        </p:txBody>
      </p:sp>
      <p:sp>
        <p:nvSpPr>
          <p:cNvPr id="360" name="Google Shape;360;p42"/>
          <p:cNvSpPr txBox="1">
            <a:spLocks noGrp="1"/>
          </p:cNvSpPr>
          <p:nvPr>
            <p:ph type="body" idx="1"/>
          </p:nvPr>
        </p:nvSpPr>
        <p:spPr>
          <a:xfrm>
            <a:off x="516834" y="1095374"/>
            <a:ext cx="8110350" cy="3263400"/>
          </a:xfrm>
          <a:prstGeom prst="rect">
            <a:avLst/>
          </a:prstGeom>
          <a:noFill/>
          <a:ln>
            <a:noFill/>
          </a:ln>
        </p:spPr>
        <p:txBody>
          <a:bodyPr spcFirstLastPara="1" wrap="square" lIns="68550" tIns="34275" rIns="68550" bIns="34275" anchor="t" anchorCtr="0">
            <a:normAutofit/>
          </a:bodyPr>
          <a:lstStyle/>
          <a:p>
            <a:pPr marL="85725" lvl="0" indent="0" algn="l" rtl="0">
              <a:lnSpc>
                <a:spcPct val="90000"/>
              </a:lnSpc>
              <a:spcBef>
                <a:spcPts val="563"/>
              </a:spcBef>
              <a:spcAft>
                <a:spcPts val="0"/>
              </a:spcAft>
              <a:buSzPts val="1800"/>
              <a:buNone/>
            </a:pPr>
            <a:r>
              <a:rPr lang="en-US"/>
              <a:t>Search by Course/Section</a:t>
            </a:r>
            <a:endParaRPr/>
          </a:p>
          <a:p>
            <a:pPr marL="85725" lvl="0" indent="0" algn="l" rtl="0">
              <a:lnSpc>
                <a:spcPct val="90000"/>
              </a:lnSpc>
              <a:spcBef>
                <a:spcPts val="563"/>
              </a:spcBef>
              <a:spcAft>
                <a:spcPts val="0"/>
              </a:spcAft>
              <a:buSzPts val="1800"/>
              <a:buNone/>
            </a:pPr>
            <a:r>
              <a:rPr lang="en-US"/>
              <a:t>    Select Course</a:t>
            </a:r>
            <a:endParaRPr/>
          </a:p>
          <a:p>
            <a:pPr marL="85725" lvl="0" indent="0" algn="l" rtl="0">
              <a:lnSpc>
                <a:spcPct val="90000"/>
              </a:lnSpc>
              <a:spcBef>
                <a:spcPts val="563"/>
              </a:spcBef>
              <a:spcAft>
                <a:spcPts val="0"/>
              </a:spcAft>
              <a:buSzPts val="1800"/>
              <a:buNone/>
            </a:pPr>
            <a:r>
              <a:rPr lang="en-US"/>
              <a:t>        Course Information</a:t>
            </a:r>
            <a:endParaRPr/>
          </a:p>
        </p:txBody>
      </p:sp>
      <p:pic>
        <p:nvPicPr>
          <p:cNvPr id="361" name="Google Shape;361;p42" descr="A screenshot of embedded WBL in Infinite Campus."/>
          <p:cNvPicPr preferRelativeResize="0"/>
          <p:nvPr/>
        </p:nvPicPr>
        <p:blipFill rotWithShape="1">
          <a:blip r:embed="rId3">
            <a:alphaModFix/>
          </a:blip>
          <a:srcRect/>
          <a:stretch/>
        </p:blipFill>
        <p:spPr>
          <a:xfrm>
            <a:off x="3175157" y="1060034"/>
            <a:ext cx="5890989" cy="3818837"/>
          </a:xfrm>
          <a:prstGeom prst="rect">
            <a:avLst/>
          </a:prstGeom>
          <a:noFill/>
          <a:ln>
            <a:noFill/>
          </a:ln>
        </p:spPr>
      </p:pic>
      <p:sp>
        <p:nvSpPr>
          <p:cNvPr id="362" name="Google Shape;362;p42"/>
          <p:cNvSpPr/>
          <p:nvPr/>
        </p:nvSpPr>
        <p:spPr>
          <a:xfrm>
            <a:off x="3513750" y="4209844"/>
            <a:ext cx="2278350" cy="309150"/>
          </a:xfrm>
          <a:prstGeom prst="rect">
            <a:avLst/>
          </a:prstGeom>
          <a:noFill/>
          <a:ln w="28575" cap="flat" cmpd="sng">
            <a:solidFill>
              <a:srgbClr val="FF0000"/>
            </a:solidFill>
            <a:prstDash val="solid"/>
            <a:round/>
            <a:headEnd type="none" w="sm" len="sm"/>
            <a:tailEnd type="none" w="sm" len="sm"/>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3"/>
          <p:cNvSpPr txBox="1">
            <a:spLocks noGrp="1"/>
          </p:cNvSpPr>
          <p:nvPr>
            <p:ph type="title"/>
          </p:nvPr>
        </p:nvSpPr>
        <p:spPr>
          <a:xfrm>
            <a:off x="254410" y="2"/>
            <a:ext cx="8452350" cy="553050"/>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SzPts val="3300"/>
              <a:buNone/>
            </a:pPr>
            <a:r>
              <a:rPr lang="en-US"/>
              <a:t>Embedded WBL - JMC</a:t>
            </a:r>
            <a:endParaRPr/>
          </a:p>
        </p:txBody>
      </p:sp>
      <p:sp>
        <p:nvSpPr>
          <p:cNvPr id="368" name="Google Shape;368;p43"/>
          <p:cNvSpPr txBox="1">
            <a:spLocks noGrp="1"/>
          </p:cNvSpPr>
          <p:nvPr>
            <p:ph type="body" idx="1"/>
          </p:nvPr>
        </p:nvSpPr>
        <p:spPr>
          <a:xfrm>
            <a:off x="516834" y="1095374"/>
            <a:ext cx="8110350" cy="3263400"/>
          </a:xfrm>
          <a:prstGeom prst="rect">
            <a:avLst/>
          </a:prstGeom>
          <a:noFill/>
          <a:ln>
            <a:noFill/>
          </a:ln>
        </p:spPr>
        <p:txBody>
          <a:bodyPr spcFirstLastPara="1" wrap="square" lIns="68550" tIns="34275" rIns="68550" bIns="34275" anchor="t" anchorCtr="0">
            <a:normAutofit/>
          </a:bodyPr>
          <a:lstStyle/>
          <a:p>
            <a:pPr marL="0" lvl="0" indent="0" algn="l" rtl="0">
              <a:lnSpc>
                <a:spcPct val="90000"/>
              </a:lnSpc>
              <a:spcBef>
                <a:spcPts val="563"/>
              </a:spcBef>
              <a:spcAft>
                <a:spcPts val="0"/>
              </a:spcAft>
              <a:buSzPts val="1800"/>
              <a:buNone/>
            </a:pPr>
            <a:r>
              <a:rPr lang="en-US" sz="1800"/>
              <a:t>Schedules &gt; Course &gt; Edit Course Data</a:t>
            </a:r>
            <a:endParaRPr/>
          </a:p>
          <a:p>
            <a:pPr marL="0" lvl="0" indent="0" algn="l" rtl="0">
              <a:lnSpc>
                <a:spcPct val="90000"/>
              </a:lnSpc>
              <a:spcBef>
                <a:spcPts val="563"/>
              </a:spcBef>
              <a:spcAft>
                <a:spcPts val="0"/>
              </a:spcAft>
              <a:buSzPts val="1800"/>
              <a:buNone/>
            </a:pPr>
            <a:r>
              <a:rPr lang="en-US"/>
              <a:t>	State Specific Course tab</a:t>
            </a:r>
            <a:endParaRPr/>
          </a:p>
          <a:p>
            <a:pPr marL="0" lvl="0" indent="0" algn="l" rtl="0">
              <a:lnSpc>
                <a:spcPct val="90000"/>
              </a:lnSpc>
              <a:spcBef>
                <a:spcPts val="563"/>
              </a:spcBef>
              <a:spcAft>
                <a:spcPts val="0"/>
              </a:spcAft>
              <a:buSzPts val="1800"/>
              <a:buNone/>
            </a:pPr>
            <a:endParaRPr/>
          </a:p>
          <a:p>
            <a:pPr marL="0" lvl="0" indent="0" algn="l" rtl="0">
              <a:lnSpc>
                <a:spcPct val="90000"/>
              </a:lnSpc>
              <a:spcBef>
                <a:spcPts val="563"/>
              </a:spcBef>
              <a:spcAft>
                <a:spcPts val="0"/>
              </a:spcAft>
              <a:buSzPts val="1800"/>
              <a:buNone/>
            </a:pPr>
            <a:endParaRPr/>
          </a:p>
        </p:txBody>
      </p:sp>
      <p:pic>
        <p:nvPicPr>
          <p:cNvPr id="369" name="Google Shape;369;p43" descr="A screenshot of Embedded WBL in JMC."/>
          <p:cNvPicPr preferRelativeResize="0"/>
          <p:nvPr/>
        </p:nvPicPr>
        <p:blipFill rotWithShape="1">
          <a:blip r:embed="rId3">
            <a:alphaModFix/>
          </a:blip>
          <a:srcRect/>
          <a:stretch/>
        </p:blipFill>
        <p:spPr>
          <a:xfrm>
            <a:off x="516816" y="2073647"/>
            <a:ext cx="7732509" cy="1826325"/>
          </a:xfrm>
          <a:prstGeom prst="rect">
            <a:avLst/>
          </a:prstGeom>
          <a:noFill/>
          <a:ln>
            <a:noFill/>
          </a:ln>
        </p:spPr>
      </p:pic>
      <p:sp>
        <p:nvSpPr>
          <p:cNvPr id="370" name="Google Shape;370;p43"/>
          <p:cNvSpPr/>
          <p:nvPr/>
        </p:nvSpPr>
        <p:spPr>
          <a:xfrm>
            <a:off x="727113" y="3453788"/>
            <a:ext cx="4941000" cy="297450"/>
          </a:xfrm>
          <a:prstGeom prst="rect">
            <a:avLst/>
          </a:prstGeom>
          <a:noFill/>
          <a:ln w="38100" cap="flat" cmpd="sng">
            <a:solidFill>
              <a:srgbClr val="FF0000"/>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4"/>
          <p:cNvSpPr txBox="1">
            <a:spLocks noGrp="1"/>
          </p:cNvSpPr>
          <p:nvPr>
            <p:ph type="title"/>
          </p:nvPr>
        </p:nvSpPr>
        <p:spPr>
          <a:xfrm>
            <a:off x="254410" y="2"/>
            <a:ext cx="8452350" cy="553050"/>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SzPts val="3300"/>
              <a:buNone/>
            </a:pPr>
            <a:r>
              <a:rPr lang="en-US"/>
              <a:t>Embedded WBL - PowerSchool</a:t>
            </a:r>
            <a:endParaRPr/>
          </a:p>
        </p:txBody>
      </p:sp>
      <p:sp>
        <p:nvSpPr>
          <p:cNvPr id="376" name="Google Shape;376;p44"/>
          <p:cNvSpPr txBox="1">
            <a:spLocks noGrp="1"/>
          </p:cNvSpPr>
          <p:nvPr>
            <p:ph type="body" idx="1"/>
          </p:nvPr>
        </p:nvSpPr>
        <p:spPr>
          <a:xfrm>
            <a:off x="516834" y="1095374"/>
            <a:ext cx="8110350" cy="3263400"/>
          </a:xfrm>
          <a:prstGeom prst="rect">
            <a:avLst/>
          </a:prstGeom>
          <a:noFill/>
          <a:ln>
            <a:noFill/>
          </a:ln>
        </p:spPr>
        <p:txBody>
          <a:bodyPr spcFirstLastPara="1" wrap="square" lIns="68550" tIns="34275" rIns="68550" bIns="34275" anchor="t" anchorCtr="0">
            <a:normAutofit/>
          </a:bodyPr>
          <a:lstStyle/>
          <a:p>
            <a:pPr marL="85725" lvl="0" indent="0" algn="l" rtl="0">
              <a:lnSpc>
                <a:spcPct val="90000"/>
              </a:lnSpc>
              <a:spcBef>
                <a:spcPts val="563"/>
              </a:spcBef>
              <a:spcAft>
                <a:spcPts val="0"/>
              </a:spcAft>
              <a:buSzPts val="1800"/>
              <a:buNone/>
            </a:pPr>
            <a:r>
              <a:rPr lang="en-US" sz="1800"/>
              <a:t>School Management &gt; Courses and Programs &gt; Courses</a:t>
            </a:r>
            <a:endParaRPr/>
          </a:p>
          <a:p>
            <a:pPr marL="428625" lvl="1" indent="0" algn="l" rtl="0">
              <a:lnSpc>
                <a:spcPct val="90000"/>
              </a:lnSpc>
              <a:spcBef>
                <a:spcPts val="281"/>
              </a:spcBef>
              <a:spcAft>
                <a:spcPts val="0"/>
              </a:spcAft>
              <a:buSzPts val="1800"/>
              <a:buNone/>
            </a:pPr>
            <a:r>
              <a:rPr lang="en-US" sz="1500"/>
              <a:t>Under the Iowa State Report Information section</a:t>
            </a:r>
            <a:endParaRPr/>
          </a:p>
          <a:p>
            <a:pPr marL="685800" lvl="1" indent="-171450" algn="l" rtl="0">
              <a:lnSpc>
                <a:spcPct val="90000"/>
              </a:lnSpc>
              <a:spcBef>
                <a:spcPts val="281"/>
              </a:spcBef>
              <a:spcAft>
                <a:spcPts val="0"/>
              </a:spcAft>
              <a:buSzPts val="1800"/>
              <a:buNone/>
            </a:pPr>
            <a:endParaRPr/>
          </a:p>
          <a:p>
            <a:pPr marL="685800" lvl="1" indent="-171450" algn="l" rtl="0">
              <a:lnSpc>
                <a:spcPct val="90000"/>
              </a:lnSpc>
              <a:spcBef>
                <a:spcPts val="281"/>
              </a:spcBef>
              <a:spcAft>
                <a:spcPts val="0"/>
              </a:spcAft>
              <a:buSzPts val="1800"/>
              <a:buNone/>
            </a:pPr>
            <a:endParaRPr/>
          </a:p>
        </p:txBody>
      </p:sp>
      <p:pic>
        <p:nvPicPr>
          <p:cNvPr id="377" name="Google Shape;377;p44" descr="A screenshot of Embedded WBL in PowerSchool."/>
          <p:cNvPicPr preferRelativeResize="0"/>
          <p:nvPr/>
        </p:nvPicPr>
        <p:blipFill rotWithShape="1">
          <a:blip r:embed="rId3">
            <a:alphaModFix/>
          </a:blip>
          <a:srcRect/>
          <a:stretch/>
        </p:blipFill>
        <p:spPr>
          <a:xfrm>
            <a:off x="330506" y="2129117"/>
            <a:ext cx="8376171" cy="1181851"/>
          </a:xfrm>
          <a:prstGeom prst="rect">
            <a:avLst/>
          </a:prstGeom>
          <a:noFill/>
          <a:ln>
            <a:noFill/>
          </a:ln>
        </p:spPr>
      </p:pic>
      <p:sp>
        <p:nvSpPr>
          <p:cNvPr id="378" name="Google Shape;378;p44"/>
          <p:cNvSpPr/>
          <p:nvPr/>
        </p:nvSpPr>
        <p:spPr>
          <a:xfrm>
            <a:off x="437323" y="2459768"/>
            <a:ext cx="5544225" cy="520650"/>
          </a:xfrm>
          <a:prstGeom prst="rect">
            <a:avLst/>
          </a:prstGeom>
          <a:noFill/>
          <a:ln w="38100" cap="flat" cmpd="sng">
            <a:solidFill>
              <a:srgbClr val="FF0000"/>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5" descr="A screenshot of report in winter SRI showing courses with Embedded WBL."/>
          <p:cNvSpPr txBox="1">
            <a:spLocks noGrp="1"/>
          </p:cNvSpPr>
          <p:nvPr>
            <p:ph type="title"/>
          </p:nvPr>
        </p:nvSpPr>
        <p:spPr>
          <a:xfrm>
            <a:off x="306421" y="321013"/>
            <a:ext cx="2655675" cy="4429800"/>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SzPts val="3300"/>
              <a:buNone/>
            </a:pPr>
            <a:r>
              <a:rPr lang="en-US"/>
              <a:t>Report in Winter SRI Showing Courses with Embedded WBL</a:t>
            </a:r>
            <a:endParaRPr/>
          </a:p>
        </p:txBody>
      </p:sp>
      <p:pic>
        <p:nvPicPr>
          <p:cNvPr id="384" name="Google Shape;384;p45"/>
          <p:cNvPicPr preferRelativeResize="0"/>
          <p:nvPr/>
        </p:nvPicPr>
        <p:blipFill rotWithShape="1">
          <a:blip r:embed="rId3">
            <a:alphaModFix/>
          </a:blip>
          <a:srcRect/>
          <a:stretch/>
        </p:blipFill>
        <p:spPr>
          <a:xfrm>
            <a:off x="3160376" y="1199611"/>
            <a:ext cx="5918955" cy="2460743"/>
          </a:xfrm>
          <a:prstGeom prst="rect">
            <a:avLst/>
          </a:prstGeom>
          <a:noFill/>
          <a:ln>
            <a:noFill/>
          </a:ln>
        </p:spPr>
      </p:pic>
      <p:sp>
        <p:nvSpPr>
          <p:cNvPr id="385" name="Google Shape;385;p45"/>
          <p:cNvSpPr/>
          <p:nvPr/>
        </p:nvSpPr>
        <p:spPr>
          <a:xfrm>
            <a:off x="3842133" y="3139808"/>
            <a:ext cx="5237100" cy="231300"/>
          </a:xfrm>
          <a:prstGeom prst="rect">
            <a:avLst/>
          </a:prstGeom>
          <a:noFill/>
          <a:ln w="38100" cap="flat" cmpd="sng">
            <a:solidFill>
              <a:srgbClr val="FF0000"/>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6"/>
          <p:cNvSpPr txBox="1">
            <a:spLocks noGrp="1"/>
          </p:cNvSpPr>
          <p:nvPr>
            <p:ph type="title"/>
          </p:nvPr>
        </p:nvSpPr>
        <p:spPr>
          <a:xfrm>
            <a:off x="254410" y="2"/>
            <a:ext cx="8452350" cy="553050"/>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US"/>
              <a:t>Stay in the Loop</a:t>
            </a:r>
            <a:endParaRPr/>
          </a:p>
        </p:txBody>
      </p:sp>
      <p:sp>
        <p:nvSpPr>
          <p:cNvPr id="391" name="Google Shape;391;p46"/>
          <p:cNvSpPr txBox="1">
            <a:spLocks noGrp="1"/>
          </p:cNvSpPr>
          <p:nvPr>
            <p:ph type="body" idx="1"/>
          </p:nvPr>
        </p:nvSpPr>
        <p:spPr>
          <a:xfrm>
            <a:off x="425419" y="765750"/>
            <a:ext cx="8110350" cy="3519225"/>
          </a:xfrm>
          <a:prstGeom prst="rect">
            <a:avLst/>
          </a:prstGeom>
          <a:noFill/>
          <a:ln>
            <a:noFill/>
          </a:ln>
        </p:spPr>
        <p:txBody>
          <a:bodyPr spcFirstLastPara="1" wrap="square" lIns="68550" tIns="34275" rIns="68550" bIns="34275" anchor="t" anchorCtr="0">
            <a:normAutofit/>
          </a:bodyPr>
          <a:lstStyle/>
          <a:p>
            <a:pPr marL="0" lvl="0" indent="0" algn="l" rtl="0">
              <a:lnSpc>
                <a:spcPct val="115000"/>
              </a:lnSpc>
              <a:spcBef>
                <a:spcPts val="0"/>
              </a:spcBef>
              <a:spcAft>
                <a:spcPts val="0"/>
              </a:spcAft>
              <a:buSzPts val="1100"/>
              <a:buNone/>
            </a:pPr>
            <a:r>
              <a:rPr lang="en-US"/>
              <a:t>Sign up for the following monthly newsletters to stay updated on important education news, trends and initiatives. Archived copies are also available on each site. </a:t>
            </a:r>
            <a:endParaRPr/>
          </a:p>
          <a:p>
            <a:pPr marL="0" lvl="0" indent="0" algn="l" rtl="0">
              <a:lnSpc>
                <a:spcPct val="115000"/>
              </a:lnSpc>
              <a:spcBef>
                <a:spcPts val="0"/>
              </a:spcBef>
              <a:spcAft>
                <a:spcPts val="0"/>
              </a:spcAft>
              <a:buSzPts val="1100"/>
              <a:buNone/>
            </a:pPr>
            <a:endParaRPr/>
          </a:p>
          <a:p>
            <a:pPr marL="342900" lvl="0" indent="-257175" algn="l" rtl="0">
              <a:lnSpc>
                <a:spcPct val="115000"/>
              </a:lnSpc>
              <a:spcBef>
                <a:spcPts val="0"/>
              </a:spcBef>
              <a:spcAft>
                <a:spcPts val="0"/>
              </a:spcAft>
              <a:buSzPts val="1800"/>
              <a:buChar char="●"/>
            </a:pPr>
            <a:r>
              <a:rPr lang="en-US" b="1"/>
              <a:t>Work-Based Learning Coordinators</a:t>
            </a:r>
            <a:endParaRPr b="1"/>
          </a:p>
          <a:p>
            <a:pPr marL="342900" lvl="0" indent="0" algn="l" rtl="0">
              <a:lnSpc>
                <a:spcPct val="115000"/>
              </a:lnSpc>
              <a:spcBef>
                <a:spcPts val="0"/>
              </a:spcBef>
              <a:spcAft>
                <a:spcPts val="0"/>
              </a:spcAft>
              <a:buSzPts val="1100"/>
              <a:buNone/>
            </a:pPr>
            <a:r>
              <a:rPr lang="en-US" u="sng">
                <a:solidFill>
                  <a:schemeClr val="hlink"/>
                </a:solidFill>
                <a:hlinkClick r:id="rId3"/>
              </a:rPr>
              <a:t>educate.iowa.gov/ccl</a:t>
            </a:r>
            <a:r>
              <a:rPr lang="en-US"/>
              <a:t>	</a:t>
            </a:r>
            <a:endParaRPr/>
          </a:p>
          <a:p>
            <a:pPr marL="342900" lvl="0" indent="0" algn="l" rtl="0">
              <a:lnSpc>
                <a:spcPct val="115000"/>
              </a:lnSpc>
              <a:spcBef>
                <a:spcPts val="0"/>
              </a:spcBef>
              <a:spcAft>
                <a:spcPts val="0"/>
              </a:spcAft>
              <a:buSzPts val="1100"/>
              <a:buNone/>
            </a:pPr>
            <a:endParaRPr b="1"/>
          </a:p>
          <a:p>
            <a:pPr marL="342900" lvl="0" indent="-257175" algn="l" rtl="0">
              <a:lnSpc>
                <a:spcPct val="115000"/>
              </a:lnSpc>
              <a:spcBef>
                <a:spcPts val="0"/>
              </a:spcBef>
              <a:spcAft>
                <a:spcPts val="0"/>
              </a:spcAft>
              <a:buSzPts val="1800"/>
              <a:buChar char="●"/>
            </a:pPr>
            <a:r>
              <a:rPr lang="en-US" b="1"/>
              <a:t>Superintendent &amp; Education Leader Updates</a:t>
            </a:r>
            <a:endParaRPr b="1"/>
          </a:p>
          <a:p>
            <a:pPr marL="342900" lvl="0" indent="0" algn="l" rtl="0">
              <a:lnSpc>
                <a:spcPct val="115000"/>
              </a:lnSpc>
              <a:spcBef>
                <a:spcPts val="0"/>
              </a:spcBef>
              <a:spcAft>
                <a:spcPts val="0"/>
              </a:spcAft>
              <a:buSzPts val="1100"/>
              <a:buNone/>
            </a:pPr>
            <a:r>
              <a:rPr lang="en-US" u="sng">
                <a:solidFill>
                  <a:schemeClr val="hlink"/>
                </a:solidFill>
                <a:hlinkClick r:id="rId4"/>
              </a:rPr>
              <a:t>educate.iowa.gov/pk-12/accreditation-program-approval/school-improvement/superintendent-education-leader-update</a:t>
            </a:r>
            <a:r>
              <a:rPr lang="en-US"/>
              <a:t>  </a:t>
            </a:r>
            <a:endParaRPr/>
          </a:p>
          <a:p>
            <a:pPr marL="0" lvl="0" indent="0" algn="l" rtl="0">
              <a:lnSpc>
                <a:spcPct val="90000"/>
              </a:lnSpc>
              <a:spcBef>
                <a:spcPts val="563"/>
              </a:spcBef>
              <a:spcAft>
                <a:spcPts val="0"/>
              </a:spcAft>
              <a:buSzPts val="1400"/>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47"/>
          <p:cNvSpPr txBox="1">
            <a:spLocks noGrp="1"/>
          </p:cNvSpPr>
          <p:nvPr>
            <p:ph type="title"/>
          </p:nvPr>
        </p:nvSpPr>
        <p:spPr>
          <a:xfrm>
            <a:off x="254419" y="0"/>
            <a:ext cx="8588250" cy="553050"/>
          </a:xfrm>
          <a:prstGeom prst="rect">
            <a:avLst/>
          </a:prstGeom>
          <a:noFill/>
          <a:ln>
            <a:noFill/>
          </a:ln>
        </p:spPr>
        <p:txBody>
          <a:bodyPr spcFirstLastPara="1" wrap="square" lIns="68550" tIns="34275" rIns="68550" bIns="34275" anchor="ctr" anchorCtr="0">
            <a:noAutofit/>
          </a:bodyPr>
          <a:lstStyle/>
          <a:p>
            <a:pPr marL="0" lvl="0" indent="0" algn="l" rtl="0">
              <a:lnSpc>
                <a:spcPct val="90000"/>
              </a:lnSpc>
              <a:spcBef>
                <a:spcPts val="0"/>
              </a:spcBef>
              <a:spcAft>
                <a:spcPts val="0"/>
              </a:spcAft>
              <a:buSzPts val="990"/>
              <a:buNone/>
            </a:pPr>
            <a:r>
              <a:rPr lang="en-US" sz="1777"/>
              <a:t>Partner Spotlight: Iowa Workforce Development/Iowa Office of Apprenticeship</a:t>
            </a:r>
            <a:endParaRPr sz="1777"/>
          </a:p>
        </p:txBody>
      </p:sp>
      <p:sp>
        <p:nvSpPr>
          <p:cNvPr id="397" name="Google Shape;397;p47"/>
          <p:cNvSpPr txBox="1">
            <a:spLocks noGrp="1"/>
          </p:cNvSpPr>
          <p:nvPr>
            <p:ph type="body" idx="1"/>
          </p:nvPr>
        </p:nvSpPr>
        <p:spPr>
          <a:xfrm>
            <a:off x="516825" y="807394"/>
            <a:ext cx="8110350" cy="3551400"/>
          </a:xfrm>
          <a:prstGeom prst="rect">
            <a:avLst/>
          </a:prstGeom>
          <a:noFill/>
          <a:ln>
            <a:noFill/>
          </a:ln>
        </p:spPr>
        <p:txBody>
          <a:bodyPr spcFirstLastPara="1" wrap="square" lIns="68550" tIns="34275" rIns="68550" bIns="34275" anchor="t" anchorCtr="0">
            <a:normAutofit/>
          </a:bodyPr>
          <a:lstStyle/>
          <a:p>
            <a:pPr marL="0" lvl="0" indent="0" algn="l" rtl="0">
              <a:lnSpc>
                <a:spcPct val="90000"/>
              </a:lnSpc>
              <a:spcBef>
                <a:spcPts val="563"/>
              </a:spcBef>
              <a:spcAft>
                <a:spcPts val="0"/>
              </a:spcAft>
              <a:buSzPts val="1400"/>
              <a:buNone/>
            </a:pPr>
            <a:r>
              <a:rPr lang="en-US"/>
              <a:t>Our colleagues at Iowa Workforce Development have some great information and resources to consider at </a:t>
            </a:r>
            <a:r>
              <a:rPr lang="en-US" u="sng">
                <a:solidFill>
                  <a:schemeClr val="hlink"/>
                </a:solidFill>
                <a:hlinkClick r:id="rId3"/>
              </a:rPr>
              <a:t>https://workforce.iowa.gov/opportunities/work-based-learning</a:t>
            </a:r>
            <a:r>
              <a:rPr lang="en-US"/>
              <a:t>. </a:t>
            </a:r>
            <a:endParaRPr/>
          </a:p>
          <a:p>
            <a:pPr marL="0" lvl="0" indent="0" algn="l" rtl="0">
              <a:lnSpc>
                <a:spcPct val="90000"/>
              </a:lnSpc>
              <a:spcBef>
                <a:spcPts val="563"/>
              </a:spcBef>
              <a:spcAft>
                <a:spcPts val="0"/>
              </a:spcAft>
              <a:buSzPts val="1400"/>
              <a:buNone/>
            </a:pPr>
            <a:endParaRPr/>
          </a:p>
          <a:p>
            <a:pPr marL="0" lvl="0" indent="0" algn="l" rtl="0">
              <a:lnSpc>
                <a:spcPct val="90000"/>
              </a:lnSpc>
              <a:spcBef>
                <a:spcPts val="563"/>
              </a:spcBef>
              <a:spcAft>
                <a:spcPts val="0"/>
              </a:spcAft>
              <a:buSzPts val="1100"/>
              <a:buNone/>
            </a:pPr>
            <a:r>
              <a:rPr lang="en-US"/>
              <a:t>Schools and districts can fill out a </a:t>
            </a:r>
            <a:r>
              <a:rPr lang="en-US" u="sng">
                <a:solidFill>
                  <a:schemeClr val="hlink"/>
                </a:solidFill>
                <a:hlinkClick r:id="rId4"/>
              </a:rPr>
              <a:t>WBL Interest Form</a:t>
            </a:r>
            <a:r>
              <a:rPr lang="en-US"/>
              <a:t> to schedule a cross-agency meeting to review strategies and resources available to help with the planning, expansion, improvement or implementation of quality WBL programs or opportunities. </a:t>
            </a:r>
            <a:endParaRPr/>
          </a:p>
          <a:p>
            <a:pPr marL="0" lvl="0" indent="0" algn="l" rtl="0">
              <a:lnSpc>
                <a:spcPct val="90000"/>
              </a:lnSpc>
              <a:spcBef>
                <a:spcPts val="563"/>
              </a:spcBef>
              <a:spcAft>
                <a:spcPts val="0"/>
              </a:spcAft>
              <a:buSzPts val="1400"/>
              <a:buNone/>
            </a:pPr>
            <a:endParaRPr/>
          </a:p>
          <a:p>
            <a:pPr marL="0" lvl="0" indent="0" algn="l" rtl="0">
              <a:lnSpc>
                <a:spcPct val="90000"/>
              </a:lnSpc>
              <a:spcBef>
                <a:spcPts val="563"/>
              </a:spcBef>
              <a:spcAft>
                <a:spcPts val="0"/>
              </a:spcAft>
              <a:buSzPts val="1400"/>
              <a:buNone/>
            </a:pPr>
            <a:r>
              <a:rPr lang="en-US"/>
              <a:t>They also recently opened the Iowa Office of Apprenticeship with dedicated statewide teams that can help with pre-apprenticeship and apprenticeship program needs at </a:t>
            </a:r>
            <a:r>
              <a:rPr lang="en-US" u="sng">
                <a:solidFill>
                  <a:schemeClr val="hlink"/>
                </a:solidFill>
                <a:hlinkClick r:id="rId5"/>
              </a:rPr>
              <a:t>https://workforce.iowa.gov/apprenticeship</a:t>
            </a:r>
            <a:r>
              <a:rPr lang="en-US"/>
              <a:t>. </a:t>
            </a:r>
            <a:endParaRPr/>
          </a:p>
        </p:txBody>
      </p:sp>
      <p:pic>
        <p:nvPicPr>
          <p:cNvPr id="398" name="Google Shape;398;p47"/>
          <p:cNvPicPr preferRelativeResize="0"/>
          <p:nvPr/>
        </p:nvPicPr>
        <p:blipFill rotWithShape="1">
          <a:blip r:embed="rId6">
            <a:alphaModFix/>
          </a:blip>
          <a:srcRect/>
          <a:stretch/>
        </p:blipFill>
        <p:spPr>
          <a:xfrm>
            <a:off x="4824919" y="3847669"/>
            <a:ext cx="1945669" cy="1020375"/>
          </a:xfrm>
          <a:prstGeom prst="rect">
            <a:avLst/>
          </a:prstGeom>
          <a:noFill/>
          <a:ln>
            <a:noFill/>
          </a:ln>
        </p:spPr>
      </p:pic>
      <p:pic>
        <p:nvPicPr>
          <p:cNvPr id="399" name="Google Shape;399;p47"/>
          <p:cNvPicPr preferRelativeResize="0"/>
          <p:nvPr/>
        </p:nvPicPr>
        <p:blipFill rotWithShape="1">
          <a:blip r:embed="rId7">
            <a:alphaModFix/>
          </a:blip>
          <a:srcRect/>
          <a:stretch/>
        </p:blipFill>
        <p:spPr>
          <a:xfrm>
            <a:off x="1999800" y="3348357"/>
            <a:ext cx="1945669" cy="179514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txBox="1"/>
          <p:nvPr/>
        </p:nvSpPr>
        <p:spPr>
          <a:xfrm>
            <a:off x="311700" y="97728"/>
            <a:ext cx="6678900"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Student Reporting in Iowa (SRI)</a:t>
            </a:r>
            <a:endParaRPr sz="2400" b="1" i="0" u="none" strike="noStrike" cap="none">
              <a:solidFill>
                <a:schemeClr val="lt1"/>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p:txBody>
      </p:sp>
      <p:sp>
        <p:nvSpPr>
          <p:cNvPr id="67" name="Google Shape;67;p2"/>
          <p:cNvSpPr txBox="1">
            <a:spLocks noGrp="1"/>
          </p:cNvSpPr>
          <p:nvPr>
            <p:ph type="body" idx="1"/>
          </p:nvPr>
        </p:nvSpPr>
        <p:spPr>
          <a:xfrm>
            <a:off x="254400" y="624025"/>
            <a:ext cx="8710500" cy="3982500"/>
          </a:xfrm>
          <a:prstGeom prst="rect">
            <a:avLst/>
          </a:prstGeom>
          <a:noFill/>
          <a:ln>
            <a:noFill/>
          </a:ln>
        </p:spPr>
        <p:txBody>
          <a:bodyPr spcFirstLastPara="1" wrap="square" lIns="91425" tIns="91425" rIns="91425" bIns="91425" anchor="t" anchorCtr="0">
            <a:noAutofit/>
          </a:bodyPr>
          <a:lstStyle/>
          <a:p>
            <a:pPr marL="457200" lvl="0" indent="-342900" algn="just" rtl="0">
              <a:lnSpc>
                <a:spcPct val="115000"/>
              </a:lnSpc>
              <a:spcBef>
                <a:spcPts val="0"/>
              </a:spcBef>
              <a:spcAft>
                <a:spcPts val="0"/>
              </a:spcAft>
              <a:buSzPts val="1800"/>
              <a:buChar char="●"/>
            </a:pPr>
            <a:r>
              <a:rPr lang="en-US" dirty="0">
                <a:solidFill>
                  <a:schemeClr val="dk1"/>
                </a:solidFill>
              </a:rPr>
              <a:t>Student Reporting in Iowa (SRI), an EdInfo application in the Iowa Education Portal, is the Iowa Department of Education’s centralized initiative involving the transfer of individual student records from local districts to the state. </a:t>
            </a:r>
            <a:endParaRPr dirty="0"/>
          </a:p>
          <a:p>
            <a:pPr marL="457200" lvl="0" indent="-228600" algn="just" rtl="0">
              <a:lnSpc>
                <a:spcPct val="115000"/>
              </a:lnSpc>
              <a:spcBef>
                <a:spcPts val="0"/>
              </a:spcBef>
              <a:spcAft>
                <a:spcPts val="0"/>
              </a:spcAft>
              <a:buSzPts val="1800"/>
              <a:buNone/>
            </a:pPr>
            <a:endParaRPr dirty="0">
              <a:solidFill>
                <a:schemeClr val="dk1"/>
              </a:solidFill>
            </a:endParaRPr>
          </a:p>
          <a:p>
            <a:pPr marL="457200" lvl="0" indent="-342900" algn="just" rtl="0">
              <a:lnSpc>
                <a:spcPct val="115000"/>
              </a:lnSpc>
              <a:spcBef>
                <a:spcPts val="0"/>
              </a:spcBef>
              <a:spcAft>
                <a:spcPts val="0"/>
              </a:spcAft>
              <a:buSzPts val="1800"/>
              <a:buChar char="●"/>
            </a:pPr>
            <a:r>
              <a:rPr lang="en-US" dirty="0">
                <a:solidFill>
                  <a:schemeClr val="dk1"/>
                </a:solidFill>
              </a:rPr>
              <a:t>The mission of the project is to reduce data burden and encourage better decision-making by establishing and maintaining a cost effective method of accessing and transferring accurate and timely education information among school districts, postsecondary institutions, and the Iowa Department of Education.</a:t>
            </a:r>
            <a:endParaRPr dirty="0"/>
          </a:p>
          <a:p>
            <a:pPr marL="457200" lvl="0" indent="-228600" algn="just" rtl="0">
              <a:lnSpc>
                <a:spcPct val="115000"/>
              </a:lnSpc>
              <a:spcBef>
                <a:spcPts val="0"/>
              </a:spcBef>
              <a:spcAft>
                <a:spcPts val="0"/>
              </a:spcAft>
              <a:buSzPts val="1800"/>
              <a:buNone/>
            </a:pPr>
            <a:endParaRPr dirty="0">
              <a:solidFill>
                <a:schemeClr val="dk1"/>
              </a:solidFill>
            </a:endParaRPr>
          </a:p>
          <a:p>
            <a:pPr marL="457200" lvl="0" indent="-342900" algn="l" rtl="0">
              <a:lnSpc>
                <a:spcPct val="115000"/>
              </a:lnSpc>
              <a:spcBef>
                <a:spcPts val="0"/>
              </a:spcBef>
              <a:spcAft>
                <a:spcPts val="0"/>
              </a:spcAft>
              <a:buSzPts val="1800"/>
              <a:buChar char="●"/>
            </a:pPr>
            <a:r>
              <a:rPr lang="en-US" u="sng" dirty="0">
                <a:solidFill>
                  <a:srgbClr val="0097A7"/>
                </a:solidFill>
                <a:hlinkClick r:id="rId3">
                  <a:extLst>
                    <a:ext uri="{A12FA001-AC4F-418D-AE19-62706E023703}">
                      <ahyp:hlinkClr xmlns:ahyp="http://schemas.microsoft.com/office/drawing/2018/hyperlinkcolor" val="tx"/>
                    </a:ext>
                  </a:extLst>
                </a:hlinkClick>
              </a:rPr>
              <a:t>Student Reporting in Iowa Tutorials</a:t>
            </a:r>
            <a:br>
              <a:rPr lang="en-US" dirty="0">
                <a:solidFill>
                  <a:schemeClr val="dk1"/>
                </a:solidFill>
              </a:rPr>
            </a:br>
            <a:endParaRPr dirty="0">
              <a:solidFill>
                <a:schemeClr val="dk1"/>
              </a:solidFill>
            </a:endParaRPr>
          </a:p>
          <a:p>
            <a:pPr marL="0" lvl="0" indent="0" algn="l" rtl="0">
              <a:lnSpc>
                <a:spcPct val="115000"/>
              </a:lnSpc>
              <a:spcBef>
                <a:spcPts val="1600"/>
              </a:spcBef>
              <a:spcAft>
                <a:spcPts val="1600"/>
              </a:spcAft>
              <a:buSzPts val="1800"/>
              <a:buNone/>
            </a:pP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48"/>
          <p:cNvSpPr txBox="1">
            <a:spLocks noGrp="1"/>
          </p:cNvSpPr>
          <p:nvPr>
            <p:ph type="title"/>
          </p:nvPr>
        </p:nvSpPr>
        <p:spPr>
          <a:xfrm>
            <a:off x="254410" y="2"/>
            <a:ext cx="8452350" cy="553050"/>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US"/>
              <a:t>Iowa Work-Based Learning Webinar Series</a:t>
            </a:r>
            <a:endParaRPr/>
          </a:p>
        </p:txBody>
      </p:sp>
      <p:sp>
        <p:nvSpPr>
          <p:cNvPr id="405" name="Google Shape;405;p48"/>
          <p:cNvSpPr txBox="1">
            <a:spLocks noGrp="1"/>
          </p:cNvSpPr>
          <p:nvPr>
            <p:ph type="body" idx="1"/>
          </p:nvPr>
        </p:nvSpPr>
        <p:spPr>
          <a:xfrm>
            <a:off x="516825" y="692869"/>
            <a:ext cx="8110350" cy="4060575"/>
          </a:xfrm>
          <a:prstGeom prst="rect">
            <a:avLst/>
          </a:prstGeom>
          <a:noFill/>
          <a:ln>
            <a:noFill/>
          </a:ln>
        </p:spPr>
        <p:txBody>
          <a:bodyPr spcFirstLastPara="1" wrap="square" lIns="68550" tIns="34275" rIns="68550" bIns="34275" anchor="t" anchorCtr="0">
            <a:normAutofit fontScale="77500" lnSpcReduction="20000"/>
          </a:bodyPr>
          <a:lstStyle/>
          <a:p>
            <a:pPr marL="0" lvl="0" indent="0" algn="l" rtl="0">
              <a:lnSpc>
                <a:spcPct val="100000"/>
              </a:lnSpc>
              <a:spcBef>
                <a:spcPts val="563"/>
              </a:spcBef>
              <a:spcAft>
                <a:spcPts val="0"/>
              </a:spcAft>
              <a:buSzPct val="112903"/>
              <a:buNone/>
            </a:pPr>
            <a:r>
              <a:rPr lang="en-US"/>
              <a:t>The Iowa Department of Education and Iowa Workforce Development are continuing a collaborative and informative series of webinars aimed at showcasing the many ways that Iowa schools and employers are building the workforce pipeline across our state. Special guests also include strategic partners like the Iowa Work-Based Learning Coordinators Association, Iowa Business Council and the Iowa Governor's STEM Advisory Council. Learn more, view previous session recordings and register for future sessions at </a:t>
            </a:r>
            <a:r>
              <a:rPr lang="en-US" u="sng">
                <a:solidFill>
                  <a:schemeClr val="hlink"/>
                </a:solidFill>
                <a:hlinkClick r:id="rId3"/>
              </a:rPr>
              <a:t>https://workforce.iowa.gov/wbl-series</a:t>
            </a:r>
            <a:r>
              <a:rPr lang="en-US"/>
              <a:t>. </a:t>
            </a:r>
            <a:endParaRPr/>
          </a:p>
          <a:p>
            <a:pPr marL="0" lvl="0" indent="0" algn="l" rtl="0">
              <a:lnSpc>
                <a:spcPct val="100000"/>
              </a:lnSpc>
              <a:spcBef>
                <a:spcPts val="563"/>
              </a:spcBef>
              <a:spcAft>
                <a:spcPts val="0"/>
              </a:spcAft>
              <a:buSzPct val="112903"/>
              <a:buNone/>
            </a:pPr>
            <a:endParaRPr/>
          </a:p>
          <a:p>
            <a:pPr marL="0" lvl="0" indent="0" algn="l" rtl="0">
              <a:lnSpc>
                <a:spcPct val="100000"/>
              </a:lnSpc>
              <a:spcBef>
                <a:spcPts val="563"/>
              </a:spcBef>
              <a:spcAft>
                <a:spcPts val="0"/>
              </a:spcAft>
              <a:buSzPct val="112903"/>
              <a:buNone/>
            </a:pPr>
            <a:r>
              <a:rPr lang="en-US" u="sng"/>
              <a:t>Past Sessions</a:t>
            </a:r>
            <a:r>
              <a:rPr lang="en-US"/>
              <a:t>:</a:t>
            </a:r>
            <a:endParaRPr/>
          </a:p>
          <a:p>
            <a:pPr marL="0" lvl="0" indent="0" algn="l" rtl="0">
              <a:lnSpc>
                <a:spcPct val="100000"/>
              </a:lnSpc>
              <a:spcBef>
                <a:spcPts val="563"/>
              </a:spcBef>
              <a:spcAft>
                <a:spcPts val="0"/>
              </a:spcAft>
              <a:buSzPct val="112903"/>
              <a:buNone/>
            </a:pPr>
            <a:r>
              <a:rPr lang="en-US"/>
              <a:t>10/01 - Work-Based Learning: Essential Tool for Preparing Students for Careers</a:t>
            </a:r>
            <a:endParaRPr/>
          </a:p>
          <a:p>
            <a:pPr marL="0" lvl="0" indent="0" algn="l" rtl="0">
              <a:lnSpc>
                <a:spcPct val="100000"/>
              </a:lnSpc>
              <a:spcBef>
                <a:spcPts val="563"/>
              </a:spcBef>
              <a:spcAft>
                <a:spcPts val="0"/>
              </a:spcAft>
              <a:buSzPct val="112903"/>
              <a:buNone/>
            </a:pPr>
            <a:r>
              <a:rPr lang="en-US"/>
              <a:t>10/21 - Jump-Start Careers: Apprenticeship, Pre-Apprenticeship and Industry-Recognized Credentials</a:t>
            </a:r>
            <a:endParaRPr/>
          </a:p>
          <a:p>
            <a:pPr marL="0" lvl="0" indent="0" algn="l" rtl="0">
              <a:lnSpc>
                <a:spcPct val="100000"/>
              </a:lnSpc>
              <a:spcBef>
                <a:spcPts val="563"/>
              </a:spcBef>
              <a:spcAft>
                <a:spcPts val="0"/>
              </a:spcAft>
              <a:buSzPct val="112903"/>
              <a:buNone/>
            </a:pPr>
            <a:r>
              <a:rPr lang="en-US"/>
              <a:t>11/19 - Iowa Business Council’s ‘Top Four' List of Professional Proficiencies </a:t>
            </a:r>
            <a:endParaRPr/>
          </a:p>
          <a:p>
            <a:pPr marL="0" lvl="0" indent="0" algn="l" rtl="0">
              <a:lnSpc>
                <a:spcPct val="100000"/>
              </a:lnSpc>
              <a:spcBef>
                <a:spcPts val="563"/>
              </a:spcBef>
              <a:spcAft>
                <a:spcPts val="0"/>
              </a:spcAft>
              <a:buSzPct val="112903"/>
              <a:buNone/>
            </a:pPr>
            <a:r>
              <a:rPr lang="en-US"/>
              <a:t>12/03 - Where to Find Funding and Other Resources for Work-Based Learning </a:t>
            </a:r>
            <a:endParaRPr/>
          </a:p>
          <a:p>
            <a:pPr marL="0" lvl="0" indent="0" algn="l" rtl="0">
              <a:lnSpc>
                <a:spcPct val="100000"/>
              </a:lnSpc>
              <a:spcBef>
                <a:spcPts val="563"/>
              </a:spcBef>
              <a:spcAft>
                <a:spcPts val="0"/>
              </a:spcAft>
              <a:buSzPct val="112903"/>
              <a:buNone/>
            </a:pPr>
            <a:endParaRPr/>
          </a:p>
          <a:p>
            <a:pPr marL="0" lvl="0" indent="0" algn="l" rtl="0">
              <a:lnSpc>
                <a:spcPct val="100000"/>
              </a:lnSpc>
              <a:spcBef>
                <a:spcPts val="563"/>
              </a:spcBef>
              <a:spcAft>
                <a:spcPts val="0"/>
              </a:spcAft>
              <a:buSzPct val="112903"/>
              <a:buNone/>
            </a:pPr>
            <a:r>
              <a:rPr lang="en-US" u="sng"/>
              <a:t>Upcoming Sessions</a:t>
            </a:r>
            <a:r>
              <a:rPr lang="en-US"/>
              <a:t>:</a:t>
            </a:r>
            <a:endParaRPr/>
          </a:p>
          <a:p>
            <a:pPr marL="0" lvl="0" indent="0" algn="l" rtl="0">
              <a:lnSpc>
                <a:spcPct val="100000"/>
              </a:lnSpc>
              <a:spcBef>
                <a:spcPts val="563"/>
              </a:spcBef>
              <a:spcAft>
                <a:spcPts val="0"/>
              </a:spcAft>
              <a:buSzPct val="112903"/>
              <a:buNone/>
            </a:pPr>
            <a:r>
              <a:rPr lang="en-US"/>
              <a:t>01/21 - A Deeper Dive into Starting and Expanding Work-Based Learning</a:t>
            </a:r>
            <a:endParaRPr i="1"/>
          </a:p>
          <a:p>
            <a:pPr marL="0" lvl="0" indent="0" algn="l" rtl="0">
              <a:lnSpc>
                <a:spcPct val="100000"/>
              </a:lnSpc>
              <a:spcBef>
                <a:spcPts val="563"/>
              </a:spcBef>
              <a:spcAft>
                <a:spcPts val="0"/>
              </a:spcAft>
              <a:buSzPct val="112903"/>
              <a:buNone/>
            </a:pPr>
            <a:r>
              <a:rPr lang="en-US"/>
              <a:t>02/11 - Using Labor Market Information to Drive Work-Based Learning Decisions</a:t>
            </a:r>
            <a:endParaRPr/>
          </a:p>
          <a:p>
            <a:pPr marL="0" lvl="0" indent="0" algn="l" rtl="0">
              <a:lnSpc>
                <a:spcPct val="100000"/>
              </a:lnSpc>
              <a:spcBef>
                <a:spcPts val="563"/>
              </a:spcBef>
              <a:spcAft>
                <a:spcPts val="0"/>
              </a:spcAft>
              <a:buSzPct val="112903"/>
              <a:buNone/>
            </a:pPr>
            <a:r>
              <a:rPr lang="en-US"/>
              <a:t>03/04 - Pre-Employment Transition Services (Pre-ETS) Work-Based Learning for Students with Disabilities</a:t>
            </a:r>
            <a:endParaRPr/>
          </a:p>
          <a:p>
            <a:pPr marL="0" lvl="0" indent="0" algn="l" rtl="0">
              <a:lnSpc>
                <a:spcPct val="100000"/>
              </a:lnSpc>
              <a:spcBef>
                <a:spcPts val="563"/>
              </a:spcBef>
              <a:spcAft>
                <a:spcPts val="0"/>
              </a:spcAft>
              <a:buSzPct val="112903"/>
              <a:buNone/>
            </a:pPr>
            <a:r>
              <a:rPr lang="en-US"/>
              <a:t>04/08 - Linking Perkins, CTSOs and Other Programs for Sustained Work-Based Learning</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391d59252d1_0_5"/>
          <p:cNvSpPr txBox="1">
            <a:spLocks noGrp="1"/>
          </p:cNvSpPr>
          <p:nvPr>
            <p:ph type="title"/>
          </p:nvPr>
        </p:nvSpPr>
        <p:spPr>
          <a:xfrm>
            <a:off x="628650" y="2340801"/>
            <a:ext cx="7886700" cy="946800"/>
          </a:xfrm>
          <a:prstGeom prst="rect">
            <a:avLst/>
          </a:prstGeom>
        </p:spPr>
        <p:txBody>
          <a:bodyPr spcFirstLastPara="1" wrap="square" lIns="68575" tIns="34275" rIns="68575" bIns="34275" anchor="ctr" anchorCtr="0">
            <a:normAutofit/>
          </a:bodyPr>
          <a:lstStyle/>
          <a:p>
            <a:pPr marL="0" lvl="0" indent="0" algn="ctr" rtl="0">
              <a:lnSpc>
                <a:spcPct val="100000"/>
              </a:lnSpc>
              <a:spcBef>
                <a:spcPts val="0"/>
              </a:spcBef>
              <a:spcAft>
                <a:spcPts val="0"/>
              </a:spcAft>
              <a:buNone/>
            </a:pPr>
            <a:r>
              <a:rPr lang="en-US" sz="3000"/>
              <a:t>Appendix – Compiled Resources</a:t>
            </a:r>
            <a:endParaRPr sz="30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3ae8f63f379_0_0"/>
          <p:cNvSpPr txBox="1">
            <a:spLocks noGrp="1"/>
          </p:cNvSpPr>
          <p:nvPr>
            <p:ph type="ctrTitle"/>
          </p:nvPr>
        </p:nvSpPr>
        <p:spPr>
          <a:xfrm>
            <a:off x="208200" y="786703"/>
            <a:ext cx="8727600" cy="16200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lt1"/>
              </a:buClr>
              <a:buSzPts val="3400"/>
              <a:buFont typeface="Arial"/>
              <a:buNone/>
            </a:pPr>
            <a:r>
              <a:rPr lang="en-US"/>
              <a:t>Individual Work Based Learning- How to code in SRI</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g3b0b0758d5d_0_93"/>
          <p:cNvSpPr txBox="1">
            <a:spLocks noGrp="1"/>
          </p:cNvSpPr>
          <p:nvPr>
            <p:ph type="title"/>
          </p:nvPr>
        </p:nvSpPr>
        <p:spPr>
          <a:xfrm>
            <a:off x="254410" y="1"/>
            <a:ext cx="8452200" cy="553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SzPts val="2500"/>
              <a:buNone/>
            </a:pPr>
            <a:r>
              <a:rPr lang="en-US"/>
              <a:t>Individual Work Based Learning	</a:t>
            </a:r>
            <a:endParaRPr/>
          </a:p>
        </p:txBody>
      </p:sp>
      <p:sp>
        <p:nvSpPr>
          <p:cNvPr id="421" name="Google Shape;421;g3b0b0758d5d_0_93"/>
          <p:cNvSpPr txBox="1">
            <a:spLocks noGrp="1"/>
          </p:cNvSpPr>
          <p:nvPr>
            <p:ph type="body" idx="1"/>
          </p:nvPr>
        </p:nvSpPr>
        <p:spPr>
          <a:xfrm>
            <a:off x="516834" y="1095374"/>
            <a:ext cx="8110200" cy="3263400"/>
          </a:xfrm>
          <a:prstGeom prst="rect">
            <a:avLst/>
          </a:prstGeom>
          <a:noFill/>
          <a:ln>
            <a:noFill/>
          </a:ln>
        </p:spPr>
        <p:txBody>
          <a:bodyPr spcFirstLastPara="1" wrap="square" lIns="68575" tIns="34275" rIns="68575" bIns="34275" anchor="t" anchorCtr="0">
            <a:normAutofit/>
          </a:bodyPr>
          <a:lstStyle/>
          <a:p>
            <a:pPr marL="457200" lvl="0" indent="-317500" algn="l" rtl="0">
              <a:lnSpc>
                <a:spcPct val="90000"/>
              </a:lnSpc>
              <a:spcBef>
                <a:spcPts val="600"/>
              </a:spcBef>
              <a:spcAft>
                <a:spcPts val="0"/>
              </a:spcAft>
              <a:buClr>
                <a:schemeClr val="dk1"/>
              </a:buClr>
              <a:buSzPts val="1400"/>
              <a:buChar char="•"/>
            </a:pPr>
            <a:r>
              <a:rPr lang="en-US"/>
              <a:t>When a student completes a Work – Based learning experience that is </a:t>
            </a:r>
            <a:r>
              <a:rPr lang="en-US" b="1"/>
              <a:t>not</a:t>
            </a:r>
            <a:r>
              <a:rPr lang="en-US"/>
              <a:t> embedded in a course.  Example = A student completed an internship over the summer working for the DNR that was </a:t>
            </a:r>
            <a:r>
              <a:rPr lang="en-US" b="1"/>
              <a:t>not part of a course offering.  </a:t>
            </a:r>
            <a:r>
              <a:rPr lang="en-US"/>
              <a:t>These</a:t>
            </a:r>
            <a:r>
              <a:rPr lang="en-US" b="1"/>
              <a:t> </a:t>
            </a:r>
            <a:r>
              <a:rPr lang="en-US"/>
              <a:t>should be coded at the student level.</a:t>
            </a:r>
            <a:endParaRPr/>
          </a:p>
          <a:p>
            <a:pPr marL="457200" lvl="0" indent="-228600" algn="l" rtl="0">
              <a:lnSpc>
                <a:spcPct val="90000"/>
              </a:lnSpc>
              <a:spcBef>
                <a:spcPts val="600"/>
              </a:spcBef>
              <a:spcAft>
                <a:spcPts val="0"/>
              </a:spcAft>
              <a:buClr>
                <a:schemeClr val="dk1"/>
              </a:buClr>
              <a:buSzPts val="1400"/>
              <a:buNone/>
            </a:pPr>
            <a:endParaRPr/>
          </a:p>
          <a:p>
            <a:pPr marL="457200" lvl="0" indent="-317500" algn="l" rtl="0">
              <a:lnSpc>
                <a:spcPct val="90000"/>
              </a:lnSpc>
              <a:spcBef>
                <a:spcPts val="600"/>
              </a:spcBef>
              <a:spcAft>
                <a:spcPts val="0"/>
              </a:spcAft>
              <a:buClr>
                <a:schemeClr val="dk1"/>
              </a:buClr>
              <a:buSzPts val="1400"/>
              <a:buChar char="•"/>
            </a:pPr>
            <a:r>
              <a:rPr lang="en-US"/>
              <a:t>The first two digits represent the SCED Subject area of the experience and the last two digits represent the type of WBL experience.</a:t>
            </a:r>
            <a:endParaRPr/>
          </a:p>
          <a:p>
            <a:pPr marL="457200" lvl="0" indent="-228600" algn="l" rtl="0">
              <a:lnSpc>
                <a:spcPct val="90000"/>
              </a:lnSpc>
              <a:spcBef>
                <a:spcPts val="600"/>
              </a:spcBef>
              <a:spcAft>
                <a:spcPts val="0"/>
              </a:spcAft>
              <a:buClr>
                <a:schemeClr val="dk1"/>
              </a:buClr>
              <a:buSzPts val="1400"/>
              <a:buNone/>
            </a:pPr>
            <a:endParaRPr/>
          </a:p>
          <a:p>
            <a:pPr marL="457200" lvl="0" indent="-317500" algn="l" rtl="0">
              <a:lnSpc>
                <a:spcPct val="90000"/>
              </a:lnSpc>
              <a:spcBef>
                <a:spcPts val="600"/>
              </a:spcBef>
              <a:spcAft>
                <a:spcPts val="0"/>
              </a:spcAft>
              <a:buClr>
                <a:schemeClr val="dk1"/>
              </a:buClr>
              <a:buSzPts val="1400"/>
              <a:buChar char="•"/>
            </a:pPr>
            <a:r>
              <a:rPr lang="en-US"/>
              <a:t>The Student Reporting in Iowa 2025-26 Data Dictionary provides the list of codes on page 46.</a:t>
            </a:r>
            <a:endParaRPr/>
          </a:p>
          <a:p>
            <a:pPr marL="1371600" lvl="2" indent="-317500" algn="l" rtl="0">
              <a:lnSpc>
                <a:spcPct val="90000"/>
              </a:lnSpc>
              <a:spcBef>
                <a:spcPts val="300"/>
              </a:spcBef>
              <a:spcAft>
                <a:spcPts val="0"/>
              </a:spcAft>
              <a:buSzPts val="1400"/>
              <a:buChar char="•"/>
            </a:pPr>
            <a:r>
              <a:rPr lang="en-US"/>
              <a:t>https://educate.iowa.gov/pk-12/data/data-collections/student-reporting</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9"/>
          <p:cNvSpPr txBox="1">
            <a:spLocks noGrp="1"/>
          </p:cNvSpPr>
          <p:nvPr>
            <p:ph type="title"/>
          </p:nvPr>
        </p:nvSpPr>
        <p:spPr>
          <a:xfrm>
            <a:off x="254410" y="1"/>
            <a:ext cx="8452200" cy="553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SzPts val="2500"/>
              <a:buNone/>
            </a:pPr>
            <a:r>
              <a:rPr lang="en-US"/>
              <a:t>Individual Work Based Learning	</a:t>
            </a:r>
            <a:endParaRPr/>
          </a:p>
        </p:txBody>
      </p:sp>
      <p:sp>
        <p:nvSpPr>
          <p:cNvPr id="427" name="Google Shape;427;p49"/>
          <p:cNvSpPr txBox="1">
            <a:spLocks noGrp="1"/>
          </p:cNvSpPr>
          <p:nvPr>
            <p:ph type="body" idx="1"/>
          </p:nvPr>
        </p:nvSpPr>
        <p:spPr>
          <a:xfrm>
            <a:off x="0" y="553064"/>
            <a:ext cx="9144000" cy="4590434"/>
          </a:xfrm>
          <a:prstGeom prst="rect">
            <a:avLst/>
          </a:prstGeom>
          <a:noFill/>
          <a:ln>
            <a:noFill/>
          </a:ln>
        </p:spPr>
        <p:txBody>
          <a:bodyPr spcFirstLastPara="1" wrap="square" lIns="68575" tIns="34275" rIns="68575" bIns="34275" anchor="t" anchorCtr="0">
            <a:normAutofit/>
          </a:bodyPr>
          <a:lstStyle/>
          <a:p>
            <a:pPr marL="457200" lvl="0" indent="-317500" algn="l" rtl="0">
              <a:lnSpc>
                <a:spcPct val="90000"/>
              </a:lnSpc>
              <a:spcBef>
                <a:spcPts val="600"/>
              </a:spcBef>
              <a:spcAft>
                <a:spcPts val="0"/>
              </a:spcAft>
              <a:buClr>
                <a:schemeClr val="dk1"/>
              </a:buClr>
              <a:buSzPts val="1400"/>
              <a:buChar char="•"/>
            </a:pPr>
            <a:r>
              <a:rPr lang="en-US"/>
              <a:t>4 digit code</a:t>
            </a:r>
            <a:endParaRPr/>
          </a:p>
          <a:p>
            <a:pPr marL="457200" lvl="0" indent="-228600" algn="l" rtl="0">
              <a:lnSpc>
                <a:spcPct val="90000"/>
              </a:lnSpc>
              <a:spcBef>
                <a:spcPts val="600"/>
              </a:spcBef>
              <a:spcAft>
                <a:spcPts val="0"/>
              </a:spcAft>
              <a:buClr>
                <a:schemeClr val="dk1"/>
              </a:buClr>
              <a:buSzPts val="1400"/>
              <a:buNone/>
            </a:pPr>
            <a:endParaRPr/>
          </a:p>
          <a:p>
            <a:pPr marL="457200" lvl="0" indent="-228600" algn="l" rtl="0">
              <a:lnSpc>
                <a:spcPct val="90000"/>
              </a:lnSpc>
              <a:spcBef>
                <a:spcPts val="600"/>
              </a:spcBef>
              <a:spcAft>
                <a:spcPts val="0"/>
              </a:spcAft>
              <a:buClr>
                <a:schemeClr val="dk1"/>
              </a:buClr>
              <a:buSzPts val="1400"/>
              <a:buNone/>
            </a:pPr>
            <a:endParaRPr/>
          </a:p>
          <a:p>
            <a:pPr marL="457200" lvl="0" indent="-228600" algn="l" rtl="0">
              <a:lnSpc>
                <a:spcPct val="90000"/>
              </a:lnSpc>
              <a:spcBef>
                <a:spcPts val="600"/>
              </a:spcBef>
              <a:spcAft>
                <a:spcPts val="0"/>
              </a:spcAft>
              <a:buClr>
                <a:schemeClr val="dk1"/>
              </a:buClr>
              <a:buSzPts val="1400"/>
              <a:buNone/>
            </a:pPr>
            <a:endParaRPr/>
          </a:p>
          <a:p>
            <a:pPr marL="457200" lvl="0" indent="-228600" algn="l" rtl="0">
              <a:lnSpc>
                <a:spcPct val="90000"/>
              </a:lnSpc>
              <a:spcBef>
                <a:spcPts val="600"/>
              </a:spcBef>
              <a:spcAft>
                <a:spcPts val="0"/>
              </a:spcAft>
              <a:buClr>
                <a:schemeClr val="dk1"/>
              </a:buClr>
              <a:buSzPts val="1400"/>
              <a:buNone/>
            </a:pPr>
            <a:endParaRPr/>
          </a:p>
          <a:p>
            <a:pPr marL="457200" lvl="0" indent="-228600" algn="l" rtl="0">
              <a:lnSpc>
                <a:spcPct val="90000"/>
              </a:lnSpc>
              <a:spcBef>
                <a:spcPts val="600"/>
              </a:spcBef>
              <a:spcAft>
                <a:spcPts val="0"/>
              </a:spcAft>
              <a:buClr>
                <a:schemeClr val="dk1"/>
              </a:buClr>
              <a:buSzPts val="1400"/>
              <a:buNone/>
            </a:pPr>
            <a:endParaRPr/>
          </a:p>
          <a:p>
            <a:pPr marL="457200" lvl="0" indent="-228600" algn="l" rtl="0">
              <a:lnSpc>
                <a:spcPct val="90000"/>
              </a:lnSpc>
              <a:spcBef>
                <a:spcPts val="600"/>
              </a:spcBef>
              <a:spcAft>
                <a:spcPts val="0"/>
              </a:spcAft>
              <a:buClr>
                <a:schemeClr val="dk1"/>
              </a:buClr>
              <a:buSzPts val="1400"/>
              <a:buNone/>
            </a:pPr>
            <a:endParaRPr/>
          </a:p>
          <a:p>
            <a:pPr marL="457200" lvl="0" indent="-228600" algn="l" rtl="0">
              <a:lnSpc>
                <a:spcPct val="90000"/>
              </a:lnSpc>
              <a:spcBef>
                <a:spcPts val="600"/>
              </a:spcBef>
              <a:spcAft>
                <a:spcPts val="0"/>
              </a:spcAft>
              <a:buClr>
                <a:schemeClr val="dk1"/>
              </a:buClr>
              <a:buSzPts val="1400"/>
              <a:buNone/>
            </a:pPr>
            <a:endParaRPr/>
          </a:p>
          <a:p>
            <a:pPr marL="457200" lvl="0" indent="-228600" algn="l" rtl="0">
              <a:lnSpc>
                <a:spcPct val="90000"/>
              </a:lnSpc>
              <a:spcBef>
                <a:spcPts val="600"/>
              </a:spcBef>
              <a:spcAft>
                <a:spcPts val="0"/>
              </a:spcAft>
              <a:buClr>
                <a:schemeClr val="dk1"/>
              </a:buClr>
              <a:buSzPts val="1400"/>
              <a:buNone/>
            </a:pPr>
            <a:endParaRPr/>
          </a:p>
          <a:p>
            <a:pPr marL="457200" lvl="0" indent="-228600" algn="l" rtl="0">
              <a:lnSpc>
                <a:spcPct val="90000"/>
              </a:lnSpc>
              <a:spcBef>
                <a:spcPts val="600"/>
              </a:spcBef>
              <a:spcAft>
                <a:spcPts val="0"/>
              </a:spcAft>
              <a:buClr>
                <a:schemeClr val="dk1"/>
              </a:buClr>
              <a:buSzPts val="1400"/>
              <a:buNone/>
            </a:pPr>
            <a:endParaRPr/>
          </a:p>
          <a:p>
            <a:pPr marL="457200" lvl="0" indent="-228600" algn="l" rtl="0">
              <a:lnSpc>
                <a:spcPct val="90000"/>
              </a:lnSpc>
              <a:spcBef>
                <a:spcPts val="600"/>
              </a:spcBef>
              <a:spcAft>
                <a:spcPts val="0"/>
              </a:spcAft>
              <a:buClr>
                <a:schemeClr val="dk1"/>
              </a:buClr>
              <a:buSzPts val="1400"/>
              <a:buNone/>
            </a:pPr>
            <a:endParaRPr/>
          </a:p>
          <a:p>
            <a:pPr marL="0" lvl="0" indent="0" algn="l" rtl="0">
              <a:lnSpc>
                <a:spcPct val="90000"/>
              </a:lnSpc>
              <a:spcBef>
                <a:spcPts val="600"/>
              </a:spcBef>
              <a:spcAft>
                <a:spcPts val="0"/>
              </a:spcAft>
              <a:buSzPts val="1400"/>
              <a:buNone/>
            </a:pPr>
            <a:endParaRPr/>
          </a:p>
          <a:p>
            <a:pPr marL="457200" lvl="0" indent="-317500" algn="l" rtl="0">
              <a:lnSpc>
                <a:spcPct val="90000"/>
              </a:lnSpc>
              <a:spcBef>
                <a:spcPts val="600"/>
              </a:spcBef>
              <a:spcAft>
                <a:spcPts val="0"/>
              </a:spcAft>
              <a:buClr>
                <a:schemeClr val="dk1"/>
              </a:buClr>
              <a:buSzPts val="1400"/>
              <a:buChar char="•"/>
            </a:pPr>
            <a:r>
              <a:rPr lang="en-US"/>
              <a:t>A student participating in a summer marketing internship would be 12 for the SCED Subject Area and 15 for the WBL experience. </a:t>
            </a:r>
            <a:endParaRPr/>
          </a:p>
          <a:p>
            <a:pPr marL="0" lvl="0" indent="0" algn="l" rtl="0">
              <a:lnSpc>
                <a:spcPct val="90000"/>
              </a:lnSpc>
              <a:spcBef>
                <a:spcPts val="600"/>
              </a:spcBef>
              <a:spcAft>
                <a:spcPts val="0"/>
              </a:spcAft>
              <a:buSzPts val="1400"/>
              <a:buNone/>
            </a:pPr>
            <a:endParaRPr/>
          </a:p>
        </p:txBody>
      </p:sp>
      <p:pic>
        <p:nvPicPr>
          <p:cNvPr id="428" name="Google Shape;428;p49"/>
          <p:cNvPicPr preferRelativeResize="0"/>
          <p:nvPr/>
        </p:nvPicPr>
        <p:blipFill rotWithShape="1">
          <a:blip r:embed="rId3">
            <a:alphaModFix/>
          </a:blip>
          <a:srcRect/>
          <a:stretch/>
        </p:blipFill>
        <p:spPr>
          <a:xfrm>
            <a:off x="2371725" y="861610"/>
            <a:ext cx="3762376" cy="3071446"/>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50"/>
          <p:cNvSpPr txBox="1">
            <a:spLocks noGrp="1"/>
          </p:cNvSpPr>
          <p:nvPr>
            <p:ph type="title"/>
          </p:nvPr>
        </p:nvSpPr>
        <p:spPr>
          <a:xfrm>
            <a:off x="254410" y="1"/>
            <a:ext cx="8452200" cy="553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US"/>
              <a:t>Coding a Student in your SIS</a:t>
            </a:r>
            <a:endParaRPr/>
          </a:p>
        </p:txBody>
      </p:sp>
      <p:sp>
        <p:nvSpPr>
          <p:cNvPr id="434" name="Google Shape;434;p50"/>
          <p:cNvSpPr txBox="1">
            <a:spLocks noGrp="1"/>
          </p:cNvSpPr>
          <p:nvPr>
            <p:ph type="body" idx="1"/>
          </p:nvPr>
        </p:nvSpPr>
        <p:spPr>
          <a:xfrm>
            <a:off x="3195828" y="1"/>
            <a:ext cx="5767578" cy="4750904"/>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600"/>
              </a:spcBef>
              <a:spcAft>
                <a:spcPts val="0"/>
              </a:spcAft>
              <a:buSzPts val="1400"/>
              <a:buNone/>
            </a:pPr>
            <a:endParaRPr/>
          </a:p>
          <a:p>
            <a:pPr marL="0" lvl="0" indent="0" algn="l" rtl="0">
              <a:lnSpc>
                <a:spcPct val="90000"/>
              </a:lnSpc>
              <a:spcBef>
                <a:spcPts val="600"/>
              </a:spcBef>
              <a:spcAft>
                <a:spcPts val="0"/>
              </a:spcAft>
              <a:buSzPts val="1400"/>
              <a:buNone/>
            </a:pPr>
            <a:endParaRPr/>
          </a:p>
          <a:p>
            <a:pPr marL="0" lvl="0" indent="0" algn="l" rtl="0">
              <a:lnSpc>
                <a:spcPct val="90000"/>
              </a:lnSpc>
              <a:spcBef>
                <a:spcPts val="600"/>
              </a:spcBef>
              <a:spcAft>
                <a:spcPts val="0"/>
              </a:spcAft>
              <a:buSzPts val="1400"/>
              <a:buNone/>
            </a:pPr>
            <a:endParaRPr/>
          </a:p>
          <a:p>
            <a:pPr marL="0" lvl="0" indent="0" algn="l" rtl="0">
              <a:lnSpc>
                <a:spcPct val="90000"/>
              </a:lnSpc>
              <a:spcBef>
                <a:spcPts val="600"/>
              </a:spcBef>
              <a:spcAft>
                <a:spcPts val="0"/>
              </a:spcAft>
              <a:buSzPts val="1400"/>
              <a:buNone/>
            </a:pPr>
            <a:endParaRPr/>
          </a:p>
          <a:p>
            <a:pPr marL="0" lvl="0" indent="0" algn="l" rtl="0">
              <a:lnSpc>
                <a:spcPct val="90000"/>
              </a:lnSpc>
              <a:spcBef>
                <a:spcPts val="600"/>
              </a:spcBef>
              <a:spcAft>
                <a:spcPts val="0"/>
              </a:spcAft>
              <a:buSzPts val="1400"/>
              <a:buNone/>
            </a:pPr>
            <a:endParaRPr/>
          </a:p>
          <a:p>
            <a:pPr marL="0" lvl="0" indent="0" algn="l" rtl="0">
              <a:lnSpc>
                <a:spcPct val="90000"/>
              </a:lnSpc>
              <a:spcBef>
                <a:spcPts val="600"/>
              </a:spcBef>
              <a:spcAft>
                <a:spcPts val="0"/>
              </a:spcAft>
              <a:buSzPts val="1400"/>
              <a:buNone/>
            </a:pPr>
            <a:r>
              <a:rPr lang="en-US"/>
              <a:t>Infinite Campus</a:t>
            </a:r>
            <a:endParaRPr/>
          </a:p>
          <a:p>
            <a:pPr marL="0" lvl="0" indent="0" algn="l" rtl="0">
              <a:lnSpc>
                <a:spcPct val="90000"/>
              </a:lnSpc>
              <a:spcBef>
                <a:spcPts val="600"/>
              </a:spcBef>
              <a:spcAft>
                <a:spcPts val="0"/>
              </a:spcAft>
              <a:buSzPts val="1400"/>
              <a:buNone/>
            </a:pPr>
            <a:r>
              <a:rPr lang="en-US"/>
              <a:t>1. Search/pull up the Student First</a:t>
            </a:r>
            <a:endParaRPr/>
          </a:p>
          <a:p>
            <a:pPr marL="0" lvl="0" indent="0" algn="l" rtl="0">
              <a:lnSpc>
                <a:spcPct val="90000"/>
              </a:lnSpc>
              <a:spcBef>
                <a:spcPts val="600"/>
              </a:spcBef>
              <a:spcAft>
                <a:spcPts val="0"/>
              </a:spcAft>
              <a:buSzPts val="1400"/>
              <a:buNone/>
            </a:pPr>
            <a:endParaRPr/>
          </a:p>
          <a:p>
            <a:pPr marL="914400" lvl="1" indent="-317500" algn="l" rtl="0">
              <a:lnSpc>
                <a:spcPct val="90000"/>
              </a:lnSpc>
              <a:spcBef>
                <a:spcPts val="300"/>
              </a:spcBef>
              <a:spcAft>
                <a:spcPts val="0"/>
              </a:spcAft>
              <a:buSzPts val="1400"/>
              <a:buFont typeface="Arial"/>
              <a:buChar char="-"/>
            </a:pPr>
            <a:r>
              <a:rPr lang="en-US"/>
              <a:t>Then go to Student Information</a:t>
            </a:r>
            <a:endParaRPr/>
          </a:p>
          <a:p>
            <a:pPr marL="914400" lvl="1" indent="-228600" algn="l" rtl="0">
              <a:lnSpc>
                <a:spcPct val="90000"/>
              </a:lnSpc>
              <a:spcBef>
                <a:spcPts val="300"/>
              </a:spcBef>
              <a:spcAft>
                <a:spcPts val="0"/>
              </a:spcAft>
              <a:buSzPts val="1400"/>
              <a:buFont typeface="Arial"/>
              <a:buNone/>
            </a:pPr>
            <a:endParaRPr/>
          </a:p>
          <a:p>
            <a:pPr marL="914400" lvl="1" indent="-228600" algn="l" rtl="0">
              <a:lnSpc>
                <a:spcPct val="90000"/>
              </a:lnSpc>
              <a:spcBef>
                <a:spcPts val="300"/>
              </a:spcBef>
              <a:spcAft>
                <a:spcPts val="0"/>
              </a:spcAft>
              <a:buSzPts val="1400"/>
              <a:buFont typeface="Arial"/>
              <a:buNone/>
            </a:pPr>
            <a:endParaRPr/>
          </a:p>
          <a:p>
            <a:pPr marL="914400" lvl="1" indent="-228600" algn="l" rtl="0">
              <a:lnSpc>
                <a:spcPct val="90000"/>
              </a:lnSpc>
              <a:spcBef>
                <a:spcPts val="300"/>
              </a:spcBef>
              <a:spcAft>
                <a:spcPts val="0"/>
              </a:spcAft>
              <a:buSzPts val="1400"/>
              <a:buFont typeface="Arial"/>
              <a:buNone/>
            </a:pPr>
            <a:endParaRPr/>
          </a:p>
          <a:p>
            <a:pPr marL="914400" lvl="1" indent="-228600" algn="l" rtl="0">
              <a:lnSpc>
                <a:spcPct val="90000"/>
              </a:lnSpc>
              <a:spcBef>
                <a:spcPts val="300"/>
              </a:spcBef>
              <a:spcAft>
                <a:spcPts val="0"/>
              </a:spcAft>
              <a:buSzPts val="1400"/>
              <a:buFont typeface="Arial"/>
              <a:buNone/>
            </a:pPr>
            <a:endParaRPr/>
          </a:p>
          <a:p>
            <a:pPr marL="914400" lvl="1" indent="-228600" algn="l" rtl="0">
              <a:lnSpc>
                <a:spcPct val="90000"/>
              </a:lnSpc>
              <a:spcBef>
                <a:spcPts val="300"/>
              </a:spcBef>
              <a:spcAft>
                <a:spcPts val="0"/>
              </a:spcAft>
              <a:buSzPts val="1400"/>
              <a:buFont typeface="Arial"/>
              <a:buNone/>
            </a:pPr>
            <a:endParaRPr/>
          </a:p>
          <a:p>
            <a:pPr marL="1371600" lvl="2" indent="-317500" algn="l" rtl="0">
              <a:lnSpc>
                <a:spcPct val="90000"/>
              </a:lnSpc>
              <a:spcBef>
                <a:spcPts val="300"/>
              </a:spcBef>
              <a:spcAft>
                <a:spcPts val="0"/>
              </a:spcAft>
              <a:buSzPts val="1400"/>
              <a:buFont typeface="Arial"/>
              <a:buChar char="-"/>
            </a:pPr>
            <a:r>
              <a:rPr lang="en-US"/>
              <a:t>Scroll Down to State Programs</a:t>
            </a:r>
            <a:endParaRPr/>
          </a:p>
          <a:p>
            <a:pPr marL="1371600" lvl="2" indent="-317500" algn="l" rtl="0">
              <a:lnSpc>
                <a:spcPct val="90000"/>
              </a:lnSpc>
              <a:spcBef>
                <a:spcPts val="300"/>
              </a:spcBef>
              <a:spcAft>
                <a:spcPts val="0"/>
              </a:spcAft>
              <a:buSzPts val="1400"/>
              <a:buFont typeface="Arial"/>
              <a:buChar char="-"/>
            </a:pPr>
            <a:r>
              <a:rPr lang="en-US"/>
              <a:t>And Select Work – Based Learning</a:t>
            </a:r>
            <a:endParaRPr/>
          </a:p>
          <a:p>
            <a:pPr marL="514350" lvl="2" indent="0" algn="l" rtl="0">
              <a:lnSpc>
                <a:spcPct val="90000"/>
              </a:lnSpc>
              <a:spcBef>
                <a:spcPts val="300"/>
              </a:spcBef>
              <a:spcAft>
                <a:spcPts val="0"/>
              </a:spcAft>
              <a:buSzPts val="1400"/>
              <a:buNone/>
            </a:pPr>
            <a:endParaRPr/>
          </a:p>
          <a:p>
            <a:pPr marL="1371600" lvl="2" indent="-228600" algn="l" rtl="0">
              <a:lnSpc>
                <a:spcPct val="90000"/>
              </a:lnSpc>
              <a:spcBef>
                <a:spcPts val="300"/>
              </a:spcBef>
              <a:spcAft>
                <a:spcPts val="0"/>
              </a:spcAft>
              <a:buSzPts val="1400"/>
              <a:buFont typeface="Arial"/>
              <a:buNone/>
            </a:pPr>
            <a:endParaRPr/>
          </a:p>
          <a:p>
            <a:pPr marL="514350" lvl="2" indent="0" algn="l" rtl="0">
              <a:lnSpc>
                <a:spcPct val="90000"/>
              </a:lnSpc>
              <a:spcBef>
                <a:spcPts val="300"/>
              </a:spcBef>
              <a:spcAft>
                <a:spcPts val="0"/>
              </a:spcAft>
              <a:buSzPts val="1400"/>
              <a:buNone/>
            </a:pPr>
            <a:endParaRPr/>
          </a:p>
          <a:p>
            <a:pPr marL="514350" lvl="2" indent="0" algn="l" rtl="0">
              <a:lnSpc>
                <a:spcPct val="90000"/>
              </a:lnSpc>
              <a:spcBef>
                <a:spcPts val="300"/>
              </a:spcBef>
              <a:spcAft>
                <a:spcPts val="0"/>
              </a:spcAft>
              <a:buSzPts val="1400"/>
              <a:buNone/>
            </a:pPr>
            <a:endParaRPr/>
          </a:p>
          <a:p>
            <a:pPr marL="514350" lvl="2" indent="0" algn="l" rtl="0">
              <a:lnSpc>
                <a:spcPct val="90000"/>
              </a:lnSpc>
              <a:spcBef>
                <a:spcPts val="300"/>
              </a:spcBef>
              <a:spcAft>
                <a:spcPts val="0"/>
              </a:spcAft>
              <a:buSzPts val="1400"/>
              <a:buNone/>
            </a:pPr>
            <a:endParaRPr/>
          </a:p>
          <a:p>
            <a:pPr marL="514350" lvl="2" indent="0" algn="l" rtl="0">
              <a:lnSpc>
                <a:spcPct val="90000"/>
              </a:lnSpc>
              <a:spcBef>
                <a:spcPts val="300"/>
              </a:spcBef>
              <a:spcAft>
                <a:spcPts val="0"/>
              </a:spcAft>
              <a:buSzPts val="1400"/>
              <a:buNone/>
            </a:pPr>
            <a:endParaRPr/>
          </a:p>
          <a:p>
            <a:pPr marL="514350" lvl="2" indent="0" algn="l" rtl="0">
              <a:lnSpc>
                <a:spcPct val="90000"/>
              </a:lnSpc>
              <a:spcBef>
                <a:spcPts val="300"/>
              </a:spcBef>
              <a:spcAft>
                <a:spcPts val="0"/>
              </a:spcAft>
              <a:buSzPts val="1400"/>
              <a:buNone/>
            </a:pPr>
            <a:endParaRPr/>
          </a:p>
          <a:p>
            <a:pPr marL="514350" lvl="2" indent="0" algn="l" rtl="0">
              <a:lnSpc>
                <a:spcPct val="90000"/>
              </a:lnSpc>
              <a:spcBef>
                <a:spcPts val="300"/>
              </a:spcBef>
              <a:spcAft>
                <a:spcPts val="0"/>
              </a:spcAft>
              <a:buSzPts val="1400"/>
              <a:buNone/>
            </a:pPr>
            <a:endParaRPr/>
          </a:p>
          <a:p>
            <a:pPr marL="514350" lvl="2" indent="0" algn="l" rtl="0">
              <a:lnSpc>
                <a:spcPct val="90000"/>
              </a:lnSpc>
              <a:spcBef>
                <a:spcPts val="300"/>
              </a:spcBef>
              <a:spcAft>
                <a:spcPts val="0"/>
              </a:spcAft>
              <a:buSzPts val="1400"/>
              <a:buNone/>
            </a:pPr>
            <a:endParaRPr/>
          </a:p>
          <a:p>
            <a:pPr marL="514350" lvl="2" indent="0" algn="l" rtl="0">
              <a:lnSpc>
                <a:spcPct val="90000"/>
              </a:lnSpc>
              <a:spcBef>
                <a:spcPts val="300"/>
              </a:spcBef>
              <a:spcAft>
                <a:spcPts val="0"/>
              </a:spcAft>
              <a:buSzPts val="1400"/>
              <a:buNone/>
            </a:pPr>
            <a:endParaRPr/>
          </a:p>
          <a:p>
            <a:pPr marL="514350" lvl="2" indent="0" algn="l" rtl="0">
              <a:lnSpc>
                <a:spcPct val="90000"/>
              </a:lnSpc>
              <a:spcBef>
                <a:spcPts val="300"/>
              </a:spcBef>
              <a:spcAft>
                <a:spcPts val="0"/>
              </a:spcAft>
              <a:buSzPts val="1400"/>
              <a:buNone/>
            </a:pPr>
            <a:endParaRPr/>
          </a:p>
          <a:p>
            <a:pPr marL="514350" lvl="2" indent="0" algn="l" rtl="0">
              <a:lnSpc>
                <a:spcPct val="90000"/>
              </a:lnSpc>
              <a:spcBef>
                <a:spcPts val="300"/>
              </a:spcBef>
              <a:spcAft>
                <a:spcPts val="0"/>
              </a:spcAft>
              <a:buSzPts val="1400"/>
              <a:buNone/>
            </a:pPr>
            <a:endParaRPr/>
          </a:p>
          <a:p>
            <a:pPr marL="514350" lvl="2" indent="0" algn="l" rtl="0">
              <a:lnSpc>
                <a:spcPct val="90000"/>
              </a:lnSpc>
              <a:spcBef>
                <a:spcPts val="300"/>
              </a:spcBef>
              <a:spcAft>
                <a:spcPts val="0"/>
              </a:spcAft>
              <a:buSzPts val="1400"/>
              <a:buNone/>
            </a:pPr>
            <a:endParaRPr/>
          </a:p>
          <a:p>
            <a:pPr marL="514350" lvl="2" indent="0" algn="l" rtl="0">
              <a:lnSpc>
                <a:spcPct val="90000"/>
              </a:lnSpc>
              <a:spcBef>
                <a:spcPts val="300"/>
              </a:spcBef>
              <a:spcAft>
                <a:spcPts val="0"/>
              </a:spcAft>
              <a:buSzPts val="1400"/>
              <a:buNone/>
            </a:pPr>
            <a:endParaRPr/>
          </a:p>
          <a:p>
            <a:pPr marL="514350" lvl="2" indent="0" algn="l" rtl="0">
              <a:lnSpc>
                <a:spcPct val="90000"/>
              </a:lnSpc>
              <a:spcBef>
                <a:spcPts val="300"/>
              </a:spcBef>
              <a:spcAft>
                <a:spcPts val="0"/>
              </a:spcAft>
              <a:buSzPts val="1400"/>
              <a:buNone/>
            </a:pPr>
            <a:endParaRPr/>
          </a:p>
        </p:txBody>
      </p:sp>
      <p:pic>
        <p:nvPicPr>
          <p:cNvPr id="435" name="Google Shape;435;p50"/>
          <p:cNvPicPr preferRelativeResize="0"/>
          <p:nvPr/>
        </p:nvPicPr>
        <p:blipFill rotWithShape="1">
          <a:blip r:embed="rId3">
            <a:alphaModFix/>
          </a:blip>
          <a:srcRect/>
          <a:stretch/>
        </p:blipFill>
        <p:spPr>
          <a:xfrm>
            <a:off x="3775360" y="3472036"/>
            <a:ext cx="2053940" cy="1148985"/>
          </a:xfrm>
          <a:prstGeom prst="rect">
            <a:avLst/>
          </a:prstGeom>
          <a:noFill/>
          <a:ln>
            <a:noFill/>
          </a:ln>
        </p:spPr>
      </p:pic>
      <p:pic>
        <p:nvPicPr>
          <p:cNvPr id="436" name="Google Shape;436;p50"/>
          <p:cNvPicPr preferRelativeResize="0"/>
          <p:nvPr/>
        </p:nvPicPr>
        <p:blipFill rotWithShape="1">
          <a:blip r:embed="rId4">
            <a:alphaModFix/>
          </a:blip>
          <a:srcRect/>
          <a:stretch/>
        </p:blipFill>
        <p:spPr>
          <a:xfrm>
            <a:off x="3775360" y="1628576"/>
            <a:ext cx="2053940" cy="1169733"/>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51"/>
          <p:cNvSpPr txBox="1">
            <a:spLocks noGrp="1"/>
          </p:cNvSpPr>
          <p:nvPr>
            <p:ph type="title"/>
          </p:nvPr>
        </p:nvSpPr>
        <p:spPr>
          <a:xfrm>
            <a:off x="669598" y="1"/>
            <a:ext cx="7886700" cy="8946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1400"/>
              <a:buNone/>
            </a:pPr>
            <a:r>
              <a:rPr lang="en-US"/>
              <a:t>Infinite Campus Coding</a:t>
            </a:r>
            <a:endParaRPr/>
          </a:p>
        </p:txBody>
      </p:sp>
      <p:sp>
        <p:nvSpPr>
          <p:cNvPr id="442" name="Google Shape;442;p51"/>
          <p:cNvSpPr txBox="1">
            <a:spLocks noGrp="1"/>
          </p:cNvSpPr>
          <p:nvPr>
            <p:ph type="body" idx="2"/>
          </p:nvPr>
        </p:nvSpPr>
        <p:spPr>
          <a:xfrm>
            <a:off x="54865" y="894523"/>
            <a:ext cx="9089135" cy="4180397"/>
          </a:xfrm>
          <a:prstGeom prst="rect">
            <a:avLst/>
          </a:prstGeom>
          <a:noFill/>
          <a:ln>
            <a:noFill/>
          </a:ln>
        </p:spPr>
        <p:txBody>
          <a:bodyPr spcFirstLastPara="1" wrap="square" lIns="68575" tIns="34275" rIns="68575" bIns="34275" anchor="t" anchorCtr="0">
            <a:normAutofit/>
          </a:bodyPr>
          <a:lstStyle/>
          <a:p>
            <a:pPr marL="457200" lvl="0" indent="-317500" algn="l" rtl="0">
              <a:lnSpc>
                <a:spcPct val="90000"/>
              </a:lnSpc>
              <a:spcBef>
                <a:spcPts val="600"/>
              </a:spcBef>
              <a:spcAft>
                <a:spcPts val="0"/>
              </a:spcAft>
              <a:buClr>
                <a:schemeClr val="dk1"/>
              </a:buClr>
              <a:buSzPts val="1400"/>
              <a:buChar char="•"/>
            </a:pPr>
            <a:r>
              <a:rPr lang="en-US"/>
              <a:t>Click </a:t>
            </a:r>
            <a:r>
              <a:rPr lang="en-US">
                <a:solidFill>
                  <a:srgbClr val="F2F2F2"/>
                </a:solidFill>
              </a:rPr>
              <a:t>New</a:t>
            </a:r>
            <a:r>
              <a:rPr lang="en-US"/>
              <a:t> on the bottom left of the screen</a:t>
            </a:r>
            <a:endParaRPr/>
          </a:p>
          <a:p>
            <a:pPr marL="457200" lvl="0" indent="-228600" algn="l" rtl="0">
              <a:lnSpc>
                <a:spcPct val="90000"/>
              </a:lnSpc>
              <a:spcBef>
                <a:spcPts val="600"/>
              </a:spcBef>
              <a:spcAft>
                <a:spcPts val="0"/>
              </a:spcAft>
              <a:buClr>
                <a:schemeClr val="dk1"/>
              </a:buClr>
              <a:buSzPts val="1400"/>
              <a:buNone/>
            </a:pPr>
            <a:endParaRPr/>
          </a:p>
          <a:p>
            <a:pPr marL="457200" lvl="0" indent="-228600" algn="l" rtl="0">
              <a:lnSpc>
                <a:spcPct val="90000"/>
              </a:lnSpc>
              <a:spcBef>
                <a:spcPts val="600"/>
              </a:spcBef>
              <a:spcAft>
                <a:spcPts val="0"/>
              </a:spcAft>
              <a:buClr>
                <a:schemeClr val="dk1"/>
              </a:buClr>
              <a:buSzPts val="1400"/>
              <a:buNone/>
            </a:pPr>
            <a:endParaRPr/>
          </a:p>
        </p:txBody>
      </p:sp>
      <p:pic>
        <p:nvPicPr>
          <p:cNvPr id="443" name="Google Shape;443;p51"/>
          <p:cNvPicPr preferRelativeResize="0"/>
          <p:nvPr/>
        </p:nvPicPr>
        <p:blipFill rotWithShape="1">
          <a:blip r:embed="rId3">
            <a:alphaModFix/>
          </a:blip>
          <a:srcRect/>
          <a:stretch/>
        </p:blipFill>
        <p:spPr>
          <a:xfrm>
            <a:off x="207168" y="1258989"/>
            <a:ext cx="3515215" cy="298999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52"/>
          <p:cNvSpPr txBox="1">
            <a:spLocks noGrp="1"/>
          </p:cNvSpPr>
          <p:nvPr>
            <p:ph type="title"/>
          </p:nvPr>
        </p:nvSpPr>
        <p:spPr>
          <a:xfrm>
            <a:off x="669598" y="1"/>
            <a:ext cx="7886700" cy="8946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1400"/>
              <a:buNone/>
            </a:pPr>
            <a:r>
              <a:rPr lang="en-US"/>
              <a:t>Infinite Campus Coding</a:t>
            </a:r>
            <a:endParaRPr/>
          </a:p>
        </p:txBody>
      </p:sp>
      <p:sp>
        <p:nvSpPr>
          <p:cNvPr id="449" name="Google Shape;449;p52"/>
          <p:cNvSpPr txBox="1">
            <a:spLocks noGrp="1"/>
          </p:cNvSpPr>
          <p:nvPr>
            <p:ph type="body" idx="2"/>
          </p:nvPr>
        </p:nvSpPr>
        <p:spPr>
          <a:xfrm>
            <a:off x="54865" y="894523"/>
            <a:ext cx="9089135" cy="4180397"/>
          </a:xfrm>
          <a:prstGeom prst="rect">
            <a:avLst/>
          </a:prstGeom>
          <a:noFill/>
          <a:ln>
            <a:noFill/>
          </a:ln>
        </p:spPr>
        <p:txBody>
          <a:bodyPr spcFirstLastPara="1" wrap="square" lIns="68575" tIns="34275" rIns="68575" bIns="34275" anchor="t" anchorCtr="0">
            <a:normAutofit/>
          </a:bodyPr>
          <a:lstStyle/>
          <a:p>
            <a:pPr marL="457200" lvl="0" indent="-317500" algn="l" rtl="0">
              <a:lnSpc>
                <a:spcPct val="90000"/>
              </a:lnSpc>
              <a:spcBef>
                <a:spcPts val="600"/>
              </a:spcBef>
              <a:spcAft>
                <a:spcPts val="0"/>
              </a:spcAft>
              <a:buClr>
                <a:schemeClr val="dk1"/>
              </a:buClr>
              <a:buSzPts val="1400"/>
              <a:buChar char="•"/>
            </a:pPr>
            <a:r>
              <a:rPr lang="en-US"/>
              <a:t>Complete the fields on the Screen.</a:t>
            </a:r>
            <a:endParaRPr/>
          </a:p>
          <a:p>
            <a:pPr marL="457200" lvl="0" indent="-228600" algn="l" rtl="0">
              <a:lnSpc>
                <a:spcPct val="90000"/>
              </a:lnSpc>
              <a:spcBef>
                <a:spcPts val="600"/>
              </a:spcBef>
              <a:spcAft>
                <a:spcPts val="0"/>
              </a:spcAft>
              <a:buClr>
                <a:schemeClr val="dk1"/>
              </a:buClr>
              <a:buSzPts val="1400"/>
              <a:buNone/>
            </a:pPr>
            <a:endParaRPr/>
          </a:p>
          <a:p>
            <a:pPr marL="457200" lvl="0" indent="-228600" algn="l" rtl="0">
              <a:lnSpc>
                <a:spcPct val="90000"/>
              </a:lnSpc>
              <a:spcBef>
                <a:spcPts val="600"/>
              </a:spcBef>
              <a:spcAft>
                <a:spcPts val="0"/>
              </a:spcAft>
              <a:buClr>
                <a:schemeClr val="dk1"/>
              </a:buClr>
              <a:buSzPts val="1400"/>
              <a:buNone/>
            </a:pPr>
            <a:endParaRPr/>
          </a:p>
          <a:p>
            <a:pPr marL="457200" lvl="0" indent="-228600" algn="l" rtl="0">
              <a:lnSpc>
                <a:spcPct val="90000"/>
              </a:lnSpc>
              <a:spcBef>
                <a:spcPts val="600"/>
              </a:spcBef>
              <a:spcAft>
                <a:spcPts val="0"/>
              </a:spcAft>
              <a:buClr>
                <a:schemeClr val="dk1"/>
              </a:buClr>
              <a:buSzPts val="1400"/>
              <a:buNone/>
            </a:pPr>
            <a:endParaRPr/>
          </a:p>
          <a:p>
            <a:pPr marL="457200" lvl="0" indent="-228600" algn="l" rtl="0">
              <a:lnSpc>
                <a:spcPct val="90000"/>
              </a:lnSpc>
              <a:spcBef>
                <a:spcPts val="600"/>
              </a:spcBef>
              <a:spcAft>
                <a:spcPts val="0"/>
              </a:spcAft>
              <a:buClr>
                <a:schemeClr val="dk1"/>
              </a:buClr>
              <a:buSzPts val="1400"/>
              <a:buNone/>
            </a:pPr>
            <a:endParaRPr/>
          </a:p>
          <a:p>
            <a:pPr marL="457200" lvl="0" indent="-228600" algn="l" rtl="0">
              <a:lnSpc>
                <a:spcPct val="90000"/>
              </a:lnSpc>
              <a:spcBef>
                <a:spcPts val="600"/>
              </a:spcBef>
              <a:spcAft>
                <a:spcPts val="0"/>
              </a:spcAft>
              <a:buClr>
                <a:schemeClr val="dk1"/>
              </a:buClr>
              <a:buSzPts val="1400"/>
              <a:buNone/>
            </a:pPr>
            <a:endParaRPr/>
          </a:p>
          <a:p>
            <a:pPr marL="457200" lvl="0" indent="-228600" algn="l" rtl="0">
              <a:lnSpc>
                <a:spcPct val="90000"/>
              </a:lnSpc>
              <a:spcBef>
                <a:spcPts val="600"/>
              </a:spcBef>
              <a:spcAft>
                <a:spcPts val="0"/>
              </a:spcAft>
              <a:buClr>
                <a:schemeClr val="dk1"/>
              </a:buClr>
              <a:buSzPts val="1400"/>
              <a:buNone/>
            </a:pPr>
            <a:endParaRPr/>
          </a:p>
          <a:p>
            <a:pPr marL="457200" lvl="0" indent="-228600" algn="l" rtl="0">
              <a:lnSpc>
                <a:spcPct val="90000"/>
              </a:lnSpc>
              <a:spcBef>
                <a:spcPts val="600"/>
              </a:spcBef>
              <a:spcAft>
                <a:spcPts val="0"/>
              </a:spcAft>
              <a:buClr>
                <a:schemeClr val="dk1"/>
              </a:buClr>
              <a:buSzPts val="1400"/>
              <a:buNone/>
            </a:pPr>
            <a:endParaRPr/>
          </a:p>
          <a:p>
            <a:pPr marL="0" lvl="0" indent="0" algn="l" rtl="0">
              <a:lnSpc>
                <a:spcPct val="90000"/>
              </a:lnSpc>
              <a:spcBef>
                <a:spcPts val="600"/>
              </a:spcBef>
              <a:spcAft>
                <a:spcPts val="0"/>
              </a:spcAft>
              <a:buSzPts val="1400"/>
              <a:buNone/>
            </a:pPr>
            <a:endParaRPr/>
          </a:p>
          <a:p>
            <a:pPr marL="457200" lvl="0" indent="-317500" algn="l" rtl="0">
              <a:lnSpc>
                <a:spcPct val="90000"/>
              </a:lnSpc>
              <a:spcBef>
                <a:spcPts val="600"/>
              </a:spcBef>
              <a:spcAft>
                <a:spcPts val="0"/>
              </a:spcAft>
              <a:buClr>
                <a:schemeClr val="dk1"/>
              </a:buClr>
              <a:buSzPts val="1400"/>
              <a:buChar char="•"/>
            </a:pPr>
            <a:r>
              <a:rPr lang="en-US"/>
              <a:t>You do not have to put in a comment – but this is a good place to document where/what job/learning they performed.</a:t>
            </a:r>
            <a:endParaRPr/>
          </a:p>
          <a:p>
            <a:pPr marL="457200" lvl="0" indent="-228600" algn="l" rtl="0">
              <a:lnSpc>
                <a:spcPct val="90000"/>
              </a:lnSpc>
              <a:spcBef>
                <a:spcPts val="600"/>
              </a:spcBef>
              <a:spcAft>
                <a:spcPts val="0"/>
              </a:spcAft>
              <a:buClr>
                <a:schemeClr val="dk1"/>
              </a:buClr>
              <a:buSzPts val="1400"/>
              <a:buNone/>
            </a:pPr>
            <a:endParaRPr/>
          </a:p>
          <a:p>
            <a:pPr marL="457200" lvl="0" indent="-317500" algn="l" rtl="0">
              <a:lnSpc>
                <a:spcPct val="90000"/>
              </a:lnSpc>
              <a:spcBef>
                <a:spcPts val="600"/>
              </a:spcBef>
              <a:spcAft>
                <a:spcPts val="0"/>
              </a:spcAft>
              <a:buClr>
                <a:schemeClr val="dk1"/>
              </a:buClr>
              <a:buSzPts val="1400"/>
              <a:buChar char="•"/>
            </a:pPr>
            <a:r>
              <a:rPr lang="en-US"/>
              <a:t>Click Save in the bottom left hand corner! </a:t>
            </a:r>
            <a:endParaRPr/>
          </a:p>
        </p:txBody>
      </p:sp>
      <p:pic>
        <p:nvPicPr>
          <p:cNvPr id="450" name="Google Shape;450;p52"/>
          <p:cNvPicPr preferRelativeResize="0"/>
          <p:nvPr/>
        </p:nvPicPr>
        <p:blipFill rotWithShape="1">
          <a:blip r:embed="rId3">
            <a:alphaModFix/>
          </a:blip>
          <a:srcRect/>
          <a:stretch/>
        </p:blipFill>
        <p:spPr>
          <a:xfrm>
            <a:off x="185438" y="1325025"/>
            <a:ext cx="4286849" cy="2021963"/>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53"/>
          <p:cNvSpPr txBox="1">
            <a:spLocks noGrp="1"/>
          </p:cNvSpPr>
          <p:nvPr>
            <p:ph type="title"/>
          </p:nvPr>
        </p:nvSpPr>
        <p:spPr>
          <a:xfrm>
            <a:off x="669598" y="1"/>
            <a:ext cx="7886700" cy="8946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SzPts val="1400"/>
              <a:buNone/>
            </a:pPr>
            <a:r>
              <a:rPr lang="en-US"/>
              <a:t>JMC Individual Based Learning</a:t>
            </a:r>
            <a:endParaRPr/>
          </a:p>
        </p:txBody>
      </p:sp>
      <p:sp>
        <p:nvSpPr>
          <p:cNvPr id="456" name="Google Shape;456;p53"/>
          <p:cNvSpPr txBox="1">
            <a:spLocks noGrp="1"/>
          </p:cNvSpPr>
          <p:nvPr>
            <p:ph type="body" idx="4"/>
          </p:nvPr>
        </p:nvSpPr>
        <p:spPr>
          <a:xfrm>
            <a:off x="96012" y="966978"/>
            <a:ext cx="9047988" cy="4087368"/>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600"/>
              </a:spcBef>
              <a:spcAft>
                <a:spcPts val="0"/>
              </a:spcAft>
              <a:buSzPts val="1400"/>
              <a:buNone/>
            </a:pPr>
            <a:r>
              <a:rPr lang="en-US" sz="3300"/>
              <a:t>JMC</a:t>
            </a:r>
            <a:endParaRPr/>
          </a:p>
          <a:p>
            <a:pPr marL="457200" lvl="0" indent="-317500" algn="l" rtl="0">
              <a:lnSpc>
                <a:spcPct val="90000"/>
              </a:lnSpc>
              <a:spcBef>
                <a:spcPts val="600"/>
              </a:spcBef>
              <a:spcAft>
                <a:spcPts val="0"/>
              </a:spcAft>
              <a:buClr>
                <a:schemeClr val="dk1"/>
              </a:buClr>
              <a:buSzPts val="1400"/>
              <a:buChar char="•"/>
            </a:pPr>
            <a:r>
              <a:rPr lang="en-US"/>
              <a:t>Find/ select your student</a:t>
            </a:r>
            <a:endParaRPr/>
          </a:p>
          <a:p>
            <a:pPr marL="457200" lvl="0" indent="-228600" algn="l" rtl="0">
              <a:lnSpc>
                <a:spcPct val="90000"/>
              </a:lnSpc>
              <a:spcBef>
                <a:spcPts val="600"/>
              </a:spcBef>
              <a:spcAft>
                <a:spcPts val="0"/>
              </a:spcAft>
              <a:buClr>
                <a:schemeClr val="dk1"/>
              </a:buClr>
              <a:buSzPts val="1400"/>
              <a:buNone/>
            </a:pPr>
            <a:endParaRPr/>
          </a:p>
          <a:p>
            <a:pPr marL="457200" lvl="0" indent="-317500" algn="l" rtl="0">
              <a:lnSpc>
                <a:spcPct val="90000"/>
              </a:lnSpc>
              <a:spcBef>
                <a:spcPts val="600"/>
              </a:spcBef>
              <a:spcAft>
                <a:spcPts val="0"/>
              </a:spcAft>
              <a:buClr>
                <a:schemeClr val="dk1"/>
              </a:buClr>
              <a:buSzPts val="1400"/>
              <a:buChar char="•"/>
            </a:pPr>
            <a:r>
              <a:rPr lang="en-US"/>
              <a:t>Click the </a:t>
            </a:r>
            <a:r>
              <a:rPr lang="en-US" b="1"/>
              <a:t>Programs</a:t>
            </a:r>
            <a:r>
              <a:rPr lang="en-US"/>
              <a:t> tab on that student</a:t>
            </a:r>
            <a:endParaRPr/>
          </a:p>
          <a:p>
            <a:pPr marL="457200" lvl="0" indent="-228600" algn="l" rtl="0">
              <a:lnSpc>
                <a:spcPct val="90000"/>
              </a:lnSpc>
              <a:spcBef>
                <a:spcPts val="600"/>
              </a:spcBef>
              <a:spcAft>
                <a:spcPts val="0"/>
              </a:spcAft>
              <a:buClr>
                <a:schemeClr val="dk1"/>
              </a:buClr>
              <a:buSzPts val="1400"/>
              <a:buNone/>
            </a:pPr>
            <a:endParaRPr/>
          </a:p>
          <a:p>
            <a:pPr marL="457200" lvl="0" indent="-228600" algn="l" rtl="0">
              <a:lnSpc>
                <a:spcPct val="90000"/>
              </a:lnSpc>
              <a:spcBef>
                <a:spcPts val="600"/>
              </a:spcBef>
              <a:spcAft>
                <a:spcPts val="0"/>
              </a:spcAft>
              <a:buClr>
                <a:schemeClr val="dk1"/>
              </a:buClr>
              <a:buSzPts val="1400"/>
              <a:buNone/>
            </a:pPr>
            <a:endParaRPr/>
          </a:p>
          <a:p>
            <a:pPr marL="457200" lvl="0" indent="-228600" algn="l" rtl="0">
              <a:lnSpc>
                <a:spcPct val="90000"/>
              </a:lnSpc>
              <a:spcBef>
                <a:spcPts val="600"/>
              </a:spcBef>
              <a:spcAft>
                <a:spcPts val="0"/>
              </a:spcAft>
              <a:buClr>
                <a:schemeClr val="dk1"/>
              </a:buClr>
              <a:buSzPts val="1400"/>
              <a:buNone/>
            </a:pPr>
            <a:endParaRPr/>
          </a:p>
          <a:p>
            <a:pPr marL="457200" lvl="0" indent="-228600" algn="l" rtl="0">
              <a:lnSpc>
                <a:spcPct val="90000"/>
              </a:lnSpc>
              <a:spcBef>
                <a:spcPts val="600"/>
              </a:spcBef>
              <a:spcAft>
                <a:spcPts val="0"/>
              </a:spcAft>
              <a:buClr>
                <a:schemeClr val="dk1"/>
              </a:buClr>
              <a:buSzPts val="1400"/>
              <a:buNone/>
            </a:pPr>
            <a:endParaRPr/>
          </a:p>
          <a:p>
            <a:pPr marL="457200" lvl="0" indent="-317500" algn="l" rtl="0">
              <a:lnSpc>
                <a:spcPct val="90000"/>
              </a:lnSpc>
              <a:spcBef>
                <a:spcPts val="600"/>
              </a:spcBef>
              <a:spcAft>
                <a:spcPts val="0"/>
              </a:spcAft>
              <a:buClr>
                <a:schemeClr val="dk1"/>
              </a:buClr>
              <a:buSzPts val="1400"/>
              <a:buChar char="•"/>
            </a:pPr>
            <a:r>
              <a:rPr lang="en-US"/>
              <a:t>Click Add Row  </a:t>
            </a:r>
            <a:endParaRPr/>
          </a:p>
          <a:p>
            <a:pPr marL="457200" lvl="0" indent="-228600" algn="l" rtl="0">
              <a:lnSpc>
                <a:spcPct val="90000"/>
              </a:lnSpc>
              <a:spcBef>
                <a:spcPts val="600"/>
              </a:spcBef>
              <a:spcAft>
                <a:spcPts val="0"/>
              </a:spcAft>
              <a:buClr>
                <a:schemeClr val="dk1"/>
              </a:buClr>
              <a:buSzPts val="1400"/>
              <a:buNone/>
            </a:pPr>
            <a:endParaRPr/>
          </a:p>
          <a:p>
            <a:pPr marL="457200" lvl="0" indent="-317500" algn="l" rtl="0">
              <a:lnSpc>
                <a:spcPct val="90000"/>
              </a:lnSpc>
              <a:spcBef>
                <a:spcPts val="600"/>
              </a:spcBef>
              <a:spcAft>
                <a:spcPts val="0"/>
              </a:spcAft>
              <a:buClr>
                <a:schemeClr val="dk1"/>
              </a:buClr>
              <a:buSzPts val="1400"/>
              <a:buChar char="•"/>
            </a:pPr>
            <a:r>
              <a:rPr lang="en-US"/>
              <a:t>Click Edit</a:t>
            </a:r>
            <a:endParaRPr/>
          </a:p>
          <a:p>
            <a:pPr marL="457200" lvl="0" indent="-228600" algn="l" rtl="0">
              <a:lnSpc>
                <a:spcPct val="90000"/>
              </a:lnSpc>
              <a:spcBef>
                <a:spcPts val="600"/>
              </a:spcBef>
              <a:spcAft>
                <a:spcPts val="0"/>
              </a:spcAft>
              <a:buClr>
                <a:schemeClr val="dk1"/>
              </a:buClr>
              <a:buSzPts val="1400"/>
              <a:buNone/>
            </a:pPr>
            <a:endParaRPr/>
          </a:p>
        </p:txBody>
      </p:sp>
      <p:pic>
        <p:nvPicPr>
          <p:cNvPr id="457" name="Google Shape;457;p53"/>
          <p:cNvPicPr preferRelativeResize="0"/>
          <p:nvPr/>
        </p:nvPicPr>
        <p:blipFill rotWithShape="1">
          <a:blip r:embed="rId3">
            <a:alphaModFix/>
          </a:blip>
          <a:srcRect/>
          <a:stretch/>
        </p:blipFill>
        <p:spPr>
          <a:xfrm>
            <a:off x="1113608" y="2379475"/>
            <a:ext cx="7616300" cy="857370"/>
          </a:xfrm>
          <a:prstGeom prst="rect">
            <a:avLst/>
          </a:prstGeom>
          <a:noFill/>
          <a:ln>
            <a:noFill/>
          </a:ln>
        </p:spPr>
      </p:pic>
      <p:pic>
        <p:nvPicPr>
          <p:cNvPr id="458" name="Google Shape;458;p53"/>
          <p:cNvPicPr preferRelativeResize="0"/>
          <p:nvPr/>
        </p:nvPicPr>
        <p:blipFill rotWithShape="1">
          <a:blip r:embed="rId4">
            <a:alphaModFix/>
          </a:blip>
          <a:srcRect/>
          <a:stretch/>
        </p:blipFill>
        <p:spPr>
          <a:xfrm>
            <a:off x="1901035" y="3472908"/>
            <a:ext cx="843080" cy="214343"/>
          </a:xfrm>
          <a:prstGeom prst="rect">
            <a:avLst/>
          </a:prstGeom>
          <a:noFill/>
          <a:ln>
            <a:noFill/>
          </a:ln>
        </p:spPr>
      </p:pic>
      <p:pic>
        <p:nvPicPr>
          <p:cNvPr id="459" name="Google Shape;459;p53"/>
          <p:cNvPicPr preferRelativeResize="0"/>
          <p:nvPr/>
        </p:nvPicPr>
        <p:blipFill rotWithShape="1">
          <a:blip r:embed="rId5">
            <a:alphaModFix/>
          </a:blip>
          <a:srcRect/>
          <a:stretch/>
        </p:blipFill>
        <p:spPr>
          <a:xfrm>
            <a:off x="1300876" y="4005610"/>
            <a:ext cx="2043398" cy="593014"/>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54"/>
          <p:cNvSpPr txBox="1">
            <a:spLocks noGrp="1"/>
          </p:cNvSpPr>
          <p:nvPr>
            <p:ph type="title"/>
          </p:nvPr>
        </p:nvSpPr>
        <p:spPr>
          <a:xfrm>
            <a:off x="669598" y="1"/>
            <a:ext cx="7886700" cy="8946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SzPts val="1400"/>
              <a:buNone/>
            </a:pPr>
            <a:r>
              <a:rPr lang="en-US"/>
              <a:t>JMC Individual Based Learning</a:t>
            </a:r>
            <a:endParaRPr/>
          </a:p>
        </p:txBody>
      </p:sp>
      <p:sp>
        <p:nvSpPr>
          <p:cNvPr id="465" name="Google Shape;465;p54"/>
          <p:cNvSpPr txBox="1">
            <a:spLocks noGrp="1"/>
          </p:cNvSpPr>
          <p:nvPr>
            <p:ph type="body" idx="4"/>
          </p:nvPr>
        </p:nvSpPr>
        <p:spPr>
          <a:xfrm>
            <a:off x="96012" y="966978"/>
            <a:ext cx="9047988" cy="4087368"/>
          </a:xfrm>
          <a:prstGeom prst="rect">
            <a:avLst/>
          </a:prstGeom>
          <a:noFill/>
          <a:ln>
            <a:noFill/>
          </a:ln>
        </p:spPr>
        <p:txBody>
          <a:bodyPr spcFirstLastPara="1" wrap="square" lIns="68575" tIns="34275" rIns="68575" bIns="34275" anchor="t" anchorCtr="0">
            <a:normAutofit/>
          </a:bodyPr>
          <a:lstStyle/>
          <a:p>
            <a:pPr marL="457200" lvl="0" indent="-317500" algn="l" rtl="0">
              <a:lnSpc>
                <a:spcPct val="90000"/>
              </a:lnSpc>
              <a:spcBef>
                <a:spcPts val="600"/>
              </a:spcBef>
              <a:spcAft>
                <a:spcPts val="0"/>
              </a:spcAft>
              <a:buClr>
                <a:schemeClr val="dk1"/>
              </a:buClr>
              <a:buSzPts val="1400"/>
              <a:buChar char="•"/>
            </a:pPr>
            <a:r>
              <a:rPr lang="en-US"/>
              <a:t>Select Individual Based Learning in your Program drop down</a:t>
            </a:r>
            <a:endParaRPr/>
          </a:p>
          <a:p>
            <a:pPr marL="457200" lvl="0" indent="-228600" algn="l" rtl="0">
              <a:lnSpc>
                <a:spcPct val="90000"/>
              </a:lnSpc>
              <a:spcBef>
                <a:spcPts val="600"/>
              </a:spcBef>
              <a:spcAft>
                <a:spcPts val="0"/>
              </a:spcAft>
              <a:buClr>
                <a:schemeClr val="dk1"/>
              </a:buClr>
              <a:buSzPts val="1400"/>
              <a:buNone/>
            </a:pPr>
            <a:endParaRPr/>
          </a:p>
          <a:p>
            <a:pPr marL="457200" lvl="0" indent="-228600" algn="l" rtl="0">
              <a:lnSpc>
                <a:spcPct val="90000"/>
              </a:lnSpc>
              <a:spcBef>
                <a:spcPts val="600"/>
              </a:spcBef>
              <a:spcAft>
                <a:spcPts val="0"/>
              </a:spcAft>
              <a:buClr>
                <a:schemeClr val="dk1"/>
              </a:buClr>
              <a:buSzPts val="1400"/>
              <a:buNone/>
            </a:pPr>
            <a:endParaRPr/>
          </a:p>
          <a:p>
            <a:pPr marL="457200" lvl="0" indent="-317500" algn="l" rtl="0">
              <a:lnSpc>
                <a:spcPct val="90000"/>
              </a:lnSpc>
              <a:spcBef>
                <a:spcPts val="600"/>
              </a:spcBef>
              <a:spcAft>
                <a:spcPts val="0"/>
              </a:spcAft>
              <a:buClr>
                <a:schemeClr val="dk1"/>
              </a:buClr>
              <a:buSzPts val="1400"/>
              <a:buChar char="•"/>
            </a:pPr>
            <a:r>
              <a:rPr lang="en-US"/>
              <a:t>Select the Subject Area and Experience in each of the drop downs</a:t>
            </a:r>
            <a:endParaRPr/>
          </a:p>
          <a:p>
            <a:pPr marL="457200" lvl="0" indent="-228600" algn="l" rtl="0">
              <a:lnSpc>
                <a:spcPct val="90000"/>
              </a:lnSpc>
              <a:spcBef>
                <a:spcPts val="600"/>
              </a:spcBef>
              <a:spcAft>
                <a:spcPts val="0"/>
              </a:spcAft>
              <a:buClr>
                <a:schemeClr val="dk1"/>
              </a:buClr>
              <a:buSzPts val="1400"/>
              <a:buNone/>
            </a:pPr>
            <a:endParaRPr/>
          </a:p>
          <a:p>
            <a:pPr marL="457200" lvl="0" indent="-228600" algn="l" rtl="0">
              <a:lnSpc>
                <a:spcPct val="90000"/>
              </a:lnSpc>
              <a:spcBef>
                <a:spcPts val="600"/>
              </a:spcBef>
              <a:spcAft>
                <a:spcPts val="0"/>
              </a:spcAft>
              <a:buClr>
                <a:schemeClr val="dk1"/>
              </a:buClr>
              <a:buSzPts val="1400"/>
              <a:buNone/>
            </a:pPr>
            <a:endParaRPr/>
          </a:p>
          <a:p>
            <a:pPr marL="457200" lvl="0" indent="-228600" algn="l" rtl="0">
              <a:lnSpc>
                <a:spcPct val="90000"/>
              </a:lnSpc>
              <a:spcBef>
                <a:spcPts val="600"/>
              </a:spcBef>
              <a:spcAft>
                <a:spcPts val="0"/>
              </a:spcAft>
              <a:buClr>
                <a:schemeClr val="dk1"/>
              </a:buClr>
              <a:buSzPts val="1400"/>
              <a:buNone/>
            </a:pPr>
            <a:endParaRPr/>
          </a:p>
          <a:p>
            <a:pPr marL="457200" lvl="0" indent="-228600" algn="l" rtl="0">
              <a:lnSpc>
                <a:spcPct val="90000"/>
              </a:lnSpc>
              <a:spcBef>
                <a:spcPts val="600"/>
              </a:spcBef>
              <a:spcAft>
                <a:spcPts val="0"/>
              </a:spcAft>
              <a:buClr>
                <a:schemeClr val="dk1"/>
              </a:buClr>
              <a:buSzPts val="1400"/>
              <a:buNone/>
            </a:pPr>
            <a:endParaRPr/>
          </a:p>
          <a:p>
            <a:pPr marL="457200" lvl="0" indent="-317500" algn="l" rtl="0">
              <a:lnSpc>
                <a:spcPct val="90000"/>
              </a:lnSpc>
              <a:spcBef>
                <a:spcPts val="600"/>
              </a:spcBef>
              <a:spcAft>
                <a:spcPts val="0"/>
              </a:spcAft>
              <a:buClr>
                <a:schemeClr val="dk1"/>
              </a:buClr>
              <a:buSzPts val="1400"/>
              <a:buChar char="•"/>
            </a:pPr>
            <a:r>
              <a:rPr lang="en-US"/>
              <a:t>Click UPDATE </a:t>
            </a:r>
            <a:endParaRPr/>
          </a:p>
          <a:p>
            <a:pPr marL="0" lvl="0" indent="0" algn="l" rtl="0">
              <a:lnSpc>
                <a:spcPct val="90000"/>
              </a:lnSpc>
              <a:spcBef>
                <a:spcPts val="600"/>
              </a:spcBef>
              <a:spcAft>
                <a:spcPts val="0"/>
              </a:spcAft>
              <a:buSzPts val="1400"/>
              <a:buNone/>
            </a:pPr>
            <a:endParaRPr/>
          </a:p>
          <a:p>
            <a:pPr marL="457200" lvl="0" indent="-317500" algn="l" rtl="0">
              <a:lnSpc>
                <a:spcPct val="90000"/>
              </a:lnSpc>
              <a:spcBef>
                <a:spcPts val="600"/>
              </a:spcBef>
              <a:spcAft>
                <a:spcPts val="0"/>
              </a:spcAft>
              <a:buClr>
                <a:schemeClr val="dk1"/>
              </a:buClr>
              <a:buSzPts val="1400"/>
              <a:buChar char="•"/>
            </a:pPr>
            <a:r>
              <a:rPr lang="en-US"/>
              <a:t>****Click UPDATE before Save!!</a:t>
            </a:r>
            <a:endParaRPr/>
          </a:p>
          <a:p>
            <a:pPr marL="457200" lvl="0" indent="-228600" algn="l" rtl="0">
              <a:lnSpc>
                <a:spcPct val="90000"/>
              </a:lnSpc>
              <a:spcBef>
                <a:spcPts val="600"/>
              </a:spcBef>
              <a:spcAft>
                <a:spcPts val="0"/>
              </a:spcAft>
              <a:buClr>
                <a:schemeClr val="dk1"/>
              </a:buClr>
              <a:buSzPts val="1400"/>
              <a:buNone/>
            </a:pPr>
            <a:endParaRPr/>
          </a:p>
          <a:p>
            <a:pPr marL="457200" lvl="0" indent="-317500" algn="l" rtl="0">
              <a:lnSpc>
                <a:spcPct val="90000"/>
              </a:lnSpc>
              <a:spcBef>
                <a:spcPts val="600"/>
              </a:spcBef>
              <a:spcAft>
                <a:spcPts val="0"/>
              </a:spcAft>
              <a:buClr>
                <a:schemeClr val="dk1"/>
              </a:buClr>
              <a:buSzPts val="1400"/>
              <a:buChar char="•"/>
            </a:pPr>
            <a:r>
              <a:rPr lang="en-US"/>
              <a:t>Then Click Save  </a:t>
            </a:r>
            <a:endParaRPr/>
          </a:p>
          <a:p>
            <a:pPr marL="0" lvl="0" indent="0" algn="l" rtl="0">
              <a:lnSpc>
                <a:spcPct val="90000"/>
              </a:lnSpc>
              <a:spcBef>
                <a:spcPts val="600"/>
              </a:spcBef>
              <a:spcAft>
                <a:spcPts val="0"/>
              </a:spcAft>
              <a:buSzPts val="1400"/>
              <a:buNone/>
            </a:pPr>
            <a:endParaRPr/>
          </a:p>
          <a:p>
            <a:pPr marL="457200" lvl="0" indent="-228600" algn="l" rtl="0">
              <a:lnSpc>
                <a:spcPct val="90000"/>
              </a:lnSpc>
              <a:spcBef>
                <a:spcPts val="600"/>
              </a:spcBef>
              <a:spcAft>
                <a:spcPts val="0"/>
              </a:spcAft>
              <a:buClr>
                <a:schemeClr val="dk1"/>
              </a:buClr>
              <a:buSzPts val="1400"/>
              <a:buNone/>
            </a:pPr>
            <a:endParaRPr/>
          </a:p>
          <a:p>
            <a:pPr marL="457200" lvl="0" indent="-228600" algn="l" rtl="0">
              <a:lnSpc>
                <a:spcPct val="90000"/>
              </a:lnSpc>
              <a:spcBef>
                <a:spcPts val="600"/>
              </a:spcBef>
              <a:spcAft>
                <a:spcPts val="0"/>
              </a:spcAft>
              <a:buClr>
                <a:schemeClr val="dk1"/>
              </a:buClr>
              <a:buSzPts val="1400"/>
              <a:buNone/>
            </a:pPr>
            <a:endParaRPr/>
          </a:p>
          <a:p>
            <a:pPr marL="457200" lvl="0" indent="-228600" algn="l" rtl="0">
              <a:lnSpc>
                <a:spcPct val="90000"/>
              </a:lnSpc>
              <a:spcBef>
                <a:spcPts val="600"/>
              </a:spcBef>
              <a:spcAft>
                <a:spcPts val="0"/>
              </a:spcAft>
              <a:buClr>
                <a:schemeClr val="dk1"/>
              </a:buClr>
              <a:buSzPts val="1400"/>
              <a:buNone/>
            </a:pPr>
            <a:endParaRPr/>
          </a:p>
          <a:p>
            <a:pPr marL="457200" lvl="0" indent="-228600" algn="l" rtl="0">
              <a:lnSpc>
                <a:spcPct val="90000"/>
              </a:lnSpc>
              <a:spcBef>
                <a:spcPts val="600"/>
              </a:spcBef>
              <a:spcAft>
                <a:spcPts val="0"/>
              </a:spcAft>
              <a:buClr>
                <a:schemeClr val="dk1"/>
              </a:buClr>
              <a:buSzPts val="1400"/>
              <a:buNone/>
            </a:pPr>
            <a:endParaRPr/>
          </a:p>
        </p:txBody>
      </p:sp>
      <p:pic>
        <p:nvPicPr>
          <p:cNvPr id="466" name="Google Shape;466;p54"/>
          <p:cNvPicPr preferRelativeResize="0"/>
          <p:nvPr/>
        </p:nvPicPr>
        <p:blipFill rotWithShape="1">
          <a:blip r:embed="rId3">
            <a:alphaModFix/>
          </a:blip>
          <a:srcRect/>
          <a:stretch/>
        </p:blipFill>
        <p:spPr>
          <a:xfrm>
            <a:off x="5870449" y="894523"/>
            <a:ext cx="2075855" cy="976146"/>
          </a:xfrm>
          <a:prstGeom prst="rect">
            <a:avLst/>
          </a:prstGeom>
          <a:noFill/>
          <a:ln>
            <a:noFill/>
          </a:ln>
        </p:spPr>
      </p:pic>
      <p:pic>
        <p:nvPicPr>
          <p:cNvPr id="467" name="Google Shape;467;p54"/>
          <p:cNvPicPr preferRelativeResize="0"/>
          <p:nvPr/>
        </p:nvPicPr>
        <p:blipFill rotWithShape="1">
          <a:blip r:embed="rId4">
            <a:alphaModFix/>
          </a:blip>
          <a:srcRect/>
          <a:stretch/>
        </p:blipFill>
        <p:spPr>
          <a:xfrm>
            <a:off x="1833053" y="4190816"/>
            <a:ext cx="471554" cy="300080"/>
          </a:xfrm>
          <a:prstGeom prst="rect">
            <a:avLst/>
          </a:prstGeom>
          <a:noFill/>
          <a:ln>
            <a:noFill/>
          </a:ln>
        </p:spPr>
      </p:pic>
      <p:pic>
        <p:nvPicPr>
          <p:cNvPr id="468" name="Google Shape;468;p54"/>
          <p:cNvPicPr preferRelativeResize="0"/>
          <p:nvPr/>
        </p:nvPicPr>
        <p:blipFill rotWithShape="1">
          <a:blip r:embed="rId5">
            <a:alphaModFix/>
          </a:blip>
          <a:srcRect/>
          <a:stretch/>
        </p:blipFill>
        <p:spPr>
          <a:xfrm>
            <a:off x="521166" y="2184469"/>
            <a:ext cx="4701244" cy="828791"/>
          </a:xfrm>
          <a:prstGeom prst="rect">
            <a:avLst/>
          </a:prstGeom>
          <a:noFill/>
          <a:ln>
            <a:noFill/>
          </a:ln>
        </p:spPr>
      </p:pic>
      <p:pic>
        <p:nvPicPr>
          <p:cNvPr id="469" name="Google Shape;469;p54"/>
          <p:cNvPicPr preferRelativeResize="0"/>
          <p:nvPr/>
        </p:nvPicPr>
        <p:blipFill rotWithShape="1">
          <a:blip r:embed="rId6">
            <a:alphaModFix/>
          </a:blip>
          <a:srcRect/>
          <a:stretch/>
        </p:blipFill>
        <p:spPr>
          <a:xfrm>
            <a:off x="1593056" y="3175513"/>
            <a:ext cx="1239542" cy="45185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4"/>
          <p:cNvSpPr txBox="1"/>
          <p:nvPr/>
        </p:nvSpPr>
        <p:spPr>
          <a:xfrm>
            <a:off x="186049" y="32750"/>
            <a:ext cx="8839800"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Student Reporting in Iowa (SRI) - SCED codes - </a:t>
            </a:r>
            <a:endParaRPr sz="2400" b="1" i="0" u="none" strike="noStrike" cap="none">
              <a:solidFill>
                <a:schemeClr val="lt1"/>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p:txBody>
      </p:sp>
      <p:sp>
        <p:nvSpPr>
          <p:cNvPr id="73" name="Google Shape;73;p4"/>
          <p:cNvSpPr txBox="1">
            <a:spLocks noGrp="1"/>
          </p:cNvSpPr>
          <p:nvPr>
            <p:ph type="body" idx="1"/>
          </p:nvPr>
        </p:nvSpPr>
        <p:spPr>
          <a:xfrm>
            <a:off x="186050" y="646850"/>
            <a:ext cx="8696100" cy="39696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400"/>
              <a:buNone/>
            </a:pPr>
            <a:r>
              <a:rPr lang="en-US" sz="1200" u="sng">
                <a:solidFill>
                  <a:srgbClr val="0097A7"/>
                </a:solidFill>
                <a:hlinkClick r:id="rId3">
                  <a:extLst>
                    <a:ext uri="{A12FA001-AC4F-418D-AE19-62706E023703}">
                      <ahyp:hlinkClr xmlns:ahyp="http://schemas.microsoft.com/office/drawing/2018/hyperlinkcolor" val="tx"/>
                    </a:ext>
                  </a:extLst>
                </a:hlinkClick>
              </a:rPr>
              <a:t>SCED Coding 101 </a:t>
            </a:r>
            <a:r>
              <a:rPr lang="en-US" sz="1200">
                <a:solidFill>
                  <a:schemeClr val="dk1"/>
                </a:solidFill>
              </a:rPr>
              <a:t>– Introduces the user to SCED codes for secondary level courses. Examples of SCED codes are given, and the user has the opportunity to practice creating SCED codes.</a:t>
            </a:r>
            <a:r>
              <a:rPr lang="en-US" sz="1200"/>
              <a:t> </a:t>
            </a:r>
            <a:r>
              <a:rPr lang="en-US" sz="1200">
                <a:solidFill>
                  <a:schemeClr val="dk1"/>
                </a:solidFill>
              </a:rPr>
              <a:t>National Center for Education Statistics – </a:t>
            </a:r>
            <a:r>
              <a:rPr lang="en-US" sz="1200" u="sng">
                <a:solidFill>
                  <a:srgbClr val="0097A7"/>
                </a:solidFill>
                <a:hlinkClick r:id="rId4">
                  <a:extLst>
                    <a:ext uri="{A12FA001-AC4F-418D-AE19-62706E023703}">
                      <ahyp:hlinkClr xmlns:ahyp="http://schemas.microsoft.com/office/drawing/2018/hyperlinkcolor" val="tx"/>
                    </a:ext>
                  </a:extLst>
                </a:hlinkClick>
              </a:rPr>
              <a:t>What is SCED?</a:t>
            </a:r>
            <a:endParaRPr sz="1200">
              <a:solidFill>
                <a:srgbClr val="0097A7"/>
              </a:solidFill>
            </a:endParaRPr>
          </a:p>
          <a:p>
            <a:pPr marL="0" lvl="0" indent="0" algn="just" rtl="0">
              <a:lnSpc>
                <a:spcPct val="100000"/>
              </a:lnSpc>
              <a:spcBef>
                <a:spcPts val="0"/>
              </a:spcBef>
              <a:spcAft>
                <a:spcPts val="0"/>
              </a:spcAft>
              <a:buSzPts val="1400"/>
              <a:buNone/>
            </a:pPr>
            <a:endParaRPr sz="1200">
              <a:solidFill>
                <a:srgbClr val="0097A7"/>
              </a:solidFill>
            </a:endParaRPr>
          </a:p>
          <a:p>
            <a:pPr marL="127000" lvl="0" indent="-114300" algn="just" rtl="0">
              <a:lnSpc>
                <a:spcPct val="100000"/>
              </a:lnSpc>
              <a:spcBef>
                <a:spcPts val="0"/>
              </a:spcBef>
              <a:spcAft>
                <a:spcPts val="0"/>
              </a:spcAft>
              <a:buSzPts val="1200"/>
              <a:buAutoNum type="arabicPeriod"/>
            </a:pPr>
            <a:r>
              <a:rPr lang="en-US" sz="1200"/>
              <a:t>9-12 courses used as placeholders for no credit, such as study hall or lunch, may contain a single ‘0’ for the SCED</a:t>
            </a:r>
            <a:endParaRPr sz="1200"/>
          </a:p>
          <a:p>
            <a:pPr marL="127000" lvl="0" indent="0" algn="just" rtl="0">
              <a:lnSpc>
                <a:spcPct val="100000"/>
              </a:lnSpc>
              <a:spcBef>
                <a:spcPts val="0"/>
              </a:spcBef>
              <a:spcAft>
                <a:spcPts val="0"/>
              </a:spcAft>
              <a:buSzPts val="1400"/>
              <a:buNone/>
            </a:pPr>
            <a:endParaRPr sz="1200"/>
          </a:p>
          <a:p>
            <a:pPr marL="127000" lvl="0" indent="-114300" algn="just" rtl="0">
              <a:lnSpc>
                <a:spcPct val="100000"/>
              </a:lnSpc>
              <a:spcBef>
                <a:spcPts val="0"/>
              </a:spcBef>
              <a:spcAft>
                <a:spcPts val="0"/>
              </a:spcAft>
              <a:buSzPts val="1200"/>
              <a:buAutoNum type="arabicPeriod"/>
            </a:pPr>
            <a:r>
              <a:rPr lang="en-US" sz="1200"/>
              <a:t>All 9-12 courses should be assigned a course code generated from the coding manual, Secondary School Course Classification System: School Codes for the Exchange of Data (SCED) from the National Center for Educational Statistics, </a:t>
            </a:r>
            <a:r>
              <a:rPr lang="en-US" sz="1200" u="sng">
                <a:solidFill>
                  <a:srgbClr val="0097A7"/>
                </a:solidFill>
                <a:hlinkClick r:id="rId5">
                  <a:extLst>
                    <a:ext uri="{A12FA001-AC4F-418D-AE19-62706E023703}">
                      <ahyp:hlinkClr xmlns:ahyp="http://schemas.microsoft.com/office/drawing/2018/hyperlinkcolor" val="tx"/>
                    </a:ext>
                  </a:extLst>
                </a:hlinkClick>
              </a:rPr>
              <a:t>School Courses for the Exchange of Data (SCED) v12 </a:t>
            </a:r>
            <a:r>
              <a:rPr lang="en-US" sz="1200"/>
              <a:t>as modified by the Iowa Department of Education and found on the State Reporting (SRI) website.</a:t>
            </a:r>
            <a:endParaRPr sz="1200"/>
          </a:p>
          <a:p>
            <a:pPr marL="127000" lvl="0" indent="0" algn="just" rtl="0">
              <a:lnSpc>
                <a:spcPct val="100000"/>
              </a:lnSpc>
              <a:spcBef>
                <a:spcPts val="0"/>
              </a:spcBef>
              <a:spcAft>
                <a:spcPts val="0"/>
              </a:spcAft>
              <a:buSzPts val="1400"/>
              <a:buNone/>
            </a:pPr>
            <a:endParaRPr sz="1200"/>
          </a:p>
          <a:p>
            <a:pPr marL="127000" lvl="0" indent="-114300" algn="just" rtl="0">
              <a:lnSpc>
                <a:spcPct val="100000"/>
              </a:lnSpc>
              <a:spcBef>
                <a:spcPts val="0"/>
              </a:spcBef>
              <a:spcAft>
                <a:spcPts val="0"/>
              </a:spcAft>
              <a:buSzPts val="1200"/>
              <a:buAutoNum type="arabicPeriod"/>
            </a:pPr>
            <a:r>
              <a:rPr lang="en-US" sz="1200"/>
              <a:t>The 9-12 SCED course codes are 11 characters in length and have four components:</a:t>
            </a:r>
            <a:endParaRPr sz="1200"/>
          </a:p>
          <a:p>
            <a:pPr marL="381000" lvl="1" indent="-114300" algn="just" rtl="0">
              <a:lnSpc>
                <a:spcPct val="100000"/>
              </a:lnSpc>
              <a:spcBef>
                <a:spcPts val="0"/>
              </a:spcBef>
              <a:spcAft>
                <a:spcPts val="0"/>
              </a:spcAft>
              <a:buSzPts val="1200"/>
              <a:buAutoNum type="alphaLcPeriod"/>
            </a:pPr>
            <a:r>
              <a:rPr lang="en-US" sz="1200"/>
              <a:t>Course Description consisting of a two digit Subject Area and three digit Course Identifier</a:t>
            </a:r>
            <a:endParaRPr sz="1200"/>
          </a:p>
          <a:p>
            <a:pPr marL="381000" lvl="1" indent="-114300" algn="just" rtl="0">
              <a:lnSpc>
                <a:spcPct val="100000"/>
              </a:lnSpc>
              <a:spcBef>
                <a:spcPts val="0"/>
              </a:spcBef>
              <a:spcAft>
                <a:spcPts val="0"/>
              </a:spcAft>
              <a:buSzPts val="1200"/>
              <a:buAutoNum type="alphaLcPeriod"/>
            </a:pPr>
            <a:r>
              <a:rPr lang="en-US" sz="1200"/>
              <a:t>Course Level consisting of one alphabetic character in UPPERCASE</a:t>
            </a:r>
            <a:endParaRPr sz="1200"/>
          </a:p>
          <a:p>
            <a:pPr marL="381000" lvl="1" indent="-114300" algn="just" rtl="0">
              <a:lnSpc>
                <a:spcPct val="100000"/>
              </a:lnSpc>
              <a:spcBef>
                <a:spcPts val="0"/>
              </a:spcBef>
              <a:spcAft>
                <a:spcPts val="0"/>
              </a:spcAft>
              <a:buSzPts val="1200"/>
              <a:buAutoNum type="alphaLcPeriod"/>
            </a:pPr>
            <a:r>
              <a:rPr lang="en-US" sz="1200"/>
              <a:t>Carnegie Units expressed as a three digit number excluding the decimal point (e.g. 0.50 = 050)</a:t>
            </a:r>
            <a:endParaRPr sz="1200"/>
          </a:p>
          <a:p>
            <a:pPr marL="381000" lvl="1" indent="-114300" algn="just" rtl="0">
              <a:lnSpc>
                <a:spcPct val="100000"/>
              </a:lnSpc>
              <a:spcBef>
                <a:spcPts val="0"/>
              </a:spcBef>
              <a:spcAft>
                <a:spcPts val="0"/>
              </a:spcAft>
              <a:buSzPts val="1200"/>
              <a:buAutoNum type="alphaLcPeriod"/>
            </a:pPr>
            <a:r>
              <a:rPr lang="en-US" sz="1200"/>
              <a:t>A two digit sequence representing a count of the number of times you re-use the first 5 digits for courses with different content or used to indicate 1st term/2nd term of a year-long course</a:t>
            </a:r>
            <a:endParaRPr sz="1200">
              <a:solidFill>
                <a:srgbClr val="0097A7"/>
              </a:solidFill>
            </a:endParaRPr>
          </a:p>
          <a:p>
            <a:pPr marL="914400" lvl="0" indent="0" algn="just" rtl="0">
              <a:lnSpc>
                <a:spcPct val="100000"/>
              </a:lnSpc>
              <a:spcBef>
                <a:spcPts val="0"/>
              </a:spcBef>
              <a:spcAft>
                <a:spcPts val="0"/>
              </a:spcAft>
              <a:buSzPts val="1400"/>
              <a:buNone/>
            </a:pPr>
            <a:endParaRPr sz="1200">
              <a:solidFill>
                <a:srgbClr val="0097A7"/>
              </a:solidFill>
            </a:endParaRPr>
          </a:p>
          <a:p>
            <a:pPr marL="0" lvl="0" indent="0" algn="just" rtl="0">
              <a:lnSpc>
                <a:spcPct val="100000"/>
              </a:lnSpc>
              <a:spcBef>
                <a:spcPts val="0"/>
              </a:spcBef>
              <a:spcAft>
                <a:spcPts val="0"/>
              </a:spcAft>
              <a:buSzPts val="1400"/>
              <a:buNone/>
            </a:pPr>
            <a:r>
              <a:rPr lang="en-US" sz="1200" u="sng">
                <a:solidFill>
                  <a:srgbClr val="0097A7"/>
                </a:solidFill>
                <a:hlinkClick r:id="rId6">
                  <a:extLst>
                    <a:ext uri="{A12FA001-AC4F-418D-AE19-62706E023703}">
                      <ahyp:hlinkClr xmlns:ahyp="http://schemas.microsoft.com/office/drawing/2018/hyperlinkcolor" val="tx"/>
                    </a:ext>
                  </a:extLst>
                </a:hlinkClick>
              </a:rPr>
              <a:t>Understanding the Accreditation Report</a:t>
            </a:r>
            <a:r>
              <a:rPr lang="en-US" sz="1200">
                <a:solidFill>
                  <a:srgbClr val="0097A7"/>
                </a:solidFill>
              </a:rPr>
              <a:t> </a:t>
            </a:r>
            <a:r>
              <a:rPr lang="en-US" sz="1200">
                <a:solidFill>
                  <a:schemeClr val="dk1"/>
                </a:solidFill>
              </a:rPr>
              <a:t>– Explains the Curriculum Accreditation Report, which is found in Winter SRI. It describes the four main focus areas when checking for accuracy and common mistakes that are made.</a:t>
            </a:r>
            <a:endParaRPr sz="1200">
              <a:solidFill>
                <a:schemeClr val="dk1"/>
              </a:solidFill>
            </a:endParaRPr>
          </a:p>
          <a:p>
            <a:pPr marL="457200" lvl="0" indent="0" algn="just" rtl="0">
              <a:lnSpc>
                <a:spcPct val="100000"/>
              </a:lnSpc>
              <a:spcBef>
                <a:spcPts val="0"/>
              </a:spcBef>
              <a:spcAft>
                <a:spcPts val="0"/>
              </a:spcAft>
              <a:buSzPts val="1400"/>
              <a:buNone/>
            </a:pPr>
            <a:endParaRPr sz="1200">
              <a:solidFill>
                <a:schemeClr val="dk1"/>
              </a:solidFill>
            </a:endParaRPr>
          </a:p>
          <a:p>
            <a:pPr marL="0" lvl="0" indent="0" algn="just" rtl="0">
              <a:lnSpc>
                <a:spcPct val="100000"/>
              </a:lnSpc>
              <a:spcBef>
                <a:spcPts val="0"/>
              </a:spcBef>
              <a:spcAft>
                <a:spcPts val="0"/>
              </a:spcAft>
              <a:buSzPts val="1400"/>
              <a:buNone/>
            </a:pPr>
            <a:r>
              <a:rPr lang="en-US" sz="1200" u="sng">
                <a:solidFill>
                  <a:srgbClr val="0097A7"/>
                </a:solidFill>
                <a:hlinkClick r:id="rId7">
                  <a:extLst>
                    <a:ext uri="{A12FA001-AC4F-418D-AE19-62706E023703}">
                      <ahyp:hlinkClr xmlns:ahyp="http://schemas.microsoft.com/office/drawing/2018/hyperlinkcolor" val="tx"/>
                    </a:ext>
                  </a:extLst>
                </a:hlinkClick>
              </a:rPr>
              <a:t>SCED Codes for Non-secondary Courses</a:t>
            </a:r>
            <a:r>
              <a:rPr lang="en-US" sz="1200">
                <a:solidFill>
                  <a:schemeClr val="accent5"/>
                </a:solidFill>
              </a:rPr>
              <a:t> </a:t>
            </a:r>
            <a:r>
              <a:rPr lang="en-US" sz="1200">
                <a:solidFill>
                  <a:srgbClr val="262828"/>
                </a:solidFill>
              </a:rPr>
              <a:t>- Teaches how to create a SCED code for a non-secondary level course.</a:t>
            </a:r>
            <a:endParaRPr sz="1200">
              <a:solidFill>
                <a:schemeClr val="dk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55"/>
          <p:cNvSpPr txBox="1">
            <a:spLocks noGrp="1"/>
          </p:cNvSpPr>
          <p:nvPr>
            <p:ph type="title"/>
          </p:nvPr>
        </p:nvSpPr>
        <p:spPr>
          <a:xfrm>
            <a:off x="254410" y="1"/>
            <a:ext cx="8452200" cy="553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SzPts val="2500"/>
              <a:buNone/>
            </a:pPr>
            <a:r>
              <a:rPr lang="en-US"/>
              <a:t>Power School Individual Based Learning</a:t>
            </a:r>
            <a:endParaRPr/>
          </a:p>
        </p:txBody>
      </p:sp>
      <p:sp>
        <p:nvSpPr>
          <p:cNvPr id="475" name="Google Shape;475;p55"/>
          <p:cNvSpPr txBox="1">
            <a:spLocks noGrp="1"/>
          </p:cNvSpPr>
          <p:nvPr>
            <p:ph type="body" idx="1"/>
          </p:nvPr>
        </p:nvSpPr>
        <p:spPr>
          <a:xfrm>
            <a:off x="516834" y="1095374"/>
            <a:ext cx="8110200" cy="32634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600"/>
              </a:spcBef>
              <a:spcAft>
                <a:spcPts val="0"/>
              </a:spcAft>
              <a:buSzPts val="1400"/>
              <a:buNone/>
            </a:pPr>
            <a:r>
              <a:rPr lang="en-US"/>
              <a:t>Work-Based Learning Tab under Student&gt;Compliance with SCED Subject Areas and WBL Experience drop downs</a:t>
            </a:r>
            <a:endParaRPr/>
          </a:p>
          <a:p>
            <a:pPr marL="0" lvl="0" indent="0" algn="l" rtl="0">
              <a:lnSpc>
                <a:spcPct val="90000"/>
              </a:lnSpc>
              <a:spcBef>
                <a:spcPts val="600"/>
              </a:spcBef>
              <a:spcAft>
                <a:spcPts val="0"/>
              </a:spcAft>
              <a:buSzPts val="1400"/>
              <a:buNone/>
            </a:pPr>
            <a:endParaRPr/>
          </a:p>
          <a:p>
            <a:pPr marL="0" lvl="0" indent="0" algn="l" rtl="0">
              <a:lnSpc>
                <a:spcPct val="90000"/>
              </a:lnSpc>
              <a:spcBef>
                <a:spcPts val="600"/>
              </a:spcBef>
              <a:spcAft>
                <a:spcPts val="0"/>
              </a:spcAft>
              <a:buSzPts val="1400"/>
              <a:buNone/>
            </a:pPr>
            <a:r>
              <a:rPr lang="en-US"/>
              <a:t>Search for your Student- Click Compliance- Individual Work Based Learning</a:t>
            </a:r>
            <a:endParaRPr/>
          </a:p>
          <a:p>
            <a:pPr marL="0" lvl="0" indent="0" algn="l" rtl="0">
              <a:lnSpc>
                <a:spcPct val="90000"/>
              </a:lnSpc>
              <a:spcBef>
                <a:spcPts val="600"/>
              </a:spcBef>
              <a:spcAft>
                <a:spcPts val="0"/>
              </a:spcAft>
              <a:buSzPts val="1400"/>
              <a:buNone/>
            </a:pPr>
            <a:endParaRPr/>
          </a:p>
          <a:p>
            <a:pPr marL="457200" lvl="0" indent="-228600" algn="l" rtl="0">
              <a:lnSpc>
                <a:spcPct val="90000"/>
              </a:lnSpc>
              <a:spcBef>
                <a:spcPts val="600"/>
              </a:spcBef>
              <a:spcAft>
                <a:spcPts val="0"/>
              </a:spcAft>
              <a:buClr>
                <a:schemeClr val="dk1"/>
              </a:buClr>
              <a:buSzPts val="1400"/>
              <a:buNone/>
            </a:pPr>
            <a:endParaRPr/>
          </a:p>
          <a:p>
            <a:pPr marL="457200" lvl="0" indent="-228600" algn="l" rtl="0">
              <a:lnSpc>
                <a:spcPct val="90000"/>
              </a:lnSpc>
              <a:spcBef>
                <a:spcPts val="600"/>
              </a:spcBef>
              <a:spcAft>
                <a:spcPts val="0"/>
              </a:spcAft>
              <a:buClr>
                <a:schemeClr val="dk1"/>
              </a:buClr>
              <a:buSzPts val="1400"/>
              <a:buNone/>
            </a:pPr>
            <a:endParaRPr/>
          </a:p>
        </p:txBody>
      </p:sp>
      <p:pic>
        <p:nvPicPr>
          <p:cNvPr id="476" name="Google Shape;476;p55"/>
          <p:cNvPicPr preferRelativeResize="0"/>
          <p:nvPr/>
        </p:nvPicPr>
        <p:blipFill rotWithShape="1">
          <a:blip r:embed="rId3">
            <a:alphaModFix/>
          </a:blip>
          <a:srcRect/>
          <a:stretch/>
        </p:blipFill>
        <p:spPr>
          <a:xfrm>
            <a:off x="2248267" y="2254709"/>
            <a:ext cx="3308018" cy="240778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56"/>
          <p:cNvSpPr txBox="1">
            <a:spLocks noGrp="1"/>
          </p:cNvSpPr>
          <p:nvPr>
            <p:ph type="title"/>
          </p:nvPr>
        </p:nvSpPr>
        <p:spPr>
          <a:xfrm>
            <a:off x="254410" y="1"/>
            <a:ext cx="8452200" cy="553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SzPts val="2500"/>
              <a:buNone/>
            </a:pPr>
            <a:r>
              <a:rPr lang="en-US"/>
              <a:t>PowerSchool</a:t>
            </a:r>
            <a:endParaRPr/>
          </a:p>
        </p:txBody>
      </p:sp>
      <p:sp>
        <p:nvSpPr>
          <p:cNvPr id="482" name="Google Shape;482;p56"/>
          <p:cNvSpPr txBox="1">
            <a:spLocks noGrp="1"/>
          </p:cNvSpPr>
          <p:nvPr>
            <p:ph type="body" idx="1"/>
          </p:nvPr>
        </p:nvSpPr>
        <p:spPr>
          <a:xfrm>
            <a:off x="101088" y="741232"/>
            <a:ext cx="8526079" cy="4183037"/>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600"/>
              </a:spcBef>
              <a:spcAft>
                <a:spcPts val="0"/>
              </a:spcAft>
              <a:buSzPts val="1400"/>
              <a:buNone/>
            </a:pPr>
            <a:r>
              <a:rPr lang="en-US"/>
              <a:t>Then complete the two areas for the IWBL- each has a drop down to choose:</a:t>
            </a:r>
            <a:endParaRPr/>
          </a:p>
          <a:p>
            <a:pPr marL="0" lvl="0" indent="0" algn="l" rtl="0">
              <a:lnSpc>
                <a:spcPct val="90000"/>
              </a:lnSpc>
              <a:spcBef>
                <a:spcPts val="600"/>
              </a:spcBef>
              <a:spcAft>
                <a:spcPts val="0"/>
              </a:spcAft>
              <a:buSzPts val="1400"/>
              <a:buNone/>
            </a:pPr>
            <a:endParaRPr/>
          </a:p>
          <a:p>
            <a:pPr marL="0" lvl="0" indent="0" algn="l" rtl="0">
              <a:lnSpc>
                <a:spcPct val="90000"/>
              </a:lnSpc>
              <a:spcBef>
                <a:spcPts val="600"/>
              </a:spcBef>
              <a:spcAft>
                <a:spcPts val="0"/>
              </a:spcAft>
              <a:buSzPts val="1400"/>
              <a:buNone/>
            </a:pPr>
            <a:endParaRPr/>
          </a:p>
          <a:p>
            <a:pPr marL="0" lvl="0" indent="0" algn="l" rtl="0">
              <a:lnSpc>
                <a:spcPct val="90000"/>
              </a:lnSpc>
              <a:spcBef>
                <a:spcPts val="600"/>
              </a:spcBef>
              <a:spcAft>
                <a:spcPts val="0"/>
              </a:spcAft>
              <a:buSzPts val="1400"/>
              <a:buNone/>
            </a:pPr>
            <a:endParaRPr/>
          </a:p>
          <a:p>
            <a:pPr marL="0" lvl="0" indent="0" algn="l" rtl="0">
              <a:lnSpc>
                <a:spcPct val="90000"/>
              </a:lnSpc>
              <a:spcBef>
                <a:spcPts val="600"/>
              </a:spcBef>
              <a:spcAft>
                <a:spcPts val="0"/>
              </a:spcAft>
              <a:buSzPts val="1400"/>
              <a:buNone/>
            </a:pPr>
            <a:endParaRPr/>
          </a:p>
          <a:p>
            <a:pPr marL="0" lvl="0" indent="0" algn="l" rtl="0">
              <a:lnSpc>
                <a:spcPct val="90000"/>
              </a:lnSpc>
              <a:spcBef>
                <a:spcPts val="600"/>
              </a:spcBef>
              <a:spcAft>
                <a:spcPts val="0"/>
              </a:spcAft>
              <a:buSzPts val="1400"/>
              <a:buNone/>
            </a:pPr>
            <a:endParaRPr/>
          </a:p>
          <a:p>
            <a:pPr marL="0" lvl="0" indent="0" algn="l" rtl="0">
              <a:lnSpc>
                <a:spcPct val="90000"/>
              </a:lnSpc>
              <a:spcBef>
                <a:spcPts val="600"/>
              </a:spcBef>
              <a:spcAft>
                <a:spcPts val="0"/>
              </a:spcAft>
              <a:buSzPts val="1400"/>
              <a:buNone/>
            </a:pPr>
            <a:r>
              <a:rPr lang="en-US"/>
              <a:t>A business or marketing intern- would be coded this way:</a:t>
            </a:r>
            <a:endParaRPr/>
          </a:p>
          <a:p>
            <a:pPr marL="0" lvl="0" indent="0" algn="l" rtl="0">
              <a:lnSpc>
                <a:spcPct val="90000"/>
              </a:lnSpc>
              <a:spcBef>
                <a:spcPts val="600"/>
              </a:spcBef>
              <a:spcAft>
                <a:spcPts val="0"/>
              </a:spcAft>
              <a:buSzPts val="1400"/>
              <a:buNone/>
            </a:pPr>
            <a:endParaRPr/>
          </a:p>
          <a:p>
            <a:pPr marL="0" lvl="0" indent="0" algn="l" rtl="0">
              <a:lnSpc>
                <a:spcPct val="90000"/>
              </a:lnSpc>
              <a:spcBef>
                <a:spcPts val="600"/>
              </a:spcBef>
              <a:spcAft>
                <a:spcPts val="0"/>
              </a:spcAft>
              <a:buSzPts val="1400"/>
              <a:buNone/>
            </a:pPr>
            <a:endParaRPr/>
          </a:p>
          <a:p>
            <a:pPr marL="0" lvl="0" indent="0" algn="l" rtl="0">
              <a:lnSpc>
                <a:spcPct val="90000"/>
              </a:lnSpc>
              <a:spcBef>
                <a:spcPts val="600"/>
              </a:spcBef>
              <a:spcAft>
                <a:spcPts val="0"/>
              </a:spcAft>
              <a:buSzPts val="1400"/>
              <a:buNone/>
            </a:pPr>
            <a:endParaRPr/>
          </a:p>
          <a:p>
            <a:pPr marL="0" lvl="0" indent="0" algn="l" rtl="0">
              <a:lnSpc>
                <a:spcPct val="90000"/>
              </a:lnSpc>
              <a:spcBef>
                <a:spcPts val="600"/>
              </a:spcBef>
              <a:spcAft>
                <a:spcPts val="0"/>
              </a:spcAft>
              <a:buSzPts val="1400"/>
              <a:buNone/>
            </a:pPr>
            <a:endParaRPr/>
          </a:p>
          <a:p>
            <a:pPr marL="0" lvl="0" indent="0" algn="l" rtl="0">
              <a:lnSpc>
                <a:spcPct val="90000"/>
              </a:lnSpc>
              <a:spcBef>
                <a:spcPts val="600"/>
              </a:spcBef>
              <a:spcAft>
                <a:spcPts val="0"/>
              </a:spcAft>
              <a:buSzPts val="1400"/>
              <a:buNone/>
            </a:pPr>
            <a:endParaRPr/>
          </a:p>
          <a:p>
            <a:pPr marL="0" lvl="0" indent="0" algn="l" rtl="0">
              <a:lnSpc>
                <a:spcPct val="90000"/>
              </a:lnSpc>
              <a:spcBef>
                <a:spcPts val="600"/>
              </a:spcBef>
              <a:spcAft>
                <a:spcPts val="0"/>
              </a:spcAft>
              <a:buSzPts val="1400"/>
              <a:buNone/>
            </a:pPr>
            <a:r>
              <a:rPr lang="en-US"/>
              <a:t>And then click SUBMIT on the right hand side.</a:t>
            </a:r>
            <a:endParaRPr/>
          </a:p>
          <a:p>
            <a:pPr marL="0" lvl="0" indent="0" algn="l" rtl="0">
              <a:lnSpc>
                <a:spcPct val="90000"/>
              </a:lnSpc>
              <a:spcBef>
                <a:spcPts val="600"/>
              </a:spcBef>
              <a:spcAft>
                <a:spcPts val="0"/>
              </a:spcAft>
              <a:buSzPts val="1400"/>
              <a:buNone/>
            </a:pPr>
            <a:endParaRPr/>
          </a:p>
          <a:p>
            <a:pPr marL="0" lvl="0" indent="0" algn="l" rtl="0">
              <a:lnSpc>
                <a:spcPct val="90000"/>
              </a:lnSpc>
              <a:spcBef>
                <a:spcPts val="600"/>
              </a:spcBef>
              <a:spcAft>
                <a:spcPts val="0"/>
              </a:spcAft>
              <a:buSzPts val="1400"/>
              <a:buNone/>
            </a:pPr>
            <a:endParaRPr/>
          </a:p>
          <a:p>
            <a:pPr marL="0" lvl="0" indent="0" algn="l" rtl="0">
              <a:lnSpc>
                <a:spcPct val="90000"/>
              </a:lnSpc>
              <a:spcBef>
                <a:spcPts val="600"/>
              </a:spcBef>
              <a:spcAft>
                <a:spcPts val="0"/>
              </a:spcAft>
              <a:buSzPts val="1400"/>
              <a:buNone/>
            </a:pPr>
            <a:endParaRPr/>
          </a:p>
        </p:txBody>
      </p:sp>
      <p:pic>
        <p:nvPicPr>
          <p:cNvPr id="483" name="Google Shape;483;p56"/>
          <p:cNvPicPr preferRelativeResize="0"/>
          <p:nvPr/>
        </p:nvPicPr>
        <p:blipFill rotWithShape="1">
          <a:blip r:embed="rId3">
            <a:alphaModFix/>
          </a:blip>
          <a:srcRect/>
          <a:stretch/>
        </p:blipFill>
        <p:spPr>
          <a:xfrm>
            <a:off x="145355" y="2832749"/>
            <a:ext cx="7423392" cy="1336068"/>
          </a:xfrm>
          <a:prstGeom prst="rect">
            <a:avLst/>
          </a:prstGeom>
          <a:noFill/>
          <a:ln>
            <a:noFill/>
          </a:ln>
        </p:spPr>
      </p:pic>
      <p:pic>
        <p:nvPicPr>
          <p:cNvPr id="484" name="Google Shape;484;p56"/>
          <p:cNvPicPr preferRelativeResize="0"/>
          <p:nvPr/>
        </p:nvPicPr>
        <p:blipFill rotWithShape="1">
          <a:blip r:embed="rId4">
            <a:alphaModFix/>
          </a:blip>
          <a:srcRect/>
          <a:stretch/>
        </p:blipFill>
        <p:spPr>
          <a:xfrm>
            <a:off x="147840" y="1095382"/>
            <a:ext cx="6401693" cy="1057423"/>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g3866c0f57e8_1_0"/>
          <p:cNvSpPr txBox="1">
            <a:spLocks noGrp="1"/>
          </p:cNvSpPr>
          <p:nvPr>
            <p:ph type="title"/>
          </p:nvPr>
        </p:nvSpPr>
        <p:spPr>
          <a:xfrm>
            <a:off x="190808" y="1"/>
            <a:ext cx="6339300" cy="4149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2500"/>
              <a:buFont typeface="Arial"/>
              <a:buNone/>
            </a:pPr>
            <a:r>
              <a:rPr lang="en-US"/>
              <a:t>ALMA coding</a:t>
            </a:r>
            <a:endParaRPr/>
          </a:p>
        </p:txBody>
      </p:sp>
      <p:sp>
        <p:nvSpPr>
          <p:cNvPr id="490" name="Google Shape;490;g3866c0f57e8_1_0"/>
          <p:cNvSpPr txBox="1">
            <a:spLocks noGrp="1"/>
          </p:cNvSpPr>
          <p:nvPr>
            <p:ph type="body" idx="1"/>
          </p:nvPr>
        </p:nvSpPr>
        <p:spPr>
          <a:xfrm>
            <a:off x="387626" y="821531"/>
            <a:ext cx="6082500" cy="2447700"/>
          </a:xfrm>
          <a:prstGeom prst="rect">
            <a:avLst/>
          </a:prstGeom>
          <a:noFill/>
          <a:ln>
            <a:noFill/>
          </a:ln>
        </p:spPr>
        <p:txBody>
          <a:bodyPr spcFirstLastPara="1" wrap="square" lIns="68575" tIns="34275" rIns="68575" bIns="34275" anchor="t" anchorCtr="0">
            <a:normAutofit/>
          </a:bodyPr>
          <a:lstStyle/>
          <a:p>
            <a:pPr marL="127000" lvl="0" indent="-127000" algn="l" rtl="0">
              <a:lnSpc>
                <a:spcPct val="90000"/>
              </a:lnSpc>
              <a:spcBef>
                <a:spcPts val="0"/>
              </a:spcBef>
              <a:spcAft>
                <a:spcPts val="0"/>
              </a:spcAft>
              <a:buClr>
                <a:srgbClr val="222222"/>
              </a:buClr>
              <a:buSzPts val="1400"/>
              <a:buChar char="•"/>
            </a:pPr>
            <a:r>
              <a:rPr lang="en-US" sz="1400" b="1" i="0">
                <a:solidFill>
                  <a:srgbClr val="222222"/>
                </a:solidFill>
                <a:latin typeface="Arial"/>
                <a:ea typeface="Arial"/>
                <a:cs typeface="Arial"/>
                <a:sym typeface="Arial"/>
              </a:rPr>
              <a:t>IndWBL- Student &gt; Bio &gt; Additional Fields &gt; Non-Embedded Workbased Learning Experience</a:t>
            </a:r>
            <a:endParaRPr sz="1400"/>
          </a:p>
          <a:p>
            <a:pPr marL="127000" lvl="0" indent="-25400" algn="l" rtl="0">
              <a:lnSpc>
                <a:spcPct val="90000"/>
              </a:lnSpc>
              <a:spcBef>
                <a:spcPts val="600"/>
              </a:spcBef>
              <a:spcAft>
                <a:spcPts val="0"/>
              </a:spcAft>
              <a:buClr>
                <a:schemeClr val="dk1"/>
              </a:buClr>
              <a:buSzPts val="1600"/>
              <a:buNone/>
            </a:pPr>
            <a:endParaRPr/>
          </a:p>
        </p:txBody>
      </p:sp>
      <p:pic>
        <p:nvPicPr>
          <p:cNvPr id="491" name="Google Shape;491;g3866c0f57e8_1_0"/>
          <p:cNvPicPr preferRelativeResize="0"/>
          <p:nvPr/>
        </p:nvPicPr>
        <p:blipFill rotWithShape="1">
          <a:blip r:embed="rId3">
            <a:alphaModFix/>
          </a:blip>
          <a:srcRect/>
          <a:stretch/>
        </p:blipFill>
        <p:spPr>
          <a:xfrm>
            <a:off x="663678" y="1560151"/>
            <a:ext cx="6582585" cy="2364381"/>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57"/>
          <p:cNvSpPr txBox="1">
            <a:spLocks noGrp="1"/>
          </p:cNvSpPr>
          <p:nvPr>
            <p:ph type="title"/>
          </p:nvPr>
        </p:nvSpPr>
        <p:spPr>
          <a:xfrm>
            <a:off x="254410" y="1"/>
            <a:ext cx="8452200" cy="553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SzPts val="2500"/>
              <a:buNone/>
            </a:pPr>
            <a:r>
              <a:rPr lang="en-US"/>
              <a:t>Reporting In SRI</a:t>
            </a:r>
            <a:endParaRPr/>
          </a:p>
        </p:txBody>
      </p:sp>
      <p:sp>
        <p:nvSpPr>
          <p:cNvPr id="497" name="Google Shape;497;p57"/>
          <p:cNvSpPr txBox="1">
            <a:spLocks noGrp="1"/>
          </p:cNvSpPr>
          <p:nvPr>
            <p:ph type="body" idx="1"/>
          </p:nvPr>
        </p:nvSpPr>
        <p:spPr>
          <a:xfrm>
            <a:off x="441700" y="628650"/>
            <a:ext cx="8452268" cy="4514848"/>
          </a:xfrm>
          <a:prstGeom prst="rect">
            <a:avLst/>
          </a:prstGeom>
          <a:noFill/>
          <a:ln>
            <a:noFill/>
          </a:ln>
        </p:spPr>
        <p:txBody>
          <a:bodyPr spcFirstLastPara="1" wrap="square" lIns="68575" tIns="34275" rIns="68575" bIns="34275" anchor="t" anchorCtr="0">
            <a:normAutofit/>
          </a:bodyPr>
          <a:lstStyle/>
          <a:p>
            <a:pPr marL="457200" lvl="0" indent="-317500" algn="l" rtl="0">
              <a:lnSpc>
                <a:spcPct val="90000"/>
              </a:lnSpc>
              <a:spcBef>
                <a:spcPts val="600"/>
              </a:spcBef>
              <a:spcAft>
                <a:spcPts val="0"/>
              </a:spcAft>
              <a:buClr>
                <a:schemeClr val="dk1"/>
              </a:buClr>
              <a:buSzPts val="1400"/>
              <a:buChar char="•"/>
            </a:pPr>
            <a:r>
              <a:rPr lang="en-US"/>
              <a:t>Students coded for Individual Work Based Learning in their Student Information System will show here in SRI:</a:t>
            </a:r>
            <a:endParaRPr/>
          </a:p>
          <a:p>
            <a:pPr marL="457200" lvl="0" indent="-228600" algn="l" rtl="0">
              <a:lnSpc>
                <a:spcPct val="90000"/>
              </a:lnSpc>
              <a:spcBef>
                <a:spcPts val="600"/>
              </a:spcBef>
              <a:spcAft>
                <a:spcPts val="0"/>
              </a:spcAft>
              <a:buClr>
                <a:schemeClr val="dk1"/>
              </a:buClr>
              <a:buSzPts val="1400"/>
              <a:buNone/>
            </a:pPr>
            <a:endParaRPr/>
          </a:p>
          <a:p>
            <a:pPr marL="457200" lvl="0" indent="-317500" algn="l" rtl="0">
              <a:lnSpc>
                <a:spcPct val="90000"/>
              </a:lnSpc>
              <a:spcBef>
                <a:spcPts val="600"/>
              </a:spcBef>
              <a:spcAft>
                <a:spcPts val="0"/>
              </a:spcAft>
              <a:buClr>
                <a:schemeClr val="dk1"/>
              </a:buClr>
              <a:buSzPts val="1400"/>
              <a:buChar char="•"/>
            </a:pPr>
            <a:r>
              <a:rPr lang="en-US"/>
              <a:t>Edportal- EdInfo- Student Level Applications- Student Reporting Iowa</a:t>
            </a:r>
            <a:endParaRPr/>
          </a:p>
          <a:p>
            <a:pPr marL="914400" lvl="1" indent="-317500" algn="l" rtl="0">
              <a:lnSpc>
                <a:spcPct val="90000"/>
              </a:lnSpc>
              <a:spcBef>
                <a:spcPts val="300"/>
              </a:spcBef>
              <a:spcAft>
                <a:spcPts val="0"/>
              </a:spcAft>
              <a:buSzPts val="1400"/>
              <a:buChar char="•"/>
            </a:pPr>
            <a:r>
              <a:rPr lang="en-US"/>
              <a:t>Programs/Indicators</a:t>
            </a:r>
            <a:endParaRPr/>
          </a:p>
          <a:p>
            <a:pPr marL="914400" lvl="1" indent="-317500" algn="l" rtl="0">
              <a:lnSpc>
                <a:spcPct val="90000"/>
              </a:lnSpc>
              <a:spcBef>
                <a:spcPts val="300"/>
              </a:spcBef>
              <a:spcAft>
                <a:spcPts val="0"/>
              </a:spcAft>
              <a:buSzPts val="1400"/>
              <a:buChar char="•"/>
            </a:pPr>
            <a:r>
              <a:rPr lang="en-US"/>
              <a:t>Click the Wording ‘Individual Work Based Learning’ to see the students coded</a:t>
            </a:r>
            <a:endParaRPr/>
          </a:p>
          <a:p>
            <a:pPr marL="914400" lvl="1" indent="-228600" algn="l" rtl="0">
              <a:lnSpc>
                <a:spcPct val="90000"/>
              </a:lnSpc>
              <a:spcBef>
                <a:spcPts val="300"/>
              </a:spcBef>
              <a:spcAft>
                <a:spcPts val="0"/>
              </a:spcAft>
              <a:buSzPts val="1400"/>
              <a:buNone/>
            </a:pPr>
            <a:endParaRPr/>
          </a:p>
          <a:p>
            <a:pPr marL="457200" lvl="0" indent="-228600" algn="l" rtl="0">
              <a:lnSpc>
                <a:spcPct val="90000"/>
              </a:lnSpc>
              <a:spcBef>
                <a:spcPts val="600"/>
              </a:spcBef>
              <a:spcAft>
                <a:spcPts val="0"/>
              </a:spcAft>
              <a:buClr>
                <a:schemeClr val="dk1"/>
              </a:buClr>
              <a:buSzPts val="1400"/>
              <a:buNone/>
            </a:pPr>
            <a:endParaRPr/>
          </a:p>
        </p:txBody>
      </p:sp>
      <p:pic>
        <p:nvPicPr>
          <p:cNvPr id="498" name="Google Shape;498;p57"/>
          <p:cNvPicPr preferRelativeResize="0"/>
          <p:nvPr/>
        </p:nvPicPr>
        <p:blipFill rotWithShape="1">
          <a:blip r:embed="rId3">
            <a:alphaModFix/>
          </a:blip>
          <a:srcRect/>
          <a:stretch/>
        </p:blipFill>
        <p:spPr>
          <a:xfrm>
            <a:off x="2845012" y="2278856"/>
            <a:ext cx="2906030" cy="249344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2"/>
          <p:cNvSpPr txBox="1"/>
          <p:nvPr/>
        </p:nvSpPr>
        <p:spPr>
          <a:xfrm>
            <a:off x="111074" y="37826"/>
            <a:ext cx="8922000" cy="4686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000"/>
              <a:buFont typeface="Arial"/>
              <a:buNone/>
            </a:pPr>
            <a:r>
              <a:rPr lang="en-US" sz="1900" b="1" i="0" u="none" strike="noStrike" cap="none">
                <a:solidFill>
                  <a:schemeClr val="lt1"/>
                </a:solidFill>
                <a:latin typeface="Arial"/>
                <a:ea typeface="Arial"/>
                <a:cs typeface="Arial"/>
                <a:sym typeface="Arial"/>
              </a:rPr>
              <a:t>SRI is the foundation for… Secondary CTE Reporting Application (SCTERA)</a:t>
            </a:r>
            <a:endParaRPr sz="2400" b="0" i="0" u="none" strike="noStrike" cap="none">
              <a:solidFill>
                <a:srgbClr val="000000"/>
              </a:solidFill>
              <a:latin typeface="Arial"/>
              <a:ea typeface="Arial"/>
              <a:cs typeface="Arial"/>
              <a:sym typeface="Arial"/>
            </a:endParaRPr>
          </a:p>
        </p:txBody>
      </p:sp>
      <p:sp>
        <p:nvSpPr>
          <p:cNvPr id="79" name="Google Shape;79;p12"/>
          <p:cNvSpPr txBox="1">
            <a:spLocks noGrp="1"/>
          </p:cNvSpPr>
          <p:nvPr>
            <p:ph type="body" idx="1"/>
          </p:nvPr>
        </p:nvSpPr>
        <p:spPr>
          <a:xfrm>
            <a:off x="111075" y="646850"/>
            <a:ext cx="8771100" cy="25623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400"/>
              <a:buNone/>
            </a:pPr>
            <a:r>
              <a:rPr lang="en-US" dirty="0">
                <a:solidFill>
                  <a:schemeClr val="dk1"/>
                </a:solidFill>
              </a:rPr>
              <a:t>The SRI system is the basis for extracting CTE data into the Secondary CTE Reporting Application (SCTERA) system (another EdInfo Application) </a:t>
            </a:r>
            <a:endParaRPr dirty="0"/>
          </a:p>
          <a:p>
            <a:pPr marL="457200" lvl="0" indent="-330200" algn="just" rtl="0">
              <a:lnSpc>
                <a:spcPct val="100000"/>
              </a:lnSpc>
              <a:spcBef>
                <a:spcPts val="0"/>
              </a:spcBef>
              <a:spcAft>
                <a:spcPts val="0"/>
              </a:spcAft>
              <a:buSzPts val="1600"/>
              <a:buChar char="•"/>
            </a:pPr>
            <a:r>
              <a:rPr lang="en-US" dirty="0">
                <a:solidFill>
                  <a:schemeClr val="dk1"/>
                </a:solidFill>
              </a:rPr>
              <a:t>A EdInfo Application within the </a:t>
            </a:r>
            <a:r>
              <a:rPr lang="en-US" u="sng" dirty="0">
                <a:solidFill>
                  <a:srgbClr val="0097A7"/>
                </a:solidFill>
                <a:hlinkClick r:id="rId3">
                  <a:extLst>
                    <a:ext uri="{A12FA001-AC4F-418D-AE19-62706E023703}">
                      <ahyp:hlinkClr xmlns:ahyp="http://schemas.microsoft.com/office/drawing/2018/hyperlinkcolor" val="tx"/>
                    </a:ext>
                  </a:extLst>
                </a:hlinkClick>
              </a:rPr>
              <a:t>Iowa Education Portal</a:t>
            </a:r>
            <a:endParaRPr dirty="0">
              <a:solidFill>
                <a:srgbClr val="0097A7"/>
              </a:solidFill>
            </a:endParaRPr>
          </a:p>
          <a:p>
            <a:pPr marL="457200" lvl="0" indent="0" algn="just" rtl="0">
              <a:lnSpc>
                <a:spcPct val="100000"/>
              </a:lnSpc>
              <a:spcBef>
                <a:spcPts val="0"/>
              </a:spcBef>
              <a:spcAft>
                <a:spcPts val="0"/>
              </a:spcAft>
              <a:buSzPts val="1400"/>
              <a:buNone/>
            </a:pPr>
            <a:endParaRPr dirty="0">
              <a:solidFill>
                <a:schemeClr val="dk1"/>
              </a:solidFill>
            </a:endParaRPr>
          </a:p>
          <a:p>
            <a:pPr marL="0" lvl="0" indent="0" algn="just" rtl="0">
              <a:lnSpc>
                <a:spcPct val="100000"/>
              </a:lnSpc>
              <a:spcBef>
                <a:spcPts val="0"/>
              </a:spcBef>
              <a:spcAft>
                <a:spcPts val="0"/>
              </a:spcAft>
              <a:buSzPts val="1400"/>
              <a:buNone/>
            </a:pPr>
            <a:r>
              <a:rPr lang="en-US" dirty="0">
                <a:solidFill>
                  <a:schemeClr val="dk1"/>
                </a:solidFill>
              </a:rPr>
              <a:t>The information from SCTERA is used for ensuring that school districts comply with state and federal career and technical education requirements. </a:t>
            </a:r>
            <a:endParaRPr dirty="0"/>
          </a:p>
          <a:p>
            <a:pPr marL="0" lvl="0" indent="0" algn="just" rtl="0">
              <a:lnSpc>
                <a:spcPct val="100000"/>
              </a:lnSpc>
              <a:spcBef>
                <a:spcPts val="0"/>
              </a:spcBef>
              <a:spcAft>
                <a:spcPts val="0"/>
              </a:spcAft>
              <a:buSzPts val="1400"/>
              <a:buNone/>
            </a:pPr>
            <a:endParaRPr dirty="0">
              <a:solidFill>
                <a:schemeClr val="dk1"/>
              </a:solidFill>
            </a:endParaRPr>
          </a:p>
          <a:p>
            <a:pPr marL="0" lvl="0" indent="0" algn="just" rtl="0">
              <a:lnSpc>
                <a:spcPct val="100000"/>
              </a:lnSpc>
              <a:spcBef>
                <a:spcPts val="0"/>
              </a:spcBef>
              <a:spcAft>
                <a:spcPts val="0"/>
              </a:spcAft>
              <a:buSzPts val="1400"/>
              <a:buNone/>
            </a:pPr>
            <a:r>
              <a:rPr lang="en-US" dirty="0">
                <a:solidFill>
                  <a:schemeClr val="dk1"/>
                </a:solidFill>
              </a:rPr>
              <a:t>SCTERA information is also used to develop data required for the annual consolidated annual report (CAR) and reporting performance on the Federal Perkins accountability performance indicators.</a:t>
            </a:r>
            <a:endParaRPr dirty="0"/>
          </a:p>
        </p:txBody>
      </p:sp>
      <p:sp>
        <p:nvSpPr>
          <p:cNvPr id="80" name="Google Shape;80;p12"/>
          <p:cNvSpPr/>
          <p:nvPr/>
        </p:nvSpPr>
        <p:spPr>
          <a:xfrm>
            <a:off x="3040992" y="3353569"/>
            <a:ext cx="2587200" cy="1049700"/>
          </a:xfrm>
          <a:prstGeom prst="rightArrow">
            <a:avLst>
              <a:gd name="adj1" fmla="val 50000"/>
              <a:gd name="adj2" fmla="val 50000"/>
            </a:avLst>
          </a:prstGeom>
          <a:solidFill>
            <a:srgbClr val="EF8600"/>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One-way Data Connection</a:t>
            </a:r>
            <a:endParaRPr sz="1400" b="0" i="0" u="none" strike="noStrike" cap="none">
              <a:solidFill>
                <a:schemeClr val="dk1"/>
              </a:solidFill>
              <a:latin typeface="Arial"/>
              <a:ea typeface="Arial"/>
              <a:cs typeface="Arial"/>
              <a:sym typeface="Arial"/>
            </a:endParaRPr>
          </a:p>
        </p:txBody>
      </p:sp>
      <p:sp>
        <p:nvSpPr>
          <p:cNvPr id="81" name="Google Shape;81;p12"/>
          <p:cNvSpPr/>
          <p:nvPr/>
        </p:nvSpPr>
        <p:spPr>
          <a:xfrm>
            <a:off x="567150" y="3479389"/>
            <a:ext cx="1857300" cy="863700"/>
          </a:xfrm>
          <a:prstGeom prst="roundRect">
            <a:avLst>
              <a:gd name="adj" fmla="val 16667"/>
            </a:avLst>
          </a:prstGeom>
          <a:solidFill>
            <a:schemeClr val="accent6"/>
          </a:solidFill>
          <a:ln w="25400" cap="flat" cmpd="sng">
            <a:solidFill>
              <a:srgbClr val="006E7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Student Reporting in Iowa (SRI)</a:t>
            </a:r>
            <a:endParaRPr sz="1400" b="0" i="0" u="none" strike="noStrike" cap="none">
              <a:solidFill>
                <a:schemeClr val="dk1"/>
              </a:solidFill>
              <a:latin typeface="Arial"/>
              <a:ea typeface="Arial"/>
              <a:cs typeface="Arial"/>
              <a:sym typeface="Arial"/>
            </a:endParaRPr>
          </a:p>
        </p:txBody>
      </p:sp>
      <p:sp>
        <p:nvSpPr>
          <p:cNvPr id="82" name="Google Shape;82;p12"/>
          <p:cNvSpPr/>
          <p:nvPr/>
        </p:nvSpPr>
        <p:spPr>
          <a:xfrm>
            <a:off x="5989755" y="3248870"/>
            <a:ext cx="2587200" cy="1334100"/>
          </a:xfrm>
          <a:prstGeom prst="ellipse">
            <a:avLst/>
          </a:prstGeom>
          <a:solidFill>
            <a:srgbClr val="CFE2F3"/>
          </a:solidFill>
          <a:ln w="25400" cap="flat" cmpd="sng">
            <a:solidFill>
              <a:srgbClr val="5769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Secondary CTE Reporting Application (SCTERA)</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3"/>
          <p:cNvPicPr preferRelativeResize="0"/>
          <p:nvPr/>
        </p:nvPicPr>
        <p:blipFill rotWithShape="1">
          <a:blip r:embed="rId3">
            <a:alphaModFix/>
          </a:blip>
          <a:srcRect/>
          <a:stretch/>
        </p:blipFill>
        <p:spPr>
          <a:xfrm>
            <a:off x="3569895" y="889300"/>
            <a:ext cx="5377376" cy="3751402"/>
          </a:xfrm>
          <a:prstGeom prst="rect">
            <a:avLst/>
          </a:prstGeom>
          <a:noFill/>
          <a:ln w="9525" cap="flat" cmpd="sng">
            <a:solidFill>
              <a:schemeClr val="dk1"/>
            </a:solidFill>
            <a:prstDash val="solid"/>
            <a:round/>
            <a:headEnd type="none" w="sm" len="sm"/>
            <a:tailEnd type="none" w="sm" len="sm"/>
          </a:ln>
        </p:spPr>
      </p:pic>
      <p:sp>
        <p:nvSpPr>
          <p:cNvPr id="88" name="Google Shape;88;p13"/>
          <p:cNvSpPr txBox="1"/>
          <p:nvPr/>
        </p:nvSpPr>
        <p:spPr>
          <a:xfrm>
            <a:off x="167425" y="38550"/>
            <a:ext cx="8082000"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Secondary CTE Reporting Application (SCTERA)</a:t>
            </a:r>
            <a:endParaRPr sz="2400" b="0" i="0" u="none" strike="noStrike" cap="none">
              <a:solidFill>
                <a:srgbClr val="000000"/>
              </a:solidFill>
              <a:latin typeface="Arial"/>
              <a:ea typeface="Arial"/>
              <a:cs typeface="Arial"/>
              <a:sym typeface="Arial"/>
            </a:endParaRPr>
          </a:p>
        </p:txBody>
      </p:sp>
      <p:sp>
        <p:nvSpPr>
          <p:cNvPr id="89" name="Google Shape;89;p13"/>
          <p:cNvSpPr/>
          <p:nvPr/>
        </p:nvSpPr>
        <p:spPr>
          <a:xfrm>
            <a:off x="4023325" y="1428901"/>
            <a:ext cx="370200" cy="183000"/>
          </a:xfrm>
          <a:prstGeom prst="rect">
            <a:avLst/>
          </a:prstGeom>
          <a:noFill/>
          <a:ln w="38100" cap="flat" cmpd="sng">
            <a:solidFill>
              <a:srgbClr val="C00000"/>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0" name="Google Shape;90;p13"/>
          <p:cNvSpPr/>
          <p:nvPr/>
        </p:nvSpPr>
        <p:spPr>
          <a:xfrm>
            <a:off x="110822" y="754237"/>
            <a:ext cx="3307357" cy="387798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Log in to the </a:t>
            </a:r>
            <a:r>
              <a:rPr lang="en-US" sz="1800" b="1" i="0" u="sng" strike="noStrike" cap="none" dirty="0">
                <a:solidFill>
                  <a:srgbClr val="0097A7"/>
                </a:solidFill>
                <a:latin typeface="Arial"/>
                <a:ea typeface="Arial"/>
                <a:cs typeface="Arial"/>
                <a:sym typeface="Arial"/>
                <a:hlinkClick r:id="rId4">
                  <a:extLst>
                    <a:ext uri="{A12FA001-AC4F-418D-AE19-62706E023703}">
                      <ahyp:hlinkClr xmlns:ahyp="http://schemas.microsoft.com/office/drawing/2018/hyperlinkcolor" val="tx"/>
                    </a:ext>
                  </a:extLst>
                </a:hlinkClick>
              </a:rPr>
              <a:t>Iowa Department of Education Portal </a:t>
            </a:r>
            <a:endParaRPr sz="1800" b="1" i="0" u="none" strike="noStrike" cap="none" dirty="0">
              <a:solidFill>
                <a:srgbClr val="0097A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sng"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sng" strike="noStrike" cap="none" dirty="0">
                <a:solidFill>
                  <a:srgbClr val="000000"/>
                </a:solidFill>
                <a:latin typeface="Arial"/>
                <a:ea typeface="Arial"/>
                <a:cs typeface="Arial"/>
                <a:sym typeface="Arial"/>
              </a:rPr>
              <a:t>IDE recommends using the Google Chrome web browser</a:t>
            </a:r>
            <a:endParaRPr sz="5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Arial"/>
                <a:ea typeface="Arial"/>
                <a:cs typeface="Arial"/>
                <a:sym typeface="Arial"/>
              </a:rPr>
              <a:t>Access to the Secondary CTE Reporting Application (SCTERA) is through the Iowa Education Portal: </a:t>
            </a:r>
            <a:r>
              <a:rPr lang="en-US" sz="1600" b="1" i="0" u="sng" strike="noStrike" cap="none" dirty="0">
                <a:solidFill>
                  <a:srgbClr val="0097A7"/>
                </a:solidFill>
                <a:latin typeface="Arial"/>
                <a:ea typeface="Arial"/>
                <a:cs typeface="Arial"/>
                <a:sym typeface="Arial"/>
                <a:hlinkClick r:id="rId4">
                  <a:extLst>
                    <a:ext uri="{A12FA001-AC4F-418D-AE19-62706E023703}">
                      <ahyp:hlinkClr xmlns:ahyp="http://schemas.microsoft.com/office/drawing/2018/hyperlinkcolor" val="tx"/>
                    </a:ext>
                  </a:extLst>
                </a:hlinkClick>
              </a:rPr>
              <a:t>https://portal.ed.iowa.gov</a:t>
            </a:r>
            <a:endParaRPr sz="1800" b="0" i="0" u="none" strike="noStrike" cap="none" dirty="0">
              <a:solidFill>
                <a:srgbClr val="0097A7"/>
              </a:solidFill>
              <a:latin typeface="Arial"/>
              <a:ea typeface="Arial"/>
              <a:cs typeface="Arial"/>
              <a:sym typeface="Arial"/>
            </a:endParaRPr>
          </a:p>
        </p:txBody>
      </p:sp>
      <p:sp>
        <p:nvSpPr>
          <p:cNvPr id="91" name="Google Shape;91;p13"/>
          <p:cNvSpPr/>
          <p:nvPr/>
        </p:nvSpPr>
        <p:spPr>
          <a:xfrm>
            <a:off x="3712475" y="2085700"/>
            <a:ext cx="4945500" cy="1181700"/>
          </a:xfrm>
          <a:prstGeom prst="rect">
            <a:avLst/>
          </a:prstGeom>
          <a:noFill/>
          <a:ln w="38100" cap="flat" cmpd="sng">
            <a:solidFill>
              <a:srgbClr val="C0000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p:nvPr/>
        </p:nvSpPr>
        <p:spPr>
          <a:xfrm>
            <a:off x="75379" y="52875"/>
            <a:ext cx="7404419"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Secondary CTE Reporting Application (SCTERA)</a:t>
            </a:r>
            <a:endParaRPr sz="2400" b="1" i="0" u="none" strike="noStrike" cap="none">
              <a:solidFill>
                <a:schemeClr val="lt1"/>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p:txBody>
      </p:sp>
      <p:sp>
        <p:nvSpPr>
          <p:cNvPr id="97" name="Google Shape;97;p14"/>
          <p:cNvSpPr/>
          <p:nvPr/>
        </p:nvSpPr>
        <p:spPr>
          <a:xfrm>
            <a:off x="232500" y="1027225"/>
            <a:ext cx="3872100" cy="334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900" b="1" i="0" u="none" strike="noStrike" cap="none" dirty="0">
                <a:solidFill>
                  <a:srgbClr val="000000"/>
                </a:solidFill>
                <a:latin typeface="Arial"/>
                <a:ea typeface="Arial"/>
                <a:cs typeface="Arial"/>
                <a:sym typeface="Arial"/>
              </a:rPr>
              <a:t>Experiencing difficulty with the State of Iowa’s Okta double-authentication security log-in tool?</a:t>
            </a:r>
            <a:endParaRPr sz="19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9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900" b="1" i="0" u="none" strike="noStrike" cap="none" dirty="0">
                <a:solidFill>
                  <a:srgbClr val="000000"/>
                </a:solidFill>
                <a:latin typeface="Arial"/>
                <a:ea typeface="Arial"/>
                <a:cs typeface="Arial"/>
                <a:sym typeface="Arial"/>
              </a:rPr>
              <a:t>Try starting with some self-help resources: </a:t>
            </a:r>
            <a:r>
              <a:rPr lang="en-US" sz="1900" b="1" i="0" u="sng" strike="noStrike" cap="none" dirty="0">
                <a:solidFill>
                  <a:schemeClr val="hlink"/>
                </a:solidFill>
                <a:latin typeface="Arial"/>
                <a:ea typeface="Arial"/>
                <a:cs typeface="Arial"/>
                <a:sym typeface="Arial"/>
                <a:hlinkClick r:id="rId3"/>
              </a:rPr>
              <a:t>Okta.iowa.gov - Resources</a:t>
            </a:r>
            <a:r>
              <a:rPr lang="en-US" sz="1900" b="1" i="0" u="none" strike="noStrike" cap="none" dirty="0">
                <a:solidFill>
                  <a:srgbClr val="000000"/>
                </a:solidFill>
                <a:latin typeface="Arial"/>
                <a:ea typeface="Arial"/>
                <a:cs typeface="Arial"/>
                <a:sym typeface="Arial"/>
              </a:rPr>
              <a:t> </a:t>
            </a:r>
            <a:endParaRPr sz="19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400" b="1" i="0" u="none" strike="noStrike" cap="none" dirty="0">
              <a:solidFill>
                <a:srgbClr val="000000"/>
              </a:solidFill>
              <a:latin typeface="Arial"/>
              <a:ea typeface="Arial"/>
              <a:cs typeface="Arial"/>
              <a:sym typeface="Arial"/>
            </a:endParaRPr>
          </a:p>
        </p:txBody>
      </p:sp>
      <p:pic>
        <p:nvPicPr>
          <p:cNvPr id="98" name="Google Shape;98;p14"/>
          <p:cNvPicPr preferRelativeResize="0"/>
          <p:nvPr/>
        </p:nvPicPr>
        <p:blipFill rotWithShape="1">
          <a:blip r:embed="rId4">
            <a:alphaModFix/>
          </a:blip>
          <a:srcRect/>
          <a:stretch/>
        </p:blipFill>
        <p:spPr>
          <a:xfrm>
            <a:off x="4236900" y="697202"/>
            <a:ext cx="4388549" cy="4274475"/>
          </a:xfrm>
          <a:prstGeom prst="rect">
            <a:avLst/>
          </a:prstGeom>
          <a:noFill/>
          <a:ln w="19050" cap="flat" cmpd="sng">
            <a:solidFill>
              <a:schemeClr val="dk1"/>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Theme1">
  <a:themeElements>
    <a:clrScheme name="Iowa Department of Education">
      <a:dk1>
        <a:srgbClr val="000000"/>
      </a:dk1>
      <a:lt1>
        <a:srgbClr val="FFFFFF"/>
      </a:lt1>
      <a:dk2>
        <a:srgbClr val="002152"/>
      </a:dk2>
      <a:lt2>
        <a:srgbClr val="E6E6E6"/>
      </a:lt2>
      <a:accent1>
        <a:srgbClr val="005CA3"/>
      </a:accent1>
      <a:accent2>
        <a:srgbClr val="FDE263"/>
      </a:accent2>
      <a:accent3>
        <a:srgbClr val="96BCDE"/>
      </a:accent3>
      <a:accent4>
        <a:srgbClr val="A5A5A5"/>
      </a:accent4>
      <a:accent5>
        <a:srgbClr val="DC6400"/>
      </a:accent5>
      <a:accent6>
        <a:srgbClr val="FFC2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5797</Words>
  <Application>Microsoft Office PowerPoint</Application>
  <PresentationFormat>On-screen Show (16:9)</PresentationFormat>
  <Paragraphs>594</Paragraphs>
  <Slides>63</Slides>
  <Notes>63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63</vt:i4>
      </vt:variant>
    </vt:vector>
  </HeadingPairs>
  <TitlesOfParts>
    <vt:vector size="67" baseType="lpstr">
      <vt:lpstr>Calibri</vt:lpstr>
      <vt:lpstr>Arial</vt:lpstr>
      <vt:lpstr>Roboto</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 – Compiled Resources</vt:lpstr>
      <vt:lpstr>Work-Based Learning (WBL) Coding and Reporting Support Webinar</vt:lpstr>
      <vt:lpstr>Outline</vt:lpstr>
      <vt:lpstr>Terminology Changes</vt:lpstr>
      <vt:lpstr>Career-Connected Learning </vt:lpstr>
      <vt:lpstr>Overview of WBL Resources</vt:lpstr>
      <vt:lpstr>Quick WBL Verification Check</vt:lpstr>
      <vt:lpstr>Three tips for counting/expanding WBL experiences #1</vt:lpstr>
      <vt:lpstr>Three tips for counting/expanding WBL experiences #2</vt:lpstr>
      <vt:lpstr>Three tips for counting/expanding WBL experiences #3</vt:lpstr>
      <vt:lpstr>Iowa Student Outcomes WBL Dashboard</vt:lpstr>
      <vt:lpstr>WBL Data Collection Points</vt:lpstr>
      <vt:lpstr>ESSA Postsecondary Readiness Indicator</vt:lpstr>
      <vt:lpstr>Postsecondary Readiness: Work-Based Learning</vt:lpstr>
      <vt:lpstr>Student Reporting in Iowa (SRI)</vt:lpstr>
      <vt:lpstr>SCED Codes in Infinite Campus</vt:lpstr>
      <vt:lpstr>SCED Codes in JMC</vt:lpstr>
      <vt:lpstr>SCED Codes in PowerSchool</vt:lpstr>
      <vt:lpstr>Curriculum Reports in Winter SRI for SCED Codes</vt:lpstr>
      <vt:lpstr>Embedded Career Connected Learning Indicator  Data Dictionary  page 115</vt:lpstr>
      <vt:lpstr>Embedded WBL – Infinite Campus</vt:lpstr>
      <vt:lpstr>Embedded WBL - JMC</vt:lpstr>
      <vt:lpstr>Embedded WBL - PowerSchool</vt:lpstr>
      <vt:lpstr>Report in Winter SRI Showing Courses with Embedded WBL</vt:lpstr>
      <vt:lpstr>Stay in the Loop</vt:lpstr>
      <vt:lpstr>Partner Spotlight: Iowa Workforce Development/Iowa Office of Apprenticeship</vt:lpstr>
      <vt:lpstr>Iowa Work-Based Learning Webinar Series</vt:lpstr>
      <vt:lpstr>Appendix – Compiled Resources</vt:lpstr>
      <vt:lpstr>Individual Work Based Learning- How to code in SRI</vt:lpstr>
      <vt:lpstr>Individual Work Based Learning </vt:lpstr>
      <vt:lpstr>Individual Work Based Learning </vt:lpstr>
      <vt:lpstr>Coding a Student in your SIS</vt:lpstr>
      <vt:lpstr>Infinite Campus Coding</vt:lpstr>
      <vt:lpstr>Infinite Campus Coding</vt:lpstr>
      <vt:lpstr>JMC Individual Based Learning</vt:lpstr>
      <vt:lpstr>JMC Individual Based Learning</vt:lpstr>
      <vt:lpstr>Power School Individual Based Learning</vt:lpstr>
      <vt:lpstr>PowerSchool</vt:lpstr>
      <vt:lpstr>ALMA coding</vt:lpstr>
      <vt:lpstr>Reporting In SRI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jeffrey.fletcher@iowa.gov</dc:creator>
  <cp:lastModifiedBy>Craven-Webb, Shari [IDOE]</cp:lastModifiedBy>
  <cp:revision>1</cp:revision>
  <dcterms:modified xsi:type="dcterms:W3CDTF">2026-05-21T20:58:50Z</dcterms:modified>
</cp:coreProperties>
</file>