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5" r:id="rId30"/>
    <p:sldId id="286" r:id="rId31"/>
    <p:sldId id="287" r:id="rId3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8" roundtripDataSignature="AMtx7miPJCmxv7J2vRPgae7X7sztGgd/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363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e2c2c4848b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" name="Google Shape;43;g3e2c2c4848b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ded7b1370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g3ded7b1370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db159c29cb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5" name="Google Shape;115;g3db159c29cb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ded7b13707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2" name="Google Shape;122;g3ded7b13707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db6074d9a6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3db6074d9a6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de251d6281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6" name="Google Shape;136;g3de251d6281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  <a:highlight>
                <a:srgbClr val="FFFF00"/>
              </a:highlight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db159c29cb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g3db159c29cb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de251d6281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g3de251d6281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db6074d9a6_1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7" name="Google Shape;157;g3db6074d9a6_1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de251d6281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3de251d6281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d6c68e0850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g3d6c68e0850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88a337a6f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" name="Google Shape;50;g388a337a6f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e7f774091f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7" name="Google Shape;177;g3e7f774091f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de251d6281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g3de251d6281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e2c2c4848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g3e2c2c4848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de251d6281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g3de251d6281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d6c68e085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5" name="Google Shape;205;g3d6c68e085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b7caa56bb1_0_1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2" name="Google Shape;212;g3b7caa56bb1_0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3d6c68e085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g3d6c68e085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d374c591b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  <p:sp>
        <p:nvSpPr>
          <p:cNvPr id="225" name="Google Shape;225;g3d374c591b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d374c591b8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  <p:sp>
        <p:nvSpPr>
          <p:cNvPr id="232" name="Google Shape;232;g3d374c591b8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d374c591b8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g3d374c591b8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  <p:sp>
        <p:nvSpPr>
          <p:cNvPr id="60" name="Google Shape;6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g3d374c591b8_0_1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7" name="Google Shape;257;g3d374c591b8_0_1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3" name="Google Shape;26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de251d628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g3de251d628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>
                <a:solidFill>
                  <a:schemeClr val="dk1"/>
                </a:solidFill>
              </a:rPr>
              <a:t>	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d6a153518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g3d6a153518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d6a1535185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g3d6a1535185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e7f774091f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g3e7f774091f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7f774091f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g3e7f774091f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db6074d9a6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g3db6074d9a6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03617A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ctrTitle"/>
          </p:nvPr>
        </p:nvSpPr>
        <p:spPr>
          <a:xfrm>
            <a:off x="216953" y="806021"/>
            <a:ext cx="8727600" cy="1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subTitle" idx="1"/>
          </p:nvPr>
        </p:nvSpPr>
        <p:spPr>
          <a:xfrm>
            <a:off x="216953" y="2878621"/>
            <a:ext cx="8727600" cy="9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lvl="2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lvl="3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lvl="4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pic>
        <p:nvPicPr>
          <p:cNvPr id="12" name="Google Shape;12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4913" y="4400095"/>
            <a:ext cx="3747088" cy="34350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3"/>
          <p:cNvSpPr/>
          <p:nvPr/>
        </p:nvSpPr>
        <p:spPr>
          <a:xfrm>
            <a:off x="0" y="0"/>
            <a:ext cx="9144000" cy="5529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1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body" idx="1"/>
          </p:nvPr>
        </p:nvSpPr>
        <p:spPr>
          <a:xfrm>
            <a:off x="516834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lt1"/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/>
          <p:nvPr/>
        </p:nvSpPr>
        <p:spPr>
          <a:xfrm>
            <a:off x="0" y="1701401"/>
            <a:ext cx="9144000" cy="24567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4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4"/>
          <p:cNvSpPr txBox="1">
            <a:spLocks noGrp="1"/>
          </p:cNvSpPr>
          <p:nvPr>
            <p:ph type="body" idx="1"/>
          </p:nvPr>
        </p:nvSpPr>
        <p:spPr>
          <a:xfrm>
            <a:off x="623888" y="3442099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000"/>
              <a:buNone/>
              <a:defRPr sz="10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900"/>
              <a:buNone/>
              <a:defRPr sz="9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solidFill>
          <a:schemeClr val="l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5"/>
          <p:cNvSpPr/>
          <p:nvPr/>
        </p:nvSpPr>
        <p:spPr>
          <a:xfrm>
            <a:off x="0" y="0"/>
            <a:ext cx="3137100" cy="51435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5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5"/>
          <p:cNvSpPr txBox="1">
            <a:spLocks noGrp="1"/>
          </p:cNvSpPr>
          <p:nvPr>
            <p:ph type="body" idx="1"/>
          </p:nvPr>
        </p:nvSpPr>
        <p:spPr>
          <a:xfrm>
            <a:off x="3443591" y="321013"/>
            <a:ext cx="52629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2pPr>
            <a:lvl3pPr marL="1371600" lvl="2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bg>
      <p:bgPr>
        <a:solidFill>
          <a:schemeClr val="l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/>
          <p:nvPr/>
        </p:nvSpPr>
        <p:spPr>
          <a:xfrm>
            <a:off x="0" y="0"/>
            <a:ext cx="9144000" cy="894600"/>
          </a:xfrm>
          <a:prstGeom prst="rect">
            <a:avLst/>
          </a:prstGeom>
          <a:solidFill>
            <a:srgbClr val="03617A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16"/>
          <p:cNvSpPr txBox="1">
            <a:spLocks noGrp="1"/>
          </p:cNvSpPr>
          <p:nvPr>
            <p:ph type="title"/>
          </p:nvPr>
        </p:nvSpPr>
        <p:spPr>
          <a:xfrm>
            <a:off x="669598" y="1"/>
            <a:ext cx="7886700" cy="8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body" idx="1"/>
          </p:nvPr>
        </p:nvSpPr>
        <p:spPr>
          <a:xfrm>
            <a:off x="669599" y="1161481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9pPr>
          </a:lstStyle>
          <a:p>
            <a:endParaRPr/>
          </a:p>
        </p:txBody>
      </p:sp>
      <p:sp>
        <p:nvSpPr>
          <p:cNvPr id="33" name="Google Shape;33;p16"/>
          <p:cNvSpPr txBox="1">
            <a:spLocks noGrp="1"/>
          </p:cNvSpPr>
          <p:nvPr>
            <p:ph type="body" idx="2"/>
          </p:nvPr>
        </p:nvSpPr>
        <p:spPr>
          <a:xfrm>
            <a:off x="669599" y="1779415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body" idx="3"/>
          </p:nvPr>
        </p:nvSpPr>
        <p:spPr>
          <a:xfrm>
            <a:off x="4668908" y="1161481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1pPr>
            <a:lvl2pPr marL="914400" lvl="1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 b="1"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4"/>
          </p:nvPr>
        </p:nvSpPr>
        <p:spPr>
          <a:xfrm>
            <a:off x="4668908" y="1779415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Arial"/>
              <a:buNone/>
              <a:defRPr sz="2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rmAutofit/>
          </a:bodyPr>
          <a:lstStyle>
            <a:lvl1pPr marL="457200" marR="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●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○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Char char="■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596346" y="1"/>
            <a:ext cx="8110500" cy="87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  <a:defRPr sz="25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596346" y="1095374"/>
            <a:ext cx="81105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30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Char char="•"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2100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Char char="•"/>
              <a:defRPr sz="1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e.iowa.gov/pk-12/special-education/accredited-nonpublic-schools-special-education" TargetMode="Externa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mailto:Janelle.Danner@iowa.gov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skresource.org/filesimages/ASK%20Info%20Sheets/The_ABC's_of_Challenging_Behavior.pdf" TargetMode="External"/><Relationship Id="rId3" Type="http://schemas.openxmlformats.org/officeDocument/2006/relationships/hyperlink" Target="https://educate.iowa.gov/pk-12/special-education/parent-information" TargetMode="External"/><Relationship Id="rId7" Type="http://schemas.openxmlformats.org/officeDocument/2006/relationships/hyperlink" Target="https://iowaideainformation.org/wp-content/uploads/2020/06/Special-Education-Discipline_-Step-by-Step-Guide-to-Suspension-and-Expulsion.pdf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iowaideainformation.org/special-education/individualized-education-programs/discipline-in-an-iep/" TargetMode="External"/><Relationship Id="rId5" Type="http://schemas.openxmlformats.org/officeDocument/2006/relationships/hyperlink" Target="https://iowaideainformation.org/special-education/individualized-education-programs/behavior-in-an-iep/" TargetMode="External"/><Relationship Id="rId10" Type="http://schemas.openxmlformats.org/officeDocument/2006/relationships/hyperlink" Target="https://www.askresource.org/resources/functional-behavior-assessment-fba-guide-and-checklist" TargetMode="External"/><Relationship Id="rId4" Type="http://schemas.openxmlformats.org/officeDocument/2006/relationships/hyperlink" Target="https://educate.iowa.gov/pk-12/special-education/state-guidance/policy-practice-webinar-series-recordings" TargetMode="External"/><Relationship Id="rId9" Type="http://schemas.openxmlformats.org/officeDocument/2006/relationships/hyperlink" Target="https://www.askresource.org/resources/behaviorinterventionplanbipguideandchecklis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e2c2c4848b_0_19"/>
          <p:cNvSpPr txBox="1">
            <a:spLocks noGrp="1"/>
          </p:cNvSpPr>
          <p:nvPr>
            <p:ph type="ctrTitle"/>
          </p:nvPr>
        </p:nvSpPr>
        <p:spPr>
          <a:xfrm>
            <a:off x="216953" y="806021"/>
            <a:ext cx="8727600" cy="1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4000"/>
              <a:t>Discipline, Behavior and Manifestation Determinations</a:t>
            </a:r>
            <a:endParaRPr/>
          </a:p>
        </p:txBody>
      </p:sp>
      <p:sp>
        <p:nvSpPr>
          <p:cNvPr id="46" name="Google Shape;46;g3e2c2c4848b_0_19"/>
          <p:cNvSpPr txBox="1">
            <a:spLocks noGrp="1"/>
          </p:cNvSpPr>
          <p:nvPr>
            <p:ph type="subTitle" idx="1"/>
          </p:nvPr>
        </p:nvSpPr>
        <p:spPr>
          <a:xfrm>
            <a:off x="216953" y="2571746"/>
            <a:ext cx="8727600" cy="9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lnSpcReduction="1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rPr lang="en" sz="2600" b="0"/>
              <a:t>Iowa Students with Disabilities Parentally Placed in Accredited Nonpublic Schools</a:t>
            </a:r>
            <a:endParaRPr/>
          </a:p>
        </p:txBody>
      </p:sp>
      <p:sp>
        <p:nvSpPr>
          <p:cNvPr id="47" name="Google Shape;47;g3e2c2c4848b_0_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ded7b13707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Functional Behavior Assessment (FBA)</a:t>
            </a:r>
            <a:endParaRPr sz="3200"/>
          </a:p>
        </p:txBody>
      </p:sp>
      <p:sp>
        <p:nvSpPr>
          <p:cNvPr id="111" name="Google Shape;111;g3ded7b13707_0_0"/>
          <p:cNvSpPr txBox="1">
            <a:spLocks noGrp="1"/>
          </p:cNvSpPr>
          <p:nvPr>
            <p:ph type="body" idx="1"/>
          </p:nvPr>
        </p:nvSpPr>
        <p:spPr>
          <a:xfrm>
            <a:off x="167575" y="391886"/>
            <a:ext cx="8976300" cy="47515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746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A process used to understand the </a:t>
            </a:r>
            <a:r>
              <a:rPr lang="en" sz="2300" i="1" dirty="0"/>
              <a:t>whole student</a:t>
            </a:r>
            <a:endParaRPr sz="2300" i="1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Looks across settings to identify patterns in:</a:t>
            </a:r>
            <a:endParaRPr sz="2300" dirty="0"/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" sz="2300" dirty="0"/>
              <a:t>When and where </a:t>
            </a:r>
            <a:r>
              <a:rPr lang="en" sz="2300" b="1" dirty="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challenging and successful behaviors</a:t>
            </a:r>
            <a:r>
              <a:rPr lang="en" sz="2300" dirty="0"/>
              <a:t> occur</a:t>
            </a:r>
            <a:endParaRPr sz="2300" dirty="0"/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" sz="2300" dirty="0"/>
              <a:t>What happens before and after behavior</a:t>
            </a:r>
            <a:endParaRPr sz="2300" dirty="0"/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" sz="2300" dirty="0"/>
              <a:t>Differences across environments, tasks, and people</a:t>
            </a:r>
            <a:endParaRPr sz="2300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Considers influences beyond the classroom </a:t>
            </a:r>
            <a:endParaRPr sz="2300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Uses input from multiple perspectives to build a complete picture</a:t>
            </a:r>
            <a:endParaRPr sz="2300" dirty="0"/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 dirty="0"/>
              <a:t>Determines the </a:t>
            </a:r>
            <a:r>
              <a:rPr lang="en" sz="2300" b="1" dirty="0"/>
              <a:t>function</a:t>
            </a:r>
            <a:r>
              <a:rPr lang="en" sz="2300" dirty="0"/>
              <a:t> (why the behavior is happening)</a:t>
            </a:r>
            <a:endParaRPr sz="2300" dirty="0"/>
          </a:p>
          <a:p>
            <a:pPr marL="914400" lvl="1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</a:pPr>
            <a:r>
              <a:rPr lang="en" sz="2300" dirty="0"/>
              <a:t>Avoiding work, getting attention, access to preferred item or activity, sensory needs</a:t>
            </a:r>
            <a:endParaRPr sz="2300" dirty="0"/>
          </a:p>
        </p:txBody>
      </p:sp>
      <p:sp>
        <p:nvSpPr>
          <p:cNvPr id="112" name="Google Shape;112;g3ded7b13707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db159c29cb_0_1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The FBA Process</a:t>
            </a:r>
            <a:endParaRPr sz="3200"/>
          </a:p>
        </p:txBody>
      </p:sp>
      <p:sp>
        <p:nvSpPr>
          <p:cNvPr id="118" name="Google Shape;118;g3db159c29cb_0_1"/>
          <p:cNvSpPr txBox="1">
            <a:spLocks noGrp="1"/>
          </p:cNvSpPr>
          <p:nvPr>
            <p:ph type="body" idx="1"/>
          </p:nvPr>
        </p:nvSpPr>
        <p:spPr>
          <a:xfrm>
            <a:off x="127984" y="463071"/>
            <a:ext cx="8977500" cy="4376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90525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Clearly defines behaviors in observable, measurable terms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Includes examples, non-examples, and patterns over time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Gathers information through:</a:t>
            </a:r>
            <a:endParaRPr sz="2550" dirty="0"/>
          </a:p>
          <a:p>
            <a:pPr marL="914400" lvl="1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○"/>
            </a:pPr>
            <a:r>
              <a:rPr lang="en" sz="2550" dirty="0"/>
              <a:t>Review of existing data</a:t>
            </a:r>
            <a:endParaRPr sz="2550" dirty="0"/>
          </a:p>
          <a:p>
            <a:pPr marL="914400" lvl="1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○"/>
            </a:pPr>
            <a:r>
              <a:rPr lang="en" sz="2550" dirty="0"/>
              <a:t>Interviews with key individuals</a:t>
            </a:r>
            <a:endParaRPr sz="2550" dirty="0"/>
          </a:p>
          <a:p>
            <a:pPr marL="914400" lvl="1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○"/>
            </a:pPr>
            <a:r>
              <a:rPr lang="en" sz="2550" dirty="0"/>
              <a:t>Observations across settings</a:t>
            </a:r>
            <a:endParaRPr sz="2550" dirty="0"/>
          </a:p>
          <a:p>
            <a:pPr marL="914400" lvl="1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○"/>
            </a:pPr>
            <a:r>
              <a:rPr lang="en" sz="2550" dirty="0"/>
              <a:t>Additional assessment or testing as needed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Led by trained public school or AEA personnel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Uses data to identify patterns and contributing factors</a:t>
            </a:r>
            <a:endParaRPr sz="2550" dirty="0"/>
          </a:p>
        </p:txBody>
      </p:sp>
      <p:sp>
        <p:nvSpPr>
          <p:cNvPr id="119" name="Google Shape;119;g3db159c29cb_0_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ded7b13707_0_8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Accredited Nonpublic School Role</a:t>
            </a:r>
            <a:endParaRPr sz="3200"/>
          </a:p>
        </p:txBody>
      </p:sp>
      <p:sp>
        <p:nvSpPr>
          <p:cNvPr id="125" name="Google Shape;125;g3ded7b13707_0_8"/>
          <p:cNvSpPr txBox="1">
            <a:spLocks noGrp="1"/>
          </p:cNvSpPr>
          <p:nvPr>
            <p:ph type="body" idx="1"/>
          </p:nvPr>
        </p:nvSpPr>
        <p:spPr>
          <a:xfrm>
            <a:off x="437090" y="552901"/>
            <a:ext cx="8452500" cy="42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10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Provides daily insight into student behavior across the school day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Contributes observations of both </a:t>
            </a:r>
            <a:r>
              <a:rPr lang="en" sz="2400" b="1"/>
              <a:t>challenging and successful behaviors</a:t>
            </a:r>
            <a:endParaRPr sz="2400" b="1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Documents patterns, triggers, and responses through consistent data collection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Shares information about routines, instruction, and environmental factors</a:t>
            </a:r>
            <a:endParaRPr sz="2400"/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Participates in collaborative discussions to build a complete understanding of the student</a:t>
            </a:r>
            <a:endParaRPr sz="2400"/>
          </a:p>
          <a:p>
            <a:pPr marL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</a:pPr>
            <a:endParaRPr sz="2400"/>
          </a:p>
        </p:txBody>
      </p:sp>
      <p:sp>
        <p:nvSpPr>
          <p:cNvPr id="126" name="Google Shape;126;g3ded7b13707_0_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db6074d9a6_1_6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" sz="3200"/>
              <a:t>BIP - Behavior Intervention Plan</a:t>
            </a:r>
            <a:endParaRPr sz="3200"/>
          </a:p>
        </p:txBody>
      </p:sp>
      <p:sp>
        <p:nvSpPr>
          <p:cNvPr id="133" name="Google Shape;133;g3db6074d9a6_1_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13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de251d6281_0_8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Behavior Intervention Plan (BIP)</a:t>
            </a:r>
            <a:endParaRPr sz="3200"/>
          </a:p>
        </p:txBody>
      </p:sp>
      <p:sp>
        <p:nvSpPr>
          <p:cNvPr id="139" name="Google Shape;139;g3de251d6281_0_83"/>
          <p:cNvSpPr txBox="1">
            <a:spLocks noGrp="1"/>
          </p:cNvSpPr>
          <p:nvPr>
            <p:ph type="body" idx="1"/>
          </p:nvPr>
        </p:nvSpPr>
        <p:spPr>
          <a:xfrm>
            <a:off x="111484" y="628527"/>
            <a:ext cx="8994000" cy="42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A plan developed from FBA information or other relevant sources to support student behavior</a:t>
            </a:r>
            <a:endParaRPr sz="25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Identifies </a:t>
            </a:r>
            <a:r>
              <a:rPr lang="en" sz="2500" b="1" dirty="0"/>
              <a:t>target behaviors</a:t>
            </a:r>
            <a:r>
              <a:rPr lang="en" sz="2500" dirty="0"/>
              <a:t> and replacement skills to be taught</a:t>
            </a:r>
            <a:endParaRPr sz="25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Outlines strategies to prevent, teach, and respond to behavior</a:t>
            </a:r>
            <a:endParaRPr sz="25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Includes supports and interventions used consistently across settings</a:t>
            </a:r>
            <a:endParaRPr sz="25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Guides how adults respond to help reduce challenging behavior and build positive skills</a:t>
            </a:r>
            <a:endParaRPr sz="2500" dirty="0"/>
          </a:p>
          <a:p>
            <a:pPr marL="4572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Designed to be carried out collaboratively as part of the IEP</a:t>
            </a:r>
            <a:endParaRPr sz="2500" b="1" dirty="0"/>
          </a:p>
        </p:txBody>
      </p:sp>
      <p:sp>
        <p:nvSpPr>
          <p:cNvPr id="140" name="Google Shape;140;g3de251d6281_0_8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db159c29cb_0_25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Developing a BIP</a:t>
            </a:r>
            <a:endParaRPr sz="3200"/>
          </a:p>
        </p:txBody>
      </p:sp>
      <p:sp>
        <p:nvSpPr>
          <p:cNvPr id="146" name="Google Shape;146;g3db159c29cb_0_25"/>
          <p:cNvSpPr txBox="1">
            <a:spLocks noGrp="1"/>
          </p:cNvSpPr>
          <p:nvPr>
            <p:ph type="body" idx="1"/>
          </p:nvPr>
        </p:nvSpPr>
        <p:spPr>
          <a:xfrm>
            <a:off x="323152" y="444726"/>
            <a:ext cx="8715000" cy="441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90525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Developed by the IEP team, including family participation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Based on FBA results, if one has been completed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Aligned to the function of behavior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Identifies replacement behaviors that serve the same purpose as the targeted behavior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Includes prevention, teaching, and response strategies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May include safety or reintegration planning if needed</a:t>
            </a:r>
            <a:endParaRPr sz="2550" dirty="0"/>
          </a:p>
          <a:p>
            <a:pPr marL="457200" lvl="0" indent="-390525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550"/>
              <a:buChar char="●"/>
            </a:pPr>
            <a:r>
              <a:rPr lang="en" sz="2550" dirty="0"/>
              <a:t>Establishes goals and how progress and implementation will be monitored</a:t>
            </a:r>
            <a:endParaRPr sz="2550" dirty="0"/>
          </a:p>
        </p:txBody>
      </p:sp>
      <p:sp>
        <p:nvSpPr>
          <p:cNvPr id="147" name="Google Shape;147;g3db159c29cb_0_2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de251d6281_0_12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 dirty="0"/>
              <a:t>Partnership in BIP Implementation</a:t>
            </a:r>
            <a:endParaRPr sz="3200" dirty="0"/>
          </a:p>
        </p:txBody>
      </p:sp>
      <p:sp>
        <p:nvSpPr>
          <p:cNvPr id="153" name="Google Shape;153;g3de251d6281_0_12"/>
          <p:cNvSpPr txBox="1">
            <a:spLocks noGrp="1"/>
          </p:cNvSpPr>
          <p:nvPr>
            <p:ph type="body" idx="1"/>
          </p:nvPr>
        </p:nvSpPr>
        <p:spPr>
          <a:xfrm>
            <a:off x="264184" y="403751"/>
            <a:ext cx="8841300" cy="45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The BIP is implemented through </a:t>
            </a:r>
            <a:r>
              <a:rPr lang="en" sz="2600" b="1" dirty="0"/>
              <a:t>shared commitment within the IEP team</a:t>
            </a:r>
            <a:endParaRPr sz="2600" b="1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Clear understanding of roles across all settings is essential for consistency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Implementation depends on staff being prepared, supported, and confident in using strategies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Ongoing collaboration supports consistent and effective implementation 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Focus remains on consistency, communication, and student success across the school day</a:t>
            </a:r>
            <a:endParaRPr sz="2600" dirty="0"/>
          </a:p>
        </p:txBody>
      </p:sp>
      <p:sp>
        <p:nvSpPr>
          <p:cNvPr id="154" name="Google Shape;154;g3de251d6281_0_1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db6074d9a6_1_12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" sz="32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Discipline</a:t>
            </a:r>
            <a:endParaRPr sz="3200"/>
          </a:p>
        </p:txBody>
      </p:sp>
      <p:sp>
        <p:nvSpPr>
          <p:cNvPr id="160" name="Google Shape;160;g3db6074d9a6_1_1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17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de251d6281_0_60"/>
          <p:cNvSpPr txBox="1">
            <a:spLocks noGrp="1"/>
          </p:cNvSpPr>
          <p:nvPr>
            <p:ph type="title"/>
          </p:nvPr>
        </p:nvSpPr>
        <p:spPr>
          <a:xfrm>
            <a:off x="254400" y="0"/>
            <a:ext cx="88512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Key Discipline Terms for Students with IEPs</a:t>
            </a:r>
            <a:endParaRPr sz="3200"/>
          </a:p>
        </p:txBody>
      </p:sp>
      <p:sp>
        <p:nvSpPr>
          <p:cNvPr id="166" name="Google Shape;166;g3de251d6281_0_60"/>
          <p:cNvSpPr txBox="1">
            <a:spLocks noGrp="1"/>
          </p:cNvSpPr>
          <p:nvPr>
            <p:ph type="body" idx="1"/>
          </p:nvPr>
        </p:nvSpPr>
        <p:spPr>
          <a:xfrm>
            <a:off x="254400" y="680100"/>
            <a:ext cx="8851200" cy="436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2400"/>
              <a:buChar char="●"/>
            </a:pPr>
            <a:r>
              <a:rPr lang="en" sz="2400" b="1"/>
              <a:t>Removal:</a:t>
            </a:r>
            <a:r>
              <a:rPr lang="en" sz="2400"/>
              <a:t> Any time a student is not able to participate in their usual learning setting due to behavior, including partial day changes or being separated from peers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b="1"/>
              <a:t>Suspension:</a:t>
            </a:r>
            <a:r>
              <a:rPr lang="en" sz="2400"/>
              <a:t> Removal from school due to behavior, regardless of the label used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b="1"/>
              <a:t>Manifestation Determination:</a:t>
            </a:r>
            <a:r>
              <a:rPr lang="en" sz="2400"/>
              <a:t> Required team meeting when removals constitute a pattern or reach legal thresholds</a:t>
            </a:r>
            <a:endParaRPr sz="2400" b="1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●"/>
            </a:pPr>
            <a:r>
              <a:rPr lang="en" sz="2400" b="1"/>
              <a:t>Change in Enrollment/Placement:</a:t>
            </a:r>
            <a:r>
              <a:rPr lang="en" sz="2400"/>
              <a:t> Ending enrollment or transferring the student to another setting requires coordination</a:t>
            </a:r>
            <a:endParaRPr sz="2400"/>
          </a:p>
        </p:txBody>
      </p:sp>
      <p:sp>
        <p:nvSpPr>
          <p:cNvPr id="167" name="Google Shape;167;g3de251d6281_0_6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d6c68e0850_0_3"/>
          <p:cNvSpPr txBox="1">
            <a:spLocks noGrp="1"/>
          </p:cNvSpPr>
          <p:nvPr>
            <p:ph type="title"/>
          </p:nvPr>
        </p:nvSpPr>
        <p:spPr>
          <a:xfrm>
            <a:off x="202749" y="0"/>
            <a:ext cx="88896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/>
              <a:t>Removals from the Educational Setting (Behavior-Based)</a:t>
            </a:r>
            <a:endParaRPr/>
          </a:p>
        </p:txBody>
      </p:sp>
      <p:sp>
        <p:nvSpPr>
          <p:cNvPr id="173" name="Google Shape;173;g3d6c68e0850_0_3"/>
          <p:cNvSpPr txBox="1">
            <a:spLocks noGrp="1"/>
          </p:cNvSpPr>
          <p:nvPr>
            <p:ph type="body" idx="1"/>
          </p:nvPr>
        </p:nvSpPr>
        <p:spPr>
          <a:xfrm>
            <a:off x="325750" y="552900"/>
            <a:ext cx="8643600" cy="44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Removals include any time a student is </a:t>
            </a:r>
            <a:r>
              <a:rPr lang="en" sz="2200" b="1"/>
              <a:t>removed from regular instruction due to behavior</a:t>
            </a:r>
            <a:endParaRPr sz="2200" b="1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Includes both formal and informal removals, such as:</a:t>
            </a:r>
            <a:endParaRPr sz="220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In-school suspension (ISS) or out-of-school suspension (OSS)</a:t>
            </a:r>
            <a:endParaRPr sz="220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Sent to the office or another supervised location</a:t>
            </a:r>
            <a:endParaRPr sz="220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Removed to a resource room, special education room, or alternate space</a:t>
            </a:r>
            <a:endParaRPr sz="2200"/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/>
              <a:t>Exclusion from class activities, transitions, or portions of the school day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Removals must be tracked when they result from behavior</a:t>
            </a:r>
            <a:endParaRPr sz="2200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Patterns of removal may impact educational access and trigger required team decisions</a:t>
            </a:r>
            <a:endParaRPr sz="2200"/>
          </a:p>
        </p:txBody>
      </p:sp>
      <p:sp>
        <p:nvSpPr>
          <p:cNvPr id="174" name="Google Shape;174;g3d6c68e0850_0_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a337a6f2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Today’s Presenters</a:t>
            </a:r>
            <a:endParaRPr sz="3200"/>
          </a:p>
        </p:txBody>
      </p:sp>
      <p:sp>
        <p:nvSpPr>
          <p:cNvPr id="54" name="Google Shape;54;g388a337a6f2_0_0"/>
          <p:cNvSpPr txBox="1"/>
          <p:nvPr/>
        </p:nvSpPr>
        <p:spPr>
          <a:xfrm>
            <a:off x="1454758" y="3781355"/>
            <a:ext cx="2212800" cy="1225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Janelle Danner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Nonpublic School Liaison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g388a337a6f2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12275" y="715363"/>
            <a:ext cx="2497777" cy="2962652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g388a337a6f2_0_0"/>
          <p:cNvSpPr txBox="1"/>
          <p:nvPr/>
        </p:nvSpPr>
        <p:spPr>
          <a:xfrm>
            <a:off x="5798170" y="3781355"/>
            <a:ext cx="2212800" cy="12252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Rose Cartee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"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EPC: Behavior and Autism</a:t>
            </a:r>
            <a:endParaRPr sz="20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" name="Google Shape;55;g388a337a6f2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2812" r="2822"/>
          <a:stretch/>
        </p:blipFill>
        <p:spPr>
          <a:xfrm>
            <a:off x="5798820" y="685800"/>
            <a:ext cx="2211502" cy="296265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6" name="Google Shape;56;g388a337a6f2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e7f774091f_0_19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IEP Written Behavior Supports</a:t>
            </a:r>
            <a:endParaRPr sz="3200"/>
          </a:p>
        </p:txBody>
      </p:sp>
      <p:sp>
        <p:nvSpPr>
          <p:cNvPr id="180" name="Google Shape;180;g3e7f774091f_0_19"/>
          <p:cNvSpPr txBox="1">
            <a:spLocks noGrp="1"/>
          </p:cNvSpPr>
          <p:nvPr>
            <p:ph type="body" idx="1"/>
          </p:nvPr>
        </p:nvSpPr>
        <p:spPr>
          <a:xfrm>
            <a:off x="441800" y="552900"/>
            <a:ext cx="8115000" cy="470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 dirty="0"/>
              <a:t>IEP-implemented supports are not considered disciplinary removals</a:t>
            </a:r>
            <a:endParaRPr sz="2300" b="1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dirty="0"/>
              <a:t>Examples may include planned:</a:t>
            </a:r>
            <a:endParaRPr sz="2500" dirty="0"/>
          </a:p>
          <a:p>
            <a:pPr marL="9144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Breaks or sensory time</a:t>
            </a:r>
            <a:endParaRPr sz="2500" dirty="0"/>
          </a:p>
          <a:p>
            <a:pPr marL="9144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De-escalation space</a:t>
            </a:r>
            <a:endParaRPr sz="2500" dirty="0"/>
          </a:p>
          <a:p>
            <a:pPr marL="9144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Brief removal with staff support</a:t>
            </a:r>
            <a:endParaRPr sz="25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dirty="0"/>
              <a:t>Supports must be:</a:t>
            </a:r>
            <a:endParaRPr sz="2500" dirty="0"/>
          </a:p>
          <a:p>
            <a:pPr marL="9144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Included in the IEP</a:t>
            </a:r>
            <a:endParaRPr sz="2500" dirty="0"/>
          </a:p>
          <a:p>
            <a:pPr marL="9144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Used as intended by the team</a:t>
            </a:r>
            <a:endParaRPr sz="25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dirty="0"/>
              <a:t>Monitor:</a:t>
            </a:r>
            <a:endParaRPr sz="2500" dirty="0"/>
          </a:p>
          <a:p>
            <a:pPr marL="914400" lvl="0" indent="-387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" sz="2500" dirty="0"/>
              <a:t>Time away from instruction</a:t>
            </a:r>
            <a:endParaRPr sz="2500" dirty="0"/>
          </a:p>
          <a:p>
            <a:pPr marL="9144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500" dirty="0"/>
              <a:t>Impact on access to learning</a:t>
            </a:r>
            <a:endParaRPr sz="25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300" dirty="0"/>
          </a:p>
        </p:txBody>
      </p:sp>
      <p:sp>
        <p:nvSpPr>
          <p:cNvPr id="181" name="Google Shape;181;g3e7f774091f_0_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de251d6281_0_24"/>
          <p:cNvSpPr txBox="1">
            <a:spLocks noGrp="1"/>
          </p:cNvSpPr>
          <p:nvPr>
            <p:ph type="title"/>
          </p:nvPr>
        </p:nvSpPr>
        <p:spPr>
          <a:xfrm>
            <a:off x="106800" y="0"/>
            <a:ext cx="90411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Manifestation Determinations</a:t>
            </a:r>
            <a:endParaRPr sz="3200"/>
          </a:p>
        </p:txBody>
      </p:sp>
      <p:sp>
        <p:nvSpPr>
          <p:cNvPr id="188" name="Google Shape;188;g3de251d6281_0_24"/>
          <p:cNvSpPr txBox="1"/>
          <p:nvPr/>
        </p:nvSpPr>
        <p:spPr>
          <a:xfrm>
            <a:off x="106800" y="567175"/>
            <a:ext cx="8893500" cy="469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Required when disciplinary removals reach legal thresholds (e.g., 10-day rule, patterns)</a:t>
            </a: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Determines whether behavior is a result of the student’s disability</a:t>
            </a: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Conducted by the </a:t>
            </a:r>
            <a:r>
              <a:rPr lang="en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IEP team</a:t>
            </a: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using current data and information</a:t>
            </a: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Ensures students with disabilities receive appropriate protections under IDEA</a:t>
            </a: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2600"/>
              <a:buFont typeface="Arial"/>
              <a:buChar char="●"/>
            </a:pPr>
            <a:r>
              <a:rPr lang="en" sz="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Guides next steps in discipline and continued provision of services</a:t>
            </a:r>
            <a:endParaRPr sz="2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g3de251d6281_0_2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21</a:t>
            </a:fld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3e2c2c4848b_0_1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Special Circumstances</a:t>
            </a:r>
            <a:endParaRPr sz="3200"/>
          </a:p>
        </p:txBody>
      </p:sp>
      <p:sp>
        <p:nvSpPr>
          <p:cNvPr id="194" name="Google Shape;194;g3e2c2c4848b_0_10"/>
          <p:cNvSpPr txBox="1">
            <a:spLocks noGrp="1"/>
          </p:cNvSpPr>
          <p:nvPr>
            <p:ph type="body" idx="1"/>
          </p:nvPr>
        </p:nvSpPr>
        <p:spPr>
          <a:xfrm>
            <a:off x="254400" y="1216525"/>
            <a:ext cx="8715000" cy="39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 sz="2800" dirty="0">
                <a:highlight>
                  <a:srgbClr val="FFFFFF"/>
                </a:highlight>
              </a:rPr>
              <a:t>Carries/possesses a weapon</a:t>
            </a:r>
            <a:endParaRPr sz="2800" dirty="0">
              <a:highlight>
                <a:srgbClr val="FFFFFF"/>
              </a:highlight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AutoNum type="arabicPeriod"/>
            </a:pPr>
            <a:r>
              <a:rPr lang="en" sz="2800" dirty="0">
                <a:highlight>
                  <a:srgbClr val="FFFFFF"/>
                </a:highlight>
              </a:rPr>
              <a:t>Possesses, uses, sells or solicits the sale of a controlled substance or illegal drugs (Alcohol and tobacco violations of a school’s code of conduct are not “special circumstances.”)</a:t>
            </a:r>
            <a:endParaRPr sz="2800" dirty="0">
              <a:highlight>
                <a:srgbClr val="FFFFFF"/>
              </a:highlight>
            </a:endParaRPr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AutoNum type="arabicPeriod"/>
            </a:pPr>
            <a:r>
              <a:rPr lang="en" sz="2800" dirty="0">
                <a:highlight>
                  <a:srgbClr val="FFFFFF"/>
                </a:highlight>
              </a:rPr>
              <a:t>Inflicted serious bodily injury upon another person</a:t>
            </a:r>
            <a:endParaRPr sz="2800" dirty="0">
              <a:highlight>
                <a:srgbClr val="FFFFFF"/>
              </a:highlight>
            </a:endParaRPr>
          </a:p>
        </p:txBody>
      </p:sp>
      <p:sp>
        <p:nvSpPr>
          <p:cNvPr id="195" name="Google Shape;195;g3e2c2c4848b_0_1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22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de251d6281_0_18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Accredited Nonpublic School Role in MD</a:t>
            </a:r>
            <a:endParaRPr sz="3200"/>
          </a:p>
        </p:txBody>
      </p:sp>
      <p:sp>
        <p:nvSpPr>
          <p:cNvPr id="201" name="Google Shape;201;g3de251d6281_0_18"/>
          <p:cNvSpPr txBox="1">
            <a:spLocks noGrp="1"/>
          </p:cNvSpPr>
          <p:nvPr>
            <p:ph type="body" idx="1"/>
          </p:nvPr>
        </p:nvSpPr>
        <p:spPr>
          <a:xfrm>
            <a:off x="429825" y="717000"/>
            <a:ext cx="8452500" cy="442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Provides timely, detailed information about removals and behavior incidents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Commits to consistent communication so the public school can make timely decisions within required processes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Shares how supports, including the BIP, are being implemented in daily practice</a:t>
            </a:r>
            <a:endParaRPr sz="2800"/>
          </a:p>
          <a:p>
            <a:pPr marL="457200" lvl="0" indent="-4064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Participates in IEP team discussions as a collaborative partner</a:t>
            </a:r>
            <a:endParaRPr sz="2800"/>
          </a:p>
        </p:txBody>
      </p:sp>
      <p:sp>
        <p:nvSpPr>
          <p:cNvPr id="202" name="Google Shape;202;g3de251d6281_0_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23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3d6c68e0850_0_1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Partnership in Practice</a:t>
            </a:r>
            <a:endParaRPr sz="3200"/>
          </a:p>
        </p:txBody>
      </p:sp>
      <p:sp>
        <p:nvSpPr>
          <p:cNvPr id="208" name="Google Shape;208;g3d6c68e0850_0_13"/>
          <p:cNvSpPr txBox="1">
            <a:spLocks noGrp="1"/>
          </p:cNvSpPr>
          <p:nvPr>
            <p:ph type="body" idx="1"/>
          </p:nvPr>
        </p:nvSpPr>
        <p:spPr>
          <a:xfrm>
            <a:off x="254400" y="695925"/>
            <a:ext cx="8851200" cy="44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Shared commitment to supporting the student across the full school day</a:t>
            </a:r>
            <a:endParaRPr sz="2600"/>
          </a:p>
          <a:p>
            <a:pPr marL="45720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Clearly defined roles supported by ongoing collaboration</a:t>
            </a:r>
            <a:endParaRPr sz="2600"/>
          </a:p>
          <a:p>
            <a:pPr marL="45720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Established communication systems that are consistent and reliable</a:t>
            </a:r>
            <a:endParaRPr sz="2600"/>
          </a:p>
          <a:p>
            <a:pPr marL="45720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600"/>
              <a:buChar char="●"/>
            </a:pPr>
            <a:r>
              <a:rPr lang="en" sz="2600"/>
              <a:t>Proactive planning and problem-solving, not just reactive responses</a:t>
            </a:r>
            <a:endParaRPr sz="2600"/>
          </a:p>
          <a:p>
            <a:pPr marL="457200" lvl="0" indent="-3937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600"/>
              <a:buChar char="●"/>
            </a:pPr>
            <a:r>
              <a:rPr lang="en" sz="2600"/>
              <a:t>Mutual participation in implementing and supporting IEPs and BIPs</a:t>
            </a:r>
            <a:endParaRPr sz="2600"/>
          </a:p>
        </p:txBody>
      </p:sp>
      <p:sp>
        <p:nvSpPr>
          <p:cNvPr id="209" name="Google Shape;209;g3d6c68e0850_0_1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24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b7caa56bb1_0_136"/>
          <p:cNvSpPr txBox="1">
            <a:spLocks noGrp="1"/>
          </p:cNvSpPr>
          <p:nvPr>
            <p:ph type="title"/>
          </p:nvPr>
        </p:nvSpPr>
        <p:spPr>
          <a:xfrm>
            <a:off x="692475" y="2504803"/>
            <a:ext cx="7886700" cy="85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200"/>
              <a:t>Wrap Up</a:t>
            </a:r>
            <a:endParaRPr sz="3200"/>
          </a:p>
        </p:txBody>
      </p:sp>
      <p:sp>
        <p:nvSpPr>
          <p:cNvPr id="215" name="Google Shape;215;g3b7caa56bb1_0_13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>
                <a:solidFill>
                  <a:schemeClr val="bg1"/>
                </a:solidFill>
              </a:rPr>
              <a:t>25</a:t>
            </a:fld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3d6c68e0850_0_21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Bringing It All Together</a:t>
            </a:r>
            <a:endParaRPr sz="3200"/>
          </a:p>
        </p:txBody>
      </p:sp>
      <p:sp>
        <p:nvSpPr>
          <p:cNvPr id="221" name="Google Shape;221;g3d6c68e0850_0_21"/>
          <p:cNvSpPr txBox="1">
            <a:spLocks noGrp="1"/>
          </p:cNvSpPr>
          <p:nvPr>
            <p:ph type="body" idx="1"/>
          </p:nvPr>
        </p:nvSpPr>
        <p:spPr>
          <a:xfrm>
            <a:off x="254400" y="667825"/>
            <a:ext cx="8851200" cy="44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Behavior is communication and can be taught and supported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Data, not assumptions, drives decisions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Some behaviors may be linked to a disability and require specialized support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FBAs and BIPs provide structure for understanding and intervention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Removals and discipline processes carry additional protections</a:t>
            </a:r>
            <a:endParaRPr sz="2400"/>
          </a:p>
          <a:p>
            <a:pPr marL="45720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SzPts val="2400"/>
              <a:buChar char="●"/>
            </a:pPr>
            <a:r>
              <a:rPr lang="en" sz="2400"/>
              <a:t>Partnership, communication, and commitment support consistent implementation</a:t>
            </a:r>
            <a:endParaRPr sz="2400"/>
          </a:p>
        </p:txBody>
      </p:sp>
      <p:sp>
        <p:nvSpPr>
          <p:cNvPr id="222" name="Google Shape;222;g3d6c68e0850_0_2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26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3d374c591b8_0_1"/>
          <p:cNvSpPr txBox="1">
            <a:spLocks noGrp="1"/>
          </p:cNvSpPr>
          <p:nvPr>
            <p:ph type="ctrTitle"/>
          </p:nvPr>
        </p:nvSpPr>
        <p:spPr>
          <a:xfrm>
            <a:off x="216953" y="806021"/>
            <a:ext cx="8727600" cy="16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700"/>
              <a:t>Q&amp;A</a:t>
            </a:r>
            <a:endParaRPr sz="2650"/>
          </a:p>
        </p:txBody>
      </p:sp>
      <p:sp>
        <p:nvSpPr>
          <p:cNvPr id="229" name="Google Shape;229;g3d374c591b8_0_1"/>
          <p:cNvSpPr txBox="1">
            <a:spLocks noGrp="1"/>
          </p:cNvSpPr>
          <p:nvPr>
            <p:ph type="subTitle" idx="1"/>
          </p:nvPr>
        </p:nvSpPr>
        <p:spPr>
          <a:xfrm>
            <a:off x="216953" y="2878621"/>
            <a:ext cx="8727600" cy="96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457200" lvl="0" indent="-36195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" sz="2400"/>
              <a:t>A FAQ document will be posted on the website soon</a:t>
            </a:r>
            <a:endParaRPr sz="2400"/>
          </a:p>
        </p:txBody>
      </p:sp>
      <p:sp>
        <p:nvSpPr>
          <p:cNvPr id="228" name="Google Shape;228;g3d374c591b8_0_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27</a:t>
            </a:fld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d374c591b8_0_42"/>
          <p:cNvSpPr txBox="1">
            <a:spLocks noGrp="1"/>
          </p:cNvSpPr>
          <p:nvPr>
            <p:ph type="title"/>
          </p:nvPr>
        </p:nvSpPr>
        <p:spPr>
          <a:xfrm>
            <a:off x="623900" y="1282300"/>
            <a:ext cx="8792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200"/>
              <a:t>DEPARTMENT OF EDUCATION</a:t>
            </a:r>
            <a:endParaRPr sz="3200"/>
          </a:p>
          <a:p>
            <a:pPr marL="0" lvl="0" indent="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200"/>
              <a:t>SPECIAL EDUCATION</a:t>
            </a:r>
            <a:endParaRPr sz="320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 sz="3200"/>
              <a:t>		ACCREDITED NONPUBLIC SCHOOLS</a:t>
            </a:r>
            <a:endParaRPr sz="3200"/>
          </a:p>
        </p:txBody>
      </p:sp>
      <p:sp>
        <p:nvSpPr>
          <p:cNvPr id="236" name="Google Shape;236;g3d374c591b8_0_42"/>
          <p:cNvSpPr txBox="1"/>
          <p:nvPr/>
        </p:nvSpPr>
        <p:spPr>
          <a:xfrm>
            <a:off x="710025" y="3652025"/>
            <a:ext cx="79857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" sz="1600" b="0" i="0" u="sng" strike="noStrike" cap="none">
                <a:solidFill>
                  <a:srgbClr val="9FC5E8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Accredited Nonpublic Schools and Special Education</a:t>
            </a:r>
            <a:endParaRPr sz="1600" b="0" i="0" u="none" strike="noStrike" cap="none">
              <a:solidFill>
                <a:srgbClr val="9FC5E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g3d374c591b8_0_4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28</a:t>
            </a:fld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3d374c591b8_0_128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</a:pPr>
            <a:r>
              <a:rPr lang="en"/>
              <a:t>Thank You</a:t>
            </a:r>
            <a:endParaRPr/>
          </a:p>
        </p:txBody>
      </p:sp>
      <p:sp>
        <p:nvSpPr>
          <p:cNvPr id="252" name="Google Shape;252;g3d374c591b8_0_128"/>
          <p:cNvSpPr txBox="1">
            <a:spLocks noGrp="1"/>
          </p:cNvSpPr>
          <p:nvPr>
            <p:ph type="body" idx="1"/>
          </p:nvPr>
        </p:nvSpPr>
        <p:spPr>
          <a:xfrm>
            <a:off x="3443591" y="321013"/>
            <a:ext cx="52629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4572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endParaRPr sz="2000"/>
          </a:p>
          <a:p>
            <a:pPr marL="4572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2000" u="sng">
                <a:solidFill>
                  <a:schemeClr val="hlink"/>
                </a:solidFill>
                <a:hlinkClick r:id="rId3"/>
              </a:rPr>
              <a:t>Janelle.Danner@iowa.gov</a:t>
            </a:r>
            <a:r>
              <a:rPr lang="en" sz="2000"/>
              <a:t> </a:t>
            </a:r>
            <a:endParaRPr sz="2000"/>
          </a:p>
        </p:txBody>
      </p:sp>
      <p:sp>
        <p:nvSpPr>
          <p:cNvPr id="254" name="Google Shape;254;g3d374c591b8_0_12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</a:pPr>
            <a:r>
              <a:rPr lang="en" sz="3200"/>
              <a:t>Overview of Today’s Content</a:t>
            </a:r>
            <a:endParaRPr sz="3200"/>
          </a:p>
        </p:txBody>
      </p:sp>
      <p:sp>
        <p:nvSpPr>
          <p:cNvPr id="63" name="Google Shape;63;p3"/>
          <p:cNvSpPr txBox="1">
            <a:spLocks noGrp="1"/>
          </p:cNvSpPr>
          <p:nvPr>
            <p:ph type="body" idx="1"/>
          </p:nvPr>
        </p:nvSpPr>
        <p:spPr>
          <a:xfrm>
            <a:off x="307084" y="552901"/>
            <a:ext cx="8798400" cy="42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937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Understanding behavior as part of learning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When behavior becomes a special education consideration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Functional Behavior Assessments (FBA)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Behavior Intervention Plans (BIP)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Roles of public school and accredited nonpublic school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Removals and access to instruction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Manifestation determination and student rights</a:t>
            </a:r>
            <a:endParaRPr sz="2600" dirty="0"/>
          </a:p>
          <a:p>
            <a:pPr marL="457200" lvl="0" indent="-3937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" sz="2600" dirty="0"/>
              <a:t>Communication and partnership</a:t>
            </a:r>
            <a:endParaRPr sz="2600" b="1" dirty="0"/>
          </a:p>
        </p:txBody>
      </p:sp>
      <p:sp>
        <p:nvSpPr>
          <p:cNvPr id="64" name="Google Shape;64;p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d374c591b8_0_170"/>
          <p:cNvSpPr txBox="1">
            <a:spLocks noGrp="1"/>
          </p:cNvSpPr>
          <p:nvPr>
            <p:ph type="title"/>
          </p:nvPr>
        </p:nvSpPr>
        <p:spPr>
          <a:xfrm>
            <a:off x="623909" y="1695575"/>
            <a:ext cx="8059500" cy="13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"/>
              <a:t>Thank You!!</a:t>
            </a:r>
            <a:endParaRPr/>
          </a:p>
        </p:txBody>
      </p:sp>
      <p:sp>
        <p:nvSpPr>
          <p:cNvPr id="260" name="Google Shape;260;g3d374c591b8_0_17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30</a:t>
            </a:fld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9"/>
          <p:cNvSpPr txBox="1">
            <a:spLocks noGrp="1"/>
          </p:cNvSpPr>
          <p:nvPr>
            <p:ph type="title"/>
          </p:nvPr>
        </p:nvSpPr>
        <p:spPr>
          <a:xfrm>
            <a:off x="306421" y="321013"/>
            <a:ext cx="26556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Arial"/>
              <a:buNone/>
            </a:pPr>
            <a:r>
              <a:rPr lang="en" sz="3200"/>
              <a:t>Resources and References</a:t>
            </a:r>
            <a:endParaRPr sz="3200"/>
          </a:p>
        </p:txBody>
      </p:sp>
      <p:sp>
        <p:nvSpPr>
          <p:cNvPr id="265" name="Google Shape;265;p9"/>
          <p:cNvSpPr txBox="1">
            <a:spLocks noGrp="1"/>
          </p:cNvSpPr>
          <p:nvPr>
            <p:ph type="body" idx="1"/>
          </p:nvPr>
        </p:nvSpPr>
        <p:spPr>
          <a:xfrm>
            <a:off x="3310175" y="150625"/>
            <a:ext cx="5697900" cy="44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1628" b="1"/>
              <a:t>DOE </a:t>
            </a:r>
            <a:endParaRPr sz="930" b="1"/>
          </a:p>
          <a:p>
            <a:pPr marL="0" lvl="0" indent="0" algn="l" rtl="0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ts val="1759"/>
              <a:buNone/>
            </a:pPr>
            <a:r>
              <a:rPr lang="en" sz="1030" u="sng">
                <a:solidFill>
                  <a:schemeClr val="hlink"/>
                </a:solidFill>
                <a:hlinkClick r:id="rId3"/>
              </a:rPr>
              <a:t>Special Education Parent Information (DOE) </a:t>
            </a:r>
            <a:endParaRPr sz="1030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030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991" u="sng">
                <a:solidFill>
                  <a:schemeClr val="hlink"/>
                </a:solidFill>
                <a:hlinkClick r:id="rId4"/>
              </a:rPr>
              <a:t>Policy and Practice Webinar- Behavior and Discipline in Special Education Webinar (DOE)</a:t>
            </a:r>
            <a:endParaRPr sz="99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991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991" u="sng">
                <a:solidFill>
                  <a:schemeClr val="hlink"/>
                </a:solidFill>
                <a:hlinkClick r:id="rId4"/>
              </a:rPr>
              <a:t>Designing Behavior Instruction and Supports for Learners with Disabilities Webinar (DOE)</a:t>
            </a:r>
            <a:endParaRPr sz="99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728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1600" b="1"/>
              <a:t>Iowa IDEA Information (i3) </a:t>
            </a:r>
            <a:endParaRPr sz="1600" b="1"/>
          </a:p>
          <a:p>
            <a:pPr marL="0" lvl="0" indent="0" algn="l" rtl="0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lang="en" sz="1030" u="sng">
                <a:solidFill>
                  <a:schemeClr val="hlink"/>
                </a:solidFill>
                <a:hlinkClick r:id="rId5"/>
              </a:rPr>
              <a:t>Iowa IDEA Information, Social Emotional Behavior in an IEP</a:t>
            </a:r>
            <a:endParaRPr sz="1030" u="sng">
              <a:solidFill>
                <a:schemeClr val="hlink"/>
              </a:solidFill>
            </a:endParaRPr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endParaRPr sz="1030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lang="en" sz="1030" u="sng">
                <a:solidFill>
                  <a:schemeClr val="hlink"/>
                </a:solidFill>
                <a:hlinkClick r:id="rId6"/>
              </a:rPr>
              <a:t>Iowa IDEA Information, Discipline in an IEP</a:t>
            </a:r>
            <a:endParaRPr sz="1030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030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1030" u="sng">
                <a:solidFill>
                  <a:schemeClr val="hlink"/>
                </a:solidFill>
                <a:hlinkClick r:id="rId7"/>
              </a:rPr>
              <a:t>Iowa IDEA Information Special Education Discipline: Step-by-Step Guide to Suspension/Expulsion</a:t>
            </a:r>
            <a:endParaRPr sz="1728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953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953" u="sng">
                <a:solidFill>
                  <a:schemeClr val="hlink"/>
                </a:solidFill>
                <a:hlinkClick r:id="rId8"/>
              </a:rPr>
              <a:t>Iowa IDEA Information What is the Family's Role in the FBA?</a:t>
            </a:r>
            <a:endParaRPr sz="953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953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953" u="sng">
                <a:solidFill>
                  <a:schemeClr val="hlink"/>
                </a:solidFill>
                <a:hlinkClick r:id="rId8"/>
              </a:rPr>
              <a:t>Iowa IDEA Information Frequently Asked Questions</a:t>
            </a:r>
            <a:endParaRPr sz="953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728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1628" b="1"/>
              <a:t>ASK Resource Center</a:t>
            </a:r>
            <a:endParaRPr sz="1628" b="1"/>
          </a:p>
          <a:p>
            <a:pPr marL="0" lvl="0" indent="0" algn="l" rtl="0">
              <a:lnSpc>
                <a:spcPct val="95000"/>
              </a:lnSpc>
              <a:spcBef>
                <a:spcPts val="1000"/>
              </a:spcBef>
              <a:spcAft>
                <a:spcPts val="0"/>
              </a:spcAft>
              <a:buSzPts val="1759"/>
              <a:buNone/>
            </a:pPr>
            <a:r>
              <a:rPr lang="en" sz="1030" u="sng">
                <a:solidFill>
                  <a:schemeClr val="hlink"/>
                </a:solidFill>
                <a:hlinkClick r:id="rId9"/>
              </a:rPr>
              <a:t>Behavior Intervention Plan (BIP) Guide and Checklist</a:t>
            </a:r>
            <a:r>
              <a:rPr lang="en" sz="1030"/>
              <a:t> </a:t>
            </a:r>
            <a:endParaRPr sz="1030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endParaRPr sz="1030" b="1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r>
              <a:rPr lang="en" sz="1030" u="sng">
                <a:solidFill>
                  <a:schemeClr val="hlink"/>
                </a:solidFill>
                <a:hlinkClick r:id="rId9"/>
              </a:rPr>
              <a:t>Behavior Intervention Plan Guide </a:t>
            </a:r>
            <a:endParaRPr sz="1030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endParaRPr sz="1030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1030" u="sng">
                <a:solidFill>
                  <a:schemeClr val="hlink"/>
                </a:solidFill>
                <a:hlinkClick r:id="rId10"/>
              </a:rPr>
              <a:t>Functional Behavior Assessment (FBA) Guide and Checklist</a:t>
            </a:r>
            <a:r>
              <a:rPr lang="en" sz="1030"/>
              <a:t> </a:t>
            </a:r>
            <a:endParaRPr sz="1030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030"/>
          </a:p>
          <a:p>
            <a:pPr marL="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r>
              <a:rPr lang="en" sz="1030" u="sng">
                <a:solidFill>
                  <a:schemeClr val="hlink"/>
                </a:solidFill>
                <a:hlinkClick r:id="rId8"/>
              </a:rPr>
              <a:t>The ABC's of Challenging Behavior</a:t>
            </a:r>
            <a:endParaRPr sz="1030"/>
          </a:p>
          <a:p>
            <a:pPr marL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</a:pPr>
            <a:endParaRPr sz="1030"/>
          </a:p>
          <a:p>
            <a:pPr marL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030"/>
          </a:p>
          <a:p>
            <a:pPr marL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030"/>
          </a:p>
          <a:p>
            <a:pPr marL="0" lvl="0" indent="0" algn="l" rt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SzPts val="1759"/>
              <a:buNone/>
            </a:pPr>
            <a:endParaRPr sz="1030"/>
          </a:p>
        </p:txBody>
      </p:sp>
      <p:sp>
        <p:nvSpPr>
          <p:cNvPr id="267" name="Google Shape;267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"/>
              <a:t>31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de251d6281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Understanding Behavior</a:t>
            </a:r>
            <a:endParaRPr sz="3200"/>
          </a:p>
        </p:txBody>
      </p:sp>
      <p:sp>
        <p:nvSpPr>
          <p:cNvPr id="70" name="Google Shape;70;g3de251d6281_0_0"/>
          <p:cNvSpPr txBox="1">
            <a:spLocks noGrp="1"/>
          </p:cNvSpPr>
          <p:nvPr>
            <p:ph type="body" idx="1"/>
          </p:nvPr>
        </p:nvSpPr>
        <p:spPr>
          <a:xfrm>
            <a:off x="328060" y="1151976"/>
            <a:ext cx="8305200" cy="2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 fontScale="92500"/>
          </a:bodyPr>
          <a:lstStyle/>
          <a:p>
            <a:pPr marL="457200" lvl="0" indent="-4064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Behavior is:</a:t>
            </a:r>
            <a:endParaRPr sz="2800" dirty="0"/>
          </a:p>
          <a:p>
            <a:pPr marL="914400" lvl="1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" sz="2800" dirty="0"/>
              <a:t>functional</a:t>
            </a:r>
            <a:endParaRPr sz="2800" dirty="0"/>
          </a:p>
          <a:p>
            <a:pPr marL="914400" lvl="1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" sz="2800" dirty="0"/>
              <a:t>a form of communication</a:t>
            </a:r>
            <a:endParaRPr sz="2800" dirty="0"/>
          </a:p>
          <a:p>
            <a:pPr marL="914400" lvl="1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</a:pPr>
            <a:r>
              <a:rPr lang="en" sz="2800" dirty="0"/>
              <a:t>reflects a need or skill gap</a:t>
            </a:r>
            <a:endParaRPr sz="2800" dirty="0"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Understanding behavior starts with asking “why”</a:t>
            </a:r>
            <a:endParaRPr sz="2800" dirty="0"/>
          </a:p>
          <a:p>
            <a:pPr marL="457200" lvl="0" indent="-4064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Focus on what the student is trying to communicate</a:t>
            </a:r>
            <a:endParaRPr sz="2800" dirty="0"/>
          </a:p>
        </p:txBody>
      </p:sp>
      <p:sp>
        <p:nvSpPr>
          <p:cNvPr id="71" name="Google Shape;71;g3de251d6281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d6a1535185_0_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Behavior as Part of Learning</a:t>
            </a:r>
            <a:endParaRPr sz="3200"/>
          </a:p>
        </p:txBody>
      </p:sp>
      <p:sp>
        <p:nvSpPr>
          <p:cNvPr id="77" name="Google Shape;77;g3d6a1535185_0_0"/>
          <p:cNvSpPr txBox="1">
            <a:spLocks noGrp="1"/>
          </p:cNvSpPr>
          <p:nvPr>
            <p:ph type="body" idx="1"/>
          </p:nvPr>
        </p:nvSpPr>
        <p:spPr>
          <a:xfrm>
            <a:off x="1387527" y="867251"/>
            <a:ext cx="6850500" cy="40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/>
              <a:t>Students may need instruction in:</a:t>
            </a:r>
            <a:endParaRPr sz="2800" b="1" dirty="0"/>
          </a:p>
          <a:p>
            <a:pPr marL="9144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Self-regulation</a:t>
            </a:r>
            <a:endParaRPr sz="2800" dirty="0"/>
          </a:p>
          <a:p>
            <a:pPr marL="9144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Communication</a:t>
            </a:r>
            <a:endParaRPr sz="2800" dirty="0"/>
          </a:p>
          <a:p>
            <a:pPr marL="9144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Problem-solving</a:t>
            </a:r>
            <a:endParaRPr sz="28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800" b="1" dirty="0"/>
              <a:t>Support includes:</a:t>
            </a:r>
            <a:endParaRPr sz="2800" b="1" dirty="0"/>
          </a:p>
          <a:p>
            <a:pPr marL="9144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Before, preparation</a:t>
            </a:r>
            <a:endParaRPr sz="2800" dirty="0"/>
          </a:p>
          <a:p>
            <a:pPr marL="9144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During, coaching</a:t>
            </a:r>
            <a:endParaRPr sz="2800" dirty="0"/>
          </a:p>
          <a:p>
            <a:pPr marL="914400" lvl="0" indent="-4064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 dirty="0"/>
              <a:t>After, reflection</a:t>
            </a:r>
            <a:endParaRPr sz="2800" dirty="0"/>
          </a:p>
        </p:txBody>
      </p:sp>
      <p:sp>
        <p:nvSpPr>
          <p:cNvPr id="78" name="Google Shape;78;g3d6a1535185_0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d6a1535185_0_40"/>
          <p:cNvSpPr txBox="1">
            <a:spLocks noGrp="1"/>
          </p:cNvSpPr>
          <p:nvPr>
            <p:ph type="title"/>
          </p:nvPr>
        </p:nvSpPr>
        <p:spPr>
          <a:xfrm>
            <a:off x="254410" y="1"/>
            <a:ext cx="84525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/>
              <a:t>Behavior, Instruction and Adult Response</a:t>
            </a:r>
            <a:endParaRPr sz="3200"/>
          </a:p>
        </p:txBody>
      </p:sp>
      <p:sp>
        <p:nvSpPr>
          <p:cNvPr id="84" name="Google Shape;84;g3d6a1535185_0_40"/>
          <p:cNvSpPr txBox="1">
            <a:spLocks noGrp="1"/>
          </p:cNvSpPr>
          <p:nvPr>
            <p:ph type="body" idx="1"/>
          </p:nvPr>
        </p:nvSpPr>
        <p:spPr>
          <a:xfrm>
            <a:off x="594300" y="795550"/>
            <a:ext cx="7772700" cy="43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800" dirty="0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b="1" dirty="0"/>
              <a:t>Adults play a key role by:</a:t>
            </a:r>
            <a:endParaRPr sz="2400" b="1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Identifying patterns and possible triggers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Identifying skill gaps and providing instruction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Adjusting responses to support positive behavior</a:t>
            </a:r>
            <a:endParaRPr sz="2400" dirty="0"/>
          </a:p>
          <a:p>
            <a:pPr marL="9144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Monitoring and documenting:</a:t>
            </a:r>
            <a:endParaRPr sz="2400" dirty="0"/>
          </a:p>
          <a:p>
            <a:pPr marL="13716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When and where behavior occurs</a:t>
            </a:r>
            <a:endParaRPr sz="2400" dirty="0"/>
          </a:p>
          <a:p>
            <a:pPr marL="13716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What happens before and after</a:t>
            </a:r>
            <a:endParaRPr sz="2400" dirty="0"/>
          </a:p>
          <a:p>
            <a:pPr marL="13716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Adult responses</a:t>
            </a:r>
            <a:endParaRPr sz="2400" dirty="0"/>
          </a:p>
          <a:p>
            <a:pPr marL="1371600" lvl="1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 sz="2400" dirty="0"/>
              <a:t>Outcomes over time</a:t>
            </a:r>
            <a:endParaRPr sz="2400" dirty="0"/>
          </a:p>
        </p:txBody>
      </p:sp>
      <p:sp>
        <p:nvSpPr>
          <p:cNvPr id="85" name="Google Shape;85;g3d6a1535185_0_4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7f774091f_0_32"/>
          <p:cNvSpPr txBox="1">
            <a:spLocks noGrp="1"/>
          </p:cNvSpPr>
          <p:nvPr>
            <p:ph type="title"/>
          </p:nvPr>
        </p:nvSpPr>
        <p:spPr>
          <a:xfrm>
            <a:off x="254400" y="0"/>
            <a:ext cx="88512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3200"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Child Find- Behavior Related to a Disability</a:t>
            </a:r>
            <a:endParaRPr sz="3200"/>
          </a:p>
        </p:txBody>
      </p:sp>
      <p:sp>
        <p:nvSpPr>
          <p:cNvPr id="91" name="Google Shape;91;g3e7f774091f_0_32"/>
          <p:cNvSpPr txBox="1">
            <a:spLocks noGrp="1"/>
          </p:cNvSpPr>
          <p:nvPr>
            <p:ph type="body" idx="1"/>
          </p:nvPr>
        </p:nvSpPr>
        <p:spPr>
          <a:xfrm>
            <a:off x="345750" y="737575"/>
            <a:ext cx="8654400" cy="440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400" b="1" dirty="0"/>
              <a:t>Child Find may be triggered when:</a:t>
            </a:r>
            <a:endParaRPr sz="2400" b="1" dirty="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Behavior concerns continue despite supports</a:t>
            </a:r>
            <a:endParaRPr sz="2400" dirty="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A student requires unusually intensive support to function successfully</a:t>
            </a:r>
            <a:endParaRPr sz="2400" dirty="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Concerns substantially interfere with educational access or progress</a:t>
            </a:r>
            <a:endParaRPr sz="2400" dirty="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There is other information that might suggest a disability</a:t>
            </a:r>
            <a:endParaRPr sz="24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400" b="1" dirty="0"/>
              <a:t>Concerns should be supported with data, including:</a:t>
            </a:r>
            <a:endParaRPr sz="2400" b="1" dirty="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Any interventions attempted and student response</a:t>
            </a:r>
            <a:endParaRPr sz="2400" dirty="0"/>
          </a:p>
          <a:p>
            <a:pPr marL="9144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 dirty="0"/>
              <a:t>Frequency, intensity, duration, and impact of behaviors</a:t>
            </a:r>
            <a:endParaRPr sz="2400" dirty="0"/>
          </a:p>
        </p:txBody>
      </p:sp>
      <p:sp>
        <p:nvSpPr>
          <p:cNvPr id="92" name="Google Shape;92;g3e7f774091f_0_3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e7f774091f_0_38"/>
          <p:cNvSpPr txBox="1">
            <a:spLocks noGrp="1"/>
          </p:cNvSpPr>
          <p:nvPr>
            <p:ph type="title"/>
          </p:nvPr>
        </p:nvSpPr>
        <p:spPr>
          <a:xfrm>
            <a:off x="148875" y="0"/>
            <a:ext cx="9144000" cy="5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</a:pPr>
            <a:r>
              <a:rPr lang="en" sz="2700"/>
              <a:t>Behavior Related to a Disability (IEP Special Factors)</a:t>
            </a:r>
            <a:endParaRPr sz="2700"/>
          </a:p>
        </p:txBody>
      </p:sp>
      <p:sp>
        <p:nvSpPr>
          <p:cNvPr id="98" name="Google Shape;98;g3e7f774091f_0_38"/>
          <p:cNvSpPr txBox="1">
            <a:spLocks noGrp="1"/>
          </p:cNvSpPr>
          <p:nvPr>
            <p:ph type="body" idx="1"/>
          </p:nvPr>
        </p:nvSpPr>
        <p:spPr>
          <a:xfrm>
            <a:off x="106279" y="595496"/>
            <a:ext cx="9144000" cy="44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 IEP teams consider behavior as a Special Factor</a:t>
            </a:r>
            <a:endParaRPr sz="2300" b="1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Interferes with learning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Results in loss of access to other opportunities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Results in loss of instructional time for the student or others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Creates safety concerns for the student or others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Occurs across settings or routines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Continues despite documented, data-informed interventions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Reflects the impact of extenuating life circumstances</a:t>
            </a:r>
            <a:endParaRPr sz="230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When reviewing Special Factors, teams consider:</a:t>
            </a:r>
            <a:endParaRPr sz="2300" b="1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Impact on learning and participation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Connection to the student’s disability</a:t>
            </a:r>
            <a:endParaRPr sz="2300"/>
          </a:p>
          <a:p>
            <a:pPr marL="9144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en" sz="2300"/>
              <a:t>Need for specialized instruction, supports, or services</a:t>
            </a:r>
            <a:endParaRPr sz="2300"/>
          </a:p>
        </p:txBody>
      </p:sp>
      <p:sp>
        <p:nvSpPr>
          <p:cNvPr id="99" name="Google Shape;99;g3e7f774091f_0_3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b6074d9a6_1_0"/>
          <p:cNvSpPr txBox="1">
            <a:spLocks noGrp="1"/>
          </p:cNvSpPr>
          <p:nvPr>
            <p:ph type="title"/>
          </p:nvPr>
        </p:nvSpPr>
        <p:spPr>
          <a:xfrm>
            <a:off x="623901" y="1282300"/>
            <a:ext cx="8390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400"/>
              <a:buNone/>
            </a:pPr>
            <a:r>
              <a:rPr lang="en" sz="3200"/>
              <a:t>FBA - Functional Behavior Assessment</a:t>
            </a:r>
            <a:endParaRPr sz="3200"/>
          </a:p>
        </p:txBody>
      </p:sp>
      <p:sp>
        <p:nvSpPr>
          <p:cNvPr id="105" name="Google Shape;105;g3db6074d9a6_1_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9</a:t>
            </a:fld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Iowa Department of Education">
      <a:dk1>
        <a:srgbClr val="000000"/>
      </a:dk1>
      <a:lt1>
        <a:srgbClr val="FFFFFF"/>
      </a:lt1>
      <a:dk2>
        <a:srgbClr val="002152"/>
      </a:dk2>
      <a:lt2>
        <a:srgbClr val="E6E6E6"/>
      </a:lt2>
      <a:accent1>
        <a:srgbClr val="005CA3"/>
      </a:accent1>
      <a:accent2>
        <a:srgbClr val="FDE263"/>
      </a:accent2>
      <a:accent3>
        <a:srgbClr val="96BCDE"/>
      </a:accent3>
      <a:accent4>
        <a:srgbClr val="A5A5A5"/>
      </a:accent4>
      <a:accent5>
        <a:srgbClr val="DC6400"/>
      </a:accent5>
      <a:accent6>
        <a:srgbClr val="FFC200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1451</Words>
  <Application>Microsoft Office PowerPoint</Application>
  <PresentationFormat>On-screen Show (16:9)</PresentationFormat>
  <Paragraphs>255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Arial</vt:lpstr>
      <vt:lpstr>Theme1</vt:lpstr>
      <vt:lpstr>Discipline, Behavior and Manifestation Determinations</vt:lpstr>
      <vt:lpstr>Today’s Presenters</vt:lpstr>
      <vt:lpstr>Overview of Today’s Content</vt:lpstr>
      <vt:lpstr>Understanding Behavior</vt:lpstr>
      <vt:lpstr>Behavior as Part of Learning</vt:lpstr>
      <vt:lpstr>Behavior, Instruction and Adult Response</vt:lpstr>
      <vt:lpstr>Child Find- Behavior Related to a Disability</vt:lpstr>
      <vt:lpstr>Behavior Related to a Disability (IEP Special Factors)</vt:lpstr>
      <vt:lpstr>FBA - Functional Behavior Assessment</vt:lpstr>
      <vt:lpstr>Functional Behavior Assessment (FBA)</vt:lpstr>
      <vt:lpstr>The FBA Process</vt:lpstr>
      <vt:lpstr>Accredited Nonpublic School Role</vt:lpstr>
      <vt:lpstr>BIP - Behavior Intervention Plan</vt:lpstr>
      <vt:lpstr>Behavior Intervention Plan (BIP)</vt:lpstr>
      <vt:lpstr>Developing a BIP</vt:lpstr>
      <vt:lpstr>Partnership in BIP Implementation</vt:lpstr>
      <vt:lpstr>Discipline</vt:lpstr>
      <vt:lpstr>Key Discipline Terms for Students with IEPs</vt:lpstr>
      <vt:lpstr>Removals from the Educational Setting (Behavior-Based)</vt:lpstr>
      <vt:lpstr>IEP Written Behavior Supports</vt:lpstr>
      <vt:lpstr>Manifestation Determinations</vt:lpstr>
      <vt:lpstr>Special Circumstances</vt:lpstr>
      <vt:lpstr>Accredited Nonpublic School Role in MD</vt:lpstr>
      <vt:lpstr>Partnership in Practice</vt:lpstr>
      <vt:lpstr>Wrap Up</vt:lpstr>
      <vt:lpstr>Bringing It All Together</vt:lpstr>
      <vt:lpstr>Q&amp;A</vt:lpstr>
      <vt:lpstr>DEPARTMENT OF EDUCATION SPECIAL EDUCATION   ACCREDITED NONPUBLIC SCHOOLS</vt:lpstr>
      <vt:lpstr>Thank You</vt:lpstr>
      <vt:lpstr>Thank You!!</vt:lpstr>
      <vt:lpstr>Resources and 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Discipline, Behavior and Manifestation Determinations PowerPoint</dc:title>
  <dc:creator>Albers, Lisa [IDOE]</dc:creator>
  <cp:lastModifiedBy>Albers, Lisa [IDOE]</cp:lastModifiedBy>
  <cp:revision>2</cp:revision>
  <dcterms:modified xsi:type="dcterms:W3CDTF">2026-05-21T19:22:31Z</dcterms:modified>
</cp:coreProperties>
</file>