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Lst>
  <p:sldSz cx="12192000" cy="6858000"/>
  <p:notesSz cx="6858000" cy="9144000"/>
  <p:embeddedFontLs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0r5VrASB0J2U7Mgdbn6Nc+5Z4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45EA0A-8D2D-4683-8CFD-6D1A214821CB}">
  <a:tblStyle styleId="{5F45EA0A-8D2D-4683-8CFD-6D1A214821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57956" autoAdjust="0"/>
  </p:normalViewPr>
  <p:slideViewPr>
    <p:cSldViewPr snapToGrid="0">
      <p:cViewPr varScale="1">
        <p:scale>
          <a:sx n="51" d="100"/>
          <a:sy n="51" d="100"/>
        </p:scale>
        <p:origin x="102" y="1818"/>
      </p:cViewPr>
      <p:guideLst/>
    </p:cSldViewPr>
  </p:slideViewPr>
  <p:outlineViewPr>
    <p:cViewPr>
      <p:scale>
        <a:sx n="33" d="100"/>
        <a:sy n="33" d="100"/>
      </p:scale>
      <p:origin x="0" y="-92525"/>
    </p:cViewPr>
  </p:outlineViewPr>
  <p:notesTextViewPr>
    <p:cViewPr>
      <p:scale>
        <a:sx n="1" d="1"/>
        <a:sy n="1" d="1"/>
      </p:scale>
      <p:origin x="0" y="0"/>
    </p:cViewPr>
  </p:notesTextViewPr>
  <p:sorterViewPr>
    <p:cViewPr>
      <p:scale>
        <a:sx n="100" d="100"/>
        <a:sy n="100" d="100"/>
      </p:scale>
      <p:origin x="0" y="-86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e6a69f9f4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e6a69f9f4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69dfb50d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d69dfb50d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d627c268d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d627c268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endParaRPr dirty="0">
              <a:solidFill>
                <a:schemeClr val="dk1"/>
              </a:solidFill>
            </a:endParaRPr>
          </a:p>
          <a:p>
            <a:pPr marL="0" lvl="0" indent="0" algn="l" rtl="0">
              <a:lnSpc>
                <a:spcPct val="90000"/>
              </a:lnSpc>
              <a:spcBef>
                <a:spcPts val="600"/>
              </a:spcBef>
              <a:spcAft>
                <a:spcPts val="0"/>
              </a:spcAft>
              <a:buNone/>
            </a:pPr>
            <a:endParaRPr dirty="0">
              <a:solidFill>
                <a:schemeClr val="dk1"/>
              </a:solidFill>
            </a:endParaRPr>
          </a:p>
          <a:p>
            <a:pPr marL="0" lvl="0" indent="0" algn="l" rtl="0">
              <a:lnSpc>
                <a:spcPct val="90000"/>
              </a:lnSpc>
              <a:spcBef>
                <a:spcPts val="600"/>
              </a:spcBef>
              <a:spcAft>
                <a:spcPts val="0"/>
              </a:spcAft>
              <a:buNone/>
            </a:pPr>
            <a:endParaRPr dirty="0">
              <a:solidFill>
                <a:schemeClr val="dk1"/>
              </a:solidFill>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5c8626311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d5c8626311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627c268d8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d627c268d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627c268d8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highlight>
                <a:srgbClr val="FFF2CC"/>
              </a:highlight>
            </a:endParaRPr>
          </a:p>
        </p:txBody>
      </p:sp>
      <p:sp>
        <p:nvSpPr>
          <p:cNvPr id="136" name="Google Shape;136;g3d627c268d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5c862631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d5c862631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2f09c339b_25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0" name="Google Shape;150;g382f09c339b_25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627c268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d627c268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627c268d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d627c268d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96cf5c7a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96cf5c7a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96cf5c7a6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96cf5c7a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627c268d8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d627c268d8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e6a69f9f44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e6a69f9f44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d627c268d8_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d627c268d8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627c268d8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627c268d8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627c268d8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d627c268d8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627c268d8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627c268d8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5c86263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5c86263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d627c268d8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d627c268d8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82f09c339b_2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382f09c339b_25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d627c268d8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d627c268d8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d6a8e8e46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d6a8e8e4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d6faf290c6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d6faf290c6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d896b8627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d896b862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d5c86263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d5c86263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d627c268d8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d627c268d8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d627c268d8_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d627c268d8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e6a69f9f44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e6a69f9f44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a59ab1a9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321" name="Google Shape;321;g3a59ab1a9e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b81fe987d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327" name="Google Shape;327;g3db81fe987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82f09c339b_25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61" name="Google Shape;61;g382f09c339b_25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6" name="Google Shape;33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82f09c339b_25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 name="Google Shape;67;g382f09c339b_25_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6159307d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d6159307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d627c268d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d627c268d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82f09c339b_25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382f09c339b_25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d59199b6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dirty="0">
              <a:solidFill>
                <a:schemeClr val="dk1"/>
              </a:solidFill>
            </a:endParaRPr>
          </a:p>
        </p:txBody>
      </p:sp>
      <p:sp>
        <p:nvSpPr>
          <p:cNvPr id="97" name="Google Shape;97;g3d59199b6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1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11"/>
          <p:cNvPicPr preferRelativeResize="0"/>
          <p:nvPr/>
        </p:nvPicPr>
        <p:blipFill rotWithShape="1">
          <a:blip r:embed="rId2">
            <a:alphaModFix/>
          </a:blip>
          <a:srcRect/>
          <a:stretch/>
        </p:blipFill>
        <p:spPr>
          <a:xfrm>
            <a:off x="11690" y="6429983"/>
            <a:ext cx="12192000" cy="4280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12"/>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 name="Google Shape;14;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2"/>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9" name="Google Shape;19;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21" name="Google Shape;21;p15"/>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2"/>
        <p:cNvGrpSpPr/>
        <p:nvPr/>
      </p:nvGrpSpPr>
      <p:grpSpPr>
        <a:xfrm>
          <a:off x="0" y="0"/>
          <a:ext cx="0" cy="0"/>
          <a:chOff x="0" y="0"/>
          <a:chExt cx="0" cy="0"/>
        </a:xfrm>
      </p:grpSpPr>
      <p:sp>
        <p:nvSpPr>
          <p:cNvPr id="23" name="Google Shape;23;p13"/>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 name="Google Shape;24;p1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6" name="Google Shape;26;p13"/>
          <p:cNvPicPr preferRelativeResize="0"/>
          <p:nvPr/>
        </p:nvPicPr>
        <p:blipFill rotWithShape="1">
          <a:blip r:embed="rId2">
            <a:alphaModFix/>
          </a:blip>
          <a:srcRect/>
          <a:stretch/>
        </p:blipFill>
        <p:spPr>
          <a:xfrm>
            <a:off x="4182894" y="6429982"/>
            <a:ext cx="8009106" cy="428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1" name="Google Shape;31;p14"/>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4"/>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3" name="Google Shape;33;p14"/>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14"/>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n_aA9hYC4Cosx7OzvStKR7aNdKs9zduo/view?usp=drive_link"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www.askresource.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Title 1">
            <a:extLst>
              <a:ext uri="{FF2B5EF4-FFF2-40B4-BE49-F238E27FC236}">
                <a16:creationId xmlns:a16="http://schemas.microsoft.com/office/drawing/2014/main" id="{119F0271-3A9C-D645-00A1-B26A533BD993}"/>
              </a:ext>
            </a:extLst>
          </p:cNvPr>
          <p:cNvSpPr>
            <a:spLocks noGrp="1"/>
          </p:cNvSpPr>
          <p:nvPr>
            <p:ph type="ctrTitle"/>
          </p:nvPr>
        </p:nvSpPr>
        <p:spPr/>
        <p:txBody>
          <a:bodyPr/>
          <a:lstStyle/>
          <a:p>
            <a:r>
              <a:rPr lang="en-US" dirty="0"/>
              <a:t>Webinar Series</a:t>
            </a:r>
          </a:p>
        </p:txBody>
      </p:sp>
      <p:sp>
        <p:nvSpPr>
          <p:cNvPr id="39" name="Google Shape;39;p1" descr="Dispute Resolution"/>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3617A"/>
              </a:buClr>
              <a:buSzPts val="2400"/>
              <a:buNone/>
            </a:pPr>
            <a:r>
              <a:rPr lang="en-US" sz="3000" dirty="0"/>
              <a:t>Dispute Resolution</a:t>
            </a:r>
            <a:endParaRPr sz="3000" dirty="0"/>
          </a:p>
        </p:txBody>
      </p:sp>
      <p:pic>
        <p:nvPicPr>
          <p:cNvPr id="40" name="Google Shape;40;p1" descr="Graphic for the Special Education Policy and Practice Webinar Series."/>
          <p:cNvPicPr preferRelativeResize="0"/>
          <p:nvPr/>
        </p:nvPicPr>
        <p:blipFill rotWithShape="1">
          <a:blip r:embed="rId3">
            <a:alphaModFix/>
          </a:blip>
          <a:srcRect/>
          <a:stretch/>
        </p:blipFill>
        <p:spPr>
          <a:xfrm>
            <a:off x="-91283" y="1000958"/>
            <a:ext cx="11782263" cy="3392761"/>
          </a:xfrm>
          <a:prstGeom prst="rect">
            <a:avLst/>
          </a:prstGeom>
          <a:noFill/>
          <a:ln>
            <a:noFill/>
          </a:ln>
        </p:spPr>
      </p:pic>
      <p:pic>
        <p:nvPicPr>
          <p:cNvPr id="41" name="Google Shape;41;p1" descr="Graphic for the Iowa Department of Education."/>
          <p:cNvPicPr preferRelativeResize="0"/>
          <p:nvPr/>
        </p:nvPicPr>
        <p:blipFill rotWithShape="1">
          <a:blip r:embed="rId4">
            <a:alphaModFix/>
          </a:blip>
          <a:srcRect/>
          <a:stretch/>
        </p:blipFill>
        <p:spPr>
          <a:xfrm>
            <a:off x="3200972" y="5599160"/>
            <a:ext cx="5790055" cy="5326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e6a69f9f44_3_0"/>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Iowa Administrative Code</a:t>
            </a:r>
            <a:r>
              <a:rPr lang="en-US" dirty="0"/>
              <a:t> chapter: State Complaint</a:t>
            </a:r>
            <a:endParaRPr dirty="0"/>
          </a:p>
        </p:txBody>
      </p:sp>
      <p:sp>
        <p:nvSpPr>
          <p:cNvPr id="107" name="Google Shape;107;g3e6a69f9f44_3_0"/>
          <p:cNvSpPr txBox="1">
            <a:spLocks noGrp="1"/>
          </p:cNvSpPr>
          <p:nvPr>
            <p:ph type="body" idx="1"/>
          </p:nvPr>
        </p:nvSpPr>
        <p:spPr>
          <a:xfrm>
            <a:off x="145750" y="885500"/>
            <a:ext cx="11813100" cy="5502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t>Iowa Administrative Code chapter 281-41.153 - </a:t>
            </a:r>
            <a:r>
              <a:rPr lang="en-US" sz="1800" b="1" dirty="0"/>
              <a:t>Filing a complaint.</a:t>
            </a:r>
            <a:endParaRPr sz="1800" b="1" dirty="0"/>
          </a:p>
          <a:p>
            <a:pPr marL="0" lvl="0" indent="0" algn="l" rtl="0">
              <a:lnSpc>
                <a:spcPct val="115000"/>
              </a:lnSpc>
              <a:spcBef>
                <a:spcPts val="0"/>
              </a:spcBef>
              <a:spcAft>
                <a:spcPts val="0"/>
              </a:spcAft>
              <a:buClr>
                <a:schemeClr val="dk1"/>
              </a:buClr>
              <a:buSzPts val="1100"/>
              <a:buFont typeface="Arial"/>
              <a:buNone/>
            </a:pPr>
            <a:endParaRPr sz="1800" b="1" dirty="0"/>
          </a:p>
          <a:p>
            <a:pPr marL="457200" lvl="0" indent="-342900" algn="l" rtl="0">
              <a:lnSpc>
                <a:spcPct val="115000"/>
              </a:lnSpc>
              <a:spcBef>
                <a:spcPts val="0"/>
              </a:spcBef>
              <a:spcAft>
                <a:spcPts val="0"/>
              </a:spcAft>
              <a:buSzPts val="1800"/>
              <a:buAutoNum type="arabicParenBoth"/>
            </a:pPr>
            <a:r>
              <a:rPr lang="en-US" sz="1800" i="1" dirty="0"/>
              <a:t>Complainant.</a:t>
            </a:r>
            <a:r>
              <a:rPr lang="en-US" sz="1800" dirty="0"/>
              <a:t> An organization or individual may file a signed written complaint under the procedures described in rules 281-41.151(256B,34CFR300) and 281-41.152(256B,34CFR300).</a:t>
            </a:r>
            <a:endParaRPr sz="1800" dirty="0"/>
          </a:p>
          <a:p>
            <a:pPr marL="457200" lvl="0" indent="-342900" algn="l" rtl="0">
              <a:lnSpc>
                <a:spcPct val="115000"/>
              </a:lnSpc>
              <a:spcBef>
                <a:spcPts val="0"/>
              </a:spcBef>
              <a:spcAft>
                <a:spcPts val="0"/>
              </a:spcAft>
              <a:buSzPts val="1800"/>
              <a:buAutoNum type="arabicParenBoth"/>
            </a:pPr>
            <a:r>
              <a:rPr lang="en-US" sz="1800" i="1" dirty="0"/>
              <a:t>Contents of complaint.</a:t>
            </a:r>
            <a:r>
              <a:rPr lang="en-US" sz="1800" dirty="0"/>
              <a:t> The complaint must include the following:</a:t>
            </a:r>
            <a:endParaRPr sz="1800" dirty="0"/>
          </a:p>
          <a:p>
            <a:pPr marL="914400" lvl="1" indent="-342900" algn="l" rtl="0">
              <a:lnSpc>
                <a:spcPct val="115000"/>
              </a:lnSpc>
              <a:spcBef>
                <a:spcPts val="0"/>
              </a:spcBef>
              <a:spcAft>
                <a:spcPts val="0"/>
              </a:spcAft>
              <a:buSzPts val="1800"/>
              <a:buAutoNum type="alphaLcParenBoth"/>
            </a:pPr>
            <a:r>
              <a:rPr lang="en-US" dirty="0"/>
              <a:t>A statement that a public agency has violated a requirement under Part B of the Act or of this chapter;</a:t>
            </a:r>
            <a:endParaRPr dirty="0"/>
          </a:p>
          <a:p>
            <a:pPr marL="914400" lvl="1" indent="-342900" algn="l" rtl="0">
              <a:lnSpc>
                <a:spcPct val="115000"/>
              </a:lnSpc>
              <a:spcBef>
                <a:spcPts val="0"/>
              </a:spcBef>
              <a:spcAft>
                <a:spcPts val="0"/>
              </a:spcAft>
              <a:buSzPts val="1800"/>
              <a:buAutoNum type="alphaLcParenBoth"/>
            </a:pPr>
            <a:r>
              <a:rPr lang="en-US" dirty="0"/>
              <a:t>The facts on which the statement is based;</a:t>
            </a:r>
            <a:endParaRPr dirty="0"/>
          </a:p>
          <a:p>
            <a:pPr marL="914400" lvl="1" indent="-342900" algn="l" rtl="0">
              <a:lnSpc>
                <a:spcPct val="115000"/>
              </a:lnSpc>
              <a:spcBef>
                <a:spcPts val="0"/>
              </a:spcBef>
              <a:spcAft>
                <a:spcPts val="0"/>
              </a:spcAft>
              <a:buSzPts val="1800"/>
              <a:buAutoNum type="alphaLcParenBoth"/>
            </a:pPr>
            <a:r>
              <a:rPr lang="en-US" dirty="0"/>
              <a:t>The signature and contact information for the complainant; and</a:t>
            </a:r>
            <a:endParaRPr dirty="0"/>
          </a:p>
          <a:p>
            <a:pPr marL="914400" lvl="1" indent="-342900" algn="l" rtl="0">
              <a:lnSpc>
                <a:spcPct val="115000"/>
              </a:lnSpc>
              <a:spcBef>
                <a:spcPts val="0"/>
              </a:spcBef>
              <a:spcAft>
                <a:spcPts val="0"/>
              </a:spcAft>
              <a:buSzPts val="1800"/>
              <a:buAutoNum type="alphaLcParenBoth"/>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If alleging violation with respect to a specific child:</a:t>
            </a:r>
            <a:endParaRPr dirty="0"/>
          </a:p>
          <a:p>
            <a:pPr marL="1371600" lvl="2" indent="-342900" algn="l" rtl="0">
              <a:lnSpc>
                <a:spcPct val="115000"/>
              </a:lnSpc>
              <a:spcBef>
                <a:spcPts val="0"/>
              </a:spcBef>
              <a:spcAft>
                <a:spcPts val="0"/>
              </a:spcAft>
              <a:buSzPts val="1800"/>
              <a:buAutoNum type="arabicParenBoth"/>
            </a:pPr>
            <a:r>
              <a:rPr lang="en-US" sz="1800" dirty="0"/>
              <a:t>The name and address of the residence of the child;</a:t>
            </a:r>
            <a:endParaRPr sz="1800" dirty="0"/>
          </a:p>
          <a:p>
            <a:pPr marL="1371600" lvl="2" indent="-342900" algn="l" rtl="0">
              <a:lnSpc>
                <a:spcPct val="115000"/>
              </a:lnSpc>
              <a:spcBef>
                <a:spcPts val="0"/>
              </a:spcBef>
              <a:spcAft>
                <a:spcPts val="0"/>
              </a:spcAft>
              <a:buSzPts val="1800"/>
              <a:buAutoNum type="arabicParenBoth"/>
            </a:pPr>
            <a:r>
              <a:rPr lang="en-US" sz="1800" dirty="0"/>
              <a:t>The name of the school the child is attending;</a:t>
            </a:r>
            <a:endParaRPr sz="1800" dirty="0"/>
          </a:p>
          <a:p>
            <a:pPr marL="1371600" lvl="2" indent="-342900" algn="l" rtl="0">
              <a:lnSpc>
                <a:spcPct val="115000"/>
              </a:lnSpc>
              <a:spcBef>
                <a:spcPts val="0"/>
              </a:spcBef>
              <a:spcAft>
                <a:spcPts val="0"/>
              </a:spcAft>
              <a:buSzPts val="1800"/>
              <a:buAutoNum type="arabicParenBoth"/>
            </a:pPr>
            <a:r>
              <a:rPr lang="en-US" sz="1800" dirty="0"/>
              <a:t>In the case of a homeless child or youth within the meaning of Section 725(2) of the McKinney-Vento Homeless Assistance Act, 42 U.S.C. 11434a(2), available contact information for the child, and the name of the school the child is attending;</a:t>
            </a:r>
            <a:endParaRPr sz="1800" dirty="0"/>
          </a:p>
          <a:p>
            <a:pPr marL="1371600" lvl="2" indent="-342900" algn="l" rtl="0">
              <a:lnSpc>
                <a:spcPct val="115000"/>
              </a:lnSpc>
              <a:spcBef>
                <a:spcPts val="0"/>
              </a:spcBef>
              <a:spcAft>
                <a:spcPts val="0"/>
              </a:spcAft>
              <a:buSzPts val="1800"/>
              <a:buAutoNum type="arabicParenBoth"/>
            </a:pPr>
            <a:r>
              <a:rPr lang="en-US" sz="1800" dirty="0"/>
              <a:t>A description of the nature of the problem of the child, including facts relating to the problem; and</a:t>
            </a:r>
            <a:endParaRPr sz="1800" dirty="0"/>
          </a:p>
          <a:p>
            <a:pPr marL="1371600" lvl="2" indent="-342900" algn="l" rtl="0">
              <a:lnSpc>
                <a:spcPct val="115000"/>
              </a:lnSpc>
              <a:spcBef>
                <a:spcPts val="0"/>
              </a:spcBef>
              <a:spcAft>
                <a:spcPts val="0"/>
              </a:spcAft>
              <a:buSzPts val="1800"/>
              <a:buAutoNum type="arabicParenBoth"/>
            </a:pPr>
            <a:r>
              <a:rPr lang="en-US" sz="1800" dirty="0"/>
              <a:t>A proposed resolution of the problem to the extent known and available to the party at the time the complaint is filed.</a:t>
            </a:r>
            <a:endParaRPr sz="1800" dirty="0"/>
          </a:p>
          <a:p>
            <a:pPr marL="0" lvl="0" indent="0" algn="l" rtl="0">
              <a:spcBef>
                <a:spcPts val="750"/>
              </a:spcBef>
              <a:spcAft>
                <a:spcPts val="0"/>
              </a:spcAft>
              <a:buNone/>
            </a:pP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d69dfb50de_0_11"/>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Iowa Administrative Code</a:t>
            </a:r>
            <a:r>
              <a:rPr lang="en-US" dirty="0"/>
              <a:t>: State Complaint</a:t>
            </a:r>
            <a:endParaRPr dirty="0"/>
          </a:p>
        </p:txBody>
      </p:sp>
      <p:sp>
        <p:nvSpPr>
          <p:cNvPr id="113" name="Google Shape;113;g3d69dfb50de_0_11"/>
          <p:cNvSpPr txBox="1"/>
          <p:nvPr/>
        </p:nvSpPr>
        <p:spPr>
          <a:xfrm>
            <a:off x="284700" y="1085100"/>
            <a:ext cx="11622600" cy="468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chemeClr val="dk1"/>
                </a:solidFill>
              </a:rPr>
              <a:t>Iowa Administrative Code chapter 281-41.153 - </a:t>
            </a:r>
            <a:r>
              <a:rPr lang="en-US" sz="2400" b="1" dirty="0">
                <a:solidFill>
                  <a:schemeClr val="dk1"/>
                </a:solidFill>
              </a:rPr>
              <a:t>Filing a complaint.</a:t>
            </a:r>
            <a:endParaRPr sz="2400" b="1" dirty="0">
              <a:solidFill>
                <a:schemeClr val="dk1"/>
              </a:solidFill>
            </a:endParaRPr>
          </a:p>
          <a:p>
            <a:pPr marL="457200" lvl="0" indent="-381000" algn="l" rtl="0">
              <a:lnSpc>
                <a:spcPct val="100000"/>
              </a:lnSpc>
              <a:spcBef>
                <a:spcPts val="1000"/>
              </a:spcBef>
              <a:spcAft>
                <a:spcPts val="0"/>
              </a:spcAft>
              <a:buClr>
                <a:schemeClr val="dk1"/>
              </a:buClr>
              <a:buSzPts val="2400"/>
              <a:buAutoNum type="arabicParenBoth" startAt="4"/>
            </a:pPr>
            <a:r>
              <a:rPr lang="en-US" sz="2400" i="1" dirty="0">
                <a:solidFill>
                  <a:schemeClr val="dk1"/>
                </a:solidFill>
              </a:rPr>
              <a:t>Complainant must provide a copy of complaint to AEA and LEA.</a:t>
            </a:r>
            <a:r>
              <a:rPr lang="en-US" sz="2400" dirty="0">
                <a:solidFill>
                  <a:schemeClr val="dk1"/>
                </a:solidFill>
              </a:rPr>
              <a:t> The party filing the complaint must forward a copy of the complaint to the AEA and LEA or public agency serving the child at the same time the party files the complaint with the state.</a:t>
            </a:r>
            <a:endParaRPr sz="2400" dirty="0">
              <a:solidFill>
                <a:schemeClr val="dk1"/>
              </a:solidFill>
            </a:endParaRPr>
          </a:p>
          <a:p>
            <a:pPr marL="457200" lvl="0" indent="-381000" algn="l" rtl="0">
              <a:lnSpc>
                <a:spcPct val="100000"/>
              </a:lnSpc>
              <a:spcBef>
                <a:spcPts val="1000"/>
              </a:spcBef>
              <a:spcAft>
                <a:spcPts val="1000"/>
              </a:spcAft>
              <a:buClr>
                <a:schemeClr val="dk1"/>
              </a:buClr>
              <a:buSzPts val="2400"/>
              <a:buAutoNum type="arabicParenBoth" startAt="4"/>
            </a:pPr>
            <a:r>
              <a:rPr lang="en-US" sz="2400" i="1" dirty="0">
                <a:solidFill>
                  <a:schemeClr val="dk1"/>
                </a:solidFill>
              </a:rPr>
              <a:t>Failure to comply with due process hearing decision, mediation agreement, resolution meeting agreement.</a:t>
            </a:r>
            <a:r>
              <a:rPr lang="en-US" sz="2400" dirty="0">
                <a:solidFill>
                  <a:schemeClr val="dk1"/>
                </a:solidFill>
              </a:rPr>
              <a:t> A complainant may allege a public agency has failed to comply with a due process hearing decision, a mediation agreement, or a resolution meeting agreement. If the complaint is sustained, the state will grant appropriate relief.</a:t>
            </a:r>
            <a:endParaRPr sz="24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d627c268d8_1_0"/>
          <p:cNvSpPr txBox="1">
            <a:spLocks noGrp="1"/>
          </p:cNvSpPr>
          <p:nvPr>
            <p:ph type="title"/>
          </p:nvPr>
        </p:nvSpPr>
        <p:spPr>
          <a:xfrm>
            <a:off x="320050" y="0"/>
            <a:ext cx="11838600" cy="737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State Complaint: Iowa Administrative Code chapter 281 - 41.152</a:t>
            </a:r>
            <a:endParaRPr dirty="0"/>
          </a:p>
        </p:txBody>
      </p:sp>
      <p:sp>
        <p:nvSpPr>
          <p:cNvPr id="119" name="Google Shape;119;g3d627c268d8_1_0"/>
          <p:cNvSpPr txBox="1">
            <a:spLocks noGrp="1"/>
          </p:cNvSpPr>
          <p:nvPr>
            <p:ph type="body" idx="1"/>
          </p:nvPr>
        </p:nvSpPr>
        <p:spPr>
          <a:xfrm>
            <a:off x="513475" y="1037913"/>
            <a:ext cx="5350200" cy="50202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5000"/>
              </a:lnSpc>
              <a:spcBef>
                <a:spcPts val="0"/>
              </a:spcBef>
              <a:spcAft>
                <a:spcPts val="0"/>
              </a:spcAft>
              <a:buSzPct val="78261"/>
              <a:buNone/>
            </a:pPr>
            <a:r>
              <a:rPr lang="en-US" sz="23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Main Features:</a:t>
            </a:r>
            <a:endParaRPr sz="2300" b="1" dirty="0"/>
          </a:p>
          <a:p>
            <a:pPr marL="457200" lvl="0" indent="-363696" algn="l" rtl="0">
              <a:lnSpc>
                <a:spcPct val="100000"/>
              </a:lnSpc>
              <a:spcBef>
                <a:spcPts val="1000"/>
              </a:spcBef>
              <a:spcAft>
                <a:spcPts val="0"/>
              </a:spcAft>
              <a:buSzPct val="100000"/>
              <a:buChar char="•"/>
            </a:pPr>
            <a:r>
              <a:rPr lang="en-US" sz="2300" dirty="0"/>
              <a:t>Investigated by a state complaint investigator</a:t>
            </a:r>
            <a:endParaRPr sz="2300" dirty="0"/>
          </a:p>
          <a:p>
            <a:pPr marL="457200" lvl="0" indent="-363696" algn="l" rtl="0">
              <a:lnSpc>
                <a:spcPct val="100000"/>
              </a:lnSpc>
              <a:spcBef>
                <a:spcPts val="1000"/>
              </a:spcBef>
              <a:spcAft>
                <a:spcPts val="0"/>
              </a:spcAft>
              <a:buSzPct val="100000"/>
              <a:buChar char="•"/>
            </a:pPr>
            <a:r>
              <a:rPr lang="en-US" sz="2300" dirty="0"/>
              <a:t>No Violation Found = Complaint Closed</a:t>
            </a:r>
            <a:endParaRPr sz="2300" dirty="0"/>
          </a:p>
          <a:p>
            <a:pPr marL="457200" lvl="0" indent="-363696" algn="l" rtl="0">
              <a:lnSpc>
                <a:spcPct val="100000"/>
              </a:lnSpc>
              <a:spcBef>
                <a:spcPts val="1000"/>
              </a:spcBef>
              <a:spcAft>
                <a:spcPts val="0"/>
              </a:spcAft>
              <a:buSzPct val="100000"/>
              <a:buChar char="•"/>
            </a:pPr>
            <a:r>
              <a:rPr lang="en-US" sz="2300" dirty="0"/>
              <a:t>Violation Found = Required corrective action for the </a:t>
            </a:r>
            <a:r>
              <a:rPr lang="en-US" sz="2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LEA/</a:t>
            </a:r>
            <a:r>
              <a:rPr lang="en-US" sz="2300" dirty="0"/>
              <a:t>AEA</a:t>
            </a:r>
            <a:endParaRPr sz="2300" dirty="0"/>
          </a:p>
          <a:p>
            <a:pPr marL="457200" lvl="0" indent="-363696" algn="l" rtl="0">
              <a:lnSpc>
                <a:spcPct val="100000"/>
              </a:lnSpc>
              <a:spcBef>
                <a:spcPts val="1000"/>
              </a:spcBef>
              <a:spcAft>
                <a:spcPts val="0"/>
              </a:spcAft>
              <a:buSzPct val="100000"/>
              <a:buChar char="•"/>
            </a:pPr>
            <a:r>
              <a:rPr lang="en-US" sz="2300" dirty="0"/>
              <a:t>Learner Placement</a:t>
            </a:r>
            <a:r>
              <a:rPr lang="en-US" sz="2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No</a:t>
            </a:r>
            <a:r>
              <a:rPr lang="en-US" sz="2300" dirty="0"/>
              <a:t> Right to Stay Put</a:t>
            </a:r>
            <a:endParaRPr sz="2300" dirty="0"/>
          </a:p>
          <a:p>
            <a:pPr marL="457200" lvl="0" indent="-375920" algn="l" rtl="0">
              <a:lnSpc>
                <a:spcPct val="100000"/>
              </a:lnSpc>
              <a:spcBef>
                <a:spcPts val="1000"/>
              </a:spcBef>
              <a:spcAft>
                <a:spcPts val="0"/>
              </a:spcAft>
              <a:buSzPct val="100000"/>
              <a:buChar char="•"/>
            </a:pPr>
            <a:r>
              <a:rPr lang="en-US" sz="2508" dirty="0">
                <a:solidFill>
                  <a:srgbClr val="444746"/>
                </a:solidFill>
              </a:rPr>
              <a:t> Different from due process as it  covers alleged violations of ANY required of IDEA or chapter 41</a:t>
            </a:r>
            <a:r>
              <a:rPr lang="en-US" sz="2508" dirty="0"/>
              <a:t> </a:t>
            </a:r>
            <a:endParaRPr sz="2508" dirty="0"/>
          </a:p>
          <a:p>
            <a:pPr marL="0" lvl="0" indent="0" algn="l" rtl="0">
              <a:lnSpc>
                <a:spcPct val="95000"/>
              </a:lnSpc>
              <a:spcBef>
                <a:spcPts val="1000"/>
              </a:spcBef>
              <a:spcAft>
                <a:spcPts val="0"/>
              </a:spcAft>
              <a:buNone/>
            </a:pPr>
            <a:endParaRPr sz="2300" dirty="0"/>
          </a:p>
          <a:p>
            <a:pPr marL="0" lvl="0" indent="0" algn="l" rtl="0">
              <a:lnSpc>
                <a:spcPct val="95000"/>
              </a:lnSpc>
              <a:spcBef>
                <a:spcPts val="1000"/>
              </a:spcBef>
              <a:spcAft>
                <a:spcPts val="1000"/>
              </a:spcAft>
              <a:buNone/>
            </a:pPr>
            <a:r>
              <a:rPr lang="en-US" sz="2300" b="1" dirty="0"/>
              <a:t>Initiated by:</a:t>
            </a:r>
            <a:r>
              <a:rPr lang="en-US" sz="2300" dirty="0"/>
              <a:t> Any Individual or Organization - not anonymously</a:t>
            </a:r>
            <a:endParaRPr sz="2300" dirty="0"/>
          </a:p>
        </p:txBody>
      </p:sp>
      <p:sp>
        <p:nvSpPr>
          <p:cNvPr id="120" name="Google Shape;120;g3d627c268d8_1_0"/>
          <p:cNvSpPr txBox="1">
            <a:spLocks noGrp="1"/>
          </p:cNvSpPr>
          <p:nvPr>
            <p:ph type="body" idx="1"/>
          </p:nvPr>
        </p:nvSpPr>
        <p:spPr>
          <a:xfrm>
            <a:off x="6328325" y="1037913"/>
            <a:ext cx="5350200" cy="50202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300" b="1" dirty="0"/>
              <a:t>Timelines:</a:t>
            </a:r>
            <a:endParaRPr sz="2300" b="1" dirty="0"/>
          </a:p>
          <a:p>
            <a:pPr marL="457200" lvl="0" indent="-374650" algn="l" rtl="0">
              <a:lnSpc>
                <a:spcPct val="100000"/>
              </a:lnSpc>
              <a:spcBef>
                <a:spcPts val="1000"/>
              </a:spcBef>
              <a:spcAft>
                <a:spcPts val="0"/>
              </a:spcAft>
              <a:buSzPts val="2300"/>
              <a:buChar char="•"/>
            </a:pPr>
            <a:r>
              <a:rPr lang="en-US" sz="2300" dirty="0"/>
              <a:t>Restricted to alleged violations within </a:t>
            </a:r>
            <a:r>
              <a:rPr lang="en-US" sz="2300" b="1" dirty="0"/>
              <a:t>one year of filing</a:t>
            </a:r>
            <a:endParaRPr sz="2300" b="1" dirty="0"/>
          </a:p>
          <a:p>
            <a:pPr marL="457200" lvl="0" indent="-374650" algn="l" rtl="0">
              <a:lnSpc>
                <a:spcPct val="100000"/>
              </a:lnSpc>
              <a:spcBef>
                <a:spcPts val="1000"/>
              </a:spcBef>
              <a:spcAft>
                <a:spcPts val="0"/>
              </a:spcAft>
              <a:buSzPts val="2300"/>
              <a:buChar char="•"/>
            </a:pPr>
            <a:r>
              <a:rPr lang="en-US" sz="2300" dirty="0"/>
              <a:t>Investigator has </a:t>
            </a:r>
            <a:r>
              <a:rPr lang="en-US" sz="2300" b="1" dirty="0"/>
              <a:t>60 days</a:t>
            </a:r>
            <a:r>
              <a:rPr lang="en-US" sz="2300" dirty="0"/>
              <a:t> from filing to issue a decision</a:t>
            </a:r>
            <a:endParaRPr sz="2300" dirty="0"/>
          </a:p>
          <a:p>
            <a:pPr marL="457200" lvl="0" indent="-374650" algn="l" rtl="0">
              <a:lnSpc>
                <a:spcPct val="100000"/>
              </a:lnSpc>
              <a:spcBef>
                <a:spcPts val="1000"/>
              </a:spcBef>
              <a:spcAft>
                <a:spcPts val="0"/>
              </a:spcAft>
              <a:buSzPts val="2300"/>
              <a:buChar char="•"/>
            </a:pPr>
            <a:r>
              <a:rPr lang="en-US" sz="2300" dirty="0"/>
              <a:t>District has </a:t>
            </a:r>
            <a:r>
              <a:rPr lang="en-US" sz="2300" b="1" dirty="0"/>
              <a:t>15 days</a:t>
            </a:r>
            <a:r>
              <a:rPr lang="en-US" sz="2300" dirty="0"/>
              <a:t> to respond to the allegations</a:t>
            </a:r>
            <a:endParaRPr sz="2300" dirty="0"/>
          </a:p>
          <a:p>
            <a:pPr marL="0" lvl="0" indent="0" algn="l" rtl="0">
              <a:lnSpc>
                <a:spcPct val="115000"/>
              </a:lnSpc>
              <a:spcBef>
                <a:spcPts val="1000"/>
              </a:spcBef>
              <a:spcAft>
                <a:spcPts val="0"/>
              </a:spcAft>
              <a:buNone/>
            </a:pPr>
            <a:endParaRPr sz="2300" b="1" dirty="0"/>
          </a:p>
          <a:p>
            <a:pPr marL="0" lvl="0" indent="0" algn="l" rtl="0">
              <a:lnSpc>
                <a:spcPct val="115000"/>
              </a:lnSpc>
              <a:spcBef>
                <a:spcPts val="1000"/>
              </a:spcBef>
              <a:spcAft>
                <a:spcPts val="1000"/>
              </a:spcAft>
              <a:buNone/>
            </a:pPr>
            <a:r>
              <a:rPr lang="en-US" sz="2300" b="1" dirty="0"/>
              <a:t>Decision Makers:</a:t>
            </a:r>
            <a:r>
              <a:rPr lang="en-US" sz="2300" dirty="0"/>
              <a:t> State Complaint Investigator</a:t>
            </a:r>
            <a:endParaRPr sz="2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d5c8626311_2_6"/>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t>State Complaint Trends</a:t>
            </a:r>
            <a:endParaRPr sz="3600" dirty="0"/>
          </a:p>
        </p:txBody>
      </p:sp>
      <p:graphicFrame>
        <p:nvGraphicFramePr>
          <p:cNvPr id="126" name="Google Shape;126;g3d5c8626311_2_6" descr="This table outlines state complaint trends.  In 2024, there were 29 complaints filed.  In 2025, there were 36 complaints filed.  In 2026, there are 75 .  "/>
          <p:cNvGraphicFramePr/>
          <p:nvPr>
            <p:extLst>
              <p:ext uri="{D42A27DB-BD31-4B8C-83A1-F6EECF244321}">
                <p14:modId xmlns:p14="http://schemas.microsoft.com/office/powerpoint/2010/main" val="2289488910"/>
              </p:ext>
            </p:extLst>
          </p:nvPr>
        </p:nvGraphicFramePr>
        <p:xfrm>
          <a:off x="220350" y="1365288"/>
          <a:ext cx="11751300" cy="4127425"/>
        </p:xfrm>
        <a:graphic>
          <a:graphicData uri="http://schemas.openxmlformats.org/drawingml/2006/table">
            <a:tbl>
              <a:tblPr firstRow="1">
                <a:noFill/>
                <a:tableStyleId>{5F45EA0A-8D2D-4683-8CFD-6D1A214821CB}</a:tableStyleId>
              </a:tblPr>
              <a:tblGrid>
                <a:gridCol w="5875650">
                  <a:extLst>
                    <a:ext uri="{9D8B030D-6E8A-4147-A177-3AD203B41FA5}">
                      <a16:colId xmlns:a16="http://schemas.microsoft.com/office/drawing/2014/main" val="20000"/>
                    </a:ext>
                  </a:extLst>
                </a:gridCol>
                <a:gridCol w="5875650">
                  <a:extLst>
                    <a:ext uri="{9D8B030D-6E8A-4147-A177-3AD203B41FA5}">
                      <a16:colId xmlns:a16="http://schemas.microsoft.com/office/drawing/2014/main" val="20001"/>
                    </a:ext>
                  </a:extLst>
                </a:gridCol>
              </a:tblGrid>
              <a:tr h="936550">
                <a:tc>
                  <a:txBody>
                    <a:bodyPr/>
                    <a:lstStyle/>
                    <a:p>
                      <a:pPr marL="0" lvl="0" indent="0" algn="ctr" rtl="0">
                        <a:spcBef>
                          <a:spcPts val="0"/>
                        </a:spcBef>
                        <a:spcAft>
                          <a:spcPts val="0"/>
                        </a:spcAft>
                        <a:buNone/>
                      </a:pPr>
                      <a:r>
                        <a:rPr lang="en-US" sz="3600" b="1" dirty="0"/>
                        <a:t>Year</a:t>
                      </a:r>
                      <a:endParaRPr sz="3600" b="1" dirty="0"/>
                    </a:p>
                  </a:txBody>
                  <a:tcPr marL="91425" marR="91425" marT="91425" marB="91425" anchor="ctr">
                    <a:lnL w="76200" cap="flat" cmpd="sng">
                      <a:solidFill>
                        <a:srgbClr val="888888"/>
                      </a:solidFill>
                      <a:prstDash val="solid"/>
                      <a:round/>
                      <a:headEnd type="none" w="sm" len="sm"/>
                      <a:tailEnd type="none" w="sm" len="sm"/>
                    </a:lnL>
                    <a:lnR w="76200" cap="flat" cmpd="sng" algn="ctr">
                      <a:solidFill>
                        <a:srgbClr val="888888"/>
                      </a:solidFill>
                      <a:prstDash val="solid"/>
                      <a:round/>
                      <a:headEnd type="none" w="sm" len="sm"/>
                      <a:tailEnd type="none" w="sm" len="sm"/>
                    </a:lnR>
                    <a:lnT w="76200" cap="flat" cmpd="sng" algn="ctr">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US" sz="3600" b="1" dirty="0"/>
                        <a:t>Number of Complaints</a:t>
                      </a:r>
                      <a:endParaRPr sz="3600" b="1" dirty="0"/>
                    </a:p>
                  </a:txBody>
                  <a:tcPr marL="91425" marR="91425" marT="91425" marB="91425" anchor="ctr">
                    <a:lnL w="76200" cap="flat" cmpd="sng" algn="ctr">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lgn="ctr">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063625">
                <a:tc>
                  <a:txBody>
                    <a:bodyPr/>
                    <a:lstStyle/>
                    <a:p>
                      <a:pPr marL="0" lvl="0" indent="0" algn="ctr" rtl="0">
                        <a:spcBef>
                          <a:spcPts val="0"/>
                        </a:spcBef>
                        <a:spcAft>
                          <a:spcPts val="0"/>
                        </a:spcAft>
                        <a:buNone/>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202</a:t>
                      </a:r>
                      <a:r>
                        <a:rPr lang="en-US" sz="3200" dirty="0"/>
                        <a:t>3-2024</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3200" dirty="0"/>
                        <a:t>29 </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1063625">
                <a:tc>
                  <a:txBody>
                    <a:bodyPr/>
                    <a:lstStyle/>
                    <a:p>
                      <a:pPr marL="0" lvl="0" indent="0" algn="ctr" rtl="0">
                        <a:spcBef>
                          <a:spcPts val="0"/>
                        </a:spcBef>
                        <a:spcAft>
                          <a:spcPts val="0"/>
                        </a:spcAft>
                        <a:buNone/>
                      </a:pPr>
                      <a:r>
                        <a:rPr lang="en-US" sz="3200" dirty="0"/>
                        <a:t>2024-2025</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3200" dirty="0"/>
                        <a:t>36</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1063625">
                <a:tc>
                  <a:txBody>
                    <a:bodyPr/>
                    <a:lstStyle/>
                    <a:p>
                      <a:pPr marL="0" lvl="0" indent="0" algn="ctr" rtl="0">
                        <a:spcBef>
                          <a:spcPts val="0"/>
                        </a:spcBef>
                        <a:spcAft>
                          <a:spcPts val="0"/>
                        </a:spcAft>
                        <a:buNone/>
                      </a:pPr>
                      <a:r>
                        <a:rPr lang="en-US" sz="3200" dirty="0"/>
                        <a:t>2025-2026</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3200" dirty="0"/>
                        <a:t>91*</a:t>
                      </a:r>
                      <a:endParaRPr sz="3200" dirty="0"/>
                    </a:p>
                  </a:txBody>
                  <a:tcPr marL="91425" marR="91425" marT="91425" marB="91425" anchor="ctr">
                    <a:lnL w="76200" cap="flat" cmpd="sng">
                      <a:solidFill>
                        <a:srgbClr val="888888"/>
                      </a:solidFill>
                      <a:prstDash val="solid"/>
                      <a:round/>
                      <a:headEnd type="none" w="sm" len="sm"/>
                      <a:tailEnd type="none" w="sm" len="sm"/>
                    </a:lnL>
                    <a:lnR w="76200" cap="flat" cmpd="sng">
                      <a:solidFill>
                        <a:srgbClr val="888888"/>
                      </a:solidFill>
                      <a:prstDash val="solid"/>
                      <a:round/>
                      <a:headEnd type="none" w="sm" len="sm"/>
                      <a:tailEnd type="none" w="sm" len="sm"/>
                    </a:lnR>
                    <a:lnT w="76200" cap="flat" cmpd="sng">
                      <a:solidFill>
                        <a:srgbClr val="888888"/>
                      </a:solidFill>
                      <a:prstDash val="solid"/>
                      <a:round/>
                      <a:headEnd type="none" w="sm" len="sm"/>
                      <a:tailEnd type="none" w="sm" len="sm"/>
                    </a:lnT>
                    <a:lnB w="7620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7" name="Google Shape;127;g3d5c8626311_2_6"/>
          <p:cNvSpPr txBox="1"/>
          <p:nvPr/>
        </p:nvSpPr>
        <p:spPr>
          <a:xfrm>
            <a:off x="8039425" y="5582575"/>
            <a:ext cx="193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solidFill>
                  <a:schemeClr val="dk1"/>
                </a:solidFill>
              </a:rPr>
              <a:t>*as of May </a:t>
            </a:r>
            <a:r>
              <a:rPr lang="en-US" sz="1800" i="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202</a:t>
            </a:r>
            <a:r>
              <a:rPr lang="en-US" sz="1800" i="1" dirty="0">
                <a:solidFill>
                  <a:schemeClr val="dk1"/>
                </a:solidFill>
              </a:rPr>
              <a:t>6</a:t>
            </a:r>
            <a:endParaRPr sz="1800" i="1"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d627c268d8_1_3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None/>
            </a:pPr>
            <a:r>
              <a:rPr lang="en-US" dirty="0"/>
              <a:t>Iowa Administrative Code: </a:t>
            </a:r>
            <a:endParaRPr dirty="0"/>
          </a:p>
          <a:p>
            <a:pPr marL="0" lvl="0" indent="0" algn="ctr" rtl="0">
              <a:lnSpc>
                <a:spcPct val="115000"/>
              </a:lnSpc>
              <a:spcBef>
                <a:spcPts val="0"/>
              </a:spcBef>
              <a:spcAft>
                <a:spcPts val="0"/>
              </a:spcAft>
              <a:buNone/>
            </a:pPr>
            <a:r>
              <a:rPr lang="en-US" dirty="0"/>
              <a:t>Due Process</a:t>
            </a:r>
            <a:endParaRPr dirty="0"/>
          </a:p>
        </p:txBody>
      </p:sp>
      <p:sp>
        <p:nvSpPr>
          <p:cNvPr id="133" name="Google Shape;133;g3d627c268d8_1_35"/>
          <p:cNvSpPr txBox="1">
            <a:spLocks noGrp="1"/>
          </p:cNvSpPr>
          <p:nvPr>
            <p:ph type="body" idx="1"/>
          </p:nvPr>
        </p:nvSpPr>
        <p:spPr>
          <a:xfrm>
            <a:off x="4387900" y="358975"/>
            <a:ext cx="7560900" cy="5906400"/>
          </a:xfrm>
          <a:prstGeom prst="rect">
            <a:avLst/>
          </a:prstGeom>
        </p:spPr>
        <p:txBody>
          <a:bodyPr spcFirstLastPara="1" wrap="square" lIns="91425" tIns="45700" rIns="91425" bIns="45700" anchor="ctr" anchorCtr="0">
            <a:noAutofit/>
          </a:bodyPr>
          <a:lstStyle/>
          <a:p>
            <a:pPr marL="0" lvl="0" indent="0" algn="l" rtl="0">
              <a:lnSpc>
                <a:spcPct val="115000"/>
              </a:lnSpc>
              <a:spcBef>
                <a:spcPts val="750"/>
              </a:spcBef>
              <a:spcAft>
                <a:spcPts val="0"/>
              </a:spcAft>
              <a:buSzPts val="1018"/>
              <a:buNone/>
            </a:pPr>
            <a:r>
              <a:rPr lang="en-US" sz="2100" dirty="0"/>
              <a:t>Iowa Administrative Code chapter 281-41.507 - </a:t>
            </a:r>
            <a:r>
              <a:rPr lang="en-US" sz="2100" b="1" dirty="0"/>
              <a:t>Filing a due process complaint.</a:t>
            </a:r>
            <a:endParaRPr sz="2100" b="1" dirty="0"/>
          </a:p>
          <a:p>
            <a:pPr marL="457200" lvl="0" indent="-361950" algn="l" rtl="0">
              <a:lnSpc>
                <a:spcPct val="115000"/>
              </a:lnSpc>
              <a:spcBef>
                <a:spcPts val="1000"/>
              </a:spcBef>
              <a:spcAft>
                <a:spcPts val="0"/>
              </a:spcAft>
              <a:buSzPts val="2100"/>
              <a:buAutoNum type="arabicParenBoth"/>
            </a:pPr>
            <a:r>
              <a:rPr lang="en-US" sz="2100" i="1" dirty="0"/>
              <a:t>General. </a:t>
            </a:r>
            <a:endParaRPr sz="2100" i="1" dirty="0"/>
          </a:p>
          <a:p>
            <a:pPr marL="914400" lvl="1" indent="-361950" algn="l" rtl="0">
              <a:lnSpc>
                <a:spcPct val="100000"/>
              </a:lnSpc>
              <a:spcBef>
                <a:spcPts val="1000"/>
              </a:spcBef>
              <a:spcAft>
                <a:spcPts val="0"/>
              </a:spcAft>
              <a:buSzPts val="2100"/>
              <a:buAutoNum type="alphaLcParenBoth"/>
            </a:pPr>
            <a:r>
              <a:rPr lang="en-US" sz="2100" dirty="0"/>
              <a:t>Subject matter of due process complaint. A parent or public agency may file a due process complaint on any of the matters described in subrule 41.503(1) relating to the identification, evaluation, or educational placement of a child with a disability, or the provision of FAPE to the child.</a:t>
            </a:r>
            <a:endParaRPr sz="2100" dirty="0"/>
          </a:p>
          <a:p>
            <a:pPr marL="914400" lvl="1" indent="-361950" algn="l" rtl="0">
              <a:lnSpc>
                <a:spcPct val="100000"/>
              </a:lnSpc>
              <a:spcBef>
                <a:spcPts val="1000"/>
              </a:spcBef>
              <a:spcAft>
                <a:spcPts val="1000"/>
              </a:spcAft>
              <a:buSzPts val="2100"/>
              <a:buAutoNum type="alphaLcParenBoth"/>
            </a:pPr>
            <a:r>
              <a:rPr lang="en-US" sz="2100" dirty="0"/>
              <a:t>The due process complaint must allege a violation that occurred not more than two years before the date the parent or public agency knew or should have known about the alleged action that forms the basis of the due process complaint.</a:t>
            </a:r>
            <a:endParaRPr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d627c268d8_1_19"/>
          <p:cNvSpPr txBox="1">
            <a:spLocks noGrp="1"/>
          </p:cNvSpPr>
          <p:nvPr>
            <p:ph type="title"/>
          </p:nvPr>
        </p:nvSpPr>
        <p:spPr>
          <a:xfrm>
            <a:off x="320040" y="0"/>
            <a:ext cx="11739600" cy="73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Due Process</a:t>
            </a:r>
            <a:endParaRPr dirty="0"/>
          </a:p>
        </p:txBody>
      </p:sp>
      <p:sp>
        <p:nvSpPr>
          <p:cNvPr id="139" name="Google Shape;139;g3d627c268d8_1_19"/>
          <p:cNvSpPr txBox="1">
            <a:spLocks noGrp="1"/>
          </p:cNvSpPr>
          <p:nvPr>
            <p:ph type="body" idx="1"/>
          </p:nvPr>
        </p:nvSpPr>
        <p:spPr>
          <a:xfrm>
            <a:off x="450687" y="873972"/>
            <a:ext cx="5363400" cy="54387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530"/>
              <a:buNone/>
            </a:pPr>
            <a:r>
              <a:rPr lang="en-US" sz="231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Main Features:</a:t>
            </a:r>
            <a:endParaRPr sz="2310" b="1" dirty="0"/>
          </a:p>
          <a:p>
            <a:pPr marL="457200" lvl="0" indent="-375285" algn="l" rtl="0">
              <a:lnSpc>
                <a:spcPct val="100000"/>
              </a:lnSpc>
              <a:spcBef>
                <a:spcPts val="1000"/>
              </a:spcBef>
              <a:spcAft>
                <a:spcPts val="0"/>
              </a:spcAft>
              <a:buSzPts val="2310"/>
              <a:buChar char="•"/>
            </a:pPr>
            <a:r>
              <a:rPr lang="en-US" sz="2310" dirty="0"/>
              <a:t>Formal hearing before Administrative Law Judge (ALJ)</a:t>
            </a:r>
            <a:endParaRPr sz="2310" dirty="0"/>
          </a:p>
          <a:p>
            <a:pPr marL="457200" lvl="0" indent="-375285" algn="l" rtl="0">
              <a:lnSpc>
                <a:spcPct val="100000"/>
              </a:lnSpc>
              <a:spcBef>
                <a:spcPts val="1000"/>
              </a:spcBef>
              <a:spcAft>
                <a:spcPts val="0"/>
              </a:spcAft>
              <a:buSzPts val="2310"/>
              <a:buChar char="•"/>
            </a:pPr>
            <a:r>
              <a:rPr lang="en-US" sz="2310" dirty="0"/>
              <a:t>Attorneys often involved</a:t>
            </a:r>
            <a:endParaRPr sz="2310" dirty="0"/>
          </a:p>
          <a:p>
            <a:pPr marL="457200" lvl="0" indent="-375285" algn="l" rtl="0">
              <a:lnSpc>
                <a:spcPct val="100000"/>
              </a:lnSpc>
              <a:spcBef>
                <a:spcPts val="1000"/>
              </a:spcBef>
              <a:spcAft>
                <a:spcPts val="0"/>
              </a:spcAft>
              <a:buSzPts val="2310"/>
              <a:buChar char="•"/>
            </a:pPr>
            <a:r>
              <a:rPr lang="en-US" sz="2310" dirty="0"/>
              <a:t>No violations found = case is closed</a:t>
            </a:r>
            <a:endParaRPr sz="2310" dirty="0"/>
          </a:p>
          <a:p>
            <a:pPr marL="457200" lvl="0" indent="-375285" algn="l" rtl="0">
              <a:lnSpc>
                <a:spcPct val="100000"/>
              </a:lnSpc>
              <a:spcBef>
                <a:spcPts val="1000"/>
              </a:spcBef>
              <a:spcAft>
                <a:spcPts val="0"/>
              </a:spcAft>
              <a:buSzPts val="2310"/>
              <a:buChar char="•"/>
            </a:pPr>
            <a:r>
              <a:rPr lang="en-US" sz="2310" dirty="0"/>
              <a:t>Violations found = decision will include required corrective action for the School/Public Agency</a:t>
            </a:r>
            <a:endParaRPr sz="2310" dirty="0"/>
          </a:p>
          <a:p>
            <a:pPr marL="457200" lvl="0" indent="-375285" algn="l" rtl="0">
              <a:lnSpc>
                <a:spcPct val="100000"/>
              </a:lnSpc>
              <a:spcBef>
                <a:spcPts val="1000"/>
              </a:spcBef>
              <a:spcAft>
                <a:spcPts val="0"/>
              </a:spcAft>
              <a:buSzPts val="2310"/>
              <a:buChar char="•"/>
            </a:pPr>
            <a:r>
              <a:rPr lang="en-US" sz="2310" dirty="0"/>
              <a:t>Required resolution meeting</a:t>
            </a:r>
            <a:endParaRPr sz="2310" dirty="0"/>
          </a:p>
          <a:p>
            <a:pPr marL="457200" lvl="0" indent="-375285" algn="l" rtl="0">
              <a:lnSpc>
                <a:spcPct val="100000"/>
              </a:lnSpc>
              <a:spcBef>
                <a:spcPts val="1000"/>
              </a:spcBef>
              <a:spcAft>
                <a:spcPts val="0"/>
              </a:spcAft>
              <a:buSzPts val="2310"/>
              <a:buChar char="•"/>
            </a:pPr>
            <a:r>
              <a:rPr lang="en-US" sz="2310" dirty="0"/>
              <a:t>Learner Placement: Stay Put</a:t>
            </a:r>
            <a:endParaRPr sz="2310" dirty="0"/>
          </a:p>
          <a:p>
            <a:pPr marL="0" lvl="0" indent="0" algn="l" rtl="0">
              <a:lnSpc>
                <a:spcPct val="100000"/>
              </a:lnSpc>
              <a:spcBef>
                <a:spcPts val="1000"/>
              </a:spcBef>
              <a:spcAft>
                <a:spcPts val="0"/>
              </a:spcAft>
              <a:buNone/>
            </a:pPr>
            <a:endParaRPr sz="510" dirty="0"/>
          </a:p>
          <a:p>
            <a:pPr marL="0" lvl="0" indent="0" algn="l" rtl="0">
              <a:lnSpc>
                <a:spcPct val="100000"/>
              </a:lnSpc>
              <a:spcBef>
                <a:spcPts val="1000"/>
              </a:spcBef>
              <a:spcAft>
                <a:spcPts val="1000"/>
              </a:spcAft>
              <a:buSzPts val="935"/>
              <a:buNone/>
            </a:pPr>
            <a:r>
              <a:rPr lang="en-US" sz="2310" b="1" dirty="0"/>
              <a:t>Initiated by:</a:t>
            </a:r>
            <a:r>
              <a:rPr lang="en-US" sz="2310" dirty="0"/>
              <a:t> Parent or LEA/Public Agency</a:t>
            </a:r>
            <a:endParaRPr sz="2310" dirty="0"/>
          </a:p>
        </p:txBody>
      </p:sp>
      <p:sp>
        <p:nvSpPr>
          <p:cNvPr id="140" name="Google Shape;140;g3d627c268d8_1_19"/>
          <p:cNvSpPr txBox="1">
            <a:spLocks noGrp="1"/>
          </p:cNvSpPr>
          <p:nvPr>
            <p:ph type="body" idx="1"/>
          </p:nvPr>
        </p:nvSpPr>
        <p:spPr>
          <a:xfrm>
            <a:off x="6286725" y="885888"/>
            <a:ext cx="5436300" cy="54387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5000"/>
              </a:lnSpc>
              <a:spcBef>
                <a:spcPts val="0"/>
              </a:spcBef>
              <a:spcAft>
                <a:spcPts val="0"/>
              </a:spcAft>
              <a:buSzPts val="1665"/>
              <a:buNone/>
            </a:pPr>
            <a:r>
              <a:rPr lang="en-US" sz="2305" b="1" dirty="0"/>
              <a:t>Timelines:</a:t>
            </a:r>
            <a:endParaRPr sz="2305" b="1" dirty="0"/>
          </a:p>
          <a:p>
            <a:pPr marL="457200" lvl="0" indent="-374968" algn="l" rtl="0">
              <a:lnSpc>
                <a:spcPct val="95000"/>
              </a:lnSpc>
              <a:spcBef>
                <a:spcPts val="1000"/>
              </a:spcBef>
              <a:spcAft>
                <a:spcPts val="0"/>
              </a:spcAft>
              <a:buSzPts val="2305"/>
              <a:buChar char="•"/>
            </a:pPr>
            <a:r>
              <a:rPr lang="en-US" sz="2305" dirty="0"/>
              <a:t>Birth to 3:</a:t>
            </a:r>
            <a:endParaRPr sz="2305" dirty="0"/>
          </a:p>
          <a:p>
            <a:pPr marL="914400" lvl="1" indent="-374968" algn="l" rtl="0">
              <a:lnSpc>
                <a:spcPct val="100000"/>
              </a:lnSpc>
              <a:spcBef>
                <a:spcPts val="1000"/>
              </a:spcBef>
              <a:spcAft>
                <a:spcPts val="0"/>
              </a:spcAft>
              <a:buSzPts val="2305"/>
              <a:buChar char="•"/>
            </a:pPr>
            <a:r>
              <a:rPr lang="en-US" sz="2305" dirty="0"/>
              <a:t>No restrictions when a party can file due process</a:t>
            </a:r>
            <a:endParaRPr sz="2305" dirty="0"/>
          </a:p>
          <a:p>
            <a:pPr marL="914400" lvl="1" indent="-374968" algn="l" rtl="0">
              <a:lnSpc>
                <a:spcPct val="100000"/>
              </a:lnSpc>
              <a:spcBef>
                <a:spcPts val="1000"/>
              </a:spcBef>
              <a:spcAft>
                <a:spcPts val="0"/>
              </a:spcAft>
              <a:buSzPts val="2305"/>
              <a:buChar char="•"/>
            </a:pPr>
            <a:r>
              <a:rPr lang="en-US" sz="2305" dirty="0"/>
              <a:t>ALJ must issue a decision within</a:t>
            </a:r>
            <a:r>
              <a:rPr lang="en-US" sz="2305" b="1" dirty="0"/>
              <a:t> 30 days</a:t>
            </a:r>
            <a:endParaRPr sz="2305" b="1" dirty="0"/>
          </a:p>
          <a:p>
            <a:pPr marL="457200" lvl="0" indent="-374968" algn="l" rtl="0">
              <a:lnSpc>
                <a:spcPct val="100000"/>
              </a:lnSpc>
              <a:spcBef>
                <a:spcPts val="1000"/>
              </a:spcBef>
              <a:spcAft>
                <a:spcPts val="0"/>
              </a:spcAft>
              <a:buSzPts val="2305"/>
              <a:buChar char="•"/>
            </a:pPr>
            <a:r>
              <a:rPr lang="en-US" sz="2305" dirty="0"/>
              <a:t>Ages 3-21:</a:t>
            </a:r>
            <a:endParaRPr sz="2305" dirty="0"/>
          </a:p>
          <a:p>
            <a:pPr marL="914400" lvl="1" indent="-374968" algn="l" rtl="0">
              <a:lnSpc>
                <a:spcPct val="100000"/>
              </a:lnSpc>
              <a:spcBef>
                <a:spcPts val="1000"/>
              </a:spcBef>
              <a:spcAft>
                <a:spcPts val="0"/>
              </a:spcAft>
              <a:buSzPts val="2305"/>
              <a:buChar char="•"/>
            </a:pPr>
            <a:r>
              <a:rPr lang="en-US" sz="2305" dirty="0"/>
              <a:t>Restricted to alleged violations within </a:t>
            </a:r>
            <a:r>
              <a:rPr lang="en-US" sz="2305" b="1" dirty="0"/>
              <a:t>two years of filing</a:t>
            </a:r>
            <a:endParaRPr sz="2305" b="1" dirty="0"/>
          </a:p>
          <a:p>
            <a:pPr marL="914400" lvl="1" indent="-374968" algn="l" rtl="0">
              <a:lnSpc>
                <a:spcPct val="100000"/>
              </a:lnSpc>
              <a:spcBef>
                <a:spcPts val="1000"/>
              </a:spcBef>
              <a:spcAft>
                <a:spcPts val="0"/>
              </a:spcAft>
              <a:buSzPts val="2305"/>
              <a:buChar char="•"/>
            </a:pPr>
            <a:r>
              <a:rPr lang="en-US" sz="2305" b="1" dirty="0"/>
              <a:t>30 day</a:t>
            </a:r>
            <a:r>
              <a:rPr lang="en-US" sz="2305" dirty="0"/>
              <a:t> resolution period followed by ALJ decision within </a:t>
            </a:r>
            <a:r>
              <a:rPr lang="en-US" sz="2305" b="1" dirty="0"/>
              <a:t>45 days</a:t>
            </a:r>
            <a:endParaRPr sz="2305" b="1" dirty="0"/>
          </a:p>
          <a:p>
            <a:pPr marL="0" lvl="0" indent="0" algn="l" rtl="0">
              <a:lnSpc>
                <a:spcPct val="95000"/>
              </a:lnSpc>
              <a:spcBef>
                <a:spcPts val="1000"/>
              </a:spcBef>
              <a:spcAft>
                <a:spcPts val="0"/>
              </a:spcAft>
              <a:buSzPts val="1018"/>
              <a:buNone/>
            </a:pPr>
            <a:endParaRPr sz="705" dirty="0"/>
          </a:p>
          <a:p>
            <a:pPr marL="0" lvl="0" indent="0" algn="l" rtl="0">
              <a:lnSpc>
                <a:spcPct val="95000"/>
              </a:lnSpc>
              <a:spcBef>
                <a:spcPts val="1000"/>
              </a:spcBef>
              <a:spcAft>
                <a:spcPts val="0"/>
              </a:spcAft>
              <a:buSzPts val="1018"/>
              <a:buNone/>
            </a:pPr>
            <a:endParaRPr sz="705" dirty="0"/>
          </a:p>
          <a:p>
            <a:pPr marL="0" lvl="0" indent="0" algn="l" rtl="0">
              <a:lnSpc>
                <a:spcPct val="95000"/>
              </a:lnSpc>
              <a:spcBef>
                <a:spcPts val="1000"/>
              </a:spcBef>
              <a:spcAft>
                <a:spcPts val="1000"/>
              </a:spcAft>
              <a:buSzPts val="1018"/>
              <a:buNone/>
            </a:pPr>
            <a:r>
              <a:rPr lang="en-US" sz="2305" b="1" dirty="0"/>
              <a:t>Decision Makers:</a:t>
            </a:r>
            <a:r>
              <a:rPr lang="en-US" sz="2305" dirty="0"/>
              <a:t> ALJ</a:t>
            </a:r>
            <a:endParaRPr sz="230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d5c8626311_2_0"/>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Common Dispute Resolution Themes</a:t>
            </a:r>
            <a:endParaRPr dirty="0"/>
          </a:p>
        </p:txBody>
      </p:sp>
      <p:sp>
        <p:nvSpPr>
          <p:cNvPr id="146" name="Google Shape;146;g3d5c8626311_2_0"/>
          <p:cNvSpPr txBox="1">
            <a:spLocks noGrp="1"/>
          </p:cNvSpPr>
          <p:nvPr>
            <p:ph type="body" idx="1"/>
          </p:nvPr>
        </p:nvSpPr>
        <p:spPr>
          <a:xfrm>
            <a:off x="443625" y="962000"/>
            <a:ext cx="10813800" cy="5181900"/>
          </a:xfrm>
          <a:prstGeom prst="rect">
            <a:avLst/>
          </a:prstGeom>
        </p:spPr>
        <p:txBody>
          <a:bodyPr spcFirstLastPara="1" wrap="square" lIns="91425" tIns="45700" rIns="91425" bIns="45700" anchor="t" anchorCtr="0">
            <a:normAutofit/>
          </a:bodyPr>
          <a:lstStyle/>
          <a:p>
            <a:pPr marL="457200" lvl="0" indent="-361950" algn="l" rtl="0">
              <a:lnSpc>
                <a:spcPct val="105000"/>
              </a:lnSpc>
              <a:spcBef>
                <a:spcPts val="0"/>
              </a:spcBef>
              <a:spcAft>
                <a:spcPts val="0"/>
              </a:spcAft>
              <a:buSzPts val="2100"/>
              <a:buChar char="●"/>
            </a:pPr>
            <a:r>
              <a:rPr lang="en-US" sz="2400" dirty="0"/>
              <a:t>Meaningful parent participation</a:t>
            </a:r>
            <a:endParaRPr sz="2400" dirty="0"/>
          </a:p>
          <a:p>
            <a:pPr marL="457200" lvl="0" indent="-361950" algn="l" rtl="0">
              <a:lnSpc>
                <a:spcPct val="105000"/>
              </a:lnSpc>
              <a:spcBef>
                <a:spcPts val="1000"/>
              </a:spcBef>
              <a:spcAft>
                <a:spcPts val="0"/>
              </a:spcAft>
              <a:buSzPts val="2100"/>
              <a:buChar char="●"/>
            </a:pPr>
            <a:r>
              <a:rPr lang="en-US" sz="2400" dirty="0"/>
              <a:t>Delay in evaluation or Failure to evaluate </a:t>
            </a:r>
            <a:endParaRPr sz="2400" dirty="0"/>
          </a:p>
          <a:p>
            <a:pPr marL="457200" lvl="0" indent="-361950" algn="l" rtl="0">
              <a:lnSpc>
                <a:spcPct val="105000"/>
              </a:lnSpc>
              <a:spcBef>
                <a:spcPts val="1000"/>
              </a:spcBef>
              <a:spcAft>
                <a:spcPts val="0"/>
              </a:spcAft>
              <a:buSzPts val="2100"/>
              <a:buChar char="●"/>
            </a:pPr>
            <a:r>
              <a:rPr lang="en-US" sz="2400" dirty="0"/>
              <a:t>Failure to implement IEP as written</a:t>
            </a:r>
            <a:endParaRPr sz="2400" dirty="0"/>
          </a:p>
          <a:p>
            <a:pPr marL="457200" lvl="0" indent="-361950" algn="l" rtl="0">
              <a:lnSpc>
                <a:spcPct val="105000"/>
              </a:lnSpc>
              <a:spcBef>
                <a:spcPts val="1000"/>
              </a:spcBef>
              <a:spcAft>
                <a:spcPts val="0"/>
              </a:spcAft>
              <a:buSzPts val="2100"/>
              <a:buChar char="●"/>
            </a:pPr>
            <a:r>
              <a:rPr lang="en-US" sz="2400" dirty="0"/>
              <a:t>Failure to provide Free Appropriate Public Education (FAPE)</a:t>
            </a:r>
            <a:endParaRPr sz="2400" dirty="0"/>
          </a:p>
          <a:p>
            <a:pPr marL="457200" lvl="0" indent="-361950" algn="l" rtl="0">
              <a:lnSpc>
                <a:spcPct val="100000"/>
              </a:lnSpc>
              <a:spcBef>
                <a:spcPts val="1000"/>
              </a:spcBef>
              <a:spcAft>
                <a:spcPts val="0"/>
              </a:spcAft>
              <a:buSzPts val="2100"/>
              <a:buChar char="●"/>
            </a:pPr>
            <a:r>
              <a:rPr lang="en-US" sz="2400" dirty="0"/>
              <a:t>Failure to consider and/or provide Assistive Technology (AT) and Accessible Educational Materials (AEM)</a:t>
            </a:r>
            <a:endParaRPr sz="2400" dirty="0"/>
          </a:p>
          <a:p>
            <a:pPr marL="457200" lvl="0" indent="-361950" algn="l" rtl="0">
              <a:lnSpc>
                <a:spcPct val="105000"/>
              </a:lnSpc>
              <a:spcBef>
                <a:spcPts val="1000"/>
              </a:spcBef>
              <a:spcAft>
                <a:spcPts val="0"/>
              </a:spcAft>
              <a:buSzPts val="2100"/>
              <a:buChar char="●"/>
            </a:pPr>
            <a:r>
              <a:rPr lang="en-US" sz="2400" dirty="0"/>
              <a:t>Lack of reasonably calculated IEP Goals</a:t>
            </a:r>
            <a:endParaRPr sz="2400" dirty="0"/>
          </a:p>
          <a:p>
            <a:pPr marL="457200" lvl="0" indent="-361950" algn="l" rtl="0">
              <a:lnSpc>
                <a:spcPct val="105000"/>
              </a:lnSpc>
              <a:spcBef>
                <a:spcPts val="1000"/>
              </a:spcBef>
              <a:spcAft>
                <a:spcPts val="0"/>
              </a:spcAft>
              <a:buSzPts val="2100"/>
              <a:buChar char="●"/>
            </a:pPr>
            <a:r>
              <a:rPr lang="en-US" sz="2400" dirty="0"/>
              <a:t>Secondary Transition </a:t>
            </a:r>
            <a:endParaRPr sz="2400" dirty="0"/>
          </a:p>
          <a:p>
            <a:pPr marL="457200" lvl="0" indent="-361950" algn="l" rtl="0">
              <a:lnSpc>
                <a:spcPct val="105000"/>
              </a:lnSpc>
              <a:spcBef>
                <a:spcPts val="1000"/>
              </a:spcBef>
              <a:spcAft>
                <a:spcPts val="0"/>
              </a:spcAft>
              <a:buSzPts val="2100"/>
              <a:buChar char="●"/>
            </a:pPr>
            <a:r>
              <a:rPr lang="en-US" sz="2400" dirty="0"/>
              <a:t>Documentation (Prior Written Notice)</a:t>
            </a:r>
            <a:endParaRPr sz="2400" dirty="0"/>
          </a:p>
          <a:p>
            <a:pPr marL="457200" lvl="0" indent="-361950" algn="l" rtl="0">
              <a:lnSpc>
                <a:spcPct val="105000"/>
              </a:lnSpc>
              <a:spcBef>
                <a:spcPts val="1000"/>
              </a:spcBef>
              <a:spcAft>
                <a:spcPts val="1000"/>
              </a:spcAft>
              <a:buSzPts val="2100"/>
              <a:buChar char="●"/>
            </a:pPr>
            <a:r>
              <a:rPr lang="en-US" sz="2400" dirty="0"/>
              <a:t>Removals/Shortened school day/Disciplinary actions</a:t>
            </a:r>
            <a:endParaRPr sz="2400" dirty="0"/>
          </a:p>
        </p:txBody>
      </p:sp>
      <p:pic>
        <p:nvPicPr>
          <p:cNvPr id="147" name="Google Shape;147;g3d5c8626311_2_0" descr="Magnifying glass indicating digging deeper into themes for dispute resolution." title="Magnifying Glass Icon.png"/>
          <p:cNvPicPr preferRelativeResize="0"/>
          <p:nvPr/>
        </p:nvPicPr>
        <p:blipFill>
          <a:blip r:embed="rId3">
            <a:alphaModFix/>
          </a:blip>
          <a:stretch>
            <a:fillRect/>
          </a:stretch>
        </p:blipFill>
        <p:spPr>
          <a:xfrm>
            <a:off x="9456878" y="3718674"/>
            <a:ext cx="2735124" cy="2735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82f09c339b_25_241"/>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Practice</a:t>
            </a:r>
            <a:endParaRPr dirty="0"/>
          </a:p>
        </p:txBody>
      </p:sp>
      <p:sp>
        <p:nvSpPr>
          <p:cNvPr id="153" name="Google Shape;153;g382f09c339b_25_241"/>
          <p:cNvSpPr txBox="1">
            <a:spLocks noGrp="1"/>
          </p:cNvSpPr>
          <p:nvPr>
            <p:ph type="body" idx="1"/>
          </p:nvPr>
        </p:nvSpPr>
        <p:spPr>
          <a:xfrm>
            <a:off x="1109135" y="6119287"/>
            <a:ext cx="14020800" cy="200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9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d627c268d8_0_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dirty="0"/>
              <a:t>Common Reasons for Disagreements</a:t>
            </a:r>
            <a:endParaRPr dirty="0"/>
          </a:p>
        </p:txBody>
      </p:sp>
      <p:sp>
        <p:nvSpPr>
          <p:cNvPr id="165" name="Google Shape;165;g3d627c268d8_0_0"/>
          <p:cNvSpPr txBox="1">
            <a:spLocks noGrp="1"/>
          </p:cNvSpPr>
          <p:nvPr>
            <p:ph type="body" idx="1"/>
          </p:nvPr>
        </p:nvSpPr>
        <p:spPr>
          <a:xfrm>
            <a:off x="4591450" y="1469575"/>
            <a:ext cx="6047700" cy="4864800"/>
          </a:xfrm>
          <a:prstGeom prst="rect">
            <a:avLst/>
          </a:prstGeom>
        </p:spPr>
        <p:txBody>
          <a:bodyPr spcFirstLastPara="1" wrap="square" lIns="91425" tIns="45700" rIns="91425" bIns="45700" anchor="ctr" anchorCtr="0">
            <a:normAutofit/>
          </a:bodyPr>
          <a:lstStyle/>
          <a:p>
            <a:pPr marL="457200" lvl="0" indent="-444500" algn="l" rtl="0">
              <a:lnSpc>
                <a:spcPct val="115000"/>
              </a:lnSpc>
              <a:spcBef>
                <a:spcPts val="0"/>
              </a:spcBef>
              <a:spcAft>
                <a:spcPts val="0"/>
              </a:spcAft>
              <a:buSzPts val="3400"/>
              <a:buChar char="•"/>
            </a:pPr>
            <a:r>
              <a:rPr lang="en-US" sz="3400" dirty="0">
                <a:highlight>
                  <a:srgbClr val="FFFFFF"/>
                </a:highlight>
              </a:rPr>
              <a:t>Evaluation</a:t>
            </a:r>
            <a:endParaRPr sz="3400" dirty="0">
              <a:highlight>
                <a:srgbClr val="FFFFFF"/>
              </a:highlight>
            </a:endParaRPr>
          </a:p>
          <a:p>
            <a:pPr marL="457200" lvl="0" indent="-444500" algn="l" rtl="0">
              <a:lnSpc>
                <a:spcPct val="115000"/>
              </a:lnSpc>
              <a:spcBef>
                <a:spcPts val="0"/>
              </a:spcBef>
              <a:spcAft>
                <a:spcPts val="0"/>
              </a:spcAft>
              <a:buSzPts val="3400"/>
              <a:buChar char="•"/>
            </a:pPr>
            <a:r>
              <a:rPr lang="en-US" sz="3400" dirty="0">
                <a:highlight>
                  <a:srgbClr val="FFFFFF"/>
                </a:highlight>
              </a:rPr>
              <a:t>Eligibility</a:t>
            </a:r>
            <a:endParaRPr sz="3400" dirty="0">
              <a:highlight>
                <a:srgbClr val="FFFFFF"/>
              </a:highlight>
            </a:endParaRPr>
          </a:p>
          <a:p>
            <a:pPr marL="457200" lvl="0" indent="-444500" algn="l" rtl="0">
              <a:lnSpc>
                <a:spcPct val="115000"/>
              </a:lnSpc>
              <a:spcBef>
                <a:spcPts val="0"/>
              </a:spcBef>
              <a:spcAft>
                <a:spcPts val="0"/>
              </a:spcAft>
              <a:buSzPts val="3400"/>
              <a:buChar char="•"/>
            </a:pPr>
            <a:r>
              <a:rPr lang="en-US" sz="3400" dirty="0">
                <a:highlight>
                  <a:srgbClr val="FFFFFF"/>
                </a:highlight>
              </a:rPr>
              <a:t>Placement</a:t>
            </a:r>
            <a:endParaRPr sz="3400" dirty="0">
              <a:highlight>
                <a:srgbClr val="FFFFFF"/>
              </a:highlight>
            </a:endParaRPr>
          </a:p>
          <a:p>
            <a:pPr marL="457200" lvl="0" indent="-444500" algn="l" rtl="0">
              <a:lnSpc>
                <a:spcPct val="115000"/>
              </a:lnSpc>
              <a:spcBef>
                <a:spcPts val="0"/>
              </a:spcBef>
              <a:spcAft>
                <a:spcPts val="0"/>
              </a:spcAft>
              <a:buSzPts val="3400"/>
              <a:buChar char="•"/>
            </a:pPr>
            <a:r>
              <a:rPr lang="en-US" sz="3400" dirty="0">
                <a:highlight>
                  <a:srgbClr val="FFFFFF"/>
                </a:highlight>
              </a:rPr>
              <a:t>Provisions of FAPE</a:t>
            </a:r>
            <a:endParaRPr sz="3100" dirty="0"/>
          </a:p>
          <a:p>
            <a:pPr marL="0" lvl="0" indent="0" algn="l" rtl="0">
              <a:spcBef>
                <a:spcPts val="750"/>
              </a:spcBef>
              <a:spcAft>
                <a:spcPts val="0"/>
              </a:spcAft>
              <a:buClr>
                <a:schemeClr val="dk1"/>
              </a:buClr>
              <a:buSzPts val="1100"/>
              <a:buFont typeface="Arial"/>
              <a:buNone/>
            </a:pPr>
            <a:endParaRPr sz="2400" dirty="0">
              <a:highlight>
                <a:srgbClr val="FFFFFF"/>
              </a:highlight>
            </a:endParaRPr>
          </a:p>
          <a:p>
            <a:pPr marL="0" lvl="0" indent="0" algn="l" rtl="0">
              <a:spcBef>
                <a:spcPts val="750"/>
              </a:spcBef>
              <a:spcAft>
                <a:spcPts val="0"/>
              </a:spcAft>
              <a:buNone/>
            </a:pPr>
            <a:endParaRPr dirty="0"/>
          </a:p>
        </p:txBody>
      </p:sp>
      <p:pic>
        <p:nvPicPr>
          <p:cNvPr id="166" name="Google Shape;166;g3d627c268d8_0_0" descr="Decorative." title="Attention-01.png"/>
          <p:cNvPicPr preferRelativeResize="0"/>
          <p:nvPr/>
        </p:nvPicPr>
        <p:blipFill>
          <a:blip r:embed="rId3">
            <a:alphaModFix/>
          </a:blip>
          <a:stretch>
            <a:fillRect/>
          </a:stretch>
        </p:blipFill>
        <p:spPr>
          <a:xfrm>
            <a:off x="10639150" y="67275"/>
            <a:ext cx="1461002" cy="14610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d627c268d8_0_10"/>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Difference in Opinions</a:t>
            </a:r>
            <a:endParaRPr dirty="0"/>
          </a:p>
        </p:txBody>
      </p:sp>
      <p:sp>
        <p:nvSpPr>
          <p:cNvPr id="172" name="Google Shape;172;g3d627c268d8_0_10"/>
          <p:cNvSpPr txBox="1">
            <a:spLocks noGrp="1"/>
          </p:cNvSpPr>
          <p:nvPr>
            <p:ph type="body" idx="1"/>
          </p:nvPr>
        </p:nvSpPr>
        <p:spPr>
          <a:xfrm>
            <a:off x="473275" y="1546100"/>
            <a:ext cx="9936300" cy="4454100"/>
          </a:xfrm>
          <a:prstGeom prst="rect">
            <a:avLst/>
          </a:prstGeom>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dirty="0"/>
              <a:t>Resolve differing opinions with ongoing communication among all IEP team members.</a:t>
            </a:r>
            <a:endParaRPr sz="2400" dirty="0"/>
          </a:p>
          <a:p>
            <a:pPr marL="0" lvl="0" indent="0" algn="l" rtl="0">
              <a:spcBef>
                <a:spcPts val="1000"/>
              </a:spcBef>
              <a:spcAft>
                <a:spcPts val="0"/>
              </a:spcAft>
              <a:buNone/>
            </a:pPr>
            <a:r>
              <a:rPr lang="en-US" sz="2400" dirty="0"/>
              <a:t>No Consensus:</a:t>
            </a:r>
            <a:endParaRPr sz="2400" dirty="0"/>
          </a:p>
          <a:p>
            <a:pPr marL="457200" lvl="0" indent="-381000" algn="l" rtl="0">
              <a:spcBef>
                <a:spcPts val="750"/>
              </a:spcBef>
              <a:spcAft>
                <a:spcPts val="0"/>
              </a:spcAft>
              <a:buSzPts val="2400"/>
              <a:buChar char="●"/>
            </a:pPr>
            <a:r>
              <a:rPr lang="en-US" sz="2400" dirty="0"/>
              <a:t>Consulting with other professionals, including AEA and LEA administrators</a:t>
            </a:r>
            <a:endParaRPr sz="2400" dirty="0"/>
          </a:p>
          <a:p>
            <a:pPr marL="457200" lvl="0" indent="-381000" algn="l" rtl="0">
              <a:spcBef>
                <a:spcPts val="1000"/>
              </a:spcBef>
              <a:spcAft>
                <a:spcPts val="0"/>
              </a:spcAft>
              <a:buSzPts val="2400"/>
              <a:buChar char="●"/>
            </a:pPr>
            <a:r>
              <a:rPr lang="en-US" sz="2400" dirty="0"/>
              <a:t>Utilizing a facilitator in meetings when disagreements are anticipated</a:t>
            </a:r>
            <a:endParaRPr sz="2400" dirty="0"/>
          </a:p>
          <a:p>
            <a:pPr marL="457200" lvl="0" indent="-381000" algn="l" rtl="0">
              <a:spcBef>
                <a:spcPts val="1000"/>
              </a:spcBef>
              <a:spcAft>
                <a:spcPts val="0"/>
              </a:spcAft>
              <a:buSzPts val="2400"/>
              <a:buChar char="●"/>
            </a:pPr>
            <a:r>
              <a:rPr lang="en-US" sz="2400" dirty="0"/>
              <a:t>Adjourning meeting to reconvene later with a facilitator</a:t>
            </a:r>
            <a:endParaRPr sz="2400" dirty="0"/>
          </a:p>
          <a:p>
            <a:pPr marL="457200" lvl="0" indent="-381000" algn="l" rtl="0">
              <a:spcBef>
                <a:spcPts val="1000"/>
              </a:spcBef>
              <a:spcAft>
                <a:spcPts val="1000"/>
              </a:spcAft>
              <a:buSzPts val="2400"/>
              <a:buChar char="●"/>
            </a:pPr>
            <a:r>
              <a:rPr lang="en-US" sz="2400" dirty="0"/>
              <a:t>Adjourning meeting to reconvene later with additional information and other approaches</a:t>
            </a:r>
            <a:endParaRPr sz="2400" dirty="0"/>
          </a:p>
        </p:txBody>
      </p:sp>
      <p:pic>
        <p:nvPicPr>
          <p:cNvPr id="173" name="Google Shape;173;g3d627c268d8_0_10" descr="Decorative" title="Feedback (1).png"/>
          <p:cNvPicPr preferRelativeResize="0"/>
          <p:nvPr/>
        </p:nvPicPr>
        <p:blipFill>
          <a:blip r:embed="rId3">
            <a:alphaModFix/>
          </a:blip>
          <a:stretch>
            <a:fillRect/>
          </a:stretch>
        </p:blipFill>
        <p:spPr>
          <a:xfrm>
            <a:off x="10657676" y="853576"/>
            <a:ext cx="1335524" cy="1335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320040"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Welcome</a:t>
            </a:r>
            <a:endParaRPr dirty="0"/>
          </a:p>
        </p:txBody>
      </p:sp>
      <p:sp>
        <p:nvSpPr>
          <p:cNvPr id="48" name="Google Shape;48;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Char char="●"/>
            </a:pPr>
            <a:r>
              <a:rPr lang="en-US" sz="2400" dirty="0"/>
              <a:t>Please post your questions in the Q&amp;A</a:t>
            </a:r>
            <a:endParaRPr sz="2400" dirty="0"/>
          </a:p>
          <a:p>
            <a:pPr marL="457200" lvl="0" indent="-381000" algn="l" rtl="0">
              <a:lnSpc>
                <a:spcPct val="100000"/>
              </a:lnSpc>
              <a:spcBef>
                <a:spcPts val="1000"/>
              </a:spcBef>
              <a:spcAft>
                <a:spcPts val="0"/>
              </a:spcAft>
              <a:buSzPts val="2400"/>
              <a:buChar char="●"/>
            </a:pPr>
            <a:r>
              <a:rPr lang="en-US" sz="2400" dirty="0"/>
              <a:t>Slides will be posted on the DE website after the webinar</a:t>
            </a:r>
            <a:endParaRPr sz="2400" dirty="0"/>
          </a:p>
          <a:p>
            <a:pPr marL="914400" lvl="0" indent="0" algn="l" rtl="0">
              <a:spcBef>
                <a:spcPts val="1000"/>
              </a:spcBef>
              <a:spcAft>
                <a:spcPts val="0"/>
              </a:spcAft>
              <a:buClr>
                <a:schemeClr val="dk1"/>
              </a:buClr>
              <a:buSzPts val="1800"/>
              <a:buFont typeface="Arial"/>
              <a:buNone/>
            </a:pPr>
            <a:r>
              <a:rPr lang="en-US" sz="2000" u="sng" dirty="0">
                <a:solidFill>
                  <a:schemeClr val="hlink"/>
                </a:solidFill>
                <a:hlinkClick r:id="rId3"/>
              </a:rPr>
              <a:t>Policy &amp; Practice Webinar Series &amp; Recordings | Department of Education</a:t>
            </a:r>
            <a:endParaRPr dirty="0"/>
          </a:p>
        </p:txBody>
      </p:sp>
      <p:pic>
        <p:nvPicPr>
          <p:cNvPr id="49" name="Google Shape;49;p3" descr="Graphic for the Special Education Policy and Practice Webinar Series."/>
          <p:cNvPicPr preferRelativeResize="0"/>
          <p:nvPr/>
        </p:nvPicPr>
        <p:blipFill rotWithShape="1">
          <a:blip r:embed="rId4">
            <a:alphaModFix/>
          </a:blip>
          <a:srcRect/>
          <a:stretch/>
        </p:blipFill>
        <p:spPr>
          <a:xfrm>
            <a:off x="4526176" y="3634025"/>
            <a:ext cx="2697651" cy="2023250"/>
          </a:xfrm>
          <a:prstGeom prst="rect">
            <a:avLst/>
          </a:prstGeom>
          <a:noFill/>
          <a:ln>
            <a:noFill/>
          </a:ln>
          <a:effectLst>
            <a:outerShdw blurRad="57150" dist="19050" dir="5400000" algn="bl" rotWithShape="0">
              <a:srgbClr val="000000">
                <a:alpha val="4784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96cf5c7a69_0_11"/>
          <p:cNvSpPr txBox="1">
            <a:spLocks noGrp="1"/>
          </p:cNvSpPr>
          <p:nvPr>
            <p:ph type="title"/>
          </p:nvPr>
        </p:nvSpPr>
        <p:spPr>
          <a:xfrm>
            <a:off x="318897" y="-44924"/>
            <a:ext cx="10515600" cy="119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Meaningful Parent Participation </a:t>
            </a:r>
            <a:endParaRPr dirty="0"/>
          </a:p>
        </p:txBody>
      </p:sp>
      <p:sp>
        <p:nvSpPr>
          <p:cNvPr id="179" name="Google Shape;179;g396cf5c7a69_0_11"/>
          <p:cNvSpPr txBox="1">
            <a:spLocks noGrp="1"/>
          </p:cNvSpPr>
          <p:nvPr>
            <p:ph type="body" idx="1"/>
          </p:nvPr>
        </p:nvSpPr>
        <p:spPr>
          <a:xfrm>
            <a:off x="397400" y="1285450"/>
            <a:ext cx="10515600" cy="1192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400" dirty="0"/>
              <a:t>What is it? </a:t>
            </a:r>
            <a:endParaRPr sz="2400" dirty="0"/>
          </a:p>
          <a:p>
            <a:pPr marL="0" lvl="0" indent="0" algn="l" rtl="0">
              <a:spcBef>
                <a:spcPts val="750"/>
              </a:spcBef>
              <a:spcAft>
                <a:spcPts val="0"/>
              </a:spcAft>
              <a:buNone/>
            </a:pPr>
            <a:r>
              <a:rPr lang="en-US" sz="2400" b="0" dirty="0"/>
              <a:t>Families are </a:t>
            </a:r>
            <a:r>
              <a:rPr lang="en-US" sz="2400" dirty="0"/>
              <a:t>active, informed, and equal members </a:t>
            </a:r>
            <a:r>
              <a:rPr lang="en-US" sz="2400" b="0" dirty="0"/>
              <a:t>of the IEP team, not just present, but engaged in decision-making. </a:t>
            </a:r>
            <a:endParaRPr sz="2400" b="0" dirty="0"/>
          </a:p>
        </p:txBody>
      </p:sp>
      <p:sp>
        <p:nvSpPr>
          <p:cNvPr id="180" name="Google Shape;180;g396cf5c7a69_0_11"/>
          <p:cNvSpPr txBox="1">
            <a:spLocks noGrp="1"/>
          </p:cNvSpPr>
          <p:nvPr>
            <p:ph type="body" idx="2"/>
          </p:nvPr>
        </p:nvSpPr>
        <p:spPr>
          <a:xfrm>
            <a:off x="318900" y="2786250"/>
            <a:ext cx="7065600" cy="35586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400" b="1" dirty="0"/>
              <a:t>What should it look like? </a:t>
            </a:r>
            <a:endParaRPr sz="2400" b="1" dirty="0"/>
          </a:p>
          <a:p>
            <a:pPr marL="457200" lvl="0" indent="-381000" algn="l" rtl="0">
              <a:lnSpc>
                <a:spcPct val="115000"/>
              </a:lnSpc>
              <a:spcBef>
                <a:spcPts val="1000"/>
              </a:spcBef>
              <a:spcAft>
                <a:spcPts val="0"/>
              </a:spcAft>
              <a:buSzPts val="2400"/>
              <a:buChar char="•"/>
            </a:pPr>
            <a:r>
              <a:rPr lang="en-US" sz="2400" dirty="0"/>
              <a:t>Families understand data points, options and implications</a:t>
            </a:r>
            <a:endParaRPr sz="2400" dirty="0"/>
          </a:p>
          <a:p>
            <a:pPr marL="457200" lvl="0" indent="-381000" algn="l" rtl="0">
              <a:lnSpc>
                <a:spcPct val="115000"/>
              </a:lnSpc>
              <a:spcBef>
                <a:spcPts val="0"/>
              </a:spcBef>
              <a:spcAft>
                <a:spcPts val="0"/>
              </a:spcAft>
              <a:buSzPts val="2400"/>
              <a:buChar char="•"/>
            </a:pPr>
            <a:r>
              <a:rPr lang="en-US" sz="2400" dirty="0"/>
              <a:t>Two-way dialogue (not one-way reporting) </a:t>
            </a:r>
            <a:endParaRPr sz="2400" dirty="0"/>
          </a:p>
          <a:p>
            <a:pPr marL="457200" lvl="0" indent="-381000" algn="l" rtl="0">
              <a:lnSpc>
                <a:spcPct val="115000"/>
              </a:lnSpc>
              <a:spcBef>
                <a:spcPts val="0"/>
              </a:spcBef>
              <a:spcAft>
                <a:spcPts val="0"/>
              </a:spcAft>
              <a:buSzPts val="2400"/>
              <a:buChar char="•"/>
            </a:pPr>
            <a:r>
              <a:rPr lang="en-US" sz="2400" dirty="0"/>
              <a:t>Interpretation/Translation provided, when needed </a:t>
            </a:r>
            <a:endParaRPr sz="2400" dirty="0"/>
          </a:p>
          <a:p>
            <a:pPr marL="457200" lvl="0" indent="-381000" algn="l" rtl="0">
              <a:lnSpc>
                <a:spcPct val="115000"/>
              </a:lnSpc>
              <a:spcBef>
                <a:spcPts val="0"/>
              </a:spcBef>
              <a:spcAft>
                <a:spcPts val="0"/>
              </a:spcAft>
              <a:buSzPts val="2400"/>
              <a:buChar char="•"/>
            </a:pPr>
            <a:r>
              <a:rPr lang="en-US" sz="2400" dirty="0"/>
              <a:t>Informed consent is truly </a:t>
            </a:r>
            <a:r>
              <a:rPr lang="en-US" sz="2400" i="1" dirty="0"/>
              <a:t>informed </a:t>
            </a:r>
            <a:endParaRPr sz="2400" i="1" dirty="0"/>
          </a:p>
          <a:p>
            <a:pPr marL="457200" lvl="0" indent="-381000" algn="l" rtl="0">
              <a:lnSpc>
                <a:spcPct val="115000"/>
              </a:lnSpc>
              <a:spcBef>
                <a:spcPts val="750"/>
              </a:spcBef>
              <a:spcAft>
                <a:spcPts val="0"/>
              </a:spcAft>
              <a:buSzPts val="2400"/>
              <a:buChar char="•"/>
            </a:pPr>
            <a:r>
              <a:rPr lang="en-US" sz="2400" dirty="0"/>
              <a:t>Meetings reflect family priorities and concerns </a:t>
            </a:r>
            <a:endParaRPr sz="2400" dirty="0"/>
          </a:p>
        </p:txBody>
      </p:sp>
      <p:pic>
        <p:nvPicPr>
          <p:cNvPr id="181" name="Google Shape;181;g396cf5c7a69_0_11" descr="Image of a meeting." title="AdobeStock_279023971.jpeg"/>
          <p:cNvPicPr preferRelativeResize="0"/>
          <p:nvPr/>
        </p:nvPicPr>
        <p:blipFill>
          <a:blip r:embed="rId3">
            <a:alphaModFix/>
          </a:blip>
          <a:stretch>
            <a:fillRect/>
          </a:stretch>
        </p:blipFill>
        <p:spPr>
          <a:xfrm>
            <a:off x="7755225" y="3443780"/>
            <a:ext cx="3920174" cy="2612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96cf5c7a69_0_1"/>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Meaningful Parent Participation</a:t>
            </a:r>
            <a:endParaRPr dirty="0"/>
          </a:p>
        </p:txBody>
      </p:sp>
      <p:sp>
        <p:nvSpPr>
          <p:cNvPr id="187" name="Google Shape;187;g396cf5c7a69_0_1"/>
          <p:cNvSpPr txBox="1">
            <a:spLocks noGrp="1"/>
          </p:cNvSpPr>
          <p:nvPr>
            <p:ph type="body" idx="1"/>
          </p:nvPr>
        </p:nvSpPr>
        <p:spPr>
          <a:xfrm>
            <a:off x="339225" y="1253400"/>
            <a:ext cx="11558100" cy="51627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dirty="0"/>
              <a:t>Notify parents early enough to ensure they have the opportunity to attend</a:t>
            </a:r>
            <a:endParaRPr sz="2400" dirty="0"/>
          </a:p>
          <a:p>
            <a:pPr marL="457200" lvl="0" indent="-381000" algn="l" rtl="0">
              <a:lnSpc>
                <a:spcPct val="115000"/>
              </a:lnSpc>
              <a:spcBef>
                <a:spcPts val="1000"/>
              </a:spcBef>
              <a:spcAft>
                <a:spcPts val="0"/>
              </a:spcAft>
              <a:buSzPts val="2400"/>
              <a:buChar char="●"/>
            </a:pPr>
            <a:r>
              <a:rPr lang="en-US" sz="2400" dirty="0"/>
              <a:t>Schedule the meeting at a mutually agreed-upon time and place. </a:t>
            </a:r>
            <a:endParaRPr sz="2400" dirty="0"/>
          </a:p>
          <a:p>
            <a:pPr marL="457200" lvl="0" indent="-381000" algn="l" rtl="0">
              <a:lnSpc>
                <a:spcPct val="115000"/>
              </a:lnSpc>
              <a:spcBef>
                <a:spcPts val="1000"/>
              </a:spcBef>
              <a:spcAft>
                <a:spcPts val="0"/>
              </a:spcAft>
              <a:buSzPts val="2400"/>
              <a:buChar char="●"/>
            </a:pPr>
            <a:r>
              <a:rPr lang="en-US" sz="2400" dirty="0"/>
              <a:t>Document sufficient attempts to ensure parent participation </a:t>
            </a:r>
            <a:endParaRPr sz="2400" dirty="0"/>
          </a:p>
          <a:p>
            <a:pPr marL="457200" lvl="0" indent="-381000" algn="l" rtl="0">
              <a:lnSpc>
                <a:spcPct val="100000"/>
              </a:lnSpc>
              <a:spcBef>
                <a:spcPts val="1000"/>
              </a:spcBef>
              <a:spcAft>
                <a:spcPts val="0"/>
              </a:spcAft>
              <a:buSzPts val="2400"/>
              <a:buChar char="●"/>
            </a:pPr>
            <a:r>
              <a:rPr lang="en-US" sz="2400" dirty="0"/>
              <a:t>Provide communication and documentation in parent’s native language and provide Interpreters </a:t>
            </a:r>
            <a:endParaRPr sz="2400" dirty="0"/>
          </a:p>
          <a:p>
            <a:pPr marL="914400" lvl="1" indent="-381000" algn="l" rtl="0">
              <a:lnSpc>
                <a:spcPct val="115000"/>
              </a:lnSpc>
              <a:spcBef>
                <a:spcPts val="1000"/>
              </a:spcBef>
              <a:spcAft>
                <a:spcPts val="0"/>
              </a:spcAft>
              <a:buSzPts val="2400"/>
              <a:buChar char="○"/>
            </a:pPr>
            <a:r>
              <a:rPr lang="en-US" sz="2400" dirty="0"/>
              <a:t>Procedural Safeguards Manual</a:t>
            </a:r>
            <a:endParaRPr sz="2400" dirty="0"/>
          </a:p>
          <a:p>
            <a:pPr marL="914400" lvl="1" indent="-381000" algn="l" rtl="0">
              <a:lnSpc>
                <a:spcPct val="115000"/>
              </a:lnSpc>
              <a:spcBef>
                <a:spcPts val="0"/>
              </a:spcBef>
              <a:spcAft>
                <a:spcPts val="0"/>
              </a:spcAft>
              <a:buSzPts val="2400"/>
              <a:buChar char="○"/>
            </a:pPr>
            <a:r>
              <a:rPr lang="en-US" sz="2400" dirty="0"/>
              <a:t>Prior Written Notice</a:t>
            </a:r>
            <a:endParaRPr sz="2400" dirty="0"/>
          </a:p>
          <a:p>
            <a:pPr marL="914400" lvl="1" indent="-381000" algn="l" rtl="0">
              <a:lnSpc>
                <a:spcPct val="115000"/>
              </a:lnSpc>
              <a:spcBef>
                <a:spcPts val="0"/>
              </a:spcBef>
              <a:spcAft>
                <a:spcPts val="0"/>
              </a:spcAft>
              <a:buSzPts val="2400"/>
              <a:buChar char="○"/>
            </a:pPr>
            <a:r>
              <a:rPr lang="en-US" sz="2400" dirty="0"/>
              <a:t>Consent</a:t>
            </a:r>
            <a:endParaRPr sz="2400" dirty="0"/>
          </a:p>
          <a:p>
            <a:pPr marL="914400" lvl="0" indent="0" algn="l" rtl="0">
              <a:lnSpc>
                <a:spcPct val="115000"/>
              </a:lnSpc>
              <a:spcBef>
                <a:spcPts val="750"/>
              </a:spcBef>
              <a:spcAft>
                <a:spcPts val="0"/>
              </a:spcAft>
              <a:buNone/>
            </a:pPr>
            <a:endParaRPr dirty="0"/>
          </a:p>
          <a:p>
            <a:pPr marL="0" lvl="0" indent="0" algn="l" rtl="0">
              <a:spcBef>
                <a:spcPts val="75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d627c268d8_3_28"/>
          <p:cNvSpPr txBox="1">
            <a:spLocks noGrp="1"/>
          </p:cNvSpPr>
          <p:nvPr>
            <p:ph type="title"/>
          </p:nvPr>
        </p:nvSpPr>
        <p:spPr>
          <a:xfrm>
            <a:off x="320040" y="1"/>
            <a:ext cx="11871960" cy="119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Meaningful Parent Participation: Common Breakdowns</a:t>
            </a:r>
            <a:r>
              <a:rPr lang="en-US" dirty="0"/>
              <a:t> </a:t>
            </a:r>
            <a:endParaRPr dirty="0"/>
          </a:p>
        </p:txBody>
      </p:sp>
      <p:sp>
        <p:nvSpPr>
          <p:cNvPr id="194" name="Google Shape;194;g3d627c268d8_3_28" descr="Quote: “Clarity, transparency and shared understanding are the foundation of &#10;meaningful participation.” &#10;"/>
          <p:cNvSpPr txBox="1"/>
          <p:nvPr/>
        </p:nvSpPr>
        <p:spPr>
          <a:xfrm>
            <a:off x="291075" y="1297021"/>
            <a:ext cx="11583900" cy="83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400" i="1" dirty="0">
                <a:solidFill>
                  <a:schemeClr val="dk1"/>
                </a:solidFill>
              </a:rPr>
              <a:t>“Clarity, transparency and shared understanding are the foundation of </a:t>
            </a:r>
            <a:endParaRPr sz="2400" i="1" dirty="0">
              <a:solidFill>
                <a:schemeClr val="dk1"/>
              </a:solidFill>
            </a:endParaRPr>
          </a:p>
          <a:p>
            <a:pPr marL="0" lvl="0" indent="0" algn="ctr" rtl="0">
              <a:lnSpc>
                <a:spcPct val="115000"/>
              </a:lnSpc>
              <a:spcBef>
                <a:spcPts val="0"/>
              </a:spcBef>
              <a:spcAft>
                <a:spcPts val="0"/>
              </a:spcAft>
              <a:buNone/>
            </a:pPr>
            <a:r>
              <a:rPr lang="en-US" sz="2400" i="1" dirty="0">
                <a:solidFill>
                  <a:schemeClr val="dk1"/>
                </a:solidFill>
              </a:rPr>
              <a:t>meaningful participation.” </a:t>
            </a:r>
            <a:endParaRPr sz="2400" i="1" dirty="0">
              <a:solidFill>
                <a:schemeClr val="dk1"/>
              </a:solidFill>
            </a:endParaRPr>
          </a:p>
        </p:txBody>
      </p:sp>
      <p:sp>
        <p:nvSpPr>
          <p:cNvPr id="193" name="Google Shape;193;g3d627c268d8_3_28" descr="Common Breakdown Points &#10;"/>
          <p:cNvSpPr txBox="1">
            <a:spLocks noGrp="1"/>
          </p:cNvSpPr>
          <p:nvPr>
            <p:ph type="body" idx="1"/>
          </p:nvPr>
        </p:nvSpPr>
        <p:spPr>
          <a:xfrm>
            <a:off x="825225" y="2327390"/>
            <a:ext cx="5157900" cy="7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500" dirty="0"/>
              <a:t>Common Breakdown Points </a:t>
            </a:r>
            <a:endParaRPr sz="2500" dirty="0"/>
          </a:p>
        </p:txBody>
      </p:sp>
      <p:sp>
        <p:nvSpPr>
          <p:cNvPr id="195" name="Google Shape;195;g3d627c268d8_3_28" descr="Procedural safeguards given, but not explained or not provided in their native language.&#10;Jargon and acronym-heavy language.&#10;Decisions appear pre-determined. &#10;Lack of follow-up, follow through or clarity after meetings. &#10;"/>
          <p:cNvSpPr txBox="1">
            <a:spLocks noGrp="1"/>
          </p:cNvSpPr>
          <p:nvPr>
            <p:ph type="body" idx="2"/>
          </p:nvPr>
        </p:nvSpPr>
        <p:spPr>
          <a:xfrm>
            <a:off x="825225" y="3053400"/>
            <a:ext cx="10992300" cy="22323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750"/>
              </a:spcBef>
              <a:spcAft>
                <a:spcPts val="0"/>
              </a:spcAft>
              <a:buSzPts val="1800"/>
              <a:buChar char="●"/>
            </a:pPr>
            <a:r>
              <a:rPr lang="en-US" dirty="0"/>
              <a:t>Procedural safeguards given, but not explained or not provided in native language</a:t>
            </a:r>
            <a:endParaRPr dirty="0"/>
          </a:p>
          <a:p>
            <a:pPr marL="457200" lvl="0" indent="-342900" algn="l" rtl="0">
              <a:lnSpc>
                <a:spcPct val="115000"/>
              </a:lnSpc>
              <a:spcBef>
                <a:spcPts val="1000"/>
              </a:spcBef>
              <a:spcAft>
                <a:spcPts val="0"/>
              </a:spcAft>
              <a:buSzPts val="1800"/>
              <a:buChar char="●"/>
            </a:pPr>
            <a:r>
              <a:rPr lang="en-US" dirty="0"/>
              <a:t>Jargon and acronym-heavy language</a:t>
            </a:r>
            <a:endParaRPr dirty="0"/>
          </a:p>
          <a:p>
            <a:pPr marL="457200" lvl="0" indent="-342900" algn="l" rtl="0">
              <a:lnSpc>
                <a:spcPct val="115000"/>
              </a:lnSpc>
              <a:spcBef>
                <a:spcPts val="1000"/>
              </a:spcBef>
              <a:spcAft>
                <a:spcPts val="0"/>
              </a:spcAft>
              <a:buSzPts val="1800"/>
              <a:buChar char="●"/>
            </a:pPr>
            <a:r>
              <a:rPr lang="en-US" dirty="0"/>
              <a:t>Decisions appear pre-determined </a:t>
            </a:r>
            <a:endParaRPr dirty="0"/>
          </a:p>
          <a:p>
            <a:pPr marL="457200" lvl="0" indent="-342900" algn="l" rtl="0">
              <a:lnSpc>
                <a:spcPct val="115000"/>
              </a:lnSpc>
              <a:spcBef>
                <a:spcPts val="1000"/>
              </a:spcBef>
              <a:spcAft>
                <a:spcPts val="1000"/>
              </a:spcAft>
              <a:buSzPts val="1800"/>
              <a:buChar char="●"/>
            </a:pPr>
            <a:r>
              <a:rPr lang="en-US" dirty="0"/>
              <a:t>Lack of follow-up, follow through or clarity after meetings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e6a69f9f44_5_0"/>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None/>
            </a:pPr>
            <a:r>
              <a:rPr lang="en-US" dirty="0"/>
              <a:t>Proactive Strategies for Meaningful Parent Participation</a:t>
            </a:r>
            <a:endParaRPr dirty="0"/>
          </a:p>
        </p:txBody>
      </p:sp>
      <p:sp>
        <p:nvSpPr>
          <p:cNvPr id="201" name="Google Shape;201;g3e6a69f9f44_5_0"/>
          <p:cNvSpPr txBox="1"/>
          <p:nvPr/>
        </p:nvSpPr>
        <p:spPr>
          <a:xfrm>
            <a:off x="320050" y="1002450"/>
            <a:ext cx="11269800" cy="5174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750"/>
              </a:spcBef>
              <a:spcAft>
                <a:spcPts val="0"/>
              </a:spcAft>
              <a:buClr>
                <a:schemeClr val="dk1"/>
              </a:buClr>
              <a:buSzPts val="2400"/>
              <a:buChar char="●"/>
            </a:pPr>
            <a:r>
              <a:rPr lang="en-US" sz="2400" dirty="0">
                <a:solidFill>
                  <a:schemeClr val="dk1"/>
                </a:solidFill>
              </a:rPr>
              <a:t>Send draft IEPs/data summaries in advance </a:t>
            </a:r>
            <a:endParaRPr sz="2400" dirty="0">
              <a:solidFill>
                <a:schemeClr val="dk1"/>
              </a:solidFill>
            </a:endParaRPr>
          </a:p>
          <a:p>
            <a:pPr marL="914400" lvl="1" indent="-381000" algn="l" rtl="0">
              <a:lnSpc>
                <a:spcPct val="100000"/>
              </a:lnSpc>
              <a:spcBef>
                <a:spcPts val="1000"/>
              </a:spcBef>
              <a:spcAft>
                <a:spcPts val="0"/>
              </a:spcAft>
              <a:buClr>
                <a:schemeClr val="dk1"/>
              </a:buClr>
              <a:buSzPts val="2400"/>
              <a:buChar char="○"/>
            </a:pPr>
            <a:r>
              <a:rPr lang="en-US" sz="2400" dirty="0">
                <a:solidFill>
                  <a:schemeClr val="dk1"/>
                </a:solidFill>
              </a:rPr>
              <a:t>Communicate that the documentation being sent home is a </a:t>
            </a:r>
            <a:r>
              <a:rPr lang="en-US" sz="2400" i="1" dirty="0">
                <a:solidFill>
                  <a:schemeClr val="dk1"/>
                </a:solidFill>
              </a:rPr>
              <a:t>draft </a:t>
            </a:r>
            <a:r>
              <a:rPr lang="en-US" sz="2400" dirty="0">
                <a:solidFill>
                  <a:schemeClr val="dk1"/>
                </a:solidFill>
              </a:rPr>
              <a:t>and changes can and will be made (as a team) during the IEP meeting</a:t>
            </a:r>
            <a:endParaRPr sz="2400" dirty="0">
              <a:solidFill>
                <a:schemeClr val="dk1"/>
              </a:solidFill>
            </a:endParaRPr>
          </a:p>
          <a:p>
            <a:pPr marL="457200" lvl="0" indent="-381000" algn="l" rtl="0">
              <a:lnSpc>
                <a:spcPct val="100000"/>
              </a:lnSpc>
              <a:spcBef>
                <a:spcPts val="1000"/>
              </a:spcBef>
              <a:spcAft>
                <a:spcPts val="0"/>
              </a:spcAft>
              <a:buClr>
                <a:schemeClr val="dk1"/>
              </a:buClr>
              <a:buSzPts val="2400"/>
              <a:buChar char="●"/>
            </a:pPr>
            <a:r>
              <a:rPr lang="en-US" sz="2400" dirty="0">
                <a:solidFill>
                  <a:schemeClr val="dk1"/>
                </a:solidFill>
              </a:rPr>
              <a:t>Use </a:t>
            </a:r>
            <a:r>
              <a:rPr lang="en-US" sz="2400" b="1" dirty="0">
                <a:solidFill>
                  <a:schemeClr val="dk1"/>
                </a:solidFill>
              </a:rPr>
              <a:t>plain language + visuals</a:t>
            </a:r>
            <a:r>
              <a:rPr lang="en-US" sz="2400" dirty="0">
                <a:solidFill>
                  <a:schemeClr val="dk1"/>
                </a:solidFill>
              </a:rPr>
              <a:t> during meetings </a:t>
            </a:r>
            <a:endParaRPr sz="2400" dirty="0">
              <a:solidFill>
                <a:schemeClr val="dk1"/>
              </a:solidFill>
            </a:endParaRPr>
          </a:p>
          <a:p>
            <a:pPr marL="457200" lvl="0" indent="-381000" algn="l" rtl="0">
              <a:lnSpc>
                <a:spcPct val="100000"/>
              </a:lnSpc>
              <a:spcBef>
                <a:spcPts val="1000"/>
              </a:spcBef>
              <a:spcAft>
                <a:spcPts val="0"/>
              </a:spcAft>
              <a:buClr>
                <a:schemeClr val="dk1"/>
              </a:buClr>
              <a:buSzPts val="2400"/>
              <a:buChar char="●"/>
            </a:pPr>
            <a:r>
              <a:rPr lang="en-US" sz="2400" dirty="0">
                <a:solidFill>
                  <a:schemeClr val="dk1"/>
                </a:solidFill>
              </a:rPr>
              <a:t>Ask diagnostic questions: </a:t>
            </a:r>
            <a:endParaRPr sz="2400" dirty="0">
              <a:solidFill>
                <a:schemeClr val="dk1"/>
              </a:solidFill>
            </a:endParaRPr>
          </a:p>
          <a:p>
            <a:pPr marL="914400" lvl="1" indent="-381000" algn="l" rtl="0">
              <a:lnSpc>
                <a:spcPct val="100000"/>
              </a:lnSpc>
              <a:spcBef>
                <a:spcPts val="1000"/>
              </a:spcBef>
              <a:spcAft>
                <a:spcPts val="0"/>
              </a:spcAft>
              <a:buClr>
                <a:schemeClr val="dk1"/>
              </a:buClr>
              <a:buSzPts val="2400"/>
              <a:buChar char="○"/>
            </a:pPr>
            <a:r>
              <a:rPr lang="en-US" sz="2400" dirty="0">
                <a:solidFill>
                  <a:schemeClr val="dk1"/>
                </a:solidFill>
              </a:rPr>
              <a:t>“</a:t>
            </a:r>
            <a:r>
              <a:rPr lang="en-US" sz="2400" i="1" dirty="0">
                <a:solidFill>
                  <a:schemeClr val="dk1"/>
                </a:solidFill>
              </a:rPr>
              <a:t>What are your biggest concerns right now?”</a:t>
            </a:r>
            <a:endParaRPr sz="2400" i="1" dirty="0">
              <a:solidFill>
                <a:schemeClr val="dk1"/>
              </a:solidFill>
            </a:endParaRPr>
          </a:p>
          <a:p>
            <a:pPr marL="914400" lvl="1" indent="-381000" algn="l" rtl="0">
              <a:lnSpc>
                <a:spcPct val="100000"/>
              </a:lnSpc>
              <a:spcBef>
                <a:spcPts val="1000"/>
              </a:spcBef>
              <a:spcAft>
                <a:spcPts val="0"/>
              </a:spcAft>
              <a:buClr>
                <a:schemeClr val="dk1"/>
              </a:buClr>
              <a:buSzPts val="2400"/>
              <a:buChar char="○"/>
            </a:pPr>
            <a:r>
              <a:rPr lang="en-US" sz="2400" i="1" dirty="0">
                <a:solidFill>
                  <a:schemeClr val="dk1"/>
                </a:solidFill>
              </a:rPr>
              <a:t>“What would success look like for your child?”</a:t>
            </a:r>
            <a:endParaRPr sz="2400" i="1" dirty="0">
              <a:solidFill>
                <a:schemeClr val="dk1"/>
              </a:solidFill>
            </a:endParaRPr>
          </a:p>
          <a:p>
            <a:pPr marL="457200" lvl="0" indent="-381000" algn="l" rtl="0">
              <a:lnSpc>
                <a:spcPct val="100000"/>
              </a:lnSpc>
              <a:spcBef>
                <a:spcPts val="1000"/>
              </a:spcBef>
              <a:spcAft>
                <a:spcPts val="0"/>
              </a:spcAft>
              <a:buClr>
                <a:schemeClr val="dk1"/>
              </a:buClr>
              <a:buSzPts val="2400"/>
              <a:buChar char="●"/>
            </a:pPr>
            <a:r>
              <a:rPr lang="en-US" sz="2400" dirty="0">
                <a:solidFill>
                  <a:schemeClr val="dk1"/>
                </a:solidFill>
              </a:rPr>
              <a:t>Build in </a:t>
            </a:r>
            <a:r>
              <a:rPr lang="en-US" sz="2400" b="1" dirty="0">
                <a:solidFill>
                  <a:schemeClr val="dk1"/>
                </a:solidFill>
              </a:rPr>
              <a:t>pause points </a:t>
            </a:r>
            <a:r>
              <a:rPr lang="en-US" sz="2400" dirty="0">
                <a:solidFill>
                  <a:schemeClr val="dk1"/>
                </a:solidFill>
              </a:rPr>
              <a:t>for questions and clarification </a:t>
            </a:r>
            <a:endParaRPr sz="2400" dirty="0">
              <a:solidFill>
                <a:schemeClr val="dk1"/>
              </a:solidFill>
            </a:endParaRPr>
          </a:p>
          <a:p>
            <a:pPr marL="457200" lvl="0" indent="-381000" algn="l" rtl="0">
              <a:lnSpc>
                <a:spcPct val="100000"/>
              </a:lnSpc>
              <a:spcBef>
                <a:spcPts val="1000"/>
              </a:spcBef>
              <a:spcAft>
                <a:spcPts val="1000"/>
              </a:spcAft>
              <a:buClr>
                <a:schemeClr val="dk1"/>
              </a:buClr>
              <a:buSzPts val="2400"/>
              <a:buChar char="●"/>
            </a:pPr>
            <a:r>
              <a:rPr lang="en-US" sz="2400" dirty="0">
                <a:solidFill>
                  <a:schemeClr val="dk1"/>
                </a:solidFill>
              </a:rPr>
              <a:t>Provide a brief </a:t>
            </a:r>
            <a:r>
              <a:rPr lang="en-US" sz="2400" b="1" dirty="0">
                <a:solidFill>
                  <a:schemeClr val="dk1"/>
                </a:solidFill>
              </a:rPr>
              <a:t>post-meeting summary</a:t>
            </a:r>
            <a:r>
              <a:rPr lang="en-US" sz="2400" dirty="0">
                <a:solidFill>
                  <a:schemeClr val="dk1"/>
                </a:solidFill>
              </a:rPr>
              <a:t> of decisions, next steps and the implementation date on the Prior Written Notice </a:t>
            </a:r>
            <a:endParaRPr sz="2400"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d627c268d8_3_5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Timelines</a:t>
            </a:r>
            <a:r>
              <a:rPr lang="en-US" dirty="0"/>
              <a:t> &amp; Evaluations </a:t>
            </a:r>
            <a:endParaRPr dirty="0"/>
          </a:p>
        </p:txBody>
      </p:sp>
      <p:sp>
        <p:nvSpPr>
          <p:cNvPr id="207" name="Google Shape;207;g3d627c268d8_3_54"/>
          <p:cNvSpPr txBox="1">
            <a:spLocks noGrp="1"/>
          </p:cNvSpPr>
          <p:nvPr>
            <p:ph type="body" idx="1"/>
          </p:nvPr>
        </p:nvSpPr>
        <p:spPr>
          <a:xfrm>
            <a:off x="4591450" y="428024"/>
            <a:ext cx="7017300" cy="52530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500" b="1" dirty="0"/>
              <a:t>What is the Issue? </a:t>
            </a:r>
            <a:endParaRPr sz="2500" b="1" dirty="0"/>
          </a:p>
          <a:p>
            <a:pPr marL="457200" lvl="0" indent="-381000" algn="l" rtl="0">
              <a:lnSpc>
                <a:spcPct val="115000"/>
              </a:lnSpc>
              <a:spcBef>
                <a:spcPts val="750"/>
              </a:spcBef>
              <a:spcAft>
                <a:spcPts val="0"/>
              </a:spcAft>
              <a:buSzPts val="2400"/>
              <a:buChar char="•"/>
            </a:pPr>
            <a:r>
              <a:rPr lang="en-US" sz="2400" dirty="0"/>
              <a:t>Delays in responding to concerns </a:t>
            </a:r>
            <a:endParaRPr sz="2400" dirty="0"/>
          </a:p>
          <a:p>
            <a:pPr marL="457200" lvl="0" indent="-381000" algn="l" rtl="0">
              <a:lnSpc>
                <a:spcPct val="115000"/>
              </a:lnSpc>
              <a:spcBef>
                <a:spcPts val="0"/>
              </a:spcBef>
              <a:spcAft>
                <a:spcPts val="0"/>
              </a:spcAft>
              <a:buSzPts val="2400"/>
              <a:buChar char="•"/>
            </a:pPr>
            <a:r>
              <a:rPr lang="en-US" sz="2400" dirty="0"/>
              <a:t>Missed evaluation timelines</a:t>
            </a:r>
            <a:endParaRPr sz="2400" dirty="0"/>
          </a:p>
          <a:p>
            <a:pPr marL="457200" lvl="0" indent="-381000" algn="l" rtl="0">
              <a:lnSpc>
                <a:spcPct val="115000"/>
              </a:lnSpc>
              <a:spcBef>
                <a:spcPts val="0"/>
              </a:spcBef>
              <a:spcAft>
                <a:spcPts val="0"/>
              </a:spcAft>
              <a:buSzPts val="2400"/>
              <a:buChar char="•"/>
            </a:pPr>
            <a:r>
              <a:rPr lang="en-US" sz="2400" dirty="0"/>
              <a:t>Failure to initiate evaluation when warranted</a:t>
            </a:r>
            <a:endParaRPr sz="2400" dirty="0"/>
          </a:p>
          <a:p>
            <a:pPr marL="0" lvl="0" indent="0" algn="l" rtl="0">
              <a:spcBef>
                <a:spcPts val="750"/>
              </a:spcBef>
              <a:spcAft>
                <a:spcPts val="0"/>
              </a:spcAft>
              <a:buNone/>
            </a:pPr>
            <a:endParaRPr sz="1800" dirty="0"/>
          </a:p>
          <a:p>
            <a:pPr marL="0" lvl="0" indent="0" algn="l" rtl="0">
              <a:spcBef>
                <a:spcPts val="750"/>
              </a:spcBef>
              <a:spcAft>
                <a:spcPts val="0"/>
              </a:spcAft>
              <a:buNone/>
            </a:pPr>
            <a:r>
              <a:rPr lang="en-US" sz="2500" b="1" dirty="0"/>
              <a:t>Why This Matters </a:t>
            </a:r>
            <a:endParaRPr sz="2500" b="1" dirty="0"/>
          </a:p>
          <a:p>
            <a:pPr marL="457200" lvl="0" indent="-381000" algn="l" rtl="0">
              <a:lnSpc>
                <a:spcPct val="115000"/>
              </a:lnSpc>
              <a:spcBef>
                <a:spcPts val="750"/>
              </a:spcBef>
              <a:spcAft>
                <a:spcPts val="0"/>
              </a:spcAft>
              <a:buSzPts val="2400"/>
              <a:buChar char="•"/>
            </a:pPr>
            <a:r>
              <a:rPr lang="en-US" sz="2400" dirty="0"/>
              <a:t>Violates procedural safeguards under IDEA </a:t>
            </a:r>
            <a:endParaRPr sz="2400" dirty="0"/>
          </a:p>
          <a:p>
            <a:pPr marL="457200" lvl="0" indent="-381000" algn="l" rtl="0">
              <a:lnSpc>
                <a:spcPct val="115000"/>
              </a:lnSpc>
              <a:spcBef>
                <a:spcPts val="0"/>
              </a:spcBef>
              <a:spcAft>
                <a:spcPts val="0"/>
              </a:spcAft>
              <a:buSzPts val="2400"/>
              <a:buChar char="•"/>
            </a:pPr>
            <a:r>
              <a:rPr lang="en-US" sz="2400" dirty="0"/>
              <a:t>Often </a:t>
            </a:r>
            <a:r>
              <a:rPr lang="en-US" sz="24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generate </a:t>
            </a:r>
            <a:r>
              <a:rPr lang="en-US" sz="2400" dirty="0"/>
              <a:t>formal complaints </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d627c268d8_3_59"/>
          <p:cNvSpPr txBox="1">
            <a:spLocks noGrp="1"/>
          </p:cNvSpPr>
          <p:nvPr>
            <p:ph type="title"/>
          </p:nvPr>
        </p:nvSpPr>
        <p:spPr>
          <a:xfrm>
            <a:off x="320040" y="1"/>
            <a:ext cx="10515600" cy="119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Timelines and Evaluation </a:t>
            </a:r>
            <a:endParaRPr dirty="0"/>
          </a:p>
        </p:txBody>
      </p:sp>
      <p:sp>
        <p:nvSpPr>
          <p:cNvPr id="213" name="Google Shape;213;g3d627c268d8_3_59" descr="What It Should Look Like "/>
          <p:cNvSpPr txBox="1">
            <a:spLocks noGrp="1"/>
          </p:cNvSpPr>
          <p:nvPr>
            <p:ph type="body" idx="1"/>
          </p:nvPr>
        </p:nvSpPr>
        <p:spPr>
          <a:xfrm>
            <a:off x="474350" y="1438321"/>
            <a:ext cx="5157900" cy="489000"/>
          </a:xfrm>
          <a:prstGeom prst="rect">
            <a:avLst/>
          </a:prstGeom>
        </p:spPr>
        <p:txBody>
          <a:bodyPr spcFirstLastPara="1" wrap="square" lIns="91425" tIns="45700" rIns="91425" bIns="45700" anchor="b" anchorCtr="0">
            <a:normAutofit fontScale="92500" lnSpcReduction="10000"/>
          </a:bodyPr>
          <a:lstStyle/>
          <a:p>
            <a:pPr marL="0" lvl="0" indent="0" algn="l" rtl="0">
              <a:spcBef>
                <a:spcPts val="750"/>
              </a:spcBef>
              <a:spcAft>
                <a:spcPts val="0"/>
              </a:spcAft>
              <a:buNone/>
            </a:pPr>
            <a:r>
              <a:rPr lang="en-US" sz="2500" dirty="0"/>
              <a:t>What It Should Look Like </a:t>
            </a:r>
            <a:endParaRPr sz="2500" dirty="0"/>
          </a:p>
        </p:txBody>
      </p:sp>
      <p:sp>
        <p:nvSpPr>
          <p:cNvPr id="214" name="Google Shape;214;g3d627c268d8_3_59"/>
          <p:cNvSpPr txBox="1">
            <a:spLocks noGrp="1"/>
          </p:cNvSpPr>
          <p:nvPr>
            <p:ph type="body" idx="2"/>
          </p:nvPr>
        </p:nvSpPr>
        <p:spPr>
          <a:xfrm>
            <a:off x="384500" y="2089700"/>
            <a:ext cx="5337600" cy="3684600"/>
          </a:xfrm>
          <a:prstGeom prst="rect">
            <a:avLst/>
          </a:prstGeom>
        </p:spPr>
        <p:txBody>
          <a:bodyPr spcFirstLastPara="1" wrap="square" lIns="91425" tIns="45700" rIns="91425" bIns="45700" anchor="t" anchorCtr="0">
            <a:normAutofit/>
          </a:bodyPr>
          <a:lstStyle/>
          <a:p>
            <a:pPr marL="457200" lvl="0" indent="-355600" algn="l" rtl="0">
              <a:lnSpc>
                <a:spcPct val="100000"/>
              </a:lnSpc>
              <a:spcBef>
                <a:spcPts val="750"/>
              </a:spcBef>
              <a:spcAft>
                <a:spcPts val="0"/>
              </a:spcAft>
              <a:buSzPts val="2000"/>
              <a:buChar char="•"/>
            </a:pPr>
            <a:r>
              <a:rPr lang="en-US" sz="2300" dirty="0"/>
              <a:t>Immediate response when concerns are raised </a:t>
            </a:r>
            <a:endParaRPr sz="2300" dirty="0"/>
          </a:p>
          <a:p>
            <a:pPr marL="457200" lvl="0" indent="-355600" algn="l" rtl="0">
              <a:lnSpc>
                <a:spcPct val="100000"/>
              </a:lnSpc>
              <a:spcBef>
                <a:spcPts val="1000"/>
              </a:spcBef>
              <a:spcAft>
                <a:spcPts val="0"/>
              </a:spcAft>
              <a:buSzPts val="2000"/>
              <a:buChar char="•"/>
            </a:pPr>
            <a:r>
              <a:rPr lang="en-US" sz="2300" dirty="0"/>
              <a:t>Clear documentation of decisions</a:t>
            </a:r>
            <a:endParaRPr sz="2300" dirty="0"/>
          </a:p>
          <a:p>
            <a:pPr marL="457200" lvl="0" indent="-355600" algn="l" rtl="0">
              <a:lnSpc>
                <a:spcPct val="100000"/>
              </a:lnSpc>
              <a:spcBef>
                <a:spcPts val="1000"/>
              </a:spcBef>
              <a:spcAft>
                <a:spcPts val="0"/>
              </a:spcAft>
              <a:buSzPts val="2000"/>
              <a:buChar char="•"/>
            </a:pPr>
            <a:r>
              <a:rPr lang="en-US" sz="2300" dirty="0"/>
              <a:t>Timelines consistently monitored and met </a:t>
            </a:r>
            <a:endParaRPr sz="2300" dirty="0"/>
          </a:p>
          <a:p>
            <a:pPr marL="457200" lvl="0" indent="-355600" algn="l" rtl="0">
              <a:lnSpc>
                <a:spcPct val="100000"/>
              </a:lnSpc>
              <a:spcBef>
                <a:spcPts val="1000"/>
              </a:spcBef>
              <a:spcAft>
                <a:spcPts val="1000"/>
              </a:spcAft>
              <a:buSzPts val="2000"/>
              <a:buChar char="•"/>
            </a:pPr>
            <a:r>
              <a:rPr lang="en-US" sz="2300" dirty="0"/>
              <a:t>Staff clarity around parent concerns RE: Disability Suspect &amp; Child Find requests + Prior Written Notice </a:t>
            </a:r>
            <a:endParaRPr sz="2300" dirty="0"/>
          </a:p>
        </p:txBody>
      </p:sp>
      <p:sp>
        <p:nvSpPr>
          <p:cNvPr id="215" name="Google Shape;215;g3d627c268d8_3_59" descr="Proactive Strategies "/>
          <p:cNvSpPr txBox="1">
            <a:spLocks noGrp="1"/>
          </p:cNvSpPr>
          <p:nvPr>
            <p:ph type="body" idx="3"/>
          </p:nvPr>
        </p:nvSpPr>
        <p:spPr>
          <a:xfrm>
            <a:off x="6552525" y="1438325"/>
            <a:ext cx="5183100" cy="489000"/>
          </a:xfrm>
          <a:prstGeom prst="rect">
            <a:avLst/>
          </a:prstGeom>
        </p:spPr>
        <p:txBody>
          <a:bodyPr spcFirstLastPara="1" wrap="square" lIns="91425" tIns="45700" rIns="91425" bIns="45700" anchor="b" anchorCtr="0">
            <a:normAutofit fontScale="92500" lnSpcReduction="10000"/>
          </a:bodyPr>
          <a:lstStyle/>
          <a:p>
            <a:pPr marL="0" lvl="0" indent="0" algn="l" rtl="0">
              <a:spcBef>
                <a:spcPts val="750"/>
              </a:spcBef>
              <a:spcAft>
                <a:spcPts val="0"/>
              </a:spcAft>
              <a:buNone/>
            </a:pPr>
            <a:r>
              <a:rPr lang="en-US" sz="2500" dirty="0"/>
              <a:t>Proactive Strategies</a:t>
            </a:r>
            <a:r>
              <a:rPr lang="en-US" dirty="0"/>
              <a:t> </a:t>
            </a:r>
            <a:endParaRPr dirty="0"/>
          </a:p>
        </p:txBody>
      </p:sp>
      <p:sp>
        <p:nvSpPr>
          <p:cNvPr id="216" name="Google Shape;216;g3d627c268d8_3_59"/>
          <p:cNvSpPr txBox="1">
            <a:spLocks noGrp="1"/>
          </p:cNvSpPr>
          <p:nvPr>
            <p:ph type="body" idx="4"/>
          </p:nvPr>
        </p:nvSpPr>
        <p:spPr>
          <a:xfrm>
            <a:off x="6331125" y="2089700"/>
            <a:ext cx="5625900" cy="35526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750"/>
              </a:spcBef>
              <a:spcAft>
                <a:spcPts val="0"/>
              </a:spcAft>
              <a:buSzPts val="2000"/>
              <a:buChar char="•"/>
            </a:pPr>
            <a:r>
              <a:rPr lang="en-US" sz="2300" dirty="0"/>
              <a:t>Establish </a:t>
            </a:r>
            <a:r>
              <a:rPr lang="en-US" sz="2300" b="1" dirty="0"/>
              <a:t>internal tracking systems </a:t>
            </a:r>
            <a:r>
              <a:rPr lang="en-US" sz="2300" dirty="0"/>
              <a:t>for evaluation timelines </a:t>
            </a:r>
            <a:endParaRPr sz="2300" dirty="0"/>
          </a:p>
          <a:p>
            <a:pPr marL="457200" lvl="0" indent="-355600" algn="l" rtl="0">
              <a:lnSpc>
                <a:spcPct val="100000"/>
              </a:lnSpc>
              <a:spcBef>
                <a:spcPts val="1000"/>
              </a:spcBef>
              <a:spcAft>
                <a:spcPts val="0"/>
              </a:spcAft>
              <a:buSzPts val="2000"/>
              <a:buChar char="•"/>
            </a:pPr>
            <a:r>
              <a:rPr lang="en-US" sz="2300" dirty="0"/>
              <a:t>Use </a:t>
            </a:r>
            <a:r>
              <a:rPr lang="en-US" sz="2300" b="1" dirty="0"/>
              <a:t>clear decision protocols </a:t>
            </a:r>
            <a:r>
              <a:rPr lang="en-US" sz="2300" dirty="0"/>
              <a:t>(evaluate vs. not evaluate) </a:t>
            </a:r>
            <a:endParaRPr sz="2300" dirty="0"/>
          </a:p>
          <a:p>
            <a:pPr marL="457200" lvl="0" indent="-355600" algn="l" rtl="0">
              <a:lnSpc>
                <a:spcPct val="100000"/>
              </a:lnSpc>
              <a:spcBef>
                <a:spcPts val="1000"/>
              </a:spcBef>
              <a:spcAft>
                <a:spcPts val="0"/>
              </a:spcAft>
              <a:buSzPts val="2000"/>
              <a:buChar char="•"/>
            </a:pPr>
            <a:r>
              <a:rPr lang="en-US" sz="2300" dirty="0"/>
              <a:t>Communicate decisions promptly with families </a:t>
            </a:r>
            <a:endParaRPr sz="2300" dirty="0"/>
          </a:p>
          <a:p>
            <a:pPr marL="457200" lvl="0" indent="-355600" algn="l" rtl="0">
              <a:lnSpc>
                <a:spcPct val="100000"/>
              </a:lnSpc>
              <a:spcBef>
                <a:spcPts val="1000"/>
              </a:spcBef>
              <a:spcAft>
                <a:spcPts val="1000"/>
              </a:spcAft>
              <a:buSzPts val="2000"/>
              <a:buChar char="•"/>
            </a:pPr>
            <a:r>
              <a:rPr lang="en-US" sz="2300" dirty="0"/>
              <a:t>If declining evaluation → provide clear rationale + data + documentation </a:t>
            </a:r>
            <a:endParaRPr sz="2300" dirty="0"/>
          </a:p>
        </p:txBody>
      </p:sp>
      <p:sp>
        <p:nvSpPr>
          <p:cNvPr id="217" name="Google Shape;217;g3d627c268d8_3_59"/>
          <p:cNvSpPr txBox="1">
            <a:spLocks noGrp="1"/>
          </p:cNvSpPr>
          <p:nvPr>
            <p:ph type="body" idx="3"/>
          </p:nvPr>
        </p:nvSpPr>
        <p:spPr>
          <a:xfrm>
            <a:off x="1629100" y="5713775"/>
            <a:ext cx="9042300" cy="823800"/>
          </a:xfrm>
          <a:prstGeom prst="rect">
            <a:avLst/>
          </a:prstGeom>
        </p:spPr>
        <p:txBody>
          <a:bodyPr spcFirstLastPara="1" wrap="square" lIns="91425" tIns="45700" rIns="91425" bIns="45700" anchor="ctr" anchorCtr="0">
            <a:normAutofit/>
          </a:bodyPr>
          <a:lstStyle/>
          <a:p>
            <a:pPr marL="0" lvl="0" indent="0" algn="ctr" rtl="0">
              <a:spcBef>
                <a:spcPts val="750"/>
              </a:spcBef>
              <a:spcAft>
                <a:spcPts val="0"/>
              </a:spcAft>
              <a:buNone/>
            </a:pPr>
            <a:r>
              <a:rPr lang="en-US" sz="2500" dirty="0"/>
              <a:t>Watch-Fors: </a:t>
            </a:r>
            <a:r>
              <a:rPr lang="en-US" sz="2500" b="0" dirty="0"/>
              <a:t>silence or delay can often result in escalation</a:t>
            </a:r>
            <a:endParaRPr sz="25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d627c268d8_3_6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IEP Implementation + </a:t>
            </a:r>
            <a:endParaRPr dirty="0"/>
          </a:p>
          <a:p>
            <a:pPr marL="0" lvl="0" indent="0" algn="ctr" rtl="0">
              <a:spcBef>
                <a:spcPts val="0"/>
              </a:spcBef>
              <a:spcAft>
                <a:spcPts val="0"/>
              </a:spcAft>
              <a:buNone/>
            </a:pPr>
            <a:r>
              <a:rPr lang="en-US" dirty="0"/>
              <a:t>FAPE </a:t>
            </a:r>
            <a:endParaRPr dirty="0"/>
          </a:p>
        </p:txBody>
      </p:sp>
      <p:sp>
        <p:nvSpPr>
          <p:cNvPr id="223" name="Google Shape;223;g3d627c268d8_3_68"/>
          <p:cNvSpPr txBox="1">
            <a:spLocks noGrp="1"/>
          </p:cNvSpPr>
          <p:nvPr>
            <p:ph type="body" idx="1"/>
          </p:nvPr>
        </p:nvSpPr>
        <p:spPr>
          <a:xfrm>
            <a:off x="4591450" y="428025"/>
            <a:ext cx="7368600" cy="57174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2500" b="1" dirty="0"/>
              <a:t>Key Issues: </a:t>
            </a:r>
            <a:endParaRPr sz="2500" b="1" dirty="0"/>
          </a:p>
          <a:p>
            <a:pPr marL="457200" lvl="0" indent="-361950" algn="l" rtl="0">
              <a:lnSpc>
                <a:spcPct val="100000"/>
              </a:lnSpc>
              <a:spcBef>
                <a:spcPts val="750"/>
              </a:spcBef>
              <a:spcAft>
                <a:spcPts val="0"/>
              </a:spcAft>
              <a:buSzPts val="2100"/>
              <a:buChar char="•"/>
            </a:pPr>
            <a:r>
              <a:rPr lang="en-US" sz="2100" dirty="0"/>
              <a:t>Failure to implement IEP as written</a:t>
            </a:r>
            <a:endParaRPr sz="2100" dirty="0"/>
          </a:p>
          <a:p>
            <a:pPr marL="457200" lvl="0" indent="-361950" algn="l" rtl="0">
              <a:lnSpc>
                <a:spcPct val="100000"/>
              </a:lnSpc>
              <a:spcBef>
                <a:spcPts val="1000"/>
              </a:spcBef>
              <a:spcAft>
                <a:spcPts val="0"/>
              </a:spcAft>
              <a:buSzPts val="2100"/>
              <a:buChar char="•"/>
            </a:pPr>
            <a:r>
              <a:rPr lang="en-US" sz="2100" dirty="0"/>
              <a:t>Services not delivered (minutes, frequency, setting) </a:t>
            </a:r>
            <a:endParaRPr sz="2100" dirty="0"/>
          </a:p>
          <a:p>
            <a:pPr marL="457200" lvl="0" indent="-361950" algn="l" rtl="0">
              <a:lnSpc>
                <a:spcPct val="100000"/>
              </a:lnSpc>
              <a:spcBef>
                <a:spcPts val="1000"/>
              </a:spcBef>
              <a:spcAft>
                <a:spcPts val="0"/>
              </a:spcAft>
              <a:buSzPts val="2100"/>
              <a:buChar char="•"/>
            </a:pPr>
            <a:r>
              <a:rPr lang="en-US" sz="2100" dirty="0"/>
              <a:t>IEP not designed for </a:t>
            </a:r>
            <a:r>
              <a:rPr lang="en-US" sz="2100" b="1" dirty="0"/>
              <a:t>appropriately ambitious progress </a:t>
            </a:r>
            <a:endParaRPr sz="2100" b="1" dirty="0"/>
          </a:p>
          <a:p>
            <a:pPr marL="457200" lvl="0" indent="-361950" algn="l" rtl="0">
              <a:lnSpc>
                <a:spcPct val="100000"/>
              </a:lnSpc>
              <a:spcBef>
                <a:spcPts val="1000"/>
              </a:spcBef>
              <a:spcAft>
                <a:spcPts val="0"/>
              </a:spcAft>
              <a:buSzPts val="2100"/>
              <a:buChar char="•"/>
            </a:pPr>
            <a:r>
              <a:rPr lang="en-US" sz="2100" dirty="0"/>
              <a:t>Failure to provide a Free Appropriate Public Education </a:t>
            </a:r>
            <a:endParaRPr sz="2100" dirty="0"/>
          </a:p>
          <a:p>
            <a:pPr marL="0" lvl="0" indent="0" algn="l" rtl="0">
              <a:spcBef>
                <a:spcPts val="1000"/>
              </a:spcBef>
              <a:spcAft>
                <a:spcPts val="0"/>
              </a:spcAft>
              <a:buNone/>
            </a:pPr>
            <a:endParaRPr sz="2100" dirty="0"/>
          </a:p>
          <a:p>
            <a:pPr marL="0" lvl="0" indent="0" algn="l" rtl="0">
              <a:spcBef>
                <a:spcPts val="750"/>
              </a:spcBef>
              <a:spcAft>
                <a:spcPts val="0"/>
              </a:spcAft>
              <a:buNone/>
            </a:pPr>
            <a:r>
              <a:rPr lang="en-US" sz="2500" b="1" dirty="0"/>
              <a:t>What is a Free Appropriate Public Education?</a:t>
            </a:r>
            <a:endParaRPr sz="2500" b="1" dirty="0"/>
          </a:p>
          <a:p>
            <a:pPr marL="0" lvl="0" indent="0" algn="l" rtl="0">
              <a:lnSpc>
                <a:spcPct val="100000"/>
              </a:lnSpc>
              <a:spcBef>
                <a:spcPts val="750"/>
              </a:spcBef>
              <a:spcAft>
                <a:spcPts val="0"/>
              </a:spcAft>
              <a:buNone/>
            </a:pPr>
            <a:r>
              <a:rPr lang="en-US" sz="2100" dirty="0"/>
              <a:t>Free Appropriate Public Education = services reasonably calculated to enable appropriate progress in light of the child’s circumstances </a:t>
            </a:r>
            <a:r>
              <a:rPr lang="en-US" sz="2500" b="1" dirty="0"/>
              <a:t> </a:t>
            </a:r>
            <a:endParaRPr sz="2500" b="1" dirty="0"/>
          </a:p>
        </p:txBody>
      </p:sp>
      <p:pic>
        <p:nvPicPr>
          <p:cNvPr id="224" name="Google Shape;224;g3d627c268d8_3_68" descr="Decoration." title="Compliance.png"/>
          <p:cNvPicPr preferRelativeResize="0"/>
          <p:nvPr/>
        </p:nvPicPr>
        <p:blipFill>
          <a:blip r:embed="rId3">
            <a:alphaModFix/>
          </a:blip>
          <a:stretch>
            <a:fillRect/>
          </a:stretch>
        </p:blipFill>
        <p:spPr>
          <a:xfrm>
            <a:off x="10854625" y="167849"/>
            <a:ext cx="1195277" cy="1195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d627c268d8_3_76"/>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IEP Implementation + FAPE </a:t>
            </a:r>
            <a:endParaRPr dirty="0"/>
          </a:p>
        </p:txBody>
      </p:sp>
      <p:sp>
        <p:nvSpPr>
          <p:cNvPr id="230" name="Google Shape;230;g3d627c268d8_3_76"/>
          <p:cNvSpPr txBox="1">
            <a:spLocks noGrp="1"/>
          </p:cNvSpPr>
          <p:nvPr>
            <p:ph type="body" idx="1"/>
          </p:nvPr>
        </p:nvSpPr>
        <p:spPr>
          <a:xfrm>
            <a:off x="892799" y="1548641"/>
            <a:ext cx="5157900" cy="8238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500" dirty="0"/>
              <a:t>What It Should Look Like? </a:t>
            </a:r>
            <a:endParaRPr sz="2500" dirty="0"/>
          </a:p>
        </p:txBody>
      </p:sp>
      <p:sp>
        <p:nvSpPr>
          <p:cNvPr id="231" name="Google Shape;231;g3d627c268d8_3_76"/>
          <p:cNvSpPr txBox="1">
            <a:spLocks noGrp="1"/>
          </p:cNvSpPr>
          <p:nvPr>
            <p:ph type="body" idx="2"/>
          </p:nvPr>
        </p:nvSpPr>
        <p:spPr>
          <a:xfrm>
            <a:off x="892800" y="2372551"/>
            <a:ext cx="5157900" cy="19653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dirty="0"/>
              <a:t>Services delivered </a:t>
            </a:r>
            <a:r>
              <a:rPr lang="en-US" b="1" dirty="0"/>
              <a:t>as documented </a:t>
            </a:r>
            <a:endParaRPr dirty="0"/>
          </a:p>
          <a:p>
            <a:pPr marL="457200" lvl="0" indent="-342900" algn="l" rtl="0">
              <a:lnSpc>
                <a:spcPct val="115000"/>
              </a:lnSpc>
              <a:spcBef>
                <a:spcPts val="0"/>
              </a:spcBef>
              <a:spcAft>
                <a:spcPts val="0"/>
              </a:spcAft>
              <a:buSzPts val="1800"/>
              <a:buChar char="•"/>
            </a:pPr>
            <a:r>
              <a:rPr lang="en-US" dirty="0"/>
              <a:t>Staff understand their responsibilities </a:t>
            </a:r>
            <a:endParaRPr dirty="0"/>
          </a:p>
          <a:p>
            <a:pPr marL="457200" lvl="0" indent="-342900" algn="l" rtl="0">
              <a:lnSpc>
                <a:spcPct val="115000"/>
              </a:lnSpc>
              <a:spcBef>
                <a:spcPts val="0"/>
              </a:spcBef>
              <a:spcAft>
                <a:spcPts val="0"/>
              </a:spcAft>
              <a:buSzPts val="1800"/>
              <a:buChar char="•"/>
            </a:pPr>
            <a:r>
              <a:rPr lang="en-US" dirty="0"/>
              <a:t>Progress is monitored and communicated </a:t>
            </a:r>
            <a:endParaRPr dirty="0"/>
          </a:p>
        </p:txBody>
      </p:sp>
      <p:sp>
        <p:nvSpPr>
          <p:cNvPr id="232" name="Google Shape;232;g3d627c268d8_3_76"/>
          <p:cNvSpPr txBox="1">
            <a:spLocks noGrp="1"/>
          </p:cNvSpPr>
          <p:nvPr>
            <p:ph type="body" idx="3"/>
          </p:nvPr>
        </p:nvSpPr>
        <p:spPr>
          <a:xfrm>
            <a:off x="6225210" y="1548641"/>
            <a:ext cx="5183100" cy="8238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500" dirty="0"/>
              <a:t>Proactive Strategies </a:t>
            </a:r>
            <a:endParaRPr sz="2500" dirty="0"/>
          </a:p>
        </p:txBody>
      </p:sp>
      <p:sp>
        <p:nvSpPr>
          <p:cNvPr id="233" name="Google Shape;233;g3d627c268d8_3_76"/>
          <p:cNvSpPr txBox="1">
            <a:spLocks noGrp="1"/>
          </p:cNvSpPr>
          <p:nvPr>
            <p:ph type="body" idx="4"/>
          </p:nvPr>
        </p:nvSpPr>
        <p:spPr>
          <a:xfrm>
            <a:off x="6225200" y="2372551"/>
            <a:ext cx="5183100" cy="2667600"/>
          </a:xfrm>
          <a:prstGeom prst="rect">
            <a:avLst/>
          </a:prstGeom>
        </p:spPr>
        <p:txBody>
          <a:bodyPr spcFirstLastPara="1" wrap="square" lIns="91425" tIns="45700" rIns="91425" bIns="45700" anchor="t" anchorCtr="0">
            <a:normAutofit fontScale="92500"/>
          </a:bodyPr>
          <a:lstStyle/>
          <a:p>
            <a:pPr marL="457200" lvl="0" indent="-342900" algn="l" rtl="0">
              <a:lnSpc>
                <a:spcPct val="115000"/>
              </a:lnSpc>
              <a:spcBef>
                <a:spcPts val="750"/>
              </a:spcBef>
              <a:spcAft>
                <a:spcPts val="0"/>
              </a:spcAft>
              <a:buSzPts val="1800"/>
              <a:buChar char="•"/>
            </a:pPr>
            <a:r>
              <a:rPr lang="en-US" dirty="0"/>
              <a:t>Regular </a:t>
            </a:r>
            <a:r>
              <a:rPr lang="en-US" b="1" dirty="0"/>
              <a:t>fidelity checks </a:t>
            </a:r>
            <a:r>
              <a:rPr lang="en-US" dirty="0"/>
              <a:t>(minutes being delivered, services provided as described) </a:t>
            </a:r>
            <a:endParaRPr dirty="0"/>
          </a:p>
          <a:p>
            <a:pPr marL="457200" lvl="0" indent="-342900" algn="l" rtl="0">
              <a:lnSpc>
                <a:spcPct val="115000"/>
              </a:lnSpc>
              <a:spcBef>
                <a:spcPts val="0"/>
              </a:spcBef>
              <a:spcAft>
                <a:spcPts val="0"/>
              </a:spcAft>
              <a:buSzPts val="1800"/>
              <a:buChar char="•"/>
            </a:pPr>
            <a:r>
              <a:rPr lang="en-US" dirty="0"/>
              <a:t>Internal staff communication systems</a:t>
            </a:r>
            <a:endParaRPr dirty="0"/>
          </a:p>
          <a:p>
            <a:pPr marL="457200" lvl="0" indent="-342900" algn="l" rtl="0">
              <a:lnSpc>
                <a:spcPct val="115000"/>
              </a:lnSpc>
              <a:spcBef>
                <a:spcPts val="0"/>
              </a:spcBef>
              <a:spcAft>
                <a:spcPts val="0"/>
              </a:spcAft>
              <a:buSzPts val="1800"/>
              <a:buChar char="•"/>
            </a:pPr>
            <a:r>
              <a:rPr lang="en-US" dirty="0"/>
              <a:t>Progress monitoring directly tied to IEP goals</a:t>
            </a:r>
            <a:endParaRPr dirty="0"/>
          </a:p>
          <a:p>
            <a:pPr marL="457200" lvl="0" indent="-342900" algn="l" rtl="0">
              <a:lnSpc>
                <a:spcPct val="115000"/>
              </a:lnSpc>
              <a:spcBef>
                <a:spcPts val="0"/>
              </a:spcBef>
              <a:spcAft>
                <a:spcPts val="0"/>
              </a:spcAft>
              <a:buSzPts val="1800"/>
              <a:buChar char="•"/>
            </a:pPr>
            <a:r>
              <a:rPr lang="en-US" dirty="0"/>
              <a:t>Adjust IEP when progress not sufficient </a:t>
            </a:r>
            <a:endParaRPr dirty="0"/>
          </a:p>
        </p:txBody>
      </p:sp>
      <p:sp>
        <p:nvSpPr>
          <p:cNvPr id="234" name="Google Shape;234;g3d627c268d8_3_76"/>
          <p:cNvSpPr txBox="1"/>
          <p:nvPr/>
        </p:nvSpPr>
        <p:spPr>
          <a:xfrm>
            <a:off x="892800" y="5517600"/>
            <a:ext cx="10515600" cy="8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a:solidFill>
                  <a:schemeClr val="dk1"/>
                </a:solidFill>
              </a:rPr>
              <a:t>Most Free Appropriate Public Education (FAPE) disputes stem from </a:t>
            </a:r>
            <a:endParaRPr sz="2500" dirty="0">
              <a:solidFill>
                <a:schemeClr val="dk1"/>
              </a:solidFill>
            </a:endParaRPr>
          </a:p>
          <a:p>
            <a:pPr marL="0" lvl="0" indent="0" algn="ctr" rtl="0">
              <a:spcBef>
                <a:spcPts val="0"/>
              </a:spcBef>
              <a:spcAft>
                <a:spcPts val="0"/>
              </a:spcAft>
              <a:buNone/>
            </a:pPr>
            <a:r>
              <a:rPr lang="en-US" sz="2500" b="1" dirty="0">
                <a:solidFill>
                  <a:schemeClr val="dk1"/>
                </a:solidFill>
              </a:rPr>
              <a:t>implementation gaps, not intent. </a:t>
            </a:r>
            <a:endParaRPr sz="2500" b="1" dirty="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d5c8626311_0_11"/>
          <p:cNvSpPr txBox="1">
            <a:spLocks noGrp="1"/>
          </p:cNvSpPr>
          <p:nvPr>
            <p:ph type="title"/>
          </p:nvPr>
        </p:nvSpPr>
        <p:spPr>
          <a:xfrm>
            <a:off x="408561" y="428017"/>
            <a:ext cx="3540900" cy="5906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r>
              <a:rPr lang="en-US" dirty="0"/>
              <a:t>Documentation</a:t>
            </a:r>
            <a:endParaRPr dirty="0"/>
          </a:p>
        </p:txBody>
      </p:sp>
      <p:pic>
        <p:nvPicPr>
          <p:cNvPr id="241" name="Google Shape;241;g3d5c8626311_0_11" descr="Decoration."/>
          <p:cNvPicPr preferRelativeResize="0"/>
          <p:nvPr/>
        </p:nvPicPr>
        <p:blipFill>
          <a:blip r:embed="rId3">
            <a:alphaModFix/>
          </a:blip>
          <a:stretch>
            <a:fillRect/>
          </a:stretch>
        </p:blipFill>
        <p:spPr>
          <a:xfrm rot="396994">
            <a:off x="1031239" y="2766107"/>
            <a:ext cx="2295515" cy="2295515"/>
          </a:xfrm>
          <a:prstGeom prst="rect">
            <a:avLst/>
          </a:prstGeom>
          <a:noFill/>
          <a:ln>
            <a:noFill/>
          </a:ln>
        </p:spPr>
      </p:pic>
      <p:sp>
        <p:nvSpPr>
          <p:cNvPr id="240" name="Google Shape;240;g3d5c8626311_0_11"/>
          <p:cNvSpPr txBox="1">
            <a:spLocks noGrp="1"/>
          </p:cNvSpPr>
          <p:nvPr>
            <p:ph type="body" idx="1"/>
          </p:nvPr>
        </p:nvSpPr>
        <p:spPr>
          <a:xfrm>
            <a:off x="4257475" y="306850"/>
            <a:ext cx="7770900" cy="60276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Clr>
                <a:schemeClr val="dk1"/>
              </a:buClr>
              <a:buSzPts val="1100"/>
              <a:buFont typeface="Arial"/>
              <a:buNone/>
            </a:pPr>
            <a:r>
              <a:rPr lang="en-US" sz="2400" b="1" dirty="0"/>
              <a:t>A Prior Written Notice: </a:t>
            </a:r>
            <a:endParaRPr sz="2400" b="1" dirty="0"/>
          </a:p>
          <a:p>
            <a:pPr marL="0" lvl="0" indent="0" algn="l" rtl="0">
              <a:lnSpc>
                <a:spcPct val="100000"/>
              </a:lnSpc>
              <a:spcBef>
                <a:spcPts val="750"/>
              </a:spcBef>
              <a:spcAft>
                <a:spcPts val="0"/>
              </a:spcAft>
              <a:buNone/>
            </a:pPr>
            <a:r>
              <a:rPr lang="en-US" sz="2400" dirty="0"/>
              <a:t>A required written explanation whenever a member of the IEP team proposes OR refuses an action related to identification, evaluation, placement, or services. </a:t>
            </a:r>
            <a:endParaRPr sz="2400" dirty="0"/>
          </a:p>
          <a:p>
            <a:pPr marL="457200" lvl="0" indent="-368300" algn="l" rtl="0">
              <a:lnSpc>
                <a:spcPct val="100000"/>
              </a:lnSpc>
              <a:spcBef>
                <a:spcPts val="750"/>
              </a:spcBef>
              <a:spcAft>
                <a:spcPts val="0"/>
              </a:spcAft>
              <a:buSzPts val="2200"/>
              <a:buChar char="●"/>
            </a:pPr>
            <a:r>
              <a:rPr lang="en-US" sz="2200" dirty="0"/>
              <a:t>Provides information on what actions the LEA/AEA is proposing/refusing</a:t>
            </a:r>
            <a:endParaRPr sz="2200" dirty="0"/>
          </a:p>
          <a:p>
            <a:pPr marL="457200" lvl="0" indent="-368300" algn="l" rtl="0">
              <a:lnSpc>
                <a:spcPct val="100000"/>
              </a:lnSpc>
              <a:spcBef>
                <a:spcPts val="1000"/>
              </a:spcBef>
              <a:spcAft>
                <a:spcPts val="0"/>
              </a:spcAft>
              <a:buSzPts val="2200"/>
              <a:buChar char="●"/>
            </a:pPr>
            <a:r>
              <a:rPr lang="en-US" sz="2200" dirty="0"/>
              <a:t>Must be given to parents after the IEP decision and prior to the implementation of the proposed/refused action</a:t>
            </a:r>
            <a:endParaRPr sz="2200" dirty="0"/>
          </a:p>
          <a:p>
            <a:pPr marL="457200" lvl="0" indent="-368300" algn="l" rtl="0">
              <a:lnSpc>
                <a:spcPct val="100000"/>
              </a:lnSpc>
              <a:spcBef>
                <a:spcPts val="1000"/>
              </a:spcBef>
              <a:spcAft>
                <a:spcPts val="0"/>
              </a:spcAft>
              <a:buSzPts val="2200"/>
              <a:buChar char="●"/>
            </a:pPr>
            <a:r>
              <a:rPr lang="en-US" sz="2200" dirty="0"/>
              <a:t>Allows parents time to respond to the changes</a:t>
            </a:r>
            <a:endParaRPr sz="2200" dirty="0"/>
          </a:p>
          <a:p>
            <a:pPr marL="0" lvl="0" indent="0" algn="l" rtl="0">
              <a:spcBef>
                <a:spcPts val="1000"/>
              </a:spcBef>
              <a:spcAft>
                <a:spcPts val="0"/>
              </a:spcAft>
              <a:buNone/>
            </a:pPr>
            <a:endParaRPr sz="2200" dirty="0"/>
          </a:p>
          <a:p>
            <a:pPr marL="0" lvl="0" indent="0" algn="l" rtl="0">
              <a:lnSpc>
                <a:spcPct val="100000"/>
              </a:lnSpc>
              <a:spcBef>
                <a:spcPts val="750"/>
              </a:spcBef>
              <a:spcAft>
                <a:spcPts val="0"/>
              </a:spcAft>
              <a:buNone/>
            </a:pPr>
            <a:r>
              <a:rPr lang="en-US" sz="2400" i="1" dirty="0"/>
              <a:t>Prior written notice must be </a:t>
            </a:r>
            <a:r>
              <a:rPr lang="en-US" sz="24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written</a:t>
            </a:r>
            <a:r>
              <a:rPr lang="en-US" sz="2400" i="1" dirty="0"/>
              <a:t> in language understandable to the general public and provided in the parent's native language or another mode of communication unless clearly not feasible.</a:t>
            </a:r>
            <a:endParaRPr sz="24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d627c268d8_3_37"/>
          <p:cNvSpPr txBox="1">
            <a:spLocks noGrp="1"/>
          </p:cNvSpPr>
          <p:nvPr>
            <p:ph type="title"/>
          </p:nvPr>
        </p:nvSpPr>
        <p:spPr>
          <a:xfrm>
            <a:off x="320040" y="1"/>
            <a:ext cx="10515600" cy="11928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dirty="0"/>
              <a:t>Prior Written Notice </a:t>
            </a:r>
            <a:endParaRPr dirty="0"/>
          </a:p>
        </p:txBody>
      </p:sp>
      <p:sp>
        <p:nvSpPr>
          <p:cNvPr id="247" name="Google Shape;247;g3d627c268d8_3_37"/>
          <p:cNvSpPr txBox="1">
            <a:spLocks noGrp="1"/>
          </p:cNvSpPr>
          <p:nvPr>
            <p:ph type="body" idx="1"/>
          </p:nvPr>
        </p:nvSpPr>
        <p:spPr>
          <a:xfrm>
            <a:off x="447900" y="997476"/>
            <a:ext cx="5602800" cy="823800"/>
          </a:xfrm>
          <a:prstGeom prst="rect">
            <a:avLst/>
          </a:prstGeom>
        </p:spPr>
        <p:txBody>
          <a:bodyPr spcFirstLastPara="1" wrap="square" lIns="91425" tIns="45700" rIns="91425" bIns="45700" anchor="b" anchorCtr="0">
            <a:normAutofit/>
          </a:bodyPr>
          <a:lstStyle/>
          <a:p>
            <a:pPr marL="0" lvl="0" indent="0" algn="l" rtl="0">
              <a:lnSpc>
                <a:spcPct val="115000"/>
              </a:lnSpc>
              <a:spcBef>
                <a:spcPts val="750"/>
              </a:spcBef>
              <a:spcAft>
                <a:spcPts val="0"/>
              </a:spcAft>
              <a:buNone/>
            </a:pPr>
            <a:r>
              <a:rPr lang="en-US" sz="2500" dirty="0"/>
              <a:t>Common Issues </a:t>
            </a:r>
            <a:endParaRPr sz="2500" dirty="0"/>
          </a:p>
        </p:txBody>
      </p:sp>
      <p:sp>
        <p:nvSpPr>
          <p:cNvPr id="248" name="Google Shape;248;g3d627c268d8_3_37"/>
          <p:cNvSpPr txBox="1">
            <a:spLocks noGrp="1"/>
          </p:cNvSpPr>
          <p:nvPr>
            <p:ph type="body" idx="2"/>
          </p:nvPr>
        </p:nvSpPr>
        <p:spPr>
          <a:xfrm>
            <a:off x="447900" y="1965650"/>
            <a:ext cx="5602800" cy="3684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dirty="0"/>
              <a:t>Missing Prior Written Notice </a:t>
            </a:r>
            <a:endParaRPr sz="2400" dirty="0"/>
          </a:p>
          <a:p>
            <a:pPr marL="457200" lvl="0" indent="-381000" algn="l" rtl="0">
              <a:lnSpc>
                <a:spcPct val="115000"/>
              </a:lnSpc>
              <a:spcBef>
                <a:spcPts val="1000"/>
              </a:spcBef>
              <a:spcAft>
                <a:spcPts val="0"/>
              </a:spcAft>
              <a:buSzPts val="2400"/>
              <a:buChar char="•"/>
            </a:pPr>
            <a:r>
              <a:rPr lang="en-US" sz="2400" dirty="0"/>
              <a:t>Vague or incomplete explanations</a:t>
            </a:r>
            <a:endParaRPr sz="2400" dirty="0"/>
          </a:p>
          <a:p>
            <a:pPr marL="457200" lvl="0" indent="-381000" algn="l" rtl="0">
              <a:lnSpc>
                <a:spcPct val="100000"/>
              </a:lnSpc>
              <a:spcBef>
                <a:spcPts val="1000"/>
              </a:spcBef>
              <a:spcAft>
                <a:spcPts val="0"/>
              </a:spcAft>
              <a:buSzPts val="2400"/>
              <a:buChar char="•"/>
            </a:pPr>
            <a:r>
              <a:rPr lang="en-US" sz="2400" dirty="0"/>
              <a:t>Failure to document refusal decisions </a:t>
            </a:r>
            <a:endParaRPr sz="2400" dirty="0"/>
          </a:p>
          <a:p>
            <a:pPr marL="457200" lvl="0" indent="-381000" algn="l" rtl="0">
              <a:lnSpc>
                <a:spcPct val="100000"/>
              </a:lnSpc>
              <a:spcBef>
                <a:spcPts val="1000"/>
              </a:spcBef>
              <a:spcAft>
                <a:spcPts val="1000"/>
              </a:spcAft>
              <a:buSzPts val="2400"/>
              <a:buChar char="•"/>
            </a:pPr>
            <a:r>
              <a:rPr lang="en-US" sz="2400" dirty="0"/>
              <a:t>Prior Written Notice does not clearly articulate the implementation date </a:t>
            </a:r>
            <a:endParaRPr sz="2400" dirty="0"/>
          </a:p>
        </p:txBody>
      </p:sp>
      <p:sp>
        <p:nvSpPr>
          <p:cNvPr id="249" name="Google Shape;249;g3d627c268d8_3_37"/>
          <p:cNvSpPr txBox="1">
            <a:spLocks noGrp="1"/>
          </p:cNvSpPr>
          <p:nvPr>
            <p:ph type="body" idx="3"/>
          </p:nvPr>
        </p:nvSpPr>
        <p:spPr>
          <a:xfrm>
            <a:off x="6225210" y="963433"/>
            <a:ext cx="5183100" cy="823800"/>
          </a:xfrm>
          <a:prstGeom prst="rect">
            <a:avLst/>
          </a:prstGeom>
        </p:spPr>
        <p:txBody>
          <a:bodyPr spcFirstLastPara="1" wrap="square" lIns="91425" tIns="45700" rIns="91425" bIns="45700" anchor="b" anchorCtr="0">
            <a:normAutofit/>
          </a:bodyPr>
          <a:lstStyle/>
          <a:p>
            <a:pPr marL="0" lvl="0" indent="0" algn="l" rtl="0">
              <a:lnSpc>
                <a:spcPct val="115000"/>
              </a:lnSpc>
              <a:spcBef>
                <a:spcPts val="750"/>
              </a:spcBef>
              <a:spcAft>
                <a:spcPts val="0"/>
              </a:spcAft>
              <a:buNone/>
            </a:pPr>
            <a:r>
              <a:rPr lang="en-US" sz="2500" dirty="0"/>
              <a:t>Why This Matters </a:t>
            </a:r>
            <a:endParaRPr sz="2500" dirty="0"/>
          </a:p>
        </p:txBody>
      </p:sp>
      <p:sp>
        <p:nvSpPr>
          <p:cNvPr id="250" name="Google Shape;250;g3d627c268d8_3_37"/>
          <p:cNvSpPr txBox="1">
            <a:spLocks noGrp="1"/>
          </p:cNvSpPr>
          <p:nvPr>
            <p:ph type="body" idx="4"/>
          </p:nvPr>
        </p:nvSpPr>
        <p:spPr>
          <a:xfrm>
            <a:off x="6225199" y="1931611"/>
            <a:ext cx="5602800" cy="36846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750"/>
              </a:spcBef>
              <a:spcAft>
                <a:spcPts val="0"/>
              </a:spcAft>
              <a:buSzPts val="2400"/>
              <a:buChar char="•"/>
            </a:pPr>
            <a:r>
              <a:rPr lang="en-US" sz="2400" dirty="0"/>
              <a:t>The Prior Written Notice is the </a:t>
            </a:r>
            <a:r>
              <a:rPr lang="en-US" sz="2400" b="1" dirty="0"/>
              <a:t>bridge between decision-making and parent rights </a:t>
            </a:r>
            <a:endParaRPr sz="2400" b="1" dirty="0"/>
          </a:p>
          <a:p>
            <a:pPr marL="457200" lvl="0" indent="-381000" algn="l" rtl="0">
              <a:lnSpc>
                <a:spcPct val="100000"/>
              </a:lnSpc>
              <a:spcBef>
                <a:spcPts val="1000"/>
              </a:spcBef>
              <a:spcAft>
                <a:spcPts val="0"/>
              </a:spcAft>
              <a:buSzPts val="2400"/>
              <a:buChar char="•"/>
            </a:pPr>
            <a:r>
              <a:rPr lang="en-US" sz="2400" dirty="0"/>
              <a:t>Enables families to access dispute resolution options </a:t>
            </a:r>
            <a:endParaRPr sz="2400" dirty="0"/>
          </a:p>
          <a:p>
            <a:pPr marL="457200" lvl="0" indent="-381000" algn="l" rtl="0">
              <a:lnSpc>
                <a:spcPct val="100000"/>
              </a:lnSpc>
              <a:spcBef>
                <a:spcPts val="1000"/>
              </a:spcBef>
              <a:spcAft>
                <a:spcPts val="1000"/>
              </a:spcAft>
              <a:buSzPts val="2400"/>
              <a:buChar char="•"/>
            </a:pPr>
            <a:r>
              <a:rPr lang="en-US" sz="2400" dirty="0"/>
              <a:t>Prior Written Notice is an agency document </a:t>
            </a:r>
            <a:endParaRPr sz="2400" dirty="0"/>
          </a:p>
        </p:txBody>
      </p:sp>
      <p:sp>
        <p:nvSpPr>
          <p:cNvPr id="251" name="Google Shape;251;g3d627c268d8_3_37"/>
          <p:cNvSpPr txBox="1"/>
          <p:nvPr/>
        </p:nvSpPr>
        <p:spPr>
          <a:xfrm>
            <a:off x="1238250" y="5311375"/>
            <a:ext cx="9824700" cy="109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400" i="1" dirty="0">
                <a:solidFill>
                  <a:schemeClr val="dk1"/>
                </a:solidFill>
              </a:rPr>
              <a:t>A prior written notice builds trust, ensuring clarity and protecting both school and family through clear, thorough </a:t>
            </a:r>
            <a:r>
              <a:rPr lang="en-US" sz="2400" b="1" i="1" dirty="0">
                <a:solidFill>
                  <a:schemeClr val="dk1"/>
                </a:solidFill>
              </a:rPr>
              <a:t>communication.</a:t>
            </a:r>
            <a:r>
              <a:rPr lang="en-US" sz="2400" i="1" dirty="0">
                <a:solidFill>
                  <a:schemeClr val="dk1"/>
                </a:solidFill>
              </a:rPr>
              <a:t> </a:t>
            </a:r>
            <a:endParaRPr sz="2400" i="1"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382f09c339b_25_3"/>
          <p:cNvSpPr txBox="1">
            <a:spLocks noGrp="1"/>
          </p:cNvSpPr>
          <p:nvPr>
            <p:ph type="title"/>
          </p:nvPr>
        </p:nvSpPr>
        <p:spPr>
          <a:xfrm>
            <a:off x="320040" y="0"/>
            <a:ext cx="11646000" cy="7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Today’s Presenters</a:t>
            </a:r>
            <a:endParaRPr dirty="0"/>
          </a:p>
        </p:txBody>
      </p:sp>
      <p:sp>
        <p:nvSpPr>
          <p:cNvPr id="55" name="Google Shape;55;g382f09c339b_25_3"/>
          <p:cNvSpPr txBox="1"/>
          <p:nvPr/>
        </p:nvSpPr>
        <p:spPr>
          <a:xfrm>
            <a:off x="1549150" y="4271850"/>
            <a:ext cx="4473300" cy="133738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Name: Ivan Gentry</a:t>
            </a:r>
            <a:endParaRPr sz="16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Title: Regional Special Education Direc</a:t>
            </a:r>
            <a:r>
              <a:rPr lang="en-US" sz="1600" b="1" dirty="0">
                <a:solidFill>
                  <a:schemeClr val="dk1"/>
                </a:solidFill>
              </a:rPr>
              <a:t>tor</a:t>
            </a:r>
            <a:endParaRPr sz="1600" b="1" dirty="0">
              <a:solidFill>
                <a:schemeClr val="dk1"/>
              </a:solidFill>
            </a:endParaRPr>
          </a:p>
          <a:p>
            <a:pPr marL="0" marR="0" lvl="0" indent="0" algn="l" rtl="0">
              <a:lnSpc>
                <a:spcPct val="115000"/>
              </a:lnSpc>
              <a:spcBef>
                <a:spcPts val="0"/>
              </a:spcBef>
              <a:spcAft>
                <a:spcPts val="0"/>
              </a:spcAft>
              <a:buClr>
                <a:srgbClr val="000000"/>
              </a:buClr>
              <a:buSzPts val="1600"/>
              <a:buFont typeface="Arial"/>
              <a:buNone/>
            </a:pPr>
            <a:r>
              <a:rPr lang="en-US" sz="1600" b="1" dirty="0">
                <a:solidFill>
                  <a:schemeClr val="dk1"/>
                </a:solidFill>
              </a:rPr>
              <a:t>(Green Hills AEA Region)</a:t>
            </a:r>
            <a:endParaRPr sz="1600" b="1" dirty="0">
              <a:solidFill>
                <a:schemeClr val="dk1"/>
              </a:solidFil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Division of Special Education</a:t>
            </a:r>
            <a:endParaRPr sz="1600" b="0" i="0" u="none" strike="noStrike" cap="none" dirty="0">
              <a:solidFill>
                <a:schemeClr val="dk1"/>
              </a:solidFill>
              <a:latin typeface="Arial"/>
              <a:ea typeface="Arial"/>
              <a:cs typeface="Arial"/>
              <a:sym typeface="Arial"/>
            </a:endParaRPr>
          </a:p>
        </p:txBody>
      </p:sp>
      <p:pic>
        <p:nvPicPr>
          <p:cNvPr id="57" name="Google Shape;57;g382f09c339b_25_3" descr="Photo of Ivan Gentry." title="Gentry, Ivan.jpg"/>
          <p:cNvPicPr preferRelativeResize="0"/>
          <p:nvPr/>
        </p:nvPicPr>
        <p:blipFill rotWithShape="1">
          <a:blip r:embed="rId3">
            <a:alphaModFix/>
          </a:blip>
          <a:srcRect l="3279" r="3289"/>
          <a:stretch/>
        </p:blipFill>
        <p:spPr>
          <a:xfrm>
            <a:off x="1895513" y="1637500"/>
            <a:ext cx="2012824" cy="2634348"/>
          </a:xfrm>
          <a:prstGeom prst="rect">
            <a:avLst/>
          </a:prstGeom>
          <a:noFill/>
          <a:ln w="28575" cap="flat" cmpd="sng">
            <a:solidFill>
              <a:srgbClr val="002152"/>
            </a:solidFill>
            <a:prstDash val="solid"/>
            <a:round/>
            <a:headEnd type="none" w="sm" len="sm"/>
            <a:tailEnd type="none" w="sm" len="sm"/>
          </a:ln>
        </p:spPr>
      </p:pic>
      <p:sp>
        <p:nvSpPr>
          <p:cNvPr id="56" name="Google Shape;56;g382f09c339b_25_3"/>
          <p:cNvSpPr txBox="1"/>
          <p:nvPr/>
        </p:nvSpPr>
        <p:spPr>
          <a:xfrm>
            <a:off x="6874225" y="4271850"/>
            <a:ext cx="4015500" cy="1016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Name: Jennifer Cira </a:t>
            </a:r>
            <a:endParaRPr sz="16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Title: </a:t>
            </a:r>
            <a:r>
              <a:rPr lang="en-US" sz="1600" b="1" dirty="0">
                <a:solidFill>
                  <a:schemeClr val="dk1"/>
                </a:solidFill>
              </a:rPr>
              <a:t>Dispute Resolution Coordinator</a:t>
            </a: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Division of Special Education</a:t>
            </a:r>
            <a:endParaRPr sz="1600" b="0" i="0" u="none" strike="noStrike" cap="none" dirty="0">
              <a:solidFill>
                <a:schemeClr val="dk1"/>
              </a:solidFill>
              <a:latin typeface="Arial"/>
              <a:ea typeface="Arial"/>
              <a:cs typeface="Arial"/>
              <a:sym typeface="Arial"/>
            </a:endParaRPr>
          </a:p>
        </p:txBody>
      </p:sp>
      <p:pic>
        <p:nvPicPr>
          <p:cNvPr id="58" name="Google Shape;58;g382f09c339b_25_3" descr="Photo of Jen Cira." title="Cira-Debban, Jennifer.jpg"/>
          <p:cNvPicPr preferRelativeResize="0"/>
          <p:nvPr/>
        </p:nvPicPr>
        <p:blipFill>
          <a:blip r:embed="rId4">
            <a:alphaModFix/>
          </a:blip>
          <a:stretch>
            <a:fillRect/>
          </a:stretch>
        </p:blipFill>
        <p:spPr>
          <a:xfrm>
            <a:off x="7091588" y="1637500"/>
            <a:ext cx="2106972" cy="2634348"/>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d627c268d8_3_45"/>
          <p:cNvSpPr txBox="1">
            <a:spLocks noGrp="1"/>
          </p:cNvSpPr>
          <p:nvPr>
            <p:ph type="title"/>
          </p:nvPr>
        </p:nvSpPr>
        <p:spPr>
          <a:xfrm>
            <a:off x="320040"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Prior Written Notice: Proactive Strategies </a:t>
            </a:r>
            <a:endParaRPr dirty="0"/>
          </a:p>
        </p:txBody>
      </p:sp>
      <p:sp>
        <p:nvSpPr>
          <p:cNvPr id="257" name="Google Shape;257;g3d627c268d8_3_45"/>
          <p:cNvSpPr txBox="1">
            <a:spLocks noGrp="1"/>
          </p:cNvSpPr>
          <p:nvPr>
            <p:ph type="body" idx="1"/>
          </p:nvPr>
        </p:nvSpPr>
        <p:spPr>
          <a:xfrm>
            <a:off x="838249" y="1304691"/>
            <a:ext cx="5157900" cy="8238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500" dirty="0"/>
              <a:t>A strong PWN should: </a:t>
            </a:r>
            <a:endParaRPr sz="2500" dirty="0"/>
          </a:p>
        </p:txBody>
      </p:sp>
      <p:sp>
        <p:nvSpPr>
          <p:cNvPr id="260" name="Google Shape;260;g3d627c268d8_3_45"/>
          <p:cNvSpPr txBox="1">
            <a:spLocks noGrp="1"/>
          </p:cNvSpPr>
          <p:nvPr>
            <p:ph type="body" idx="2"/>
          </p:nvPr>
        </p:nvSpPr>
        <p:spPr>
          <a:xfrm>
            <a:off x="838249" y="2128603"/>
            <a:ext cx="5157900" cy="36846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dirty="0"/>
              <a:t>Clearly explain </a:t>
            </a:r>
            <a:endParaRPr sz="2400" dirty="0"/>
          </a:p>
          <a:p>
            <a:pPr marL="457200" lvl="0" indent="-361950" algn="l" rtl="0">
              <a:lnSpc>
                <a:spcPct val="100000"/>
              </a:lnSpc>
              <a:spcBef>
                <a:spcPts val="750"/>
              </a:spcBef>
              <a:spcAft>
                <a:spcPts val="0"/>
              </a:spcAft>
              <a:buSzPts val="2100"/>
              <a:buChar char="•"/>
            </a:pPr>
            <a:r>
              <a:rPr lang="en-US" sz="2400" dirty="0"/>
              <a:t>What was proposed/refused </a:t>
            </a:r>
            <a:endParaRPr sz="2400" dirty="0"/>
          </a:p>
          <a:p>
            <a:pPr marL="457200" lvl="0" indent="-361950" algn="l" rtl="0">
              <a:lnSpc>
                <a:spcPct val="100000"/>
              </a:lnSpc>
              <a:spcBef>
                <a:spcPts val="1000"/>
              </a:spcBef>
              <a:spcAft>
                <a:spcPts val="0"/>
              </a:spcAft>
              <a:buSzPts val="2100"/>
              <a:buChar char="•"/>
            </a:pPr>
            <a:r>
              <a:rPr lang="en-US" sz="2400" dirty="0"/>
              <a:t>Why </a:t>
            </a:r>
            <a:endParaRPr sz="2400" dirty="0"/>
          </a:p>
          <a:p>
            <a:pPr marL="457200" lvl="0" indent="-361950" algn="l" rtl="0">
              <a:lnSpc>
                <a:spcPct val="100000"/>
              </a:lnSpc>
              <a:spcBef>
                <a:spcPts val="1000"/>
              </a:spcBef>
              <a:spcAft>
                <a:spcPts val="0"/>
              </a:spcAft>
              <a:buSzPts val="2100"/>
              <a:buChar char="•"/>
            </a:pPr>
            <a:r>
              <a:rPr lang="en-US" sz="2400" dirty="0"/>
              <a:t>What data was used</a:t>
            </a:r>
            <a:endParaRPr sz="2400" dirty="0"/>
          </a:p>
          <a:p>
            <a:pPr marL="457200" lvl="0" indent="-361950" algn="l" rtl="0">
              <a:lnSpc>
                <a:spcPct val="100000"/>
              </a:lnSpc>
              <a:spcBef>
                <a:spcPts val="1000"/>
              </a:spcBef>
              <a:spcAft>
                <a:spcPts val="1000"/>
              </a:spcAft>
              <a:buSzPts val="2100"/>
              <a:buChar char="•"/>
            </a:pPr>
            <a:r>
              <a:rPr lang="en-US" sz="2400" dirty="0"/>
              <a:t>What options were considered and rejected </a:t>
            </a:r>
            <a:endParaRPr sz="2400" dirty="0"/>
          </a:p>
        </p:txBody>
      </p:sp>
      <p:sp>
        <p:nvSpPr>
          <p:cNvPr id="258" name="Google Shape;258;g3d627c268d8_3_45"/>
          <p:cNvSpPr txBox="1">
            <a:spLocks noGrp="1"/>
          </p:cNvSpPr>
          <p:nvPr>
            <p:ph type="body" idx="3"/>
          </p:nvPr>
        </p:nvSpPr>
        <p:spPr>
          <a:xfrm>
            <a:off x="6170660" y="1304691"/>
            <a:ext cx="5183100" cy="8238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500" dirty="0"/>
              <a:t>Proactive Strategies </a:t>
            </a:r>
            <a:endParaRPr sz="2500" dirty="0"/>
          </a:p>
        </p:txBody>
      </p:sp>
      <p:sp>
        <p:nvSpPr>
          <p:cNvPr id="261" name="Google Shape;261;g3d627c268d8_3_45"/>
          <p:cNvSpPr txBox="1">
            <a:spLocks noGrp="1"/>
          </p:cNvSpPr>
          <p:nvPr>
            <p:ph type="body" idx="4"/>
          </p:nvPr>
        </p:nvSpPr>
        <p:spPr>
          <a:xfrm>
            <a:off x="6170660" y="2128603"/>
            <a:ext cx="5183100" cy="3684600"/>
          </a:xfrm>
          <a:prstGeom prst="rect">
            <a:avLst/>
          </a:prstGeom>
        </p:spPr>
        <p:txBody>
          <a:bodyPr spcFirstLastPara="1" wrap="square" lIns="91425" tIns="45700" rIns="91425" bIns="45700" anchor="t" anchorCtr="0">
            <a:normAutofit/>
          </a:bodyPr>
          <a:lstStyle/>
          <a:p>
            <a:pPr marL="457200" lvl="0" indent="-361950" algn="l" rtl="0">
              <a:lnSpc>
                <a:spcPct val="100000"/>
              </a:lnSpc>
              <a:spcBef>
                <a:spcPts val="750"/>
              </a:spcBef>
              <a:spcAft>
                <a:spcPts val="0"/>
              </a:spcAft>
              <a:buSzPts val="2100"/>
              <a:buChar char="•"/>
            </a:pPr>
            <a:r>
              <a:rPr lang="en-US" sz="2400" dirty="0"/>
              <a:t>Treat the Prior Written Notice as a </a:t>
            </a:r>
            <a:r>
              <a:rPr lang="en-US" sz="2400" b="1" dirty="0"/>
              <a:t>communication tool, </a:t>
            </a:r>
            <a:r>
              <a:rPr lang="en-US" sz="2400" dirty="0"/>
              <a:t>not compliance paperwork </a:t>
            </a:r>
            <a:endParaRPr sz="2400" dirty="0"/>
          </a:p>
          <a:p>
            <a:pPr marL="457200" lvl="0" indent="-361950" algn="l" rtl="0">
              <a:lnSpc>
                <a:spcPct val="100000"/>
              </a:lnSpc>
              <a:spcBef>
                <a:spcPts val="1000"/>
              </a:spcBef>
              <a:spcAft>
                <a:spcPts val="0"/>
              </a:spcAft>
              <a:buSzPts val="2100"/>
              <a:buChar char="•"/>
            </a:pPr>
            <a:r>
              <a:rPr lang="en-US" sz="2400" dirty="0"/>
              <a:t>Align meeting discussed directly to PWN language </a:t>
            </a:r>
            <a:endParaRPr sz="2400" dirty="0"/>
          </a:p>
          <a:p>
            <a:pPr marL="457200" lvl="0" indent="-361950" algn="l" rtl="0">
              <a:lnSpc>
                <a:spcPct val="100000"/>
              </a:lnSpc>
              <a:spcBef>
                <a:spcPts val="1000"/>
              </a:spcBef>
              <a:spcAft>
                <a:spcPts val="1000"/>
              </a:spcAft>
              <a:buSzPts val="2100"/>
              <a:buChar char="•"/>
            </a:pPr>
            <a:r>
              <a:rPr lang="en-US" sz="2400" dirty="0"/>
              <a:t>Provide PWN </a:t>
            </a:r>
            <a:r>
              <a:rPr lang="en-US" sz="2400" b="1" dirty="0"/>
              <a:t>promptly after decisions </a:t>
            </a:r>
            <a:endParaRPr sz="2400" b="1" dirty="0"/>
          </a:p>
        </p:txBody>
      </p:sp>
      <p:sp>
        <p:nvSpPr>
          <p:cNvPr id="259" name="Google Shape;259;g3d627c268d8_3_45"/>
          <p:cNvSpPr txBox="1"/>
          <p:nvPr/>
        </p:nvSpPr>
        <p:spPr>
          <a:xfrm>
            <a:off x="1800000" y="5457198"/>
            <a:ext cx="8701200" cy="92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750"/>
              </a:spcBef>
              <a:spcAft>
                <a:spcPts val="0"/>
              </a:spcAft>
              <a:buClr>
                <a:schemeClr val="dk1"/>
              </a:buClr>
              <a:buSzPts val="1100"/>
              <a:buFont typeface="Arial"/>
              <a:buNone/>
            </a:pPr>
            <a:r>
              <a:rPr lang="en-US" sz="2400" dirty="0">
                <a:solidFill>
                  <a:schemeClr val="dk1"/>
                </a:solidFill>
              </a:rPr>
              <a:t>Strong documentation reduces misunderstandings and protects both families and districts. </a:t>
            </a:r>
            <a:endParaRPr sz="2400"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d6a8e8e461_0_1"/>
          <p:cNvSpPr txBox="1">
            <a:spLocks noGrp="1"/>
          </p:cNvSpPr>
          <p:nvPr>
            <p:ph type="title"/>
          </p:nvPr>
        </p:nvSpPr>
        <p:spPr>
          <a:xfrm>
            <a:off x="320040" y="0"/>
            <a:ext cx="11524800" cy="11928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dirty="0"/>
              <a:t>Secondary Transition</a:t>
            </a:r>
            <a:endParaRPr dirty="0"/>
          </a:p>
        </p:txBody>
      </p:sp>
      <p:sp>
        <p:nvSpPr>
          <p:cNvPr id="267" name="Google Shape;267;g3d6a8e8e461_0_1"/>
          <p:cNvSpPr txBox="1">
            <a:spLocks noGrp="1"/>
          </p:cNvSpPr>
          <p:nvPr>
            <p:ph type="body" idx="1"/>
          </p:nvPr>
        </p:nvSpPr>
        <p:spPr>
          <a:xfrm>
            <a:off x="255250" y="1259700"/>
            <a:ext cx="11793000" cy="823800"/>
          </a:xfrm>
          <a:prstGeom prst="rect">
            <a:avLst/>
          </a:prstGeom>
        </p:spPr>
        <p:txBody>
          <a:bodyPr spcFirstLastPara="1" wrap="square" lIns="91425" tIns="45700" rIns="91425" bIns="45700" anchor="t" anchorCtr="0">
            <a:noAutofit/>
          </a:bodyPr>
          <a:lstStyle/>
          <a:p>
            <a:pPr marL="0" lvl="0" indent="0" algn="ctr" rtl="0">
              <a:lnSpc>
                <a:spcPct val="115000"/>
              </a:lnSpc>
              <a:spcBef>
                <a:spcPts val="750"/>
              </a:spcBef>
              <a:spcAft>
                <a:spcPts val="0"/>
              </a:spcAft>
              <a:buNone/>
            </a:pPr>
            <a:r>
              <a:rPr lang="en-US" sz="2000" b="0" i="1" dirty="0">
                <a:highlight>
                  <a:srgbClr val="FFFFFF"/>
                </a:highlight>
              </a:rPr>
              <a:t>Results-oriented process focusing on improving the academic and functional achievement to assist the individual’s movement from school to post-school living, learning and working environments.</a:t>
            </a:r>
            <a:endParaRPr sz="2000" i="1" dirty="0"/>
          </a:p>
        </p:txBody>
      </p:sp>
      <p:sp>
        <p:nvSpPr>
          <p:cNvPr id="268" name="Google Shape;268;g3d6a8e8e461_0_1"/>
          <p:cNvSpPr txBox="1">
            <a:spLocks noGrp="1"/>
          </p:cNvSpPr>
          <p:nvPr>
            <p:ph type="body" idx="2"/>
          </p:nvPr>
        </p:nvSpPr>
        <p:spPr>
          <a:xfrm>
            <a:off x="538050" y="2159525"/>
            <a:ext cx="5157900" cy="4327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616" b="1" dirty="0">
                <a:highlight>
                  <a:srgbClr val="FFFFFF"/>
                </a:highlight>
              </a:rPr>
              <a:t>Effective Planning:</a:t>
            </a:r>
            <a:endParaRPr sz="2616" b="1" dirty="0">
              <a:highlight>
                <a:srgbClr val="FFFFFF"/>
              </a:highlight>
            </a:endParaRPr>
          </a:p>
          <a:p>
            <a:pPr marL="457200" lvl="0" indent="-371475" algn="l" rtl="0">
              <a:lnSpc>
                <a:spcPct val="100000"/>
              </a:lnSpc>
              <a:spcBef>
                <a:spcPts val="800"/>
              </a:spcBef>
              <a:spcAft>
                <a:spcPts val="0"/>
              </a:spcAft>
              <a:buSzPts val="2250"/>
              <a:buChar char="●"/>
            </a:pPr>
            <a:r>
              <a:rPr lang="en-US" sz="2250" dirty="0"/>
              <a:t>Ongoing process starting no later than age 14</a:t>
            </a:r>
            <a:endParaRPr sz="2250" dirty="0"/>
          </a:p>
          <a:p>
            <a:pPr marL="457200" lvl="0" indent="-371475" algn="l" rtl="0">
              <a:lnSpc>
                <a:spcPct val="100000"/>
              </a:lnSpc>
              <a:spcBef>
                <a:spcPts val="1000"/>
              </a:spcBef>
              <a:spcAft>
                <a:spcPts val="0"/>
              </a:spcAft>
              <a:buSzPts val="2250"/>
              <a:buChar char="●"/>
            </a:pPr>
            <a:r>
              <a:rPr lang="en-US" sz="2250" dirty="0"/>
              <a:t>Based on data </a:t>
            </a:r>
            <a:endParaRPr sz="2250" dirty="0"/>
          </a:p>
          <a:p>
            <a:pPr marL="914400" lvl="0" indent="-371475" algn="l" rtl="0">
              <a:lnSpc>
                <a:spcPct val="100000"/>
              </a:lnSpc>
              <a:spcBef>
                <a:spcPts val="1000"/>
              </a:spcBef>
              <a:spcAft>
                <a:spcPts val="0"/>
              </a:spcAft>
              <a:buSzPts val="2250"/>
              <a:buChar char="●"/>
            </a:pPr>
            <a:r>
              <a:rPr lang="en-US" sz="2250" dirty="0"/>
              <a:t>Postsecondary expectations</a:t>
            </a:r>
            <a:endParaRPr sz="2250" dirty="0"/>
          </a:p>
          <a:p>
            <a:pPr marL="914400" lvl="0" indent="-371475" algn="l" rtl="0">
              <a:lnSpc>
                <a:spcPct val="100000"/>
              </a:lnSpc>
              <a:spcBef>
                <a:spcPts val="1000"/>
              </a:spcBef>
              <a:spcAft>
                <a:spcPts val="0"/>
              </a:spcAft>
              <a:buSzPts val="2250"/>
              <a:buChar char="●"/>
            </a:pPr>
            <a:r>
              <a:rPr lang="en-US" sz="2250" dirty="0"/>
              <a:t>Transition assessment information</a:t>
            </a:r>
            <a:endParaRPr sz="2250" dirty="0"/>
          </a:p>
          <a:p>
            <a:pPr marL="914400" lvl="0" indent="-371475" algn="l" rtl="0">
              <a:lnSpc>
                <a:spcPct val="100000"/>
              </a:lnSpc>
              <a:spcBef>
                <a:spcPts val="1000"/>
              </a:spcBef>
              <a:spcAft>
                <a:spcPts val="0"/>
              </a:spcAft>
              <a:buSzPts val="2250"/>
              <a:buChar char="●"/>
            </a:pPr>
            <a:r>
              <a:rPr lang="en-US" sz="2250" dirty="0"/>
              <a:t>Strengths, interests and preferences</a:t>
            </a:r>
            <a:endParaRPr sz="2250" dirty="0"/>
          </a:p>
          <a:p>
            <a:pPr marL="0" lvl="0" indent="0" algn="l" rtl="0">
              <a:lnSpc>
                <a:spcPct val="115000"/>
              </a:lnSpc>
              <a:spcBef>
                <a:spcPts val="1000"/>
              </a:spcBef>
              <a:spcAft>
                <a:spcPts val="0"/>
              </a:spcAft>
              <a:buNone/>
            </a:pPr>
            <a:endParaRPr dirty="0"/>
          </a:p>
        </p:txBody>
      </p:sp>
      <p:sp>
        <p:nvSpPr>
          <p:cNvPr id="269" name="Google Shape;269;g3d6a8e8e461_0_1"/>
          <p:cNvSpPr txBox="1">
            <a:spLocks noGrp="1"/>
          </p:cNvSpPr>
          <p:nvPr>
            <p:ph type="body" idx="4"/>
          </p:nvPr>
        </p:nvSpPr>
        <p:spPr>
          <a:xfrm>
            <a:off x="5695950" y="2159525"/>
            <a:ext cx="6043800" cy="432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20" b="1" dirty="0">
                <a:highlight>
                  <a:srgbClr val="FFFFFF"/>
                </a:highlight>
              </a:rPr>
              <a:t>Secondary Transition Includes:</a:t>
            </a:r>
            <a:endParaRPr sz="2620" b="1" dirty="0">
              <a:highlight>
                <a:srgbClr val="FFFFFF"/>
              </a:highlight>
            </a:endParaRPr>
          </a:p>
          <a:p>
            <a:pPr marL="457200" lvl="0" indent="-370011" algn="l" rtl="0">
              <a:lnSpc>
                <a:spcPct val="100000"/>
              </a:lnSpc>
              <a:spcBef>
                <a:spcPts val="800"/>
              </a:spcBef>
              <a:spcAft>
                <a:spcPts val="0"/>
              </a:spcAft>
              <a:buSzPct val="100000"/>
              <a:buChar char="●"/>
            </a:pPr>
            <a:r>
              <a:rPr lang="en-US" sz="2250" dirty="0"/>
              <a:t>Specially designed instruction</a:t>
            </a:r>
            <a:endParaRPr sz="2250" dirty="0"/>
          </a:p>
          <a:p>
            <a:pPr marL="457200" lvl="0" indent="-370011" algn="l" rtl="0">
              <a:lnSpc>
                <a:spcPct val="100000"/>
              </a:lnSpc>
              <a:spcBef>
                <a:spcPts val="1000"/>
              </a:spcBef>
              <a:spcAft>
                <a:spcPts val="0"/>
              </a:spcAft>
              <a:buSzPct val="100000"/>
              <a:buChar char="●"/>
            </a:pPr>
            <a:r>
              <a:rPr lang="en-US" sz="2250" dirty="0"/>
              <a:t>Related services</a:t>
            </a:r>
            <a:endParaRPr sz="2250" dirty="0"/>
          </a:p>
          <a:p>
            <a:pPr marL="457200" lvl="0" indent="-370011" algn="l" rtl="0">
              <a:lnSpc>
                <a:spcPct val="100000"/>
              </a:lnSpc>
              <a:spcBef>
                <a:spcPts val="1000"/>
              </a:spcBef>
              <a:spcAft>
                <a:spcPts val="0"/>
              </a:spcAft>
              <a:buSzPct val="100000"/>
              <a:buChar char="●"/>
            </a:pPr>
            <a:r>
              <a:rPr lang="en-US" sz="2250" dirty="0"/>
              <a:t>Community experiences</a:t>
            </a:r>
            <a:endParaRPr sz="2250" dirty="0"/>
          </a:p>
          <a:p>
            <a:pPr marL="457200" lvl="0" indent="-370011" algn="l" rtl="0">
              <a:lnSpc>
                <a:spcPct val="100000"/>
              </a:lnSpc>
              <a:spcBef>
                <a:spcPts val="1000"/>
              </a:spcBef>
              <a:spcAft>
                <a:spcPts val="0"/>
              </a:spcAft>
              <a:buSzPct val="100000"/>
              <a:buChar char="●"/>
            </a:pPr>
            <a:r>
              <a:rPr lang="en-US" sz="2250" dirty="0"/>
              <a:t>Development of employment and other post-school adult living objectives</a:t>
            </a:r>
            <a:endParaRPr sz="2250" dirty="0"/>
          </a:p>
          <a:p>
            <a:pPr marL="457200" lvl="0" indent="-370011" algn="l" rtl="0">
              <a:lnSpc>
                <a:spcPct val="100000"/>
              </a:lnSpc>
              <a:spcBef>
                <a:spcPts val="1000"/>
              </a:spcBef>
              <a:spcAft>
                <a:spcPts val="0"/>
              </a:spcAft>
              <a:buSzPct val="100000"/>
              <a:buChar char="●"/>
            </a:pPr>
            <a:r>
              <a:rPr lang="en-US" sz="2250" dirty="0"/>
              <a:t>If appropriate, acquisition of daily living skills and functional vocational evaluation</a:t>
            </a:r>
            <a:endParaRPr sz="2250" dirty="0"/>
          </a:p>
          <a:p>
            <a:pPr marL="0" lvl="0" indent="0" algn="l" rtl="0">
              <a:lnSpc>
                <a:spcPct val="115000"/>
              </a:lnSpc>
              <a:spcBef>
                <a:spcPts val="100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d6faf290c6_5_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Secondary Transition:</a:t>
            </a:r>
            <a:br>
              <a:rPr lang="en-US" dirty="0"/>
            </a:br>
            <a:r>
              <a:rPr lang="en-US" dirty="0"/>
              <a:t>Strengthening Practices</a:t>
            </a:r>
            <a:endParaRPr dirty="0"/>
          </a:p>
        </p:txBody>
      </p:sp>
      <p:sp>
        <p:nvSpPr>
          <p:cNvPr id="275" name="Google Shape;275;g3d6faf290c6_5_2"/>
          <p:cNvSpPr txBox="1">
            <a:spLocks noGrp="1"/>
          </p:cNvSpPr>
          <p:nvPr>
            <p:ph type="body" idx="1"/>
          </p:nvPr>
        </p:nvSpPr>
        <p:spPr>
          <a:xfrm>
            <a:off x="4422700" y="428025"/>
            <a:ext cx="7456800" cy="5906400"/>
          </a:xfrm>
          <a:prstGeom prst="rect">
            <a:avLst/>
          </a:prstGeom>
        </p:spPr>
        <p:txBody>
          <a:bodyPr spcFirstLastPara="1" wrap="square" lIns="91425" tIns="45700" rIns="91425" bIns="45700" anchor="ctr" anchorCtr="0">
            <a:noAutofit/>
          </a:bodyPr>
          <a:lstStyle/>
          <a:p>
            <a:pPr marL="457200" lvl="0" indent="-381000" algn="l" rtl="0">
              <a:lnSpc>
                <a:spcPct val="100000"/>
              </a:lnSpc>
              <a:spcBef>
                <a:spcPts val="750"/>
              </a:spcBef>
              <a:spcAft>
                <a:spcPts val="0"/>
              </a:spcAft>
              <a:buSzPts val="2400"/>
              <a:buChar char="●"/>
            </a:pPr>
            <a:r>
              <a:rPr lang="en-US" sz="2400" dirty="0"/>
              <a:t>Start early &amp; make it </a:t>
            </a:r>
            <a:r>
              <a:rPr lang="en-US" sz="2400" b="1" dirty="0"/>
              <a:t>meaningful</a:t>
            </a:r>
            <a:endParaRPr dirty="0"/>
          </a:p>
          <a:p>
            <a:pPr marL="457200" lvl="0" indent="-381000" algn="l" rtl="0">
              <a:lnSpc>
                <a:spcPct val="100000"/>
              </a:lnSpc>
              <a:spcBef>
                <a:spcPts val="1000"/>
              </a:spcBef>
              <a:spcAft>
                <a:spcPts val="0"/>
              </a:spcAft>
              <a:buSzPts val="2400"/>
              <a:buChar char="●"/>
            </a:pPr>
            <a:r>
              <a:rPr lang="en-US" sz="2400" dirty="0"/>
              <a:t>Utilize </a:t>
            </a:r>
            <a:r>
              <a:rPr lang="en-US" sz="2400" b="1" dirty="0"/>
              <a:t>multiple assessments</a:t>
            </a:r>
            <a:r>
              <a:rPr lang="en-US" sz="2400" dirty="0"/>
              <a:t> to determine student interests, strengths and abilities</a:t>
            </a:r>
            <a:endParaRPr sz="2400" dirty="0"/>
          </a:p>
          <a:p>
            <a:pPr marL="457200" lvl="0" indent="-381000" algn="l" rtl="0">
              <a:lnSpc>
                <a:spcPct val="100000"/>
              </a:lnSpc>
              <a:spcBef>
                <a:spcPts val="1000"/>
              </a:spcBef>
              <a:spcAft>
                <a:spcPts val="0"/>
              </a:spcAft>
              <a:buSzPts val="2400"/>
              <a:buChar char="●"/>
            </a:pPr>
            <a:r>
              <a:rPr lang="en-US" sz="2400" dirty="0"/>
              <a:t>Ensure </a:t>
            </a:r>
            <a:r>
              <a:rPr lang="en-US" sz="2400" b="1" dirty="0"/>
              <a:t>student and parent participation</a:t>
            </a:r>
            <a:r>
              <a:rPr lang="en-US" sz="2400" dirty="0"/>
              <a:t> </a:t>
            </a:r>
            <a:endParaRPr sz="2400" dirty="0"/>
          </a:p>
          <a:p>
            <a:pPr marL="457200" lvl="0" indent="-381000" algn="l" rtl="0">
              <a:lnSpc>
                <a:spcPct val="100000"/>
              </a:lnSpc>
              <a:spcBef>
                <a:spcPts val="1000"/>
              </a:spcBef>
              <a:spcAft>
                <a:spcPts val="0"/>
              </a:spcAft>
              <a:buSzPts val="2400"/>
              <a:buChar char="●"/>
            </a:pPr>
            <a:r>
              <a:rPr lang="en-US" sz="2400" dirty="0"/>
              <a:t>Use </a:t>
            </a:r>
            <a:r>
              <a:rPr lang="en-US" sz="2400" b="1" dirty="0"/>
              <a:t>data to guide </a:t>
            </a:r>
            <a:r>
              <a:rPr lang="en-US" sz="2400" dirty="0"/>
              <a:t>course of study, courses, and activities and supports</a:t>
            </a:r>
            <a:endParaRPr sz="2400" dirty="0"/>
          </a:p>
          <a:p>
            <a:pPr marL="457200" lvl="0" indent="-381000" algn="l" rtl="0">
              <a:lnSpc>
                <a:spcPct val="100000"/>
              </a:lnSpc>
              <a:spcBef>
                <a:spcPts val="1000"/>
              </a:spcBef>
              <a:spcAft>
                <a:spcPts val="1000"/>
              </a:spcAft>
              <a:buSzPts val="2400"/>
              <a:buChar char="●"/>
            </a:pPr>
            <a:r>
              <a:rPr lang="en-US" sz="2400" dirty="0"/>
              <a:t>Develop learning targets to address </a:t>
            </a:r>
            <a:r>
              <a:rPr lang="en-US" sz="2400" b="1" dirty="0"/>
              <a:t>essential skills</a:t>
            </a:r>
            <a:r>
              <a:rPr lang="en-US" sz="2400" dirty="0"/>
              <a:t> needed for Post Secondary Expectations  </a:t>
            </a:r>
            <a:endParaRPr sz="2400" dirty="0"/>
          </a:p>
        </p:txBody>
      </p:sp>
      <p:pic>
        <p:nvPicPr>
          <p:cNvPr id="276" name="Google Shape;276;g3d6faf290c6_5_2" descr="Decoration." title="Guidance.png"/>
          <p:cNvPicPr preferRelativeResize="0"/>
          <p:nvPr/>
        </p:nvPicPr>
        <p:blipFill>
          <a:blip r:embed="rId3">
            <a:alphaModFix/>
          </a:blip>
          <a:stretch>
            <a:fillRect/>
          </a:stretch>
        </p:blipFill>
        <p:spPr>
          <a:xfrm flipH="1">
            <a:off x="11062722" y="104205"/>
            <a:ext cx="1000049" cy="10000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d896b8627b_1_0"/>
          <p:cNvSpPr txBox="1">
            <a:spLocks noGrp="1"/>
          </p:cNvSpPr>
          <p:nvPr>
            <p:ph type="ctrTitle"/>
          </p:nvPr>
        </p:nvSpPr>
        <p:spPr>
          <a:xfrm>
            <a:off x="351470" y="1881676"/>
            <a:ext cx="11636700" cy="2611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000" i="1" dirty="0"/>
              <a:t>“The power of the group to produce results is rooted in the quality of the relationship among participants.” </a:t>
            </a:r>
            <a:endParaRPr sz="5000" i="1" dirty="0"/>
          </a:p>
        </p:txBody>
      </p:sp>
      <p:sp>
        <p:nvSpPr>
          <p:cNvPr id="282" name="Google Shape;282;g3d896b8627b_1_0"/>
          <p:cNvSpPr txBox="1">
            <a:spLocks noGrp="1"/>
          </p:cNvSpPr>
          <p:nvPr>
            <p:ph type="subTitle" idx="1"/>
          </p:nvPr>
        </p:nvSpPr>
        <p:spPr>
          <a:xfrm>
            <a:off x="429220" y="4988937"/>
            <a:ext cx="11636700" cy="1282200"/>
          </a:xfrm>
          <a:prstGeom prst="rect">
            <a:avLst/>
          </a:prstGeom>
        </p:spPr>
        <p:txBody>
          <a:bodyPr spcFirstLastPara="1" wrap="square" lIns="91425" tIns="45700" rIns="91425" bIns="45700" anchor="b" anchorCtr="0">
            <a:normAutofit/>
          </a:bodyPr>
          <a:lstStyle/>
          <a:p>
            <a:pPr marL="457200" lvl="0" indent="-381000" algn="r" rtl="0">
              <a:spcBef>
                <a:spcPts val="750"/>
              </a:spcBef>
              <a:spcAft>
                <a:spcPts val="0"/>
              </a:spcAft>
              <a:buSzPts val="2400"/>
              <a:buChar char="-"/>
            </a:pPr>
            <a:r>
              <a:rPr lang="en-US" dirty="0"/>
              <a:t>Robert Garmston and Bruce Wellman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d5c8626311_0_0"/>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Systematic Considerations </a:t>
            </a:r>
            <a:endParaRPr dirty="0"/>
          </a:p>
        </p:txBody>
      </p:sp>
      <p:sp>
        <p:nvSpPr>
          <p:cNvPr id="288" name="Google Shape;288;g3d5c8626311_0_0"/>
          <p:cNvSpPr txBox="1">
            <a:spLocks noGrp="1"/>
          </p:cNvSpPr>
          <p:nvPr>
            <p:ph type="body" idx="1"/>
          </p:nvPr>
        </p:nvSpPr>
        <p:spPr>
          <a:xfrm>
            <a:off x="320050" y="875349"/>
            <a:ext cx="11377800" cy="4460925"/>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750"/>
              </a:spcBef>
              <a:spcAft>
                <a:spcPts val="0"/>
              </a:spcAft>
              <a:buSzPts val="2300"/>
              <a:buChar char="●"/>
            </a:pPr>
            <a:r>
              <a:rPr lang="en-US" sz="2300" dirty="0"/>
              <a:t>Timely walkthroughs or observations </a:t>
            </a:r>
            <a:endParaRPr sz="2300" dirty="0"/>
          </a:p>
          <a:p>
            <a:pPr marL="457200" lvl="0" indent="-374650" algn="l" rtl="0">
              <a:lnSpc>
                <a:spcPct val="100000"/>
              </a:lnSpc>
              <a:spcBef>
                <a:spcPts val="1000"/>
              </a:spcBef>
              <a:spcAft>
                <a:spcPts val="0"/>
              </a:spcAft>
              <a:buSzPts val="2300"/>
              <a:buChar char="●"/>
            </a:pPr>
            <a:r>
              <a:rPr lang="en-US" sz="2300" dirty="0"/>
              <a:t>Establish timelines for when IEPs are due</a:t>
            </a:r>
            <a:endParaRPr sz="2300" dirty="0"/>
          </a:p>
          <a:p>
            <a:pPr marL="457200" lvl="0" indent="-374650" algn="l" rtl="0">
              <a:lnSpc>
                <a:spcPct val="100000"/>
              </a:lnSpc>
              <a:spcBef>
                <a:spcPts val="1000"/>
              </a:spcBef>
              <a:spcAft>
                <a:spcPts val="0"/>
              </a:spcAft>
              <a:buSzPts val="2300"/>
              <a:buChar char="●"/>
            </a:pPr>
            <a:r>
              <a:rPr lang="en-US" sz="2300" dirty="0"/>
              <a:t>Attend and actively participate in IEP meetings, </a:t>
            </a:r>
            <a:endParaRPr sz="2300" dirty="0"/>
          </a:p>
          <a:p>
            <a:pPr marL="914400" lvl="1" indent="-374650" algn="l" rtl="0">
              <a:lnSpc>
                <a:spcPct val="100000"/>
              </a:lnSpc>
              <a:spcBef>
                <a:spcPts val="0"/>
              </a:spcBef>
              <a:spcAft>
                <a:spcPts val="0"/>
              </a:spcAft>
              <a:buSzPts val="2300"/>
              <a:buChar char="○"/>
            </a:pPr>
            <a:r>
              <a:rPr lang="en-US" sz="2300" dirty="0"/>
              <a:t>sharing strengths and concerns </a:t>
            </a:r>
            <a:endParaRPr sz="2300" dirty="0"/>
          </a:p>
          <a:p>
            <a:pPr marL="457200" lvl="0" indent="-374650" algn="l" rtl="0">
              <a:lnSpc>
                <a:spcPct val="100000"/>
              </a:lnSpc>
              <a:spcBef>
                <a:spcPts val="1000"/>
              </a:spcBef>
              <a:spcAft>
                <a:spcPts val="0"/>
              </a:spcAft>
              <a:buSzPts val="2300"/>
              <a:buChar char="●"/>
            </a:pPr>
            <a:r>
              <a:rPr lang="en-US" sz="2300" dirty="0"/>
              <a:t>Listen to understand, not to respond</a:t>
            </a:r>
            <a:endParaRPr sz="2300" dirty="0"/>
          </a:p>
          <a:p>
            <a:pPr marL="457200" lvl="0" indent="-374650" algn="l" rtl="0">
              <a:lnSpc>
                <a:spcPct val="100000"/>
              </a:lnSpc>
              <a:spcBef>
                <a:spcPts val="1000"/>
              </a:spcBef>
              <a:spcAft>
                <a:spcPts val="0"/>
              </a:spcAft>
              <a:buSzPts val="2300"/>
              <a:buChar char="●"/>
            </a:pPr>
            <a:r>
              <a:rPr lang="en-US" sz="2300" dirty="0"/>
              <a:t>Communicate clearly and effectively </a:t>
            </a:r>
            <a:endParaRPr sz="2300" dirty="0"/>
          </a:p>
          <a:p>
            <a:pPr marL="914400" lvl="1" indent="-374650" algn="l" rtl="0">
              <a:lnSpc>
                <a:spcPct val="100000"/>
              </a:lnSpc>
              <a:spcBef>
                <a:spcPts val="0"/>
              </a:spcBef>
              <a:spcAft>
                <a:spcPts val="0"/>
              </a:spcAft>
              <a:buSzPts val="2300"/>
              <a:buChar char="○"/>
            </a:pPr>
            <a:r>
              <a:rPr lang="en-US" sz="2300" dirty="0"/>
              <a:t>utilize translators when appropriate</a:t>
            </a:r>
            <a:endParaRPr sz="2300" dirty="0"/>
          </a:p>
          <a:p>
            <a:pPr marL="457200" lvl="0" indent="-374650" algn="l" rtl="0">
              <a:lnSpc>
                <a:spcPct val="100000"/>
              </a:lnSpc>
              <a:spcBef>
                <a:spcPts val="1000"/>
              </a:spcBef>
              <a:spcAft>
                <a:spcPts val="0"/>
              </a:spcAft>
              <a:buSzPts val="2300"/>
              <a:buChar char="●"/>
            </a:pPr>
            <a:r>
              <a:rPr lang="en-US" sz="2300" dirty="0"/>
              <a:t>Consider multiple solutions to the concerns and collectively decide which option is best </a:t>
            </a:r>
            <a:endParaRPr sz="2300" dirty="0"/>
          </a:p>
          <a:p>
            <a:pPr marL="457200" lvl="0" indent="-374650" algn="l" rtl="0">
              <a:lnSpc>
                <a:spcPct val="100000"/>
              </a:lnSpc>
              <a:spcBef>
                <a:spcPts val="750"/>
              </a:spcBef>
              <a:spcAft>
                <a:spcPts val="0"/>
              </a:spcAft>
              <a:buSzPts val="2300"/>
              <a:buChar char="●"/>
            </a:pPr>
            <a:r>
              <a:rPr lang="en-US" sz="2300" dirty="0"/>
              <a:t>Document options discussed and parents wishes thoroughly </a:t>
            </a:r>
            <a:endParaRPr sz="2300" dirty="0"/>
          </a:p>
        </p:txBody>
      </p:sp>
      <p:sp>
        <p:nvSpPr>
          <p:cNvPr id="289" name="Google Shape;289;g3d5c8626311_0_0"/>
          <p:cNvSpPr txBox="1"/>
          <p:nvPr/>
        </p:nvSpPr>
        <p:spPr>
          <a:xfrm>
            <a:off x="998250" y="5428950"/>
            <a:ext cx="10195500" cy="8628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750"/>
              </a:spcBef>
              <a:spcAft>
                <a:spcPts val="0"/>
              </a:spcAft>
              <a:buNone/>
            </a:pPr>
            <a:r>
              <a:rPr lang="en-US" sz="2400" dirty="0">
                <a:solidFill>
                  <a:schemeClr val="dk1"/>
                </a:solidFill>
              </a:rPr>
              <a:t>Most disputes are not about intent, they are about… </a:t>
            </a:r>
            <a:endParaRPr sz="2400" dirty="0">
              <a:solidFill>
                <a:schemeClr val="dk1"/>
              </a:solidFill>
            </a:endParaRPr>
          </a:p>
          <a:p>
            <a:pPr marL="0" lvl="0" indent="0" algn="ctr" rtl="0">
              <a:lnSpc>
                <a:spcPct val="90000"/>
              </a:lnSpc>
              <a:spcBef>
                <a:spcPts val="750"/>
              </a:spcBef>
              <a:spcAft>
                <a:spcPts val="0"/>
              </a:spcAft>
              <a:buClr>
                <a:schemeClr val="dk1"/>
              </a:buClr>
              <a:buSzPts val="1100"/>
              <a:buFont typeface="Arial"/>
              <a:buNone/>
            </a:pPr>
            <a:r>
              <a:rPr lang="en-US" sz="2400" b="1" dirty="0">
                <a:solidFill>
                  <a:schemeClr val="dk1"/>
                </a:solidFill>
              </a:rPr>
              <a:t>Communication, Timelines and Clarity of Decisions </a:t>
            </a:r>
            <a:endParaRPr sz="2400" b="1" dirty="0">
              <a:solidFill>
                <a:schemeClr val="dk1"/>
              </a:solidFill>
            </a:endParaRPr>
          </a:p>
        </p:txBody>
      </p:sp>
      <p:pic>
        <p:nvPicPr>
          <p:cNvPr id="290" name="Google Shape;290;g3d5c8626311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40350" y="1103650"/>
            <a:ext cx="3139000" cy="19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d627c268d8_3_9"/>
          <p:cNvSpPr txBox="1">
            <a:spLocks noGrp="1"/>
          </p:cNvSpPr>
          <p:nvPr>
            <p:ph type="title"/>
          </p:nvPr>
        </p:nvSpPr>
        <p:spPr>
          <a:xfrm>
            <a:off x="320040"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Summary</a:t>
            </a:r>
            <a:endParaRPr dirty="0"/>
          </a:p>
        </p:txBody>
      </p:sp>
      <p:sp>
        <p:nvSpPr>
          <p:cNvPr id="296" name="Google Shape;296;g3d627c268d8_3_9"/>
          <p:cNvSpPr txBox="1">
            <a:spLocks noGrp="1"/>
          </p:cNvSpPr>
          <p:nvPr>
            <p:ph type="body" idx="1"/>
          </p:nvPr>
        </p:nvSpPr>
        <p:spPr>
          <a:xfrm>
            <a:off x="710391" y="1591225"/>
            <a:ext cx="4808700" cy="3609300"/>
          </a:xfrm>
          <a:prstGeom prst="rect">
            <a:avLst/>
          </a:prstGeom>
        </p:spPr>
        <p:txBody>
          <a:bodyPr spcFirstLastPara="1" wrap="square" lIns="91425" tIns="45700" rIns="91425" bIns="45700" anchor="t" anchorCtr="0">
            <a:noAutofit/>
          </a:bodyPr>
          <a:lstStyle/>
          <a:p>
            <a:pPr marL="0" lvl="0" indent="0" algn="l" rtl="0">
              <a:lnSpc>
                <a:spcPct val="80000"/>
              </a:lnSpc>
              <a:spcBef>
                <a:spcPts val="750"/>
              </a:spcBef>
              <a:spcAft>
                <a:spcPts val="0"/>
              </a:spcAft>
              <a:buNone/>
            </a:pPr>
            <a:r>
              <a:rPr lang="en-US" sz="2900" dirty="0"/>
              <a:t>Across all themes: </a:t>
            </a:r>
            <a:endParaRPr sz="2900" dirty="0"/>
          </a:p>
          <a:p>
            <a:pPr marL="457200" lvl="0" indent="-412750" algn="l" rtl="0">
              <a:lnSpc>
                <a:spcPct val="105000"/>
              </a:lnSpc>
              <a:spcBef>
                <a:spcPts val="1000"/>
              </a:spcBef>
              <a:spcAft>
                <a:spcPts val="0"/>
              </a:spcAft>
              <a:buSzPts val="2900"/>
              <a:buChar char="●"/>
            </a:pPr>
            <a:r>
              <a:rPr lang="en-US" sz="2900" b="0" dirty="0"/>
              <a:t>Meaningful parent participation</a:t>
            </a:r>
            <a:endParaRPr sz="2900" b="0" dirty="0"/>
          </a:p>
          <a:p>
            <a:pPr marL="457200" lvl="0" indent="-412750" algn="l" rtl="0">
              <a:lnSpc>
                <a:spcPct val="105000"/>
              </a:lnSpc>
              <a:spcBef>
                <a:spcPts val="0"/>
              </a:spcBef>
              <a:spcAft>
                <a:spcPts val="0"/>
              </a:spcAft>
              <a:buSzPts val="2900"/>
              <a:buChar char="●"/>
            </a:pPr>
            <a:r>
              <a:rPr lang="en-US" sz="2900" b="0" dirty="0"/>
              <a:t>Timely evaluations</a:t>
            </a:r>
            <a:endParaRPr sz="2900" b="0" dirty="0"/>
          </a:p>
          <a:p>
            <a:pPr marL="457200" lvl="0" indent="-412750" algn="l" rtl="0">
              <a:lnSpc>
                <a:spcPct val="105000"/>
              </a:lnSpc>
              <a:spcBef>
                <a:spcPts val="0"/>
              </a:spcBef>
              <a:spcAft>
                <a:spcPts val="0"/>
              </a:spcAft>
              <a:buSzPts val="2900"/>
              <a:buChar char="●"/>
            </a:pPr>
            <a:r>
              <a:rPr lang="en-US" sz="2900" b="0" dirty="0"/>
              <a:t>IEP implementation</a:t>
            </a:r>
            <a:endParaRPr sz="2900" b="0" dirty="0"/>
          </a:p>
          <a:p>
            <a:pPr marL="457200" lvl="0" indent="-412750" algn="l" rtl="0">
              <a:lnSpc>
                <a:spcPct val="105000"/>
              </a:lnSpc>
              <a:spcBef>
                <a:spcPts val="0"/>
              </a:spcBef>
              <a:spcAft>
                <a:spcPts val="0"/>
              </a:spcAft>
              <a:buSzPts val="2900"/>
              <a:buChar char="●"/>
            </a:pPr>
            <a:r>
              <a:rPr lang="en-US" sz="2900" b="0" dirty="0"/>
              <a:t>FAPE</a:t>
            </a:r>
            <a:endParaRPr sz="2900" b="0" dirty="0"/>
          </a:p>
          <a:p>
            <a:pPr marL="457200" lvl="0" indent="-412750" algn="l" rtl="0">
              <a:lnSpc>
                <a:spcPct val="105000"/>
              </a:lnSpc>
              <a:spcBef>
                <a:spcPts val="0"/>
              </a:spcBef>
              <a:spcAft>
                <a:spcPts val="0"/>
              </a:spcAft>
              <a:buSzPts val="2900"/>
              <a:buChar char="●"/>
            </a:pPr>
            <a:r>
              <a:rPr lang="en-US" sz="2900" b="0" dirty="0"/>
              <a:t>Prior Written Notice </a:t>
            </a:r>
            <a:r>
              <a:rPr lang="en-US" sz="2900" dirty="0"/>
              <a:t>  </a:t>
            </a:r>
            <a:endParaRPr sz="2900" dirty="0"/>
          </a:p>
        </p:txBody>
      </p:sp>
      <p:sp>
        <p:nvSpPr>
          <p:cNvPr id="297" name="Google Shape;297;g3d627c268d8_3_9"/>
          <p:cNvSpPr txBox="1">
            <a:spLocks noGrp="1"/>
          </p:cNvSpPr>
          <p:nvPr>
            <p:ph type="body" idx="4"/>
          </p:nvPr>
        </p:nvSpPr>
        <p:spPr>
          <a:xfrm>
            <a:off x="6994729" y="1526500"/>
            <a:ext cx="4808700" cy="3340200"/>
          </a:xfrm>
          <a:prstGeom prst="rect">
            <a:avLst/>
          </a:prstGeom>
        </p:spPr>
        <p:txBody>
          <a:bodyPr spcFirstLastPara="1" wrap="square" lIns="91425" tIns="45700" rIns="91425" bIns="45700" anchor="ctr" anchorCtr="0">
            <a:normAutofit/>
          </a:bodyPr>
          <a:lstStyle/>
          <a:p>
            <a:pPr marL="0" lvl="0" indent="0" algn="ctr" rtl="0">
              <a:lnSpc>
                <a:spcPct val="115000"/>
              </a:lnSpc>
              <a:spcBef>
                <a:spcPts val="750"/>
              </a:spcBef>
              <a:spcAft>
                <a:spcPts val="0"/>
              </a:spcAft>
              <a:buNone/>
            </a:pPr>
            <a:r>
              <a:rPr lang="en-US" sz="2900" b="1" dirty="0"/>
              <a:t>CLARITY, COMMUNICATION &amp; DOCUMENTATION</a:t>
            </a:r>
            <a:endParaRPr sz="2900" b="1" dirty="0"/>
          </a:p>
        </p:txBody>
      </p:sp>
      <p:sp>
        <p:nvSpPr>
          <p:cNvPr id="298" name="Google Shape;298;g3d627c268d8_3_9"/>
          <p:cNvSpPr txBox="1">
            <a:spLocks noGrp="1"/>
          </p:cNvSpPr>
          <p:nvPr>
            <p:ph type="body" idx="4"/>
          </p:nvPr>
        </p:nvSpPr>
        <p:spPr>
          <a:xfrm>
            <a:off x="494850" y="5443923"/>
            <a:ext cx="11202300" cy="988800"/>
          </a:xfrm>
          <a:prstGeom prst="rect">
            <a:avLst/>
          </a:prstGeom>
        </p:spPr>
        <p:txBody>
          <a:bodyPr spcFirstLastPara="1" wrap="square" lIns="91425" tIns="45700" rIns="91425" bIns="45700" anchor="t" anchorCtr="0">
            <a:normAutofit fontScale="92500" lnSpcReduction="20000"/>
          </a:bodyPr>
          <a:lstStyle/>
          <a:p>
            <a:pPr marL="0" lvl="0" indent="0" algn="ctr" rtl="0">
              <a:lnSpc>
                <a:spcPct val="115000"/>
              </a:lnSpc>
              <a:spcBef>
                <a:spcPts val="750"/>
              </a:spcBef>
              <a:spcAft>
                <a:spcPts val="0"/>
              </a:spcAft>
              <a:buNone/>
            </a:pPr>
            <a:r>
              <a:rPr lang="en-US" sz="2700" i="1" dirty="0"/>
              <a:t>Clarity, communication and documentation significantly reduce state complaints, mediation and due process filings </a:t>
            </a:r>
            <a:endParaRPr sz="2500" i="1" dirty="0"/>
          </a:p>
        </p:txBody>
      </p:sp>
      <p:sp>
        <p:nvSpPr>
          <p:cNvPr id="299" name="Google Shape;299;g3d627c268d8_3_9">
            <a:extLst>
              <a:ext uri="{C183D7F6-B498-43B3-948B-1728B52AA6E4}">
                <adec:decorative xmlns:adec="http://schemas.microsoft.com/office/drawing/2017/decorative" val="1"/>
              </a:ext>
            </a:extLst>
          </p:cNvPr>
          <p:cNvSpPr/>
          <p:nvPr/>
        </p:nvSpPr>
        <p:spPr>
          <a:xfrm>
            <a:off x="4798125" y="2702225"/>
            <a:ext cx="2387700" cy="988800"/>
          </a:xfrm>
          <a:prstGeom prst="rightArrow">
            <a:avLst>
              <a:gd name="adj1" fmla="val 50000"/>
              <a:gd name="adj2" fmla="val 50000"/>
            </a:avLst>
          </a:prstGeom>
          <a:solidFill>
            <a:srgbClr val="03617A"/>
          </a:solidFill>
          <a:ln w="19050"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d627c268d8_3_8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Resource </a:t>
            </a:r>
            <a:endParaRPr dirty="0"/>
          </a:p>
        </p:txBody>
      </p:sp>
      <p:sp>
        <p:nvSpPr>
          <p:cNvPr id="311" name="Google Shape;311;g3d627c268d8_3_8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endParaRPr dirty="0"/>
          </a:p>
        </p:txBody>
      </p:sp>
      <p:pic>
        <p:nvPicPr>
          <p:cNvPr id="312" name="Google Shape;312;g3d627c268d8_3_85" descr="Graphic for CADRE.  The Center for Appropriate Dispute Resolution in Special Education." title="Screenshot 2026-04-15 at 12.39.26 PM.png">
            <a:hlinkClick r:id="rId3"/>
          </p:cNvPr>
          <p:cNvPicPr preferRelativeResize="0"/>
          <p:nvPr/>
        </p:nvPicPr>
        <p:blipFill>
          <a:blip r:embed="rId4">
            <a:alphaModFix/>
          </a:blip>
          <a:stretch>
            <a:fillRect/>
          </a:stretch>
        </p:blipFill>
        <p:spPr>
          <a:xfrm>
            <a:off x="4624237" y="2370312"/>
            <a:ext cx="6951726" cy="2117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e6a69f9f44_8_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Resource</a:t>
            </a:r>
            <a:endParaRPr dirty="0"/>
          </a:p>
        </p:txBody>
      </p:sp>
      <p:pic>
        <p:nvPicPr>
          <p:cNvPr id="318" name="Google Shape;318;g3e6a69f9f44_8_0" descr="Graphic for the ASK Resource Center.">
            <a:hlinkClick r:id="rId3"/>
          </p:cNvPr>
          <p:cNvPicPr preferRelativeResize="0"/>
          <p:nvPr/>
        </p:nvPicPr>
        <p:blipFill>
          <a:blip r:embed="rId4">
            <a:alphaModFix/>
          </a:blip>
          <a:stretch>
            <a:fillRect/>
          </a:stretch>
        </p:blipFill>
        <p:spPr>
          <a:xfrm>
            <a:off x="5055274" y="2249176"/>
            <a:ext cx="5909250" cy="2359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a59ab1a9eb_0_0"/>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Future Policy and Practice Webinars</a:t>
            </a:r>
            <a:endParaRPr dirty="0"/>
          </a:p>
        </p:txBody>
      </p:sp>
      <p:sp>
        <p:nvSpPr>
          <p:cNvPr id="324" name="Google Shape;324;g3a59ab1a9eb_0_0"/>
          <p:cNvSpPr txBox="1">
            <a:spLocks noGrp="1"/>
          </p:cNvSpPr>
          <p:nvPr>
            <p:ph type="body" idx="1"/>
          </p:nvPr>
        </p:nvSpPr>
        <p:spPr>
          <a:xfrm>
            <a:off x="588125" y="1136350"/>
            <a:ext cx="10057800" cy="490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900" u="sng" dirty="0">
                <a:solidFill>
                  <a:schemeClr val="hlink"/>
                </a:solidFill>
                <a:hlinkClick r:id="rId3"/>
              </a:rPr>
              <a:t>Upcoming Topic and Date</a:t>
            </a:r>
            <a:r>
              <a:rPr lang="en-US" sz="2900" dirty="0"/>
              <a:t> </a:t>
            </a:r>
            <a:r>
              <a:rPr lang="en-US" sz="2000" dirty="0"/>
              <a:t>(</a:t>
            </a:r>
            <a:r>
              <a:rPr lang="en-US" sz="2000" dirty="0">
                <a:solidFill>
                  <a:srgbClr val="262828"/>
                </a:solidFill>
              </a:rPr>
              <a:t>8:30 am - 9:30 am )</a:t>
            </a:r>
            <a:endParaRPr sz="2050" dirty="0">
              <a:solidFill>
                <a:srgbClr val="262828"/>
              </a:solidFill>
            </a:endParaRPr>
          </a:p>
          <a:p>
            <a:pPr marL="0" lvl="0" indent="0" algn="l" rtl="0">
              <a:lnSpc>
                <a:spcPct val="150000"/>
              </a:lnSpc>
              <a:spcBef>
                <a:spcPts val="0"/>
              </a:spcBef>
              <a:spcAft>
                <a:spcPts val="0"/>
              </a:spcAft>
              <a:buNone/>
            </a:pPr>
            <a:endParaRPr sz="2050" dirty="0">
              <a:solidFill>
                <a:srgbClr val="262828"/>
              </a:solidFill>
            </a:endParaRPr>
          </a:p>
          <a:p>
            <a:pPr marL="457200" lvl="0" indent="-381000" algn="l" rtl="0">
              <a:lnSpc>
                <a:spcPct val="100000"/>
              </a:lnSpc>
              <a:spcBef>
                <a:spcPts val="0"/>
              </a:spcBef>
              <a:spcAft>
                <a:spcPts val="0"/>
              </a:spcAft>
              <a:buClr>
                <a:srgbClr val="262828"/>
              </a:buClr>
              <a:buSzPts val="2400"/>
              <a:buChar char="●"/>
            </a:pPr>
            <a:r>
              <a:rPr lang="en-US" sz="2400" dirty="0">
                <a:solidFill>
                  <a:srgbClr val="262828"/>
                </a:solidFill>
              </a:rPr>
              <a:t>June 10, 2026: End of Year Program Evaluation (ACHIEVE) and Year-to-Year Data Comparison</a:t>
            </a:r>
            <a:endParaRPr sz="2400" dirty="0">
              <a:solidFill>
                <a:srgbClr val="262828"/>
              </a:solidFill>
            </a:endParaRPr>
          </a:p>
          <a:p>
            <a:pPr marL="0" lvl="0" indent="0" algn="l" rtl="0">
              <a:lnSpc>
                <a:spcPct val="115000"/>
              </a:lnSpc>
              <a:spcBef>
                <a:spcPts val="1000"/>
              </a:spcBef>
              <a:spcAft>
                <a:spcPts val="1300"/>
              </a:spcAft>
              <a:buSzPts val="1800"/>
              <a:buNone/>
            </a:pPr>
            <a:endParaRPr sz="2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db81fe987d_3_0"/>
          <p:cNvSpPr txBox="1">
            <a:spLocks noGrp="1"/>
          </p:cNvSpPr>
          <p:nvPr>
            <p:ph type="title"/>
          </p:nvPr>
        </p:nvSpPr>
        <p:spPr>
          <a:xfrm>
            <a:off x="320040" y="0"/>
            <a:ext cx="10792800" cy="67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Please Complete the Survey</a:t>
            </a:r>
            <a:endParaRPr dirty="0"/>
          </a:p>
        </p:txBody>
      </p:sp>
      <p:sp>
        <p:nvSpPr>
          <p:cNvPr id="330" name="Google Shape;330;g3db81fe987d_3_0"/>
          <p:cNvSpPr txBox="1">
            <a:spLocks noGrp="1"/>
          </p:cNvSpPr>
          <p:nvPr>
            <p:ph type="body" idx="1"/>
          </p:nvPr>
        </p:nvSpPr>
        <p:spPr>
          <a:xfrm>
            <a:off x="209375" y="905850"/>
            <a:ext cx="11368800" cy="49044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None/>
            </a:pPr>
            <a:r>
              <a:rPr lang="en-US" sz="2400" dirty="0">
                <a:solidFill>
                  <a:srgbClr val="1F1F1F"/>
                </a:solidFill>
                <a:highlight>
                  <a:srgbClr val="FFFFFF"/>
                </a:highlight>
                <a:latin typeface="Roboto"/>
                <a:ea typeface="Roboto"/>
                <a:cs typeface="Roboto"/>
                <a:sym typeface="Roboto"/>
              </a:rPr>
              <a:t>Please take a moment to complete the </a:t>
            </a:r>
            <a:endParaRPr sz="2400" dirty="0">
              <a:solidFill>
                <a:srgbClr val="1F1F1F"/>
              </a:solidFill>
              <a:highlight>
                <a:srgbClr val="FFFFFF"/>
              </a:highlight>
              <a:latin typeface="Roboto"/>
              <a:ea typeface="Roboto"/>
              <a:cs typeface="Roboto"/>
              <a:sym typeface="Roboto"/>
            </a:endParaRPr>
          </a:p>
          <a:p>
            <a:pPr marL="0" lvl="0" indent="0" algn="ctr" rtl="0">
              <a:lnSpc>
                <a:spcPct val="150000"/>
              </a:lnSpc>
              <a:spcBef>
                <a:spcPts val="0"/>
              </a:spcBef>
              <a:spcAft>
                <a:spcPts val="0"/>
              </a:spcAft>
              <a:buNone/>
            </a:pPr>
            <a:r>
              <a:rPr lang="en-US" sz="2400" dirty="0">
                <a:solidFill>
                  <a:srgbClr val="1F1F1F"/>
                </a:solidFill>
                <a:highlight>
                  <a:srgbClr val="FFFFFF"/>
                </a:highlight>
                <a:latin typeface="Roboto"/>
                <a:ea typeface="Roboto"/>
                <a:cs typeface="Roboto"/>
                <a:sym typeface="Roboto"/>
              </a:rPr>
              <a:t>Special Education Policy and Practice </a:t>
            </a:r>
            <a:r>
              <a:rPr lang="en-US" sz="2400" dirty="0">
                <a:solidFill>
                  <a:srgbClr val="1F1F1F"/>
                </a:solidFill>
                <a:highlight>
                  <a:srgbClr val="FFFFFF"/>
                </a:highlight>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Webinar Series Survey</a:t>
            </a:r>
            <a:r>
              <a:rPr lang="en-US" sz="2400" dirty="0">
                <a:solidFill>
                  <a:srgbClr val="1F1F1F"/>
                </a:solidFill>
                <a:highlight>
                  <a:srgbClr val="FFFFFF"/>
                </a:highlight>
                <a:latin typeface="Roboto"/>
                <a:ea typeface="Roboto"/>
                <a:cs typeface="Roboto"/>
                <a:sym typeface="Roboto"/>
              </a:rPr>
              <a:t>.  </a:t>
            </a: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1F1F1F"/>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2400" dirty="0">
              <a:solidFill>
                <a:srgbClr val="262828"/>
              </a:solidFill>
            </a:endParaRPr>
          </a:p>
          <a:p>
            <a:pPr marL="0" lvl="0" indent="0" algn="l" rtl="0">
              <a:lnSpc>
                <a:spcPct val="115000"/>
              </a:lnSpc>
              <a:spcBef>
                <a:spcPts val="1000"/>
              </a:spcBef>
              <a:spcAft>
                <a:spcPts val="1300"/>
              </a:spcAft>
              <a:buSzPts val="1800"/>
              <a:buNone/>
            </a:pPr>
            <a:endParaRPr sz="2900" dirty="0"/>
          </a:p>
        </p:txBody>
      </p:sp>
      <p:pic>
        <p:nvPicPr>
          <p:cNvPr id="331" name="Google Shape;331;g3db81fe987d_3_0" descr="Graphic for the Special Education Policy and Practice Webinar Series Survey.  "/>
          <p:cNvPicPr preferRelativeResize="0"/>
          <p:nvPr/>
        </p:nvPicPr>
        <p:blipFill rotWithShape="1">
          <a:blip r:embed="rId3">
            <a:alphaModFix/>
          </a:blip>
          <a:srcRect l="1497"/>
          <a:stretch/>
        </p:blipFill>
        <p:spPr>
          <a:xfrm>
            <a:off x="2981650" y="1934375"/>
            <a:ext cx="5554226" cy="2759450"/>
          </a:xfrm>
          <a:prstGeom prst="rect">
            <a:avLst/>
          </a:prstGeom>
          <a:noFill/>
          <a:ln>
            <a:noFill/>
          </a:ln>
          <a:effectLst>
            <a:outerShdw blurRad="57150" dist="19050" dir="5400000" algn="bl" rotWithShape="0">
              <a:srgbClr val="000000">
                <a:alpha val="50000"/>
              </a:srgbClr>
            </a:outerShdw>
          </a:effectLst>
        </p:spPr>
      </p:pic>
      <p:sp>
        <p:nvSpPr>
          <p:cNvPr id="332" name="Google Shape;332;g3db81fe987d_3_0"/>
          <p:cNvSpPr txBox="1"/>
          <p:nvPr/>
        </p:nvSpPr>
        <p:spPr>
          <a:xfrm>
            <a:off x="3023963" y="4783600"/>
            <a:ext cx="5469600" cy="629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400" dirty="0">
                <a:solidFill>
                  <a:srgbClr val="1F1F1F"/>
                </a:solidFill>
                <a:highlight>
                  <a:srgbClr val="FFFFFF"/>
                </a:highlight>
                <a:latin typeface="Roboto"/>
                <a:ea typeface="Roboto"/>
                <a:cs typeface="Roboto"/>
                <a:sym typeface="Roboto"/>
              </a:rPr>
              <a:t>Your feedback is appreciated.</a:t>
            </a:r>
            <a:endParaRPr sz="2100" dirty="0">
              <a:solidFill>
                <a:schemeClr val="dk1"/>
              </a:solidFill>
            </a:endParaRPr>
          </a:p>
        </p:txBody>
      </p:sp>
      <p:sp>
        <p:nvSpPr>
          <p:cNvPr id="333" name="Google Shape;333;g3db81fe987d_3_0"/>
          <p:cNvSpPr txBox="1"/>
          <p:nvPr/>
        </p:nvSpPr>
        <p:spPr>
          <a:xfrm>
            <a:off x="578275" y="5651900"/>
            <a:ext cx="111189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dk1"/>
                </a:solidFill>
              </a:rPr>
              <a:t>The survey links will be provided in Chat.  It will also be available on the DE’s Special Education Policy and Practice webpage until 5/29/26.</a:t>
            </a:r>
            <a:endParaRPr sz="21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82f09c339b_25_43"/>
          <p:cNvSpPr txBox="1">
            <a:spLocks noGrp="1"/>
          </p:cNvSpPr>
          <p:nvPr>
            <p:ph type="title"/>
          </p:nvPr>
        </p:nvSpPr>
        <p:spPr>
          <a:xfrm>
            <a:off x="320040" y="0"/>
            <a:ext cx="11646900" cy="71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Participants will understand:</a:t>
            </a:r>
            <a:endParaRPr dirty="0"/>
          </a:p>
        </p:txBody>
      </p:sp>
      <p:sp>
        <p:nvSpPr>
          <p:cNvPr id="64" name="Google Shape;64;g382f09c339b_25_43"/>
          <p:cNvSpPr txBox="1">
            <a:spLocks noGrp="1"/>
          </p:cNvSpPr>
          <p:nvPr>
            <p:ph type="body" idx="1"/>
          </p:nvPr>
        </p:nvSpPr>
        <p:spPr>
          <a:xfrm>
            <a:off x="389525" y="1039000"/>
            <a:ext cx="11709600" cy="5306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750"/>
              </a:spcBef>
              <a:spcAft>
                <a:spcPts val="0"/>
              </a:spcAft>
              <a:buSzPts val="2400"/>
              <a:buAutoNum type="arabicPeriod"/>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Key features of the dispute resolution processes of mediation, state complaints and due process</a:t>
            </a:r>
            <a:endParaRPr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457200" lvl="0" indent="-381000" algn="l" rtl="0">
              <a:lnSpc>
                <a:spcPct val="115000"/>
              </a:lnSpc>
              <a:spcBef>
                <a:spcPts val="1000"/>
              </a:spcBef>
              <a:spcAft>
                <a:spcPts val="0"/>
              </a:spcAft>
              <a:buSzPts val="2400"/>
              <a:buAutoNum type="arabicPeriod"/>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Timelines and learner placement during each process</a:t>
            </a:r>
            <a:endParaRPr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457200" lvl="0" indent="-381000" algn="l" rtl="0">
              <a:lnSpc>
                <a:spcPct val="115000"/>
              </a:lnSpc>
              <a:spcBef>
                <a:spcPts val="1000"/>
              </a:spcBef>
              <a:spcAft>
                <a:spcPts val="0"/>
              </a:spcAft>
              <a:buSzPts val="2400"/>
              <a:buAutoNum type="arabicPeriod"/>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Current trends and themes in dispute resolution</a:t>
            </a:r>
            <a:endParaRPr sz="2700" dirty="0"/>
          </a:p>
          <a:p>
            <a:pPr marL="457200" lvl="0" indent="-381000" algn="l" rtl="0">
              <a:lnSpc>
                <a:spcPct val="115000"/>
              </a:lnSpc>
              <a:spcBef>
                <a:spcPts val="1000"/>
              </a:spcBef>
              <a:spcAft>
                <a:spcPts val="1000"/>
              </a:spcAft>
              <a:buSzPts val="2400"/>
              <a:buAutoNum type="arabicPeriod"/>
            </a:pPr>
            <a:r>
              <a:rPr lang="en-US" sz="2700" dirty="0"/>
              <a:t>Systematic preventative practices that reduce the likelihood of dispute resolution</a:t>
            </a:r>
            <a:endParaRPr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Thank You!</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382f09c339b_25_231"/>
          <p:cNvSpPr txBox="1">
            <a:spLocks noGrp="1"/>
          </p:cNvSpPr>
          <p:nvPr>
            <p:ph type="title"/>
          </p:nvPr>
        </p:nvSpPr>
        <p:spPr>
          <a:xfrm>
            <a:off x="893975" y="2806300"/>
            <a:ext cx="50520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Policy</a:t>
            </a:r>
            <a:endParaRPr dirty="0"/>
          </a:p>
        </p:txBody>
      </p:sp>
      <p:sp>
        <p:nvSpPr>
          <p:cNvPr id="70" name="Google Shape;70;g382f09c339b_25_231"/>
          <p:cNvSpPr txBox="1">
            <a:spLocks noGrp="1"/>
          </p:cNvSpPr>
          <p:nvPr>
            <p:ph type="body" idx="1"/>
          </p:nvPr>
        </p:nvSpPr>
        <p:spPr>
          <a:xfrm>
            <a:off x="1109135" y="6119287"/>
            <a:ext cx="14020800" cy="200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9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d6159307da_0_7"/>
          <p:cNvSpPr txBox="1">
            <a:spLocks noGrp="1"/>
          </p:cNvSpPr>
          <p:nvPr>
            <p:ph type="title"/>
          </p:nvPr>
        </p:nvSpPr>
        <p:spPr>
          <a:xfrm>
            <a:off x="320040" y="2"/>
            <a:ext cx="11269800" cy="737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dirty="0"/>
              <a:t>Iowa Administrative Code: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Procedural Safeguards</a:t>
            </a:r>
            <a:endParaRPr dirty="0"/>
          </a:p>
        </p:txBody>
      </p:sp>
      <p:sp>
        <p:nvSpPr>
          <p:cNvPr id="76" name="Google Shape;76;g3d6159307da_0_7"/>
          <p:cNvSpPr txBox="1"/>
          <p:nvPr/>
        </p:nvSpPr>
        <p:spPr>
          <a:xfrm>
            <a:off x="100600" y="812175"/>
            <a:ext cx="11865600" cy="56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dirty="0">
                <a:solidFill>
                  <a:schemeClr val="dk1"/>
                </a:solidFill>
              </a:rPr>
              <a:t>Iowa Administrative Code chapter 281-41.504 - </a:t>
            </a:r>
            <a:r>
              <a:rPr lang="en-US" sz="19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Procedural Safeguards</a:t>
            </a:r>
            <a:endParaRPr sz="1900" b="1" dirty="0">
              <a:solidFill>
                <a:schemeClr val="dk1"/>
              </a:solidFill>
            </a:endParaRPr>
          </a:p>
          <a:p>
            <a:pPr marL="457200" lvl="0" indent="-349250" algn="l" rtl="0">
              <a:lnSpc>
                <a:spcPct val="100000"/>
              </a:lnSpc>
              <a:spcBef>
                <a:spcPts val="1000"/>
              </a:spcBef>
              <a:spcAft>
                <a:spcPts val="0"/>
              </a:spcAft>
              <a:buClr>
                <a:schemeClr val="dk1"/>
              </a:buClr>
              <a:buSzPts val="1900"/>
              <a:buAutoNum type="arabicParenBoth" startAt="3"/>
            </a:pPr>
            <a:r>
              <a:rPr lang="en-US" sz="1900" i="1" dirty="0">
                <a:solidFill>
                  <a:schemeClr val="dk1"/>
                </a:solidFill>
              </a:rPr>
              <a:t>Contents. </a:t>
            </a:r>
            <a:r>
              <a:rPr lang="en-US" sz="1900" dirty="0">
                <a:solidFill>
                  <a:schemeClr val="dk1"/>
                </a:solidFill>
              </a:rPr>
              <a:t>The procedural safeguards notice must include a full explanation of all the procedural safeguards available under this chapter relating to the following:</a:t>
            </a:r>
            <a:endParaRPr sz="1900" dirty="0">
              <a:solidFill>
                <a:schemeClr val="dk1"/>
              </a:solidFill>
            </a:endParaRPr>
          </a:p>
          <a:p>
            <a:pPr marL="914400" lvl="1" indent="-349250" algn="l" rtl="0">
              <a:lnSpc>
                <a:spcPct val="100000"/>
              </a:lnSpc>
              <a:spcBef>
                <a:spcPts val="1000"/>
              </a:spcBef>
              <a:spcAft>
                <a:spcPts val="0"/>
              </a:spcAft>
              <a:buClr>
                <a:schemeClr val="dk1"/>
              </a:buClr>
              <a:buSzPts val="1900"/>
              <a:buAutoNum type="alphaLcParenR" startAt="5"/>
            </a:pPr>
            <a:r>
              <a:rPr lang="en-US" sz="1900" dirty="0">
                <a:solidFill>
                  <a:schemeClr val="dk1"/>
                </a:solidFill>
              </a:rPr>
              <a:t>opportunity to present and resolve complaints through the due process complaint and state complaint procedures, and must explain:</a:t>
            </a:r>
            <a:endParaRPr sz="1900" dirty="0">
              <a:solidFill>
                <a:schemeClr val="dk1"/>
              </a:solidFill>
            </a:endParaRPr>
          </a:p>
          <a:p>
            <a:pPr marL="1371600" lvl="0" indent="-349250" algn="l" rtl="0">
              <a:lnSpc>
                <a:spcPct val="115000"/>
              </a:lnSpc>
              <a:spcBef>
                <a:spcPts val="1000"/>
              </a:spcBef>
              <a:spcAft>
                <a:spcPts val="0"/>
              </a:spcAft>
              <a:buClr>
                <a:schemeClr val="dk1"/>
              </a:buClr>
              <a:buSzPts val="1900"/>
              <a:buAutoNum type="arabicParenBoth"/>
            </a:pPr>
            <a:r>
              <a:rPr lang="en-US" sz="1900" dirty="0">
                <a:solidFill>
                  <a:schemeClr val="dk1"/>
                </a:solidFill>
              </a:rPr>
              <a:t>the time period in which to file a complaint;</a:t>
            </a:r>
            <a:endParaRPr sz="1900" dirty="0">
              <a:solidFill>
                <a:schemeClr val="dk1"/>
              </a:solidFill>
            </a:endParaRPr>
          </a:p>
          <a:p>
            <a:pPr marL="1371600" lvl="0" indent="-349250" algn="l" rtl="0">
              <a:lnSpc>
                <a:spcPct val="115000"/>
              </a:lnSpc>
              <a:spcBef>
                <a:spcPts val="1000"/>
              </a:spcBef>
              <a:spcAft>
                <a:spcPts val="0"/>
              </a:spcAft>
              <a:buClr>
                <a:schemeClr val="dk1"/>
              </a:buClr>
              <a:buSzPts val="1900"/>
              <a:buAutoNum type="arabicParenBoth"/>
            </a:pPr>
            <a:r>
              <a:rPr lang="en-US" sz="1900" dirty="0">
                <a:solidFill>
                  <a:schemeClr val="dk1"/>
                </a:solidFill>
              </a:rPr>
              <a:t>the opportunity for the agency to resolve the complaint; and</a:t>
            </a:r>
            <a:endParaRPr sz="1900" dirty="0">
              <a:solidFill>
                <a:schemeClr val="dk1"/>
              </a:solidFill>
            </a:endParaRPr>
          </a:p>
          <a:p>
            <a:pPr marL="1371600" lvl="0" indent="-349250" algn="l" rtl="0">
              <a:lnSpc>
                <a:spcPct val="100000"/>
              </a:lnSpc>
              <a:spcBef>
                <a:spcPts val="1000"/>
              </a:spcBef>
              <a:spcAft>
                <a:spcPts val="0"/>
              </a:spcAft>
              <a:buClr>
                <a:schemeClr val="dk1"/>
              </a:buClr>
              <a:buSzPts val="1900"/>
              <a:buAutoNum type="arabicParenBoth"/>
            </a:pPr>
            <a:r>
              <a:rPr lang="en-US" sz="1900" dirty="0">
                <a:solidFill>
                  <a:schemeClr val="dk1"/>
                </a:solidFill>
              </a:rPr>
              <a:t>the difference between the due process complaint and the state complaint procedures, including the jurisdiction of each procedure, what issues may be raised, filing and decisional timelines, and relevant procedures</a:t>
            </a:r>
            <a:endParaRPr sz="1900" dirty="0">
              <a:solidFill>
                <a:schemeClr val="dk1"/>
              </a:solidFill>
            </a:endParaRPr>
          </a:p>
          <a:p>
            <a:pPr marL="0" lvl="0" indent="457200" algn="l" rtl="0">
              <a:lnSpc>
                <a:spcPct val="115000"/>
              </a:lnSpc>
              <a:spcBef>
                <a:spcPts val="1000"/>
              </a:spcBef>
              <a:spcAft>
                <a:spcPts val="0"/>
              </a:spcAft>
              <a:buNone/>
            </a:pPr>
            <a:r>
              <a:rPr lang="en-US" sz="1900" i="1" dirty="0">
                <a:solidFill>
                  <a:schemeClr val="dk1"/>
                </a:solidFill>
              </a:rPr>
              <a:t>f)</a:t>
            </a:r>
            <a:r>
              <a:rPr lang="en-US" sz="1900" dirty="0">
                <a:solidFill>
                  <a:schemeClr val="dk1"/>
                </a:solidFill>
              </a:rPr>
              <a:t> the availability of mediation;</a:t>
            </a:r>
            <a:endParaRPr sz="1900" dirty="0">
              <a:solidFill>
                <a:schemeClr val="dk1"/>
              </a:solidFill>
            </a:endParaRPr>
          </a:p>
          <a:p>
            <a:pPr marL="457200" lvl="0" indent="0" algn="l" rtl="0">
              <a:lnSpc>
                <a:spcPct val="115000"/>
              </a:lnSpc>
              <a:spcBef>
                <a:spcPts val="1000"/>
              </a:spcBef>
              <a:spcAft>
                <a:spcPts val="0"/>
              </a:spcAft>
              <a:buNone/>
            </a:pPr>
            <a:r>
              <a:rPr lang="en-US" sz="1900" i="1" dirty="0">
                <a:solidFill>
                  <a:schemeClr val="dk1"/>
                </a:solidFill>
              </a:rPr>
              <a:t>g)</a:t>
            </a:r>
            <a:r>
              <a:rPr lang="en-US" sz="1900" dirty="0">
                <a:solidFill>
                  <a:schemeClr val="dk1"/>
                </a:solidFill>
              </a:rPr>
              <a:t> the child’s placement during the pendency of any due process complaint;</a:t>
            </a:r>
            <a:endParaRPr sz="1900" dirty="0">
              <a:solidFill>
                <a:schemeClr val="dk1"/>
              </a:solidFill>
            </a:endParaRPr>
          </a:p>
          <a:p>
            <a:pPr marL="457200" lvl="0" indent="0" algn="l" rtl="0">
              <a:lnSpc>
                <a:spcPct val="100000"/>
              </a:lnSpc>
              <a:spcBef>
                <a:spcPts val="1000"/>
              </a:spcBef>
              <a:spcAft>
                <a:spcPts val="1000"/>
              </a:spcAft>
              <a:buNone/>
            </a:pPr>
            <a:r>
              <a:rPr lang="en-US" sz="1900" i="1" dirty="0">
                <a:solidFill>
                  <a:schemeClr val="dk1"/>
                </a:solidFill>
              </a:rPr>
              <a:t>j) </a:t>
            </a:r>
            <a:r>
              <a:rPr lang="en-US" sz="1900" dirty="0">
                <a:solidFill>
                  <a:schemeClr val="dk1"/>
                </a:solidFill>
              </a:rPr>
              <a:t>hearing on due process complaints, including requirements for disclosure of evaluation results and recommendations</a:t>
            </a:r>
            <a:endParaRPr sz="19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d627c268d8_1_5"/>
          <p:cNvSpPr txBox="1">
            <a:spLocks noGrp="1"/>
          </p:cNvSpPr>
          <p:nvPr>
            <p:ph type="title"/>
          </p:nvPr>
        </p:nvSpPr>
        <p:spPr>
          <a:xfrm>
            <a:off x="320050" y="131525"/>
            <a:ext cx="10515600" cy="8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IDEA Dispute Resolution</a:t>
            </a:r>
            <a:endParaRPr dirty="0"/>
          </a:p>
        </p:txBody>
      </p:sp>
      <p:sp>
        <p:nvSpPr>
          <p:cNvPr id="82" name="Google Shape;82;g3d627c268d8_1_5"/>
          <p:cNvSpPr txBox="1">
            <a:spLocks noGrp="1"/>
          </p:cNvSpPr>
          <p:nvPr>
            <p:ph type="body" idx="1"/>
          </p:nvPr>
        </p:nvSpPr>
        <p:spPr>
          <a:xfrm>
            <a:off x="939704" y="1411225"/>
            <a:ext cx="3212700" cy="823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750"/>
              </a:spcBef>
              <a:spcAft>
                <a:spcPts val="0"/>
              </a:spcAft>
              <a:buNone/>
            </a:pPr>
            <a:r>
              <a:rPr lang="en-US" sz="2600" dirty="0"/>
              <a:t>State Mediation</a:t>
            </a:r>
            <a:endParaRPr sz="2600" dirty="0"/>
          </a:p>
        </p:txBody>
      </p:sp>
      <p:sp>
        <p:nvSpPr>
          <p:cNvPr id="83" name="Google Shape;83;g3d627c268d8_1_5"/>
          <p:cNvSpPr txBox="1">
            <a:spLocks noGrp="1"/>
          </p:cNvSpPr>
          <p:nvPr>
            <p:ph type="body" idx="2"/>
          </p:nvPr>
        </p:nvSpPr>
        <p:spPr>
          <a:xfrm>
            <a:off x="939700" y="2235125"/>
            <a:ext cx="3212700" cy="3952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80000"/>
              </a:lnSpc>
              <a:spcBef>
                <a:spcPts val="750"/>
              </a:spcBef>
              <a:spcAft>
                <a:spcPts val="0"/>
              </a:spcAft>
              <a:buNone/>
            </a:pPr>
            <a:endParaRPr sz="2200" dirty="0"/>
          </a:p>
          <a:p>
            <a:pPr marL="0" lvl="0" indent="0" algn="ctr" rtl="0">
              <a:lnSpc>
                <a:spcPct val="115000"/>
              </a:lnSpc>
              <a:spcBef>
                <a:spcPts val="0"/>
              </a:spcBef>
              <a:spcAft>
                <a:spcPts val="0"/>
              </a:spcAft>
              <a:buNone/>
            </a:pPr>
            <a:r>
              <a:rPr lang="en-US" sz="2200" dirty="0"/>
              <a:t>Mediation is a meeting where parents and schools agree to have a neutral, trained state mediator help resolve disagreements about the education of a learner with a disability.</a:t>
            </a:r>
            <a:endParaRPr sz="2200" dirty="0"/>
          </a:p>
        </p:txBody>
      </p:sp>
      <p:sp>
        <p:nvSpPr>
          <p:cNvPr id="84" name="Google Shape;84;g3d627c268d8_1_5"/>
          <p:cNvSpPr txBox="1">
            <a:spLocks noGrp="1"/>
          </p:cNvSpPr>
          <p:nvPr>
            <p:ph type="body" idx="1"/>
          </p:nvPr>
        </p:nvSpPr>
        <p:spPr>
          <a:xfrm>
            <a:off x="4536554" y="1411225"/>
            <a:ext cx="3212700" cy="823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750"/>
              </a:spcBef>
              <a:spcAft>
                <a:spcPts val="0"/>
              </a:spcAft>
              <a:buNone/>
            </a:pPr>
            <a:r>
              <a:rPr lang="en-US" sz="2600" dirty="0"/>
              <a:t>State Complaint</a:t>
            </a:r>
            <a:endParaRPr sz="2600" dirty="0"/>
          </a:p>
        </p:txBody>
      </p:sp>
      <p:sp>
        <p:nvSpPr>
          <p:cNvPr id="85" name="Google Shape;85;g3d627c268d8_1_5"/>
          <p:cNvSpPr txBox="1">
            <a:spLocks noGrp="1"/>
          </p:cNvSpPr>
          <p:nvPr>
            <p:ph type="body" idx="2"/>
          </p:nvPr>
        </p:nvSpPr>
        <p:spPr>
          <a:xfrm>
            <a:off x="4536550" y="2235125"/>
            <a:ext cx="3212700" cy="3952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750"/>
              </a:spcBef>
              <a:spcAft>
                <a:spcPts val="0"/>
              </a:spcAft>
              <a:buNone/>
            </a:pPr>
            <a:endParaRPr sz="2200" dirty="0"/>
          </a:p>
          <a:p>
            <a:pPr marL="0" lvl="0" indent="0" algn="ctr" rtl="0">
              <a:lnSpc>
                <a:spcPct val="115000"/>
              </a:lnSpc>
              <a:spcBef>
                <a:spcPts val="0"/>
              </a:spcBef>
              <a:spcAft>
                <a:spcPts val="0"/>
              </a:spcAft>
              <a:buNone/>
            </a:pPr>
            <a:r>
              <a:rPr lang="en-US" sz="2200" dirty="0"/>
              <a:t>A state complaint is a formal request to the Iowa Department of Education to investigate potential violations of the Individuals with Disabilities Education Act (IDEA).</a:t>
            </a:r>
            <a:endParaRPr sz="2200" dirty="0"/>
          </a:p>
        </p:txBody>
      </p:sp>
      <p:sp>
        <p:nvSpPr>
          <p:cNvPr id="86" name="Google Shape;86;g3d627c268d8_1_5"/>
          <p:cNvSpPr txBox="1">
            <a:spLocks noGrp="1"/>
          </p:cNvSpPr>
          <p:nvPr>
            <p:ph type="body" idx="1"/>
          </p:nvPr>
        </p:nvSpPr>
        <p:spPr>
          <a:xfrm>
            <a:off x="8039596" y="1411225"/>
            <a:ext cx="3212700" cy="823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750"/>
              </a:spcBef>
              <a:spcAft>
                <a:spcPts val="0"/>
              </a:spcAft>
              <a:buNone/>
            </a:pPr>
            <a:r>
              <a:rPr lang="en-US" sz="2600" dirty="0"/>
              <a:t>Due Process</a:t>
            </a:r>
            <a:endParaRPr sz="2600" dirty="0"/>
          </a:p>
        </p:txBody>
      </p:sp>
      <p:sp>
        <p:nvSpPr>
          <p:cNvPr id="87" name="Google Shape;87;g3d627c268d8_1_5"/>
          <p:cNvSpPr txBox="1">
            <a:spLocks noGrp="1"/>
          </p:cNvSpPr>
          <p:nvPr>
            <p:ph type="body" idx="2"/>
          </p:nvPr>
        </p:nvSpPr>
        <p:spPr>
          <a:xfrm>
            <a:off x="8039600" y="2235125"/>
            <a:ext cx="3212700" cy="3952800"/>
          </a:xfrm>
          <a:prstGeom prst="rect">
            <a:avLst/>
          </a:prstGeom>
          <a:ln w="19050" cap="flat" cmpd="sng">
            <a:solidFill>
              <a:srgbClr val="03617A"/>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ctr" rtl="0">
              <a:lnSpc>
                <a:spcPct val="70000"/>
              </a:lnSpc>
              <a:spcBef>
                <a:spcPts val="750"/>
              </a:spcBef>
              <a:spcAft>
                <a:spcPts val="0"/>
              </a:spcAft>
              <a:buNone/>
            </a:pPr>
            <a:endParaRPr sz="2200" dirty="0"/>
          </a:p>
          <a:p>
            <a:pPr marL="0" lvl="0" indent="0" algn="ctr" rtl="0">
              <a:lnSpc>
                <a:spcPct val="115000"/>
              </a:lnSpc>
              <a:spcBef>
                <a:spcPts val="0"/>
              </a:spcBef>
              <a:spcAft>
                <a:spcPts val="0"/>
              </a:spcAft>
              <a:buNone/>
            </a:pPr>
            <a:r>
              <a:rPr lang="en-US" sz="2416" dirty="0"/>
              <a:t>A due process hearing is a legal process before an administrative law judge to resolve a dispute about the identification, evaluation and placement of a learner or the provision of a free appropriate public education (FAPE).</a:t>
            </a:r>
            <a:endParaRPr sz="241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82f09c339b_25_256"/>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lt1"/>
              </a:buClr>
              <a:buSzPts val="3300"/>
              <a:buFont typeface="Arial"/>
              <a:buNone/>
            </a:pPr>
            <a:r>
              <a:rPr lang="en-US" dirty="0"/>
              <a:t>Iowa Administrative Code: Mediation</a:t>
            </a:r>
            <a:endParaRPr dirty="0"/>
          </a:p>
        </p:txBody>
      </p:sp>
      <p:pic>
        <p:nvPicPr>
          <p:cNvPr id="93" name="Google Shape;93;g382f09c339b_25_2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sp>
        <p:nvSpPr>
          <p:cNvPr id="94" name="Google Shape;94;g382f09c339b_25_256"/>
          <p:cNvSpPr txBox="1"/>
          <p:nvPr/>
        </p:nvSpPr>
        <p:spPr>
          <a:xfrm>
            <a:off x="4649950" y="1585275"/>
            <a:ext cx="6975300" cy="459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dirty="0">
                <a:solidFill>
                  <a:schemeClr val="dk1"/>
                </a:solidFill>
              </a:rPr>
              <a:t>Iowa Administrative Code chapter 281-41.506 - </a:t>
            </a:r>
            <a:r>
              <a:rPr lang="en-US" sz="2500" b="1" dirty="0">
                <a:solidFill>
                  <a:schemeClr val="dk1"/>
                </a:solidFill>
              </a:rPr>
              <a:t>Mediation</a:t>
            </a:r>
            <a:endParaRPr sz="2500" b="1" dirty="0">
              <a:solidFill>
                <a:schemeClr val="dk1"/>
              </a:solidFill>
            </a:endParaRPr>
          </a:p>
          <a:p>
            <a:pPr marL="0" lvl="0" indent="0" algn="l" rtl="0">
              <a:lnSpc>
                <a:spcPct val="115000"/>
              </a:lnSpc>
              <a:spcBef>
                <a:spcPts val="0"/>
              </a:spcBef>
              <a:spcAft>
                <a:spcPts val="0"/>
              </a:spcAft>
              <a:buNone/>
            </a:pPr>
            <a:endParaRPr sz="2300" b="1" dirty="0">
              <a:solidFill>
                <a:schemeClr val="dk1"/>
              </a:solidFill>
            </a:endParaRPr>
          </a:p>
          <a:p>
            <a:pPr marL="457200" lvl="0" indent="-374650" algn="l" rtl="0">
              <a:lnSpc>
                <a:spcPct val="115000"/>
              </a:lnSpc>
              <a:spcBef>
                <a:spcPts val="0"/>
              </a:spcBef>
              <a:spcAft>
                <a:spcPts val="0"/>
              </a:spcAft>
              <a:buClr>
                <a:schemeClr val="dk1"/>
              </a:buClr>
              <a:buSzPts val="2300"/>
              <a:buAutoNum type="arabicParenBoth"/>
            </a:pPr>
            <a:r>
              <a:rPr lang="en-US" sz="2300" i="1" dirty="0">
                <a:solidFill>
                  <a:schemeClr val="dk1"/>
                </a:solidFill>
              </a:rPr>
              <a:t>General.</a:t>
            </a:r>
            <a:r>
              <a:rPr lang="en-US" sz="2300" dirty="0">
                <a:solidFill>
                  <a:schemeClr val="dk1"/>
                </a:solidFill>
              </a:rPr>
              <a:t> Each public agency must </a:t>
            </a:r>
            <a:r>
              <a:rPr lang="en-US" sz="23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ensure</a:t>
            </a:r>
            <a:r>
              <a:rPr lang="en-US" sz="2300" dirty="0">
                <a:solidFill>
                  <a:schemeClr val="dk1"/>
                </a:solidFill>
              </a:rPr>
              <a:t> that procedures are established and implemented to allow parties involved in disputes relating to any matter under this chapter, including matters arising to the filing of a due process complaint, to resolve disputes through a mediation process.</a:t>
            </a:r>
            <a:endParaRPr sz="23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d59199b69b_0_0"/>
          <p:cNvSpPr txBox="1">
            <a:spLocks noGrp="1"/>
          </p:cNvSpPr>
          <p:nvPr>
            <p:ph type="title"/>
          </p:nvPr>
        </p:nvSpPr>
        <p:spPr>
          <a:xfrm>
            <a:off x="63850" y="0"/>
            <a:ext cx="12128100" cy="732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33333"/>
              <a:buFont typeface="Arial"/>
              <a:buNone/>
            </a:pPr>
            <a:r>
              <a:rPr lang="en-US" dirty="0"/>
              <a:t>State Mediation: Iowa Administrative Code chapter 281 - 41.506(2)</a:t>
            </a:r>
            <a:endParaRPr dirty="0"/>
          </a:p>
        </p:txBody>
      </p:sp>
      <p:sp>
        <p:nvSpPr>
          <p:cNvPr id="100" name="Google Shape;100;g3d59199b69b_0_0"/>
          <p:cNvSpPr txBox="1">
            <a:spLocks noGrp="1"/>
          </p:cNvSpPr>
          <p:nvPr>
            <p:ph type="body" idx="1"/>
          </p:nvPr>
        </p:nvSpPr>
        <p:spPr>
          <a:xfrm>
            <a:off x="280100" y="864625"/>
            <a:ext cx="5746500" cy="53958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2300" b="1" dirty="0"/>
              <a:t>Main Features:</a:t>
            </a:r>
            <a:endParaRPr sz="2300" b="1" dirty="0"/>
          </a:p>
          <a:p>
            <a:pPr marL="457200" lvl="0" indent="-368300" algn="l" rtl="0">
              <a:lnSpc>
                <a:spcPct val="115000"/>
              </a:lnSpc>
              <a:spcBef>
                <a:spcPts val="1000"/>
              </a:spcBef>
              <a:spcAft>
                <a:spcPts val="0"/>
              </a:spcAft>
              <a:buSzPts val="2200"/>
              <a:buChar char="●"/>
            </a:pPr>
            <a:r>
              <a:rPr lang="en-US" sz="2200" dirty="0"/>
              <a:t>Voluntary and confidential process</a:t>
            </a:r>
            <a:endParaRPr sz="2200" dirty="0"/>
          </a:p>
          <a:p>
            <a:pPr marL="457200" lvl="0" indent="-368300" algn="l" rtl="0">
              <a:lnSpc>
                <a:spcPct val="100000"/>
              </a:lnSpc>
              <a:spcBef>
                <a:spcPts val="1000"/>
              </a:spcBef>
              <a:spcAft>
                <a:spcPts val="0"/>
              </a:spcAft>
              <a:buSzPts val="2200"/>
              <a:buChar char="●"/>
            </a:pPr>
            <a:r>
              <a:rPr lang="en-US" sz="2200" dirty="0"/>
              <a:t>Intended to resolve disagreements in the early stages</a:t>
            </a:r>
            <a:endParaRPr sz="2200" b="1" dirty="0"/>
          </a:p>
          <a:p>
            <a:pPr marL="457200" lvl="0" indent="-368300" algn="l" rtl="0">
              <a:lnSpc>
                <a:spcPct val="100000"/>
              </a:lnSpc>
              <a:spcBef>
                <a:spcPts val="1000"/>
              </a:spcBef>
              <a:spcAft>
                <a:spcPts val="0"/>
              </a:spcAft>
              <a:buSzPts val="2200"/>
              <a:buChar char="●"/>
            </a:pPr>
            <a:r>
              <a:rPr lang="en-US" sz="2200" dirty="0"/>
              <a:t>Impartial mediator to facilitate the meeting, provided by the DE</a:t>
            </a:r>
            <a:endParaRPr sz="2200" dirty="0"/>
          </a:p>
          <a:p>
            <a:pPr marL="457200" lvl="0" indent="-368300" algn="l" rtl="0">
              <a:lnSpc>
                <a:spcPct val="100000"/>
              </a:lnSpc>
              <a:spcBef>
                <a:spcPts val="1000"/>
              </a:spcBef>
              <a:spcAft>
                <a:spcPts val="0"/>
              </a:spcAft>
              <a:buSzPts val="2200"/>
              <a:buChar char="●"/>
            </a:pPr>
            <a:r>
              <a:rPr lang="en-US" sz="2200" dirty="0"/>
              <a:t>If the disagreement is resolved, a legally binding agreement is written</a:t>
            </a:r>
            <a:endParaRPr sz="2200" dirty="0"/>
          </a:p>
          <a:p>
            <a:pPr marL="457200" lvl="0" indent="-368300" algn="l" rtl="0">
              <a:lnSpc>
                <a:spcPct val="100000"/>
              </a:lnSpc>
              <a:spcBef>
                <a:spcPts val="1000"/>
              </a:spcBef>
              <a:spcAft>
                <a:spcPts val="0"/>
              </a:spcAft>
              <a:buSzPts val="2200"/>
              <a:buChar char="●"/>
            </a:pPr>
            <a:r>
              <a:rPr lang="en-US" sz="2200" dirty="0"/>
              <a:t>Learner Placement</a:t>
            </a: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200" dirty="0"/>
              <a:t>Stay Put</a:t>
            </a:r>
            <a:endParaRPr sz="2200" dirty="0"/>
          </a:p>
          <a:p>
            <a:pPr marL="0" lvl="0" indent="0" algn="l" rtl="0">
              <a:lnSpc>
                <a:spcPct val="115000"/>
              </a:lnSpc>
              <a:spcBef>
                <a:spcPts val="1000"/>
              </a:spcBef>
              <a:spcAft>
                <a:spcPts val="0"/>
              </a:spcAft>
              <a:buNone/>
            </a:pPr>
            <a:endParaRPr sz="1900" dirty="0"/>
          </a:p>
          <a:p>
            <a:pPr marL="0" lvl="0" indent="0" algn="l" rtl="0">
              <a:lnSpc>
                <a:spcPct val="115000"/>
              </a:lnSpc>
              <a:spcBef>
                <a:spcPts val="0"/>
              </a:spcBef>
              <a:spcAft>
                <a:spcPts val="0"/>
              </a:spcAft>
              <a:buNone/>
            </a:pPr>
            <a:r>
              <a:rPr lang="en-US" sz="2200" b="1" dirty="0"/>
              <a:t>Initiated by:</a:t>
            </a:r>
            <a:r>
              <a:rPr lang="en-US" sz="2200" dirty="0"/>
              <a:t> Parent or LEA/Public Agency</a:t>
            </a:r>
            <a:endParaRPr sz="2200" dirty="0"/>
          </a:p>
        </p:txBody>
      </p:sp>
      <p:sp>
        <p:nvSpPr>
          <p:cNvPr id="101" name="Google Shape;101;g3d59199b69b_0_0"/>
          <p:cNvSpPr txBox="1">
            <a:spLocks noGrp="1"/>
          </p:cNvSpPr>
          <p:nvPr>
            <p:ph type="body" idx="1"/>
          </p:nvPr>
        </p:nvSpPr>
        <p:spPr>
          <a:xfrm>
            <a:off x="6317200" y="864625"/>
            <a:ext cx="5620800" cy="5395800"/>
          </a:xfrm>
          <a:prstGeom prst="rect">
            <a:avLst/>
          </a:prstGeom>
          <a:noFill/>
          <a:ln w="28575" cap="flat" cmpd="sng">
            <a:solidFill>
              <a:srgbClr val="03617A"/>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dirty="0"/>
              <a:t>Decision Makers:</a:t>
            </a:r>
            <a:r>
              <a:rPr lang="en-US" sz="2200" dirty="0"/>
              <a:t> Parents and LEA/Public Agency</a:t>
            </a:r>
            <a:endParaRPr sz="2200" dirty="0"/>
          </a:p>
          <a:p>
            <a:pPr marL="0" lvl="0" indent="0" algn="l" rtl="0">
              <a:lnSpc>
                <a:spcPct val="115000"/>
              </a:lnSpc>
              <a:spcBef>
                <a:spcPts val="1200"/>
              </a:spcBef>
              <a:spcAft>
                <a:spcPts val="0"/>
              </a:spcAft>
              <a:buNone/>
            </a:pPr>
            <a:r>
              <a:rPr lang="en-US" sz="2200" b="1" dirty="0"/>
              <a:t>Timelines:</a:t>
            </a:r>
            <a:endParaRPr sz="2200" dirty="0"/>
          </a:p>
          <a:p>
            <a:pPr marL="457200" lvl="0" indent="-368300" algn="l" rtl="0">
              <a:lnSpc>
                <a:spcPct val="100000"/>
              </a:lnSpc>
              <a:spcBef>
                <a:spcPts val="1200"/>
              </a:spcBef>
              <a:spcAft>
                <a:spcPts val="0"/>
              </a:spcAft>
              <a:buSzPts val="2200"/>
              <a:buChar char="●"/>
            </a:pPr>
            <a:r>
              <a:rPr lang="en-US" sz="2200" dirty="0"/>
              <a:t>IDEA does not provide specific timeline for mediation process, but (1) it may not be used to delay or deny rights and (2) the mediation must be scheduled at a time and location convenient to parties</a:t>
            </a:r>
            <a:endParaRPr sz="2200" dirty="0"/>
          </a:p>
          <a:p>
            <a:pPr marL="457200" lvl="0" indent="-368300" algn="l" rtl="0">
              <a:lnSpc>
                <a:spcPct val="100000"/>
              </a:lnSpc>
              <a:spcBef>
                <a:spcPts val="1200"/>
              </a:spcBef>
              <a:spcAft>
                <a:spcPts val="1000"/>
              </a:spcAft>
              <a:buSzPts val="2200"/>
              <a:buChar char="●"/>
            </a:pPr>
            <a:r>
              <a:rPr lang="en-US" sz="2200" dirty="0"/>
              <a:t>Upon receipt of a request for mediation, DE contacts all parties to determine whether participation is desired</a:t>
            </a:r>
            <a:endParaRPr sz="2200" dirty="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2535</Words>
  <Application>Microsoft Office PowerPoint</Application>
  <PresentationFormat>Widescreen</PresentationFormat>
  <Paragraphs>325</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Roboto</vt:lpstr>
      <vt:lpstr>Arial</vt:lpstr>
      <vt:lpstr>Theme1</vt:lpstr>
      <vt:lpstr>Webinar Series</vt:lpstr>
      <vt:lpstr>Welcome</vt:lpstr>
      <vt:lpstr>Today’s Presenters</vt:lpstr>
      <vt:lpstr>Participants will understand:</vt:lpstr>
      <vt:lpstr>Policy</vt:lpstr>
      <vt:lpstr>Iowa Administrative Code: Procedural Safeguards</vt:lpstr>
      <vt:lpstr>IDEA Dispute Resolution</vt:lpstr>
      <vt:lpstr>Iowa Administrative Code: Mediation</vt:lpstr>
      <vt:lpstr>State Mediation: Iowa Administrative Code chapter 281 - 41.506(2)</vt:lpstr>
      <vt:lpstr>Iowa Administrative Code chapter: State Complaint</vt:lpstr>
      <vt:lpstr>Iowa Administrative Code: State Complaint</vt:lpstr>
      <vt:lpstr>State Complaint: Iowa Administrative Code chapter 281 - 41.152</vt:lpstr>
      <vt:lpstr>State Complaint Trends</vt:lpstr>
      <vt:lpstr>Iowa Administrative Code:  Due Process</vt:lpstr>
      <vt:lpstr>Due Process</vt:lpstr>
      <vt:lpstr>Common Dispute Resolution Themes</vt:lpstr>
      <vt:lpstr>Practice</vt:lpstr>
      <vt:lpstr>Common Reasons for Disagreements</vt:lpstr>
      <vt:lpstr>Difference in Opinions</vt:lpstr>
      <vt:lpstr>Meaningful Parent Participation </vt:lpstr>
      <vt:lpstr>Meaningful Parent Participation</vt:lpstr>
      <vt:lpstr>Meaningful Parent Participation: Common Breakdowns </vt:lpstr>
      <vt:lpstr>Proactive Strategies for Meaningful Parent Participation</vt:lpstr>
      <vt:lpstr>Timelines &amp; Evaluations </vt:lpstr>
      <vt:lpstr>Timelines and Evaluation </vt:lpstr>
      <vt:lpstr>IEP Implementation +  FAPE </vt:lpstr>
      <vt:lpstr>IEP Implementation + FAPE </vt:lpstr>
      <vt:lpstr>   Documentation</vt:lpstr>
      <vt:lpstr>Prior Written Notice </vt:lpstr>
      <vt:lpstr>Prior Written Notice: Proactive Strategies </vt:lpstr>
      <vt:lpstr>Secondary Transition</vt:lpstr>
      <vt:lpstr>Secondary Transition: Strengthening Practices</vt:lpstr>
      <vt:lpstr>“The power of the group to produce results is rooted in the quality of the relationship among participants.” </vt:lpstr>
      <vt:lpstr>Systematic Considerations </vt:lpstr>
      <vt:lpstr>Summary</vt:lpstr>
      <vt:lpstr>Resource </vt:lpstr>
      <vt:lpstr>Resource</vt:lpstr>
      <vt:lpstr>Future Policy and Practice Webinars</vt:lpstr>
      <vt:lpstr>Please Complete the Survey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Iowa Department of Education</dc:creator>
  <cp:lastModifiedBy>Albers, Lisa [IDOE]</cp:lastModifiedBy>
  <cp:revision>4</cp:revision>
  <dcterms:created xsi:type="dcterms:W3CDTF">2022-10-28T01:47:54Z</dcterms:created>
  <dcterms:modified xsi:type="dcterms:W3CDTF">2026-05-14T18:29:53Z</dcterms:modified>
</cp:coreProperties>
</file>