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873BF0-5568-45AE-B1E6-2D29E0CFD0B5}">
  <a:tblStyle styleId="{6E873BF0-5568-45AE-B1E6-2D29E0CFD0B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6EDE7C2-D91E-4ED3-BC49-4FCF5ED40DA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89AFFC-61B2-457D-B755-633AA2355CED}"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73" autoAdjust="0"/>
  </p:normalViewPr>
  <p:slideViewPr>
    <p:cSldViewPr snapToGrid="0">
      <p:cViewPr varScale="1">
        <p:scale>
          <a:sx n="133" d="100"/>
          <a:sy n="133" d="100"/>
        </p:scale>
        <p:origin x="906" y="126"/>
      </p:cViewPr>
      <p:guideLst>
        <p:guide orient="horz" pos="1620"/>
        <p:guide pos="2880"/>
      </p:guideLst>
    </p:cSldViewPr>
  </p:slideViewPr>
  <p:outlineViewPr>
    <p:cViewPr>
      <p:scale>
        <a:sx n="33" d="100"/>
        <a:sy n="33" d="100"/>
      </p:scale>
      <p:origin x="0" y="-86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ADD SLIDES FOR CONTENT AND SCREENSHOTS DIRECTLY FROM GUIDEBOOK.</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d84caa3ae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d84caa3ae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d84caa3ae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d84caa3ae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e61ba1c2f0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e61ba1c2f0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e61ba1c2f0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e61ba1c2f0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ddcac654c4_4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ddcac654c4_4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dd82619412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g3dd8261941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dd82619412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g3dd8261941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dd82619412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g3dd82619412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dd82619412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g3dd82619412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dd82619412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g3dd8261941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dd82619412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g3dd8261941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dd82619412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g3dd82619412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dd82619412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g3dd82619412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e61ba1c2f0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e61ba1c2f0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e61ba1c2f0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e61ba1c2f0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e61ba1c2f0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e61ba1c2f0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e61ba1c2f0_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e61ba1c2f0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e61ba1c2f0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e61ba1c2f0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ddcac654c4_4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ddcac654c4_4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 name="Google Shape;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ddcac654c4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ddcac654c4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ddcac654c4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ddcac654c4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ddcac654c4_4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ddcac654c4_4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ddcac654c4_7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ddcac654c4_7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e61ba1c2f0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e61ba1c2f0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e61ba1c2f0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e61ba1c2f0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e61ba1c2f0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e61ba1c2f0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e61ba1c2f0_1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e61ba1c2f0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ddb7fef85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ddb7fef85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 name="Google Shape;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e61ba1c2f0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e61ba1c2f0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e61ba1c2f0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e61ba1c2f0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e61ba1c2f0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e61ba1c2f0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e61ba1c2f0_1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e61ba1c2f0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e61ba1c2f0_1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e61ba1c2f0_1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d84caa3ae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d84caa3ae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ddcac654c4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ddcac654c4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ddcac654c4_4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ddcac654c4_4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d84caa3aeb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d84caa3ae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ddcac654c4_4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ddcac654c4_4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6953" y="806021"/>
            <a:ext cx="8727600" cy="16200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3400"/>
              <a:buFont typeface="Arial"/>
              <a:buNone/>
              <a:defRPr sz="3400"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 name="Google Shape;10;p2"/>
          <p:cNvSpPr txBox="1">
            <a:spLocks noGrp="1"/>
          </p:cNvSpPr>
          <p:nvPr>
            <p:ph type="subTitle" idx="1"/>
          </p:nvPr>
        </p:nvSpPr>
        <p:spPr>
          <a:xfrm>
            <a:off x="216953" y="2878621"/>
            <a:ext cx="8727600" cy="9615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600"/>
              </a:spcBef>
              <a:spcAft>
                <a:spcPts val="0"/>
              </a:spcAft>
              <a:buClr>
                <a:schemeClr val="lt1"/>
              </a:buClr>
              <a:buSzPts val="1800"/>
              <a:buNone/>
              <a:defRPr sz="1800" b="1">
                <a:solidFill>
                  <a:schemeClr val="lt1"/>
                </a:solidFill>
              </a:defRPr>
            </a:lvl1pPr>
            <a:lvl2pPr lvl="1" algn="ctr">
              <a:lnSpc>
                <a:spcPct val="90000"/>
              </a:lnSpc>
              <a:spcBef>
                <a:spcPts val="300"/>
              </a:spcBef>
              <a:spcAft>
                <a:spcPts val="0"/>
              </a:spcAft>
              <a:buClr>
                <a:schemeClr val="dk1"/>
              </a:buClr>
              <a:buSzPts val="1100"/>
              <a:buNone/>
              <a:defRPr sz="1100"/>
            </a:lvl2pPr>
            <a:lvl3pPr lvl="2" algn="ctr">
              <a:lnSpc>
                <a:spcPct val="90000"/>
              </a:lnSpc>
              <a:spcBef>
                <a:spcPts val="300"/>
              </a:spcBef>
              <a:spcAft>
                <a:spcPts val="0"/>
              </a:spcAft>
              <a:buClr>
                <a:schemeClr val="dk1"/>
              </a:buClr>
              <a:buSzPts val="1000"/>
              <a:buNone/>
              <a:defRPr sz="1000"/>
            </a:lvl3pPr>
            <a:lvl4pPr lvl="3" algn="ctr">
              <a:lnSpc>
                <a:spcPct val="90000"/>
              </a:lnSpc>
              <a:spcBef>
                <a:spcPts val="300"/>
              </a:spcBef>
              <a:spcAft>
                <a:spcPts val="0"/>
              </a:spcAft>
              <a:buClr>
                <a:schemeClr val="dk1"/>
              </a:buClr>
              <a:buSzPts val="900"/>
              <a:buNone/>
              <a:defRPr sz="900"/>
            </a:lvl4pPr>
            <a:lvl5pPr lvl="4" algn="ctr">
              <a:lnSpc>
                <a:spcPct val="90000"/>
              </a:lnSpc>
              <a:spcBef>
                <a:spcPts val="300"/>
              </a:spcBef>
              <a:spcAft>
                <a:spcPts val="0"/>
              </a:spcAft>
              <a:buClr>
                <a:schemeClr val="dk1"/>
              </a:buClr>
              <a:buSzPts val="900"/>
              <a:buNone/>
              <a:defRPr sz="900"/>
            </a:lvl5pPr>
            <a:lvl6pPr lvl="5" algn="ctr">
              <a:lnSpc>
                <a:spcPct val="90000"/>
              </a:lnSpc>
              <a:spcBef>
                <a:spcPts val="300"/>
              </a:spcBef>
              <a:spcAft>
                <a:spcPts val="0"/>
              </a:spcAft>
              <a:buClr>
                <a:schemeClr val="dk1"/>
              </a:buClr>
              <a:buSzPts val="900"/>
              <a:buNone/>
              <a:defRPr sz="900"/>
            </a:lvl6pPr>
            <a:lvl7pPr lvl="6" algn="ctr">
              <a:lnSpc>
                <a:spcPct val="90000"/>
              </a:lnSpc>
              <a:spcBef>
                <a:spcPts val="300"/>
              </a:spcBef>
              <a:spcAft>
                <a:spcPts val="0"/>
              </a:spcAft>
              <a:buClr>
                <a:schemeClr val="dk1"/>
              </a:buClr>
              <a:buSzPts val="900"/>
              <a:buNone/>
              <a:defRPr sz="900"/>
            </a:lvl7pPr>
            <a:lvl8pPr lvl="7" algn="ctr">
              <a:lnSpc>
                <a:spcPct val="90000"/>
              </a:lnSpc>
              <a:spcBef>
                <a:spcPts val="300"/>
              </a:spcBef>
              <a:spcAft>
                <a:spcPts val="0"/>
              </a:spcAft>
              <a:buClr>
                <a:schemeClr val="dk1"/>
              </a:buClr>
              <a:buSzPts val="900"/>
              <a:buNone/>
              <a:defRPr sz="900"/>
            </a:lvl8pPr>
            <a:lvl9pPr lvl="8" algn="ctr">
              <a:lnSpc>
                <a:spcPct val="90000"/>
              </a:lnSpc>
              <a:spcBef>
                <a:spcPts val="300"/>
              </a:spcBef>
              <a:spcAft>
                <a:spcPts val="0"/>
              </a:spcAft>
              <a:buClr>
                <a:schemeClr val="dk1"/>
              </a:buClr>
              <a:buSzPts val="900"/>
              <a:buNone/>
              <a:defRPr sz="900"/>
            </a:lvl9pPr>
          </a:lstStyle>
          <a:p>
            <a:endParaRPr/>
          </a:p>
        </p:txBody>
      </p:sp>
      <p:pic>
        <p:nvPicPr>
          <p:cNvPr id="11" name="Google Shape;11;p2"/>
          <p:cNvPicPr preferRelativeResize="0"/>
          <p:nvPr/>
        </p:nvPicPr>
        <p:blipFill rotWithShape="1">
          <a:blip r:embed="rId2">
            <a:alphaModFix/>
          </a:blip>
          <a:srcRect/>
          <a:stretch/>
        </p:blipFill>
        <p:spPr>
          <a:xfrm>
            <a:off x="824913" y="4400095"/>
            <a:ext cx="3747088" cy="34350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3"/>
          <p:cNvSpPr/>
          <p:nvPr/>
        </p:nvSpPr>
        <p:spPr>
          <a:xfrm>
            <a:off x="0" y="0"/>
            <a:ext cx="9144000" cy="5532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 name="Google Shape;14;p3"/>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5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 name="Google Shape;15;p3"/>
          <p:cNvSpPr txBox="1">
            <a:spLocks noGrp="1"/>
          </p:cNvSpPr>
          <p:nvPr>
            <p:ph type="body" idx="1"/>
          </p:nvPr>
        </p:nvSpPr>
        <p:spPr>
          <a:xfrm>
            <a:off x="516834" y="1095374"/>
            <a:ext cx="8110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16"/>
        <p:cNvGrpSpPr/>
        <p:nvPr/>
      </p:nvGrpSpPr>
      <p:grpSpPr>
        <a:xfrm>
          <a:off x="0" y="0"/>
          <a:ext cx="0" cy="0"/>
          <a:chOff x="0" y="0"/>
          <a:chExt cx="0" cy="0"/>
        </a:xfrm>
      </p:grpSpPr>
      <p:sp>
        <p:nvSpPr>
          <p:cNvPr id="17" name="Google Shape;17;p4"/>
          <p:cNvSpPr/>
          <p:nvPr/>
        </p:nvSpPr>
        <p:spPr>
          <a:xfrm>
            <a:off x="0" y="0"/>
            <a:ext cx="3137100" cy="51435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 name="Google Shape;18;p4"/>
          <p:cNvSpPr txBox="1">
            <a:spLocks noGrp="1"/>
          </p:cNvSpPr>
          <p:nvPr>
            <p:ph type="title"/>
          </p:nvPr>
        </p:nvSpPr>
        <p:spPr>
          <a:xfrm>
            <a:off x="306421" y="321013"/>
            <a:ext cx="2655600" cy="4429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500"/>
              <a:buFont typeface="Arial"/>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 name="Google Shape;19;p4"/>
          <p:cNvSpPr txBox="1">
            <a:spLocks noGrp="1"/>
          </p:cNvSpPr>
          <p:nvPr>
            <p:ph type="body" idx="1"/>
          </p:nvPr>
        </p:nvSpPr>
        <p:spPr>
          <a:xfrm>
            <a:off x="3443591" y="321013"/>
            <a:ext cx="5263200" cy="4429800"/>
          </a:xfrm>
          <a:prstGeom prst="rect">
            <a:avLst/>
          </a:prstGeom>
          <a:noFill/>
          <a:ln>
            <a:noFill/>
          </a:ln>
        </p:spPr>
        <p:txBody>
          <a:bodyPr spcFirstLastPara="1" wrap="square" lIns="68575" tIns="34275" rIns="68575" bIns="34275" anchor="ctr" anchorCtr="0">
            <a:normAutofit/>
          </a:bodyPr>
          <a:lstStyle>
            <a:lvl1pPr marL="457200" lvl="0" indent="-361950" algn="l">
              <a:lnSpc>
                <a:spcPct val="90000"/>
              </a:lnSpc>
              <a:spcBef>
                <a:spcPts val="600"/>
              </a:spcBef>
              <a:spcAft>
                <a:spcPts val="0"/>
              </a:spcAft>
              <a:buClr>
                <a:schemeClr val="dk1"/>
              </a:buClr>
              <a:buSzPts val="2100"/>
              <a:buChar char="•"/>
              <a:defRPr sz="2100"/>
            </a:lvl1pPr>
            <a:lvl2pPr marL="914400" lvl="1" indent="-342900" algn="l">
              <a:lnSpc>
                <a:spcPct val="90000"/>
              </a:lnSpc>
              <a:spcBef>
                <a:spcPts val="300"/>
              </a:spcBef>
              <a:spcAft>
                <a:spcPts val="0"/>
              </a:spcAft>
              <a:buClr>
                <a:schemeClr val="dk1"/>
              </a:buClr>
              <a:buSzPts val="1800"/>
              <a:buChar char="•"/>
              <a:defRPr sz="1800"/>
            </a:lvl2pPr>
            <a:lvl3pPr marL="1371600" lvl="2" indent="-304800" algn="l">
              <a:lnSpc>
                <a:spcPct val="90000"/>
              </a:lnSpc>
              <a:spcBef>
                <a:spcPts val="300"/>
              </a:spcBef>
              <a:spcAft>
                <a:spcPts val="0"/>
              </a:spcAft>
              <a:buClr>
                <a:schemeClr val="dk1"/>
              </a:buClr>
              <a:buSzPts val="1200"/>
              <a:buChar char="•"/>
              <a:defRPr sz="12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0"/>
        <p:cNvGrpSpPr/>
        <p:nvPr/>
      </p:nvGrpSpPr>
      <p:grpSpPr>
        <a:xfrm>
          <a:off x="0" y="0"/>
          <a:ext cx="0" cy="0"/>
          <a:chOff x="0" y="0"/>
          <a:chExt cx="0" cy="0"/>
        </a:xfrm>
      </p:grpSpPr>
      <p:sp>
        <p:nvSpPr>
          <p:cNvPr id="21" name="Google Shape;21;p5"/>
          <p:cNvSpPr/>
          <p:nvPr/>
        </p:nvSpPr>
        <p:spPr>
          <a:xfrm>
            <a:off x="0" y="0"/>
            <a:ext cx="9144000" cy="8946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 name="Google Shape;22;p5"/>
          <p:cNvSpPr txBox="1">
            <a:spLocks noGrp="1"/>
          </p:cNvSpPr>
          <p:nvPr>
            <p:ph type="title"/>
          </p:nvPr>
        </p:nvSpPr>
        <p:spPr>
          <a:xfrm>
            <a:off x="669598" y="1"/>
            <a:ext cx="7886700" cy="894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 name="Google Shape;23;p5"/>
          <p:cNvSpPr txBox="1">
            <a:spLocks noGrp="1"/>
          </p:cNvSpPr>
          <p:nvPr>
            <p:ph type="body" idx="1"/>
          </p:nvPr>
        </p:nvSpPr>
        <p:spPr>
          <a:xfrm>
            <a:off x="669599" y="1161481"/>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100"/>
              <a:buNone/>
              <a:defRPr sz="1100" b="1"/>
            </a:lvl2pPr>
            <a:lvl3pPr marL="1371600" lvl="2" indent="-228600" algn="l">
              <a:lnSpc>
                <a:spcPct val="90000"/>
              </a:lnSpc>
              <a:spcBef>
                <a:spcPts val="300"/>
              </a:spcBef>
              <a:spcAft>
                <a:spcPts val="0"/>
              </a:spcAft>
              <a:buClr>
                <a:schemeClr val="dk1"/>
              </a:buClr>
              <a:buSzPts val="1000"/>
              <a:buNone/>
              <a:defRPr sz="10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24" name="Google Shape;24;p5"/>
          <p:cNvSpPr txBox="1">
            <a:spLocks noGrp="1"/>
          </p:cNvSpPr>
          <p:nvPr>
            <p:ph type="body" idx="2"/>
          </p:nvPr>
        </p:nvSpPr>
        <p:spPr>
          <a:xfrm>
            <a:off x="669599" y="1779415"/>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5" name="Google Shape;25;p5"/>
          <p:cNvSpPr txBox="1">
            <a:spLocks noGrp="1"/>
          </p:cNvSpPr>
          <p:nvPr>
            <p:ph type="body" idx="3"/>
          </p:nvPr>
        </p:nvSpPr>
        <p:spPr>
          <a:xfrm>
            <a:off x="4668908" y="1161481"/>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100"/>
              <a:buNone/>
              <a:defRPr sz="1100" b="1"/>
            </a:lvl2pPr>
            <a:lvl3pPr marL="1371600" lvl="2" indent="-228600" algn="l">
              <a:lnSpc>
                <a:spcPct val="90000"/>
              </a:lnSpc>
              <a:spcBef>
                <a:spcPts val="300"/>
              </a:spcBef>
              <a:spcAft>
                <a:spcPts val="0"/>
              </a:spcAft>
              <a:buClr>
                <a:schemeClr val="dk1"/>
              </a:buClr>
              <a:buSzPts val="1000"/>
              <a:buNone/>
              <a:defRPr sz="10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26" name="Google Shape;26;p5"/>
          <p:cNvSpPr txBox="1">
            <a:spLocks noGrp="1"/>
          </p:cNvSpPr>
          <p:nvPr>
            <p:ph type="body" idx="4"/>
          </p:nvPr>
        </p:nvSpPr>
        <p:spPr>
          <a:xfrm>
            <a:off x="4668908" y="1779415"/>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27"/>
        <p:cNvGrpSpPr/>
        <p:nvPr/>
      </p:nvGrpSpPr>
      <p:grpSpPr>
        <a:xfrm>
          <a:off x="0" y="0"/>
          <a:ext cx="0" cy="0"/>
          <a:chOff x="0" y="0"/>
          <a:chExt cx="0" cy="0"/>
        </a:xfrm>
      </p:grpSpPr>
      <p:sp>
        <p:nvSpPr>
          <p:cNvPr id="28" name="Google Shape;28;p6"/>
          <p:cNvSpPr/>
          <p:nvPr/>
        </p:nvSpPr>
        <p:spPr>
          <a:xfrm>
            <a:off x="0" y="1701401"/>
            <a:ext cx="9144000" cy="24567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 name="Google Shape;29;p6"/>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3400"/>
              <a:buFont typeface="Arial"/>
              <a:buNone/>
              <a:defRPr sz="34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 name="Google Shape;30;p6"/>
          <p:cNvSpPr txBox="1">
            <a:spLocks noGrp="1"/>
          </p:cNvSpPr>
          <p:nvPr>
            <p:ph type="body" idx="1"/>
          </p:nvPr>
        </p:nvSpPr>
        <p:spPr>
          <a:xfrm>
            <a:off x="623888" y="3442099"/>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600"/>
              </a:spcBef>
              <a:spcAft>
                <a:spcPts val="0"/>
              </a:spcAft>
              <a:buClr>
                <a:schemeClr val="lt1"/>
              </a:buClr>
              <a:buSzPts val="1400"/>
              <a:buNone/>
              <a:defRPr sz="1400">
                <a:solidFill>
                  <a:schemeClr val="lt1"/>
                </a:solidFill>
              </a:defRPr>
            </a:lvl1pPr>
            <a:lvl2pPr marL="914400" lvl="1" indent="-228600" algn="l">
              <a:lnSpc>
                <a:spcPct val="90000"/>
              </a:lnSpc>
              <a:spcBef>
                <a:spcPts val="300"/>
              </a:spcBef>
              <a:spcAft>
                <a:spcPts val="0"/>
              </a:spcAft>
              <a:buClr>
                <a:srgbClr val="888888"/>
              </a:buClr>
              <a:buSzPts val="1100"/>
              <a:buNone/>
              <a:defRPr sz="1100">
                <a:solidFill>
                  <a:srgbClr val="888888"/>
                </a:solidFill>
              </a:defRPr>
            </a:lvl2pPr>
            <a:lvl3pPr marL="1371600" lvl="2" indent="-228600" algn="l">
              <a:lnSpc>
                <a:spcPct val="90000"/>
              </a:lnSpc>
              <a:spcBef>
                <a:spcPts val="300"/>
              </a:spcBef>
              <a:spcAft>
                <a:spcPts val="0"/>
              </a:spcAft>
              <a:buClr>
                <a:srgbClr val="888888"/>
              </a:buClr>
              <a:buSzPts val="1000"/>
              <a:buNone/>
              <a:defRPr sz="1000">
                <a:solidFill>
                  <a:srgbClr val="888888"/>
                </a:solidFill>
              </a:defRPr>
            </a:lvl3pPr>
            <a:lvl4pPr marL="1828800" lvl="3" indent="-228600" algn="l">
              <a:lnSpc>
                <a:spcPct val="90000"/>
              </a:lnSpc>
              <a:spcBef>
                <a:spcPts val="300"/>
              </a:spcBef>
              <a:spcAft>
                <a:spcPts val="0"/>
              </a:spcAft>
              <a:buClr>
                <a:srgbClr val="888888"/>
              </a:buClr>
              <a:buSzPts val="900"/>
              <a:buNone/>
              <a:defRPr sz="900">
                <a:solidFill>
                  <a:srgbClr val="888888"/>
                </a:solidFill>
              </a:defRPr>
            </a:lvl4pPr>
            <a:lvl5pPr marL="2286000" lvl="4" indent="-228600" algn="l">
              <a:lnSpc>
                <a:spcPct val="90000"/>
              </a:lnSpc>
              <a:spcBef>
                <a:spcPts val="300"/>
              </a:spcBef>
              <a:spcAft>
                <a:spcPts val="0"/>
              </a:spcAft>
              <a:buClr>
                <a:srgbClr val="888888"/>
              </a:buClr>
              <a:buSzPts val="900"/>
              <a:buNone/>
              <a:defRPr sz="900">
                <a:solidFill>
                  <a:srgbClr val="888888"/>
                </a:solidFill>
              </a:defRPr>
            </a:lvl5pPr>
            <a:lvl6pPr marL="2743200" lvl="5" indent="-228600" algn="l">
              <a:lnSpc>
                <a:spcPct val="90000"/>
              </a:lnSpc>
              <a:spcBef>
                <a:spcPts val="300"/>
              </a:spcBef>
              <a:spcAft>
                <a:spcPts val="0"/>
              </a:spcAft>
              <a:buClr>
                <a:srgbClr val="888888"/>
              </a:buClr>
              <a:buSzPts val="900"/>
              <a:buNone/>
              <a:defRPr sz="900">
                <a:solidFill>
                  <a:srgbClr val="888888"/>
                </a:solidFill>
              </a:defRPr>
            </a:lvl6pPr>
            <a:lvl7pPr marL="3200400" lvl="6" indent="-228600" algn="l">
              <a:lnSpc>
                <a:spcPct val="90000"/>
              </a:lnSpc>
              <a:spcBef>
                <a:spcPts val="300"/>
              </a:spcBef>
              <a:spcAft>
                <a:spcPts val="0"/>
              </a:spcAft>
              <a:buClr>
                <a:srgbClr val="888888"/>
              </a:buClr>
              <a:buSzPts val="900"/>
              <a:buNone/>
              <a:defRPr sz="900">
                <a:solidFill>
                  <a:srgbClr val="888888"/>
                </a:solidFill>
              </a:defRPr>
            </a:lvl7pPr>
            <a:lvl8pPr marL="3657600" lvl="7" indent="-228600" algn="l">
              <a:lnSpc>
                <a:spcPct val="90000"/>
              </a:lnSpc>
              <a:spcBef>
                <a:spcPts val="300"/>
              </a:spcBef>
              <a:spcAft>
                <a:spcPts val="0"/>
              </a:spcAft>
              <a:buClr>
                <a:srgbClr val="888888"/>
              </a:buClr>
              <a:buSzPts val="900"/>
              <a:buNone/>
              <a:defRPr sz="900">
                <a:solidFill>
                  <a:srgbClr val="888888"/>
                </a:solidFill>
              </a:defRPr>
            </a:lvl8pPr>
            <a:lvl9pPr marL="4114800" lvl="8" indent="-228600" algn="l">
              <a:lnSpc>
                <a:spcPct val="90000"/>
              </a:lnSpc>
              <a:spcBef>
                <a:spcPts val="300"/>
              </a:spcBef>
              <a:spcAft>
                <a:spcPts val="0"/>
              </a:spcAft>
              <a:buClr>
                <a:srgbClr val="888888"/>
              </a:buClr>
              <a:buSzPts val="900"/>
              <a:buNone/>
              <a:defRPr sz="900">
                <a:solidFill>
                  <a:srgbClr val="888888"/>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96346" y="1"/>
            <a:ext cx="8110200" cy="8745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2500"/>
              <a:buFont typeface="Arial"/>
              <a:buNone/>
              <a:defRPr sz="2500" b="1"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596346" y="1095374"/>
            <a:ext cx="8110200" cy="3263400"/>
          </a:xfrm>
          <a:prstGeom prst="rect">
            <a:avLst/>
          </a:prstGeom>
          <a:noFill/>
          <a:ln>
            <a:noFill/>
          </a:ln>
        </p:spPr>
        <p:txBody>
          <a:bodyPr spcFirstLastPara="1" wrap="square" lIns="68575" tIns="34275" rIns="68575" bIns="34275" anchor="t" anchorCtr="0">
            <a:normAutofit/>
          </a:bodyPr>
          <a:lstStyle>
            <a:lvl1pPr marL="457200" marR="0" lvl="0"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6pPr>
            <a:lvl7pPr marL="3200400" marR="0" lvl="6"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7pPr>
            <a:lvl8pPr marL="3657600" marR="0" lvl="7"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8pPr>
            <a:lvl9pPr marL="4114800" marR="0" lvl="8"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y.vybiral@iow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legis.iowa.gov/docs/code/8.11.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e.iowa.gov/higher-ed/cte/perkins-v#local-application" TargetMode="External"/><Relationship Id="rId7" Type="http://schemas.openxmlformats.org/officeDocument/2006/relationships/hyperlink" Target="https://educate.iowa.gov/media/8749/download?inlin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iowagrants.gov/viewStorefrontOpportunity.do?OIDString=1774883761397%7COpportunity" TargetMode="External"/><Relationship Id="rId5" Type="http://schemas.openxmlformats.org/officeDocument/2006/relationships/hyperlink" Target="https://www.iowagrants.gov/viewStorefrontOpportunity.do?OIDString=1774883384471%7COpportunity" TargetMode="External"/><Relationship Id="rId4" Type="http://schemas.openxmlformats.org/officeDocument/2006/relationships/hyperlink" Target="https://www.iowagrants.gov/index.d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ducateiowa.gov/documents/perkins-v-allowable-and-unallowable-expenditures-academic-year-2023-2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mailto:amy.vybiral@iowa.gov"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jeffrey.fletcher@iowa.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hyperlink" Target="mailto:amy.vybiral@iow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Jeffrey.fletcher@iowa.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amy.Vybiral@iowa.gov"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8.png"/><Relationship Id="rId7" Type="http://schemas.openxmlformats.org/officeDocument/2006/relationships/hyperlink" Target="mailto:amy.vybiral@iowa.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mailto:shelly.duwa@iowa.gov" TargetMode="External"/><Relationship Id="rId5" Type="http://schemas.openxmlformats.org/officeDocument/2006/relationships/image" Target="../media/image29.jpg"/><Relationship Id="rId4" Type="http://schemas.openxmlformats.org/officeDocument/2006/relationships/hyperlink" Target="mailto:cale.hutchings@iowa.gov" TargetMode="External"/><Relationship Id="rId9" Type="http://schemas.openxmlformats.org/officeDocument/2006/relationships/image" Target="../media/image31.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amy.vybiral@iowa.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amy.vybiral@iowa.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iowagrants.gov" TargetMode="External"/><Relationship Id="rId3" Type="http://schemas.openxmlformats.org/officeDocument/2006/relationships/hyperlink" Target="https://iowagrants.gov/index.do" TargetMode="External"/><Relationship Id="rId7" Type="http://schemas.openxmlformats.org/officeDocument/2006/relationships/hyperlink" Target="https://dom.iowa.gov/grants#block-views-block-single-resource-block-7%2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ducate.iowa.gov/media/6133/download?inline" TargetMode="External"/><Relationship Id="rId5" Type="http://schemas.openxmlformats.org/officeDocument/2006/relationships/hyperlink" Target="https://youtu.be/RAhCkrtHldE" TargetMode="External"/><Relationship Id="rId4" Type="http://schemas.openxmlformats.org/officeDocument/2006/relationships/hyperlink" Target="https://educate.iowa.gov/media/6001/download?inlin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ducate.iowa.gov/media/6001/download?inlin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egis.iowa.gov/docs/code/8.11.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254410" y="1"/>
            <a:ext cx="8452200" cy="5532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SzPts val="4000"/>
              <a:buNone/>
            </a:pPr>
            <a:r>
              <a:rPr lang="en-US" dirty="0"/>
              <a:t>Agenda</a:t>
            </a:r>
            <a:endParaRPr dirty="0"/>
          </a:p>
        </p:txBody>
      </p:sp>
      <p:sp>
        <p:nvSpPr>
          <p:cNvPr id="36" name="Google Shape;36;p7"/>
          <p:cNvSpPr txBox="1">
            <a:spLocks noGrp="1"/>
          </p:cNvSpPr>
          <p:nvPr>
            <p:ph type="body" idx="1"/>
          </p:nvPr>
        </p:nvSpPr>
        <p:spPr>
          <a:xfrm>
            <a:off x="254399" y="625475"/>
            <a:ext cx="8638200" cy="43224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2400"/>
              <a:buNone/>
            </a:pPr>
            <a:r>
              <a:rPr lang="en-US" sz="1500" b="1">
                <a:solidFill>
                  <a:schemeClr val="accent1"/>
                </a:solidFill>
                <a:highlight>
                  <a:srgbClr val="FFFFFF"/>
                </a:highlight>
              </a:rPr>
              <a:t>2026-2027 Perkins V Application Walkthrough for Grant Recipients</a:t>
            </a:r>
            <a:endParaRPr sz="1500" b="1">
              <a:solidFill>
                <a:schemeClr val="accent1"/>
              </a:solidFill>
              <a:highlight>
                <a:srgbClr val="FFFFFF"/>
              </a:highlight>
            </a:endParaRPr>
          </a:p>
          <a:p>
            <a:pPr marL="0" lvl="0" indent="0" algn="ctr" rtl="0">
              <a:lnSpc>
                <a:spcPct val="115000"/>
              </a:lnSpc>
              <a:spcBef>
                <a:spcPts val="0"/>
              </a:spcBef>
              <a:spcAft>
                <a:spcPts val="0"/>
              </a:spcAft>
              <a:buSzPts val="2400"/>
              <a:buNone/>
            </a:pPr>
            <a:r>
              <a:rPr lang="en-US" sz="1500" b="1">
                <a:solidFill>
                  <a:schemeClr val="accent1"/>
                </a:solidFill>
                <a:highlight>
                  <a:srgbClr val="FFFFFF"/>
                </a:highlight>
              </a:rPr>
              <a:t>Wednesday, May 6, 2026 @ 2:00 PM</a:t>
            </a:r>
            <a:endParaRPr sz="1500" b="1">
              <a:solidFill>
                <a:schemeClr val="accent1"/>
              </a:solidFill>
              <a:highlight>
                <a:srgbClr val="FFFFFF"/>
              </a:highlight>
            </a:endParaRPr>
          </a:p>
          <a:p>
            <a:pPr marL="0" lvl="0" indent="0" algn="ctr" rtl="0">
              <a:lnSpc>
                <a:spcPct val="115000"/>
              </a:lnSpc>
              <a:spcBef>
                <a:spcPts val="0"/>
              </a:spcBef>
              <a:spcAft>
                <a:spcPts val="0"/>
              </a:spcAft>
              <a:buSzPts val="2400"/>
              <a:buNone/>
            </a:pPr>
            <a:endParaRPr sz="1500">
              <a:highlight>
                <a:srgbClr val="FFFFFF"/>
              </a:highlight>
            </a:endParaRPr>
          </a:p>
          <a:p>
            <a:pPr marL="0" lvl="0" indent="0" algn="ctr" rtl="0">
              <a:lnSpc>
                <a:spcPct val="115000"/>
              </a:lnSpc>
              <a:spcBef>
                <a:spcPts val="0"/>
              </a:spcBef>
              <a:spcAft>
                <a:spcPts val="0"/>
              </a:spcAft>
              <a:buClr>
                <a:schemeClr val="dk1"/>
              </a:buClr>
              <a:buSzPts val="1100"/>
              <a:buFont typeface="Arial"/>
              <a:buNone/>
            </a:pPr>
            <a:r>
              <a:rPr lang="en-US" sz="1500" b="1" u="sng">
                <a:highlight>
                  <a:srgbClr val="FFFF00"/>
                </a:highlight>
              </a:rPr>
              <a:t>The application deadline is June 30, 2026 @ 11:59:59 PM. </a:t>
            </a:r>
            <a:endParaRPr sz="1500"/>
          </a:p>
          <a:p>
            <a:pPr marL="0" lvl="0" indent="0" algn="l" rtl="0">
              <a:lnSpc>
                <a:spcPct val="115000"/>
              </a:lnSpc>
              <a:spcBef>
                <a:spcPts val="1300"/>
              </a:spcBef>
              <a:spcAft>
                <a:spcPts val="0"/>
              </a:spcAft>
              <a:buSzPts val="2400"/>
              <a:buNone/>
            </a:pPr>
            <a:r>
              <a:rPr lang="en-US" sz="1500">
                <a:highlight>
                  <a:srgbClr val="FFFFFF"/>
                </a:highlight>
              </a:rPr>
              <a:t>Amy (email) - </a:t>
            </a:r>
            <a:r>
              <a:rPr lang="en-US" sz="1500" u="sng">
                <a:solidFill>
                  <a:schemeClr val="hlink"/>
                </a:solidFill>
                <a:highlight>
                  <a:srgbClr val="FFFF00"/>
                </a:highlight>
                <a:hlinkClick r:id="rId3"/>
              </a:rPr>
              <a:t>FY 2027 Budget Prior Approval</a:t>
            </a:r>
            <a:r>
              <a:rPr lang="en-US" sz="1500">
                <a:highlight>
                  <a:srgbClr val="FFFF00"/>
                </a:highlight>
              </a:rPr>
              <a:t> </a:t>
            </a:r>
            <a:r>
              <a:rPr lang="en-US" sz="1500">
                <a:highlight>
                  <a:srgbClr val="FFFFFF"/>
                </a:highlight>
              </a:rPr>
              <a:t>for Upload into FY27 Perkins Application</a:t>
            </a:r>
            <a:endParaRPr sz="1500">
              <a:highlight>
                <a:srgbClr val="FFFFFF"/>
              </a:highlight>
            </a:endParaRPr>
          </a:p>
          <a:p>
            <a:pPr marL="0" lvl="0" indent="0" algn="l" rtl="0">
              <a:lnSpc>
                <a:spcPct val="115000"/>
              </a:lnSpc>
              <a:spcBef>
                <a:spcPts val="1000"/>
              </a:spcBef>
              <a:spcAft>
                <a:spcPts val="0"/>
              </a:spcAft>
              <a:buSzPts val="2400"/>
              <a:buNone/>
            </a:pPr>
            <a:r>
              <a:rPr lang="en-US" sz="1500" b="1"/>
              <a:t>Completing the FY27 Perkins Application Forms in IowaGrants</a:t>
            </a:r>
            <a:endParaRPr sz="1500" b="1"/>
          </a:p>
          <a:p>
            <a:pPr marL="0" lvl="0" indent="0" algn="l" rtl="0">
              <a:lnSpc>
                <a:spcPct val="115000"/>
              </a:lnSpc>
              <a:spcBef>
                <a:spcPts val="0"/>
              </a:spcBef>
              <a:spcAft>
                <a:spcPts val="0"/>
              </a:spcAft>
              <a:buNone/>
            </a:pPr>
            <a:r>
              <a:rPr lang="en-US" sz="1500" i="1"/>
              <a:t>Required no more, win! – Cover sheet: General Information (Secondary/Postsecondary)</a:t>
            </a:r>
            <a:endParaRPr sz="1500" i="1"/>
          </a:p>
          <a:p>
            <a:pPr marL="914400" lvl="0" indent="-323850" algn="l" rtl="0">
              <a:lnSpc>
                <a:spcPct val="115000"/>
              </a:lnSpc>
              <a:spcBef>
                <a:spcPts val="0"/>
              </a:spcBef>
              <a:spcAft>
                <a:spcPts val="0"/>
              </a:spcAft>
              <a:buSzPts val="1500"/>
              <a:buAutoNum type="arabicPeriod"/>
            </a:pPr>
            <a:r>
              <a:rPr lang="en-US" sz="1500"/>
              <a:t>Cover page - Perkins Basic (Secondary/Postsecondary)</a:t>
            </a:r>
            <a:endParaRPr sz="1500"/>
          </a:p>
          <a:p>
            <a:pPr marL="1371600" lvl="2" indent="-228600" algn="l" rtl="0">
              <a:lnSpc>
                <a:spcPct val="115000"/>
              </a:lnSpc>
              <a:spcBef>
                <a:spcPts val="0"/>
              </a:spcBef>
              <a:spcAft>
                <a:spcPts val="0"/>
              </a:spcAft>
              <a:buClr>
                <a:srgbClr val="E69138"/>
              </a:buClr>
              <a:buSzPts val="1400"/>
              <a:buNone/>
            </a:pPr>
            <a:r>
              <a:rPr lang="en-US" sz="1500" b="1" i="1" u="sng">
                <a:solidFill>
                  <a:srgbClr val="E69138"/>
                </a:solidFill>
              </a:rPr>
              <a:t>Must include Business Manager Contact Information</a:t>
            </a:r>
            <a:endParaRPr sz="1500" b="1" i="1" u="sng">
              <a:solidFill>
                <a:srgbClr val="E69138"/>
              </a:solidFill>
            </a:endParaRPr>
          </a:p>
          <a:p>
            <a:pPr marL="914400" lvl="0" indent="-323850" algn="l" rtl="0">
              <a:lnSpc>
                <a:spcPct val="115000"/>
              </a:lnSpc>
              <a:spcBef>
                <a:spcPts val="0"/>
              </a:spcBef>
              <a:spcAft>
                <a:spcPts val="0"/>
              </a:spcAft>
              <a:buSzPts val="1500"/>
              <a:buAutoNum type="arabicPeriod"/>
            </a:pPr>
            <a:r>
              <a:rPr lang="en-US" sz="1500" i="1">
                <a:solidFill>
                  <a:schemeClr val="accent1"/>
                </a:solidFill>
              </a:rPr>
              <a:t>Consortium Members (Secondary only)</a:t>
            </a:r>
            <a:endParaRPr sz="1500" i="1">
              <a:solidFill>
                <a:schemeClr val="accent1"/>
              </a:solidFill>
            </a:endParaRPr>
          </a:p>
          <a:p>
            <a:pPr marL="914400" lvl="0" indent="-323850" algn="l" rtl="0">
              <a:lnSpc>
                <a:spcPct val="115000"/>
              </a:lnSpc>
              <a:spcBef>
                <a:spcPts val="0"/>
              </a:spcBef>
              <a:spcAft>
                <a:spcPts val="0"/>
              </a:spcAft>
              <a:buSzPts val="1500"/>
              <a:buAutoNum type="arabicPeriod"/>
            </a:pPr>
            <a:r>
              <a:rPr lang="en-US" sz="1500"/>
              <a:t>(Amy V.) Perkins V Budget Form (Secondary/Postsecondary) - Upload approved budget template; simply enter ($) amounts by budget line by Perkins Activity</a:t>
            </a:r>
            <a:endParaRPr sz="1500"/>
          </a:p>
          <a:p>
            <a:pPr marL="914400" lvl="0" indent="-323850" algn="l" rtl="0">
              <a:lnSpc>
                <a:spcPct val="115000"/>
              </a:lnSpc>
              <a:spcBef>
                <a:spcPts val="0"/>
              </a:spcBef>
              <a:spcAft>
                <a:spcPts val="0"/>
              </a:spcAft>
              <a:buSzPts val="1500"/>
              <a:buAutoNum type="arabicPeriod"/>
            </a:pPr>
            <a:r>
              <a:rPr lang="en-US" sz="1500"/>
              <a:t>Spring ‘26/CLNA4 Outcomes Form (9 Questions)</a:t>
            </a:r>
            <a:endParaRPr sz="1500"/>
          </a:p>
          <a:p>
            <a:pPr marL="914400" lvl="0" indent="-323850" algn="l" rtl="0">
              <a:lnSpc>
                <a:spcPct val="115000"/>
              </a:lnSpc>
              <a:spcBef>
                <a:spcPts val="0"/>
              </a:spcBef>
              <a:spcAft>
                <a:spcPts val="0"/>
              </a:spcAft>
              <a:buSzPts val="1500"/>
              <a:buAutoNum type="arabicPeriod"/>
            </a:pPr>
            <a:r>
              <a:rPr lang="en-US" sz="1500"/>
              <a:t>Minority Impact Statement (2008 Iowa Acts, </a:t>
            </a:r>
            <a:r>
              <a:rPr lang="en-US" sz="1500" u="sng">
                <a:solidFill>
                  <a:schemeClr val="hlink"/>
                </a:solidFill>
                <a:hlinkClick r:id="rId4"/>
              </a:rPr>
              <a:t>HF 2393, Iowa Code Section 8.11</a:t>
            </a:r>
            <a:r>
              <a:rPr lang="en-US" sz="1500"/>
              <a:t>)</a:t>
            </a:r>
            <a:endParaRPr sz="1500"/>
          </a:p>
          <a:p>
            <a:pPr marL="914400" lvl="0" indent="-323850" algn="l" rtl="0">
              <a:lnSpc>
                <a:spcPct val="115000"/>
              </a:lnSpc>
              <a:spcBef>
                <a:spcPts val="0"/>
              </a:spcBef>
              <a:spcAft>
                <a:spcPts val="0"/>
              </a:spcAft>
              <a:buSzPts val="1500"/>
              <a:buAutoNum type="arabicPeriod"/>
            </a:pPr>
            <a:r>
              <a:rPr lang="en-US" sz="1500"/>
              <a:t>Assurances/Agreements (Secondary/Postsecondary)</a:t>
            </a:r>
            <a:endParaRPr sz="1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descr="Naming Your Application/Grant Title &amp; Adding Additional Contacts During the Application Creation Wizard Process"/>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SzPts val="990"/>
              <a:buNone/>
            </a:pPr>
            <a:r>
              <a:rPr lang="en-US" sz="1600" dirty="0"/>
              <a:t>Naming Your Application/Grant Title &amp; Adding Additional Contacts During the Application Creation Wizard Process</a:t>
            </a:r>
            <a:endParaRPr sz="1600" dirty="0"/>
          </a:p>
        </p:txBody>
      </p:sp>
      <p:sp>
        <p:nvSpPr>
          <p:cNvPr id="97" name="Google Shape;97;p16"/>
          <p:cNvSpPr txBox="1"/>
          <p:nvPr/>
        </p:nvSpPr>
        <p:spPr>
          <a:xfrm>
            <a:off x="127200" y="762900"/>
            <a:ext cx="4119600" cy="3811500"/>
          </a:xfrm>
          <a:prstGeom prst="rect">
            <a:avLst/>
          </a:prstGeom>
          <a:noFill/>
          <a:ln>
            <a:noFill/>
          </a:ln>
        </p:spPr>
        <p:txBody>
          <a:bodyPr spcFirstLastPara="1" wrap="square" lIns="91425" tIns="91425" rIns="91425" bIns="91425" anchor="t" anchorCtr="0">
            <a:spAutoFit/>
          </a:bodyPr>
          <a:lstStyle/>
          <a:p>
            <a:pPr marL="114300" lvl="0" indent="0" algn="l" rtl="0">
              <a:lnSpc>
                <a:spcPct val="115000"/>
              </a:lnSpc>
              <a:spcBef>
                <a:spcPts val="0"/>
              </a:spcBef>
              <a:spcAft>
                <a:spcPts val="0"/>
              </a:spcAft>
              <a:buNone/>
            </a:pPr>
            <a:r>
              <a:rPr lang="en-US" sz="1300" b="1">
                <a:solidFill>
                  <a:schemeClr val="dk1"/>
                </a:solidFill>
                <a:highlight>
                  <a:srgbClr val="FFFF00"/>
                </a:highlight>
              </a:rPr>
              <a:t>Please review the “Additional Applicants” list; identify, select, and click on each additional contact that must be involved with the grant before clicking “Save Form Information.</a:t>
            </a:r>
            <a:r>
              <a:rPr lang="en-US" sz="1300" b="1">
                <a:solidFill>
                  <a:schemeClr val="dk1"/>
                </a:solidFill>
              </a:rPr>
              <a:t>”</a:t>
            </a:r>
            <a:endParaRPr sz="1300" b="1">
              <a:solidFill>
                <a:schemeClr val="dk1"/>
              </a:solidFill>
            </a:endParaRPr>
          </a:p>
          <a:p>
            <a:pPr marL="114300" lvl="0" indent="0" algn="just" rtl="0">
              <a:lnSpc>
                <a:spcPct val="115000"/>
              </a:lnSpc>
              <a:spcBef>
                <a:spcPts val="800"/>
              </a:spcBef>
              <a:spcAft>
                <a:spcPts val="0"/>
              </a:spcAft>
              <a:buNone/>
            </a:pPr>
            <a:r>
              <a:rPr lang="en-US" sz="1300" b="1">
                <a:solidFill>
                  <a:srgbClr val="C00000"/>
                </a:solidFill>
                <a:highlight>
                  <a:srgbClr val="FFFF00"/>
                </a:highlight>
              </a:rPr>
              <a:t>At a minimum, you </a:t>
            </a:r>
            <a:r>
              <a:rPr lang="en-US" sz="1300" b="1" u="sng">
                <a:solidFill>
                  <a:srgbClr val="C00000"/>
                </a:solidFill>
                <a:highlight>
                  <a:srgbClr val="FFFF00"/>
                </a:highlight>
              </a:rPr>
              <a:t>MUST</a:t>
            </a:r>
            <a:r>
              <a:rPr lang="en-US" sz="1300" b="1">
                <a:solidFill>
                  <a:srgbClr val="C00000"/>
                </a:solidFill>
                <a:highlight>
                  <a:srgbClr val="FFFF00"/>
                </a:highlight>
              </a:rPr>
              <a:t> include the business officer contact for the grant subrecipient who will be submitting claims, especially, if this is not the same person submitting the application.</a:t>
            </a:r>
            <a:endParaRPr sz="1300" b="1">
              <a:solidFill>
                <a:srgbClr val="C00000"/>
              </a:solidFill>
              <a:highlight>
                <a:srgbClr val="FFFF00"/>
              </a:highlight>
            </a:endParaRPr>
          </a:p>
          <a:p>
            <a:pPr marL="114300" lvl="0" indent="0" algn="just" rtl="0">
              <a:lnSpc>
                <a:spcPct val="115000"/>
              </a:lnSpc>
              <a:spcBef>
                <a:spcPts val="800"/>
              </a:spcBef>
              <a:spcAft>
                <a:spcPts val="800"/>
              </a:spcAft>
              <a:buNone/>
            </a:pPr>
            <a:r>
              <a:rPr lang="en-US" sz="1300">
                <a:solidFill>
                  <a:schemeClr val="dk1"/>
                </a:solidFill>
              </a:rPr>
              <a:t>“Additional applicants” become “additional contacts” once it becomes a grant project, which means additional users will have access to the Perkins grant project. E.g., fiscal agent’s business officer ability to submit claims. Doing this now will save some headache to gain access for users after-the-fact.</a:t>
            </a:r>
            <a:endParaRPr sz="1300">
              <a:solidFill>
                <a:schemeClr val="dk1"/>
              </a:solidFill>
            </a:endParaRPr>
          </a:p>
        </p:txBody>
      </p:sp>
      <p:pic>
        <p:nvPicPr>
          <p:cNvPr id="98" name="Google Shape;98;p16" descr="Naming Your Application/Grant Title &amp; Adding Additional Contacts During the Application Creation Wizard Process"/>
          <p:cNvPicPr preferRelativeResize="0"/>
          <p:nvPr/>
        </p:nvPicPr>
        <p:blipFill>
          <a:blip r:embed="rId3">
            <a:alphaModFix/>
          </a:blip>
          <a:stretch>
            <a:fillRect/>
          </a:stretch>
        </p:blipFill>
        <p:spPr>
          <a:xfrm>
            <a:off x="4365475" y="840125"/>
            <a:ext cx="4573749" cy="376715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US" sz="2440" dirty="0"/>
              <a:t>Cover Page for Perkins</a:t>
            </a:r>
            <a:endParaRPr sz="2440" dirty="0"/>
          </a:p>
        </p:txBody>
      </p:sp>
      <p:sp>
        <p:nvSpPr>
          <p:cNvPr id="104" name="Google Shape;104;p17"/>
          <p:cNvSpPr txBox="1">
            <a:spLocks noGrp="1"/>
          </p:cNvSpPr>
          <p:nvPr>
            <p:ph type="body" idx="1"/>
          </p:nvPr>
        </p:nvSpPr>
        <p:spPr>
          <a:xfrm>
            <a:off x="104850" y="592525"/>
            <a:ext cx="8934300" cy="7446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800"/>
              </a:spcAft>
              <a:buNone/>
            </a:pPr>
            <a:r>
              <a:rPr lang="en-US" sz="1100"/>
              <a:t>Under “Perkins Contact Information”, enter the contact information of the applicant completing the IowaGrants application as well as additional contacts involved in managing this grant. Click “+ Add Row” for at least one primary Perkins contact for each consortium district member. Once the individual fields are completed, select "Save."  If the entity has multiple Perkins contacts, repeat this process for each individual. </a:t>
            </a:r>
            <a:endParaRPr sz="1100"/>
          </a:p>
        </p:txBody>
      </p:sp>
      <p:pic>
        <p:nvPicPr>
          <p:cNvPr id="105" name="Google Shape;105;p17" descr="Perkins Content Information Highlighting the Recipient Information tab"/>
          <p:cNvPicPr preferRelativeResize="0"/>
          <p:nvPr/>
        </p:nvPicPr>
        <p:blipFill rotWithShape="1">
          <a:blip r:embed="rId3">
            <a:alphaModFix/>
          </a:blip>
          <a:srcRect b="40512"/>
          <a:stretch/>
        </p:blipFill>
        <p:spPr>
          <a:xfrm>
            <a:off x="2705000" y="2492350"/>
            <a:ext cx="3870350" cy="1439150"/>
          </a:xfrm>
          <a:prstGeom prst="rect">
            <a:avLst/>
          </a:prstGeom>
          <a:noFill/>
          <a:ln>
            <a:noFill/>
          </a:ln>
        </p:spPr>
      </p:pic>
      <p:pic>
        <p:nvPicPr>
          <p:cNvPr id="106" name="Google Shape;106;p17" descr="Instructions for the Perkins Cover Page"/>
          <p:cNvPicPr preferRelativeResize="0"/>
          <p:nvPr/>
        </p:nvPicPr>
        <p:blipFill>
          <a:blip r:embed="rId4">
            <a:alphaModFix/>
          </a:blip>
          <a:stretch>
            <a:fillRect/>
          </a:stretch>
        </p:blipFill>
        <p:spPr>
          <a:xfrm>
            <a:off x="1300375" y="1297800"/>
            <a:ext cx="6941826" cy="1194550"/>
          </a:xfrm>
          <a:prstGeom prst="rect">
            <a:avLst/>
          </a:prstGeom>
          <a:noFill/>
          <a:ln>
            <a:noFill/>
          </a:ln>
        </p:spPr>
      </p:pic>
      <p:pic>
        <p:nvPicPr>
          <p:cNvPr id="107" name="Google Shape;107;p17" descr="Perkins Contact Information under the Cover Page"/>
          <p:cNvPicPr preferRelativeResize="0"/>
          <p:nvPr/>
        </p:nvPicPr>
        <p:blipFill>
          <a:blip r:embed="rId5">
            <a:alphaModFix/>
          </a:blip>
          <a:stretch>
            <a:fillRect/>
          </a:stretch>
        </p:blipFill>
        <p:spPr>
          <a:xfrm>
            <a:off x="254400" y="3931500"/>
            <a:ext cx="8357353" cy="1137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US" sz="2400"/>
              <a:t>Consortium Member Form (Secondary Only)</a:t>
            </a:r>
            <a:endParaRPr sz="2400"/>
          </a:p>
        </p:txBody>
      </p:sp>
      <p:sp>
        <p:nvSpPr>
          <p:cNvPr id="113" name="Google Shape;113;p18"/>
          <p:cNvSpPr txBox="1">
            <a:spLocks noGrp="1"/>
          </p:cNvSpPr>
          <p:nvPr>
            <p:ph type="body" idx="1"/>
          </p:nvPr>
        </p:nvSpPr>
        <p:spPr>
          <a:xfrm>
            <a:off x="196625" y="607775"/>
            <a:ext cx="8887200" cy="886500"/>
          </a:xfrm>
          <a:prstGeom prst="rect">
            <a:avLst/>
          </a:prstGeom>
        </p:spPr>
        <p:txBody>
          <a:bodyPr spcFirstLastPara="1" wrap="square" lIns="68575" tIns="34275" rIns="68575" bIns="34275" anchor="t" anchorCtr="0">
            <a:normAutofit/>
          </a:bodyPr>
          <a:lstStyle/>
          <a:p>
            <a:pPr marL="457200" lvl="0" indent="-285750" algn="just" rtl="0">
              <a:lnSpc>
                <a:spcPct val="90000"/>
              </a:lnSpc>
              <a:spcBef>
                <a:spcPts val="0"/>
              </a:spcBef>
              <a:spcAft>
                <a:spcPts val="0"/>
              </a:spcAft>
              <a:buSzPts val="900"/>
              <a:buAutoNum type="arabicPeriod"/>
            </a:pPr>
            <a:r>
              <a:rPr lang="en-US" sz="900"/>
              <a:t>Enter information indicating whether the applicant is applying as an individual district or as a consortium. If applying as a consortium, list each of the member districts represented by this application. Note: This is a two-part form; follow the instructions carefully!</a:t>
            </a:r>
            <a:endParaRPr sz="900"/>
          </a:p>
          <a:p>
            <a:pPr marL="457200" lvl="0" indent="-285750" algn="just" rtl="0">
              <a:lnSpc>
                <a:spcPct val="90000"/>
              </a:lnSpc>
              <a:spcBef>
                <a:spcPts val="0"/>
              </a:spcBef>
              <a:spcAft>
                <a:spcPts val="0"/>
              </a:spcAft>
              <a:buSzPts val="900"/>
              <a:buAutoNum type="arabicPeriod"/>
            </a:pPr>
            <a:r>
              <a:rPr lang="en-US" sz="900"/>
              <a:t>To add Consortium Member information, click the green "Add row" button in the Consortium Members bar. Once the fields are completed, click "Save Form." </a:t>
            </a:r>
            <a:endParaRPr sz="900"/>
          </a:p>
          <a:p>
            <a:pPr marL="457200" lvl="0" indent="-285750" algn="just" rtl="0">
              <a:lnSpc>
                <a:spcPct val="90000"/>
              </a:lnSpc>
              <a:spcBef>
                <a:spcPts val="0"/>
              </a:spcBef>
              <a:spcAft>
                <a:spcPts val="0"/>
              </a:spcAft>
              <a:buSzPts val="900"/>
              <a:buAutoNum type="arabicPeriod"/>
            </a:pPr>
            <a:r>
              <a:rPr lang="en-US" sz="900"/>
              <a:t>Repeat this process to add information for each consortium district member.</a:t>
            </a:r>
            <a:endParaRPr sz="900"/>
          </a:p>
          <a:p>
            <a:pPr marL="457200" lvl="0" indent="-285750" algn="just" rtl="0">
              <a:lnSpc>
                <a:spcPct val="90000"/>
              </a:lnSpc>
              <a:spcBef>
                <a:spcPts val="0"/>
              </a:spcBef>
              <a:spcAft>
                <a:spcPts val="0"/>
              </a:spcAft>
              <a:buSzPts val="900"/>
              <a:buAutoNum type="arabicPeriod"/>
            </a:pPr>
            <a:r>
              <a:rPr lang="en-US" sz="900"/>
              <a:t>If you need to remove a consortium member from your list, click on a member under the "District" column then select "Delete." </a:t>
            </a:r>
            <a:endParaRPr sz="900"/>
          </a:p>
          <a:p>
            <a:pPr marL="457200" lvl="0" indent="-285750" algn="just" rtl="0">
              <a:lnSpc>
                <a:spcPct val="90000"/>
              </a:lnSpc>
              <a:spcBef>
                <a:spcPts val="0"/>
              </a:spcBef>
              <a:spcAft>
                <a:spcPts val="0"/>
              </a:spcAft>
              <a:buSzPts val="900"/>
              <a:buAutoNum type="arabicPeriod"/>
            </a:pPr>
            <a:r>
              <a:rPr lang="en-US" sz="900"/>
              <a:t>Once all necessary information for the form is completed, click "Save Form" then “Mark as Complete.”</a:t>
            </a:r>
            <a:endParaRPr sz="900"/>
          </a:p>
        </p:txBody>
      </p:sp>
      <p:pic>
        <p:nvPicPr>
          <p:cNvPr id="114" name="Google Shape;114;p18" descr="Instructions for the Consortium Member Form"/>
          <p:cNvPicPr preferRelativeResize="0"/>
          <p:nvPr/>
        </p:nvPicPr>
        <p:blipFill>
          <a:blip r:embed="rId3">
            <a:alphaModFix/>
          </a:blip>
          <a:stretch>
            <a:fillRect/>
          </a:stretch>
        </p:blipFill>
        <p:spPr>
          <a:xfrm>
            <a:off x="1526813" y="1494275"/>
            <a:ext cx="5907399" cy="1322600"/>
          </a:xfrm>
          <a:prstGeom prst="rect">
            <a:avLst/>
          </a:prstGeom>
          <a:noFill/>
          <a:ln>
            <a:noFill/>
          </a:ln>
        </p:spPr>
      </p:pic>
      <p:pic>
        <p:nvPicPr>
          <p:cNvPr id="115" name="Google Shape;115;p18" descr="Consortium Member Form - Applicant Status"/>
          <p:cNvPicPr preferRelativeResize="0"/>
          <p:nvPr/>
        </p:nvPicPr>
        <p:blipFill>
          <a:blip r:embed="rId4">
            <a:alphaModFix/>
          </a:blip>
          <a:stretch>
            <a:fillRect/>
          </a:stretch>
        </p:blipFill>
        <p:spPr>
          <a:xfrm>
            <a:off x="1865888" y="2769025"/>
            <a:ext cx="5229225" cy="2251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dirty="0"/>
              <a:t>Consortium Member Form (Secondary Only)</a:t>
            </a:r>
            <a:endParaRPr dirty="0"/>
          </a:p>
        </p:txBody>
      </p:sp>
      <p:pic>
        <p:nvPicPr>
          <p:cNvPr id="121" name="Google Shape;121;p19" descr="Consortium Member Form - Directions to update information for all members of the consortium"/>
          <p:cNvPicPr preferRelativeResize="0"/>
          <p:nvPr/>
        </p:nvPicPr>
        <p:blipFill>
          <a:blip r:embed="rId3">
            <a:alphaModFix/>
          </a:blip>
          <a:stretch>
            <a:fillRect/>
          </a:stretch>
        </p:blipFill>
        <p:spPr>
          <a:xfrm>
            <a:off x="152400" y="705602"/>
            <a:ext cx="8839200" cy="23994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lnSpc>
                <a:spcPct val="115000"/>
              </a:lnSpc>
              <a:spcBef>
                <a:spcPts val="1400"/>
              </a:spcBef>
              <a:spcAft>
                <a:spcPts val="400"/>
              </a:spcAft>
              <a:buNone/>
            </a:pPr>
            <a:r>
              <a:rPr lang="en-US" sz="1700"/>
              <a:t>Spring '26/CLNA 4 Outcomes IowaGrants Form (Secondary &amp; Postsecondary)</a:t>
            </a:r>
            <a:endParaRPr sz="1700"/>
          </a:p>
        </p:txBody>
      </p:sp>
      <p:sp>
        <p:nvSpPr>
          <p:cNvPr id="127" name="Google Shape;127;p20"/>
          <p:cNvSpPr txBox="1"/>
          <p:nvPr/>
        </p:nvSpPr>
        <p:spPr>
          <a:xfrm>
            <a:off x="0" y="639575"/>
            <a:ext cx="9239100" cy="1569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900">
                <a:solidFill>
                  <a:schemeClr val="dk1"/>
                </a:solidFill>
              </a:rPr>
              <a:t>Based on the results of your comprehensive local needs assessment, please answer questions 1 - 9 below. Each question is structured using the "rich text editor" feature of IowaGrants, which allows text narrative, website links, hyperlinks for GoogleDocs, DropBox, OneDrive, or other file formats such as Excel, PDF, etc. </a:t>
            </a:r>
            <a:endParaRPr sz="900">
              <a:solidFill>
                <a:schemeClr val="dk1"/>
              </a:solidFill>
            </a:endParaRPr>
          </a:p>
          <a:p>
            <a:pPr marL="0" lvl="0" indent="0" algn="l" rtl="0">
              <a:lnSpc>
                <a:spcPct val="100000"/>
              </a:lnSpc>
              <a:spcBef>
                <a:spcPts val="0"/>
              </a:spcBef>
              <a:spcAft>
                <a:spcPts val="0"/>
              </a:spcAft>
              <a:buNone/>
            </a:pPr>
            <a:r>
              <a:rPr lang="en-US" sz="900" b="1">
                <a:solidFill>
                  <a:schemeClr val="dk1"/>
                </a:solidFill>
              </a:rPr>
              <a:t>The CLNA focuses on six broad elements.</a:t>
            </a:r>
            <a:endParaRPr sz="900" b="1">
              <a:solidFill>
                <a:schemeClr val="dk1"/>
              </a:solidFill>
            </a:endParaRPr>
          </a:p>
          <a:p>
            <a:pPr marL="0" lvl="0" indent="0" algn="l" rtl="0">
              <a:lnSpc>
                <a:spcPct val="100000"/>
              </a:lnSpc>
              <a:spcBef>
                <a:spcPts val="0"/>
              </a:spcBef>
              <a:spcAft>
                <a:spcPts val="0"/>
              </a:spcAft>
              <a:buNone/>
            </a:pPr>
            <a:endParaRPr sz="900" b="1">
              <a:solidFill>
                <a:schemeClr val="dk1"/>
              </a:solidFill>
            </a:endParaRPr>
          </a:p>
          <a:p>
            <a:pPr marL="0" lvl="0" indent="0" algn="l" rtl="0">
              <a:lnSpc>
                <a:spcPct val="100000"/>
              </a:lnSpc>
              <a:spcBef>
                <a:spcPts val="0"/>
              </a:spcBef>
              <a:spcAft>
                <a:spcPts val="0"/>
              </a:spcAft>
              <a:buNone/>
            </a:pPr>
            <a:r>
              <a:rPr lang="en-US" sz="900" b="1">
                <a:solidFill>
                  <a:schemeClr val="dk1"/>
                </a:solidFill>
              </a:rPr>
              <a:t>Each question prompt on this form utilizes IowaGrants’ “rich-text editor” data-entry field, which allows the user to utilize many tools beyond standard text; e.g., embedded hyperlinking, tables, videos, graphics, charts, videos, and more. </a:t>
            </a:r>
            <a:endParaRPr sz="900" b="1">
              <a:solidFill>
                <a:schemeClr val="dk1"/>
              </a:solidFill>
            </a:endParaRPr>
          </a:p>
          <a:p>
            <a:pPr marL="0" lvl="0" indent="0" algn="l" rtl="0">
              <a:lnSpc>
                <a:spcPct val="100000"/>
              </a:lnSpc>
              <a:spcBef>
                <a:spcPts val="0"/>
              </a:spcBef>
              <a:spcAft>
                <a:spcPts val="0"/>
              </a:spcAft>
              <a:buNone/>
            </a:pPr>
            <a:endParaRPr sz="900" b="1">
              <a:solidFill>
                <a:schemeClr val="dk1"/>
              </a:solidFill>
            </a:endParaRPr>
          </a:p>
          <a:p>
            <a:pPr marL="0" lvl="0" indent="0" algn="l" rtl="0">
              <a:lnSpc>
                <a:spcPct val="100000"/>
              </a:lnSpc>
              <a:spcBef>
                <a:spcPts val="0"/>
              </a:spcBef>
              <a:spcAft>
                <a:spcPts val="0"/>
              </a:spcAft>
              <a:buNone/>
            </a:pPr>
            <a:r>
              <a:rPr lang="en-US" sz="900">
                <a:solidFill>
                  <a:schemeClr val="dk1"/>
                </a:solidFill>
              </a:rPr>
              <a:t>For question #2, upload a combined PDF of approved self-studies from IowaSTICS system requires a mandatory upload, the verbatim instructions are provided on the form in IowaGrants and also below.</a:t>
            </a:r>
            <a:endParaRPr sz="900">
              <a:solidFill>
                <a:schemeClr val="dk1"/>
              </a:solidFill>
            </a:endParaRPr>
          </a:p>
          <a:p>
            <a:pPr marL="0" lvl="0" indent="0" algn="l" rtl="0">
              <a:lnSpc>
                <a:spcPct val="100000"/>
              </a:lnSpc>
              <a:spcBef>
                <a:spcPts val="0"/>
              </a:spcBef>
              <a:spcAft>
                <a:spcPts val="0"/>
              </a:spcAft>
              <a:buNone/>
            </a:pPr>
            <a:endParaRPr sz="900">
              <a:solidFill>
                <a:schemeClr val="dk1"/>
              </a:solidFill>
            </a:endParaRPr>
          </a:p>
        </p:txBody>
      </p:sp>
      <p:pic>
        <p:nvPicPr>
          <p:cNvPr id="128" name="Google Shape;128;p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66725" y="2046150"/>
            <a:ext cx="7905650" cy="2965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254410" y="1"/>
            <a:ext cx="8452200" cy="55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A4B"/>
              </a:buClr>
              <a:buSzPts val="3600"/>
              <a:buFont typeface="Arial"/>
              <a:buNone/>
            </a:pPr>
            <a:r>
              <a:rPr lang="en-US" sz="2200"/>
              <a:t>Spring '26/CLNA 4 Outcomes IowaGrants Form</a:t>
            </a:r>
            <a:endParaRPr sz="2200"/>
          </a:p>
        </p:txBody>
      </p:sp>
      <p:pic>
        <p:nvPicPr>
          <p:cNvPr id="134" name="Google Shape;134;p21" descr="Spring '26/CLNA 4 Outcomes IowaGrants Form"/>
          <p:cNvPicPr preferRelativeResize="0"/>
          <p:nvPr/>
        </p:nvPicPr>
        <p:blipFill>
          <a:blip r:embed="rId3">
            <a:alphaModFix/>
          </a:blip>
          <a:stretch>
            <a:fillRect/>
          </a:stretch>
        </p:blipFill>
        <p:spPr>
          <a:xfrm>
            <a:off x="860413" y="705601"/>
            <a:ext cx="7240171" cy="4285498"/>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254410" y="1"/>
            <a:ext cx="8452200" cy="55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A4B"/>
              </a:buClr>
              <a:buSzPts val="3600"/>
              <a:buFont typeface="Arial"/>
              <a:buNone/>
            </a:pPr>
            <a:r>
              <a:rPr lang="en-US" sz="2200" dirty="0"/>
              <a:t>Spring '26/CLNA 4 Outcomes </a:t>
            </a:r>
            <a:r>
              <a:rPr lang="en-US" sz="2200" dirty="0" err="1"/>
              <a:t>IowaGrants</a:t>
            </a:r>
            <a:r>
              <a:rPr lang="en-US" sz="2200" dirty="0"/>
              <a:t> Form</a:t>
            </a:r>
            <a:endParaRPr sz="2200" dirty="0"/>
          </a:p>
        </p:txBody>
      </p:sp>
      <p:pic>
        <p:nvPicPr>
          <p:cNvPr id="140" name="Google Shape;140;p22" descr="Approved program of study from each district  in the consortium is required to be uploaded"/>
          <p:cNvPicPr preferRelativeResize="0"/>
          <p:nvPr/>
        </p:nvPicPr>
        <p:blipFill>
          <a:blip r:embed="rId3">
            <a:alphaModFix/>
          </a:blip>
          <a:stretch>
            <a:fillRect/>
          </a:stretch>
        </p:blipFill>
        <p:spPr>
          <a:xfrm>
            <a:off x="152400" y="697751"/>
            <a:ext cx="8839200" cy="4244507"/>
          </a:xfrm>
          <a:prstGeom prst="rect">
            <a:avLst/>
          </a:prstGeom>
          <a:noFill/>
          <a:ln w="19050" cap="flat" cmpd="sng">
            <a:solidFill>
              <a:schemeClr val="dk2"/>
            </a:solidFill>
            <a:prstDash val="solid"/>
            <a:round/>
            <a:headEnd type="none" w="sm" len="sm"/>
            <a:tailEnd type="none" w="sm" len="sm"/>
          </a:ln>
        </p:spPr>
      </p:pic>
      <p:sp>
        <p:nvSpPr>
          <p:cNvPr id="141" name="Google Shape;141;p22" descr="CLNA element 2 - An approved program of study from each district within the consortium is required to be uploaded. Can be accessed through the STICS system"/>
          <p:cNvSpPr/>
          <p:nvPr/>
        </p:nvSpPr>
        <p:spPr>
          <a:xfrm>
            <a:off x="152400" y="1108925"/>
            <a:ext cx="4876200" cy="361800"/>
          </a:xfrm>
          <a:prstGeom prst="rect">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254410" y="1"/>
            <a:ext cx="8452200" cy="55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A4B"/>
              </a:buClr>
              <a:buSzPts val="3600"/>
              <a:buFont typeface="Arial"/>
              <a:buNone/>
            </a:pPr>
            <a:r>
              <a:rPr lang="en-US" sz="2200" dirty="0"/>
              <a:t>Spring '26/CLNA 4 Outcomes </a:t>
            </a:r>
            <a:r>
              <a:rPr lang="en-US" sz="2200" dirty="0" err="1"/>
              <a:t>IowaGrants</a:t>
            </a:r>
            <a:r>
              <a:rPr lang="en-US" sz="2200" dirty="0"/>
              <a:t> Form</a:t>
            </a:r>
            <a:endParaRPr sz="2200" dirty="0"/>
          </a:p>
        </p:txBody>
      </p:sp>
      <p:pic>
        <p:nvPicPr>
          <p:cNvPr id="147" name="Google Shape;147;p23" descr="CLNA element 3 - Describe how you will provide career exploration, career information, and student guidance in collaboration with workforce and community partners"/>
          <p:cNvPicPr preferRelativeResize="0"/>
          <p:nvPr/>
        </p:nvPicPr>
        <p:blipFill>
          <a:blip r:embed="rId3">
            <a:alphaModFix/>
          </a:blip>
          <a:stretch>
            <a:fillRect/>
          </a:stretch>
        </p:blipFill>
        <p:spPr>
          <a:xfrm>
            <a:off x="564425" y="682001"/>
            <a:ext cx="8015159" cy="4285497"/>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254410" y="1"/>
            <a:ext cx="8452200" cy="55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A4B"/>
              </a:buClr>
              <a:buSzPts val="3600"/>
              <a:buFont typeface="Arial"/>
              <a:buNone/>
            </a:pPr>
            <a:r>
              <a:rPr lang="en-US" sz="2200"/>
              <a:t>Spring '26/CLNA 4 Outcomes IowaGrants Form</a:t>
            </a:r>
            <a:endParaRPr sz="2200"/>
          </a:p>
        </p:txBody>
      </p:sp>
      <p:pic>
        <p:nvPicPr>
          <p:cNvPr id="153" name="Google Shape;153;p24" descr="Perkins Activity Four: Academic integration, a. Secondary, b. Postsecondary"/>
          <p:cNvPicPr preferRelativeResize="0"/>
          <p:nvPr/>
        </p:nvPicPr>
        <p:blipFill>
          <a:blip r:embed="rId3">
            <a:alphaModFix/>
          </a:blip>
          <a:stretch>
            <a:fillRect/>
          </a:stretch>
        </p:blipFill>
        <p:spPr>
          <a:xfrm>
            <a:off x="461425" y="666276"/>
            <a:ext cx="8221161" cy="4285499"/>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254410" y="1"/>
            <a:ext cx="8452200" cy="55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A4B"/>
              </a:buClr>
              <a:buSzPts val="3600"/>
              <a:buFont typeface="Arial"/>
              <a:buNone/>
            </a:pPr>
            <a:r>
              <a:rPr lang="en-US" sz="2200"/>
              <a:t>Spring '26/CLNA 4 Outcomes IowaGrants Form</a:t>
            </a:r>
            <a:endParaRPr sz="2200"/>
          </a:p>
        </p:txBody>
      </p:sp>
      <p:pic>
        <p:nvPicPr>
          <p:cNvPr id="159" name="Google Shape;159;p25" descr="Question #5 of the Spring '26/CLNA 4 Outcomes IowaGrants Form"/>
          <p:cNvPicPr preferRelativeResize="0"/>
          <p:nvPr/>
        </p:nvPicPr>
        <p:blipFill>
          <a:blip r:embed="rId3">
            <a:alphaModFix/>
          </a:blip>
          <a:stretch>
            <a:fillRect/>
          </a:stretch>
        </p:blipFill>
        <p:spPr>
          <a:xfrm>
            <a:off x="331675" y="650551"/>
            <a:ext cx="8480641" cy="4285499"/>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254410" y="1"/>
            <a:ext cx="8452200" cy="553200"/>
          </a:xfrm>
          <a:prstGeom prst="rect">
            <a:avLst/>
          </a:prstGeom>
          <a:noFill/>
          <a:ln>
            <a:noFill/>
          </a:ln>
        </p:spPr>
        <p:txBody>
          <a:bodyPr spcFirstLastPara="1" wrap="square" lIns="91425" tIns="45700" rIns="91425" bIns="45700" anchor="ctr" anchorCtr="0">
            <a:normAutofit/>
          </a:bodyPr>
          <a:lstStyle/>
          <a:p>
            <a:pPr marL="0" lvl="0" indent="0" algn="l" rtl="0">
              <a:lnSpc>
                <a:spcPct val="125000"/>
              </a:lnSpc>
              <a:spcBef>
                <a:spcPts val="2600"/>
              </a:spcBef>
              <a:spcAft>
                <a:spcPts val="1000"/>
              </a:spcAft>
              <a:buSzPts val="4000"/>
              <a:buNone/>
            </a:pPr>
            <a:r>
              <a:rPr lang="en-US" sz="2900"/>
              <a:t>FY27 Perkins Local Application Resources</a:t>
            </a:r>
            <a:endParaRPr/>
          </a:p>
        </p:txBody>
      </p:sp>
      <p:sp>
        <p:nvSpPr>
          <p:cNvPr id="42" name="Google Shape;42;p8"/>
          <p:cNvSpPr txBox="1">
            <a:spLocks noGrp="1"/>
          </p:cNvSpPr>
          <p:nvPr>
            <p:ph type="body" idx="1"/>
          </p:nvPr>
        </p:nvSpPr>
        <p:spPr>
          <a:xfrm>
            <a:off x="254400" y="703575"/>
            <a:ext cx="8661000" cy="4203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6000"/>
              <a:buNone/>
            </a:pPr>
            <a:r>
              <a:rPr lang="en-US" sz="1400" b="1" u="sng">
                <a:solidFill>
                  <a:schemeClr val="hlink"/>
                </a:solidFill>
                <a:hlinkClick r:id="rId3"/>
              </a:rPr>
              <a:t>Perkins Local Application Technical Assistance</a:t>
            </a:r>
            <a:endParaRPr sz="1400" b="1"/>
          </a:p>
          <a:p>
            <a:pPr marL="0" lvl="0" indent="0" algn="l" rtl="0">
              <a:lnSpc>
                <a:spcPct val="115000"/>
              </a:lnSpc>
              <a:spcBef>
                <a:spcPts val="0"/>
              </a:spcBef>
              <a:spcAft>
                <a:spcPts val="0"/>
              </a:spcAft>
              <a:buSzPts val="6000"/>
              <a:buNone/>
            </a:pPr>
            <a:r>
              <a:rPr lang="en-US" sz="1400"/>
              <a:t>The FY27 Perkins V Secondary and Postsecondary applications are posted in funding opportunities in the </a:t>
            </a:r>
            <a:r>
              <a:rPr lang="en-US" sz="1400" u="sng">
                <a:solidFill>
                  <a:schemeClr val="hlink"/>
                </a:solidFill>
                <a:hlinkClick r:id="rId4"/>
              </a:rPr>
              <a:t>IowaGrants</a:t>
            </a:r>
            <a:r>
              <a:rPr lang="en-US" sz="1400"/>
              <a:t> system. </a:t>
            </a:r>
            <a:endParaRPr sz="1400"/>
          </a:p>
          <a:p>
            <a:pPr marL="0" lvl="0" indent="0" algn="l" rtl="0">
              <a:lnSpc>
                <a:spcPct val="115000"/>
              </a:lnSpc>
              <a:spcBef>
                <a:spcPts val="0"/>
              </a:spcBef>
              <a:spcAft>
                <a:spcPts val="0"/>
              </a:spcAft>
              <a:buSzPts val="6000"/>
              <a:buNone/>
            </a:pPr>
            <a:endParaRPr sz="1400"/>
          </a:p>
          <a:p>
            <a:pPr marL="457200" lvl="0" indent="-317500" algn="l" rtl="0">
              <a:lnSpc>
                <a:spcPct val="115000"/>
              </a:lnSpc>
              <a:spcBef>
                <a:spcPts val="0"/>
              </a:spcBef>
              <a:spcAft>
                <a:spcPts val="0"/>
              </a:spcAft>
              <a:buClr>
                <a:srgbClr val="262828"/>
              </a:buClr>
              <a:buSzPts val="1400"/>
              <a:buFont typeface="Arial"/>
              <a:buChar char="■"/>
            </a:pPr>
            <a:r>
              <a:rPr lang="en-US" sz="1400" b="1" u="sng">
                <a:solidFill>
                  <a:schemeClr val="hlink"/>
                </a:solidFill>
                <a:hlinkClick r:id="rId5"/>
              </a:rPr>
              <a:t>FY27 - Perkins V Secondary Application (CLNA4 - Spring 2026)</a:t>
            </a:r>
            <a:endParaRPr sz="1400" b="1" u="sng">
              <a:solidFill>
                <a:srgbClr val="171818"/>
              </a:solidFill>
            </a:endParaRPr>
          </a:p>
          <a:p>
            <a:pPr marL="457200" lvl="0" indent="-317500" algn="l" rtl="0">
              <a:lnSpc>
                <a:spcPct val="115000"/>
              </a:lnSpc>
              <a:spcBef>
                <a:spcPts val="0"/>
              </a:spcBef>
              <a:spcAft>
                <a:spcPts val="0"/>
              </a:spcAft>
              <a:buClr>
                <a:srgbClr val="262828"/>
              </a:buClr>
              <a:buSzPts val="1400"/>
              <a:buFont typeface="Arial"/>
              <a:buChar char="■"/>
            </a:pPr>
            <a:r>
              <a:rPr lang="en-US" sz="1400" b="1" u="sng">
                <a:solidFill>
                  <a:schemeClr val="hlink"/>
                </a:solidFill>
                <a:hlinkClick r:id="rId6"/>
              </a:rPr>
              <a:t>FY27 - Perkins V - Postsecondary Application (CLNA4 - Spring 2026)</a:t>
            </a:r>
            <a:endParaRPr sz="1400" b="1" u="sng">
              <a:highlight>
                <a:srgbClr val="FFFF00"/>
              </a:highlight>
            </a:endParaRPr>
          </a:p>
          <a:p>
            <a:pPr marL="0" lvl="0" indent="0" algn="l" rtl="0">
              <a:lnSpc>
                <a:spcPct val="115000"/>
              </a:lnSpc>
              <a:spcBef>
                <a:spcPts val="0"/>
              </a:spcBef>
              <a:spcAft>
                <a:spcPts val="0"/>
              </a:spcAft>
              <a:buSzPts val="6000"/>
              <a:buNone/>
            </a:pPr>
            <a:endParaRPr sz="1400" b="1" u="sng">
              <a:highlight>
                <a:schemeClr val="accent2"/>
              </a:highlight>
            </a:endParaRPr>
          </a:p>
          <a:p>
            <a:pPr marL="0" lvl="0" indent="0" algn="l" rtl="0">
              <a:lnSpc>
                <a:spcPct val="115000"/>
              </a:lnSpc>
              <a:spcBef>
                <a:spcPts val="0"/>
              </a:spcBef>
              <a:spcAft>
                <a:spcPts val="0"/>
              </a:spcAft>
              <a:buSzPts val="6000"/>
              <a:buNone/>
            </a:pPr>
            <a:r>
              <a:rPr lang="en-US" sz="1400"/>
              <a:t>The following guidance, memos, and videos provide more information and assistance with completing the application.</a:t>
            </a:r>
            <a:endParaRPr sz="1400"/>
          </a:p>
          <a:p>
            <a:pPr marL="0" lvl="0" indent="0" algn="l" rtl="0">
              <a:lnSpc>
                <a:spcPct val="115000"/>
              </a:lnSpc>
              <a:spcBef>
                <a:spcPts val="0"/>
              </a:spcBef>
              <a:spcAft>
                <a:spcPts val="0"/>
              </a:spcAft>
              <a:buSzPts val="6000"/>
              <a:buNone/>
            </a:pPr>
            <a:endParaRPr sz="1400"/>
          </a:p>
          <a:p>
            <a:pPr marL="0" lvl="0" indent="0" algn="l" rtl="0">
              <a:lnSpc>
                <a:spcPct val="115000"/>
              </a:lnSpc>
              <a:spcBef>
                <a:spcPts val="0"/>
              </a:spcBef>
              <a:spcAft>
                <a:spcPts val="0"/>
              </a:spcAft>
              <a:buClr>
                <a:schemeClr val="dk1"/>
              </a:buClr>
              <a:buSzPts val="1100"/>
              <a:buFont typeface="Arial"/>
              <a:buNone/>
            </a:pPr>
            <a:r>
              <a:rPr lang="en-US" sz="1400" i="1">
                <a:highlight>
                  <a:srgbClr val="FFFFFF"/>
                </a:highlight>
              </a:rPr>
              <a:t>FY27 Perkins Grant Application and Claim Submission Instructions </a:t>
            </a:r>
            <a:r>
              <a:rPr lang="en-US" sz="1400" i="1">
                <a:highlight>
                  <a:schemeClr val="lt1"/>
                </a:highlight>
              </a:rPr>
              <a:t>(Will be posted to website ASAP)</a:t>
            </a:r>
            <a:endParaRPr sz="1400" i="1">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sz="1400" i="1">
                <a:highlight>
                  <a:schemeClr val="lt1"/>
                </a:highlight>
              </a:rPr>
              <a:t>FY27 IowaGrants Application Webinar PPT (Will be posted to website ASAP)</a:t>
            </a:r>
            <a:endParaRPr sz="1400" i="1">
              <a:highlight>
                <a:schemeClr val="lt1"/>
              </a:highlight>
            </a:endParaRPr>
          </a:p>
          <a:p>
            <a:pPr marL="0" lvl="0" indent="0" algn="l" rtl="0">
              <a:lnSpc>
                <a:spcPct val="115000"/>
              </a:lnSpc>
              <a:spcBef>
                <a:spcPts val="0"/>
              </a:spcBef>
              <a:spcAft>
                <a:spcPts val="0"/>
              </a:spcAft>
              <a:buSzPts val="6000"/>
              <a:buNone/>
            </a:pPr>
            <a:r>
              <a:rPr lang="en-US" sz="1400" b="1">
                <a:highlight>
                  <a:srgbClr val="FFFFFF"/>
                </a:highlight>
              </a:rPr>
              <a:t>Memos</a:t>
            </a:r>
            <a:endParaRPr sz="1400" b="1">
              <a:highlight>
                <a:srgbClr val="FFFFFF"/>
              </a:highlight>
            </a:endParaRPr>
          </a:p>
          <a:p>
            <a:pPr marL="0" lvl="0" indent="0" algn="l" rtl="0">
              <a:lnSpc>
                <a:spcPct val="115000"/>
              </a:lnSpc>
              <a:spcBef>
                <a:spcPts val="0"/>
              </a:spcBef>
              <a:spcAft>
                <a:spcPts val="0"/>
              </a:spcAft>
              <a:buSzPts val="6000"/>
              <a:buNone/>
            </a:pPr>
            <a:r>
              <a:rPr lang="en-US" sz="1400" u="sng">
                <a:solidFill>
                  <a:schemeClr val="hlink"/>
                </a:solidFill>
                <a:highlight>
                  <a:srgbClr val="FFFFFF"/>
                </a:highlight>
                <a:hlinkClick r:id="rId7"/>
              </a:rPr>
              <a:t>Consortium Requirements for Distribution of Perkins Funds to Secondary Education</a:t>
            </a:r>
            <a:endParaRPr sz="1400">
              <a:highlight>
                <a:srgbClr val="FFFFFF"/>
              </a:highlight>
            </a:endParaRPr>
          </a:p>
          <a:p>
            <a:pPr marL="0" lvl="0" indent="0" algn="l" rtl="0">
              <a:lnSpc>
                <a:spcPct val="115000"/>
              </a:lnSpc>
              <a:spcBef>
                <a:spcPts val="0"/>
              </a:spcBef>
              <a:spcAft>
                <a:spcPts val="0"/>
              </a:spcAft>
              <a:buSzPts val="6000"/>
              <a:buNone/>
            </a:pPr>
            <a:r>
              <a:rPr lang="en-US" sz="1400" b="1">
                <a:highlight>
                  <a:srgbClr val="FFFFFF"/>
                </a:highlight>
              </a:rPr>
              <a:t>Videos</a:t>
            </a:r>
            <a:endParaRPr sz="1400" b="1">
              <a:highlight>
                <a:srgbClr val="FFFFFF"/>
              </a:highlight>
            </a:endParaRPr>
          </a:p>
          <a:p>
            <a:pPr marL="0" lvl="0" indent="0" algn="l" rtl="0">
              <a:lnSpc>
                <a:spcPct val="115000"/>
              </a:lnSpc>
              <a:spcBef>
                <a:spcPts val="0"/>
              </a:spcBef>
              <a:spcAft>
                <a:spcPts val="0"/>
              </a:spcAft>
              <a:buSzPts val="6000"/>
              <a:buNone/>
            </a:pPr>
            <a:r>
              <a:rPr lang="en-US" sz="1400" i="1">
                <a:highlight>
                  <a:srgbClr val="FFFFFF"/>
                </a:highlight>
              </a:rPr>
              <a:t>FY27 Perkins V Application Recording (will be posted to website asap)</a:t>
            </a:r>
            <a:endParaRPr sz="1400"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254410" y="1"/>
            <a:ext cx="8452200" cy="55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A4B"/>
              </a:buClr>
              <a:buSzPts val="3600"/>
              <a:buFont typeface="Arial"/>
              <a:buNone/>
            </a:pPr>
            <a:r>
              <a:rPr lang="en-US" sz="2200" dirty="0"/>
              <a:t>Spring '26/CLNA 4 Outcomes </a:t>
            </a:r>
            <a:r>
              <a:rPr lang="en-US" sz="2200" dirty="0" err="1"/>
              <a:t>IowaGrants</a:t>
            </a:r>
            <a:r>
              <a:rPr lang="en-US" sz="2200" dirty="0"/>
              <a:t> Form</a:t>
            </a:r>
            <a:endParaRPr sz="2200" dirty="0"/>
          </a:p>
        </p:txBody>
      </p:sp>
      <p:pic>
        <p:nvPicPr>
          <p:cNvPr id="165" name="Google Shape;165;p26" descr="Question 6"/>
          <p:cNvPicPr preferRelativeResize="0"/>
          <p:nvPr/>
        </p:nvPicPr>
        <p:blipFill>
          <a:blip r:embed="rId3">
            <a:alphaModFix/>
          </a:blip>
          <a:stretch>
            <a:fillRect/>
          </a:stretch>
        </p:blipFill>
        <p:spPr>
          <a:xfrm>
            <a:off x="152400" y="998177"/>
            <a:ext cx="8839200" cy="3508406"/>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254410" y="1"/>
            <a:ext cx="8452200" cy="55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A4B"/>
              </a:buClr>
              <a:buSzPts val="3600"/>
              <a:buFont typeface="Arial"/>
              <a:buNone/>
            </a:pPr>
            <a:r>
              <a:rPr lang="en-US" sz="2200" dirty="0"/>
              <a:t>Spring '26/CLNA 4 Outcomes </a:t>
            </a:r>
            <a:r>
              <a:rPr lang="en-US" sz="2200" dirty="0" err="1"/>
              <a:t>IowaGrants</a:t>
            </a:r>
            <a:r>
              <a:rPr lang="en-US" sz="2200" dirty="0"/>
              <a:t> Form</a:t>
            </a:r>
            <a:endParaRPr sz="2200" dirty="0"/>
          </a:p>
        </p:txBody>
      </p:sp>
      <p:pic>
        <p:nvPicPr>
          <p:cNvPr id="171" name="Google Shape;171;p27" descr="Question 7"/>
          <p:cNvPicPr preferRelativeResize="0"/>
          <p:nvPr/>
        </p:nvPicPr>
        <p:blipFill>
          <a:blip r:embed="rId3">
            <a:alphaModFix/>
          </a:blip>
          <a:stretch>
            <a:fillRect/>
          </a:stretch>
        </p:blipFill>
        <p:spPr>
          <a:xfrm>
            <a:off x="152400" y="815726"/>
            <a:ext cx="8839200" cy="3876957"/>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254410" y="1"/>
            <a:ext cx="8452200" cy="55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A4B"/>
              </a:buClr>
              <a:buSzPts val="3600"/>
              <a:buFont typeface="Arial"/>
              <a:buNone/>
            </a:pPr>
            <a:r>
              <a:rPr lang="en-US" sz="2200"/>
              <a:t>Spring '26/CLNA 4 Outcomes IowaGrants Form</a:t>
            </a:r>
            <a:endParaRPr sz="2200"/>
          </a:p>
        </p:txBody>
      </p:sp>
      <p:pic>
        <p:nvPicPr>
          <p:cNvPr id="177" name="Google Shape;177;p28" descr="Question 8"/>
          <p:cNvPicPr preferRelativeResize="0"/>
          <p:nvPr/>
        </p:nvPicPr>
        <p:blipFill>
          <a:blip r:embed="rId3">
            <a:alphaModFix/>
          </a:blip>
          <a:stretch>
            <a:fillRect/>
          </a:stretch>
        </p:blipFill>
        <p:spPr>
          <a:xfrm>
            <a:off x="152400" y="737076"/>
            <a:ext cx="8839199" cy="4020161"/>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254410" y="1"/>
            <a:ext cx="8452200" cy="553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A4B"/>
              </a:buClr>
              <a:buSzPts val="3600"/>
              <a:buFont typeface="Arial"/>
              <a:buNone/>
            </a:pPr>
            <a:r>
              <a:rPr lang="en-US" sz="2200"/>
              <a:t>Spring '26/CLNA 4 Outcomes IowaGrants Form</a:t>
            </a:r>
            <a:endParaRPr sz="2200"/>
          </a:p>
        </p:txBody>
      </p:sp>
      <p:pic>
        <p:nvPicPr>
          <p:cNvPr id="183" name="Google Shape;183;p29" descr="Question 9 - Describe how you will address performance gaps and disparities among student groups"/>
          <p:cNvPicPr preferRelativeResize="0"/>
          <p:nvPr/>
        </p:nvPicPr>
        <p:blipFill>
          <a:blip r:embed="rId3">
            <a:alphaModFix/>
          </a:blip>
          <a:stretch>
            <a:fillRect/>
          </a:stretch>
        </p:blipFill>
        <p:spPr>
          <a:xfrm>
            <a:off x="697563" y="634226"/>
            <a:ext cx="7748881" cy="4285498"/>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a:spLocks noGrp="1"/>
          </p:cNvSpPr>
          <p:nvPr>
            <p:ph type="body" idx="1"/>
          </p:nvPr>
        </p:nvSpPr>
        <p:spPr>
          <a:xfrm>
            <a:off x="254399" y="553199"/>
            <a:ext cx="8624700" cy="956700"/>
          </a:xfrm>
          <a:prstGeom prst="rect">
            <a:avLst/>
          </a:prstGeom>
        </p:spPr>
        <p:txBody>
          <a:bodyPr spcFirstLastPara="1" wrap="square" lIns="68575" tIns="34275" rIns="68575" bIns="34275" anchor="t" anchorCtr="0">
            <a:normAutofit/>
          </a:bodyPr>
          <a:lstStyle/>
          <a:p>
            <a:pPr marL="114300" lvl="0" indent="0" algn="l" rtl="0">
              <a:lnSpc>
                <a:spcPct val="115000"/>
              </a:lnSpc>
              <a:spcBef>
                <a:spcPts val="0"/>
              </a:spcBef>
              <a:spcAft>
                <a:spcPts val="0"/>
              </a:spcAft>
              <a:buClr>
                <a:schemeClr val="dk1"/>
              </a:buClr>
              <a:buSzPts val="1100"/>
              <a:buFont typeface="Arial"/>
              <a:buNone/>
            </a:pPr>
            <a:r>
              <a:rPr lang="en-US" sz="1100" dirty="0"/>
              <a:t>The budget summary form “state allocation to recipient” must be updated to reflect the FY27 dollar amount. To </a:t>
            </a:r>
            <a:r>
              <a:rPr lang="en-US" sz="1100" b="1" dirty="0"/>
              <a:t>access</a:t>
            </a:r>
            <a:r>
              <a:rPr lang="en-US" sz="1100" dirty="0"/>
              <a:t> this information, use the </a:t>
            </a:r>
            <a:r>
              <a:rPr lang="en-US" sz="1100" b="1" dirty="0"/>
              <a:t>hyperlink</a:t>
            </a:r>
            <a:r>
              <a:rPr lang="en-US" sz="1100" dirty="0"/>
              <a:t> in the </a:t>
            </a:r>
            <a:r>
              <a:rPr lang="en-US" sz="1100" b="1" dirty="0"/>
              <a:t>budget summary instruction</a:t>
            </a:r>
            <a:r>
              <a:rPr lang="en-US" sz="1100" dirty="0"/>
              <a:t> section. </a:t>
            </a:r>
            <a:endParaRPr sz="1100" dirty="0"/>
          </a:p>
          <a:p>
            <a:pPr marL="114300" lvl="0" indent="0" algn="l" rtl="0">
              <a:lnSpc>
                <a:spcPct val="115000"/>
              </a:lnSpc>
              <a:spcBef>
                <a:spcPts val="800"/>
              </a:spcBef>
              <a:spcAft>
                <a:spcPts val="800"/>
              </a:spcAft>
              <a:buClr>
                <a:schemeClr val="dk1"/>
              </a:buClr>
              <a:buSzPts val="1100"/>
              <a:buFont typeface="Arial"/>
              <a:buNone/>
            </a:pPr>
            <a:r>
              <a:rPr lang="en-US" sz="1100" b="1" dirty="0">
                <a:solidFill>
                  <a:srgbClr val="C00000"/>
                </a:solidFill>
              </a:rPr>
              <a:t>The allocations table is also attached to the funding opportunity public posting link under “attachments”. </a:t>
            </a:r>
            <a:r>
              <a:rPr lang="en-US" sz="1100" dirty="0"/>
              <a:t>When the new FY27 allocation amount is entered, select “Save Form” to reset the calculations and then “Edit” to update individual budget line items.</a:t>
            </a:r>
            <a:endParaRPr sz="1100" dirty="0"/>
          </a:p>
        </p:txBody>
      </p:sp>
      <p:sp>
        <p:nvSpPr>
          <p:cNvPr id="189" name="Google Shape;189;p30"/>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sz="2200"/>
              <a:t>Secondary/Postsecondary Budget Form</a:t>
            </a:r>
            <a:endParaRPr sz="2200"/>
          </a:p>
        </p:txBody>
      </p:sp>
      <p:pic>
        <p:nvPicPr>
          <p:cNvPr id="190" name="Google Shape;190;p30" descr="The budget summary form “state allocation to recipient” must be updated to reflect the FY27 dollar amount. To access this information, use the hyperlink in the budget summary instruction section. &#10;"/>
          <p:cNvPicPr preferRelativeResize="0"/>
          <p:nvPr/>
        </p:nvPicPr>
        <p:blipFill>
          <a:blip r:embed="rId3">
            <a:alphaModFix/>
          </a:blip>
          <a:stretch>
            <a:fillRect/>
          </a:stretch>
        </p:blipFill>
        <p:spPr>
          <a:xfrm>
            <a:off x="424238" y="1509900"/>
            <a:ext cx="8295525" cy="3469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descr="Secondary/Postsecondary Budget Form"/>
          <p:cNvSpPr txBox="1">
            <a:spLocks noGrp="1"/>
          </p:cNvSpPr>
          <p:nvPr>
            <p:ph type="body" idx="1"/>
          </p:nvPr>
        </p:nvSpPr>
        <p:spPr>
          <a:xfrm>
            <a:off x="254400" y="731425"/>
            <a:ext cx="8727000" cy="4278300"/>
          </a:xfrm>
          <a:prstGeom prst="rect">
            <a:avLst/>
          </a:prstGeom>
        </p:spPr>
        <p:txBody>
          <a:bodyPr spcFirstLastPara="1" wrap="square" lIns="68575" tIns="34275" rIns="68575" bIns="34275" anchor="t" anchorCtr="0">
            <a:normAutofit fontScale="25000"/>
          </a:bodyPr>
          <a:lstStyle/>
          <a:p>
            <a:pPr marL="0" lvl="0" indent="0" algn="l" rtl="0">
              <a:lnSpc>
                <a:spcPct val="115000"/>
              </a:lnSpc>
              <a:spcBef>
                <a:spcPts val="0"/>
              </a:spcBef>
              <a:spcAft>
                <a:spcPts val="0"/>
              </a:spcAft>
              <a:buNone/>
            </a:pPr>
            <a:r>
              <a:rPr lang="en-US" sz="4800" b="1">
                <a:solidFill>
                  <a:srgbClr val="03617A"/>
                </a:solidFill>
              </a:rPr>
              <a:t>Secondary/Postsecondary Budget Form</a:t>
            </a:r>
            <a:endParaRPr sz="4800" b="1">
              <a:solidFill>
                <a:srgbClr val="03617A"/>
              </a:solidFill>
            </a:endParaRPr>
          </a:p>
          <a:p>
            <a:pPr marL="0" lvl="0" indent="0" algn="just" rtl="0">
              <a:lnSpc>
                <a:spcPct val="115000"/>
              </a:lnSpc>
              <a:spcBef>
                <a:spcPts val="0"/>
              </a:spcBef>
              <a:spcAft>
                <a:spcPts val="0"/>
              </a:spcAft>
              <a:buClr>
                <a:schemeClr val="dk1"/>
              </a:buClr>
              <a:buSzPct val="27500"/>
              <a:buFont typeface="Arial"/>
              <a:buNone/>
            </a:pPr>
            <a:r>
              <a:rPr lang="en-US" sz="4000"/>
              <a:t>The FY27 budget form categories align with the Perkins V expenditure categories. Each category has specific budget codes that delineate between secondary and postsecondary expenditures. Invoices and receipts are the only sufficient form of documentation and are not submitted with claims but are kept on file with each claim and available upon request. (Exception: Embed CTSO institutional memberships in the summary sheet for claim approval).</a:t>
            </a:r>
            <a:endParaRPr sz="4000"/>
          </a:p>
          <a:p>
            <a:pPr marL="0" lvl="0" indent="0" algn="l" rtl="0">
              <a:lnSpc>
                <a:spcPct val="115000"/>
              </a:lnSpc>
              <a:spcBef>
                <a:spcPts val="0"/>
              </a:spcBef>
              <a:spcAft>
                <a:spcPts val="0"/>
              </a:spcAft>
              <a:buClr>
                <a:schemeClr val="dk1"/>
              </a:buClr>
              <a:buSzPct val="34375"/>
              <a:buFont typeface="Arial"/>
              <a:buNone/>
            </a:pPr>
            <a:endParaRPr sz="3200"/>
          </a:p>
          <a:p>
            <a:pPr marL="0" lvl="0" indent="0" algn="l" rtl="0">
              <a:lnSpc>
                <a:spcPct val="115000"/>
              </a:lnSpc>
              <a:spcBef>
                <a:spcPts val="0"/>
              </a:spcBef>
              <a:spcAft>
                <a:spcPts val="0"/>
              </a:spcAft>
              <a:buClr>
                <a:schemeClr val="dk1"/>
              </a:buClr>
              <a:buSzPts val="275"/>
              <a:buFont typeface="Arial"/>
              <a:buNone/>
            </a:pPr>
            <a:r>
              <a:rPr lang="en-US" sz="4800" b="1">
                <a:solidFill>
                  <a:srgbClr val="03617A"/>
                </a:solidFill>
              </a:rPr>
              <a:t>Secondary Budget Codes</a:t>
            </a:r>
            <a:r>
              <a:rPr lang="en-US" sz="4800"/>
              <a:t>				</a:t>
            </a:r>
            <a:endParaRPr sz="4800"/>
          </a:p>
          <a:p>
            <a:pPr marL="114300" lvl="0" indent="0" algn="l" rtl="0">
              <a:lnSpc>
                <a:spcPct val="115000"/>
              </a:lnSpc>
              <a:spcBef>
                <a:spcPts val="0"/>
              </a:spcBef>
              <a:spcAft>
                <a:spcPts val="0"/>
              </a:spcAft>
              <a:buNone/>
            </a:pPr>
            <a:endParaRPr sz="4800"/>
          </a:p>
          <a:p>
            <a:pPr marL="114300" lvl="0" indent="0" algn="l" rtl="0">
              <a:lnSpc>
                <a:spcPct val="115000"/>
              </a:lnSpc>
              <a:spcBef>
                <a:spcPts val="0"/>
              </a:spcBef>
              <a:spcAft>
                <a:spcPts val="0"/>
              </a:spcAft>
              <a:buNone/>
            </a:pPr>
            <a:r>
              <a:rPr lang="en-US" sz="4800"/>
              <a:t>		</a:t>
            </a:r>
            <a:endParaRPr sz="4800"/>
          </a:p>
          <a:p>
            <a:pPr marL="114300" lvl="0" indent="0" algn="l" rtl="0">
              <a:lnSpc>
                <a:spcPct val="115000"/>
              </a:lnSpc>
              <a:spcBef>
                <a:spcPts val="0"/>
              </a:spcBef>
              <a:spcAft>
                <a:spcPts val="0"/>
              </a:spcAft>
              <a:buNone/>
            </a:pPr>
            <a:r>
              <a:rPr lang="en-US" sz="4800"/>
              <a:t>								</a:t>
            </a:r>
            <a:endParaRPr sz="4800"/>
          </a:p>
          <a:p>
            <a:pPr marL="114300" lvl="0" indent="0" algn="l" rtl="0">
              <a:lnSpc>
                <a:spcPct val="115000"/>
              </a:lnSpc>
              <a:spcBef>
                <a:spcPts val="0"/>
              </a:spcBef>
              <a:spcAft>
                <a:spcPts val="0"/>
              </a:spcAft>
              <a:buNone/>
            </a:pPr>
            <a:r>
              <a:rPr lang="en-US" sz="4800"/>
              <a:t>								</a:t>
            </a:r>
            <a:endParaRPr sz="4800"/>
          </a:p>
          <a:p>
            <a:pPr marL="0" lvl="0" indent="0" algn="l" rtl="0">
              <a:lnSpc>
                <a:spcPct val="115000"/>
              </a:lnSpc>
              <a:spcBef>
                <a:spcPts val="0"/>
              </a:spcBef>
              <a:spcAft>
                <a:spcPts val="0"/>
              </a:spcAft>
              <a:buClr>
                <a:schemeClr val="dk1"/>
              </a:buClr>
              <a:buSzPts val="275"/>
              <a:buFont typeface="Arial"/>
              <a:buNone/>
            </a:pPr>
            <a:endParaRPr sz="4800" b="1">
              <a:solidFill>
                <a:srgbClr val="03617A"/>
              </a:solidFill>
            </a:endParaRPr>
          </a:p>
          <a:p>
            <a:pPr marL="0" lvl="0" indent="0" algn="l" rtl="0">
              <a:lnSpc>
                <a:spcPct val="115000"/>
              </a:lnSpc>
              <a:spcBef>
                <a:spcPts val="0"/>
              </a:spcBef>
              <a:spcAft>
                <a:spcPts val="0"/>
              </a:spcAft>
              <a:buClr>
                <a:schemeClr val="dk1"/>
              </a:buClr>
              <a:buSzPts val="275"/>
              <a:buFont typeface="Arial"/>
              <a:buNone/>
            </a:pPr>
            <a:endParaRPr sz="4800" b="1">
              <a:solidFill>
                <a:srgbClr val="03617A"/>
              </a:solidFill>
            </a:endParaRPr>
          </a:p>
          <a:p>
            <a:pPr marL="0" lvl="0" indent="0" algn="l" rtl="0">
              <a:lnSpc>
                <a:spcPct val="115000"/>
              </a:lnSpc>
              <a:spcBef>
                <a:spcPts val="0"/>
              </a:spcBef>
              <a:spcAft>
                <a:spcPts val="0"/>
              </a:spcAft>
              <a:buClr>
                <a:schemeClr val="dk1"/>
              </a:buClr>
              <a:buSzPts val="275"/>
              <a:buFont typeface="Arial"/>
              <a:buNone/>
            </a:pPr>
            <a:endParaRPr sz="4800" b="1">
              <a:solidFill>
                <a:srgbClr val="03617A"/>
              </a:solidFill>
            </a:endParaRPr>
          </a:p>
          <a:p>
            <a:pPr marL="0" lvl="0" indent="0" algn="l" rtl="0">
              <a:lnSpc>
                <a:spcPct val="115000"/>
              </a:lnSpc>
              <a:spcBef>
                <a:spcPts val="0"/>
              </a:spcBef>
              <a:spcAft>
                <a:spcPts val="0"/>
              </a:spcAft>
              <a:buClr>
                <a:schemeClr val="dk1"/>
              </a:buClr>
              <a:buSzPts val="275"/>
              <a:buFont typeface="Arial"/>
              <a:buNone/>
            </a:pPr>
            <a:r>
              <a:rPr lang="en-US" sz="4800" b="1">
                <a:solidFill>
                  <a:srgbClr val="03617A"/>
                </a:solidFill>
              </a:rPr>
              <a:t>Postsecondary Budget Codes</a:t>
            </a:r>
            <a:endParaRPr sz="4800" b="1">
              <a:solidFill>
                <a:srgbClr val="03617A"/>
              </a:solidFill>
            </a:endParaRPr>
          </a:p>
          <a:p>
            <a:pPr marL="0" lvl="0" indent="0" algn="l" rtl="0">
              <a:lnSpc>
                <a:spcPct val="115000"/>
              </a:lnSpc>
              <a:spcBef>
                <a:spcPts val="0"/>
              </a:spcBef>
              <a:spcAft>
                <a:spcPts val="0"/>
              </a:spcAft>
              <a:buClr>
                <a:schemeClr val="dk1"/>
              </a:buClr>
              <a:buSzPct val="27500"/>
              <a:buFont typeface="Arial"/>
              <a:buNone/>
            </a:pPr>
            <a:r>
              <a:rPr lang="en-US" sz="4000"/>
              <a:t>101 Personnel Services (Salaries &amp; Wages)</a:t>
            </a:r>
            <a:endParaRPr sz="4000"/>
          </a:p>
          <a:p>
            <a:pPr marL="0" lvl="0" indent="0" algn="l" rtl="0">
              <a:lnSpc>
                <a:spcPct val="115000"/>
              </a:lnSpc>
              <a:spcBef>
                <a:spcPts val="0"/>
              </a:spcBef>
              <a:spcAft>
                <a:spcPts val="0"/>
              </a:spcAft>
              <a:buClr>
                <a:schemeClr val="dk1"/>
              </a:buClr>
              <a:buSzPct val="27500"/>
              <a:buFont typeface="Arial"/>
              <a:buNone/>
            </a:pPr>
            <a:r>
              <a:rPr lang="en-US" sz="4000"/>
              <a:t>301 Curriculum and Training Materials</a:t>
            </a:r>
            <a:endParaRPr sz="4000"/>
          </a:p>
          <a:p>
            <a:pPr marL="0" lvl="0" indent="0" algn="l" rtl="0">
              <a:lnSpc>
                <a:spcPct val="115000"/>
              </a:lnSpc>
              <a:spcBef>
                <a:spcPts val="0"/>
              </a:spcBef>
              <a:spcAft>
                <a:spcPts val="0"/>
              </a:spcAft>
              <a:buClr>
                <a:schemeClr val="dk1"/>
              </a:buClr>
              <a:buSzPct val="27500"/>
              <a:buFont typeface="Arial"/>
              <a:buNone/>
            </a:pPr>
            <a:r>
              <a:rPr lang="en-US" sz="4000"/>
              <a:t>505 Software Licensing Fees</a:t>
            </a:r>
            <a:endParaRPr sz="4000"/>
          </a:p>
          <a:p>
            <a:pPr marL="0" lvl="0" indent="0" algn="l" rtl="0">
              <a:lnSpc>
                <a:spcPct val="115000"/>
              </a:lnSpc>
              <a:spcBef>
                <a:spcPts val="0"/>
              </a:spcBef>
              <a:spcAft>
                <a:spcPts val="0"/>
              </a:spcAft>
              <a:buClr>
                <a:schemeClr val="dk1"/>
              </a:buClr>
              <a:buSzPct val="27500"/>
              <a:buFont typeface="Arial"/>
              <a:buNone/>
            </a:pPr>
            <a:r>
              <a:rPr lang="en-US" sz="4000"/>
              <a:t>202 In State Travel - Professional Development (Meals, Lodging, Registration)</a:t>
            </a:r>
            <a:endParaRPr sz="4000"/>
          </a:p>
          <a:p>
            <a:pPr marL="0" lvl="0" indent="0" algn="l" rtl="0">
              <a:lnSpc>
                <a:spcPct val="115000"/>
              </a:lnSpc>
              <a:spcBef>
                <a:spcPts val="0"/>
              </a:spcBef>
              <a:spcAft>
                <a:spcPts val="0"/>
              </a:spcAft>
              <a:buClr>
                <a:schemeClr val="dk1"/>
              </a:buClr>
              <a:buSzPct val="27500"/>
              <a:buFont typeface="Arial"/>
              <a:buNone/>
            </a:pPr>
            <a:r>
              <a:rPr lang="en-US" sz="4000"/>
              <a:t>405 Contracts for Services</a:t>
            </a:r>
            <a:endParaRPr sz="4000"/>
          </a:p>
          <a:p>
            <a:pPr marL="0" lvl="0" indent="0" algn="l" rtl="0">
              <a:lnSpc>
                <a:spcPct val="115000"/>
              </a:lnSpc>
              <a:spcBef>
                <a:spcPts val="0"/>
              </a:spcBef>
              <a:spcAft>
                <a:spcPts val="0"/>
              </a:spcAft>
              <a:buClr>
                <a:schemeClr val="dk1"/>
              </a:buClr>
              <a:buSzPct val="27500"/>
              <a:buFont typeface="Arial"/>
              <a:buNone/>
            </a:pPr>
            <a:r>
              <a:rPr lang="en-US" sz="4000"/>
              <a:t>205 Out of State Travel - Professional Development (Meals, Lodging, Registration)</a:t>
            </a:r>
            <a:endParaRPr sz="4000"/>
          </a:p>
          <a:p>
            <a:pPr marL="0" lvl="0" indent="0" algn="l" rtl="0">
              <a:lnSpc>
                <a:spcPct val="115000"/>
              </a:lnSpc>
              <a:spcBef>
                <a:spcPts val="0"/>
              </a:spcBef>
              <a:spcAft>
                <a:spcPts val="0"/>
              </a:spcAft>
              <a:buClr>
                <a:schemeClr val="dk1"/>
              </a:buClr>
              <a:buSzPct val="27500"/>
              <a:buFont typeface="Arial"/>
              <a:buNone/>
            </a:pPr>
            <a:r>
              <a:rPr lang="en-US" sz="4000"/>
              <a:t>812 CTSO Affiliation Memberships</a:t>
            </a:r>
            <a:endParaRPr sz="300"/>
          </a:p>
        </p:txBody>
      </p:sp>
      <p:sp>
        <p:nvSpPr>
          <p:cNvPr id="196" name="Google Shape;196;p31"/>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dirty="0"/>
              <a:t>Secondary/Postsecondary Budget Form</a:t>
            </a:r>
            <a:endParaRPr dirty="0"/>
          </a:p>
        </p:txBody>
      </p:sp>
      <p:graphicFrame>
        <p:nvGraphicFramePr>
          <p:cNvPr id="197" name="Google Shape;197;p31"/>
          <p:cNvGraphicFramePr/>
          <p:nvPr>
            <p:extLst>
              <p:ext uri="{D42A27DB-BD31-4B8C-83A1-F6EECF244321}">
                <p14:modId xmlns:p14="http://schemas.microsoft.com/office/powerpoint/2010/main" val="1566461928"/>
              </p:ext>
            </p:extLst>
          </p:nvPr>
        </p:nvGraphicFramePr>
        <p:xfrm>
          <a:off x="310750" y="1931730"/>
          <a:ext cx="8727000" cy="1280040"/>
        </p:xfrm>
        <a:graphic>
          <a:graphicData uri="http://schemas.openxmlformats.org/drawingml/2006/table">
            <a:tbl>
              <a:tblPr>
                <a:noFill/>
                <a:tableStyleId>{6989AFFC-61B2-457D-B755-633AA2355CED}</a:tableStyleId>
              </a:tblPr>
              <a:tblGrid>
                <a:gridCol w="2327025">
                  <a:extLst>
                    <a:ext uri="{9D8B030D-6E8A-4147-A177-3AD203B41FA5}">
                      <a16:colId xmlns:a16="http://schemas.microsoft.com/office/drawing/2014/main" val="20000"/>
                    </a:ext>
                  </a:extLst>
                </a:gridCol>
                <a:gridCol w="3483100">
                  <a:extLst>
                    <a:ext uri="{9D8B030D-6E8A-4147-A177-3AD203B41FA5}">
                      <a16:colId xmlns:a16="http://schemas.microsoft.com/office/drawing/2014/main" val="20001"/>
                    </a:ext>
                  </a:extLst>
                </a:gridCol>
                <a:gridCol w="2916875">
                  <a:extLst>
                    <a:ext uri="{9D8B030D-6E8A-4147-A177-3AD203B41FA5}">
                      <a16:colId xmlns:a16="http://schemas.microsoft.com/office/drawing/2014/main" val="20002"/>
                    </a:ext>
                  </a:extLst>
                </a:gridCol>
              </a:tblGrid>
              <a:tr h="0">
                <a:tc>
                  <a:txBody>
                    <a:bodyPr/>
                    <a:lstStyle/>
                    <a:p>
                      <a:pPr marL="0" lvl="0" indent="0" algn="l" rtl="0">
                        <a:lnSpc>
                          <a:spcPct val="100000"/>
                        </a:lnSpc>
                        <a:spcBef>
                          <a:spcPts val="0"/>
                        </a:spcBef>
                        <a:spcAft>
                          <a:spcPts val="0"/>
                        </a:spcAft>
                        <a:buNone/>
                      </a:pPr>
                      <a:r>
                        <a:rPr lang="en-US" sz="900">
                          <a:solidFill>
                            <a:schemeClr val="dk1"/>
                          </a:solidFill>
                        </a:rPr>
                        <a:t>Salaries &amp; Benefits 1XX-2XX</a:t>
                      </a:r>
                      <a:endParaRPr sz="900"/>
                    </a:p>
                  </a:txBody>
                  <a:tcPr marL="91425" marR="91425" marT="91425" marB="91425"/>
                </a:tc>
                <a:tc>
                  <a:txBody>
                    <a:bodyPr/>
                    <a:lstStyle/>
                    <a:p>
                      <a:pPr marL="0" lvl="0" indent="0" algn="l" rtl="0">
                        <a:lnSpc>
                          <a:spcPct val="100000"/>
                        </a:lnSpc>
                        <a:spcBef>
                          <a:spcPts val="0"/>
                        </a:spcBef>
                        <a:spcAft>
                          <a:spcPts val="0"/>
                        </a:spcAft>
                        <a:buNone/>
                      </a:pPr>
                      <a:r>
                        <a:rPr lang="en-US" sz="900"/>
                        <a:t>Purchased Services 3XX</a:t>
                      </a:r>
                      <a:endParaRPr sz="900"/>
                    </a:p>
                  </a:txBody>
                  <a:tcPr marL="91425" marR="91425" marT="91425" marB="91425"/>
                </a:tc>
                <a:tc>
                  <a:txBody>
                    <a:bodyPr/>
                    <a:lstStyle/>
                    <a:p>
                      <a:pPr marL="0" lvl="0" indent="0" algn="l" rtl="0">
                        <a:lnSpc>
                          <a:spcPct val="100000"/>
                        </a:lnSpc>
                        <a:spcBef>
                          <a:spcPts val="0"/>
                        </a:spcBef>
                        <a:spcAft>
                          <a:spcPts val="0"/>
                        </a:spcAft>
                        <a:buNone/>
                      </a:pPr>
                      <a:r>
                        <a:rPr lang="en-US" sz="900">
                          <a:solidFill>
                            <a:schemeClr val="dk1"/>
                          </a:solidFill>
                        </a:rPr>
                        <a:t>CTSO: Salaries, Stipends, Off-Contract Pay 1XX-2XX</a:t>
                      </a:r>
                      <a:endParaRPr sz="900"/>
                    </a:p>
                  </a:txBody>
                  <a:tcPr marL="91425" marR="91425" marT="91425" marB="91425"/>
                </a:tc>
                <a:extLst>
                  <a:ext uri="{0D108BD9-81ED-4DB2-BD59-A6C34878D82A}">
                    <a16:rowId xmlns:a16="http://schemas.microsoft.com/office/drawing/2014/main" val="10000"/>
                  </a:ext>
                </a:extLst>
              </a:tr>
              <a:tr h="0">
                <a:tc>
                  <a:txBody>
                    <a:bodyPr/>
                    <a:lstStyle/>
                    <a:p>
                      <a:pPr marL="0" lvl="0" indent="0" algn="l" rtl="0">
                        <a:lnSpc>
                          <a:spcPct val="100000"/>
                        </a:lnSpc>
                        <a:spcBef>
                          <a:spcPts val="0"/>
                        </a:spcBef>
                        <a:spcAft>
                          <a:spcPts val="0"/>
                        </a:spcAft>
                        <a:buNone/>
                      </a:pPr>
                      <a:r>
                        <a:rPr lang="en-US" sz="900"/>
                        <a:t>Rentals Computers &amp; Technology 443</a:t>
                      </a:r>
                      <a:endParaRPr sz="900"/>
                    </a:p>
                  </a:txBody>
                  <a:tcPr marL="91425" marR="91425" marT="91425" marB="91425"/>
                </a:tc>
                <a:tc>
                  <a:txBody>
                    <a:bodyPr/>
                    <a:lstStyle/>
                    <a:p>
                      <a:pPr marL="0" lvl="0" indent="0" algn="l" rtl="0">
                        <a:lnSpc>
                          <a:spcPct val="100000"/>
                        </a:lnSpc>
                        <a:spcBef>
                          <a:spcPts val="0"/>
                        </a:spcBef>
                        <a:spcAft>
                          <a:spcPts val="0"/>
                        </a:spcAft>
                        <a:buNone/>
                      </a:pPr>
                      <a:r>
                        <a:rPr lang="en-US" sz="900"/>
                        <a:t>Software 735</a:t>
                      </a:r>
                      <a:endParaRPr sz="900"/>
                    </a:p>
                  </a:txBody>
                  <a:tcPr marL="91425" marR="91425" marT="91425" marB="91425"/>
                </a:tc>
                <a:tc>
                  <a:txBody>
                    <a:bodyPr/>
                    <a:lstStyle/>
                    <a:p>
                      <a:pPr marL="0" lvl="0" indent="0" algn="l" rtl="0">
                        <a:spcBef>
                          <a:spcPts val="0"/>
                        </a:spcBef>
                        <a:spcAft>
                          <a:spcPts val="0"/>
                        </a:spcAft>
                        <a:buNone/>
                      </a:pPr>
                      <a:r>
                        <a:rPr lang="en-US" sz="900">
                          <a:solidFill>
                            <a:schemeClr val="dk1"/>
                          </a:solidFill>
                        </a:rPr>
                        <a:t>CTSO: Affiliate Membership 812</a:t>
                      </a:r>
                      <a:endParaRPr sz="900"/>
                    </a:p>
                  </a:txBody>
                  <a:tcPr marL="91425" marR="91425" marT="91425" marB="91425"/>
                </a:tc>
                <a:extLst>
                  <a:ext uri="{0D108BD9-81ED-4DB2-BD59-A6C34878D82A}">
                    <a16:rowId xmlns:a16="http://schemas.microsoft.com/office/drawing/2014/main" val="10001"/>
                  </a:ext>
                </a:extLst>
              </a:tr>
              <a:tr h="0">
                <a:tc>
                  <a:txBody>
                    <a:bodyPr/>
                    <a:lstStyle/>
                    <a:p>
                      <a:pPr marL="0" lvl="0" indent="0" algn="l" rtl="0">
                        <a:lnSpc>
                          <a:spcPct val="100000"/>
                        </a:lnSpc>
                        <a:spcBef>
                          <a:spcPts val="0"/>
                        </a:spcBef>
                        <a:spcAft>
                          <a:spcPts val="0"/>
                        </a:spcAft>
                        <a:buNone/>
                      </a:pPr>
                      <a:r>
                        <a:rPr lang="en-US" sz="900"/>
                        <a:t>Equipment 731 (&gt;$500)</a:t>
                      </a:r>
                      <a:endParaRPr sz="900"/>
                    </a:p>
                  </a:txBody>
                  <a:tcPr marL="91425" marR="91425" marT="91425" marB="91425"/>
                </a:tc>
                <a:tc>
                  <a:txBody>
                    <a:bodyPr/>
                    <a:lstStyle/>
                    <a:p>
                      <a:pPr marL="0" lvl="0" indent="0" algn="l" rtl="0">
                        <a:lnSpc>
                          <a:spcPct val="100000"/>
                        </a:lnSpc>
                        <a:spcBef>
                          <a:spcPts val="0"/>
                        </a:spcBef>
                        <a:spcAft>
                          <a:spcPts val="0"/>
                        </a:spcAft>
                        <a:buNone/>
                      </a:pPr>
                      <a:r>
                        <a:rPr lang="en-US" sz="900">
                          <a:solidFill>
                            <a:schemeClr val="dk1"/>
                          </a:solidFill>
                        </a:rPr>
                        <a:t>Supplies (no consumables) 6XX&lt;$500</a:t>
                      </a:r>
                      <a:endParaRPr sz="900"/>
                    </a:p>
                  </a:txBody>
                  <a:tcPr marL="91425" marR="91425" marT="91425" marB="91425"/>
                </a:tc>
                <a:tc>
                  <a:txBody>
                    <a:bodyPr/>
                    <a:lstStyle/>
                    <a:p>
                      <a:pPr marL="0" lvl="0" indent="0" algn="l" rtl="0">
                        <a:spcBef>
                          <a:spcPts val="0"/>
                        </a:spcBef>
                        <a:spcAft>
                          <a:spcPts val="0"/>
                        </a:spcAft>
                        <a:buNone/>
                      </a:pPr>
                      <a:r>
                        <a:rPr lang="en-US" sz="900">
                          <a:solidFill>
                            <a:schemeClr val="dk1"/>
                          </a:solidFill>
                        </a:rPr>
                        <a:t>CTSO Student Competitor Registrations 580</a:t>
                      </a:r>
                      <a:endParaRPr sz="900"/>
                    </a:p>
                  </a:txBody>
                  <a:tcPr marL="91425" marR="91425" marT="91425" marB="91425"/>
                </a:tc>
                <a:extLst>
                  <a:ext uri="{0D108BD9-81ED-4DB2-BD59-A6C34878D82A}">
                    <a16:rowId xmlns:a16="http://schemas.microsoft.com/office/drawing/2014/main" val="10002"/>
                  </a:ext>
                </a:extLst>
              </a:tr>
              <a:tr h="0">
                <a:tc>
                  <a:txBody>
                    <a:bodyPr/>
                    <a:lstStyle/>
                    <a:p>
                      <a:pPr marL="0" lvl="0" indent="0" algn="l" rtl="0">
                        <a:lnSpc>
                          <a:spcPct val="100000"/>
                        </a:lnSpc>
                        <a:spcBef>
                          <a:spcPts val="0"/>
                        </a:spcBef>
                        <a:spcAft>
                          <a:spcPts val="0"/>
                        </a:spcAft>
                        <a:buNone/>
                      </a:pPr>
                      <a:r>
                        <a:rPr lang="en-US" sz="900">
                          <a:solidFill>
                            <a:schemeClr val="dk1"/>
                          </a:solidFill>
                        </a:rPr>
                        <a:t>Rentals 442</a:t>
                      </a:r>
                      <a:endParaRPr sz="900"/>
                    </a:p>
                  </a:txBody>
                  <a:tcPr marL="91425" marR="91425" marT="91425" marB="91425"/>
                </a:tc>
                <a:tc>
                  <a:txBody>
                    <a:bodyPr/>
                    <a:lstStyle/>
                    <a:p>
                      <a:pPr marL="0" lvl="0" indent="0" algn="l" rtl="0">
                        <a:lnSpc>
                          <a:spcPct val="100000"/>
                        </a:lnSpc>
                        <a:spcBef>
                          <a:spcPts val="0"/>
                        </a:spcBef>
                        <a:spcAft>
                          <a:spcPts val="0"/>
                        </a:spcAft>
                        <a:buNone/>
                      </a:pPr>
                      <a:r>
                        <a:rPr lang="en-US" sz="900">
                          <a:solidFill>
                            <a:schemeClr val="dk1"/>
                          </a:solidFill>
                        </a:rPr>
                        <a:t>Staff Travel 580 (Professional Development Non-CTSO)</a:t>
                      </a:r>
                      <a:endParaRPr sz="900"/>
                    </a:p>
                  </a:txBody>
                  <a:tcPr marL="91425" marR="91425" marT="91425" marB="91425"/>
                </a:tc>
                <a:tc>
                  <a:txBody>
                    <a:bodyPr/>
                    <a:lstStyle/>
                    <a:p>
                      <a:pPr marL="0" lvl="0" indent="0" algn="l" rtl="0">
                        <a:lnSpc>
                          <a:spcPct val="100000"/>
                        </a:lnSpc>
                        <a:spcBef>
                          <a:spcPts val="0"/>
                        </a:spcBef>
                        <a:spcAft>
                          <a:spcPts val="0"/>
                        </a:spcAft>
                        <a:buNone/>
                      </a:pPr>
                      <a:endParaRPr sz="900"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descr="Total allocation - every dollar must be budgeted so that the “requested total” IowaGrants system calculation equals the State Allocation to Recipient."/>
          <p:cNvSpPr txBox="1">
            <a:spLocks noGrp="1"/>
          </p:cNvSpPr>
          <p:nvPr>
            <p:ph type="body" idx="1"/>
          </p:nvPr>
        </p:nvSpPr>
        <p:spPr>
          <a:xfrm>
            <a:off x="166650" y="553200"/>
            <a:ext cx="8810700" cy="1806600"/>
          </a:xfrm>
          <a:prstGeom prst="rect">
            <a:avLst/>
          </a:prstGeom>
        </p:spPr>
        <p:txBody>
          <a:bodyPr spcFirstLastPara="1" wrap="square" lIns="68575" tIns="34275" rIns="68575" bIns="34275" anchor="t" anchorCtr="0">
            <a:normAutofit/>
          </a:bodyPr>
          <a:lstStyle/>
          <a:p>
            <a:pPr marL="457200" lvl="0" indent="-285750" algn="just" rtl="0">
              <a:lnSpc>
                <a:spcPct val="90000"/>
              </a:lnSpc>
              <a:spcBef>
                <a:spcPts val="0"/>
              </a:spcBef>
              <a:spcAft>
                <a:spcPts val="0"/>
              </a:spcAft>
              <a:buSzPts val="900"/>
              <a:buAutoNum type="arabicPeriod"/>
            </a:pPr>
            <a:r>
              <a:rPr lang="en-US" sz="900" dirty="0"/>
              <a:t>Upload the approved budget with your entities unique Iowa Grants “G” number. E.g., “G-PER 27-101 Keystone”.</a:t>
            </a:r>
            <a:endParaRPr sz="900" dirty="0"/>
          </a:p>
          <a:p>
            <a:pPr marL="457200" lvl="0" indent="-285750" algn="just" rtl="0">
              <a:lnSpc>
                <a:spcPct val="90000"/>
              </a:lnSpc>
              <a:spcBef>
                <a:spcPts val="0"/>
              </a:spcBef>
              <a:spcAft>
                <a:spcPts val="0"/>
              </a:spcAft>
              <a:buSzPts val="900"/>
              <a:buAutoNum type="arabicPeriod"/>
            </a:pPr>
            <a:r>
              <a:rPr lang="en-US" sz="900" dirty="0"/>
              <a:t>The approved budget is the only allowable upload. Do </a:t>
            </a:r>
            <a:r>
              <a:rPr lang="en-US" sz="900" b="1" dirty="0"/>
              <a:t>not</a:t>
            </a:r>
            <a:r>
              <a:rPr lang="en-US" sz="900" dirty="0"/>
              <a:t> list purchases. Enter “see attached” in the first text field.</a:t>
            </a:r>
            <a:endParaRPr sz="900" dirty="0"/>
          </a:p>
          <a:p>
            <a:pPr marL="457200" lvl="0" indent="-285750" algn="just" rtl="0">
              <a:lnSpc>
                <a:spcPct val="90000"/>
              </a:lnSpc>
              <a:spcBef>
                <a:spcPts val="0"/>
              </a:spcBef>
              <a:spcAft>
                <a:spcPts val="0"/>
              </a:spcAft>
              <a:buSzPts val="900"/>
              <a:buAutoNum type="arabicPeriod"/>
            </a:pPr>
            <a:r>
              <a:rPr lang="en-US" sz="900" dirty="0"/>
              <a:t>Each budget line item will be connected back to the Spring ’26 – CLNA #4.</a:t>
            </a:r>
            <a:endParaRPr sz="900" dirty="0"/>
          </a:p>
          <a:p>
            <a:pPr marL="457200" lvl="0" indent="-285750" algn="just" rtl="0">
              <a:lnSpc>
                <a:spcPct val="90000"/>
              </a:lnSpc>
              <a:spcBef>
                <a:spcPts val="0"/>
              </a:spcBef>
              <a:spcAft>
                <a:spcPts val="0"/>
              </a:spcAft>
              <a:buSzPts val="900"/>
              <a:buAutoNum type="arabicPeriod"/>
            </a:pPr>
            <a:r>
              <a:rPr lang="en-US" sz="900" dirty="0"/>
              <a:t>Purchases not listed in the attached, approved budget are not eligible for reimbursement. It will be up to the Perkins contact to ensure all expenditures are</a:t>
            </a:r>
            <a:r>
              <a:rPr lang="en-US" sz="900" dirty="0">
                <a:uFill>
                  <a:noFill/>
                </a:uFill>
                <a:hlinkClick r:id="rId3"/>
              </a:rPr>
              <a:t> </a:t>
            </a:r>
            <a:r>
              <a:rPr lang="en-US" sz="900" b="1" dirty="0">
                <a:solidFill>
                  <a:srgbClr val="002060"/>
                </a:solidFill>
                <a:highlight>
                  <a:srgbClr val="FFFF00"/>
                </a:highlight>
                <a:uFill>
                  <a:noFill/>
                </a:uFill>
                <a:hlinkClick r:id="rId3">
                  <a:extLst>
                    <a:ext uri="{A12FA001-AC4F-418D-AE19-62706E023703}">
                      <ahyp:hlinkClr xmlns:ahyp="http://schemas.microsoft.com/office/drawing/2018/hyperlinkcolor" val="tx"/>
                    </a:ext>
                  </a:extLst>
                </a:hlinkClick>
              </a:rPr>
              <a:t>eligible</a:t>
            </a:r>
            <a:r>
              <a:rPr lang="en-US" sz="900" dirty="0">
                <a:solidFill>
                  <a:srgbClr val="002060"/>
                </a:solidFill>
              </a:rPr>
              <a:t> </a:t>
            </a:r>
            <a:r>
              <a:rPr lang="en-US" sz="900" dirty="0"/>
              <a:t>for reimbursement.</a:t>
            </a:r>
            <a:endParaRPr sz="900" dirty="0"/>
          </a:p>
          <a:p>
            <a:pPr marL="457200" lvl="0" indent="-285750" algn="just" rtl="0">
              <a:lnSpc>
                <a:spcPct val="90000"/>
              </a:lnSpc>
              <a:spcBef>
                <a:spcPts val="0"/>
              </a:spcBef>
              <a:spcAft>
                <a:spcPts val="0"/>
              </a:spcAft>
              <a:buSzPts val="900"/>
              <a:buAutoNum type="arabicPeriod"/>
            </a:pPr>
            <a:r>
              <a:rPr lang="en-US" sz="900" dirty="0"/>
              <a:t>Please follow the instructions in the form to “save” and then “mark as complete.”</a:t>
            </a:r>
            <a:endParaRPr sz="900" dirty="0"/>
          </a:p>
          <a:p>
            <a:pPr marL="0" lvl="0" indent="0" algn="just" rtl="0">
              <a:lnSpc>
                <a:spcPct val="90000"/>
              </a:lnSpc>
              <a:spcBef>
                <a:spcPts val="0"/>
              </a:spcBef>
              <a:spcAft>
                <a:spcPts val="0"/>
              </a:spcAft>
              <a:buNone/>
            </a:pPr>
            <a:r>
              <a:rPr lang="en-US" sz="900" dirty="0"/>
              <a:t>See Allowable and Unallowable Expenditures or contact Amy </a:t>
            </a:r>
            <a:r>
              <a:rPr lang="en-US" sz="900" dirty="0" err="1"/>
              <a:t>Vybiral</a:t>
            </a:r>
            <a:r>
              <a:rPr lang="en-US" sz="900" dirty="0"/>
              <a:t> at </a:t>
            </a:r>
            <a:r>
              <a:rPr lang="en-US" sz="900" u="sng" dirty="0">
                <a:solidFill>
                  <a:schemeClr val="hlink"/>
                </a:solidFill>
                <a:hlinkClick r:id="rId4"/>
              </a:rPr>
              <a:t>amy.vybiral@iowa.gov</a:t>
            </a:r>
            <a:r>
              <a:rPr lang="en-US" sz="900" dirty="0"/>
              <a:t>. </a:t>
            </a:r>
            <a:endParaRPr sz="900" dirty="0"/>
          </a:p>
          <a:p>
            <a:pPr marL="0" lvl="0" indent="0" algn="just" rtl="0">
              <a:lnSpc>
                <a:spcPct val="105000"/>
              </a:lnSpc>
              <a:spcBef>
                <a:spcPts val="0"/>
              </a:spcBef>
              <a:spcAft>
                <a:spcPts val="0"/>
              </a:spcAft>
              <a:buNone/>
            </a:pPr>
            <a:endParaRPr sz="900" dirty="0"/>
          </a:p>
          <a:p>
            <a:pPr marL="0" lvl="0" indent="0" algn="l" rtl="0">
              <a:lnSpc>
                <a:spcPct val="105000"/>
              </a:lnSpc>
              <a:spcBef>
                <a:spcPts val="0"/>
              </a:spcBef>
              <a:spcAft>
                <a:spcPts val="0"/>
              </a:spcAft>
              <a:buNone/>
            </a:pPr>
            <a:r>
              <a:rPr lang="en-US" sz="900" dirty="0"/>
              <a:t>At the end of the budget form, there are calculation fields built into the budget form that show the maximum amount that can be budgeted for administrative costs, which is still 5.00%, and the amount left to be budgeted anytime new information is entered and after clicking “Save Form.”</a:t>
            </a:r>
            <a:endParaRPr sz="900" dirty="0"/>
          </a:p>
          <a:p>
            <a:pPr marL="0" lvl="0" indent="0" algn="l" rtl="0">
              <a:lnSpc>
                <a:spcPct val="100000"/>
              </a:lnSpc>
              <a:spcBef>
                <a:spcPts val="800"/>
              </a:spcBef>
              <a:spcAft>
                <a:spcPts val="0"/>
              </a:spcAft>
              <a:buNone/>
            </a:pPr>
            <a:r>
              <a:rPr lang="en-US" sz="900" dirty="0"/>
              <a:t>Administrative Costs - Administrative costs must not exceed 5% of the total grant award. Contact Amy </a:t>
            </a:r>
            <a:r>
              <a:rPr lang="en-US" sz="900" dirty="0" err="1"/>
              <a:t>Vybiral</a:t>
            </a:r>
            <a:r>
              <a:rPr lang="en-US" sz="900" dirty="0"/>
              <a:t> at amy.vybiral@iowa.gov for assistance.</a:t>
            </a:r>
            <a:endParaRPr sz="900" dirty="0"/>
          </a:p>
          <a:p>
            <a:pPr marL="0" lvl="0" indent="0" algn="l" rtl="0">
              <a:lnSpc>
                <a:spcPct val="100000"/>
              </a:lnSpc>
              <a:spcBef>
                <a:spcPts val="0"/>
              </a:spcBef>
              <a:spcAft>
                <a:spcPts val="0"/>
              </a:spcAft>
              <a:buNone/>
            </a:pPr>
            <a:r>
              <a:rPr lang="en-US" sz="900" b="1" i="1" dirty="0"/>
              <a:t>As before, every dollar must be budgeted so that the “requested total” </a:t>
            </a:r>
            <a:r>
              <a:rPr lang="en-US" sz="900" b="1" i="1" dirty="0" err="1"/>
              <a:t>IowaGrants</a:t>
            </a:r>
            <a:r>
              <a:rPr lang="en-US" sz="900" b="1" i="1" dirty="0"/>
              <a:t> system calculation equals the State Allocation to Recipient.</a:t>
            </a:r>
            <a:endParaRPr sz="900" dirty="0"/>
          </a:p>
        </p:txBody>
      </p:sp>
      <p:sp>
        <p:nvSpPr>
          <p:cNvPr id="203" name="Google Shape;203;p32"/>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sz="2200"/>
              <a:t>Secondary/Postsecondary Budget Form</a:t>
            </a:r>
            <a:endParaRPr sz="2200"/>
          </a:p>
        </p:txBody>
      </p:sp>
      <p:pic>
        <p:nvPicPr>
          <p:cNvPr id="204" name="Google Shape;204;p32" descr="FY27 City Town CSD Test Application"/>
          <p:cNvPicPr preferRelativeResize="0"/>
          <p:nvPr/>
        </p:nvPicPr>
        <p:blipFill>
          <a:blip r:embed="rId5">
            <a:alphaModFix/>
          </a:blip>
          <a:stretch>
            <a:fillRect/>
          </a:stretch>
        </p:blipFill>
        <p:spPr>
          <a:xfrm>
            <a:off x="2321387" y="3570786"/>
            <a:ext cx="4318226" cy="1523600"/>
          </a:xfrm>
          <a:prstGeom prst="rect">
            <a:avLst/>
          </a:prstGeom>
          <a:noFill/>
          <a:ln>
            <a:noFill/>
          </a:ln>
        </p:spPr>
      </p:pic>
      <p:sp>
        <p:nvSpPr>
          <p:cNvPr id="205" name="Google Shape;205;p32" descr="Total Allocation - "/>
          <p:cNvSpPr/>
          <p:nvPr/>
        </p:nvSpPr>
        <p:spPr>
          <a:xfrm>
            <a:off x="3790775" y="4813175"/>
            <a:ext cx="479700" cy="1965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06" name="Google Shape;206;p32" descr="Example of Total Allocation boxes filled in"/>
          <p:cNvGrpSpPr/>
          <p:nvPr/>
        </p:nvGrpSpPr>
        <p:grpSpPr>
          <a:xfrm>
            <a:off x="1354173" y="2317192"/>
            <a:ext cx="6981986" cy="1253571"/>
            <a:chOff x="1097900" y="1985350"/>
            <a:chExt cx="7182374" cy="1289550"/>
          </a:xfrm>
        </p:grpSpPr>
        <p:pic>
          <p:nvPicPr>
            <p:cNvPr id="207" name="Google Shape;207;p32"/>
            <p:cNvPicPr preferRelativeResize="0"/>
            <p:nvPr/>
          </p:nvPicPr>
          <p:blipFill rotWithShape="1">
            <a:blip r:embed="rId6">
              <a:alphaModFix/>
            </a:blip>
            <a:srcRect t="10873"/>
            <a:stretch/>
          </p:blipFill>
          <p:spPr>
            <a:xfrm>
              <a:off x="1097900" y="1985350"/>
              <a:ext cx="7182374" cy="1289550"/>
            </a:xfrm>
            <a:prstGeom prst="rect">
              <a:avLst/>
            </a:prstGeom>
            <a:noFill/>
            <a:ln w="18525" cap="flat" cmpd="sng">
              <a:solidFill>
                <a:schemeClr val="dk2"/>
              </a:solidFill>
              <a:prstDash val="solid"/>
              <a:round/>
              <a:headEnd type="none" w="sm" len="sm"/>
              <a:tailEnd type="none" w="sm" len="sm"/>
            </a:ln>
          </p:spPr>
        </p:pic>
        <p:sp>
          <p:nvSpPr>
            <p:cNvPr id="208" name="Google Shape;208;p32"/>
            <p:cNvSpPr/>
            <p:nvPr/>
          </p:nvSpPr>
          <p:spPr>
            <a:xfrm>
              <a:off x="3002375" y="2451288"/>
              <a:ext cx="618300" cy="196500"/>
            </a:xfrm>
            <a:prstGeom prst="rect">
              <a:avLst/>
            </a:prstGeom>
            <a:noFill/>
            <a:ln w="9250" cap="flat" cmpd="sng">
              <a:solidFill>
                <a:srgbClr val="C00000"/>
              </a:solidFill>
              <a:prstDash val="solid"/>
              <a:round/>
              <a:headEnd type="none" w="sm" len="sm"/>
              <a:tailEnd type="none" w="sm" len="sm"/>
            </a:ln>
          </p:spPr>
          <p:txBody>
            <a:bodyPr spcFirstLastPara="1" wrap="square" lIns="88875" tIns="88875" rIns="88875" bIns="88875" anchor="ctr" anchorCtr="0">
              <a:noAutofit/>
            </a:bodyPr>
            <a:lstStyle/>
            <a:p>
              <a:pPr marL="0" lvl="0" indent="0" algn="ctr" rtl="0">
                <a:spcBef>
                  <a:spcPts val="0"/>
                </a:spcBef>
                <a:spcAft>
                  <a:spcPts val="0"/>
                </a:spcAft>
                <a:buNone/>
              </a:pPr>
              <a:endParaRPr sz="1361"/>
            </a:p>
          </p:txBody>
        </p:sp>
        <p:sp>
          <p:nvSpPr>
            <p:cNvPr id="209" name="Google Shape;209;p32"/>
            <p:cNvSpPr/>
            <p:nvPr/>
          </p:nvSpPr>
          <p:spPr>
            <a:xfrm>
              <a:off x="2979925" y="2758200"/>
              <a:ext cx="618300" cy="196500"/>
            </a:xfrm>
            <a:prstGeom prst="rect">
              <a:avLst/>
            </a:prstGeom>
            <a:noFill/>
            <a:ln w="9250" cap="flat" cmpd="sng">
              <a:solidFill>
                <a:srgbClr val="C00000"/>
              </a:solidFill>
              <a:prstDash val="solid"/>
              <a:round/>
              <a:headEnd type="none" w="sm" len="sm"/>
              <a:tailEnd type="none" w="sm" len="sm"/>
            </a:ln>
          </p:spPr>
          <p:txBody>
            <a:bodyPr spcFirstLastPara="1" wrap="square" lIns="88875" tIns="88875" rIns="88875" bIns="88875" anchor="ctr" anchorCtr="0">
              <a:noAutofit/>
            </a:bodyPr>
            <a:lstStyle/>
            <a:p>
              <a:pPr marL="0" lvl="0" indent="0" algn="ctr" rtl="0">
                <a:spcBef>
                  <a:spcPts val="0"/>
                </a:spcBef>
                <a:spcAft>
                  <a:spcPts val="0"/>
                </a:spcAft>
                <a:buNone/>
              </a:pPr>
              <a:endParaRPr sz="1361"/>
            </a:p>
          </p:txBody>
        </p:sp>
        <p:sp>
          <p:nvSpPr>
            <p:cNvPr id="210" name="Google Shape;210;p32"/>
            <p:cNvSpPr/>
            <p:nvPr/>
          </p:nvSpPr>
          <p:spPr>
            <a:xfrm>
              <a:off x="2957575" y="3072534"/>
              <a:ext cx="825300" cy="165300"/>
            </a:xfrm>
            <a:prstGeom prst="rect">
              <a:avLst/>
            </a:prstGeom>
            <a:noFill/>
            <a:ln w="9250" cap="flat" cmpd="sng">
              <a:solidFill>
                <a:srgbClr val="C00000"/>
              </a:solidFill>
              <a:prstDash val="solid"/>
              <a:round/>
              <a:headEnd type="none" w="sm" len="sm"/>
              <a:tailEnd type="none" w="sm" len="sm"/>
            </a:ln>
          </p:spPr>
          <p:txBody>
            <a:bodyPr spcFirstLastPara="1" wrap="square" lIns="88875" tIns="88875" rIns="88875" bIns="88875" anchor="ctr" anchorCtr="0">
              <a:noAutofit/>
            </a:bodyPr>
            <a:lstStyle/>
            <a:p>
              <a:pPr marL="0" lvl="0" indent="0" algn="ctr" rtl="0">
                <a:spcBef>
                  <a:spcPts val="0"/>
                </a:spcBef>
                <a:spcAft>
                  <a:spcPts val="0"/>
                </a:spcAft>
                <a:buNone/>
              </a:pPr>
              <a:endParaRPr sz="1361"/>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3"/>
          <p:cNvSpPr txBox="1">
            <a:spLocks noGrp="1"/>
          </p:cNvSpPr>
          <p:nvPr>
            <p:ph type="body" idx="1"/>
          </p:nvPr>
        </p:nvSpPr>
        <p:spPr>
          <a:xfrm>
            <a:off x="232050" y="741950"/>
            <a:ext cx="8679900" cy="3877200"/>
          </a:xfrm>
          <a:prstGeom prst="rect">
            <a:avLst/>
          </a:prstGeom>
        </p:spPr>
        <p:txBody>
          <a:bodyPr spcFirstLastPara="1" wrap="square" lIns="68575" tIns="34275" rIns="68575" bIns="34275" anchor="t" anchorCtr="0">
            <a:normAutofit fontScale="85000" lnSpcReduction="10000"/>
          </a:bodyPr>
          <a:lstStyle/>
          <a:p>
            <a:pPr marL="0" lvl="0" indent="0" algn="just" rtl="0">
              <a:spcBef>
                <a:spcPts val="600"/>
              </a:spcBef>
              <a:spcAft>
                <a:spcPts val="0"/>
              </a:spcAft>
              <a:buNone/>
            </a:pPr>
            <a:r>
              <a:rPr lang="en-US" sz="1100"/>
              <a:t>To receive funds through the Carl D. Perkins Act, the Administrator, Superintendent, or Designee for the consortium member institutions must sign this assurance statement on behalf of the eligible recipient(s) to certify commitment to abide by these requirements through the period of this grant award.</a:t>
            </a:r>
            <a:endParaRPr sz="1100"/>
          </a:p>
          <a:p>
            <a:pPr marL="0" lvl="0" indent="0" algn="just" rtl="0">
              <a:spcBef>
                <a:spcPts val="600"/>
              </a:spcBef>
              <a:spcAft>
                <a:spcPts val="0"/>
              </a:spcAft>
              <a:buNone/>
            </a:pPr>
            <a:r>
              <a:rPr lang="en-US" sz="1100"/>
              <a:t>To enter the Information for the entity submitting this application, select "Edit" at the top of the screen. Once the individual fields are completed, select "Save."</a:t>
            </a:r>
            <a:endParaRPr sz="1100"/>
          </a:p>
          <a:p>
            <a:pPr marL="0" lvl="0" indent="0" algn="just" rtl="0">
              <a:spcBef>
                <a:spcPts val="600"/>
              </a:spcBef>
              <a:spcAft>
                <a:spcPts val="0"/>
              </a:spcAft>
              <a:buNone/>
            </a:pPr>
            <a:r>
              <a:rPr lang="en-US" sz="1100"/>
              <a:t>Once all information is saved, select the "Mark as Complete" link in the Perkins Assurances/Agreements bar below.</a:t>
            </a:r>
            <a:endParaRPr sz="1100"/>
          </a:p>
          <a:p>
            <a:pPr marL="0" lvl="0" indent="0" algn="just" rtl="0">
              <a:spcBef>
                <a:spcPts val="600"/>
              </a:spcBef>
              <a:spcAft>
                <a:spcPts val="0"/>
              </a:spcAft>
              <a:buNone/>
            </a:pPr>
            <a:r>
              <a:rPr lang="en-US" sz="1100" b="1"/>
              <a:t>Assurances</a:t>
            </a:r>
            <a:endParaRPr sz="1100" b="1"/>
          </a:p>
          <a:p>
            <a:pPr marL="0" lvl="0" indent="0" algn="just" rtl="0">
              <a:spcBef>
                <a:spcPts val="600"/>
              </a:spcBef>
              <a:spcAft>
                <a:spcPts val="0"/>
              </a:spcAft>
              <a:buNone/>
            </a:pPr>
            <a:r>
              <a:rPr lang="en-US" sz="1100"/>
              <a:t>The undersigned certifies that the district or consortium members will abide by the assurances listed below during the grant award period. The undersigned also certifies that, to the best of their knowledge, the information contained in this application is correct and complete.</a:t>
            </a:r>
            <a:endParaRPr sz="1100"/>
          </a:p>
          <a:p>
            <a:pPr marL="457200" lvl="0" indent="-287973" algn="just" rtl="0">
              <a:spcBef>
                <a:spcPts val="600"/>
              </a:spcBef>
              <a:spcAft>
                <a:spcPts val="0"/>
              </a:spcAft>
              <a:buSzPct val="100000"/>
              <a:buAutoNum type="arabicPeriod"/>
            </a:pPr>
            <a:r>
              <a:rPr lang="en-US" sz="1100"/>
              <a:t>The local education agency, community college, or area education agency acting as the fiscal agent over this application agrees to maintain financial records and provide such information to the Iowa Department of Education as may be required for fiscal audit.</a:t>
            </a:r>
            <a:endParaRPr sz="1100"/>
          </a:p>
          <a:p>
            <a:pPr marL="457200" lvl="0" indent="-287973" algn="just" rtl="0">
              <a:spcBef>
                <a:spcPts val="0"/>
              </a:spcBef>
              <a:spcAft>
                <a:spcPts val="0"/>
              </a:spcAft>
              <a:buSzPct val="100000"/>
              <a:buAutoNum type="arabicPeriod"/>
            </a:pPr>
            <a:r>
              <a:rPr lang="en-US" sz="1100"/>
              <a:t>The eligible recipient agrees to report annually to the Department of Education progress of the eligible recipient in achieving state adjusted levels of performance on core indicators of performance for all career and technical education programs. PL 115-224 (Perkins Act), Title I, Section 113(c)(i)</a:t>
            </a:r>
            <a:endParaRPr sz="1100"/>
          </a:p>
          <a:p>
            <a:pPr marL="457200" lvl="0" indent="-287973" algn="just" rtl="0">
              <a:spcBef>
                <a:spcPts val="0"/>
              </a:spcBef>
              <a:spcAft>
                <a:spcPts val="0"/>
              </a:spcAft>
              <a:buSzPct val="100000"/>
              <a:buAutoNum type="arabicPeriod"/>
            </a:pPr>
            <a:r>
              <a:rPr lang="en-US" sz="1100"/>
              <a:t>The eligible recipient agrees that “funds made available under this Act for career and technical education activities shall supplement, and not supplant, non-federal funds expended to carry out career and technical education activities." PL 115-224 (Perkins Act) Title II Sec. 211(a)</a:t>
            </a:r>
            <a:endParaRPr sz="1100"/>
          </a:p>
          <a:p>
            <a:pPr marL="457200" lvl="0" indent="-287973" algn="just" rtl="0">
              <a:spcBef>
                <a:spcPts val="0"/>
              </a:spcBef>
              <a:spcAft>
                <a:spcPts val="0"/>
              </a:spcAft>
              <a:buSzPct val="100000"/>
              <a:buAutoNum type="arabicPeriod"/>
            </a:pPr>
            <a:r>
              <a:rPr lang="en-US" sz="1100"/>
              <a:t>The eligible recipient agrees to retain certification on non-debarment and suspension from any contractor who will have single or aggregate contracts of $100,000 or more. (98-III-USDE-282-7)</a:t>
            </a:r>
            <a:endParaRPr sz="1100"/>
          </a:p>
          <a:p>
            <a:pPr marL="457200" lvl="0" indent="-287973" algn="just" rtl="0">
              <a:spcBef>
                <a:spcPts val="0"/>
              </a:spcBef>
              <a:spcAft>
                <a:spcPts val="0"/>
              </a:spcAft>
              <a:buSzPct val="100000"/>
              <a:buAutoNum type="arabicPeriod"/>
            </a:pPr>
            <a:r>
              <a:rPr lang="en-US" sz="1100"/>
              <a:t>The eligible recipient certifies the agency and its principal officers are not suspended or debarred.(98-III-USDE-282-7)</a:t>
            </a:r>
            <a:endParaRPr sz="1100"/>
          </a:p>
          <a:p>
            <a:pPr marL="457200" lvl="0" indent="-287973" algn="just" rtl="0">
              <a:spcBef>
                <a:spcPts val="0"/>
              </a:spcBef>
              <a:spcAft>
                <a:spcPts val="0"/>
              </a:spcAft>
              <a:buSzPct val="100000"/>
              <a:buAutoNum type="arabicPeriod"/>
            </a:pPr>
            <a:r>
              <a:rPr lang="en-US" sz="1100"/>
              <a:t>Funds will not be used to acquire equipment, including computer software, in any instance in which such acquisition results in a direct financial benefit to any organization representing the interests of the purchasing entity, its employees, or any affiliate of such an organization. PL 115-224 (Perkins Act) Title I Sec. 122(13)(B).</a:t>
            </a:r>
            <a:endParaRPr sz="1100"/>
          </a:p>
          <a:p>
            <a:pPr marL="457200" lvl="0" indent="-287973" algn="just" rtl="0">
              <a:spcBef>
                <a:spcPts val="0"/>
              </a:spcBef>
              <a:spcAft>
                <a:spcPts val="0"/>
              </a:spcAft>
              <a:buSzPct val="100000"/>
              <a:buAutoNum type="arabicPeriod"/>
            </a:pPr>
            <a:r>
              <a:rPr lang="en-US" sz="1100"/>
              <a:t>Funds will not be used for the purpose of directly providing incentives or inducements to an employer to relocate a business enterprise from one state to another state if such relocation will result in a reduction in the number of jobs available in the state where the business enterprise is located before such incentives or inducements are offered. PL 115-224 (Perkins Act) Title II Sec. 222.</a:t>
            </a:r>
            <a:endParaRPr sz="1100"/>
          </a:p>
          <a:p>
            <a:pPr marL="457200" lvl="0" indent="-287973" algn="just" rtl="0">
              <a:spcBef>
                <a:spcPts val="0"/>
              </a:spcBef>
              <a:spcAft>
                <a:spcPts val="0"/>
              </a:spcAft>
              <a:buSzPct val="100000"/>
              <a:buAutoNum type="arabicPeriod"/>
            </a:pPr>
            <a:r>
              <a:rPr lang="en-US" sz="1100"/>
              <a:t>No federal appropriated funds have been, or will be paid by or on behalf of the undersigned, to any person for influencing or attempting to influence an officer or employee of any agency, a member of Congress, an officer or employee of Congress in connection with making of any federal grant, the entering into any grant or cooperative agreement, and the extension, continuation, renewal, amendment, or modification of any federal grant or cooperative agreement. Sec. 1352, Title 31</a:t>
            </a:r>
            <a:endParaRPr sz="1100"/>
          </a:p>
          <a:p>
            <a:pPr marL="457200" lvl="0" indent="-287973" algn="just" rtl="0">
              <a:spcBef>
                <a:spcPts val="0"/>
              </a:spcBef>
              <a:spcAft>
                <a:spcPts val="0"/>
              </a:spcAft>
              <a:buSzPct val="100000"/>
              <a:buAutoNum type="arabicPeriod"/>
            </a:pPr>
            <a:r>
              <a:rPr lang="en-US" sz="1100"/>
              <a:t>The eligible recipient agrees to provide a career and technical education program that is of such size, scope, and quality to bring about improvement in the quality of career and technical education programs. PL 115-224 (Perkins Act), Title I, Section 135(b)</a:t>
            </a:r>
            <a:endParaRPr sz="1100"/>
          </a:p>
          <a:p>
            <a:pPr marL="457200" lvl="0" indent="-287973" algn="just" rtl="0">
              <a:spcBef>
                <a:spcPts val="0"/>
              </a:spcBef>
              <a:spcAft>
                <a:spcPts val="0"/>
              </a:spcAft>
              <a:buSzPct val="100000"/>
              <a:buAutoNum type="arabicPeriod"/>
            </a:pPr>
            <a:r>
              <a:rPr lang="en-US" sz="1100"/>
              <a:t>The eligible recipient ensures students who participate in assisted career and technical education programs are taught to the same coherent and rigorous content aligned with challenging academic standards as are taught for all other students. PL 115-224 (Perkins Act) Title II Sec. 134(b)(4)(B).</a:t>
            </a:r>
            <a:endParaRPr sz="1100"/>
          </a:p>
        </p:txBody>
      </p:sp>
      <p:sp>
        <p:nvSpPr>
          <p:cNvPr id="216" name="Google Shape;216;p33"/>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US"/>
              <a:t>Assurances/Agreements – Secondary or Postsecondary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US"/>
              <a:t>Assurances/Agreements – Secondary or Postsecondary</a:t>
            </a:r>
            <a:endParaRPr/>
          </a:p>
        </p:txBody>
      </p:sp>
      <p:pic>
        <p:nvPicPr>
          <p:cNvPr id="222" name="Google Shape;222;p34" descr="Assurances/Agreements - Secondary or Postsecondary"/>
          <p:cNvPicPr preferRelativeResize="0"/>
          <p:nvPr/>
        </p:nvPicPr>
        <p:blipFill>
          <a:blip r:embed="rId3">
            <a:alphaModFix/>
          </a:blip>
          <a:stretch>
            <a:fillRect/>
          </a:stretch>
        </p:blipFill>
        <p:spPr>
          <a:xfrm>
            <a:off x="446425" y="917926"/>
            <a:ext cx="8134350" cy="311467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Wrap-Up</a:t>
            </a:r>
            <a:endParaRPr/>
          </a:p>
        </p:txBody>
      </p:sp>
      <p:sp>
        <p:nvSpPr>
          <p:cNvPr id="228" name="Google Shape;228;p35" descr="After all steps of the submission process have been completed, the person submitting the application will receive a system-generated notification stating the application has been successfully submitted."/>
          <p:cNvSpPr txBox="1">
            <a:spLocks noGrp="1"/>
          </p:cNvSpPr>
          <p:nvPr>
            <p:ph type="body" idx="1"/>
          </p:nvPr>
        </p:nvSpPr>
        <p:spPr>
          <a:xfrm>
            <a:off x="141575" y="644900"/>
            <a:ext cx="4341300" cy="4134000"/>
          </a:xfrm>
          <a:prstGeom prst="rect">
            <a:avLst/>
          </a:prstGeom>
        </p:spPr>
        <p:txBody>
          <a:bodyPr spcFirstLastPara="1" wrap="square" lIns="68575" tIns="34275" rIns="68575" bIns="34275" anchor="t" anchorCtr="0">
            <a:normAutofit/>
          </a:bodyPr>
          <a:lstStyle/>
          <a:p>
            <a:pPr marL="0" lvl="0" indent="0" algn="just" rtl="0">
              <a:lnSpc>
                <a:spcPct val="115000"/>
              </a:lnSpc>
              <a:spcBef>
                <a:spcPts val="0"/>
              </a:spcBef>
              <a:spcAft>
                <a:spcPts val="0"/>
              </a:spcAft>
              <a:buNone/>
            </a:pPr>
            <a:r>
              <a:rPr lang="en-US" sz="1000" dirty="0"/>
              <a:t>The status of each form will be summarized on the Application Forms list within the “Complete?” column. When all forms have been marked as complete, the application is ready for submission. To submit the application, click the “Submit” link.</a:t>
            </a:r>
            <a:endParaRPr sz="1000" dirty="0"/>
          </a:p>
          <a:p>
            <a:pPr marL="114300" lvl="0" indent="0" algn="just" rtl="0">
              <a:lnSpc>
                <a:spcPct val="115000"/>
              </a:lnSpc>
              <a:spcBef>
                <a:spcPts val="800"/>
              </a:spcBef>
              <a:spcAft>
                <a:spcPts val="0"/>
              </a:spcAft>
              <a:buNone/>
            </a:pPr>
            <a:endParaRPr sz="1000" dirty="0"/>
          </a:p>
          <a:p>
            <a:pPr marL="0" lvl="0" indent="0" algn="just" rtl="0">
              <a:lnSpc>
                <a:spcPct val="115000"/>
              </a:lnSpc>
              <a:spcBef>
                <a:spcPts val="800"/>
              </a:spcBef>
              <a:spcAft>
                <a:spcPts val="0"/>
              </a:spcAft>
              <a:buNone/>
            </a:pPr>
            <a:r>
              <a:rPr lang="en-US" sz="1000" dirty="0"/>
              <a:t>After all steps of the submission process have been completed, the person submitting the application will receive a system-generated notification stating the application has been successfully submitted. The notification message, as well as other correspondence generated via iowagrants.gov, will come from the dullestech.com domain. Please make sure your email system is set to allow these messages to be delivered.</a:t>
            </a:r>
            <a:endParaRPr sz="1000" dirty="0"/>
          </a:p>
          <a:p>
            <a:pPr marL="114300" lvl="0" indent="0" algn="just" rtl="0">
              <a:lnSpc>
                <a:spcPct val="115000"/>
              </a:lnSpc>
              <a:spcBef>
                <a:spcPts val="800"/>
              </a:spcBef>
              <a:spcAft>
                <a:spcPts val="0"/>
              </a:spcAft>
              <a:buNone/>
            </a:pPr>
            <a:endParaRPr sz="1000" dirty="0"/>
          </a:p>
          <a:p>
            <a:pPr marL="0" lvl="0" indent="0" algn="just" rtl="0">
              <a:lnSpc>
                <a:spcPct val="115000"/>
              </a:lnSpc>
              <a:spcBef>
                <a:spcPts val="800"/>
              </a:spcBef>
              <a:spcAft>
                <a:spcPts val="800"/>
              </a:spcAft>
              <a:buNone/>
            </a:pPr>
            <a:r>
              <a:rPr lang="en-US" sz="1000" dirty="0"/>
              <a:t>If you have questions regarding the FY27 Perkins Grant application forms, please contact Jeffrey Fletcher, Perkins Accountability Consultant, Bureau of Career and Technical Education at </a:t>
            </a:r>
            <a:r>
              <a:rPr lang="en-US" sz="1000" u="sng" dirty="0">
                <a:solidFill>
                  <a:schemeClr val="hlink"/>
                </a:solidFill>
                <a:hlinkClick r:id="rId3"/>
              </a:rPr>
              <a:t>jeffrey.fletcher@iowa.gov</a:t>
            </a:r>
            <a:r>
              <a:rPr lang="en-US" sz="1000" dirty="0"/>
              <a:t> or 515-321-7309.</a:t>
            </a:r>
            <a:endParaRPr sz="1000" dirty="0"/>
          </a:p>
        </p:txBody>
      </p:sp>
      <p:pic>
        <p:nvPicPr>
          <p:cNvPr id="229" name="Google Shape;229;p35" descr="Example of FY27 City Town CSD Test Application - Application cannot be submitted currently"/>
          <p:cNvPicPr preferRelativeResize="0"/>
          <p:nvPr/>
        </p:nvPicPr>
        <p:blipFill>
          <a:blip r:embed="rId4">
            <a:alphaModFix/>
          </a:blip>
          <a:stretch>
            <a:fillRect/>
          </a:stretch>
        </p:blipFill>
        <p:spPr>
          <a:xfrm>
            <a:off x="4627425" y="644900"/>
            <a:ext cx="4228500" cy="4076486"/>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254410" y="1"/>
            <a:ext cx="8452200" cy="55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A4B"/>
              </a:buClr>
              <a:buSzPts val="4000"/>
              <a:buFont typeface="Arial"/>
              <a:buNone/>
            </a:pPr>
            <a:r>
              <a:rPr lang="en-US"/>
              <a:t>Notes</a:t>
            </a:r>
            <a:endParaRPr/>
          </a:p>
        </p:txBody>
      </p:sp>
      <p:sp>
        <p:nvSpPr>
          <p:cNvPr id="48" name="Google Shape;48;p9"/>
          <p:cNvSpPr txBox="1">
            <a:spLocks noGrp="1"/>
          </p:cNvSpPr>
          <p:nvPr>
            <p:ph type="body" idx="1"/>
          </p:nvPr>
        </p:nvSpPr>
        <p:spPr>
          <a:xfrm>
            <a:off x="332750" y="655325"/>
            <a:ext cx="8671500" cy="4279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sz="1100"/>
              <a:t>PLEASE update contact information in the FY27 application that will be in effect for the 2026 - 2027 academic year (I.e., Effective 7/1/2026).</a:t>
            </a:r>
            <a:endParaRPr sz="1100"/>
          </a:p>
          <a:p>
            <a:pPr marL="457200" lvl="0" indent="-298450" algn="l" rtl="0">
              <a:lnSpc>
                <a:spcPct val="90000"/>
              </a:lnSpc>
              <a:spcBef>
                <a:spcPts val="1000"/>
              </a:spcBef>
              <a:spcAft>
                <a:spcPts val="0"/>
              </a:spcAft>
              <a:buSzPts val="1100"/>
              <a:buChar char="●"/>
            </a:pPr>
            <a:r>
              <a:rPr lang="en-US" sz="1100"/>
              <a:t>Consortium member Superintendents, HIgh School Principals, CTE contacts, etc.</a:t>
            </a:r>
            <a:endParaRPr sz="1100"/>
          </a:p>
          <a:p>
            <a:pPr marL="457200" lvl="0" indent="-298450" algn="l" rtl="0">
              <a:lnSpc>
                <a:spcPct val="90000"/>
              </a:lnSpc>
              <a:spcBef>
                <a:spcPts val="0"/>
              </a:spcBef>
              <a:spcAft>
                <a:spcPts val="0"/>
              </a:spcAft>
              <a:buSzPts val="1100"/>
              <a:buChar char="●"/>
            </a:pPr>
            <a:r>
              <a:rPr lang="en-US" sz="1100"/>
              <a:t>Secondary / Postsecondary fiscal agents / business officers, etc.</a:t>
            </a:r>
            <a:endParaRPr sz="1100"/>
          </a:p>
          <a:p>
            <a:pPr marL="457200" lvl="0" indent="-298450" algn="l" rtl="0">
              <a:lnSpc>
                <a:spcPct val="90000"/>
              </a:lnSpc>
              <a:spcBef>
                <a:spcPts val="0"/>
              </a:spcBef>
              <a:spcAft>
                <a:spcPts val="0"/>
              </a:spcAft>
              <a:buSzPts val="1100"/>
              <a:buChar char="●"/>
            </a:pPr>
            <a:r>
              <a:rPr lang="en-US" sz="1100" b="1">
                <a:highlight>
                  <a:srgbClr val="FFFF00"/>
                </a:highlight>
              </a:rPr>
              <a:t>Secondary / Postsecondary additional contacts (See handbook page #3)</a:t>
            </a:r>
            <a:endParaRPr sz="1100" b="1">
              <a:highlight>
                <a:srgbClr val="FFFF00"/>
              </a:highlight>
            </a:endParaRPr>
          </a:p>
          <a:p>
            <a:pPr marL="457200" lvl="0" indent="-298450" algn="l" rtl="0">
              <a:lnSpc>
                <a:spcPct val="90000"/>
              </a:lnSpc>
              <a:spcBef>
                <a:spcPts val="0"/>
              </a:spcBef>
              <a:spcAft>
                <a:spcPts val="0"/>
              </a:spcAft>
              <a:buSzPts val="1100"/>
              <a:buChar char="●"/>
            </a:pPr>
            <a:r>
              <a:rPr lang="en-US" sz="1100"/>
              <a:t>Perkins Application Budget: Webinar Template (Approved Budget is renamed with “G” number, e.g., </a:t>
            </a:r>
            <a:r>
              <a:rPr lang="en-US" sz="1100" b="1">
                <a:solidFill>
                  <a:srgbClr val="0000FF"/>
                </a:solidFill>
              </a:rPr>
              <a:t>G-PER 27-101 Keystone</a:t>
            </a:r>
            <a:r>
              <a:rPr lang="en-US" sz="1100"/>
              <a:t>).</a:t>
            </a:r>
            <a:endParaRPr sz="1100"/>
          </a:p>
          <a:p>
            <a:pPr marL="457200" lvl="0" indent="-298450" algn="l" rtl="0">
              <a:lnSpc>
                <a:spcPct val="90000"/>
              </a:lnSpc>
              <a:spcBef>
                <a:spcPts val="0"/>
              </a:spcBef>
              <a:spcAft>
                <a:spcPts val="0"/>
              </a:spcAft>
              <a:buSzPts val="1100"/>
              <a:buChar char="●"/>
            </a:pPr>
            <a:r>
              <a:rPr lang="en-US" sz="1100"/>
              <a:t>Perkins Activities: Sum the totals (</a:t>
            </a:r>
            <a:r>
              <a:rPr lang="en-US" sz="1100" i="1"/>
              <a:t>of each budget code i.e., purchased services, equipment, supplies, travel</a:t>
            </a:r>
            <a:r>
              <a:rPr lang="en-US" sz="1100"/>
              <a:t>) within each activity </a:t>
            </a:r>
            <a:endParaRPr sz="1100"/>
          </a:p>
          <a:p>
            <a:pPr marL="457200" lvl="0" indent="-298450" algn="l" rtl="0">
              <a:lnSpc>
                <a:spcPct val="90000"/>
              </a:lnSpc>
              <a:spcBef>
                <a:spcPts val="0"/>
              </a:spcBef>
              <a:spcAft>
                <a:spcPts val="0"/>
              </a:spcAft>
              <a:buSzPts val="1100"/>
              <a:buChar char="●"/>
            </a:pPr>
            <a:r>
              <a:rPr lang="en-US" sz="1100"/>
              <a:t>Enter activity totals in each line items Iowa Grants</a:t>
            </a:r>
            <a:endParaRPr sz="1100"/>
          </a:p>
          <a:p>
            <a:pPr marL="457200" lvl="0" indent="-298450" algn="l" rtl="0">
              <a:lnSpc>
                <a:spcPct val="115000"/>
              </a:lnSpc>
              <a:spcBef>
                <a:spcPts val="0"/>
              </a:spcBef>
              <a:spcAft>
                <a:spcPts val="0"/>
              </a:spcAft>
              <a:buSzPts val="1100"/>
              <a:buChar char="●"/>
            </a:pPr>
            <a:r>
              <a:rPr lang="en-US" sz="1100"/>
              <a:t>Budget Approval - Email </a:t>
            </a:r>
            <a:r>
              <a:rPr lang="en-US" sz="1100" u="sng">
                <a:hlinkClick r:id="rId3"/>
              </a:rPr>
              <a:t>for approval</a:t>
            </a:r>
            <a:r>
              <a:rPr lang="en-US" sz="1100"/>
              <a:t> if submitted more than five business days with no update.</a:t>
            </a:r>
            <a:endParaRPr sz="1100"/>
          </a:p>
          <a:p>
            <a:pPr marL="0" lvl="0" indent="0" algn="l" rtl="0">
              <a:lnSpc>
                <a:spcPct val="90000"/>
              </a:lnSpc>
              <a:spcBef>
                <a:spcPts val="1000"/>
              </a:spcBef>
              <a:spcAft>
                <a:spcPts val="0"/>
              </a:spcAft>
              <a:buNone/>
            </a:pPr>
            <a:r>
              <a:rPr lang="en-US" sz="1100"/>
              <a:t>Budget Highlights:</a:t>
            </a:r>
            <a:endParaRPr sz="1100"/>
          </a:p>
          <a:p>
            <a:pPr marL="457200" lvl="0" indent="0" algn="l" rtl="0">
              <a:lnSpc>
                <a:spcPct val="115000"/>
              </a:lnSpc>
              <a:spcBef>
                <a:spcPts val="0"/>
              </a:spcBef>
              <a:spcAft>
                <a:spcPts val="0"/>
              </a:spcAft>
              <a:buNone/>
            </a:pPr>
            <a:endParaRPr sz="1100"/>
          </a:p>
          <a:p>
            <a:pPr marL="457200" lvl="0" indent="-298450" algn="l" rtl="0">
              <a:lnSpc>
                <a:spcPct val="115000"/>
              </a:lnSpc>
              <a:spcBef>
                <a:spcPts val="0"/>
              </a:spcBef>
              <a:spcAft>
                <a:spcPts val="0"/>
              </a:spcAft>
              <a:buSzPts val="1100"/>
              <a:buChar char="●"/>
            </a:pPr>
            <a:r>
              <a:rPr lang="en-US" sz="1100">
                <a:highlight>
                  <a:srgbClr val="FFFFFF"/>
                </a:highlight>
              </a:rPr>
              <a:t>Industry Recognized Credentials (IRCs)</a:t>
            </a:r>
            <a:endParaRPr sz="1100">
              <a:highlight>
                <a:srgbClr val="FFFFFF"/>
              </a:highlight>
            </a:endParaRPr>
          </a:p>
          <a:p>
            <a:pPr marL="457200" lvl="0" indent="-298450" algn="l" rtl="0">
              <a:lnSpc>
                <a:spcPct val="115000"/>
              </a:lnSpc>
              <a:spcBef>
                <a:spcPts val="0"/>
              </a:spcBef>
              <a:spcAft>
                <a:spcPts val="0"/>
              </a:spcAft>
              <a:buSzPts val="1100"/>
              <a:buChar char="●"/>
            </a:pPr>
            <a:r>
              <a:rPr lang="en-US" sz="1100">
                <a:highlight>
                  <a:srgbClr val="FFFFFF"/>
                </a:highlight>
              </a:rPr>
              <a:t>FBLA - Two claims (Airfare and registration FY 2026). All other expenses claimed in the fiscal year in which the activity took place.</a:t>
            </a:r>
            <a:endParaRPr sz="1100">
              <a:highlight>
                <a:srgbClr val="FFFFFF"/>
              </a:highlight>
            </a:endParaRPr>
          </a:p>
          <a:p>
            <a:pPr marL="457200" lvl="0" indent="-298450" algn="l" rtl="0">
              <a:lnSpc>
                <a:spcPct val="115000"/>
              </a:lnSpc>
              <a:spcBef>
                <a:spcPts val="0"/>
              </a:spcBef>
              <a:spcAft>
                <a:spcPts val="0"/>
              </a:spcAft>
              <a:buSzPts val="1100"/>
              <a:buChar char="●"/>
            </a:pPr>
            <a:r>
              <a:rPr lang="en-US" sz="1100">
                <a:highlight>
                  <a:srgbClr val="FFFFFF"/>
                </a:highlight>
              </a:rPr>
              <a:t>FCCLA - Two claims (Airfare and registration F 2026) All other expenses claimed in FY 2027.</a:t>
            </a:r>
            <a:endParaRPr sz="1100">
              <a:highlight>
                <a:srgbClr val="FFFFFF"/>
              </a:highlight>
            </a:endParaRPr>
          </a:p>
          <a:p>
            <a:pPr marL="457200" lvl="0" indent="-298450" algn="l" rtl="0">
              <a:lnSpc>
                <a:spcPct val="115000"/>
              </a:lnSpc>
              <a:spcBef>
                <a:spcPts val="0"/>
              </a:spcBef>
              <a:spcAft>
                <a:spcPts val="0"/>
              </a:spcAft>
              <a:buSzPts val="1100"/>
              <a:buChar char="●"/>
            </a:pPr>
            <a:r>
              <a:rPr lang="en-US" sz="1100">
                <a:highlight>
                  <a:srgbClr val="FFFFFF"/>
                </a:highlight>
              </a:rPr>
              <a:t>Assessments and Credentials are Perkins eligible for students </a:t>
            </a:r>
            <a:r>
              <a:rPr lang="en-US" sz="1100" i="1">
                <a:highlight>
                  <a:srgbClr val="FFFFFF"/>
                </a:highlight>
              </a:rPr>
              <a:t>(if not funded by a non-federal source in the prior fiscal year).</a:t>
            </a:r>
            <a:endParaRPr sz="1100" i="1">
              <a:highlight>
                <a:srgbClr val="FFFFFF"/>
              </a:highlight>
            </a:endParaRPr>
          </a:p>
          <a:p>
            <a:pPr marL="457200" lvl="0" indent="-298450" algn="l" rtl="0">
              <a:lnSpc>
                <a:spcPct val="106818"/>
              </a:lnSpc>
              <a:spcBef>
                <a:spcPts val="0"/>
              </a:spcBef>
              <a:spcAft>
                <a:spcPts val="0"/>
              </a:spcAft>
              <a:buSzPts val="1100"/>
              <a:buChar char="●"/>
            </a:pPr>
            <a:r>
              <a:rPr lang="en-US" sz="1100">
                <a:highlight>
                  <a:srgbClr val="FFFFFF"/>
                </a:highlight>
              </a:rPr>
              <a:t>Marketable credentials for educators are ineligible and supplant prior non-Federal funding sources, remove federal funding from school districts when a taxpayer funded and credentialed instructor leaves the district, and create a condition whereby a credentialed instructor is able to personally benefit by charging and receiving compensation for credentialing students/customers beyond/outside of the classroom.</a:t>
            </a:r>
            <a:endParaRPr sz="11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254410" y="1"/>
            <a:ext cx="8452200" cy="55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A4B"/>
              </a:buClr>
              <a:buSzPts val="3600"/>
              <a:buFont typeface="Arial"/>
              <a:buNone/>
            </a:pPr>
            <a:r>
              <a:rPr lang="en-US"/>
              <a:t>REMINDERS</a:t>
            </a:r>
            <a:endParaRPr/>
          </a:p>
        </p:txBody>
      </p:sp>
      <p:sp>
        <p:nvSpPr>
          <p:cNvPr id="235" name="Google Shape;235;p36"/>
          <p:cNvSpPr txBox="1">
            <a:spLocks noGrp="1"/>
          </p:cNvSpPr>
          <p:nvPr>
            <p:ph type="body" idx="1"/>
          </p:nvPr>
        </p:nvSpPr>
        <p:spPr>
          <a:xfrm>
            <a:off x="298850" y="692100"/>
            <a:ext cx="8588100" cy="4215300"/>
          </a:xfrm>
          <a:prstGeom prst="rect">
            <a:avLst/>
          </a:prstGeom>
          <a:noFill/>
          <a:ln>
            <a:noFill/>
          </a:ln>
        </p:spPr>
        <p:txBody>
          <a:bodyPr spcFirstLastPara="1" wrap="square" lIns="91425" tIns="45700" rIns="91425" bIns="45700" anchor="t" anchorCtr="0">
            <a:normAutofit/>
          </a:bodyPr>
          <a:lstStyle/>
          <a:p>
            <a:pPr marL="533400" lvl="0" indent="-444472" algn="l" rtl="0">
              <a:lnSpc>
                <a:spcPct val="90000"/>
              </a:lnSpc>
              <a:spcBef>
                <a:spcPts val="1000"/>
              </a:spcBef>
              <a:spcAft>
                <a:spcPts val="0"/>
              </a:spcAft>
              <a:buSzPts val="2200"/>
              <a:buAutoNum type="arabicPeriod"/>
            </a:pPr>
            <a:r>
              <a:rPr lang="en-US" sz="2200"/>
              <a:t>CTSO budget section</a:t>
            </a:r>
            <a:endParaRPr sz="2200"/>
          </a:p>
          <a:p>
            <a:pPr marL="533400" lvl="0" indent="-444472" algn="l" rtl="0">
              <a:lnSpc>
                <a:spcPct val="90000"/>
              </a:lnSpc>
              <a:spcBef>
                <a:spcPts val="1000"/>
              </a:spcBef>
              <a:spcAft>
                <a:spcPts val="0"/>
              </a:spcAft>
              <a:buSzPts val="2200"/>
              <a:buFont typeface="Arial"/>
              <a:buAutoNum type="arabicPeriod"/>
            </a:pPr>
            <a:r>
              <a:rPr lang="en-US" sz="2200"/>
              <a:t>Marketable Credentials for educators are ineligible for reimbursement. Erroneously reimbursed credentials must be returned to the state Perkins allocation.</a:t>
            </a:r>
            <a:endParaRPr sz="2200"/>
          </a:p>
          <a:p>
            <a:pPr marL="533400" lvl="0" indent="-444472" algn="l" rtl="0">
              <a:lnSpc>
                <a:spcPct val="90000"/>
              </a:lnSpc>
              <a:spcBef>
                <a:spcPts val="1000"/>
              </a:spcBef>
              <a:spcAft>
                <a:spcPts val="0"/>
              </a:spcAft>
              <a:buSzPts val="2200"/>
              <a:buAutoNum type="arabicPeriod"/>
            </a:pPr>
            <a:r>
              <a:rPr lang="en-US" sz="2200"/>
              <a:t>Only applications with approved budgets (indicated by the assigned “G” number in Iowa Grants and uploaded into the Perkins application) will be moved to underway status for FY 2027.</a:t>
            </a:r>
            <a:endParaRPr sz="2200"/>
          </a:p>
          <a:p>
            <a:pPr marL="533400" lvl="0" indent="-444472" algn="l" rtl="0">
              <a:lnSpc>
                <a:spcPct val="90000"/>
              </a:lnSpc>
              <a:spcBef>
                <a:spcPts val="1000"/>
              </a:spcBef>
              <a:spcAft>
                <a:spcPts val="0"/>
              </a:spcAft>
              <a:buSzPts val="2200"/>
              <a:buAutoNum type="arabicPeriod"/>
            </a:pPr>
            <a:r>
              <a:rPr lang="en-US" sz="2200"/>
              <a:t>Please reach out if you have any questions</a:t>
            </a:r>
            <a:endParaRPr sz="2200"/>
          </a:p>
          <a:p>
            <a:pPr marL="76200" lvl="0" indent="0" algn="ctr" rtl="0">
              <a:lnSpc>
                <a:spcPct val="90000"/>
              </a:lnSpc>
              <a:spcBef>
                <a:spcPts val="1000"/>
              </a:spcBef>
              <a:spcAft>
                <a:spcPts val="0"/>
              </a:spcAft>
              <a:buSzPts val="2595"/>
              <a:buNone/>
            </a:pPr>
            <a:r>
              <a:rPr lang="en-US" sz="2200"/>
              <a:t>IowaGrants – </a:t>
            </a:r>
            <a:r>
              <a:rPr lang="en-US" sz="2200" u="sng">
                <a:solidFill>
                  <a:schemeClr val="hlink"/>
                </a:solidFill>
                <a:hlinkClick r:id="rId3"/>
              </a:rPr>
              <a:t>jeffrey.fletcher@iowa.gov</a:t>
            </a:r>
            <a:r>
              <a:rPr lang="en-US" sz="2200"/>
              <a:t> </a:t>
            </a:r>
            <a:endParaRPr sz="2200"/>
          </a:p>
          <a:p>
            <a:pPr marL="76200" lvl="0" indent="0" algn="ctr" rtl="0">
              <a:lnSpc>
                <a:spcPct val="90000"/>
              </a:lnSpc>
              <a:spcBef>
                <a:spcPts val="1000"/>
              </a:spcBef>
              <a:spcAft>
                <a:spcPts val="0"/>
              </a:spcAft>
              <a:buSzPts val="2595"/>
              <a:buNone/>
            </a:pPr>
            <a:r>
              <a:rPr lang="en-US" sz="2200"/>
              <a:t>Budget – </a:t>
            </a:r>
            <a:r>
              <a:rPr lang="en-US" sz="2200" u="sng">
                <a:solidFill>
                  <a:schemeClr val="hlink"/>
                </a:solidFill>
                <a:hlinkClick r:id="rId4"/>
              </a:rPr>
              <a:t>amy.vybiral@iowa.gov</a:t>
            </a:r>
            <a:r>
              <a:rPr lang="en-US" sz="2200"/>
              <a:t> </a:t>
            </a:r>
            <a:endParaRPr sz="220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spcBef>
                <a:spcPts val="600"/>
              </a:spcBef>
              <a:spcAft>
                <a:spcPts val="0"/>
              </a:spcAft>
              <a:buClr>
                <a:schemeClr val="dk1"/>
              </a:buClr>
              <a:buSzPts val="1100"/>
              <a:buFont typeface="Arial"/>
              <a:buNone/>
            </a:pPr>
            <a:r>
              <a:rPr lang="en-US" sz="1200"/>
              <a:t>Webinar - Wednesday, May 13 @ 10 AM: Demonstration of IowaGrants’ Spring '26/CLNA 4 Outcomes Form</a:t>
            </a:r>
            <a:endParaRPr sz="2100"/>
          </a:p>
        </p:txBody>
      </p:sp>
      <p:sp>
        <p:nvSpPr>
          <p:cNvPr id="241" name="Google Shape;241;p37"/>
          <p:cNvSpPr txBox="1">
            <a:spLocks noGrp="1"/>
          </p:cNvSpPr>
          <p:nvPr>
            <p:ph type="body" idx="1"/>
          </p:nvPr>
        </p:nvSpPr>
        <p:spPr>
          <a:xfrm>
            <a:off x="254400" y="707825"/>
            <a:ext cx="8372700" cy="3651000"/>
          </a:xfrm>
          <a:prstGeom prst="rect">
            <a:avLst/>
          </a:prstGeom>
        </p:spPr>
        <p:txBody>
          <a:bodyPr spcFirstLastPara="1" wrap="square" lIns="68575" tIns="34275" rIns="68575" bIns="34275" anchor="t" anchorCtr="0">
            <a:normAutofit/>
          </a:bodyPr>
          <a:lstStyle/>
          <a:p>
            <a:pPr marL="0" lvl="0" indent="0" algn="l" rtl="0">
              <a:spcBef>
                <a:spcPts val="600"/>
              </a:spcBef>
              <a:spcAft>
                <a:spcPts val="0"/>
              </a:spcAft>
              <a:buNone/>
            </a:pPr>
            <a:r>
              <a:rPr lang="en-US"/>
              <a:t>Regularly scheduled webinar, Wednesday, May 13 @ 10 AM.</a:t>
            </a:r>
            <a:endParaRPr/>
          </a:p>
          <a:p>
            <a:pPr marL="0" lvl="0" indent="0" algn="l" rtl="0">
              <a:spcBef>
                <a:spcPts val="600"/>
              </a:spcBef>
              <a:spcAft>
                <a:spcPts val="0"/>
              </a:spcAft>
              <a:buNone/>
            </a:pPr>
            <a:r>
              <a:rPr lang="en-US"/>
              <a:t> </a:t>
            </a:r>
            <a:endParaRPr/>
          </a:p>
          <a:p>
            <a:pPr marL="0" lvl="0" indent="0" algn="l" rtl="0">
              <a:spcBef>
                <a:spcPts val="600"/>
              </a:spcBef>
              <a:spcAft>
                <a:spcPts val="0"/>
              </a:spcAft>
              <a:buNone/>
            </a:pPr>
            <a:r>
              <a:rPr lang="en-US" b="1"/>
              <a:t>Demonstration of IowaGrants’ Spring '26/CLNA 4 Outcomes Form</a:t>
            </a:r>
            <a:endParaRPr b="1"/>
          </a:p>
          <a:p>
            <a:pPr marL="457200" lvl="0" indent="-317500" algn="l" rtl="0">
              <a:spcBef>
                <a:spcPts val="600"/>
              </a:spcBef>
              <a:spcAft>
                <a:spcPts val="0"/>
              </a:spcAft>
              <a:buSzPts val="1400"/>
              <a:buChar char="•"/>
            </a:pPr>
            <a:r>
              <a:rPr lang="en-US"/>
              <a:t>Demo to link completed “CLNA elements 1 - 6” to “Perkins V questions 1 - 9” found on the IowaGrants’ Spring ‘26/CLNA 4 Outcomes form of the application. </a:t>
            </a:r>
            <a:endParaRPr/>
          </a:p>
          <a:p>
            <a:pPr marL="0" lvl="0" indent="0" algn="l" rtl="0">
              <a:spcBef>
                <a:spcPts val="600"/>
              </a:spcBef>
              <a:spcAft>
                <a:spcPts val="0"/>
              </a:spcAft>
              <a:buNone/>
            </a:pPr>
            <a:endParaRPr/>
          </a:p>
          <a:p>
            <a:pPr marL="0" lvl="0" indent="0" algn="l" rtl="0">
              <a:spcBef>
                <a:spcPts val="600"/>
              </a:spcBef>
              <a:spcAft>
                <a:spcPts val="0"/>
              </a:spcAft>
              <a:buNone/>
            </a:pPr>
            <a:r>
              <a:rPr lang="en-US"/>
              <a:t>Amy will send the  Agenda with the Zoom link May 7.</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p:nvPr/>
        </p:nvSpPr>
        <p:spPr>
          <a:xfrm>
            <a:off x="3571347" y="2233040"/>
            <a:ext cx="2001300" cy="692700"/>
          </a:xfrm>
          <a:prstGeom prst="rect">
            <a:avLst/>
          </a:prstGeom>
          <a:noFill/>
          <a:ln>
            <a:noFill/>
          </a:ln>
        </p:spPr>
        <p:txBody>
          <a:bodyPr spcFirstLastPara="1" wrap="square" lIns="68575" tIns="68575" rIns="68575" bIns="68575" anchor="t" anchorCtr="0">
            <a:spAutoFit/>
          </a:bodyPr>
          <a:lstStyle/>
          <a:p>
            <a:pPr marL="0" lvl="0" indent="0" algn="ctr" rtl="0">
              <a:lnSpc>
                <a:spcPct val="100000"/>
              </a:lnSpc>
              <a:spcBef>
                <a:spcPts val="0"/>
              </a:spcBef>
              <a:spcAft>
                <a:spcPts val="0"/>
              </a:spcAft>
              <a:buNone/>
            </a:pPr>
            <a:r>
              <a:rPr lang="en-US" sz="900" b="1">
                <a:solidFill>
                  <a:schemeClr val="dk1"/>
                </a:solidFill>
              </a:rPr>
              <a:t>Jeffrey Fletcher, PhD, MPA</a:t>
            </a:r>
            <a:endParaRPr sz="900" b="1">
              <a:solidFill>
                <a:schemeClr val="dk1"/>
              </a:solidFill>
            </a:endParaRPr>
          </a:p>
          <a:p>
            <a:pPr marL="0" lvl="0" indent="0" algn="ctr" rtl="0">
              <a:lnSpc>
                <a:spcPct val="100000"/>
              </a:lnSpc>
              <a:spcBef>
                <a:spcPts val="0"/>
              </a:spcBef>
              <a:spcAft>
                <a:spcPts val="0"/>
              </a:spcAft>
              <a:buNone/>
            </a:pPr>
            <a:r>
              <a:rPr lang="en-US" sz="900">
                <a:solidFill>
                  <a:schemeClr val="dk1"/>
                </a:solidFill>
              </a:rPr>
              <a:t>Consultant - Perkins, IowaGrants</a:t>
            </a:r>
            <a:endParaRPr sz="900">
              <a:solidFill>
                <a:schemeClr val="dk1"/>
              </a:solidFill>
            </a:endParaRPr>
          </a:p>
          <a:p>
            <a:pPr marL="0" lvl="0" indent="0" algn="ctr" rtl="0">
              <a:spcBef>
                <a:spcPts val="0"/>
              </a:spcBef>
              <a:spcAft>
                <a:spcPts val="0"/>
              </a:spcAft>
              <a:buClr>
                <a:schemeClr val="dk1"/>
              </a:buClr>
              <a:buSzPts val="800"/>
              <a:buFont typeface="Arial"/>
              <a:buNone/>
            </a:pPr>
            <a:r>
              <a:rPr lang="en-US" sz="900" u="sng">
                <a:solidFill>
                  <a:schemeClr val="hlink"/>
                </a:solidFill>
              </a:rPr>
              <a:t>jeffrey.fletcher@iowa.gov</a:t>
            </a:r>
            <a:endParaRPr sz="900" u="sng">
              <a:solidFill>
                <a:srgbClr val="0097A7"/>
              </a:solidFill>
            </a:endParaRPr>
          </a:p>
          <a:p>
            <a:pPr marL="0" lvl="0" indent="0" algn="ctr" rtl="0">
              <a:lnSpc>
                <a:spcPct val="100000"/>
              </a:lnSpc>
              <a:spcBef>
                <a:spcPts val="0"/>
              </a:spcBef>
              <a:spcAft>
                <a:spcPts val="0"/>
              </a:spcAft>
              <a:buNone/>
            </a:pPr>
            <a:r>
              <a:rPr lang="en-US" sz="900">
                <a:solidFill>
                  <a:schemeClr val="dk1"/>
                </a:solidFill>
              </a:rPr>
              <a:t>515-321-7309</a:t>
            </a:r>
            <a:endParaRPr sz="900">
              <a:solidFill>
                <a:schemeClr val="dk1"/>
              </a:solidFill>
            </a:endParaRPr>
          </a:p>
        </p:txBody>
      </p:sp>
      <p:pic>
        <p:nvPicPr>
          <p:cNvPr id="247" name="Google Shape;247;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25332" y="601084"/>
            <a:ext cx="1293336" cy="1611075"/>
          </a:xfrm>
          <a:prstGeom prst="rect">
            <a:avLst/>
          </a:prstGeom>
          <a:noFill/>
          <a:ln>
            <a:noFill/>
          </a:ln>
        </p:spPr>
      </p:pic>
      <p:sp>
        <p:nvSpPr>
          <p:cNvPr id="248" name="Google Shape;248;p38"/>
          <p:cNvSpPr txBox="1"/>
          <p:nvPr/>
        </p:nvSpPr>
        <p:spPr>
          <a:xfrm>
            <a:off x="1031244" y="2240643"/>
            <a:ext cx="1738500" cy="692700"/>
          </a:xfrm>
          <a:prstGeom prst="rect">
            <a:avLst/>
          </a:prstGeom>
          <a:noFill/>
          <a:ln>
            <a:noFill/>
          </a:ln>
        </p:spPr>
        <p:txBody>
          <a:bodyPr spcFirstLastPara="1" wrap="square" lIns="68575" tIns="68575" rIns="68575" bIns="68575" anchor="t" anchorCtr="0">
            <a:spAutoFit/>
          </a:bodyPr>
          <a:lstStyle/>
          <a:p>
            <a:pPr marL="177800" marR="0" lvl="0" indent="0" algn="ctr" rtl="0">
              <a:lnSpc>
                <a:spcPct val="100000"/>
              </a:lnSpc>
              <a:spcBef>
                <a:spcPts val="0"/>
              </a:spcBef>
              <a:spcAft>
                <a:spcPts val="0"/>
              </a:spcAft>
              <a:buClr>
                <a:srgbClr val="000000"/>
              </a:buClr>
              <a:buSzPts val="1800"/>
              <a:buFont typeface="Arial"/>
              <a:buNone/>
            </a:pPr>
            <a:r>
              <a:rPr lang="en-US" sz="900" b="1"/>
              <a:t>Cale Hutchings</a:t>
            </a:r>
            <a:endParaRPr sz="900" b="1"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US" sz="900"/>
              <a:t>Bureau Chief - CTE</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US" sz="900" u="sng">
                <a:solidFill>
                  <a:srgbClr val="0563C1"/>
                </a:solidFill>
                <a:hlinkClick r:id="rId4">
                  <a:extLst>
                    <a:ext uri="{A12FA001-AC4F-418D-AE19-62706E023703}">
                      <ahyp:hlinkClr xmlns:ahyp="http://schemas.microsoft.com/office/drawing/2018/hyperlinkcolor" val="tx"/>
                    </a:ext>
                  </a:extLst>
                </a:hlinkClick>
              </a:rPr>
              <a:t>cale.hutchings@iowa.gov</a:t>
            </a:r>
            <a:r>
              <a:rPr lang="en-US" sz="900"/>
              <a:t> </a:t>
            </a:r>
            <a:endParaRPr sz="900"/>
          </a:p>
          <a:p>
            <a:pPr marL="177800" marR="0" lvl="0" indent="0" algn="ctr" rtl="0">
              <a:lnSpc>
                <a:spcPct val="100000"/>
              </a:lnSpc>
              <a:spcBef>
                <a:spcPts val="0"/>
              </a:spcBef>
              <a:spcAft>
                <a:spcPts val="0"/>
              </a:spcAft>
              <a:buClr>
                <a:srgbClr val="000000"/>
              </a:buClr>
              <a:buSzPts val="1800"/>
              <a:buFont typeface="Arial"/>
              <a:buNone/>
            </a:pPr>
            <a:r>
              <a:rPr lang="en-US" sz="900"/>
              <a:t>515-975-8193</a:t>
            </a:r>
            <a:endParaRPr sz="900"/>
          </a:p>
        </p:txBody>
      </p:sp>
      <p:pic>
        <p:nvPicPr>
          <p:cNvPr id="249" name="Google Shape;249;p38">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253823" y="601070"/>
            <a:ext cx="1293336" cy="1611085"/>
          </a:xfrm>
          <a:prstGeom prst="rect">
            <a:avLst/>
          </a:prstGeom>
          <a:noFill/>
          <a:ln>
            <a:noFill/>
          </a:ln>
        </p:spPr>
      </p:pic>
      <p:sp>
        <p:nvSpPr>
          <p:cNvPr id="250" name="Google Shape;250;p38"/>
          <p:cNvSpPr txBox="1">
            <a:spLocks noGrp="1"/>
          </p:cNvSpPr>
          <p:nvPr>
            <p:ph type="title"/>
          </p:nvPr>
        </p:nvSpPr>
        <p:spPr>
          <a:xfrm>
            <a:off x="190808" y="1"/>
            <a:ext cx="6339300" cy="414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Contact Information</a:t>
            </a:r>
            <a:endParaRPr/>
          </a:p>
        </p:txBody>
      </p:sp>
      <p:sp>
        <p:nvSpPr>
          <p:cNvPr id="251" name="Google Shape;251;p38"/>
          <p:cNvSpPr txBox="1"/>
          <p:nvPr/>
        </p:nvSpPr>
        <p:spPr>
          <a:xfrm>
            <a:off x="3329384" y="4538476"/>
            <a:ext cx="2354400" cy="692700"/>
          </a:xfrm>
          <a:prstGeom prst="rect">
            <a:avLst/>
          </a:prstGeom>
          <a:noFill/>
          <a:ln>
            <a:noFill/>
          </a:ln>
        </p:spPr>
        <p:txBody>
          <a:bodyPr spcFirstLastPara="1" wrap="square" lIns="68575" tIns="68575" rIns="68575" bIns="68575" anchor="t" anchorCtr="0">
            <a:spAutoFit/>
          </a:bodyPr>
          <a:lstStyle/>
          <a:p>
            <a:pPr marL="177800" marR="0" lvl="0" indent="0" algn="ctr" rtl="0">
              <a:lnSpc>
                <a:spcPct val="100000"/>
              </a:lnSpc>
              <a:spcBef>
                <a:spcPts val="800"/>
              </a:spcBef>
              <a:spcAft>
                <a:spcPts val="0"/>
              </a:spcAft>
              <a:buClr>
                <a:srgbClr val="000000"/>
              </a:buClr>
              <a:buSzPts val="1800"/>
              <a:buFont typeface="Arial"/>
              <a:buNone/>
            </a:pPr>
            <a:r>
              <a:rPr lang="en-US" sz="900" b="1"/>
              <a:t>Shelly Duwa</a:t>
            </a:r>
            <a:endParaRPr sz="900" b="1"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US" sz="900"/>
              <a:t>Consultant - Business Ed and CTSOs</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US" sz="900" u="sng">
                <a:solidFill>
                  <a:schemeClr val="hlink"/>
                </a:solidFill>
                <a:hlinkClick r:id="rId6"/>
              </a:rPr>
              <a:t>shelly.duwa@iowa.gov</a:t>
            </a:r>
            <a:r>
              <a:rPr lang="en-US" sz="900"/>
              <a:t> </a:t>
            </a:r>
            <a:endParaRPr sz="900"/>
          </a:p>
          <a:p>
            <a:pPr marL="177800" marR="0" lvl="0" indent="0" algn="ctr" rtl="0">
              <a:lnSpc>
                <a:spcPct val="100000"/>
              </a:lnSpc>
              <a:spcBef>
                <a:spcPts val="0"/>
              </a:spcBef>
              <a:spcAft>
                <a:spcPts val="0"/>
              </a:spcAft>
              <a:buClr>
                <a:srgbClr val="000000"/>
              </a:buClr>
              <a:buSzPts val="1800"/>
              <a:buFont typeface="Arial"/>
              <a:buNone/>
            </a:pPr>
            <a:r>
              <a:rPr lang="en-US" sz="900"/>
              <a:t>515-971-0669</a:t>
            </a:r>
            <a:endParaRPr sz="900"/>
          </a:p>
        </p:txBody>
      </p:sp>
      <p:sp>
        <p:nvSpPr>
          <p:cNvPr id="252" name="Google Shape;252;p38"/>
          <p:cNvSpPr txBox="1"/>
          <p:nvPr/>
        </p:nvSpPr>
        <p:spPr>
          <a:xfrm>
            <a:off x="5928400" y="2233050"/>
            <a:ext cx="2499600" cy="677400"/>
          </a:xfrm>
          <a:prstGeom prst="rect">
            <a:avLst/>
          </a:prstGeom>
          <a:noFill/>
          <a:ln>
            <a:noFill/>
          </a:ln>
        </p:spPr>
        <p:txBody>
          <a:bodyPr spcFirstLastPara="1" wrap="square" lIns="68575" tIns="68575" rIns="68575" bIns="68575" anchor="t" anchorCtr="0">
            <a:spAutoFit/>
          </a:bodyPr>
          <a:lstStyle/>
          <a:p>
            <a:pPr marL="177800" marR="0" lvl="0" indent="0" algn="ctr" rtl="0">
              <a:lnSpc>
                <a:spcPct val="100000"/>
              </a:lnSpc>
              <a:spcBef>
                <a:spcPts val="800"/>
              </a:spcBef>
              <a:spcAft>
                <a:spcPts val="0"/>
              </a:spcAft>
              <a:buClr>
                <a:srgbClr val="000000"/>
              </a:buClr>
              <a:buSzPts val="1800"/>
              <a:buFont typeface="Arial"/>
              <a:buNone/>
            </a:pPr>
            <a:r>
              <a:rPr lang="en-US" sz="900" b="1"/>
              <a:t>Amy Vybiral</a:t>
            </a:r>
            <a:endParaRPr sz="900" b="1"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US" sz="900"/>
              <a:t>Consultant - Perkins Budgets and Claims</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US" sz="900" u="sng">
                <a:solidFill>
                  <a:schemeClr val="hlink"/>
                </a:solidFill>
                <a:hlinkClick r:id="rId7"/>
              </a:rPr>
              <a:t>amy.vybiral@iowa.gov</a:t>
            </a:r>
            <a:r>
              <a:rPr lang="en-US" sz="900"/>
              <a:t> </a:t>
            </a:r>
            <a:endParaRPr sz="900"/>
          </a:p>
          <a:p>
            <a:pPr marL="177800" marR="0" lvl="0" indent="0" algn="ctr" rtl="0">
              <a:lnSpc>
                <a:spcPct val="100000"/>
              </a:lnSpc>
              <a:spcBef>
                <a:spcPts val="0"/>
              </a:spcBef>
              <a:spcAft>
                <a:spcPts val="0"/>
              </a:spcAft>
              <a:buClr>
                <a:srgbClr val="000000"/>
              </a:buClr>
              <a:buSzPts val="1800"/>
              <a:buFont typeface="Arial"/>
              <a:buNone/>
            </a:pPr>
            <a:r>
              <a:rPr lang="en-US" sz="800">
                <a:solidFill>
                  <a:schemeClr val="dk1"/>
                </a:solidFill>
                <a:highlight>
                  <a:srgbClr val="FFFFFF"/>
                </a:highlight>
              </a:rPr>
              <a:t>515- 339-4520</a:t>
            </a:r>
            <a:endParaRPr sz="900"/>
          </a:p>
        </p:txBody>
      </p:sp>
      <p:pic>
        <p:nvPicPr>
          <p:cNvPr id="253" name="Google Shape;253;p38">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3923923" y="2926858"/>
            <a:ext cx="1296162" cy="1611628"/>
          </a:xfrm>
          <a:prstGeom prst="rect">
            <a:avLst/>
          </a:prstGeom>
          <a:noFill/>
          <a:ln>
            <a:noFill/>
          </a:ln>
        </p:spPr>
      </p:pic>
      <p:pic>
        <p:nvPicPr>
          <p:cNvPr id="254" name="Google Shape;254;p38">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6699850" y="601075"/>
            <a:ext cx="1372225" cy="16728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txBox="1">
            <a:spLocks noGrp="1"/>
          </p:cNvSpPr>
          <p:nvPr>
            <p:ph type="body" idx="1"/>
          </p:nvPr>
        </p:nvSpPr>
        <p:spPr>
          <a:xfrm>
            <a:off x="516834" y="1095374"/>
            <a:ext cx="8110200" cy="3263400"/>
          </a:xfrm>
          <a:prstGeom prst="rect">
            <a:avLst/>
          </a:prstGeom>
        </p:spPr>
        <p:txBody>
          <a:bodyPr spcFirstLastPara="1" wrap="square" lIns="68575" tIns="34275" rIns="68575" bIns="34275" anchor="ctr" anchorCtr="0">
            <a:normAutofit/>
          </a:bodyPr>
          <a:lstStyle/>
          <a:p>
            <a:pPr marL="0" lvl="0" indent="0" algn="ctr" rtl="0">
              <a:spcBef>
                <a:spcPts val="600"/>
              </a:spcBef>
              <a:spcAft>
                <a:spcPts val="0"/>
              </a:spcAft>
              <a:buNone/>
            </a:pPr>
            <a:r>
              <a:rPr lang="en-US" sz="3200" b="1"/>
              <a:t>END WEBINAR</a:t>
            </a:r>
            <a:endParaRPr sz="3200"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0"/>
          <p:cNvSpPr txBox="1">
            <a:spLocks noGrp="1"/>
          </p:cNvSpPr>
          <p:nvPr>
            <p:ph type="body" idx="1"/>
          </p:nvPr>
        </p:nvSpPr>
        <p:spPr>
          <a:xfrm>
            <a:off x="516834" y="1095374"/>
            <a:ext cx="8110200" cy="3263400"/>
          </a:xfrm>
          <a:prstGeom prst="rect">
            <a:avLst/>
          </a:prstGeom>
        </p:spPr>
        <p:txBody>
          <a:bodyPr spcFirstLastPara="1" wrap="square" lIns="68575" tIns="34275" rIns="68575" bIns="34275" anchor="ctr" anchorCtr="0">
            <a:normAutofit/>
          </a:bodyPr>
          <a:lstStyle/>
          <a:p>
            <a:pPr marL="0" lvl="0" indent="0" algn="ctr" rtl="0">
              <a:spcBef>
                <a:spcPts val="600"/>
              </a:spcBef>
              <a:spcAft>
                <a:spcPts val="0"/>
              </a:spcAft>
              <a:buNone/>
            </a:pPr>
            <a:r>
              <a:rPr lang="en-US" sz="2400" b="1"/>
              <a:t>ADDITIONAL BUDGETARY &amp; </a:t>
            </a:r>
            <a:endParaRPr sz="2400" b="1"/>
          </a:p>
          <a:p>
            <a:pPr marL="0" lvl="0" indent="0" algn="ctr" rtl="0">
              <a:spcBef>
                <a:spcPts val="600"/>
              </a:spcBef>
              <a:spcAft>
                <a:spcPts val="0"/>
              </a:spcAft>
              <a:buNone/>
            </a:pPr>
            <a:r>
              <a:rPr lang="en-US" sz="2400" b="1"/>
              <a:t>CLAIM SUBMISSION INFORMATION</a:t>
            </a:r>
            <a:endParaRPr sz="24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1"/>
          <p:cNvSpPr txBox="1">
            <a:spLocks noGrp="1"/>
          </p:cNvSpPr>
          <p:nvPr>
            <p:ph type="body" idx="1"/>
          </p:nvPr>
        </p:nvSpPr>
        <p:spPr>
          <a:xfrm>
            <a:off x="254399" y="553200"/>
            <a:ext cx="8782200" cy="28443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US" sz="1200" b="1">
                <a:solidFill>
                  <a:srgbClr val="03617A"/>
                </a:solidFill>
              </a:rPr>
              <a:t>Perkins Spring 2026 (FY 2027) Budget Negotiation</a:t>
            </a:r>
            <a:endParaRPr sz="1200" b="1">
              <a:solidFill>
                <a:srgbClr val="03617A"/>
              </a:solidFill>
            </a:endParaRPr>
          </a:p>
          <a:p>
            <a:pPr marL="457200" lvl="0" indent="-304800" algn="l" rtl="0">
              <a:lnSpc>
                <a:spcPct val="100000"/>
              </a:lnSpc>
              <a:spcBef>
                <a:spcPts val="400"/>
              </a:spcBef>
              <a:spcAft>
                <a:spcPts val="0"/>
              </a:spcAft>
              <a:buSzPts val="1200"/>
              <a:buChar char="•"/>
            </a:pPr>
            <a:r>
              <a:rPr lang="en-US" sz="1200"/>
              <a:t>FY 2076 Perkins application approval will occur after the 2027 budget is approved.</a:t>
            </a:r>
            <a:endParaRPr sz="1200"/>
          </a:p>
          <a:p>
            <a:pPr marL="457200" lvl="0" indent="-304800" algn="l" rtl="0">
              <a:lnSpc>
                <a:spcPct val="100000"/>
              </a:lnSpc>
              <a:spcBef>
                <a:spcPts val="0"/>
              </a:spcBef>
              <a:spcAft>
                <a:spcPts val="0"/>
              </a:spcAft>
              <a:buSzPts val="1200"/>
              <a:buChar char="•"/>
            </a:pPr>
            <a:r>
              <a:rPr lang="en-US" sz="1200"/>
              <a:t>Budget negotiation and approval deadline - March 31, 2026</a:t>
            </a:r>
            <a:endParaRPr sz="1200"/>
          </a:p>
          <a:p>
            <a:pPr marL="457200" lvl="0" indent="-304800" algn="l" rtl="0">
              <a:lnSpc>
                <a:spcPct val="100000"/>
              </a:lnSpc>
              <a:spcBef>
                <a:spcPts val="0"/>
              </a:spcBef>
              <a:spcAft>
                <a:spcPts val="0"/>
              </a:spcAft>
              <a:buSzPts val="1200"/>
              <a:buChar char="•"/>
            </a:pPr>
            <a:r>
              <a:rPr lang="en-US" sz="1200"/>
              <a:t>Contact Amy Vybiral with budget approval questions. 515-339-4820 </a:t>
            </a:r>
            <a:r>
              <a:rPr lang="en-US" sz="1200" u="sng">
                <a:solidFill>
                  <a:schemeClr val="hlink"/>
                </a:solidFill>
                <a:hlinkClick r:id="rId3"/>
              </a:rPr>
              <a:t>amy.vybiral@iowa.gov</a:t>
            </a:r>
            <a:endParaRPr sz="1200"/>
          </a:p>
          <a:p>
            <a:pPr marL="0" lvl="0" indent="0" algn="l" rtl="0">
              <a:lnSpc>
                <a:spcPct val="100000"/>
              </a:lnSpc>
              <a:spcBef>
                <a:spcPts val="1000"/>
              </a:spcBef>
              <a:spcAft>
                <a:spcPts val="0"/>
              </a:spcAft>
              <a:buNone/>
            </a:pPr>
            <a:r>
              <a:rPr lang="en-US" sz="1200" b="1">
                <a:solidFill>
                  <a:srgbClr val="03617A"/>
                </a:solidFill>
              </a:rPr>
              <a:t>Specific Purchases by Perkins Activity</a:t>
            </a:r>
            <a:endParaRPr sz="1200" b="1">
              <a:solidFill>
                <a:srgbClr val="03617A"/>
              </a:solidFill>
            </a:endParaRPr>
          </a:p>
          <a:p>
            <a:pPr marL="0" lvl="0" indent="0" algn="l" rtl="0">
              <a:lnSpc>
                <a:spcPct val="100000"/>
              </a:lnSpc>
              <a:spcBef>
                <a:spcPts val="400"/>
              </a:spcBef>
              <a:spcAft>
                <a:spcPts val="0"/>
              </a:spcAft>
              <a:buNone/>
            </a:pPr>
            <a:r>
              <a:rPr lang="en-US" sz="1200" b="1">
                <a:solidFill>
                  <a:srgbClr val="03617A"/>
                </a:solidFill>
              </a:rPr>
              <a:t>Secondary Perkins Budget Form</a:t>
            </a:r>
            <a:endParaRPr sz="1200" b="1">
              <a:solidFill>
                <a:srgbClr val="03617A"/>
              </a:solidFill>
            </a:endParaRPr>
          </a:p>
          <a:p>
            <a:pPr marL="50800" marR="50800" lvl="0" indent="0" algn="l" rtl="0">
              <a:lnSpc>
                <a:spcPct val="100000"/>
              </a:lnSpc>
              <a:spcBef>
                <a:spcPts val="1200"/>
              </a:spcBef>
              <a:spcAft>
                <a:spcPts val="0"/>
              </a:spcAft>
              <a:buNone/>
            </a:pPr>
            <a:r>
              <a:rPr lang="en-US" sz="1200" b="1">
                <a:highlight>
                  <a:srgbClr val="D9D9D9"/>
                </a:highlight>
              </a:rPr>
              <a:t>Activity One – Career exploration and development</a:t>
            </a:r>
            <a:endParaRPr sz="1200" b="1">
              <a:highlight>
                <a:srgbClr val="D9D9D9"/>
              </a:highlight>
            </a:endParaRPr>
          </a:p>
          <a:p>
            <a:pPr marL="457200" lvl="0" indent="-304800" algn="l" rtl="0">
              <a:lnSpc>
                <a:spcPct val="100000"/>
              </a:lnSpc>
              <a:spcBef>
                <a:spcPts val="200"/>
              </a:spcBef>
              <a:spcAft>
                <a:spcPts val="0"/>
              </a:spcAft>
              <a:buSzPts val="1200"/>
              <a:buChar char="•"/>
            </a:pPr>
            <a:r>
              <a:rPr lang="en-US" sz="1200"/>
              <a:t>Salaries</a:t>
            </a:r>
            <a:endParaRPr sz="1200"/>
          </a:p>
          <a:p>
            <a:pPr marL="647700" lvl="2" indent="-127000" algn="l" rtl="0">
              <a:lnSpc>
                <a:spcPct val="100000"/>
              </a:lnSpc>
              <a:spcBef>
                <a:spcPts val="0"/>
              </a:spcBef>
              <a:spcAft>
                <a:spcPts val="0"/>
              </a:spcAft>
              <a:buSzPts val="1200"/>
              <a:buChar char="•"/>
            </a:pPr>
            <a:r>
              <a:rPr lang="en-US" sz="1200"/>
              <a:t>Time and effort job duties must be exclusive to CTE students, programs and services supporting CTE specific content areas that include advising CTE students, reporting CTE outcomes, and developing CTE pathways. Percentage of contract pay required when applicable).</a:t>
            </a:r>
            <a:endParaRPr sz="1200"/>
          </a:p>
          <a:p>
            <a:pPr marL="685800" lvl="0" indent="0" algn="l" rtl="0">
              <a:lnSpc>
                <a:spcPct val="100000"/>
              </a:lnSpc>
              <a:spcBef>
                <a:spcPts val="0"/>
              </a:spcBef>
              <a:spcAft>
                <a:spcPts val="0"/>
              </a:spcAft>
              <a:buNone/>
            </a:pPr>
            <a:r>
              <a:rPr lang="en-US" sz="1200"/>
              <a:t>o  Purchased Services - Training and facilitators, e.g., Vendor training Transfer VR Career Exploration Headsets</a:t>
            </a:r>
            <a:endParaRPr sz="1200" u="sng">
              <a:solidFill>
                <a:schemeClr val="hlink"/>
              </a:solidFill>
            </a:endParaRPr>
          </a:p>
          <a:p>
            <a:pPr marL="457200" lvl="0" indent="-304800" algn="l" rtl="0">
              <a:lnSpc>
                <a:spcPct val="100000"/>
              </a:lnSpc>
              <a:spcBef>
                <a:spcPts val="0"/>
              </a:spcBef>
              <a:spcAft>
                <a:spcPts val="0"/>
              </a:spcAft>
              <a:buSzPts val="1200"/>
              <a:buChar char="•"/>
            </a:pPr>
            <a:r>
              <a:rPr lang="en-US" sz="1200"/>
              <a:t>Staff Travel (Non-CTSO) – CTE career cluster related professional development</a:t>
            </a:r>
            <a:endParaRPr sz="1200"/>
          </a:p>
        </p:txBody>
      </p:sp>
      <p:sp>
        <p:nvSpPr>
          <p:cNvPr id="270" name="Google Shape;270;p41"/>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Secondary - Additional Budget Form Details</a:t>
            </a:r>
            <a:endParaRPr/>
          </a:p>
        </p:txBody>
      </p:sp>
      <p:pic>
        <p:nvPicPr>
          <p:cNvPr id="271" name="Google Shape;271;p41" descr="Secondary - Additional Budget Form Details"/>
          <p:cNvPicPr preferRelativeResize="0"/>
          <p:nvPr/>
        </p:nvPicPr>
        <p:blipFill>
          <a:blip r:embed="rId4">
            <a:alphaModFix/>
          </a:blip>
          <a:stretch>
            <a:fillRect/>
          </a:stretch>
        </p:blipFill>
        <p:spPr>
          <a:xfrm>
            <a:off x="152400" y="3549900"/>
            <a:ext cx="8793572" cy="14412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2"/>
          <p:cNvSpPr txBox="1">
            <a:spLocks noGrp="1"/>
          </p:cNvSpPr>
          <p:nvPr>
            <p:ph type="body" idx="1"/>
          </p:nvPr>
        </p:nvSpPr>
        <p:spPr>
          <a:xfrm>
            <a:off x="254400" y="613450"/>
            <a:ext cx="8750700" cy="1706700"/>
          </a:xfrm>
          <a:prstGeom prst="rect">
            <a:avLst/>
          </a:prstGeom>
        </p:spPr>
        <p:txBody>
          <a:bodyPr spcFirstLastPara="1" wrap="square" lIns="68575" tIns="34275" rIns="68575" bIns="34275" anchor="t" anchorCtr="0">
            <a:normAutofit/>
          </a:bodyPr>
          <a:lstStyle/>
          <a:p>
            <a:pPr marL="50800" marR="50800" lvl="0" indent="0" algn="l" rtl="0">
              <a:lnSpc>
                <a:spcPct val="115000"/>
              </a:lnSpc>
              <a:spcBef>
                <a:spcPts val="1200"/>
              </a:spcBef>
              <a:spcAft>
                <a:spcPts val="0"/>
              </a:spcAft>
              <a:buClr>
                <a:schemeClr val="dk1"/>
              </a:buClr>
              <a:buSzPts val="1100"/>
              <a:buFont typeface="Arial"/>
              <a:buNone/>
            </a:pPr>
            <a:r>
              <a:rPr lang="en-US" sz="1100" b="1">
                <a:highlight>
                  <a:srgbClr val="D9D9D9"/>
                </a:highlight>
              </a:rPr>
              <a:t>Activity Two – Professional Development</a:t>
            </a:r>
            <a:endParaRPr sz="1100" b="1">
              <a:highlight>
                <a:srgbClr val="D9D9D9"/>
              </a:highlight>
            </a:endParaRPr>
          </a:p>
          <a:p>
            <a:pPr marL="457200" lvl="0" indent="-298450" algn="l" rtl="0">
              <a:lnSpc>
                <a:spcPct val="115000"/>
              </a:lnSpc>
              <a:spcBef>
                <a:spcPts val="200"/>
              </a:spcBef>
              <a:spcAft>
                <a:spcPts val="0"/>
              </a:spcAft>
              <a:buSzPts val="1100"/>
              <a:buChar char="•"/>
            </a:pPr>
            <a:r>
              <a:rPr lang="en-US" sz="1100"/>
              <a:t>Salaries – Substitute teacher pay for CTE Teachers to attend conferences.</a:t>
            </a:r>
            <a:endParaRPr sz="1100"/>
          </a:p>
          <a:p>
            <a:pPr marL="457200" lvl="0" indent="-298450" algn="l" rtl="0">
              <a:lnSpc>
                <a:spcPct val="115000"/>
              </a:lnSpc>
              <a:spcBef>
                <a:spcPts val="0"/>
              </a:spcBef>
              <a:spcAft>
                <a:spcPts val="0"/>
              </a:spcAft>
              <a:buSzPts val="1100"/>
              <a:buChar char="•"/>
            </a:pPr>
            <a:r>
              <a:rPr lang="en-US" sz="1100"/>
              <a:t>Purchased Services – Credentialed NC3 instructor certified in-house instructor (district reimburses the credentialing instructor with the district board-approved contract hourly pay, mileage, and ancillary costs).</a:t>
            </a:r>
            <a:endParaRPr sz="1100"/>
          </a:p>
          <a:p>
            <a:pPr marL="457200" lvl="0" indent="-298450" algn="l" rtl="0">
              <a:lnSpc>
                <a:spcPct val="115000"/>
              </a:lnSpc>
              <a:spcBef>
                <a:spcPts val="0"/>
              </a:spcBef>
              <a:spcAft>
                <a:spcPts val="0"/>
              </a:spcAft>
              <a:buSzPts val="1100"/>
              <a:buChar char="•"/>
            </a:pPr>
            <a:r>
              <a:rPr lang="en-US" sz="1100"/>
              <a:t>Staff Travel – (non-CTSO) Registration, mileage, airfare, baggage, hotel, meals, parking, 15% gratuities for CTE licensed instructors, administration, administrative assistants, WBL coordinators, and other CTE related career professionals to attend CTE and content related professional development.</a:t>
            </a:r>
            <a:endParaRPr sz="1100"/>
          </a:p>
          <a:p>
            <a:pPr marL="457200" lvl="0" indent="-298450" algn="l" rtl="0">
              <a:lnSpc>
                <a:spcPct val="115000"/>
              </a:lnSpc>
              <a:spcBef>
                <a:spcPts val="0"/>
              </a:spcBef>
              <a:spcAft>
                <a:spcPts val="0"/>
              </a:spcAft>
              <a:buSzPts val="1100"/>
              <a:buChar char="•"/>
            </a:pPr>
            <a:r>
              <a:rPr lang="en-US" sz="1100"/>
              <a:t>Supplies – Internal informational material for technical assistance opportunities.</a:t>
            </a:r>
            <a:endParaRPr sz="1100"/>
          </a:p>
        </p:txBody>
      </p:sp>
      <p:sp>
        <p:nvSpPr>
          <p:cNvPr id="277" name="Google Shape;277;p42"/>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Secondary - Additional Budget Form Details</a:t>
            </a:r>
            <a:endParaRPr/>
          </a:p>
        </p:txBody>
      </p:sp>
      <p:pic>
        <p:nvPicPr>
          <p:cNvPr id="278" name="Google Shape;278;p42" descr="Activity Two - Professional Development"/>
          <p:cNvPicPr preferRelativeResize="0"/>
          <p:nvPr/>
        </p:nvPicPr>
        <p:blipFill>
          <a:blip r:embed="rId3">
            <a:alphaModFix/>
          </a:blip>
          <a:stretch>
            <a:fillRect/>
          </a:stretch>
        </p:blipFill>
        <p:spPr>
          <a:xfrm>
            <a:off x="152400" y="2472550"/>
            <a:ext cx="8839198" cy="1460931"/>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3"/>
          <p:cNvSpPr txBox="1">
            <a:spLocks noGrp="1"/>
          </p:cNvSpPr>
          <p:nvPr>
            <p:ph type="body" idx="1"/>
          </p:nvPr>
        </p:nvSpPr>
        <p:spPr>
          <a:xfrm>
            <a:off x="254400" y="621300"/>
            <a:ext cx="8782200" cy="1950600"/>
          </a:xfrm>
          <a:prstGeom prst="rect">
            <a:avLst/>
          </a:prstGeom>
        </p:spPr>
        <p:txBody>
          <a:bodyPr spcFirstLastPara="1" wrap="square" lIns="68575" tIns="34275" rIns="68575" bIns="34275" anchor="t" anchorCtr="0">
            <a:normAutofit/>
          </a:bodyPr>
          <a:lstStyle/>
          <a:p>
            <a:pPr marL="50800" marR="50800" lvl="0" indent="0" algn="l" rtl="0">
              <a:lnSpc>
                <a:spcPct val="100000"/>
              </a:lnSpc>
              <a:spcBef>
                <a:spcPts val="0"/>
              </a:spcBef>
              <a:spcAft>
                <a:spcPts val="0"/>
              </a:spcAft>
              <a:buClr>
                <a:schemeClr val="dk1"/>
              </a:buClr>
              <a:buSzPts val="1100"/>
              <a:buFont typeface="Arial"/>
              <a:buNone/>
            </a:pPr>
            <a:r>
              <a:rPr lang="en-US" sz="1100" b="1">
                <a:highlight>
                  <a:srgbClr val="D9D9D9"/>
                </a:highlight>
              </a:rPr>
              <a:t>Activity Four – Integration of Academic Skills</a:t>
            </a:r>
            <a:endParaRPr sz="1100" b="1">
              <a:highlight>
                <a:srgbClr val="D9D9D9"/>
              </a:highlight>
            </a:endParaRPr>
          </a:p>
          <a:p>
            <a:pPr marL="457200" lvl="0" indent="-298450" algn="l" rtl="0">
              <a:lnSpc>
                <a:spcPct val="100000"/>
              </a:lnSpc>
              <a:spcBef>
                <a:spcPts val="200"/>
              </a:spcBef>
              <a:spcAft>
                <a:spcPts val="0"/>
              </a:spcAft>
              <a:buSzPts val="1100"/>
              <a:buChar char="•"/>
            </a:pPr>
            <a:r>
              <a:rPr lang="en-US" sz="1100"/>
              <a:t>Salaries – Substitute teacher pay for CTE teachers engaged in professional development to integrate math, ELA, and science into CTE curriculum.</a:t>
            </a:r>
            <a:endParaRPr sz="1100"/>
          </a:p>
          <a:p>
            <a:pPr marL="457200" lvl="0" indent="-298450" algn="l" rtl="0">
              <a:lnSpc>
                <a:spcPct val="100000"/>
              </a:lnSpc>
              <a:spcBef>
                <a:spcPts val="0"/>
              </a:spcBef>
              <a:spcAft>
                <a:spcPts val="0"/>
              </a:spcAft>
              <a:buSzPts val="1100"/>
              <a:buChar char="•"/>
            </a:pPr>
            <a:r>
              <a:rPr lang="en-US" sz="1100"/>
              <a:t>Purchased Services – Contracted services to integrate academic strategies to teach Math in CTE</a:t>
            </a:r>
            <a:endParaRPr sz="1000"/>
          </a:p>
          <a:p>
            <a:pPr marL="0" marR="50800" lvl="0" indent="0" algn="l" rtl="0">
              <a:lnSpc>
                <a:spcPct val="100000"/>
              </a:lnSpc>
              <a:spcBef>
                <a:spcPts val="0"/>
              </a:spcBef>
              <a:spcAft>
                <a:spcPts val="0"/>
              </a:spcAft>
              <a:buClr>
                <a:schemeClr val="dk1"/>
              </a:buClr>
              <a:buSzPts val="1100"/>
              <a:buFont typeface="Arial"/>
              <a:buNone/>
            </a:pPr>
            <a:r>
              <a:rPr lang="en-US" sz="1100" b="1">
                <a:highlight>
                  <a:srgbClr val="D9D9D9"/>
                </a:highlight>
              </a:rPr>
              <a:t>Activity Five - Implementation of CTE see slide 36</a:t>
            </a:r>
            <a:endParaRPr sz="1100" b="1">
              <a:highlight>
                <a:srgbClr val="D9D9D9"/>
              </a:highlight>
            </a:endParaRPr>
          </a:p>
          <a:p>
            <a:pPr marL="0" lvl="0" indent="0" algn="l" rtl="0">
              <a:lnSpc>
                <a:spcPct val="100000"/>
              </a:lnSpc>
              <a:spcBef>
                <a:spcPts val="200"/>
              </a:spcBef>
              <a:spcAft>
                <a:spcPts val="0"/>
              </a:spcAft>
              <a:buNone/>
            </a:pPr>
            <a:endParaRPr sz="1000"/>
          </a:p>
          <a:p>
            <a:pPr marL="50800" marR="50800" lvl="0" indent="0" algn="l" rtl="0">
              <a:lnSpc>
                <a:spcPct val="100000"/>
              </a:lnSpc>
              <a:spcBef>
                <a:spcPts val="0"/>
              </a:spcBef>
              <a:spcAft>
                <a:spcPts val="0"/>
              </a:spcAft>
              <a:buNone/>
            </a:pPr>
            <a:r>
              <a:rPr lang="en-US" sz="1100" b="1">
                <a:highlight>
                  <a:srgbClr val="D9D9D9"/>
                </a:highlight>
              </a:rPr>
              <a:t>Activity Six – Develop and Implement Evaluations</a:t>
            </a:r>
            <a:endParaRPr sz="1100" b="1">
              <a:highlight>
                <a:srgbClr val="D9D9D9"/>
              </a:highlight>
            </a:endParaRPr>
          </a:p>
          <a:p>
            <a:pPr marL="457200" marR="50800" lvl="0" indent="-298450" algn="l" rtl="0">
              <a:lnSpc>
                <a:spcPct val="100000"/>
              </a:lnSpc>
              <a:spcBef>
                <a:spcPts val="0"/>
              </a:spcBef>
              <a:spcAft>
                <a:spcPts val="0"/>
              </a:spcAft>
              <a:buSzPts val="1100"/>
              <a:buChar char="•"/>
            </a:pPr>
            <a:r>
              <a:rPr lang="en-US" sz="1100"/>
              <a:t>Salaries – Summer Off Contract, Pre-CLNA data review with CTE teachers and staff.</a:t>
            </a:r>
            <a:endParaRPr sz="1100"/>
          </a:p>
          <a:p>
            <a:pPr marL="457200" lvl="0" indent="-298450" algn="l" rtl="0">
              <a:lnSpc>
                <a:spcPct val="100000"/>
              </a:lnSpc>
              <a:spcBef>
                <a:spcPts val="0"/>
              </a:spcBef>
              <a:spcAft>
                <a:spcPts val="0"/>
              </a:spcAft>
              <a:buSzPts val="1100"/>
              <a:buChar char="•"/>
            </a:pPr>
            <a:r>
              <a:rPr lang="en-US" sz="1100"/>
              <a:t>Purchased Services – Data consultant to organize and prioritize CLNA outcomes with staff.</a:t>
            </a:r>
            <a:endParaRPr sz="1100"/>
          </a:p>
          <a:p>
            <a:pPr marL="457200" lvl="0" indent="-298450" algn="l" rtl="0">
              <a:lnSpc>
                <a:spcPct val="100000"/>
              </a:lnSpc>
              <a:spcBef>
                <a:spcPts val="0"/>
              </a:spcBef>
              <a:spcAft>
                <a:spcPts val="0"/>
              </a:spcAft>
              <a:buSzPts val="1100"/>
              <a:buChar char="•"/>
            </a:pPr>
            <a:r>
              <a:rPr lang="en-US" sz="1100" b="1"/>
              <a:t>Rentals Equipment – Do not use. Year-end budget adjustments.</a:t>
            </a:r>
            <a:endParaRPr sz="1100" b="1"/>
          </a:p>
          <a:p>
            <a:pPr marL="457200" lvl="0" indent="-298450" algn="l" rtl="0">
              <a:lnSpc>
                <a:spcPct val="100000"/>
              </a:lnSpc>
              <a:spcBef>
                <a:spcPts val="0"/>
              </a:spcBef>
              <a:spcAft>
                <a:spcPts val="0"/>
              </a:spcAft>
              <a:buSzPts val="1100"/>
              <a:buChar char="•"/>
            </a:pPr>
            <a:r>
              <a:rPr lang="en-US" sz="1100"/>
              <a:t>Staff Travel 580 (non-CTSO) – Mileage for off contract data review</a:t>
            </a:r>
            <a:endParaRPr sz="1100"/>
          </a:p>
        </p:txBody>
      </p:sp>
      <p:sp>
        <p:nvSpPr>
          <p:cNvPr id="284" name="Google Shape;284;p43"/>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Secondary -Additional Budget Form Details</a:t>
            </a:r>
            <a:endParaRPr/>
          </a:p>
        </p:txBody>
      </p:sp>
      <p:pic>
        <p:nvPicPr>
          <p:cNvPr id="285" name="Google Shape;285;p43" descr="Example of Perkins Activity 6 - Develop and Implement Evaluations"/>
          <p:cNvPicPr preferRelativeResize="0"/>
          <p:nvPr/>
        </p:nvPicPr>
        <p:blipFill>
          <a:blip r:embed="rId3">
            <a:alphaModFix/>
          </a:blip>
          <a:stretch>
            <a:fillRect/>
          </a:stretch>
        </p:blipFill>
        <p:spPr>
          <a:xfrm>
            <a:off x="152400" y="2724300"/>
            <a:ext cx="8839201" cy="1416756"/>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4"/>
          <p:cNvSpPr txBox="1">
            <a:spLocks noGrp="1"/>
          </p:cNvSpPr>
          <p:nvPr>
            <p:ph type="body" idx="1"/>
          </p:nvPr>
        </p:nvSpPr>
        <p:spPr>
          <a:xfrm>
            <a:off x="174825" y="621300"/>
            <a:ext cx="8704500" cy="1856100"/>
          </a:xfrm>
          <a:prstGeom prst="rect">
            <a:avLst/>
          </a:prstGeom>
        </p:spPr>
        <p:txBody>
          <a:bodyPr spcFirstLastPara="1" wrap="square" lIns="68575" tIns="34275" rIns="68575" bIns="34275" anchor="t" anchorCtr="0">
            <a:normAutofit lnSpcReduction="20000"/>
          </a:bodyPr>
          <a:lstStyle/>
          <a:p>
            <a:pPr marL="50800" marR="50800" lvl="0" indent="0" algn="l" rtl="0">
              <a:lnSpc>
                <a:spcPct val="115000"/>
              </a:lnSpc>
              <a:spcBef>
                <a:spcPts val="1200"/>
              </a:spcBef>
              <a:spcAft>
                <a:spcPts val="0"/>
              </a:spcAft>
              <a:buClr>
                <a:schemeClr val="dk1"/>
              </a:buClr>
              <a:buSzPts val="1100"/>
              <a:buFont typeface="Arial"/>
              <a:buNone/>
            </a:pPr>
            <a:r>
              <a:rPr lang="en-US" sz="1100" b="1">
                <a:highlight>
                  <a:srgbClr val="D9D9D9"/>
                </a:highlight>
              </a:rPr>
              <a:t>CTSOs</a:t>
            </a:r>
            <a:endParaRPr sz="1100" b="1">
              <a:highlight>
                <a:srgbClr val="D9D9D9"/>
              </a:highlight>
            </a:endParaRPr>
          </a:p>
          <a:p>
            <a:pPr marL="457200" lvl="0" indent="-298450" algn="l" rtl="0">
              <a:lnSpc>
                <a:spcPct val="115000"/>
              </a:lnSpc>
              <a:spcBef>
                <a:spcPts val="200"/>
              </a:spcBef>
              <a:spcAft>
                <a:spcPts val="0"/>
              </a:spcAft>
              <a:buSzPts val="1100"/>
              <a:buChar char="•"/>
            </a:pPr>
            <a:r>
              <a:rPr lang="en-US" sz="1100"/>
              <a:t>Off-contract or stipend pay (ends June 30, 2028).</a:t>
            </a:r>
            <a:endParaRPr sz="1100"/>
          </a:p>
          <a:p>
            <a:pPr marL="647700" lvl="2" indent="-120650" algn="l" rtl="0">
              <a:lnSpc>
                <a:spcPct val="115000"/>
              </a:lnSpc>
              <a:spcBef>
                <a:spcPts val="0"/>
              </a:spcBef>
              <a:spcAft>
                <a:spcPts val="0"/>
              </a:spcAft>
              <a:buSzPts val="1100"/>
              <a:buChar char="•"/>
            </a:pPr>
            <a:r>
              <a:rPr lang="en-US" sz="1100"/>
              <a:t>Time and effort job duties must be exclusive to CTE students, programs and services supporting CTE specific content areas that would include advising CTE students, reporting CTE outcomes and, developing CTE pathway. Percentage</a:t>
            </a:r>
            <a:r>
              <a:rPr lang="en-US"/>
              <a:t> of contract pay </a:t>
            </a:r>
            <a:r>
              <a:rPr lang="en-US" sz="1100"/>
              <a:t>required</a:t>
            </a:r>
            <a:r>
              <a:rPr lang="en-US"/>
              <a:t> when applicable).</a:t>
            </a:r>
            <a:endParaRPr sz="1100"/>
          </a:p>
          <a:p>
            <a:pPr marL="457200" lvl="0" indent="-298450" algn="l" rtl="0">
              <a:lnSpc>
                <a:spcPct val="115000"/>
              </a:lnSpc>
              <a:spcBef>
                <a:spcPts val="0"/>
              </a:spcBef>
              <a:spcAft>
                <a:spcPts val="0"/>
              </a:spcAft>
              <a:buSzPts val="1100"/>
              <a:buChar char="•"/>
            </a:pPr>
            <a:r>
              <a:rPr lang="en-US" sz="1100"/>
              <a:t>Purchased Services – Vendor contracts</a:t>
            </a:r>
            <a:endParaRPr sz="1100"/>
          </a:p>
          <a:p>
            <a:pPr marL="457200" lvl="0" indent="-298450" algn="l" rtl="0">
              <a:lnSpc>
                <a:spcPct val="115000"/>
              </a:lnSpc>
              <a:spcBef>
                <a:spcPts val="0"/>
              </a:spcBef>
              <a:spcAft>
                <a:spcPts val="0"/>
              </a:spcAft>
              <a:buSzPts val="1100"/>
              <a:buChar char="•"/>
            </a:pPr>
            <a:r>
              <a:rPr lang="en-US" sz="1100"/>
              <a:t>CTSO Student Competitor registration costs - In-state and Out-of-state.</a:t>
            </a:r>
            <a:endParaRPr sz="1100"/>
          </a:p>
          <a:p>
            <a:pPr marL="457200" lvl="0" indent="-298450" algn="l" rtl="0">
              <a:lnSpc>
                <a:spcPct val="115000"/>
              </a:lnSpc>
              <a:spcBef>
                <a:spcPts val="0"/>
              </a:spcBef>
              <a:spcAft>
                <a:spcPts val="0"/>
              </a:spcAft>
              <a:buSzPts val="1100"/>
              <a:buChar char="•"/>
            </a:pPr>
            <a:r>
              <a:rPr lang="en-US" sz="1100"/>
              <a:t>Staff Travel 580 (CTSO related events only) CTSO Conferences and student competition travel reimbursement  for CTE licensed instructors BPA, FBLA, FFA, FCCLA, HOSA, SkillsUSA, &amp; TSA.</a:t>
            </a:r>
            <a:endParaRPr sz="1100"/>
          </a:p>
          <a:p>
            <a:pPr marL="457200" lvl="0" indent="-298450" algn="l" rtl="0">
              <a:lnSpc>
                <a:spcPct val="115000"/>
              </a:lnSpc>
              <a:spcBef>
                <a:spcPts val="0"/>
              </a:spcBef>
              <a:spcAft>
                <a:spcPts val="0"/>
              </a:spcAft>
              <a:buSzPts val="1100"/>
              <a:buChar char="•"/>
            </a:pPr>
            <a:r>
              <a:rPr lang="en-US" sz="1100"/>
              <a:t>Supplies – Materials for Competitions</a:t>
            </a:r>
            <a:endParaRPr sz="1100"/>
          </a:p>
          <a:p>
            <a:pPr marL="457200" lvl="0" indent="-298450" algn="l" rtl="0">
              <a:lnSpc>
                <a:spcPct val="115000"/>
              </a:lnSpc>
              <a:spcBef>
                <a:spcPts val="0"/>
              </a:spcBef>
              <a:spcAft>
                <a:spcPts val="0"/>
              </a:spcAft>
              <a:buSzPts val="1100"/>
              <a:buChar char="•"/>
            </a:pPr>
            <a:r>
              <a:rPr lang="en-US" sz="1100"/>
              <a:t>Affiliation memberships – Quantity of one (professional and instructor memberships are ineligible).</a:t>
            </a:r>
            <a:endParaRPr sz="1100"/>
          </a:p>
        </p:txBody>
      </p:sp>
      <p:sp>
        <p:nvSpPr>
          <p:cNvPr id="291" name="Google Shape;291;p44"/>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Secondary - Additional Budget Form Details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5"/>
          <p:cNvSpPr txBox="1">
            <a:spLocks noGrp="1"/>
          </p:cNvSpPr>
          <p:nvPr>
            <p:ph type="body" idx="1"/>
          </p:nvPr>
        </p:nvSpPr>
        <p:spPr>
          <a:xfrm>
            <a:off x="213825" y="611950"/>
            <a:ext cx="8832600" cy="2368200"/>
          </a:xfrm>
          <a:prstGeom prst="rect">
            <a:avLst/>
          </a:prstGeom>
        </p:spPr>
        <p:txBody>
          <a:bodyPr spcFirstLastPara="1" wrap="square" lIns="68575" tIns="34275" rIns="68575" bIns="34275" anchor="t" anchorCtr="0">
            <a:normAutofit/>
          </a:bodyPr>
          <a:lstStyle/>
          <a:p>
            <a:pPr marL="50800" marR="50800" lvl="0" indent="0" algn="l" rtl="0">
              <a:lnSpc>
                <a:spcPct val="115000"/>
              </a:lnSpc>
              <a:spcBef>
                <a:spcPts val="0"/>
              </a:spcBef>
              <a:spcAft>
                <a:spcPts val="0"/>
              </a:spcAft>
              <a:buClr>
                <a:schemeClr val="dk1"/>
              </a:buClr>
              <a:buSzPts val="1100"/>
              <a:buFont typeface="Arial"/>
              <a:buNone/>
            </a:pPr>
            <a:r>
              <a:rPr lang="en-US" sz="1000" b="1">
                <a:highlight>
                  <a:srgbClr val="D9D9D9"/>
                </a:highlight>
              </a:rPr>
              <a:t>Activity Five</a:t>
            </a:r>
            <a:endParaRPr sz="1000" b="1">
              <a:highlight>
                <a:srgbClr val="D9D9D9"/>
              </a:highlight>
            </a:endParaRPr>
          </a:p>
          <a:p>
            <a:pPr marL="457200" lvl="0" indent="-292100" algn="l" rtl="0">
              <a:lnSpc>
                <a:spcPct val="115000"/>
              </a:lnSpc>
              <a:spcBef>
                <a:spcPts val="0"/>
              </a:spcBef>
              <a:spcAft>
                <a:spcPts val="0"/>
              </a:spcAft>
              <a:buSzPts val="1000"/>
              <a:buChar char="•"/>
            </a:pPr>
            <a:r>
              <a:rPr lang="en-US" sz="1000"/>
              <a:t>Salaries – Off-Contract Pay (Limited to self-studies and CLNA)</a:t>
            </a:r>
            <a:endParaRPr sz="1000"/>
          </a:p>
          <a:p>
            <a:pPr marL="647700" lvl="2" indent="-114300" algn="l" rtl="0">
              <a:lnSpc>
                <a:spcPct val="115000"/>
              </a:lnSpc>
              <a:spcBef>
                <a:spcPts val="0"/>
              </a:spcBef>
              <a:spcAft>
                <a:spcPts val="0"/>
              </a:spcAft>
              <a:buSzPts val="1000"/>
              <a:buChar char="•"/>
            </a:pPr>
            <a:r>
              <a:rPr lang="en-US" sz="1000"/>
              <a:t>Time and effort job duties must be exclusive to CTE students, programs and services supporting CTE specific content areas that include advising CTE students, reporting CTE outcomes and, developing CTE pathway. Percentages required.</a:t>
            </a:r>
            <a:endParaRPr sz="1000"/>
          </a:p>
          <a:p>
            <a:pPr marL="457200" lvl="0" indent="-292100" algn="l" rtl="0">
              <a:lnSpc>
                <a:spcPct val="115000"/>
              </a:lnSpc>
              <a:spcBef>
                <a:spcPts val="0"/>
              </a:spcBef>
              <a:spcAft>
                <a:spcPts val="0"/>
              </a:spcAft>
              <a:buSzPts val="1000"/>
              <a:buChar char="•"/>
            </a:pPr>
            <a:r>
              <a:rPr lang="en-US" sz="1000"/>
              <a:t>Rentals - Welding Gas Tanks</a:t>
            </a:r>
            <a:endParaRPr sz="1000"/>
          </a:p>
          <a:p>
            <a:pPr marL="457200" lvl="0" indent="-292100" algn="l" rtl="0">
              <a:lnSpc>
                <a:spcPct val="115000"/>
              </a:lnSpc>
              <a:spcBef>
                <a:spcPts val="0"/>
              </a:spcBef>
              <a:spcAft>
                <a:spcPts val="0"/>
              </a:spcAft>
              <a:buSzPts val="1000"/>
              <a:buChar char="•"/>
            </a:pPr>
            <a:r>
              <a:rPr lang="en-US" sz="1000"/>
              <a:t>Rentals (Technology) - Cell phone contracts (iPads for drones)</a:t>
            </a:r>
            <a:endParaRPr sz="1000"/>
          </a:p>
          <a:p>
            <a:pPr marL="457200" lvl="0" indent="-292100" algn="l" rtl="0">
              <a:lnSpc>
                <a:spcPct val="115000"/>
              </a:lnSpc>
              <a:spcBef>
                <a:spcPts val="0"/>
              </a:spcBef>
              <a:spcAft>
                <a:spcPts val="0"/>
              </a:spcAft>
              <a:buSzPts val="1000"/>
              <a:buChar char="•"/>
            </a:pPr>
            <a:r>
              <a:rPr lang="en-US" sz="1000"/>
              <a:t>Purchased Services – Contracts for services (vendor training, AEA services to school districts, consortia, and colleges.</a:t>
            </a:r>
            <a:endParaRPr sz="1000"/>
          </a:p>
          <a:p>
            <a:pPr marL="457200" lvl="0" indent="-292100" algn="l" rtl="0">
              <a:lnSpc>
                <a:spcPct val="115000"/>
              </a:lnSpc>
              <a:spcBef>
                <a:spcPts val="0"/>
              </a:spcBef>
              <a:spcAft>
                <a:spcPts val="0"/>
              </a:spcAft>
              <a:buSzPts val="1000"/>
              <a:buChar char="•"/>
            </a:pPr>
            <a:r>
              <a:rPr lang="en-US" sz="1000"/>
              <a:t>Equipment ≧ $500</a:t>
            </a:r>
            <a:endParaRPr sz="1000"/>
          </a:p>
          <a:p>
            <a:pPr marL="457200" lvl="0" indent="-292100" algn="l" rtl="0">
              <a:lnSpc>
                <a:spcPct val="115000"/>
              </a:lnSpc>
              <a:spcBef>
                <a:spcPts val="0"/>
              </a:spcBef>
              <a:spcAft>
                <a:spcPts val="0"/>
              </a:spcAft>
              <a:buSzPts val="1000"/>
              <a:buChar char="•"/>
            </a:pPr>
            <a:r>
              <a:rPr lang="en-US" sz="1000"/>
              <a:t>Supplies ≦ $499</a:t>
            </a:r>
            <a:endParaRPr sz="1000"/>
          </a:p>
          <a:p>
            <a:pPr marL="457200" lvl="0" indent="-292100" algn="l" rtl="0">
              <a:lnSpc>
                <a:spcPct val="115000"/>
              </a:lnSpc>
              <a:spcBef>
                <a:spcPts val="0"/>
              </a:spcBef>
              <a:spcAft>
                <a:spcPts val="0"/>
              </a:spcAft>
              <a:buSzPts val="1000"/>
              <a:buChar char="•"/>
            </a:pPr>
            <a:r>
              <a:rPr lang="en-US" sz="1000"/>
              <a:t>Software</a:t>
            </a:r>
            <a:endParaRPr sz="1000"/>
          </a:p>
          <a:p>
            <a:pPr marL="0" lvl="0" indent="0" algn="l" rtl="0">
              <a:lnSpc>
                <a:spcPct val="115000"/>
              </a:lnSpc>
              <a:spcBef>
                <a:spcPts val="0"/>
              </a:spcBef>
              <a:spcAft>
                <a:spcPts val="0"/>
              </a:spcAft>
              <a:buNone/>
            </a:pPr>
            <a:r>
              <a:rPr lang="en-US" sz="1000"/>
              <a:t>The following should be budgeted and claimed in the appropriate budget categories within Activity Five:</a:t>
            </a:r>
            <a:endParaRPr sz="1000"/>
          </a:p>
          <a:p>
            <a:pPr marL="0" lvl="0" indent="0" algn="l" rtl="0">
              <a:lnSpc>
                <a:spcPct val="115000"/>
              </a:lnSpc>
              <a:spcBef>
                <a:spcPts val="0"/>
              </a:spcBef>
              <a:spcAft>
                <a:spcPts val="0"/>
              </a:spcAft>
              <a:buNone/>
            </a:pPr>
            <a:r>
              <a:rPr lang="en-US" sz="1000"/>
              <a:t>Equipment, technology, machinery, tools, implements, WBL, IRCs, distance learning, increased access to STEM and non-Trad, </a:t>
            </a:r>
            <a:endParaRPr sz="1000"/>
          </a:p>
          <a:p>
            <a:pPr marL="0" lvl="0" indent="0" algn="l" rtl="0">
              <a:lnSpc>
                <a:spcPct val="115000"/>
              </a:lnSpc>
              <a:spcBef>
                <a:spcPts val="0"/>
              </a:spcBef>
              <a:spcAft>
                <a:spcPts val="0"/>
              </a:spcAft>
              <a:buNone/>
            </a:pPr>
            <a:r>
              <a:rPr lang="en-US" sz="1000"/>
              <a:t>employability skills, and CTE accelerated learning programs.</a:t>
            </a:r>
            <a:endParaRPr sz="1000"/>
          </a:p>
        </p:txBody>
      </p:sp>
      <p:sp>
        <p:nvSpPr>
          <p:cNvPr id="297" name="Google Shape;297;p45"/>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Secondary -Additional Budget Form Details</a:t>
            </a:r>
            <a:endParaRPr/>
          </a:p>
        </p:txBody>
      </p:sp>
      <p:pic>
        <p:nvPicPr>
          <p:cNvPr id="298" name="Google Shape;298;p45" descr="Example of Perkins Activity 5: Support for CTE Programs"/>
          <p:cNvPicPr preferRelativeResize="0"/>
          <p:nvPr/>
        </p:nvPicPr>
        <p:blipFill>
          <a:blip r:embed="rId3">
            <a:alphaModFix/>
          </a:blip>
          <a:stretch>
            <a:fillRect/>
          </a:stretch>
        </p:blipFill>
        <p:spPr>
          <a:xfrm>
            <a:off x="254400" y="3038900"/>
            <a:ext cx="8252593" cy="1858549"/>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254410" y="1"/>
            <a:ext cx="8452200" cy="553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Arial"/>
              <a:buNone/>
            </a:pPr>
            <a:r>
              <a:rPr lang="en-US"/>
              <a:t>FY 2027 Budget</a:t>
            </a:r>
            <a:endParaRPr/>
          </a:p>
        </p:txBody>
      </p:sp>
      <p:sp>
        <p:nvSpPr>
          <p:cNvPr id="54" name="Google Shape;54;p10"/>
          <p:cNvSpPr txBox="1">
            <a:spLocks noGrp="1"/>
          </p:cNvSpPr>
          <p:nvPr>
            <p:ph type="body" idx="1"/>
          </p:nvPr>
        </p:nvSpPr>
        <p:spPr>
          <a:xfrm>
            <a:off x="167650" y="647650"/>
            <a:ext cx="5130600" cy="40032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0"/>
              </a:spcBef>
              <a:spcAft>
                <a:spcPts val="0"/>
              </a:spcAft>
              <a:buSzPts val="2595"/>
              <a:buNone/>
            </a:pPr>
            <a:r>
              <a:rPr lang="en-US" sz="1400"/>
              <a:t>Delayed OCTAE Allocations  - Complete updates prior to finishing the Perkins Application</a:t>
            </a:r>
            <a:endParaRPr sz="1400"/>
          </a:p>
          <a:p>
            <a:pPr marL="533400" lvl="0" indent="0" algn="l" rtl="0">
              <a:lnSpc>
                <a:spcPct val="100000"/>
              </a:lnSpc>
              <a:spcBef>
                <a:spcPts val="0"/>
              </a:spcBef>
              <a:spcAft>
                <a:spcPts val="0"/>
              </a:spcAft>
              <a:buSzPts val="2595"/>
              <a:buNone/>
            </a:pPr>
            <a:r>
              <a:rPr lang="en-US" sz="1400" i="1"/>
              <a:t>OCTAE Memo : April 2, 2026 release (FY27)</a:t>
            </a:r>
            <a:endParaRPr sz="1400" i="1"/>
          </a:p>
          <a:p>
            <a:pPr marL="533400" lvl="0" indent="0" algn="l" rtl="0">
              <a:lnSpc>
                <a:spcPct val="100000"/>
              </a:lnSpc>
              <a:spcBef>
                <a:spcPts val="0"/>
              </a:spcBef>
              <a:spcAft>
                <a:spcPts val="0"/>
              </a:spcAft>
              <a:buSzPts val="2595"/>
              <a:buNone/>
            </a:pPr>
            <a:r>
              <a:rPr lang="en-US" sz="1400"/>
              <a:t>Budget Prior approval confirmation (Contact </a:t>
            </a:r>
            <a:r>
              <a:rPr lang="en-US" sz="1400" u="sng">
                <a:solidFill>
                  <a:schemeClr val="hlink"/>
                </a:solidFill>
                <a:hlinkClick r:id="rId3"/>
              </a:rPr>
              <a:t>Amy</a:t>
            </a:r>
            <a:r>
              <a:rPr lang="en-US" sz="1400"/>
              <a:t> if you haven’t received the approval email)</a:t>
            </a:r>
            <a:endParaRPr sz="1400"/>
          </a:p>
          <a:p>
            <a:pPr marL="457200" lvl="0" indent="-317500" algn="l" rtl="0">
              <a:lnSpc>
                <a:spcPct val="115000"/>
              </a:lnSpc>
              <a:spcBef>
                <a:spcPts val="1000"/>
              </a:spcBef>
              <a:spcAft>
                <a:spcPts val="0"/>
              </a:spcAft>
              <a:buSzPts val="1400"/>
              <a:buAutoNum type="arabicPeriod"/>
            </a:pPr>
            <a:r>
              <a:rPr lang="en-US" sz="1400"/>
              <a:t>Update the 2027 allocation amount after the webinar today.</a:t>
            </a:r>
            <a:endParaRPr sz="1400"/>
          </a:p>
          <a:p>
            <a:pPr marL="457200" lvl="0" indent="-317500" algn="l" rtl="0">
              <a:lnSpc>
                <a:spcPct val="115000"/>
              </a:lnSpc>
              <a:spcBef>
                <a:spcPts val="0"/>
              </a:spcBef>
              <a:spcAft>
                <a:spcPts val="0"/>
              </a:spcAft>
              <a:buSzPts val="1400"/>
              <a:buAutoNum type="arabicPeriod"/>
            </a:pPr>
            <a:r>
              <a:rPr lang="en-US" sz="1400"/>
              <a:t>Adjust Budget line items to the updated allocation</a:t>
            </a:r>
            <a:endParaRPr sz="1400"/>
          </a:p>
          <a:p>
            <a:pPr marL="457200" lvl="0" indent="-317500" algn="l" rtl="0">
              <a:lnSpc>
                <a:spcPct val="115000"/>
              </a:lnSpc>
              <a:spcBef>
                <a:spcPts val="0"/>
              </a:spcBef>
              <a:spcAft>
                <a:spcPts val="0"/>
              </a:spcAft>
              <a:buSzPts val="1400"/>
              <a:buAutoNum type="arabicPeriod"/>
            </a:pPr>
            <a:r>
              <a:rPr lang="en-US" sz="1400"/>
              <a:t>Sort the Budget Template by the “Perkins Activities” column.</a:t>
            </a:r>
            <a:endParaRPr sz="1400"/>
          </a:p>
          <a:p>
            <a:pPr marL="457200" lvl="0" indent="-317500" algn="l" rtl="0">
              <a:lnSpc>
                <a:spcPct val="115000"/>
              </a:lnSpc>
              <a:spcBef>
                <a:spcPts val="0"/>
              </a:spcBef>
              <a:spcAft>
                <a:spcPts val="0"/>
              </a:spcAft>
              <a:buSzPts val="1400"/>
              <a:buAutoNum type="arabicPeriod"/>
            </a:pPr>
            <a:r>
              <a:rPr lang="en-US" sz="1400"/>
              <a:t>Enter totals into the Iowa Grants Budget Form</a:t>
            </a:r>
            <a:endParaRPr sz="1400"/>
          </a:p>
          <a:p>
            <a:pPr marL="76200" lvl="0" indent="0" algn="l" rtl="0">
              <a:lnSpc>
                <a:spcPct val="90000"/>
              </a:lnSpc>
              <a:spcBef>
                <a:spcPts val="1000"/>
              </a:spcBef>
              <a:spcAft>
                <a:spcPts val="0"/>
              </a:spcAft>
              <a:buSzPts val="2400"/>
              <a:buNone/>
            </a:pPr>
            <a:endParaRPr sz="1400"/>
          </a:p>
          <a:p>
            <a:pPr marL="76200" lvl="0" indent="0" algn="l" rtl="0">
              <a:lnSpc>
                <a:spcPct val="90000"/>
              </a:lnSpc>
              <a:spcBef>
                <a:spcPts val="1000"/>
              </a:spcBef>
              <a:spcAft>
                <a:spcPts val="0"/>
              </a:spcAft>
              <a:buSzPts val="2400"/>
              <a:buNone/>
            </a:pPr>
            <a:r>
              <a:rPr lang="en-US" sz="1400"/>
              <a:t>Note: You are </a:t>
            </a:r>
            <a:r>
              <a:rPr lang="en-US" sz="1400" b="1">
                <a:solidFill>
                  <a:srgbClr val="0000FF"/>
                </a:solidFill>
              </a:rPr>
              <a:t>not</a:t>
            </a:r>
            <a:r>
              <a:rPr lang="en-US" sz="1400"/>
              <a:t> required to spend Perkins funding in </a:t>
            </a:r>
            <a:r>
              <a:rPr lang="en-US" sz="1400" b="1">
                <a:solidFill>
                  <a:srgbClr val="0000FF"/>
                </a:solidFill>
              </a:rPr>
              <a:t>every</a:t>
            </a:r>
            <a:r>
              <a:rPr lang="en-US" sz="1400"/>
              <a:t> Perkins Activity. Many non-Federal funding sources are already spent in every Perkins category including state, local grant funding, student activities funds, facilities funding, district, etc.).</a:t>
            </a:r>
            <a:endParaRPr sz="1400"/>
          </a:p>
        </p:txBody>
      </p:sp>
      <p:graphicFrame>
        <p:nvGraphicFramePr>
          <p:cNvPr id="55" name="Google Shape;55;p10"/>
          <p:cNvGraphicFramePr/>
          <p:nvPr/>
        </p:nvGraphicFramePr>
        <p:xfrm>
          <a:off x="5373238" y="553200"/>
          <a:ext cx="3000000" cy="3000000"/>
        </p:xfrm>
        <a:graphic>
          <a:graphicData uri="http://schemas.openxmlformats.org/drawingml/2006/table">
            <a:tbl>
              <a:tblPr firstRow="1">
                <a:noFill/>
                <a:tableStyleId>{6E873BF0-5568-45AE-B1E6-2D29E0CFD0B5}</a:tableStyleId>
              </a:tblPr>
              <a:tblGrid>
                <a:gridCol w="713075">
                  <a:extLst>
                    <a:ext uri="{9D8B030D-6E8A-4147-A177-3AD203B41FA5}">
                      <a16:colId xmlns:a16="http://schemas.microsoft.com/office/drawing/2014/main" val="20000"/>
                    </a:ext>
                  </a:extLst>
                </a:gridCol>
                <a:gridCol w="1393150">
                  <a:extLst>
                    <a:ext uri="{9D8B030D-6E8A-4147-A177-3AD203B41FA5}">
                      <a16:colId xmlns:a16="http://schemas.microsoft.com/office/drawing/2014/main" val="20001"/>
                    </a:ext>
                  </a:extLst>
                </a:gridCol>
                <a:gridCol w="1305400">
                  <a:extLst>
                    <a:ext uri="{9D8B030D-6E8A-4147-A177-3AD203B41FA5}">
                      <a16:colId xmlns:a16="http://schemas.microsoft.com/office/drawing/2014/main" val="20002"/>
                    </a:ext>
                  </a:extLst>
                </a:gridCol>
              </a:tblGrid>
              <a:tr h="584725">
                <a:tc>
                  <a:txBody>
                    <a:bodyPr/>
                    <a:lstStyle/>
                    <a:p>
                      <a:pPr marL="0" marR="0" lvl="0" indent="0" algn="ctr" rtl="0">
                        <a:lnSpc>
                          <a:spcPct val="100000"/>
                        </a:lnSpc>
                        <a:spcBef>
                          <a:spcPts val="0"/>
                        </a:spcBef>
                        <a:spcAft>
                          <a:spcPts val="0"/>
                        </a:spcAft>
                        <a:buClr>
                          <a:srgbClr val="000000"/>
                        </a:buClr>
                        <a:buSzPts val="900"/>
                        <a:buFont typeface="Arial"/>
                        <a:buNone/>
                      </a:pPr>
                      <a:r>
                        <a:rPr lang="en-US" sz="1100" b="1" u="none" strike="noStrike" cap="none"/>
                        <a:t>Perkins Activity</a:t>
                      </a:r>
                      <a:endParaRPr sz="1100" b="1"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100" b="1" u="none" strike="noStrike" cap="none"/>
                        <a:t>Perkins Activity Description</a:t>
                      </a:r>
                      <a:endParaRPr sz="1100" b="1"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100" b="1" u="none" strike="noStrike" cap="none"/>
                        <a:t>Activity Amount</a:t>
                      </a:r>
                      <a:endParaRPr sz="1100" b="1" u="none" strike="noStrike" cap="none"/>
                    </a:p>
                  </a:txBody>
                  <a:tcPr marL="91425" marR="91425" marT="91425" marB="91425" anchor="ctr"/>
                </a:tc>
                <a:extLst>
                  <a:ext uri="{0D108BD9-81ED-4DB2-BD59-A6C34878D82A}">
                    <a16:rowId xmlns:a16="http://schemas.microsoft.com/office/drawing/2014/main" val="10000"/>
                  </a:ext>
                </a:extLst>
              </a:tr>
              <a:tr h="545750">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Activity One</a:t>
                      </a:r>
                      <a:endParaRPr sz="10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Career </a:t>
                      </a:r>
                      <a:endParaRPr sz="10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$0</a:t>
                      </a:r>
                      <a:endParaRPr sz="1000" u="none" strike="noStrike" cap="none"/>
                    </a:p>
                  </a:txBody>
                  <a:tcPr marL="91425" marR="91425" marT="91425" marB="91425" anchor="ctr"/>
                </a:tc>
                <a:extLst>
                  <a:ext uri="{0D108BD9-81ED-4DB2-BD59-A6C34878D82A}">
                    <a16:rowId xmlns:a16="http://schemas.microsoft.com/office/drawing/2014/main" val="10001"/>
                  </a:ext>
                </a:extLst>
              </a:tr>
              <a:tr h="545750">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Activity Two</a:t>
                      </a:r>
                      <a:endParaRPr sz="10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Professional Development</a:t>
                      </a:r>
                      <a:endParaRPr sz="10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solidFill>
                            <a:schemeClr val="dk1"/>
                          </a:solidFill>
                        </a:rPr>
                        <a:t>$5,364.00</a:t>
                      </a:r>
                      <a:endParaRPr sz="1000" u="none" strike="noStrike" cap="none"/>
                    </a:p>
                  </a:txBody>
                  <a:tcPr marL="91425" marR="91425" marT="91425" marB="91425" anchor="ctr"/>
                </a:tc>
                <a:extLst>
                  <a:ext uri="{0D108BD9-81ED-4DB2-BD59-A6C34878D82A}">
                    <a16:rowId xmlns:a16="http://schemas.microsoft.com/office/drawing/2014/main" val="10002"/>
                  </a:ext>
                </a:extLst>
              </a:tr>
              <a:tr h="545750">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Activity Four</a:t>
                      </a:r>
                      <a:endParaRPr sz="10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Academic Integration</a:t>
                      </a:r>
                      <a:endParaRPr sz="10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solidFill>
                            <a:schemeClr val="dk1"/>
                          </a:solidFill>
                        </a:rPr>
                        <a:t>$0</a:t>
                      </a:r>
                      <a:endParaRPr sz="1000" u="none" strike="noStrike" cap="none"/>
                    </a:p>
                  </a:txBody>
                  <a:tcPr marL="91425" marR="91425" marT="91425" marB="91425" anchor="ctr"/>
                </a:tc>
                <a:extLst>
                  <a:ext uri="{0D108BD9-81ED-4DB2-BD59-A6C34878D82A}">
                    <a16:rowId xmlns:a16="http://schemas.microsoft.com/office/drawing/2014/main" val="10003"/>
                  </a:ext>
                </a:extLst>
              </a:tr>
              <a:tr h="545750">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Activity Five</a:t>
                      </a:r>
                      <a:endParaRPr sz="10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CTE Implementation</a:t>
                      </a:r>
                      <a:endParaRPr sz="10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solidFill>
                            <a:schemeClr val="dk1"/>
                          </a:solidFill>
                        </a:rPr>
                        <a:t>$11,954.71</a:t>
                      </a:r>
                      <a:endParaRPr sz="1000" u="none" strike="noStrike" cap="none"/>
                    </a:p>
                  </a:txBody>
                  <a:tcPr marL="91425" marR="91425" marT="91425" marB="91425" anchor="ctr"/>
                </a:tc>
                <a:extLst>
                  <a:ext uri="{0D108BD9-81ED-4DB2-BD59-A6C34878D82A}">
                    <a16:rowId xmlns:a16="http://schemas.microsoft.com/office/drawing/2014/main" val="10004"/>
                  </a:ext>
                </a:extLst>
              </a:tr>
              <a:tr h="389800">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Activity Six</a:t>
                      </a:r>
                      <a:endParaRPr sz="1000" u="none" strike="noStrike" cap="none"/>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900"/>
                        <a:buFont typeface="Arial"/>
                        <a:buNone/>
                      </a:pPr>
                      <a:r>
                        <a:rPr lang="en-US" sz="1000" u="none" strike="noStrike" cap="none"/>
                        <a:t>Evaluation</a:t>
                      </a:r>
                      <a:endParaRPr sz="1000" u="none" strike="noStrike" cap="none"/>
                    </a:p>
                  </a:txBody>
                  <a:tcPr marL="91425" marR="91425" marT="91425" marB="91425"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$450.00</a:t>
                      </a:r>
                      <a:endParaRPr sz="1000" u="none" strike="noStrike" cap="none"/>
                    </a:p>
                  </a:txBody>
                  <a:tcPr marL="91425" marR="91425" marT="91425" marB="91425" anchor="ctr"/>
                </a:tc>
                <a:extLst>
                  <a:ext uri="{0D108BD9-81ED-4DB2-BD59-A6C34878D82A}">
                    <a16:rowId xmlns:a16="http://schemas.microsoft.com/office/drawing/2014/main" val="10005"/>
                  </a:ext>
                </a:extLst>
              </a:tr>
              <a:tr h="389800">
                <a:tc>
                  <a:txBody>
                    <a:bodyPr/>
                    <a:lstStyle/>
                    <a:p>
                      <a:pPr marL="0" lvl="0" indent="0" algn="ctr" rtl="0">
                        <a:spcBef>
                          <a:spcPts val="0"/>
                        </a:spcBef>
                        <a:spcAft>
                          <a:spcPts val="0"/>
                        </a:spcAft>
                        <a:buClr>
                          <a:schemeClr val="dk1"/>
                        </a:buClr>
                        <a:buSzPts val="1100"/>
                        <a:buFont typeface="Arial"/>
                        <a:buNone/>
                      </a:pPr>
                      <a:r>
                        <a:rPr lang="en-US" sz="1000">
                          <a:solidFill>
                            <a:schemeClr val="dk1"/>
                          </a:solidFill>
                        </a:rPr>
                        <a:t>CTSO</a:t>
                      </a:r>
                      <a:endParaRPr sz="1000" u="none" strike="noStrike" cap="none"/>
                    </a:p>
                  </a:txBody>
                  <a:tcPr marL="91425" marR="91425" marT="91425" marB="91425"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CTSO</a:t>
                      </a:r>
                      <a:endParaRPr sz="1000" u="none" strike="noStrike" cap="none"/>
                    </a:p>
                  </a:txBody>
                  <a:tcPr marL="91425" marR="91425" marT="91425" marB="91425"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$1,975.00</a:t>
                      </a:r>
                      <a:endParaRPr sz="1000" u="none" strike="noStrike" cap="none"/>
                    </a:p>
                  </a:txBody>
                  <a:tcPr marL="91425" marR="91425" marT="91425" marB="91425" anchor="ctr"/>
                </a:tc>
                <a:extLst>
                  <a:ext uri="{0D108BD9-81ED-4DB2-BD59-A6C34878D82A}">
                    <a16:rowId xmlns:a16="http://schemas.microsoft.com/office/drawing/2014/main" val="10006"/>
                  </a:ext>
                </a:extLst>
              </a:tr>
              <a:tr h="389800">
                <a:tc>
                  <a:txBody>
                    <a:bodyPr/>
                    <a:lstStyle/>
                    <a:p>
                      <a:pPr marL="0" lvl="0" indent="0" algn="ctr" rtl="0">
                        <a:spcBef>
                          <a:spcPts val="0"/>
                        </a:spcBef>
                        <a:spcAft>
                          <a:spcPts val="0"/>
                        </a:spcAft>
                        <a:buClr>
                          <a:schemeClr val="dk1"/>
                        </a:buClr>
                        <a:buSzPts val="1100"/>
                        <a:buFont typeface="Arial"/>
                        <a:buNone/>
                      </a:pPr>
                      <a:r>
                        <a:rPr lang="en-US" sz="1000">
                          <a:solidFill>
                            <a:schemeClr val="dk1"/>
                          </a:solidFill>
                        </a:rPr>
                        <a:t>Admin</a:t>
                      </a:r>
                      <a:endParaRPr sz="1000"/>
                    </a:p>
                  </a:txBody>
                  <a:tcPr marL="91425" marR="91425" marT="91425" marB="91425"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Admin</a:t>
                      </a:r>
                      <a:endParaRPr sz="1000" u="none" strike="noStrike" cap="none"/>
                    </a:p>
                  </a:txBody>
                  <a:tcPr marL="91425" marR="91425" marT="91425" marB="91425"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$1,013.85</a:t>
                      </a:r>
                      <a:endParaRPr sz="1000" u="none" strike="noStrike" cap="none"/>
                    </a:p>
                  </a:txBody>
                  <a:tcPr marL="91425" marR="91425" marT="91425" marB="91425" anchor="ctr"/>
                </a:tc>
                <a:extLst>
                  <a:ext uri="{0D108BD9-81ED-4DB2-BD59-A6C34878D82A}">
                    <a16:rowId xmlns:a16="http://schemas.microsoft.com/office/drawing/2014/main" val="10007"/>
                  </a:ext>
                </a:extLst>
              </a:tr>
              <a:tr h="428800">
                <a:tc>
                  <a:txBody>
                    <a:bodyPr/>
                    <a:lstStyle/>
                    <a:p>
                      <a:pPr marL="0" marR="0" lvl="0" indent="0" algn="ctr" rtl="0">
                        <a:lnSpc>
                          <a:spcPct val="100000"/>
                        </a:lnSpc>
                        <a:spcBef>
                          <a:spcPts val="0"/>
                        </a:spcBef>
                        <a:spcAft>
                          <a:spcPts val="0"/>
                        </a:spcAft>
                        <a:buClr>
                          <a:srgbClr val="000000"/>
                        </a:buClr>
                        <a:buSzPts val="900"/>
                        <a:buFont typeface="Arial"/>
                        <a:buNone/>
                      </a:pPr>
                      <a:endParaRPr sz="1000" u="none" strike="noStrike" cap="none"/>
                    </a:p>
                  </a:txBody>
                  <a:tcPr marL="91425" marR="91425" marT="91425" marB="91425" anchor="ctr"/>
                </a:tc>
                <a:tc>
                  <a:txBody>
                    <a:bodyPr/>
                    <a:lstStyle/>
                    <a:p>
                      <a:pPr marL="0" lvl="0" indent="0" algn="ctr" rtl="0">
                        <a:spcBef>
                          <a:spcPts val="0"/>
                        </a:spcBef>
                        <a:spcAft>
                          <a:spcPts val="0"/>
                        </a:spcAft>
                        <a:buClr>
                          <a:schemeClr val="dk1"/>
                        </a:buClr>
                        <a:buSzPts val="900"/>
                        <a:buFont typeface="Arial"/>
                        <a:buNone/>
                      </a:pPr>
                      <a:r>
                        <a:rPr lang="en-US" sz="1200" b="1">
                          <a:solidFill>
                            <a:srgbClr val="2A5192"/>
                          </a:solidFill>
                        </a:rPr>
                        <a:t>Total</a:t>
                      </a:r>
                      <a:endParaRPr sz="1200" b="1">
                        <a:solidFill>
                          <a:srgbClr val="2A5192"/>
                        </a:solidFill>
                      </a:endParaRPr>
                    </a:p>
                  </a:txBody>
                  <a:tcPr marL="91425" marR="91425" marT="91425" marB="91425" anchor="ctr"/>
                </a:tc>
                <a:tc>
                  <a:txBody>
                    <a:bodyPr/>
                    <a:lstStyle/>
                    <a:p>
                      <a:pPr marL="0" marR="0" lvl="0" indent="0" algn="ctr" rtl="0">
                        <a:lnSpc>
                          <a:spcPct val="100000"/>
                        </a:lnSpc>
                        <a:spcBef>
                          <a:spcPts val="0"/>
                        </a:spcBef>
                        <a:spcAft>
                          <a:spcPts val="0"/>
                        </a:spcAft>
                        <a:buClr>
                          <a:schemeClr val="dk1"/>
                        </a:buClr>
                        <a:buSzPts val="1100"/>
                        <a:buFont typeface="Arial"/>
                        <a:buNone/>
                      </a:pPr>
                      <a:r>
                        <a:rPr lang="en-US" sz="1200" b="1" strike="noStrike" cap="none">
                          <a:solidFill>
                            <a:srgbClr val="2A5192"/>
                          </a:solidFill>
                        </a:rPr>
                        <a:t>$20,757.56</a:t>
                      </a:r>
                      <a:endParaRPr sz="1200" b="1" strike="noStrike" cap="none">
                        <a:solidFill>
                          <a:srgbClr val="2A5192"/>
                        </a:solidFill>
                      </a:endParaRPr>
                    </a:p>
                  </a:txBody>
                  <a:tcPr marL="91425" marR="91425" marT="91425" marB="91425"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6"/>
          <p:cNvSpPr txBox="1">
            <a:spLocks noGrp="1"/>
          </p:cNvSpPr>
          <p:nvPr>
            <p:ph type="body" idx="1"/>
          </p:nvPr>
        </p:nvSpPr>
        <p:spPr>
          <a:xfrm>
            <a:off x="254400" y="553200"/>
            <a:ext cx="8830500" cy="1550400"/>
          </a:xfrm>
          <a:prstGeom prst="rect">
            <a:avLst/>
          </a:prstGeom>
        </p:spPr>
        <p:txBody>
          <a:bodyPr spcFirstLastPara="1" wrap="square" lIns="68575" tIns="34275" rIns="68575" bIns="34275" anchor="t" anchorCtr="0">
            <a:normAutofit lnSpcReduction="10000"/>
          </a:bodyPr>
          <a:lstStyle/>
          <a:p>
            <a:pPr marL="50800" marR="50800" lvl="0" indent="0" algn="l" rtl="0">
              <a:lnSpc>
                <a:spcPct val="100000"/>
              </a:lnSpc>
              <a:spcBef>
                <a:spcPts val="1200"/>
              </a:spcBef>
              <a:spcAft>
                <a:spcPts val="0"/>
              </a:spcAft>
              <a:buClr>
                <a:schemeClr val="dk1"/>
              </a:buClr>
              <a:buSzPts val="1100"/>
              <a:buFont typeface="Arial"/>
              <a:buNone/>
            </a:pPr>
            <a:r>
              <a:rPr lang="en-US" sz="1100" b="1">
                <a:highlight>
                  <a:srgbClr val="D9D9D9"/>
                </a:highlight>
              </a:rPr>
              <a:t>Activity One – Career Exploration and Development</a:t>
            </a:r>
            <a:endParaRPr sz="1100" b="1">
              <a:highlight>
                <a:srgbClr val="D9D9D9"/>
              </a:highlight>
            </a:endParaRPr>
          </a:p>
          <a:p>
            <a:pPr marL="457200" lvl="0" indent="-298450" algn="l" rtl="0">
              <a:lnSpc>
                <a:spcPct val="100000"/>
              </a:lnSpc>
              <a:spcBef>
                <a:spcPts val="200"/>
              </a:spcBef>
              <a:spcAft>
                <a:spcPts val="0"/>
              </a:spcAft>
              <a:buSzPts val="1100"/>
              <a:buChar char="•"/>
            </a:pPr>
            <a:r>
              <a:rPr lang="en-US" sz="1100"/>
              <a:t>101 Personnel Services (Salaries and Wages)</a:t>
            </a:r>
            <a:endParaRPr sz="1100"/>
          </a:p>
          <a:p>
            <a:pPr marL="685800" lvl="0" indent="0" algn="l" rtl="0">
              <a:lnSpc>
                <a:spcPct val="100000"/>
              </a:lnSpc>
              <a:spcBef>
                <a:spcPts val="0"/>
              </a:spcBef>
              <a:spcAft>
                <a:spcPts val="0"/>
              </a:spcAft>
              <a:buNone/>
            </a:pPr>
            <a:r>
              <a:rPr lang="en-US" sz="1100">
                <a:latin typeface="Courier New"/>
                <a:ea typeface="Courier New"/>
                <a:cs typeface="Courier New"/>
                <a:sym typeface="Courier New"/>
              </a:rPr>
              <a:t>o</a:t>
            </a:r>
            <a:r>
              <a:rPr lang="en-US" sz="700">
                <a:latin typeface="Times New Roman"/>
                <a:ea typeface="Times New Roman"/>
                <a:cs typeface="Times New Roman"/>
                <a:sym typeface="Times New Roman"/>
              </a:rPr>
              <a:t>   </a:t>
            </a:r>
            <a:r>
              <a:rPr lang="en-US" sz="1100"/>
              <a:t>Time and effort job duties must be exclusive to CTE students, programs and services supporting CTE specific content areas that include advising CTE students, reporting CTE outcomes and, developing CTE pathway. Percentages required.</a:t>
            </a:r>
            <a:endParaRPr sz="1100"/>
          </a:p>
          <a:p>
            <a:pPr marL="685800" lvl="0" indent="0" algn="l" rtl="0">
              <a:lnSpc>
                <a:spcPct val="100000"/>
              </a:lnSpc>
              <a:spcBef>
                <a:spcPts val="0"/>
              </a:spcBef>
              <a:spcAft>
                <a:spcPts val="0"/>
              </a:spcAft>
              <a:buNone/>
            </a:pPr>
            <a:r>
              <a:rPr lang="en-US" sz="1100">
                <a:latin typeface="Courier New"/>
                <a:ea typeface="Courier New"/>
                <a:cs typeface="Courier New"/>
                <a:sym typeface="Courier New"/>
              </a:rPr>
              <a:t>o</a:t>
            </a:r>
            <a:r>
              <a:rPr lang="en-US" sz="700">
                <a:latin typeface="Times New Roman"/>
                <a:ea typeface="Times New Roman"/>
                <a:cs typeface="Times New Roman"/>
                <a:sym typeface="Times New Roman"/>
              </a:rPr>
              <a:t>   </a:t>
            </a:r>
            <a:r>
              <a:rPr lang="en-US" sz="1100"/>
              <a:t>Supplanting: May decrease the percentage over time but never increase the percentage.</a:t>
            </a:r>
            <a:endParaRPr sz="1100"/>
          </a:p>
          <a:p>
            <a:pPr marL="457200" lvl="0" indent="-298450" algn="l" rtl="0">
              <a:lnSpc>
                <a:spcPct val="100000"/>
              </a:lnSpc>
              <a:spcBef>
                <a:spcPts val="0"/>
              </a:spcBef>
              <a:spcAft>
                <a:spcPts val="0"/>
              </a:spcAft>
              <a:buSzPts val="1100"/>
              <a:buChar char="•"/>
            </a:pPr>
            <a:r>
              <a:rPr lang="en-US" sz="1100"/>
              <a:t>301 Curriculum and Training Materials</a:t>
            </a:r>
            <a:endParaRPr sz="1100"/>
          </a:p>
          <a:p>
            <a:pPr marL="457200" lvl="0" indent="-298450" algn="l" rtl="0">
              <a:lnSpc>
                <a:spcPct val="100000"/>
              </a:lnSpc>
              <a:spcBef>
                <a:spcPts val="0"/>
              </a:spcBef>
              <a:spcAft>
                <a:spcPts val="0"/>
              </a:spcAft>
              <a:buSzPts val="1100"/>
              <a:buChar char="•"/>
            </a:pPr>
            <a:r>
              <a:rPr lang="en-US" sz="1100"/>
              <a:t>405 Contracts for Services</a:t>
            </a:r>
            <a:endParaRPr sz="1100"/>
          </a:p>
          <a:p>
            <a:pPr marL="457200" lvl="0" indent="-298450" algn="l" rtl="0">
              <a:lnSpc>
                <a:spcPct val="100000"/>
              </a:lnSpc>
              <a:spcBef>
                <a:spcPts val="0"/>
              </a:spcBef>
              <a:spcAft>
                <a:spcPts val="0"/>
              </a:spcAft>
              <a:buSzPts val="1100"/>
              <a:buChar char="•"/>
            </a:pPr>
            <a:r>
              <a:rPr lang="en-US" sz="1100"/>
              <a:t>505 Software licensing fees</a:t>
            </a:r>
            <a:endParaRPr sz="1100"/>
          </a:p>
          <a:p>
            <a:pPr marL="457200" lvl="0" indent="-298450" algn="l" rtl="0">
              <a:lnSpc>
                <a:spcPct val="100000"/>
              </a:lnSpc>
              <a:spcBef>
                <a:spcPts val="0"/>
              </a:spcBef>
              <a:spcAft>
                <a:spcPts val="0"/>
              </a:spcAft>
              <a:buSzPts val="1100"/>
              <a:buChar char="•"/>
            </a:pPr>
            <a:r>
              <a:rPr lang="en-US" sz="1100"/>
              <a:t>701 Equipment</a:t>
            </a:r>
            <a:endParaRPr sz="1100"/>
          </a:p>
        </p:txBody>
      </p:sp>
      <p:sp>
        <p:nvSpPr>
          <p:cNvPr id="304" name="Google Shape;304;p46"/>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Postsecondary - Additional Budget Form Details</a:t>
            </a:r>
            <a:endParaRPr/>
          </a:p>
        </p:txBody>
      </p:sp>
      <p:pic>
        <p:nvPicPr>
          <p:cNvPr id="305" name="Google Shape;305;p46" descr="Perkins Activity 1 -Career Exploration and Development"/>
          <p:cNvPicPr preferRelativeResize="0"/>
          <p:nvPr/>
        </p:nvPicPr>
        <p:blipFill>
          <a:blip r:embed="rId3">
            <a:alphaModFix/>
          </a:blip>
          <a:stretch>
            <a:fillRect/>
          </a:stretch>
        </p:blipFill>
        <p:spPr>
          <a:xfrm>
            <a:off x="152400" y="2256000"/>
            <a:ext cx="8839199" cy="162306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7"/>
          <p:cNvSpPr txBox="1">
            <a:spLocks noGrp="1"/>
          </p:cNvSpPr>
          <p:nvPr>
            <p:ph type="body" idx="1"/>
          </p:nvPr>
        </p:nvSpPr>
        <p:spPr>
          <a:xfrm>
            <a:off x="254400" y="613775"/>
            <a:ext cx="8676300" cy="2019600"/>
          </a:xfrm>
          <a:prstGeom prst="rect">
            <a:avLst/>
          </a:prstGeom>
        </p:spPr>
        <p:txBody>
          <a:bodyPr spcFirstLastPara="1" wrap="square" lIns="68575" tIns="34275" rIns="68575" bIns="34275" anchor="t" anchorCtr="0">
            <a:noAutofit/>
          </a:bodyPr>
          <a:lstStyle/>
          <a:p>
            <a:pPr marL="50800" marR="50800" lvl="0" indent="0" algn="l" rtl="0">
              <a:lnSpc>
                <a:spcPct val="100000"/>
              </a:lnSpc>
              <a:spcBef>
                <a:spcPts val="0"/>
              </a:spcBef>
              <a:spcAft>
                <a:spcPts val="0"/>
              </a:spcAft>
              <a:buClr>
                <a:schemeClr val="dk1"/>
              </a:buClr>
              <a:buSzPts val="1100"/>
              <a:buFont typeface="Arial"/>
              <a:buNone/>
            </a:pPr>
            <a:r>
              <a:rPr lang="en-US" sz="1000" b="1">
                <a:highlight>
                  <a:srgbClr val="D9D9D9"/>
                </a:highlight>
              </a:rPr>
              <a:t>Activity Two – Professional Development</a:t>
            </a:r>
            <a:endParaRPr sz="1000" b="1">
              <a:highlight>
                <a:srgbClr val="D9D9D9"/>
              </a:highlight>
            </a:endParaRPr>
          </a:p>
          <a:p>
            <a:pPr marL="127000" lvl="0" indent="-101600" algn="l" rtl="0">
              <a:lnSpc>
                <a:spcPct val="100000"/>
              </a:lnSpc>
              <a:spcBef>
                <a:spcPts val="0"/>
              </a:spcBef>
              <a:spcAft>
                <a:spcPts val="0"/>
              </a:spcAft>
              <a:buSzPts val="1000"/>
              <a:buChar char="•"/>
            </a:pPr>
            <a:r>
              <a:rPr lang="en-US" sz="1000"/>
              <a:t>101 Personnel Services (Salaries and Wages)</a:t>
            </a:r>
            <a:endParaRPr sz="1000"/>
          </a:p>
          <a:p>
            <a:pPr marL="381000" lvl="1" indent="-101600" algn="l" rtl="0">
              <a:lnSpc>
                <a:spcPct val="100000"/>
              </a:lnSpc>
              <a:spcBef>
                <a:spcPts val="0"/>
              </a:spcBef>
              <a:spcAft>
                <a:spcPts val="0"/>
              </a:spcAft>
              <a:buSzPts val="1000"/>
              <a:buChar char="•"/>
            </a:pPr>
            <a:r>
              <a:rPr lang="en-US" sz="1000"/>
              <a:t>Time and effort job duties must be exclusive to CTE students, programs and services supporting CTE specific content areas that include advising CTE students, reporting CTE outcomes and, developing CTE pathways. Percentages required.</a:t>
            </a:r>
            <a:endParaRPr sz="1000"/>
          </a:p>
          <a:p>
            <a:pPr marL="127000" lvl="0" indent="-101600" algn="l" rtl="0">
              <a:lnSpc>
                <a:spcPct val="100000"/>
              </a:lnSpc>
              <a:spcBef>
                <a:spcPts val="0"/>
              </a:spcBef>
              <a:spcAft>
                <a:spcPts val="0"/>
              </a:spcAft>
              <a:buSzPts val="1000"/>
              <a:buChar char="•"/>
            </a:pPr>
            <a:r>
              <a:rPr lang="en-US" sz="1000"/>
              <a:t>202 In-State Travel Professional Development (Meals, Lodging, Registration)</a:t>
            </a:r>
            <a:endParaRPr sz="1000"/>
          </a:p>
          <a:p>
            <a:pPr marL="127000" lvl="0" indent="-101600" algn="l" rtl="0">
              <a:lnSpc>
                <a:spcPct val="100000"/>
              </a:lnSpc>
              <a:spcBef>
                <a:spcPts val="0"/>
              </a:spcBef>
              <a:spcAft>
                <a:spcPts val="0"/>
              </a:spcAft>
              <a:buSzPts val="1000"/>
              <a:buChar char="•"/>
            </a:pPr>
            <a:r>
              <a:rPr lang="en-US" sz="1000"/>
              <a:t>205 Out of State Travel (Professional Development ( Meals, Lodging, Registration)</a:t>
            </a:r>
            <a:endParaRPr sz="1000"/>
          </a:p>
          <a:p>
            <a:pPr marL="127000" lvl="0" indent="-101600" algn="l" rtl="0">
              <a:lnSpc>
                <a:spcPct val="100000"/>
              </a:lnSpc>
              <a:spcBef>
                <a:spcPts val="0"/>
              </a:spcBef>
              <a:spcAft>
                <a:spcPts val="0"/>
              </a:spcAft>
              <a:buSzPts val="1000"/>
              <a:buChar char="•"/>
            </a:pPr>
            <a:r>
              <a:rPr lang="en-US" sz="1000"/>
              <a:t>301 Curriculum and Training Materials</a:t>
            </a:r>
            <a:endParaRPr sz="1000"/>
          </a:p>
          <a:p>
            <a:pPr marL="127000" lvl="0" indent="-101600" algn="l" rtl="0">
              <a:lnSpc>
                <a:spcPct val="100000"/>
              </a:lnSpc>
              <a:spcBef>
                <a:spcPts val="0"/>
              </a:spcBef>
              <a:spcAft>
                <a:spcPts val="0"/>
              </a:spcAft>
              <a:buSzPts val="1000"/>
              <a:buChar char="•"/>
            </a:pPr>
            <a:r>
              <a:rPr lang="en-US" sz="1000"/>
              <a:t>405 Contracts for Services</a:t>
            </a:r>
            <a:endParaRPr sz="1000"/>
          </a:p>
          <a:p>
            <a:pPr marL="127000" lvl="0" indent="-101600" algn="l" rtl="0">
              <a:lnSpc>
                <a:spcPct val="100000"/>
              </a:lnSpc>
              <a:spcBef>
                <a:spcPts val="0"/>
              </a:spcBef>
              <a:spcAft>
                <a:spcPts val="0"/>
              </a:spcAft>
              <a:buSzPts val="1000"/>
              <a:buChar char="•"/>
            </a:pPr>
            <a:r>
              <a:rPr lang="en-US" sz="1000"/>
              <a:t>505 Software Licensing Fees</a:t>
            </a:r>
            <a:endParaRPr sz="1000"/>
          </a:p>
          <a:p>
            <a:pPr marL="127000" lvl="0" indent="0" algn="l" rtl="0">
              <a:lnSpc>
                <a:spcPct val="100000"/>
              </a:lnSpc>
              <a:spcBef>
                <a:spcPts val="0"/>
              </a:spcBef>
              <a:spcAft>
                <a:spcPts val="0"/>
              </a:spcAft>
              <a:buNone/>
            </a:pPr>
            <a:endParaRPr sz="1000"/>
          </a:p>
          <a:p>
            <a:pPr marL="50800" marR="50800" lvl="0" indent="0" algn="l" rtl="0">
              <a:lnSpc>
                <a:spcPct val="100000"/>
              </a:lnSpc>
              <a:spcBef>
                <a:spcPts val="0"/>
              </a:spcBef>
              <a:spcAft>
                <a:spcPts val="0"/>
              </a:spcAft>
              <a:buClr>
                <a:schemeClr val="dk1"/>
              </a:buClr>
              <a:buSzPts val="1100"/>
              <a:buFont typeface="Arial"/>
              <a:buNone/>
            </a:pPr>
            <a:r>
              <a:rPr lang="en-US" sz="1000" b="1">
                <a:highlight>
                  <a:srgbClr val="D9D9D9"/>
                </a:highlight>
              </a:rPr>
              <a:t>Activity Four – Integration of Academic Skills</a:t>
            </a:r>
            <a:endParaRPr sz="1000" b="1">
              <a:highlight>
                <a:srgbClr val="D9D9D9"/>
              </a:highlight>
            </a:endParaRPr>
          </a:p>
          <a:p>
            <a:pPr marL="127000" lvl="0" indent="0" algn="l" rtl="0">
              <a:lnSpc>
                <a:spcPct val="100000"/>
              </a:lnSpc>
              <a:spcBef>
                <a:spcPts val="0"/>
              </a:spcBef>
              <a:spcAft>
                <a:spcPts val="0"/>
              </a:spcAft>
              <a:buNone/>
            </a:pPr>
            <a:r>
              <a:rPr lang="en-US" sz="1000"/>
              <a:t>101 Personnel Services (Salaries and Wages)</a:t>
            </a:r>
            <a:endParaRPr sz="1000"/>
          </a:p>
          <a:p>
            <a:pPr marL="127000" lvl="0" indent="0" algn="l" rtl="0">
              <a:lnSpc>
                <a:spcPct val="100000"/>
              </a:lnSpc>
              <a:spcBef>
                <a:spcPts val="0"/>
              </a:spcBef>
              <a:spcAft>
                <a:spcPts val="0"/>
              </a:spcAft>
              <a:buNone/>
            </a:pPr>
            <a:r>
              <a:rPr lang="en-US" sz="1000"/>
              <a:t>405 Contracts for services – Vendor contracts – Math in CTE Professional Development with all CTE Faculty</a:t>
            </a:r>
            <a:endParaRPr sz="1000"/>
          </a:p>
        </p:txBody>
      </p:sp>
      <p:sp>
        <p:nvSpPr>
          <p:cNvPr id="311" name="Google Shape;311;p47"/>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Postsecondary - Additional Budget Form Details</a:t>
            </a:r>
            <a:endParaRPr/>
          </a:p>
        </p:txBody>
      </p:sp>
      <p:pic>
        <p:nvPicPr>
          <p:cNvPr id="312" name="Google Shape;312;p47" descr="Perkins Activity 2: Professional Development and Perkins Activity 4: Integration of Academic Skills"/>
          <p:cNvPicPr preferRelativeResize="0"/>
          <p:nvPr/>
        </p:nvPicPr>
        <p:blipFill>
          <a:blip r:embed="rId3">
            <a:alphaModFix/>
          </a:blip>
          <a:stretch>
            <a:fillRect/>
          </a:stretch>
        </p:blipFill>
        <p:spPr>
          <a:xfrm>
            <a:off x="172950" y="2633375"/>
            <a:ext cx="8839201" cy="1761067"/>
          </a:xfrm>
          <a:prstGeom prst="rect">
            <a:avLst/>
          </a:prstGeom>
          <a:noFill/>
          <a:ln w="19050" cap="flat" cmpd="sng">
            <a:solidFill>
              <a:schemeClr val="dk2"/>
            </a:solidFill>
            <a:prstDash val="solid"/>
            <a:round/>
            <a:headEnd type="none" w="sm" len="sm"/>
            <a:tailEnd type="none" w="sm" len="sm"/>
          </a:ln>
        </p:spPr>
      </p:pic>
      <p:pic>
        <p:nvPicPr>
          <p:cNvPr id="313" name="Google Shape;313;p47" descr="Perkins Activity 4: Integration of Academic Skills"/>
          <p:cNvPicPr preferRelativeResize="0"/>
          <p:nvPr/>
        </p:nvPicPr>
        <p:blipFill>
          <a:blip r:embed="rId4">
            <a:alphaModFix/>
          </a:blip>
          <a:stretch>
            <a:fillRect/>
          </a:stretch>
        </p:blipFill>
        <p:spPr>
          <a:xfrm>
            <a:off x="172950" y="4124450"/>
            <a:ext cx="8839200" cy="81229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8"/>
          <p:cNvSpPr txBox="1">
            <a:spLocks noGrp="1"/>
          </p:cNvSpPr>
          <p:nvPr>
            <p:ph type="body" idx="1"/>
          </p:nvPr>
        </p:nvSpPr>
        <p:spPr>
          <a:xfrm>
            <a:off x="254400" y="616875"/>
            <a:ext cx="8753400" cy="2121000"/>
          </a:xfrm>
          <a:prstGeom prst="rect">
            <a:avLst/>
          </a:prstGeom>
        </p:spPr>
        <p:txBody>
          <a:bodyPr spcFirstLastPara="1" wrap="square" lIns="68575" tIns="34275" rIns="68575" bIns="34275" anchor="t" anchorCtr="0">
            <a:normAutofit/>
          </a:bodyPr>
          <a:lstStyle/>
          <a:p>
            <a:pPr marL="50800" marR="50800" lvl="0" indent="0" algn="l" rtl="0">
              <a:lnSpc>
                <a:spcPct val="100000"/>
              </a:lnSpc>
              <a:spcBef>
                <a:spcPts val="1200"/>
              </a:spcBef>
              <a:spcAft>
                <a:spcPts val="0"/>
              </a:spcAft>
              <a:buClr>
                <a:schemeClr val="dk1"/>
              </a:buClr>
              <a:buSzPts val="1100"/>
              <a:buFont typeface="Arial"/>
              <a:buNone/>
            </a:pPr>
            <a:r>
              <a:rPr lang="en-US" sz="1200" b="1">
                <a:highlight>
                  <a:srgbClr val="D9D9D9"/>
                </a:highlight>
              </a:rPr>
              <a:t>Activity Six – Develop and Implement Evaluations</a:t>
            </a:r>
            <a:endParaRPr sz="1200" b="1">
              <a:highlight>
                <a:srgbClr val="D9D9D9"/>
              </a:highlight>
            </a:endParaRPr>
          </a:p>
          <a:p>
            <a:pPr marL="457200" lvl="0" indent="-304800" algn="l" rtl="0">
              <a:lnSpc>
                <a:spcPct val="100000"/>
              </a:lnSpc>
              <a:spcBef>
                <a:spcPts val="0"/>
              </a:spcBef>
              <a:spcAft>
                <a:spcPts val="0"/>
              </a:spcAft>
              <a:buSzPts val="1200"/>
              <a:buChar char="•"/>
            </a:pPr>
            <a:r>
              <a:rPr lang="en-US" sz="1200"/>
              <a:t>101 Personnel Services</a:t>
            </a:r>
            <a:endParaRPr sz="1200"/>
          </a:p>
          <a:p>
            <a:pPr marL="914400" lvl="1" indent="-304800" algn="l" rtl="0">
              <a:lnSpc>
                <a:spcPct val="100000"/>
              </a:lnSpc>
              <a:spcBef>
                <a:spcPts val="0"/>
              </a:spcBef>
              <a:spcAft>
                <a:spcPts val="0"/>
              </a:spcAft>
              <a:buSzPts val="1200"/>
              <a:buChar char="•"/>
            </a:pPr>
            <a:r>
              <a:rPr lang="en-US" sz="1200"/>
              <a:t>Time and effort job duties must be exclusive to CTE students, programs and services supporting CTE specific content areas that include advising CTE students, reporting CTE outcomes and, developing CTE pathway. Percentages required.</a:t>
            </a:r>
            <a:endParaRPr sz="1200"/>
          </a:p>
          <a:p>
            <a:pPr marL="457200" lvl="0" indent="-304800" algn="l" rtl="0">
              <a:lnSpc>
                <a:spcPct val="100000"/>
              </a:lnSpc>
              <a:spcBef>
                <a:spcPts val="0"/>
              </a:spcBef>
              <a:spcAft>
                <a:spcPts val="0"/>
              </a:spcAft>
              <a:buSzPts val="1200"/>
              <a:buChar char="•"/>
            </a:pPr>
            <a:r>
              <a:rPr lang="en-US" sz="1200"/>
              <a:t>202 In-state and </a:t>
            </a:r>
            <a:endParaRPr sz="1200"/>
          </a:p>
          <a:p>
            <a:pPr marL="457200" lvl="0" indent="-304800" algn="l" rtl="0">
              <a:lnSpc>
                <a:spcPct val="100000"/>
              </a:lnSpc>
              <a:spcBef>
                <a:spcPts val="0"/>
              </a:spcBef>
              <a:spcAft>
                <a:spcPts val="0"/>
              </a:spcAft>
              <a:buSzPts val="1200"/>
              <a:buChar char="•"/>
            </a:pPr>
            <a:r>
              <a:rPr lang="en-US" sz="1200"/>
              <a:t>205 Out of state travel – Data meetings/conferences</a:t>
            </a:r>
            <a:endParaRPr sz="1200"/>
          </a:p>
          <a:p>
            <a:pPr marL="457200" lvl="0" indent="-304800" algn="l" rtl="0">
              <a:lnSpc>
                <a:spcPct val="100000"/>
              </a:lnSpc>
              <a:spcBef>
                <a:spcPts val="0"/>
              </a:spcBef>
              <a:spcAft>
                <a:spcPts val="0"/>
              </a:spcAft>
              <a:buSzPts val="1200"/>
              <a:buChar char="•"/>
            </a:pPr>
            <a:r>
              <a:rPr lang="en-US" sz="1200"/>
              <a:t>301 Curriculum &amp; Training Materials</a:t>
            </a:r>
            <a:endParaRPr sz="1200"/>
          </a:p>
          <a:p>
            <a:pPr marL="457200" lvl="0" indent="-304800" algn="l" rtl="0">
              <a:lnSpc>
                <a:spcPct val="100000"/>
              </a:lnSpc>
              <a:spcBef>
                <a:spcPts val="0"/>
              </a:spcBef>
              <a:spcAft>
                <a:spcPts val="0"/>
              </a:spcAft>
              <a:buSzPts val="1200"/>
              <a:buChar char="•"/>
            </a:pPr>
            <a:r>
              <a:rPr lang="en-US" sz="1200"/>
              <a:t>405 Contracts for Services</a:t>
            </a:r>
            <a:endParaRPr sz="1200"/>
          </a:p>
          <a:p>
            <a:pPr marL="457200" lvl="0" indent="-304800" algn="l" rtl="0">
              <a:lnSpc>
                <a:spcPct val="100000"/>
              </a:lnSpc>
              <a:spcBef>
                <a:spcPts val="0"/>
              </a:spcBef>
              <a:spcAft>
                <a:spcPts val="0"/>
              </a:spcAft>
              <a:buSzPts val="1200"/>
              <a:buChar char="•"/>
            </a:pPr>
            <a:r>
              <a:rPr lang="en-US" sz="1200"/>
              <a:t>505 Software Licensing Fees</a:t>
            </a:r>
            <a:endParaRPr sz="1200"/>
          </a:p>
        </p:txBody>
      </p:sp>
      <p:sp>
        <p:nvSpPr>
          <p:cNvPr id="319" name="Google Shape;319;p48"/>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Postsecondary - Additional Budget Form Details</a:t>
            </a:r>
            <a:endParaRPr/>
          </a:p>
        </p:txBody>
      </p:sp>
      <p:pic>
        <p:nvPicPr>
          <p:cNvPr id="320" name="Google Shape;320;p48" descr="Perkins Activity 6: Develop and Implement Evaluations"/>
          <p:cNvPicPr preferRelativeResize="0"/>
          <p:nvPr/>
        </p:nvPicPr>
        <p:blipFill>
          <a:blip r:embed="rId3">
            <a:alphaModFix/>
          </a:blip>
          <a:stretch>
            <a:fillRect/>
          </a:stretch>
        </p:blipFill>
        <p:spPr>
          <a:xfrm>
            <a:off x="152400" y="2801550"/>
            <a:ext cx="8839198" cy="1755382"/>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9"/>
          <p:cNvSpPr txBox="1">
            <a:spLocks noGrp="1"/>
          </p:cNvSpPr>
          <p:nvPr>
            <p:ph type="body" idx="1"/>
          </p:nvPr>
        </p:nvSpPr>
        <p:spPr>
          <a:xfrm>
            <a:off x="219300" y="553200"/>
            <a:ext cx="8705400" cy="1566900"/>
          </a:xfrm>
          <a:prstGeom prst="rect">
            <a:avLst/>
          </a:prstGeom>
        </p:spPr>
        <p:txBody>
          <a:bodyPr spcFirstLastPara="1" wrap="square" lIns="68575" tIns="34275" rIns="68575" bIns="34275" anchor="t" anchorCtr="0">
            <a:normAutofit lnSpcReduction="10000"/>
          </a:bodyPr>
          <a:lstStyle/>
          <a:p>
            <a:pPr marL="50800" marR="50800" lvl="0" indent="0" algn="l" rtl="0">
              <a:lnSpc>
                <a:spcPct val="100000"/>
              </a:lnSpc>
              <a:spcBef>
                <a:spcPts val="1200"/>
              </a:spcBef>
              <a:spcAft>
                <a:spcPts val="0"/>
              </a:spcAft>
              <a:buClr>
                <a:schemeClr val="dk1"/>
              </a:buClr>
              <a:buSzPts val="1100"/>
              <a:buFont typeface="Arial"/>
              <a:buNone/>
            </a:pPr>
            <a:r>
              <a:rPr lang="en-US" sz="1100" b="1">
                <a:highlight>
                  <a:srgbClr val="D9D9D9"/>
                </a:highlight>
              </a:rPr>
              <a:t>CTSOs: Career and Technical Student Organizations</a:t>
            </a:r>
            <a:endParaRPr sz="1100" b="1">
              <a:highlight>
                <a:srgbClr val="D9D9D9"/>
              </a:highlight>
            </a:endParaRPr>
          </a:p>
          <a:p>
            <a:pPr marL="457200" lvl="0" indent="-298450" algn="l" rtl="0">
              <a:lnSpc>
                <a:spcPct val="100000"/>
              </a:lnSpc>
              <a:spcBef>
                <a:spcPts val="0"/>
              </a:spcBef>
              <a:spcAft>
                <a:spcPts val="0"/>
              </a:spcAft>
              <a:buSzPts val="1100"/>
              <a:buChar char="•"/>
            </a:pPr>
            <a:r>
              <a:rPr lang="en-US" sz="1100"/>
              <a:t>101 Personnel Services</a:t>
            </a:r>
            <a:endParaRPr sz="1100"/>
          </a:p>
          <a:p>
            <a:pPr marL="647700" lvl="2" indent="-120650" algn="l" rtl="0">
              <a:lnSpc>
                <a:spcPct val="100000"/>
              </a:lnSpc>
              <a:spcBef>
                <a:spcPts val="0"/>
              </a:spcBef>
              <a:spcAft>
                <a:spcPts val="0"/>
              </a:spcAft>
              <a:buSzPts val="1100"/>
              <a:buChar char="•"/>
            </a:pPr>
            <a:r>
              <a:rPr lang="en-US"/>
              <a:t>Time and effort job duties must be exclusive to CTE students, programs and services supporting CTE specific content areas that include advising CTE students, reporting CTE outcomes and, developing CTE pathway. Percentages required.</a:t>
            </a:r>
            <a:endParaRPr/>
          </a:p>
          <a:p>
            <a:pPr marL="457200" lvl="0" indent="-298450" algn="l" rtl="0">
              <a:lnSpc>
                <a:spcPct val="100000"/>
              </a:lnSpc>
              <a:spcBef>
                <a:spcPts val="0"/>
              </a:spcBef>
              <a:spcAft>
                <a:spcPts val="0"/>
              </a:spcAft>
              <a:buSzPts val="1100"/>
              <a:buChar char="•"/>
            </a:pPr>
            <a:r>
              <a:rPr lang="en-US" sz="1100"/>
              <a:t>202 In-state Travel – CTSO related events only</a:t>
            </a:r>
            <a:endParaRPr sz="1100"/>
          </a:p>
          <a:p>
            <a:pPr marL="457200" lvl="0" indent="-298450" algn="l" rtl="0">
              <a:lnSpc>
                <a:spcPct val="100000"/>
              </a:lnSpc>
              <a:spcBef>
                <a:spcPts val="0"/>
              </a:spcBef>
              <a:spcAft>
                <a:spcPts val="0"/>
              </a:spcAft>
              <a:buSzPts val="1100"/>
              <a:buChar char="•"/>
            </a:pPr>
            <a:r>
              <a:rPr lang="en-US" sz="1100"/>
              <a:t>205 Out of state Travel – CTSO Related events only</a:t>
            </a:r>
            <a:endParaRPr sz="1100"/>
          </a:p>
          <a:p>
            <a:pPr marL="457200" lvl="0" indent="-298450" algn="l" rtl="0">
              <a:lnSpc>
                <a:spcPct val="100000"/>
              </a:lnSpc>
              <a:spcBef>
                <a:spcPts val="0"/>
              </a:spcBef>
              <a:spcAft>
                <a:spcPts val="0"/>
              </a:spcAft>
              <a:buSzPts val="1100"/>
              <a:buChar char="•"/>
            </a:pPr>
            <a:r>
              <a:rPr lang="en-US" sz="1100"/>
              <a:t>301 Curriculum and Training materials – Materials required for Student competition only. Classroom materials - Activity five</a:t>
            </a:r>
            <a:endParaRPr sz="1100"/>
          </a:p>
          <a:p>
            <a:pPr marL="457200" lvl="0" indent="-298450" algn="l" rtl="0">
              <a:lnSpc>
                <a:spcPct val="100000"/>
              </a:lnSpc>
              <a:spcBef>
                <a:spcPts val="0"/>
              </a:spcBef>
              <a:spcAft>
                <a:spcPts val="0"/>
              </a:spcAft>
              <a:buSzPts val="1100"/>
              <a:buChar char="•"/>
            </a:pPr>
            <a:r>
              <a:rPr lang="en-US" sz="1100"/>
              <a:t>405 Contracts for Services</a:t>
            </a:r>
            <a:endParaRPr sz="1100"/>
          </a:p>
          <a:p>
            <a:pPr marL="457200" lvl="0" indent="-298450" algn="l" rtl="0">
              <a:lnSpc>
                <a:spcPct val="100000"/>
              </a:lnSpc>
              <a:spcBef>
                <a:spcPts val="0"/>
              </a:spcBef>
              <a:spcAft>
                <a:spcPts val="0"/>
              </a:spcAft>
              <a:buSzPts val="1100"/>
              <a:buChar char="•"/>
            </a:pPr>
            <a:r>
              <a:rPr lang="en-US" sz="1100"/>
              <a:t>812 Affiliate Dues for Membership in Professional Organizations</a:t>
            </a:r>
            <a:endParaRPr sz="1100"/>
          </a:p>
        </p:txBody>
      </p:sp>
      <p:sp>
        <p:nvSpPr>
          <p:cNvPr id="326" name="Google Shape;326;p49"/>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Postsecondary - Additional Budget Form Details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0"/>
          <p:cNvSpPr txBox="1">
            <a:spLocks noGrp="1"/>
          </p:cNvSpPr>
          <p:nvPr>
            <p:ph type="body" idx="1"/>
          </p:nvPr>
        </p:nvSpPr>
        <p:spPr>
          <a:xfrm>
            <a:off x="254400" y="652775"/>
            <a:ext cx="8577600" cy="1730100"/>
          </a:xfrm>
          <a:prstGeom prst="rect">
            <a:avLst/>
          </a:prstGeom>
        </p:spPr>
        <p:txBody>
          <a:bodyPr spcFirstLastPara="1" wrap="square" lIns="68575" tIns="34275" rIns="68575" bIns="34275" anchor="t" anchorCtr="0">
            <a:normAutofit fontScale="25000" lnSpcReduction="20000"/>
          </a:bodyPr>
          <a:lstStyle/>
          <a:p>
            <a:pPr marL="0" lvl="0" indent="0" algn="l" rtl="0">
              <a:lnSpc>
                <a:spcPct val="100000"/>
              </a:lnSpc>
              <a:spcBef>
                <a:spcPts val="1800"/>
              </a:spcBef>
              <a:spcAft>
                <a:spcPts val="0"/>
              </a:spcAft>
              <a:buNone/>
            </a:pPr>
            <a:r>
              <a:rPr lang="en-US" sz="5208" b="1"/>
              <a:t>Claim Submission Instructions</a:t>
            </a:r>
            <a:endParaRPr sz="5208" b="1"/>
          </a:p>
          <a:p>
            <a:pPr marL="0" lvl="0" indent="0" algn="l" rtl="0">
              <a:lnSpc>
                <a:spcPct val="100000"/>
              </a:lnSpc>
              <a:spcBef>
                <a:spcPts val="1000"/>
              </a:spcBef>
              <a:spcAft>
                <a:spcPts val="0"/>
              </a:spcAft>
              <a:buClr>
                <a:schemeClr val="dk1"/>
              </a:buClr>
              <a:buSzPts val="275"/>
              <a:buFont typeface="Arial"/>
              <a:buNone/>
            </a:pPr>
            <a:r>
              <a:rPr lang="en-US" sz="5208">
                <a:highlight>
                  <a:srgbClr val="FFFF00"/>
                </a:highlight>
              </a:rPr>
              <a:t>Contact CTE Bureau if assistance is needed to edit and submit a claim.</a:t>
            </a:r>
            <a:endParaRPr sz="5208">
              <a:highlight>
                <a:srgbClr val="FFFF00"/>
              </a:highlight>
            </a:endParaRPr>
          </a:p>
          <a:p>
            <a:pPr marL="114300" lvl="0" indent="0" algn="l" rtl="0">
              <a:lnSpc>
                <a:spcPct val="100000"/>
              </a:lnSpc>
              <a:spcBef>
                <a:spcPts val="1000"/>
              </a:spcBef>
              <a:spcAft>
                <a:spcPts val="0"/>
              </a:spcAft>
              <a:buClr>
                <a:schemeClr val="dk1"/>
              </a:buClr>
              <a:buSzPts val="275"/>
              <a:buFont typeface="Arial"/>
              <a:buNone/>
            </a:pPr>
            <a:r>
              <a:rPr lang="en-US" sz="5208"/>
              <a:t>From the Side Menu:</a:t>
            </a:r>
            <a:endParaRPr sz="5208"/>
          </a:p>
          <a:p>
            <a:pPr marL="457200" lvl="0" indent="-311272" algn="l" rtl="0">
              <a:lnSpc>
                <a:spcPct val="100000"/>
              </a:lnSpc>
              <a:spcBef>
                <a:spcPts val="0"/>
              </a:spcBef>
              <a:spcAft>
                <a:spcPts val="0"/>
              </a:spcAft>
              <a:buSzPct val="100000"/>
              <a:buAutoNum type="arabicPeriod"/>
            </a:pPr>
            <a:r>
              <a:rPr lang="en-US" sz="5208"/>
              <a:t>Click on ‘Grants’</a:t>
            </a:r>
            <a:endParaRPr sz="5208"/>
          </a:p>
          <a:p>
            <a:pPr marL="457200" lvl="0" indent="-311272" algn="l" rtl="0">
              <a:lnSpc>
                <a:spcPct val="100000"/>
              </a:lnSpc>
              <a:spcBef>
                <a:spcPts val="0"/>
              </a:spcBef>
              <a:spcAft>
                <a:spcPts val="0"/>
              </a:spcAft>
              <a:buSzPct val="100000"/>
              <a:buAutoNum type="arabicPeriod"/>
            </a:pPr>
            <a:r>
              <a:rPr lang="en-US" sz="5208"/>
              <a:t>Select the Grant you would like to access in the ‘Active Grants’ listing.</a:t>
            </a:r>
            <a:endParaRPr sz="5208"/>
          </a:p>
          <a:p>
            <a:pPr marL="457200" lvl="0" indent="-311272" algn="l" rtl="0">
              <a:lnSpc>
                <a:spcPct val="100000"/>
              </a:lnSpc>
              <a:spcBef>
                <a:spcPts val="0"/>
              </a:spcBef>
              <a:spcAft>
                <a:spcPts val="0"/>
              </a:spcAft>
              <a:buSzPct val="100000"/>
              <a:buAutoNum type="arabicPeriod"/>
            </a:pPr>
            <a:r>
              <a:rPr lang="en-US" sz="5208"/>
              <a:t>Once you have selected the Grant, you will be directed to the Grant Components.</a:t>
            </a:r>
            <a:endParaRPr sz="5208"/>
          </a:p>
          <a:p>
            <a:pPr marL="457200" lvl="0" indent="-311272" algn="l" rtl="0">
              <a:lnSpc>
                <a:spcPct val="100000"/>
              </a:lnSpc>
              <a:spcBef>
                <a:spcPts val="0"/>
              </a:spcBef>
              <a:spcAft>
                <a:spcPts val="0"/>
              </a:spcAft>
              <a:buSzPct val="100000"/>
              <a:buAutoNum type="arabicPeriod"/>
            </a:pPr>
            <a:r>
              <a:rPr lang="en-US" sz="5208"/>
              <a:t>Select ‘Claims’ from the list of Grant Components.</a:t>
            </a:r>
            <a:endParaRPr sz="5208"/>
          </a:p>
          <a:p>
            <a:pPr marL="457200" lvl="0" indent="-311272" algn="l" rtl="0">
              <a:lnSpc>
                <a:spcPct val="100000"/>
              </a:lnSpc>
              <a:spcBef>
                <a:spcPts val="0"/>
              </a:spcBef>
              <a:spcAft>
                <a:spcPts val="0"/>
              </a:spcAft>
              <a:buSzPct val="100000"/>
              <a:buAutoNum type="arabicPeriod"/>
            </a:pPr>
            <a:r>
              <a:rPr lang="en-US" sz="5208"/>
              <a:t>Click on the green “+ Add Claim” button to initiate a claim.</a:t>
            </a:r>
            <a:endParaRPr sz="48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endParaRPr sz="1100"/>
          </a:p>
          <a:p>
            <a:pPr marL="0" lvl="0" indent="0" algn="l" rtl="0">
              <a:spcBef>
                <a:spcPts val="600"/>
              </a:spcBef>
              <a:spcAft>
                <a:spcPts val="0"/>
              </a:spcAft>
              <a:buNone/>
            </a:pPr>
            <a:endParaRPr sz="1100"/>
          </a:p>
        </p:txBody>
      </p:sp>
      <p:sp>
        <p:nvSpPr>
          <p:cNvPr id="332" name="Google Shape;332;p50"/>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Jeff will add p. 20-21 after the webinar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SzPts val="990"/>
              <a:buNone/>
            </a:pPr>
            <a:r>
              <a:rPr lang="en-US" sz="2140"/>
              <a:t>FY27 Perkins V Grant Application Handbook Walkthrough</a:t>
            </a:r>
            <a:endParaRPr sz="2140"/>
          </a:p>
        </p:txBody>
      </p:sp>
      <p:sp>
        <p:nvSpPr>
          <p:cNvPr id="61" name="Google Shape;61;p11"/>
          <p:cNvSpPr txBox="1"/>
          <p:nvPr/>
        </p:nvSpPr>
        <p:spPr>
          <a:xfrm>
            <a:off x="299400" y="635800"/>
            <a:ext cx="8646600" cy="41568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US" sz="1200">
                <a:solidFill>
                  <a:schemeClr val="dk1"/>
                </a:solidFill>
              </a:rPr>
              <a:t>This document provides general directions for submission of the FY27 Perkins Grant Application (secondary and postsecondary); it does not provide detailed instructions for each section of the application. Although these directions apply to secondary and postsecondary applications, many of the screenshot examples are from the secondary application. The postsecondary screens will look very similar.</a:t>
            </a:r>
            <a:endParaRPr sz="1200">
              <a:solidFill>
                <a:schemeClr val="dk1"/>
              </a:solidFill>
            </a:endParaRPr>
          </a:p>
          <a:p>
            <a:pPr marL="0" lvl="0" indent="0" algn="just" rtl="0">
              <a:lnSpc>
                <a:spcPct val="100000"/>
              </a:lnSpc>
              <a:spcBef>
                <a:spcPts val="0"/>
              </a:spcBef>
              <a:spcAft>
                <a:spcPts val="0"/>
              </a:spcAft>
              <a:buNone/>
            </a:pPr>
            <a:endParaRPr sz="1200">
              <a:solidFill>
                <a:schemeClr val="dk1"/>
              </a:solidFill>
            </a:endParaRPr>
          </a:p>
          <a:p>
            <a:pPr marL="0" lvl="0" indent="0" algn="just" rtl="0">
              <a:lnSpc>
                <a:spcPct val="100000"/>
              </a:lnSpc>
              <a:spcBef>
                <a:spcPts val="0"/>
              </a:spcBef>
              <a:spcAft>
                <a:spcPts val="0"/>
              </a:spcAft>
              <a:buClr>
                <a:schemeClr val="dk1"/>
              </a:buClr>
              <a:buSzPts val="1100"/>
              <a:buFont typeface="Arial"/>
              <a:buNone/>
            </a:pPr>
            <a:r>
              <a:rPr lang="en-US" sz="1200" b="1" u="sng">
                <a:solidFill>
                  <a:schemeClr val="hlink"/>
                </a:solidFill>
                <a:hlinkClick r:id="rId3"/>
              </a:rPr>
              <a:t>IowaGrants</a:t>
            </a:r>
            <a:r>
              <a:rPr lang="en-US" sz="1200">
                <a:solidFill>
                  <a:srgbClr val="262828"/>
                </a:solidFill>
              </a:rPr>
              <a:t> is the state’s enterprise online grant management tool. The platform manages and streamlines the grant process including application submission, review, scoring and awards, and claim submission and approval, report scheduling and approval, and maintains a historical record of grant activity.</a:t>
            </a:r>
            <a:endParaRPr sz="1200">
              <a:solidFill>
                <a:srgbClr val="262828"/>
              </a:solidFill>
            </a:endParaRPr>
          </a:p>
          <a:p>
            <a:pPr marL="457200" lvl="0" indent="-304800" algn="l" rtl="0">
              <a:lnSpc>
                <a:spcPct val="100000"/>
              </a:lnSpc>
              <a:spcBef>
                <a:spcPts val="0"/>
              </a:spcBef>
              <a:spcAft>
                <a:spcPts val="0"/>
              </a:spcAft>
              <a:buClr>
                <a:schemeClr val="dk1"/>
              </a:buClr>
              <a:buSzPts val="1200"/>
              <a:buChar char="●"/>
            </a:pPr>
            <a:r>
              <a:rPr lang="en-US" sz="1200">
                <a:solidFill>
                  <a:schemeClr val="dk1"/>
                </a:solidFill>
              </a:rPr>
              <a:t>All individuals using the iowagrants.gov system must be registered.</a:t>
            </a:r>
            <a:endParaRPr sz="1200">
              <a:solidFill>
                <a:schemeClr val="dk1"/>
              </a:solidFill>
            </a:endParaRPr>
          </a:p>
          <a:p>
            <a:pPr marL="457200" lvl="0" indent="-304800" algn="l" rtl="0">
              <a:lnSpc>
                <a:spcPct val="100000"/>
              </a:lnSpc>
              <a:spcBef>
                <a:spcPts val="0"/>
              </a:spcBef>
              <a:spcAft>
                <a:spcPts val="0"/>
              </a:spcAft>
              <a:buSzPts val="1200"/>
              <a:buChar char="●"/>
            </a:pPr>
            <a:r>
              <a:rPr lang="en-US" sz="1200" u="sng">
                <a:solidFill>
                  <a:schemeClr val="hlink"/>
                </a:solidFill>
                <a:hlinkClick r:id="rId4"/>
              </a:rPr>
              <a:t>IowaGrants Login Instructions</a:t>
            </a:r>
            <a:r>
              <a:rPr lang="en-US" sz="1200">
                <a:solidFill>
                  <a:srgbClr val="262828"/>
                </a:solidFill>
              </a:rPr>
              <a:t> - first time and returning users</a:t>
            </a:r>
            <a:endParaRPr sz="1200">
              <a:solidFill>
                <a:srgbClr val="262828"/>
              </a:solidFill>
            </a:endParaRPr>
          </a:p>
          <a:p>
            <a:pPr marL="457200" lvl="0" indent="-304800" algn="l" rtl="0">
              <a:lnSpc>
                <a:spcPct val="100000"/>
              </a:lnSpc>
              <a:spcBef>
                <a:spcPts val="0"/>
              </a:spcBef>
              <a:spcAft>
                <a:spcPts val="0"/>
              </a:spcAft>
              <a:buSzPts val="1200"/>
              <a:buChar char="●"/>
            </a:pPr>
            <a:r>
              <a:rPr lang="en-US" sz="1200" u="sng">
                <a:solidFill>
                  <a:schemeClr val="hlink"/>
                </a:solidFill>
                <a:hlinkClick r:id="rId5"/>
              </a:rPr>
              <a:t>Watch a video with detailed instructions for logging into the IowaGrants platform.</a:t>
            </a:r>
            <a:endParaRPr sz="1200" u="sng">
              <a:solidFill>
                <a:schemeClr val="hlink"/>
              </a:solidFill>
            </a:endParaRPr>
          </a:p>
          <a:p>
            <a:pPr marL="457200" lvl="0" indent="-304800" algn="l" rtl="0">
              <a:lnSpc>
                <a:spcPct val="100000"/>
              </a:lnSpc>
              <a:spcBef>
                <a:spcPts val="0"/>
              </a:spcBef>
              <a:spcAft>
                <a:spcPts val="0"/>
              </a:spcAft>
              <a:buSzPts val="1200"/>
              <a:buChar char="●"/>
            </a:pPr>
            <a:r>
              <a:rPr lang="en-US" sz="1200" u="sng">
                <a:solidFill>
                  <a:schemeClr val="hlink"/>
                </a:solidFill>
                <a:hlinkClick r:id="rId6"/>
              </a:rPr>
              <a:t>External User Guide for New IowaGrants Platform</a:t>
            </a:r>
            <a:endParaRPr sz="1200" u="sng">
              <a:solidFill>
                <a:schemeClr val="hlink"/>
              </a:solidFill>
            </a:endParaRPr>
          </a:p>
          <a:p>
            <a:pPr marL="457200" lvl="0" indent="-304800" algn="l" rtl="0">
              <a:lnSpc>
                <a:spcPct val="100000"/>
              </a:lnSpc>
              <a:spcBef>
                <a:spcPts val="0"/>
              </a:spcBef>
              <a:spcAft>
                <a:spcPts val="0"/>
              </a:spcAft>
              <a:buSzPts val="1200"/>
              <a:buChar char="●"/>
            </a:pPr>
            <a:r>
              <a:rPr lang="en-US" sz="1200" u="sng">
                <a:solidFill>
                  <a:schemeClr val="hlink"/>
                </a:solidFill>
                <a:hlinkClick r:id="rId7"/>
              </a:rPr>
              <a:t>IowaGrants Management Resources from the Iowa Department of Management</a:t>
            </a:r>
            <a:endParaRPr sz="1200" u="sng">
              <a:solidFill>
                <a:schemeClr val="hlink"/>
              </a:solidFill>
            </a:endParaRPr>
          </a:p>
          <a:p>
            <a:pPr marL="457200" lvl="0" indent="-304800" algn="l" rtl="0">
              <a:lnSpc>
                <a:spcPct val="100000"/>
              </a:lnSpc>
              <a:spcBef>
                <a:spcPts val="0"/>
              </a:spcBef>
              <a:spcAft>
                <a:spcPts val="0"/>
              </a:spcAft>
              <a:buSzPts val="1200"/>
              <a:buChar char="●"/>
            </a:pPr>
            <a:r>
              <a:rPr lang="en-US" sz="1200">
                <a:solidFill>
                  <a:schemeClr val="dk1"/>
                </a:solidFill>
              </a:rPr>
              <a:t>Designate one person to create the application in</a:t>
            </a:r>
            <a:r>
              <a:rPr lang="en-US" sz="1200">
                <a:solidFill>
                  <a:schemeClr val="dk1"/>
                </a:solidFill>
                <a:uFill>
                  <a:noFill/>
                </a:uFill>
                <a:hlinkClick r:id="rId8">
                  <a:extLst>
                    <a:ext uri="{A12FA001-AC4F-418D-AE19-62706E023703}">
                      <ahyp:hlinkClr xmlns:ahyp="http://schemas.microsoft.com/office/drawing/2018/hyperlinkcolor" val="tx"/>
                    </a:ext>
                  </a:extLst>
                </a:hlinkClick>
              </a:rPr>
              <a:t> </a:t>
            </a:r>
            <a:r>
              <a:rPr lang="en-US" sz="1200" u="sng">
                <a:solidFill>
                  <a:schemeClr val="hlink"/>
                </a:solidFill>
                <a:hlinkClick r:id="rId8"/>
              </a:rPr>
              <a:t>www.IowaGrants.gov</a:t>
            </a:r>
            <a:r>
              <a:rPr lang="en-US" sz="1200">
                <a:solidFill>
                  <a:schemeClr val="dk1"/>
                </a:solidFill>
              </a:rPr>
              <a:t>­­- known as the “primary grantee contact” regardless of whether you are applying as a standalone district, Perkins consortium, or community college.</a:t>
            </a: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en-US" sz="1200" b="1">
                <a:solidFill>
                  <a:schemeClr val="dk1"/>
                </a:solidFill>
                <a:highlight>
                  <a:srgbClr val="FFFF00"/>
                </a:highlight>
              </a:rPr>
              <a:t>Once the application has been started, the “registered applicant” can add “additional contacts” in the “General Information” screen (see page 4).</a:t>
            </a:r>
            <a:endParaRPr sz="1200" b="1">
              <a:solidFill>
                <a:schemeClr val="dk1"/>
              </a:solidFill>
              <a:highlight>
                <a:srgbClr val="FFFF00"/>
              </a:highlight>
            </a:endParaRPr>
          </a:p>
          <a:p>
            <a:pPr marL="457200" lvl="0" indent="-304800" algn="l" rtl="0">
              <a:lnSpc>
                <a:spcPct val="100000"/>
              </a:lnSpc>
              <a:spcBef>
                <a:spcPts val="0"/>
              </a:spcBef>
              <a:spcAft>
                <a:spcPts val="0"/>
              </a:spcAft>
              <a:buClr>
                <a:schemeClr val="dk1"/>
              </a:buClr>
              <a:buSzPts val="1200"/>
              <a:buChar char="●"/>
            </a:pPr>
            <a:r>
              <a:rPr lang="en-US" sz="1200">
                <a:solidFill>
                  <a:schemeClr val="dk1"/>
                </a:solidFill>
              </a:rPr>
              <a:t>All individuals tied to an application have access to all portions of the application.</a:t>
            </a: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en-US" sz="1200">
                <a:solidFill>
                  <a:schemeClr val="dk1"/>
                </a:solidFill>
              </a:rPr>
              <a:t>Once all edits and new information have been entered into a form, make sure to click the “Mark as Complete” link. </a:t>
            </a:r>
            <a:r>
              <a:rPr lang="en-US" sz="1200" i="1">
                <a:solidFill>
                  <a:schemeClr val="dk1"/>
                </a:solidFill>
              </a:rPr>
              <a:t>Note: Even though a form has been marked as complete, it can continue to be edited until the application is officially “submitted.”</a:t>
            </a:r>
            <a:endParaRPr sz="1200" i="1">
              <a:solidFill>
                <a:schemeClr val="dk1"/>
              </a:solidFill>
            </a:endParaRPr>
          </a:p>
          <a:p>
            <a:pPr marL="457200" lvl="0" indent="-304800" algn="l" rtl="0">
              <a:lnSpc>
                <a:spcPct val="100000"/>
              </a:lnSpc>
              <a:spcBef>
                <a:spcPts val="0"/>
              </a:spcBef>
              <a:spcAft>
                <a:spcPts val="0"/>
              </a:spcAft>
              <a:buClr>
                <a:schemeClr val="dk1"/>
              </a:buClr>
              <a:buSzPts val="1200"/>
              <a:buChar char="●"/>
            </a:pPr>
            <a:r>
              <a:rPr lang="en-US" sz="1200">
                <a:solidFill>
                  <a:schemeClr val="dk1"/>
                </a:solidFill>
              </a:rPr>
              <a:t>Once the information for any form has been updated and/or completed, 1</a:t>
            </a:r>
            <a:r>
              <a:rPr lang="en-US" sz="1200" baseline="30000">
                <a:solidFill>
                  <a:schemeClr val="dk1"/>
                </a:solidFill>
              </a:rPr>
              <a:t>st</a:t>
            </a:r>
            <a:r>
              <a:rPr lang="en-US" sz="1200">
                <a:solidFill>
                  <a:schemeClr val="dk1"/>
                </a:solidFill>
              </a:rPr>
              <a:t> click “Save Form” and then 2</a:t>
            </a:r>
            <a:r>
              <a:rPr lang="en-US" sz="1200" baseline="30000">
                <a:solidFill>
                  <a:schemeClr val="dk1"/>
                </a:solidFill>
              </a:rPr>
              <a:t>nd</a:t>
            </a:r>
            <a:r>
              <a:rPr lang="en-US" sz="1200">
                <a:solidFill>
                  <a:schemeClr val="dk1"/>
                </a:solidFill>
              </a:rPr>
              <a:t> click “Mark as Complete.”</a:t>
            </a:r>
            <a:endParaRPr sz="12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rmAutofit/>
          </a:bodyPr>
          <a:lstStyle/>
          <a:p>
            <a:pPr marL="0" lvl="0" indent="0" algn="l" rtl="0">
              <a:lnSpc>
                <a:spcPct val="115000"/>
              </a:lnSpc>
              <a:spcBef>
                <a:spcPts val="1400"/>
              </a:spcBef>
              <a:spcAft>
                <a:spcPts val="400"/>
              </a:spcAft>
              <a:buNone/>
            </a:pPr>
            <a:r>
              <a:rPr lang="en-US" sz="2200" dirty="0"/>
              <a:t>Navigating to Perkins Funding Opportunity</a:t>
            </a:r>
            <a:endParaRPr sz="2200" dirty="0"/>
          </a:p>
        </p:txBody>
      </p:sp>
      <p:sp>
        <p:nvSpPr>
          <p:cNvPr id="67" name="Google Shape;67;p12"/>
          <p:cNvSpPr txBox="1"/>
          <p:nvPr/>
        </p:nvSpPr>
        <p:spPr>
          <a:xfrm>
            <a:off x="220225" y="597725"/>
            <a:ext cx="8855700" cy="692700"/>
          </a:xfrm>
          <a:prstGeom prst="rect">
            <a:avLst/>
          </a:prstGeom>
          <a:noFill/>
          <a:ln>
            <a:noFill/>
          </a:ln>
        </p:spPr>
        <p:txBody>
          <a:bodyPr spcFirstLastPara="1" wrap="square" lIns="91425" tIns="91425" rIns="91425" bIns="91425" anchor="t" anchorCtr="0">
            <a:spAutoFit/>
          </a:bodyPr>
          <a:lstStyle/>
          <a:p>
            <a:pPr marL="114300" lvl="0" indent="0" algn="l" rtl="0">
              <a:lnSpc>
                <a:spcPct val="100000"/>
              </a:lnSpc>
              <a:spcBef>
                <a:spcPts val="0"/>
              </a:spcBef>
              <a:spcAft>
                <a:spcPts val="0"/>
              </a:spcAft>
              <a:buNone/>
            </a:pPr>
            <a:r>
              <a:rPr lang="en-US" sz="1100">
                <a:solidFill>
                  <a:schemeClr val="dk1"/>
                </a:solidFill>
              </a:rPr>
              <a:t>Follow the</a:t>
            </a:r>
            <a:r>
              <a:rPr lang="en-US" sz="1100">
                <a:solidFill>
                  <a:schemeClr val="dk1"/>
                </a:solidFill>
                <a:uFill>
                  <a:noFill/>
                </a:uFill>
                <a:hlinkClick r:id="rId3">
                  <a:extLst>
                    <a:ext uri="{A12FA001-AC4F-418D-AE19-62706E023703}">
                      <ahyp:hlinkClr xmlns:ahyp="http://schemas.microsoft.com/office/drawing/2018/hyperlinkcolor" val="tx"/>
                    </a:ext>
                  </a:extLst>
                </a:hlinkClick>
              </a:rPr>
              <a:t> </a:t>
            </a:r>
            <a:r>
              <a:rPr lang="en-US" sz="1100" u="sng">
                <a:solidFill>
                  <a:schemeClr val="hlink"/>
                </a:solidFill>
                <a:hlinkClick r:id="rId3"/>
              </a:rPr>
              <a:t>Iowa Grants Login Instructions</a:t>
            </a:r>
            <a:r>
              <a:rPr lang="en-US" sz="1100">
                <a:solidFill>
                  <a:schemeClr val="dk1"/>
                </a:solidFill>
              </a:rPr>
              <a:t> for returning users.</a:t>
            </a:r>
            <a:endParaRPr sz="1100">
              <a:solidFill>
                <a:schemeClr val="dk1"/>
              </a:solidFill>
            </a:endParaRPr>
          </a:p>
          <a:p>
            <a:pPr marL="114300" lvl="0" indent="0" algn="l" rtl="0">
              <a:lnSpc>
                <a:spcPct val="100000"/>
              </a:lnSpc>
              <a:spcBef>
                <a:spcPts val="0"/>
              </a:spcBef>
              <a:spcAft>
                <a:spcPts val="0"/>
              </a:spcAft>
              <a:buNone/>
            </a:pPr>
            <a:r>
              <a:rPr lang="en-US" sz="1100">
                <a:solidFill>
                  <a:schemeClr val="dk1"/>
                </a:solidFill>
              </a:rPr>
              <a:t>Click “Funding Opportunities” from the Main Menu. Note: Once a new application has been started, it will be located within the “Applications” section.</a:t>
            </a:r>
            <a:endParaRPr sz="1100">
              <a:solidFill>
                <a:schemeClr val="dk1"/>
              </a:solidFill>
            </a:endParaRPr>
          </a:p>
        </p:txBody>
      </p:sp>
      <p:pic>
        <p:nvPicPr>
          <p:cNvPr id="68" name="Google Shape;68;p12" descr="A screenshot of a web page&#10;&#10;AI-generated content may be incorrect."/>
          <p:cNvPicPr preferRelativeResize="0"/>
          <p:nvPr/>
        </p:nvPicPr>
        <p:blipFill>
          <a:blip r:embed="rId4">
            <a:alphaModFix/>
          </a:blip>
          <a:stretch>
            <a:fillRect/>
          </a:stretch>
        </p:blipFill>
        <p:spPr>
          <a:xfrm>
            <a:off x="616913" y="1290425"/>
            <a:ext cx="7727186" cy="3548275"/>
          </a:xfrm>
          <a:prstGeom prst="rect">
            <a:avLst/>
          </a:prstGeom>
          <a:noFill/>
          <a:ln>
            <a:noFill/>
          </a:ln>
        </p:spPr>
      </p:pic>
      <p:sp>
        <p:nvSpPr>
          <p:cNvPr id="69" name="Google Shape;69;p12" descr="IowaGrants page highlighting the Funding Opportunities tab"/>
          <p:cNvSpPr/>
          <p:nvPr/>
        </p:nvSpPr>
        <p:spPr>
          <a:xfrm>
            <a:off x="668500" y="2847025"/>
            <a:ext cx="1746000" cy="314700"/>
          </a:xfrm>
          <a:prstGeom prst="rect">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p:nvPr/>
        </p:nvSpPr>
        <p:spPr>
          <a:xfrm>
            <a:off x="75900" y="566225"/>
            <a:ext cx="9068100" cy="554100"/>
          </a:xfrm>
          <a:prstGeom prst="rect">
            <a:avLst/>
          </a:prstGeom>
          <a:noFill/>
          <a:ln>
            <a:noFill/>
          </a:ln>
        </p:spPr>
        <p:txBody>
          <a:bodyPr spcFirstLastPara="1" wrap="square" lIns="91425" tIns="91425" rIns="91425" bIns="91425" anchor="t" anchorCtr="0">
            <a:spAutoFit/>
          </a:bodyPr>
          <a:lstStyle/>
          <a:p>
            <a:pPr marL="114300" lvl="0" indent="0" algn="l" rtl="0">
              <a:lnSpc>
                <a:spcPct val="100000"/>
              </a:lnSpc>
              <a:spcBef>
                <a:spcPts val="0"/>
              </a:spcBef>
              <a:spcAft>
                <a:spcPts val="0"/>
              </a:spcAft>
              <a:buNone/>
            </a:pPr>
            <a:r>
              <a:rPr lang="en-US" sz="1200"/>
              <a:t>Scroll (or use search tool) until you see the FY27 Perkins V Secondary or Postsecondary Application. Click on the FY27 Perkins V application (either secondary or postsecondary) to open the posting.</a:t>
            </a:r>
            <a:endParaRPr sz="1200"/>
          </a:p>
        </p:txBody>
      </p:sp>
      <p:pic>
        <p:nvPicPr>
          <p:cNvPr id="75" name="Google Shape;75;p13" descr="IowaGrants - Storefront Funding Opportunities page"/>
          <p:cNvPicPr preferRelativeResize="0"/>
          <p:nvPr/>
        </p:nvPicPr>
        <p:blipFill>
          <a:blip r:embed="rId3">
            <a:alphaModFix/>
          </a:blip>
          <a:stretch>
            <a:fillRect/>
          </a:stretch>
        </p:blipFill>
        <p:spPr>
          <a:xfrm>
            <a:off x="1434325" y="1120325"/>
            <a:ext cx="6484049" cy="37183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US" sz="2400"/>
              <a:t>Application Forms</a:t>
            </a:r>
            <a:endParaRPr sz="2400"/>
          </a:p>
        </p:txBody>
      </p:sp>
      <p:sp>
        <p:nvSpPr>
          <p:cNvPr id="81" name="Google Shape;81;p14"/>
          <p:cNvSpPr txBox="1">
            <a:spLocks noGrp="1"/>
          </p:cNvSpPr>
          <p:nvPr>
            <p:ph type="body" idx="1"/>
          </p:nvPr>
        </p:nvSpPr>
        <p:spPr>
          <a:xfrm>
            <a:off x="254409" y="796999"/>
            <a:ext cx="8110200" cy="3263400"/>
          </a:xfrm>
          <a:prstGeom prst="rect">
            <a:avLst/>
          </a:prstGeom>
        </p:spPr>
        <p:txBody>
          <a:bodyPr spcFirstLastPara="1" wrap="square" lIns="68575" tIns="34275" rIns="68575" bIns="34275" anchor="t" anchorCtr="0">
            <a:normAutofit/>
          </a:bodyPr>
          <a:lstStyle/>
          <a:p>
            <a:pPr marL="114300" lvl="0" indent="0" algn="l" rtl="0">
              <a:lnSpc>
                <a:spcPct val="115000"/>
              </a:lnSpc>
              <a:spcBef>
                <a:spcPts val="0"/>
              </a:spcBef>
              <a:spcAft>
                <a:spcPts val="0"/>
              </a:spcAft>
              <a:buClr>
                <a:schemeClr val="dk1"/>
              </a:buClr>
              <a:buSzPts val="1100"/>
              <a:buFont typeface="Arial"/>
              <a:buNone/>
            </a:pPr>
            <a:r>
              <a:rPr lang="en-US" sz="1400" b="1">
                <a:highlight>
                  <a:srgbClr val="FFFF00"/>
                </a:highlight>
              </a:rPr>
              <a:t>The Perkins V FY27 application cycle requires all eligible entities to complete an application by July 1, 2026. </a:t>
            </a:r>
            <a:r>
              <a:rPr lang="en-US" sz="1400" b="1" u="sng">
                <a:highlight>
                  <a:srgbClr val="FFFF00"/>
                </a:highlight>
              </a:rPr>
              <a:t>The application will close on June 30, 2026 @ 11:59:59 PM.</a:t>
            </a:r>
            <a:endParaRPr sz="1400" b="1" u="sng">
              <a:highlight>
                <a:srgbClr val="FFFF00"/>
              </a:highlight>
            </a:endParaRPr>
          </a:p>
          <a:p>
            <a:pPr marL="114300" lvl="0" indent="0" algn="l" rtl="0">
              <a:lnSpc>
                <a:spcPct val="115000"/>
              </a:lnSpc>
              <a:spcBef>
                <a:spcPts val="800"/>
              </a:spcBef>
              <a:spcAft>
                <a:spcPts val="0"/>
              </a:spcAft>
              <a:buClr>
                <a:schemeClr val="dk1"/>
              </a:buClr>
              <a:buSzPts val="1100"/>
              <a:buFont typeface="Arial"/>
              <a:buNone/>
            </a:pPr>
            <a:r>
              <a:rPr lang="en-US" sz="1400" b="1"/>
              <a:t>APPLICATION FORMS CHECKLIST – DUE JUNE 30 @ 11:59:59 PM</a:t>
            </a:r>
            <a:endParaRPr sz="1400" b="1"/>
          </a:p>
          <a:p>
            <a:pPr marL="914400" lvl="0" indent="0" algn="l" rtl="0">
              <a:lnSpc>
                <a:spcPct val="115000"/>
              </a:lnSpc>
              <a:spcBef>
                <a:spcPts val="800"/>
              </a:spcBef>
              <a:spcAft>
                <a:spcPts val="0"/>
              </a:spcAft>
              <a:buClr>
                <a:schemeClr val="dk1"/>
              </a:buClr>
              <a:buSzPts val="1100"/>
              <a:buFont typeface="Arial"/>
              <a:buNone/>
            </a:pPr>
            <a:r>
              <a:rPr lang="en-US" sz="1400"/>
              <a:t>o   Cover Page Perkins Basic – </a:t>
            </a:r>
            <a:r>
              <a:rPr lang="en-US" sz="1400" i="1"/>
              <a:t>Secondary or Postsecondary</a:t>
            </a:r>
            <a:endParaRPr sz="1400" i="1"/>
          </a:p>
          <a:p>
            <a:pPr marL="914400" lvl="0" indent="0" algn="l" rtl="0">
              <a:lnSpc>
                <a:spcPct val="115000"/>
              </a:lnSpc>
              <a:spcBef>
                <a:spcPts val="0"/>
              </a:spcBef>
              <a:spcAft>
                <a:spcPts val="0"/>
              </a:spcAft>
              <a:buClr>
                <a:schemeClr val="dk1"/>
              </a:buClr>
              <a:buSzPts val="1100"/>
              <a:buFont typeface="Arial"/>
              <a:buNone/>
            </a:pPr>
            <a:r>
              <a:rPr lang="en-US" sz="1400"/>
              <a:t>o   (</a:t>
            </a:r>
            <a:r>
              <a:rPr lang="en-US" sz="1400" b="1"/>
              <a:t>Secondary only)</a:t>
            </a:r>
            <a:r>
              <a:rPr lang="en-US" sz="1400"/>
              <a:t> Consortium Members</a:t>
            </a:r>
            <a:endParaRPr sz="1400"/>
          </a:p>
          <a:p>
            <a:pPr marL="914400" lvl="0" indent="0" algn="l" rtl="0">
              <a:lnSpc>
                <a:spcPct val="115000"/>
              </a:lnSpc>
              <a:spcBef>
                <a:spcPts val="0"/>
              </a:spcBef>
              <a:spcAft>
                <a:spcPts val="0"/>
              </a:spcAft>
              <a:buClr>
                <a:schemeClr val="dk1"/>
              </a:buClr>
              <a:buSzPts val="1100"/>
              <a:buFont typeface="Arial"/>
              <a:buNone/>
            </a:pPr>
            <a:r>
              <a:rPr lang="en-US" sz="1400"/>
              <a:t>o   Spring '26/CLNA 4 Outcomes– </a:t>
            </a:r>
            <a:r>
              <a:rPr lang="en-US" sz="1400" i="1"/>
              <a:t>Secondary or Postsecondary</a:t>
            </a:r>
            <a:endParaRPr sz="1400"/>
          </a:p>
          <a:p>
            <a:pPr marL="914400" lvl="0" indent="0" algn="l" rtl="0">
              <a:lnSpc>
                <a:spcPct val="115000"/>
              </a:lnSpc>
              <a:spcBef>
                <a:spcPts val="0"/>
              </a:spcBef>
              <a:spcAft>
                <a:spcPts val="0"/>
              </a:spcAft>
              <a:buClr>
                <a:schemeClr val="dk1"/>
              </a:buClr>
              <a:buSzPts val="1100"/>
              <a:buFont typeface="Arial"/>
              <a:buNone/>
            </a:pPr>
            <a:r>
              <a:rPr lang="en-US" sz="1400"/>
              <a:t>o   Perkins V Budget form</a:t>
            </a:r>
            <a:endParaRPr sz="1400"/>
          </a:p>
          <a:p>
            <a:pPr marL="914400" lvl="0" indent="0" algn="l" rtl="0">
              <a:lnSpc>
                <a:spcPct val="115000"/>
              </a:lnSpc>
              <a:spcBef>
                <a:spcPts val="0"/>
              </a:spcBef>
              <a:spcAft>
                <a:spcPts val="0"/>
              </a:spcAft>
              <a:buClr>
                <a:schemeClr val="dk1"/>
              </a:buClr>
              <a:buSzPts val="1100"/>
              <a:buFont typeface="Arial"/>
              <a:buNone/>
            </a:pPr>
            <a:r>
              <a:rPr lang="en-US" sz="1400"/>
              <a:t>o   Minority Impact Statement (2008 Iowa Acts, HF 2393,</a:t>
            </a:r>
            <a:r>
              <a:rPr lang="en-US" sz="1400" u="sng">
                <a:solidFill>
                  <a:schemeClr val="hlink"/>
                </a:solidFill>
                <a:hlinkClick r:id="rId3"/>
              </a:rPr>
              <a:t> Iowa Code Section 8.11</a:t>
            </a:r>
            <a:r>
              <a:rPr lang="en-US" sz="1400"/>
              <a:t>)</a:t>
            </a:r>
            <a:endParaRPr sz="1400"/>
          </a:p>
          <a:p>
            <a:pPr marL="914400" lvl="0" indent="0" algn="l" rtl="0">
              <a:lnSpc>
                <a:spcPct val="115000"/>
              </a:lnSpc>
              <a:spcBef>
                <a:spcPts val="0"/>
              </a:spcBef>
              <a:spcAft>
                <a:spcPts val="0"/>
              </a:spcAft>
              <a:buClr>
                <a:schemeClr val="dk1"/>
              </a:buClr>
              <a:buSzPts val="1100"/>
              <a:buFont typeface="Arial"/>
              <a:buNone/>
            </a:pPr>
            <a:r>
              <a:rPr lang="en-US" sz="1400"/>
              <a:t>o   Assurances/Agreements – </a:t>
            </a:r>
            <a:r>
              <a:rPr lang="en-US" sz="1400" i="1"/>
              <a:t>Secondary or Postsecondary</a:t>
            </a:r>
            <a:endParaRPr sz="1400" i="1"/>
          </a:p>
          <a:p>
            <a:pPr marL="0" lvl="0" indent="0" algn="l" rtl="0">
              <a:spcBef>
                <a:spcPts val="600"/>
              </a:spcBef>
              <a:spcAft>
                <a:spcPts val="0"/>
              </a:spcAft>
              <a:buNone/>
            </a:pPr>
            <a:r>
              <a:rPr lang="en-US" sz="1400"/>
              <a:t>Near the top of the Funding Opportunity description click on “Start a New Application”</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5" descr="IowaGrants page highlighting the Start a New Application tab"/>
          <p:cNvPicPr preferRelativeResize="0"/>
          <p:nvPr/>
        </p:nvPicPr>
        <p:blipFill>
          <a:blip r:embed="rId3">
            <a:alphaModFix/>
          </a:blip>
          <a:stretch>
            <a:fillRect/>
          </a:stretch>
        </p:blipFill>
        <p:spPr>
          <a:xfrm>
            <a:off x="1309650" y="875925"/>
            <a:ext cx="6524699" cy="1777350"/>
          </a:xfrm>
          <a:prstGeom prst="rect">
            <a:avLst/>
          </a:prstGeom>
          <a:noFill/>
          <a:ln>
            <a:noFill/>
          </a:ln>
        </p:spPr>
      </p:pic>
      <p:sp>
        <p:nvSpPr>
          <p:cNvPr id="87" name="Google Shape;87;p15"/>
          <p:cNvSpPr txBox="1"/>
          <p:nvPr/>
        </p:nvSpPr>
        <p:spPr>
          <a:xfrm>
            <a:off x="466625" y="530775"/>
            <a:ext cx="8352300" cy="384900"/>
          </a:xfrm>
          <a:prstGeom prst="rect">
            <a:avLst/>
          </a:prstGeom>
          <a:noFill/>
          <a:ln>
            <a:noFill/>
          </a:ln>
        </p:spPr>
        <p:txBody>
          <a:bodyPr spcFirstLastPara="1" wrap="square" lIns="91425" tIns="91425" rIns="91425" bIns="91425" anchor="ctr" anchorCtr="0">
            <a:noAutofit/>
          </a:bodyPr>
          <a:lstStyle/>
          <a:p>
            <a:pPr marL="114300" lvl="0" indent="0" algn="ctr" rtl="0">
              <a:lnSpc>
                <a:spcPct val="115000"/>
              </a:lnSpc>
              <a:spcBef>
                <a:spcPts val="0"/>
              </a:spcBef>
              <a:spcAft>
                <a:spcPts val="800"/>
              </a:spcAft>
              <a:buNone/>
            </a:pPr>
            <a:r>
              <a:rPr lang="en-US" sz="1300"/>
              <a:t>Near the top of the Funding Opportunity description click on “Start a New Application</a:t>
            </a:r>
            <a:endParaRPr sz="1300"/>
          </a:p>
        </p:txBody>
      </p:sp>
      <p:sp>
        <p:nvSpPr>
          <p:cNvPr id="88" name="Google Shape;88;p15"/>
          <p:cNvSpPr txBox="1"/>
          <p:nvPr/>
        </p:nvSpPr>
        <p:spPr>
          <a:xfrm>
            <a:off x="397200" y="2653275"/>
            <a:ext cx="8349600" cy="479700"/>
          </a:xfrm>
          <a:prstGeom prst="rect">
            <a:avLst/>
          </a:prstGeom>
          <a:noFill/>
          <a:ln>
            <a:noFill/>
          </a:ln>
        </p:spPr>
        <p:txBody>
          <a:bodyPr spcFirstLastPara="1" wrap="square" lIns="91425" tIns="91425" rIns="91425" bIns="91425" anchor="ctr" anchorCtr="0">
            <a:noAutofit/>
          </a:bodyPr>
          <a:lstStyle/>
          <a:p>
            <a:pPr marL="114300" lvl="0" indent="0" algn="ctr" rtl="0">
              <a:lnSpc>
                <a:spcPct val="115000"/>
              </a:lnSpc>
              <a:spcBef>
                <a:spcPts val="0"/>
              </a:spcBef>
              <a:spcAft>
                <a:spcPts val="800"/>
              </a:spcAft>
              <a:buNone/>
            </a:pPr>
            <a:r>
              <a:rPr lang="en-US" sz="1100"/>
              <a:t>For application title, you must enter the following naming convention based on grantee type. </a:t>
            </a:r>
            <a:r>
              <a:rPr lang="en-US" sz="1100" b="1">
                <a:highlight>
                  <a:srgbClr val="FFFF00"/>
                </a:highlight>
              </a:rPr>
              <a:t>Please see the table below for quick examples.</a:t>
            </a:r>
            <a:r>
              <a:rPr lang="en-US" sz="1100"/>
              <a:t> Click “Save Form Information.”</a:t>
            </a:r>
            <a:endParaRPr sz="1100"/>
          </a:p>
        </p:txBody>
      </p:sp>
      <p:graphicFrame>
        <p:nvGraphicFramePr>
          <p:cNvPr id="89" name="Google Shape;89;p15"/>
          <p:cNvGraphicFramePr/>
          <p:nvPr>
            <p:extLst>
              <p:ext uri="{D42A27DB-BD31-4B8C-83A1-F6EECF244321}">
                <p14:modId xmlns:p14="http://schemas.microsoft.com/office/powerpoint/2010/main" val="1863925446"/>
              </p:ext>
            </p:extLst>
          </p:nvPr>
        </p:nvGraphicFramePr>
        <p:xfrm>
          <a:off x="246775" y="3030575"/>
          <a:ext cx="8349725" cy="686376"/>
        </p:xfrm>
        <a:graphic>
          <a:graphicData uri="http://schemas.openxmlformats.org/drawingml/2006/table">
            <a:tbl>
              <a:tblPr firstRow="1">
                <a:noFill/>
                <a:tableStyleId>{06EDE7C2-D91E-4ED3-BC49-4FCF5ED40DAC}</a:tableStyleId>
              </a:tblPr>
              <a:tblGrid>
                <a:gridCol w="2779550">
                  <a:extLst>
                    <a:ext uri="{9D8B030D-6E8A-4147-A177-3AD203B41FA5}">
                      <a16:colId xmlns:a16="http://schemas.microsoft.com/office/drawing/2014/main" val="20000"/>
                    </a:ext>
                  </a:extLst>
                </a:gridCol>
                <a:gridCol w="2779550">
                  <a:extLst>
                    <a:ext uri="{9D8B030D-6E8A-4147-A177-3AD203B41FA5}">
                      <a16:colId xmlns:a16="http://schemas.microsoft.com/office/drawing/2014/main" val="20001"/>
                    </a:ext>
                  </a:extLst>
                </a:gridCol>
                <a:gridCol w="2790625">
                  <a:extLst>
                    <a:ext uri="{9D8B030D-6E8A-4147-A177-3AD203B41FA5}">
                      <a16:colId xmlns:a16="http://schemas.microsoft.com/office/drawing/2014/main" val="20002"/>
                    </a:ext>
                  </a:extLst>
                </a:gridCol>
              </a:tblGrid>
              <a:tr h="0">
                <a:tc>
                  <a:txBody>
                    <a:bodyPr/>
                    <a:lstStyle/>
                    <a:p>
                      <a:pPr marL="0" lvl="0" indent="0" algn="ctr" rtl="0">
                        <a:lnSpc>
                          <a:spcPct val="115000"/>
                        </a:lnSpc>
                        <a:spcBef>
                          <a:spcPts val="0"/>
                        </a:spcBef>
                        <a:spcAft>
                          <a:spcPts val="0"/>
                        </a:spcAft>
                        <a:buNone/>
                      </a:pPr>
                      <a:r>
                        <a:rPr lang="en-US" sz="1000" b="1"/>
                        <a:t>Secondary – Independent Recipient</a:t>
                      </a:r>
                      <a:endParaRPr sz="10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b="1"/>
                        <a:t>Secondary – Consortium Recipient</a:t>
                      </a:r>
                      <a:endParaRPr sz="10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b="1"/>
                        <a:t>Postsecondary Recipient</a:t>
                      </a:r>
                      <a:endParaRPr sz="1000"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ctr" rtl="0">
                        <a:lnSpc>
                          <a:spcPct val="115000"/>
                        </a:lnSpc>
                        <a:spcBef>
                          <a:spcPts val="0"/>
                        </a:spcBef>
                        <a:spcAft>
                          <a:spcPts val="0"/>
                        </a:spcAft>
                        <a:buNone/>
                      </a:pPr>
                      <a:r>
                        <a:rPr lang="en-US" sz="1000"/>
                        <a:t>FY27 Ankeny CSD</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FY27 North Metro Consortium</a:t>
                      </a:r>
                      <a:endParaRPr sz="100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t>FY27 IWCC</a:t>
                      </a:r>
                      <a:endParaRPr sz="1000" dirty="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90" name="Google Shape;90;p15"/>
          <p:cNvSpPr txBox="1">
            <a:spLocks noGrp="1"/>
          </p:cNvSpPr>
          <p:nvPr>
            <p:ph type="title"/>
          </p:nvPr>
        </p:nvSpPr>
        <p:spPr>
          <a:xfrm>
            <a:off x="254410" y="1"/>
            <a:ext cx="8452200" cy="553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SzPts val="990"/>
              <a:buNone/>
            </a:pPr>
            <a:r>
              <a:rPr lang="en-US" sz="1600" dirty="0"/>
              <a:t>Naming Your Application/Grant Title &amp; Adding Additional Contacts During the Application Creation Wizard Process</a:t>
            </a:r>
            <a:endParaRPr sz="1600" dirty="0"/>
          </a:p>
        </p:txBody>
      </p:sp>
      <p:pic>
        <p:nvPicPr>
          <p:cNvPr id="91" name="Google Shape;91;p15" descr="IowaGrants page highlighting examples for Application Titles"/>
          <p:cNvPicPr preferRelativeResize="0"/>
          <p:nvPr/>
        </p:nvPicPr>
        <p:blipFill>
          <a:blip r:embed="rId4">
            <a:alphaModFix/>
          </a:blip>
          <a:stretch>
            <a:fillRect/>
          </a:stretch>
        </p:blipFill>
        <p:spPr>
          <a:xfrm>
            <a:off x="246775" y="3821512"/>
            <a:ext cx="8349724" cy="1181135"/>
          </a:xfrm>
          <a:prstGeom prst="rect">
            <a:avLst/>
          </a:prstGeom>
          <a:noFill/>
          <a:ln>
            <a:noFill/>
          </a:ln>
        </p:spPr>
      </p:pic>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4772</Words>
  <Application>Microsoft Office PowerPoint</Application>
  <PresentationFormat>On-screen Show (16:9)</PresentationFormat>
  <Paragraphs>358</Paragraphs>
  <Slides>44</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Courier New</vt:lpstr>
      <vt:lpstr>Times New Roman</vt:lpstr>
      <vt:lpstr>Theme1</vt:lpstr>
      <vt:lpstr>Agenda</vt:lpstr>
      <vt:lpstr>FY27 Perkins Local Application Resources</vt:lpstr>
      <vt:lpstr>Notes</vt:lpstr>
      <vt:lpstr>FY 2027 Budget</vt:lpstr>
      <vt:lpstr>FY27 Perkins V Grant Application Handbook Walkthrough</vt:lpstr>
      <vt:lpstr>Navigating to Perkins Funding Opportunity</vt:lpstr>
      <vt:lpstr>PowerPoint Presentation</vt:lpstr>
      <vt:lpstr>Application Forms</vt:lpstr>
      <vt:lpstr>Naming Your Application/Grant Title &amp; Adding Additional Contacts During the Application Creation Wizard Process</vt:lpstr>
      <vt:lpstr>Naming Your Application/Grant Title &amp; Adding Additional Contacts During the Application Creation Wizard Process</vt:lpstr>
      <vt:lpstr>Cover Page for Perkins</vt:lpstr>
      <vt:lpstr>Consortium Member Form (Secondary Only)</vt:lpstr>
      <vt:lpstr>Consortium Member Form (Secondary Only)</vt:lpstr>
      <vt:lpstr>Spring '26/CLNA 4 Outcomes IowaGrants Form (Secondary &amp; Postsecondary)</vt:lpstr>
      <vt:lpstr>Spring '26/CLNA 4 Outcomes IowaGrants Form</vt:lpstr>
      <vt:lpstr>Spring '26/CLNA 4 Outcomes IowaGrants Form</vt:lpstr>
      <vt:lpstr>Spring '26/CLNA 4 Outcomes IowaGrants Form</vt:lpstr>
      <vt:lpstr>Spring '26/CLNA 4 Outcomes IowaGrants Form</vt:lpstr>
      <vt:lpstr>Spring '26/CLNA 4 Outcomes IowaGrants Form</vt:lpstr>
      <vt:lpstr>Spring '26/CLNA 4 Outcomes IowaGrants Form</vt:lpstr>
      <vt:lpstr>Spring '26/CLNA 4 Outcomes IowaGrants Form</vt:lpstr>
      <vt:lpstr>Spring '26/CLNA 4 Outcomes IowaGrants Form</vt:lpstr>
      <vt:lpstr>Spring '26/CLNA 4 Outcomes IowaGrants Form</vt:lpstr>
      <vt:lpstr>Secondary/Postsecondary Budget Form</vt:lpstr>
      <vt:lpstr>Secondary/Postsecondary Budget Form</vt:lpstr>
      <vt:lpstr>Secondary/Postsecondary Budget Form</vt:lpstr>
      <vt:lpstr>Assurances/Agreements – Secondary or Postsecondary</vt:lpstr>
      <vt:lpstr>Assurances/Agreements – Secondary or Postsecondary</vt:lpstr>
      <vt:lpstr>Wrap-Up</vt:lpstr>
      <vt:lpstr>REMINDERS</vt:lpstr>
      <vt:lpstr>Webinar - Wednesday, May 13 @ 10 AM: Demonstration of IowaGrants’ Spring '26/CLNA 4 Outcomes Form</vt:lpstr>
      <vt:lpstr>Contact Information</vt:lpstr>
      <vt:lpstr>PowerPoint Presentation</vt:lpstr>
      <vt:lpstr>PowerPoint Presentation</vt:lpstr>
      <vt:lpstr>Secondary - Additional Budget Form Details</vt:lpstr>
      <vt:lpstr>Secondary - Additional Budget Form Details</vt:lpstr>
      <vt:lpstr>Secondary -Additional Budget Form Details</vt:lpstr>
      <vt:lpstr>Secondary - Additional Budget Form Details</vt:lpstr>
      <vt:lpstr>Secondary -Additional Budget Form Details</vt:lpstr>
      <vt:lpstr>Postsecondary - Additional Budget Form Details</vt:lpstr>
      <vt:lpstr>Postsecondary - Additional Budget Form Details</vt:lpstr>
      <vt:lpstr>Postsecondary - Additional Budget Form Details</vt:lpstr>
      <vt:lpstr>Postsecondary - Additional Budget Form Details</vt:lpstr>
      <vt:lpstr>Jeff will add p. 20-21 after the webinar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Craven-Webb, Shari [IDOE]</dc:creator>
  <cp:lastModifiedBy>Craven-Webb, Shari [IDOE]</cp:lastModifiedBy>
  <cp:revision>1</cp:revision>
  <dcterms:modified xsi:type="dcterms:W3CDTF">2026-05-07T15:16:59Z</dcterms:modified>
</cp:coreProperties>
</file>