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jy+3iOqFIGYnTdRiKjhJdS3fYO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36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customschemas.google.com/relationships/presentationmetadata" Target="meta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d4d4247d1a_0_3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g3d4d4247d1a_0_3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4d4247d1a_0_2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d4d4247d1a_0_2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dd679d7eba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3dd679d7eba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dd679d7eba_1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g3dd679d7eba_1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4d4247d1a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3d4d4247d1a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cccb38ef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  <p:sp>
        <p:nvSpPr>
          <p:cNvPr id="144" name="Google Shape;144;g3dcccb38ef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d4d4247d1a_0_4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g3d4d4247d1a_0_4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d4d4247d1a_0_4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  <p:sp>
        <p:nvSpPr>
          <p:cNvPr id="157" name="Google Shape;157;g3d4d4247d1a_0_4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de5e93f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3de5e93f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de5e93fa7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g3de5e93fa7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88a337a6f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g388a337a6f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de5e93fa7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g3de5e93fa7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de5e93fa71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g3de5e93fa71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dceff22453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  <p:sp>
        <p:nvSpPr>
          <p:cNvPr id="191" name="Google Shape;191;g3dceff22453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de5e93fa71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g3de5e93fa71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de5e93fa7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g3de5e93fa71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dcccb38eff_1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213" name="Google Shape;213;g3dcccb38eff_1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dcccb38eff_1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g3dcccb38eff_1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dcccb38eff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227" name="Google Shape;227;g3dcccb38eff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dcccb38eff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g3dcccb38eff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dcccb38eff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g3dcccb38eff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  <a:highlight>
                <a:schemeClr val="accent4"/>
              </a:highlight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d4c7cb8e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7" name="Google Shape;247;g3d4c7cb8e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6ef2db47c8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4" name="Google Shape;254;g36ef2db47c8_0_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  <p:sp>
        <p:nvSpPr>
          <p:cNvPr id="255" name="Google Shape;255;g36ef2db47c8_0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31</a:t>
            </a:fld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b7caa56bb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 dirty="0"/>
          </a:p>
        </p:txBody>
      </p:sp>
      <p:sp>
        <p:nvSpPr>
          <p:cNvPr id="262" name="Google Shape;262;g3b7caa56bb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b7caa56bb1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 dirty="0"/>
          </a:p>
        </p:txBody>
      </p:sp>
      <p:sp>
        <p:nvSpPr>
          <p:cNvPr id="268" name="Google Shape;268;g3b7caa56bb1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701f9094f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5" name="Google Shape;275;g3701f9094f5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 dirty="0"/>
          </a:p>
        </p:txBody>
      </p:sp>
      <p:sp>
        <p:nvSpPr>
          <p:cNvPr id="276" name="Google Shape;276;g3701f9094f5_0_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34</a:t>
            </a:fld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6ef2db47c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4" name="Google Shape;284;g36ef2db47c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8718ed482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1" name="Google Shape;291;g38718ed482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871061c0e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g3871061c0e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dd679d7eb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g3dd679d7eb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dd679d7eba_1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g3dd679d7eba_1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d679d7eba_1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g3dd679d7eba_1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d679d7eba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g3dd679d7eba_1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dd679d7eba_1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3dd679d7eba_1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d679d7eba_1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3dd679d7eba_1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3617A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ctrTitle"/>
          </p:nvPr>
        </p:nvSpPr>
        <p:spPr>
          <a:xfrm>
            <a:off x="216953" y="806021"/>
            <a:ext cx="8727600" cy="1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subTitle" idx="1"/>
          </p:nvPr>
        </p:nvSpPr>
        <p:spPr>
          <a:xfrm>
            <a:off x="216953" y="2878621"/>
            <a:ext cx="8727600" cy="9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lvl="2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lvl="3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lvl="4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pic>
        <p:nvPicPr>
          <p:cNvPr id="12" name="Google Shape;12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4913" y="4400095"/>
            <a:ext cx="3747088" cy="34350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3"/>
          <p:cNvSpPr/>
          <p:nvPr/>
        </p:nvSpPr>
        <p:spPr>
          <a:xfrm>
            <a:off x="0" y="0"/>
            <a:ext cx="9144000" cy="5529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body" idx="1"/>
          </p:nvPr>
        </p:nvSpPr>
        <p:spPr>
          <a:xfrm>
            <a:off x="516834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/>
          <p:nvPr/>
        </p:nvSpPr>
        <p:spPr>
          <a:xfrm>
            <a:off x="0" y="0"/>
            <a:ext cx="3137100" cy="51435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5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body" idx="1"/>
          </p:nvPr>
        </p:nvSpPr>
        <p:spPr>
          <a:xfrm>
            <a:off x="3443591" y="321013"/>
            <a:ext cx="52629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/>
          <p:nvPr/>
        </p:nvSpPr>
        <p:spPr>
          <a:xfrm>
            <a:off x="0" y="1701401"/>
            <a:ext cx="9144000" cy="24567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body" idx="1"/>
          </p:nvPr>
        </p:nvSpPr>
        <p:spPr>
          <a:xfrm>
            <a:off x="623888" y="3442099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/>
          <p:nvPr/>
        </p:nvSpPr>
        <p:spPr>
          <a:xfrm>
            <a:off x="0" y="0"/>
            <a:ext cx="9144000" cy="8946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669598" y="1"/>
            <a:ext cx="7886700" cy="8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669599" y="1161481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body" idx="2"/>
          </p:nvPr>
        </p:nvSpPr>
        <p:spPr>
          <a:xfrm>
            <a:off x="669599" y="1779415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body" idx="3"/>
          </p:nvPr>
        </p:nvSpPr>
        <p:spPr>
          <a:xfrm>
            <a:off x="4668908" y="1161481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4"/>
          </p:nvPr>
        </p:nvSpPr>
        <p:spPr>
          <a:xfrm>
            <a:off x="4668908" y="1779415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  <a:defRPr sz="2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/>
          </a:bodyPr>
          <a:lstStyle>
            <a:lvl1pPr marL="457200" marR="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596346" y="1"/>
            <a:ext cx="81105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596346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30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cate.iowa.gov/pk-12/special-education/parent-information/achieve-family-portal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pk-12/special-education/accredited-nonpublic-schools-special-education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s-1.govdelivery.com/CL0/https:%2F%2Fidoe.zoom.us%2Fj%2F97381910346%3Fpwd=lRDwsybbJ2z3ZLyZ9UtY2iHAz9g15e.1%26utm_medium=email%26utm_source=govdelivery%23success/3/0100019c11213be9-d064ad6c-5727-4f00-95ab-ff239ee9c2b1-000000/AnXvDQzIZ9VLHvZoZNuW6e2qZ4HLtT0c7iTe19Siy9c=442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Janelle.Danner@iowa.gov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skresource.org/resources/fape" TargetMode="External"/><Relationship Id="rId3" Type="http://schemas.openxmlformats.org/officeDocument/2006/relationships/hyperlink" Target="https://iowaideainformation.org/special-education/individualized-education-programs/" TargetMode="External"/><Relationship Id="rId7" Type="http://schemas.openxmlformats.org/officeDocument/2006/relationships/hyperlink" Target="https://iowaideainformation.org/resources/special-education-resources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owaideainformation.org/special-education/individualized-education-programs/age-specific-components-of-ieps/secondary-transition/" TargetMode="External"/><Relationship Id="rId5" Type="http://schemas.openxmlformats.org/officeDocument/2006/relationships/hyperlink" Target="https://iowaideainformation.org/special-education/individualized-education-programs/components-of-an-iep/" TargetMode="External"/><Relationship Id="rId10" Type="http://schemas.openxmlformats.org/officeDocument/2006/relationships/hyperlink" Target="https://educate.iowa.gov/pk-12/special-education/parent-information" TargetMode="External"/><Relationship Id="rId4" Type="http://schemas.openxmlformats.org/officeDocument/2006/relationships/hyperlink" Target="https://iowaideainformation.org/special-education/procedural-safeguards/" TargetMode="External"/><Relationship Id="rId9" Type="http://schemas.openxmlformats.org/officeDocument/2006/relationships/hyperlink" Target="https://www.askresource.org/resources?category=Education&amp;subcategory=Individualized+Education+Program+(IEP)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>
            <a:spLocks noGrp="1"/>
          </p:cNvSpPr>
          <p:nvPr>
            <p:ph type="ctrTitle"/>
          </p:nvPr>
        </p:nvSpPr>
        <p:spPr>
          <a:xfrm>
            <a:off x="216953" y="806021"/>
            <a:ext cx="8727600" cy="1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4000"/>
              <a:t>Individualized Education Programs</a:t>
            </a:r>
            <a:endParaRPr sz="400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" sz="2600" b="0"/>
              <a:t>Iowa Students with Disabilities Parentally Placed in Accredited Nonpublic Schools</a:t>
            </a:r>
            <a:endParaRPr sz="4000" dirty="0"/>
          </a:p>
        </p:txBody>
      </p:sp>
      <p:sp>
        <p:nvSpPr>
          <p:cNvPr id="46" name="Google Shape;46;p1"/>
          <p:cNvSpPr txBox="1">
            <a:spLocks noGrp="1"/>
          </p:cNvSpPr>
          <p:nvPr>
            <p:ph type="subTitle" idx="1"/>
          </p:nvPr>
        </p:nvSpPr>
        <p:spPr>
          <a:xfrm>
            <a:off x="216953" y="2878621"/>
            <a:ext cx="8727600" cy="9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 sz="1900" b="0"/>
              <a:t>Presenter(s): Janelle Danner and Katherine Hall</a:t>
            </a:r>
            <a:endParaRPr sz="1900" b="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" sz="1900" b="0"/>
              <a:t>April 15, 2026</a:t>
            </a:r>
            <a:endParaRPr sz="19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4d4247d1a_0_30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Strengths, Skills, Preferences, Interests</a:t>
            </a:r>
            <a:endParaRPr sz="3200" dirty="0"/>
          </a:p>
        </p:txBody>
      </p:sp>
      <p:sp>
        <p:nvSpPr>
          <p:cNvPr id="111" name="Google Shape;111;g3d4d4247d1a_0_300"/>
          <p:cNvSpPr txBox="1">
            <a:spLocks noGrp="1"/>
          </p:cNvSpPr>
          <p:nvPr>
            <p:ph type="body" idx="1"/>
          </p:nvPr>
        </p:nvSpPr>
        <p:spPr>
          <a:xfrm>
            <a:off x="254400" y="636150"/>
            <a:ext cx="4424400" cy="45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 b="1"/>
              <a:t>Strengths and Skills</a:t>
            </a:r>
            <a:endParaRPr sz="2200" b="1" dirty="0"/>
          </a:p>
          <a:p>
            <a:pPr marL="457200" lvl="0" indent="-355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What the student </a:t>
            </a:r>
            <a:r>
              <a:rPr lang="en" sz="2000" b="1"/>
              <a:t>can do and how they learn best</a:t>
            </a:r>
            <a:endParaRPr sz="2000" b="1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Conditions that support </a:t>
            </a:r>
            <a:r>
              <a:rPr lang="en" sz="2000" b="1"/>
              <a:t>success and engagement</a:t>
            </a:r>
            <a:endParaRPr sz="2000" b="1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Academic, social, communication, and life skills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Performance across </a:t>
            </a:r>
            <a:r>
              <a:rPr lang="en" sz="2000" b="1"/>
              <a:t>routines and settings</a:t>
            </a:r>
            <a:r>
              <a:rPr lang="en" sz="2000"/>
              <a:t> (school, home, community)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Char char="●"/>
            </a:pPr>
            <a:r>
              <a:rPr lang="en" sz="2000"/>
              <a:t>Inform instruction and access to learning</a:t>
            </a:r>
            <a:endParaRPr sz="2000" dirty="0"/>
          </a:p>
        </p:txBody>
      </p:sp>
      <p:sp>
        <p:nvSpPr>
          <p:cNvPr id="113" name="Google Shape;113;g3d4d4247d1a_0_300"/>
          <p:cNvSpPr txBox="1"/>
          <p:nvPr/>
        </p:nvSpPr>
        <p:spPr>
          <a:xfrm>
            <a:off x="4678800" y="636150"/>
            <a:ext cx="4224600" cy="341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Preferences &amp; Interests</a:t>
            </a:r>
            <a:endParaRPr sz="2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the learner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likes, chooses, and is motivated by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the learner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engages best</a:t>
            </a:r>
            <a:r>
              <a:rPr lang="en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learning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Helps guide </a:t>
            </a: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instruction, supports, and engagement strategies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3d4d4247d1a_0_30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4d4247d1a_0_25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Considerations and Special Factors</a:t>
            </a:r>
            <a:endParaRPr sz="3200" dirty="0"/>
          </a:p>
        </p:txBody>
      </p:sp>
      <p:sp>
        <p:nvSpPr>
          <p:cNvPr id="119" name="Google Shape;119;g3d4d4247d1a_0_250"/>
          <p:cNvSpPr txBox="1">
            <a:spLocks noGrp="1"/>
          </p:cNvSpPr>
          <p:nvPr>
            <p:ph type="body" idx="1"/>
          </p:nvPr>
        </p:nvSpPr>
        <p:spPr>
          <a:xfrm>
            <a:off x="426525" y="726425"/>
            <a:ext cx="8452500" cy="41031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rmAutofit fontScale="85000" lnSpcReduction="20000"/>
          </a:bodyPr>
          <a:lstStyle/>
          <a:p>
            <a:pPr marL="457200" lvl="0" indent="-35814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●"/>
            </a:pPr>
            <a:r>
              <a:rPr lang="en" sz="2400"/>
              <a:t>Teams must consider required factors (factors that may impact learning)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Accessible Educational Materials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Assistive Technology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Communication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English Learner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Health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Hearing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/>
              <a:t>Social Emotional Behavior</a:t>
            </a:r>
            <a:endParaRPr sz="2400" dirty="0"/>
          </a:p>
          <a:p>
            <a:pPr marL="914400" lvl="1" indent="-35814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SzPct val="100000"/>
              <a:buChar char="○"/>
            </a:pPr>
            <a:r>
              <a:rPr lang="en" sz="24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Vision</a:t>
            </a:r>
            <a:endParaRPr sz="2400" dirty="0"/>
          </a:p>
          <a:p>
            <a:pPr marL="457200" lvl="0" indent="-35814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●"/>
            </a:pPr>
            <a:r>
              <a:rPr lang="en" sz="2400" b="1"/>
              <a:t>Key point: I</a:t>
            </a:r>
            <a:r>
              <a:rPr lang="en" sz="2400"/>
              <a:t>f there is a need identified within the special factors based on the disability, it must be addressed in the IEP</a:t>
            </a:r>
            <a:endParaRPr sz="2400" dirty="0"/>
          </a:p>
        </p:txBody>
      </p:sp>
      <p:sp>
        <p:nvSpPr>
          <p:cNvPr id="120" name="Google Shape;120;g3d4d4247d1a_0_25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dd679d7eba_1_9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Areas of Concern / Need</a:t>
            </a:r>
            <a:endParaRPr sz="3200" dirty="0"/>
          </a:p>
        </p:txBody>
      </p:sp>
      <p:sp>
        <p:nvSpPr>
          <p:cNvPr id="126" name="Google Shape;126;g3dd679d7eba_1_93"/>
          <p:cNvSpPr txBox="1">
            <a:spLocks noGrp="1"/>
          </p:cNvSpPr>
          <p:nvPr>
            <p:ph type="body" idx="1"/>
          </p:nvPr>
        </p:nvSpPr>
        <p:spPr>
          <a:xfrm>
            <a:off x="346625" y="552900"/>
            <a:ext cx="8280900" cy="45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4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How the disability affects learning</a:t>
            </a:r>
            <a:endParaRPr sz="2400" b="1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Specific and individualized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Impact of disabilty in classroom and community</a:t>
            </a:r>
            <a:endParaRPr sz="2400" dirty="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" sz="2400" b="1" dirty="0"/>
              <a:t>Areas of concern / </a:t>
            </a:r>
            <a:r>
              <a:rPr lang="en" sz="24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need</a:t>
            </a:r>
            <a:endParaRPr sz="2400" b="1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Data informed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Observations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Interviews with parents, teachers and the student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Identify skill gaps or challenges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Information that guides services and supports</a:t>
            </a:r>
            <a:endParaRPr sz="2400" dirty="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400"/>
              <a:buNone/>
            </a:pPr>
            <a:r>
              <a:rPr lang="en" sz="2400" dirty="0"/>
              <a:t>	</a:t>
            </a:r>
            <a:endParaRPr sz="2400" dirty="0"/>
          </a:p>
        </p:txBody>
      </p:sp>
      <p:sp>
        <p:nvSpPr>
          <p:cNvPr id="127" name="Google Shape;127;g3dd679d7eba_1_9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d679d7eba_1_11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Secondary Transition</a:t>
            </a:r>
            <a:endParaRPr dirty="0"/>
          </a:p>
        </p:txBody>
      </p:sp>
      <p:sp>
        <p:nvSpPr>
          <p:cNvPr id="133" name="Google Shape;133;g3dd679d7eba_1_113"/>
          <p:cNvSpPr txBox="1">
            <a:spLocks noGrp="1"/>
          </p:cNvSpPr>
          <p:nvPr>
            <p:ph type="body" idx="1"/>
          </p:nvPr>
        </p:nvSpPr>
        <p:spPr>
          <a:xfrm>
            <a:off x="424950" y="811725"/>
            <a:ext cx="8131800" cy="41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400" b="1" dirty="0">
                <a:solidFill>
                  <a:schemeClr val="tx1"/>
                </a:solidFill>
                <a:uFill>
                  <a:noFill/>
                </a:uFill>
              </a:rPr>
              <a:t>Secondary Transition</a:t>
            </a:r>
            <a:r>
              <a:rPr lang="en" sz="2400" b="1" dirty="0">
                <a:solidFill>
                  <a:schemeClr val="tx1"/>
                </a:solidFill>
              </a:rPr>
              <a:t> </a:t>
            </a:r>
            <a:r>
              <a:rPr lang="en" sz="2400" b="1" dirty="0"/>
              <a:t>(14-21) addresses:</a:t>
            </a:r>
            <a:endParaRPr sz="2400" b="1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Planning and preparing for life after high school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Services and supports for living, learning, and working after high school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Graduation requirements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Classes aligned to address future goals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Adjustments based on student needs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●"/>
            </a:pPr>
            <a:r>
              <a:rPr lang="en" sz="2400" dirty="0"/>
              <a:t>Transfer of rights at age 18</a:t>
            </a:r>
            <a:endParaRPr sz="2400" dirty="0"/>
          </a:p>
        </p:txBody>
      </p:sp>
      <p:sp>
        <p:nvSpPr>
          <p:cNvPr id="134" name="Google Shape;134;g3dd679d7eba_1_1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d4d4247d1a_0_15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A Strong PLAAFP</a:t>
            </a:r>
            <a:endParaRPr sz="3200" dirty="0"/>
          </a:p>
        </p:txBody>
      </p:sp>
      <p:sp>
        <p:nvSpPr>
          <p:cNvPr id="141" name="Google Shape;141;g3d4d4247d1a_0_150"/>
          <p:cNvSpPr txBox="1"/>
          <p:nvPr/>
        </p:nvSpPr>
        <p:spPr>
          <a:xfrm>
            <a:off x="583225" y="723900"/>
            <a:ext cx="7582800" cy="44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Strengths and skills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Preferences and interests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 performance (based on data)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Impact of the disability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Family and team concerns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Specific and clearly written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Focused on real-life impact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Guides IEP decisions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g3d4d4247d1a_0_15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dcccb38eff_1_0"/>
          <p:cNvSpPr txBox="1">
            <a:spLocks noGrp="1"/>
          </p:cNvSpPr>
          <p:nvPr>
            <p:ph type="title"/>
          </p:nvPr>
        </p:nvSpPr>
        <p:spPr>
          <a:xfrm>
            <a:off x="628650" y="128472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/>
              <a:t>Measurable Goals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 dirty="0"/>
          </a:p>
        </p:txBody>
      </p:sp>
      <p:sp>
        <p:nvSpPr>
          <p:cNvPr id="147" name="Google Shape;147;g3dcccb38eff_1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d4d4247d1a_0_40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Writing Strong Goals</a:t>
            </a:r>
            <a:endParaRPr sz="3200" dirty="0"/>
          </a:p>
        </p:txBody>
      </p:sp>
      <p:sp>
        <p:nvSpPr>
          <p:cNvPr id="153" name="Google Shape;153;g3d4d4247d1a_0_400"/>
          <p:cNvSpPr txBox="1">
            <a:spLocks noGrp="1"/>
          </p:cNvSpPr>
          <p:nvPr>
            <p:ph type="body" idx="1"/>
          </p:nvPr>
        </p:nvSpPr>
        <p:spPr>
          <a:xfrm>
            <a:off x="516834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Based on PLAAFP- present level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Compare to expectations (peers, standards)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Target specific skill deficits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Measurable and observable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Aligned to student need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●"/>
            </a:pPr>
            <a:r>
              <a:rPr lang="en" sz="2400"/>
              <a:t>Support meaningful progress</a:t>
            </a:r>
            <a:endParaRPr sz="2400" dirty="0"/>
          </a:p>
        </p:txBody>
      </p:sp>
      <p:sp>
        <p:nvSpPr>
          <p:cNvPr id="154" name="Google Shape;154;g3d4d4247d1a_0_40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d4d4247d1a_0_450"/>
          <p:cNvSpPr txBox="1">
            <a:spLocks noGrp="1"/>
          </p:cNvSpPr>
          <p:nvPr>
            <p:ph type="title"/>
          </p:nvPr>
        </p:nvSpPr>
        <p:spPr>
          <a:xfrm>
            <a:off x="628650" y="128472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Services and Support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 dirty="0"/>
          </a:p>
        </p:txBody>
      </p:sp>
      <p:sp>
        <p:nvSpPr>
          <p:cNvPr id="160" name="Google Shape;160;g3d4d4247d1a_0_45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de5e93fa71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Special Education Services (What is Provided “As Written”)</a:t>
            </a:r>
            <a:endParaRPr dirty="0"/>
          </a:p>
        </p:txBody>
      </p:sp>
      <p:sp>
        <p:nvSpPr>
          <p:cNvPr id="166" name="Google Shape;166;g3de5e93fa71_0_0"/>
          <p:cNvSpPr txBox="1">
            <a:spLocks noGrp="1"/>
          </p:cNvSpPr>
          <p:nvPr>
            <p:ph type="body" idx="1"/>
          </p:nvPr>
        </p:nvSpPr>
        <p:spPr>
          <a:xfrm>
            <a:off x="174825" y="552900"/>
            <a:ext cx="8798400" cy="45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100"/>
              <a:t>Services are </a:t>
            </a:r>
            <a:r>
              <a:rPr lang="en" sz="2100" b="1"/>
              <a:t>planned, ongoing supports</a:t>
            </a:r>
            <a:r>
              <a:rPr lang="en" sz="2100"/>
              <a:t> provided to a student over time to meet their needs.</a:t>
            </a:r>
            <a:endParaRPr sz="21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" sz="2100" b="1"/>
              <a:t>Each service should clearly describe:</a:t>
            </a:r>
            <a:endParaRPr sz="2100" b="1" dirty="0"/>
          </a:p>
          <a:p>
            <a:pPr marL="914400" lvl="0" indent="-3619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100"/>
              <a:buChar char="●"/>
            </a:pPr>
            <a:r>
              <a:rPr lang="en" sz="2100" b="1"/>
              <a:t>How often</a:t>
            </a:r>
            <a:r>
              <a:rPr lang="en" sz="2100"/>
              <a:t> it happens (frequency)</a:t>
            </a:r>
            <a:endParaRPr sz="2100" dirty="0"/>
          </a:p>
          <a:p>
            <a:pPr marL="9144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b="1"/>
              <a:t>How long</a:t>
            </a:r>
            <a:r>
              <a:rPr lang="en" sz="2100"/>
              <a:t> it lasts (minutes)</a:t>
            </a:r>
            <a:endParaRPr sz="2100" dirty="0"/>
          </a:p>
          <a:p>
            <a:pPr marL="9144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b="1"/>
              <a:t>Where</a:t>
            </a:r>
            <a:r>
              <a:rPr lang="en" sz="2100"/>
              <a:t> it takes place (setting)</a:t>
            </a:r>
            <a:endParaRPr sz="2100" dirty="0"/>
          </a:p>
          <a:p>
            <a:pPr marL="9144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 b="1"/>
              <a:t>Who</a:t>
            </a:r>
            <a:r>
              <a:rPr lang="en" sz="2100"/>
              <a:t> is responsible for providing it</a:t>
            </a:r>
            <a:endParaRPr sz="21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" sz="2100" b="1"/>
              <a:t>What Makes It a “Service”?</a:t>
            </a:r>
            <a:endParaRPr sz="2100" b="1" dirty="0"/>
          </a:p>
          <a:p>
            <a:pPr marL="914400" lvl="0" indent="-3619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Includes </a:t>
            </a:r>
            <a:r>
              <a:rPr lang="en" sz="2100" b="1"/>
              <a:t>frequency, minutes, setting, and provider</a:t>
            </a:r>
            <a:endParaRPr sz="2100" b="1" dirty="0"/>
          </a:p>
          <a:p>
            <a:pPr marL="9144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A </a:t>
            </a:r>
            <a:r>
              <a:rPr lang="en" sz="2100" b="1"/>
              <a:t>formal commitment</a:t>
            </a:r>
            <a:r>
              <a:rPr lang="en" sz="2100"/>
              <a:t> by the school/AEA</a:t>
            </a:r>
            <a:endParaRPr sz="2100" dirty="0"/>
          </a:p>
          <a:p>
            <a:pPr marL="9144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Must be delivered </a:t>
            </a:r>
            <a:r>
              <a:rPr lang="en" sz="2100" b="1"/>
              <a:t>as written</a:t>
            </a:r>
            <a:endParaRPr sz="2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ts val="1400"/>
              <a:buNone/>
            </a:pPr>
            <a:endParaRPr sz="2400" dirty="0"/>
          </a:p>
        </p:txBody>
      </p:sp>
      <p:sp>
        <p:nvSpPr>
          <p:cNvPr id="167" name="Google Shape;167;g3de5e93fa71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de5e93fa71_0_6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Special Education Services- Examples</a:t>
            </a:r>
            <a:endParaRPr dirty="0"/>
          </a:p>
        </p:txBody>
      </p:sp>
      <p:sp>
        <p:nvSpPr>
          <p:cNvPr id="173" name="Google Shape;173;g3de5e93fa71_0_6"/>
          <p:cNvSpPr txBox="1">
            <a:spLocks noGrp="1"/>
          </p:cNvSpPr>
          <p:nvPr>
            <p:ph type="body" idx="1"/>
          </p:nvPr>
        </p:nvSpPr>
        <p:spPr>
          <a:xfrm>
            <a:off x="516825" y="729550"/>
            <a:ext cx="8110500" cy="44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Specially Designed Instruction (SDI)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Adapts </a:t>
            </a:r>
            <a:r>
              <a:rPr lang="en" sz="1800" b="1"/>
              <a:t>content, instruction, or delivery</a:t>
            </a:r>
            <a:r>
              <a:rPr lang="en" sz="1800"/>
              <a:t> to meet unique needs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Designed and monitored by a </a:t>
            </a:r>
            <a:r>
              <a:rPr lang="en" sz="1800" b="1"/>
              <a:t>licensed special education teacher</a:t>
            </a:r>
            <a:endParaRPr sz="1800" b="1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Related Services (Examples)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Speech-language services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Occupational or physical therapy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Transportation or health/nursing services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Other Specialized Services (Examples)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Assistive technology services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Interpreter or vision/hearing services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Paraprofessional support (instructional or health)</a:t>
            </a:r>
            <a:endParaRPr sz="1800" dirty="0"/>
          </a:p>
        </p:txBody>
      </p:sp>
      <p:sp>
        <p:nvSpPr>
          <p:cNvPr id="174" name="Google Shape;174;g3de5e93fa71_0_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8a337a6f2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Today’s Presenters</a:t>
            </a:r>
            <a:endParaRPr sz="3200" dirty="0"/>
          </a:p>
        </p:txBody>
      </p:sp>
      <p:sp>
        <p:nvSpPr>
          <p:cNvPr id="53" name="Google Shape;53;g388a337a6f2_0_0"/>
          <p:cNvSpPr txBox="1"/>
          <p:nvPr/>
        </p:nvSpPr>
        <p:spPr>
          <a:xfrm>
            <a:off x="1933995" y="3840480"/>
            <a:ext cx="2212800" cy="1225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Janelle Danner</a:t>
            </a:r>
            <a:endParaRPr sz="17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Nonpublic School Liaison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g388a337a6f2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5900" y="717013"/>
            <a:ext cx="2340888" cy="295935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g388a337a6f2_0_0"/>
          <p:cNvSpPr txBox="1"/>
          <p:nvPr/>
        </p:nvSpPr>
        <p:spPr>
          <a:xfrm>
            <a:off x="5161120" y="3840505"/>
            <a:ext cx="2212800" cy="1225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Katherine Hall, PhD</a:t>
            </a:r>
            <a:endParaRPr sz="17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IEP Development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5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g388a337a6f2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2674" r="12682"/>
          <a:stretch/>
        </p:blipFill>
        <p:spPr>
          <a:xfrm>
            <a:off x="5161770" y="715363"/>
            <a:ext cx="2211502" cy="296265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5" name="Google Shape;55;g388a337a6f2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de5e93fa71_0_16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2400"/>
              <a:t>Activities and Supports (How Students Access Learning)</a:t>
            </a:r>
            <a:endParaRPr sz="2400" dirty="0"/>
          </a:p>
        </p:txBody>
      </p:sp>
      <p:sp>
        <p:nvSpPr>
          <p:cNvPr id="180" name="Google Shape;180;g3de5e93fa71_0_16"/>
          <p:cNvSpPr txBox="1">
            <a:spLocks noGrp="1"/>
          </p:cNvSpPr>
          <p:nvPr>
            <p:ph type="body" idx="1"/>
          </p:nvPr>
        </p:nvSpPr>
        <p:spPr>
          <a:xfrm>
            <a:off x="418800" y="552900"/>
            <a:ext cx="8686800" cy="44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Activities &amp; Supports = flexible supports that help students participate</a:t>
            </a:r>
            <a:endParaRPr sz="1800" b="1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b="1"/>
              <a:t>Assistive Technology</a:t>
            </a:r>
            <a:endParaRPr sz="1700" b="1" dirty="0"/>
          </a:p>
          <a:p>
            <a:pPr marL="914400" lvl="0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Devices (text-to-speech, communication tools)</a:t>
            </a:r>
            <a:endParaRPr sz="1500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Supports (training, setup, troubleshooting)</a:t>
            </a:r>
            <a:endParaRPr sz="15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Access &amp; Participation</a:t>
            </a:r>
            <a:endParaRPr b="1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Accessible materials (audio, Braille, digital)</a:t>
            </a:r>
            <a:endParaRPr sz="1500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Program modifications (adjusted expectations)</a:t>
            </a:r>
            <a:endParaRPr sz="15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Transition &amp; Real-Life</a:t>
            </a:r>
            <a:endParaRPr b="1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Job exploration</a:t>
            </a:r>
            <a:endParaRPr sz="1500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Independent living skills </a:t>
            </a:r>
            <a:endParaRPr sz="15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Support for Staff</a:t>
            </a:r>
            <a:endParaRPr b="1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Training, collaboration, implementation planning</a:t>
            </a:r>
            <a:endParaRPr sz="15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Key Difference</a:t>
            </a:r>
            <a:endParaRPr b="1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Less formal (not tracked by minutes)</a:t>
            </a:r>
            <a:endParaRPr sz="1500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Support participation and skill use</a:t>
            </a:r>
            <a:endParaRPr sz="1500" dirty="0"/>
          </a:p>
          <a:p>
            <a:pPr marL="9144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Aligned to IEP goals</a:t>
            </a:r>
            <a:endParaRPr sz="15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 dirty="0"/>
          </a:p>
        </p:txBody>
      </p:sp>
      <p:sp>
        <p:nvSpPr>
          <p:cNvPr id="181" name="Google Shape;181;g3de5e93fa71_0_1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de5e93fa71_0_47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Accommodations</a:t>
            </a:r>
            <a:endParaRPr dirty="0"/>
          </a:p>
        </p:txBody>
      </p:sp>
      <p:sp>
        <p:nvSpPr>
          <p:cNvPr id="187" name="Google Shape;187;g3de5e93fa71_0_47"/>
          <p:cNvSpPr txBox="1">
            <a:spLocks noGrp="1"/>
          </p:cNvSpPr>
          <p:nvPr>
            <p:ph type="body" idx="1"/>
          </p:nvPr>
        </p:nvSpPr>
        <p:spPr>
          <a:xfrm>
            <a:off x="516825" y="698500"/>
            <a:ext cx="8275200" cy="43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/>
              <a:t>Accommodations change </a:t>
            </a:r>
            <a:r>
              <a:rPr lang="en" sz="1800" b="1"/>
              <a:t>how a student learns or shows learning</a:t>
            </a:r>
            <a:r>
              <a:rPr lang="en" sz="1800"/>
              <a:t>, without changing what is being taught</a:t>
            </a:r>
            <a:endParaRPr sz="1800" dirty="0"/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Accommodations During the School Day</a:t>
            </a:r>
            <a:endParaRPr sz="1800" b="1" dirty="0"/>
          </a:p>
          <a:p>
            <a:pPr marL="9144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Extended time for assignments or tasks</a:t>
            </a:r>
            <a:endParaRPr sz="1800" dirty="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Small group or reduced-distraction setting</a:t>
            </a:r>
            <a:endParaRPr sz="1800" dirty="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Visual supports, graphic organizers, or checklists</a:t>
            </a:r>
            <a:endParaRPr sz="1800" dirty="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Breaks or chunking of assignments</a:t>
            </a:r>
            <a:endParaRPr sz="1800" dirty="0"/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Assessment Accommodations: </a:t>
            </a:r>
            <a:r>
              <a:rPr lang="en" sz="1800"/>
              <a:t>Classroom, District, and State Assessments</a:t>
            </a:r>
            <a:endParaRPr sz="1800" b="1" dirty="0"/>
          </a:p>
          <a:p>
            <a:pPr marL="9144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Extended time, small group</a:t>
            </a:r>
            <a:endParaRPr sz="1800" dirty="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Read-aloud or text-to-speech (when allowed)</a:t>
            </a:r>
            <a:endParaRPr sz="1800" dirty="0"/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Frequent or scheduled breaks</a:t>
            </a:r>
            <a:endParaRPr sz="1800" dirty="0"/>
          </a:p>
        </p:txBody>
      </p:sp>
      <p:sp>
        <p:nvSpPr>
          <p:cNvPr id="188" name="Google Shape;188;g3de5e93fa71_0_4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dceff22453_0_4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/>
              <a:t>IEP Decision Making in Pratice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 dirty="0"/>
          </a:p>
        </p:txBody>
      </p:sp>
      <p:pic>
        <p:nvPicPr>
          <p:cNvPr id="196" name="Google Shape;196;g3dceff22453_0_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4425" y="469238"/>
            <a:ext cx="6029575" cy="4205033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g3dceff22453_0_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de5e93fa71_0_26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FAPE, LRE, &amp; Placement</a:t>
            </a:r>
            <a:endParaRPr dirty="0"/>
          </a:p>
        </p:txBody>
      </p:sp>
      <p:sp>
        <p:nvSpPr>
          <p:cNvPr id="202" name="Google Shape;202;g3de5e93fa71_0_26"/>
          <p:cNvSpPr txBox="1">
            <a:spLocks noGrp="1"/>
          </p:cNvSpPr>
          <p:nvPr>
            <p:ph type="body" idx="1"/>
          </p:nvPr>
        </p:nvSpPr>
        <p:spPr>
          <a:xfrm>
            <a:off x="516825" y="552900"/>
            <a:ext cx="8110500" cy="45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FAPE (Free Appropriate Public Education)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 legal obligation to provide services that support meaningful progress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Includes instruction, supports, and related services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LRE (Least Restrictive Environment)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Access to general education and peers to the maximum extent appropriate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Instruction with nondisabled peers whenever possible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Data-driven and individualized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Placement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Educational environment or setting 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Reflects supports needed by the student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Determined after strengths, needs, and goals are identified</a:t>
            </a:r>
            <a:endParaRPr sz="1800" dirty="0"/>
          </a:p>
        </p:txBody>
      </p:sp>
      <p:sp>
        <p:nvSpPr>
          <p:cNvPr id="203" name="Google Shape;203;g3de5e93fa71_0_2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de5e93fa71_0_36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Placement, LRE &amp; FAPE in Practice</a:t>
            </a:r>
            <a:endParaRPr dirty="0"/>
          </a:p>
        </p:txBody>
      </p:sp>
      <p:sp>
        <p:nvSpPr>
          <p:cNvPr id="209" name="Google Shape;209;g3de5e93fa71_0_36"/>
          <p:cNvSpPr txBox="1">
            <a:spLocks noGrp="1"/>
          </p:cNvSpPr>
          <p:nvPr>
            <p:ph type="body" idx="1"/>
          </p:nvPr>
        </p:nvSpPr>
        <p:spPr>
          <a:xfrm>
            <a:off x="686875" y="552900"/>
            <a:ext cx="8282400" cy="45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/>
              <a:t>These decisions are inseparable in the IEP process</a:t>
            </a:r>
            <a:endParaRPr sz="2000" b="1" dirty="0"/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obligation (FAPE)</a:t>
            </a:r>
            <a:endParaRPr sz="2000" dirty="0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access (LRE)</a:t>
            </a:r>
            <a:endParaRPr sz="2000" dirty="0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environment and services (placement)</a:t>
            </a:r>
            <a:endParaRPr sz="2000" b="1"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/>
              <a:t>They continuously influence each other</a:t>
            </a:r>
            <a:endParaRPr sz="2000" strike="sngStrike"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/>
              <a:t>Key Idea</a:t>
            </a:r>
            <a:endParaRPr sz="2000" b="1" dirty="0"/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IEP decisions sit at the intersection of </a:t>
            </a:r>
            <a:r>
              <a:rPr lang="en" sz="2000" b="1"/>
              <a:t>obligation, access, and environment</a:t>
            </a:r>
            <a:endParaRPr sz="2000" dirty="0"/>
          </a:p>
        </p:txBody>
      </p:sp>
      <p:sp>
        <p:nvSpPr>
          <p:cNvPr id="210" name="Google Shape;210;g3de5e93fa71_0_3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dcccb38eff_1_55"/>
          <p:cNvSpPr txBox="1">
            <a:spLocks noGrp="1"/>
          </p:cNvSpPr>
          <p:nvPr>
            <p:ph type="title"/>
          </p:nvPr>
        </p:nvSpPr>
        <p:spPr>
          <a:xfrm>
            <a:off x="628650" y="128472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Family Portal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 dirty="0"/>
          </a:p>
        </p:txBody>
      </p:sp>
      <p:sp>
        <p:nvSpPr>
          <p:cNvPr id="216" name="Google Shape;216;g3dcccb38eff_1_5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dcccb38eff_1_6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T Sans Narrow"/>
              <a:buNone/>
            </a:pPr>
            <a:r>
              <a:rPr lang="en" sz="3200"/>
              <a:t>ACHIEVE- Family Portal</a:t>
            </a:r>
            <a:endParaRPr sz="3200" dirty="0"/>
          </a:p>
        </p:txBody>
      </p:sp>
      <p:pic>
        <p:nvPicPr>
          <p:cNvPr id="224" name="Google Shape;224;g3dcccb38eff_1_60" descr="Screen shot of the ACHIEVE Family Portal information page from the Department of Education webp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325" y="551066"/>
            <a:ext cx="6624875" cy="4500885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g3dcccb38eff_1_60"/>
          <p:cNvSpPr txBox="1">
            <a:spLocks noGrp="1"/>
          </p:cNvSpPr>
          <p:nvPr>
            <p:ph type="body" idx="1"/>
          </p:nvPr>
        </p:nvSpPr>
        <p:spPr>
          <a:xfrm>
            <a:off x="6861600" y="725663"/>
            <a:ext cx="1986300" cy="41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ACHIEVE</a:t>
            </a:r>
            <a:endParaRPr sz="2000" dirty="0"/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rPr lang="en" sz="2000" u="sng">
                <a:solidFill>
                  <a:schemeClr val="hlink"/>
                </a:solidFill>
                <a:hlinkClick r:id="rId4"/>
              </a:rPr>
              <a:t>Parent Portal </a:t>
            </a:r>
            <a:endParaRPr sz="2000" dirty="0"/>
          </a:p>
          <a:p>
            <a:pPr marL="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Allows parents access to resources and information in their child’s IEP</a:t>
            </a:r>
            <a:endParaRPr sz="2000" dirty="0"/>
          </a:p>
        </p:txBody>
      </p:sp>
      <p:sp>
        <p:nvSpPr>
          <p:cNvPr id="223" name="Google Shape;223;g3dcccb38eff_1_6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dcccb38eff_1_10"/>
          <p:cNvSpPr txBox="1">
            <a:spLocks noGrp="1"/>
          </p:cNvSpPr>
          <p:nvPr>
            <p:ph type="title"/>
          </p:nvPr>
        </p:nvSpPr>
        <p:spPr>
          <a:xfrm>
            <a:off x="628650" y="128472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/>
              <a:t>Accredited Nonpublic Schools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 dirty="0"/>
          </a:p>
        </p:txBody>
      </p:sp>
      <p:sp>
        <p:nvSpPr>
          <p:cNvPr id="230" name="Google Shape;230;g3dcccb38eff_1_1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dcccb38eff_1_4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T Sans Narrow"/>
              <a:buNone/>
            </a:pPr>
            <a:r>
              <a:rPr lang="en" sz="3200"/>
              <a:t>Location of Services and Transportation</a:t>
            </a:r>
            <a:endParaRPr sz="3200" dirty="0"/>
          </a:p>
        </p:txBody>
      </p:sp>
      <p:sp>
        <p:nvSpPr>
          <p:cNvPr id="236" name="Google Shape;236;g3dcccb38eff_1_43"/>
          <p:cNvSpPr txBox="1">
            <a:spLocks noGrp="1"/>
          </p:cNvSpPr>
          <p:nvPr>
            <p:ph type="body" idx="1"/>
          </p:nvPr>
        </p:nvSpPr>
        <p:spPr>
          <a:xfrm>
            <a:off x="516900" y="675450"/>
            <a:ext cx="8324100" cy="43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400" b="1">
                <a:solidFill>
                  <a:srgbClr val="000000"/>
                </a:solidFill>
              </a:rPr>
              <a:t>Location of Services</a:t>
            </a:r>
            <a:r>
              <a:rPr lang="en" sz="2400">
                <a:solidFill>
                  <a:srgbClr val="000000"/>
                </a:solidFill>
              </a:rPr>
              <a:t> </a:t>
            </a:r>
            <a:endParaRPr sz="24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Refers to the physical place (building) where special education and related services are delivered in implementing a student’s IEP</a:t>
            </a:r>
            <a:endParaRPr sz="2000" dirty="0">
              <a:solidFill>
                <a:srgbClr val="000000"/>
              </a:solidFill>
            </a:endParaRP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Services may be provided on the premises of an accredited nonpublic school with appropriate consent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Decisions regarding location must consider relevant variables and are ultimately made by the public agency responsible for services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" sz="2400" b="1"/>
              <a:t>Transportation</a:t>
            </a:r>
            <a:endParaRPr sz="2400" b="1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000"/>
              <a:buChar char="●"/>
            </a:pPr>
            <a:r>
              <a:rPr lang="en" sz="2000"/>
              <a:t>If services are provided at the public school, the public school is required to provide transportation to and from those services, if applicable.</a:t>
            </a:r>
            <a:endParaRPr sz="2000" dirty="0"/>
          </a:p>
        </p:txBody>
      </p:sp>
      <p:sp>
        <p:nvSpPr>
          <p:cNvPr id="237" name="Google Shape;237;g3dcccb38eff_1_4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dcccb38eff_1_49"/>
          <p:cNvSpPr txBox="1">
            <a:spLocks noGrp="1"/>
          </p:cNvSpPr>
          <p:nvPr>
            <p:ph type="title"/>
          </p:nvPr>
        </p:nvSpPr>
        <p:spPr>
          <a:xfrm>
            <a:off x="254399" y="0"/>
            <a:ext cx="88896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T Sans Narrow"/>
              <a:buNone/>
            </a:pPr>
            <a:r>
              <a:rPr lang="en" sz="2900"/>
              <a:t>Provision of Special Education </a:t>
            </a:r>
            <a:r>
              <a:rPr lang="en" sz="29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Services</a:t>
            </a:r>
            <a:endParaRPr sz="2900" dirty="0"/>
          </a:p>
        </p:txBody>
      </p:sp>
      <p:sp>
        <p:nvSpPr>
          <p:cNvPr id="243" name="Google Shape;243;g3dcccb38eff_1_49"/>
          <p:cNvSpPr txBox="1">
            <a:spLocks noGrp="1"/>
          </p:cNvSpPr>
          <p:nvPr>
            <p:ph type="body" idx="1"/>
          </p:nvPr>
        </p:nvSpPr>
        <p:spPr>
          <a:xfrm>
            <a:off x="516900" y="755075"/>
            <a:ext cx="8110200" cy="43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Eligible accredited nonpublic school students receive special education services “in the same manner and to the same extent” as public school students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Equal ≠ identical, services are not less than, not more than public school services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Ensures full FAPE for eligible students</a:t>
            </a:r>
            <a:br>
              <a:rPr lang="en" sz="2400"/>
            </a:br>
            <a:r>
              <a:rPr lang="en" sz="2400"/>
              <a:t>IEP processes are the same for all students</a:t>
            </a:r>
            <a:br>
              <a:rPr lang="en" sz="2400"/>
            </a:br>
            <a:r>
              <a:rPr lang="en" sz="2400"/>
              <a:t>Strong partnerships support effective implementation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•"/>
            </a:pPr>
            <a:r>
              <a:rPr lang="en" sz="24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Service delivery model is determined by the district</a:t>
            </a:r>
            <a:endParaRPr sz="2400" dirty="0"/>
          </a:p>
        </p:txBody>
      </p:sp>
      <p:sp>
        <p:nvSpPr>
          <p:cNvPr id="244" name="Google Shape;244;g3dcccb38eff_1_4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T Sans Narrow"/>
              <a:buNone/>
            </a:pPr>
            <a:r>
              <a:rPr lang="en" sz="3200"/>
              <a:t>Overview of Today’s Content</a:t>
            </a:r>
            <a:endParaRPr sz="3200" dirty="0"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1"/>
          </p:nvPr>
        </p:nvSpPr>
        <p:spPr>
          <a:xfrm>
            <a:off x="254400" y="976500"/>
            <a:ext cx="8851200" cy="41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Understanding the IEP process and team roles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Student strengths, areas of concern, and PLAAFP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Goal development and progress monitoring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Services, supports, accommodations, and modifications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Placement, LRE, and ensuring FAPE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Family Portal and communication tools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Location of services and service delivery considerations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lang="en" sz="2400"/>
              <a:t>Accredited nonpublic schools and partnership</a:t>
            </a:r>
            <a:endParaRPr sz="2400" dirty="0"/>
          </a:p>
        </p:txBody>
      </p:sp>
      <p:sp>
        <p:nvSpPr>
          <p:cNvPr id="63" name="Google Shape;63;p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d4c7cb8e2d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PT Sans Narrow"/>
              <a:buNone/>
            </a:pPr>
            <a:r>
              <a:rPr lang="en" sz="3200"/>
              <a:t>Partnerships</a:t>
            </a:r>
            <a:endParaRPr sz="3200" dirty="0"/>
          </a:p>
        </p:txBody>
      </p:sp>
      <p:sp>
        <p:nvSpPr>
          <p:cNvPr id="250" name="Google Shape;250;g3d4c7cb8e2d_0_0"/>
          <p:cNvSpPr txBox="1">
            <a:spLocks noGrp="1"/>
          </p:cNvSpPr>
          <p:nvPr>
            <p:ph type="body" idx="1"/>
          </p:nvPr>
        </p:nvSpPr>
        <p:spPr>
          <a:xfrm>
            <a:off x="438434" y="730225"/>
            <a:ext cx="8233800" cy="44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 b="1"/>
              <a:t>Building Effective Public–Accredited Nonpublic Partnerships</a:t>
            </a:r>
            <a:endParaRPr sz="2100" b="1" dirty="0"/>
          </a:p>
          <a:p>
            <a:pPr marL="457200" lvl="0" indent="-3619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Shared committment for implementing IEPs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Embedded supports </a:t>
            </a:r>
            <a:r>
              <a:rPr lang="en" sz="2100" b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throughout the student’s day</a:t>
            </a:r>
            <a:endParaRPr sz="2100" b="1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Respect for:</a:t>
            </a:r>
            <a:endParaRPr sz="2100" dirty="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 sz="2100"/>
              <a:t>District accountability for FAPE</a:t>
            </a:r>
            <a:endParaRPr sz="2100" dirty="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 sz="2100"/>
              <a:t>Nonpublic school environment &amp; operations</a:t>
            </a:r>
            <a:endParaRPr sz="2100" dirty="0"/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Ongoing collaboration:</a:t>
            </a:r>
            <a:endParaRPr sz="2100" dirty="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 sz="2100"/>
              <a:t>Communication systems</a:t>
            </a:r>
            <a:endParaRPr sz="2100" dirty="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 sz="2100"/>
              <a:t>Information and data sharing</a:t>
            </a:r>
            <a:endParaRPr sz="2100" dirty="0"/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 sz="2100"/>
              <a:t>Collaborative problem-solving</a:t>
            </a:r>
            <a:endParaRPr sz="2100" dirty="0"/>
          </a:p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endParaRPr sz="2100" dirty="0">
              <a:solidFill>
                <a:srgbClr val="222222"/>
              </a:solidFill>
            </a:endParaRPr>
          </a:p>
        </p:txBody>
      </p:sp>
      <p:sp>
        <p:nvSpPr>
          <p:cNvPr id="251" name="Google Shape;251;g3d4c7cb8e2d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30</a:t>
            </a:fld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6ef2db47c8_0_2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Wrap-Up/Key Takeaways</a:t>
            </a:r>
            <a:endParaRPr sz="3200" dirty="0"/>
          </a:p>
        </p:txBody>
      </p:sp>
      <p:sp>
        <p:nvSpPr>
          <p:cNvPr id="258" name="Google Shape;258;g36ef2db47c8_0_20"/>
          <p:cNvSpPr txBox="1">
            <a:spLocks noGrp="1"/>
          </p:cNvSpPr>
          <p:nvPr>
            <p:ph type="body" idx="1"/>
          </p:nvPr>
        </p:nvSpPr>
        <p:spPr>
          <a:xfrm>
            <a:off x="0" y="552900"/>
            <a:ext cx="8940900" cy="45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/>
              <a:t>The IEP is built from a clear understanding of the student’s strengths and needs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" sz="2300"/>
              <a:t>The PLAAFP is the foundation for all decisions in the IEP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" sz="2300"/>
              <a:t>Goals, services, and supports must align and work together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" sz="2300"/>
              <a:t>Placement, LRE, and FAPE work together to ensure the right level of support, access to peers, and meaningful progress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" sz="2300"/>
              <a:t>Clear roles, communication, and systems support consistent implementation</a:t>
            </a:r>
            <a:endParaRPr sz="2300" dirty="0"/>
          </a:p>
          <a:p>
            <a:pPr marL="45720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300"/>
              <a:buChar char="•"/>
            </a:pPr>
            <a:r>
              <a:rPr lang="en" sz="2300"/>
              <a:t>Strong partnerships and collective commitments between public schools, accredited nonpublic schools, and families are essential</a:t>
            </a:r>
            <a:endParaRPr sz="2300" dirty="0"/>
          </a:p>
          <a:p>
            <a:pPr marL="457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 sz="23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400"/>
              <a:buNone/>
            </a:pPr>
            <a:endParaRPr sz="2300" dirty="0"/>
          </a:p>
        </p:txBody>
      </p:sp>
      <p:sp>
        <p:nvSpPr>
          <p:cNvPr id="259" name="Google Shape;259;g36ef2db47c8_0_2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b7caa56bb1_0_136"/>
          <p:cNvSpPr txBox="1">
            <a:spLocks noGrp="1"/>
          </p:cNvSpPr>
          <p:nvPr>
            <p:ph type="title"/>
          </p:nvPr>
        </p:nvSpPr>
        <p:spPr>
          <a:xfrm>
            <a:off x="692475" y="2254589"/>
            <a:ext cx="7975500" cy="1660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1892"/>
              <a:buFont typeface="Arial"/>
              <a:buNone/>
            </a:pPr>
            <a:r>
              <a:rPr lang="en" sz="3700"/>
              <a:t>Q&amp;A</a:t>
            </a:r>
            <a:endParaRPr sz="37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1892"/>
              <a:buFont typeface="Arial"/>
              <a:buNone/>
            </a:pPr>
            <a:endParaRPr sz="37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28302"/>
              <a:buFont typeface="Arial"/>
              <a:buNone/>
            </a:pPr>
            <a:r>
              <a:rPr lang="en" sz="2650"/>
              <a:t>Questions will be compiled and added to the FAC on the Accredited Nonpublic Schools webpage</a:t>
            </a:r>
            <a:endParaRPr sz="2650" dirty="0"/>
          </a:p>
        </p:txBody>
      </p:sp>
      <p:sp>
        <p:nvSpPr>
          <p:cNvPr id="265" name="Google Shape;265;g3b7caa56bb1_0_13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32</a:t>
            </a:fld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b7caa56bb1_0_52"/>
          <p:cNvSpPr txBox="1">
            <a:spLocks noGrp="1"/>
          </p:cNvSpPr>
          <p:nvPr>
            <p:ph type="title"/>
          </p:nvPr>
        </p:nvSpPr>
        <p:spPr>
          <a:xfrm>
            <a:off x="148856" y="1814623"/>
            <a:ext cx="8956628" cy="163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000" dirty="0"/>
              <a:t>DEPARTMENT OF EDUCATION</a:t>
            </a:r>
            <a:endParaRPr sz="3000" dirty="0"/>
          </a:p>
          <a:p>
            <a:pPr marL="0" lvl="0" indent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000" dirty="0"/>
              <a:t>SPECIAL EDUCATION</a:t>
            </a:r>
            <a:endParaRPr sz="30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000" dirty="0"/>
              <a:t>		ACCREDITED NONPUBLIC SCHOOLS</a:t>
            </a:r>
            <a:endParaRPr sz="3000" dirty="0"/>
          </a:p>
        </p:txBody>
      </p:sp>
      <p:sp>
        <p:nvSpPr>
          <p:cNvPr id="272" name="Google Shape;272;g3b7caa56bb1_0_52"/>
          <p:cNvSpPr txBox="1"/>
          <p:nvPr/>
        </p:nvSpPr>
        <p:spPr>
          <a:xfrm>
            <a:off x="710025" y="3652025"/>
            <a:ext cx="7985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sng" strike="noStrike" cap="none">
                <a:solidFill>
                  <a:srgbClr val="9FC5E8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Accredited Nonpublic Schools and Special Education</a:t>
            </a:r>
            <a:endParaRPr sz="1600" b="0" i="0" u="none" strike="noStrike" cap="none" dirty="0">
              <a:solidFill>
                <a:srgbClr val="9FC5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g3b7caa56bb1_0_5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701f9094f5_0_2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Next Webinar - May</a:t>
            </a:r>
            <a:endParaRPr sz="3200" dirty="0"/>
          </a:p>
        </p:txBody>
      </p:sp>
      <p:sp>
        <p:nvSpPr>
          <p:cNvPr id="279" name="Google Shape;279;g3701f9094f5_0_2"/>
          <p:cNvSpPr txBox="1">
            <a:spLocks noGrp="1"/>
          </p:cNvSpPr>
          <p:nvPr>
            <p:ph type="body" idx="1"/>
          </p:nvPr>
        </p:nvSpPr>
        <p:spPr>
          <a:xfrm>
            <a:off x="488525" y="904899"/>
            <a:ext cx="5434200" cy="3844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b="1" dirty="0"/>
              <a:t>Discipline</a:t>
            </a:r>
            <a:endParaRPr sz="2400" b="1"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dirty="0"/>
              <a:t>Guidance on when behavior is related to a disability, understanding Functional Behavior Assessments and Behavior Intervention Plans, the role of the accredited nonpublic school, and how manifestation determinations, removals, suspensions, and expulsions affect the provision of services.</a:t>
            </a:r>
            <a:endParaRPr sz="2400" dirty="0"/>
          </a:p>
          <a:p>
            <a:pPr marL="45720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endParaRPr sz="2400" dirty="0"/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endParaRPr sz="2400" dirty="0"/>
          </a:p>
        </p:txBody>
      </p:sp>
      <p:sp>
        <p:nvSpPr>
          <p:cNvPr id="281" name="Google Shape;281;g3701f9094f5_0_2"/>
          <p:cNvSpPr txBox="1"/>
          <p:nvPr/>
        </p:nvSpPr>
        <p:spPr>
          <a:xfrm>
            <a:off x="6416069" y="904899"/>
            <a:ext cx="2480700" cy="33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Wednesday, May 20, 2026</a:t>
            </a:r>
            <a:endParaRPr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8:30-9:30 am </a:t>
            </a:r>
            <a:endParaRPr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using this same </a:t>
            </a:r>
            <a:r>
              <a:rPr lang="en" sz="2700" b="0" i="0" u="sng" strike="noStrike" cap="none" dirty="0">
                <a:solidFill>
                  <a:srgbClr val="467886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Zoom</a:t>
            </a:r>
            <a:r>
              <a:rPr lang="en" sz="2700" b="0" i="0" u="none" strike="noStrike" cap="none" dirty="0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link using passcode 431127</a:t>
            </a:r>
            <a:endParaRPr sz="3000" b="0" i="0" u="none" strike="noStrike" cap="none" dirty="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g3701f9094f5_0_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34</a:t>
            </a:fld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6ef2db47c8_0_26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</a:pPr>
            <a:r>
              <a:rPr lang="en" dirty="0"/>
              <a:t>Thanks To</a:t>
            </a:r>
            <a:endParaRPr dirty="0"/>
          </a:p>
        </p:txBody>
      </p:sp>
      <p:sp>
        <p:nvSpPr>
          <p:cNvPr id="286" name="Google Shape;286;g36ef2db47c8_0_26"/>
          <p:cNvSpPr txBox="1">
            <a:spLocks noGrp="1"/>
          </p:cNvSpPr>
          <p:nvPr>
            <p:ph type="body" idx="1"/>
          </p:nvPr>
        </p:nvSpPr>
        <p:spPr>
          <a:xfrm>
            <a:off x="3443591" y="321013"/>
            <a:ext cx="52629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2000" u="sng">
                <a:solidFill>
                  <a:schemeClr val="hlink"/>
                </a:solidFill>
                <a:hlinkClick r:id="rId3"/>
              </a:rPr>
              <a:t>Janelle.Danner@iowa.gov</a:t>
            </a: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2000"/>
              <a:t>Thanks to: </a:t>
            </a: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2000"/>
              <a:t>Katherine Hall </a:t>
            </a:r>
            <a:endParaRPr sz="2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2000"/>
              <a:t>Betsy Lin </a:t>
            </a:r>
            <a:endParaRPr sz="2000" dirty="0"/>
          </a:p>
        </p:txBody>
      </p:sp>
      <p:sp>
        <p:nvSpPr>
          <p:cNvPr id="288" name="Google Shape;288;g36ef2db47c8_0_2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8718ed4828_1_0"/>
          <p:cNvSpPr txBox="1">
            <a:spLocks noGrp="1"/>
          </p:cNvSpPr>
          <p:nvPr>
            <p:ph type="ctrTitle"/>
          </p:nvPr>
        </p:nvSpPr>
        <p:spPr>
          <a:xfrm>
            <a:off x="216953" y="806021"/>
            <a:ext cx="8727600" cy="1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"/>
              <a:t>Thank You</a:t>
            </a:r>
            <a:endParaRPr dirty="0"/>
          </a:p>
        </p:txBody>
      </p:sp>
      <p:sp>
        <p:nvSpPr>
          <p:cNvPr id="295" name="Google Shape;295;g38718ed4828_1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36</a:t>
            </a:fld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871061c0ec_0_1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Resources</a:t>
            </a:r>
            <a:endParaRPr dirty="0"/>
          </a:p>
        </p:txBody>
      </p:sp>
      <p:sp>
        <p:nvSpPr>
          <p:cNvPr id="301" name="Google Shape;301;g3871061c0ec_0_1"/>
          <p:cNvSpPr txBox="1">
            <a:spLocks noGrp="1"/>
          </p:cNvSpPr>
          <p:nvPr>
            <p:ph type="body" idx="1"/>
          </p:nvPr>
        </p:nvSpPr>
        <p:spPr>
          <a:xfrm>
            <a:off x="1123575" y="785812"/>
            <a:ext cx="7117800" cy="408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3"/>
              </a:rPr>
              <a:t>I3 Individualized Education Programs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4"/>
              </a:rPr>
              <a:t>I3 Procedural Safeguards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5"/>
              </a:rPr>
              <a:t>I3 Components of an IEP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6"/>
              </a:rPr>
              <a:t>I3 Secondary Transitions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7"/>
              </a:rPr>
              <a:t>I3 Special Education Resources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8"/>
              </a:rPr>
              <a:t>ASK Resource Center</a:t>
            </a:r>
            <a:r>
              <a:rPr lang="en" sz="2400"/>
              <a:t> FAPE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9"/>
              </a:rPr>
              <a:t>ASK Resource Center </a:t>
            </a:r>
            <a:r>
              <a:rPr lang="en" sz="2400"/>
              <a:t>IEP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lang="en" sz="2400" u="sng">
                <a:solidFill>
                  <a:schemeClr val="hlink"/>
                </a:solidFill>
                <a:hlinkClick r:id="rId10"/>
              </a:rPr>
              <a:t>Iowa DE Parent Information</a:t>
            </a:r>
            <a:endParaRPr sz="2400" dirty="0"/>
          </a:p>
        </p:txBody>
      </p:sp>
      <p:sp>
        <p:nvSpPr>
          <p:cNvPr id="302" name="Google Shape;302;g3871061c0ec_0_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37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d679d7eba_1_0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300"/>
              <a:t>Qualified for Special Education Services</a:t>
            </a:r>
            <a:endParaRPr sz="3300" dirty="0"/>
          </a:p>
        </p:txBody>
      </p:sp>
      <p:sp>
        <p:nvSpPr>
          <p:cNvPr id="69" name="Google Shape;69;g3dd679d7eba_1_0"/>
          <p:cNvSpPr txBox="1">
            <a:spLocks noGrp="1"/>
          </p:cNvSpPr>
          <p:nvPr>
            <p:ph type="body" idx="1"/>
          </p:nvPr>
        </p:nvSpPr>
        <p:spPr>
          <a:xfrm>
            <a:off x="4810023" y="321025"/>
            <a:ext cx="38964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100"/>
              <a:buNone/>
            </a:pPr>
            <a:r>
              <a:rPr lang="en" sz="2800"/>
              <a:t>What is next?</a:t>
            </a:r>
            <a:endParaRPr sz="2800" dirty="0"/>
          </a:p>
        </p:txBody>
      </p:sp>
      <p:sp>
        <p:nvSpPr>
          <p:cNvPr id="70" name="Google Shape;70;g3dd679d7eba_1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dd679d7eba_1_154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Understanding Your Role and the Process</a:t>
            </a:r>
            <a:endParaRPr dirty="0"/>
          </a:p>
        </p:txBody>
      </p:sp>
      <p:sp>
        <p:nvSpPr>
          <p:cNvPr id="76" name="Google Shape;76;g3dd679d7eba_1_154"/>
          <p:cNvSpPr txBox="1">
            <a:spLocks noGrp="1"/>
          </p:cNvSpPr>
          <p:nvPr>
            <p:ph type="body" idx="1"/>
          </p:nvPr>
        </p:nvSpPr>
        <p:spPr>
          <a:xfrm>
            <a:off x="516834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Valuable members of the IEP team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Ask questions and stay engaged in the process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Listen for how roles and responsibilities are defined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Clear systems support communication and problem solving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•"/>
            </a:pPr>
            <a:r>
              <a:rPr lang="en" sz="2400"/>
              <a:t>If there are questions or concerns, start with your IEP team</a:t>
            </a:r>
            <a:endParaRPr sz="2400" dirty="0"/>
          </a:p>
        </p:txBody>
      </p:sp>
      <p:sp>
        <p:nvSpPr>
          <p:cNvPr id="77" name="Google Shape;77;g3dd679d7eba_1_15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dd679d7eba_1_162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Parent Rights and Procedural Safeguards</a:t>
            </a:r>
            <a:endParaRPr dirty="0"/>
          </a:p>
        </p:txBody>
      </p:sp>
      <p:sp>
        <p:nvSpPr>
          <p:cNvPr id="83" name="Google Shape;83;g3dd679d7eba_1_162"/>
          <p:cNvSpPr txBox="1">
            <a:spLocks noGrp="1"/>
          </p:cNvSpPr>
          <p:nvPr>
            <p:ph type="body" idx="1"/>
          </p:nvPr>
        </p:nvSpPr>
        <p:spPr>
          <a:xfrm>
            <a:off x="516834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20000"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Parents receive Procedural Safeguards under IDEA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Explains parental rights in the special education process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/>
              <a:t>Provided at key points, including evaluation and IEP meetings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" sz="24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Applies to students who are, or may, be eligible for special education services.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•"/>
            </a:pPr>
            <a:r>
              <a:rPr lang="en" sz="2400"/>
              <a:t>Services are based on student need as determined by the IEP </a:t>
            </a:r>
            <a:r>
              <a:rPr lang="en" sz="24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team</a:t>
            </a:r>
            <a:endParaRPr sz="2400" dirty="0"/>
          </a:p>
        </p:txBody>
      </p:sp>
      <p:sp>
        <p:nvSpPr>
          <p:cNvPr id="84" name="Google Shape;84;g3dd679d7eba_1_16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d679d7eba_1_42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IEP Teams MUST Include</a:t>
            </a:r>
            <a:endParaRPr dirty="0"/>
          </a:p>
        </p:txBody>
      </p:sp>
      <p:sp>
        <p:nvSpPr>
          <p:cNvPr id="90" name="Google Shape;90;g3dd679d7eba_1_42"/>
          <p:cNvSpPr txBox="1">
            <a:spLocks noGrp="1"/>
          </p:cNvSpPr>
          <p:nvPr>
            <p:ph type="body" idx="1"/>
          </p:nvPr>
        </p:nvSpPr>
        <p:spPr>
          <a:xfrm>
            <a:off x="254400" y="552900"/>
            <a:ext cx="8889600" cy="45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Parents of the child</a:t>
            </a: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At least one general education teacher of the child</a:t>
            </a: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At least one public special education teacher of the child</a:t>
            </a: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Public agency representative </a:t>
            </a:r>
            <a:endParaRPr sz="2200" dirty="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Qualified to provide or supervise SDI</a:t>
            </a:r>
            <a:endParaRPr sz="2200" dirty="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Knowledgable about general education curriculum</a:t>
            </a:r>
            <a:endParaRPr sz="2200" dirty="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Knowledgeable about public agency resources </a:t>
            </a: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Individual who can interpret evaluation results</a:t>
            </a: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Other individuals who have knowledge or special expertise regarding the student</a:t>
            </a:r>
            <a:endParaRPr sz="2200" dirty="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Whenever appropriate, the student*</a:t>
            </a:r>
            <a:endParaRPr sz="22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200" i="1"/>
              <a:t>Note: One person may fill more than one role, but the public agency roles are always required. Iowa Code 281-41.321</a:t>
            </a:r>
            <a:endParaRPr sz="2200" i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200" dirty="0"/>
          </a:p>
        </p:txBody>
      </p:sp>
      <p:sp>
        <p:nvSpPr>
          <p:cNvPr id="91" name="Google Shape;91;g3dd679d7eba_1_4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d679d7eba_1_86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Accredited Nonpublic IEP Team Members</a:t>
            </a:r>
            <a:endParaRPr dirty="0"/>
          </a:p>
        </p:txBody>
      </p:sp>
      <p:sp>
        <p:nvSpPr>
          <p:cNvPr id="98" name="Google Shape;98;g3dd679d7eba_1_86"/>
          <p:cNvSpPr txBox="1"/>
          <p:nvPr/>
        </p:nvSpPr>
        <p:spPr>
          <a:xfrm>
            <a:off x="691500" y="645275"/>
            <a:ext cx="8452500" cy="37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Participants </a:t>
            </a:r>
            <a:r>
              <a:rPr lang="en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</a:t>
            </a: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also include: 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accredited nonpublic general education teachers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accredited nonpublic special education teachers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Accredited nonpublic representative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Knowledgable about general education curriculum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Knowledgeable about the resources of the accredited nonpublic school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Font typeface="Arial"/>
              <a:buChar char="●"/>
            </a:pPr>
            <a:r>
              <a:rPr lang="en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individuals who have knowledge or special expertise regarding the student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3dd679d7eba_1_8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dd679d7eba_1_99"/>
          <p:cNvSpPr txBox="1">
            <a:spLocks noGrp="1"/>
          </p:cNvSpPr>
          <p:nvPr>
            <p:ph type="title"/>
          </p:nvPr>
        </p:nvSpPr>
        <p:spPr>
          <a:xfrm>
            <a:off x="623900" y="1282301"/>
            <a:ext cx="7886700" cy="17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"/>
              <a:t>The PLAAFP</a:t>
            </a:r>
            <a:endParaRPr dirty="0"/>
          </a:p>
        </p:txBody>
      </p:sp>
      <p:sp>
        <p:nvSpPr>
          <p:cNvPr id="104" name="Google Shape;104;g3dd679d7eba_1_99"/>
          <p:cNvSpPr txBox="1">
            <a:spLocks noGrp="1"/>
          </p:cNvSpPr>
          <p:nvPr>
            <p:ph type="body" idx="1"/>
          </p:nvPr>
        </p:nvSpPr>
        <p:spPr>
          <a:xfrm>
            <a:off x="623900" y="2985700"/>
            <a:ext cx="7886700" cy="1193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Present Levels of Academic Achievement and Functional Performance</a:t>
            </a:r>
            <a:endParaRPr sz="3000" dirty="0"/>
          </a:p>
        </p:txBody>
      </p:sp>
      <p:sp>
        <p:nvSpPr>
          <p:cNvPr id="105" name="Google Shape;105;g3dd679d7eba_1_9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9</a:t>
            </a:fld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rgbClr val="000000"/>
      </a:dk1>
      <a:lt1>
        <a:srgbClr val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1623</Words>
  <Application>Microsoft Office PowerPoint</Application>
  <PresentationFormat>On-screen Show (16:9)</PresentationFormat>
  <Paragraphs>292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PT Sans Narrow</vt:lpstr>
      <vt:lpstr>Theme1</vt:lpstr>
      <vt:lpstr>Individualized Education Programs Iowa Students with Disabilities Parentally Placed in Accredited Nonpublic Schools</vt:lpstr>
      <vt:lpstr>Today’s Presenters</vt:lpstr>
      <vt:lpstr>Overview of Today’s Content</vt:lpstr>
      <vt:lpstr>Qualified for Special Education Services</vt:lpstr>
      <vt:lpstr>Understanding Your Role and the Process</vt:lpstr>
      <vt:lpstr>Parent Rights and Procedural Safeguards</vt:lpstr>
      <vt:lpstr>IEP Teams MUST Include</vt:lpstr>
      <vt:lpstr>Accredited Nonpublic IEP Team Members</vt:lpstr>
      <vt:lpstr>The PLAAFP</vt:lpstr>
      <vt:lpstr>Strengths, Skills, Preferences, Interests</vt:lpstr>
      <vt:lpstr>Considerations and Special Factors</vt:lpstr>
      <vt:lpstr>Areas of Concern / Need</vt:lpstr>
      <vt:lpstr>Secondary Transition</vt:lpstr>
      <vt:lpstr>A Strong PLAAFP</vt:lpstr>
      <vt:lpstr>Measurable Goals </vt:lpstr>
      <vt:lpstr>Writing Strong Goals</vt:lpstr>
      <vt:lpstr>Services and Support </vt:lpstr>
      <vt:lpstr>Special Education Services (What is Provided “As Written”)</vt:lpstr>
      <vt:lpstr>Special Education Services- Examples</vt:lpstr>
      <vt:lpstr>Activities and Supports (How Students Access Learning)</vt:lpstr>
      <vt:lpstr>Accommodations</vt:lpstr>
      <vt:lpstr>IEP Decision Making in Pratice </vt:lpstr>
      <vt:lpstr>FAPE, LRE, &amp; Placement</vt:lpstr>
      <vt:lpstr>Placement, LRE &amp; FAPE in Practice</vt:lpstr>
      <vt:lpstr>Family Portal </vt:lpstr>
      <vt:lpstr>ACHIEVE- Family Portal</vt:lpstr>
      <vt:lpstr>Accredited Nonpublic Schools </vt:lpstr>
      <vt:lpstr>Location of Services and Transportation</vt:lpstr>
      <vt:lpstr>Provision of Special Education Services</vt:lpstr>
      <vt:lpstr>Partnerships</vt:lpstr>
      <vt:lpstr>Wrap-Up/Key Takeaways</vt:lpstr>
      <vt:lpstr>Q&amp;A  Questions will be compiled and added to the FAC on the Accredited Nonpublic Schools webpage</vt:lpstr>
      <vt:lpstr>DEPARTMENT OF EDUCATION SPECIAL EDUCATION   ACCREDITED NONPUBLIC SCHOOLS</vt:lpstr>
      <vt:lpstr>Next Webinar - May</vt:lpstr>
      <vt:lpstr>Thanks To</vt:lpstr>
      <vt:lpstr>Thank You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Albers, Lisa [IDOE]</dc:creator>
  <cp:lastModifiedBy>Albers, Lisa [IDOE]</cp:lastModifiedBy>
  <cp:revision>1</cp:revision>
  <dcterms:modified xsi:type="dcterms:W3CDTF">2026-04-22T17:15:57Z</dcterms:modified>
</cp:coreProperties>
</file>