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64" r:id="rId2"/>
    <p:sldId id="265" r:id="rId3"/>
    <p:sldId id="269" r:id="rId4"/>
    <p:sldId id="270" r:id="rId5"/>
    <p:sldId id="271" r:id="rId6"/>
    <p:sldId id="272" r:id="rId7"/>
    <p:sldId id="27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17A"/>
    <a:srgbClr val="002C50"/>
    <a:srgbClr val="005BA3"/>
    <a:srgbClr val="002A4B"/>
    <a:srgbClr val="FFC200"/>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7" autoAdjust="0"/>
    <p:restoredTop sz="95366" autoAdjust="0"/>
  </p:normalViewPr>
  <p:slideViewPr>
    <p:cSldViewPr snapToGrid="0">
      <p:cViewPr varScale="1">
        <p:scale>
          <a:sx n="100" d="100"/>
          <a:sy n="100" d="100"/>
        </p:scale>
        <p:origin x="90" y="204"/>
      </p:cViewPr>
      <p:guideLst/>
    </p:cSldViewPr>
  </p:slideViewPr>
  <p:outlineViewPr>
    <p:cViewPr>
      <p:scale>
        <a:sx n="33" d="100"/>
        <a:sy n="33" d="100"/>
      </p:scale>
      <p:origin x="0" y="-5237"/>
    </p:cViewPr>
  </p:outlineViewPr>
  <p:notesTextViewPr>
    <p:cViewPr>
      <p:scale>
        <a:sx n="1" d="1"/>
        <a:sy n="1" d="1"/>
      </p:scale>
      <p:origin x="0" y="0"/>
    </p:cViewPr>
  </p:notesTextViewPr>
  <p:notesViewPr>
    <p:cSldViewPr snapToGrid="0">
      <p:cViewPr varScale="1">
        <p:scale>
          <a:sx n="131" d="100"/>
          <a:sy n="131" d="100"/>
        </p:scale>
        <p:origin x="120" y="248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6C305F5-F0DD-4300-8F2D-570062903B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74C44F-0A5B-40B1-AAC2-735C4F1F0B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AF9197-5DDD-4AE4-95A0-BF30D5F3130D}" type="datetimeFigureOut">
              <a:rPr lang="en-US" smtClean="0"/>
              <a:t>4/16/2026</a:t>
            </a:fld>
            <a:endParaRPr lang="en-US"/>
          </a:p>
        </p:txBody>
      </p:sp>
      <p:sp>
        <p:nvSpPr>
          <p:cNvPr id="4" name="Footer Placeholder 3">
            <a:extLst>
              <a:ext uri="{FF2B5EF4-FFF2-40B4-BE49-F238E27FC236}">
                <a16:creationId xmlns:a16="http://schemas.microsoft.com/office/drawing/2014/main" id="{58D3E2B1-4E03-4462-80FA-87624E50F86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46FC4EE-A805-4114-8480-925C907E5B4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75A2215-B781-43D0-B5B5-C2C79FDCC25A}" type="slidenum">
              <a:rPr lang="en-US" smtClean="0"/>
              <a:t>‹#›</a:t>
            </a:fld>
            <a:endParaRPr lang="en-US"/>
          </a:p>
        </p:txBody>
      </p:sp>
    </p:spTree>
    <p:extLst>
      <p:ext uri="{BB962C8B-B14F-4D97-AF65-F5344CB8AC3E}">
        <p14:creationId xmlns:p14="http://schemas.microsoft.com/office/powerpoint/2010/main" val="148684673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3617A"/>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89270" y="1074695"/>
            <a:ext cx="11636841" cy="2160104"/>
          </a:xfrm>
        </p:spPr>
        <p:txBody>
          <a:bodyPr anchor="b"/>
          <a:lstStyle>
            <a:lvl1pPr algn="ctr">
              <a:defRPr sz="4500" b="1">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289270" y="3838162"/>
            <a:ext cx="11636841" cy="1282148"/>
          </a:xfrm>
        </p:spPr>
        <p:txBody>
          <a:bodyPr>
            <a:normAutofit/>
          </a:bodyPr>
          <a:lstStyle>
            <a:lvl1pPr marL="0" indent="0" algn="ctr">
              <a:buNone/>
              <a:defRPr sz="2400" b="1">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8" name="Picture 7">
            <a:extLst>
              <a:ext uri="{FF2B5EF4-FFF2-40B4-BE49-F238E27FC236}">
                <a16:creationId xmlns:a16="http://schemas.microsoft.com/office/drawing/2014/main" id="{9E449C12-D024-40FB-BD36-751317A1B63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9884" y="5866793"/>
            <a:ext cx="4996116" cy="458004"/>
          </a:xfrm>
          <a:prstGeom prst="rect">
            <a:avLst/>
          </a:prstGeom>
        </p:spPr>
      </p:pic>
    </p:spTree>
    <p:extLst>
      <p:ext uri="{BB962C8B-B14F-4D97-AF65-F5344CB8AC3E}">
        <p14:creationId xmlns:p14="http://schemas.microsoft.com/office/powerpoint/2010/main" val="608003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374E76C-7E8E-4A34-94C9-4F7AB65D5B60}"/>
              </a:ext>
            </a:extLst>
          </p:cNvPr>
          <p:cNvSpPr/>
          <p:nvPr userDrawn="1"/>
        </p:nvSpPr>
        <p:spPr>
          <a:xfrm>
            <a:off x="0" y="0"/>
            <a:ext cx="12192000" cy="737419"/>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9213" y="2"/>
            <a:ext cx="11269691" cy="737417"/>
          </a:xfrm>
        </p:spPr>
        <p:txBody>
          <a:bodyPr/>
          <a:lstStyle>
            <a:lvl1pPr algn="l">
              <a:defRPr/>
            </a:lvl1pPr>
          </a:lstStyle>
          <a:p>
            <a:r>
              <a:rPr lang="en-US"/>
              <a:t>Click to edit Master title style</a:t>
            </a:r>
            <a:endParaRPr lang="en-US" dirty="0"/>
          </a:p>
        </p:txBody>
      </p:sp>
      <p:sp>
        <p:nvSpPr>
          <p:cNvPr id="3" name="Content Placeholder 2"/>
          <p:cNvSpPr>
            <a:spLocks noGrp="1"/>
          </p:cNvSpPr>
          <p:nvPr>
            <p:ph idx="1"/>
          </p:nvPr>
        </p:nvSpPr>
        <p:spPr>
          <a:xfrm>
            <a:off x="689112" y="1460499"/>
            <a:ext cx="1081377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760042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20607-4DEF-431C-A44B-C8511C6D22E3}"/>
              </a:ext>
            </a:extLst>
          </p:cNvPr>
          <p:cNvSpPr/>
          <p:nvPr userDrawn="1"/>
        </p:nvSpPr>
        <p:spPr>
          <a:xfrm>
            <a:off x="0" y="0"/>
            <a:ext cx="4182894" cy="6858000"/>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08561" y="428017"/>
            <a:ext cx="3540869" cy="5906522"/>
          </a:xfrm>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591454" y="428017"/>
            <a:ext cx="7017449" cy="5906522"/>
          </a:xfrm>
        </p:spPr>
        <p:txBody>
          <a:bodyPr anchor="ctr"/>
          <a:lstStyle>
            <a:lvl1pPr>
              <a:defRPr sz="2800"/>
            </a:lvl1pPr>
            <a:lvl2pPr>
              <a:defRPr sz="2400"/>
            </a:lvl2pPr>
            <a:lvl3pPr>
              <a:defRPr sz="16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25409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33A049F-0AA7-42BB-B95E-DA2BBB2C9B46}"/>
              </a:ext>
            </a:extLst>
          </p:cNvPr>
          <p:cNvSpPr/>
          <p:nvPr userDrawn="1"/>
        </p:nvSpPr>
        <p:spPr>
          <a:xfrm>
            <a:off x="0" y="2268535"/>
            <a:ext cx="12192000" cy="3275783"/>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1851" y="1709740"/>
            <a:ext cx="10515600" cy="2852737"/>
          </a:xfrm>
        </p:spPr>
        <p:txBody>
          <a:bodyPr anchor="b"/>
          <a:lstStyle>
            <a:lvl1pPr>
              <a:defRPr sz="45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041578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679B5E-A9C9-4BC4-A0E5-5A7B616E1B2A}"/>
              </a:ext>
            </a:extLst>
          </p:cNvPr>
          <p:cNvSpPr/>
          <p:nvPr userDrawn="1"/>
        </p:nvSpPr>
        <p:spPr>
          <a:xfrm>
            <a:off x="0" y="0"/>
            <a:ext cx="12192000" cy="1192696"/>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92797" y="1"/>
            <a:ext cx="10515600" cy="1192696"/>
          </a:xfrm>
        </p:spPr>
        <p:txBody>
          <a:bodyPr/>
          <a:lstStyle/>
          <a:p>
            <a:r>
              <a:rPr lang="en-US"/>
              <a:t>Click to edit Master title style</a:t>
            </a:r>
          </a:p>
        </p:txBody>
      </p:sp>
      <p:sp>
        <p:nvSpPr>
          <p:cNvPr id="3" name="Text Placeholder 2"/>
          <p:cNvSpPr>
            <a:spLocks noGrp="1"/>
          </p:cNvSpPr>
          <p:nvPr>
            <p:ph type="body" idx="1"/>
          </p:nvPr>
        </p:nvSpPr>
        <p:spPr>
          <a:xfrm>
            <a:off x="892799" y="1548641"/>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92799" y="2372553"/>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ext Placeholder 4"/>
          <p:cNvSpPr>
            <a:spLocks noGrp="1"/>
          </p:cNvSpPr>
          <p:nvPr>
            <p:ph type="body" sz="quarter" idx="3"/>
          </p:nvPr>
        </p:nvSpPr>
        <p:spPr>
          <a:xfrm>
            <a:off x="6225210" y="1548641"/>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225210" y="2372553"/>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2472771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5128" y="1"/>
            <a:ext cx="10813776" cy="116619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95128" y="1460499"/>
            <a:ext cx="10813776"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9463408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 id="2147483651" r:id="rId4"/>
    <p:sldLayoutId id="2147483653" r:id="rId5"/>
  </p:sldLayoutIdLst>
  <p:txStyles>
    <p:titleStyle>
      <a:lvl1pPr algn="l" defTabSz="685800" rtl="0" eaLnBrk="1" latinLnBrk="0" hangingPunct="1">
        <a:lnSpc>
          <a:spcPct val="90000"/>
        </a:lnSpc>
        <a:spcBef>
          <a:spcPct val="0"/>
        </a:spcBef>
        <a:buNone/>
        <a:defRPr sz="3300" b="1" kern="1200">
          <a:solidFill>
            <a:schemeClr val="bg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helly.neese@iowa.gov"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mailto:heather.briggs@iowa.gov" TargetMode="External"/><Relationship Id="rId3" Type="http://schemas.openxmlformats.org/officeDocument/2006/relationships/hyperlink" Target="mailto:stefanie.wager@iowa.gov" TargetMode="External"/><Relationship Id="rId7" Type="http://schemas.openxmlformats.org/officeDocument/2006/relationships/hyperlink" Target="mailto:maryam.rodszabo@iowa.gov" TargetMode="External"/><Relationship Id="rId2" Type="http://schemas.openxmlformats.org/officeDocument/2006/relationships/hyperlink" Target="mailto:kay.augustine@iowa.gov" TargetMode="External"/><Relationship Id="rId1" Type="http://schemas.openxmlformats.org/officeDocument/2006/relationships/slideLayout" Target="../slideLayouts/slideLayout2.xml"/><Relationship Id="rId6" Type="http://schemas.openxmlformats.org/officeDocument/2006/relationships/hyperlink" Target="mailto:shelly.neese@iowa.gov" TargetMode="External"/><Relationship Id="rId5" Type="http://schemas.openxmlformats.org/officeDocument/2006/relationships/hyperlink" Target="mailto:thomas.mayes@iowa.gov" TargetMode="External"/><Relationship Id="rId4" Type="http://schemas.openxmlformats.org/officeDocument/2006/relationships/hyperlink" Target="mailto:deanne.sesker@iowa.gov" TargetMode="External"/><Relationship Id="rId9" Type="http://schemas.openxmlformats.org/officeDocument/2006/relationships/hyperlink" Target="mailto:rachel.pettigrew@iowa.gov"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84660-1ACE-4DA1-82E3-FB71D75C282A}"/>
              </a:ext>
            </a:extLst>
          </p:cNvPr>
          <p:cNvSpPr>
            <a:spLocks noGrp="1"/>
          </p:cNvSpPr>
          <p:nvPr>
            <p:ph type="ctrTitle"/>
          </p:nvPr>
        </p:nvSpPr>
        <p:spPr>
          <a:xfrm>
            <a:off x="81452" y="1064304"/>
            <a:ext cx="11636841" cy="2160104"/>
          </a:xfrm>
        </p:spPr>
        <p:txBody>
          <a:bodyPr/>
          <a:lstStyle/>
          <a:p>
            <a:r>
              <a:rPr lang="en-US" dirty="0"/>
              <a:t>Spring BEDS</a:t>
            </a:r>
          </a:p>
        </p:txBody>
      </p:sp>
      <p:sp>
        <p:nvSpPr>
          <p:cNvPr id="3" name="Subtitle 2">
            <a:extLst>
              <a:ext uri="{FF2B5EF4-FFF2-40B4-BE49-F238E27FC236}">
                <a16:creationId xmlns:a16="http://schemas.microsoft.com/office/drawing/2014/main" id="{57B61A98-2BF3-417C-A882-51BFC7A4D869}"/>
              </a:ext>
            </a:extLst>
          </p:cNvPr>
          <p:cNvSpPr>
            <a:spLocks noGrp="1"/>
          </p:cNvSpPr>
          <p:nvPr>
            <p:ph type="subTitle" idx="1"/>
          </p:nvPr>
        </p:nvSpPr>
        <p:spPr/>
        <p:txBody>
          <a:bodyPr>
            <a:normAutofit lnSpcReduction="10000"/>
          </a:bodyPr>
          <a:lstStyle/>
          <a:p>
            <a:r>
              <a:rPr lang="en-US" dirty="0"/>
              <a:t>Shelly Wolterman</a:t>
            </a:r>
          </a:p>
          <a:p>
            <a:r>
              <a:rPr lang="en-US" dirty="0"/>
              <a:t>515-336-3859</a:t>
            </a:r>
          </a:p>
          <a:p>
            <a:r>
              <a:rPr lang="en-US" u="sng" dirty="0">
                <a:hlinkClick r:id="rId2">
                  <a:extLst>
                    <a:ext uri="{A12FA001-AC4F-418D-AE19-62706E023703}">
                      <ahyp:hlinkClr xmlns:ahyp="http://schemas.microsoft.com/office/drawing/2018/hyperlinkcolor" val="tx"/>
                    </a:ext>
                  </a:extLst>
                </a:hlinkClick>
              </a:rPr>
              <a:t>shelly.neese@iowa.gov</a:t>
            </a:r>
            <a:endParaRPr lang="en-US" dirty="0"/>
          </a:p>
          <a:p>
            <a:endParaRPr lang="en-US" dirty="0"/>
          </a:p>
        </p:txBody>
      </p:sp>
    </p:spTree>
    <p:extLst>
      <p:ext uri="{BB962C8B-B14F-4D97-AF65-F5344CB8AC3E}">
        <p14:creationId xmlns:p14="http://schemas.microsoft.com/office/powerpoint/2010/main" val="790443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75041-7097-4BFA-B9A3-1880498EDC84}"/>
              </a:ext>
            </a:extLst>
          </p:cNvPr>
          <p:cNvSpPr>
            <a:spLocks noGrp="1"/>
          </p:cNvSpPr>
          <p:nvPr>
            <p:ph type="title"/>
          </p:nvPr>
        </p:nvSpPr>
        <p:spPr/>
        <p:txBody>
          <a:bodyPr/>
          <a:lstStyle/>
          <a:p>
            <a:r>
              <a:rPr lang="en-US" dirty="0"/>
              <a:t>2025-2026 data collection contacts</a:t>
            </a:r>
          </a:p>
        </p:txBody>
      </p:sp>
      <p:graphicFrame>
        <p:nvGraphicFramePr>
          <p:cNvPr id="4" name="Content Placeholder 3">
            <a:extLst>
              <a:ext uri="{FF2B5EF4-FFF2-40B4-BE49-F238E27FC236}">
                <a16:creationId xmlns:a16="http://schemas.microsoft.com/office/drawing/2014/main" id="{94B7E942-B012-699C-7193-5B6B50134961}"/>
              </a:ext>
            </a:extLst>
          </p:cNvPr>
          <p:cNvGraphicFramePr>
            <a:graphicFrameLocks noGrp="1"/>
          </p:cNvGraphicFramePr>
          <p:nvPr>
            <p:ph idx="1"/>
            <p:extLst>
              <p:ext uri="{D42A27DB-BD31-4B8C-83A1-F6EECF244321}">
                <p14:modId xmlns:p14="http://schemas.microsoft.com/office/powerpoint/2010/main" val="4232202323"/>
              </p:ext>
            </p:extLst>
          </p:nvPr>
        </p:nvGraphicFramePr>
        <p:xfrm>
          <a:off x="1330035" y="1236518"/>
          <a:ext cx="9632374" cy="5049982"/>
        </p:xfrm>
        <a:graphic>
          <a:graphicData uri="http://schemas.openxmlformats.org/drawingml/2006/table">
            <a:tbl>
              <a:tblPr firstRow="1" firstCol="1" bandRow="1">
                <a:tableStyleId>{5C22544A-7EE6-4342-B048-85BDC9FD1C3A}</a:tableStyleId>
              </a:tblPr>
              <a:tblGrid>
                <a:gridCol w="2834177">
                  <a:extLst>
                    <a:ext uri="{9D8B030D-6E8A-4147-A177-3AD203B41FA5}">
                      <a16:colId xmlns:a16="http://schemas.microsoft.com/office/drawing/2014/main" val="4151185707"/>
                    </a:ext>
                  </a:extLst>
                </a:gridCol>
                <a:gridCol w="1809661">
                  <a:extLst>
                    <a:ext uri="{9D8B030D-6E8A-4147-A177-3AD203B41FA5}">
                      <a16:colId xmlns:a16="http://schemas.microsoft.com/office/drawing/2014/main" val="382916806"/>
                    </a:ext>
                  </a:extLst>
                </a:gridCol>
                <a:gridCol w="1809661">
                  <a:extLst>
                    <a:ext uri="{9D8B030D-6E8A-4147-A177-3AD203B41FA5}">
                      <a16:colId xmlns:a16="http://schemas.microsoft.com/office/drawing/2014/main" val="4141644101"/>
                    </a:ext>
                  </a:extLst>
                </a:gridCol>
                <a:gridCol w="3178875">
                  <a:extLst>
                    <a:ext uri="{9D8B030D-6E8A-4147-A177-3AD203B41FA5}">
                      <a16:colId xmlns:a16="http://schemas.microsoft.com/office/drawing/2014/main" val="1530166353"/>
                    </a:ext>
                  </a:extLst>
                </a:gridCol>
              </a:tblGrid>
              <a:tr h="420082">
                <a:tc>
                  <a:txBody>
                    <a:bodyPr/>
                    <a:lstStyle/>
                    <a:p>
                      <a:pPr marL="0" marR="0">
                        <a:spcBef>
                          <a:spcPts val="0"/>
                        </a:spcBef>
                        <a:spcAft>
                          <a:spcPts val="0"/>
                        </a:spcAft>
                      </a:pPr>
                      <a:r>
                        <a:rPr lang="en-US" sz="1100" dirty="0">
                          <a:effectLst/>
                        </a:rPr>
                        <a:t>Form</a:t>
                      </a:r>
                      <a:endParaRPr lang="en-US" sz="1100" b="1" dirty="0">
                        <a:solidFill>
                          <a:srgbClr val="FFFFFF"/>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100" dirty="0">
                          <a:effectLst/>
                        </a:rPr>
                        <a:t>Contact</a:t>
                      </a:r>
                      <a:endParaRPr lang="en-US" sz="1100" b="1" dirty="0">
                        <a:solidFill>
                          <a:srgbClr val="FFFFFF"/>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100" dirty="0">
                          <a:effectLst/>
                        </a:rPr>
                        <a:t>Phone Number</a:t>
                      </a:r>
                      <a:endParaRPr lang="en-US" sz="1100" b="1" dirty="0">
                        <a:solidFill>
                          <a:srgbClr val="FFFFFF"/>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100" dirty="0">
                          <a:effectLst/>
                        </a:rPr>
                        <a:t>Email</a:t>
                      </a:r>
                      <a:endParaRPr lang="en-US" sz="1100" b="1" dirty="0">
                        <a:solidFill>
                          <a:srgbClr val="FFFFFF"/>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extLst>
                  <a:ext uri="{0D108BD9-81ED-4DB2-BD59-A6C34878D82A}">
                    <a16:rowId xmlns:a16="http://schemas.microsoft.com/office/drawing/2014/main" val="413645354"/>
                  </a:ext>
                </a:extLst>
              </a:tr>
              <a:tr h="420082">
                <a:tc>
                  <a:txBody>
                    <a:bodyPr/>
                    <a:lstStyle/>
                    <a:p>
                      <a:pPr marL="0" marR="0">
                        <a:spcBef>
                          <a:spcPts val="0"/>
                        </a:spcBef>
                        <a:spcAft>
                          <a:spcPts val="0"/>
                        </a:spcAft>
                      </a:pPr>
                      <a:r>
                        <a:rPr lang="en-US" sz="1000" dirty="0">
                          <a:effectLst/>
                        </a:rPr>
                        <a:t>Bullying and Harassment</a:t>
                      </a:r>
                      <a:endParaRPr lang="en-US" sz="1100" dirty="0">
                        <a:solidFill>
                          <a:srgbClr val="404040"/>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000">
                          <a:effectLst/>
                        </a:rPr>
                        <a:t>Kay Augustine</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a:effectLst/>
                        </a:rPr>
                        <a:t>515-326-5620</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u="sng">
                          <a:solidFill>
                            <a:schemeClr val="tx1"/>
                          </a:solidFill>
                          <a:effectLst/>
                          <a:hlinkClick r:id="rId2">
                            <a:extLst>
                              <a:ext uri="{A12FA001-AC4F-418D-AE19-62706E023703}">
                                <ahyp:hlinkClr xmlns:ahyp="http://schemas.microsoft.com/office/drawing/2018/hyperlinkcolor" val="tx"/>
                              </a:ext>
                            </a:extLst>
                          </a:hlinkClick>
                        </a:rPr>
                        <a:t>kay.augustine@iowa.gov</a:t>
                      </a:r>
                      <a:endParaRPr lang="en-US" sz="1100">
                        <a:solidFill>
                          <a:schemeClr val="tx1"/>
                        </a:solidFill>
                        <a:effectLst/>
                        <a:latin typeface="Arial" panose="020B0604020202020204" pitchFamily="34" charset="0"/>
                        <a:ea typeface="Calibri" panose="020F0502020204030204" pitchFamily="34" charset="0"/>
                      </a:endParaRPr>
                    </a:p>
                  </a:txBody>
                  <a:tcPr marL="36830" marR="36830" marT="36830" marB="36830" anchor="ctr"/>
                </a:tc>
                <a:extLst>
                  <a:ext uri="{0D108BD9-81ED-4DB2-BD59-A6C34878D82A}">
                    <a16:rowId xmlns:a16="http://schemas.microsoft.com/office/drawing/2014/main" val="1590879766"/>
                  </a:ext>
                </a:extLst>
              </a:tr>
              <a:tr h="420082">
                <a:tc>
                  <a:txBody>
                    <a:bodyPr/>
                    <a:lstStyle/>
                    <a:p>
                      <a:pPr marL="0" marR="0">
                        <a:spcBef>
                          <a:spcPts val="0"/>
                        </a:spcBef>
                        <a:spcAft>
                          <a:spcPts val="0"/>
                        </a:spcAft>
                      </a:pPr>
                      <a:r>
                        <a:rPr lang="en-US" sz="1000" dirty="0">
                          <a:effectLst/>
                        </a:rPr>
                        <a:t>Biliteracy Seal </a:t>
                      </a:r>
                      <a:endParaRPr lang="en-US" sz="1100" dirty="0">
                        <a:solidFill>
                          <a:srgbClr val="404040"/>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000">
                          <a:effectLst/>
                        </a:rPr>
                        <a:t>Stefanie Wager</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a:effectLst/>
                        </a:rPr>
                        <a:t>515-419-2876</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u="sng">
                          <a:solidFill>
                            <a:schemeClr val="tx1"/>
                          </a:solidFill>
                          <a:effectLst/>
                          <a:hlinkClick r:id="rId3">
                            <a:extLst>
                              <a:ext uri="{A12FA001-AC4F-418D-AE19-62706E023703}">
                                <ahyp:hlinkClr xmlns:ahyp="http://schemas.microsoft.com/office/drawing/2018/hyperlinkcolor" val="tx"/>
                              </a:ext>
                            </a:extLst>
                          </a:hlinkClick>
                        </a:rPr>
                        <a:t>stefanie.wager@iowa.gov</a:t>
                      </a:r>
                      <a:endParaRPr lang="en-US" sz="1100">
                        <a:solidFill>
                          <a:schemeClr val="tx1"/>
                        </a:solidFill>
                        <a:effectLst/>
                        <a:latin typeface="Arial" panose="020B0604020202020204" pitchFamily="34" charset="0"/>
                        <a:ea typeface="Calibri" panose="020F0502020204030204" pitchFamily="34" charset="0"/>
                      </a:endParaRPr>
                    </a:p>
                  </a:txBody>
                  <a:tcPr marL="36830" marR="36830" marT="36830" marB="36830" anchor="ctr"/>
                </a:tc>
                <a:extLst>
                  <a:ext uri="{0D108BD9-81ED-4DB2-BD59-A6C34878D82A}">
                    <a16:rowId xmlns:a16="http://schemas.microsoft.com/office/drawing/2014/main" val="981341487"/>
                  </a:ext>
                </a:extLst>
              </a:tr>
              <a:tr h="393096">
                <a:tc>
                  <a:txBody>
                    <a:bodyPr/>
                    <a:lstStyle/>
                    <a:p>
                      <a:pPr marL="0" marR="0">
                        <a:spcBef>
                          <a:spcPts val="0"/>
                        </a:spcBef>
                        <a:spcAft>
                          <a:spcPts val="0"/>
                        </a:spcAft>
                      </a:pPr>
                      <a:r>
                        <a:rPr lang="en-US" sz="1000" dirty="0">
                          <a:effectLst/>
                        </a:rPr>
                        <a:t>EOP Verification</a:t>
                      </a:r>
                      <a:endParaRPr lang="en-US" sz="1100" dirty="0">
                        <a:solidFill>
                          <a:srgbClr val="404040"/>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000">
                          <a:effectLst/>
                        </a:rPr>
                        <a:t>DeAnne Sesker</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a:effectLst/>
                        </a:rPr>
                        <a:t>515-681-3236</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u="sng">
                          <a:solidFill>
                            <a:schemeClr val="tx1"/>
                          </a:solidFill>
                          <a:effectLst/>
                          <a:hlinkClick r:id="rId4">
                            <a:extLst>
                              <a:ext uri="{A12FA001-AC4F-418D-AE19-62706E023703}">
                                <ahyp:hlinkClr xmlns:ahyp="http://schemas.microsoft.com/office/drawing/2018/hyperlinkcolor" val="tx"/>
                              </a:ext>
                            </a:extLst>
                          </a:hlinkClick>
                        </a:rPr>
                        <a:t>deanne.sesker@iowa.gov</a:t>
                      </a:r>
                      <a:endParaRPr lang="en-US" sz="1100">
                        <a:solidFill>
                          <a:schemeClr val="tx1"/>
                        </a:solidFill>
                        <a:effectLst/>
                        <a:latin typeface="Arial" panose="020B0604020202020204" pitchFamily="34" charset="0"/>
                        <a:ea typeface="Calibri" panose="020F0502020204030204" pitchFamily="34" charset="0"/>
                      </a:endParaRPr>
                    </a:p>
                  </a:txBody>
                  <a:tcPr marL="36830" marR="36830" marT="36830" marB="36830" anchor="ctr"/>
                </a:tc>
                <a:extLst>
                  <a:ext uri="{0D108BD9-81ED-4DB2-BD59-A6C34878D82A}">
                    <a16:rowId xmlns:a16="http://schemas.microsoft.com/office/drawing/2014/main" val="4266241725"/>
                  </a:ext>
                </a:extLst>
              </a:tr>
              <a:tr h="393096">
                <a:tc>
                  <a:txBody>
                    <a:bodyPr/>
                    <a:lstStyle/>
                    <a:p>
                      <a:pPr marL="0" marR="0">
                        <a:spcBef>
                          <a:spcPts val="0"/>
                        </a:spcBef>
                        <a:spcAft>
                          <a:spcPts val="0"/>
                        </a:spcAft>
                      </a:pPr>
                      <a:r>
                        <a:rPr lang="en-US" sz="1000">
                          <a:effectLst/>
                        </a:rPr>
                        <a:t>Seclusion and Restraint</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000">
                          <a:effectLst/>
                        </a:rPr>
                        <a:t>Thomas Mayes</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a:effectLst/>
                        </a:rPr>
                        <a:t>515-281-8661</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u="sng">
                          <a:solidFill>
                            <a:schemeClr val="tx1"/>
                          </a:solidFill>
                          <a:effectLst/>
                          <a:hlinkClick r:id="rId5">
                            <a:extLst>
                              <a:ext uri="{A12FA001-AC4F-418D-AE19-62706E023703}">
                                <ahyp:hlinkClr xmlns:ahyp="http://schemas.microsoft.com/office/drawing/2018/hyperlinkcolor" val="tx"/>
                              </a:ext>
                            </a:extLst>
                          </a:hlinkClick>
                        </a:rPr>
                        <a:t>thomas.mayes@iowa.gov</a:t>
                      </a:r>
                      <a:r>
                        <a:rPr lang="en-US" sz="1000">
                          <a:solidFill>
                            <a:schemeClr val="tx1"/>
                          </a:solidFill>
                          <a:effectLst/>
                        </a:rPr>
                        <a:t> </a:t>
                      </a:r>
                      <a:endParaRPr lang="en-US" sz="1100">
                        <a:solidFill>
                          <a:schemeClr val="tx1"/>
                        </a:solidFill>
                        <a:effectLst/>
                        <a:latin typeface="Arial" panose="020B0604020202020204" pitchFamily="34" charset="0"/>
                        <a:ea typeface="Calibri" panose="020F0502020204030204" pitchFamily="34" charset="0"/>
                      </a:endParaRPr>
                    </a:p>
                  </a:txBody>
                  <a:tcPr marL="36830" marR="36830" marT="36830" marB="36830" anchor="ctr"/>
                </a:tc>
                <a:extLst>
                  <a:ext uri="{0D108BD9-81ED-4DB2-BD59-A6C34878D82A}">
                    <a16:rowId xmlns:a16="http://schemas.microsoft.com/office/drawing/2014/main" val="676488893"/>
                  </a:ext>
                </a:extLst>
              </a:tr>
              <a:tr h="393096">
                <a:tc>
                  <a:txBody>
                    <a:bodyPr/>
                    <a:lstStyle/>
                    <a:p>
                      <a:pPr marL="0" marR="0">
                        <a:spcBef>
                          <a:spcPts val="0"/>
                        </a:spcBef>
                        <a:spcAft>
                          <a:spcPts val="0"/>
                        </a:spcAft>
                      </a:pPr>
                      <a:r>
                        <a:rPr lang="en-US" sz="1000" dirty="0">
                          <a:effectLst/>
                        </a:rPr>
                        <a:t>AEA Chiefs Salary</a:t>
                      </a:r>
                      <a:endParaRPr lang="en-US" sz="1100" dirty="0">
                        <a:solidFill>
                          <a:srgbClr val="404040"/>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000">
                          <a:effectLst/>
                        </a:rPr>
                        <a:t>Shelly Wolterman</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a:effectLst/>
                        </a:rPr>
                        <a:t>515-336-3859</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u="sng">
                          <a:solidFill>
                            <a:schemeClr val="tx1"/>
                          </a:solidFill>
                          <a:effectLst/>
                          <a:hlinkClick r:id="rId6">
                            <a:extLst>
                              <a:ext uri="{A12FA001-AC4F-418D-AE19-62706E023703}">
                                <ahyp:hlinkClr xmlns:ahyp="http://schemas.microsoft.com/office/drawing/2018/hyperlinkcolor" val="tx"/>
                              </a:ext>
                            </a:extLst>
                          </a:hlinkClick>
                        </a:rPr>
                        <a:t>shelly.neese@iowa.gov</a:t>
                      </a:r>
                      <a:r>
                        <a:rPr lang="en-US" sz="1000">
                          <a:solidFill>
                            <a:schemeClr val="tx1"/>
                          </a:solidFill>
                          <a:effectLst/>
                        </a:rPr>
                        <a:t> </a:t>
                      </a:r>
                      <a:endParaRPr lang="en-US" sz="1100">
                        <a:solidFill>
                          <a:schemeClr val="tx1"/>
                        </a:solidFill>
                        <a:effectLst/>
                        <a:latin typeface="Arial" panose="020B0604020202020204" pitchFamily="34" charset="0"/>
                        <a:ea typeface="Calibri" panose="020F0502020204030204" pitchFamily="34" charset="0"/>
                      </a:endParaRPr>
                    </a:p>
                  </a:txBody>
                  <a:tcPr marL="36830" marR="36830" marT="36830" marB="36830" anchor="ctr"/>
                </a:tc>
                <a:extLst>
                  <a:ext uri="{0D108BD9-81ED-4DB2-BD59-A6C34878D82A}">
                    <a16:rowId xmlns:a16="http://schemas.microsoft.com/office/drawing/2014/main" val="1357324962"/>
                  </a:ext>
                </a:extLst>
              </a:tr>
              <a:tr h="536123">
                <a:tc>
                  <a:txBody>
                    <a:bodyPr/>
                    <a:lstStyle/>
                    <a:p>
                      <a:pPr marL="0" marR="0">
                        <a:spcBef>
                          <a:spcPts val="0"/>
                        </a:spcBef>
                        <a:spcAft>
                          <a:spcPts val="0"/>
                        </a:spcAft>
                      </a:pPr>
                      <a:r>
                        <a:rPr lang="en-US" sz="1000" dirty="0">
                          <a:effectLst/>
                        </a:rPr>
                        <a:t>Persistently Dangerous Schools</a:t>
                      </a:r>
                      <a:endParaRPr lang="en-US" sz="1100" dirty="0">
                        <a:solidFill>
                          <a:srgbClr val="404040"/>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000">
                          <a:effectLst/>
                        </a:rPr>
                        <a:t> </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a:effectLst/>
                        </a:rPr>
                        <a:t> </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dirty="0">
                          <a:solidFill>
                            <a:schemeClr val="tx1"/>
                          </a:solidFill>
                          <a:effectLst/>
                        </a:rPr>
                        <a:t>contact an open enrollment consultant</a:t>
                      </a:r>
                      <a:endParaRPr lang="en-US" sz="1100" dirty="0">
                        <a:solidFill>
                          <a:schemeClr val="tx1"/>
                        </a:solidFill>
                        <a:effectLst/>
                        <a:latin typeface="Arial" panose="020B0604020202020204" pitchFamily="34" charset="0"/>
                        <a:ea typeface="Calibri" panose="020F0502020204030204" pitchFamily="34" charset="0"/>
                      </a:endParaRPr>
                    </a:p>
                  </a:txBody>
                  <a:tcPr marL="36830" marR="36830" marT="36830" marB="36830" anchor="ctr"/>
                </a:tc>
                <a:extLst>
                  <a:ext uri="{0D108BD9-81ED-4DB2-BD59-A6C34878D82A}">
                    <a16:rowId xmlns:a16="http://schemas.microsoft.com/office/drawing/2014/main" val="1638771543"/>
                  </a:ext>
                </a:extLst>
              </a:tr>
              <a:tr h="536123">
                <a:tc>
                  <a:txBody>
                    <a:bodyPr/>
                    <a:lstStyle/>
                    <a:p>
                      <a:pPr marL="0" marR="0">
                        <a:spcBef>
                          <a:spcPts val="0"/>
                        </a:spcBef>
                        <a:spcAft>
                          <a:spcPts val="0"/>
                        </a:spcAft>
                      </a:pPr>
                      <a:r>
                        <a:rPr lang="en-US" sz="1000" dirty="0">
                          <a:effectLst/>
                        </a:rPr>
                        <a:t>School Minutes and Calendar</a:t>
                      </a:r>
                      <a:endParaRPr lang="en-US" sz="1100" dirty="0">
                        <a:solidFill>
                          <a:srgbClr val="404040"/>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000">
                          <a:effectLst/>
                        </a:rPr>
                        <a:t> </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a:effectLst/>
                        </a:rPr>
                        <a:t> </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dirty="0">
                          <a:solidFill>
                            <a:schemeClr val="tx1"/>
                          </a:solidFill>
                          <a:effectLst/>
                        </a:rPr>
                        <a:t>contact your School Improvement Consultant</a:t>
                      </a:r>
                      <a:endParaRPr lang="en-US" sz="1100" dirty="0">
                        <a:solidFill>
                          <a:schemeClr val="tx1"/>
                        </a:solidFill>
                        <a:effectLst/>
                        <a:latin typeface="Arial" panose="020B0604020202020204" pitchFamily="34" charset="0"/>
                        <a:ea typeface="Calibri" panose="020F0502020204030204" pitchFamily="34" charset="0"/>
                      </a:endParaRPr>
                    </a:p>
                  </a:txBody>
                  <a:tcPr marL="36830" marR="36830" marT="36830" marB="36830" anchor="ctr"/>
                </a:tc>
                <a:extLst>
                  <a:ext uri="{0D108BD9-81ED-4DB2-BD59-A6C34878D82A}">
                    <a16:rowId xmlns:a16="http://schemas.microsoft.com/office/drawing/2014/main" val="26985846"/>
                  </a:ext>
                </a:extLst>
              </a:tr>
              <a:tr h="393096">
                <a:tc>
                  <a:txBody>
                    <a:bodyPr/>
                    <a:lstStyle/>
                    <a:p>
                      <a:pPr marL="0" marR="0">
                        <a:spcBef>
                          <a:spcPts val="0"/>
                        </a:spcBef>
                        <a:spcAft>
                          <a:spcPts val="0"/>
                        </a:spcAft>
                      </a:pPr>
                      <a:r>
                        <a:rPr lang="en-US" sz="1000" dirty="0">
                          <a:effectLst/>
                        </a:rPr>
                        <a:t>Teacher Evaluations</a:t>
                      </a:r>
                      <a:endParaRPr lang="en-US" sz="1100" dirty="0">
                        <a:solidFill>
                          <a:srgbClr val="404040"/>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000">
                          <a:effectLst/>
                        </a:rPr>
                        <a:t>Maryam Rod Szabo</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a:effectLst/>
                        </a:rPr>
                        <a:t>515-360-7369</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800"/>
                        </a:spcAft>
                      </a:pPr>
                      <a:r>
                        <a:rPr lang="en-US" sz="1000" u="sng">
                          <a:solidFill>
                            <a:schemeClr val="tx1"/>
                          </a:solidFill>
                          <a:effectLst/>
                          <a:hlinkClick r:id="rId7">
                            <a:extLst>
                              <a:ext uri="{A12FA001-AC4F-418D-AE19-62706E023703}">
                                <ahyp:hlinkClr xmlns:ahyp="http://schemas.microsoft.com/office/drawing/2018/hyperlinkcolor" val="tx"/>
                              </a:ext>
                            </a:extLst>
                          </a:hlinkClick>
                        </a:rPr>
                        <a:t>maryam.rodszabo@iowa.gov</a:t>
                      </a:r>
                      <a:endParaRPr lang="en-US" sz="1100">
                        <a:solidFill>
                          <a:schemeClr val="tx1"/>
                        </a:solidFill>
                        <a:effectLst/>
                        <a:latin typeface="Arial" panose="020B0604020202020204" pitchFamily="34" charset="0"/>
                        <a:ea typeface="Calibri" panose="020F0502020204030204" pitchFamily="34" charset="0"/>
                      </a:endParaRPr>
                    </a:p>
                  </a:txBody>
                  <a:tcPr marL="36830" marR="36830" marT="36830" marB="36830" anchor="ctr"/>
                </a:tc>
                <a:extLst>
                  <a:ext uri="{0D108BD9-81ED-4DB2-BD59-A6C34878D82A}">
                    <a16:rowId xmlns:a16="http://schemas.microsoft.com/office/drawing/2014/main" val="2468942042"/>
                  </a:ext>
                </a:extLst>
              </a:tr>
              <a:tr h="393096">
                <a:tc>
                  <a:txBody>
                    <a:bodyPr/>
                    <a:lstStyle/>
                    <a:p>
                      <a:pPr marL="0" marR="0">
                        <a:spcBef>
                          <a:spcPts val="0"/>
                        </a:spcBef>
                        <a:spcAft>
                          <a:spcPts val="0"/>
                        </a:spcAft>
                      </a:pPr>
                      <a:r>
                        <a:rPr lang="en-US" sz="1000" dirty="0">
                          <a:effectLst/>
                        </a:rPr>
                        <a:t>Iowa Test Security</a:t>
                      </a:r>
                      <a:endParaRPr lang="en-US" sz="1100" dirty="0">
                        <a:solidFill>
                          <a:srgbClr val="404040"/>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000">
                          <a:effectLst/>
                        </a:rPr>
                        <a:t>Heather Briggs</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u="sng">
                          <a:effectLst/>
                        </a:rPr>
                        <a:t>515-238-4715</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u="sng">
                          <a:solidFill>
                            <a:schemeClr val="tx1"/>
                          </a:solidFill>
                          <a:effectLst/>
                          <a:hlinkClick r:id="rId8">
                            <a:extLst>
                              <a:ext uri="{A12FA001-AC4F-418D-AE19-62706E023703}">
                                <ahyp:hlinkClr xmlns:ahyp="http://schemas.microsoft.com/office/drawing/2018/hyperlinkcolor" val="tx"/>
                              </a:ext>
                            </a:extLst>
                          </a:hlinkClick>
                        </a:rPr>
                        <a:t>heather.briggs@iowa.gov</a:t>
                      </a:r>
                      <a:endParaRPr lang="en-US" sz="1100">
                        <a:solidFill>
                          <a:schemeClr val="tx1"/>
                        </a:solidFill>
                        <a:effectLst/>
                        <a:latin typeface="Arial" panose="020B0604020202020204" pitchFamily="34" charset="0"/>
                        <a:ea typeface="Calibri" panose="020F0502020204030204" pitchFamily="34" charset="0"/>
                      </a:endParaRPr>
                    </a:p>
                  </a:txBody>
                  <a:tcPr marL="36830" marR="36830" marT="36830" marB="36830" anchor="ctr"/>
                </a:tc>
                <a:extLst>
                  <a:ext uri="{0D108BD9-81ED-4DB2-BD59-A6C34878D82A}">
                    <a16:rowId xmlns:a16="http://schemas.microsoft.com/office/drawing/2014/main" val="979214337"/>
                  </a:ext>
                </a:extLst>
              </a:tr>
              <a:tr h="752010">
                <a:tc>
                  <a:txBody>
                    <a:bodyPr/>
                    <a:lstStyle/>
                    <a:p>
                      <a:pPr marL="0" marR="0">
                        <a:spcBef>
                          <a:spcPts val="0"/>
                        </a:spcBef>
                        <a:spcAft>
                          <a:spcPts val="0"/>
                        </a:spcAft>
                      </a:pPr>
                      <a:r>
                        <a:rPr lang="en-US" sz="1000" dirty="0">
                          <a:effectLst/>
                        </a:rPr>
                        <a:t>EL Program Placement, EL Student Reclassification, and EL Staffing</a:t>
                      </a:r>
                      <a:endParaRPr lang="en-US" sz="1100" dirty="0">
                        <a:solidFill>
                          <a:srgbClr val="404040"/>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spcBef>
                          <a:spcPts val="0"/>
                        </a:spcBef>
                        <a:spcAft>
                          <a:spcPts val="0"/>
                        </a:spcAft>
                      </a:pPr>
                      <a:r>
                        <a:rPr lang="en-US" sz="1000">
                          <a:effectLst/>
                        </a:rPr>
                        <a:t>Rachel Pettigrew</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a:effectLst/>
                        </a:rPr>
                        <a:t>515-380-5115</a:t>
                      </a:r>
                      <a:endParaRPr lang="en-US" sz="1100">
                        <a:solidFill>
                          <a:srgbClr val="404040"/>
                        </a:solidFill>
                        <a:effectLst/>
                        <a:latin typeface="Arial" panose="020B0604020202020204" pitchFamily="34" charset="0"/>
                        <a:ea typeface="Calibri" panose="020F0502020204030204" pitchFamily="34" charset="0"/>
                      </a:endParaRPr>
                    </a:p>
                  </a:txBody>
                  <a:tcPr marL="36830" marR="36830" marT="36830" marB="36830" anchor="ctr"/>
                </a:tc>
                <a:tc>
                  <a:txBody>
                    <a:bodyPr/>
                    <a:lstStyle/>
                    <a:p>
                      <a:pPr marL="0" marR="0">
                        <a:spcBef>
                          <a:spcPts val="0"/>
                        </a:spcBef>
                        <a:spcAft>
                          <a:spcPts val="0"/>
                        </a:spcAft>
                      </a:pPr>
                      <a:r>
                        <a:rPr lang="en-US" sz="1000" u="sng" dirty="0">
                          <a:solidFill>
                            <a:schemeClr val="tx1"/>
                          </a:solidFill>
                          <a:effectLst/>
                          <a:hlinkClick r:id="rId9">
                            <a:extLst>
                              <a:ext uri="{A12FA001-AC4F-418D-AE19-62706E023703}">
                                <ahyp:hlinkClr xmlns:ahyp="http://schemas.microsoft.com/office/drawing/2018/hyperlinkcolor" val="tx"/>
                              </a:ext>
                            </a:extLst>
                          </a:hlinkClick>
                        </a:rPr>
                        <a:t>rachel.pettigrew@iowa.gov</a:t>
                      </a:r>
                      <a:endParaRPr lang="en-US" sz="1100" dirty="0">
                        <a:solidFill>
                          <a:schemeClr val="tx1"/>
                        </a:solidFill>
                        <a:effectLst/>
                        <a:latin typeface="Arial" panose="020B0604020202020204" pitchFamily="34" charset="0"/>
                        <a:ea typeface="Calibri" panose="020F0502020204030204" pitchFamily="34" charset="0"/>
                      </a:endParaRPr>
                    </a:p>
                  </a:txBody>
                  <a:tcPr marL="36830" marR="36830" marT="36830" marB="36830" anchor="ctr"/>
                </a:tc>
                <a:extLst>
                  <a:ext uri="{0D108BD9-81ED-4DB2-BD59-A6C34878D82A}">
                    <a16:rowId xmlns:a16="http://schemas.microsoft.com/office/drawing/2014/main" val="785186228"/>
                  </a:ext>
                </a:extLst>
              </a:tr>
            </a:tbl>
          </a:graphicData>
        </a:graphic>
      </p:graphicFrame>
    </p:spTree>
    <p:extLst>
      <p:ext uri="{BB962C8B-B14F-4D97-AF65-F5344CB8AC3E}">
        <p14:creationId xmlns:p14="http://schemas.microsoft.com/office/powerpoint/2010/main" val="2567584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56CFB-F5FC-42E7-2985-AEF1181EFA86}"/>
              </a:ext>
            </a:extLst>
          </p:cNvPr>
          <p:cNvSpPr>
            <a:spLocks noGrp="1"/>
          </p:cNvSpPr>
          <p:nvPr>
            <p:ph type="title"/>
          </p:nvPr>
        </p:nvSpPr>
        <p:spPr/>
        <p:txBody>
          <a:bodyPr/>
          <a:lstStyle/>
          <a:p>
            <a:r>
              <a:rPr lang="en-US" dirty="0"/>
              <a:t>Homepage</a:t>
            </a:r>
          </a:p>
        </p:txBody>
      </p:sp>
      <p:sp>
        <p:nvSpPr>
          <p:cNvPr id="3" name="Content Placeholder 2">
            <a:extLst>
              <a:ext uri="{FF2B5EF4-FFF2-40B4-BE49-F238E27FC236}">
                <a16:creationId xmlns:a16="http://schemas.microsoft.com/office/drawing/2014/main" id="{1FAA1200-FF13-62AD-37D0-41CA05DA9E7D}"/>
              </a:ext>
            </a:extLst>
          </p:cNvPr>
          <p:cNvSpPr>
            <a:spLocks noGrp="1"/>
          </p:cNvSpPr>
          <p:nvPr>
            <p:ph idx="1"/>
          </p:nvPr>
        </p:nvSpPr>
        <p:spPr>
          <a:xfrm>
            <a:off x="689112" y="1460498"/>
            <a:ext cx="10813776" cy="4981865"/>
          </a:xfrm>
        </p:spPr>
        <p:txBody>
          <a:bodyPr>
            <a:normAutofit/>
          </a:bodyPr>
          <a:lstStyle/>
          <a:p>
            <a:r>
              <a:rPr lang="en-US" dirty="0"/>
              <a:t>Menu bar </a:t>
            </a:r>
          </a:p>
          <a:p>
            <a:pPr marL="0" indent="0">
              <a:buNone/>
            </a:pPr>
            <a:endParaRPr lang="en-US" dirty="0"/>
          </a:p>
          <a:p>
            <a:endParaRPr lang="en-US" dirty="0"/>
          </a:p>
          <a:p>
            <a:r>
              <a:rPr lang="en-US" dirty="0"/>
              <a:t>Scroll over “District Forms” or “Building Level Forms”</a:t>
            </a:r>
            <a:r>
              <a:rPr lang="en-US" b="1" dirty="0"/>
              <a:t> </a:t>
            </a:r>
            <a:r>
              <a:rPr lang="en-US" dirty="0"/>
              <a:t>to see form titles then click on form titles to open.</a:t>
            </a:r>
          </a:p>
          <a:p>
            <a:pPr lvl="1"/>
            <a:r>
              <a:rPr lang="en-US" dirty="0"/>
              <a:t>District access – will see forms for District level and Building level</a:t>
            </a:r>
          </a:p>
          <a:p>
            <a:pPr lvl="1"/>
            <a:r>
              <a:rPr lang="en-US" dirty="0"/>
              <a:t>Building access – will only see Building level forms for that location</a:t>
            </a:r>
          </a:p>
          <a:p>
            <a:pPr lvl="1"/>
            <a:r>
              <a:rPr lang="en-US" dirty="0"/>
              <a:t>State Accredited – will see forms in both levels</a:t>
            </a:r>
          </a:p>
          <a:p>
            <a:pPr lvl="1"/>
            <a:r>
              <a:rPr lang="en-US" dirty="0"/>
              <a:t>Ind. Accredited  - will only see forms in the building level</a:t>
            </a:r>
          </a:p>
          <a:p>
            <a:pPr lvl="1"/>
            <a:r>
              <a:rPr lang="en-US" dirty="0"/>
              <a:t>AEAs – only one form under District level</a:t>
            </a:r>
          </a:p>
          <a:p>
            <a:r>
              <a:rPr lang="en-US" dirty="0"/>
              <a:t>Help takes you to the Spring BEDS webpage </a:t>
            </a:r>
          </a:p>
          <a:p>
            <a:r>
              <a:rPr lang="en-US" dirty="0"/>
              <a:t>Status (for Districts) – shows form completion status</a:t>
            </a:r>
          </a:p>
          <a:p>
            <a:pPr lvl="1"/>
            <a:r>
              <a:rPr lang="en-US" dirty="0"/>
              <a:t>The Calendar forms must be completed to see building forms</a:t>
            </a:r>
          </a:p>
          <a:p>
            <a:endParaRPr lang="en-US" dirty="0"/>
          </a:p>
        </p:txBody>
      </p:sp>
      <p:pic>
        <p:nvPicPr>
          <p:cNvPr id="5" name="Picture 4" descr="application menu">
            <a:extLst>
              <a:ext uri="{FF2B5EF4-FFF2-40B4-BE49-F238E27FC236}">
                <a16:creationId xmlns:a16="http://schemas.microsoft.com/office/drawing/2014/main" id="{0CA5C1B3-CE9C-6BED-02C2-04CB22FC0A4D}"/>
              </a:ext>
            </a:extLst>
          </p:cNvPr>
          <p:cNvPicPr>
            <a:picLocks noChangeAspect="1"/>
          </p:cNvPicPr>
          <p:nvPr/>
        </p:nvPicPr>
        <p:blipFill>
          <a:blip r:embed="rId2"/>
          <a:stretch>
            <a:fillRect/>
          </a:stretch>
        </p:blipFill>
        <p:spPr>
          <a:xfrm>
            <a:off x="980096" y="1872045"/>
            <a:ext cx="7821116" cy="724001"/>
          </a:xfrm>
          <a:prstGeom prst="rect">
            <a:avLst/>
          </a:prstGeom>
        </p:spPr>
      </p:pic>
    </p:spTree>
    <p:extLst>
      <p:ext uri="{BB962C8B-B14F-4D97-AF65-F5344CB8AC3E}">
        <p14:creationId xmlns:p14="http://schemas.microsoft.com/office/powerpoint/2010/main" val="3229121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1EE9E-DF03-331D-9C74-14E31BE015D2}"/>
              </a:ext>
            </a:extLst>
          </p:cNvPr>
          <p:cNvSpPr>
            <a:spLocks noGrp="1"/>
          </p:cNvSpPr>
          <p:nvPr>
            <p:ph type="title"/>
          </p:nvPr>
        </p:nvSpPr>
        <p:spPr/>
        <p:txBody>
          <a:bodyPr/>
          <a:lstStyle/>
          <a:p>
            <a:r>
              <a:rPr lang="en-US" dirty="0"/>
              <a:t>District and Building level Forms</a:t>
            </a:r>
          </a:p>
        </p:txBody>
      </p:sp>
      <p:graphicFrame>
        <p:nvGraphicFramePr>
          <p:cNvPr id="9" name="Content Placeholder 8">
            <a:extLst>
              <a:ext uri="{FF2B5EF4-FFF2-40B4-BE49-F238E27FC236}">
                <a16:creationId xmlns:a16="http://schemas.microsoft.com/office/drawing/2014/main" id="{8B638B3F-52ED-EA35-94F0-011356ADB371}"/>
              </a:ext>
            </a:extLst>
          </p:cNvPr>
          <p:cNvGraphicFramePr>
            <a:graphicFrameLocks noGrp="1"/>
          </p:cNvGraphicFramePr>
          <p:nvPr>
            <p:ph idx="1"/>
            <p:extLst>
              <p:ext uri="{D42A27DB-BD31-4B8C-83A1-F6EECF244321}">
                <p14:modId xmlns:p14="http://schemas.microsoft.com/office/powerpoint/2010/main" val="1858151497"/>
              </p:ext>
            </p:extLst>
          </p:nvPr>
        </p:nvGraphicFramePr>
        <p:xfrm>
          <a:off x="665018" y="849848"/>
          <a:ext cx="10943886" cy="5099331"/>
        </p:xfrm>
        <a:graphic>
          <a:graphicData uri="http://schemas.openxmlformats.org/drawingml/2006/table">
            <a:tbl>
              <a:tblPr firstRow="1">
                <a:tableStyleId>{5C22544A-7EE6-4342-B048-85BDC9FD1C3A}</a:tableStyleId>
              </a:tblPr>
              <a:tblGrid>
                <a:gridCol w="3160380">
                  <a:extLst>
                    <a:ext uri="{9D8B030D-6E8A-4147-A177-3AD203B41FA5}">
                      <a16:colId xmlns:a16="http://schemas.microsoft.com/office/drawing/2014/main" val="1321454483"/>
                    </a:ext>
                  </a:extLst>
                </a:gridCol>
                <a:gridCol w="2306224">
                  <a:extLst>
                    <a:ext uri="{9D8B030D-6E8A-4147-A177-3AD203B41FA5}">
                      <a16:colId xmlns:a16="http://schemas.microsoft.com/office/drawing/2014/main" val="2185762903"/>
                    </a:ext>
                  </a:extLst>
                </a:gridCol>
                <a:gridCol w="2046023">
                  <a:extLst>
                    <a:ext uri="{9D8B030D-6E8A-4147-A177-3AD203B41FA5}">
                      <a16:colId xmlns:a16="http://schemas.microsoft.com/office/drawing/2014/main" val="195082554"/>
                    </a:ext>
                  </a:extLst>
                </a:gridCol>
                <a:gridCol w="1704110">
                  <a:extLst>
                    <a:ext uri="{9D8B030D-6E8A-4147-A177-3AD203B41FA5}">
                      <a16:colId xmlns:a16="http://schemas.microsoft.com/office/drawing/2014/main" val="1567117144"/>
                    </a:ext>
                  </a:extLst>
                </a:gridCol>
                <a:gridCol w="1727149">
                  <a:extLst>
                    <a:ext uri="{9D8B030D-6E8A-4147-A177-3AD203B41FA5}">
                      <a16:colId xmlns:a16="http://schemas.microsoft.com/office/drawing/2014/main" val="307872839"/>
                    </a:ext>
                  </a:extLst>
                </a:gridCol>
              </a:tblGrid>
              <a:tr h="369471">
                <a:tc>
                  <a:txBody>
                    <a:bodyPr/>
                    <a:lstStyle/>
                    <a:p>
                      <a:pPr marL="0" marR="0" algn="l">
                        <a:spcBef>
                          <a:spcPts val="0"/>
                        </a:spcBef>
                        <a:spcAft>
                          <a:spcPts val="0"/>
                        </a:spcAft>
                      </a:pPr>
                      <a:r>
                        <a:rPr lang="en-US" sz="1200" dirty="0">
                          <a:effectLst/>
                        </a:rPr>
                        <a:t>Form</a:t>
                      </a:r>
                      <a:endParaRPr lang="en-US" sz="1200" b="1" dirty="0">
                        <a:solidFill>
                          <a:srgbClr val="FFFFFF"/>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lgn="l">
                        <a:spcBef>
                          <a:spcPts val="0"/>
                        </a:spcBef>
                        <a:spcAft>
                          <a:spcPts val="0"/>
                        </a:spcAft>
                      </a:pPr>
                      <a:r>
                        <a:rPr lang="en-US" sz="1200" dirty="0">
                          <a:effectLst/>
                        </a:rPr>
                        <a:t>District or Building level</a:t>
                      </a:r>
                      <a:endParaRPr lang="en-US" sz="1200" b="1" dirty="0">
                        <a:solidFill>
                          <a:srgbClr val="FFFFFF"/>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lgn="l">
                        <a:spcBef>
                          <a:spcPts val="0"/>
                        </a:spcBef>
                        <a:spcAft>
                          <a:spcPts val="0"/>
                        </a:spcAft>
                      </a:pPr>
                      <a:r>
                        <a:rPr lang="en-US" sz="1200" dirty="0">
                          <a:effectLst/>
                        </a:rPr>
                        <a:t>Public</a:t>
                      </a:r>
                      <a:endParaRPr lang="en-US" sz="1200" b="1" dirty="0">
                        <a:solidFill>
                          <a:srgbClr val="FFFFFF"/>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lgn="l">
                        <a:spcBef>
                          <a:spcPts val="0"/>
                        </a:spcBef>
                        <a:spcAft>
                          <a:spcPts val="0"/>
                        </a:spcAft>
                      </a:pPr>
                      <a:r>
                        <a:rPr lang="en-US" sz="1200" dirty="0">
                          <a:effectLst/>
                        </a:rPr>
                        <a:t>Nonpublic</a:t>
                      </a:r>
                    </a:p>
                    <a:p>
                      <a:pPr marL="0" marR="0" algn="l">
                        <a:spcBef>
                          <a:spcPts val="0"/>
                        </a:spcBef>
                        <a:spcAft>
                          <a:spcPts val="0"/>
                        </a:spcAft>
                      </a:pPr>
                      <a:r>
                        <a:rPr lang="en-US" sz="1200" dirty="0">
                          <a:effectLst/>
                        </a:rPr>
                        <a:t>(State Accredited)</a:t>
                      </a:r>
                      <a:endParaRPr lang="en-US" sz="1200" b="1" dirty="0">
                        <a:solidFill>
                          <a:srgbClr val="FFFFFF"/>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tc>
                  <a:txBody>
                    <a:bodyPr/>
                    <a:lstStyle/>
                    <a:p>
                      <a:pPr marL="0" marR="0" algn="l">
                        <a:spcBef>
                          <a:spcPts val="0"/>
                        </a:spcBef>
                        <a:spcAft>
                          <a:spcPts val="0"/>
                        </a:spcAft>
                      </a:pPr>
                      <a:r>
                        <a:rPr lang="en-US" sz="1200" dirty="0">
                          <a:effectLst/>
                        </a:rPr>
                        <a:t>Nonpublic</a:t>
                      </a:r>
                    </a:p>
                    <a:p>
                      <a:pPr marL="0" marR="0" algn="l">
                        <a:spcBef>
                          <a:spcPts val="0"/>
                        </a:spcBef>
                        <a:spcAft>
                          <a:spcPts val="0"/>
                        </a:spcAft>
                      </a:pPr>
                      <a:r>
                        <a:rPr lang="en-US" sz="1200" dirty="0">
                          <a:effectLst/>
                        </a:rPr>
                        <a:t>(Ind. Accredited)</a:t>
                      </a:r>
                      <a:endParaRPr lang="en-US" sz="1200" b="1" dirty="0">
                        <a:solidFill>
                          <a:srgbClr val="FFFFFF"/>
                        </a:solidFill>
                        <a:effectLst/>
                        <a:latin typeface="Arial" panose="020B0604020202020204" pitchFamily="34" charset="0"/>
                        <a:ea typeface="Calibri" panose="020F0502020204030204" pitchFamily="34" charset="0"/>
                      </a:endParaRPr>
                    </a:p>
                  </a:txBody>
                  <a:tcPr marL="36830" marR="36830" marT="36830" marB="36830" anchor="ctr">
                    <a:solidFill>
                      <a:srgbClr val="03617A"/>
                    </a:solidFill>
                  </a:tcPr>
                </a:tc>
                <a:extLst>
                  <a:ext uri="{0D108BD9-81ED-4DB2-BD59-A6C34878D82A}">
                    <a16:rowId xmlns:a16="http://schemas.microsoft.com/office/drawing/2014/main" val="1014505394"/>
                  </a:ext>
                </a:extLst>
              </a:tr>
              <a:tr h="220691">
                <a:tc>
                  <a:txBody>
                    <a:bodyPr/>
                    <a:lstStyle/>
                    <a:p>
                      <a:pPr marL="0" marR="0" algn="l">
                        <a:spcBef>
                          <a:spcPts val="0"/>
                        </a:spcBef>
                        <a:spcAft>
                          <a:spcPts val="0"/>
                        </a:spcAft>
                      </a:pPr>
                      <a:r>
                        <a:rPr lang="en-US" sz="1200">
                          <a:effectLst/>
                        </a:rPr>
                        <a:t>AEA Chiefs Salary </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AEA only</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1874884749"/>
                  </a:ext>
                </a:extLst>
              </a:tr>
              <a:tr h="369471">
                <a:tc>
                  <a:txBody>
                    <a:bodyPr/>
                    <a:lstStyle/>
                    <a:p>
                      <a:pPr marL="0" marR="0" algn="l">
                        <a:spcBef>
                          <a:spcPts val="0"/>
                        </a:spcBef>
                        <a:spcAft>
                          <a:spcPts val="0"/>
                        </a:spcAft>
                      </a:pPr>
                      <a:r>
                        <a:rPr lang="en-US" sz="1200">
                          <a:effectLst/>
                        </a:rPr>
                        <a:t>Seclusion and Restraint </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Public District,</a:t>
                      </a:r>
                    </a:p>
                    <a:p>
                      <a:pPr marL="0" marR="0" algn="l">
                        <a:spcBef>
                          <a:spcPts val="0"/>
                        </a:spcBef>
                        <a:spcAft>
                          <a:spcPts val="0"/>
                        </a:spcAft>
                      </a:pPr>
                      <a:r>
                        <a:rPr lang="en-US" sz="1200">
                          <a:effectLst/>
                        </a:rPr>
                        <a:t>Nonpublic Building**</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3738091867"/>
                  </a:ext>
                </a:extLst>
              </a:tr>
              <a:tr h="220691">
                <a:tc>
                  <a:txBody>
                    <a:bodyPr/>
                    <a:lstStyle/>
                    <a:p>
                      <a:pPr marL="0" marR="0" algn="l">
                        <a:spcBef>
                          <a:spcPts val="0"/>
                        </a:spcBef>
                        <a:spcAft>
                          <a:spcPts val="0"/>
                        </a:spcAft>
                      </a:pPr>
                      <a:r>
                        <a:rPr lang="en-US" sz="1200">
                          <a:effectLst/>
                        </a:rPr>
                        <a:t>Iowa Test Security </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Public District</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4118198487"/>
                  </a:ext>
                </a:extLst>
              </a:tr>
              <a:tr h="369471">
                <a:tc>
                  <a:txBody>
                    <a:bodyPr/>
                    <a:lstStyle/>
                    <a:p>
                      <a:pPr marL="0" marR="0" algn="l">
                        <a:spcBef>
                          <a:spcPts val="0"/>
                        </a:spcBef>
                        <a:spcAft>
                          <a:spcPts val="0"/>
                        </a:spcAft>
                      </a:pPr>
                      <a:r>
                        <a:rPr lang="en-US" sz="1200">
                          <a:effectLst/>
                        </a:rPr>
                        <a:t>Emergency Operations Plan (EOP) Verification</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Public District,</a:t>
                      </a:r>
                    </a:p>
                    <a:p>
                      <a:pPr marL="0" marR="0" algn="l">
                        <a:spcBef>
                          <a:spcPts val="0"/>
                        </a:spcBef>
                        <a:spcAft>
                          <a:spcPts val="0"/>
                        </a:spcAft>
                      </a:pPr>
                      <a:r>
                        <a:rPr lang="en-US" sz="1200">
                          <a:effectLst/>
                        </a:rPr>
                        <a:t>Nonpublic Building**</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497080059"/>
                  </a:ext>
                </a:extLst>
              </a:tr>
              <a:tr h="667031">
                <a:tc>
                  <a:txBody>
                    <a:bodyPr/>
                    <a:lstStyle/>
                    <a:p>
                      <a:pPr marL="0" marR="0" algn="l">
                        <a:spcBef>
                          <a:spcPts val="0"/>
                        </a:spcBef>
                        <a:spcAft>
                          <a:spcPts val="0"/>
                        </a:spcAft>
                      </a:pPr>
                      <a:r>
                        <a:rPr lang="en-US" sz="1200">
                          <a:effectLst/>
                        </a:rPr>
                        <a:t>Biliteracy Seal Student data</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Nonpublic Building**</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p>
                    <a:p>
                      <a:pPr marL="0" marR="0" algn="l">
                        <a:spcBef>
                          <a:spcPts val="0"/>
                        </a:spcBef>
                        <a:spcAft>
                          <a:spcPts val="0"/>
                        </a:spcAft>
                      </a:pPr>
                      <a:r>
                        <a:rPr lang="en-US" sz="1200">
                          <a:effectLst/>
                        </a:rPr>
                        <a:t>(data will be submitted in Spring SRI)</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p>
                    <a:p>
                      <a:pPr marL="0" marR="0" algn="l">
                        <a:spcBef>
                          <a:spcPts val="0"/>
                        </a:spcBef>
                        <a:spcAft>
                          <a:spcPts val="0"/>
                        </a:spcAft>
                      </a:pPr>
                      <a:r>
                        <a:rPr lang="en-US" sz="1200">
                          <a:effectLst/>
                        </a:rPr>
                        <a:t>(only if participating and not using SRI)</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dirty="0">
                          <a:effectLst/>
                        </a:rPr>
                        <a:t>Yes</a:t>
                      </a:r>
                    </a:p>
                    <a:p>
                      <a:pPr marL="0" marR="0" algn="l">
                        <a:spcBef>
                          <a:spcPts val="0"/>
                        </a:spcBef>
                        <a:spcAft>
                          <a:spcPts val="0"/>
                        </a:spcAft>
                      </a:pPr>
                      <a:r>
                        <a:rPr lang="en-US" sz="1200" dirty="0">
                          <a:effectLst/>
                        </a:rPr>
                        <a:t>(only if participating)</a:t>
                      </a:r>
                      <a:endParaRPr lang="en-US" sz="1200" dirty="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850978748"/>
                  </a:ext>
                </a:extLst>
              </a:tr>
              <a:tr h="369471">
                <a:tc>
                  <a:txBody>
                    <a:bodyPr/>
                    <a:lstStyle/>
                    <a:p>
                      <a:pPr marL="0" marR="0" algn="l">
                        <a:spcBef>
                          <a:spcPts val="0"/>
                        </a:spcBef>
                        <a:spcAft>
                          <a:spcPts val="0"/>
                        </a:spcAft>
                      </a:pPr>
                      <a:r>
                        <a:rPr lang="en-US" sz="1200">
                          <a:effectLst/>
                        </a:rPr>
                        <a:t>Calendar, Dates, Hours/Days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Public District,</a:t>
                      </a:r>
                    </a:p>
                    <a:p>
                      <a:pPr marL="0" marR="0" algn="l">
                        <a:spcBef>
                          <a:spcPts val="0"/>
                        </a:spcBef>
                        <a:spcAft>
                          <a:spcPts val="0"/>
                        </a:spcAft>
                      </a:pPr>
                      <a:r>
                        <a:rPr lang="en-US" sz="1200">
                          <a:effectLst/>
                        </a:rPr>
                        <a:t>Nonpublic Building**</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33381097"/>
                  </a:ext>
                </a:extLst>
              </a:tr>
              <a:tr h="220691">
                <a:tc>
                  <a:txBody>
                    <a:bodyPr/>
                    <a:lstStyle/>
                    <a:p>
                      <a:pPr marL="0" marR="0" algn="l">
                        <a:spcBef>
                          <a:spcPts val="0"/>
                        </a:spcBef>
                        <a:spcAft>
                          <a:spcPts val="0"/>
                        </a:spcAft>
                      </a:pPr>
                      <a:r>
                        <a:rPr lang="en-US" sz="1200">
                          <a:effectLst/>
                        </a:rPr>
                        <a:t>School Minutes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Building</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1070823974"/>
                  </a:ext>
                </a:extLst>
              </a:tr>
              <a:tr h="369471">
                <a:tc>
                  <a:txBody>
                    <a:bodyPr/>
                    <a:lstStyle/>
                    <a:p>
                      <a:pPr marL="0" marR="0" algn="l">
                        <a:spcBef>
                          <a:spcPts val="0"/>
                        </a:spcBef>
                        <a:spcAft>
                          <a:spcPts val="0"/>
                        </a:spcAft>
                      </a:pPr>
                      <a:r>
                        <a:rPr lang="en-US" sz="1200">
                          <a:effectLst/>
                        </a:rPr>
                        <a:t>Bullying and Harassment</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Public District,</a:t>
                      </a:r>
                    </a:p>
                    <a:p>
                      <a:pPr marL="0" marR="0" algn="l">
                        <a:spcBef>
                          <a:spcPts val="0"/>
                        </a:spcBef>
                        <a:spcAft>
                          <a:spcPts val="0"/>
                        </a:spcAft>
                      </a:pPr>
                      <a:r>
                        <a:rPr lang="en-US" sz="1200">
                          <a:effectLst/>
                        </a:rPr>
                        <a:t>Nonpublic Building**</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dirty="0">
                          <a:effectLst/>
                        </a:rPr>
                        <a:t>No</a:t>
                      </a:r>
                      <a:endParaRPr lang="en-US" sz="1200" dirty="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2641411375"/>
                  </a:ext>
                </a:extLst>
              </a:tr>
              <a:tr h="220691">
                <a:tc>
                  <a:txBody>
                    <a:bodyPr/>
                    <a:lstStyle/>
                    <a:p>
                      <a:pPr marL="0" marR="0" algn="l">
                        <a:spcBef>
                          <a:spcPts val="0"/>
                        </a:spcBef>
                        <a:spcAft>
                          <a:spcPts val="0"/>
                        </a:spcAft>
                      </a:pPr>
                      <a:r>
                        <a:rPr lang="en-US" sz="1200">
                          <a:effectLst/>
                        </a:rPr>
                        <a:t>EL Program Placement</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Building</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1484335732"/>
                  </a:ext>
                </a:extLst>
              </a:tr>
              <a:tr h="369471">
                <a:tc>
                  <a:txBody>
                    <a:bodyPr/>
                    <a:lstStyle/>
                    <a:p>
                      <a:pPr marL="0" marR="0" algn="l">
                        <a:spcBef>
                          <a:spcPts val="0"/>
                        </a:spcBef>
                        <a:spcAft>
                          <a:spcPts val="0"/>
                        </a:spcAft>
                      </a:pPr>
                      <a:r>
                        <a:rPr lang="en-US" sz="1200">
                          <a:effectLst/>
                        </a:rPr>
                        <a:t>EL Staff Professional Development</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Public District,</a:t>
                      </a:r>
                    </a:p>
                    <a:p>
                      <a:pPr marL="0" marR="0" algn="l">
                        <a:spcBef>
                          <a:spcPts val="0"/>
                        </a:spcBef>
                        <a:spcAft>
                          <a:spcPts val="0"/>
                        </a:spcAft>
                      </a:pPr>
                      <a:r>
                        <a:rPr lang="en-US" sz="1200">
                          <a:effectLst/>
                        </a:rPr>
                        <a:t>Nonpublic Building**</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2982318913"/>
                  </a:ext>
                </a:extLst>
              </a:tr>
              <a:tr h="231128">
                <a:tc>
                  <a:txBody>
                    <a:bodyPr/>
                    <a:lstStyle/>
                    <a:p>
                      <a:pPr marL="0" marR="0" algn="l">
                        <a:spcBef>
                          <a:spcPts val="0"/>
                        </a:spcBef>
                        <a:spcAft>
                          <a:spcPts val="0"/>
                        </a:spcAft>
                      </a:pPr>
                      <a:r>
                        <a:rPr lang="en-US" sz="1200">
                          <a:effectLst/>
                        </a:rPr>
                        <a:t>EL Student Reclassification</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Building</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1929647477"/>
                  </a:ext>
                </a:extLst>
              </a:tr>
              <a:tr h="220691">
                <a:tc>
                  <a:txBody>
                    <a:bodyPr/>
                    <a:lstStyle/>
                    <a:p>
                      <a:pPr marL="0" marR="0" algn="l">
                        <a:spcBef>
                          <a:spcPts val="0"/>
                        </a:spcBef>
                        <a:spcAft>
                          <a:spcPts val="0"/>
                        </a:spcAft>
                      </a:pPr>
                      <a:r>
                        <a:rPr lang="en-US" sz="1200">
                          <a:effectLst/>
                        </a:rPr>
                        <a:t>Persistently Dangerous Schools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Building</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dirty="0">
                          <a:effectLst/>
                        </a:rPr>
                        <a:t>No</a:t>
                      </a:r>
                      <a:endParaRPr lang="en-US" sz="1200" dirty="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4218894595"/>
                  </a:ext>
                </a:extLst>
              </a:tr>
              <a:tr h="220691">
                <a:tc>
                  <a:txBody>
                    <a:bodyPr/>
                    <a:lstStyle/>
                    <a:p>
                      <a:pPr marL="0" marR="0" algn="l">
                        <a:spcBef>
                          <a:spcPts val="0"/>
                        </a:spcBef>
                        <a:spcAft>
                          <a:spcPts val="0"/>
                        </a:spcAft>
                      </a:pPr>
                      <a:r>
                        <a:rPr lang="en-US" sz="1200">
                          <a:effectLst/>
                        </a:rPr>
                        <a:t>Teacher Evaluations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Building</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Yes</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a:effectLst/>
                        </a:rPr>
                        <a:t>No</a:t>
                      </a:r>
                      <a:endParaRPr lang="en-US" sz="1200">
                        <a:solidFill>
                          <a:srgbClr val="404040"/>
                        </a:solidFill>
                        <a:effectLst/>
                        <a:latin typeface="Arial" panose="020B0604020202020204" pitchFamily="34" charset="0"/>
                        <a:ea typeface="Calibri" panose="020F0502020204030204" pitchFamily="34" charset="0"/>
                      </a:endParaRPr>
                    </a:p>
                  </a:txBody>
                  <a:tcPr marL="36830" marR="36830" marT="36830" marB="36830"/>
                </a:tc>
                <a:tc>
                  <a:txBody>
                    <a:bodyPr/>
                    <a:lstStyle/>
                    <a:p>
                      <a:pPr marL="0" marR="0" algn="l">
                        <a:spcBef>
                          <a:spcPts val="0"/>
                        </a:spcBef>
                        <a:spcAft>
                          <a:spcPts val="0"/>
                        </a:spcAft>
                      </a:pPr>
                      <a:r>
                        <a:rPr lang="en-US" sz="1200" dirty="0">
                          <a:effectLst/>
                        </a:rPr>
                        <a:t>No</a:t>
                      </a:r>
                      <a:endParaRPr lang="en-US" sz="1200" dirty="0">
                        <a:solidFill>
                          <a:srgbClr val="404040"/>
                        </a:solidFill>
                        <a:effectLst/>
                        <a:latin typeface="Arial" panose="020B0604020202020204" pitchFamily="34" charset="0"/>
                        <a:ea typeface="Calibri" panose="020F0502020204030204" pitchFamily="34" charset="0"/>
                      </a:endParaRPr>
                    </a:p>
                  </a:txBody>
                  <a:tcPr marL="36830" marR="36830" marT="36830" marB="36830"/>
                </a:tc>
                <a:extLst>
                  <a:ext uri="{0D108BD9-81ED-4DB2-BD59-A6C34878D82A}">
                    <a16:rowId xmlns:a16="http://schemas.microsoft.com/office/drawing/2014/main" val="1826306618"/>
                  </a:ext>
                </a:extLst>
              </a:tr>
            </a:tbl>
          </a:graphicData>
        </a:graphic>
      </p:graphicFrame>
      <p:sp>
        <p:nvSpPr>
          <p:cNvPr id="11" name="TextBox 10">
            <a:extLst>
              <a:ext uri="{FF2B5EF4-FFF2-40B4-BE49-F238E27FC236}">
                <a16:creationId xmlns:a16="http://schemas.microsoft.com/office/drawing/2014/main" id="{68A029D9-17ED-83D2-1F6A-88D834C2FDE3}"/>
              </a:ext>
            </a:extLst>
          </p:cNvPr>
          <p:cNvSpPr txBox="1"/>
          <p:nvPr/>
        </p:nvSpPr>
        <p:spPr>
          <a:xfrm>
            <a:off x="583096" y="6199757"/>
            <a:ext cx="11428795" cy="564257"/>
          </a:xfrm>
          <a:prstGeom prst="rect">
            <a:avLst/>
          </a:prstGeom>
          <a:noFill/>
        </p:spPr>
        <p:txBody>
          <a:bodyPr wrap="square">
            <a:spAutoFit/>
          </a:bodyPr>
          <a:lstStyle/>
          <a:p>
            <a:pPr marL="0" marR="0">
              <a:spcBef>
                <a:spcPts val="0"/>
              </a:spcBef>
              <a:spcAft>
                <a:spcPts val="800"/>
              </a:spcAft>
            </a:pPr>
            <a:r>
              <a:rPr lang="en-US" sz="1200" dirty="0">
                <a:solidFill>
                  <a:srgbClr val="404040"/>
                </a:solidFill>
                <a:effectLst/>
                <a:latin typeface="Arial" panose="020B0604020202020204" pitchFamily="34" charset="0"/>
                <a:ea typeface="Calibri" panose="020F0502020204030204" pitchFamily="34" charset="0"/>
              </a:rPr>
              <a:t>* If the nonpublic school </a:t>
            </a:r>
            <a:r>
              <a:rPr lang="en-US" sz="1200" b="1" dirty="0">
                <a:solidFill>
                  <a:srgbClr val="404040"/>
                </a:solidFill>
                <a:effectLst/>
                <a:latin typeface="Arial" panose="020B0604020202020204" pitchFamily="34" charset="0"/>
                <a:ea typeface="Calibri" panose="020F0502020204030204" pitchFamily="34" charset="0"/>
              </a:rPr>
              <a:t>does not submit student-level data in SRI</a:t>
            </a:r>
            <a:r>
              <a:rPr lang="en-US" sz="1200" dirty="0">
                <a:solidFill>
                  <a:srgbClr val="404040"/>
                </a:solidFill>
                <a:effectLst/>
                <a:latin typeface="Arial" panose="020B0604020202020204" pitchFamily="34" charset="0"/>
                <a:ea typeface="Calibri" panose="020F0502020204030204" pitchFamily="34" charset="0"/>
              </a:rPr>
              <a:t>, this form will need to be completed.</a:t>
            </a:r>
          </a:p>
          <a:p>
            <a:r>
              <a:rPr lang="en-US" sz="1200" dirty="0">
                <a:solidFill>
                  <a:srgbClr val="404040"/>
                </a:solidFill>
                <a:effectLst/>
                <a:latin typeface="Arial" panose="020B0604020202020204" pitchFamily="34" charset="0"/>
                <a:ea typeface="Calibri" panose="020F0502020204030204" pitchFamily="34" charset="0"/>
              </a:rPr>
              <a:t>** State accredited nonpublic buildings need to complete forms at </a:t>
            </a:r>
            <a:r>
              <a:rPr lang="en-US" sz="1200" b="1" dirty="0">
                <a:solidFill>
                  <a:srgbClr val="404040"/>
                </a:solidFill>
                <a:effectLst/>
                <a:latin typeface="Arial" panose="020B0604020202020204" pitchFamily="34" charset="0"/>
                <a:ea typeface="Calibri" panose="020F0502020204030204" pitchFamily="34" charset="0"/>
              </a:rPr>
              <a:t>both the District and Building levels</a:t>
            </a:r>
            <a:r>
              <a:rPr lang="en-US" sz="1200" dirty="0">
                <a:solidFill>
                  <a:srgbClr val="404040"/>
                </a:solidFill>
                <a:effectLst/>
                <a:latin typeface="Arial" panose="020B0604020202020204" pitchFamily="34" charset="0"/>
                <a:ea typeface="Calibri" panose="020F0502020204030204" pitchFamily="34" charset="0"/>
              </a:rPr>
              <a:t>. Nonpublic systems will not have access to forms.</a:t>
            </a:r>
            <a:endParaRPr lang="en-US" sz="1200" dirty="0"/>
          </a:p>
        </p:txBody>
      </p:sp>
    </p:spTree>
    <p:extLst>
      <p:ext uri="{BB962C8B-B14F-4D97-AF65-F5344CB8AC3E}">
        <p14:creationId xmlns:p14="http://schemas.microsoft.com/office/powerpoint/2010/main" val="1535446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A1F0F-8D31-BFFF-7AC3-D7EE1AD62F4B}"/>
              </a:ext>
            </a:extLst>
          </p:cNvPr>
          <p:cNvSpPr>
            <a:spLocks noGrp="1"/>
          </p:cNvSpPr>
          <p:nvPr>
            <p:ph type="title"/>
          </p:nvPr>
        </p:nvSpPr>
        <p:spPr/>
        <p:txBody>
          <a:bodyPr/>
          <a:lstStyle/>
          <a:p>
            <a:r>
              <a:rPr lang="en-US" dirty="0"/>
              <a:t>Calendar and School Minutes</a:t>
            </a:r>
          </a:p>
        </p:txBody>
      </p:sp>
      <p:sp>
        <p:nvSpPr>
          <p:cNvPr id="3" name="Content Placeholder 2">
            <a:extLst>
              <a:ext uri="{FF2B5EF4-FFF2-40B4-BE49-F238E27FC236}">
                <a16:creationId xmlns:a16="http://schemas.microsoft.com/office/drawing/2014/main" id="{D211E6E2-98FF-374E-7237-AC57A4D4BFC6}"/>
              </a:ext>
            </a:extLst>
          </p:cNvPr>
          <p:cNvSpPr>
            <a:spLocks noGrp="1"/>
          </p:cNvSpPr>
          <p:nvPr>
            <p:ph idx="1"/>
          </p:nvPr>
        </p:nvSpPr>
        <p:spPr>
          <a:xfrm>
            <a:off x="1111827" y="1350818"/>
            <a:ext cx="10037618" cy="4946073"/>
          </a:xfrm>
        </p:spPr>
        <p:txBody>
          <a:bodyPr>
            <a:normAutofit fontScale="92500" lnSpcReduction="20000"/>
          </a:bodyPr>
          <a:lstStyle/>
          <a:p>
            <a:pPr marL="0" indent="0">
              <a:buNone/>
            </a:pPr>
            <a:r>
              <a:rPr lang="en-US" sz="2200" dirty="0"/>
              <a:t>For districts and state accredited nonpublic schools</a:t>
            </a:r>
          </a:p>
          <a:p>
            <a:pPr lvl="1">
              <a:lnSpc>
                <a:spcPct val="100000"/>
              </a:lnSpc>
            </a:pPr>
            <a:r>
              <a:rPr lang="en-US" sz="2200" dirty="0"/>
              <a:t>The district-level Calendar form, with the selection of Hours or Days of instruction, will need to be completed and saved before buildings will have access to the School Minutes form.</a:t>
            </a:r>
          </a:p>
          <a:p>
            <a:pPr marL="342900" lvl="1" indent="0">
              <a:lnSpc>
                <a:spcPct val="100000"/>
              </a:lnSpc>
              <a:buNone/>
            </a:pPr>
            <a:endParaRPr lang="en-US" sz="2200" dirty="0"/>
          </a:p>
          <a:p>
            <a:pPr lvl="1">
              <a:lnSpc>
                <a:spcPct val="100000"/>
              </a:lnSpc>
            </a:pPr>
            <a:r>
              <a:rPr lang="en-US" sz="2200" dirty="0"/>
              <a:t>When entering dates, you may type the date in using MM/DD/YYYY format or select a date from the pop-up calendar. Move your cursor to the left of the month name to select a previous month or move your cursor to the right to select a future month. </a:t>
            </a:r>
            <a:r>
              <a:rPr lang="en-US" sz="2200" b="1" dirty="0"/>
              <a:t>Don’t start the year prior to August 23</a:t>
            </a:r>
            <a:r>
              <a:rPr lang="en-US" sz="2200" b="1" baseline="30000" dirty="0"/>
              <a:t>rd</a:t>
            </a:r>
            <a:r>
              <a:rPr lang="en-US" sz="2200" b="1" dirty="0"/>
              <a:t> and end the school year in 2027!!</a:t>
            </a:r>
          </a:p>
          <a:p>
            <a:pPr lvl="1">
              <a:lnSpc>
                <a:spcPct val="100000"/>
              </a:lnSpc>
            </a:pPr>
            <a:endParaRPr lang="en-US" sz="2200" b="1" dirty="0"/>
          </a:p>
          <a:p>
            <a:pPr lvl="1">
              <a:lnSpc>
                <a:spcPct val="100000"/>
              </a:lnSpc>
            </a:pPr>
            <a:r>
              <a:rPr lang="en-US" sz="2200" dirty="0"/>
              <a:t>When entering times in the School Minutes for, you may type in the time followed by am or pm (such as 8:15am) or choose from the time picker. Please be careful about typing or picking times as am or pm!!</a:t>
            </a:r>
          </a:p>
          <a:p>
            <a:pPr marL="342900" lvl="1" indent="0">
              <a:lnSpc>
                <a:spcPct val="100000"/>
              </a:lnSpc>
              <a:buNone/>
            </a:pPr>
            <a:endParaRPr lang="en-US" sz="2200" dirty="0"/>
          </a:p>
          <a:p>
            <a:pPr lvl="1">
              <a:lnSpc>
                <a:spcPct val="100000"/>
              </a:lnSpc>
            </a:pPr>
            <a:r>
              <a:rPr lang="en-US" sz="2200" dirty="0"/>
              <a:t>Building menu is for 2025-2026 school year. Closing buildings – put in 1 day in the Full Day schedule. Won’t see new 2026-2027 buildings in building menu.</a:t>
            </a:r>
          </a:p>
          <a:p>
            <a:endParaRPr lang="en-US" dirty="0"/>
          </a:p>
        </p:txBody>
      </p:sp>
    </p:spTree>
    <p:extLst>
      <p:ext uri="{BB962C8B-B14F-4D97-AF65-F5344CB8AC3E}">
        <p14:creationId xmlns:p14="http://schemas.microsoft.com/office/powerpoint/2010/main" val="3578682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84FE4-3473-AF80-B906-57F24E7396DC}"/>
              </a:ext>
            </a:extLst>
          </p:cNvPr>
          <p:cNvSpPr>
            <a:spLocks noGrp="1"/>
          </p:cNvSpPr>
          <p:nvPr>
            <p:ph type="title"/>
          </p:nvPr>
        </p:nvSpPr>
        <p:spPr/>
        <p:txBody>
          <a:bodyPr/>
          <a:lstStyle/>
          <a:p>
            <a:r>
              <a:rPr lang="en-US" dirty="0"/>
              <a:t>General Information</a:t>
            </a:r>
          </a:p>
        </p:txBody>
      </p:sp>
      <p:sp>
        <p:nvSpPr>
          <p:cNvPr id="3" name="Content Placeholder 2">
            <a:extLst>
              <a:ext uri="{FF2B5EF4-FFF2-40B4-BE49-F238E27FC236}">
                <a16:creationId xmlns:a16="http://schemas.microsoft.com/office/drawing/2014/main" id="{5CB64BB3-E715-0C86-007C-4584708AD2CE}"/>
              </a:ext>
            </a:extLst>
          </p:cNvPr>
          <p:cNvSpPr>
            <a:spLocks noGrp="1"/>
          </p:cNvSpPr>
          <p:nvPr>
            <p:ph idx="1"/>
          </p:nvPr>
        </p:nvSpPr>
        <p:spPr/>
        <p:txBody>
          <a:bodyPr/>
          <a:lstStyle/>
          <a:p>
            <a:r>
              <a:rPr lang="en-US" b="1" dirty="0"/>
              <a:t>Click the ‘Save’ button!!</a:t>
            </a:r>
            <a:r>
              <a:rPr lang="en-US" dirty="0"/>
              <a:t> If data is required (in some cases, zeros have been prepopulated into fields), you will not see the ‘Save’ button on the page until answers are provided for all questions on the form.</a:t>
            </a:r>
          </a:p>
          <a:p>
            <a:pPr lvl="1"/>
            <a:r>
              <a:rPr lang="en-US" dirty="0"/>
              <a:t>Even if no changes to the form are needed (all zeros are fine), you must click the Save button.</a:t>
            </a:r>
          </a:p>
          <a:p>
            <a:r>
              <a:rPr lang="en-US" dirty="0"/>
              <a:t>You may need to click the tab key or click somewhere on the screen after data entry is complete to display the ‘Save’ button.</a:t>
            </a:r>
          </a:p>
          <a:p>
            <a:r>
              <a:rPr lang="en-US" dirty="0"/>
              <a:t>Nonpublic systems will not have access to forms. Each school will be accessed separately.</a:t>
            </a:r>
          </a:p>
          <a:p>
            <a:r>
              <a:rPr lang="en-US" dirty="0"/>
              <a:t>Districts – use the Status link on the homepage to see forms.  Will see Building forms once the Calendar form is done. Can certify when all say True</a:t>
            </a:r>
          </a:p>
          <a:p>
            <a:r>
              <a:rPr lang="en-US" dirty="0"/>
              <a:t>Ind. Accredited – certify button is missing, just complete the forms and save.</a:t>
            </a:r>
          </a:p>
          <a:p>
            <a:pPr marL="0" indent="0">
              <a:buNone/>
            </a:pPr>
            <a:endParaRPr lang="en-US" dirty="0"/>
          </a:p>
        </p:txBody>
      </p:sp>
    </p:spTree>
    <p:extLst>
      <p:ext uri="{BB962C8B-B14F-4D97-AF65-F5344CB8AC3E}">
        <p14:creationId xmlns:p14="http://schemas.microsoft.com/office/powerpoint/2010/main" val="2457779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10FB7-117B-34FC-C219-10C6144D1B98}"/>
              </a:ext>
            </a:extLst>
          </p:cNvPr>
          <p:cNvSpPr>
            <a:spLocks noGrp="1"/>
          </p:cNvSpPr>
          <p:nvPr>
            <p:ph type="title"/>
          </p:nvPr>
        </p:nvSpPr>
        <p:spPr/>
        <p:txBody>
          <a:bodyPr/>
          <a:lstStyle/>
          <a:p>
            <a:r>
              <a:rPr lang="en-US" dirty="0"/>
              <a:t>Final Thoughts</a:t>
            </a:r>
          </a:p>
        </p:txBody>
      </p:sp>
      <p:sp>
        <p:nvSpPr>
          <p:cNvPr id="3" name="Content Placeholder 2">
            <a:extLst>
              <a:ext uri="{FF2B5EF4-FFF2-40B4-BE49-F238E27FC236}">
                <a16:creationId xmlns:a16="http://schemas.microsoft.com/office/drawing/2014/main" id="{0D8CE00B-6554-84FD-192F-7446961FA874}"/>
              </a:ext>
            </a:extLst>
          </p:cNvPr>
          <p:cNvSpPr>
            <a:spLocks noGrp="1"/>
          </p:cNvSpPr>
          <p:nvPr>
            <p:ph idx="1"/>
          </p:nvPr>
        </p:nvSpPr>
        <p:spPr/>
        <p:txBody>
          <a:bodyPr/>
          <a:lstStyle/>
          <a:p>
            <a:r>
              <a:rPr lang="en-US" dirty="0"/>
              <a:t>Work with local security officers or the Portal helpdesk to help get access to other staff members.</a:t>
            </a:r>
          </a:p>
          <a:p>
            <a:r>
              <a:rPr lang="en-US" dirty="0"/>
              <a:t>Security officers: clean up access to Portal applications for staff who are no longer employed, will be leaving at end of the school year, or do not work with the Portal applications.</a:t>
            </a:r>
          </a:p>
          <a:p>
            <a:r>
              <a:rPr lang="en-US" dirty="0"/>
              <a:t>School Information Update – if you work with this application:</a:t>
            </a:r>
          </a:p>
          <a:p>
            <a:pPr lvl="1"/>
            <a:r>
              <a:rPr lang="en-US" dirty="0"/>
              <a:t>Please review, update, and certify SIU</a:t>
            </a:r>
          </a:p>
          <a:p>
            <a:pPr lvl="1"/>
            <a:r>
              <a:rPr lang="en-US" dirty="0"/>
              <a:t>Jennifer Thomas (</a:t>
            </a:r>
            <a:r>
              <a:rPr lang="en-US" dirty="0" err="1"/>
              <a:t>Jennifer.Thomas</a:t>
            </a:r>
            <a:r>
              <a:rPr lang="en-US" dirty="0"/>
              <a:t> @iowa.gov, 515-725-2252) can assist with questions.</a:t>
            </a:r>
          </a:p>
          <a:p>
            <a:r>
              <a:rPr lang="en-US" dirty="0"/>
              <a:t>June 30 is the deadline for completion. Please call or email me for </a:t>
            </a:r>
            <a:r>
              <a:rPr lang="en-US"/>
              <a:t>assistance.</a:t>
            </a:r>
            <a:endParaRPr lang="en-US" dirty="0"/>
          </a:p>
        </p:txBody>
      </p:sp>
    </p:spTree>
    <p:extLst>
      <p:ext uri="{BB962C8B-B14F-4D97-AF65-F5344CB8AC3E}">
        <p14:creationId xmlns:p14="http://schemas.microsoft.com/office/powerpoint/2010/main" val="594044217"/>
      </p:ext>
    </p:extLst>
  </p:cSld>
  <p:clrMapOvr>
    <a:masterClrMapping/>
  </p:clrMapOvr>
</p:sld>
</file>

<file path=ppt/theme/theme1.xml><?xml version="1.0" encoding="utf-8"?>
<a:theme xmlns:a="http://schemas.openxmlformats.org/drawingml/2006/main" name="Theme1">
  <a:themeElements>
    <a:clrScheme name="Iowa Department of Education">
      <a:dk1>
        <a:sysClr val="windowText" lastClr="000000"/>
      </a:dk1>
      <a:lt1>
        <a:sysClr val="window" lastClr="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artment branded template.pptx" id="{0B40A654-340A-4A68-9D90-F00228971883}" vid="{24737E32-622D-436C-8DD0-DB597522B25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Department branded template (2)</Template>
  <TotalTime>1405</TotalTime>
  <Words>940</Words>
  <Application>Microsoft Office PowerPoint</Application>
  <PresentationFormat>Widescreen</PresentationFormat>
  <Paragraphs>168</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Theme1</vt:lpstr>
      <vt:lpstr>Spring BEDS</vt:lpstr>
      <vt:lpstr>2025-2026 data collection contacts</vt:lpstr>
      <vt:lpstr>Homepage</vt:lpstr>
      <vt:lpstr>District and Building level Forms</vt:lpstr>
      <vt:lpstr>Calendar and School Minutes</vt:lpstr>
      <vt:lpstr>General Information</vt:lpstr>
      <vt:lpstr>Final Thoughts</vt:lpstr>
    </vt:vector>
  </TitlesOfParts>
  <Company>State of Iowa IDOE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Neese, Shelly [IDOE]</dc:creator>
  <cp:lastModifiedBy>Albers, Lisa [IDOE]</cp:lastModifiedBy>
  <cp:revision>2</cp:revision>
  <dcterms:created xsi:type="dcterms:W3CDTF">2026-04-13T20:32:33Z</dcterms:created>
  <dcterms:modified xsi:type="dcterms:W3CDTF">2026-04-16T17:42:57Z</dcterms:modified>
</cp:coreProperties>
</file>