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9"/>
  </p:handoutMasterIdLst>
  <p:sldIdLst>
    <p:sldId id="264" r:id="rId2"/>
    <p:sldId id="265" r:id="rId3"/>
    <p:sldId id="269" r:id="rId4"/>
    <p:sldId id="270" r:id="rId5"/>
    <p:sldId id="271" r:id="rId6"/>
    <p:sldId id="272" r:id="rId7"/>
    <p:sldId id="273"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3617A"/>
    <a:srgbClr val="002C50"/>
    <a:srgbClr val="005BA3"/>
    <a:srgbClr val="002A4B"/>
    <a:srgbClr val="FFC200"/>
    <a:srgbClr val="33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987" autoAdjust="0"/>
    <p:restoredTop sz="95366" autoAdjust="0"/>
  </p:normalViewPr>
  <p:slideViewPr>
    <p:cSldViewPr snapToGrid="0">
      <p:cViewPr varScale="1">
        <p:scale>
          <a:sx n="100" d="100"/>
          <a:sy n="100" d="100"/>
        </p:scale>
        <p:origin x="90" y="204"/>
      </p:cViewPr>
      <p:guideLst/>
    </p:cSldViewPr>
  </p:slideViewPr>
  <p:outlineViewPr>
    <p:cViewPr>
      <p:scale>
        <a:sx n="33" d="100"/>
        <a:sy n="33" d="100"/>
      </p:scale>
      <p:origin x="0" y="-5237"/>
    </p:cViewPr>
  </p:outlineViewPr>
  <p:notesTextViewPr>
    <p:cViewPr>
      <p:scale>
        <a:sx n="1" d="1"/>
        <a:sy n="1" d="1"/>
      </p:scale>
      <p:origin x="0" y="0"/>
    </p:cViewPr>
  </p:notesTextViewPr>
  <p:notesViewPr>
    <p:cSldViewPr snapToGrid="0">
      <p:cViewPr varScale="1">
        <p:scale>
          <a:sx n="131" d="100"/>
          <a:sy n="131" d="100"/>
        </p:scale>
        <p:origin x="120" y="2483"/>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6C305F5-F0DD-4300-8F2D-570062903BA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9174C44F-0A5B-40B1-AAC2-735C4F1F0BB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8AF9197-5DDD-4AE4-95A0-BF30D5F3130D}" type="datetimeFigureOut">
              <a:rPr lang="en-US" smtClean="0"/>
              <a:t>4/16/2026</a:t>
            </a:fld>
            <a:endParaRPr lang="en-US"/>
          </a:p>
        </p:txBody>
      </p:sp>
      <p:sp>
        <p:nvSpPr>
          <p:cNvPr id="4" name="Footer Placeholder 3">
            <a:extLst>
              <a:ext uri="{FF2B5EF4-FFF2-40B4-BE49-F238E27FC236}">
                <a16:creationId xmlns:a16="http://schemas.microsoft.com/office/drawing/2014/main" id="{58D3E2B1-4E03-4462-80FA-87624E50F86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846FC4EE-A805-4114-8480-925C907E5B4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75A2215-B781-43D0-B5B5-C2C79FDCC25A}" type="slidenum">
              <a:rPr lang="en-US" smtClean="0"/>
              <a:t>‹#›</a:t>
            </a:fld>
            <a:endParaRPr lang="en-US"/>
          </a:p>
        </p:txBody>
      </p:sp>
    </p:spTree>
    <p:extLst>
      <p:ext uri="{BB962C8B-B14F-4D97-AF65-F5344CB8AC3E}">
        <p14:creationId xmlns:p14="http://schemas.microsoft.com/office/powerpoint/2010/main" val="1486846738"/>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03617A"/>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89270" y="1074695"/>
            <a:ext cx="11636841" cy="2160104"/>
          </a:xfrm>
        </p:spPr>
        <p:txBody>
          <a:bodyPr anchor="b"/>
          <a:lstStyle>
            <a:lvl1pPr algn="ctr">
              <a:defRPr sz="4500" b="1">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289270" y="3838162"/>
            <a:ext cx="11636841" cy="1282148"/>
          </a:xfrm>
        </p:spPr>
        <p:txBody>
          <a:bodyPr>
            <a:normAutofit/>
          </a:bodyPr>
          <a:lstStyle>
            <a:lvl1pPr marL="0" indent="0" algn="ctr">
              <a:buNone/>
              <a:defRPr sz="2400" b="1">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pic>
        <p:nvPicPr>
          <p:cNvPr id="8" name="Picture 7">
            <a:extLst>
              <a:ext uri="{FF2B5EF4-FFF2-40B4-BE49-F238E27FC236}">
                <a16:creationId xmlns:a16="http://schemas.microsoft.com/office/drawing/2014/main" id="{9E449C12-D024-40FB-BD36-751317A1B63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99884" y="5866793"/>
            <a:ext cx="4996116" cy="458004"/>
          </a:xfrm>
          <a:prstGeom prst="rect">
            <a:avLst/>
          </a:prstGeom>
        </p:spPr>
      </p:pic>
    </p:spTree>
    <p:extLst>
      <p:ext uri="{BB962C8B-B14F-4D97-AF65-F5344CB8AC3E}">
        <p14:creationId xmlns:p14="http://schemas.microsoft.com/office/powerpoint/2010/main" val="6080032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374E76C-7E8E-4A34-94C9-4F7AB65D5B60}"/>
              </a:ext>
            </a:extLst>
          </p:cNvPr>
          <p:cNvSpPr/>
          <p:nvPr userDrawn="1"/>
        </p:nvSpPr>
        <p:spPr>
          <a:xfrm>
            <a:off x="0" y="0"/>
            <a:ext cx="12192000" cy="737419"/>
          </a:xfrm>
          <a:prstGeom prst="rect">
            <a:avLst/>
          </a:prstGeom>
          <a:solidFill>
            <a:srgbClr val="0361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339213" y="2"/>
            <a:ext cx="11269691" cy="737417"/>
          </a:xfrm>
        </p:spPr>
        <p:txBody>
          <a:bodyPr/>
          <a:lstStyle>
            <a:lvl1pPr algn="l">
              <a:defRPr/>
            </a:lvl1pPr>
          </a:lstStyle>
          <a:p>
            <a:r>
              <a:rPr lang="en-US"/>
              <a:t>Click to edit Master title style</a:t>
            </a:r>
            <a:endParaRPr lang="en-US" dirty="0"/>
          </a:p>
        </p:txBody>
      </p:sp>
      <p:sp>
        <p:nvSpPr>
          <p:cNvPr id="3" name="Content Placeholder 2"/>
          <p:cNvSpPr>
            <a:spLocks noGrp="1"/>
          </p:cNvSpPr>
          <p:nvPr>
            <p:ph idx="1"/>
          </p:nvPr>
        </p:nvSpPr>
        <p:spPr>
          <a:xfrm>
            <a:off x="689112" y="1460499"/>
            <a:ext cx="10813776"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37600421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CB20607-4DEF-431C-A44B-C8511C6D22E3}"/>
              </a:ext>
            </a:extLst>
          </p:cNvPr>
          <p:cNvSpPr/>
          <p:nvPr userDrawn="1"/>
        </p:nvSpPr>
        <p:spPr>
          <a:xfrm>
            <a:off x="0" y="0"/>
            <a:ext cx="4182894" cy="6858000"/>
          </a:xfrm>
          <a:prstGeom prst="rect">
            <a:avLst/>
          </a:prstGeom>
          <a:solidFill>
            <a:srgbClr val="0361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08561" y="428017"/>
            <a:ext cx="3540869" cy="5906522"/>
          </a:xfrm>
        </p:spPr>
        <p:txBody>
          <a:bodyPr/>
          <a:lstStyle>
            <a:lvl1pPr>
              <a:defRPr>
                <a:solidFill>
                  <a:schemeClr val="bg1"/>
                </a:solidFill>
              </a:defRPr>
            </a:lvl1pPr>
          </a:lstStyle>
          <a:p>
            <a:r>
              <a:rPr lang="en-US"/>
              <a:t>Click to edit Master title style</a:t>
            </a:r>
            <a:endParaRPr lang="en-US" dirty="0"/>
          </a:p>
        </p:txBody>
      </p:sp>
      <p:sp>
        <p:nvSpPr>
          <p:cNvPr id="3" name="Content Placeholder 2"/>
          <p:cNvSpPr>
            <a:spLocks noGrp="1"/>
          </p:cNvSpPr>
          <p:nvPr>
            <p:ph idx="1"/>
          </p:nvPr>
        </p:nvSpPr>
        <p:spPr>
          <a:xfrm>
            <a:off x="4591454" y="428017"/>
            <a:ext cx="7017449" cy="5906522"/>
          </a:xfrm>
        </p:spPr>
        <p:txBody>
          <a:bodyPr anchor="ctr"/>
          <a:lstStyle>
            <a:lvl1pPr>
              <a:defRPr sz="2800"/>
            </a:lvl1pPr>
            <a:lvl2pPr>
              <a:defRPr sz="2400"/>
            </a:lvl2pPr>
            <a:lvl3pPr>
              <a:defRPr sz="1600"/>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0254099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33A049F-0AA7-42BB-B95E-DA2BBB2C9B46}"/>
              </a:ext>
            </a:extLst>
          </p:cNvPr>
          <p:cNvSpPr/>
          <p:nvPr userDrawn="1"/>
        </p:nvSpPr>
        <p:spPr>
          <a:xfrm>
            <a:off x="0" y="2268535"/>
            <a:ext cx="12192000" cy="3275783"/>
          </a:xfrm>
          <a:prstGeom prst="rect">
            <a:avLst/>
          </a:prstGeom>
          <a:solidFill>
            <a:srgbClr val="0361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1851" y="1709740"/>
            <a:ext cx="10515600" cy="2852737"/>
          </a:xfrm>
        </p:spPr>
        <p:txBody>
          <a:bodyPr anchor="b"/>
          <a:lstStyle>
            <a:lvl1pPr>
              <a:defRPr sz="45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1800">
                <a:solidFill>
                  <a:schemeClr val="bg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0415781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679B5E-A9C9-4BC4-A0E5-5A7B616E1B2A}"/>
              </a:ext>
            </a:extLst>
          </p:cNvPr>
          <p:cNvSpPr/>
          <p:nvPr userDrawn="1"/>
        </p:nvSpPr>
        <p:spPr>
          <a:xfrm>
            <a:off x="0" y="0"/>
            <a:ext cx="12192000" cy="1192696"/>
          </a:xfrm>
          <a:prstGeom prst="rect">
            <a:avLst/>
          </a:prstGeom>
          <a:solidFill>
            <a:srgbClr val="0361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92797" y="1"/>
            <a:ext cx="10515600" cy="1192696"/>
          </a:xfrm>
        </p:spPr>
        <p:txBody>
          <a:bodyPr/>
          <a:lstStyle/>
          <a:p>
            <a:r>
              <a:rPr lang="en-US"/>
              <a:t>Click to edit Master title style</a:t>
            </a:r>
          </a:p>
        </p:txBody>
      </p:sp>
      <p:sp>
        <p:nvSpPr>
          <p:cNvPr id="3" name="Text Placeholder 2"/>
          <p:cNvSpPr>
            <a:spLocks noGrp="1"/>
          </p:cNvSpPr>
          <p:nvPr>
            <p:ph type="body" idx="1"/>
          </p:nvPr>
        </p:nvSpPr>
        <p:spPr>
          <a:xfrm>
            <a:off x="892799" y="1548641"/>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92799" y="2372553"/>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Text Placeholder 4"/>
          <p:cNvSpPr>
            <a:spLocks noGrp="1"/>
          </p:cNvSpPr>
          <p:nvPr>
            <p:ph type="body" sz="quarter" idx="3"/>
          </p:nvPr>
        </p:nvSpPr>
        <p:spPr>
          <a:xfrm>
            <a:off x="6225210" y="1548641"/>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225210" y="2372553"/>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224727715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95128" y="1"/>
            <a:ext cx="10813776" cy="116619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795128" y="1460499"/>
            <a:ext cx="10813776"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29463408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5" r:id="rId3"/>
    <p:sldLayoutId id="2147483651" r:id="rId4"/>
    <p:sldLayoutId id="2147483653" r:id="rId5"/>
  </p:sldLayoutIdLst>
  <p:txStyles>
    <p:titleStyle>
      <a:lvl1pPr algn="l" defTabSz="685800" rtl="0" eaLnBrk="1" latinLnBrk="0" hangingPunct="1">
        <a:lnSpc>
          <a:spcPct val="90000"/>
        </a:lnSpc>
        <a:spcBef>
          <a:spcPct val="0"/>
        </a:spcBef>
        <a:buNone/>
        <a:defRPr sz="3300" b="1" kern="1200">
          <a:solidFill>
            <a:schemeClr val="bg1"/>
          </a:solidFill>
          <a:latin typeface="Arial" panose="020B0604020202020204" pitchFamily="34" charset="0"/>
          <a:ea typeface="+mj-ea"/>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shelly.neese@iowa.gov"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hyperlink" Target="mailto:heather.briggs@iowa.gov" TargetMode="External"/><Relationship Id="rId3" Type="http://schemas.openxmlformats.org/officeDocument/2006/relationships/hyperlink" Target="mailto:stefanie.wager@iowa.gov" TargetMode="External"/><Relationship Id="rId7" Type="http://schemas.openxmlformats.org/officeDocument/2006/relationships/hyperlink" Target="mailto:maryam.rodszabo@iowa.gov" TargetMode="External"/><Relationship Id="rId2" Type="http://schemas.openxmlformats.org/officeDocument/2006/relationships/hyperlink" Target="mailto:kay.augustine@iowa.gov" TargetMode="External"/><Relationship Id="rId1" Type="http://schemas.openxmlformats.org/officeDocument/2006/relationships/slideLayout" Target="../slideLayouts/slideLayout2.xml"/><Relationship Id="rId6" Type="http://schemas.openxmlformats.org/officeDocument/2006/relationships/hyperlink" Target="mailto:shelly.neese@iowa.gov" TargetMode="External"/><Relationship Id="rId5" Type="http://schemas.openxmlformats.org/officeDocument/2006/relationships/hyperlink" Target="mailto:thomas.mayes@iowa.gov" TargetMode="External"/><Relationship Id="rId4" Type="http://schemas.openxmlformats.org/officeDocument/2006/relationships/hyperlink" Target="mailto:deanne.sesker@iowa.gov" TargetMode="External"/><Relationship Id="rId9" Type="http://schemas.openxmlformats.org/officeDocument/2006/relationships/hyperlink" Target="mailto:rachel.pettigrew@iowa.gov"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584660-1ACE-4DA1-82E3-FB71D75C282A}"/>
              </a:ext>
            </a:extLst>
          </p:cNvPr>
          <p:cNvSpPr>
            <a:spLocks noGrp="1"/>
          </p:cNvSpPr>
          <p:nvPr>
            <p:ph type="ctrTitle"/>
          </p:nvPr>
        </p:nvSpPr>
        <p:spPr>
          <a:xfrm>
            <a:off x="81452" y="1064304"/>
            <a:ext cx="11636841" cy="2160104"/>
          </a:xfrm>
        </p:spPr>
        <p:txBody>
          <a:bodyPr/>
          <a:lstStyle/>
          <a:p>
            <a:r>
              <a:rPr lang="en-US" dirty="0"/>
              <a:t>Spring BEDS</a:t>
            </a:r>
          </a:p>
        </p:txBody>
      </p:sp>
      <p:sp>
        <p:nvSpPr>
          <p:cNvPr id="3" name="Subtitle 2">
            <a:extLst>
              <a:ext uri="{FF2B5EF4-FFF2-40B4-BE49-F238E27FC236}">
                <a16:creationId xmlns:a16="http://schemas.microsoft.com/office/drawing/2014/main" id="{57B61A98-2BF3-417C-A882-51BFC7A4D869}"/>
              </a:ext>
            </a:extLst>
          </p:cNvPr>
          <p:cNvSpPr>
            <a:spLocks noGrp="1"/>
          </p:cNvSpPr>
          <p:nvPr>
            <p:ph type="subTitle" idx="1"/>
          </p:nvPr>
        </p:nvSpPr>
        <p:spPr/>
        <p:txBody>
          <a:bodyPr>
            <a:normAutofit lnSpcReduction="10000"/>
          </a:bodyPr>
          <a:lstStyle/>
          <a:p>
            <a:r>
              <a:rPr lang="en-US" dirty="0"/>
              <a:t>Shelly Wolterman</a:t>
            </a:r>
          </a:p>
          <a:p>
            <a:r>
              <a:rPr lang="en-US" dirty="0"/>
              <a:t>515-336-3859</a:t>
            </a:r>
          </a:p>
          <a:p>
            <a:r>
              <a:rPr lang="en-US" u="sng" dirty="0">
                <a:hlinkClick r:id="rId2">
                  <a:extLst>
                    <a:ext uri="{A12FA001-AC4F-418D-AE19-62706E023703}">
                      <ahyp:hlinkClr xmlns:ahyp="http://schemas.microsoft.com/office/drawing/2018/hyperlinkcolor" val="tx"/>
                    </a:ext>
                  </a:extLst>
                </a:hlinkClick>
              </a:rPr>
              <a:t>shelly.neese@iowa.gov</a:t>
            </a:r>
            <a:endParaRPr lang="en-US" dirty="0"/>
          </a:p>
          <a:p>
            <a:endParaRPr lang="en-US" dirty="0"/>
          </a:p>
        </p:txBody>
      </p:sp>
    </p:spTree>
    <p:extLst>
      <p:ext uri="{BB962C8B-B14F-4D97-AF65-F5344CB8AC3E}">
        <p14:creationId xmlns:p14="http://schemas.microsoft.com/office/powerpoint/2010/main" val="7904430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F75041-7097-4BFA-B9A3-1880498EDC84}"/>
              </a:ext>
            </a:extLst>
          </p:cNvPr>
          <p:cNvSpPr>
            <a:spLocks noGrp="1"/>
          </p:cNvSpPr>
          <p:nvPr>
            <p:ph type="title"/>
          </p:nvPr>
        </p:nvSpPr>
        <p:spPr/>
        <p:txBody>
          <a:bodyPr/>
          <a:lstStyle/>
          <a:p>
            <a:r>
              <a:rPr lang="en-US" dirty="0"/>
              <a:t>2025-2026 data collection contacts</a:t>
            </a:r>
          </a:p>
        </p:txBody>
      </p:sp>
      <p:graphicFrame>
        <p:nvGraphicFramePr>
          <p:cNvPr id="4" name="Content Placeholder 3">
            <a:extLst>
              <a:ext uri="{FF2B5EF4-FFF2-40B4-BE49-F238E27FC236}">
                <a16:creationId xmlns:a16="http://schemas.microsoft.com/office/drawing/2014/main" id="{94B7E942-B012-699C-7193-5B6B50134961}"/>
              </a:ext>
            </a:extLst>
          </p:cNvPr>
          <p:cNvGraphicFramePr>
            <a:graphicFrameLocks noGrp="1"/>
          </p:cNvGraphicFramePr>
          <p:nvPr>
            <p:ph idx="1"/>
            <p:extLst>
              <p:ext uri="{D42A27DB-BD31-4B8C-83A1-F6EECF244321}">
                <p14:modId xmlns:p14="http://schemas.microsoft.com/office/powerpoint/2010/main" val="4232202323"/>
              </p:ext>
            </p:extLst>
          </p:nvPr>
        </p:nvGraphicFramePr>
        <p:xfrm>
          <a:off x="1330035" y="1236518"/>
          <a:ext cx="9632374" cy="5049982"/>
        </p:xfrm>
        <a:graphic>
          <a:graphicData uri="http://schemas.openxmlformats.org/drawingml/2006/table">
            <a:tbl>
              <a:tblPr firstRow="1" firstCol="1" bandRow="1">
                <a:tableStyleId>{5C22544A-7EE6-4342-B048-85BDC9FD1C3A}</a:tableStyleId>
              </a:tblPr>
              <a:tblGrid>
                <a:gridCol w="2834177">
                  <a:extLst>
                    <a:ext uri="{9D8B030D-6E8A-4147-A177-3AD203B41FA5}">
                      <a16:colId xmlns:a16="http://schemas.microsoft.com/office/drawing/2014/main" val="4151185707"/>
                    </a:ext>
                  </a:extLst>
                </a:gridCol>
                <a:gridCol w="1809661">
                  <a:extLst>
                    <a:ext uri="{9D8B030D-6E8A-4147-A177-3AD203B41FA5}">
                      <a16:colId xmlns:a16="http://schemas.microsoft.com/office/drawing/2014/main" val="382916806"/>
                    </a:ext>
                  </a:extLst>
                </a:gridCol>
                <a:gridCol w="1809661">
                  <a:extLst>
                    <a:ext uri="{9D8B030D-6E8A-4147-A177-3AD203B41FA5}">
                      <a16:colId xmlns:a16="http://schemas.microsoft.com/office/drawing/2014/main" val="4141644101"/>
                    </a:ext>
                  </a:extLst>
                </a:gridCol>
                <a:gridCol w="3178875">
                  <a:extLst>
                    <a:ext uri="{9D8B030D-6E8A-4147-A177-3AD203B41FA5}">
                      <a16:colId xmlns:a16="http://schemas.microsoft.com/office/drawing/2014/main" val="1530166353"/>
                    </a:ext>
                  </a:extLst>
                </a:gridCol>
              </a:tblGrid>
              <a:tr h="420082">
                <a:tc>
                  <a:txBody>
                    <a:bodyPr/>
                    <a:lstStyle/>
                    <a:p>
                      <a:pPr marL="0" marR="0">
                        <a:spcBef>
                          <a:spcPts val="0"/>
                        </a:spcBef>
                        <a:spcAft>
                          <a:spcPts val="0"/>
                        </a:spcAft>
                      </a:pPr>
                      <a:r>
                        <a:rPr lang="en-US" sz="1100" dirty="0">
                          <a:effectLst/>
                        </a:rPr>
                        <a:t>Form</a:t>
                      </a:r>
                      <a:endParaRPr lang="en-US" sz="1100" b="1" dirty="0">
                        <a:solidFill>
                          <a:srgbClr val="FFFFFF"/>
                        </a:solidFill>
                        <a:effectLst/>
                        <a:latin typeface="Arial" panose="020B0604020202020204" pitchFamily="34" charset="0"/>
                        <a:ea typeface="Calibri" panose="020F0502020204030204" pitchFamily="34" charset="0"/>
                      </a:endParaRPr>
                    </a:p>
                  </a:txBody>
                  <a:tcPr marL="36830" marR="36830" marT="36830" marB="36830" anchor="ctr">
                    <a:solidFill>
                      <a:srgbClr val="03617A"/>
                    </a:solidFill>
                  </a:tcPr>
                </a:tc>
                <a:tc>
                  <a:txBody>
                    <a:bodyPr/>
                    <a:lstStyle/>
                    <a:p>
                      <a:pPr marL="0" marR="0">
                        <a:spcBef>
                          <a:spcPts val="0"/>
                        </a:spcBef>
                        <a:spcAft>
                          <a:spcPts val="0"/>
                        </a:spcAft>
                      </a:pPr>
                      <a:r>
                        <a:rPr lang="en-US" sz="1100" dirty="0">
                          <a:effectLst/>
                        </a:rPr>
                        <a:t>Contact</a:t>
                      </a:r>
                      <a:endParaRPr lang="en-US" sz="1100" b="1" dirty="0">
                        <a:solidFill>
                          <a:srgbClr val="FFFFFF"/>
                        </a:solidFill>
                        <a:effectLst/>
                        <a:latin typeface="Arial" panose="020B0604020202020204" pitchFamily="34" charset="0"/>
                        <a:ea typeface="Calibri" panose="020F0502020204030204" pitchFamily="34" charset="0"/>
                      </a:endParaRPr>
                    </a:p>
                  </a:txBody>
                  <a:tcPr marL="36830" marR="36830" marT="36830" marB="36830" anchor="ctr">
                    <a:solidFill>
                      <a:srgbClr val="03617A"/>
                    </a:solidFill>
                  </a:tcPr>
                </a:tc>
                <a:tc>
                  <a:txBody>
                    <a:bodyPr/>
                    <a:lstStyle/>
                    <a:p>
                      <a:pPr marL="0" marR="0">
                        <a:spcBef>
                          <a:spcPts val="0"/>
                        </a:spcBef>
                        <a:spcAft>
                          <a:spcPts val="0"/>
                        </a:spcAft>
                      </a:pPr>
                      <a:r>
                        <a:rPr lang="en-US" sz="1100" dirty="0">
                          <a:effectLst/>
                        </a:rPr>
                        <a:t>Phone Number</a:t>
                      </a:r>
                      <a:endParaRPr lang="en-US" sz="1100" b="1" dirty="0">
                        <a:solidFill>
                          <a:srgbClr val="FFFFFF"/>
                        </a:solidFill>
                        <a:effectLst/>
                        <a:latin typeface="Arial" panose="020B0604020202020204" pitchFamily="34" charset="0"/>
                        <a:ea typeface="Calibri" panose="020F0502020204030204" pitchFamily="34" charset="0"/>
                      </a:endParaRPr>
                    </a:p>
                  </a:txBody>
                  <a:tcPr marL="36830" marR="36830" marT="36830" marB="36830" anchor="ctr">
                    <a:solidFill>
                      <a:srgbClr val="03617A"/>
                    </a:solidFill>
                  </a:tcPr>
                </a:tc>
                <a:tc>
                  <a:txBody>
                    <a:bodyPr/>
                    <a:lstStyle/>
                    <a:p>
                      <a:pPr marL="0" marR="0">
                        <a:spcBef>
                          <a:spcPts val="0"/>
                        </a:spcBef>
                        <a:spcAft>
                          <a:spcPts val="0"/>
                        </a:spcAft>
                      </a:pPr>
                      <a:r>
                        <a:rPr lang="en-US" sz="1100" dirty="0">
                          <a:effectLst/>
                        </a:rPr>
                        <a:t>Email</a:t>
                      </a:r>
                      <a:endParaRPr lang="en-US" sz="1100" b="1" dirty="0">
                        <a:solidFill>
                          <a:srgbClr val="FFFFFF"/>
                        </a:solidFill>
                        <a:effectLst/>
                        <a:latin typeface="Arial" panose="020B0604020202020204" pitchFamily="34" charset="0"/>
                        <a:ea typeface="Calibri" panose="020F0502020204030204" pitchFamily="34" charset="0"/>
                      </a:endParaRPr>
                    </a:p>
                  </a:txBody>
                  <a:tcPr marL="36830" marR="36830" marT="36830" marB="36830" anchor="ctr">
                    <a:solidFill>
                      <a:srgbClr val="03617A"/>
                    </a:solidFill>
                  </a:tcPr>
                </a:tc>
                <a:extLst>
                  <a:ext uri="{0D108BD9-81ED-4DB2-BD59-A6C34878D82A}">
                    <a16:rowId xmlns:a16="http://schemas.microsoft.com/office/drawing/2014/main" val="413645354"/>
                  </a:ext>
                </a:extLst>
              </a:tr>
              <a:tr h="420082">
                <a:tc>
                  <a:txBody>
                    <a:bodyPr/>
                    <a:lstStyle/>
                    <a:p>
                      <a:pPr marL="0" marR="0">
                        <a:spcBef>
                          <a:spcPts val="0"/>
                        </a:spcBef>
                        <a:spcAft>
                          <a:spcPts val="0"/>
                        </a:spcAft>
                      </a:pPr>
                      <a:r>
                        <a:rPr lang="en-US" sz="1000" dirty="0">
                          <a:effectLst/>
                        </a:rPr>
                        <a:t>Bullying and Harassment</a:t>
                      </a:r>
                      <a:endParaRPr lang="en-US" sz="1100" dirty="0">
                        <a:solidFill>
                          <a:srgbClr val="404040"/>
                        </a:solidFill>
                        <a:effectLst/>
                        <a:latin typeface="Arial" panose="020B0604020202020204" pitchFamily="34" charset="0"/>
                        <a:ea typeface="Calibri" panose="020F0502020204030204" pitchFamily="34" charset="0"/>
                      </a:endParaRPr>
                    </a:p>
                  </a:txBody>
                  <a:tcPr marL="36830" marR="36830" marT="36830" marB="36830" anchor="ctr">
                    <a:solidFill>
                      <a:srgbClr val="03617A"/>
                    </a:solidFill>
                  </a:tcPr>
                </a:tc>
                <a:tc>
                  <a:txBody>
                    <a:bodyPr/>
                    <a:lstStyle/>
                    <a:p>
                      <a:pPr marL="0" marR="0">
                        <a:spcBef>
                          <a:spcPts val="0"/>
                        </a:spcBef>
                        <a:spcAft>
                          <a:spcPts val="0"/>
                        </a:spcAft>
                      </a:pPr>
                      <a:r>
                        <a:rPr lang="en-US" sz="1000">
                          <a:effectLst/>
                        </a:rPr>
                        <a:t>Kay Augustine</a:t>
                      </a:r>
                      <a:endParaRPr lang="en-US" sz="1100">
                        <a:solidFill>
                          <a:srgbClr val="404040"/>
                        </a:solidFill>
                        <a:effectLst/>
                        <a:latin typeface="Arial" panose="020B0604020202020204" pitchFamily="34" charset="0"/>
                        <a:ea typeface="Calibri" panose="020F0502020204030204" pitchFamily="34" charset="0"/>
                      </a:endParaRPr>
                    </a:p>
                  </a:txBody>
                  <a:tcPr marL="36830" marR="36830" marT="36830" marB="36830" anchor="ctr"/>
                </a:tc>
                <a:tc>
                  <a:txBody>
                    <a:bodyPr/>
                    <a:lstStyle/>
                    <a:p>
                      <a:pPr marL="0" marR="0">
                        <a:spcBef>
                          <a:spcPts val="0"/>
                        </a:spcBef>
                        <a:spcAft>
                          <a:spcPts val="0"/>
                        </a:spcAft>
                      </a:pPr>
                      <a:r>
                        <a:rPr lang="en-US" sz="1000">
                          <a:effectLst/>
                        </a:rPr>
                        <a:t>515-326-5620</a:t>
                      </a:r>
                      <a:endParaRPr lang="en-US" sz="1100">
                        <a:solidFill>
                          <a:srgbClr val="404040"/>
                        </a:solidFill>
                        <a:effectLst/>
                        <a:latin typeface="Arial" panose="020B0604020202020204" pitchFamily="34" charset="0"/>
                        <a:ea typeface="Calibri" panose="020F0502020204030204" pitchFamily="34" charset="0"/>
                      </a:endParaRPr>
                    </a:p>
                  </a:txBody>
                  <a:tcPr marL="36830" marR="36830" marT="36830" marB="36830" anchor="ctr"/>
                </a:tc>
                <a:tc>
                  <a:txBody>
                    <a:bodyPr/>
                    <a:lstStyle/>
                    <a:p>
                      <a:pPr marL="0" marR="0">
                        <a:spcBef>
                          <a:spcPts val="0"/>
                        </a:spcBef>
                        <a:spcAft>
                          <a:spcPts val="0"/>
                        </a:spcAft>
                      </a:pPr>
                      <a:r>
                        <a:rPr lang="en-US" sz="1000" u="sng">
                          <a:solidFill>
                            <a:schemeClr val="tx1"/>
                          </a:solidFill>
                          <a:effectLst/>
                          <a:hlinkClick r:id="rId2">
                            <a:extLst>
                              <a:ext uri="{A12FA001-AC4F-418D-AE19-62706E023703}">
                                <ahyp:hlinkClr xmlns:ahyp="http://schemas.microsoft.com/office/drawing/2018/hyperlinkcolor" val="tx"/>
                              </a:ext>
                            </a:extLst>
                          </a:hlinkClick>
                        </a:rPr>
                        <a:t>kay.augustine@iowa.gov</a:t>
                      </a:r>
                      <a:endParaRPr lang="en-US" sz="1100">
                        <a:solidFill>
                          <a:schemeClr val="tx1"/>
                        </a:solidFill>
                        <a:effectLst/>
                        <a:latin typeface="Arial" panose="020B0604020202020204" pitchFamily="34" charset="0"/>
                        <a:ea typeface="Calibri" panose="020F0502020204030204" pitchFamily="34" charset="0"/>
                      </a:endParaRPr>
                    </a:p>
                  </a:txBody>
                  <a:tcPr marL="36830" marR="36830" marT="36830" marB="36830" anchor="ctr"/>
                </a:tc>
                <a:extLst>
                  <a:ext uri="{0D108BD9-81ED-4DB2-BD59-A6C34878D82A}">
                    <a16:rowId xmlns:a16="http://schemas.microsoft.com/office/drawing/2014/main" val="1590879766"/>
                  </a:ext>
                </a:extLst>
              </a:tr>
              <a:tr h="420082">
                <a:tc>
                  <a:txBody>
                    <a:bodyPr/>
                    <a:lstStyle/>
                    <a:p>
                      <a:pPr marL="0" marR="0">
                        <a:spcBef>
                          <a:spcPts val="0"/>
                        </a:spcBef>
                        <a:spcAft>
                          <a:spcPts val="0"/>
                        </a:spcAft>
                      </a:pPr>
                      <a:r>
                        <a:rPr lang="en-US" sz="1000" dirty="0">
                          <a:effectLst/>
                        </a:rPr>
                        <a:t>Biliteracy Seal </a:t>
                      </a:r>
                      <a:endParaRPr lang="en-US" sz="1100" dirty="0">
                        <a:solidFill>
                          <a:srgbClr val="404040"/>
                        </a:solidFill>
                        <a:effectLst/>
                        <a:latin typeface="Arial" panose="020B0604020202020204" pitchFamily="34" charset="0"/>
                        <a:ea typeface="Calibri" panose="020F0502020204030204" pitchFamily="34" charset="0"/>
                      </a:endParaRPr>
                    </a:p>
                  </a:txBody>
                  <a:tcPr marL="36830" marR="36830" marT="36830" marB="36830" anchor="ctr">
                    <a:solidFill>
                      <a:srgbClr val="03617A"/>
                    </a:solidFill>
                  </a:tcPr>
                </a:tc>
                <a:tc>
                  <a:txBody>
                    <a:bodyPr/>
                    <a:lstStyle/>
                    <a:p>
                      <a:pPr marL="0" marR="0">
                        <a:spcBef>
                          <a:spcPts val="0"/>
                        </a:spcBef>
                        <a:spcAft>
                          <a:spcPts val="0"/>
                        </a:spcAft>
                      </a:pPr>
                      <a:r>
                        <a:rPr lang="en-US" sz="1000">
                          <a:effectLst/>
                        </a:rPr>
                        <a:t>Stefanie Wager</a:t>
                      </a:r>
                      <a:endParaRPr lang="en-US" sz="1100">
                        <a:solidFill>
                          <a:srgbClr val="404040"/>
                        </a:solidFill>
                        <a:effectLst/>
                        <a:latin typeface="Arial" panose="020B0604020202020204" pitchFamily="34" charset="0"/>
                        <a:ea typeface="Calibri" panose="020F0502020204030204" pitchFamily="34" charset="0"/>
                      </a:endParaRPr>
                    </a:p>
                  </a:txBody>
                  <a:tcPr marL="36830" marR="36830" marT="36830" marB="36830" anchor="ctr"/>
                </a:tc>
                <a:tc>
                  <a:txBody>
                    <a:bodyPr/>
                    <a:lstStyle/>
                    <a:p>
                      <a:pPr marL="0" marR="0">
                        <a:spcBef>
                          <a:spcPts val="0"/>
                        </a:spcBef>
                        <a:spcAft>
                          <a:spcPts val="0"/>
                        </a:spcAft>
                      </a:pPr>
                      <a:r>
                        <a:rPr lang="en-US" sz="1000">
                          <a:effectLst/>
                        </a:rPr>
                        <a:t>515-419-2876</a:t>
                      </a:r>
                      <a:endParaRPr lang="en-US" sz="1100">
                        <a:solidFill>
                          <a:srgbClr val="404040"/>
                        </a:solidFill>
                        <a:effectLst/>
                        <a:latin typeface="Arial" panose="020B0604020202020204" pitchFamily="34" charset="0"/>
                        <a:ea typeface="Calibri" panose="020F0502020204030204" pitchFamily="34" charset="0"/>
                      </a:endParaRPr>
                    </a:p>
                  </a:txBody>
                  <a:tcPr marL="36830" marR="36830" marT="36830" marB="36830" anchor="ctr"/>
                </a:tc>
                <a:tc>
                  <a:txBody>
                    <a:bodyPr/>
                    <a:lstStyle/>
                    <a:p>
                      <a:pPr marL="0" marR="0">
                        <a:spcBef>
                          <a:spcPts val="0"/>
                        </a:spcBef>
                        <a:spcAft>
                          <a:spcPts val="0"/>
                        </a:spcAft>
                      </a:pPr>
                      <a:r>
                        <a:rPr lang="en-US" sz="1000" u="sng">
                          <a:solidFill>
                            <a:schemeClr val="tx1"/>
                          </a:solidFill>
                          <a:effectLst/>
                          <a:hlinkClick r:id="rId3">
                            <a:extLst>
                              <a:ext uri="{A12FA001-AC4F-418D-AE19-62706E023703}">
                                <ahyp:hlinkClr xmlns:ahyp="http://schemas.microsoft.com/office/drawing/2018/hyperlinkcolor" val="tx"/>
                              </a:ext>
                            </a:extLst>
                          </a:hlinkClick>
                        </a:rPr>
                        <a:t>stefanie.wager@iowa.gov</a:t>
                      </a:r>
                      <a:endParaRPr lang="en-US" sz="1100">
                        <a:solidFill>
                          <a:schemeClr val="tx1"/>
                        </a:solidFill>
                        <a:effectLst/>
                        <a:latin typeface="Arial" panose="020B0604020202020204" pitchFamily="34" charset="0"/>
                        <a:ea typeface="Calibri" panose="020F0502020204030204" pitchFamily="34" charset="0"/>
                      </a:endParaRPr>
                    </a:p>
                  </a:txBody>
                  <a:tcPr marL="36830" marR="36830" marT="36830" marB="36830" anchor="ctr"/>
                </a:tc>
                <a:extLst>
                  <a:ext uri="{0D108BD9-81ED-4DB2-BD59-A6C34878D82A}">
                    <a16:rowId xmlns:a16="http://schemas.microsoft.com/office/drawing/2014/main" val="981341487"/>
                  </a:ext>
                </a:extLst>
              </a:tr>
              <a:tr h="393096">
                <a:tc>
                  <a:txBody>
                    <a:bodyPr/>
                    <a:lstStyle/>
                    <a:p>
                      <a:pPr marL="0" marR="0">
                        <a:spcBef>
                          <a:spcPts val="0"/>
                        </a:spcBef>
                        <a:spcAft>
                          <a:spcPts val="0"/>
                        </a:spcAft>
                      </a:pPr>
                      <a:r>
                        <a:rPr lang="en-US" sz="1000" dirty="0">
                          <a:effectLst/>
                        </a:rPr>
                        <a:t>EOP Verification</a:t>
                      </a:r>
                      <a:endParaRPr lang="en-US" sz="1100" dirty="0">
                        <a:solidFill>
                          <a:srgbClr val="404040"/>
                        </a:solidFill>
                        <a:effectLst/>
                        <a:latin typeface="Arial" panose="020B0604020202020204" pitchFamily="34" charset="0"/>
                        <a:ea typeface="Calibri" panose="020F0502020204030204" pitchFamily="34" charset="0"/>
                      </a:endParaRPr>
                    </a:p>
                  </a:txBody>
                  <a:tcPr marL="36830" marR="36830" marT="36830" marB="36830" anchor="ctr">
                    <a:solidFill>
                      <a:srgbClr val="03617A"/>
                    </a:solidFill>
                  </a:tcPr>
                </a:tc>
                <a:tc>
                  <a:txBody>
                    <a:bodyPr/>
                    <a:lstStyle/>
                    <a:p>
                      <a:pPr marL="0" marR="0">
                        <a:spcBef>
                          <a:spcPts val="0"/>
                        </a:spcBef>
                        <a:spcAft>
                          <a:spcPts val="0"/>
                        </a:spcAft>
                      </a:pPr>
                      <a:r>
                        <a:rPr lang="en-US" sz="1000">
                          <a:effectLst/>
                        </a:rPr>
                        <a:t>DeAnne Sesker</a:t>
                      </a:r>
                      <a:endParaRPr lang="en-US" sz="1100">
                        <a:solidFill>
                          <a:srgbClr val="404040"/>
                        </a:solidFill>
                        <a:effectLst/>
                        <a:latin typeface="Arial" panose="020B0604020202020204" pitchFamily="34" charset="0"/>
                        <a:ea typeface="Calibri" panose="020F0502020204030204" pitchFamily="34" charset="0"/>
                      </a:endParaRPr>
                    </a:p>
                  </a:txBody>
                  <a:tcPr marL="36830" marR="36830" marT="36830" marB="36830" anchor="ctr"/>
                </a:tc>
                <a:tc>
                  <a:txBody>
                    <a:bodyPr/>
                    <a:lstStyle/>
                    <a:p>
                      <a:pPr marL="0" marR="0">
                        <a:spcBef>
                          <a:spcPts val="0"/>
                        </a:spcBef>
                        <a:spcAft>
                          <a:spcPts val="0"/>
                        </a:spcAft>
                      </a:pPr>
                      <a:r>
                        <a:rPr lang="en-US" sz="1000">
                          <a:effectLst/>
                        </a:rPr>
                        <a:t>515-681-3236</a:t>
                      </a:r>
                      <a:endParaRPr lang="en-US" sz="1100">
                        <a:solidFill>
                          <a:srgbClr val="404040"/>
                        </a:solidFill>
                        <a:effectLst/>
                        <a:latin typeface="Arial" panose="020B0604020202020204" pitchFamily="34" charset="0"/>
                        <a:ea typeface="Calibri" panose="020F0502020204030204" pitchFamily="34" charset="0"/>
                      </a:endParaRPr>
                    </a:p>
                  </a:txBody>
                  <a:tcPr marL="36830" marR="36830" marT="36830" marB="36830" anchor="ctr"/>
                </a:tc>
                <a:tc>
                  <a:txBody>
                    <a:bodyPr/>
                    <a:lstStyle/>
                    <a:p>
                      <a:pPr marL="0" marR="0">
                        <a:spcBef>
                          <a:spcPts val="0"/>
                        </a:spcBef>
                        <a:spcAft>
                          <a:spcPts val="0"/>
                        </a:spcAft>
                      </a:pPr>
                      <a:r>
                        <a:rPr lang="en-US" sz="1000" u="sng">
                          <a:solidFill>
                            <a:schemeClr val="tx1"/>
                          </a:solidFill>
                          <a:effectLst/>
                          <a:hlinkClick r:id="rId4">
                            <a:extLst>
                              <a:ext uri="{A12FA001-AC4F-418D-AE19-62706E023703}">
                                <ahyp:hlinkClr xmlns:ahyp="http://schemas.microsoft.com/office/drawing/2018/hyperlinkcolor" val="tx"/>
                              </a:ext>
                            </a:extLst>
                          </a:hlinkClick>
                        </a:rPr>
                        <a:t>deanne.sesker@iowa.gov</a:t>
                      </a:r>
                      <a:endParaRPr lang="en-US" sz="1100">
                        <a:solidFill>
                          <a:schemeClr val="tx1"/>
                        </a:solidFill>
                        <a:effectLst/>
                        <a:latin typeface="Arial" panose="020B0604020202020204" pitchFamily="34" charset="0"/>
                        <a:ea typeface="Calibri" panose="020F0502020204030204" pitchFamily="34" charset="0"/>
                      </a:endParaRPr>
                    </a:p>
                  </a:txBody>
                  <a:tcPr marL="36830" marR="36830" marT="36830" marB="36830" anchor="ctr"/>
                </a:tc>
                <a:extLst>
                  <a:ext uri="{0D108BD9-81ED-4DB2-BD59-A6C34878D82A}">
                    <a16:rowId xmlns:a16="http://schemas.microsoft.com/office/drawing/2014/main" val="4266241725"/>
                  </a:ext>
                </a:extLst>
              </a:tr>
              <a:tr h="393096">
                <a:tc>
                  <a:txBody>
                    <a:bodyPr/>
                    <a:lstStyle/>
                    <a:p>
                      <a:pPr marL="0" marR="0">
                        <a:spcBef>
                          <a:spcPts val="0"/>
                        </a:spcBef>
                        <a:spcAft>
                          <a:spcPts val="0"/>
                        </a:spcAft>
                      </a:pPr>
                      <a:r>
                        <a:rPr lang="en-US" sz="1000">
                          <a:effectLst/>
                        </a:rPr>
                        <a:t>Seclusion and Restraint</a:t>
                      </a:r>
                      <a:endParaRPr lang="en-US" sz="1100">
                        <a:solidFill>
                          <a:srgbClr val="404040"/>
                        </a:solidFill>
                        <a:effectLst/>
                        <a:latin typeface="Arial" panose="020B0604020202020204" pitchFamily="34" charset="0"/>
                        <a:ea typeface="Calibri" panose="020F0502020204030204" pitchFamily="34" charset="0"/>
                      </a:endParaRPr>
                    </a:p>
                  </a:txBody>
                  <a:tcPr marL="36830" marR="36830" marT="36830" marB="36830" anchor="ctr">
                    <a:solidFill>
                      <a:srgbClr val="03617A"/>
                    </a:solidFill>
                  </a:tcPr>
                </a:tc>
                <a:tc>
                  <a:txBody>
                    <a:bodyPr/>
                    <a:lstStyle/>
                    <a:p>
                      <a:pPr marL="0" marR="0">
                        <a:spcBef>
                          <a:spcPts val="0"/>
                        </a:spcBef>
                        <a:spcAft>
                          <a:spcPts val="0"/>
                        </a:spcAft>
                      </a:pPr>
                      <a:r>
                        <a:rPr lang="en-US" sz="1000">
                          <a:effectLst/>
                        </a:rPr>
                        <a:t>Thomas Mayes</a:t>
                      </a:r>
                      <a:endParaRPr lang="en-US" sz="1100">
                        <a:solidFill>
                          <a:srgbClr val="404040"/>
                        </a:solidFill>
                        <a:effectLst/>
                        <a:latin typeface="Arial" panose="020B0604020202020204" pitchFamily="34" charset="0"/>
                        <a:ea typeface="Calibri" panose="020F0502020204030204" pitchFamily="34" charset="0"/>
                      </a:endParaRPr>
                    </a:p>
                  </a:txBody>
                  <a:tcPr marL="36830" marR="36830" marT="36830" marB="36830" anchor="ctr"/>
                </a:tc>
                <a:tc>
                  <a:txBody>
                    <a:bodyPr/>
                    <a:lstStyle/>
                    <a:p>
                      <a:pPr marL="0" marR="0">
                        <a:spcBef>
                          <a:spcPts val="0"/>
                        </a:spcBef>
                        <a:spcAft>
                          <a:spcPts val="0"/>
                        </a:spcAft>
                      </a:pPr>
                      <a:r>
                        <a:rPr lang="en-US" sz="1000">
                          <a:effectLst/>
                        </a:rPr>
                        <a:t>515-281-8661</a:t>
                      </a:r>
                      <a:endParaRPr lang="en-US" sz="1100">
                        <a:solidFill>
                          <a:srgbClr val="404040"/>
                        </a:solidFill>
                        <a:effectLst/>
                        <a:latin typeface="Arial" panose="020B0604020202020204" pitchFamily="34" charset="0"/>
                        <a:ea typeface="Calibri" panose="020F0502020204030204" pitchFamily="34" charset="0"/>
                      </a:endParaRPr>
                    </a:p>
                  </a:txBody>
                  <a:tcPr marL="36830" marR="36830" marT="36830" marB="36830" anchor="ctr"/>
                </a:tc>
                <a:tc>
                  <a:txBody>
                    <a:bodyPr/>
                    <a:lstStyle/>
                    <a:p>
                      <a:pPr marL="0" marR="0">
                        <a:spcBef>
                          <a:spcPts val="0"/>
                        </a:spcBef>
                        <a:spcAft>
                          <a:spcPts val="0"/>
                        </a:spcAft>
                      </a:pPr>
                      <a:r>
                        <a:rPr lang="en-US" sz="1000" u="sng">
                          <a:solidFill>
                            <a:schemeClr val="tx1"/>
                          </a:solidFill>
                          <a:effectLst/>
                          <a:hlinkClick r:id="rId5">
                            <a:extLst>
                              <a:ext uri="{A12FA001-AC4F-418D-AE19-62706E023703}">
                                <ahyp:hlinkClr xmlns:ahyp="http://schemas.microsoft.com/office/drawing/2018/hyperlinkcolor" val="tx"/>
                              </a:ext>
                            </a:extLst>
                          </a:hlinkClick>
                        </a:rPr>
                        <a:t>thomas.mayes@iowa.gov</a:t>
                      </a:r>
                      <a:r>
                        <a:rPr lang="en-US" sz="1000">
                          <a:solidFill>
                            <a:schemeClr val="tx1"/>
                          </a:solidFill>
                          <a:effectLst/>
                        </a:rPr>
                        <a:t> </a:t>
                      </a:r>
                      <a:endParaRPr lang="en-US" sz="1100">
                        <a:solidFill>
                          <a:schemeClr val="tx1"/>
                        </a:solidFill>
                        <a:effectLst/>
                        <a:latin typeface="Arial" panose="020B0604020202020204" pitchFamily="34" charset="0"/>
                        <a:ea typeface="Calibri" panose="020F0502020204030204" pitchFamily="34" charset="0"/>
                      </a:endParaRPr>
                    </a:p>
                  </a:txBody>
                  <a:tcPr marL="36830" marR="36830" marT="36830" marB="36830" anchor="ctr"/>
                </a:tc>
                <a:extLst>
                  <a:ext uri="{0D108BD9-81ED-4DB2-BD59-A6C34878D82A}">
                    <a16:rowId xmlns:a16="http://schemas.microsoft.com/office/drawing/2014/main" val="676488893"/>
                  </a:ext>
                </a:extLst>
              </a:tr>
              <a:tr h="393096">
                <a:tc>
                  <a:txBody>
                    <a:bodyPr/>
                    <a:lstStyle/>
                    <a:p>
                      <a:pPr marL="0" marR="0">
                        <a:spcBef>
                          <a:spcPts val="0"/>
                        </a:spcBef>
                        <a:spcAft>
                          <a:spcPts val="0"/>
                        </a:spcAft>
                      </a:pPr>
                      <a:r>
                        <a:rPr lang="en-US" sz="1000" dirty="0">
                          <a:effectLst/>
                        </a:rPr>
                        <a:t>AEA Chiefs Salary</a:t>
                      </a:r>
                      <a:endParaRPr lang="en-US" sz="1100" dirty="0">
                        <a:solidFill>
                          <a:srgbClr val="404040"/>
                        </a:solidFill>
                        <a:effectLst/>
                        <a:latin typeface="Arial" panose="020B0604020202020204" pitchFamily="34" charset="0"/>
                        <a:ea typeface="Calibri" panose="020F0502020204030204" pitchFamily="34" charset="0"/>
                      </a:endParaRPr>
                    </a:p>
                  </a:txBody>
                  <a:tcPr marL="36830" marR="36830" marT="36830" marB="36830" anchor="ctr">
                    <a:solidFill>
                      <a:srgbClr val="03617A"/>
                    </a:solidFill>
                  </a:tcPr>
                </a:tc>
                <a:tc>
                  <a:txBody>
                    <a:bodyPr/>
                    <a:lstStyle/>
                    <a:p>
                      <a:pPr marL="0" marR="0">
                        <a:spcBef>
                          <a:spcPts val="0"/>
                        </a:spcBef>
                        <a:spcAft>
                          <a:spcPts val="0"/>
                        </a:spcAft>
                      </a:pPr>
                      <a:r>
                        <a:rPr lang="en-US" sz="1000">
                          <a:effectLst/>
                        </a:rPr>
                        <a:t>Shelly Wolterman</a:t>
                      </a:r>
                      <a:endParaRPr lang="en-US" sz="1100">
                        <a:solidFill>
                          <a:srgbClr val="404040"/>
                        </a:solidFill>
                        <a:effectLst/>
                        <a:latin typeface="Arial" panose="020B0604020202020204" pitchFamily="34" charset="0"/>
                        <a:ea typeface="Calibri" panose="020F0502020204030204" pitchFamily="34" charset="0"/>
                      </a:endParaRPr>
                    </a:p>
                  </a:txBody>
                  <a:tcPr marL="36830" marR="36830" marT="36830" marB="36830" anchor="ctr"/>
                </a:tc>
                <a:tc>
                  <a:txBody>
                    <a:bodyPr/>
                    <a:lstStyle/>
                    <a:p>
                      <a:pPr marL="0" marR="0">
                        <a:spcBef>
                          <a:spcPts val="0"/>
                        </a:spcBef>
                        <a:spcAft>
                          <a:spcPts val="0"/>
                        </a:spcAft>
                      </a:pPr>
                      <a:r>
                        <a:rPr lang="en-US" sz="1000">
                          <a:effectLst/>
                        </a:rPr>
                        <a:t>515-336-3859</a:t>
                      </a:r>
                      <a:endParaRPr lang="en-US" sz="1100">
                        <a:solidFill>
                          <a:srgbClr val="404040"/>
                        </a:solidFill>
                        <a:effectLst/>
                        <a:latin typeface="Arial" panose="020B0604020202020204" pitchFamily="34" charset="0"/>
                        <a:ea typeface="Calibri" panose="020F0502020204030204" pitchFamily="34" charset="0"/>
                      </a:endParaRPr>
                    </a:p>
                  </a:txBody>
                  <a:tcPr marL="36830" marR="36830" marT="36830" marB="36830" anchor="ctr"/>
                </a:tc>
                <a:tc>
                  <a:txBody>
                    <a:bodyPr/>
                    <a:lstStyle/>
                    <a:p>
                      <a:pPr marL="0" marR="0">
                        <a:spcBef>
                          <a:spcPts val="0"/>
                        </a:spcBef>
                        <a:spcAft>
                          <a:spcPts val="0"/>
                        </a:spcAft>
                      </a:pPr>
                      <a:r>
                        <a:rPr lang="en-US" sz="1000" u="sng">
                          <a:solidFill>
                            <a:schemeClr val="tx1"/>
                          </a:solidFill>
                          <a:effectLst/>
                          <a:hlinkClick r:id="rId6">
                            <a:extLst>
                              <a:ext uri="{A12FA001-AC4F-418D-AE19-62706E023703}">
                                <ahyp:hlinkClr xmlns:ahyp="http://schemas.microsoft.com/office/drawing/2018/hyperlinkcolor" val="tx"/>
                              </a:ext>
                            </a:extLst>
                          </a:hlinkClick>
                        </a:rPr>
                        <a:t>shelly.neese@iowa.gov</a:t>
                      </a:r>
                      <a:r>
                        <a:rPr lang="en-US" sz="1000">
                          <a:solidFill>
                            <a:schemeClr val="tx1"/>
                          </a:solidFill>
                          <a:effectLst/>
                        </a:rPr>
                        <a:t> </a:t>
                      </a:r>
                      <a:endParaRPr lang="en-US" sz="1100">
                        <a:solidFill>
                          <a:schemeClr val="tx1"/>
                        </a:solidFill>
                        <a:effectLst/>
                        <a:latin typeface="Arial" panose="020B0604020202020204" pitchFamily="34" charset="0"/>
                        <a:ea typeface="Calibri" panose="020F0502020204030204" pitchFamily="34" charset="0"/>
                      </a:endParaRPr>
                    </a:p>
                  </a:txBody>
                  <a:tcPr marL="36830" marR="36830" marT="36830" marB="36830" anchor="ctr"/>
                </a:tc>
                <a:extLst>
                  <a:ext uri="{0D108BD9-81ED-4DB2-BD59-A6C34878D82A}">
                    <a16:rowId xmlns:a16="http://schemas.microsoft.com/office/drawing/2014/main" val="1357324962"/>
                  </a:ext>
                </a:extLst>
              </a:tr>
              <a:tr h="536123">
                <a:tc>
                  <a:txBody>
                    <a:bodyPr/>
                    <a:lstStyle/>
                    <a:p>
                      <a:pPr marL="0" marR="0">
                        <a:spcBef>
                          <a:spcPts val="0"/>
                        </a:spcBef>
                        <a:spcAft>
                          <a:spcPts val="0"/>
                        </a:spcAft>
                      </a:pPr>
                      <a:r>
                        <a:rPr lang="en-US" sz="1000" dirty="0">
                          <a:effectLst/>
                        </a:rPr>
                        <a:t>Persistently Dangerous Schools</a:t>
                      </a:r>
                      <a:endParaRPr lang="en-US" sz="1100" dirty="0">
                        <a:solidFill>
                          <a:srgbClr val="404040"/>
                        </a:solidFill>
                        <a:effectLst/>
                        <a:latin typeface="Arial" panose="020B0604020202020204" pitchFamily="34" charset="0"/>
                        <a:ea typeface="Calibri" panose="020F0502020204030204" pitchFamily="34" charset="0"/>
                      </a:endParaRPr>
                    </a:p>
                  </a:txBody>
                  <a:tcPr marL="36830" marR="36830" marT="36830" marB="36830" anchor="ctr">
                    <a:solidFill>
                      <a:srgbClr val="03617A"/>
                    </a:solidFill>
                  </a:tcPr>
                </a:tc>
                <a:tc>
                  <a:txBody>
                    <a:bodyPr/>
                    <a:lstStyle/>
                    <a:p>
                      <a:pPr marL="0" marR="0">
                        <a:spcBef>
                          <a:spcPts val="0"/>
                        </a:spcBef>
                        <a:spcAft>
                          <a:spcPts val="0"/>
                        </a:spcAft>
                      </a:pPr>
                      <a:r>
                        <a:rPr lang="en-US" sz="1000">
                          <a:effectLst/>
                        </a:rPr>
                        <a:t> </a:t>
                      </a:r>
                      <a:endParaRPr lang="en-US" sz="1100">
                        <a:solidFill>
                          <a:srgbClr val="404040"/>
                        </a:solidFill>
                        <a:effectLst/>
                        <a:latin typeface="Arial" panose="020B0604020202020204" pitchFamily="34" charset="0"/>
                        <a:ea typeface="Calibri" panose="020F0502020204030204" pitchFamily="34" charset="0"/>
                      </a:endParaRPr>
                    </a:p>
                  </a:txBody>
                  <a:tcPr marL="36830" marR="36830" marT="36830" marB="36830" anchor="ctr"/>
                </a:tc>
                <a:tc>
                  <a:txBody>
                    <a:bodyPr/>
                    <a:lstStyle/>
                    <a:p>
                      <a:pPr marL="0" marR="0">
                        <a:spcBef>
                          <a:spcPts val="0"/>
                        </a:spcBef>
                        <a:spcAft>
                          <a:spcPts val="0"/>
                        </a:spcAft>
                      </a:pPr>
                      <a:r>
                        <a:rPr lang="en-US" sz="1000">
                          <a:effectLst/>
                        </a:rPr>
                        <a:t> </a:t>
                      </a:r>
                      <a:endParaRPr lang="en-US" sz="1100">
                        <a:solidFill>
                          <a:srgbClr val="404040"/>
                        </a:solidFill>
                        <a:effectLst/>
                        <a:latin typeface="Arial" panose="020B0604020202020204" pitchFamily="34" charset="0"/>
                        <a:ea typeface="Calibri" panose="020F0502020204030204" pitchFamily="34" charset="0"/>
                      </a:endParaRPr>
                    </a:p>
                  </a:txBody>
                  <a:tcPr marL="36830" marR="36830" marT="36830" marB="36830" anchor="ctr"/>
                </a:tc>
                <a:tc>
                  <a:txBody>
                    <a:bodyPr/>
                    <a:lstStyle/>
                    <a:p>
                      <a:pPr marL="0" marR="0">
                        <a:spcBef>
                          <a:spcPts val="0"/>
                        </a:spcBef>
                        <a:spcAft>
                          <a:spcPts val="0"/>
                        </a:spcAft>
                      </a:pPr>
                      <a:r>
                        <a:rPr lang="en-US" sz="1000" dirty="0">
                          <a:solidFill>
                            <a:schemeClr val="tx1"/>
                          </a:solidFill>
                          <a:effectLst/>
                        </a:rPr>
                        <a:t>contact an open enrollment consultant</a:t>
                      </a:r>
                      <a:endParaRPr lang="en-US" sz="1100" dirty="0">
                        <a:solidFill>
                          <a:schemeClr val="tx1"/>
                        </a:solidFill>
                        <a:effectLst/>
                        <a:latin typeface="Arial" panose="020B0604020202020204" pitchFamily="34" charset="0"/>
                        <a:ea typeface="Calibri" panose="020F0502020204030204" pitchFamily="34" charset="0"/>
                      </a:endParaRPr>
                    </a:p>
                  </a:txBody>
                  <a:tcPr marL="36830" marR="36830" marT="36830" marB="36830" anchor="ctr"/>
                </a:tc>
                <a:extLst>
                  <a:ext uri="{0D108BD9-81ED-4DB2-BD59-A6C34878D82A}">
                    <a16:rowId xmlns:a16="http://schemas.microsoft.com/office/drawing/2014/main" val="1638771543"/>
                  </a:ext>
                </a:extLst>
              </a:tr>
              <a:tr h="536123">
                <a:tc>
                  <a:txBody>
                    <a:bodyPr/>
                    <a:lstStyle/>
                    <a:p>
                      <a:pPr marL="0" marR="0">
                        <a:spcBef>
                          <a:spcPts val="0"/>
                        </a:spcBef>
                        <a:spcAft>
                          <a:spcPts val="0"/>
                        </a:spcAft>
                      </a:pPr>
                      <a:r>
                        <a:rPr lang="en-US" sz="1000" dirty="0">
                          <a:effectLst/>
                        </a:rPr>
                        <a:t>School Minutes and Calendar</a:t>
                      </a:r>
                      <a:endParaRPr lang="en-US" sz="1100" dirty="0">
                        <a:solidFill>
                          <a:srgbClr val="404040"/>
                        </a:solidFill>
                        <a:effectLst/>
                        <a:latin typeface="Arial" panose="020B0604020202020204" pitchFamily="34" charset="0"/>
                        <a:ea typeface="Calibri" panose="020F0502020204030204" pitchFamily="34" charset="0"/>
                      </a:endParaRPr>
                    </a:p>
                  </a:txBody>
                  <a:tcPr marL="36830" marR="36830" marT="36830" marB="36830" anchor="ctr">
                    <a:solidFill>
                      <a:srgbClr val="03617A"/>
                    </a:solidFill>
                  </a:tcPr>
                </a:tc>
                <a:tc>
                  <a:txBody>
                    <a:bodyPr/>
                    <a:lstStyle/>
                    <a:p>
                      <a:pPr marL="0" marR="0">
                        <a:spcBef>
                          <a:spcPts val="0"/>
                        </a:spcBef>
                        <a:spcAft>
                          <a:spcPts val="0"/>
                        </a:spcAft>
                      </a:pPr>
                      <a:r>
                        <a:rPr lang="en-US" sz="1000">
                          <a:effectLst/>
                        </a:rPr>
                        <a:t> </a:t>
                      </a:r>
                      <a:endParaRPr lang="en-US" sz="1100">
                        <a:solidFill>
                          <a:srgbClr val="404040"/>
                        </a:solidFill>
                        <a:effectLst/>
                        <a:latin typeface="Arial" panose="020B0604020202020204" pitchFamily="34" charset="0"/>
                        <a:ea typeface="Calibri" panose="020F0502020204030204" pitchFamily="34" charset="0"/>
                      </a:endParaRPr>
                    </a:p>
                  </a:txBody>
                  <a:tcPr marL="36830" marR="36830" marT="36830" marB="36830" anchor="ctr"/>
                </a:tc>
                <a:tc>
                  <a:txBody>
                    <a:bodyPr/>
                    <a:lstStyle/>
                    <a:p>
                      <a:pPr marL="0" marR="0">
                        <a:spcBef>
                          <a:spcPts val="0"/>
                        </a:spcBef>
                        <a:spcAft>
                          <a:spcPts val="0"/>
                        </a:spcAft>
                      </a:pPr>
                      <a:r>
                        <a:rPr lang="en-US" sz="1000">
                          <a:effectLst/>
                        </a:rPr>
                        <a:t> </a:t>
                      </a:r>
                      <a:endParaRPr lang="en-US" sz="1100">
                        <a:solidFill>
                          <a:srgbClr val="404040"/>
                        </a:solidFill>
                        <a:effectLst/>
                        <a:latin typeface="Arial" panose="020B0604020202020204" pitchFamily="34" charset="0"/>
                        <a:ea typeface="Calibri" panose="020F0502020204030204" pitchFamily="34" charset="0"/>
                      </a:endParaRPr>
                    </a:p>
                  </a:txBody>
                  <a:tcPr marL="36830" marR="36830" marT="36830" marB="36830" anchor="ctr"/>
                </a:tc>
                <a:tc>
                  <a:txBody>
                    <a:bodyPr/>
                    <a:lstStyle/>
                    <a:p>
                      <a:pPr marL="0" marR="0">
                        <a:spcBef>
                          <a:spcPts val="0"/>
                        </a:spcBef>
                        <a:spcAft>
                          <a:spcPts val="0"/>
                        </a:spcAft>
                      </a:pPr>
                      <a:r>
                        <a:rPr lang="en-US" sz="1000" dirty="0">
                          <a:solidFill>
                            <a:schemeClr val="tx1"/>
                          </a:solidFill>
                          <a:effectLst/>
                        </a:rPr>
                        <a:t>contact your School Improvement Consultant</a:t>
                      </a:r>
                      <a:endParaRPr lang="en-US" sz="1100" dirty="0">
                        <a:solidFill>
                          <a:schemeClr val="tx1"/>
                        </a:solidFill>
                        <a:effectLst/>
                        <a:latin typeface="Arial" panose="020B0604020202020204" pitchFamily="34" charset="0"/>
                        <a:ea typeface="Calibri" panose="020F0502020204030204" pitchFamily="34" charset="0"/>
                      </a:endParaRPr>
                    </a:p>
                  </a:txBody>
                  <a:tcPr marL="36830" marR="36830" marT="36830" marB="36830" anchor="ctr"/>
                </a:tc>
                <a:extLst>
                  <a:ext uri="{0D108BD9-81ED-4DB2-BD59-A6C34878D82A}">
                    <a16:rowId xmlns:a16="http://schemas.microsoft.com/office/drawing/2014/main" val="26985846"/>
                  </a:ext>
                </a:extLst>
              </a:tr>
              <a:tr h="393096">
                <a:tc>
                  <a:txBody>
                    <a:bodyPr/>
                    <a:lstStyle/>
                    <a:p>
                      <a:pPr marL="0" marR="0">
                        <a:spcBef>
                          <a:spcPts val="0"/>
                        </a:spcBef>
                        <a:spcAft>
                          <a:spcPts val="0"/>
                        </a:spcAft>
                      </a:pPr>
                      <a:r>
                        <a:rPr lang="en-US" sz="1000" dirty="0">
                          <a:effectLst/>
                        </a:rPr>
                        <a:t>Teacher Evaluations</a:t>
                      </a:r>
                      <a:endParaRPr lang="en-US" sz="1100" dirty="0">
                        <a:solidFill>
                          <a:srgbClr val="404040"/>
                        </a:solidFill>
                        <a:effectLst/>
                        <a:latin typeface="Arial" panose="020B0604020202020204" pitchFamily="34" charset="0"/>
                        <a:ea typeface="Calibri" panose="020F0502020204030204" pitchFamily="34" charset="0"/>
                      </a:endParaRPr>
                    </a:p>
                  </a:txBody>
                  <a:tcPr marL="36830" marR="36830" marT="36830" marB="36830" anchor="ctr">
                    <a:solidFill>
                      <a:srgbClr val="03617A"/>
                    </a:solidFill>
                  </a:tcPr>
                </a:tc>
                <a:tc>
                  <a:txBody>
                    <a:bodyPr/>
                    <a:lstStyle/>
                    <a:p>
                      <a:pPr marL="0" marR="0">
                        <a:spcBef>
                          <a:spcPts val="0"/>
                        </a:spcBef>
                        <a:spcAft>
                          <a:spcPts val="0"/>
                        </a:spcAft>
                      </a:pPr>
                      <a:r>
                        <a:rPr lang="en-US" sz="1000">
                          <a:effectLst/>
                        </a:rPr>
                        <a:t>Maryam Rod Szabo</a:t>
                      </a:r>
                      <a:endParaRPr lang="en-US" sz="1100">
                        <a:solidFill>
                          <a:srgbClr val="404040"/>
                        </a:solidFill>
                        <a:effectLst/>
                        <a:latin typeface="Arial" panose="020B0604020202020204" pitchFamily="34" charset="0"/>
                        <a:ea typeface="Calibri" panose="020F0502020204030204" pitchFamily="34" charset="0"/>
                      </a:endParaRPr>
                    </a:p>
                  </a:txBody>
                  <a:tcPr marL="36830" marR="36830" marT="36830" marB="36830" anchor="ctr"/>
                </a:tc>
                <a:tc>
                  <a:txBody>
                    <a:bodyPr/>
                    <a:lstStyle/>
                    <a:p>
                      <a:pPr marL="0" marR="0">
                        <a:spcBef>
                          <a:spcPts val="0"/>
                        </a:spcBef>
                        <a:spcAft>
                          <a:spcPts val="0"/>
                        </a:spcAft>
                      </a:pPr>
                      <a:r>
                        <a:rPr lang="en-US" sz="1000">
                          <a:effectLst/>
                        </a:rPr>
                        <a:t>515-360-7369</a:t>
                      </a:r>
                      <a:endParaRPr lang="en-US" sz="1100">
                        <a:solidFill>
                          <a:srgbClr val="404040"/>
                        </a:solidFill>
                        <a:effectLst/>
                        <a:latin typeface="Arial" panose="020B0604020202020204" pitchFamily="34" charset="0"/>
                        <a:ea typeface="Calibri" panose="020F0502020204030204" pitchFamily="34" charset="0"/>
                      </a:endParaRPr>
                    </a:p>
                  </a:txBody>
                  <a:tcPr marL="36830" marR="36830" marT="36830" marB="36830" anchor="ctr"/>
                </a:tc>
                <a:tc>
                  <a:txBody>
                    <a:bodyPr/>
                    <a:lstStyle/>
                    <a:p>
                      <a:pPr marL="0" marR="0">
                        <a:spcBef>
                          <a:spcPts val="0"/>
                        </a:spcBef>
                        <a:spcAft>
                          <a:spcPts val="800"/>
                        </a:spcAft>
                      </a:pPr>
                      <a:r>
                        <a:rPr lang="en-US" sz="1000" u="sng">
                          <a:solidFill>
                            <a:schemeClr val="tx1"/>
                          </a:solidFill>
                          <a:effectLst/>
                          <a:hlinkClick r:id="rId7">
                            <a:extLst>
                              <a:ext uri="{A12FA001-AC4F-418D-AE19-62706E023703}">
                                <ahyp:hlinkClr xmlns:ahyp="http://schemas.microsoft.com/office/drawing/2018/hyperlinkcolor" val="tx"/>
                              </a:ext>
                            </a:extLst>
                          </a:hlinkClick>
                        </a:rPr>
                        <a:t>maryam.rodszabo@iowa.gov</a:t>
                      </a:r>
                      <a:endParaRPr lang="en-US" sz="1100">
                        <a:solidFill>
                          <a:schemeClr val="tx1"/>
                        </a:solidFill>
                        <a:effectLst/>
                        <a:latin typeface="Arial" panose="020B0604020202020204" pitchFamily="34" charset="0"/>
                        <a:ea typeface="Calibri" panose="020F0502020204030204" pitchFamily="34" charset="0"/>
                      </a:endParaRPr>
                    </a:p>
                  </a:txBody>
                  <a:tcPr marL="36830" marR="36830" marT="36830" marB="36830" anchor="ctr"/>
                </a:tc>
                <a:extLst>
                  <a:ext uri="{0D108BD9-81ED-4DB2-BD59-A6C34878D82A}">
                    <a16:rowId xmlns:a16="http://schemas.microsoft.com/office/drawing/2014/main" val="2468942042"/>
                  </a:ext>
                </a:extLst>
              </a:tr>
              <a:tr h="393096">
                <a:tc>
                  <a:txBody>
                    <a:bodyPr/>
                    <a:lstStyle/>
                    <a:p>
                      <a:pPr marL="0" marR="0">
                        <a:spcBef>
                          <a:spcPts val="0"/>
                        </a:spcBef>
                        <a:spcAft>
                          <a:spcPts val="0"/>
                        </a:spcAft>
                      </a:pPr>
                      <a:r>
                        <a:rPr lang="en-US" sz="1000" dirty="0">
                          <a:effectLst/>
                        </a:rPr>
                        <a:t>Iowa Test Security</a:t>
                      </a:r>
                      <a:endParaRPr lang="en-US" sz="1100" dirty="0">
                        <a:solidFill>
                          <a:srgbClr val="404040"/>
                        </a:solidFill>
                        <a:effectLst/>
                        <a:latin typeface="Arial" panose="020B0604020202020204" pitchFamily="34" charset="0"/>
                        <a:ea typeface="Calibri" panose="020F0502020204030204" pitchFamily="34" charset="0"/>
                      </a:endParaRPr>
                    </a:p>
                  </a:txBody>
                  <a:tcPr marL="36830" marR="36830" marT="36830" marB="36830" anchor="ctr">
                    <a:solidFill>
                      <a:srgbClr val="03617A"/>
                    </a:solidFill>
                  </a:tcPr>
                </a:tc>
                <a:tc>
                  <a:txBody>
                    <a:bodyPr/>
                    <a:lstStyle/>
                    <a:p>
                      <a:pPr marL="0" marR="0">
                        <a:spcBef>
                          <a:spcPts val="0"/>
                        </a:spcBef>
                        <a:spcAft>
                          <a:spcPts val="0"/>
                        </a:spcAft>
                      </a:pPr>
                      <a:r>
                        <a:rPr lang="en-US" sz="1000">
                          <a:effectLst/>
                        </a:rPr>
                        <a:t>Heather Briggs</a:t>
                      </a:r>
                      <a:endParaRPr lang="en-US" sz="1100">
                        <a:solidFill>
                          <a:srgbClr val="404040"/>
                        </a:solidFill>
                        <a:effectLst/>
                        <a:latin typeface="Arial" panose="020B0604020202020204" pitchFamily="34" charset="0"/>
                        <a:ea typeface="Calibri" panose="020F0502020204030204" pitchFamily="34" charset="0"/>
                      </a:endParaRPr>
                    </a:p>
                  </a:txBody>
                  <a:tcPr marL="36830" marR="36830" marT="36830" marB="36830" anchor="ctr"/>
                </a:tc>
                <a:tc>
                  <a:txBody>
                    <a:bodyPr/>
                    <a:lstStyle/>
                    <a:p>
                      <a:pPr marL="0" marR="0">
                        <a:spcBef>
                          <a:spcPts val="0"/>
                        </a:spcBef>
                        <a:spcAft>
                          <a:spcPts val="0"/>
                        </a:spcAft>
                      </a:pPr>
                      <a:r>
                        <a:rPr lang="en-US" sz="1000" u="sng">
                          <a:effectLst/>
                        </a:rPr>
                        <a:t>515-238-4715</a:t>
                      </a:r>
                      <a:endParaRPr lang="en-US" sz="1100">
                        <a:solidFill>
                          <a:srgbClr val="404040"/>
                        </a:solidFill>
                        <a:effectLst/>
                        <a:latin typeface="Arial" panose="020B0604020202020204" pitchFamily="34" charset="0"/>
                        <a:ea typeface="Calibri" panose="020F0502020204030204" pitchFamily="34" charset="0"/>
                      </a:endParaRPr>
                    </a:p>
                  </a:txBody>
                  <a:tcPr marL="36830" marR="36830" marT="36830" marB="36830" anchor="ctr"/>
                </a:tc>
                <a:tc>
                  <a:txBody>
                    <a:bodyPr/>
                    <a:lstStyle/>
                    <a:p>
                      <a:pPr marL="0" marR="0">
                        <a:spcBef>
                          <a:spcPts val="0"/>
                        </a:spcBef>
                        <a:spcAft>
                          <a:spcPts val="0"/>
                        </a:spcAft>
                      </a:pPr>
                      <a:r>
                        <a:rPr lang="en-US" sz="1000" u="sng">
                          <a:solidFill>
                            <a:schemeClr val="tx1"/>
                          </a:solidFill>
                          <a:effectLst/>
                          <a:hlinkClick r:id="rId8">
                            <a:extLst>
                              <a:ext uri="{A12FA001-AC4F-418D-AE19-62706E023703}">
                                <ahyp:hlinkClr xmlns:ahyp="http://schemas.microsoft.com/office/drawing/2018/hyperlinkcolor" val="tx"/>
                              </a:ext>
                            </a:extLst>
                          </a:hlinkClick>
                        </a:rPr>
                        <a:t>heather.briggs@iowa.gov</a:t>
                      </a:r>
                      <a:endParaRPr lang="en-US" sz="1100">
                        <a:solidFill>
                          <a:schemeClr val="tx1"/>
                        </a:solidFill>
                        <a:effectLst/>
                        <a:latin typeface="Arial" panose="020B0604020202020204" pitchFamily="34" charset="0"/>
                        <a:ea typeface="Calibri" panose="020F0502020204030204" pitchFamily="34" charset="0"/>
                      </a:endParaRPr>
                    </a:p>
                  </a:txBody>
                  <a:tcPr marL="36830" marR="36830" marT="36830" marB="36830" anchor="ctr"/>
                </a:tc>
                <a:extLst>
                  <a:ext uri="{0D108BD9-81ED-4DB2-BD59-A6C34878D82A}">
                    <a16:rowId xmlns:a16="http://schemas.microsoft.com/office/drawing/2014/main" val="979214337"/>
                  </a:ext>
                </a:extLst>
              </a:tr>
              <a:tr h="752010">
                <a:tc>
                  <a:txBody>
                    <a:bodyPr/>
                    <a:lstStyle/>
                    <a:p>
                      <a:pPr marL="0" marR="0">
                        <a:spcBef>
                          <a:spcPts val="0"/>
                        </a:spcBef>
                        <a:spcAft>
                          <a:spcPts val="0"/>
                        </a:spcAft>
                      </a:pPr>
                      <a:r>
                        <a:rPr lang="en-US" sz="1000" dirty="0">
                          <a:effectLst/>
                        </a:rPr>
                        <a:t>EL Program Placement, EL Student Reclassification, and EL Staffing</a:t>
                      </a:r>
                      <a:endParaRPr lang="en-US" sz="1100" dirty="0">
                        <a:solidFill>
                          <a:srgbClr val="404040"/>
                        </a:solidFill>
                        <a:effectLst/>
                        <a:latin typeface="Arial" panose="020B0604020202020204" pitchFamily="34" charset="0"/>
                        <a:ea typeface="Calibri" panose="020F0502020204030204" pitchFamily="34" charset="0"/>
                      </a:endParaRPr>
                    </a:p>
                  </a:txBody>
                  <a:tcPr marL="36830" marR="36830" marT="36830" marB="36830" anchor="ctr">
                    <a:solidFill>
                      <a:srgbClr val="03617A"/>
                    </a:solidFill>
                  </a:tcPr>
                </a:tc>
                <a:tc>
                  <a:txBody>
                    <a:bodyPr/>
                    <a:lstStyle/>
                    <a:p>
                      <a:pPr marL="0" marR="0">
                        <a:spcBef>
                          <a:spcPts val="0"/>
                        </a:spcBef>
                        <a:spcAft>
                          <a:spcPts val="0"/>
                        </a:spcAft>
                      </a:pPr>
                      <a:r>
                        <a:rPr lang="en-US" sz="1000">
                          <a:effectLst/>
                        </a:rPr>
                        <a:t>Rachel Pettigrew</a:t>
                      </a:r>
                      <a:endParaRPr lang="en-US" sz="1100">
                        <a:solidFill>
                          <a:srgbClr val="404040"/>
                        </a:solidFill>
                        <a:effectLst/>
                        <a:latin typeface="Arial" panose="020B0604020202020204" pitchFamily="34" charset="0"/>
                        <a:ea typeface="Calibri" panose="020F0502020204030204" pitchFamily="34" charset="0"/>
                      </a:endParaRPr>
                    </a:p>
                  </a:txBody>
                  <a:tcPr marL="36830" marR="36830" marT="36830" marB="36830" anchor="ctr"/>
                </a:tc>
                <a:tc>
                  <a:txBody>
                    <a:bodyPr/>
                    <a:lstStyle/>
                    <a:p>
                      <a:pPr marL="0" marR="0">
                        <a:spcBef>
                          <a:spcPts val="0"/>
                        </a:spcBef>
                        <a:spcAft>
                          <a:spcPts val="0"/>
                        </a:spcAft>
                      </a:pPr>
                      <a:r>
                        <a:rPr lang="en-US" sz="1000">
                          <a:effectLst/>
                        </a:rPr>
                        <a:t>515-380-5115</a:t>
                      </a:r>
                      <a:endParaRPr lang="en-US" sz="1100">
                        <a:solidFill>
                          <a:srgbClr val="404040"/>
                        </a:solidFill>
                        <a:effectLst/>
                        <a:latin typeface="Arial" panose="020B0604020202020204" pitchFamily="34" charset="0"/>
                        <a:ea typeface="Calibri" panose="020F0502020204030204" pitchFamily="34" charset="0"/>
                      </a:endParaRPr>
                    </a:p>
                  </a:txBody>
                  <a:tcPr marL="36830" marR="36830" marT="36830" marB="36830" anchor="ctr"/>
                </a:tc>
                <a:tc>
                  <a:txBody>
                    <a:bodyPr/>
                    <a:lstStyle/>
                    <a:p>
                      <a:pPr marL="0" marR="0">
                        <a:spcBef>
                          <a:spcPts val="0"/>
                        </a:spcBef>
                        <a:spcAft>
                          <a:spcPts val="0"/>
                        </a:spcAft>
                      </a:pPr>
                      <a:r>
                        <a:rPr lang="en-US" sz="1000" u="sng" dirty="0">
                          <a:solidFill>
                            <a:schemeClr val="tx1"/>
                          </a:solidFill>
                          <a:effectLst/>
                          <a:hlinkClick r:id="rId9">
                            <a:extLst>
                              <a:ext uri="{A12FA001-AC4F-418D-AE19-62706E023703}">
                                <ahyp:hlinkClr xmlns:ahyp="http://schemas.microsoft.com/office/drawing/2018/hyperlinkcolor" val="tx"/>
                              </a:ext>
                            </a:extLst>
                          </a:hlinkClick>
                        </a:rPr>
                        <a:t>rachel.pettigrew@iowa.gov</a:t>
                      </a:r>
                      <a:endParaRPr lang="en-US" sz="1100" dirty="0">
                        <a:solidFill>
                          <a:schemeClr val="tx1"/>
                        </a:solidFill>
                        <a:effectLst/>
                        <a:latin typeface="Arial" panose="020B0604020202020204" pitchFamily="34" charset="0"/>
                        <a:ea typeface="Calibri" panose="020F0502020204030204" pitchFamily="34" charset="0"/>
                      </a:endParaRPr>
                    </a:p>
                  </a:txBody>
                  <a:tcPr marL="36830" marR="36830" marT="36830" marB="36830" anchor="ctr"/>
                </a:tc>
                <a:extLst>
                  <a:ext uri="{0D108BD9-81ED-4DB2-BD59-A6C34878D82A}">
                    <a16:rowId xmlns:a16="http://schemas.microsoft.com/office/drawing/2014/main" val="785186228"/>
                  </a:ext>
                </a:extLst>
              </a:tr>
            </a:tbl>
          </a:graphicData>
        </a:graphic>
      </p:graphicFrame>
    </p:spTree>
    <p:extLst>
      <p:ext uri="{BB962C8B-B14F-4D97-AF65-F5344CB8AC3E}">
        <p14:creationId xmlns:p14="http://schemas.microsoft.com/office/powerpoint/2010/main" val="25675843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456CFB-F5FC-42E7-2985-AEF1181EFA86}"/>
              </a:ext>
            </a:extLst>
          </p:cNvPr>
          <p:cNvSpPr>
            <a:spLocks noGrp="1"/>
          </p:cNvSpPr>
          <p:nvPr>
            <p:ph type="title"/>
          </p:nvPr>
        </p:nvSpPr>
        <p:spPr/>
        <p:txBody>
          <a:bodyPr/>
          <a:lstStyle/>
          <a:p>
            <a:r>
              <a:rPr lang="en-US" dirty="0"/>
              <a:t>Homepage</a:t>
            </a:r>
          </a:p>
        </p:txBody>
      </p:sp>
      <p:sp>
        <p:nvSpPr>
          <p:cNvPr id="3" name="Content Placeholder 2">
            <a:extLst>
              <a:ext uri="{FF2B5EF4-FFF2-40B4-BE49-F238E27FC236}">
                <a16:creationId xmlns:a16="http://schemas.microsoft.com/office/drawing/2014/main" id="{1FAA1200-FF13-62AD-37D0-41CA05DA9E7D}"/>
              </a:ext>
            </a:extLst>
          </p:cNvPr>
          <p:cNvSpPr>
            <a:spLocks noGrp="1"/>
          </p:cNvSpPr>
          <p:nvPr>
            <p:ph idx="1"/>
          </p:nvPr>
        </p:nvSpPr>
        <p:spPr>
          <a:xfrm>
            <a:off x="689112" y="1460498"/>
            <a:ext cx="10813776" cy="4981865"/>
          </a:xfrm>
        </p:spPr>
        <p:txBody>
          <a:bodyPr>
            <a:normAutofit/>
          </a:bodyPr>
          <a:lstStyle/>
          <a:p>
            <a:r>
              <a:rPr lang="en-US" dirty="0"/>
              <a:t>Menu bar </a:t>
            </a:r>
          </a:p>
          <a:p>
            <a:pPr marL="0" indent="0">
              <a:buNone/>
            </a:pPr>
            <a:endParaRPr lang="en-US" dirty="0"/>
          </a:p>
          <a:p>
            <a:endParaRPr lang="en-US" dirty="0"/>
          </a:p>
          <a:p>
            <a:r>
              <a:rPr lang="en-US" dirty="0"/>
              <a:t>Scroll over “District Forms” or “Building Level Forms”</a:t>
            </a:r>
            <a:r>
              <a:rPr lang="en-US" b="1" dirty="0"/>
              <a:t> </a:t>
            </a:r>
            <a:r>
              <a:rPr lang="en-US" dirty="0"/>
              <a:t>to see form titles then click on form titles to open.</a:t>
            </a:r>
          </a:p>
          <a:p>
            <a:pPr lvl="1"/>
            <a:r>
              <a:rPr lang="en-US" dirty="0"/>
              <a:t>District access – will see forms for District level and Building level</a:t>
            </a:r>
          </a:p>
          <a:p>
            <a:pPr lvl="1"/>
            <a:r>
              <a:rPr lang="en-US" dirty="0"/>
              <a:t>Building access – will only see Building level forms for that location</a:t>
            </a:r>
          </a:p>
          <a:p>
            <a:pPr lvl="1"/>
            <a:r>
              <a:rPr lang="en-US" dirty="0"/>
              <a:t>State Accredited – will see forms in both levels</a:t>
            </a:r>
          </a:p>
          <a:p>
            <a:pPr lvl="1"/>
            <a:r>
              <a:rPr lang="en-US" dirty="0"/>
              <a:t>Ind. Accredited  - will only see forms in the building level</a:t>
            </a:r>
          </a:p>
          <a:p>
            <a:pPr lvl="1"/>
            <a:r>
              <a:rPr lang="en-US" dirty="0"/>
              <a:t>AEAs – only one form under District level</a:t>
            </a:r>
          </a:p>
          <a:p>
            <a:r>
              <a:rPr lang="en-US" dirty="0"/>
              <a:t>Help takes you to the Spring BEDS webpage </a:t>
            </a:r>
          </a:p>
          <a:p>
            <a:r>
              <a:rPr lang="en-US" dirty="0"/>
              <a:t>Status (for Districts) – shows form completion status</a:t>
            </a:r>
          </a:p>
          <a:p>
            <a:pPr lvl="1"/>
            <a:r>
              <a:rPr lang="en-US" dirty="0"/>
              <a:t>The Calendar forms must be completed to see building forms</a:t>
            </a:r>
          </a:p>
          <a:p>
            <a:endParaRPr lang="en-US" dirty="0"/>
          </a:p>
        </p:txBody>
      </p:sp>
      <p:pic>
        <p:nvPicPr>
          <p:cNvPr id="5" name="Picture 4" descr="application menu">
            <a:extLst>
              <a:ext uri="{FF2B5EF4-FFF2-40B4-BE49-F238E27FC236}">
                <a16:creationId xmlns:a16="http://schemas.microsoft.com/office/drawing/2014/main" id="{0CA5C1B3-CE9C-6BED-02C2-04CB22FC0A4D}"/>
              </a:ext>
            </a:extLst>
          </p:cNvPr>
          <p:cNvPicPr>
            <a:picLocks noChangeAspect="1"/>
          </p:cNvPicPr>
          <p:nvPr/>
        </p:nvPicPr>
        <p:blipFill>
          <a:blip r:embed="rId2"/>
          <a:stretch>
            <a:fillRect/>
          </a:stretch>
        </p:blipFill>
        <p:spPr>
          <a:xfrm>
            <a:off x="980096" y="1872045"/>
            <a:ext cx="7821116" cy="724001"/>
          </a:xfrm>
          <a:prstGeom prst="rect">
            <a:avLst/>
          </a:prstGeom>
        </p:spPr>
      </p:pic>
    </p:spTree>
    <p:extLst>
      <p:ext uri="{BB962C8B-B14F-4D97-AF65-F5344CB8AC3E}">
        <p14:creationId xmlns:p14="http://schemas.microsoft.com/office/powerpoint/2010/main" val="32291213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F1EE9E-DF03-331D-9C74-14E31BE015D2}"/>
              </a:ext>
            </a:extLst>
          </p:cNvPr>
          <p:cNvSpPr>
            <a:spLocks noGrp="1"/>
          </p:cNvSpPr>
          <p:nvPr>
            <p:ph type="title"/>
          </p:nvPr>
        </p:nvSpPr>
        <p:spPr/>
        <p:txBody>
          <a:bodyPr/>
          <a:lstStyle/>
          <a:p>
            <a:r>
              <a:rPr lang="en-US" dirty="0"/>
              <a:t>District and Building level Forms</a:t>
            </a:r>
          </a:p>
        </p:txBody>
      </p:sp>
      <p:graphicFrame>
        <p:nvGraphicFramePr>
          <p:cNvPr id="9" name="Content Placeholder 8">
            <a:extLst>
              <a:ext uri="{FF2B5EF4-FFF2-40B4-BE49-F238E27FC236}">
                <a16:creationId xmlns:a16="http://schemas.microsoft.com/office/drawing/2014/main" id="{8B638B3F-52ED-EA35-94F0-011356ADB371}"/>
              </a:ext>
            </a:extLst>
          </p:cNvPr>
          <p:cNvGraphicFramePr>
            <a:graphicFrameLocks noGrp="1"/>
          </p:cNvGraphicFramePr>
          <p:nvPr>
            <p:ph idx="1"/>
            <p:extLst>
              <p:ext uri="{D42A27DB-BD31-4B8C-83A1-F6EECF244321}">
                <p14:modId xmlns:p14="http://schemas.microsoft.com/office/powerpoint/2010/main" val="1858151497"/>
              </p:ext>
            </p:extLst>
          </p:nvPr>
        </p:nvGraphicFramePr>
        <p:xfrm>
          <a:off x="665018" y="849848"/>
          <a:ext cx="10943886" cy="5099331"/>
        </p:xfrm>
        <a:graphic>
          <a:graphicData uri="http://schemas.openxmlformats.org/drawingml/2006/table">
            <a:tbl>
              <a:tblPr firstRow="1">
                <a:tableStyleId>{5C22544A-7EE6-4342-B048-85BDC9FD1C3A}</a:tableStyleId>
              </a:tblPr>
              <a:tblGrid>
                <a:gridCol w="3160380">
                  <a:extLst>
                    <a:ext uri="{9D8B030D-6E8A-4147-A177-3AD203B41FA5}">
                      <a16:colId xmlns:a16="http://schemas.microsoft.com/office/drawing/2014/main" val="1321454483"/>
                    </a:ext>
                  </a:extLst>
                </a:gridCol>
                <a:gridCol w="2306224">
                  <a:extLst>
                    <a:ext uri="{9D8B030D-6E8A-4147-A177-3AD203B41FA5}">
                      <a16:colId xmlns:a16="http://schemas.microsoft.com/office/drawing/2014/main" val="2185762903"/>
                    </a:ext>
                  </a:extLst>
                </a:gridCol>
                <a:gridCol w="2046023">
                  <a:extLst>
                    <a:ext uri="{9D8B030D-6E8A-4147-A177-3AD203B41FA5}">
                      <a16:colId xmlns:a16="http://schemas.microsoft.com/office/drawing/2014/main" val="195082554"/>
                    </a:ext>
                  </a:extLst>
                </a:gridCol>
                <a:gridCol w="1704110">
                  <a:extLst>
                    <a:ext uri="{9D8B030D-6E8A-4147-A177-3AD203B41FA5}">
                      <a16:colId xmlns:a16="http://schemas.microsoft.com/office/drawing/2014/main" val="1567117144"/>
                    </a:ext>
                  </a:extLst>
                </a:gridCol>
                <a:gridCol w="1727149">
                  <a:extLst>
                    <a:ext uri="{9D8B030D-6E8A-4147-A177-3AD203B41FA5}">
                      <a16:colId xmlns:a16="http://schemas.microsoft.com/office/drawing/2014/main" val="307872839"/>
                    </a:ext>
                  </a:extLst>
                </a:gridCol>
              </a:tblGrid>
              <a:tr h="369471">
                <a:tc>
                  <a:txBody>
                    <a:bodyPr/>
                    <a:lstStyle/>
                    <a:p>
                      <a:pPr marL="0" marR="0" algn="l">
                        <a:spcBef>
                          <a:spcPts val="0"/>
                        </a:spcBef>
                        <a:spcAft>
                          <a:spcPts val="0"/>
                        </a:spcAft>
                      </a:pPr>
                      <a:r>
                        <a:rPr lang="en-US" sz="1200" dirty="0">
                          <a:effectLst/>
                        </a:rPr>
                        <a:t>Form</a:t>
                      </a:r>
                      <a:endParaRPr lang="en-US" sz="1200" b="1" dirty="0">
                        <a:solidFill>
                          <a:srgbClr val="FFFFFF"/>
                        </a:solidFill>
                        <a:effectLst/>
                        <a:latin typeface="Arial" panose="020B0604020202020204" pitchFamily="34" charset="0"/>
                        <a:ea typeface="Calibri" panose="020F0502020204030204" pitchFamily="34" charset="0"/>
                      </a:endParaRPr>
                    </a:p>
                  </a:txBody>
                  <a:tcPr marL="36830" marR="36830" marT="36830" marB="36830" anchor="ctr">
                    <a:solidFill>
                      <a:srgbClr val="03617A"/>
                    </a:solidFill>
                  </a:tcPr>
                </a:tc>
                <a:tc>
                  <a:txBody>
                    <a:bodyPr/>
                    <a:lstStyle/>
                    <a:p>
                      <a:pPr marL="0" marR="0" algn="l">
                        <a:spcBef>
                          <a:spcPts val="0"/>
                        </a:spcBef>
                        <a:spcAft>
                          <a:spcPts val="0"/>
                        </a:spcAft>
                      </a:pPr>
                      <a:r>
                        <a:rPr lang="en-US" sz="1200" dirty="0">
                          <a:effectLst/>
                        </a:rPr>
                        <a:t>District or Building level</a:t>
                      </a:r>
                      <a:endParaRPr lang="en-US" sz="1200" b="1" dirty="0">
                        <a:solidFill>
                          <a:srgbClr val="FFFFFF"/>
                        </a:solidFill>
                        <a:effectLst/>
                        <a:latin typeface="Arial" panose="020B0604020202020204" pitchFamily="34" charset="0"/>
                        <a:ea typeface="Calibri" panose="020F0502020204030204" pitchFamily="34" charset="0"/>
                      </a:endParaRPr>
                    </a:p>
                  </a:txBody>
                  <a:tcPr marL="36830" marR="36830" marT="36830" marB="36830" anchor="ctr">
                    <a:solidFill>
                      <a:srgbClr val="03617A"/>
                    </a:solidFill>
                  </a:tcPr>
                </a:tc>
                <a:tc>
                  <a:txBody>
                    <a:bodyPr/>
                    <a:lstStyle/>
                    <a:p>
                      <a:pPr marL="0" marR="0" algn="l">
                        <a:spcBef>
                          <a:spcPts val="0"/>
                        </a:spcBef>
                        <a:spcAft>
                          <a:spcPts val="0"/>
                        </a:spcAft>
                      </a:pPr>
                      <a:r>
                        <a:rPr lang="en-US" sz="1200" dirty="0">
                          <a:effectLst/>
                        </a:rPr>
                        <a:t>Public</a:t>
                      </a:r>
                      <a:endParaRPr lang="en-US" sz="1200" b="1" dirty="0">
                        <a:solidFill>
                          <a:srgbClr val="FFFFFF"/>
                        </a:solidFill>
                        <a:effectLst/>
                        <a:latin typeface="Arial" panose="020B0604020202020204" pitchFamily="34" charset="0"/>
                        <a:ea typeface="Calibri" panose="020F0502020204030204" pitchFamily="34" charset="0"/>
                      </a:endParaRPr>
                    </a:p>
                  </a:txBody>
                  <a:tcPr marL="36830" marR="36830" marT="36830" marB="36830" anchor="ctr">
                    <a:solidFill>
                      <a:srgbClr val="03617A"/>
                    </a:solidFill>
                  </a:tcPr>
                </a:tc>
                <a:tc>
                  <a:txBody>
                    <a:bodyPr/>
                    <a:lstStyle/>
                    <a:p>
                      <a:pPr marL="0" marR="0" algn="l">
                        <a:spcBef>
                          <a:spcPts val="0"/>
                        </a:spcBef>
                        <a:spcAft>
                          <a:spcPts val="0"/>
                        </a:spcAft>
                      </a:pPr>
                      <a:r>
                        <a:rPr lang="en-US" sz="1200" dirty="0">
                          <a:effectLst/>
                        </a:rPr>
                        <a:t>Nonpublic</a:t>
                      </a:r>
                    </a:p>
                    <a:p>
                      <a:pPr marL="0" marR="0" algn="l">
                        <a:spcBef>
                          <a:spcPts val="0"/>
                        </a:spcBef>
                        <a:spcAft>
                          <a:spcPts val="0"/>
                        </a:spcAft>
                      </a:pPr>
                      <a:r>
                        <a:rPr lang="en-US" sz="1200" dirty="0">
                          <a:effectLst/>
                        </a:rPr>
                        <a:t>(State Accredited)</a:t>
                      </a:r>
                      <a:endParaRPr lang="en-US" sz="1200" b="1" dirty="0">
                        <a:solidFill>
                          <a:srgbClr val="FFFFFF"/>
                        </a:solidFill>
                        <a:effectLst/>
                        <a:latin typeface="Arial" panose="020B0604020202020204" pitchFamily="34" charset="0"/>
                        <a:ea typeface="Calibri" panose="020F0502020204030204" pitchFamily="34" charset="0"/>
                      </a:endParaRPr>
                    </a:p>
                  </a:txBody>
                  <a:tcPr marL="36830" marR="36830" marT="36830" marB="36830" anchor="ctr">
                    <a:solidFill>
                      <a:srgbClr val="03617A"/>
                    </a:solidFill>
                  </a:tcPr>
                </a:tc>
                <a:tc>
                  <a:txBody>
                    <a:bodyPr/>
                    <a:lstStyle/>
                    <a:p>
                      <a:pPr marL="0" marR="0" algn="l">
                        <a:spcBef>
                          <a:spcPts val="0"/>
                        </a:spcBef>
                        <a:spcAft>
                          <a:spcPts val="0"/>
                        </a:spcAft>
                      </a:pPr>
                      <a:r>
                        <a:rPr lang="en-US" sz="1200" dirty="0">
                          <a:effectLst/>
                        </a:rPr>
                        <a:t>Nonpublic</a:t>
                      </a:r>
                    </a:p>
                    <a:p>
                      <a:pPr marL="0" marR="0" algn="l">
                        <a:spcBef>
                          <a:spcPts val="0"/>
                        </a:spcBef>
                        <a:spcAft>
                          <a:spcPts val="0"/>
                        </a:spcAft>
                      </a:pPr>
                      <a:r>
                        <a:rPr lang="en-US" sz="1200" dirty="0">
                          <a:effectLst/>
                        </a:rPr>
                        <a:t>(Ind. Accredited)</a:t>
                      </a:r>
                      <a:endParaRPr lang="en-US" sz="1200" b="1" dirty="0">
                        <a:solidFill>
                          <a:srgbClr val="FFFFFF"/>
                        </a:solidFill>
                        <a:effectLst/>
                        <a:latin typeface="Arial" panose="020B0604020202020204" pitchFamily="34" charset="0"/>
                        <a:ea typeface="Calibri" panose="020F0502020204030204" pitchFamily="34" charset="0"/>
                      </a:endParaRPr>
                    </a:p>
                  </a:txBody>
                  <a:tcPr marL="36830" marR="36830" marT="36830" marB="36830" anchor="ctr">
                    <a:solidFill>
                      <a:srgbClr val="03617A"/>
                    </a:solidFill>
                  </a:tcPr>
                </a:tc>
                <a:extLst>
                  <a:ext uri="{0D108BD9-81ED-4DB2-BD59-A6C34878D82A}">
                    <a16:rowId xmlns:a16="http://schemas.microsoft.com/office/drawing/2014/main" val="1014505394"/>
                  </a:ext>
                </a:extLst>
              </a:tr>
              <a:tr h="220691">
                <a:tc>
                  <a:txBody>
                    <a:bodyPr/>
                    <a:lstStyle/>
                    <a:p>
                      <a:pPr marL="0" marR="0" algn="l">
                        <a:spcBef>
                          <a:spcPts val="0"/>
                        </a:spcBef>
                        <a:spcAft>
                          <a:spcPts val="0"/>
                        </a:spcAft>
                      </a:pPr>
                      <a:r>
                        <a:rPr lang="en-US" sz="1200">
                          <a:effectLst/>
                        </a:rPr>
                        <a:t>AEA Chiefs Salary </a:t>
                      </a:r>
                      <a:endParaRPr lang="en-US" sz="1200">
                        <a:solidFill>
                          <a:srgbClr val="404040"/>
                        </a:solidFill>
                        <a:effectLst/>
                        <a:latin typeface="Arial" panose="020B0604020202020204" pitchFamily="34" charset="0"/>
                        <a:ea typeface="Calibri" panose="020F0502020204030204" pitchFamily="34" charset="0"/>
                      </a:endParaRPr>
                    </a:p>
                  </a:txBody>
                  <a:tcPr marL="36830" marR="36830" marT="36830" marB="36830"/>
                </a:tc>
                <a:tc>
                  <a:txBody>
                    <a:bodyPr/>
                    <a:lstStyle/>
                    <a:p>
                      <a:pPr marL="0" marR="0" algn="l">
                        <a:spcBef>
                          <a:spcPts val="0"/>
                        </a:spcBef>
                        <a:spcAft>
                          <a:spcPts val="0"/>
                        </a:spcAft>
                      </a:pPr>
                      <a:r>
                        <a:rPr lang="en-US" sz="1200">
                          <a:effectLst/>
                        </a:rPr>
                        <a:t>AEA only</a:t>
                      </a:r>
                      <a:endParaRPr lang="en-US" sz="1200">
                        <a:solidFill>
                          <a:srgbClr val="404040"/>
                        </a:solidFill>
                        <a:effectLst/>
                        <a:latin typeface="Arial" panose="020B0604020202020204" pitchFamily="34" charset="0"/>
                        <a:ea typeface="Calibri" panose="020F0502020204030204" pitchFamily="34" charset="0"/>
                      </a:endParaRPr>
                    </a:p>
                  </a:txBody>
                  <a:tcPr marL="36830" marR="36830" marT="36830" marB="36830"/>
                </a:tc>
                <a:tc>
                  <a:txBody>
                    <a:bodyPr/>
                    <a:lstStyle/>
                    <a:p>
                      <a:pPr marL="0" marR="0" algn="l">
                        <a:spcBef>
                          <a:spcPts val="0"/>
                        </a:spcBef>
                        <a:spcAft>
                          <a:spcPts val="0"/>
                        </a:spcAft>
                      </a:pPr>
                      <a:r>
                        <a:rPr lang="en-US" sz="1200">
                          <a:effectLst/>
                        </a:rPr>
                        <a:t>No</a:t>
                      </a:r>
                      <a:endParaRPr lang="en-US" sz="1200">
                        <a:solidFill>
                          <a:srgbClr val="404040"/>
                        </a:solidFill>
                        <a:effectLst/>
                        <a:latin typeface="Arial" panose="020B0604020202020204" pitchFamily="34" charset="0"/>
                        <a:ea typeface="Calibri" panose="020F0502020204030204" pitchFamily="34" charset="0"/>
                      </a:endParaRPr>
                    </a:p>
                  </a:txBody>
                  <a:tcPr marL="36830" marR="36830" marT="36830" marB="36830"/>
                </a:tc>
                <a:tc>
                  <a:txBody>
                    <a:bodyPr/>
                    <a:lstStyle/>
                    <a:p>
                      <a:pPr marL="0" marR="0" algn="l">
                        <a:spcBef>
                          <a:spcPts val="0"/>
                        </a:spcBef>
                        <a:spcAft>
                          <a:spcPts val="0"/>
                        </a:spcAft>
                      </a:pPr>
                      <a:r>
                        <a:rPr lang="en-US" sz="1200">
                          <a:effectLst/>
                        </a:rPr>
                        <a:t>No</a:t>
                      </a:r>
                      <a:endParaRPr lang="en-US" sz="1200">
                        <a:solidFill>
                          <a:srgbClr val="404040"/>
                        </a:solidFill>
                        <a:effectLst/>
                        <a:latin typeface="Arial" panose="020B0604020202020204" pitchFamily="34" charset="0"/>
                        <a:ea typeface="Calibri" panose="020F0502020204030204" pitchFamily="34" charset="0"/>
                      </a:endParaRPr>
                    </a:p>
                  </a:txBody>
                  <a:tcPr marL="36830" marR="36830" marT="36830" marB="36830"/>
                </a:tc>
                <a:tc>
                  <a:txBody>
                    <a:bodyPr/>
                    <a:lstStyle/>
                    <a:p>
                      <a:pPr marL="0" marR="0" algn="l">
                        <a:spcBef>
                          <a:spcPts val="0"/>
                        </a:spcBef>
                        <a:spcAft>
                          <a:spcPts val="0"/>
                        </a:spcAft>
                      </a:pPr>
                      <a:r>
                        <a:rPr lang="en-US" sz="1200">
                          <a:effectLst/>
                        </a:rPr>
                        <a:t>No</a:t>
                      </a:r>
                      <a:endParaRPr lang="en-US" sz="1200">
                        <a:solidFill>
                          <a:srgbClr val="404040"/>
                        </a:solidFill>
                        <a:effectLst/>
                        <a:latin typeface="Arial" panose="020B0604020202020204" pitchFamily="34" charset="0"/>
                        <a:ea typeface="Calibri" panose="020F0502020204030204" pitchFamily="34" charset="0"/>
                      </a:endParaRPr>
                    </a:p>
                  </a:txBody>
                  <a:tcPr marL="36830" marR="36830" marT="36830" marB="36830"/>
                </a:tc>
                <a:extLst>
                  <a:ext uri="{0D108BD9-81ED-4DB2-BD59-A6C34878D82A}">
                    <a16:rowId xmlns:a16="http://schemas.microsoft.com/office/drawing/2014/main" val="1874884749"/>
                  </a:ext>
                </a:extLst>
              </a:tr>
              <a:tr h="369471">
                <a:tc>
                  <a:txBody>
                    <a:bodyPr/>
                    <a:lstStyle/>
                    <a:p>
                      <a:pPr marL="0" marR="0" algn="l">
                        <a:spcBef>
                          <a:spcPts val="0"/>
                        </a:spcBef>
                        <a:spcAft>
                          <a:spcPts val="0"/>
                        </a:spcAft>
                      </a:pPr>
                      <a:r>
                        <a:rPr lang="en-US" sz="1200">
                          <a:effectLst/>
                        </a:rPr>
                        <a:t>Seclusion and Restraint </a:t>
                      </a:r>
                      <a:endParaRPr lang="en-US" sz="1200">
                        <a:solidFill>
                          <a:srgbClr val="404040"/>
                        </a:solidFill>
                        <a:effectLst/>
                        <a:latin typeface="Arial" panose="020B0604020202020204" pitchFamily="34" charset="0"/>
                        <a:ea typeface="Calibri" panose="020F0502020204030204" pitchFamily="34" charset="0"/>
                      </a:endParaRPr>
                    </a:p>
                  </a:txBody>
                  <a:tcPr marL="36830" marR="36830" marT="36830" marB="36830"/>
                </a:tc>
                <a:tc>
                  <a:txBody>
                    <a:bodyPr/>
                    <a:lstStyle/>
                    <a:p>
                      <a:pPr marL="0" marR="0" algn="l">
                        <a:spcBef>
                          <a:spcPts val="0"/>
                        </a:spcBef>
                        <a:spcAft>
                          <a:spcPts val="0"/>
                        </a:spcAft>
                      </a:pPr>
                      <a:r>
                        <a:rPr lang="en-US" sz="1200">
                          <a:effectLst/>
                        </a:rPr>
                        <a:t>Public District,</a:t>
                      </a:r>
                    </a:p>
                    <a:p>
                      <a:pPr marL="0" marR="0" algn="l">
                        <a:spcBef>
                          <a:spcPts val="0"/>
                        </a:spcBef>
                        <a:spcAft>
                          <a:spcPts val="0"/>
                        </a:spcAft>
                      </a:pPr>
                      <a:r>
                        <a:rPr lang="en-US" sz="1200">
                          <a:effectLst/>
                        </a:rPr>
                        <a:t>Nonpublic Building**</a:t>
                      </a:r>
                      <a:endParaRPr lang="en-US" sz="1200">
                        <a:solidFill>
                          <a:srgbClr val="404040"/>
                        </a:solidFill>
                        <a:effectLst/>
                        <a:latin typeface="Arial" panose="020B0604020202020204" pitchFamily="34" charset="0"/>
                        <a:ea typeface="Calibri" panose="020F0502020204030204" pitchFamily="34" charset="0"/>
                      </a:endParaRPr>
                    </a:p>
                  </a:txBody>
                  <a:tcPr marL="36830" marR="36830" marT="36830" marB="36830"/>
                </a:tc>
                <a:tc>
                  <a:txBody>
                    <a:bodyPr/>
                    <a:lstStyle/>
                    <a:p>
                      <a:pPr marL="0" marR="0" algn="l">
                        <a:spcBef>
                          <a:spcPts val="0"/>
                        </a:spcBef>
                        <a:spcAft>
                          <a:spcPts val="0"/>
                        </a:spcAft>
                      </a:pPr>
                      <a:r>
                        <a:rPr lang="en-US" sz="1200">
                          <a:effectLst/>
                        </a:rPr>
                        <a:t>Yes</a:t>
                      </a:r>
                      <a:endParaRPr lang="en-US" sz="1200">
                        <a:solidFill>
                          <a:srgbClr val="404040"/>
                        </a:solidFill>
                        <a:effectLst/>
                        <a:latin typeface="Arial" panose="020B0604020202020204" pitchFamily="34" charset="0"/>
                        <a:ea typeface="Calibri" panose="020F0502020204030204" pitchFamily="34" charset="0"/>
                      </a:endParaRPr>
                    </a:p>
                  </a:txBody>
                  <a:tcPr marL="36830" marR="36830" marT="36830" marB="36830"/>
                </a:tc>
                <a:tc>
                  <a:txBody>
                    <a:bodyPr/>
                    <a:lstStyle/>
                    <a:p>
                      <a:pPr marL="0" marR="0" algn="l">
                        <a:spcBef>
                          <a:spcPts val="0"/>
                        </a:spcBef>
                        <a:spcAft>
                          <a:spcPts val="0"/>
                        </a:spcAft>
                      </a:pPr>
                      <a:r>
                        <a:rPr lang="en-US" sz="1200">
                          <a:effectLst/>
                        </a:rPr>
                        <a:t>Yes</a:t>
                      </a:r>
                      <a:endParaRPr lang="en-US" sz="1200">
                        <a:solidFill>
                          <a:srgbClr val="404040"/>
                        </a:solidFill>
                        <a:effectLst/>
                        <a:latin typeface="Arial" panose="020B0604020202020204" pitchFamily="34" charset="0"/>
                        <a:ea typeface="Calibri" panose="020F0502020204030204" pitchFamily="34" charset="0"/>
                      </a:endParaRPr>
                    </a:p>
                  </a:txBody>
                  <a:tcPr marL="36830" marR="36830" marT="36830" marB="36830"/>
                </a:tc>
                <a:tc>
                  <a:txBody>
                    <a:bodyPr/>
                    <a:lstStyle/>
                    <a:p>
                      <a:pPr marL="0" marR="0" algn="l">
                        <a:spcBef>
                          <a:spcPts val="0"/>
                        </a:spcBef>
                        <a:spcAft>
                          <a:spcPts val="0"/>
                        </a:spcAft>
                      </a:pPr>
                      <a:r>
                        <a:rPr lang="en-US" sz="1200">
                          <a:effectLst/>
                        </a:rPr>
                        <a:t>No</a:t>
                      </a:r>
                      <a:endParaRPr lang="en-US" sz="1200">
                        <a:solidFill>
                          <a:srgbClr val="404040"/>
                        </a:solidFill>
                        <a:effectLst/>
                        <a:latin typeface="Arial" panose="020B0604020202020204" pitchFamily="34" charset="0"/>
                        <a:ea typeface="Calibri" panose="020F0502020204030204" pitchFamily="34" charset="0"/>
                      </a:endParaRPr>
                    </a:p>
                  </a:txBody>
                  <a:tcPr marL="36830" marR="36830" marT="36830" marB="36830"/>
                </a:tc>
                <a:extLst>
                  <a:ext uri="{0D108BD9-81ED-4DB2-BD59-A6C34878D82A}">
                    <a16:rowId xmlns:a16="http://schemas.microsoft.com/office/drawing/2014/main" val="3738091867"/>
                  </a:ext>
                </a:extLst>
              </a:tr>
              <a:tr h="220691">
                <a:tc>
                  <a:txBody>
                    <a:bodyPr/>
                    <a:lstStyle/>
                    <a:p>
                      <a:pPr marL="0" marR="0" algn="l">
                        <a:spcBef>
                          <a:spcPts val="0"/>
                        </a:spcBef>
                        <a:spcAft>
                          <a:spcPts val="0"/>
                        </a:spcAft>
                      </a:pPr>
                      <a:r>
                        <a:rPr lang="en-US" sz="1200">
                          <a:effectLst/>
                        </a:rPr>
                        <a:t>Iowa Test Security </a:t>
                      </a:r>
                      <a:endParaRPr lang="en-US" sz="1200">
                        <a:solidFill>
                          <a:srgbClr val="404040"/>
                        </a:solidFill>
                        <a:effectLst/>
                        <a:latin typeface="Arial" panose="020B0604020202020204" pitchFamily="34" charset="0"/>
                        <a:ea typeface="Calibri" panose="020F0502020204030204" pitchFamily="34" charset="0"/>
                      </a:endParaRPr>
                    </a:p>
                  </a:txBody>
                  <a:tcPr marL="36830" marR="36830" marT="36830" marB="36830"/>
                </a:tc>
                <a:tc>
                  <a:txBody>
                    <a:bodyPr/>
                    <a:lstStyle/>
                    <a:p>
                      <a:pPr marL="0" marR="0" algn="l">
                        <a:spcBef>
                          <a:spcPts val="0"/>
                        </a:spcBef>
                        <a:spcAft>
                          <a:spcPts val="0"/>
                        </a:spcAft>
                      </a:pPr>
                      <a:r>
                        <a:rPr lang="en-US" sz="1200">
                          <a:effectLst/>
                        </a:rPr>
                        <a:t>Public District</a:t>
                      </a:r>
                      <a:endParaRPr lang="en-US" sz="1200">
                        <a:solidFill>
                          <a:srgbClr val="404040"/>
                        </a:solidFill>
                        <a:effectLst/>
                        <a:latin typeface="Arial" panose="020B0604020202020204" pitchFamily="34" charset="0"/>
                        <a:ea typeface="Calibri" panose="020F0502020204030204" pitchFamily="34" charset="0"/>
                      </a:endParaRPr>
                    </a:p>
                  </a:txBody>
                  <a:tcPr marL="36830" marR="36830" marT="36830" marB="36830"/>
                </a:tc>
                <a:tc>
                  <a:txBody>
                    <a:bodyPr/>
                    <a:lstStyle/>
                    <a:p>
                      <a:pPr marL="0" marR="0" algn="l">
                        <a:spcBef>
                          <a:spcPts val="0"/>
                        </a:spcBef>
                        <a:spcAft>
                          <a:spcPts val="0"/>
                        </a:spcAft>
                      </a:pPr>
                      <a:r>
                        <a:rPr lang="en-US" sz="1200">
                          <a:effectLst/>
                        </a:rPr>
                        <a:t>Yes</a:t>
                      </a:r>
                      <a:endParaRPr lang="en-US" sz="1200">
                        <a:solidFill>
                          <a:srgbClr val="404040"/>
                        </a:solidFill>
                        <a:effectLst/>
                        <a:latin typeface="Arial" panose="020B0604020202020204" pitchFamily="34" charset="0"/>
                        <a:ea typeface="Calibri" panose="020F0502020204030204" pitchFamily="34" charset="0"/>
                      </a:endParaRPr>
                    </a:p>
                  </a:txBody>
                  <a:tcPr marL="36830" marR="36830" marT="36830" marB="36830"/>
                </a:tc>
                <a:tc>
                  <a:txBody>
                    <a:bodyPr/>
                    <a:lstStyle/>
                    <a:p>
                      <a:pPr marL="0" marR="0" algn="l">
                        <a:spcBef>
                          <a:spcPts val="0"/>
                        </a:spcBef>
                        <a:spcAft>
                          <a:spcPts val="0"/>
                        </a:spcAft>
                      </a:pPr>
                      <a:r>
                        <a:rPr lang="en-US" sz="1200">
                          <a:effectLst/>
                        </a:rPr>
                        <a:t>No</a:t>
                      </a:r>
                      <a:endParaRPr lang="en-US" sz="1200">
                        <a:solidFill>
                          <a:srgbClr val="404040"/>
                        </a:solidFill>
                        <a:effectLst/>
                        <a:latin typeface="Arial" panose="020B0604020202020204" pitchFamily="34" charset="0"/>
                        <a:ea typeface="Calibri" panose="020F0502020204030204" pitchFamily="34" charset="0"/>
                      </a:endParaRPr>
                    </a:p>
                  </a:txBody>
                  <a:tcPr marL="36830" marR="36830" marT="36830" marB="36830"/>
                </a:tc>
                <a:tc>
                  <a:txBody>
                    <a:bodyPr/>
                    <a:lstStyle/>
                    <a:p>
                      <a:pPr marL="0" marR="0" algn="l">
                        <a:spcBef>
                          <a:spcPts val="0"/>
                        </a:spcBef>
                        <a:spcAft>
                          <a:spcPts val="0"/>
                        </a:spcAft>
                      </a:pPr>
                      <a:r>
                        <a:rPr lang="en-US" sz="1200">
                          <a:effectLst/>
                        </a:rPr>
                        <a:t>No</a:t>
                      </a:r>
                      <a:endParaRPr lang="en-US" sz="1200">
                        <a:solidFill>
                          <a:srgbClr val="404040"/>
                        </a:solidFill>
                        <a:effectLst/>
                        <a:latin typeface="Arial" panose="020B0604020202020204" pitchFamily="34" charset="0"/>
                        <a:ea typeface="Calibri" panose="020F0502020204030204" pitchFamily="34" charset="0"/>
                      </a:endParaRPr>
                    </a:p>
                  </a:txBody>
                  <a:tcPr marL="36830" marR="36830" marT="36830" marB="36830"/>
                </a:tc>
                <a:extLst>
                  <a:ext uri="{0D108BD9-81ED-4DB2-BD59-A6C34878D82A}">
                    <a16:rowId xmlns:a16="http://schemas.microsoft.com/office/drawing/2014/main" val="4118198487"/>
                  </a:ext>
                </a:extLst>
              </a:tr>
              <a:tr h="369471">
                <a:tc>
                  <a:txBody>
                    <a:bodyPr/>
                    <a:lstStyle/>
                    <a:p>
                      <a:pPr marL="0" marR="0" algn="l">
                        <a:spcBef>
                          <a:spcPts val="0"/>
                        </a:spcBef>
                        <a:spcAft>
                          <a:spcPts val="0"/>
                        </a:spcAft>
                      </a:pPr>
                      <a:r>
                        <a:rPr lang="en-US" sz="1200">
                          <a:effectLst/>
                        </a:rPr>
                        <a:t>Emergency Operations Plan (EOP) Verification</a:t>
                      </a:r>
                      <a:endParaRPr lang="en-US" sz="1200">
                        <a:solidFill>
                          <a:srgbClr val="404040"/>
                        </a:solidFill>
                        <a:effectLst/>
                        <a:latin typeface="Arial" panose="020B0604020202020204" pitchFamily="34" charset="0"/>
                        <a:ea typeface="Calibri" panose="020F0502020204030204" pitchFamily="34" charset="0"/>
                      </a:endParaRPr>
                    </a:p>
                  </a:txBody>
                  <a:tcPr marL="36830" marR="36830" marT="36830" marB="36830"/>
                </a:tc>
                <a:tc>
                  <a:txBody>
                    <a:bodyPr/>
                    <a:lstStyle/>
                    <a:p>
                      <a:pPr marL="0" marR="0" algn="l">
                        <a:spcBef>
                          <a:spcPts val="0"/>
                        </a:spcBef>
                        <a:spcAft>
                          <a:spcPts val="0"/>
                        </a:spcAft>
                      </a:pPr>
                      <a:r>
                        <a:rPr lang="en-US" sz="1200">
                          <a:effectLst/>
                        </a:rPr>
                        <a:t>Public District,</a:t>
                      </a:r>
                    </a:p>
                    <a:p>
                      <a:pPr marL="0" marR="0" algn="l">
                        <a:spcBef>
                          <a:spcPts val="0"/>
                        </a:spcBef>
                        <a:spcAft>
                          <a:spcPts val="0"/>
                        </a:spcAft>
                      </a:pPr>
                      <a:r>
                        <a:rPr lang="en-US" sz="1200">
                          <a:effectLst/>
                        </a:rPr>
                        <a:t>Nonpublic Building**</a:t>
                      </a:r>
                      <a:endParaRPr lang="en-US" sz="1200">
                        <a:solidFill>
                          <a:srgbClr val="404040"/>
                        </a:solidFill>
                        <a:effectLst/>
                        <a:latin typeface="Arial" panose="020B0604020202020204" pitchFamily="34" charset="0"/>
                        <a:ea typeface="Calibri" panose="020F0502020204030204" pitchFamily="34" charset="0"/>
                      </a:endParaRPr>
                    </a:p>
                  </a:txBody>
                  <a:tcPr marL="36830" marR="36830" marT="36830" marB="36830"/>
                </a:tc>
                <a:tc>
                  <a:txBody>
                    <a:bodyPr/>
                    <a:lstStyle/>
                    <a:p>
                      <a:pPr marL="0" marR="0" algn="l">
                        <a:spcBef>
                          <a:spcPts val="0"/>
                        </a:spcBef>
                        <a:spcAft>
                          <a:spcPts val="0"/>
                        </a:spcAft>
                      </a:pPr>
                      <a:r>
                        <a:rPr lang="en-US" sz="1200">
                          <a:effectLst/>
                        </a:rPr>
                        <a:t>Yes</a:t>
                      </a:r>
                      <a:endParaRPr lang="en-US" sz="1200">
                        <a:solidFill>
                          <a:srgbClr val="404040"/>
                        </a:solidFill>
                        <a:effectLst/>
                        <a:latin typeface="Arial" panose="020B0604020202020204" pitchFamily="34" charset="0"/>
                        <a:ea typeface="Calibri" panose="020F0502020204030204" pitchFamily="34" charset="0"/>
                      </a:endParaRPr>
                    </a:p>
                  </a:txBody>
                  <a:tcPr marL="36830" marR="36830" marT="36830" marB="36830"/>
                </a:tc>
                <a:tc>
                  <a:txBody>
                    <a:bodyPr/>
                    <a:lstStyle/>
                    <a:p>
                      <a:pPr marL="0" marR="0" algn="l">
                        <a:spcBef>
                          <a:spcPts val="0"/>
                        </a:spcBef>
                        <a:spcAft>
                          <a:spcPts val="0"/>
                        </a:spcAft>
                      </a:pPr>
                      <a:r>
                        <a:rPr lang="en-US" sz="1200">
                          <a:effectLst/>
                        </a:rPr>
                        <a:t>Yes</a:t>
                      </a:r>
                      <a:endParaRPr lang="en-US" sz="1200">
                        <a:solidFill>
                          <a:srgbClr val="404040"/>
                        </a:solidFill>
                        <a:effectLst/>
                        <a:latin typeface="Arial" panose="020B0604020202020204" pitchFamily="34" charset="0"/>
                        <a:ea typeface="Calibri" panose="020F0502020204030204" pitchFamily="34" charset="0"/>
                      </a:endParaRPr>
                    </a:p>
                  </a:txBody>
                  <a:tcPr marL="36830" marR="36830" marT="36830" marB="36830"/>
                </a:tc>
                <a:tc>
                  <a:txBody>
                    <a:bodyPr/>
                    <a:lstStyle/>
                    <a:p>
                      <a:pPr marL="0" marR="0" algn="l">
                        <a:spcBef>
                          <a:spcPts val="0"/>
                        </a:spcBef>
                        <a:spcAft>
                          <a:spcPts val="0"/>
                        </a:spcAft>
                      </a:pPr>
                      <a:r>
                        <a:rPr lang="en-US" sz="1200">
                          <a:effectLst/>
                        </a:rPr>
                        <a:t>No</a:t>
                      </a:r>
                      <a:endParaRPr lang="en-US" sz="1200">
                        <a:solidFill>
                          <a:srgbClr val="404040"/>
                        </a:solidFill>
                        <a:effectLst/>
                        <a:latin typeface="Arial" panose="020B0604020202020204" pitchFamily="34" charset="0"/>
                        <a:ea typeface="Calibri" panose="020F0502020204030204" pitchFamily="34" charset="0"/>
                      </a:endParaRPr>
                    </a:p>
                  </a:txBody>
                  <a:tcPr marL="36830" marR="36830" marT="36830" marB="36830"/>
                </a:tc>
                <a:extLst>
                  <a:ext uri="{0D108BD9-81ED-4DB2-BD59-A6C34878D82A}">
                    <a16:rowId xmlns:a16="http://schemas.microsoft.com/office/drawing/2014/main" val="497080059"/>
                  </a:ext>
                </a:extLst>
              </a:tr>
              <a:tr h="667031">
                <a:tc>
                  <a:txBody>
                    <a:bodyPr/>
                    <a:lstStyle/>
                    <a:p>
                      <a:pPr marL="0" marR="0" algn="l">
                        <a:spcBef>
                          <a:spcPts val="0"/>
                        </a:spcBef>
                        <a:spcAft>
                          <a:spcPts val="0"/>
                        </a:spcAft>
                      </a:pPr>
                      <a:r>
                        <a:rPr lang="en-US" sz="1200">
                          <a:effectLst/>
                        </a:rPr>
                        <a:t>Biliteracy Seal Student data</a:t>
                      </a:r>
                      <a:endParaRPr lang="en-US" sz="1200">
                        <a:solidFill>
                          <a:srgbClr val="404040"/>
                        </a:solidFill>
                        <a:effectLst/>
                        <a:latin typeface="Arial" panose="020B0604020202020204" pitchFamily="34" charset="0"/>
                        <a:ea typeface="Calibri" panose="020F0502020204030204" pitchFamily="34" charset="0"/>
                      </a:endParaRPr>
                    </a:p>
                  </a:txBody>
                  <a:tcPr marL="36830" marR="36830" marT="36830" marB="36830"/>
                </a:tc>
                <a:tc>
                  <a:txBody>
                    <a:bodyPr/>
                    <a:lstStyle/>
                    <a:p>
                      <a:pPr marL="0" marR="0" algn="l">
                        <a:spcBef>
                          <a:spcPts val="0"/>
                        </a:spcBef>
                        <a:spcAft>
                          <a:spcPts val="0"/>
                        </a:spcAft>
                      </a:pPr>
                      <a:r>
                        <a:rPr lang="en-US" sz="1200">
                          <a:effectLst/>
                        </a:rPr>
                        <a:t>Nonpublic Building**</a:t>
                      </a:r>
                      <a:endParaRPr lang="en-US" sz="1200">
                        <a:solidFill>
                          <a:srgbClr val="404040"/>
                        </a:solidFill>
                        <a:effectLst/>
                        <a:latin typeface="Arial" panose="020B0604020202020204" pitchFamily="34" charset="0"/>
                        <a:ea typeface="Calibri" panose="020F0502020204030204" pitchFamily="34" charset="0"/>
                      </a:endParaRPr>
                    </a:p>
                  </a:txBody>
                  <a:tcPr marL="36830" marR="36830" marT="36830" marB="36830"/>
                </a:tc>
                <a:tc>
                  <a:txBody>
                    <a:bodyPr/>
                    <a:lstStyle/>
                    <a:p>
                      <a:pPr marL="0" marR="0" algn="l">
                        <a:spcBef>
                          <a:spcPts val="0"/>
                        </a:spcBef>
                        <a:spcAft>
                          <a:spcPts val="0"/>
                        </a:spcAft>
                      </a:pPr>
                      <a:r>
                        <a:rPr lang="en-US" sz="1200">
                          <a:effectLst/>
                        </a:rPr>
                        <a:t>No</a:t>
                      </a:r>
                    </a:p>
                    <a:p>
                      <a:pPr marL="0" marR="0" algn="l">
                        <a:spcBef>
                          <a:spcPts val="0"/>
                        </a:spcBef>
                        <a:spcAft>
                          <a:spcPts val="0"/>
                        </a:spcAft>
                      </a:pPr>
                      <a:r>
                        <a:rPr lang="en-US" sz="1200">
                          <a:effectLst/>
                        </a:rPr>
                        <a:t>(data will be submitted in Spring SRI)</a:t>
                      </a:r>
                      <a:endParaRPr lang="en-US" sz="1200">
                        <a:solidFill>
                          <a:srgbClr val="404040"/>
                        </a:solidFill>
                        <a:effectLst/>
                        <a:latin typeface="Arial" panose="020B0604020202020204" pitchFamily="34" charset="0"/>
                        <a:ea typeface="Calibri" panose="020F0502020204030204" pitchFamily="34" charset="0"/>
                      </a:endParaRPr>
                    </a:p>
                  </a:txBody>
                  <a:tcPr marL="36830" marR="36830" marT="36830" marB="36830"/>
                </a:tc>
                <a:tc>
                  <a:txBody>
                    <a:bodyPr/>
                    <a:lstStyle/>
                    <a:p>
                      <a:pPr marL="0" marR="0" algn="l">
                        <a:spcBef>
                          <a:spcPts val="0"/>
                        </a:spcBef>
                        <a:spcAft>
                          <a:spcPts val="0"/>
                        </a:spcAft>
                      </a:pPr>
                      <a:r>
                        <a:rPr lang="en-US" sz="1200">
                          <a:effectLst/>
                        </a:rPr>
                        <a:t>Yes*</a:t>
                      </a:r>
                    </a:p>
                    <a:p>
                      <a:pPr marL="0" marR="0" algn="l">
                        <a:spcBef>
                          <a:spcPts val="0"/>
                        </a:spcBef>
                        <a:spcAft>
                          <a:spcPts val="0"/>
                        </a:spcAft>
                      </a:pPr>
                      <a:r>
                        <a:rPr lang="en-US" sz="1200">
                          <a:effectLst/>
                        </a:rPr>
                        <a:t>(only if participating and not using SRI)</a:t>
                      </a:r>
                      <a:endParaRPr lang="en-US" sz="1200">
                        <a:solidFill>
                          <a:srgbClr val="404040"/>
                        </a:solidFill>
                        <a:effectLst/>
                        <a:latin typeface="Arial" panose="020B0604020202020204" pitchFamily="34" charset="0"/>
                        <a:ea typeface="Calibri" panose="020F0502020204030204" pitchFamily="34" charset="0"/>
                      </a:endParaRPr>
                    </a:p>
                  </a:txBody>
                  <a:tcPr marL="36830" marR="36830" marT="36830" marB="36830"/>
                </a:tc>
                <a:tc>
                  <a:txBody>
                    <a:bodyPr/>
                    <a:lstStyle/>
                    <a:p>
                      <a:pPr marL="0" marR="0" algn="l">
                        <a:spcBef>
                          <a:spcPts val="0"/>
                        </a:spcBef>
                        <a:spcAft>
                          <a:spcPts val="0"/>
                        </a:spcAft>
                      </a:pPr>
                      <a:r>
                        <a:rPr lang="en-US" sz="1200" dirty="0">
                          <a:effectLst/>
                        </a:rPr>
                        <a:t>Yes</a:t>
                      </a:r>
                    </a:p>
                    <a:p>
                      <a:pPr marL="0" marR="0" algn="l">
                        <a:spcBef>
                          <a:spcPts val="0"/>
                        </a:spcBef>
                        <a:spcAft>
                          <a:spcPts val="0"/>
                        </a:spcAft>
                      </a:pPr>
                      <a:r>
                        <a:rPr lang="en-US" sz="1200" dirty="0">
                          <a:effectLst/>
                        </a:rPr>
                        <a:t>(only if participating)</a:t>
                      </a:r>
                      <a:endParaRPr lang="en-US" sz="1200" dirty="0">
                        <a:solidFill>
                          <a:srgbClr val="404040"/>
                        </a:solidFill>
                        <a:effectLst/>
                        <a:latin typeface="Arial" panose="020B0604020202020204" pitchFamily="34" charset="0"/>
                        <a:ea typeface="Calibri" panose="020F0502020204030204" pitchFamily="34" charset="0"/>
                      </a:endParaRPr>
                    </a:p>
                  </a:txBody>
                  <a:tcPr marL="36830" marR="36830" marT="36830" marB="36830"/>
                </a:tc>
                <a:extLst>
                  <a:ext uri="{0D108BD9-81ED-4DB2-BD59-A6C34878D82A}">
                    <a16:rowId xmlns:a16="http://schemas.microsoft.com/office/drawing/2014/main" val="850978748"/>
                  </a:ext>
                </a:extLst>
              </a:tr>
              <a:tr h="369471">
                <a:tc>
                  <a:txBody>
                    <a:bodyPr/>
                    <a:lstStyle/>
                    <a:p>
                      <a:pPr marL="0" marR="0" algn="l">
                        <a:spcBef>
                          <a:spcPts val="0"/>
                        </a:spcBef>
                        <a:spcAft>
                          <a:spcPts val="0"/>
                        </a:spcAft>
                      </a:pPr>
                      <a:r>
                        <a:rPr lang="en-US" sz="1200">
                          <a:effectLst/>
                        </a:rPr>
                        <a:t>Calendar, Dates, Hours/Days</a:t>
                      </a:r>
                      <a:endParaRPr lang="en-US" sz="1200">
                        <a:solidFill>
                          <a:srgbClr val="404040"/>
                        </a:solidFill>
                        <a:effectLst/>
                        <a:latin typeface="Arial" panose="020B0604020202020204" pitchFamily="34" charset="0"/>
                        <a:ea typeface="Calibri" panose="020F0502020204030204" pitchFamily="34" charset="0"/>
                      </a:endParaRPr>
                    </a:p>
                  </a:txBody>
                  <a:tcPr marL="36830" marR="36830" marT="36830" marB="36830"/>
                </a:tc>
                <a:tc>
                  <a:txBody>
                    <a:bodyPr/>
                    <a:lstStyle/>
                    <a:p>
                      <a:pPr marL="0" marR="0" algn="l">
                        <a:spcBef>
                          <a:spcPts val="0"/>
                        </a:spcBef>
                        <a:spcAft>
                          <a:spcPts val="0"/>
                        </a:spcAft>
                      </a:pPr>
                      <a:r>
                        <a:rPr lang="en-US" sz="1200">
                          <a:effectLst/>
                        </a:rPr>
                        <a:t>Public District,</a:t>
                      </a:r>
                    </a:p>
                    <a:p>
                      <a:pPr marL="0" marR="0" algn="l">
                        <a:spcBef>
                          <a:spcPts val="0"/>
                        </a:spcBef>
                        <a:spcAft>
                          <a:spcPts val="0"/>
                        </a:spcAft>
                      </a:pPr>
                      <a:r>
                        <a:rPr lang="en-US" sz="1200">
                          <a:effectLst/>
                        </a:rPr>
                        <a:t>Nonpublic Building**</a:t>
                      </a:r>
                      <a:endParaRPr lang="en-US" sz="1200">
                        <a:solidFill>
                          <a:srgbClr val="404040"/>
                        </a:solidFill>
                        <a:effectLst/>
                        <a:latin typeface="Arial" panose="020B0604020202020204" pitchFamily="34" charset="0"/>
                        <a:ea typeface="Calibri" panose="020F0502020204030204" pitchFamily="34" charset="0"/>
                      </a:endParaRPr>
                    </a:p>
                  </a:txBody>
                  <a:tcPr marL="36830" marR="36830" marT="36830" marB="36830"/>
                </a:tc>
                <a:tc>
                  <a:txBody>
                    <a:bodyPr/>
                    <a:lstStyle/>
                    <a:p>
                      <a:pPr marL="0" marR="0" algn="l">
                        <a:spcBef>
                          <a:spcPts val="0"/>
                        </a:spcBef>
                        <a:spcAft>
                          <a:spcPts val="0"/>
                        </a:spcAft>
                      </a:pPr>
                      <a:r>
                        <a:rPr lang="en-US" sz="1200">
                          <a:effectLst/>
                        </a:rPr>
                        <a:t>Yes</a:t>
                      </a:r>
                      <a:endParaRPr lang="en-US" sz="1200">
                        <a:solidFill>
                          <a:srgbClr val="404040"/>
                        </a:solidFill>
                        <a:effectLst/>
                        <a:latin typeface="Arial" panose="020B0604020202020204" pitchFamily="34" charset="0"/>
                        <a:ea typeface="Calibri" panose="020F0502020204030204" pitchFamily="34" charset="0"/>
                      </a:endParaRPr>
                    </a:p>
                  </a:txBody>
                  <a:tcPr marL="36830" marR="36830" marT="36830" marB="36830"/>
                </a:tc>
                <a:tc>
                  <a:txBody>
                    <a:bodyPr/>
                    <a:lstStyle/>
                    <a:p>
                      <a:pPr marL="0" marR="0" algn="l">
                        <a:spcBef>
                          <a:spcPts val="0"/>
                        </a:spcBef>
                        <a:spcAft>
                          <a:spcPts val="0"/>
                        </a:spcAft>
                      </a:pPr>
                      <a:r>
                        <a:rPr lang="en-US" sz="1200">
                          <a:effectLst/>
                        </a:rPr>
                        <a:t>Yes</a:t>
                      </a:r>
                      <a:endParaRPr lang="en-US" sz="1200">
                        <a:solidFill>
                          <a:srgbClr val="404040"/>
                        </a:solidFill>
                        <a:effectLst/>
                        <a:latin typeface="Arial" panose="020B0604020202020204" pitchFamily="34" charset="0"/>
                        <a:ea typeface="Calibri" panose="020F0502020204030204" pitchFamily="34" charset="0"/>
                      </a:endParaRPr>
                    </a:p>
                  </a:txBody>
                  <a:tcPr marL="36830" marR="36830" marT="36830" marB="36830"/>
                </a:tc>
                <a:tc>
                  <a:txBody>
                    <a:bodyPr/>
                    <a:lstStyle/>
                    <a:p>
                      <a:pPr marL="0" marR="0" algn="l">
                        <a:spcBef>
                          <a:spcPts val="0"/>
                        </a:spcBef>
                        <a:spcAft>
                          <a:spcPts val="0"/>
                        </a:spcAft>
                      </a:pPr>
                      <a:r>
                        <a:rPr lang="en-US" sz="1200">
                          <a:effectLst/>
                        </a:rPr>
                        <a:t>No</a:t>
                      </a:r>
                      <a:endParaRPr lang="en-US" sz="1200">
                        <a:solidFill>
                          <a:srgbClr val="404040"/>
                        </a:solidFill>
                        <a:effectLst/>
                        <a:latin typeface="Arial" panose="020B0604020202020204" pitchFamily="34" charset="0"/>
                        <a:ea typeface="Calibri" panose="020F0502020204030204" pitchFamily="34" charset="0"/>
                      </a:endParaRPr>
                    </a:p>
                  </a:txBody>
                  <a:tcPr marL="36830" marR="36830" marT="36830" marB="36830"/>
                </a:tc>
                <a:extLst>
                  <a:ext uri="{0D108BD9-81ED-4DB2-BD59-A6C34878D82A}">
                    <a16:rowId xmlns:a16="http://schemas.microsoft.com/office/drawing/2014/main" val="33381097"/>
                  </a:ext>
                </a:extLst>
              </a:tr>
              <a:tr h="220691">
                <a:tc>
                  <a:txBody>
                    <a:bodyPr/>
                    <a:lstStyle/>
                    <a:p>
                      <a:pPr marL="0" marR="0" algn="l">
                        <a:spcBef>
                          <a:spcPts val="0"/>
                        </a:spcBef>
                        <a:spcAft>
                          <a:spcPts val="0"/>
                        </a:spcAft>
                      </a:pPr>
                      <a:r>
                        <a:rPr lang="en-US" sz="1200">
                          <a:effectLst/>
                        </a:rPr>
                        <a:t>School Minutes</a:t>
                      </a:r>
                      <a:endParaRPr lang="en-US" sz="1200">
                        <a:solidFill>
                          <a:srgbClr val="404040"/>
                        </a:solidFill>
                        <a:effectLst/>
                        <a:latin typeface="Arial" panose="020B0604020202020204" pitchFamily="34" charset="0"/>
                        <a:ea typeface="Calibri" panose="020F0502020204030204" pitchFamily="34" charset="0"/>
                      </a:endParaRPr>
                    </a:p>
                  </a:txBody>
                  <a:tcPr marL="36830" marR="36830" marT="36830" marB="36830"/>
                </a:tc>
                <a:tc>
                  <a:txBody>
                    <a:bodyPr/>
                    <a:lstStyle/>
                    <a:p>
                      <a:pPr marL="0" marR="0" algn="l">
                        <a:spcBef>
                          <a:spcPts val="0"/>
                        </a:spcBef>
                        <a:spcAft>
                          <a:spcPts val="0"/>
                        </a:spcAft>
                      </a:pPr>
                      <a:r>
                        <a:rPr lang="en-US" sz="1200">
                          <a:effectLst/>
                        </a:rPr>
                        <a:t>Building</a:t>
                      </a:r>
                      <a:endParaRPr lang="en-US" sz="1200">
                        <a:solidFill>
                          <a:srgbClr val="404040"/>
                        </a:solidFill>
                        <a:effectLst/>
                        <a:latin typeface="Arial" panose="020B0604020202020204" pitchFamily="34" charset="0"/>
                        <a:ea typeface="Calibri" panose="020F0502020204030204" pitchFamily="34" charset="0"/>
                      </a:endParaRPr>
                    </a:p>
                  </a:txBody>
                  <a:tcPr marL="36830" marR="36830" marT="36830" marB="36830"/>
                </a:tc>
                <a:tc>
                  <a:txBody>
                    <a:bodyPr/>
                    <a:lstStyle/>
                    <a:p>
                      <a:pPr marL="0" marR="0" algn="l">
                        <a:spcBef>
                          <a:spcPts val="0"/>
                        </a:spcBef>
                        <a:spcAft>
                          <a:spcPts val="0"/>
                        </a:spcAft>
                      </a:pPr>
                      <a:r>
                        <a:rPr lang="en-US" sz="1200">
                          <a:effectLst/>
                        </a:rPr>
                        <a:t>Yes</a:t>
                      </a:r>
                      <a:endParaRPr lang="en-US" sz="1200">
                        <a:solidFill>
                          <a:srgbClr val="404040"/>
                        </a:solidFill>
                        <a:effectLst/>
                        <a:latin typeface="Arial" panose="020B0604020202020204" pitchFamily="34" charset="0"/>
                        <a:ea typeface="Calibri" panose="020F0502020204030204" pitchFamily="34" charset="0"/>
                      </a:endParaRPr>
                    </a:p>
                  </a:txBody>
                  <a:tcPr marL="36830" marR="36830" marT="36830" marB="36830"/>
                </a:tc>
                <a:tc>
                  <a:txBody>
                    <a:bodyPr/>
                    <a:lstStyle/>
                    <a:p>
                      <a:pPr marL="0" marR="0" algn="l">
                        <a:spcBef>
                          <a:spcPts val="0"/>
                        </a:spcBef>
                        <a:spcAft>
                          <a:spcPts val="0"/>
                        </a:spcAft>
                      </a:pPr>
                      <a:r>
                        <a:rPr lang="en-US" sz="1200">
                          <a:effectLst/>
                        </a:rPr>
                        <a:t>Yes</a:t>
                      </a:r>
                      <a:endParaRPr lang="en-US" sz="1200">
                        <a:solidFill>
                          <a:srgbClr val="404040"/>
                        </a:solidFill>
                        <a:effectLst/>
                        <a:latin typeface="Arial" panose="020B0604020202020204" pitchFamily="34" charset="0"/>
                        <a:ea typeface="Calibri" panose="020F0502020204030204" pitchFamily="34" charset="0"/>
                      </a:endParaRPr>
                    </a:p>
                  </a:txBody>
                  <a:tcPr marL="36830" marR="36830" marT="36830" marB="36830"/>
                </a:tc>
                <a:tc>
                  <a:txBody>
                    <a:bodyPr/>
                    <a:lstStyle/>
                    <a:p>
                      <a:pPr marL="0" marR="0" algn="l">
                        <a:spcBef>
                          <a:spcPts val="0"/>
                        </a:spcBef>
                        <a:spcAft>
                          <a:spcPts val="0"/>
                        </a:spcAft>
                      </a:pPr>
                      <a:r>
                        <a:rPr lang="en-US" sz="1200">
                          <a:effectLst/>
                        </a:rPr>
                        <a:t>No</a:t>
                      </a:r>
                      <a:endParaRPr lang="en-US" sz="1200">
                        <a:solidFill>
                          <a:srgbClr val="404040"/>
                        </a:solidFill>
                        <a:effectLst/>
                        <a:latin typeface="Arial" panose="020B0604020202020204" pitchFamily="34" charset="0"/>
                        <a:ea typeface="Calibri" panose="020F0502020204030204" pitchFamily="34" charset="0"/>
                      </a:endParaRPr>
                    </a:p>
                  </a:txBody>
                  <a:tcPr marL="36830" marR="36830" marT="36830" marB="36830"/>
                </a:tc>
                <a:extLst>
                  <a:ext uri="{0D108BD9-81ED-4DB2-BD59-A6C34878D82A}">
                    <a16:rowId xmlns:a16="http://schemas.microsoft.com/office/drawing/2014/main" val="1070823974"/>
                  </a:ext>
                </a:extLst>
              </a:tr>
              <a:tr h="369471">
                <a:tc>
                  <a:txBody>
                    <a:bodyPr/>
                    <a:lstStyle/>
                    <a:p>
                      <a:pPr marL="0" marR="0" algn="l">
                        <a:spcBef>
                          <a:spcPts val="0"/>
                        </a:spcBef>
                        <a:spcAft>
                          <a:spcPts val="0"/>
                        </a:spcAft>
                      </a:pPr>
                      <a:r>
                        <a:rPr lang="en-US" sz="1200">
                          <a:effectLst/>
                        </a:rPr>
                        <a:t>Bullying and Harassment</a:t>
                      </a:r>
                      <a:endParaRPr lang="en-US" sz="1200">
                        <a:solidFill>
                          <a:srgbClr val="404040"/>
                        </a:solidFill>
                        <a:effectLst/>
                        <a:latin typeface="Arial" panose="020B0604020202020204" pitchFamily="34" charset="0"/>
                        <a:ea typeface="Calibri" panose="020F0502020204030204" pitchFamily="34" charset="0"/>
                      </a:endParaRPr>
                    </a:p>
                  </a:txBody>
                  <a:tcPr marL="36830" marR="36830" marT="36830" marB="36830"/>
                </a:tc>
                <a:tc>
                  <a:txBody>
                    <a:bodyPr/>
                    <a:lstStyle/>
                    <a:p>
                      <a:pPr marL="0" marR="0" algn="l">
                        <a:spcBef>
                          <a:spcPts val="0"/>
                        </a:spcBef>
                        <a:spcAft>
                          <a:spcPts val="0"/>
                        </a:spcAft>
                      </a:pPr>
                      <a:r>
                        <a:rPr lang="en-US" sz="1200">
                          <a:effectLst/>
                        </a:rPr>
                        <a:t>Public District,</a:t>
                      </a:r>
                    </a:p>
                    <a:p>
                      <a:pPr marL="0" marR="0" algn="l">
                        <a:spcBef>
                          <a:spcPts val="0"/>
                        </a:spcBef>
                        <a:spcAft>
                          <a:spcPts val="0"/>
                        </a:spcAft>
                      </a:pPr>
                      <a:r>
                        <a:rPr lang="en-US" sz="1200">
                          <a:effectLst/>
                        </a:rPr>
                        <a:t>Nonpublic Building**</a:t>
                      </a:r>
                      <a:endParaRPr lang="en-US" sz="1200">
                        <a:solidFill>
                          <a:srgbClr val="404040"/>
                        </a:solidFill>
                        <a:effectLst/>
                        <a:latin typeface="Arial" panose="020B0604020202020204" pitchFamily="34" charset="0"/>
                        <a:ea typeface="Calibri" panose="020F0502020204030204" pitchFamily="34" charset="0"/>
                      </a:endParaRPr>
                    </a:p>
                  </a:txBody>
                  <a:tcPr marL="36830" marR="36830" marT="36830" marB="36830"/>
                </a:tc>
                <a:tc>
                  <a:txBody>
                    <a:bodyPr/>
                    <a:lstStyle/>
                    <a:p>
                      <a:pPr marL="0" marR="0" algn="l">
                        <a:spcBef>
                          <a:spcPts val="0"/>
                        </a:spcBef>
                        <a:spcAft>
                          <a:spcPts val="0"/>
                        </a:spcAft>
                      </a:pPr>
                      <a:r>
                        <a:rPr lang="en-US" sz="1200">
                          <a:effectLst/>
                        </a:rPr>
                        <a:t>Yes</a:t>
                      </a:r>
                      <a:endParaRPr lang="en-US" sz="1200">
                        <a:solidFill>
                          <a:srgbClr val="404040"/>
                        </a:solidFill>
                        <a:effectLst/>
                        <a:latin typeface="Arial" panose="020B0604020202020204" pitchFamily="34" charset="0"/>
                        <a:ea typeface="Calibri" panose="020F0502020204030204" pitchFamily="34" charset="0"/>
                      </a:endParaRPr>
                    </a:p>
                  </a:txBody>
                  <a:tcPr marL="36830" marR="36830" marT="36830" marB="36830"/>
                </a:tc>
                <a:tc>
                  <a:txBody>
                    <a:bodyPr/>
                    <a:lstStyle/>
                    <a:p>
                      <a:pPr marL="0" marR="0" algn="l">
                        <a:spcBef>
                          <a:spcPts val="0"/>
                        </a:spcBef>
                        <a:spcAft>
                          <a:spcPts val="0"/>
                        </a:spcAft>
                      </a:pPr>
                      <a:r>
                        <a:rPr lang="en-US" sz="1200">
                          <a:effectLst/>
                        </a:rPr>
                        <a:t>Yes</a:t>
                      </a:r>
                      <a:endParaRPr lang="en-US" sz="1200">
                        <a:solidFill>
                          <a:srgbClr val="404040"/>
                        </a:solidFill>
                        <a:effectLst/>
                        <a:latin typeface="Arial" panose="020B0604020202020204" pitchFamily="34" charset="0"/>
                        <a:ea typeface="Calibri" panose="020F0502020204030204" pitchFamily="34" charset="0"/>
                      </a:endParaRPr>
                    </a:p>
                  </a:txBody>
                  <a:tcPr marL="36830" marR="36830" marT="36830" marB="36830"/>
                </a:tc>
                <a:tc>
                  <a:txBody>
                    <a:bodyPr/>
                    <a:lstStyle/>
                    <a:p>
                      <a:pPr marL="0" marR="0" algn="l">
                        <a:spcBef>
                          <a:spcPts val="0"/>
                        </a:spcBef>
                        <a:spcAft>
                          <a:spcPts val="0"/>
                        </a:spcAft>
                      </a:pPr>
                      <a:r>
                        <a:rPr lang="en-US" sz="1200" dirty="0">
                          <a:effectLst/>
                        </a:rPr>
                        <a:t>No</a:t>
                      </a:r>
                      <a:endParaRPr lang="en-US" sz="1200" dirty="0">
                        <a:solidFill>
                          <a:srgbClr val="404040"/>
                        </a:solidFill>
                        <a:effectLst/>
                        <a:latin typeface="Arial" panose="020B0604020202020204" pitchFamily="34" charset="0"/>
                        <a:ea typeface="Calibri" panose="020F0502020204030204" pitchFamily="34" charset="0"/>
                      </a:endParaRPr>
                    </a:p>
                  </a:txBody>
                  <a:tcPr marL="36830" marR="36830" marT="36830" marB="36830"/>
                </a:tc>
                <a:extLst>
                  <a:ext uri="{0D108BD9-81ED-4DB2-BD59-A6C34878D82A}">
                    <a16:rowId xmlns:a16="http://schemas.microsoft.com/office/drawing/2014/main" val="2641411375"/>
                  </a:ext>
                </a:extLst>
              </a:tr>
              <a:tr h="220691">
                <a:tc>
                  <a:txBody>
                    <a:bodyPr/>
                    <a:lstStyle/>
                    <a:p>
                      <a:pPr marL="0" marR="0" algn="l">
                        <a:spcBef>
                          <a:spcPts val="0"/>
                        </a:spcBef>
                        <a:spcAft>
                          <a:spcPts val="0"/>
                        </a:spcAft>
                      </a:pPr>
                      <a:r>
                        <a:rPr lang="en-US" sz="1200">
                          <a:effectLst/>
                        </a:rPr>
                        <a:t>EL Program Placement</a:t>
                      </a:r>
                      <a:endParaRPr lang="en-US" sz="1200">
                        <a:solidFill>
                          <a:srgbClr val="404040"/>
                        </a:solidFill>
                        <a:effectLst/>
                        <a:latin typeface="Arial" panose="020B0604020202020204" pitchFamily="34" charset="0"/>
                        <a:ea typeface="Calibri" panose="020F0502020204030204" pitchFamily="34" charset="0"/>
                      </a:endParaRPr>
                    </a:p>
                  </a:txBody>
                  <a:tcPr marL="36830" marR="36830" marT="36830" marB="36830"/>
                </a:tc>
                <a:tc>
                  <a:txBody>
                    <a:bodyPr/>
                    <a:lstStyle/>
                    <a:p>
                      <a:pPr marL="0" marR="0" algn="l">
                        <a:spcBef>
                          <a:spcPts val="0"/>
                        </a:spcBef>
                        <a:spcAft>
                          <a:spcPts val="0"/>
                        </a:spcAft>
                      </a:pPr>
                      <a:r>
                        <a:rPr lang="en-US" sz="1200">
                          <a:effectLst/>
                        </a:rPr>
                        <a:t>Building</a:t>
                      </a:r>
                      <a:endParaRPr lang="en-US" sz="1200">
                        <a:solidFill>
                          <a:srgbClr val="404040"/>
                        </a:solidFill>
                        <a:effectLst/>
                        <a:latin typeface="Arial" panose="020B0604020202020204" pitchFamily="34" charset="0"/>
                        <a:ea typeface="Calibri" panose="020F0502020204030204" pitchFamily="34" charset="0"/>
                      </a:endParaRPr>
                    </a:p>
                  </a:txBody>
                  <a:tcPr marL="36830" marR="36830" marT="36830" marB="36830"/>
                </a:tc>
                <a:tc>
                  <a:txBody>
                    <a:bodyPr/>
                    <a:lstStyle/>
                    <a:p>
                      <a:pPr marL="0" marR="0" algn="l">
                        <a:spcBef>
                          <a:spcPts val="0"/>
                        </a:spcBef>
                        <a:spcAft>
                          <a:spcPts val="0"/>
                        </a:spcAft>
                      </a:pPr>
                      <a:r>
                        <a:rPr lang="en-US" sz="1200">
                          <a:effectLst/>
                        </a:rPr>
                        <a:t>No</a:t>
                      </a:r>
                      <a:endParaRPr lang="en-US" sz="1200">
                        <a:solidFill>
                          <a:srgbClr val="404040"/>
                        </a:solidFill>
                        <a:effectLst/>
                        <a:latin typeface="Arial" panose="020B0604020202020204" pitchFamily="34" charset="0"/>
                        <a:ea typeface="Calibri" panose="020F0502020204030204" pitchFamily="34" charset="0"/>
                      </a:endParaRPr>
                    </a:p>
                  </a:txBody>
                  <a:tcPr marL="36830" marR="36830" marT="36830" marB="36830"/>
                </a:tc>
                <a:tc>
                  <a:txBody>
                    <a:bodyPr/>
                    <a:lstStyle/>
                    <a:p>
                      <a:pPr marL="0" marR="0" algn="l">
                        <a:spcBef>
                          <a:spcPts val="0"/>
                        </a:spcBef>
                        <a:spcAft>
                          <a:spcPts val="0"/>
                        </a:spcAft>
                      </a:pPr>
                      <a:r>
                        <a:rPr lang="en-US" sz="1200">
                          <a:effectLst/>
                        </a:rPr>
                        <a:t>Yes*</a:t>
                      </a:r>
                      <a:endParaRPr lang="en-US" sz="1200">
                        <a:solidFill>
                          <a:srgbClr val="404040"/>
                        </a:solidFill>
                        <a:effectLst/>
                        <a:latin typeface="Arial" panose="020B0604020202020204" pitchFamily="34" charset="0"/>
                        <a:ea typeface="Calibri" panose="020F0502020204030204" pitchFamily="34" charset="0"/>
                      </a:endParaRPr>
                    </a:p>
                  </a:txBody>
                  <a:tcPr marL="36830" marR="36830" marT="36830" marB="36830"/>
                </a:tc>
                <a:tc>
                  <a:txBody>
                    <a:bodyPr/>
                    <a:lstStyle/>
                    <a:p>
                      <a:pPr marL="0" marR="0" algn="l">
                        <a:spcBef>
                          <a:spcPts val="0"/>
                        </a:spcBef>
                        <a:spcAft>
                          <a:spcPts val="0"/>
                        </a:spcAft>
                      </a:pPr>
                      <a:r>
                        <a:rPr lang="en-US" sz="1200">
                          <a:effectLst/>
                        </a:rPr>
                        <a:t>Yes</a:t>
                      </a:r>
                      <a:endParaRPr lang="en-US" sz="1200">
                        <a:solidFill>
                          <a:srgbClr val="404040"/>
                        </a:solidFill>
                        <a:effectLst/>
                        <a:latin typeface="Arial" panose="020B0604020202020204" pitchFamily="34" charset="0"/>
                        <a:ea typeface="Calibri" panose="020F0502020204030204" pitchFamily="34" charset="0"/>
                      </a:endParaRPr>
                    </a:p>
                  </a:txBody>
                  <a:tcPr marL="36830" marR="36830" marT="36830" marB="36830"/>
                </a:tc>
                <a:extLst>
                  <a:ext uri="{0D108BD9-81ED-4DB2-BD59-A6C34878D82A}">
                    <a16:rowId xmlns:a16="http://schemas.microsoft.com/office/drawing/2014/main" val="1484335732"/>
                  </a:ext>
                </a:extLst>
              </a:tr>
              <a:tr h="369471">
                <a:tc>
                  <a:txBody>
                    <a:bodyPr/>
                    <a:lstStyle/>
                    <a:p>
                      <a:pPr marL="0" marR="0" algn="l">
                        <a:spcBef>
                          <a:spcPts val="0"/>
                        </a:spcBef>
                        <a:spcAft>
                          <a:spcPts val="0"/>
                        </a:spcAft>
                      </a:pPr>
                      <a:r>
                        <a:rPr lang="en-US" sz="1200">
                          <a:effectLst/>
                        </a:rPr>
                        <a:t>EL Staff Professional Development</a:t>
                      </a:r>
                      <a:endParaRPr lang="en-US" sz="1200">
                        <a:solidFill>
                          <a:srgbClr val="404040"/>
                        </a:solidFill>
                        <a:effectLst/>
                        <a:latin typeface="Arial" panose="020B0604020202020204" pitchFamily="34" charset="0"/>
                        <a:ea typeface="Calibri" panose="020F0502020204030204" pitchFamily="34" charset="0"/>
                      </a:endParaRPr>
                    </a:p>
                  </a:txBody>
                  <a:tcPr marL="36830" marR="36830" marT="36830" marB="36830"/>
                </a:tc>
                <a:tc>
                  <a:txBody>
                    <a:bodyPr/>
                    <a:lstStyle/>
                    <a:p>
                      <a:pPr marL="0" marR="0" algn="l">
                        <a:spcBef>
                          <a:spcPts val="0"/>
                        </a:spcBef>
                        <a:spcAft>
                          <a:spcPts val="0"/>
                        </a:spcAft>
                      </a:pPr>
                      <a:r>
                        <a:rPr lang="en-US" sz="1200">
                          <a:effectLst/>
                        </a:rPr>
                        <a:t>Public District,</a:t>
                      </a:r>
                    </a:p>
                    <a:p>
                      <a:pPr marL="0" marR="0" algn="l">
                        <a:spcBef>
                          <a:spcPts val="0"/>
                        </a:spcBef>
                        <a:spcAft>
                          <a:spcPts val="0"/>
                        </a:spcAft>
                      </a:pPr>
                      <a:r>
                        <a:rPr lang="en-US" sz="1200">
                          <a:effectLst/>
                        </a:rPr>
                        <a:t>Nonpublic Building**</a:t>
                      </a:r>
                      <a:endParaRPr lang="en-US" sz="1200">
                        <a:solidFill>
                          <a:srgbClr val="404040"/>
                        </a:solidFill>
                        <a:effectLst/>
                        <a:latin typeface="Arial" panose="020B0604020202020204" pitchFamily="34" charset="0"/>
                        <a:ea typeface="Calibri" panose="020F0502020204030204" pitchFamily="34" charset="0"/>
                      </a:endParaRPr>
                    </a:p>
                  </a:txBody>
                  <a:tcPr marL="36830" marR="36830" marT="36830" marB="36830"/>
                </a:tc>
                <a:tc>
                  <a:txBody>
                    <a:bodyPr/>
                    <a:lstStyle/>
                    <a:p>
                      <a:pPr marL="0" marR="0" algn="l">
                        <a:spcBef>
                          <a:spcPts val="0"/>
                        </a:spcBef>
                        <a:spcAft>
                          <a:spcPts val="0"/>
                        </a:spcAft>
                      </a:pPr>
                      <a:r>
                        <a:rPr lang="en-US" sz="1200">
                          <a:effectLst/>
                        </a:rPr>
                        <a:t>Yes</a:t>
                      </a:r>
                      <a:endParaRPr lang="en-US" sz="1200">
                        <a:solidFill>
                          <a:srgbClr val="404040"/>
                        </a:solidFill>
                        <a:effectLst/>
                        <a:latin typeface="Arial" panose="020B0604020202020204" pitchFamily="34" charset="0"/>
                        <a:ea typeface="Calibri" panose="020F0502020204030204" pitchFamily="34" charset="0"/>
                      </a:endParaRPr>
                    </a:p>
                  </a:txBody>
                  <a:tcPr marL="36830" marR="36830" marT="36830" marB="36830"/>
                </a:tc>
                <a:tc>
                  <a:txBody>
                    <a:bodyPr/>
                    <a:lstStyle/>
                    <a:p>
                      <a:pPr marL="0" marR="0" algn="l">
                        <a:spcBef>
                          <a:spcPts val="0"/>
                        </a:spcBef>
                        <a:spcAft>
                          <a:spcPts val="0"/>
                        </a:spcAft>
                      </a:pPr>
                      <a:r>
                        <a:rPr lang="en-US" sz="1200">
                          <a:effectLst/>
                        </a:rPr>
                        <a:t>Yes</a:t>
                      </a:r>
                      <a:endParaRPr lang="en-US" sz="1200">
                        <a:solidFill>
                          <a:srgbClr val="404040"/>
                        </a:solidFill>
                        <a:effectLst/>
                        <a:latin typeface="Arial" panose="020B0604020202020204" pitchFamily="34" charset="0"/>
                        <a:ea typeface="Calibri" panose="020F0502020204030204" pitchFamily="34" charset="0"/>
                      </a:endParaRPr>
                    </a:p>
                  </a:txBody>
                  <a:tcPr marL="36830" marR="36830" marT="36830" marB="36830"/>
                </a:tc>
                <a:tc>
                  <a:txBody>
                    <a:bodyPr/>
                    <a:lstStyle/>
                    <a:p>
                      <a:pPr marL="0" marR="0" algn="l">
                        <a:spcBef>
                          <a:spcPts val="0"/>
                        </a:spcBef>
                        <a:spcAft>
                          <a:spcPts val="0"/>
                        </a:spcAft>
                      </a:pPr>
                      <a:r>
                        <a:rPr lang="en-US" sz="1200">
                          <a:effectLst/>
                        </a:rPr>
                        <a:t>No</a:t>
                      </a:r>
                      <a:endParaRPr lang="en-US" sz="1200">
                        <a:solidFill>
                          <a:srgbClr val="404040"/>
                        </a:solidFill>
                        <a:effectLst/>
                        <a:latin typeface="Arial" panose="020B0604020202020204" pitchFamily="34" charset="0"/>
                        <a:ea typeface="Calibri" panose="020F0502020204030204" pitchFamily="34" charset="0"/>
                      </a:endParaRPr>
                    </a:p>
                  </a:txBody>
                  <a:tcPr marL="36830" marR="36830" marT="36830" marB="36830"/>
                </a:tc>
                <a:extLst>
                  <a:ext uri="{0D108BD9-81ED-4DB2-BD59-A6C34878D82A}">
                    <a16:rowId xmlns:a16="http://schemas.microsoft.com/office/drawing/2014/main" val="2982318913"/>
                  </a:ext>
                </a:extLst>
              </a:tr>
              <a:tr h="231128">
                <a:tc>
                  <a:txBody>
                    <a:bodyPr/>
                    <a:lstStyle/>
                    <a:p>
                      <a:pPr marL="0" marR="0" algn="l">
                        <a:spcBef>
                          <a:spcPts val="0"/>
                        </a:spcBef>
                        <a:spcAft>
                          <a:spcPts val="0"/>
                        </a:spcAft>
                      </a:pPr>
                      <a:r>
                        <a:rPr lang="en-US" sz="1200">
                          <a:effectLst/>
                        </a:rPr>
                        <a:t>EL Student Reclassification</a:t>
                      </a:r>
                      <a:endParaRPr lang="en-US" sz="1200">
                        <a:solidFill>
                          <a:srgbClr val="404040"/>
                        </a:solidFill>
                        <a:effectLst/>
                        <a:latin typeface="Arial" panose="020B0604020202020204" pitchFamily="34" charset="0"/>
                        <a:ea typeface="Calibri" panose="020F0502020204030204" pitchFamily="34" charset="0"/>
                      </a:endParaRPr>
                    </a:p>
                  </a:txBody>
                  <a:tcPr marL="36830" marR="36830" marT="36830" marB="36830"/>
                </a:tc>
                <a:tc>
                  <a:txBody>
                    <a:bodyPr/>
                    <a:lstStyle/>
                    <a:p>
                      <a:pPr marL="0" marR="0" algn="l">
                        <a:spcBef>
                          <a:spcPts val="0"/>
                        </a:spcBef>
                        <a:spcAft>
                          <a:spcPts val="0"/>
                        </a:spcAft>
                      </a:pPr>
                      <a:r>
                        <a:rPr lang="en-US" sz="1200">
                          <a:effectLst/>
                        </a:rPr>
                        <a:t>Building</a:t>
                      </a:r>
                      <a:endParaRPr lang="en-US" sz="1200">
                        <a:solidFill>
                          <a:srgbClr val="404040"/>
                        </a:solidFill>
                        <a:effectLst/>
                        <a:latin typeface="Arial" panose="020B0604020202020204" pitchFamily="34" charset="0"/>
                        <a:ea typeface="Calibri" panose="020F0502020204030204" pitchFamily="34" charset="0"/>
                      </a:endParaRPr>
                    </a:p>
                  </a:txBody>
                  <a:tcPr marL="36830" marR="36830" marT="36830" marB="36830"/>
                </a:tc>
                <a:tc>
                  <a:txBody>
                    <a:bodyPr/>
                    <a:lstStyle/>
                    <a:p>
                      <a:pPr marL="0" marR="0" algn="l">
                        <a:spcBef>
                          <a:spcPts val="0"/>
                        </a:spcBef>
                        <a:spcAft>
                          <a:spcPts val="0"/>
                        </a:spcAft>
                      </a:pPr>
                      <a:r>
                        <a:rPr lang="en-US" sz="1200">
                          <a:effectLst/>
                        </a:rPr>
                        <a:t>No</a:t>
                      </a:r>
                      <a:endParaRPr lang="en-US" sz="1200">
                        <a:solidFill>
                          <a:srgbClr val="404040"/>
                        </a:solidFill>
                        <a:effectLst/>
                        <a:latin typeface="Arial" panose="020B0604020202020204" pitchFamily="34" charset="0"/>
                        <a:ea typeface="Calibri" panose="020F0502020204030204" pitchFamily="34" charset="0"/>
                      </a:endParaRPr>
                    </a:p>
                  </a:txBody>
                  <a:tcPr marL="36830" marR="36830" marT="36830" marB="36830"/>
                </a:tc>
                <a:tc>
                  <a:txBody>
                    <a:bodyPr/>
                    <a:lstStyle/>
                    <a:p>
                      <a:pPr marL="0" marR="0" algn="l">
                        <a:spcBef>
                          <a:spcPts val="0"/>
                        </a:spcBef>
                        <a:spcAft>
                          <a:spcPts val="0"/>
                        </a:spcAft>
                      </a:pPr>
                      <a:r>
                        <a:rPr lang="en-US" sz="1200">
                          <a:effectLst/>
                        </a:rPr>
                        <a:t>Yes*</a:t>
                      </a:r>
                      <a:endParaRPr lang="en-US" sz="1200">
                        <a:solidFill>
                          <a:srgbClr val="404040"/>
                        </a:solidFill>
                        <a:effectLst/>
                        <a:latin typeface="Arial" panose="020B0604020202020204" pitchFamily="34" charset="0"/>
                        <a:ea typeface="Calibri" panose="020F0502020204030204" pitchFamily="34" charset="0"/>
                      </a:endParaRPr>
                    </a:p>
                  </a:txBody>
                  <a:tcPr marL="36830" marR="36830" marT="36830" marB="36830"/>
                </a:tc>
                <a:tc>
                  <a:txBody>
                    <a:bodyPr/>
                    <a:lstStyle/>
                    <a:p>
                      <a:pPr marL="0" marR="0" algn="l">
                        <a:spcBef>
                          <a:spcPts val="0"/>
                        </a:spcBef>
                        <a:spcAft>
                          <a:spcPts val="0"/>
                        </a:spcAft>
                      </a:pPr>
                      <a:r>
                        <a:rPr lang="en-US" sz="1200">
                          <a:effectLst/>
                        </a:rPr>
                        <a:t>Yes</a:t>
                      </a:r>
                      <a:endParaRPr lang="en-US" sz="1200">
                        <a:solidFill>
                          <a:srgbClr val="404040"/>
                        </a:solidFill>
                        <a:effectLst/>
                        <a:latin typeface="Arial" panose="020B0604020202020204" pitchFamily="34" charset="0"/>
                        <a:ea typeface="Calibri" panose="020F0502020204030204" pitchFamily="34" charset="0"/>
                      </a:endParaRPr>
                    </a:p>
                  </a:txBody>
                  <a:tcPr marL="36830" marR="36830" marT="36830" marB="36830"/>
                </a:tc>
                <a:extLst>
                  <a:ext uri="{0D108BD9-81ED-4DB2-BD59-A6C34878D82A}">
                    <a16:rowId xmlns:a16="http://schemas.microsoft.com/office/drawing/2014/main" val="1929647477"/>
                  </a:ext>
                </a:extLst>
              </a:tr>
              <a:tr h="220691">
                <a:tc>
                  <a:txBody>
                    <a:bodyPr/>
                    <a:lstStyle/>
                    <a:p>
                      <a:pPr marL="0" marR="0" algn="l">
                        <a:spcBef>
                          <a:spcPts val="0"/>
                        </a:spcBef>
                        <a:spcAft>
                          <a:spcPts val="0"/>
                        </a:spcAft>
                      </a:pPr>
                      <a:r>
                        <a:rPr lang="en-US" sz="1200">
                          <a:effectLst/>
                        </a:rPr>
                        <a:t>Persistently Dangerous Schools</a:t>
                      </a:r>
                      <a:endParaRPr lang="en-US" sz="1200">
                        <a:solidFill>
                          <a:srgbClr val="404040"/>
                        </a:solidFill>
                        <a:effectLst/>
                        <a:latin typeface="Arial" panose="020B0604020202020204" pitchFamily="34" charset="0"/>
                        <a:ea typeface="Calibri" panose="020F0502020204030204" pitchFamily="34" charset="0"/>
                      </a:endParaRPr>
                    </a:p>
                  </a:txBody>
                  <a:tcPr marL="36830" marR="36830" marT="36830" marB="36830"/>
                </a:tc>
                <a:tc>
                  <a:txBody>
                    <a:bodyPr/>
                    <a:lstStyle/>
                    <a:p>
                      <a:pPr marL="0" marR="0" algn="l">
                        <a:spcBef>
                          <a:spcPts val="0"/>
                        </a:spcBef>
                        <a:spcAft>
                          <a:spcPts val="0"/>
                        </a:spcAft>
                      </a:pPr>
                      <a:r>
                        <a:rPr lang="en-US" sz="1200">
                          <a:effectLst/>
                        </a:rPr>
                        <a:t>Building</a:t>
                      </a:r>
                      <a:endParaRPr lang="en-US" sz="1200">
                        <a:solidFill>
                          <a:srgbClr val="404040"/>
                        </a:solidFill>
                        <a:effectLst/>
                        <a:latin typeface="Arial" panose="020B0604020202020204" pitchFamily="34" charset="0"/>
                        <a:ea typeface="Calibri" panose="020F0502020204030204" pitchFamily="34" charset="0"/>
                      </a:endParaRPr>
                    </a:p>
                  </a:txBody>
                  <a:tcPr marL="36830" marR="36830" marT="36830" marB="36830"/>
                </a:tc>
                <a:tc>
                  <a:txBody>
                    <a:bodyPr/>
                    <a:lstStyle/>
                    <a:p>
                      <a:pPr marL="0" marR="0" algn="l">
                        <a:spcBef>
                          <a:spcPts val="0"/>
                        </a:spcBef>
                        <a:spcAft>
                          <a:spcPts val="0"/>
                        </a:spcAft>
                      </a:pPr>
                      <a:r>
                        <a:rPr lang="en-US" sz="1200">
                          <a:effectLst/>
                        </a:rPr>
                        <a:t>Yes</a:t>
                      </a:r>
                      <a:endParaRPr lang="en-US" sz="1200">
                        <a:solidFill>
                          <a:srgbClr val="404040"/>
                        </a:solidFill>
                        <a:effectLst/>
                        <a:latin typeface="Arial" panose="020B0604020202020204" pitchFamily="34" charset="0"/>
                        <a:ea typeface="Calibri" panose="020F0502020204030204" pitchFamily="34" charset="0"/>
                      </a:endParaRPr>
                    </a:p>
                  </a:txBody>
                  <a:tcPr marL="36830" marR="36830" marT="36830" marB="36830"/>
                </a:tc>
                <a:tc>
                  <a:txBody>
                    <a:bodyPr/>
                    <a:lstStyle/>
                    <a:p>
                      <a:pPr marL="0" marR="0" algn="l">
                        <a:spcBef>
                          <a:spcPts val="0"/>
                        </a:spcBef>
                        <a:spcAft>
                          <a:spcPts val="0"/>
                        </a:spcAft>
                      </a:pPr>
                      <a:r>
                        <a:rPr lang="en-US" sz="1200">
                          <a:effectLst/>
                        </a:rPr>
                        <a:t>No</a:t>
                      </a:r>
                      <a:endParaRPr lang="en-US" sz="1200">
                        <a:solidFill>
                          <a:srgbClr val="404040"/>
                        </a:solidFill>
                        <a:effectLst/>
                        <a:latin typeface="Arial" panose="020B0604020202020204" pitchFamily="34" charset="0"/>
                        <a:ea typeface="Calibri" panose="020F0502020204030204" pitchFamily="34" charset="0"/>
                      </a:endParaRPr>
                    </a:p>
                  </a:txBody>
                  <a:tcPr marL="36830" marR="36830" marT="36830" marB="36830"/>
                </a:tc>
                <a:tc>
                  <a:txBody>
                    <a:bodyPr/>
                    <a:lstStyle/>
                    <a:p>
                      <a:pPr marL="0" marR="0" algn="l">
                        <a:spcBef>
                          <a:spcPts val="0"/>
                        </a:spcBef>
                        <a:spcAft>
                          <a:spcPts val="0"/>
                        </a:spcAft>
                      </a:pPr>
                      <a:r>
                        <a:rPr lang="en-US" sz="1200" dirty="0">
                          <a:effectLst/>
                        </a:rPr>
                        <a:t>No</a:t>
                      </a:r>
                      <a:endParaRPr lang="en-US" sz="1200" dirty="0">
                        <a:solidFill>
                          <a:srgbClr val="404040"/>
                        </a:solidFill>
                        <a:effectLst/>
                        <a:latin typeface="Arial" panose="020B0604020202020204" pitchFamily="34" charset="0"/>
                        <a:ea typeface="Calibri" panose="020F0502020204030204" pitchFamily="34" charset="0"/>
                      </a:endParaRPr>
                    </a:p>
                  </a:txBody>
                  <a:tcPr marL="36830" marR="36830" marT="36830" marB="36830"/>
                </a:tc>
                <a:extLst>
                  <a:ext uri="{0D108BD9-81ED-4DB2-BD59-A6C34878D82A}">
                    <a16:rowId xmlns:a16="http://schemas.microsoft.com/office/drawing/2014/main" val="4218894595"/>
                  </a:ext>
                </a:extLst>
              </a:tr>
              <a:tr h="220691">
                <a:tc>
                  <a:txBody>
                    <a:bodyPr/>
                    <a:lstStyle/>
                    <a:p>
                      <a:pPr marL="0" marR="0" algn="l">
                        <a:spcBef>
                          <a:spcPts val="0"/>
                        </a:spcBef>
                        <a:spcAft>
                          <a:spcPts val="0"/>
                        </a:spcAft>
                      </a:pPr>
                      <a:r>
                        <a:rPr lang="en-US" sz="1200">
                          <a:effectLst/>
                        </a:rPr>
                        <a:t>Teacher Evaluations</a:t>
                      </a:r>
                      <a:endParaRPr lang="en-US" sz="1200">
                        <a:solidFill>
                          <a:srgbClr val="404040"/>
                        </a:solidFill>
                        <a:effectLst/>
                        <a:latin typeface="Arial" panose="020B0604020202020204" pitchFamily="34" charset="0"/>
                        <a:ea typeface="Calibri" panose="020F0502020204030204" pitchFamily="34" charset="0"/>
                      </a:endParaRPr>
                    </a:p>
                  </a:txBody>
                  <a:tcPr marL="36830" marR="36830" marT="36830" marB="36830"/>
                </a:tc>
                <a:tc>
                  <a:txBody>
                    <a:bodyPr/>
                    <a:lstStyle/>
                    <a:p>
                      <a:pPr marL="0" marR="0" algn="l">
                        <a:spcBef>
                          <a:spcPts val="0"/>
                        </a:spcBef>
                        <a:spcAft>
                          <a:spcPts val="0"/>
                        </a:spcAft>
                      </a:pPr>
                      <a:r>
                        <a:rPr lang="en-US" sz="1200">
                          <a:effectLst/>
                        </a:rPr>
                        <a:t>Building</a:t>
                      </a:r>
                      <a:endParaRPr lang="en-US" sz="1200">
                        <a:solidFill>
                          <a:srgbClr val="404040"/>
                        </a:solidFill>
                        <a:effectLst/>
                        <a:latin typeface="Arial" panose="020B0604020202020204" pitchFamily="34" charset="0"/>
                        <a:ea typeface="Calibri" panose="020F0502020204030204" pitchFamily="34" charset="0"/>
                      </a:endParaRPr>
                    </a:p>
                  </a:txBody>
                  <a:tcPr marL="36830" marR="36830" marT="36830" marB="36830"/>
                </a:tc>
                <a:tc>
                  <a:txBody>
                    <a:bodyPr/>
                    <a:lstStyle/>
                    <a:p>
                      <a:pPr marL="0" marR="0" algn="l">
                        <a:spcBef>
                          <a:spcPts val="0"/>
                        </a:spcBef>
                        <a:spcAft>
                          <a:spcPts val="0"/>
                        </a:spcAft>
                      </a:pPr>
                      <a:r>
                        <a:rPr lang="en-US" sz="1200">
                          <a:effectLst/>
                        </a:rPr>
                        <a:t>Yes</a:t>
                      </a:r>
                      <a:endParaRPr lang="en-US" sz="1200">
                        <a:solidFill>
                          <a:srgbClr val="404040"/>
                        </a:solidFill>
                        <a:effectLst/>
                        <a:latin typeface="Arial" panose="020B0604020202020204" pitchFamily="34" charset="0"/>
                        <a:ea typeface="Calibri" panose="020F0502020204030204" pitchFamily="34" charset="0"/>
                      </a:endParaRPr>
                    </a:p>
                  </a:txBody>
                  <a:tcPr marL="36830" marR="36830" marT="36830" marB="36830"/>
                </a:tc>
                <a:tc>
                  <a:txBody>
                    <a:bodyPr/>
                    <a:lstStyle/>
                    <a:p>
                      <a:pPr marL="0" marR="0" algn="l">
                        <a:spcBef>
                          <a:spcPts val="0"/>
                        </a:spcBef>
                        <a:spcAft>
                          <a:spcPts val="0"/>
                        </a:spcAft>
                      </a:pPr>
                      <a:r>
                        <a:rPr lang="en-US" sz="1200">
                          <a:effectLst/>
                        </a:rPr>
                        <a:t>No</a:t>
                      </a:r>
                      <a:endParaRPr lang="en-US" sz="1200">
                        <a:solidFill>
                          <a:srgbClr val="404040"/>
                        </a:solidFill>
                        <a:effectLst/>
                        <a:latin typeface="Arial" panose="020B0604020202020204" pitchFamily="34" charset="0"/>
                        <a:ea typeface="Calibri" panose="020F0502020204030204" pitchFamily="34" charset="0"/>
                      </a:endParaRPr>
                    </a:p>
                  </a:txBody>
                  <a:tcPr marL="36830" marR="36830" marT="36830" marB="36830"/>
                </a:tc>
                <a:tc>
                  <a:txBody>
                    <a:bodyPr/>
                    <a:lstStyle/>
                    <a:p>
                      <a:pPr marL="0" marR="0" algn="l">
                        <a:spcBef>
                          <a:spcPts val="0"/>
                        </a:spcBef>
                        <a:spcAft>
                          <a:spcPts val="0"/>
                        </a:spcAft>
                      </a:pPr>
                      <a:r>
                        <a:rPr lang="en-US" sz="1200" dirty="0">
                          <a:effectLst/>
                        </a:rPr>
                        <a:t>No</a:t>
                      </a:r>
                      <a:endParaRPr lang="en-US" sz="1200" dirty="0">
                        <a:solidFill>
                          <a:srgbClr val="404040"/>
                        </a:solidFill>
                        <a:effectLst/>
                        <a:latin typeface="Arial" panose="020B0604020202020204" pitchFamily="34" charset="0"/>
                        <a:ea typeface="Calibri" panose="020F0502020204030204" pitchFamily="34" charset="0"/>
                      </a:endParaRPr>
                    </a:p>
                  </a:txBody>
                  <a:tcPr marL="36830" marR="36830" marT="36830" marB="36830"/>
                </a:tc>
                <a:extLst>
                  <a:ext uri="{0D108BD9-81ED-4DB2-BD59-A6C34878D82A}">
                    <a16:rowId xmlns:a16="http://schemas.microsoft.com/office/drawing/2014/main" val="1826306618"/>
                  </a:ext>
                </a:extLst>
              </a:tr>
            </a:tbl>
          </a:graphicData>
        </a:graphic>
      </p:graphicFrame>
      <p:sp>
        <p:nvSpPr>
          <p:cNvPr id="11" name="TextBox 10">
            <a:extLst>
              <a:ext uri="{FF2B5EF4-FFF2-40B4-BE49-F238E27FC236}">
                <a16:creationId xmlns:a16="http://schemas.microsoft.com/office/drawing/2014/main" id="{68A029D9-17ED-83D2-1F6A-88D834C2FDE3}"/>
              </a:ext>
            </a:extLst>
          </p:cNvPr>
          <p:cNvSpPr txBox="1"/>
          <p:nvPr/>
        </p:nvSpPr>
        <p:spPr>
          <a:xfrm>
            <a:off x="583096" y="6199757"/>
            <a:ext cx="11428795" cy="564257"/>
          </a:xfrm>
          <a:prstGeom prst="rect">
            <a:avLst/>
          </a:prstGeom>
          <a:noFill/>
        </p:spPr>
        <p:txBody>
          <a:bodyPr wrap="square">
            <a:spAutoFit/>
          </a:bodyPr>
          <a:lstStyle/>
          <a:p>
            <a:pPr marL="0" marR="0">
              <a:spcBef>
                <a:spcPts val="0"/>
              </a:spcBef>
              <a:spcAft>
                <a:spcPts val="800"/>
              </a:spcAft>
            </a:pPr>
            <a:r>
              <a:rPr lang="en-US" sz="1200" dirty="0">
                <a:solidFill>
                  <a:srgbClr val="404040"/>
                </a:solidFill>
                <a:effectLst/>
                <a:latin typeface="Arial" panose="020B0604020202020204" pitchFamily="34" charset="0"/>
                <a:ea typeface="Calibri" panose="020F0502020204030204" pitchFamily="34" charset="0"/>
              </a:rPr>
              <a:t>* If the nonpublic school </a:t>
            </a:r>
            <a:r>
              <a:rPr lang="en-US" sz="1200" b="1" dirty="0">
                <a:solidFill>
                  <a:srgbClr val="404040"/>
                </a:solidFill>
                <a:effectLst/>
                <a:latin typeface="Arial" panose="020B0604020202020204" pitchFamily="34" charset="0"/>
                <a:ea typeface="Calibri" panose="020F0502020204030204" pitchFamily="34" charset="0"/>
              </a:rPr>
              <a:t>does not submit student-level data in SRI</a:t>
            </a:r>
            <a:r>
              <a:rPr lang="en-US" sz="1200" dirty="0">
                <a:solidFill>
                  <a:srgbClr val="404040"/>
                </a:solidFill>
                <a:effectLst/>
                <a:latin typeface="Arial" panose="020B0604020202020204" pitchFamily="34" charset="0"/>
                <a:ea typeface="Calibri" panose="020F0502020204030204" pitchFamily="34" charset="0"/>
              </a:rPr>
              <a:t>, this form will need to be completed.</a:t>
            </a:r>
          </a:p>
          <a:p>
            <a:r>
              <a:rPr lang="en-US" sz="1200" dirty="0">
                <a:solidFill>
                  <a:srgbClr val="404040"/>
                </a:solidFill>
                <a:effectLst/>
                <a:latin typeface="Arial" panose="020B0604020202020204" pitchFamily="34" charset="0"/>
                <a:ea typeface="Calibri" panose="020F0502020204030204" pitchFamily="34" charset="0"/>
              </a:rPr>
              <a:t>** State accredited nonpublic buildings need to complete forms at </a:t>
            </a:r>
            <a:r>
              <a:rPr lang="en-US" sz="1200" b="1" dirty="0">
                <a:solidFill>
                  <a:srgbClr val="404040"/>
                </a:solidFill>
                <a:effectLst/>
                <a:latin typeface="Arial" panose="020B0604020202020204" pitchFamily="34" charset="0"/>
                <a:ea typeface="Calibri" panose="020F0502020204030204" pitchFamily="34" charset="0"/>
              </a:rPr>
              <a:t>both the District and Building levels</a:t>
            </a:r>
            <a:r>
              <a:rPr lang="en-US" sz="1200" dirty="0">
                <a:solidFill>
                  <a:srgbClr val="404040"/>
                </a:solidFill>
                <a:effectLst/>
                <a:latin typeface="Arial" panose="020B0604020202020204" pitchFamily="34" charset="0"/>
                <a:ea typeface="Calibri" panose="020F0502020204030204" pitchFamily="34" charset="0"/>
              </a:rPr>
              <a:t>. Nonpublic systems will not have access to forms.</a:t>
            </a:r>
            <a:endParaRPr lang="en-US" sz="1200" dirty="0"/>
          </a:p>
        </p:txBody>
      </p:sp>
    </p:spTree>
    <p:extLst>
      <p:ext uri="{BB962C8B-B14F-4D97-AF65-F5344CB8AC3E}">
        <p14:creationId xmlns:p14="http://schemas.microsoft.com/office/powerpoint/2010/main" val="15354460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6A1F0F-8D31-BFFF-7AC3-D7EE1AD62F4B}"/>
              </a:ext>
            </a:extLst>
          </p:cNvPr>
          <p:cNvSpPr>
            <a:spLocks noGrp="1"/>
          </p:cNvSpPr>
          <p:nvPr>
            <p:ph type="title"/>
          </p:nvPr>
        </p:nvSpPr>
        <p:spPr/>
        <p:txBody>
          <a:bodyPr/>
          <a:lstStyle/>
          <a:p>
            <a:r>
              <a:rPr lang="en-US" dirty="0"/>
              <a:t>Calendar and School Minutes</a:t>
            </a:r>
          </a:p>
        </p:txBody>
      </p:sp>
      <p:sp>
        <p:nvSpPr>
          <p:cNvPr id="3" name="Content Placeholder 2">
            <a:extLst>
              <a:ext uri="{FF2B5EF4-FFF2-40B4-BE49-F238E27FC236}">
                <a16:creationId xmlns:a16="http://schemas.microsoft.com/office/drawing/2014/main" id="{D211E6E2-98FF-374E-7237-AC57A4D4BFC6}"/>
              </a:ext>
            </a:extLst>
          </p:cNvPr>
          <p:cNvSpPr>
            <a:spLocks noGrp="1"/>
          </p:cNvSpPr>
          <p:nvPr>
            <p:ph idx="1"/>
          </p:nvPr>
        </p:nvSpPr>
        <p:spPr>
          <a:xfrm>
            <a:off x="1111827" y="1350818"/>
            <a:ext cx="10037618" cy="4946073"/>
          </a:xfrm>
        </p:spPr>
        <p:txBody>
          <a:bodyPr>
            <a:normAutofit fontScale="92500" lnSpcReduction="20000"/>
          </a:bodyPr>
          <a:lstStyle/>
          <a:p>
            <a:pPr marL="0" indent="0">
              <a:buNone/>
            </a:pPr>
            <a:r>
              <a:rPr lang="en-US" sz="2200" dirty="0"/>
              <a:t>For districts and state accredited nonpublic schools</a:t>
            </a:r>
          </a:p>
          <a:p>
            <a:pPr lvl="1">
              <a:lnSpc>
                <a:spcPct val="100000"/>
              </a:lnSpc>
            </a:pPr>
            <a:r>
              <a:rPr lang="en-US" sz="2200" dirty="0"/>
              <a:t>The district-level Calendar form, with the selection of Hours or Days of instruction, will need to be completed and saved before buildings will have access to the School Minutes form.</a:t>
            </a:r>
          </a:p>
          <a:p>
            <a:pPr marL="342900" lvl="1" indent="0">
              <a:lnSpc>
                <a:spcPct val="100000"/>
              </a:lnSpc>
              <a:buNone/>
            </a:pPr>
            <a:endParaRPr lang="en-US" sz="2200" dirty="0"/>
          </a:p>
          <a:p>
            <a:pPr lvl="1">
              <a:lnSpc>
                <a:spcPct val="100000"/>
              </a:lnSpc>
            </a:pPr>
            <a:r>
              <a:rPr lang="en-US" sz="2200" dirty="0"/>
              <a:t>When entering dates, you may type the date in using MM/DD/YYYY format or select a date from the pop-up calendar. Move your cursor to the left of the month name to select a previous month or move your cursor to the right to select a future month. </a:t>
            </a:r>
            <a:r>
              <a:rPr lang="en-US" sz="2200" b="1" dirty="0"/>
              <a:t>Don’t start the year prior to August 23</a:t>
            </a:r>
            <a:r>
              <a:rPr lang="en-US" sz="2200" b="1" baseline="30000" dirty="0"/>
              <a:t>rd</a:t>
            </a:r>
            <a:r>
              <a:rPr lang="en-US" sz="2200" b="1" dirty="0"/>
              <a:t> and end the school year in 2027!!</a:t>
            </a:r>
          </a:p>
          <a:p>
            <a:pPr lvl="1">
              <a:lnSpc>
                <a:spcPct val="100000"/>
              </a:lnSpc>
            </a:pPr>
            <a:endParaRPr lang="en-US" sz="2200" b="1" dirty="0"/>
          </a:p>
          <a:p>
            <a:pPr lvl="1">
              <a:lnSpc>
                <a:spcPct val="100000"/>
              </a:lnSpc>
            </a:pPr>
            <a:r>
              <a:rPr lang="en-US" sz="2200" dirty="0"/>
              <a:t>When entering times in the School Minutes for, you may type in the time followed by am or pm (such as 8:15am) or choose from the time picker. Please be careful about typing or picking times as am or pm!!</a:t>
            </a:r>
          </a:p>
          <a:p>
            <a:pPr marL="342900" lvl="1" indent="0">
              <a:lnSpc>
                <a:spcPct val="100000"/>
              </a:lnSpc>
              <a:buNone/>
            </a:pPr>
            <a:endParaRPr lang="en-US" sz="2200" dirty="0"/>
          </a:p>
          <a:p>
            <a:pPr lvl="1">
              <a:lnSpc>
                <a:spcPct val="100000"/>
              </a:lnSpc>
            </a:pPr>
            <a:r>
              <a:rPr lang="en-US" sz="2200" dirty="0"/>
              <a:t>Building menu is for 2025-2026 school year. Closing buildings – put in 1 day in the Full Day schedule. Won’t see new 2026-2027 buildings in building menu.</a:t>
            </a:r>
          </a:p>
          <a:p>
            <a:endParaRPr lang="en-US" dirty="0"/>
          </a:p>
        </p:txBody>
      </p:sp>
    </p:spTree>
    <p:extLst>
      <p:ext uri="{BB962C8B-B14F-4D97-AF65-F5344CB8AC3E}">
        <p14:creationId xmlns:p14="http://schemas.microsoft.com/office/powerpoint/2010/main" val="35786824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C84FE4-3473-AF80-B906-57F24E7396DC}"/>
              </a:ext>
            </a:extLst>
          </p:cNvPr>
          <p:cNvSpPr>
            <a:spLocks noGrp="1"/>
          </p:cNvSpPr>
          <p:nvPr>
            <p:ph type="title"/>
          </p:nvPr>
        </p:nvSpPr>
        <p:spPr/>
        <p:txBody>
          <a:bodyPr/>
          <a:lstStyle/>
          <a:p>
            <a:r>
              <a:rPr lang="en-US" dirty="0"/>
              <a:t>General Information</a:t>
            </a:r>
          </a:p>
        </p:txBody>
      </p:sp>
      <p:sp>
        <p:nvSpPr>
          <p:cNvPr id="3" name="Content Placeholder 2">
            <a:extLst>
              <a:ext uri="{FF2B5EF4-FFF2-40B4-BE49-F238E27FC236}">
                <a16:creationId xmlns:a16="http://schemas.microsoft.com/office/drawing/2014/main" id="{5CB64BB3-E715-0C86-007C-4584708AD2CE}"/>
              </a:ext>
            </a:extLst>
          </p:cNvPr>
          <p:cNvSpPr>
            <a:spLocks noGrp="1"/>
          </p:cNvSpPr>
          <p:nvPr>
            <p:ph idx="1"/>
          </p:nvPr>
        </p:nvSpPr>
        <p:spPr/>
        <p:txBody>
          <a:bodyPr/>
          <a:lstStyle/>
          <a:p>
            <a:r>
              <a:rPr lang="en-US" b="1" dirty="0"/>
              <a:t>Click the ‘Save’ button!!</a:t>
            </a:r>
            <a:r>
              <a:rPr lang="en-US" dirty="0"/>
              <a:t> If data is required (in some cases, zeros have been prepopulated into fields), you will not see the ‘Save’ button on the page until answers are provided for all questions on the form.</a:t>
            </a:r>
          </a:p>
          <a:p>
            <a:pPr lvl="1"/>
            <a:r>
              <a:rPr lang="en-US" dirty="0"/>
              <a:t>Even if no changes to the form are needed (all zeros are fine), you must click the Save button.</a:t>
            </a:r>
          </a:p>
          <a:p>
            <a:r>
              <a:rPr lang="en-US" dirty="0"/>
              <a:t>You may need to click the tab key or click somewhere on the screen after data entry is complete to display the ‘Save’ button.</a:t>
            </a:r>
          </a:p>
          <a:p>
            <a:r>
              <a:rPr lang="en-US" dirty="0"/>
              <a:t>Nonpublic systems will not have access to forms. Each school will be accessed separately.</a:t>
            </a:r>
          </a:p>
          <a:p>
            <a:r>
              <a:rPr lang="en-US" dirty="0"/>
              <a:t>Districts – use the Status link on the homepage to see forms.  Will see Building forms once the Calendar form is done. Can certify when all say True</a:t>
            </a:r>
          </a:p>
          <a:p>
            <a:r>
              <a:rPr lang="en-US" dirty="0"/>
              <a:t>Ind. Accredited – certify button is missing, just complete the forms and save.</a:t>
            </a:r>
          </a:p>
          <a:p>
            <a:pPr marL="0" indent="0">
              <a:buNone/>
            </a:pPr>
            <a:endParaRPr lang="en-US" dirty="0"/>
          </a:p>
        </p:txBody>
      </p:sp>
    </p:spTree>
    <p:extLst>
      <p:ext uri="{BB962C8B-B14F-4D97-AF65-F5344CB8AC3E}">
        <p14:creationId xmlns:p14="http://schemas.microsoft.com/office/powerpoint/2010/main" val="24577790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C10FB7-117B-34FC-C219-10C6144D1B98}"/>
              </a:ext>
            </a:extLst>
          </p:cNvPr>
          <p:cNvSpPr>
            <a:spLocks noGrp="1"/>
          </p:cNvSpPr>
          <p:nvPr>
            <p:ph type="title"/>
          </p:nvPr>
        </p:nvSpPr>
        <p:spPr/>
        <p:txBody>
          <a:bodyPr/>
          <a:lstStyle/>
          <a:p>
            <a:r>
              <a:rPr lang="en-US" dirty="0"/>
              <a:t>Final Thoughts</a:t>
            </a:r>
          </a:p>
        </p:txBody>
      </p:sp>
      <p:sp>
        <p:nvSpPr>
          <p:cNvPr id="3" name="Content Placeholder 2">
            <a:extLst>
              <a:ext uri="{FF2B5EF4-FFF2-40B4-BE49-F238E27FC236}">
                <a16:creationId xmlns:a16="http://schemas.microsoft.com/office/drawing/2014/main" id="{0D8CE00B-6554-84FD-192F-7446961FA874}"/>
              </a:ext>
            </a:extLst>
          </p:cNvPr>
          <p:cNvSpPr>
            <a:spLocks noGrp="1"/>
          </p:cNvSpPr>
          <p:nvPr>
            <p:ph idx="1"/>
          </p:nvPr>
        </p:nvSpPr>
        <p:spPr/>
        <p:txBody>
          <a:bodyPr/>
          <a:lstStyle/>
          <a:p>
            <a:r>
              <a:rPr lang="en-US" dirty="0"/>
              <a:t>Work with local security officers or the Portal helpdesk to help get access to other staff members.</a:t>
            </a:r>
          </a:p>
          <a:p>
            <a:r>
              <a:rPr lang="en-US" dirty="0"/>
              <a:t>Security officers: clean up access to Portal applications for staff who are no longer employed, will be leaving at end of the school year, or do not work with the Portal applications.</a:t>
            </a:r>
          </a:p>
          <a:p>
            <a:r>
              <a:rPr lang="en-US" dirty="0"/>
              <a:t>School Information Update – if you work with this application:</a:t>
            </a:r>
          </a:p>
          <a:p>
            <a:pPr lvl="1"/>
            <a:r>
              <a:rPr lang="en-US" dirty="0"/>
              <a:t>Please review, update, and certify SIU</a:t>
            </a:r>
          </a:p>
          <a:p>
            <a:pPr lvl="1"/>
            <a:r>
              <a:rPr lang="en-US" dirty="0"/>
              <a:t>Jennifer Thomas (</a:t>
            </a:r>
            <a:r>
              <a:rPr lang="en-US" dirty="0" err="1"/>
              <a:t>Jennifer.Thomas</a:t>
            </a:r>
            <a:r>
              <a:rPr lang="en-US" dirty="0"/>
              <a:t> @iowa.gov, 515-725-2252) can assist with questions.</a:t>
            </a:r>
          </a:p>
          <a:p>
            <a:r>
              <a:rPr lang="en-US" dirty="0"/>
              <a:t>June 30 is the deadline for completion. Please call or email me for </a:t>
            </a:r>
            <a:r>
              <a:rPr lang="en-US"/>
              <a:t>assistance.</a:t>
            </a:r>
            <a:endParaRPr lang="en-US" dirty="0"/>
          </a:p>
        </p:txBody>
      </p:sp>
    </p:spTree>
    <p:extLst>
      <p:ext uri="{BB962C8B-B14F-4D97-AF65-F5344CB8AC3E}">
        <p14:creationId xmlns:p14="http://schemas.microsoft.com/office/powerpoint/2010/main" val="594044217"/>
      </p:ext>
    </p:extLst>
  </p:cSld>
  <p:clrMapOvr>
    <a:masterClrMapping/>
  </p:clrMapOvr>
</p:sld>
</file>

<file path=ppt/theme/theme1.xml><?xml version="1.0" encoding="utf-8"?>
<a:theme xmlns:a="http://schemas.openxmlformats.org/drawingml/2006/main" name="Theme1">
  <a:themeElements>
    <a:clrScheme name="Iowa Department of Education">
      <a:dk1>
        <a:sysClr val="windowText" lastClr="000000"/>
      </a:dk1>
      <a:lt1>
        <a:sysClr val="window" lastClr="FFFFFF"/>
      </a:lt1>
      <a:dk2>
        <a:srgbClr val="002152"/>
      </a:dk2>
      <a:lt2>
        <a:srgbClr val="E6E6E6"/>
      </a:lt2>
      <a:accent1>
        <a:srgbClr val="005CA3"/>
      </a:accent1>
      <a:accent2>
        <a:srgbClr val="FDE263"/>
      </a:accent2>
      <a:accent3>
        <a:srgbClr val="96BCDE"/>
      </a:accent3>
      <a:accent4>
        <a:srgbClr val="A5A5A5"/>
      </a:accent4>
      <a:accent5>
        <a:srgbClr val="DC6400"/>
      </a:accent5>
      <a:accent6>
        <a:srgbClr val="FFC200"/>
      </a:accent6>
      <a:hlink>
        <a:srgbClr val="0563C1"/>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artment branded template.pptx" id="{0B40A654-340A-4A68-9D90-F00228971883}" vid="{24737E32-622D-436C-8DD0-DB597522B25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Department branded template (2)</Template>
  <TotalTime>1405</TotalTime>
  <Words>940</Words>
  <Application>Microsoft Office PowerPoint</Application>
  <PresentationFormat>Widescreen</PresentationFormat>
  <Paragraphs>168</Paragraphs>
  <Slides>7</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Theme1</vt:lpstr>
      <vt:lpstr>Spring BEDS</vt:lpstr>
      <vt:lpstr>2025-2026 data collection contacts</vt:lpstr>
      <vt:lpstr>Homepage</vt:lpstr>
      <vt:lpstr>District and Building level Forms</vt:lpstr>
      <vt:lpstr>Calendar and School Minutes</vt:lpstr>
      <vt:lpstr>General Information</vt:lpstr>
      <vt:lpstr>Final Thoughts</vt:lpstr>
    </vt:vector>
  </TitlesOfParts>
  <Company>State of Iowa IDOE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Neese, Shelly [IDOE]</dc:creator>
  <cp:lastModifiedBy>Albers, Lisa [IDOE]</cp:lastModifiedBy>
  <cp:revision>2</cp:revision>
  <dcterms:created xsi:type="dcterms:W3CDTF">2026-04-13T20:32:33Z</dcterms:created>
  <dcterms:modified xsi:type="dcterms:W3CDTF">2026-04-16T17:42:57Z</dcterms:modified>
</cp:coreProperties>
</file>