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Lyh6ubITsgJAFcVuJbccuM3bR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289" autoAdjust="0"/>
  </p:normalViewPr>
  <p:slideViewPr>
    <p:cSldViewPr snapToGrid="0">
      <p:cViewPr varScale="1">
        <p:scale>
          <a:sx n="62" d="100"/>
          <a:sy n="62" d="100"/>
        </p:scale>
        <p:origin x="199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500" dirty="0"/>
          </a:p>
        </p:txBody>
      </p:sp>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82f09c339b_25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04" name="Google Shape;104;g382f09c339b_25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4fbd56596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11" name="Google Shape;111;g3c4fbd5659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c4fbd5659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18" name="Google Shape;118;g3c4fbd56596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4fbd56596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25" name="Google Shape;125;g3c4fbd5659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c4fbd56596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b="1" dirty="0"/>
          </a:p>
        </p:txBody>
      </p:sp>
      <p:sp>
        <p:nvSpPr>
          <p:cNvPr id="132" name="Google Shape;132;g3c4fbd56596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c4fbd5659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39" name="Google Shape;139;g3c4fbd5659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c4fbd5659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dirty="0">
              <a:solidFill>
                <a:schemeClr val="dk1"/>
              </a:solidFill>
            </a:endParaRPr>
          </a:p>
          <a:p>
            <a:pPr marL="0" lvl="0" indent="0" algn="l" rtl="0">
              <a:lnSpc>
                <a:spcPct val="115000"/>
              </a:lnSpc>
              <a:spcBef>
                <a:spcPts val="1200"/>
              </a:spcBef>
              <a:spcAft>
                <a:spcPts val="0"/>
              </a:spcAft>
              <a:buSzPts val="1100"/>
              <a:buNone/>
            </a:pPr>
            <a:endParaRPr sz="1000" dirty="0">
              <a:solidFill>
                <a:schemeClr val="dk1"/>
              </a:solidFill>
            </a:endParaRPr>
          </a:p>
        </p:txBody>
      </p:sp>
      <p:sp>
        <p:nvSpPr>
          <p:cNvPr id="144" name="Google Shape;144;g3c4fbd5659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a5a767012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dirty="0">
              <a:solidFill>
                <a:schemeClr val="dk1"/>
              </a:solidFill>
            </a:endParaRPr>
          </a:p>
          <a:p>
            <a:pPr marL="0" lvl="0" indent="0" algn="l" rtl="0">
              <a:lnSpc>
                <a:spcPct val="115000"/>
              </a:lnSpc>
              <a:spcBef>
                <a:spcPts val="1200"/>
              </a:spcBef>
              <a:spcAft>
                <a:spcPts val="0"/>
              </a:spcAft>
              <a:buSzPts val="1100"/>
              <a:buNone/>
            </a:pPr>
            <a:endParaRPr sz="1000" dirty="0">
              <a:solidFill>
                <a:schemeClr val="dk1"/>
              </a:solidFill>
            </a:endParaRPr>
          </a:p>
        </p:txBody>
      </p:sp>
      <p:sp>
        <p:nvSpPr>
          <p:cNvPr id="150" name="Google Shape;150;g3da5a76701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dcedbaf0a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156" name="Google Shape;156;g3dcedbaf0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c4fbd5659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endParaRPr sz="1400" dirty="0">
              <a:solidFill>
                <a:schemeClr val="dk1"/>
              </a:solidFill>
            </a:endParaRPr>
          </a:p>
        </p:txBody>
      </p:sp>
      <p:sp>
        <p:nvSpPr>
          <p:cNvPr id="162" name="Google Shape;162;g3c4fbd5659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45" name="Google Shape;4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c4fbd56596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highlight>
                <a:srgbClr val="00FF00"/>
              </a:highlight>
            </a:endParaRPr>
          </a:p>
        </p:txBody>
      </p:sp>
      <p:sp>
        <p:nvSpPr>
          <p:cNvPr id="168" name="Google Shape;168;g3c4fbd5659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a5a767012_1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endParaRPr>
          </a:p>
          <a:p>
            <a:pPr marL="0" lvl="0" indent="0" algn="l" rtl="0">
              <a:lnSpc>
                <a:spcPct val="115000"/>
              </a:lnSpc>
              <a:spcBef>
                <a:spcPts val="0"/>
              </a:spcBef>
              <a:spcAft>
                <a:spcPts val="0"/>
              </a:spcAft>
              <a:buSzPts val="1100"/>
              <a:buNone/>
            </a:pPr>
            <a:endParaRPr sz="1400" dirty="0">
              <a:solidFill>
                <a:schemeClr val="dk1"/>
              </a:solidFill>
              <a:highlight>
                <a:srgbClr val="00FF00"/>
              </a:highlight>
            </a:endParaRPr>
          </a:p>
        </p:txBody>
      </p:sp>
      <p:sp>
        <p:nvSpPr>
          <p:cNvPr id="174" name="Google Shape;174;g3da5a767012_1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c4fbd56596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180" name="Google Shape;180;g3c4fbd5659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4fbd56596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186" name="Google Shape;186;g3c4fbd56596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4fbd56596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endParaRPr sz="1400" dirty="0">
              <a:solidFill>
                <a:schemeClr val="dk1"/>
              </a:solidFill>
            </a:endParaRPr>
          </a:p>
        </p:txBody>
      </p:sp>
      <p:sp>
        <p:nvSpPr>
          <p:cNvPr id="192" name="Google Shape;192;g3c4fbd5659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c4fbd56596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198" name="Google Shape;198;g3c4fbd56596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c4fbd56596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203" name="Google Shape;203;g3c4fbd56596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d10aade1e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000" dirty="0">
              <a:solidFill>
                <a:schemeClr val="dk1"/>
              </a:solidFill>
            </a:endParaRPr>
          </a:p>
        </p:txBody>
      </p:sp>
      <p:sp>
        <p:nvSpPr>
          <p:cNvPr id="209" name="Google Shape;209;g3d10aade1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c4fbd56596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5" name="Google Shape;215;g3c4fbd5659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c4fbd56596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200" dirty="0">
              <a:solidFill>
                <a:schemeClr val="dk1"/>
              </a:solidFill>
            </a:endParaRPr>
          </a:p>
        </p:txBody>
      </p:sp>
      <p:sp>
        <p:nvSpPr>
          <p:cNvPr id="220" name="Google Shape;220;g3c4fbd5659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d4c187ee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g3d4c187ee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226" name="Google Shape;2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c4603eb0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234" name="Google Shape;234;g3cc4603eb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241" name="Google Shape;24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82f09c339b_25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400">
                <a:solidFill>
                  <a:schemeClr val="dk1"/>
                </a:solidFill>
              </a:rPr>
              <a:t>LEISA</a:t>
            </a:r>
            <a:endParaRPr sz="1400">
              <a:solidFill>
                <a:schemeClr val="dk1"/>
              </a:solidFill>
            </a:endParaRPr>
          </a:p>
          <a:p>
            <a:pPr marL="0" lvl="0" indent="0" algn="l" rtl="0">
              <a:lnSpc>
                <a:spcPct val="115000"/>
              </a:lnSpc>
              <a:spcBef>
                <a:spcPts val="0"/>
              </a:spcBef>
              <a:spcAft>
                <a:spcPts val="0"/>
              </a:spcAft>
              <a:buSzPts val="1100"/>
              <a:buNone/>
            </a:pPr>
            <a:r>
              <a:rPr lang="en-US" sz="1400">
                <a:solidFill>
                  <a:schemeClr val="dk1"/>
                </a:solidFill>
              </a:rPr>
              <a:t>At the conclusion of this presentation participants will understand:</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How to respond to parent requests for supports and services not currently included within the child’s IEP.</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How to appropriately convene an IEP team to discuss a student’s access to a Free and Appropriate Public Education (FAPE).</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Examples of common parent requests and response considerations.</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What to consider when documenting IEP team determinations.</a:t>
            </a:r>
            <a:endParaRPr sz="1400">
              <a:solidFill>
                <a:schemeClr val="dk1"/>
              </a:solidFill>
            </a:endParaRPr>
          </a:p>
          <a:p>
            <a:pPr marL="457200" lvl="0" indent="-317500" algn="l" rtl="0">
              <a:lnSpc>
                <a:spcPct val="115000"/>
              </a:lnSpc>
              <a:spcBef>
                <a:spcPts val="0"/>
              </a:spcBef>
              <a:spcAft>
                <a:spcPts val="0"/>
              </a:spcAft>
              <a:buClr>
                <a:schemeClr val="dk1"/>
              </a:buClr>
              <a:buSzPts val="1400"/>
              <a:buAutoNum type="arabicPeriod"/>
            </a:pPr>
            <a:r>
              <a:rPr lang="en-US" sz="1400">
                <a:solidFill>
                  <a:schemeClr val="dk1"/>
                </a:solidFill>
              </a:rPr>
              <a:t>And relevant case law implications related to parent requests and a child’s access to FAPE.</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r>
              <a:rPr lang="en-US" sz="1400">
                <a:solidFill>
                  <a:schemeClr val="dk1"/>
                </a:solidFill>
              </a:rPr>
              <a:t>I am going to now hand it over to Matt.</a:t>
            </a:r>
            <a:endParaRPr sz="1400">
              <a:solidFill>
                <a:schemeClr val="dk1"/>
              </a:solidFill>
            </a:endParaRPr>
          </a:p>
        </p:txBody>
      </p:sp>
      <p:sp>
        <p:nvSpPr>
          <p:cNvPr id="67" name="Google Shape;67;g382f09c339b_25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82f09c339b_25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400" dirty="0"/>
          </a:p>
        </p:txBody>
      </p:sp>
      <p:sp>
        <p:nvSpPr>
          <p:cNvPr id="73" name="Google Shape;73;g382f09c339b_25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c4fbd56596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p:txBody>
      </p:sp>
      <p:sp>
        <p:nvSpPr>
          <p:cNvPr id="78" name="Google Shape;78;g3c4fbd5659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c4fbd56596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84" name="Google Shape;84;g3c4fbd5659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c4fbd5659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91" name="Google Shape;91;g3c4fbd5659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c4fbd56596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sz="1400" dirty="0">
              <a:solidFill>
                <a:schemeClr val="dk1"/>
              </a:solidFill>
            </a:endParaRPr>
          </a:p>
        </p:txBody>
      </p:sp>
      <p:sp>
        <p:nvSpPr>
          <p:cNvPr id="98" name="Google Shape;98;g3c4fbd5659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11"/>
          <p:cNvSpPr txBox="1">
            <a:spLocks noGrp="1"/>
          </p:cNvSpPr>
          <p:nvPr>
            <p:ph type="ctrTitle"/>
          </p:nvPr>
        </p:nvSpPr>
        <p:spPr>
          <a:xfrm>
            <a:off x="289270" y="1074695"/>
            <a:ext cx="11636841" cy="216010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3617A"/>
              </a:buClr>
              <a:buSzPts val="4500"/>
              <a:buFont typeface="Arial"/>
              <a:buNone/>
              <a:defRPr sz="4500" b="1">
                <a:solidFill>
                  <a:srgbClr val="03617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11"/>
          <p:cNvSpPr txBox="1">
            <a:spLocks noGrp="1"/>
          </p:cNvSpPr>
          <p:nvPr>
            <p:ph type="subTitle" idx="1"/>
          </p:nvPr>
        </p:nvSpPr>
        <p:spPr>
          <a:xfrm>
            <a:off x="289270" y="3838162"/>
            <a:ext cx="11636841" cy="128214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3617A"/>
              </a:buClr>
              <a:buSzPts val="2400"/>
              <a:buNone/>
              <a:defRPr sz="2400" b="1">
                <a:solidFill>
                  <a:srgbClr val="03617A"/>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11" name="Google Shape;11;p11"/>
          <p:cNvPicPr preferRelativeResize="0"/>
          <p:nvPr/>
        </p:nvPicPr>
        <p:blipFill rotWithShape="1">
          <a:blip r:embed="rId2">
            <a:alphaModFix/>
          </a:blip>
          <a:srcRect/>
          <a:stretch/>
        </p:blipFill>
        <p:spPr>
          <a:xfrm>
            <a:off x="11690" y="6429983"/>
            <a:ext cx="12192000" cy="4280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12"/>
          <p:cNvSpPr/>
          <p:nvPr/>
        </p:nvSpPr>
        <p:spPr>
          <a:xfrm>
            <a:off x="0" y="0"/>
            <a:ext cx="12192000" cy="737419"/>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12"/>
          <p:cNvSpPr txBox="1">
            <a:spLocks noGrp="1"/>
          </p:cNvSpPr>
          <p:nvPr>
            <p:ph type="title"/>
          </p:nvPr>
        </p:nvSpPr>
        <p:spPr>
          <a:xfrm>
            <a:off x="339213" y="2"/>
            <a:ext cx="11269691" cy="7374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body" idx="1"/>
          </p:nvPr>
        </p:nvSpPr>
        <p:spPr>
          <a:xfrm>
            <a:off x="689112" y="1460499"/>
            <a:ext cx="1081377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6" name="Google Shape;16;p12"/>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7"/>
        <p:cNvGrpSpPr/>
        <p:nvPr/>
      </p:nvGrpSpPr>
      <p:grpSpPr>
        <a:xfrm>
          <a:off x="0" y="0"/>
          <a:ext cx="0" cy="0"/>
          <a:chOff x="0" y="0"/>
          <a:chExt cx="0" cy="0"/>
        </a:xfrm>
      </p:grpSpPr>
      <p:sp>
        <p:nvSpPr>
          <p:cNvPr id="18" name="Google Shape;18;p15"/>
          <p:cNvSpPr/>
          <p:nvPr/>
        </p:nvSpPr>
        <p:spPr>
          <a:xfrm>
            <a:off x="0" y="2268535"/>
            <a:ext cx="12192000" cy="3275783"/>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lt1"/>
              </a:buClr>
              <a:buSzPts val="1800"/>
              <a:buNone/>
              <a:defRPr sz="1800">
                <a:solidFill>
                  <a:schemeClr val="lt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21" name="Google Shape;21;p15"/>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2"/>
        <p:cNvGrpSpPr/>
        <p:nvPr/>
      </p:nvGrpSpPr>
      <p:grpSpPr>
        <a:xfrm>
          <a:off x="0" y="0"/>
          <a:ext cx="0" cy="0"/>
          <a:chOff x="0" y="0"/>
          <a:chExt cx="0" cy="0"/>
        </a:xfrm>
      </p:grpSpPr>
      <p:sp>
        <p:nvSpPr>
          <p:cNvPr id="23" name="Google Shape;23;p13"/>
          <p:cNvSpPr/>
          <p:nvPr/>
        </p:nvSpPr>
        <p:spPr>
          <a:xfrm>
            <a:off x="0" y="0"/>
            <a:ext cx="4182894" cy="6858000"/>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13"/>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3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4591454" y="428017"/>
            <a:ext cx="7017449" cy="5906522"/>
          </a:xfrm>
          <a:prstGeom prst="rect">
            <a:avLst/>
          </a:prstGeom>
          <a:noFill/>
          <a:ln>
            <a:noFill/>
          </a:ln>
        </p:spPr>
        <p:txBody>
          <a:bodyPr spcFirstLastPara="1" wrap="square" lIns="91425" tIns="45700" rIns="91425" bIns="45700" anchor="ctr" anchorCtr="0">
            <a:normAutofit/>
          </a:bodyPr>
          <a:lstStyle>
            <a:lvl1pPr marL="457200" lvl="0" indent="-406400" algn="l">
              <a:lnSpc>
                <a:spcPct val="90000"/>
              </a:lnSpc>
              <a:spcBef>
                <a:spcPts val="750"/>
              </a:spcBef>
              <a:spcAft>
                <a:spcPts val="0"/>
              </a:spcAft>
              <a:buClr>
                <a:schemeClr val="dk1"/>
              </a:buClr>
              <a:buSzPts val="2800"/>
              <a:buChar char="•"/>
              <a:defRPr sz="2800"/>
            </a:lvl1pPr>
            <a:lvl2pPr marL="914400" lvl="1" indent="-381000" algn="l">
              <a:lnSpc>
                <a:spcPct val="90000"/>
              </a:lnSpc>
              <a:spcBef>
                <a:spcPts val="375"/>
              </a:spcBef>
              <a:spcAft>
                <a:spcPts val="0"/>
              </a:spcAft>
              <a:buClr>
                <a:schemeClr val="dk1"/>
              </a:buClr>
              <a:buSzPts val="2400"/>
              <a:buChar char="•"/>
              <a:defRPr sz="2400"/>
            </a:lvl2pPr>
            <a:lvl3pPr marL="1371600" lvl="2" indent="-330200" algn="l">
              <a:lnSpc>
                <a:spcPct val="90000"/>
              </a:lnSpc>
              <a:spcBef>
                <a:spcPts val="375"/>
              </a:spcBef>
              <a:spcAft>
                <a:spcPts val="0"/>
              </a:spcAft>
              <a:buClr>
                <a:schemeClr val="dk1"/>
              </a:buClr>
              <a:buSzPts val="1600"/>
              <a:buChar char="•"/>
              <a:defRPr sz="160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6" name="Google Shape;26;p13"/>
          <p:cNvPicPr preferRelativeResize="0"/>
          <p:nvPr/>
        </p:nvPicPr>
        <p:blipFill rotWithShape="1">
          <a:blip r:embed="rId2">
            <a:alphaModFix/>
          </a:blip>
          <a:srcRect/>
          <a:stretch/>
        </p:blipFill>
        <p:spPr>
          <a:xfrm>
            <a:off x="4182894" y="6429982"/>
            <a:ext cx="8009106" cy="4280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27"/>
        <p:cNvGrpSpPr/>
        <p:nvPr/>
      </p:nvGrpSpPr>
      <p:grpSpPr>
        <a:xfrm>
          <a:off x="0" y="0"/>
          <a:ext cx="0" cy="0"/>
          <a:chOff x="0" y="0"/>
          <a:chExt cx="0" cy="0"/>
        </a:xfrm>
      </p:grpSpPr>
      <p:sp>
        <p:nvSpPr>
          <p:cNvPr id="28" name="Google Shape;28;p14"/>
          <p:cNvSpPr/>
          <p:nvPr/>
        </p:nvSpPr>
        <p:spPr>
          <a:xfrm>
            <a:off x="0" y="0"/>
            <a:ext cx="12192000" cy="1192696"/>
          </a:xfrm>
          <a:prstGeom prst="rect">
            <a:avLst/>
          </a:prstGeom>
          <a:solidFill>
            <a:srgbClr val="03617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4"/>
          <p:cNvSpPr txBox="1">
            <a:spLocks noGrp="1"/>
          </p:cNvSpPr>
          <p:nvPr>
            <p:ph type="title"/>
          </p:nvPr>
        </p:nvSpPr>
        <p:spPr>
          <a:xfrm>
            <a:off x="892797" y="1"/>
            <a:ext cx="10515600" cy="11926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892799" y="15486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1" name="Google Shape;31;p14"/>
          <p:cNvSpPr txBox="1">
            <a:spLocks noGrp="1"/>
          </p:cNvSpPr>
          <p:nvPr>
            <p:ph type="body" idx="2"/>
          </p:nvPr>
        </p:nvSpPr>
        <p:spPr>
          <a:xfrm>
            <a:off x="892799" y="2372553"/>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14"/>
          <p:cNvSpPr txBox="1">
            <a:spLocks noGrp="1"/>
          </p:cNvSpPr>
          <p:nvPr>
            <p:ph type="body" idx="3"/>
          </p:nvPr>
        </p:nvSpPr>
        <p:spPr>
          <a:xfrm>
            <a:off x="6225210" y="15486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3" name="Google Shape;33;p14"/>
          <p:cNvSpPr txBox="1">
            <a:spLocks noGrp="1"/>
          </p:cNvSpPr>
          <p:nvPr>
            <p:ph type="body" idx="4"/>
          </p:nvPr>
        </p:nvSpPr>
        <p:spPr>
          <a:xfrm>
            <a:off x="6225210" y="2372553"/>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14"/>
          <p:cNvPicPr preferRelativeResize="0"/>
          <p:nvPr/>
        </p:nvPicPr>
        <p:blipFill rotWithShape="1">
          <a:blip r:embed="rId2">
            <a:alphaModFix/>
          </a:blip>
          <a:srcRect/>
          <a:stretch/>
        </p:blipFill>
        <p:spPr>
          <a:xfrm>
            <a:off x="0" y="6429982"/>
            <a:ext cx="12192000" cy="4280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795128" y="1"/>
            <a:ext cx="10813776" cy="116619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
          <p:cNvSpPr txBox="1">
            <a:spLocks noGrp="1"/>
          </p:cNvSpPr>
          <p:nvPr>
            <p:ph type="body" idx="1"/>
          </p:nvPr>
        </p:nvSpPr>
        <p:spPr>
          <a:xfrm>
            <a:off x="795128" y="1460499"/>
            <a:ext cx="10813776"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e.iowa.gov/media/9897/download?inli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e.iowa.gov/media/9897/download?inlin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hyperlink" Target="https://educate.iowa.gov/pk-12/special-education/state-guidance/policy-practice-webinar-series-recording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e.iowa.gov/media/6323/download?inlin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owaideainformation.org/special-education/individualized-education-programs/components-of-an-ie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1"/>
          <p:cNvSpPr txBox="1">
            <a:spLocks noGrp="1"/>
          </p:cNvSpPr>
          <p:nvPr>
            <p:ph type="ctrTitle"/>
          </p:nvPr>
        </p:nvSpPr>
        <p:spPr>
          <a:xfrm>
            <a:off x="391628" y="1903024"/>
            <a:ext cx="11636841" cy="8359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3617A"/>
              </a:buClr>
              <a:buSzPts val="4500"/>
              <a:buFont typeface="Arial"/>
              <a:buNone/>
            </a:pPr>
            <a:r>
              <a:rPr lang="en-US" sz="2800" dirty="0"/>
              <a:t>Special Education Policy and Practice Webinar Series</a:t>
            </a:r>
            <a:endParaRPr sz="2800" dirty="0"/>
          </a:p>
        </p:txBody>
      </p:sp>
      <p:sp>
        <p:nvSpPr>
          <p:cNvPr id="40" name="Google Shape;40;p1"/>
          <p:cNvSpPr txBox="1">
            <a:spLocks noGrp="1"/>
          </p:cNvSpPr>
          <p:nvPr>
            <p:ph type="subTitle" idx="1"/>
          </p:nvPr>
        </p:nvSpPr>
        <p:spPr>
          <a:xfrm>
            <a:off x="289270" y="4467454"/>
            <a:ext cx="11636841" cy="6528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3617A"/>
              </a:buClr>
              <a:buSzPts val="2400"/>
              <a:buNone/>
            </a:pPr>
            <a:r>
              <a:rPr lang="en-US" sz="3000" dirty="0"/>
              <a:t>FAPE-Special Requests</a:t>
            </a:r>
            <a:endParaRPr sz="3000" dirty="0"/>
          </a:p>
        </p:txBody>
      </p:sp>
      <p:pic>
        <p:nvPicPr>
          <p:cNvPr id="41" name="Google Shape;41;p1" descr="Graphic for the Special Education Policy and Practice Webinar Series.  "/>
          <p:cNvPicPr preferRelativeResize="0"/>
          <p:nvPr/>
        </p:nvPicPr>
        <p:blipFill rotWithShape="1">
          <a:blip r:embed="rId3">
            <a:alphaModFix/>
          </a:blip>
          <a:srcRect/>
          <a:stretch/>
        </p:blipFill>
        <p:spPr>
          <a:xfrm>
            <a:off x="143847" y="890771"/>
            <a:ext cx="11782264" cy="3392760"/>
          </a:xfrm>
          <a:prstGeom prst="rect">
            <a:avLst/>
          </a:prstGeom>
          <a:noFill/>
          <a:ln>
            <a:noFill/>
          </a:ln>
        </p:spPr>
      </p:pic>
      <p:pic>
        <p:nvPicPr>
          <p:cNvPr id="42" name="Google Shape;42;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200972" y="5599160"/>
            <a:ext cx="5790055" cy="5326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82f09c339b_25_262"/>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Pause and Respond</a:t>
            </a:r>
            <a:endParaRPr/>
          </a:p>
        </p:txBody>
      </p:sp>
      <p:sp>
        <p:nvSpPr>
          <p:cNvPr id="108" name="Google Shape;108;g382f09c339b_25_262"/>
          <p:cNvSpPr txBox="1">
            <a:spLocks noGrp="1"/>
          </p:cNvSpPr>
          <p:nvPr>
            <p:ph type="body" idx="1"/>
          </p:nvPr>
        </p:nvSpPr>
        <p:spPr>
          <a:xfrm>
            <a:off x="4197350" y="242725"/>
            <a:ext cx="7806900" cy="6091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50"/>
              </a:spcBef>
              <a:spcAft>
                <a:spcPts val="0"/>
              </a:spcAft>
              <a:buNone/>
            </a:pPr>
            <a:r>
              <a:rPr lang="en-US" sz="2400" b="1"/>
              <a:t>Pause</a:t>
            </a:r>
            <a:endParaRPr sz="2400"/>
          </a:p>
          <a:p>
            <a:pPr marL="457200" lvl="0" indent="-381000" algn="l" rtl="0">
              <a:spcBef>
                <a:spcPts val="750"/>
              </a:spcBef>
              <a:spcAft>
                <a:spcPts val="0"/>
              </a:spcAft>
              <a:buSzPts val="2400"/>
              <a:buChar char="●"/>
            </a:pPr>
            <a:r>
              <a:rPr lang="en-US" sz="2400"/>
              <a:t>After receiving a parent request, pause</a:t>
            </a:r>
            <a:endParaRPr sz="2400"/>
          </a:p>
          <a:p>
            <a:pPr marL="914400" lvl="1" indent="-368300" algn="l" rtl="0">
              <a:spcBef>
                <a:spcPts val="375"/>
              </a:spcBef>
              <a:spcAft>
                <a:spcPts val="0"/>
              </a:spcAft>
              <a:buSzPts val="2200"/>
              <a:buChar char="○"/>
            </a:pPr>
            <a:r>
              <a:rPr lang="en-US" sz="2200"/>
              <a:t>Remain neutral</a:t>
            </a:r>
            <a:endParaRPr sz="2200"/>
          </a:p>
          <a:p>
            <a:pPr marL="914400" lvl="1" indent="-368300" algn="l" rtl="0">
              <a:spcBef>
                <a:spcPts val="375"/>
              </a:spcBef>
              <a:spcAft>
                <a:spcPts val="0"/>
              </a:spcAft>
              <a:buSzPts val="2200"/>
              <a:buChar char="○"/>
            </a:pPr>
            <a:r>
              <a:rPr lang="en-US" sz="2200"/>
              <a:t>Ask clarifying questions</a:t>
            </a:r>
            <a:endParaRPr sz="2200"/>
          </a:p>
          <a:p>
            <a:pPr marL="914400" lvl="1" indent="-368300" algn="l" rtl="0">
              <a:spcBef>
                <a:spcPts val="375"/>
              </a:spcBef>
              <a:spcAft>
                <a:spcPts val="0"/>
              </a:spcAft>
              <a:buSzPts val="2200"/>
              <a:buChar char="○"/>
            </a:pPr>
            <a:r>
              <a:rPr lang="en-US" sz="2200"/>
              <a:t>Paraphrase</a:t>
            </a:r>
            <a:endParaRPr sz="2200"/>
          </a:p>
          <a:p>
            <a:pPr marL="914400" lvl="1" indent="-368300" algn="l" rtl="0">
              <a:spcBef>
                <a:spcPts val="375"/>
              </a:spcBef>
              <a:spcAft>
                <a:spcPts val="0"/>
              </a:spcAft>
              <a:buSzPts val="2200"/>
              <a:buChar char="○"/>
            </a:pPr>
            <a:r>
              <a:rPr lang="en-US" sz="2200"/>
              <a:t>Do not make any decisions or suggestions outside of the IEP team</a:t>
            </a:r>
            <a:endParaRPr sz="2200"/>
          </a:p>
          <a:p>
            <a:pPr marL="0" lvl="0" indent="0" algn="l" rtl="0">
              <a:spcBef>
                <a:spcPts val="750"/>
              </a:spcBef>
              <a:spcAft>
                <a:spcPts val="0"/>
              </a:spcAft>
              <a:buNone/>
            </a:pPr>
            <a:r>
              <a:rPr lang="en-US" sz="2400" b="1"/>
              <a:t>Respond</a:t>
            </a:r>
            <a:endParaRPr sz="2400" b="1"/>
          </a:p>
          <a:p>
            <a:pPr marL="457200" lvl="0" indent="-381000" algn="l" rtl="0">
              <a:spcBef>
                <a:spcPts val="750"/>
              </a:spcBef>
              <a:spcAft>
                <a:spcPts val="0"/>
              </a:spcAft>
              <a:buSzPts val="2400"/>
              <a:buChar char="●"/>
            </a:pPr>
            <a:r>
              <a:rPr lang="en-US" sz="2400"/>
              <a:t>Considerations</a:t>
            </a:r>
            <a:endParaRPr sz="2400"/>
          </a:p>
          <a:p>
            <a:pPr marL="914400" lvl="1" indent="-368300" algn="l" rtl="0">
              <a:spcBef>
                <a:spcPts val="375"/>
              </a:spcBef>
              <a:spcAft>
                <a:spcPts val="0"/>
              </a:spcAft>
              <a:buSzPts val="2200"/>
              <a:buChar char="○"/>
            </a:pPr>
            <a:r>
              <a:rPr lang="en-US" sz="2200"/>
              <a:t>“Tell me more about…”</a:t>
            </a:r>
            <a:endParaRPr sz="2200"/>
          </a:p>
          <a:p>
            <a:pPr marL="914400" lvl="1" indent="-368300" algn="l" rtl="0">
              <a:spcBef>
                <a:spcPts val="375"/>
              </a:spcBef>
              <a:spcAft>
                <a:spcPts val="0"/>
              </a:spcAft>
              <a:buSzPts val="2200"/>
              <a:buChar char="○"/>
            </a:pPr>
            <a:r>
              <a:rPr lang="en-US" sz="2200"/>
              <a:t>“Thank you for sharing…”</a:t>
            </a:r>
            <a:endParaRPr sz="2200"/>
          </a:p>
          <a:p>
            <a:pPr marL="914400" lvl="1" indent="-368300" algn="l" rtl="0">
              <a:spcBef>
                <a:spcPts val="375"/>
              </a:spcBef>
              <a:spcAft>
                <a:spcPts val="0"/>
              </a:spcAft>
              <a:buSzPts val="2200"/>
              <a:buChar char="○"/>
            </a:pPr>
            <a:r>
              <a:rPr lang="en-US" sz="2200"/>
              <a:t>“You are an essential member of the IEP team, our next step is to schedule an IEP meeting.”</a:t>
            </a:r>
            <a:endParaRPr sz="2200"/>
          </a:p>
          <a:p>
            <a:pPr marL="914400" lvl="1" indent="-368300" algn="l" rtl="0">
              <a:spcBef>
                <a:spcPts val="375"/>
              </a:spcBef>
              <a:spcAft>
                <a:spcPts val="0"/>
              </a:spcAft>
              <a:buSzPts val="2200"/>
              <a:buChar char="○"/>
            </a:pPr>
            <a:r>
              <a:rPr lang="en-US" sz="2200"/>
              <a:t>“It sounds like this may be a conversation for the IEP team.”</a:t>
            </a:r>
            <a:endParaRPr sz="2200"/>
          </a:p>
          <a:p>
            <a:pPr marL="914400" lvl="1" indent="-368300" algn="l" rtl="0">
              <a:spcBef>
                <a:spcPts val="375"/>
              </a:spcBef>
              <a:spcAft>
                <a:spcPts val="0"/>
              </a:spcAft>
              <a:buSzPts val="2200"/>
              <a:buChar char="○"/>
            </a:pPr>
            <a:r>
              <a:rPr lang="en-US" sz="2200"/>
              <a:t>Conclude the conversation with actionable next steps.</a:t>
            </a:r>
            <a:endParaRPr sz="2200"/>
          </a:p>
        </p:txBody>
      </p:sp>
      <p:pic>
        <p:nvPicPr>
          <p:cNvPr id="107" name="Google Shape;107;g382f09c339b_25_2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1997" cy="4280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c4fbd56596_0_112"/>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Identify Necessary IEP Team Members and Schedule IEP Team Meeting</a:t>
            </a:r>
            <a:endParaRPr/>
          </a:p>
        </p:txBody>
      </p:sp>
      <p:sp>
        <p:nvSpPr>
          <p:cNvPr id="115" name="Google Shape;115;g3c4fbd56596_0_112"/>
          <p:cNvSpPr txBox="1">
            <a:spLocks noGrp="1"/>
          </p:cNvSpPr>
          <p:nvPr>
            <p:ph type="body" idx="1"/>
          </p:nvPr>
        </p:nvSpPr>
        <p:spPr>
          <a:xfrm>
            <a:off x="4250025" y="242725"/>
            <a:ext cx="7569900" cy="60918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IEP Team Members</a:t>
            </a:r>
            <a:r>
              <a:rPr lang="en-US"/>
              <a:t> </a:t>
            </a:r>
            <a:r>
              <a:rPr lang="en-US" sz="2100"/>
              <a:t>(IAC § 281-41.30; IAC § 281-41.321)</a:t>
            </a:r>
            <a:endParaRPr sz="2100"/>
          </a:p>
          <a:p>
            <a:pPr marL="457200" lvl="0" indent="-381000" algn="l" rtl="0">
              <a:spcBef>
                <a:spcPts val="750"/>
              </a:spcBef>
              <a:spcAft>
                <a:spcPts val="0"/>
              </a:spcAft>
              <a:buSzPts val="2400"/>
              <a:buChar char="●"/>
            </a:pPr>
            <a:r>
              <a:rPr lang="en-US" sz="2400"/>
              <a:t>Required Team Members</a:t>
            </a:r>
            <a:endParaRPr sz="2400"/>
          </a:p>
          <a:p>
            <a:pPr marL="914400" lvl="1" indent="-381000" algn="l" rtl="0">
              <a:spcBef>
                <a:spcPts val="375"/>
              </a:spcBef>
              <a:spcAft>
                <a:spcPts val="0"/>
              </a:spcAft>
              <a:buSzPts val="2400"/>
              <a:buChar char="○"/>
            </a:pPr>
            <a:r>
              <a:rPr lang="en-US"/>
              <a:t>Parent(s) of the student and child (when appropriate)</a:t>
            </a:r>
            <a:endParaRPr/>
          </a:p>
          <a:p>
            <a:pPr marL="914400" lvl="1" indent="-381000" algn="l" rtl="0">
              <a:spcBef>
                <a:spcPts val="375"/>
              </a:spcBef>
              <a:spcAft>
                <a:spcPts val="0"/>
              </a:spcAft>
              <a:buSzPts val="2400"/>
              <a:buChar char="○"/>
            </a:pPr>
            <a:r>
              <a:rPr lang="en-US"/>
              <a:t>Regular and special education teachers</a:t>
            </a:r>
            <a:endParaRPr/>
          </a:p>
          <a:p>
            <a:pPr marL="914400" lvl="1" indent="-381000" algn="l" rtl="0">
              <a:spcBef>
                <a:spcPts val="375"/>
              </a:spcBef>
              <a:spcAft>
                <a:spcPts val="0"/>
              </a:spcAft>
              <a:buSzPts val="2400"/>
              <a:buChar char="○"/>
            </a:pPr>
            <a:r>
              <a:rPr lang="en-US"/>
              <a:t>Representative of the public agency (LEA)</a:t>
            </a:r>
            <a:endParaRPr/>
          </a:p>
          <a:p>
            <a:pPr marL="914400" lvl="1" indent="-381000" algn="l" rtl="0">
              <a:spcBef>
                <a:spcPts val="375"/>
              </a:spcBef>
              <a:spcAft>
                <a:spcPts val="0"/>
              </a:spcAft>
              <a:buSzPts val="2400"/>
              <a:buChar char="○"/>
            </a:pPr>
            <a:r>
              <a:rPr lang="en-US"/>
              <a:t>Individual who can interpret evaluation results</a:t>
            </a:r>
            <a:endParaRPr/>
          </a:p>
          <a:p>
            <a:pPr marL="914400" lvl="1" indent="-381000" algn="l" rtl="0">
              <a:spcBef>
                <a:spcPts val="375"/>
              </a:spcBef>
              <a:spcAft>
                <a:spcPts val="0"/>
              </a:spcAft>
              <a:buSzPts val="2400"/>
              <a:buChar char="○"/>
            </a:pPr>
            <a:r>
              <a:rPr lang="en-US"/>
              <a:t>Other individuals who have knowledge or expertise</a:t>
            </a:r>
            <a:endParaRPr/>
          </a:p>
          <a:p>
            <a:pPr marL="0" lvl="0" indent="0" algn="l" rtl="0">
              <a:spcBef>
                <a:spcPts val="750"/>
              </a:spcBef>
              <a:spcAft>
                <a:spcPts val="0"/>
              </a:spcAft>
              <a:buNone/>
            </a:pPr>
            <a:r>
              <a:rPr lang="en-US" sz="2400" b="1"/>
              <a:t>Schedule IEP Team Meeting</a:t>
            </a:r>
            <a:r>
              <a:rPr lang="en-US" sz="2100"/>
              <a:t> (IAC § 281-41.322)</a:t>
            </a:r>
            <a:endParaRPr sz="2100"/>
          </a:p>
          <a:p>
            <a:pPr marL="457200" lvl="0" indent="-381000" algn="l" rtl="0">
              <a:spcBef>
                <a:spcPts val="750"/>
              </a:spcBef>
              <a:spcAft>
                <a:spcPts val="0"/>
              </a:spcAft>
              <a:buSzPts val="2400"/>
              <a:buChar char="●"/>
            </a:pPr>
            <a:r>
              <a:rPr lang="en-US" sz="2400"/>
              <a:t>Considerations</a:t>
            </a:r>
            <a:endParaRPr sz="2400"/>
          </a:p>
          <a:p>
            <a:pPr marL="914400" lvl="1" indent="-381000" algn="l" rtl="0">
              <a:spcBef>
                <a:spcPts val="375"/>
              </a:spcBef>
              <a:spcAft>
                <a:spcPts val="0"/>
              </a:spcAft>
              <a:buSzPts val="2400"/>
              <a:buChar char="○"/>
            </a:pPr>
            <a:r>
              <a:rPr lang="en-US"/>
              <a:t>Timely response and mutually agreeable</a:t>
            </a:r>
            <a:endParaRPr/>
          </a:p>
          <a:p>
            <a:pPr marL="914400" lvl="1" indent="-381000" algn="l" rtl="0">
              <a:spcBef>
                <a:spcPts val="375"/>
              </a:spcBef>
              <a:spcAft>
                <a:spcPts val="0"/>
              </a:spcAft>
              <a:buSzPts val="2400"/>
              <a:buChar char="○"/>
            </a:pPr>
            <a:r>
              <a:rPr lang="en-US"/>
              <a:t>Participation of necessary IEP team members</a:t>
            </a:r>
            <a:endParaRPr/>
          </a:p>
          <a:p>
            <a:pPr marL="914400" lvl="1" indent="-381000" algn="l" rtl="0">
              <a:spcBef>
                <a:spcPts val="375"/>
              </a:spcBef>
              <a:spcAft>
                <a:spcPts val="0"/>
              </a:spcAft>
              <a:buSzPts val="2400"/>
              <a:buChar char="○"/>
            </a:pPr>
            <a:r>
              <a:rPr lang="en-US"/>
              <a:t>Notification of IEP meeting</a:t>
            </a:r>
            <a:endParaRPr/>
          </a:p>
        </p:txBody>
      </p:sp>
      <p:pic>
        <p:nvPicPr>
          <p:cNvPr id="114" name="Google Shape;114;g3c4fbd56596_0_1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c4fbd56596_0_97"/>
          <p:cNvSpPr txBox="1">
            <a:spLocks noGrp="1"/>
          </p:cNvSpPr>
          <p:nvPr>
            <p:ph type="title"/>
          </p:nvPr>
        </p:nvSpPr>
        <p:spPr>
          <a:xfrm>
            <a:off x="408561" y="428017"/>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dirty="0"/>
              <a:t>Collect Relevant Data and Develop Proposals</a:t>
            </a:r>
            <a:endParaRPr dirty="0"/>
          </a:p>
        </p:txBody>
      </p:sp>
      <p:sp>
        <p:nvSpPr>
          <p:cNvPr id="122" name="Google Shape;122;g3c4fbd56596_0_97"/>
          <p:cNvSpPr txBox="1">
            <a:spLocks noGrp="1"/>
          </p:cNvSpPr>
          <p:nvPr>
            <p:ph type="body" idx="1"/>
          </p:nvPr>
        </p:nvSpPr>
        <p:spPr>
          <a:xfrm>
            <a:off x="4267600" y="242725"/>
            <a:ext cx="7769400" cy="61872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Relevant Data</a:t>
            </a:r>
            <a:r>
              <a:rPr lang="en-US" sz="2400"/>
              <a:t> </a:t>
            </a:r>
            <a:r>
              <a:rPr lang="en-US" sz="2100"/>
              <a:t>(IAC § 281-41.324)</a:t>
            </a:r>
            <a:endParaRPr sz="2100"/>
          </a:p>
          <a:p>
            <a:pPr marL="457200" lvl="0" indent="-381000" algn="l" rtl="0">
              <a:spcBef>
                <a:spcPts val="750"/>
              </a:spcBef>
              <a:spcAft>
                <a:spcPts val="0"/>
              </a:spcAft>
              <a:buSzPts val="2400"/>
              <a:buChar char="●"/>
            </a:pPr>
            <a:r>
              <a:rPr lang="en-US" sz="2400"/>
              <a:t>Use of multiple data sources</a:t>
            </a:r>
            <a:endParaRPr sz="2400"/>
          </a:p>
          <a:p>
            <a:pPr marL="914400" lvl="1" indent="-381000" algn="l" rtl="0">
              <a:spcBef>
                <a:spcPts val="375"/>
              </a:spcBef>
              <a:spcAft>
                <a:spcPts val="0"/>
              </a:spcAft>
              <a:buSzPts val="2400"/>
              <a:buChar char="○"/>
            </a:pPr>
            <a:r>
              <a:rPr lang="en-US"/>
              <a:t>RIOT - Review, Interview, Observe, Test</a:t>
            </a:r>
            <a:endParaRPr/>
          </a:p>
          <a:p>
            <a:pPr marL="914400" lvl="1" indent="-381000" algn="l" rtl="0">
              <a:spcBef>
                <a:spcPts val="375"/>
              </a:spcBef>
              <a:spcAft>
                <a:spcPts val="0"/>
              </a:spcAft>
              <a:buSzPts val="2400"/>
              <a:buChar char="○"/>
            </a:pPr>
            <a:r>
              <a:rPr lang="en-US"/>
              <a:t>SCIL - Setting, Curriculum, Instruction, Learner</a:t>
            </a:r>
            <a:endParaRPr/>
          </a:p>
          <a:p>
            <a:pPr marL="457200" lvl="0" indent="-381000" algn="l" rtl="0">
              <a:spcBef>
                <a:spcPts val="750"/>
              </a:spcBef>
              <a:spcAft>
                <a:spcPts val="0"/>
              </a:spcAft>
              <a:buSzPts val="2400"/>
              <a:buChar char="●"/>
            </a:pPr>
            <a:r>
              <a:rPr lang="en-US" sz="2400"/>
              <a:t>Student strengths and interests</a:t>
            </a:r>
            <a:endParaRPr sz="2400"/>
          </a:p>
          <a:p>
            <a:pPr marL="457200" lvl="0" indent="-381000" algn="l" rtl="0">
              <a:spcBef>
                <a:spcPts val="750"/>
              </a:spcBef>
              <a:spcAft>
                <a:spcPts val="0"/>
              </a:spcAft>
              <a:buSzPts val="2400"/>
              <a:buChar char="●"/>
            </a:pPr>
            <a:r>
              <a:rPr lang="en-US" sz="2400"/>
              <a:t>Postsecondary expectations</a:t>
            </a:r>
            <a:endParaRPr sz="2400"/>
          </a:p>
          <a:p>
            <a:pPr marL="457200" lvl="0" indent="-381000" algn="l" rtl="0">
              <a:spcBef>
                <a:spcPts val="750"/>
              </a:spcBef>
              <a:spcAft>
                <a:spcPts val="0"/>
              </a:spcAft>
              <a:buSzPts val="2400"/>
              <a:buChar char="●"/>
            </a:pPr>
            <a:r>
              <a:rPr lang="en-US" sz="2400"/>
              <a:t>Outside reports or additional information provided by the family</a:t>
            </a:r>
            <a:endParaRPr sz="2400"/>
          </a:p>
          <a:p>
            <a:pPr marL="0" lvl="0" indent="0" algn="l" rtl="0">
              <a:spcBef>
                <a:spcPts val="750"/>
              </a:spcBef>
              <a:spcAft>
                <a:spcPts val="0"/>
              </a:spcAft>
              <a:buNone/>
            </a:pPr>
            <a:r>
              <a:rPr lang="en-US" sz="2400" b="1"/>
              <a:t>Proposals</a:t>
            </a:r>
            <a:r>
              <a:rPr lang="en-US" sz="2400"/>
              <a:t> </a:t>
            </a:r>
            <a:endParaRPr sz="2400"/>
          </a:p>
          <a:p>
            <a:pPr marL="457200" lvl="0" indent="-381000" algn="l" rtl="0">
              <a:spcBef>
                <a:spcPts val="750"/>
              </a:spcBef>
              <a:spcAft>
                <a:spcPts val="0"/>
              </a:spcAft>
              <a:buSzPts val="2400"/>
              <a:buChar char="●"/>
            </a:pPr>
            <a:r>
              <a:rPr lang="en-US" sz="2400"/>
              <a:t>Consider any and all options that might address the parent’s request and provide the learner with access to a FAPE in the child’s LRE</a:t>
            </a:r>
            <a:endParaRPr sz="2400"/>
          </a:p>
          <a:p>
            <a:pPr marL="914400" lvl="1" indent="-381000" algn="l" rtl="0">
              <a:spcBef>
                <a:spcPts val="375"/>
              </a:spcBef>
              <a:spcAft>
                <a:spcPts val="0"/>
              </a:spcAft>
              <a:buSzPts val="2400"/>
              <a:buChar char="○"/>
            </a:pPr>
            <a:r>
              <a:rPr lang="en-US"/>
              <a:t>Supports </a:t>
            </a:r>
            <a:endParaRPr/>
          </a:p>
          <a:p>
            <a:pPr marL="914400" lvl="1" indent="-381000" algn="l" rtl="0">
              <a:spcBef>
                <a:spcPts val="375"/>
              </a:spcBef>
              <a:spcAft>
                <a:spcPts val="0"/>
              </a:spcAft>
              <a:buSzPts val="2400"/>
              <a:buChar char="○"/>
            </a:pPr>
            <a:r>
              <a:rPr lang="en-US"/>
              <a:t>Services</a:t>
            </a:r>
            <a:endParaRPr/>
          </a:p>
          <a:p>
            <a:pPr marL="914400" lvl="1" indent="-381000" algn="l" rtl="0">
              <a:spcBef>
                <a:spcPts val="375"/>
              </a:spcBef>
              <a:spcAft>
                <a:spcPts val="0"/>
              </a:spcAft>
              <a:buSzPts val="2400"/>
              <a:buChar char="○"/>
            </a:pPr>
            <a:r>
              <a:rPr lang="en-US"/>
              <a:t>Additional Information or Knowledge</a:t>
            </a:r>
            <a:endParaRPr/>
          </a:p>
        </p:txBody>
      </p:sp>
      <p:pic>
        <p:nvPicPr>
          <p:cNvPr id="121" name="Google Shape;121;g3c4fbd56596_0_9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c4fbd56596_0_102"/>
          <p:cNvSpPr txBox="1">
            <a:spLocks noGrp="1"/>
          </p:cNvSpPr>
          <p:nvPr>
            <p:ph type="title"/>
          </p:nvPr>
        </p:nvSpPr>
        <p:spPr>
          <a:xfrm>
            <a:off x="333836" y="368242"/>
            <a:ext cx="3540900" cy="590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Convene IEP Team Meeting</a:t>
            </a:r>
            <a:endParaRPr/>
          </a:p>
        </p:txBody>
      </p:sp>
      <p:sp>
        <p:nvSpPr>
          <p:cNvPr id="129" name="Google Shape;129;g3c4fbd56596_0_102"/>
          <p:cNvSpPr txBox="1">
            <a:spLocks noGrp="1"/>
          </p:cNvSpPr>
          <p:nvPr>
            <p:ph type="body" idx="1"/>
          </p:nvPr>
        </p:nvSpPr>
        <p:spPr>
          <a:xfrm>
            <a:off x="4285150" y="295275"/>
            <a:ext cx="7534500" cy="60918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Procedural Safeguards</a:t>
            </a:r>
            <a:r>
              <a:rPr lang="en-US" sz="2400"/>
              <a:t> </a:t>
            </a:r>
            <a:r>
              <a:rPr lang="en-US" sz="2100"/>
              <a:t>(IAC § 281-41.613)</a:t>
            </a:r>
            <a:endParaRPr sz="2100"/>
          </a:p>
          <a:p>
            <a:pPr marL="914400" lvl="0" indent="-381000" algn="l" rtl="0">
              <a:spcBef>
                <a:spcPts val="750"/>
              </a:spcBef>
              <a:spcAft>
                <a:spcPts val="0"/>
              </a:spcAft>
              <a:buSzPts val="2400"/>
              <a:buChar char="○"/>
            </a:pPr>
            <a:r>
              <a:rPr lang="en-US" sz="2400"/>
              <a:t>Review at the beginning of the meeting</a:t>
            </a:r>
            <a:endParaRPr sz="2400"/>
          </a:p>
          <a:p>
            <a:pPr marL="914400" lvl="0" indent="-381000" algn="l" rtl="0">
              <a:spcBef>
                <a:spcPts val="750"/>
              </a:spcBef>
              <a:spcAft>
                <a:spcPts val="0"/>
              </a:spcAft>
              <a:buSzPts val="2400"/>
              <a:buChar char="○"/>
            </a:pPr>
            <a:r>
              <a:rPr lang="en-US" sz="2400"/>
              <a:t>Document review</a:t>
            </a:r>
            <a:endParaRPr sz="2400"/>
          </a:p>
          <a:p>
            <a:pPr marL="0" lvl="0" indent="0" algn="l" rtl="0">
              <a:spcBef>
                <a:spcPts val="1000"/>
              </a:spcBef>
              <a:spcAft>
                <a:spcPts val="0"/>
              </a:spcAft>
              <a:buNone/>
            </a:pPr>
            <a:r>
              <a:rPr lang="en-US" sz="2400" b="1"/>
              <a:t>During the Meeting</a:t>
            </a:r>
            <a:endParaRPr sz="2400" b="1"/>
          </a:p>
          <a:p>
            <a:pPr marL="914400" lvl="0" indent="-381000" algn="l" rtl="0">
              <a:spcBef>
                <a:spcPts val="750"/>
              </a:spcBef>
              <a:spcAft>
                <a:spcPts val="0"/>
              </a:spcAft>
              <a:buSzPts val="2400"/>
              <a:buChar char="○"/>
            </a:pPr>
            <a:r>
              <a:rPr lang="en-US" sz="2400"/>
              <a:t>Engage in conversation to review the data and provide input on what is needed for the student to receive FAPE</a:t>
            </a:r>
            <a:endParaRPr sz="2400"/>
          </a:p>
          <a:p>
            <a:pPr marL="914400" lvl="0" indent="-381000" algn="l" rtl="0">
              <a:spcBef>
                <a:spcPts val="750"/>
              </a:spcBef>
              <a:spcAft>
                <a:spcPts val="0"/>
              </a:spcAft>
              <a:buSzPts val="2400"/>
              <a:buChar char="○"/>
            </a:pPr>
            <a:r>
              <a:rPr lang="en-US" sz="2400"/>
              <a:t>Ensure that all IEP team members’ input is heard and considered</a:t>
            </a:r>
            <a:endParaRPr sz="2400"/>
          </a:p>
          <a:p>
            <a:pPr marL="914400" lvl="0" indent="-381000" algn="l" rtl="0">
              <a:spcBef>
                <a:spcPts val="750"/>
              </a:spcBef>
              <a:spcAft>
                <a:spcPts val="0"/>
              </a:spcAft>
              <a:buSzPts val="2400"/>
              <a:buChar char="○"/>
            </a:pPr>
            <a:r>
              <a:rPr lang="en-US" sz="2400"/>
              <a:t>Plan and identify next steps</a:t>
            </a:r>
            <a:endParaRPr sz="2400"/>
          </a:p>
          <a:p>
            <a:pPr marL="914400" lvl="0" indent="-381000" algn="l" rtl="0">
              <a:spcBef>
                <a:spcPts val="750"/>
              </a:spcBef>
              <a:spcAft>
                <a:spcPts val="0"/>
              </a:spcAft>
              <a:buSzPts val="2400"/>
              <a:buChar char="○"/>
            </a:pPr>
            <a:r>
              <a:rPr lang="en-US" sz="2400"/>
              <a:t>Develop, review and revise the IEP as determined by the IEP team</a:t>
            </a:r>
            <a:endParaRPr sz="2400"/>
          </a:p>
        </p:txBody>
      </p:sp>
      <p:pic>
        <p:nvPicPr>
          <p:cNvPr id="128" name="Google Shape;128;g3c4fbd56596_0_10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c4fbd56596_0_107"/>
          <p:cNvSpPr txBox="1">
            <a:spLocks noGrp="1"/>
          </p:cNvSpPr>
          <p:nvPr>
            <p:ph type="title"/>
          </p:nvPr>
        </p:nvSpPr>
        <p:spPr>
          <a:xfrm>
            <a:off x="150824" y="368250"/>
            <a:ext cx="3723900" cy="5906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US"/>
              <a:t>Documentation and Implementation</a:t>
            </a:r>
            <a:endParaRPr/>
          </a:p>
        </p:txBody>
      </p:sp>
      <p:sp>
        <p:nvSpPr>
          <p:cNvPr id="136" name="Google Shape;136;g3c4fbd56596_0_107"/>
          <p:cNvSpPr txBox="1">
            <a:spLocks noGrp="1"/>
          </p:cNvSpPr>
          <p:nvPr>
            <p:ph type="body" idx="1"/>
          </p:nvPr>
        </p:nvSpPr>
        <p:spPr>
          <a:xfrm>
            <a:off x="4214900" y="212850"/>
            <a:ext cx="7754400" cy="60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50"/>
              </a:spcBef>
              <a:spcAft>
                <a:spcPts val="0"/>
              </a:spcAft>
              <a:buNone/>
            </a:pPr>
            <a:r>
              <a:rPr lang="en-US" sz="2400" b="1"/>
              <a:t>Examples of Documentation</a:t>
            </a:r>
            <a:endParaRPr sz="2400" b="1"/>
          </a:p>
          <a:p>
            <a:pPr marL="457200" lvl="0" indent="-368300" algn="l" rtl="0">
              <a:lnSpc>
                <a:spcPct val="100000"/>
              </a:lnSpc>
              <a:spcBef>
                <a:spcPts val="0"/>
              </a:spcBef>
              <a:spcAft>
                <a:spcPts val="0"/>
              </a:spcAft>
              <a:buSzPts val="2200"/>
              <a:buChar char="●"/>
            </a:pPr>
            <a:r>
              <a:rPr lang="en-US" sz="2200"/>
              <a:t>List of dates and times of communication or attempts made</a:t>
            </a:r>
            <a:endParaRPr sz="2200"/>
          </a:p>
          <a:p>
            <a:pPr marL="457200" lvl="0" indent="-368300" algn="l" rtl="0">
              <a:lnSpc>
                <a:spcPct val="100000"/>
              </a:lnSpc>
              <a:spcBef>
                <a:spcPts val="0"/>
              </a:spcBef>
              <a:spcAft>
                <a:spcPts val="0"/>
              </a:spcAft>
              <a:buSzPts val="2200"/>
              <a:buChar char="●"/>
            </a:pPr>
            <a:r>
              <a:rPr lang="en-US" sz="2200"/>
              <a:t>Summary of parent concerns and/or team responses</a:t>
            </a:r>
            <a:endParaRPr sz="2200"/>
          </a:p>
          <a:p>
            <a:pPr marL="457200" lvl="0" indent="-368300" algn="l" rtl="0">
              <a:lnSpc>
                <a:spcPct val="100000"/>
              </a:lnSpc>
              <a:spcBef>
                <a:spcPts val="0"/>
              </a:spcBef>
              <a:spcAft>
                <a:spcPts val="0"/>
              </a:spcAft>
              <a:buSzPts val="2200"/>
              <a:buChar char="●"/>
            </a:pPr>
            <a:r>
              <a:rPr lang="en-US" sz="2200"/>
              <a:t>When procedural safeguard options were provided</a:t>
            </a:r>
            <a:endParaRPr sz="2200"/>
          </a:p>
          <a:p>
            <a:pPr marL="0" lvl="0" indent="0" algn="l" rtl="0">
              <a:lnSpc>
                <a:spcPct val="100000"/>
              </a:lnSpc>
              <a:spcBef>
                <a:spcPts val="1000"/>
              </a:spcBef>
              <a:spcAft>
                <a:spcPts val="0"/>
              </a:spcAft>
              <a:buNone/>
            </a:pPr>
            <a:r>
              <a:rPr lang="en-US" sz="2400" b="1"/>
              <a:t>Prior Written Notice</a:t>
            </a:r>
            <a:r>
              <a:rPr lang="en-US" sz="2400"/>
              <a:t> (PWN) </a:t>
            </a:r>
            <a:r>
              <a:rPr lang="en-US" sz="2100"/>
              <a:t>(IAC § 281-41.503)</a:t>
            </a:r>
            <a:endParaRPr sz="2100"/>
          </a:p>
          <a:p>
            <a:pPr marL="457200" lvl="0" indent="-368300" algn="l" rtl="0">
              <a:lnSpc>
                <a:spcPct val="100000"/>
              </a:lnSpc>
              <a:spcBef>
                <a:spcPts val="0"/>
              </a:spcBef>
              <a:spcAft>
                <a:spcPts val="0"/>
              </a:spcAft>
              <a:buSzPts val="2200"/>
              <a:buChar char="●"/>
            </a:pPr>
            <a:r>
              <a:rPr lang="en-US" sz="2200"/>
              <a:t>Indicate the parent request and how the IEP team responded to that request</a:t>
            </a:r>
            <a:endParaRPr sz="2200"/>
          </a:p>
          <a:p>
            <a:pPr marL="914400" lvl="1" indent="-368300" algn="l" rtl="0">
              <a:lnSpc>
                <a:spcPct val="100000"/>
              </a:lnSpc>
              <a:spcBef>
                <a:spcPts val="0"/>
              </a:spcBef>
              <a:spcAft>
                <a:spcPts val="0"/>
              </a:spcAft>
              <a:buSzPts val="2200"/>
              <a:buChar char="○"/>
            </a:pPr>
            <a:r>
              <a:rPr lang="en-US" sz="2200"/>
              <a:t>Example: “The parent requested… The IEP team met and discussed…” then describe the decision.</a:t>
            </a:r>
            <a:endParaRPr sz="2200"/>
          </a:p>
          <a:p>
            <a:pPr marL="457200" lvl="0" indent="-368300" algn="l" rtl="0">
              <a:lnSpc>
                <a:spcPct val="100000"/>
              </a:lnSpc>
              <a:spcBef>
                <a:spcPts val="0"/>
              </a:spcBef>
              <a:spcAft>
                <a:spcPts val="0"/>
              </a:spcAft>
              <a:buSzPts val="2200"/>
              <a:buChar char="●"/>
            </a:pPr>
            <a:r>
              <a:rPr lang="en-US" sz="2200"/>
              <a:t>Identify proposed or refused action</a:t>
            </a:r>
            <a:endParaRPr sz="2200"/>
          </a:p>
          <a:p>
            <a:pPr marL="457200" lvl="0" indent="-368300" algn="l" rtl="0">
              <a:lnSpc>
                <a:spcPct val="100000"/>
              </a:lnSpc>
              <a:spcBef>
                <a:spcPts val="0"/>
              </a:spcBef>
              <a:spcAft>
                <a:spcPts val="0"/>
              </a:spcAft>
              <a:buSzPts val="2200"/>
              <a:buChar char="●"/>
            </a:pPr>
            <a:r>
              <a:rPr lang="en-US" sz="2200"/>
              <a:t>Clearly outline the reasoning </a:t>
            </a:r>
            <a:endParaRPr sz="2200"/>
          </a:p>
          <a:p>
            <a:pPr marL="457200" lvl="0" indent="-368300" algn="l" rtl="0">
              <a:lnSpc>
                <a:spcPct val="100000"/>
              </a:lnSpc>
              <a:spcBef>
                <a:spcPts val="0"/>
              </a:spcBef>
              <a:spcAft>
                <a:spcPts val="0"/>
              </a:spcAft>
              <a:buSzPts val="2200"/>
              <a:buChar char="●"/>
            </a:pPr>
            <a:r>
              <a:rPr lang="en-US" sz="2200"/>
              <a:t>Provide parents with the PWN prior to the implementation of proposal/refusal</a:t>
            </a:r>
            <a:endParaRPr sz="2200"/>
          </a:p>
          <a:p>
            <a:pPr marL="0" lvl="0" indent="0" algn="l" rtl="0">
              <a:lnSpc>
                <a:spcPct val="100000"/>
              </a:lnSpc>
              <a:spcBef>
                <a:spcPts val="1000"/>
              </a:spcBef>
              <a:spcAft>
                <a:spcPts val="0"/>
              </a:spcAft>
              <a:buNone/>
            </a:pPr>
            <a:r>
              <a:rPr lang="en-US" sz="2400" b="1"/>
              <a:t>Implementation of Plan</a:t>
            </a:r>
            <a:endParaRPr sz="2400" b="1"/>
          </a:p>
          <a:p>
            <a:pPr marL="457200" lvl="0" indent="-368300" algn="l" rtl="0">
              <a:lnSpc>
                <a:spcPct val="100000"/>
              </a:lnSpc>
              <a:spcBef>
                <a:spcPts val="0"/>
              </a:spcBef>
              <a:spcAft>
                <a:spcPts val="0"/>
              </a:spcAft>
              <a:buSzPts val="2200"/>
              <a:buChar char="●"/>
            </a:pPr>
            <a:r>
              <a:rPr lang="en-US" sz="2200"/>
              <a:t>Update IEP components and share</a:t>
            </a:r>
            <a:endParaRPr sz="2200"/>
          </a:p>
          <a:p>
            <a:pPr marL="457200" lvl="0" indent="-368300" algn="l" rtl="0">
              <a:lnSpc>
                <a:spcPct val="100000"/>
              </a:lnSpc>
              <a:spcBef>
                <a:spcPts val="0"/>
              </a:spcBef>
              <a:spcAft>
                <a:spcPts val="0"/>
              </a:spcAft>
              <a:buSzPts val="2200"/>
              <a:buChar char="●"/>
            </a:pPr>
            <a:r>
              <a:rPr lang="en-US" sz="2200"/>
              <a:t>Ensure any changes are implemented as indicated</a:t>
            </a:r>
            <a:endParaRPr sz="2200"/>
          </a:p>
        </p:txBody>
      </p:sp>
      <p:pic>
        <p:nvPicPr>
          <p:cNvPr id="135" name="Google Shape;135;g3c4fbd56596_0_10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6429982"/>
            <a:ext cx="12192000" cy="4280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c4fbd56596_0_1"/>
          <p:cNvSpPr txBox="1">
            <a:spLocks noGrp="1"/>
          </p:cNvSpPr>
          <p:nvPr>
            <p:ph type="title"/>
          </p:nvPr>
        </p:nvSpPr>
        <p:spPr>
          <a:xfrm>
            <a:off x="625034" y="2806300"/>
            <a:ext cx="110604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Special Requests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3c4fbd56596_0_6"/>
          <p:cNvSpPr txBox="1">
            <a:spLocks noGrp="1"/>
          </p:cNvSpPr>
          <p:nvPr>
            <p:ph type="title"/>
          </p:nvPr>
        </p:nvSpPr>
        <p:spPr>
          <a:xfrm>
            <a:off x="83775" y="0"/>
            <a:ext cx="12108000" cy="69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Nursing and Health Services</a:t>
            </a:r>
            <a:endParaRPr/>
          </a:p>
        </p:txBody>
      </p:sp>
      <p:sp>
        <p:nvSpPr>
          <p:cNvPr id="147" name="Google Shape;147;g3c4fbd56596_0_6"/>
          <p:cNvSpPr txBox="1">
            <a:spLocks noGrp="1"/>
          </p:cNvSpPr>
          <p:nvPr>
            <p:ph type="body" idx="1"/>
          </p:nvPr>
        </p:nvSpPr>
        <p:spPr>
          <a:xfrm>
            <a:off x="42000" y="748150"/>
            <a:ext cx="12108000" cy="5770500"/>
          </a:xfrm>
          <a:prstGeom prst="rect">
            <a:avLst/>
          </a:prstGeom>
          <a:noFill/>
          <a:ln>
            <a:noFill/>
          </a:ln>
        </p:spPr>
        <p:txBody>
          <a:bodyPr spcFirstLastPara="1" wrap="square" lIns="91425" tIns="45700" rIns="91425" bIns="45700" anchor="t" anchorCtr="0">
            <a:normAutofit/>
          </a:bodyPr>
          <a:lstStyle/>
          <a:p>
            <a:pPr marL="0" lvl="0" indent="0" algn="l" rtl="0">
              <a:spcBef>
                <a:spcPts val="750"/>
              </a:spcBef>
              <a:spcAft>
                <a:spcPts val="0"/>
              </a:spcAft>
              <a:buNone/>
            </a:pPr>
            <a:r>
              <a:rPr lang="en-US" sz="2400" b="1"/>
              <a:t>Parent Request for Health </a:t>
            </a:r>
            <a:r>
              <a:rPr lang="en-US"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Service</a:t>
            </a:r>
            <a:endParaRPr sz="2400" b="1"/>
          </a:p>
          <a:p>
            <a:pPr marL="914400" lvl="0" indent="-381000" algn="l" rtl="0">
              <a:spcBef>
                <a:spcPts val="750"/>
              </a:spcBef>
              <a:spcAft>
                <a:spcPts val="0"/>
              </a:spcAft>
              <a:buSzPts val="2400"/>
              <a:buChar char="●"/>
            </a:pPr>
            <a:r>
              <a:rPr lang="en-US" sz="2400"/>
              <a:t>Examples:</a:t>
            </a:r>
            <a:endParaRPr sz="2400"/>
          </a:p>
          <a:p>
            <a:pPr marL="1371600" lvl="1" indent="-381000" algn="l" rtl="0">
              <a:spcBef>
                <a:spcPts val="1000"/>
              </a:spcBef>
              <a:spcAft>
                <a:spcPts val="0"/>
              </a:spcAft>
              <a:buSzPts val="2400"/>
              <a:buChar char="○"/>
            </a:pPr>
            <a:r>
              <a:rPr lang="en-US" sz="2400"/>
              <a:t>Specific review of diet plan including snacks</a:t>
            </a:r>
            <a:endParaRPr sz="2400"/>
          </a:p>
          <a:p>
            <a:pPr marL="1371600" lvl="1" indent="-381000" algn="l" rtl="0">
              <a:spcBef>
                <a:spcPts val="1000"/>
              </a:spcBef>
              <a:spcAft>
                <a:spcPts val="0"/>
              </a:spcAft>
              <a:buSzPts val="2400"/>
              <a:buChar char="○"/>
            </a:pPr>
            <a:r>
              <a:rPr lang="en-US" sz="2400"/>
              <a:t>Regular nursing check-ins and instruction throughout the school day</a:t>
            </a:r>
            <a:endParaRPr sz="2400"/>
          </a:p>
          <a:p>
            <a:pPr marL="0" lvl="0" indent="0" algn="l" rtl="0">
              <a:spcBef>
                <a:spcPts val="1000"/>
              </a:spcBef>
              <a:spcAft>
                <a:spcPts val="0"/>
              </a:spcAft>
              <a:buNone/>
            </a:pPr>
            <a:r>
              <a:rPr lang="en-US" sz="2400" b="1"/>
              <a:t>Considerations</a:t>
            </a:r>
            <a:endParaRPr sz="2400" b="1"/>
          </a:p>
          <a:p>
            <a:pPr marL="914400" lvl="1" indent="-381000" algn="l" rtl="0">
              <a:spcBef>
                <a:spcPts val="375"/>
              </a:spcBef>
              <a:spcAft>
                <a:spcPts val="0"/>
              </a:spcAft>
              <a:buSzPts val="2400"/>
              <a:buChar char="●"/>
            </a:pPr>
            <a:r>
              <a:rPr lang="en-US" sz="2400"/>
              <a:t>Arrange an IEP meeting with appropriate team members in attendance</a:t>
            </a:r>
            <a:endParaRPr sz="2400"/>
          </a:p>
          <a:p>
            <a:pPr marL="1371600" lvl="2" indent="-381000" algn="l" rtl="0">
              <a:spcBef>
                <a:spcPts val="1000"/>
              </a:spcBef>
              <a:spcAft>
                <a:spcPts val="0"/>
              </a:spcAft>
              <a:buSzPts val="2400"/>
              <a:buChar char="○"/>
            </a:pPr>
            <a:r>
              <a:rPr lang="en-US" sz="2400"/>
              <a:t>LEA team member [when considering allocation of funds]</a:t>
            </a:r>
            <a:endParaRPr sz="2400"/>
          </a:p>
          <a:p>
            <a:pPr marL="1371600" lvl="2" indent="-381000" algn="l" rtl="0">
              <a:spcBef>
                <a:spcPts val="1000"/>
              </a:spcBef>
              <a:spcAft>
                <a:spcPts val="0"/>
              </a:spcAft>
              <a:buSzPts val="2400"/>
              <a:buChar char="○"/>
            </a:pPr>
            <a:r>
              <a:rPr lang="en-US" sz="2400"/>
              <a:t>School nurse </a:t>
            </a:r>
            <a:endParaRPr sz="2400"/>
          </a:p>
          <a:p>
            <a:pPr marL="914400" lvl="1" indent="-381000" algn="l" rtl="0">
              <a:spcBef>
                <a:spcPts val="1000"/>
              </a:spcBef>
              <a:spcAft>
                <a:spcPts val="0"/>
              </a:spcAft>
              <a:buSzPts val="2400"/>
              <a:buChar char="●"/>
            </a:pPr>
            <a:r>
              <a:rPr lang="en-US" sz="2400"/>
              <a:t>Listen to parent concerns and ask clarifying questions about request</a:t>
            </a:r>
            <a:endParaRPr sz="2400"/>
          </a:p>
          <a:p>
            <a:pPr marL="1371600" lvl="2" indent="-381000" algn="l" rtl="0">
              <a:spcBef>
                <a:spcPts val="1000"/>
              </a:spcBef>
              <a:spcAft>
                <a:spcPts val="0"/>
              </a:spcAft>
              <a:buSzPts val="2400"/>
              <a:buChar char="○"/>
            </a:pPr>
            <a:r>
              <a:rPr lang="en-US" sz="2400"/>
              <a:t>“Can you tell us more about your request?”</a:t>
            </a:r>
            <a:endParaRPr sz="2400"/>
          </a:p>
          <a:p>
            <a:pPr marL="914400" lvl="1" indent="-381000" algn="l" rtl="0">
              <a:spcBef>
                <a:spcPts val="1000"/>
              </a:spcBef>
              <a:spcAft>
                <a:spcPts val="1000"/>
              </a:spcAft>
              <a:buSzPts val="2400"/>
              <a:buChar char="●"/>
            </a:pPr>
            <a:r>
              <a:rPr lang="en-US" sz="2400"/>
              <a:t>Consider requesting the school nurse complete the </a:t>
            </a:r>
            <a:r>
              <a:rPr lang="en-US" sz="2400" u="sng">
                <a:solidFill>
                  <a:schemeClr val="hlink"/>
                </a:solidFill>
                <a:hlinkClick r:id="rId3"/>
              </a:rPr>
              <a:t>Special Health Care Needs Assessment Form Template</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da5a767012_3_0"/>
          <p:cNvSpPr txBox="1">
            <a:spLocks noGrp="1"/>
          </p:cNvSpPr>
          <p:nvPr>
            <p:ph type="title"/>
          </p:nvPr>
        </p:nvSpPr>
        <p:spPr>
          <a:xfrm>
            <a:off x="83775" y="0"/>
            <a:ext cx="12108000" cy="748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Nursing and Health Service Provider</a:t>
            </a:r>
            <a:endParaRPr/>
          </a:p>
        </p:txBody>
      </p:sp>
      <p:sp>
        <p:nvSpPr>
          <p:cNvPr id="153" name="Google Shape;153;g3da5a767012_3_0"/>
          <p:cNvSpPr txBox="1">
            <a:spLocks noGrp="1"/>
          </p:cNvSpPr>
          <p:nvPr>
            <p:ph type="body" idx="1"/>
          </p:nvPr>
        </p:nvSpPr>
        <p:spPr>
          <a:xfrm>
            <a:off x="42000" y="983100"/>
            <a:ext cx="12108000" cy="55356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500" b="1"/>
              <a:t>Parent Request for Specific Health Service </a:t>
            </a:r>
            <a:r>
              <a:rPr lang="en-US" sz="25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Provider</a:t>
            </a:r>
            <a:endParaRPr sz="2500" b="1"/>
          </a:p>
          <a:p>
            <a:pPr marL="457200" lvl="0" indent="-381000" algn="l" rtl="0">
              <a:spcBef>
                <a:spcPts val="750"/>
              </a:spcBef>
              <a:spcAft>
                <a:spcPts val="0"/>
              </a:spcAft>
              <a:buSzPts val="2400"/>
              <a:buChar char="●"/>
            </a:pPr>
            <a:r>
              <a:rPr lang="en-US" sz="2400"/>
              <a:t>Examples:</a:t>
            </a:r>
            <a:endParaRPr sz="2400"/>
          </a:p>
          <a:p>
            <a:pPr marL="914400" lvl="1" indent="-381000" algn="l" rtl="0">
              <a:spcBef>
                <a:spcPts val="375"/>
              </a:spcBef>
              <a:spcAft>
                <a:spcPts val="0"/>
              </a:spcAft>
              <a:buSzPts val="2400"/>
              <a:buChar char="○"/>
            </a:pPr>
            <a:r>
              <a:rPr lang="en-US" sz="2400"/>
              <a:t>Specific Nurse or Paraprofessional</a:t>
            </a:r>
            <a:endParaRPr sz="2400"/>
          </a:p>
          <a:p>
            <a:pPr marL="914400" lvl="1" indent="-381000" algn="l" rtl="0">
              <a:spcBef>
                <a:spcPts val="375"/>
              </a:spcBef>
              <a:spcAft>
                <a:spcPts val="0"/>
              </a:spcAft>
              <a:buSzPts val="2400"/>
              <a:buChar char="○"/>
            </a:pPr>
            <a:r>
              <a:rPr lang="en-US" sz="2400"/>
              <a:t>Contracted Agency Nurses</a:t>
            </a:r>
            <a:endParaRPr sz="2400"/>
          </a:p>
          <a:p>
            <a:pPr marL="914400" lvl="1" indent="-381000" algn="l" rtl="0">
              <a:spcBef>
                <a:spcPts val="375"/>
              </a:spcBef>
              <a:spcAft>
                <a:spcPts val="0"/>
              </a:spcAft>
              <a:buSzPts val="2400"/>
              <a:buChar char="○"/>
            </a:pPr>
            <a:r>
              <a:rPr lang="en-US" sz="2400"/>
              <a:t>Parent as Provider</a:t>
            </a:r>
            <a:endParaRPr sz="2400"/>
          </a:p>
          <a:p>
            <a:pPr marL="0" lvl="0" indent="0" algn="l" rtl="0">
              <a:spcBef>
                <a:spcPts val="1000"/>
              </a:spcBef>
              <a:spcAft>
                <a:spcPts val="0"/>
              </a:spcAft>
              <a:buNone/>
            </a:pPr>
            <a:r>
              <a:rPr lang="en-US"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Considerations</a:t>
            </a:r>
            <a:endParaRPr sz="2400" b="1"/>
          </a:p>
          <a:p>
            <a:pPr marL="914400" lvl="1" indent="-381000" algn="l" rtl="0">
              <a:spcBef>
                <a:spcPts val="375"/>
              </a:spcBef>
              <a:spcAft>
                <a:spcPts val="0"/>
              </a:spcAft>
              <a:buSzPts val="2400"/>
              <a:buChar char="●"/>
            </a:pPr>
            <a:r>
              <a:rPr lang="en-US" sz="2400"/>
              <a:t>Arrange an IEP meeting with appropriate team members in attendance</a:t>
            </a:r>
            <a:endParaRPr sz="2400"/>
          </a:p>
          <a:p>
            <a:pPr marL="1371600" lvl="2" indent="-381000" algn="l" rtl="0">
              <a:spcBef>
                <a:spcPts val="375"/>
              </a:spcBef>
              <a:spcAft>
                <a:spcPts val="0"/>
              </a:spcAft>
              <a:buSzPts val="2400"/>
              <a:buChar char="○"/>
            </a:pPr>
            <a:r>
              <a:rPr lang="en-US" sz="2400"/>
              <a:t>LEA team member [when considering allocation of funds]</a:t>
            </a:r>
            <a:endParaRPr sz="2400"/>
          </a:p>
          <a:p>
            <a:pPr marL="1371600" lvl="2" indent="-381000" algn="l" rtl="0">
              <a:spcBef>
                <a:spcPts val="375"/>
              </a:spcBef>
              <a:spcAft>
                <a:spcPts val="0"/>
              </a:spcAft>
              <a:buSzPts val="2400"/>
              <a:buChar char="○"/>
            </a:pPr>
            <a:r>
              <a:rPr lang="en-US" sz="2400"/>
              <a:t>School nurse </a:t>
            </a:r>
            <a:endParaRPr sz="2400"/>
          </a:p>
          <a:p>
            <a:pPr marL="914400" lvl="1" indent="-381000" algn="l" rtl="0">
              <a:spcBef>
                <a:spcPts val="375"/>
              </a:spcBef>
              <a:spcAft>
                <a:spcPts val="0"/>
              </a:spcAft>
              <a:buSzPts val="2400"/>
              <a:buChar char="●"/>
            </a:pPr>
            <a:r>
              <a:rPr lang="en-US" sz="2400"/>
              <a:t>Teams determine provider roles and schools determine personnel assignments</a:t>
            </a:r>
            <a:endParaRPr sz="2400"/>
          </a:p>
          <a:p>
            <a:pPr marL="914400" lvl="1" indent="-381000" algn="l" rtl="0">
              <a:spcBef>
                <a:spcPts val="375"/>
              </a:spcBef>
              <a:spcAft>
                <a:spcPts val="0"/>
              </a:spcAft>
              <a:buSzPts val="2400"/>
              <a:buChar char="●"/>
            </a:pPr>
            <a:r>
              <a:rPr lang="en-US" sz="2400"/>
              <a:t>What is required to provide access to a FAPE?</a:t>
            </a:r>
            <a:endParaRPr sz="2400"/>
          </a:p>
          <a:p>
            <a:pPr marL="914400" lvl="1" indent="-381000" algn="l" rtl="0">
              <a:spcBef>
                <a:spcPts val="375"/>
              </a:spcBef>
              <a:spcAft>
                <a:spcPts val="0"/>
              </a:spcAft>
              <a:buSzPts val="2400"/>
              <a:buChar char="●"/>
            </a:pPr>
            <a:r>
              <a:rPr lang="en-US" sz="2400"/>
              <a:t>Consider requesting the school nurse complete the </a:t>
            </a:r>
            <a:r>
              <a:rPr lang="en-US" sz="2400" u="sng">
                <a:solidFill>
                  <a:schemeClr val="hlink"/>
                </a:solidFill>
                <a:hlinkClick r:id="rId3"/>
              </a:rPr>
              <a:t>Special Health Care Needs Assessment Form Template</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dcedbaf0aa_0_0"/>
          <p:cNvSpPr txBox="1">
            <a:spLocks noGrp="1"/>
          </p:cNvSpPr>
          <p:nvPr>
            <p:ph type="title"/>
          </p:nvPr>
        </p:nvSpPr>
        <p:spPr>
          <a:xfrm>
            <a:off x="452275" y="0"/>
            <a:ext cx="11648700" cy="721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Online Learning</a:t>
            </a:r>
            <a:endParaRPr/>
          </a:p>
        </p:txBody>
      </p:sp>
      <p:sp>
        <p:nvSpPr>
          <p:cNvPr id="159" name="Google Shape;159;g3dcedbaf0aa_0_0"/>
          <p:cNvSpPr txBox="1">
            <a:spLocks noGrp="1"/>
          </p:cNvSpPr>
          <p:nvPr>
            <p:ph type="body" idx="1"/>
          </p:nvPr>
        </p:nvSpPr>
        <p:spPr>
          <a:xfrm>
            <a:off x="146700" y="932550"/>
            <a:ext cx="11954400" cy="55953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Parent or student request for online learning</a:t>
            </a:r>
            <a:endParaRPr sz="2400" b="1"/>
          </a:p>
          <a:p>
            <a:pPr marL="0" lvl="0" indent="0" algn="l" rtl="0">
              <a:spcBef>
                <a:spcPts val="1000"/>
              </a:spcBef>
              <a:spcAft>
                <a:spcPts val="0"/>
              </a:spcAft>
              <a:buNone/>
            </a:pPr>
            <a:r>
              <a:rPr lang="en-US" sz="2400"/>
              <a:t>Examples </a:t>
            </a:r>
            <a:endParaRPr sz="2400"/>
          </a:p>
          <a:p>
            <a:pPr marL="457200" lvl="0" indent="-381000" algn="l" rtl="0">
              <a:spcBef>
                <a:spcPts val="1000"/>
              </a:spcBef>
              <a:spcAft>
                <a:spcPts val="0"/>
              </a:spcAft>
              <a:buSzPts val="2400"/>
              <a:buChar char="•"/>
            </a:pPr>
            <a:r>
              <a:rPr lang="en-US" sz="2400"/>
              <a:t>Online credit recovery</a:t>
            </a:r>
            <a:endParaRPr sz="2400"/>
          </a:p>
          <a:p>
            <a:pPr marL="457200" lvl="0" indent="-381000" algn="l" rtl="0">
              <a:spcBef>
                <a:spcPts val="0"/>
              </a:spcBef>
              <a:spcAft>
                <a:spcPts val="0"/>
              </a:spcAft>
              <a:buSzPts val="2400"/>
              <a:buChar char="•"/>
            </a:pPr>
            <a:r>
              <a:rPr lang="en-US" sz="2400"/>
              <a:t>Online school or classes</a:t>
            </a:r>
            <a:endParaRPr sz="2400" b="1"/>
          </a:p>
          <a:p>
            <a:pPr marL="0" lvl="0" indent="0" algn="l" rtl="0">
              <a:spcBef>
                <a:spcPts val="1000"/>
              </a:spcBef>
              <a:spcAft>
                <a:spcPts val="0"/>
              </a:spcAft>
              <a:buNone/>
            </a:pPr>
            <a:r>
              <a:rPr lang="en-US" sz="2400" b="1"/>
              <a:t>Considerations </a:t>
            </a:r>
            <a:endParaRPr sz="2400"/>
          </a:p>
          <a:p>
            <a:pPr marL="457200" lvl="0" indent="-381000" algn="l" rtl="0">
              <a:spcBef>
                <a:spcPts val="1000"/>
              </a:spcBef>
              <a:spcAft>
                <a:spcPts val="0"/>
              </a:spcAft>
              <a:buSzPts val="2400"/>
              <a:buChar char="●"/>
            </a:pPr>
            <a:r>
              <a:rPr lang="en-US" sz="2400"/>
              <a:t>IEP team determines if the learner’s IEP can be provided in the virtual setting, with or without supplementary aids and services or modifications (281 IAC 41.116(1))</a:t>
            </a:r>
            <a:endParaRPr sz="2400"/>
          </a:p>
          <a:p>
            <a:pPr marL="914400" lvl="1" indent="-381000" algn="l" rtl="0">
              <a:spcBef>
                <a:spcPts val="1000"/>
              </a:spcBef>
              <a:spcAft>
                <a:spcPts val="0"/>
              </a:spcAft>
              <a:buSzPts val="2400"/>
              <a:buChar char="○"/>
            </a:pPr>
            <a:r>
              <a:rPr lang="en-US" sz="2400"/>
              <a:t>IEP teams may not use a child’s “weighting” as a decision-making factor for online learning (281 IAC 41.114(3))</a:t>
            </a:r>
            <a:endParaRPr sz="2400"/>
          </a:p>
          <a:p>
            <a:pPr marL="457200" lvl="0" indent="-381000" algn="l" rtl="0">
              <a:spcBef>
                <a:spcPts val="1000"/>
              </a:spcBef>
              <a:spcAft>
                <a:spcPts val="0"/>
              </a:spcAft>
              <a:buSzPts val="2400"/>
              <a:buChar char="●"/>
            </a:pPr>
            <a:r>
              <a:rPr lang="en-US" sz="2400"/>
              <a:t>Does the online learning environment meet the requirements of LRE? Will the learner have the same access to general education programming and peers they would have in the brick and mortar setting?</a:t>
            </a:r>
            <a:endParaRPr sz="2400"/>
          </a:p>
          <a:p>
            <a:pPr marL="457200" lvl="0" indent="-381000" algn="l" rtl="0">
              <a:spcBef>
                <a:spcPts val="1000"/>
              </a:spcBef>
              <a:spcAft>
                <a:spcPts val="0"/>
              </a:spcAft>
              <a:buSzPts val="2400"/>
              <a:buChar char="●"/>
            </a:pPr>
            <a:r>
              <a:rPr lang="en-US" sz="2400"/>
              <a:t>Provide notice of the decision through the PWN (281 IAC 41.503-.504)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3c4fbd56596_0_16"/>
          <p:cNvSpPr txBox="1">
            <a:spLocks noGrp="1"/>
          </p:cNvSpPr>
          <p:nvPr>
            <p:ph type="title"/>
          </p:nvPr>
        </p:nvSpPr>
        <p:spPr>
          <a:xfrm>
            <a:off x="452275" y="0"/>
            <a:ext cx="11739600" cy="69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Transportation</a:t>
            </a:r>
            <a:endParaRPr/>
          </a:p>
        </p:txBody>
      </p:sp>
      <p:sp>
        <p:nvSpPr>
          <p:cNvPr id="165" name="Google Shape;165;g3c4fbd56596_0_16"/>
          <p:cNvSpPr txBox="1">
            <a:spLocks noGrp="1"/>
          </p:cNvSpPr>
          <p:nvPr>
            <p:ph type="body" idx="1"/>
          </p:nvPr>
        </p:nvSpPr>
        <p:spPr>
          <a:xfrm>
            <a:off x="182400" y="937284"/>
            <a:ext cx="11827200" cy="53361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Specialized Transportation Requests</a:t>
            </a:r>
            <a:endParaRPr sz="2400" b="1"/>
          </a:p>
          <a:p>
            <a:pPr marL="914400" lvl="0" indent="-381000" algn="l" rtl="0">
              <a:spcBef>
                <a:spcPts val="750"/>
              </a:spcBef>
              <a:spcAft>
                <a:spcPts val="0"/>
              </a:spcAft>
              <a:buSzPts val="2400"/>
              <a:buChar char="●"/>
            </a:pPr>
            <a:r>
              <a:rPr lang="en-US" sz="2400"/>
              <a:t>Examples </a:t>
            </a:r>
            <a:r>
              <a:rPr lang="en-US"/>
              <a:t>(281 IAC 41.412)</a:t>
            </a:r>
            <a:endParaRPr/>
          </a:p>
          <a:p>
            <a:pPr marL="1371600" lvl="1" indent="-381000" algn="l" rtl="0">
              <a:spcBef>
                <a:spcPts val="375"/>
              </a:spcBef>
              <a:spcAft>
                <a:spcPts val="0"/>
              </a:spcAft>
              <a:buSzPts val="2400"/>
              <a:buChar char="○"/>
            </a:pPr>
            <a:r>
              <a:rPr lang="en-US" sz="2400"/>
              <a:t>Travel to and from school and between schools </a:t>
            </a:r>
            <a:endParaRPr sz="2400"/>
          </a:p>
          <a:p>
            <a:pPr marL="1371600" lvl="1" indent="-381000" algn="l" rtl="0">
              <a:spcBef>
                <a:spcPts val="375"/>
              </a:spcBef>
              <a:spcAft>
                <a:spcPts val="0"/>
              </a:spcAft>
              <a:buSzPts val="2400"/>
              <a:buChar char="○"/>
            </a:pPr>
            <a:r>
              <a:rPr lang="en-US" sz="2400"/>
              <a:t>Travel in and around school buildings</a:t>
            </a:r>
            <a:endParaRPr sz="2400"/>
          </a:p>
          <a:p>
            <a:pPr marL="1371600" lvl="1" indent="-381000" algn="l" rtl="0">
              <a:spcBef>
                <a:spcPts val="375"/>
              </a:spcBef>
              <a:spcAft>
                <a:spcPts val="0"/>
              </a:spcAft>
              <a:buSzPts val="2400"/>
              <a:buChar char="○"/>
            </a:pPr>
            <a:r>
              <a:rPr lang="en-US" sz="2400"/>
              <a:t>Specialized equipment, such as special or adapted buses, lifts and ramps</a:t>
            </a:r>
            <a:endParaRPr sz="2400"/>
          </a:p>
          <a:p>
            <a:pPr marL="0" lvl="0" indent="0" algn="l" rtl="0">
              <a:spcBef>
                <a:spcPts val="1000"/>
              </a:spcBef>
              <a:spcAft>
                <a:spcPts val="0"/>
              </a:spcAft>
              <a:buNone/>
            </a:pPr>
            <a:r>
              <a:rPr lang="en-US" sz="2400" b="1"/>
              <a:t>Considerations </a:t>
            </a:r>
            <a:r>
              <a:rPr lang="en-US"/>
              <a:t>(281 IAC 41.412)</a:t>
            </a:r>
            <a:endParaRPr/>
          </a:p>
          <a:p>
            <a:pPr marL="914400" lvl="0" indent="-381000" algn="l" rtl="0">
              <a:spcBef>
                <a:spcPts val="750"/>
              </a:spcBef>
              <a:spcAft>
                <a:spcPts val="0"/>
              </a:spcAft>
              <a:buSzPts val="2400"/>
              <a:buChar char="●"/>
            </a:pPr>
            <a:r>
              <a:rPr lang="en-US" sz="2400"/>
              <a:t>I</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EP team determines transportation arrangements that are required for FAPE</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1371600" lvl="1" indent="-381000" algn="l" rtl="0">
              <a:spcBef>
                <a:spcPts val="375"/>
              </a:spcBef>
              <a:spcAft>
                <a:spcPts val="0"/>
              </a:spcAft>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Transportation to and from the eligible individual’s residence (child care)</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1828800" lvl="1" indent="-381000" algn="l" rtl="0">
              <a:spcBef>
                <a:spcPts val="375"/>
              </a:spcBef>
              <a:spcAft>
                <a:spcPts val="0"/>
              </a:spcAft>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Special assistance or adaptations </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1828800" lvl="1" indent="-381000" algn="l" rtl="0">
              <a:spcBef>
                <a:spcPts val="375"/>
              </a:spcBef>
              <a:spcAft>
                <a:spcPts val="0"/>
              </a:spcAft>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Reimbursement mutually agreed upon</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1828800" lvl="1" indent="-381000" algn="l" rtl="0">
              <a:spcBef>
                <a:spcPts val="375"/>
              </a:spcBef>
              <a:spcAft>
                <a:spcPts val="0"/>
              </a:spcAft>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No reimbursement to parents who elect to provide transportation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3"/>
          <p:cNvSpPr txBox="1">
            <a:spLocks noGrp="1"/>
          </p:cNvSpPr>
          <p:nvPr>
            <p:ph type="title"/>
          </p:nvPr>
        </p:nvSpPr>
        <p:spPr>
          <a:xfrm>
            <a:off x="339213" y="2"/>
            <a:ext cx="11269800" cy="737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Welcome</a:t>
            </a:r>
            <a:endParaRPr/>
          </a:p>
        </p:txBody>
      </p:sp>
      <p:sp>
        <p:nvSpPr>
          <p:cNvPr id="49" name="Google Shape;49;p3"/>
          <p:cNvSpPr txBox="1">
            <a:spLocks noGrp="1"/>
          </p:cNvSpPr>
          <p:nvPr>
            <p:ph type="body" idx="1"/>
          </p:nvPr>
        </p:nvSpPr>
        <p:spPr>
          <a:xfrm>
            <a:off x="689112" y="1460499"/>
            <a:ext cx="108138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sz="2400"/>
              <a:t>Please post your questions in the Q&amp;A</a:t>
            </a:r>
            <a:endParaRPr sz="2400"/>
          </a:p>
          <a:p>
            <a:pPr marL="457200" lvl="0" indent="-381000" algn="l" rtl="0">
              <a:lnSpc>
                <a:spcPct val="100000"/>
              </a:lnSpc>
              <a:spcBef>
                <a:spcPts val="1000"/>
              </a:spcBef>
              <a:spcAft>
                <a:spcPts val="0"/>
              </a:spcAft>
              <a:buSzPts val="2400"/>
              <a:buChar char="●"/>
            </a:pPr>
            <a:r>
              <a:rPr lang="en-US" sz="2400"/>
              <a:t>Slides will be posted on the DE website after the webinar</a:t>
            </a:r>
            <a:endParaRPr sz="2400"/>
          </a:p>
          <a:p>
            <a:pPr marL="914400" lvl="0" indent="0" algn="l" rtl="0">
              <a:lnSpc>
                <a:spcPct val="90000"/>
              </a:lnSpc>
              <a:spcBef>
                <a:spcPts val="1000"/>
              </a:spcBef>
              <a:spcAft>
                <a:spcPts val="0"/>
              </a:spcAft>
              <a:buSzPts val="1800"/>
              <a:buNone/>
            </a:pPr>
            <a:r>
              <a:rPr lang="en-US" sz="2000" u="sng">
                <a:solidFill>
                  <a:schemeClr val="hlink"/>
                </a:solidFill>
                <a:hlinkClick r:id="rId3"/>
              </a:rPr>
              <a:t>Policy &amp; Practice Webinar Series &amp; Recordings | Department of Education</a:t>
            </a:r>
            <a:endParaRPr sz="2000"/>
          </a:p>
          <a:p>
            <a:pPr marL="0" lvl="0" indent="0" algn="l" rtl="0">
              <a:lnSpc>
                <a:spcPct val="90000"/>
              </a:lnSpc>
              <a:spcBef>
                <a:spcPts val="1000"/>
              </a:spcBef>
              <a:spcAft>
                <a:spcPts val="0"/>
              </a:spcAft>
              <a:buSzPts val="1800"/>
              <a:buNone/>
            </a:pPr>
            <a:endParaRPr/>
          </a:p>
        </p:txBody>
      </p:sp>
      <p:pic>
        <p:nvPicPr>
          <p:cNvPr id="50" name="Google Shape;50;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526176" y="3634025"/>
            <a:ext cx="2697651" cy="2023250"/>
          </a:xfrm>
          <a:prstGeom prst="rect">
            <a:avLst/>
          </a:prstGeom>
          <a:noFill/>
          <a:ln>
            <a:noFill/>
          </a:ln>
          <a:effectLst>
            <a:outerShdw blurRad="57150" dist="19050" dir="5400000" algn="bl" rotWithShape="0">
              <a:srgbClr val="000000">
                <a:alpha val="4823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c4fbd56596_0_21"/>
          <p:cNvSpPr txBox="1">
            <a:spLocks noGrp="1"/>
          </p:cNvSpPr>
          <p:nvPr>
            <p:ph type="title"/>
          </p:nvPr>
        </p:nvSpPr>
        <p:spPr>
          <a:xfrm>
            <a:off x="141025" y="0"/>
            <a:ext cx="11950200" cy="73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Specific Service Delivery Provider/Materials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Requests</a:t>
            </a:r>
            <a:endParaRPr/>
          </a:p>
        </p:txBody>
      </p:sp>
      <p:sp>
        <p:nvSpPr>
          <p:cNvPr id="171" name="Google Shape;171;g3c4fbd56596_0_21"/>
          <p:cNvSpPr txBox="1">
            <a:spLocks noGrp="1"/>
          </p:cNvSpPr>
          <p:nvPr>
            <p:ph type="body" idx="1"/>
          </p:nvPr>
        </p:nvSpPr>
        <p:spPr>
          <a:xfrm>
            <a:off x="255150" y="829400"/>
            <a:ext cx="11510100" cy="5366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750"/>
              </a:spcBef>
              <a:spcAft>
                <a:spcPts val="0"/>
              </a:spcAft>
              <a:buNone/>
            </a:pPr>
            <a:r>
              <a:rPr lang="en-US" sz="2400" b="1"/>
              <a:t>Unique Requests</a:t>
            </a:r>
            <a:endParaRPr sz="2400" b="1"/>
          </a:p>
          <a:p>
            <a:pPr marL="914400" lvl="0" indent="-381000" algn="l" rtl="0">
              <a:spcBef>
                <a:spcPts val="750"/>
              </a:spcBef>
              <a:spcAft>
                <a:spcPts val="0"/>
              </a:spcAft>
              <a:buSzPts val="2400"/>
              <a:buChar char="●"/>
            </a:pPr>
            <a:r>
              <a:rPr lang="en-US" sz="2400"/>
              <a:t>Examples:</a:t>
            </a:r>
            <a:endParaRPr sz="2400"/>
          </a:p>
          <a:p>
            <a:pPr marL="1371600" lvl="1" indent="-381000" algn="l" rtl="0">
              <a:spcBef>
                <a:spcPts val="375"/>
              </a:spcBef>
              <a:spcAft>
                <a:spcPts val="0"/>
              </a:spcAft>
              <a:buSzPts val="2400"/>
              <a:buChar char="○"/>
            </a:pPr>
            <a:r>
              <a:rPr lang="en-US" sz="2400"/>
              <a:t>Specific curriculum materials be used (example </a:t>
            </a:r>
            <a:r>
              <a:rPr lang="en-US" sz="2400" i="1"/>
              <a:t>Orton-Gillingham </a:t>
            </a:r>
            <a:r>
              <a:rPr lang="en-US" sz="2400"/>
              <a:t>or </a:t>
            </a:r>
            <a:r>
              <a:rPr lang="en-US" sz="2400" i="1"/>
              <a:t>Barton System</a:t>
            </a:r>
            <a:r>
              <a:rPr lang="en-US" sz="2400"/>
              <a:t>)</a:t>
            </a:r>
            <a:endParaRPr sz="2400"/>
          </a:p>
          <a:p>
            <a:pPr marL="1371600" lvl="1" indent="-381000" algn="l" rtl="0">
              <a:spcBef>
                <a:spcPts val="375"/>
              </a:spcBef>
              <a:spcAft>
                <a:spcPts val="0"/>
              </a:spcAft>
              <a:buSzPts val="2400"/>
              <a:buChar char="○"/>
            </a:pPr>
            <a:r>
              <a:rPr lang="en-US" sz="2400"/>
              <a:t>Specific Service Provider (example: specific special education teacher or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para</a:t>
            </a:r>
            <a:r>
              <a:rPr lang="en-US" sz="2400"/>
              <a:t>professional)</a:t>
            </a:r>
            <a:endParaRPr sz="2400"/>
          </a:p>
          <a:p>
            <a:pPr marL="0" lvl="0" indent="0" algn="l" rtl="0">
              <a:spcBef>
                <a:spcPts val="1000"/>
              </a:spcBef>
              <a:spcAft>
                <a:spcPts val="0"/>
              </a:spcAft>
              <a:buNone/>
            </a:pPr>
            <a:r>
              <a:rPr lang="en-US" sz="2400" b="1"/>
              <a:t>Considerations</a:t>
            </a:r>
            <a:endParaRPr sz="2400" b="1"/>
          </a:p>
          <a:p>
            <a:pPr marL="914400" lvl="0" indent="-381000" algn="l" rtl="0">
              <a:spcBef>
                <a:spcPts val="750"/>
              </a:spcBef>
              <a:spcAft>
                <a:spcPts val="0"/>
              </a:spcAft>
              <a:buSzPts val="2400"/>
              <a:buChar char="●"/>
            </a:pPr>
            <a:r>
              <a:rPr lang="en-US" sz="2400"/>
              <a:t>Pause and Respond (ex. Tell me more about why this program or person is important to you?)</a:t>
            </a:r>
            <a:endParaRPr sz="2400"/>
          </a:p>
          <a:p>
            <a:pPr marL="914400" lvl="0" indent="-381000" algn="l" rtl="0">
              <a:spcBef>
                <a:spcPts val="750"/>
              </a:spcBef>
              <a:spcAft>
                <a:spcPts val="0"/>
              </a:spcAft>
              <a:buSzPts val="2400"/>
              <a:buChar char="●"/>
            </a:pPr>
            <a:r>
              <a:rPr lang="en-US" sz="2400"/>
              <a:t>Strategies and characteristics of the request</a:t>
            </a:r>
            <a:endParaRPr sz="2400"/>
          </a:p>
          <a:p>
            <a:pPr marL="914400" lvl="0" indent="-381000" algn="l" rtl="0">
              <a:spcBef>
                <a:spcPts val="750"/>
              </a:spcBef>
              <a:spcAft>
                <a:spcPts val="0"/>
              </a:spcAft>
              <a:buSzPts val="2400"/>
              <a:buChar char="●"/>
            </a:pPr>
            <a:r>
              <a:rPr lang="en-US" sz="2400"/>
              <a:t>IEP meeting</a:t>
            </a:r>
            <a:endParaRPr sz="2400"/>
          </a:p>
          <a:p>
            <a:pPr marL="1371600" lvl="1" indent="-381000" algn="l" rtl="0">
              <a:spcBef>
                <a:spcPts val="375"/>
              </a:spcBef>
              <a:spcAft>
                <a:spcPts val="0"/>
              </a:spcAft>
              <a:buSzPts val="2400"/>
              <a:buChar char="○"/>
            </a:pPr>
            <a:r>
              <a:rPr lang="en-US" sz="2400"/>
              <a:t>District is responsible for allocation of resources</a:t>
            </a:r>
            <a:endParaRPr sz="2400"/>
          </a:p>
          <a:p>
            <a:pPr marL="914400" lvl="0" indent="-381000" algn="l" rtl="0">
              <a:spcBef>
                <a:spcPts val="750"/>
              </a:spcBef>
              <a:spcAft>
                <a:spcPts val="0"/>
              </a:spcAft>
              <a:buSzPts val="2400"/>
              <a:buChar char="●"/>
            </a:pPr>
            <a:r>
              <a:rPr lang="en-US" sz="2400"/>
              <a:t>Provide parents with procedural safeguards</a:t>
            </a:r>
            <a:endParaRPr sz="2400"/>
          </a:p>
          <a:p>
            <a:pPr marL="914400" lvl="0" indent="-381000" algn="l" rtl="0">
              <a:spcBef>
                <a:spcPts val="750"/>
              </a:spcBef>
              <a:spcAft>
                <a:spcPts val="0"/>
              </a:spcAft>
              <a:buSzPts val="2400"/>
              <a:buChar char="●"/>
            </a:pPr>
            <a:r>
              <a:rPr lang="en-US" sz="2400"/>
              <a:t>Provide PWN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da5a767012_11_5"/>
          <p:cNvSpPr txBox="1">
            <a:spLocks noGrp="1"/>
          </p:cNvSpPr>
          <p:nvPr>
            <p:ph type="title"/>
          </p:nvPr>
        </p:nvSpPr>
        <p:spPr>
          <a:xfrm>
            <a:off x="204050" y="79350"/>
            <a:ext cx="11988000" cy="69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Specific Service Requests</a:t>
            </a:r>
            <a:endParaRPr/>
          </a:p>
        </p:txBody>
      </p:sp>
      <p:sp>
        <p:nvSpPr>
          <p:cNvPr id="177" name="Google Shape;177;g3da5a767012_11_5"/>
          <p:cNvSpPr txBox="1">
            <a:spLocks noGrp="1"/>
          </p:cNvSpPr>
          <p:nvPr>
            <p:ph type="body" idx="1"/>
          </p:nvPr>
        </p:nvSpPr>
        <p:spPr>
          <a:xfrm>
            <a:off x="452275" y="891650"/>
            <a:ext cx="11510100" cy="5366700"/>
          </a:xfrm>
          <a:prstGeom prst="rect">
            <a:avLst/>
          </a:prstGeom>
          <a:noFill/>
          <a:ln>
            <a:noFill/>
          </a:ln>
        </p:spPr>
        <p:txBody>
          <a:bodyPr spcFirstLastPara="1" wrap="square" lIns="91425" tIns="45700" rIns="91425" bIns="45700" anchor="t" anchorCtr="0">
            <a:normAutofit/>
          </a:bodyPr>
          <a:lstStyle/>
          <a:p>
            <a:pPr marL="0" lvl="0" indent="0" algn="l" rtl="0">
              <a:spcBef>
                <a:spcPts val="750"/>
              </a:spcBef>
              <a:spcAft>
                <a:spcPts val="0"/>
              </a:spcAft>
              <a:buNone/>
            </a:pPr>
            <a:r>
              <a:rPr lang="en-US" sz="2400" b="1"/>
              <a:t>Unique Requests</a:t>
            </a:r>
            <a:endParaRPr sz="2400" b="1"/>
          </a:p>
          <a:p>
            <a:pPr marL="914400" lvl="0" indent="-381000" algn="l" rtl="0">
              <a:spcBef>
                <a:spcPts val="750"/>
              </a:spcBef>
              <a:spcAft>
                <a:spcPts val="0"/>
              </a:spcAft>
              <a:buSzPts val="2400"/>
              <a:buChar char="●"/>
            </a:pPr>
            <a:r>
              <a:rPr lang="en-US" sz="2400"/>
              <a:t>Examples:</a:t>
            </a:r>
            <a:endParaRPr sz="2400"/>
          </a:p>
          <a:p>
            <a:pPr marL="1371600" lvl="1" indent="-381000" algn="l" rtl="0">
              <a:spcBef>
                <a:spcPts val="375"/>
              </a:spcBef>
              <a:spcAft>
                <a:spcPts val="0"/>
              </a:spcAft>
              <a:buSzPts val="2400"/>
              <a:buChar char="○"/>
            </a:pPr>
            <a:r>
              <a:rPr lang="en-US" sz="2400"/>
              <a:t>Applied Behavioral Analysis (ABA)</a:t>
            </a:r>
            <a:endParaRPr sz="2400"/>
          </a:p>
          <a:p>
            <a:pPr marL="1371600" lvl="1" indent="-381000" algn="l" rtl="0">
              <a:spcBef>
                <a:spcPts val="375"/>
              </a:spcBef>
              <a:spcAft>
                <a:spcPts val="0"/>
              </a:spcAft>
              <a:buSzPts val="2400"/>
              <a:buChar char="○"/>
            </a:pPr>
            <a:r>
              <a:rPr lang="en-US" sz="2400"/>
              <a:t>Music Therapy</a:t>
            </a:r>
            <a:endParaRPr sz="2400"/>
          </a:p>
          <a:p>
            <a:pPr marL="0" lvl="0" indent="0" algn="l" rtl="0">
              <a:spcBef>
                <a:spcPts val="1000"/>
              </a:spcBef>
              <a:spcAft>
                <a:spcPts val="0"/>
              </a:spcAft>
              <a:buNone/>
            </a:pPr>
            <a:r>
              <a:rPr lang="en-US" sz="2400" b="1"/>
              <a:t>Considerations</a:t>
            </a:r>
            <a:endParaRPr sz="2400" b="1"/>
          </a:p>
          <a:p>
            <a:pPr marL="914400" lvl="0" indent="-381000" algn="l" rtl="0">
              <a:spcBef>
                <a:spcPts val="750"/>
              </a:spcBef>
              <a:spcAft>
                <a:spcPts val="0"/>
              </a:spcAft>
              <a:buSzPts val="2400"/>
              <a:buChar char="●"/>
            </a:pPr>
            <a:r>
              <a:rPr lang="en-US" sz="2400"/>
              <a:t>Pause and Respond</a:t>
            </a:r>
            <a:endParaRPr sz="2400"/>
          </a:p>
          <a:p>
            <a:pPr marL="914400" lvl="0" indent="-381000" algn="l" rtl="0">
              <a:spcBef>
                <a:spcPts val="750"/>
              </a:spcBef>
              <a:spcAft>
                <a:spcPts val="0"/>
              </a:spcAft>
              <a:buSzPts val="2400"/>
              <a:buChar char="●"/>
            </a:pPr>
            <a:r>
              <a:rPr lang="en-US" sz="2400"/>
              <a:t>IEP meeting</a:t>
            </a:r>
            <a:endParaRPr sz="2400"/>
          </a:p>
          <a:p>
            <a:pPr marL="1371600" lvl="1" indent="-381000" algn="l" rtl="0">
              <a:spcBef>
                <a:spcPts val="375"/>
              </a:spcBef>
              <a:spcAft>
                <a:spcPts val="0"/>
              </a:spcAft>
              <a:buSzPts val="2400"/>
              <a:buChar char="○"/>
            </a:pPr>
            <a:r>
              <a:rPr lang="en-US" sz="2400"/>
              <a:t>Data-based decision</a:t>
            </a:r>
            <a:endParaRPr sz="2400"/>
          </a:p>
          <a:p>
            <a:pPr marL="1371600" lvl="1" indent="-381000" algn="l" rtl="0">
              <a:spcBef>
                <a:spcPts val="375"/>
              </a:spcBef>
              <a:spcAft>
                <a:spcPts val="0"/>
              </a:spcAft>
              <a:buSzPts val="2400"/>
              <a:buChar char="○"/>
            </a:pPr>
            <a:r>
              <a:rPr lang="en-US" sz="2400"/>
              <a:t>District is responsible for allocation of resources</a:t>
            </a:r>
            <a:endParaRPr sz="2400"/>
          </a:p>
          <a:p>
            <a:pPr marL="914400" lvl="0" indent="-381000" algn="l" rtl="0">
              <a:spcBef>
                <a:spcPts val="750"/>
              </a:spcBef>
              <a:spcAft>
                <a:spcPts val="0"/>
              </a:spcAft>
              <a:buSzPts val="2400"/>
              <a:buChar char="●"/>
            </a:pPr>
            <a:r>
              <a:rPr lang="en-US" sz="2400"/>
              <a:t>Provide parents with procedural safeguards</a:t>
            </a:r>
            <a:endParaRPr sz="2400"/>
          </a:p>
          <a:p>
            <a:pPr marL="914400" lvl="0" indent="-381000" algn="l" rtl="0">
              <a:spcBef>
                <a:spcPts val="750"/>
              </a:spcBef>
              <a:spcAft>
                <a:spcPts val="0"/>
              </a:spcAft>
              <a:buSzPts val="2400"/>
              <a:buChar char="●"/>
            </a:pPr>
            <a:r>
              <a:rPr lang="en-US" sz="2400"/>
              <a:t>Provide PWN </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c4fbd56596_0_26"/>
          <p:cNvSpPr txBox="1">
            <a:spLocks noGrp="1"/>
          </p:cNvSpPr>
          <p:nvPr>
            <p:ph type="title"/>
          </p:nvPr>
        </p:nvSpPr>
        <p:spPr>
          <a:xfrm>
            <a:off x="452275" y="0"/>
            <a:ext cx="11739600" cy="75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Consenting to Some, but Not All of the IEP</a:t>
            </a:r>
            <a:endParaRPr/>
          </a:p>
        </p:txBody>
      </p:sp>
      <p:sp>
        <p:nvSpPr>
          <p:cNvPr id="183" name="Google Shape;183;g3c4fbd56596_0_26"/>
          <p:cNvSpPr txBox="1">
            <a:spLocks noGrp="1"/>
          </p:cNvSpPr>
          <p:nvPr>
            <p:ph type="body" idx="1"/>
          </p:nvPr>
        </p:nvSpPr>
        <p:spPr>
          <a:xfrm>
            <a:off x="189150" y="983100"/>
            <a:ext cx="11813700" cy="57099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Parent request to consent to parts of the IEP </a:t>
            </a:r>
            <a:r>
              <a:rPr lang="en-US" sz="2400"/>
              <a:t>(Part B-eligible student) </a:t>
            </a:r>
            <a:endParaRPr sz="2400"/>
          </a:p>
          <a:p>
            <a:pPr marL="914400" lvl="0" indent="-381000" algn="l" rtl="0">
              <a:spcBef>
                <a:spcPts val="750"/>
              </a:spcBef>
              <a:spcAft>
                <a:spcPts val="0"/>
              </a:spcAft>
              <a:buSzPts val="2400"/>
              <a:buChar char="●"/>
            </a:pPr>
            <a:r>
              <a:rPr lang="en-US" sz="2400"/>
              <a:t>Examples:</a:t>
            </a:r>
            <a:endParaRPr sz="2400"/>
          </a:p>
          <a:p>
            <a:pPr marL="1371600" lvl="0" indent="-361950" algn="l" rtl="0">
              <a:spcBef>
                <a:spcPts val="750"/>
              </a:spcBef>
              <a:spcAft>
                <a:spcPts val="0"/>
              </a:spcAft>
              <a:buSzPts val="2100"/>
              <a:buChar char="○"/>
            </a:pPr>
            <a:r>
              <a:rPr lang="en-US" sz="2400"/>
              <a:t>Parents want academic goals/services but not the behavior goal/supports.</a:t>
            </a:r>
            <a:endParaRPr sz="2400"/>
          </a:p>
          <a:p>
            <a:pPr marL="1371600" lvl="0" indent="-361950" algn="l" rtl="0">
              <a:spcBef>
                <a:spcPts val="750"/>
              </a:spcBef>
              <a:spcAft>
                <a:spcPts val="0"/>
              </a:spcAft>
              <a:buSzPts val="2100"/>
              <a:buChar char="○"/>
            </a:pPr>
            <a:r>
              <a:rPr lang="en-US" sz="2400"/>
              <a:t>Parents want speech and language services but not academic goals/services.</a:t>
            </a:r>
            <a:endParaRPr sz="2400"/>
          </a:p>
          <a:p>
            <a:pPr marL="0" lvl="0" indent="0" algn="l" rtl="0">
              <a:spcBef>
                <a:spcPts val="1000"/>
              </a:spcBef>
              <a:spcAft>
                <a:spcPts val="0"/>
              </a:spcAft>
              <a:buNone/>
            </a:pPr>
            <a:r>
              <a:rPr lang="en-US" sz="2400" b="1"/>
              <a:t>Considerations</a:t>
            </a:r>
            <a:endParaRPr sz="2400" b="1"/>
          </a:p>
          <a:p>
            <a:pPr marL="914400" lvl="0" indent="-361950" algn="l" rtl="0">
              <a:spcBef>
                <a:spcPts val="750"/>
              </a:spcBef>
              <a:spcAft>
                <a:spcPts val="0"/>
              </a:spcAft>
              <a:buSzPts val="2100"/>
              <a:buChar char="●"/>
            </a:pPr>
            <a:r>
              <a:rPr lang="en-US" sz="2400"/>
              <a:t>A parent cannot accept or decline individual services and supports that have been deemed to be essential to ensure FAPE by the IEP team. </a:t>
            </a:r>
            <a:endParaRPr sz="2400"/>
          </a:p>
          <a:p>
            <a:pPr marL="914400" lvl="0" indent="-361950" algn="l" rtl="0">
              <a:spcBef>
                <a:spcPts val="750"/>
              </a:spcBef>
              <a:spcAft>
                <a:spcPts val="0"/>
              </a:spcAft>
              <a:buSzPts val="2100"/>
              <a:buChar char="●"/>
            </a:pPr>
            <a:r>
              <a:rPr lang="en-US" sz="2400"/>
              <a:t>PWN outlining explanation</a:t>
            </a:r>
            <a:endParaRPr sz="2400"/>
          </a:p>
          <a:p>
            <a:pPr marL="914400" lvl="0" indent="-361950" algn="l" rtl="0">
              <a:spcBef>
                <a:spcPts val="750"/>
              </a:spcBef>
              <a:spcAft>
                <a:spcPts val="0"/>
              </a:spcAft>
              <a:buSzPts val="2100"/>
              <a:buChar char="●"/>
            </a:pPr>
            <a:r>
              <a:rPr lang="en-US" sz="2400"/>
              <a:t>Procedural Safeguards for Parents</a:t>
            </a:r>
            <a:endParaRPr sz="2400"/>
          </a:p>
          <a:p>
            <a:pPr marL="914400" lvl="0" indent="-361950" algn="l" rtl="0">
              <a:spcBef>
                <a:spcPts val="750"/>
              </a:spcBef>
              <a:spcAft>
                <a:spcPts val="0"/>
              </a:spcAft>
              <a:buSzPts val="2100"/>
              <a:buChar char="●"/>
            </a:pPr>
            <a:r>
              <a:rPr lang="en-US" sz="2400"/>
              <a:t>Parents have the right to revoke consent</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c4fbd56596_0_31"/>
          <p:cNvSpPr txBox="1">
            <a:spLocks noGrp="1"/>
          </p:cNvSpPr>
          <p:nvPr>
            <p:ph type="title"/>
          </p:nvPr>
        </p:nvSpPr>
        <p:spPr>
          <a:xfrm>
            <a:off x="452275" y="0"/>
            <a:ext cx="11739600" cy="689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Communication</a:t>
            </a:r>
            <a:endParaRPr/>
          </a:p>
        </p:txBody>
      </p:sp>
      <p:sp>
        <p:nvSpPr>
          <p:cNvPr id="189" name="Google Shape;189;g3c4fbd56596_0_31"/>
          <p:cNvSpPr txBox="1">
            <a:spLocks noGrp="1"/>
          </p:cNvSpPr>
          <p:nvPr>
            <p:ph type="body" idx="1"/>
          </p:nvPr>
        </p:nvSpPr>
        <p:spPr>
          <a:xfrm>
            <a:off x="452275" y="891650"/>
            <a:ext cx="11510100" cy="53667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Unique Communication Requests</a:t>
            </a:r>
            <a:endParaRPr sz="2400" b="1"/>
          </a:p>
          <a:p>
            <a:pPr marL="914400" lvl="0" indent="-381000" algn="l" rtl="0">
              <a:spcBef>
                <a:spcPts val="750"/>
              </a:spcBef>
              <a:spcAft>
                <a:spcPts val="0"/>
              </a:spcAft>
              <a:buSzPts val="2400"/>
              <a:buChar char="●"/>
            </a:pPr>
            <a:r>
              <a:rPr lang="en-US" sz="2400"/>
              <a:t>Examples:</a:t>
            </a:r>
            <a:endParaRPr sz="2400"/>
          </a:p>
          <a:p>
            <a:pPr marL="1371600" lvl="1" indent="-381000" algn="l" rtl="0">
              <a:spcBef>
                <a:spcPts val="375"/>
              </a:spcBef>
              <a:spcAft>
                <a:spcPts val="0"/>
              </a:spcAft>
              <a:buSzPts val="2400"/>
              <a:buChar char="○"/>
            </a:pPr>
            <a:r>
              <a:rPr lang="en-US" sz="2400"/>
              <a:t>Daily behavior data</a:t>
            </a:r>
            <a:endParaRPr sz="2400"/>
          </a:p>
          <a:p>
            <a:pPr marL="1371600" lvl="1" indent="-381000" algn="l" rtl="0">
              <a:spcBef>
                <a:spcPts val="375"/>
              </a:spcBef>
              <a:spcAft>
                <a:spcPts val="0"/>
              </a:spcAft>
              <a:buSzPts val="2400"/>
              <a:buChar char="○"/>
            </a:pPr>
            <a:r>
              <a:rPr lang="en-US" sz="2400"/>
              <a:t>Health reports weekly</a:t>
            </a:r>
            <a:endParaRPr sz="2400"/>
          </a:p>
          <a:p>
            <a:pPr marL="1371600" lvl="1" indent="-381000" algn="l" rtl="0">
              <a:spcBef>
                <a:spcPts val="375"/>
              </a:spcBef>
              <a:spcAft>
                <a:spcPts val="0"/>
              </a:spcAft>
              <a:buSzPts val="2400"/>
              <a:buChar char="○"/>
            </a:pPr>
            <a:r>
              <a:rPr lang="en-US" sz="2400"/>
              <a:t>Conversation or daily notebook </a:t>
            </a:r>
            <a:endParaRPr sz="2400"/>
          </a:p>
          <a:p>
            <a:pPr marL="0" lvl="0" indent="0" algn="l" rtl="0">
              <a:spcBef>
                <a:spcPts val="750"/>
              </a:spcBef>
              <a:spcAft>
                <a:spcPts val="0"/>
              </a:spcAft>
              <a:buNone/>
            </a:pPr>
            <a:r>
              <a:rPr lang="en-US" sz="2400" b="1"/>
              <a:t>Considerations</a:t>
            </a:r>
            <a:endParaRPr sz="2400" b="1"/>
          </a:p>
          <a:p>
            <a:pPr marL="0" lvl="0" indent="0" algn="l" rtl="0">
              <a:spcBef>
                <a:spcPts val="750"/>
              </a:spcBef>
              <a:spcAft>
                <a:spcPts val="0"/>
              </a:spcAft>
              <a:buNone/>
            </a:pPr>
            <a:r>
              <a:rPr lang="en-US" sz="2400"/>
              <a:t>Parental Safeguards</a:t>
            </a:r>
            <a:endParaRPr sz="2400"/>
          </a:p>
          <a:p>
            <a:pPr marL="914400" lvl="1" indent="-381000" algn="l" rtl="0">
              <a:spcBef>
                <a:spcPts val="375"/>
              </a:spcBef>
              <a:spcAft>
                <a:spcPts val="0"/>
              </a:spcAft>
              <a:buSzPts val="2400"/>
              <a:buChar char="○"/>
            </a:pPr>
            <a:r>
              <a:rPr lang="en-US" sz="2400"/>
              <a:t>Parent’s rights to inspect and review any education records related to their child.</a:t>
            </a:r>
            <a:endParaRPr sz="2400"/>
          </a:p>
          <a:p>
            <a:pPr marL="1371600" lvl="2" indent="-381000" algn="l" rtl="0">
              <a:spcBef>
                <a:spcPts val="375"/>
              </a:spcBef>
              <a:spcAft>
                <a:spcPts val="0"/>
              </a:spcAft>
              <a:buSzPts val="2400"/>
              <a:buChar char="●"/>
            </a:pPr>
            <a:r>
              <a:rPr lang="en-US" sz="2400"/>
              <a:t>Education records include: cumulative file, attendance records, health records, e-mails sent back and forth between home and school</a:t>
            </a:r>
            <a:endParaRPr sz="2400"/>
          </a:p>
          <a:p>
            <a:pPr marL="1371600" lvl="2" indent="-381000" algn="l" rtl="0">
              <a:spcBef>
                <a:spcPts val="375"/>
              </a:spcBef>
              <a:spcAft>
                <a:spcPts val="0"/>
              </a:spcAft>
              <a:buSzPts val="2400"/>
              <a:buChar char="●"/>
            </a:pPr>
            <a:r>
              <a:rPr lang="en-US" sz="2400"/>
              <a:t>Special education records including progress monitoring information</a:t>
            </a:r>
            <a:endParaRPr sz="2400"/>
          </a:p>
          <a:p>
            <a:pPr marL="457200" lvl="0" indent="-381000" algn="l" rtl="0">
              <a:spcBef>
                <a:spcPts val="750"/>
              </a:spcBef>
              <a:spcAft>
                <a:spcPts val="0"/>
              </a:spcAft>
              <a:buSzPts val="2400"/>
              <a:buChar char="●"/>
            </a:pPr>
            <a:r>
              <a:rPr lang="en-US" sz="2400"/>
              <a:t>Progress monitoring and reporting</a:t>
            </a:r>
            <a:endParaRPr sz="2400"/>
          </a:p>
          <a:p>
            <a:pPr marL="457200" lvl="0" indent="-381000" algn="l" rtl="0">
              <a:spcBef>
                <a:spcPts val="750"/>
              </a:spcBef>
              <a:spcAft>
                <a:spcPts val="0"/>
              </a:spcAft>
              <a:buSzPts val="2400"/>
              <a:buChar char="●"/>
            </a:pPr>
            <a:r>
              <a:rPr lang="en-US" sz="2400"/>
              <a:t>IEP team member input</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c4fbd56596_0_36"/>
          <p:cNvSpPr txBox="1">
            <a:spLocks noGrp="1"/>
          </p:cNvSpPr>
          <p:nvPr>
            <p:ph type="title"/>
          </p:nvPr>
        </p:nvSpPr>
        <p:spPr>
          <a:xfrm>
            <a:off x="452275" y="0"/>
            <a:ext cx="11739600" cy="72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Extracurricular Participation</a:t>
            </a:r>
            <a:endParaRPr/>
          </a:p>
        </p:txBody>
      </p:sp>
      <p:sp>
        <p:nvSpPr>
          <p:cNvPr id="195" name="Google Shape;195;g3c4fbd56596_0_36"/>
          <p:cNvSpPr txBox="1">
            <a:spLocks noGrp="1"/>
          </p:cNvSpPr>
          <p:nvPr>
            <p:ph type="body" idx="1"/>
          </p:nvPr>
        </p:nvSpPr>
        <p:spPr>
          <a:xfrm>
            <a:off x="293400" y="1038927"/>
            <a:ext cx="11478900" cy="53064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r>
              <a:rPr lang="en-US" sz="2400" b="1"/>
              <a:t>Non Academic and Extracurricular Activities Requests</a:t>
            </a:r>
            <a:endParaRPr sz="2400" b="1"/>
          </a:p>
          <a:p>
            <a:pPr marL="914400" lvl="0" indent="-381000" algn="l" rtl="0">
              <a:spcBef>
                <a:spcPts val="750"/>
              </a:spcBef>
              <a:spcAft>
                <a:spcPts val="0"/>
              </a:spcAft>
              <a:buSzPts val="2400"/>
              <a:buChar char="●"/>
            </a:pPr>
            <a:r>
              <a:rPr lang="en-US" sz="2400"/>
              <a:t>Examples </a:t>
            </a:r>
            <a:r>
              <a:rPr lang="en-US"/>
              <a:t>(281 IAC 41.107)</a:t>
            </a:r>
            <a:endParaRPr/>
          </a:p>
          <a:p>
            <a:pPr marL="1371600" lvl="1" indent="-381000" algn="l" rtl="0">
              <a:spcBef>
                <a:spcPts val="375"/>
              </a:spcBef>
              <a:spcAft>
                <a:spcPts val="0"/>
              </a:spcAft>
              <a:buSzPts val="2400"/>
              <a:buChar char="○"/>
            </a:pPr>
            <a:r>
              <a:rPr lang="en-US" sz="2400"/>
              <a:t>Athletics and Fine Arts </a:t>
            </a:r>
            <a:endParaRPr sz="2400"/>
          </a:p>
          <a:p>
            <a:pPr marL="1371600" lvl="1" indent="-381000" algn="l" rtl="0">
              <a:spcBef>
                <a:spcPts val="375"/>
              </a:spcBef>
              <a:spcAft>
                <a:spcPts val="0"/>
              </a:spcAft>
              <a:buSzPts val="2400"/>
              <a:buChar char="○"/>
            </a:pPr>
            <a:r>
              <a:rPr lang="en-US" sz="2400"/>
              <a:t>Special interest groups or clubs sponsored by the public agency</a:t>
            </a:r>
            <a:endParaRPr sz="2400"/>
          </a:p>
          <a:p>
            <a:pPr marL="1371600" lvl="1" indent="-381000" algn="l" rtl="0">
              <a:spcBef>
                <a:spcPts val="375"/>
              </a:spcBef>
              <a:spcAft>
                <a:spcPts val="0"/>
              </a:spcAft>
              <a:buSzPts val="2400"/>
              <a:buChar char="○"/>
            </a:pPr>
            <a:r>
              <a:rPr lang="en-US" sz="2400"/>
              <a:t>High School Academic Bowl or After School Elementary Art Club</a:t>
            </a:r>
            <a:endParaRPr sz="2400"/>
          </a:p>
          <a:p>
            <a:pPr marL="0" lvl="0" indent="0" algn="l" rtl="0">
              <a:spcBef>
                <a:spcPts val="750"/>
              </a:spcBef>
              <a:spcAft>
                <a:spcPts val="0"/>
              </a:spcAft>
              <a:buNone/>
            </a:pPr>
            <a:endParaRPr sz="2400"/>
          </a:p>
          <a:p>
            <a:pPr marL="0" lvl="0" indent="0" algn="l" rtl="0">
              <a:spcBef>
                <a:spcPts val="750"/>
              </a:spcBef>
              <a:spcAft>
                <a:spcPts val="0"/>
              </a:spcAft>
              <a:buNone/>
            </a:pPr>
            <a:r>
              <a:rPr lang="en-US" sz="2400" b="1"/>
              <a:t>Considerations </a:t>
            </a:r>
            <a:r>
              <a:rPr lang="en-US"/>
              <a:t>(281 IAC 41.107)</a:t>
            </a:r>
            <a:endParaRPr/>
          </a:p>
          <a:p>
            <a:pPr marL="914400" lvl="0" indent="-381000" algn="l" rtl="0">
              <a:spcBef>
                <a:spcPts val="750"/>
              </a:spcBef>
              <a:spcAft>
                <a:spcPts val="0"/>
              </a:spcAft>
              <a:buSzPts val="2400"/>
              <a:buChar char="●"/>
            </a:pPr>
            <a:r>
              <a:rPr lang="en-US" sz="2400"/>
              <a:t>Non Academic Services  </a:t>
            </a:r>
            <a:endParaRPr sz="2400"/>
          </a:p>
          <a:p>
            <a:pPr marL="1371600" lvl="1" indent="-381000" algn="l" rtl="0">
              <a:spcBef>
                <a:spcPts val="0"/>
              </a:spcBef>
              <a:spcAft>
                <a:spcPts val="0"/>
              </a:spcAft>
              <a:buSzPts val="2400"/>
              <a:buChar char="○"/>
            </a:pPr>
            <a:r>
              <a:rPr lang="en-US" sz="2400"/>
              <a:t>Equal opportunity for participation in those services and activities</a:t>
            </a:r>
            <a:endParaRPr sz="2400"/>
          </a:p>
          <a:p>
            <a:pPr marL="1371600" lvl="1" indent="-381000" algn="l" rtl="0">
              <a:spcBef>
                <a:spcPts val="0"/>
              </a:spcBef>
              <a:spcAft>
                <a:spcPts val="0"/>
              </a:spcAft>
              <a:buSzPts val="2400"/>
              <a:buChar char="○"/>
            </a:pPr>
            <a:r>
              <a:rPr lang="en-US" sz="2400"/>
              <a:t>Supplementary aids and services</a:t>
            </a:r>
            <a:endParaRPr sz="2400"/>
          </a:p>
          <a:p>
            <a:pPr marL="914400" lvl="0" indent="-381000" algn="l" rtl="0">
              <a:spcBef>
                <a:spcPts val="0"/>
              </a:spcBef>
              <a:spcAft>
                <a:spcPts val="0"/>
              </a:spcAft>
              <a:buSzPts val="2400"/>
              <a:buChar char="●"/>
            </a:pPr>
            <a:r>
              <a:rPr lang="en-US" sz="2400"/>
              <a:t>More than just sports and clubs, what do all kids have access to?</a:t>
            </a:r>
            <a:endParaRPr sz="2400"/>
          </a:p>
          <a:p>
            <a:pPr marL="914400" lvl="0" indent="-381000" algn="l" rtl="0">
              <a:spcBef>
                <a:spcPts val="0"/>
              </a:spcBef>
              <a:spcAft>
                <a:spcPts val="0"/>
              </a:spcAft>
              <a:buSzPts val="2400"/>
              <a:buChar char="●"/>
            </a:pPr>
            <a:r>
              <a:rPr lang="en-US" sz="2400"/>
              <a:t>Clarify student needs and how they can be met</a:t>
            </a:r>
            <a:endParaRPr sz="2400"/>
          </a:p>
          <a:p>
            <a:pPr marL="914400" lvl="0" indent="-381000" algn="l" rtl="0">
              <a:spcBef>
                <a:spcPts val="0"/>
              </a:spcBef>
              <a:spcAft>
                <a:spcPts val="0"/>
              </a:spcAft>
              <a:buSzPts val="2400"/>
              <a:buChar char="●"/>
            </a:pPr>
            <a:r>
              <a:rPr lang="en-US" sz="2400"/>
              <a:t>Include staff who oversee the activity in the discussion</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c4fbd56596_0_41"/>
          <p:cNvSpPr txBox="1">
            <a:spLocks noGrp="1"/>
          </p:cNvSpPr>
          <p:nvPr>
            <p:ph type="title"/>
          </p:nvPr>
        </p:nvSpPr>
        <p:spPr>
          <a:xfrm>
            <a:off x="625034" y="2806300"/>
            <a:ext cx="110604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Remember IEP Documentation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c4fbd56596_0_46"/>
          <p:cNvSpPr txBox="1">
            <a:spLocks noGrp="1"/>
          </p:cNvSpPr>
          <p:nvPr>
            <p:ph type="title"/>
          </p:nvPr>
        </p:nvSpPr>
        <p:spPr>
          <a:xfrm>
            <a:off x="452275" y="0"/>
            <a:ext cx="11739600" cy="73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Prior Written Notice</a:t>
            </a:r>
            <a:endParaRPr/>
          </a:p>
        </p:txBody>
      </p:sp>
      <p:sp>
        <p:nvSpPr>
          <p:cNvPr id="206" name="Google Shape;206;g3c4fbd56596_0_46"/>
          <p:cNvSpPr txBox="1">
            <a:spLocks noGrp="1"/>
          </p:cNvSpPr>
          <p:nvPr>
            <p:ph type="body" idx="1"/>
          </p:nvPr>
        </p:nvSpPr>
        <p:spPr>
          <a:xfrm>
            <a:off x="452275" y="983100"/>
            <a:ext cx="11403600" cy="52218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SzPts val="2400"/>
              <a:buAutoNum type="arabicPeriod"/>
            </a:pPr>
            <a:r>
              <a:rPr lang="en-US" sz="2400"/>
              <a:t>After the IEP team has met, a Prior Written Notice (PWN) should be completed to document the proposal/s and refusal/s.</a:t>
            </a:r>
            <a:endParaRPr sz="2400"/>
          </a:p>
          <a:p>
            <a:pPr marL="914400" lvl="1" indent="-381000" algn="l" rtl="0">
              <a:spcBef>
                <a:spcPts val="1000"/>
              </a:spcBef>
              <a:spcAft>
                <a:spcPts val="0"/>
              </a:spcAft>
              <a:buSzPts val="2400"/>
              <a:buChar char="●"/>
            </a:pPr>
            <a:r>
              <a:rPr lang="en-US" sz="2400"/>
              <a:t>As always, it is important to document all considerations and why decision(s) were made. </a:t>
            </a:r>
            <a:endParaRPr sz="2400"/>
          </a:p>
          <a:p>
            <a:pPr marL="457200" lvl="0" indent="-381000" algn="l" rtl="0">
              <a:spcBef>
                <a:spcPts val="1000"/>
              </a:spcBef>
              <a:spcAft>
                <a:spcPts val="1000"/>
              </a:spcAft>
              <a:buSzPts val="2400"/>
              <a:buAutoNum type="arabicPeriod"/>
            </a:pPr>
            <a:r>
              <a:rPr lang="en-US" sz="2400"/>
              <a:t>If the team has determined that the request is not required for, or hinders, the child’s access to a FAPE, it is important that parents are also made aware of their parental rights. The procedural safeguards should be provided with the PWN. </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d10aade1e5_0_0"/>
          <p:cNvSpPr txBox="1">
            <a:spLocks noGrp="1"/>
          </p:cNvSpPr>
          <p:nvPr>
            <p:ph type="title"/>
          </p:nvPr>
        </p:nvSpPr>
        <p:spPr>
          <a:xfrm>
            <a:off x="452275" y="0"/>
            <a:ext cx="11615700" cy="72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IEP Documentation and Communication</a:t>
            </a:r>
            <a:endParaRPr/>
          </a:p>
        </p:txBody>
      </p:sp>
      <p:sp>
        <p:nvSpPr>
          <p:cNvPr id="212" name="Google Shape;212;g3d10aade1e5_0_0"/>
          <p:cNvSpPr txBox="1">
            <a:spLocks noGrp="1"/>
          </p:cNvSpPr>
          <p:nvPr>
            <p:ph type="body" idx="1"/>
          </p:nvPr>
        </p:nvSpPr>
        <p:spPr>
          <a:xfrm>
            <a:off x="452275" y="1057107"/>
            <a:ext cx="11403600" cy="5221800"/>
          </a:xfrm>
          <a:prstGeom prst="rect">
            <a:avLst/>
          </a:prstGeom>
          <a:noFill/>
          <a:ln>
            <a:noFill/>
          </a:ln>
        </p:spPr>
        <p:txBody>
          <a:bodyPr spcFirstLastPara="1" wrap="square" lIns="91425" tIns="45700" rIns="91425" bIns="45700" anchor="t" anchorCtr="0">
            <a:normAutofit/>
          </a:bodyPr>
          <a:lstStyle/>
          <a:p>
            <a:pPr marL="0" lvl="0" indent="0" algn="l" rtl="0">
              <a:spcBef>
                <a:spcPts val="750"/>
              </a:spcBef>
              <a:spcAft>
                <a:spcPts val="0"/>
              </a:spcAft>
              <a:buNone/>
            </a:pPr>
            <a:r>
              <a:rPr lang="en-US" sz="2400" b="1"/>
              <a:t>IEP Updates</a:t>
            </a:r>
            <a:endParaRPr sz="2400" b="1"/>
          </a:p>
          <a:p>
            <a:pPr marL="457200" lvl="0" indent="-381000" algn="l" rtl="0">
              <a:spcBef>
                <a:spcPts val="750"/>
              </a:spcBef>
              <a:spcAft>
                <a:spcPts val="0"/>
              </a:spcAft>
              <a:buSzPts val="2400"/>
              <a:buChar char="●"/>
            </a:pPr>
            <a:r>
              <a:rPr lang="en-US" sz="2400"/>
              <a:t>Update relevant IEP components</a:t>
            </a:r>
            <a:endParaRPr sz="2400"/>
          </a:p>
          <a:p>
            <a:pPr marL="914400" lvl="1" indent="-381000" algn="l" rtl="0">
              <a:spcBef>
                <a:spcPts val="375"/>
              </a:spcBef>
              <a:spcAft>
                <a:spcPts val="0"/>
              </a:spcAft>
              <a:buSzPts val="2400"/>
              <a:buChar char="○"/>
            </a:pPr>
            <a:r>
              <a:rPr lang="en-US" sz="2400"/>
              <a:t>Services, supports, etc…</a:t>
            </a:r>
            <a:endParaRPr sz="2400"/>
          </a:p>
          <a:p>
            <a:pPr marL="914400" lvl="1" indent="-381000" algn="l" rtl="0">
              <a:spcBef>
                <a:spcPts val="375"/>
              </a:spcBef>
              <a:spcAft>
                <a:spcPts val="0"/>
              </a:spcAft>
              <a:buSzPts val="2400"/>
              <a:buChar char="○"/>
            </a:pPr>
            <a:r>
              <a:rPr lang="en-US" sz="2400"/>
              <a:t>Do </a:t>
            </a:r>
            <a:r>
              <a:rPr lang="en-US" sz="2400" b="1"/>
              <a:t>not </a:t>
            </a:r>
            <a:r>
              <a:rPr lang="en-US" sz="2400"/>
              <a:t>update items that were not discussed</a:t>
            </a:r>
            <a:endParaRPr sz="2400"/>
          </a:p>
          <a:p>
            <a:pPr marL="457200" lvl="0" indent="-381000" algn="l" rtl="0">
              <a:spcBef>
                <a:spcPts val="1000"/>
              </a:spcBef>
              <a:spcAft>
                <a:spcPts val="0"/>
              </a:spcAft>
              <a:buSzPts val="2400"/>
              <a:buChar char="●"/>
            </a:pPr>
            <a:r>
              <a:rPr lang="en-US" sz="2400"/>
              <a:t>Share the updated information</a:t>
            </a:r>
            <a:endParaRPr sz="2400"/>
          </a:p>
          <a:p>
            <a:pPr marL="914400" lvl="1" indent="-381000" algn="l" rtl="0">
              <a:spcBef>
                <a:spcPts val="375"/>
              </a:spcBef>
              <a:spcAft>
                <a:spcPts val="0"/>
              </a:spcAft>
              <a:buSzPts val="2400"/>
              <a:buChar char="○"/>
            </a:pPr>
            <a:r>
              <a:rPr lang="en-US" sz="2400"/>
              <a:t>Parents</a:t>
            </a:r>
            <a:endParaRPr sz="2400"/>
          </a:p>
          <a:p>
            <a:pPr marL="914400" lvl="1" indent="-381000" algn="l" rtl="0">
              <a:spcBef>
                <a:spcPts val="375"/>
              </a:spcBef>
              <a:spcAft>
                <a:spcPts val="0"/>
              </a:spcAft>
              <a:buSzPts val="2400"/>
              <a:buChar char="○"/>
            </a:pPr>
            <a:r>
              <a:rPr lang="en-US" sz="2400"/>
              <a:t>Service and support providers</a:t>
            </a:r>
            <a:endParaRPr sz="2400"/>
          </a:p>
          <a:p>
            <a:pPr marL="457200" lvl="0" indent="-381000" algn="l" rtl="0">
              <a:spcBef>
                <a:spcPts val="1000"/>
              </a:spcBef>
              <a:spcAft>
                <a:spcPts val="0"/>
              </a:spcAft>
              <a:buSzPts val="2400"/>
              <a:buChar char="●"/>
            </a:pPr>
            <a:r>
              <a:rPr lang="en-US" sz="2400"/>
              <a:t>Consider fidelity of IEP implementation</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c4fbd56596_0_51"/>
          <p:cNvSpPr txBox="1">
            <a:spLocks noGrp="1"/>
          </p:cNvSpPr>
          <p:nvPr>
            <p:ph type="title"/>
          </p:nvPr>
        </p:nvSpPr>
        <p:spPr>
          <a:xfrm>
            <a:off x="625034" y="2806300"/>
            <a:ext cx="110604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Court Case Implications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c4fbd56596_0_56"/>
          <p:cNvSpPr txBox="1">
            <a:spLocks noGrp="1"/>
          </p:cNvSpPr>
          <p:nvPr>
            <p:ph type="title"/>
          </p:nvPr>
        </p:nvSpPr>
        <p:spPr>
          <a:xfrm>
            <a:off x="66550" y="56450"/>
            <a:ext cx="11984400" cy="71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Legal Trends and Considerations</a:t>
            </a:r>
            <a:endParaRPr/>
          </a:p>
        </p:txBody>
      </p:sp>
      <p:sp>
        <p:nvSpPr>
          <p:cNvPr id="223" name="Google Shape;223;g3c4fbd56596_0_56"/>
          <p:cNvSpPr txBox="1">
            <a:spLocks noGrp="1"/>
          </p:cNvSpPr>
          <p:nvPr>
            <p:ph type="body" idx="1"/>
          </p:nvPr>
        </p:nvSpPr>
        <p:spPr>
          <a:xfrm>
            <a:off x="200400" y="1056300"/>
            <a:ext cx="11323800" cy="49470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000"/>
              </a:spcBef>
              <a:spcAft>
                <a:spcPts val="0"/>
              </a:spcAft>
              <a:buSzPts val="2000"/>
              <a:buChar char="●"/>
            </a:pPr>
            <a:r>
              <a:rPr lang="en-US" sz="2300"/>
              <a:t>R.N. v. Iowa Dep't of Education</a:t>
            </a:r>
            <a:r>
              <a:rPr lang="en-US" sz="2300">
                <a:solidFill>
                  <a:srgbClr val="222222"/>
                </a:solidFill>
              </a:rPr>
              <a:t> - Eighth Circuit 2015 - rejecting an assertion that participation in show choir was necessary for a FAPE (student did not make show choir after competitive tryouts)</a:t>
            </a:r>
            <a:endParaRPr sz="2300">
              <a:solidFill>
                <a:srgbClr val="222222"/>
              </a:solidFill>
            </a:endParaRPr>
          </a:p>
          <a:p>
            <a:pPr marL="0" lvl="0" indent="0" algn="l" rtl="0">
              <a:lnSpc>
                <a:spcPct val="115000"/>
              </a:lnSpc>
              <a:spcBef>
                <a:spcPts val="1000"/>
              </a:spcBef>
              <a:spcAft>
                <a:spcPts val="0"/>
              </a:spcAft>
              <a:buNone/>
            </a:pPr>
            <a:endParaRPr sz="1600">
              <a:solidFill>
                <a:srgbClr val="222222"/>
              </a:solidFill>
            </a:endParaRPr>
          </a:p>
          <a:p>
            <a:pPr marL="457200" lvl="0" indent="-355600" algn="l" rtl="0">
              <a:lnSpc>
                <a:spcPct val="115000"/>
              </a:lnSpc>
              <a:spcBef>
                <a:spcPts val="1000"/>
              </a:spcBef>
              <a:spcAft>
                <a:spcPts val="0"/>
              </a:spcAft>
              <a:buClr>
                <a:srgbClr val="222222"/>
              </a:buClr>
              <a:buSzPts val="2000"/>
              <a:buChar char="●"/>
            </a:pPr>
            <a:r>
              <a:rPr lang="en-US" sz="2300">
                <a:solidFill>
                  <a:srgbClr val="222222"/>
                </a:solidFill>
              </a:rPr>
              <a:t>Minnetonka Pub. Schs. v. M.L.K. - Eighth Circuit 2021 - rejecting parents' request for Wilson Reading program based on the school's evidence that student did not have the attention necessary to succeed in the Wilson Reading program</a:t>
            </a:r>
            <a:endParaRPr sz="2300">
              <a:solidFill>
                <a:srgbClr val="222222"/>
              </a:solidFill>
            </a:endParaRPr>
          </a:p>
          <a:p>
            <a:pPr marL="457200" lvl="0" indent="0" algn="l" rtl="0">
              <a:lnSpc>
                <a:spcPct val="115000"/>
              </a:lnSpc>
              <a:spcBef>
                <a:spcPts val="1000"/>
              </a:spcBef>
              <a:spcAft>
                <a:spcPts val="0"/>
              </a:spcAft>
              <a:buNone/>
            </a:pPr>
            <a:endParaRPr sz="1600">
              <a:solidFill>
                <a:srgbClr val="222222"/>
              </a:solidFill>
            </a:endParaRPr>
          </a:p>
          <a:p>
            <a:pPr marL="457200" lvl="0" indent="-355600" algn="l" rtl="0">
              <a:lnSpc>
                <a:spcPct val="115000"/>
              </a:lnSpc>
              <a:spcBef>
                <a:spcPts val="1000"/>
              </a:spcBef>
              <a:spcAft>
                <a:spcPts val="0"/>
              </a:spcAft>
              <a:buClr>
                <a:srgbClr val="222222"/>
              </a:buClr>
              <a:buSzPts val="2000"/>
              <a:buChar char="●"/>
            </a:pPr>
            <a:r>
              <a:rPr lang="en-US" sz="2300">
                <a:solidFill>
                  <a:srgbClr val="222222"/>
                </a:solidFill>
              </a:rPr>
              <a:t>IDEA State Complaint (Iowa, 2024) - District was found out of compliance with its response to a parent requesting ABA therapy; the District unilaterally moved the student to dual enrollment without properly considering the request and informing the parents of the consequences to dual enrollment</a:t>
            </a:r>
            <a:endParaRPr sz="2300">
              <a:solidFill>
                <a:srgbClr val="222222"/>
              </a:solidFill>
            </a:endParaRPr>
          </a:p>
          <a:p>
            <a:pPr marL="0" lvl="0" indent="0" algn="l" rtl="0">
              <a:spcBef>
                <a:spcPts val="1000"/>
              </a:spcBef>
              <a:spcAft>
                <a:spcPts val="0"/>
              </a:spcAft>
              <a:buNone/>
            </a:pPr>
            <a:endParaRPr i="1">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3d4c187eeb0_0_0"/>
          <p:cNvSpPr txBox="1">
            <a:spLocks noGrp="1"/>
          </p:cNvSpPr>
          <p:nvPr>
            <p:ph type="title"/>
          </p:nvPr>
        </p:nvSpPr>
        <p:spPr>
          <a:xfrm>
            <a:off x="452275" y="0"/>
            <a:ext cx="11469000" cy="7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300"/>
              <a:buNone/>
            </a:pPr>
            <a:r>
              <a:rPr lang="en-US"/>
              <a:t>Today’s Presenters</a:t>
            </a:r>
            <a:endParaRPr/>
          </a:p>
        </p:txBody>
      </p:sp>
      <p:sp>
        <p:nvSpPr>
          <p:cNvPr id="57" name="Google Shape;57;g3d4c187eeb0_0_0"/>
          <p:cNvSpPr txBox="1"/>
          <p:nvPr/>
        </p:nvSpPr>
        <p:spPr>
          <a:xfrm>
            <a:off x="34875" y="4324904"/>
            <a:ext cx="2994300" cy="1312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Leisa Breitfelder</a:t>
            </a:r>
            <a:endParaRPr sz="16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Division Administrator</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a:t>Central </a:t>
            </a:r>
            <a:r>
              <a:rPr lang="en-US" sz="1600" b="0" i="0" u="none" strike="noStrike" cap="none">
                <a:solidFill>
                  <a:srgbClr val="000000"/>
                </a:solidFill>
                <a:latin typeface="Arial"/>
                <a:ea typeface="Arial"/>
                <a:cs typeface="Arial"/>
                <a:sym typeface="Arial"/>
              </a:rPr>
              <a:t>Division of Special Education</a:t>
            </a:r>
            <a:endParaRPr sz="1600" b="0" i="0" u="none" strike="noStrike" cap="none">
              <a:solidFill>
                <a:srgbClr val="000000"/>
              </a:solidFill>
              <a:latin typeface="Arial"/>
              <a:ea typeface="Arial"/>
              <a:cs typeface="Arial"/>
              <a:sym typeface="Arial"/>
            </a:endParaRPr>
          </a:p>
        </p:txBody>
      </p:sp>
      <p:pic>
        <p:nvPicPr>
          <p:cNvPr id="60" name="Google Shape;60;g3d4c187eeb0_0_0" descr="Photo of Leisa Breitfelder."/>
          <p:cNvPicPr preferRelativeResize="0"/>
          <p:nvPr/>
        </p:nvPicPr>
        <p:blipFill>
          <a:blip r:embed="rId3">
            <a:alphaModFix/>
          </a:blip>
          <a:stretch>
            <a:fillRect/>
          </a:stretch>
        </p:blipFill>
        <p:spPr>
          <a:xfrm>
            <a:off x="546988" y="1475664"/>
            <a:ext cx="2152575" cy="2721275"/>
          </a:xfrm>
          <a:prstGeom prst="rect">
            <a:avLst/>
          </a:prstGeom>
          <a:noFill/>
          <a:ln>
            <a:noFill/>
          </a:ln>
        </p:spPr>
      </p:pic>
      <p:sp>
        <p:nvSpPr>
          <p:cNvPr id="58" name="Google Shape;58;g3d4c187eeb0_0_0"/>
          <p:cNvSpPr txBox="1"/>
          <p:nvPr/>
        </p:nvSpPr>
        <p:spPr>
          <a:xfrm>
            <a:off x="3079625" y="4324902"/>
            <a:ext cx="2994300" cy="1312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a:t>
            </a:r>
            <a:r>
              <a:rPr lang="en-US" sz="1600" b="1">
                <a:solidFill>
                  <a:schemeClr val="dk1"/>
                </a:solidFill>
              </a:rPr>
              <a:t>Name: Melissa Walker</a:t>
            </a:r>
            <a:r>
              <a:rPr lang="en-US" sz="1600">
                <a:solidFill>
                  <a:schemeClr val="dk1"/>
                </a:solidFill>
              </a:rPr>
              <a:t>, </a:t>
            </a:r>
            <a:r>
              <a:rPr lang="en-US" sz="1600">
                <a:solidFill>
                  <a:schemeClr val="dk1"/>
                </a:solidFill>
                <a:highlight>
                  <a:schemeClr val="lt1"/>
                </a:highlight>
              </a:rPr>
              <a:t>MSN, ARNP, FNP-C</a:t>
            </a:r>
            <a:endParaRPr sz="1600" b="1">
              <a:solidFill>
                <a:srgbClr val="000000"/>
              </a:solidFil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a:t>
            </a:r>
            <a:r>
              <a:rPr lang="en-US" sz="1600">
                <a:solidFill>
                  <a:schemeClr val="dk1"/>
                </a:solidFill>
              </a:rPr>
              <a:t>School Health, Administrative Consultant,</a:t>
            </a:r>
            <a:endParaRPr sz="1600">
              <a:solidFill>
                <a:schemeClr val="dk1"/>
              </a:solidFill>
            </a:endParaRPr>
          </a:p>
          <a:p>
            <a:pPr marL="0" lvl="0" indent="0" algn="l" rtl="0">
              <a:lnSpc>
                <a:spcPct val="115000"/>
              </a:lnSpc>
              <a:spcBef>
                <a:spcPts val="0"/>
              </a:spcBef>
              <a:spcAft>
                <a:spcPts val="0"/>
              </a:spcAft>
              <a:buClr>
                <a:schemeClr val="dk1"/>
              </a:buClr>
              <a:buSzPts val="1600"/>
              <a:buFont typeface="Arial"/>
              <a:buNone/>
            </a:pPr>
            <a:r>
              <a:rPr lang="en-US" sz="1600">
                <a:solidFill>
                  <a:schemeClr val="dk1"/>
                </a:solidFill>
                <a:highlight>
                  <a:schemeClr val="lt1"/>
                </a:highlight>
              </a:rPr>
              <a:t>Bureau of </a:t>
            </a:r>
            <a:r>
              <a:rPr lang="en-US" sz="1600">
                <a:solidFill>
                  <a:schemeClr val="dk1"/>
                </a:solidFill>
                <a:highlight>
                  <a:schemeClr val="lt1"/>
                </a:highlight>
                <a:latin typeface="Roboto"/>
                <a:ea typeface="Roboto"/>
                <a:cs typeface="Roboto"/>
                <a:sym typeface="Roboto"/>
              </a:rPr>
              <a:t>Accountability, Data and Finance,</a:t>
            </a:r>
            <a:endParaRPr sz="1600">
              <a:solidFill>
                <a:schemeClr val="dk1"/>
              </a:solidFill>
              <a:highlight>
                <a:schemeClr val="lt1"/>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600"/>
              <a:buFont typeface="Arial"/>
              <a:buNone/>
            </a:pPr>
            <a:r>
              <a:rPr lang="en-US" sz="1600">
                <a:solidFill>
                  <a:schemeClr val="dk1"/>
                </a:solidFill>
              </a:rPr>
              <a:t>Division of Special Education</a:t>
            </a:r>
            <a:endParaRPr sz="1600" b="1"/>
          </a:p>
          <a:p>
            <a:pPr marL="0" marR="0" lvl="0" indent="0" algn="l" rtl="0">
              <a:lnSpc>
                <a:spcPct val="115000"/>
              </a:lnSpc>
              <a:spcBef>
                <a:spcPts val="0"/>
              </a:spcBef>
              <a:spcAft>
                <a:spcPts val="0"/>
              </a:spcAft>
              <a:buClr>
                <a:srgbClr val="000000"/>
              </a:buClr>
              <a:buSzPts val="1600"/>
              <a:buFont typeface="Arial"/>
              <a:buNone/>
            </a:pPr>
            <a:endParaRPr sz="1600">
              <a:solidFill>
                <a:srgbClr val="000000"/>
              </a:solidFill>
            </a:endParaRPr>
          </a:p>
        </p:txBody>
      </p:sp>
      <p:pic>
        <p:nvPicPr>
          <p:cNvPr id="64" name="Google Shape;64;g3d4c187eeb0_0_0" descr="Photo of Melissa Walker."/>
          <p:cNvPicPr preferRelativeResize="0"/>
          <p:nvPr/>
        </p:nvPicPr>
        <p:blipFill>
          <a:blip r:embed="rId4">
            <a:alphaModFix/>
          </a:blip>
          <a:stretch>
            <a:fillRect/>
          </a:stretch>
        </p:blipFill>
        <p:spPr>
          <a:xfrm>
            <a:off x="3472175" y="1475675"/>
            <a:ext cx="2188223" cy="2766351"/>
          </a:xfrm>
          <a:prstGeom prst="rect">
            <a:avLst/>
          </a:prstGeom>
          <a:noFill/>
          <a:ln>
            <a:noFill/>
          </a:ln>
        </p:spPr>
      </p:pic>
      <p:sp>
        <p:nvSpPr>
          <p:cNvPr id="59" name="Google Shape;59;g3d4c187eeb0_0_0"/>
          <p:cNvSpPr txBox="1"/>
          <p:nvPr/>
        </p:nvSpPr>
        <p:spPr>
          <a:xfrm>
            <a:off x="6073925" y="4324900"/>
            <a:ext cx="3044700" cy="1312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Pa</a:t>
            </a:r>
            <a:r>
              <a:rPr lang="en-US" sz="1600" b="1">
                <a:solidFill>
                  <a:srgbClr val="000000"/>
                </a:solidFill>
              </a:rPr>
              <a:t>trick Judkins</a:t>
            </a:r>
            <a:endParaRPr sz="16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Regional Special Education Director (</a:t>
            </a:r>
            <a:r>
              <a:rPr lang="en-US" sz="1600" b="1">
                <a:solidFill>
                  <a:srgbClr val="000000"/>
                </a:solidFill>
              </a:rPr>
              <a:t>Keystone </a:t>
            </a:r>
            <a:r>
              <a:rPr lang="en-US" sz="1600" b="1" i="0" u="none" strike="noStrike" cap="none">
                <a:solidFill>
                  <a:srgbClr val="000000"/>
                </a:solidFill>
                <a:latin typeface="Arial"/>
                <a:ea typeface="Arial"/>
                <a:cs typeface="Arial"/>
                <a:sym typeface="Arial"/>
              </a:rPr>
              <a:t>AEA Region)</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Division of Special Education</a:t>
            </a:r>
            <a:endParaRPr sz="1600" b="0" i="0" u="none" strike="noStrike" cap="none">
              <a:solidFill>
                <a:srgbClr val="000000"/>
              </a:solidFill>
              <a:latin typeface="Arial"/>
              <a:ea typeface="Arial"/>
              <a:cs typeface="Arial"/>
              <a:sym typeface="Arial"/>
            </a:endParaRPr>
          </a:p>
        </p:txBody>
      </p:sp>
      <p:pic>
        <p:nvPicPr>
          <p:cNvPr id="61" name="Google Shape;61;g3d4c187eeb0_0_0" descr="Photo of Patrick Judkins."/>
          <p:cNvPicPr preferRelativeResize="0"/>
          <p:nvPr/>
        </p:nvPicPr>
        <p:blipFill>
          <a:blip r:embed="rId5">
            <a:alphaModFix/>
          </a:blip>
          <a:stretch>
            <a:fillRect/>
          </a:stretch>
        </p:blipFill>
        <p:spPr>
          <a:xfrm>
            <a:off x="6575654" y="1475670"/>
            <a:ext cx="2152575" cy="2721270"/>
          </a:xfrm>
          <a:prstGeom prst="rect">
            <a:avLst/>
          </a:prstGeom>
          <a:noFill/>
          <a:ln>
            <a:noFill/>
          </a:ln>
        </p:spPr>
      </p:pic>
      <p:sp>
        <p:nvSpPr>
          <p:cNvPr id="63" name="Google Shape;63;g3d4c187eeb0_0_0"/>
          <p:cNvSpPr txBox="1"/>
          <p:nvPr/>
        </p:nvSpPr>
        <p:spPr>
          <a:xfrm>
            <a:off x="9169134" y="4325731"/>
            <a:ext cx="2994300" cy="13122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Name: </a:t>
            </a:r>
            <a:r>
              <a:rPr lang="en-US" sz="1600" b="1">
                <a:solidFill>
                  <a:srgbClr val="000000"/>
                </a:solidFill>
              </a:rPr>
              <a:t>Matt Cretsinger</a:t>
            </a:r>
            <a:endParaRPr sz="16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Title: Regional Special Education Director (Heartland AEA Region)</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Division of Special Education</a:t>
            </a:r>
            <a:endParaRPr sz="1600" b="0" i="0" u="none" strike="noStrike" cap="none">
              <a:solidFill>
                <a:srgbClr val="000000"/>
              </a:solidFill>
              <a:latin typeface="Arial"/>
              <a:ea typeface="Arial"/>
              <a:cs typeface="Arial"/>
              <a:sym typeface="Arial"/>
            </a:endParaRPr>
          </a:p>
        </p:txBody>
      </p:sp>
      <p:pic>
        <p:nvPicPr>
          <p:cNvPr id="62" name="Google Shape;62;g3d4c187eeb0_0_0" descr="Photo of Matt Cretsinger."/>
          <p:cNvPicPr preferRelativeResize="0"/>
          <p:nvPr/>
        </p:nvPicPr>
        <p:blipFill>
          <a:blip r:embed="rId6">
            <a:alphaModFix/>
          </a:blip>
          <a:stretch>
            <a:fillRect/>
          </a:stretch>
        </p:blipFill>
        <p:spPr>
          <a:xfrm>
            <a:off x="9589988" y="1475664"/>
            <a:ext cx="2152575" cy="2721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7"/>
          <p:cNvSpPr txBox="1">
            <a:spLocks noGrp="1"/>
          </p:cNvSpPr>
          <p:nvPr>
            <p:ph type="title"/>
          </p:nvPr>
        </p:nvSpPr>
        <p:spPr>
          <a:xfrm>
            <a:off x="408561" y="428017"/>
            <a:ext cx="3540869" cy="590652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Questions from the Field</a:t>
            </a:r>
            <a:endParaRPr/>
          </a:p>
        </p:txBody>
      </p:sp>
      <p:sp>
        <p:nvSpPr>
          <p:cNvPr id="231" name="Google Shape;231;p7"/>
          <p:cNvSpPr txBox="1"/>
          <p:nvPr/>
        </p:nvSpPr>
        <p:spPr>
          <a:xfrm>
            <a:off x="4591450" y="188949"/>
            <a:ext cx="7017300" cy="6240900"/>
          </a:xfrm>
          <a:prstGeom prst="rect">
            <a:avLst/>
          </a:prstGeom>
          <a:noFill/>
          <a:ln>
            <a:noFill/>
          </a:ln>
        </p:spPr>
        <p:txBody>
          <a:bodyPr spcFirstLastPara="1" wrap="square" lIns="91425" tIns="45700" rIns="91425" bIns="45700" anchor="ctr" anchorCtr="0">
            <a:noAutofit/>
          </a:bodyPr>
          <a:lstStyle/>
          <a:p>
            <a:pPr marL="457200" lvl="0" indent="-381000" algn="l" rtl="0">
              <a:lnSpc>
                <a:spcPct val="115000"/>
              </a:lnSpc>
              <a:spcBef>
                <a:spcPts val="1000"/>
              </a:spcBef>
              <a:spcAft>
                <a:spcPts val="0"/>
              </a:spcAft>
              <a:buClr>
                <a:srgbClr val="000000"/>
              </a:buClr>
              <a:buSzPts val="2400"/>
              <a:buChar char="●"/>
            </a:pPr>
            <a:r>
              <a:rPr lang="en-US" sz="2400">
                <a:solidFill>
                  <a:srgbClr val="000000"/>
                </a:solidFill>
              </a:rPr>
              <a:t>Please post your questions in the Q&amp;A</a:t>
            </a:r>
            <a:endParaRPr sz="2400">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sz="2400">
                <a:solidFill>
                  <a:srgbClr val="000000"/>
                </a:solidFill>
              </a:rPr>
              <a:t>Contact your RSED with any follow up questions </a:t>
            </a:r>
            <a:endParaRPr sz="2400">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sz="2400">
                <a:solidFill>
                  <a:srgbClr val="000000"/>
                </a:solidFill>
              </a:rPr>
              <a:t>Slides will be posted on the DE website after the webinar</a:t>
            </a:r>
            <a:endParaRPr sz="2400">
              <a:solidFill>
                <a:srgbClr val="000000"/>
              </a:solidFill>
            </a:endParaRPr>
          </a:p>
          <a:p>
            <a:pPr marL="457200" lvl="0" indent="0" algn="l" rtl="0">
              <a:lnSpc>
                <a:spcPct val="115000"/>
              </a:lnSpc>
              <a:spcBef>
                <a:spcPts val="1000"/>
              </a:spcBef>
              <a:spcAft>
                <a:spcPts val="0"/>
              </a:spcAft>
              <a:buNone/>
            </a:pPr>
            <a:r>
              <a:rPr lang="en-US" sz="2000" u="sng">
                <a:solidFill>
                  <a:srgbClr val="0563C1"/>
                </a:solidFill>
                <a:hlinkClick r:id="rId3">
                  <a:extLst>
                    <a:ext uri="{A12FA001-AC4F-418D-AE19-62706E023703}">
                      <ahyp:hlinkClr xmlns:ahyp="http://schemas.microsoft.com/office/drawing/2018/hyperlinkcolor" val="tx"/>
                    </a:ext>
                  </a:extLst>
                </a:hlinkClick>
              </a:rPr>
              <a:t>Policy &amp; Practice Webinar Series &amp; Recordings | Department of Education</a:t>
            </a:r>
            <a:endParaRPr sz="2000" u="sng">
              <a:solidFill>
                <a:srgbClr val="0563C1"/>
              </a:solidFill>
            </a:endParaRPr>
          </a:p>
          <a:p>
            <a:pPr marL="0" lvl="0" indent="0" algn="l" rtl="0">
              <a:lnSpc>
                <a:spcPct val="90000"/>
              </a:lnSpc>
              <a:spcBef>
                <a:spcPts val="1000"/>
              </a:spcBef>
              <a:spcAft>
                <a:spcPts val="0"/>
              </a:spcAft>
              <a:buNone/>
            </a:pPr>
            <a:endParaRPr sz="2800">
              <a:solidFill>
                <a:srgbClr val="000000"/>
              </a:solidFill>
            </a:endParaRPr>
          </a:p>
        </p:txBody>
      </p:sp>
      <p:pic>
        <p:nvPicPr>
          <p:cNvPr id="229" name="Google Shape;229;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6429982"/>
            <a:ext cx="12192000" cy="428017"/>
          </a:xfrm>
          <a:prstGeom prst="rect">
            <a:avLst/>
          </a:prstGeom>
          <a:noFill/>
          <a:ln>
            <a:noFill/>
          </a:ln>
        </p:spPr>
      </p:pic>
      <p:pic>
        <p:nvPicPr>
          <p:cNvPr id="230" name="Google Shape;230;p7">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5">
            <a:alphaModFix/>
          </a:blip>
          <a:srcRect/>
          <a:stretch/>
        </p:blipFill>
        <p:spPr>
          <a:xfrm>
            <a:off x="4362451" y="4961696"/>
            <a:ext cx="1919100" cy="1160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cc4603eb09_0_0"/>
          <p:cNvSpPr txBox="1">
            <a:spLocks noGrp="1"/>
          </p:cNvSpPr>
          <p:nvPr>
            <p:ph type="title"/>
          </p:nvPr>
        </p:nvSpPr>
        <p:spPr>
          <a:xfrm>
            <a:off x="452275" y="0"/>
            <a:ext cx="11739600" cy="71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a:t>Future Policy and Practice Webinars</a:t>
            </a:r>
            <a:endParaRPr/>
          </a:p>
        </p:txBody>
      </p:sp>
      <p:sp>
        <p:nvSpPr>
          <p:cNvPr id="237" name="Google Shape;237;g3cc4603eb09_0_0"/>
          <p:cNvSpPr txBox="1">
            <a:spLocks noGrp="1"/>
          </p:cNvSpPr>
          <p:nvPr>
            <p:ph type="body" idx="1"/>
          </p:nvPr>
        </p:nvSpPr>
        <p:spPr>
          <a:xfrm>
            <a:off x="452275" y="1080150"/>
            <a:ext cx="11604000" cy="53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u="sng">
                <a:solidFill>
                  <a:schemeClr val="hlink"/>
                </a:solidFill>
                <a:hlinkClick r:id="rId3"/>
              </a:rPr>
              <a:t>Upcoming Topics and Dates</a:t>
            </a:r>
            <a:r>
              <a:rPr lang="en-US" sz="2600"/>
              <a:t> (</a:t>
            </a:r>
            <a:r>
              <a:rPr lang="en-US" sz="2600">
                <a:solidFill>
                  <a:srgbClr val="262828"/>
                </a:solidFill>
              </a:rPr>
              <a:t>8:30 am - 9:30 am)</a:t>
            </a:r>
            <a:endParaRPr sz="2600">
              <a:solidFill>
                <a:srgbClr val="262828"/>
              </a:solidFill>
            </a:endParaRPr>
          </a:p>
          <a:p>
            <a:pPr marL="457200" lvl="0" indent="-393700" algn="l" rtl="0">
              <a:lnSpc>
                <a:spcPct val="150000"/>
              </a:lnSpc>
              <a:spcBef>
                <a:spcPts val="1000"/>
              </a:spcBef>
              <a:spcAft>
                <a:spcPts val="0"/>
              </a:spcAft>
              <a:buClr>
                <a:srgbClr val="262828"/>
              </a:buClr>
              <a:buSzPts val="2600"/>
              <a:buChar char="●"/>
            </a:pPr>
            <a:r>
              <a:rPr lang="en-US" sz="2600">
                <a:solidFill>
                  <a:srgbClr val="262828"/>
                </a:solidFill>
              </a:rPr>
              <a:t>May 13, 2026: Dispute Resolution</a:t>
            </a:r>
            <a:endParaRPr sz="2600">
              <a:solidFill>
                <a:srgbClr val="262828"/>
              </a:solidFill>
            </a:endParaRPr>
          </a:p>
          <a:p>
            <a:pPr marL="457200" lvl="0" indent="-393700" algn="l" rtl="0">
              <a:lnSpc>
                <a:spcPct val="115000"/>
              </a:lnSpc>
              <a:spcBef>
                <a:spcPts val="0"/>
              </a:spcBef>
              <a:spcAft>
                <a:spcPts val="0"/>
              </a:spcAft>
              <a:buClr>
                <a:srgbClr val="262828"/>
              </a:buClr>
              <a:buSzPts val="2600"/>
              <a:buChar char="●"/>
            </a:pPr>
            <a:r>
              <a:rPr lang="en-US" sz="2600">
                <a:solidFill>
                  <a:srgbClr val="262828"/>
                </a:solidFill>
              </a:rPr>
              <a:t>June 10, 2026: End of Year Program Evaluation (ACHIEVE) and Year-to-Year Data Comparison</a:t>
            </a:r>
            <a:endParaRPr sz="2600">
              <a:solidFill>
                <a:srgbClr val="262828"/>
              </a:solidFill>
            </a:endParaRPr>
          </a:p>
          <a:p>
            <a:pPr marL="0" lvl="0" indent="0" algn="l" rtl="0">
              <a:lnSpc>
                <a:spcPct val="115000"/>
              </a:lnSpc>
              <a:spcBef>
                <a:spcPts val="1000"/>
              </a:spcBef>
              <a:spcAft>
                <a:spcPts val="1300"/>
              </a:spcAft>
              <a:buSzPts val="1800"/>
              <a:buNone/>
            </a:pPr>
            <a:endParaRPr sz="2900"/>
          </a:p>
        </p:txBody>
      </p:sp>
      <p:pic>
        <p:nvPicPr>
          <p:cNvPr id="238" name="Google Shape;238;g3cc4603eb09_0_0" descr="Graphic for the Special Education Policy and Practice Webinar Series."/>
          <p:cNvPicPr preferRelativeResize="0"/>
          <p:nvPr/>
        </p:nvPicPr>
        <p:blipFill rotWithShape="1">
          <a:blip r:embed="rId4">
            <a:alphaModFix/>
          </a:blip>
          <a:srcRect/>
          <a:stretch/>
        </p:blipFill>
        <p:spPr>
          <a:xfrm>
            <a:off x="4747176" y="4161975"/>
            <a:ext cx="2697651" cy="2023250"/>
          </a:xfrm>
          <a:prstGeom prst="rect">
            <a:avLst/>
          </a:prstGeom>
          <a:noFill/>
          <a:ln>
            <a:noFill/>
          </a:ln>
          <a:effectLst>
            <a:outerShdw blurRad="57150" dist="19050" dir="5400000" algn="bl" rotWithShape="0">
              <a:srgbClr val="000000">
                <a:alpha val="4863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500"/>
              <a:buFont typeface="Arial"/>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382f09c339b_25_43"/>
          <p:cNvSpPr txBox="1">
            <a:spLocks noGrp="1"/>
          </p:cNvSpPr>
          <p:nvPr>
            <p:ph type="title"/>
          </p:nvPr>
        </p:nvSpPr>
        <p:spPr>
          <a:xfrm>
            <a:off x="452275" y="0"/>
            <a:ext cx="11322900" cy="7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Participants will understand:</a:t>
            </a:r>
            <a:endParaRPr/>
          </a:p>
        </p:txBody>
      </p:sp>
      <p:sp>
        <p:nvSpPr>
          <p:cNvPr id="70" name="Google Shape;70;g382f09c339b_25_43"/>
          <p:cNvSpPr txBox="1">
            <a:spLocks noGrp="1"/>
          </p:cNvSpPr>
          <p:nvPr>
            <p:ph type="body" idx="1"/>
          </p:nvPr>
        </p:nvSpPr>
        <p:spPr>
          <a:xfrm>
            <a:off x="539275" y="893450"/>
            <a:ext cx="11235900" cy="5047200"/>
          </a:xfrm>
          <a:prstGeom prst="rect">
            <a:avLst/>
          </a:prstGeom>
          <a:noFill/>
          <a:ln>
            <a:noFill/>
          </a:ln>
        </p:spPr>
        <p:txBody>
          <a:bodyPr spcFirstLastPara="1" wrap="square" lIns="91425" tIns="45700" rIns="91425" bIns="45700" anchor="t" anchorCtr="0">
            <a:noAutofit/>
          </a:bodyPr>
          <a:lstStyle/>
          <a:p>
            <a:pPr marL="609600" lvl="0" indent="-495300" algn="l" rtl="0">
              <a:lnSpc>
                <a:spcPct val="100000"/>
              </a:lnSpc>
              <a:spcBef>
                <a:spcPts val="1000"/>
              </a:spcBef>
              <a:spcAft>
                <a:spcPts val="0"/>
              </a:spcAft>
              <a:buClr>
                <a:schemeClr val="dk1"/>
              </a:buClr>
              <a:buSzPts val="3000"/>
              <a:buAutoNum type="arabicPeriod"/>
            </a:pPr>
            <a:r>
              <a:rPr lang="en-US" sz="2700"/>
              <a:t>How to respond to parent requests</a:t>
            </a:r>
            <a:endParaRPr sz="2700"/>
          </a:p>
          <a:p>
            <a:pPr marL="609600" lvl="0" indent="-476250" algn="l" rtl="0">
              <a:lnSpc>
                <a:spcPct val="100000"/>
              </a:lnSpc>
              <a:spcBef>
                <a:spcPts val="1300"/>
              </a:spcBef>
              <a:spcAft>
                <a:spcPts val="0"/>
              </a:spcAft>
              <a:buSzPts val="2700"/>
              <a:buAutoNum type="arabicPeriod"/>
            </a:pPr>
            <a:r>
              <a:rPr lang="en-US" sz="2700"/>
              <a:t>How to appropriately convene an IEP team to discuss a student’s access to FAPE</a:t>
            </a:r>
            <a:endParaRPr sz="2700"/>
          </a:p>
          <a:p>
            <a:pPr marL="609600" lvl="0" indent="-476250" algn="l" rtl="0">
              <a:lnSpc>
                <a:spcPct val="100000"/>
              </a:lnSpc>
              <a:spcBef>
                <a:spcPts val="1300"/>
              </a:spcBef>
              <a:spcAft>
                <a:spcPts val="0"/>
              </a:spcAft>
              <a:buSzPts val="2700"/>
              <a:buAutoNum type="arabicPeriod"/>
            </a:pPr>
            <a:r>
              <a:rPr lang="en-US" sz="2700"/>
              <a:t>Information related to common parent requests</a:t>
            </a:r>
            <a:endParaRPr sz="2700"/>
          </a:p>
          <a:p>
            <a:pPr marL="609600" lvl="0" indent="-476250" algn="l" rtl="0">
              <a:lnSpc>
                <a:spcPct val="100000"/>
              </a:lnSpc>
              <a:spcBef>
                <a:spcPts val="1300"/>
              </a:spcBef>
              <a:spcAft>
                <a:spcPts val="0"/>
              </a:spcAft>
              <a:buSzPts val="2700"/>
              <a:buAutoNum type="arabicPeriod"/>
            </a:pPr>
            <a:r>
              <a:rPr lang="en-US" sz="2700"/>
              <a:t>What to consider when discussing proposals and refusals related to common parent requests</a:t>
            </a:r>
            <a:endParaRPr sz="2700"/>
          </a:p>
          <a:p>
            <a:pPr marL="609600" lvl="0" indent="-476250" algn="l" rtl="0">
              <a:lnSpc>
                <a:spcPct val="100000"/>
              </a:lnSpc>
              <a:spcBef>
                <a:spcPts val="1300"/>
              </a:spcBef>
              <a:spcAft>
                <a:spcPts val="0"/>
              </a:spcAft>
              <a:buSzPts val="2700"/>
              <a:buAutoNum type="arabicPeriod"/>
            </a:pPr>
            <a:r>
              <a:rPr lang="en-US" sz="2700"/>
              <a:t>What to consider when documenting IEP team determinations </a:t>
            </a:r>
            <a:endParaRPr sz="2700"/>
          </a:p>
          <a:p>
            <a:pPr marL="609600" lvl="0" indent="-476250" algn="l" rtl="0">
              <a:lnSpc>
                <a:spcPct val="100000"/>
              </a:lnSpc>
              <a:spcBef>
                <a:spcPts val="1300"/>
              </a:spcBef>
              <a:spcAft>
                <a:spcPts val="1300"/>
              </a:spcAft>
              <a:buSzPts val="2700"/>
              <a:buAutoNum type="arabicPeriod"/>
            </a:pPr>
            <a:r>
              <a:rPr lang="en-US" sz="2700"/>
              <a:t>Relevant case law implications related to parent requests and FAPE</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82f09c339b_25_236"/>
          <p:cNvSpPr txBox="1">
            <a:spLocks noGrp="1"/>
          </p:cNvSpPr>
          <p:nvPr>
            <p:ph type="title"/>
          </p:nvPr>
        </p:nvSpPr>
        <p:spPr>
          <a:xfrm>
            <a:off x="625034" y="2806300"/>
            <a:ext cx="11060400" cy="216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500"/>
              <a:buFont typeface="Arial"/>
              <a:buNone/>
            </a:pPr>
            <a:r>
              <a:rPr lang="en-US"/>
              <a:t>IEP Team Response to Parent Requests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c4fbd56596_0_66"/>
          <p:cNvSpPr txBox="1">
            <a:spLocks noGrp="1"/>
          </p:cNvSpPr>
          <p:nvPr>
            <p:ph type="title"/>
          </p:nvPr>
        </p:nvSpPr>
        <p:spPr>
          <a:xfrm>
            <a:off x="452275" y="0"/>
            <a:ext cx="11557500" cy="73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General Education Programming</a:t>
            </a:r>
            <a:endParaRPr/>
          </a:p>
        </p:txBody>
      </p:sp>
      <p:sp>
        <p:nvSpPr>
          <p:cNvPr id="81" name="Google Shape;81;g3c4fbd56596_0_66"/>
          <p:cNvSpPr txBox="1">
            <a:spLocks noGrp="1"/>
          </p:cNvSpPr>
          <p:nvPr>
            <p:ph type="body" idx="1"/>
          </p:nvPr>
        </p:nvSpPr>
        <p:spPr>
          <a:xfrm>
            <a:off x="292850" y="849525"/>
            <a:ext cx="11806500" cy="5497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t>The State Educational Agency (SEA) establishes the standards for education in Iowa. </a:t>
            </a:r>
            <a:endParaRPr sz="2400"/>
          </a:p>
          <a:p>
            <a:pPr marL="0" lvl="0" indent="0" algn="l" rtl="0">
              <a:lnSpc>
                <a:spcPct val="115000"/>
              </a:lnSpc>
              <a:spcBef>
                <a:spcPts val="1300"/>
              </a:spcBef>
              <a:spcAft>
                <a:spcPts val="0"/>
              </a:spcAft>
              <a:buNone/>
            </a:pPr>
            <a:r>
              <a:rPr lang="en-US" sz="2400" b="1"/>
              <a:t>IEP teams must consider the general education curriculum. </a:t>
            </a:r>
            <a:endParaRPr sz="2400" b="1"/>
          </a:p>
          <a:p>
            <a:pPr marL="914400" lvl="0" indent="-381000" algn="l" rtl="0">
              <a:lnSpc>
                <a:spcPct val="100000"/>
              </a:lnSpc>
              <a:spcBef>
                <a:spcPts val="0"/>
              </a:spcBef>
              <a:spcAft>
                <a:spcPts val="0"/>
              </a:spcAft>
              <a:buSzPts val="2400"/>
              <a:buChar char="●"/>
            </a:pPr>
            <a:r>
              <a:rPr lang="en-US" sz="2400"/>
              <a:t>The Iowa Academic Standards </a:t>
            </a:r>
            <a:endParaRPr sz="2400"/>
          </a:p>
          <a:p>
            <a:pPr marL="914400" lvl="0" indent="-381000" algn="l" rtl="0">
              <a:lnSpc>
                <a:spcPct val="100000"/>
              </a:lnSpc>
              <a:spcBef>
                <a:spcPts val="1000"/>
              </a:spcBef>
              <a:spcAft>
                <a:spcPts val="0"/>
              </a:spcAft>
              <a:buSzPts val="2400"/>
              <a:buChar char="●"/>
            </a:pPr>
            <a:r>
              <a:rPr lang="en-US" sz="2400"/>
              <a:t>Essential Elements or </a:t>
            </a:r>
            <a:endParaRPr sz="2400"/>
          </a:p>
          <a:p>
            <a:pPr marL="914400" lvl="0" indent="-381000" algn="l" rtl="0">
              <a:lnSpc>
                <a:spcPct val="100000"/>
              </a:lnSpc>
              <a:spcBef>
                <a:spcPts val="1000"/>
              </a:spcBef>
              <a:spcAft>
                <a:spcPts val="0"/>
              </a:spcAft>
              <a:buSzPts val="2400"/>
              <a:buChar char="●"/>
            </a:pPr>
            <a:r>
              <a:rPr lang="en-US" sz="2400"/>
              <a:t>Early Learning Standards </a:t>
            </a:r>
            <a:endParaRPr sz="2400"/>
          </a:p>
          <a:p>
            <a:pPr marL="914400" lvl="0" indent="0" algn="l" rtl="0">
              <a:lnSpc>
                <a:spcPct val="100000"/>
              </a:lnSpc>
              <a:spcBef>
                <a:spcPts val="1000"/>
              </a:spcBef>
              <a:spcAft>
                <a:spcPts val="0"/>
              </a:spcAft>
              <a:buNone/>
            </a:pPr>
            <a:endParaRPr sz="2400"/>
          </a:p>
          <a:p>
            <a:pPr marL="0" lvl="0" indent="0" algn="l" rtl="0">
              <a:lnSpc>
                <a:spcPct val="115000"/>
              </a:lnSpc>
              <a:spcBef>
                <a:spcPts val="1000"/>
              </a:spcBef>
              <a:spcAft>
                <a:spcPts val="0"/>
              </a:spcAft>
              <a:buNone/>
            </a:pPr>
            <a:r>
              <a:rPr lang="en-US" sz="2400" b="1"/>
              <a:t>Additional educational standards established in Iowa include: </a:t>
            </a:r>
            <a:endParaRPr sz="2400" b="1"/>
          </a:p>
          <a:p>
            <a:pPr marL="914400" lvl="0" indent="-381000" algn="l" rtl="0">
              <a:lnSpc>
                <a:spcPct val="115000"/>
              </a:lnSpc>
              <a:spcBef>
                <a:spcPts val="0"/>
              </a:spcBef>
              <a:spcAft>
                <a:spcPts val="0"/>
              </a:spcAft>
              <a:buSzPts val="2400"/>
              <a:buChar char="●"/>
            </a:pPr>
            <a:r>
              <a:rPr lang="en-US" sz="2400"/>
              <a:t>Chapter 12 - General Accreditation Standards</a:t>
            </a:r>
            <a:endParaRPr sz="2400"/>
          </a:p>
          <a:p>
            <a:pPr marL="914400" lvl="0" indent="-381000" algn="l" rtl="0">
              <a:lnSpc>
                <a:spcPct val="100000"/>
              </a:lnSpc>
              <a:spcBef>
                <a:spcPts val="1000"/>
              </a:spcBef>
              <a:spcAft>
                <a:spcPts val="0"/>
              </a:spcAft>
              <a:buSzPts val="2400"/>
              <a:buChar char="●"/>
            </a:pPr>
            <a:r>
              <a:rPr lang="en-US" sz="2400"/>
              <a:t>Chapter 103 - Corporal Punishment, Physical Restraint, Seclusion and other physical contact with students</a:t>
            </a:r>
            <a:endParaRPr sz="2400"/>
          </a:p>
          <a:p>
            <a:pPr marL="914400" lvl="0" indent="-381000" algn="l" rtl="0">
              <a:lnSpc>
                <a:spcPct val="115000"/>
              </a:lnSpc>
              <a:spcBef>
                <a:spcPts val="1000"/>
              </a:spcBef>
              <a:spcAft>
                <a:spcPts val="1000"/>
              </a:spcAft>
              <a:buSzPts val="2400"/>
              <a:buChar char="●"/>
            </a:pPr>
            <a:r>
              <a:rPr lang="en-US" sz="2400"/>
              <a:t>Every other chapter of law that establishes standards for education in Iowa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c4fbd56596_0_61"/>
          <p:cNvSpPr txBox="1">
            <a:spLocks noGrp="1"/>
          </p:cNvSpPr>
          <p:nvPr>
            <p:ph type="title"/>
          </p:nvPr>
        </p:nvSpPr>
        <p:spPr>
          <a:xfrm>
            <a:off x="452275" y="0"/>
            <a:ext cx="11393400" cy="70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Free Appropriate Public Education (FAPE)</a:t>
            </a:r>
            <a:endParaRPr/>
          </a:p>
        </p:txBody>
      </p:sp>
      <p:sp>
        <p:nvSpPr>
          <p:cNvPr id="87" name="Google Shape;87;g3c4fbd56596_0_61"/>
          <p:cNvSpPr txBox="1">
            <a:spLocks noGrp="1"/>
          </p:cNvSpPr>
          <p:nvPr>
            <p:ph type="body" idx="1"/>
          </p:nvPr>
        </p:nvSpPr>
        <p:spPr>
          <a:xfrm>
            <a:off x="269425" y="1098750"/>
            <a:ext cx="11769000" cy="5239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b="1"/>
              <a:t>Special education and related services that:</a:t>
            </a:r>
            <a:endParaRPr sz="2400" b="1"/>
          </a:p>
          <a:p>
            <a:pPr marL="457200" lvl="0" indent="0" algn="l" rtl="0">
              <a:lnSpc>
                <a:spcPct val="115000"/>
              </a:lnSpc>
              <a:spcBef>
                <a:spcPts val="1300"/>
              </a:spcBef>
              <a:spcAft>
                <a:spcPts val="0"/>
              </a:spcAft>
              <a:buNone/>
            </a:pPr>
            <a:r>
              <a:rPr lang="en-US" sz="2400"/>
              <a:t>(a) Are provided at public expense, under public supervision and direction, and without charge </a:t>
            </a:r>
            <a:endParaRPr sz="2400"/>
          </a:p>
          <a:p>
            <a:pPr marL="457200" lvl="0" indent="0" algn="l" rtl="0">
              <a:lnSpc>
                <a:spcPct val="115000"/>
              </a:lnSpc>
              <a:spcBef>
                <a:spcPts val="1300"/>
              </a:spcBef>
              <a:spcAft>
                <a:spcPts val="0"/>
              </a:spcAft>
              <a:buNone/>
            </a:pPr>
            <a:r>
              <a:rPr lang="en-US" sz="2400"/>
              <a:t>(b) Meet the standards of the SEA</a:t>
            </a:r>
            <a:endParaRPr sz="2400"/>
          </a:p>
          <a:p>
            <a:pPr marL="457200" lvl="0" indent="0" algn="l" rtl="0">
              <a:lnSpc>
                <a:spcPct val="115000"/>
              </a:lnSpc>
              <a:spcBef>
                <a:spcPts val="1300"/>
              </a:spcBef>
              <a:spcAft>
                <a:spcPts val="0"/>
              </a:spcAft>
              <a:buNone/>
            </a:pPr>
            <a:r>
              <a:rPr lang="en-US" sz="2400"/>
              <a:t>(c) Include an appropriate preschool, elementary school, or secondary school education </a:t>
            </a:r>
            <a:endParaRPr sz="2400"/>
          </a:p>
          <a:p>
            <a:pPr marL="457200" lvl="0" indent="0" algn="l" rtl="0">
              <a:lnSpc>
                <a:spcPct val="115000"/>
              </a:lnSpc>
              <a:spcBef>
                <a:spcPts val="1300"/>
              </a:spcBef>
              <a:spcAft>
                <a:spcPts val="1300"/>
              </a:spcAft>
              <a:buNone/>
            </a:pPr>
            <a:r>
              <a:rPr lang="en-US" sz="2400"/>
              <a:t>(d) Are provided in conformity with an individualized education program (IEP) that meets the requirements of §§300.320 through 300.324. (34 C.F.R. § 300.17; Iowa Administrative Code r. 281-41.17) </a:t>
            </a:r>
            <a:endParaRPr sz="2400"/>
          </a:p>
        </p:txBody>
      </p:sp>
      <p:sp>
        <p:nvSpPr>
          <p:cNvPr id="88" name="Google Shape;88;g3c4fbd56596_0_61"/>
          <p:cNvSpPr txBox="1"/>
          <p:nvPr/>
        </p:nvSpPr>
        <p:spPr>
          <a:xfrm>
            <a:off x="5653525" y="5852250"/>
            <a:ext cx="6469800" cy="486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US"/>
              <a:t>Source: </a:t>
            </a:r>
            <a:r>
              <a:rPr lang="en-US" u="sng">
                <a:solidFill>
                  <a:srgbClr val="2200CC"/>
                </a:solidFill>
                <a:hlinkClick r:id="rId3">
                  <a:extLst>
                    <a:ext uri="{A12FA001-AC4F-418D-AE19-62706E023703}">
                      <ahyp:hlinkClr xmlns:ahyp="http://schemas.microsoft.com/office/drawing/2018/hyperlinkcolor" val="tx"/>
                    </a:ext>
                  </a:extLst>
                </a:hlinkClick>
              </a:rPr>
              <a:t>https://educate.iowa.gov/media/6323/download?inline</a:t>
            </a:r>
            <a:r>
              <a:rPr lang="en-US">
                <a:solidFill>
                  <a:schemeClr val="dk1"/>
                </a:solidFill>
              </a:rPr>
              <a:t> </a:t>
            </a:r>
            <a:endParaRPr sz="25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c4fbd56596_0_71"/>
          <p:cNvSpPr txBox="1">
            <a:spLocks noGrp="1"/>
          </p:cNvSpPr>
          <p:nvPr>
            <p:ph type="title"/>
          </p:nvPr>
        </p:nvSpPr>
        <p:spPr>
          <a:xfrm>
            <a:off x="452275" y="0"/>
            <a:ext cx="11683800" cy="70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Individualized Education Program (IEP)</a:t>
            </a:r>
            <a:endParaRPr/>
          </a:p>
        </p:txBody>
      </p:sp>
      <p:sp>
        <p:nvSpPr>
          <p:cNvPr id="94" name="Google Shape;94;g3c4fbd56596_0_71"/>
          <p:cNvSpPr txBox="1">
            <a:spLocks noGrp="1"/>
          </p:cNvSpPr>
          <p:nvPr>
            <p:ph type="body" idx="1"/>
          </p:nvPr>
        </p:nvSpPr>
        <p:spPr>
          <a:xfrm>
            <a:off x="183700" y="1040000"/>
            <a:ext cx="11592600" cy="5395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a:t>An IEP serves as the articulation of the IEP team’s vision of FAPE.</a:t>
            </a:r>
            <a:endParaRPr sz="2400" b="1"/>
          </a:p>
          <a:p>
            <a:pPr marL="0" lvl="0" indent="0" algn="l" rtl="0">
              <a:spcBef>
                <a:spcPts val="1300"/>
              </a:spcBef>
              <a:spcAft>
                <a:spcPts val="0"/>
              </a:spcAft>
              <a:buClr>
                <a:schemeClr val="dk1"/>
              </a:buClr>
              <a:buSzPts val="1100"/>
              <a:buFont typeface="Arial"/>
              <a:buNone/>
            </a:pPr>
            <a:r>
              <a:rPr lang="en-US" sz="2400"/>
              <a:t>The process of developing, reviewing and revising an IEP includes five phases:</a:t>
            </a:r>
            <a:endParaRPr sz="2400"/>
          </a:p>
          <a:p>
            <a:pPr marL="914400" lvl="0" indent="-361950" algn="l" rtl="0">
              <a:spcBef>
                <a:spcPts val="1000"/>
              </a:spcBef>
              <a:spcAft>
                <a:spcPts val="0"/>
              </a:spcAft>
              <a:buSzPts val="2100"/>
              <a:buAutoNum type="arabicPeriod"/>
            </a:pPr>
            <a:r>
              <a:rPr lang="en-US" sz="2400"/>
              <a:t>Identify present levels of academic achievement and functional performance.</a:t>
            </a:r>
            <a:endParaRPr sz="2400"/>
          </a:p>
          <a:p>
            <a:pPr marL="914400" lvl="0" indent="-361950" algn="l" rtl="0">
              <a:spcBef>
                <a:spcPts val="1000"/>
              </a:spcBef>
              <a:spcAft>
                <a:spcPts val="0"/>
              </a:spcAft>
              <a:buSzPts val="2100"/>
              <a:buAutoNum type="arabicPeriod"/>
            </a:pPr>
            <a:r>
              <a:rPr lang="en-US" sz="2400"/>
              <a:t>Develop measurable annual goals and determine effective progress monitoring strategies.</a:t>
            </a:r>
            <a:endParaRPr sz="2400"/>
          </a:p>
          <a:p>
            <a:pPr marL="914400" lvl="0" indent="-361950" algn="l" rtl="0">
              <a:spcBef>
                <a:spcPts val="1000"/>
              </a:spcBef>
              <a:spcAft>
                <a:spcPts val="0"/>
              </a:spcAft>
              <a:buSzPts val="2100"/>
              <a:buAutoNum type="arabicPeriod"/>
            </a:pPr>
            <a:r>
              <a:rPr lang="en-US" sz="2400"/>
              <a:t>Determine and describe all special education services, activities and supports.</a:t>
            </a:r>
            <a:endParaRPr sz="2400"/>
          </a:p>
          <a:p>
            <a:pPr marL="914400" lvl="0" indent="-361950" algn="l" rtl="0">
              <a:spcBef>
                <a:spcPts val="1000"/>
              </a:spcBef>
              <a:spcAft>
                <a:spcPts val="0"/>
              </a:spcAft>
              <a:buSzPts val="2100"/>
              <a:buAutoNum type="arabicPeriod"/>
            </a:pPr>
            <a:r>
              <a:rPr lang="en-US" sz="2400"/>
              <a:t>Determine the least restrictive environment (LRE) and additional considerations.</a:t>
            </a:r>
            <a:endParaRPr sz="2400"/>
          </a:p>
          <a:p>
            <a:pPr marL="914400" lvl="0" indent="-361950" algn="l" rtl="0">
              <a:spcBef>
                <a:spcPts val="1000"/>
              </a:spcBef>
              <a:spcAft>
                <a:spcPts val="0"/>
              </a:spcAft>
              <a:buSzPts val="2100"/>
              <a:buAutoNum type="arabicPeriod"/>
            </a:pPr>
            <a:r>
              <a:rPr lang="en-US" sz="2400"/>
              <a:t>Determine how progress will be reported to parents.</a:t>
            </a:r>
            <a:endParaRPr sz="2700">
              <a:highlight>
                <a:srgbClr val="FFFFFF"/>
              </a:highlight>
            </a:endParaRPr>
          </a:p>
          <a:p>
            <a:pPr marL="0" lvl="0" indent="0" algn="l" rtl="0">
              <a:lnSpc>
                <a:spcPct val="115000"/>
              </a:lnSpc>
              <a:spcBef>
                <a:spcPts val="1000"/>
              </a:spcBef>
              <a:spcAft>
                <a:spcPts val="1300"/>
              </a:spcAft>
              <a:buNone/>
            </a:pPr>
            <a:endParaRPr sz="2900"/>
          </a:p>
        </p:txBody>
      </p:sp>
      <p:sp>
        <p:nvSpPr>
          <p:cNvPr id="95" name="Google Shape;95;g3c4fbd56596_0_71"/>
          <p:cNvSpPr txBox="1"/>
          <p:nvPr/>
        </p:nvSpPr>
        <p:spPr>
          <a:xfrm>
            <a:off x="2717225" y="5988499"/>
            <a:ext cx="92424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Source: </a:t>
            </a:r>
            <a:r>
              <a:rPr lang="en-US" u="sng">
                <a:solidFill>
                  <a:schemeClr val="hlink"/>
                </a:solidFill>
                <a:hlinkClick r:id="rId3"/>
              </a:rPr>
              <a:t>https://iowaideainfomation.org/special-education/individualized-education-programs/components-of-an-iep/</a:t>
            </a:r>
            <a:r>
              <a:rPr lang="en-US">
                <a:solidFill>
                  <a:schemeClr val="dk1"/>
                </a:solidFill>
              </a:rPr>
              <a:t>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c4fbd56596_0_76"/>
          <p:cNvSpPr txBox="1">
            <a:spLocks noGrp="1"/>
          </p:cNvSpPr>
          <p:nvPr>
            <p:ph type="title"/>
          </p:nvPr>
        </p:nvSpPr>
        <p:spPr>
          <a:xfrm>
            <a:off x="452275" y="0"/>
            <a:ext cx="11655000" cy="70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300"/>
              <a:buFont typeface="Arial"/>
              <a:buNone/>
            </a:pPr>
            <a:r>
              <a:rPr lang="en-US"/>
              <a:t>Responding to Requests for Services and Supports</a:t>
            </a:r>
            <a:endParaRPr/>
          </a:p>
        </p:txBody>
      </p:sp>
      <p:sp>
        <p:nvSpPr>
          <p:cNvPr id="101" name="Google Shape;101;g3c4fbd56596_0_76"/>
          <p:cNvSpPr txBox="1">
            <a:spLocks noGrp="1"/>
          </p:cNvSpPr>
          <p:nvPr>
            <p:ph type="body" idx="1"/>
          </p:nvPr>
        </p:nvSpPr>
        <p:spPr>
          <a:xfrm>
            <a:off x="206500" y="1111150"/>
            <a:ext cx="10602300" cy="4460100"/>
          </a:xfrm>
          <a:prstGeom prst="rect">
            <a:avLst/>
          </a:prstGeom>
          <a:noFill/>
          <a:ln>
            <a:noFill/>
          </a:ln>
        </p:spPr>
        <p:txBody>
          <a:bodyPr spcFirstLastPara="1" wrap="square" lIns="91425" tIns="45700" rIns="91425" bIns="45700" anchor="t" anchorCtr="0">
            <a:normAutofit/>
          </a:bodyPr>
          <a:lstStyle/>
          <a:p>
            <a:pPr marL="457200" lvl="0" indent="-361950" algn="l" rtl="0">
              <a:spcBef>
                <a:spcPts val="750"/>
              </a:spcBef>
              <a:spcAft>
                <a:spcPts val="0"/>
              </a:spcAft>
              <a:buSzPts val="2100"/>
              <a:buAutoNum type="arabicPeriod"/>
            </a:pPr>
            <a:r>
              <a:rPr lang="en-US" sz="2400"/>
              <a:t>Pause and Respond</a:t>
            </a:r>
            <a:endParaRPr sz="2400"/>
          </a:p>
          <a:p>
            <a:pPr marL="457200" lvl="0" indent="-361950" algn="l" rtl="0">
              <a:spcBef>
                <a:spcPts val="1000"/>
              </a:spcBef>
              <a:spcAft>
                <a:spcPts val="0"/>
              </a:spcAft>
              <a:buSzPts val="2100"/>
              <a:buAutoNum type="arabicPeriod"/>
            </a:pPr>
            <a:r>
              <a:rPr lang="en-US" sz="2400"/>
              <a:t>Identify necessary IEP team members and schedule an IEP team meeting</a:t>
            </a:r>
            <a:endParaRPr sz="2400"/>
          </a:p>
          <a:p>
            <a:pPr marL="457200" lvl="0" indent="-361950" algn="l" rtl="0">
              <a:spcBef>
                <a:spcPts val="1000"/>
              </a:spcBef>
              <a:spcAft>
                <a:spcPts val="0"/>
              </a:spcAft>
              <a:buSzPts val="2100"/>
              <a:buAutoNum type="arabicPeriod"/>
            </a:pPr>
            <a:r>
              <a:rPr lang="en-US" sz="2400"/>
              <a:t>Collect relevant data and develop proposal(s) for the IEP team to consider</a:t>
            </a:r>
            <a:endParaRPr sz="2400"/>
          </a:p>
          <a:p>
            <a:pPr marL="457200" lvl="0" indent="-361950" algn="l" rtl="0">
              <a:spcBef>
                <a:spcPts val="1000"/>
              </a:spcBef>
              <a:spcAft>
                <a:spcPts val="0"/>
              </a:spcAft>
              <a:buSzPts val="2100"/>
              <a:buAutoNum type="arabicPeriod"/>
            </a:pPr>
            <a:r>
              <a:rPr lang="en-US" sz="2400"/>
              <a:t>Convene the IEP team meeting, providing opportunities for input and feedback from all team members</a:t>
            </a:r>
            <a:endParaRPr sz="2400"/>
          </a:p>
          <a:p>
            <a:pPr marL="457200" lvl="0" indent="-361950" algn="l" rtl="0">
              <a:spcBef>
                <a:spcPts val="1000"/>
              </a:spcBef>
              <a:spcAft>
                <a:spcPts val="1000"/>
              </a:spcAft>
              <a:buSzPts val="2100"/>
              <a:buAutoNum type="arabicPeriod"/>
            </a:pPr>
            <a:r>
              <a:rPr lang="en-US" sz="2400"/>
              <a:t>Provide Prior Written Notice, amend IEP as needed and implement action steps with fidelity</a:t>
            </a:r>
            <a:endParaRPr sz="2400"/>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2197</Words>
  <Application>Microsoft Office PowerPoint</Application>
  <PresentationFormat>Widescreen</PresentationFormat>
  <Paragraphs>277</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Roboto</vt:lpstr>
      <vt:lpstr>Theme1</vt:lpstr>
      <vt:lpstr>Special Education Policy and Practice Webinar Series</vt:lpstr>
      <vt:lpstr>Welcome</vt:lpstr>
      <vt:lpstr>Today’s Presenters</vt:lpstr>
      <vt:lpstr>Participants will understand:</vt:lpstr>
      <vt:lpstr>IEP Team Response to Parent Requests</vt:lpstr>
      <vt:lpstr>General Education Programming</vt:lpstr>
      <vt:lpstr>Free Appropriate Public Education (FAPE)</vt:lpstr>
      <vt:lpstr>Individualized Education Program (IEP)</vt:lpstr>
      <vt:lpstr>Responding to Requests for Services and Supports</vt:lpstr>
      <vt:lpstr>Pause and Respond</vt:lpstr>
      <vt:lpstr>Identify Necessary IEP Team Members and Schedule IEP Team Meeting</vt:lpstr>
      <vt:lpstr>Collect Relevant Data and Develop Proposals</vt:lpstr>
      <vt:lpstr>Convene IEP Team Meeting</vt:lpstr>
      <vt:lpstr>Documentation and Implementation</vt:lpstr>
      <vt:lpstr>Special Requests</vt:lpstr>
      <vt:lpstr>Nursing and Health Services</vt:lpstr>
      <vt:lpstr>Nursing and Health Service Provider</vt:lpstr>
      <vt:lpstr>Online Learning</vt:lpstr>
      <vt:lpstr>Transportation</vt:lpstr>
      <vt:lpstr>Specific Service Delivery Provider/Materials Requests</vt:lpstr>
      <vt:lpstr>Specific Service Requests</vt:lpstr>
      <vt:lpstr>Consenting to Some, but Not All of the IEP</vt:lpstr>
      <vt:lpstr>Communication</vt:lpstr>
      <vt:lpstr>Extracurricular Participation</vt:lpstr>
      <vt:lpstr>Remember IEP Documentation</vt:lpstr>
      <vt:lpstr>Prior Written Notice</vt:lpstr>
      <vt:lpstr>IEP Documentation and Communication</vt:lpstr>
      <vt:lpstr>Court Case Implications</vt:lpstr>
      <vt:lpstr>Legal Trends and Considerations</vt:lpstr>
      <vt:lpstr>Questions from the Field</vt:lpstr>
      <vt:lpstr>Future Policy and Practice Webinars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Iowa Department of Education</dc:creator>
  <cp:lastModifiedBy>Beilke, Mary [IDOE]</cp:lastModifiedBy>
  <cp:revision>1</cp:revision>
  <dcterms:created xsi:type="dcterms:W3CDTF">2022-10-28T01:47:54Z</dcterms:created>
  <dcterms:modified xsi:type="dcterms:W3CDTF">2026-04-10T16:07:28Z</dcterms:modified>
</cp:coreProperties>
</file>