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1"/>
  </p:handoutMasterIdLst>
  <p:sldIdLst>
    <p:sldId id="264" r:id="rId2"/>
    <p:sldId id="265" r:id="rId3"/>
    <p:sldId id="270" r:id="rId4"/>
    <p:sldId id="271" r:id="rId5"/>
    <p:sldId id="272" r:id="rId6"/>
    <p:sldId id="273" r:id="rId7"/>
    <p:sldId id="274" r:id="rId8"/>
    <p:sldId id="275" r:id="rId9"/>
    <p:sldId id="276" r:id="rId10"/>
    <p:sldId id="277" r:id="rId11"/>
    <p:sldId id="278" r:id="rId12"/>
    <p:sldId id="287" r:id="rId13"/>
    <p:sldId id="280" r:id="rId14"/>
    <p:sldId id="281" r:id="rId15"/>
    <p:sldId id="282" r:id="rId16"/>
    <p:sldId id="283" r:id="rId17"/>
    <p:sldId id="284" r:id="rId18"/>
    <p:sldId id="285" r:id="rId19"/>
    <p:sldId id="286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617A"/>
    <a:srgbClr val="002C50"/>
    <a:srgbClr val="005BA3"/>
    <a:srgbClr val="002A4B"/>
    <a:srgbClr val="FFC200"/>
    <a:srgbClr val="33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7" autoAdjust="0"/>
    <p:restoredTop sz="94673" autoAdjust="0"/>
  </p:normalViewPr>
  <p:slideViewPr>
    <p:cSldViewPr snapToGrid="0">
      <p:cViewPr varScale="1">
        <p:scale>
          <a:sx n="100" d="100"/>
          <a:sy n="100" d="100"/>
        </p:scale>
        <p:origin x="90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31" d="100"/>
          <a:sy n="131" d="100"/>
        </p:scale>
        <p:origin x="120" y="2483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C305F5-F0DD-4300-8F2D-570062903BA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74C44F-0A5B-40B1-AAC2-735C4F1F0BB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AF9197-5DDD-4AE4-95A0-BF30D5F3130D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8D3E2B1-4E03-4462-80FA-87624E50F86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6FC4EE-A805-4114-8480-925C907E5B4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5A2215-B781-43D0-B5B5-C2C79FDCC2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8467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0361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9270" y="1074695"/>
            <a:ext cx="11636841" cy="2160104"/>
          </a:xfrm>
        </p:spPr>
        <p:txBody>
          <a:bodyPr anchor="b"/>
          <a:lstStyle>
            <a:lvl1pPr algn="ctr">
              <a:defRPr sz="45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9270" y="3838162"/>
            <a:ext cx="11636841" cy="1282148"/>
          </a:xfrm>
        </p:spPr>
        <p:txBody>
          <a:bodyPr>
            <a:norm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E449C12-D024-40FB-BD36-751317A1B63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884" y="5866793"/>
            <a:ext cx="4996116" cy="458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003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374E76C-7E8E-4A34-94C9-4F7AB65D5B60}"/>
              </a:ext>
            </a:extLst>
          </p:cNvPr>
          <p:cNvSpPr/>
          <p:nvPr userDrawn="1"/>
        </p:nvSpPr>
        <p:spPr>
          <a:xfrm>
            <a:off x="0" y="0"/>
            <a:ext cx="12192000" cy="737419"/>
          </a:xfrm>
          <a:prstGeom prst="rect">
            <a:avLst/>
          </a:prstGeom>
          <a:solidFill>
            <a:srgbClr val="0361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9213" y="2"/>
            <a:ext cx="11269691" cy="737417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9112" y="1460499"/>
            <a:ext cx="1081377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7600421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CB20607-4DEF-431C-A44B-C8511C6D22E3}"/>
              </a:ext>
            </a:extLst>
          </p:cNvPr>
          <p:cNvSpPr/>
          <p:nvPr userDrawn="1"/>
        </p:nvSpPr>
        <p:spPr>
          <a:xfrm>
            <a:off x="0" y="0"/>
            <a:ext cx="4182894" cy="6858000"/>
          </a:xfrm>
          <a:prstGeom prst="rect">
            <a:avLst/>
          </a:prstGeom>
          <a:solidFill>
            <a:srgbClr val="0361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561" y="428017"/>
            <a:ext cx="3540869" cy="590652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1454" y="428017"/>
            <a:ext cx="7017449" cy="5906522"/>
          </a:xfrm>
        </p:spPr>
        <p:txBody>
          <a:bodyPr anchor="ctr"/>
          <a:lstStyle>
            <a:lvl1pPr>
              <a:defRPr sz="2800"/>
            </a:lvl1pPr>
            <a:lvl2pPr>
              <a:defRPr sz="2400"/>
            </a:lvl2pPr>
            <a:lvl3pPr>
              <a:defRPr sz="16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25409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33A049F-0AA7-42BB-B95E-DA2BBB2C9B46}"/>
              </a:ext>
            </a:extLst>
          </p:cNvPr>
          <p:cNvSpPr/>
          <p:nvPr userDrawn="1"/>
        </p:nvSpPr>
        <p:spPr>
          <a:xfrm>
            <a:off x="0" y="2268535"/>
            <a:ext cx="12192000" cy="3275783"/>
          </a:xfrm>
          <a:prstGeom prst="rect">
            <a:avLst/>
          </a:prstGeom>
          <a:solidFill>
            <a:srgbClr val="0361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415781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679B5E-A9C9-4BC4-A0E5-5A7B616E1B2A}"/>
              </a:ext>
            </a:extLst>
          </p:cNvPr>
          <p:cNvSpPr/>
          <p:nvPr userDrawn="1"/>
        </p:nvSpPr>
        <p:spPr>
          <a:xfrm>
            <a:off x="0" y="0"/>
            <a:ext cx="12192000" cy="1192696"/>
          </a:xfrm>
          <a:prstGeom prst="rect">
            <a:avLst/>
          </a:prstGeom>
          <a:solidFill>
            <a:srgbClr val="0361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2797" y="1"/>
            <a:ext cx="10515600" cy="119269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2799" y="1548641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2799" y="2372553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25210" y="1548641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25210" y="2372553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2472771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95128" y="1"/>
            <a:ext cx="10813776" cy="11661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5128" y="1460499"/>
            <a:ext cx="1081377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946340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  <p:sldLayoutId id="2147483651" r:id="rId4"/>
    <p:sldLayoutId id="2147483653" r:id="rId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mailto:amy.vybiral@iowa.gov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jeffrey.fletcher@iowa.gov" TargetMode="External"/><Relationship Id="rId2" Type="http://schemas.openxmlformats.org/officeDocument/2006/relationships/hyperlink" Target="mailto:amy.vybiral@iowa.gov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owagrants.gov/" TargetMode="External"/><Relationship Id="rId2" Type="http://schemas.openxmlformats.org/officeDocument/2006/relationships/hyperlink" Target="https://educate.iowa.gov/higher-ed/cte/perkins-v#local-application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ducate.iowa.gov/media/8749/download?inline" TargetMode="External"/><Relationship Id="rId5" Type="http://schemas.openxmlformats.org/officeDocument/2006/relationships/hyperlink" Target="https://educate.iowa.gov/media/8150/download?inline" TargetMode="External"/><Relationship Id="rId4" Type="http://schemas.openxmlformats.org/officeDocument/2006/relationships/hyperlink" Target="https://educate.iowa.gov/media/8591/download?inline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educate.iowa.gov/higher-ed/cte/iowa-quality/career-academic-planning#state-approved-ciss" TargetMode="External"/><Relationship Id="rId2" Type="http://schemas.openxmlformats.org/officeDocument/2006/relationships/hyperlink" Target="https://educate.iowa.gov/media/10578/download?inlin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ducate.iowa.gov/higher-ed/cte/perkins-v#perkins-webinar-resources" TargetMode="External"/><Relationship Id="rId5" Type="http://schemas.openxmlformats.org/officeDocument/2006/relationships/hyperlink" Target="https://educate.iowa.gov/higher-ed/cte/perkins-v#local-application" TargetMode="External"/><Relationship Id="rId4" Type="http://schemas.openxmlformats.org/officeDocument/2006/relationships/slide" Target="slide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mailto:amy.vybiral@iowa.gov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google.com/forms/d/e/1FAIpQLSf0OcpFI8dFc3rLNt-dTd9Nv3aEaeun_O4RTqVQSI0g90X4tQ/viewform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theswitchlab.com/programs/the-switch-lab-ev-pm-96v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educate.iowa.gov/media/11117/download?inline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57;gf6b2976c68_0_0">
            <a:extLst>
              <a:ext uri="{FF2B5EF4-FFF2-40B4-BE49-F238E27FC236}">
                <a16:creationId xmlns:a16="http://schemas.microsoft.com/office/drawing/2014/main" id="{89922FC9-2A0C-A61D-E8D0-D361DF78D38E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288925" y="1074738"/>
            <a:ext cx="11637963" cy="2160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sz="2400" b="1" i="0" u="none" strike="noStrike" cap="none" dirty="0"/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" sz="3200" b="1" i="0" u="none" strike="noStrike" cap="none" dirty="0"/>
              <a:t>Perkins V</a:t>
            </a:r>
            <a:endParaRPr sz="3200" b="1" i="0" u="none" strike="noStrike" cap="none" dirty="0"/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" sz="2400" b="1" i="0" u="none" strike="noStrike" cap="none" dirty="0"/>
              <a:t>#</a:t>
            </a:r>
            <a:r>
              <a:rPr lang="en" sz="2400" b="1" dirty="0"/>
              <a:t>6 FY 2027 Perkins</a:t>
            </a:r>
            <a:r>
              <a:rPr lang="en" sz="2400" b="1" i="0" u="none" strike="noStrike" cap="none" dirty="0"/>
              <a:t> Allowable &amp; Unallowable Costs</a:t>
            </a:r>
            <a:endParaRPr sz="2400" b="1" i="0" u="none" strike="noStrike" cap="none" dirty="0"/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" sz="2400" b="1" dirty="0"/>
              <a:t>April 8, 2027</a:t>
            </a:r>
            <a:endParaRPr sz="2400" b="1" dirty="0"/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 b="1" i="0" u="none" strike="noStrike" cap="none" dirty="0"/>
              <a:t>10:00 a.m. </a:t>
            </a:r>
            <a:r>
              <a:rPr lang="en" sz="2400" b="1" dirty="0"/>
              <a:t>to </a:t>
            </a:r>
            <a:r>
              <a:rPr lang="en" sz="2400" b="1" i="0" u="none" strike="noStrike" cap="none" dirty="0"/>
              <a:t>10:55 a.m.</a:t>
            </a:r>
            <a:endParaRPr sz="2400" b="1" i="0" u="none" strike="noStrike" cap="none" dirty="0"/>
          </a:p>
        </p:txBody>
      </p:sp>
      <p:sp>
        <p:nvSpPr>
          <p:cNvPr id="5" name="Google Shape;58;gf6b2976c68_0_0">
            <a:extLst>
              <a:ext uri="{FF2B5EF4-FFF2-40B4-BE49-F238E27FC236}">
                <a16:creationId xmlns:a16="http://schemas.microsoft.com/office/drawing/2014/main" id="{C4201974-5596-FF4C-073E-B0540648BA18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8212347" y="4425171"/>
            <a:ext cx="3800805" cy="1281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n" sz="1500" i="0" u="none" strike="noStrike" cap="none" dirty="0"/>
              <a:t>Amy Vybiral, MS Ed. </a:t>
            </a:r>
            <a:endParaRPr sz="1500" i="0" u="none" strike="noStrike" cap="none" dirty="0"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n" sz="1500" i="0" u="none" strike="noStrike" cap="none" dirty="0"/>
              <a:t>515-339-4520</a:t>
            </a:r>
            <a:endParaRPr sz="1500" i="0" u="none" strike="noStrike" cap="none" dirty="0"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n" sz="1500" i="0" u="none" strike="noStrike" cap="none" dirty="0"/>
              <a:t>amy.vybiral@iowa.gov</a:t>
            </a:r>
            <a:endParaRPr sz="1500" i="0" u="none" strike="noStrike" cap="none" dirty="0"/>
          </a:p>
        </p:txBody>
      </p:sp>
    </p:spTree>
    <p:extLst>
      <p:ext uri="{BB962C8B-B14F-4D97-AF65-F5344CB8AC3E}">
        <p14:creationId xmlns:p14="http://schemas.microsoft.com/office/powerpoint/2010/main" val="7904430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2022C8-7BB9-FEEB-4967-389867694F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213" y="160598"/>
            <a:ext cx="11269691" cy="547638"/>
          </a:xfrm>
        </p:spPr>
        <p:txBody>
          <a:bodyPr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en-US" sz="23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  <a:sym typeface="Arial"/>
              </a:rPr>
              <a:t>Unallowable Costs - #4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4B3026-0252-6DD2-02CF-17B417BF10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213" y="897146"/>
            <a:ext cx="11530734" cy="5624423"/>
          </a:xfrm>
        </p:spPr>
        <p:txBody>
          <a:bodyPr>
            <a:normAutofit lnSpcReduction="10000"/>
          </a:bodyPr>
          <a:lstStyle/>
          <a:p>
            <a:pPr marL="438150" indent="-285750" defTabSz="91440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ct val="100000"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Building Projects (ineligible consumable purchases – see page five for detailed auditing issues).</a:t>
            </a:r>
          </a:p>
          <a:p>
            <a:pPr marL="438150" indent="-285750" defTabSz="91440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ct val="100000"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Cancelled conferences costs with prepaid registrations &amp; airfare, etc.</a:t>
            </a:r>
          </a:p>
          <a:p>
            <a:pPr marL="781050" lvl="1" indent="-285750" defTabSz="91440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ct val="100000"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Contact </a:t>
            </a:r>
            <a:r>
              <a:rPr kumimoji="0" lang="en-US" sz="1400" b="1" i="0" u="sng" strike="noStrike" kern="0" cap="none" spc="0" normalizeH="0" baseline="0" noProof="0" dirty="0">
                <a:ln>
                  <a:noFill/>
                </a:ln>
                <a:solidFill>
                  <a:srgbClr val="0097A7"/>
                </a:solidFill>
                <a:effectLst/>
                <a:uLnTx/>
                <a:uFillTx/>
                <a:latin typeface="Arial"/>
                <a:cs typeface="Arial"/>
                <a:sym typeface="Arial"/>
                <a:hlinkClick r:id="rId2"/>
              </a:rPr>
              <a:t>CTE Bureau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to determine if intervention with the organization for refunds is possible). 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97A7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Jeff Fletcher</a:t>
            </a:r>
          </a:p>
          <a:p>
            <a:pPr marL="781050" lvl="1" indent="-285750" defTabSz="91440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ct val="100000"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Recipient policy must follow Department Policy regardless of the cancellation reason (per BC and CFO Dec 11, 2025, Bureau of Agency Finance).</a:t>
            </a:r>
          </a:p>
          <a:p>
            <a:pPr marL="438150" indent="-285750" defTabSz="91440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ct val="100000"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Capital expenditures (facilities, HVAC, permanent structures, immobile greenhouses) - </a:t>
            </a:r>
            <a:r>
              <a:rPr kumimoji="0" lang="en-US" sz="1800" b="1" i="1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seek prior approval for wiring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438150" marR="482600" indent="-285750" defTabSz="91440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ct val="100000"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Career Information Systems (e.g., IHAPI, Kuder,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Xello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,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YouScience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). HF2392</a:t>
            </a:r>
          </a:p>
          <a:p>
            <a:pPr marL="781050" marR="482600" lvl="1" indent="-285750" defTabSz="91440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ct val="100000"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May not be purchased as “supplemental curriculum” for secondary and postsecondary WBL programs (supplanting).</a:t>
            </a:r>
          </a:p>
          <a:p>
            <a:pPr marL="438150" indent="-285750" defTabSz="91440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ct val="100000"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Commencement and graduation costs</a:t>
            </a:r>
          </a:p>
          <a:p>
            <a:pPr marL="438150" marR="304800" indent="-285750" defTabSz="91440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ct val="100000"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Computers (must exceed technological specs used for school district-funded devices, for purposes of accommodating software needs: artificial intelligence related purchases, gaming, CAD, complex 3D models, computer science software, Adobe Suite/Photoshop, Microsoft Office - </a:t>
            </a:r>
            <a:r>
              <a:rPr kumimoji="0" lang="en-US" sz="1800" b="1" i="1" u="none" strike="noStrike" kern="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Seek prior approval</a:t>
            </a:r>
            <a:endParaRPr kumimoji="0" lang="en-US" sz="1800" b="1" i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438150" marR="304800" indent="-285750" defTabSz="91440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ct val="100000"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Consumable items (consumable kits, paper, batteries, toner, food, varnish, wood, shelving, storage, welding glasses).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254641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EE20E8-D91E-9744-F781-17869571FB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kumimoji="0" lang="en-US" sz="21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  <a:sym typeface="Arial"/>
              </a:rPr>
              <a:t>Unallowable Costs - #5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B77FF9-22EA-69E8-7D09-90B492451F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8023" y="888520"/>
            <a:ext cx="11861320" cy="5684807"/>
          </a:xfrm>
        </p:spPr>
        <p:txBody>
          <a:bodyPr/>
          <a:lstStyle/>
          <a:p>
            <a:pPr marL="457200" marR="342900" lvl="0" indent="-3048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●"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Guest speaker stipends</a:t>
            </a:r>
          </a:p>
          <a:p>
            <a:pPr marL="914400" marR="342900" lvl="1" indent="-3048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○"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E.g., speakers offering on-site, project and work-based experiences may have items eligible for reimbursement - </a:t>
            </a:r>
            <a:r>
              <a:rPr kumimoji="0" lang="en-US" sz="1600" b="1" i="1" u="sng" strike="noStrike" kern="0" cap="none" spc="0" normalizeH="0" baseline="0" noProof="0" dirty="0">
                <a:ln>
                  <a:noFill/>
                </a:ln>
                <a:solidFill>
                  <a:srgbClr val="0097A7"/>
                </a:solidFill>
                <a:effectLst/>
                <a:uLnTx/>
                <a:uFillTx/>
                <a:latin typeface="Arial"/>
                <a:cs typeface="Arial"/>
                <a:sym typeface="Arial"/>
                <a:hlinkClick r:id="rId2"/>
              </a:rPr>
              <a:t>Seek prior approval</a:t>
            </a:r>
            <a:endParaRPr kumimoji="0" lang="en-US" sz="1600" b="1" i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457200" marR="342900" lvl="0" indent="-3048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●"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Installation costs required to meet code requirements for CTE equipment purchased - </a:t>
            </a:r>
            <a:r>
              <a:rPr kumimoji="0" lang="en-US" sz="1600" b="1" i="1" u="sng" strike="noStrike" kern="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/>
                <a:cs typeface="Arial"/>
                <a:sym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Seek prior approval</a:t>
            </a:r>
            <a:endParaRPr kumimoji="0" lang="en-US" sz="1600" b="1" i="1" u="none" strike="noStrike" kern="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457200" marR="584200" lvl="0" indent="-3048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●"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Interactive Panels: Promethean, i3TOUCHX2, Smart Whiteboards, Interactive Touch Panels.</a:t>
            </a:r>
          </a:p>
          <a:p>
            <a:pPr marL="457200" marR="584200" lvl="0" indent="-3048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●"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IRC Practice Tests (no credential results from the assessment).</a:t>
            </a:r>
          </a:p>
          <a:p>
            <a:pPr marL="914400" marR="584200" lvl="1" indent="-3048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○"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Use non-Federal funding sources for practice tests.</a:t>
            </a:r>
          </a:p>
          <a:p>
            <a:pPr marL="457200" marR="0" lvl="0" indent="-3048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●"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Marketable credentials, endorsements, certifications and degrees for CTE staff (</a:t>
            </a:r>
            <a:r>
              <a:rPr kumimoji="0" lang="en-US" sz="16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see page five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). </a:t>
            </a:r>
          </a:p>
          <a:p>
            <a:pPr marL="914400" marR="0" lvl="1" indent="-3048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○"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Erroneously reimbursed credentials funding must be returned to the state Perkins allocation via check. </a:t>
            </a:r>
          </a:p>
          <a:p>
            <a:pPr marL="914400" marR="0" lvl="1" indent="-3048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○"/>
              <a:tabLst/>
              <a:defRPr/>
            </a:pPr>
            <a:r>
              <a:rPr kumimoji="0" lang="en-US" sz="16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Contact </a:t>
            </a:r>
            <a:r>
              <a:rPr kumimoji="0" lang="en-US" sz="1600" b="1" i="1" u="sng" strike="noStrike" kern="0" cap="none" spc="0" normalizeH="0" baseline="0" noProof="0" dirty="0">
                <a:ln>
                  <a:noFill/>
                </a:ln>
                <a:solidFill>
                  <a:srgbClr val="0097A7"/>
                </a:solidFill>
                <a:effectLst/>
                <a:uLnTx/>
                <a:uFillTx/>
                <a:latin typeface="Arial"/>
                <a:cs typeface="Arial"/>
                <a:sym typeface="Arial"/>
                <a:hlinkClick r:id="rId2"/>
              </a:rPr>
              <a:t>Amy Vybiral</a:t>
            </a:r>
            <a:r>
              <a:rPr kumimoji="0" lang="en-US" sz="1600" b="1" i="1" u="none" strike="noStrike" kern="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or </a:t>
            </a:r>
            <a:r>
              <a:rPr kumimoji="0" lang="en-US" sz="1600" b="1" i="1" u="sng" strike="noStrike" kern="0" cap="none" spc="0" normalizeH="0" baseline="0" noProof="0" dirty="0">
                <a:ln>
                  <a:noFill/>
                </a:ln>
                <a:solidFill>
                  <a:srgbClr val="0097A7"/>
                </a:solidFill>
                <a:effectLst/>
                <a:uLnTx/>
                <a:uFillTx/>
                <a:latin typeface="Arial"/>
                <a:cs typeface="Arial"/>
                <a:sym typeface="Arial"/>
                <a:hlinkClick r:id="rId3"/>
              </a:rPr>
              <a:t>Jeff Fletcher</a:t>
            </a:r>
            <a:r>
              <a:rPr kumimoji="0" lang="en-US" sz="16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for reimbursement instructions.</a:t>
            </a:r>
            <a:endParaRPr kumimoji="0" lang="en-US" sz="1400" b="1" i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Google Shape;150;g38705e3f47e_1_138" descr="Screenshot showing additional examples of unallowable costs.">
            <a:extLst>
              <a:ext uri="{FF2B5EF4-FFF2-40B4-BE49-F238E27FC236}">
                <a16:creationId xmlns:a16="http://schemas.microsoft.com/office/drawing/2014/main" id="{6F08D991-70D1-A9A6-D267-4F7AACC8A80C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9213" y="4246493"/>
            <a:ext cx="4819383" cy="172298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51;g38705e3f47e_1_138" descr="Screenshot showing additional examples of unallowable costs.">
            <a:extLst>
              <a:ext uri="{FF2B5EF4-FFF2-40B4-BE49-F238E27FC236}">
                <a16:creationId xmlns:a16="http://schemas.microsoft.com/office/drawing/2014/main" id="{D9D66285-7BF0-5DE9-5109-4DF8B177F359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07542" y="4246494"/>
            <a:ext cx="5330753" cy="172298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470969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DBCEDC-9BEC-3575-2073-BFC9C1FB9E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kumimoji="0" lang="en-US" sz="21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  <a:sym typeface="Arial"/>
              </a:rPr>
              <a:t>Unallowable Costs - #6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429539-3F92-0FC3-A163-4CB7765921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9112" y="1098548"/>
            <a:ext cx="10813776" cy="543560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More examples…</a:t>
            </a:r>
          </a:p>
          <a:p>
            <a:r>
              <a:rPr lang="en-US" dirty="0"/>
              <a:t>Entertainment, tickets to sporting events,</a:t>
            </a:r>
          </a:p>
          <a:p>
            <a:r>
              <a:rPr lang="en-US" dirty="0"/>
              <a:t>Furniture - All classroom furnishings are ineligible (supplanting).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School district assumes responsibility for tables, chairs, desks (including mobile whiteboard desks and tables), benches, ergonomic workspaces, sectionals, end tables, carpet, lamps, lighting, workstations and area rugs.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Furniture will not be approved as “equipment.”</a:t>
            </a:r>
          </a:p>
          <a:p>
            <a:r>
              <a:rPr lang="en-US" dirty="0"/>
              <a:t>Gifts, raffles and door prizes, promotional materials (t-shirts, pens, cups, key chains)</a:t>
            </a:r>
          </a:p>
          <a:p>
            <a:r>
              <a:rPr lang="en-US" dirty="0"/>
              <a:t>Insurance</a:t>
            </a:r>
          </a:p>
          <a:p>
            <a:r>
              <a:rPr lang="en-US" dirty="0"/>
              <a:t>Items retained by students (blazers, uniforms, jump drives, t-shirts)</a:t>
            </a:r>
          </a:p>
          <a:p>
            <a:r>
              <a:rPr lang="en-US" dirty="0"/>
              <a:t>Marketing costs of student-run businesses, student activity costs, clubs</a:t>
            </a:r>
          </a:p>
          <a:p>
            <a:r>
              <a:rPr lang="en-US" dirty="0"/>
              <a:t>Meals (meetings, student camps, professional development or advisory meetings)</a:t>
            </a:r>
          </a:p>
          <a:p>
            <a:r>
              <a:rPr lang="en-US" dirty="0"/>
              <a:t>Memberships (individual instructor, staff, student) in CTSOs or professional organizations</a:t>
            </a:r>
          </a:p>
          <a:p>
            <a:r>
              <a:rPr lang="en-US" dirty="0"/>
              <a:t>Newspaper subscriptions</a:t>
            </a:r>
          </a:p>
          <a:p>
            <a:r>
              <a:rPr lang="en-US" dirty="0"/>
              <a:t>Individual student and instructor memberships to professional organizations or CTSOs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35169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C7F271-AE3C-87FF-4E10-5B50C144F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kumimoji="0" lang="en-US" sz="2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  <a:sym typeface="Arial"/>
              </a:rPr>
              <a:t>Unallowable Costs - #7</a:t>
            </a:r>
            <a:endParaRPr lang="en-US" sz="2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F4E9FD-0DB6-5CAA-ACD3-53C703B1FB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213" y="957532"/>
            <a:ext cx="11530734" cy="5658928"/>
          </a:xfrm>
        </p:spPr>
        <p:txBody>
          <a:bodyPr/>
          <a:lstStyle/>
          <a:p>
            <a:pPr marL="660400" marR="0" lvl="0" indent="-482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●    Textbooks for existing courses (unless the curriculum is “supplemental” </a:t>
            </a:r>
            <a:r>
              <a:rPr kumimoji="0" lang="en-US" sz="1800" b="0" i="1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but may not use approved CISs from IAC 279.61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)</a:t>
            </a:r>
          </a:p>
          <a:p>
            <a:pPr marL="660400" marR="355600" lvl="0" indent="-482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●    Transportation for students (supplanting)</a:t>
            </a:r>
          </a:p>
          <a:p>
            <a:pPr marL="660400" marR="355600" lvl="0" indent="-482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●    Vehicles including: automobiles, trailers, trucks, buses, helicopters, ATVs, gators, tractors, </a:t>
            </a:r>
            <a:r>
              <a:rPr kumimoji="0" lang="en-US" sz="1800" b="1" i="1" u="none" strike="noStrike" kern="0" cap="none" spc="0" normalizeH="0" baseline="0" noProof="0" dirty="0">
                <a:ln>
                  <a:noFill/>
                </a:ln>
                <a:solidFill>
                  <a:srgbClr val="38761D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tractor tillers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, airplanes, boats,</a:t>
            </a:r>
          </a:p>
          <a:p>
            <a:pPr marL="660400" marR="355600" lvl="0" indent="-482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r>
              <a:rPr lang="en-US" sz="1800" kern="0" noProof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    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golf carts, snowmobiles, motorcycles, heavy equipment, skid loaders, and electric vehicles.</a:t>
            </a:r>
          </a:p>
          <a:p>
            <a:pPr marL="660400" marR="355600" lvl="0" indent="-482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Career and Technical Student Organizations (CTSO)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highlight>
                <a:srgbClr val="D9D9D9"/>
              </a:highlight>
              <a:uLnTx/>
              <a:uFillTx/>
              <a:latin typeface="Arial"/>
              <a:cs typeface="Arial"/>
              <a:sym typeface="Arial"/>
            </a:endParaRPr>
          </a:p>
          <a:p>
            <a:pPr marL="457200" marR="0" lvl="0" indent="-3175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Student travel costs</a:t>
            </a:r>
          </a:p>
          <a:p>
            <a:pPr marL="457200" marR="0" lvl="0" indent="-3175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Student CTSO membership fees</a:t>
            </a:r>
          </a:p>
          <a:p>
            <a:pPr marL="457200" marR="0" lvl="0" indent="-3175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Note: eligible course materials and supplies should be purchased as part of the instructors’ course/program budgets that go through the Perkins budget approval process in March of each year.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09354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626681-CA15-18C4-F9E8-8CC51E2A0F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213" y="3"/>
            <a:ext cx="11269691" cy="586594"/>
          </a:xfrm>
        </p:spPr>
        <p:txBody>
          <a:bodyPr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  <a:sym typeface="Arial"/>
              </a:rPr>
              <a:t>Limits to Stipends and Off-Contract Pay FY 2027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989B93-4128-FCBD-00EF-A142B79EC7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213" y="974784"/>
            <a:ext cx="11694636" cy="5667555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Supplanting</a:t>
            </a:r>
          </a:p>
          <a:p>
            <a:pPr marL="457200" marR="0" lvl="0" indent="-3302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●"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Limit stipends and off-contract pay to self-study and CLNA work.</a:t>
            </a:r>
          </a:p>
          <a:p>
            <a:pPr marL="457200" marR="0" lvl="0" indent="-3302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●"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Non-CTE instructional use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Uniform Grant Guidance</a:t>
            </a:r>
          </a:p>
          <a:p>
            <a:pPr marL="457200" marR="0" lvl="0" indent="-3302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●"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“Reasonable, necessary, “prudent person” standard.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Ineligible</a:t>
            </a:r>
          </a:p>
          <a:p>
            <a:pPr marL="457200" marR="0" lvl="0" indent="-3302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●"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Advisory meetings, claims, ordering, inventory, lab maintenance, reporting, career fairs, open houses, back to school, CTE advising, etc. </a:t>
            </a:r>
          </a:p>
          <a:p>
            <a:pPr marL="457200" marR="0" lvl="0" indent="-3302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●"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Events and activities that non-CTE instructors are expected to facilitate and attend.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261061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25FD90-DAB5-34BA-C52A-0BB3054CE3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  <a:sym typeface="Arial"/>
              </a:rPr>
              <a:t>Supplanting</a:t>
            </a:r>
            <a:endParaRPr lang="en-US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5F2896-6E60-F5AA-A939-D64995332E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213" y="914400"/>
            <a:ext cx="11642878" cy="5719313"/>
          </a:xfrm>
        </p:spPr>
        <p:txBody>
          <a:bodyPr>
            <a:normAutofit/>
          </a:bodyPr>
          <a:lstStyle/>
          <a:p>
            <a:pPr marL="0" marR="139700" lvl="0" indent="0" algn="l" defTabSz="914400" rtl="0" eaLnBrk="1" fontAlgn="auto" latinLnBrk="0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Perkins monies may be used as a first-time funding source for new CTE initiatives, equipment, salaries, institutional memberships, conferences, in- and out-of-state travel, CTE program costs, off-contract pay, CLNA and program evaluation costs. </a:t>
            </a:r>
          </a:p>
          <a:p>
            <a:pPr marL="457200" marR="139700" lvl="0" indent="-311150" algn="l" defTabSz="914400" rtl="0" eaLnBrk="1" fontAlgn="auto" latinLnBrk="0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Char char="●"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However, if at any time the above costs are </a:t>
            </a:r>
            <a:r>
              <a:rPr kumimoji="0" lang="en-US" sz="1600" b="1" i="1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paid for with non-federal funding sources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, the costs may not be paid for with Perkins monies in subsequent years. This applies to all Perkins expenditures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Supplanting has occurred when the school district or community college:</a:t>
            </a:r>
          </a:p>
          <a:p>
            <a:pPr marL="457200" marR="165100" lvl="0" indent="-311150" algn="l" defTabSz="914400" rtl="0" eaLnBrk="1" fontAlgn="auto" latinLnBrk="0" hangingPunct="1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Char char="●"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Was 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required 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to make the item available under 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other federal,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state or local law 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(e.g., career information system IHAPI, Kuder, </a:t>
            </a: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Xello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, </a:t>
            </a: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YouScience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etc. or OSHA or other safety requirements), or</a:t>
            </a:r>
          </a:p>
          <a:p>
            <a:pPr marL="457200" marR="0" lvl="0" indent="-3111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Char char="●"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Purchased the same or similar item(s) or service(s) with 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non-federal funds in the prior year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School districts and community colleges </a:t>
            </a:r>
            <a:r>
              <a:rPr kumimoji="0" lang="en-US" sz="1600" b="1" i="1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may not exclude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CTE students, programs, courses or classrooms from purchases of the same or similar item(s) and service(s) purchased for non-CTE students, programs, courses or classrooms.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8333181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330A61-A801-4D8F-5668-02C5940779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213" y="146649"/>
            <a:ext cx="11269691" cy="422694"/>
          </a:xfrm>
        </p:spPr>
        <p:txBody>
          <a:bodyPr>
            <a:normAutofit fontScale="900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  <a:sym typeface="Arial"/>
              </a:rPr>
              <a:t>Supplanting Examples</a:t>
            </a:r>
            <a:endParaRPr lang="en-US" sz="2400" dirty="0"/>
          </a:p>
        </p:txBody>
      </p:sp>
      <p:pic>
        <p:nvPicPr>
          <p:cNvPr id="10" name="Google Shape;197;g38705e3f47e_1_192" descr="Screenshot showing additional examples of supplanting.">
            <a:extLst>
              <a:ext uri="{FF2B5EF4-FFF2-40B4-BE49-F238E27FC236}">
                <a16:creationId xmlns:a16="http://schemas.microsoft.com/office/drawing/2014/main" id="{05BEF28C-21C2-82A2-D2B7-C49DC0A37B9B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39213" y="950834"/>
            <a:ext cx="2982956" cy="216047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00;g38705e3f47e_1_192">
            <a:extLst>
              <a:ext uri="{FF2B5EF4-FFF2-40B4-BE49-F238E27FC236}">
                <a16:creationId xmlns:a16="http://schemas.microsoft.com/office/drawing/2014/main" id="{14D4D386-56DF-8E09-7E0A-9C3F181E63AC}"/>
              </a:ext>
            </a:extLst>
          </p:cNvPr>
          <p:cNvSpPr txBox="1"/>
          <p:nvPr/>
        </p:nvSpPr>
        <p:spPr>
          <a:xfrm>
            <a:off x="5860327" y="1476313"/>
            <a:ext cx="5595552" cy="1870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just">
              <a:buClr>
                <a:srgbClr val="000000"/>
              </a:buClr>
              <a:buFont typeface="Arial"/>
              <a:buNone/>
            </a:pPr>
            <a:r>
              <a:rPr lang="en" i="1" kern="0" dirty="0">
                <a:solidFill>
                  <a:srgbClr val="C00000"/>
                </a:solidFill>
                <a:cs typeface="Arial"/>
                <a:sym typeface="Arial"/>
              </a:rPr>
              <a:t>Reminder: </a:t>
            </a:r>
            <a:r>
              <a:rPr lang="en" i="1" kern="0" dirty="0">
                <a:solidFill>
                  <a:srgbClr val="000000"/>
                </a:solidFill>
                <a:cs typeface="Arial"/>
                <a:sym typeface="Arial"/>
              </a:rPr>
              <a:t>School districts and community colleges may not exclude CTE students, programs, courses or classrooms from purchases of the same or similar item(s) and service(s) purchased for non-CTE students, programs, courses or classrooms.</a:t>
            </a:r>
            <a:endParaRPr i="1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13" name="Google Shape;198;g38705e3f47e_1_192" descr="Screenshot showing additional examples of supplanting.">
            <a:extLst>
              <a:ext uri="{FF2B5EF4-FFF2-40B4-BE49-F238E27FC236}">
                <a16:creationId xmlns:a16="http://schemas.microsoft.com/office/drawing/2014/main" id="{7245D34E-05BC-0DE6-F86A-8DE1D241D8D1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4740" y="3111309"/>
            <a:ext cx="5230874" cy="2066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99;g38705e3f47e_1_192" descr="Screenshot showing additional examples of supplanting.">
            <a:extLst>
              <a:ext uri="{FF2B5EF4-FFF2-40B4-BE49-F238E27FC236}">
                <a16:creationId xmlns:a16="http://schemas.microsoft.com/office/drawing/2014/main" id="{51298C8A-0F2D-2A56-8660-2CA6E61AE581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4740" y="5271784"/>
            <a:ext cx="3064800" cy="134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57271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3F905E-5777-EAB7-49D2-50CEDA6628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154" y="198408"/>
            <a:ext cx="11269691" cy="405441"/>
          </a:xfrm>
        </p:spPr>
        <p:txBody>
          <a:bodyPr>
            <a:normAutofit fontScale="900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  <a:sym typeface="Arial"/>
              </a:rPr>
              <a:t>Building Projects &amp; Capital Expenditures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3564D3-A973-EFF0-F4E8-B4DDC8B668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197" y="836762"/>
            <a:ext cx="11645377" cy="5822830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Arial"/>
                <a:cs typeface="Arial"/>
                <a:sym typeface="Arial"/>
              </a:rPr>
              <a:t>Student projects are valuable experiences, </a:t>
            </a:r>
            <a:r>
              <a:rPr kumimoji="0" lang="en-US" sz="1600" b="1" i="1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highlight>
                  <a:srgbClr val="FFFFFF"/>
                </a:highlight>
                <a:uLnTx/>
                <a:uFillTx/>
                <a:latin typeface="Arial"/>
                <a:cs typeface="Arial"/>
                <a:sym typeface="Arial"/>
              </a:rPr>
              <a:t>building projects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Arial"/>
                <a:cs typeface="Arial"/>
                <a:sym typeface="Arial"/>
              </a:rPr>
              <a:t> that require consumable purchases are </a:t>
            </a:r>
            <a:r>
              <a:rPr kumimoji="0" lang="en-US" sz="1600" b="1" i="1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highlight>
                  <a:srgbClr val="FFFFFF"/>
                </a:highlight>
                <a:uLnTx/>
                <a:uFillTx/>
                <a:latin typeface="Arial"/>
                <a:cs typeface="Arial"/>
                <a:sym typeface="Arial"/>
              </a:rPr>
              <a:t>ineligible 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Arial"/>
                <a:cs typeface="Arial"/>
                <a:sym typeface="Arial"/>
              </a:rPr>
              <a:t>for the following reasons (auditing challenges); I.e., permanent structures that increase the value of property &amp; land:</a:t>
            </a:r>
          </a:p>
          <a:p>
            <a:pPr marL="457200" marR="0" lvl="0" indent="-298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Arial"/>
                <a:cs typeface="Arial"/>
                <a:sym typeface="Arial"/>
              </a:rPr>
              <a:t>When does a project become a capital expenditure?</a:t>
            </a:r>
          </a:p>
          <a:p>
            <a:pPr marL="914400" marR="0" lvl="1" indent="-298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Arial"/>
                <a:cs typeface="Arial"/>
                <a:sym typeface="Arial"/>
              </a:rPr>
              <a:t>Is it a shed or a building? </a:t>
            </a:r>
          </a:p>
          <a:p>
            <a:pPr marL="457200" marR="0" lvl="0" indent="-298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Arial"/>
                <a:cs typeface="Arial"/>
                <a:sym typeface="Arial"/>
              </a:rPr>
              <a:t>The state is not able to audit consumables</a:t>
            </a:r>
            <a:endParaRPr lang="en-US" sz="3200" dirty="0"/>
          </a:p>
        </p:txBody>
      </p:sp>
      <p:pic>
        <p:nvPicPr>
          <p:cNvPr id="9" name="Google Shape;210;g38705e3f47e_1_203" descr="Screenshot showing additional examples of supplanting.">
            <a:extLst>
              <a:ext uri="{FF2B5EF4-FFF2-40B4-BE49-F238E27FC236}">
                <a16:creationId xmlns:a16="http://schemas.microsoft.com/office/drawing/2014/main" id="{8C0ED3BF-70B2-8D39-48C0-4034F878B363}"/>
              </a:ext>
            </a:extLst>
          </p:cNvPr>
          <p:cNvPicPr preferRelativeResize="0">
            <a:picLocks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33197" y="2798549"/>
            <a:ext cx="5106554" cy="30242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211;g38705e3f47e_1_203" descr="Screenshot showing additional examples of supplanting.">
            <a:extLst>
              <a:ext uri="{FF2B5EF4-FFF2-40B4-BE49-F238E27FC236}">
                <a16:creationId xmlns:a16="http://schemas.microsoft.com/office/drawing/2014/main" id="{95C24541-CF25-552A-3583-7208078F3939}"/>
              </a:ext>
            </a:extLst>
          </p:cNvPr>
          <p:cNvPicPr preferRelativeResize="0">
            <a:picLocks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92152" y="2798549"/>
            <a:ext cx="5704935" cy="25670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708318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CAF833-3499-D432-6750-7E9B3C1A2E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kumimoji="0" lang="en" sz="22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cs typeface="Arial"/>
                <a:sym typeface="Arial"/>
              </a:rPr>
              <a:t>Updates</a:t>
            </a:r>
            <a:r>
              <a:rPr kumimoji="0" lang="en" sz="2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  <a:sym typeface="Arial"/>
              </a:rPr>
              <a:t>: FY </a:t>
            </a:r>
            <a:r>
              <a:rPr kumimoji="0" lang="en" sz="22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  <a:sym typeface="Arial"/>
              </a:rPr>
              <a:t>2027</a:t>
            </a:r>
            <a:r>
              <a:rPr kumimoji="0" lang="en" sz="2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  <a:sym typeface="Arial"/>
              </a:rPr>
              <a:t> Perkins Application &amp; Allocations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EC4E38-CCAD-75FB-450F-2230C54A9B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213" y="923026"/>
            <a:ext cx="11573866" cy="5589917"/>
          </a:xfrm>
        </p:spPr>
        <p:txBody>
          <a:bodyPr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27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FY27 Secondary &amp; Postsecondary Grant Allocations updates</a:t>
            </a:r>
          </a:p>
          <a:p>
            <a:pPr marL="457200" marR="0" lvl="0" indent="-304800" algn="l" defTabSz="914400" rtl="0" eaLnBrk="1" fontAlgn="auto" latinLnBrk="0" hangingPunct="1">
              <a:lnSpc>
                <a:spcPct val="150000"/>
              </a:lnSpc>
              <a:spcBef>
                <a:spcPts val="27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➔"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US DE, OCTAE - PROGRAM MEMORANDUM 26-4 released nationally 4/1/26</a:t>
            </a:r>
          </a:p>
          <a:p>
            <a:pPr marL="457200" marR="0" lvl="0" indent="-3048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➔"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Waiting on ‘final approval’ for the </a:t>
            </a:r>
            <a:r>
              <a:rPr kumimoji="0" lang="en-US" sz="1600" b="0" i="1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full draft</a:t>
            </a:r>
            <a:r>
              <a:rPr kumimoji="0" lang="en-US" sz="16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FY27 Iowa Perkins V budget</a:t>
            </a:r>
          </a:p>
          <a:p>
            <a:pPr marL="457200" marR="0" lvl="0" indent="-3048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➔"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FY27 Community College allocations – closing EOB, 4/8/26: Annual Iowa CTE-Pell Audit Verification Process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27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38761D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27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r>
              <a:rPr kumimoji="0" lang="en-US" sz="1800" b="1" i="0" u="sng" strike="noStrike" kern="0" cap="none" spc="0" normalizeH="0" baseline="0" noProof="0" dirty="0">
                <a:ln>
                  <a:noFill/>
                </a:ln>
                <a:solidFill>
                  <a:srgbClr val="1155CC"/>
                </a:solidFill>
                <a:effectLst/>
                <a:uLnTx/>
                <a:uFillTx/>
                <a:latin typeface="Arial"/>
                <a:cs typeface="Arial"/>
                <a:sym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FY27 Secondary &amp; Postsecondary/Community College Application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38761D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27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The FY27 Perkins V Secondary and Postsecondary applications are anticipated to open in the </a:t>
            </a:r>
            <a:r>
              <a:rPr kumimoji="0" lang="en-US" sz="1600" b="1" i="0" u="sng" strike="noStrike" kern="0" cap="none" spc="0" normalizeH="0" baseline="0" noProof="0" dirty="0" err="1">
                <a:ln>
                  <a:noFill/>
                </a:ln>
                <a:solidFill>
                  <a:srgbClr val="0562C1"/>
                </a:solidFill>
                <a:effectLst/>
                <a:uLnTx/>
                <a:uFillTx/>
                <a:latin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IowaGrants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system on or around May 1, 2026. The application deadline will be June 30, 2026.</a:t>
            </a:r>
          </a:p>
          <a:p>
            <a:pPr marL="457200" marR="0" lvl="0" indent="-304800" algn="l" defTabSz="914400" rtl="0" eaLnBrk="1" fontAlgn="auto" latinLnBrk="0" hangingPunct="1">
              <a:lnSpc>
                <a:spcPct val="150000"/>
              </a:lnSpc>
              <a:spcBef>
                <a:spcPts val="27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➔"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FY27 - Perkins V - Secondary Application to be posted on or around May 1, 2026</a:t>
            </a:r>
          </a:p>
          <a:p>
            <a:pPr marL="457200" marR="0" lvl="0" indent="-3048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➔"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FY27 - Perkins V - Postsecondary Application to be posted on or around May 1, 2026</a:t>
            </a:r>
          </a:p>
          <a:p>
            <a:pPr marL="457200" marR="0" lvl="0" indent="-3048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➔"/>
              <a:tabLst/>
              <a:defRPr/>
            </a:pPr>
            <a:r>
              <a:rPr kumimoji="0" lang="en-US" sz="16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TBA: 2026-27 Perkins V Application Demonstration for Grant Recipients Webinar</a:t>
            </a:r>
          </a:p>
          <a:p>
            <a:pPr marL="457200" marR="0" lvl="0" indent="-3048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➔"/>
              <a:tabLst/>
              <a:defRPr/>
            </a:pPr>
            <a:r>
              <a:rPr kumimoji="0" lang="en-US" sz="16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(Document) ~ 5/1/26: FY27 Perkins Grant Application with Claim Instructions: General Instructions for Submission</a:t>
            </a:r>
          </a:p>
          <a:p>
            <a:pPr marL="914400" marR="0" lvl="1" indent="-3048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◆"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Updated annually - walks through each step of each form, including the clicks to make with “screenshots”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27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lang="en-US" sz="1000" b="0" i="1" u="none" strike="noStrike" kern="0" cap="none" spc="0" normalizeH="0" baseline="0" noProof="0" dirty="0">
              <a:ln>
                <a:noFill/>
              </a:ln>
              <a:solidFill>
                <a:srgbClr val="38761D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r>
              <a:rPr kumimoji="0" lang="en-US" sz="1600" b="0" i="0" u="sng" strike="noStrike" kern="0" cap="none" spc="0" normalizeH="0" baseline="0" noProof="0" dirty="0">
                <a:ln>
                  <a:noFill/>
                </a:ln>
                <a:solidFill>
                  <a:srgbClr val="1155CC"/>
                </a:solidFill>
                <a:effectLst/>
                <a:uLnTx/>
                <a:uFillTx/>
                <a:latin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Career and Technical Student Organizations (CTSO) Student Competition Funding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; </a:t>
            </a:r>
            <a:r>
              <a:rPr kumimoji="0" lang="en-US" sz="1600" b="0" i="0" u="sng" strike="noStrike" kern="0" cap="none" spc="0" normalizeH="0" baseline="0" noProof="0" dirty="0">
                <a:ln>
                  <a:noFill/>
                </a:ln>
                <a:solidFill>
                  <a:srgbClr val="1155CC"/>
                </a:solidFill>
                <a:effectLst/>
                <a:uLnTx/>
                <a:uFillTx/>
                <a:latin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Perkins Consortium FAQs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; </a:t>
            </a:r>
            <a:r>
              <a:rPr kumimoji="0" lang="en-US" sz="1600" b="0" i="0" u="sng" strike="noStrike" kern="0" cap="none" spc="0" normalizeH="0" baseline="0" noProof="0" dirty="0">
                <a:ln>
                  <a:noFill/>
                </a:ln>
                <a:solidFill>
                  <a:srgbClr val="1155CC"/>
                </a:solidFill>
                <a:effectLst/>
                <a:uLnTx/>
                <a:uFillTx/>
                <a:latin typeface="Arial"/>
                <a:cs typeface="Arial"/>
                <a:sym typeface="Arial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Consortium Requirements for Distribution of Perkins Funds to Secondary Education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601402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062CC-2873-0F79-0675-1794CEFB9A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en-US" sz="2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  <a:sym typeface="Arial"/>
              </a:rPr>
              <a:t>Contact Information</a:t>
            </a:r>
            <a:endParaRPr lang="en-US" sz="2200" dirty="0"/>
          </a:p>
        </p:txBody>
      </p:sp>
      <p:pic>
        <p:nvPicPr>
          <p:cNvPr id="7" name="Google Shape;235;g38705e3f47e_1_236" descr="This is a screenshot of Amy Vybiral's contact information.">
            <a:extLst>
              <a:ext uri="{FF2B5EF4-FFF2-40B4-BE49-F238E27FC236}">
                <a16:creationId xmlns:a16="http://schemas.microsoft.com/office/drawing/2014/main" id="{E2EB2A0F-E648-4A2B-577A-7C8CFF06CCEB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254052" y="1530038"/>
            <a:ext cx="3874319" cy="1765252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8" name="Google Shape;236;g38705e3f47e_1_236" descr="This is a screenshot of Jeff Fletcher's contact information.">
            <a:extLst>
              <a:ext uri="{FF2B5EF4-FFF2-40B4-BE49-F238E27FC236}">
                <a16:creationId xmlns:a16="http://schemas.microsoft.com/office/drawing/2014/main" id="{64DDA434-6FF8-E738-03C6-2BC7ADEE63A5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97804" y="1549043"/>
            <a:ext cx="3868045" cy="1765251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" name="Google Shape;237;g38705e3f47e_1_236">
            <a:extLst>
              <a:ext uri="{FF2B5EF4-FFF2-40B4-BE49-F238E27FC236}">
                <a16:creationId xmlns:a16="http://schemas.microsoft.com/office/drawing/2014/main" id="{F55377B5-55A6-4599-A2A4-3A4F7E682C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9266" y="4533662"/>
            <a:ext cx="11193467" cy="20655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49849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67;p2">
            <a:extLst>
              <a:ext uri="{FF2B5EF4-FFF2-40B4-BE49-F238E27FC236}">
                <a16:creationId xmlns:a16="http://schemas.microsoft.com/office/drawing/2014/main" id="{CCBFEC85-04AA-FF6A-5E72-DBE45D857A9D}"/>
              </a:ext>
            </a:extLst>
          </p:cNvPr>
          <p:cNvSpPr txBox="1">
            <a:spLocks/>
          </p:cNvSpPr>
          <p:nvPr/>
        </p:nvSpPr>
        <p:spPr>
          <a:xfrm>
            <a:off x="339724" y="966157"/>
            <a:ext cx="11383573" cy="5538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➔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◆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◆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◆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5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4572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AutoNum type="arabicPeriod"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Housekeeping items</a:t>
            </a:r>
          </a:p>
          <a:p>
            <a:pPr marL="4572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562C1"/>
              </a:buClr>
              <a:buSzPts val="1800"/>
              <a:buFont typeface="Arial"/>
              <a:buAutoNum type="arabicPeriod"/>
              <a:tabLst/>
              <a:defRPr/>
            </a:pPr>
            <a:r>
              <a:rPr kumimoji="0" lang="en-US" sz="1800" b="0" i="0" u="sng" strike="noStrike" kern="0" cap="none" spc="0" normalizeH="0" baseline="0" noProof="0" dirty="0">
                <a:ln>
                  <a:noFill/>
                </a:ln>
                <a:solidFill>
                  <a:srgbClr val="0562C1"/>
                </a:solidFill>
                <a:effectLst/>
                <a:uLnTx/>
                <a:uFillTx/>
                <a:latin typeface="Arial"/>
                <a:cs typeface="Arial"/>
                <a:sym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FY 2027 Perkins Allowable &amp; Unallowable Costs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562C1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4572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AutoNum type="arabicPeriod"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Emerging Questions (FY 27 budget submissions)</a:t>
            </a:r>
          </a:p>
          <a:p>
            <a:pPr marL="914400" marR="0" lvl="1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◆"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CTSO Stipends and conference travel</a:t>
            </a:r>
          </a:p>
          <a:p>
            <a:pPr marL="914400" marR="0" lvl="1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◆"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Record keeping subscription services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8761D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(</a:t>
            </a:r>
            <a:r>
              <a:rPr kumimoji="0" lang="en-US" sz="1800" b="0" i="0" u="sng" strike="noStrike" kern="0" cap="none" spc="0" normalizeH="0" baseline="0" noProof="0" dirty="0">
                <a:ln>
                  <a:noFill/>
                </a:ln>
                <a:solidFill>
                  <a:srgbClr val="1155CC"/>
                </a:solidFill>
                <a:effectLst/>
                <a:uLnTx/>
                <a:uFillTx/>
                <a:latin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Ineligible Platforms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8761D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)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4572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563C1"/>
              </a:buClr>
              <a:buSzPts val="1800"/>
              <a:buFont typeface="Arial"/>
              <a:buAutoNum type="arabicPeriod"/>
              <a:tabLst/>
              <a:defRPr/>
            </a:pPr>
            <a:r>
              <a:rPr kumimoji="0" lang="en-US" sz="1800" b="0" i="0" u="sng" strike="noStrike" kern="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Arial"/>
                <a:cs typeface="Arial"/>
                <a:sym typeface="Arial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Updates: FY 2027 Perkins Application &amp; Allocations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1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(redirects to slide 19)</a:t>
            </a:r>
          </a:p>
          <a:p>
            <a:pPr marL="914400" marR="0" lvl="1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◆"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FY27 Secondary &amp; Postsecondary Grant Allocation Updates</a:t>
            </a:r>
          </a:p>
          <a:p>
            <a:pPr marL="857250" lvl="1" indent="-285750">
              <a:spcBef>
                <a:spcPts val="0"/>
              </a:spcBef>
              <a:buClr>
                <a:schemeClr val="tx1"/>
              </a:buClr>
              <a:buSzPts val="1800"/>
              <a:defRPr/>
            </a:pPr>
            <a:r>
              <a:rPr kumimoji="0" lang="en-US" sz="1800" b="0" i="0" u="sng" strike="noStrike" kern="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FY27 Secondary &amp; Postsecondary/Community College Application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4572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562C1"/>
              </a:buClr>
              <a:buSzPts val="1800"/>
              <a:buFont typeface="Arial"/>
              <a:buAutoNum type="arabicPeriod"/>
              <a:tabLst/>
              <a:defRPr/>
            </a:pPr>
            <a:r>
              <a:rPr kumimoji="0" lang="en-US" sz="1800" b="0" i="0" u="sng" strike="noStrike" kern="0" cap="none" spc="0" normalizeH="0" baseline="0" noProof="0" dirty="0">
                <a:ln>
                  <a:noFill/>
                </a:ln>
                <a:solidFill>
                  <a:srgbClr val="0562C1"/>
                </a:solidFill>
                <a:effectLst/>
                <a:uLnTx/>
                <a:uFillTx/>
                <a:latin typeface="Arial"/>
                <a:cs typeface="Arial"/>
                <a:sym typeface="Arial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Perkins Webinar Resources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562C1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" name="Google Shape;66;p2">
            <a:extLst>
              <a:ext uri="{FF2B5EF4-FFF2-40B4-BE49-F238E27FC236}">
                <a16:creationId xmlns:a16="http://schemas.microsoft.com/office/drawing/2014/main" id="{EE4B3325-9346-A2BF-40F1-F98CD1D8221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39725" y="140042"/>
            <a:ext cx="11269663" cy="598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200" i="0" u="none" strike="noStrike" cap="none" dirty="0"/>
              <a:t> </a:t>
            </a:r>
            <a:r>
              <a:rPr lang="en" sz="2200" b="1" i="0" u="none" strike="noStrike" cap="none" dirty="0"/>
              <a:t>Agenda</a:t>
            </a:r>
            <a:endParaRPr sz="2200" i="0" u="none" strike="noStrike" cap="none" dirty="0"/>
          </a:p>
        </p:txBody>
      </p:sp>
    </p:spTree>
    <p:extLst>
      <p:ext uri="{BB962C8B-B14F-4D97-AF65-F5344CB8AC3E}">
        <p14:creationId xmlns:p14="http://schemas.microsoft.com/office/powerpoint/2010/main" val="25675843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21CD33-0161-338A-02A3-BFE53E28C6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en-US" sz="2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  <a:sym typeface="Arial"/>
              </a:rPr>
              <a:t>Before we begin…</a:t>
            </a:r>
            <a:endParaRPr lang="en-US" sz="2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237BB8-A573-C52F-B78A-41432A50D6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891" y="836762"/>
            <a:ext cx="11852694" cy="5779698"/>
          </a:xfrm>
        </p:spPr>
        <p:txBody>
          <a:bodyPr>
            <a:normAutofit lnSpcReduction="10000"/>
          </a:bodyPr>
          <a:lstStyle/>
          <a:p>
            <a:pPr marL="457200" marR="0" lvl="0" indent="-3111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Char char="●"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3rd Quarter Claim - Due Friday April 10th </a:t>
            </a:r>
          </a:p>
          <a:p>
            <a:pPr marL="457200" marR="0" lvl="0" indent="-3111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Char char="●"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Alphabetical Lists - items listed twice</a:t>
            </a:r>
          </a:p>
          <a:p>
            <a:pPr marL="457200" marR="0" lvl="0" indent="-3111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Char char="●"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Seek </a:t>
            </a:r>
            <a:r>
              <a:rPr kumimoji="0" lang="en-US" sz="1800" b="0" i="0" u="sng" strike="noStrike" kern="0" cap="none" spc="0" normalizeH="0" baseline="0" noProof="0" dirty="0">
                <a:ln>
                  <a:noFill/>
                </a:ln>
                <a:solidFill>
                  <a:srgbClr val="0097A7"/>
                </a:solidFill>
                <a:effectLst/>
                <a:uLnTx/>
                <a:uFillTx/>
                <a:latin typeface="Arial"/>
                <a:cs typeface="Arial"/>
                <a:sym typeface="Arial"/>
                <a:hlinkClick r:id="rId2"/>
              </a:rPr>
              <a:t>prior approval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(and check with your Perkins contact - consortium and independent local control-processes)</a:t>
            </a:r>
          </a:p>
          <a:p>
            <a:pPr marL="457200" marR="0" lvl="0" indent="-3111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Char char="●"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Equitable expenditures state-wide</a:t>
            </a:r>
          </a:p>
          <a:p>
            <a:pPr marL="457200" marR="0" lvl="0" indent="-3111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Char char="●"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Supplanting. Is this purchased with another fund for any other (non-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cte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) instructor, program, student, purpose, reason?</a:t>
            </a:r>
          </a:p>
          <a:p>
            <a:pPr marL="457200" marR="0" lvl="0" indent="-3111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Char char="●"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Allowances and restrictions are 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limited to federal and state requirements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. </a:t>
            </a:r>
          </a:p>
          <a:p>
            <a:pPr marL="457200" marR="0" lvl="0" indent="-3111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Char char="●"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All States are required to follow the Office of the White House, OMB Compliance Supplement </a:t>
            </a:r>
            <a:r>
              <a:rPr kumimoji="0" lang="en-US" sz="1800" b="1" i="0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and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Perkins Sec. 211 supplement not supplant</a:t>
            </a:r>
          </a:p>
          <a:p>
            <a:pPr marL="457200" marR="0" lvl="0" indent="-3111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Char char="●"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Due diligence - accommodating capacity at the state level (CTSO Invoices - 2027)</a:t>
            </a:r>
          </a:p>
          <a:p>
            <a:pPr marL="914400" marR="0" lvl="1" indent="-3111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Char char="○"/>
              <a:tabLst/>
              <a:defRPr/>
            </a:pP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Not all states have the same state code</a:t>
            </a:r>
          </a:p>
          <a:p>
            <a:pPr marL="914400" marR="0" lvl="1" indent="-3111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Char char="○"/>
              <a:tabLst/>
              <a:defRPr/>
            </a:pP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Example from WBL Conference - Why is this different for other states? </a:t>
            </a:r>
          </a:p>
          <a:p>
            <a:pPr marL="914400" marR="0" lvl="1" indent="-3111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Char char="○"/>
              <a:tabLst/>
              <a:defRPr/>
            </a:pP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Iowa passed House File 2392 in 2016 - Any state requirements are automatically Perkins ineligible.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43771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1C8EEC-AC77-3866-B208-31AD4D1DA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213" y="94891"/>
            <a:ext cx="11269691" cy="642528"/>
          </a:xfrm>
        </p:spPr>
        <p:txBody>
          <a:bodyPr>
            <a:normAutofit/>
          </a:bodyPr>
          <a:lstStyle/>
          <a:p>
            <a:pPr algn="r"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  <a:sym typeface="Arial"/>
              </a:rPr>
              <a:t>Allowable Costs - #1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2D1AC6-48AF-F767-75BA-DB1E742745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197" y="871268"/>
            <a:ext cx="11792026" cy="5788324"/>
          </a:xfrm>
        </p:spPr>
        <p:txBody>
          <a:bodyPr>
            <a:normAutofit lnSpcReduction="10000"/>
          </a:bodyPr>
          <a:lstStyle/>
          <a:p>
            <a:pPr marL="463550" indent="-285750" defTabSz="91440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ct val="100000"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Administrative costs (up to five percent)</a:t>
            </a:r>
          </a:p>
          <a:p>
            <a:pPr marL="463550" marR="101600" indent="-285750" defTabSz="91440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ct val="100000"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Advertising to recruit career and technical education (CTE) instructors and personnel (</a:t>
            </a:r>
            <a:r>
              <a:rPr kumimoji="0" lang="en-US" sz="1800" b="0" i="1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Do not use “marketing.”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)</a:t>
            </a:r>
          </a:p>
          <a:p>
            <a:pPr marL="463550" indent="-285750" defTabSz="91440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ct val="100000"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Advisory committee member mileage, supplies (</a:t>
            </a:r>
            <a:r>
              <a:rPr kumimoji="0" lang="en-US" sz="1800" b="0" i="1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Meals and snacks are ineligible.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)</a:t>
            </a:r>
          </a:p>
          <a:p>
            <a:pPr marL="463550" marR="88900" indent="-285750" defTabSz="91440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ct val="100000"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All curriculum for Agricultural Science Education (CASE) program start-up materials and supplies (consumables with a first-time purchase) are eligible if taught by a CASE-certified, CTE-licensed instructor. (</a:t>
            </a:r>
            <a:r>
              <a:rPr kumimoji="0" lang="en-US" sz="1800" b="0" i="1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CASE instructor certification costs are ineligible.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)</a:t>
            </a:r>
          </a:p>
          <a:p>
            <a:pPr marL="463550" indent="-285750" defTabSz="91440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ct val="100000"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Comprehensive Local Needs Assessment (CLNA) development and evaluation materials (seek prior approval for off-contract pay and stipends).</a:t>
            </a:r>
          </a:p>
          <a:p>
            <a:pPr marL="463550" marR="165100" indent="-285750" defTabSz="91440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ct val="100000"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CTE content specific conference costs (registration and travel expenses for CTE staff) (</a:t>
            </a:r>
            <a:r>
              <a:rPr kumimoji="0" lang="en-US" sz="1800" b="0" i="1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Individual and professional membership dues, CE Units and marketable credentials are ineligible. Diversity, equity, and inclusion related conferences - use non-Federal funding sources.</a:t>
            </a:r>
            <a:r>
              <a:rPr kumimoji="0" lang="en-US" sz="1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)</a:t>
            </a:r>
          </a:p>
          <a:p>
            <a:pPr marL="463550" marR="165100" indent="-285750" defTabSz="91440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ct val="100000"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CTSO teacher conferences and student competitive events (instructor must be licensed by the BOEE). </a:t>
            </a:r>
            <a:r>
              <a:rPr kumimoji="0" lang="en-US" sz="1800" b="0" i="1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Do not use “sponsor” or “mentor.”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6045630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2917F9-BDAC-F96E-1339-1A082F69E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213" y="146649"/>
            <a:ext cx="11269691" cy="590770"/>
          </a:xfrm>
        </p:spPr>
        <p:txBody>
          <a:bodyPr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  <a:sym typeface="Arial"/>
              </a:rPr>
              <a:t>FBLA Expenses in Two Fiscal Years - Allowable Costs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F211FF-9830-FCAC-5FBC-6501B9B316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197" y="1035170"/>
            <a:ext cx="11610871" cy="5615796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FBLA Crosses Fiscal Years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457200" marR="0" lvl="0" indent="-3175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Arial"/>
                <a:cs typeface="Arial"/>
                <a:sym typeface="Arial"/>
              </a:rPr>
              <a:t>Claim expensed in two fiscal years.</a:t>
            </a:r>
          </a:p>
          <a:p>
            <a:pPr marL="457200" marR="0" lvl="0" indent="-3175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tabLst/>
              <a:defRPr/>
            </a:pPr>
            <a:r>
              <a:rPr kumimoji="0" lang="en-US" sz="1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Arial"/>
                <a:cs typeface="Arial"/>
                <a:sym typeface="Arial"/>
              </a:rPr>
              <a:t>Airfare and registrations can be expensed in FY 2026 in order to purchase a reasonable fare and receive the early bird discount.</a:t>
            </a:r>
          </a:p>
          <a:p>
            <a:pPr marL="457200" marR="0" lvl="0" indent="-3175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tabLst/>
              <a:defRPr/>
            </a:pPr>
            <a:r>
              <a:rPr kumimoji="0" lang="en-US" sz="1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Arial"/>
                <a:cs typeface="Arial"/>
                <a:sym typeface="Arial"/>
              </a:rPr>
              <a:t>Obligated prior to June 30</a:t>
            </a:r>
            <a:r>
              <a:rPr kumimoji="0" lang="en-US" sz="1800" b="0" i="1" u="none" strike="noStrike" kern="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Arial"/>
                <a:cs typeface="Arial"/>
                <a:sym typeface="Arial"/>
              </a:rPr>
              <a:t>th</a:t>
            </a:r>
            <a:r>
              <a:rPr kumimoji="0" lang="en-US" sz="1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Arial"/>
                <a:cs typeface="Arial"/>
                <a:sym typeface="Arial"/>
              </a:rPr>
              <a:t>.</a:t>
            </a:r>
          </a:p>
          <a:p>
            <a:pPr marL="457200" marR="0" lvl="0" indent="-3175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tabLst/>
              <a:defRPr/>
            </a:pPr>
            <a:r>
              <a:rPr kumimoji="0" lang="en-US" sz="1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Arial"/>
                <a:cs typeface="Arial"/>
                <a:sym typeface="Arial"/>
              </a:rPr>
              <a:t> Everything else (hotel, meals, baggage, transportation, parking) must be expensed in the fiscal year in which it took place (invoice or receipt date).</a:t>
            </a:r>
          </a:p>
          <a:p>
            <a:pPr marL="457200" marR="0" lvl="0" indent="-3175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400"/>
              <a:buFont typeface="Arial"/>
              <a:buChar char="●"/>
              <a:tabLst/>
              <a:defRPr/>
            </a:pPr>
            <a:r>
              <a:rPr kumimoji="0" lang="en-US" sz="1800" b="0" i="1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highlight>
                  <a:srgbClr val="FFFFFF"/>
                </a:highlight>
                <a:uLnTx/>
                <a:uFillTx/>
                <a:latin typeface="Arial"/>
                <a:cs typeface="Arial"/>
                <a:sym typeface="Arial"/>
              </a:rPr>
              <a:t>This will also apply to student competitor travel in FY 2027 only*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33911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706AFE-FF74-8ABD-1763-7909405954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466" y="138023"/>
            <a:ext cx="11269691" cy="474452"/>
          </a:xfrm>
        </p:spPr>
        <p:txBody>
          <a:bodyPr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  <a:sym typeface="Arial"/>
              </a:rPr>
              <a:t>Allowable Costs</a:t>
            </a: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129D84-0E33-1541-D5CF-22ABE21D38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5275" y="862642"/>
            <a:ext cx="11818189" cy="5788324"/>
          </a:xfrm>
        </p:spPr>
        <p:txBody>
          <a:bodyPr>
            <a:normAutofit lnSpcReduction="10000"/>
          </a:bodyPr>
          <a:lstStyle/>
          <a:p>
            <a:pPr marL="463550" marR="165100" indent="-285750" defTabSz="91440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ct val="100000"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Equipment</a:t>
            </a:r>
            <a:endParaRPr lang="en-US" sz="18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marL="806450" marR="165100" lvl="1" indent="-285750" defTabSz="91440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ct val="100000"/>
              <a:defRPr/>
            </a:pP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All equipment must be inventoried. See Inventory Template (will be posted July 1, 2026 emailed April 8).</a:t>
            </a:r>
          </a:p>
          <a:p>
            <a:pPr marL="806450" marR="165100" lvl="1" indent="-285750" defTabSz="91440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ct val="100000"/>
              <a:defRPr/>
            </a:pP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$500 threshold for secondary school districts</a:t>
            </a:r>
          </a:p>
          <a:p>
            <a:pPr marL="806450" marR="165100" lvl="1" indent="-285750" defTabSz="91440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ct val="100000"/>
              <a:defRPr/>
            </a:pP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$5,000 threshold for postsecondary school districts</a:t>
            </a:r>
          </a:p>
          <a:p>
            <a:pPr marL="463550" indent="-285750" defTabSz="91440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ct val="100000"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Equipment training fees for vendor-led training (</a:t>
            </a:r>
            <a:r>
              <a:rPr kumimoji="0" lang="en-US" sz="1800" b="0" i="1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off-contract pay and stipends are Perkins ineligible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).</a:t>
            </a:r>
          </a:p>
          <a:p>
            <a:pPr marL="463550" indent="-285750" defTabSz="91440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ct val="100000"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Games that allow for simulation and situational learning</a:t>
            </a:r>
          </a:p>
          <a:p>
            <a:pPr marL="463550" indent="-285750" defTabSz="91440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ct val="100000"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Guest speaker mileage (</a:t>
            </a:r>
            <a:r>
              <a:rPr kumimoji="0" lang="en-US" sz="1800" b="0" i="1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stipends are Perkins ineligible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).</a:t>
            </a:r>
          </a:p>
          <a:p>
            <a:pPr marL="463550" indent="-285750" defTabSz="91440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ct val="100000"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Industry-recognized credentials (students only) including assessment costs (</a:t>
            </a:r>
            <a:r>
              <a:rPr kumimoji="0" lang="en-US" sz="1800" b="0" i="1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Practice assessment purchases are ineligible</a:t>
            </a:r>
            <a:r>
              <a:rPr kumimoji="0" lang="en-US" sz="1800" b="0" i="1" u="none" strike="noStrike" kern="0" cap="none" spc="0" normalizeH="0" baseline="0" noProof="0" dirty="0">
                <a:ln>
                  <a:noFill/>
                </a:ln>
                <a:solidFill>
                  <a:srgbClr val="C44F0B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.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)</a:t>
            </a:r>
          </a:p>
          <a:p>
            <a:pPr marL="463550" indent="-285750" defTabSz="91440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ct val="100000"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Instructional materials (</a:t>
            </a:r>
            <a:r>
              <a:rPr kumimoji="0" lang="en-US" sz="1800" b="0" i="1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Supplemental only,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1800" b="0" i="1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workbooks and consumables are ineligible.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)</a:t>
            </a:r>
          </a:p>
          <a:p>
            <a:pPr marL="463550" marR="584200" indent="-285750" defTabSz="91440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ct val="100000"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Kits (reusable only). Institution assumes the cost to replace consumable workbooks after the first set of workbooks. (</a:t>
            </a:r>
            <a:r>
              <a:rPr kumimoji="0" lang="en-US" sz="1800" b="0" i="1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Consumable kits e.g., robotics, horticulture, etc. are ineligible for reimbursement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.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)</a:t>
            </a:r>
          </a:p>
          <a:p>
            <a:pPr marL="463550" marR="584200" indent="-285750" defTabSz="91440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ct val="100000"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Maintenance, repair and service contracts for CTE equipment purchased with Perkins funding (to keep equipment in an efficient and operating condition).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54377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7DE9FB-C6C1-25DC-4CBA-A9FB209E2E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kumimoji="0" lang="en-US" sz="2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  <a:sym typeface="Arial"/>
              </a:rPr>
              <a:t>Allowable Costs - #2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6FCC69-A5BD-D5B8-BE7D-0D1C63363C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213" y="923026"/>
            <a:ext cx="11522108" cy="5555412"/>
          </a:xfrm>
        </p:spPr>
        <p:txBody>
          <a:bodyPr>
            <a:normAutofit fontScale="92500" lnSpcReduction="20000"/>
          </a:bodyPr>
          <a:lstStyle/>
          <a:p>
            <a:pPr marL="463550" indent="-285750" defTabSz="914400">
              <a:lnSpc>
                <a:spcPct val="200000"/>
              </a:lnSpc>
              <a:spcBef>
                <a:spcPts val="0"/>
              </a:spcBef>
              <a:buClr>
                <a:srgbClr val="000000"/>
              </a:buClr>
              <a:buSzPct val="100000"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Middle school CTE (See Perkins V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noFill/>
                </a:uFill>
                <a:latin typeface="Arial"/>
                <a:cs typeface="Arial"/>
                <a:sym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kumimoji="0" lang="en-US" sz="1600" b="1" i="0" u="sng" strike="noStrike" kern="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Arial"/>
                <a:cs typeface="Arial"/>
                <a:sym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Middle School Prior Approval Form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)</a:t>
            </a:r>
          </a:p>
          <a:p>
            <a:pPr marL="463550" indent="-285750" defTabSz="914400">
              <a:lnSpc>
                <a:spcPct val="200000"/>
              </a:lnSpc>
              <a:spcBef>
                <a:spcPts val="0"/>
              </a:spcBef>
              <a:buClr>
                <a:srgbClr val="000000"/>
              </a:buClr>
              <a:buSzPct val="100000"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Off-contract pay for CTE staff (</a:t>
            </a:r>
            <a:r>
              <a:rPr kumimoji="0" lang="en-US" sz="1600" b="1" i="1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limited to CTSO Stipends, self-study, and CLNA and approved .  All off-contract pay must have prior approval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).</a:t>
            </a:r>
          </a:p>
          <a:p>
            <a:pPr marL="463550" indent="-285750" defTabSz="914400">
              <a:lnSpc>
                <a:spcPct val="200000"/>
              </a:lnSpc>
              <a:spcBef>
                <a:spcPts val="0"/>
              </a:spcBef>
              <a:buClr>
                <a:srgbClr val="000000"/>
              </a:buClr>
              <a:buSzPct val="100000"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Professional development costs provided for internal school district or community college staff including mileage and materials</a:t>
            </a:r>
          </a:p>
          <a:p>
            <a:pPr marL="463550" indent="-285750" defTabSz="914400">
              <a:lnSpc>
                <a:spcPct val="200000"/>
              </a:lnSpc>
              <a:spcBef>
                <a:spcPts val="0"/>
              </a:spcBef>
              <a:buClr>
                <a:srgbClr val="000000"/>
              </a:buClr>
              <a:buSzPct val="100000"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In-state and out-of-state professional development (registration, airfare, parking, ground transportation, hotel, mileage, meals, baggage) includes CTSO conferences for CTE staff.</a:t>
            </a:r>
          </a:p>
          <a:p>
            <a:pPr marL="463550" indent="-285750" defTabSz="914400">
              <a:lnSpc>
                <a:spcPct val="200000"/>
              </a:lnSpc>
              <a:spcBef>
                <a:spcPts val="0"/>
              </a:spcBef>
              <a:buClr>
                <a:srgbClr val="000000"/>
              </a:buClr>
              <a:buSzPct val="100000"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Printers, limited to Stratasys, MakerBot, 3D, blueprint, large format (≥ 24” wide), CAD, Texture UV, Edible, Direct-to-Film (DTF) digital transfer, and new and emerging technology. (</a:t>
            </a:r>
            <a:r>
              <a:rPr kumimoji="0" lang="en-US" sz="1600" b="1" i="1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Inkjet and laser printers are ineligible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) 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562C1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Seek prior approval</a:t>
            </a:r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463550" marR="558800" indent="-285750" defTabSz="914400">
              <a:lnSpc>
                <a:spcPct val="200000"/>
              </a:lnSpc>
              <a:spcBef>
                <a:spcPts val="0"/>
              </a:spcBef>
              <a:buClr>
                <a:srgbClr val="000000"/>
              </a:buClr>
              <a:buSzPct val="100000"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Subrecipient institutional, organizational &amp; professional membership (not individual instructor/person) in a professional organization (e.g., Home Builders Association).</a:t>
            </a:r>
          </a:p>
          <a:p>
            <a:pPr marL="463550" marR="558800" indent="-285750" defTabSz="914400">
              <a:lnSpc>
                <a:spcPct val="200000"/>
              </a:lnSpc>
              <a:spcBef>
                <a:spcPts val="0"/>
              </a:spcBef>
              <a:buClr>
                <a:srgbClr val="000000"/>
              </a:buClr>
              <a:buSzPct val="100000"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Project Lead the Way (PLTW) equipment and supplies, if taught by a CTE-licensed and PLTW-endorsed instructor</a:t>
            </a:r>
            <a:r>
              <a: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(</a:t>
            </a:r>
            <a:r>
              <a:rPr kumimoji="0" lang="en-US" sz="1600" b="1" i="1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PLTW instructor certification costs are ineligible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).</a:t>
            </a:r>
          </a:p>
          <a:p>
            <a:pPr marL="463550" marR="558800" indent="-285750" defTabSz="914400">
              <a:lnSpc>
                <a:spcPct val="200000"/>
              </a:lnSpc>
              <a:spcBef>
                <a:spcPts val="0"/>
              </a:spcBef>
              <a:buClr>
                <a:srgbClr val="000000"/>
              </a:buClr>
              <a:buSzPct val="100000"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Rentals and leases (welding tanks, technology contracts)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24492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D6FF11-DD02-9DA9-4782-1131A252D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894" y="0"/>
            <a:ext cx="11269691" cy="737417"/>
          </a:xfrm>
        </p:spPr>
        <p:txBody>
          <a:bodyPr/>
          <a:lstStyle/>
          <a:p>
            <a:pPr algn="r"/>
            <a:r>
              <a:rPr kumimoji="0" lang="en-US" sz="2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  <a:sym typeface="Arial"/>
              </a:rPr>
              <a:t>Allowable Costs - #3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128F24-D35E-88C1-3437-AAA003713F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197" y="983411"/>
            <a:ext cx="11714388" cy="5650302"/>
          </a:xfrm>
        </p:spPr>
        <p:txBody>
          <a:bodyPr>
            <a:normAutofit/>
          </a:bodyPr>
          <a:lstStyle/>
          <a:p>
            <a:pPr marL="4254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Reusable and rebuildable EV car kits 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(e.g.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noFill/>
                </a:uFill>
                <a:latin typeface="Arial"/>
                <a:cs typeface="Arial"/>
                <a:sym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kumimoji="0" lang="en-US" sz="1600" b="0" i="0" u="sng" strike="noStrike" kern="0" cap="none" spc="0" normalizeH="0" baseline="0" noProof="0" dirty="0">
                <a:ln>
                  <a:noFill/>
                </a:ln>
                <a:solidFill>
                  <a:srgbClr val="0097A7"/>
                </a:solidFill>
                <a:effectLst/>
                <a:uLnTx/>
                <a:uFillTx/>
                <a:latin typeface="Arial"/>
                <a:cs typeface="Arial"/>
                <a:sym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Switch Lab EV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)</a:t>
            </a:r>
          </a:p>
          <a:p>
            <a:pPr marL="4254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Stipends (</a:t>
            </a:r>
            <a:r>
              <a:rPr kumimoji="0" lang="en-US" sz="2000" b="0" i="1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limited to CTSO stipends, self-study, and CLNA.  All off-contract pay must have </a:t>
            </a:r>
            <a:r>
              <a:rPr kumimoji="0" lang="en-US" sz="2000" b="0" i="1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priorapproval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).</a:t>
            </a:r>
          </a:p>
          <a:p>
            <a:pPr marL="4254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Substitute teacher pay for CTE staff who are out of the office to attend conferences and professional development events.</a:t>
            </a:r>
          </a:p>
          <a:p>
            <a:pPr marL="4254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Student assessment and certification fees (e.g., CNA, CMA, OSHA 10)</a:t>
            </a:r>
          </a:p>
          <a:p>
            <a:pPr marL="4254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Textbooks (only for new courses with new competencies).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492736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75E940-9711-D77D-244F-9B55A2A189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70" y="94890"/>
            <a:ext cx="11269691" cy="405442"/>
          </a:xfrm>
        </p:spPr>
        <p:txBody>
          <a:bodyPr>
            <a:normAutofit fontScale="900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en-US" sz="23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  <a:sym typeface="Arial"/>
              </a:rPr>
              <a:t>CTSOs Allowable Costs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E8A3B2-2C9A-F2D7-273C-DB315259A0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213" y="931653"/>
            <a:ext cx="11737768" cy="5779698"/>
          </a:xfrm>
        </p:spPr>
        <p:txBody>
          <a:bodyPr>
            <a:normAutofit/>
          </a:bodyPr>
          <a:lstStyle/>
          <a:p>
            <a:pPr defTabSz="91440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ts val="1800"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Students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(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competitors only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)</a:t>
            </a:r>
          </a:p>
          <a:p>
            <a:pPr lvl="1" defTabSz="91440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ts val="1800"/>
              <a:defRPr/>
            </a:pPr>
            <a:r>
              <a:rPr kumimoji="0" lang="en-US" sz="17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Registration costs for in-state &amp; out-of-state competitions</a:t>
            </a:r>
          </a:p>
          <a:p>
            <a:pPr defTabSz="91440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ts val="1800"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Instructors/Advisors (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Must be CTE licensed by the BOEE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1800" b="1" i="1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do not use “mentor” or “sponsor”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)</a:t>
            </a:r>
          </a:p>
          <a:p>
            <a:pPr lvl="1" defTabSz="91440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ts val="1800"/>
              <a:defRPr/>
            </a:pPr>
            <a:r>
              <a:rPr kumimoji="0" lang="en-US" sz="17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Stipends (</a:t>
            </a:r>
            <a:r>
              <a:rPr kumimoji="0" lang="en-US" sz="15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seek prior approval - ends June 30, 2028</a:t>
            </a:r>
            <a:r>
              <a:rPr kumimoji="0" lang="en-US" sz="17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)</a:t>
            </a:r>
          </a:p>
          <a:p>
            <a:pPr lvl="1" defTabSz="91440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ts val="1800"/>
              <a:defRPr/>
            </a:pPr>
            <a:r>
              <a:rPr kumimoji="0" lang="en-US" sz="1100" b="1" i="1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All additional CTSO costs except for garments that stay with the program (jackets, welding gloves/aprons, etc.) are Perkins ineligible beginning July 1, 2026. See Unallowable Costs.</a:t>
            </a:r>
            <a:endParaRPr lang="en-US" sz="1700" b="1" kern="0" dirty="0">
              <a:solidFill>
                <a:srgbClr val="C00000"/>
              </a:solidFill>
              <a:latin typeface="Arial"/>
              <a:cs typeface="Arial"/>
              <a:sym typeface="Arial"/>
            </a:endParaRPr>
          </a:p>
          <a:p>
            <a:pPr defTabSz="91440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ts val="1800"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All professional development conferences and CTSO competition travel costs</a:t>
            </a:r>
          </a:p>
          <a:p>
            <a:pPr defTabSz="91440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ts val="1800"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Institutional/Affiliated Memberships</a:t>
            </a:r>
          </a:p>
          <a:p>
            <a:pPr lvl="1" defTabSz="91440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ts val="1800"/>
              <a:defRPr/>
            </a:pPr>
            <a:r>
              <a:rPr kumimoji="0" lang="en-US" sz="17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Memberships in a quantity of one - </a:t>
            </a:r>
            <a:r>
              <a:rPr kumimoji="0" lang="en-US" sz="1100" b="1" i="0" u="sng" strike="noStrike" kern="0" cap="none" spc="0" normalizeH="0" baseline="0" noProof="0" dirty="0">
                <a:ln>
                  <a:noFill/>
                </a:ln>
                <a:solidFill>
                  <a:srgbClr val="0097A7"/>
                </a:solidFill>
                <a:effectLst/>
                <a:uLnTx/>
                <a:uFillTx/>
                <a:latin typeface="Arial"/>
                <a:cs typeface="Arial"/>
                <a:sym typeface="Arial"/>
                <a:hlinkClick r:id="rId2"/>
              </a:rPr>
              <a:t>Eligible Invoice Examples</a:t>
            </a:r>
            <a:endParaRPr kumimoji="0" lang="en-US" sz="1100" b="1" i="0" u="sng" strike="noStrike" kern="0" cap="none" spc="0" normalizeH="0" baseline="0" noProof="0" dirty="0">
              <a:ln>
                <a:noFill/>
              </a:ln>
              <a:solidFill>
                <a:srgbClr val="0097A7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defTabSz="91440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ts val="1800"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CTSO claims FY 2027 </a:t>
            </a:r>
          </a:p>
          <a:p>
            <a:pPr lvl="1" defTabSz="91440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ts val="1800"/>
              <a:defRPr/>
            </a:pPr>
            <a:r>
              <a:rPr kumimoji="0" lang="en-US" sz="17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Claims </a:t>
            </a:r>
            <a:r>
              <a:rPr kumimoji="0" lang="en-US" sz="1700" b="1" i="1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without</a:t>
            </a:r>
            <a:r>
              <a:rPr kumimoji="0" lang="en-US" sz="17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17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required eligible invoices will be revised &amp; paid </a:t>
            </a:r>
            <a:r>
              <a:rPr kumimoji="0" lang="en-US" sz="1700" b="1" i="1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without</a:t>
            </a:r>
            <a:r>
              <a:rPr kumimoji="0" lang="en-US" sz="17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17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the CTSO reimbursement</a:t>
            </a:r>
          </a:p>
          <a:p>
            <a:pPr lvl="1" defTabSz="91440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ts val="1800"/>
              <a:defRPr/>
            </a:pPr>
            <a:r>
              <a:rPr kumimoji="0" lang="en-US" sz="17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Memo and revised documentation will be returned to recipients.</a:t>
            </a:r>
          </a:p>
          <a:p>
            <a:pPr lvl="1" defTabSz="91440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ts val="1800"/>
              <a:defRPr/>
            </a:pPr>
            <a:r>
              <a:rPr kumimoji="0" lang="en-US" sz="17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CTSO reimbursement will be </a:t>
            </a:r>
            <a:r>
              <a:rPr kumimoji="0" lang="en-US" sz="1700" b="1" i="1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paid with the next eligible claim.</a:t>
            </a:r>
            <a:endParaRPr lang="en-US" sz="2900" dirty="0"/>
          </a:p>
        </p:txBody>
      </p:sp>
    </p:spTree>
    <p:extLst>
      <p:ext uri="{BB962C8B-B14F-4D97-AF65-F5344CB8AC3E}">
        <p14:creationId xmlns:p14="http://schemas.microsoft.com/office/powerpoint/2010/main" val="724357661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Iowa Department of Education">
      <a:dk1>
        <a:sysClr val="windowText" lastClr="000000"/>
      </a:dk1>
      <a:lt1>
        <a:sysClr val="window" lastClr="FFFFFF"/>
      </a:lt1>
      <a:dk2>
        <a:srgbClr val="002152"/>
      </a:dk2>
      <a:lt2>
        <a:srgbClr val="E6E6E6"/>
      </a:lt2>
      <a:accent1>
        <a:srgbClr val="005CA3"/>
      </a:accent1>
      <a:accent2>
        <a:srgbClr val="FDE263"/>
      </a:accent2>
      <a:accent3>
        <a:srgbClr val="96BCDE"/>
      </a:accent3>
      <a:accent4>
        <a:srgbClr val="A5A5A5"/>
      </a:accent4>
      <a:accent5>
        <a:srgbClr val="DC6400"/>
      </a:accent5>
      <a:accent6>
        <a:srgbClr val="FFC200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artment branded template.pptx" id="{0B40A654-340A-4A68-9D90-F00228971883}" vid="{24737E32-622D-436C-8DD0-DB597522B25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Department branded template (4)</Template>
  <TotalTime>382</TotalTime>
  <Words>2328</Words>
  <Application>Microsoft Office PowerPoint</Application>
  <PresentationFormat>Widescreen</PresentationFormat>
  <Paragraphs>169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Calibri</vt:lpstr>
      <vt:lpstr>Courier New</vt:lpstr>
      <vt:lpstr>Theme1</vt:lpstr>
      <vt:lpstr> Perkins V #6 FY 2027 Perkins Allowable &amp; Unallowable Costs April 8, 2027 10:00 a.m. to 10:55 a.m.</vt:lpstr>
      <vt:lpstr> Agenda</vt:lpstr>
      <vt:lpstr>Before we begin…</vt:lpstr>
      <vt:lpstr>Allowable Costs - #1</vt:lpstr>
      <vt:lpstr>FBLA Expenses in Two Fiscal Years - Allowable Costs</vt:lpstr>
      <vt:lpstr>Allowable Costs</vt:lpstr>
      <vt:lpstr>Allowable Costs - #2</vt:lpstr>
      <vt:lpstr>Allowable Costs - #3</vt:lpstr>
      <vt:lpstr>CTSOs Allowable Costs</vt:lpstr>
      <vt:lpstr>Unallowable Costs - #4</vt:lpstr>
      <vt:lpstr>Unallowable Costs - #5</vt:lpstr>
      <vt:lpstr>Unallowable Costs - #6</vt:lpstr>
      <vt:lpstr>Unallowable Costs - #7</vt:lpstr>
      <vt:lpstr>Limits to Stipends and Off-Contract Pay FY 2027</vt:lpstr>
      <vt:lpstr>Supplanting</vt:lpstr>
      <vt:lpstr>Supplanting Examples</vt:lpstr>
      <vt:lpstr>Building Projects &amp; Capital Expenditures</vt:lpstr>
      <vt:lpstr>Updates: FY 2027 Perkins Application &amp; Allocations</vt:lpstr>
      <vt:lpstr>Contact Information</vt:lpstr>
    </vt:vector>
  </TitlesOfParts>
  <Company>State of Iowa IDOE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Craven-Webb, Shari [IDOE]</dc:creator>
  <cp:lastModifiedBy>Albers, Lisa [IDOE]</cp:lastModifiedBy>
  <cp:revision>6</cp:revision>
  <dcterms:created xsi:type="dcterms:W3CDTF">2026-04-08T20:22:56Z</dcterms:created>
  <dcterms:modified xsi:type="dcterms:W3CDTF">2026-04-17T21:05:47Z</dcterms:modified>
</cp:coreProperties>
</file>