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hu/uwk0k95o5IrvETMrq15VVwBp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61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da3104825e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1" name="Google Shape;51;g3da3104825e_0_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Joe- Welcome and opening</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Luke</a:t>
            </a:r>
            <a:endParaRPr/>
          </a:p>
        </p:txBody>
      </p:sp>
      <p:sp>
        <p:nvSpPr>
          <p:cNvPr id="105" name="Google Shape;10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ceecb91e8e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Luke</a:t>
            </a:r>
            <a:endParaRPr/>
          </a:p>
        </p:txBody>
      </p:sp>
      <p:sp>
        <p:nvSpPr>
          <p:cNvPr id="111" name="Google Shape;111;g3ceecb91e8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ceecb91e8e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Luke</a:t>
            </a:r>
            <a:endParaRPr/>
          </a:p>
        </p:txBody>
      </p:sp>
      <p:sp>
        <p:nvSpPr>
          <p:cNvPr id="118" name="Google Shape;118;g3ceecb91e8e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ceecb91e8e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Luke</a:t>
            </a:r>
            <a:endParaRPr/>
          </a:p>
        </p:txBody>
      </p:sp>
      <p:sp>
        <p:nvSpPr>
          <p:cNvPr id="124" name="Google Shape;124;g3ceecb91e8e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da3104825e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0" name="Google Shape;130;g3da3104825e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Jina-</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d2486bc3de_0_7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6" name="Google Shape;136;g3d2486bc3de_0_7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Jina- Conclusion of the presentation, open it up for questions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d2486bc3de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3d2486bc3de_0_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Joe-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da3104825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g3da3104825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Jillian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d2486bc3d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g3d2486bc3de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Jillian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d2486bc3de_0_2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g3d2486bc3de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Veronica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d2486bc3de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g3d2486bc3de_0_8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100"/>
              <a:buNone/>
            </a:pPr>
            <a:r>
              <a:rPr lang="en-US" sz="1000">
                <a:solidFill>
                  <a:schemeClr val="dk1"/>
                </a:solidFill>
              </a:rPr>
              <a:t>Veronica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d2486bc3de_0_3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g3d2486bc3de_0_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Isbelia</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d2486bc3de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g3d2486bc3de_0_6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Isbelia</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3d2486bc3de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9" name="Google Shape;99;g3d2486bc3de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Isbelia</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7"/>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 name="Google Shape;10;p7"/>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7"/>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4" name="Google Shape;14;p9"/>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9"/>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6"/>
        <p:cNvGrpSpPr/>
        <p:nvPr/>
      </p:nvGrpSpPr>
      <p:grpSpPr>
        <a:xfrm>
          <a:off x="0" y="0"/>
          <a:ext cx="0" cy="0"/>
          <a:chOff x="0" y="0"/>
          <a:chExt cx="0" cy="0"/>
        </a:xfrm>
      </p:grpSpPr>
      <p:sp>
        <p:nvSpPr>
          <p:cNvPr id="17" name="Google Shape;17;p8"/>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18" name="Google Shape;18;p8"/>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0"/>
        <p:cNvGrpSpPr/>
        <p:nvPr/>
      </p:nvGrpSpPr>
      <p:grpSpPr>
        <a:xfrm>
          <a:off x="0" y="0"/>
          <a:ext cx="0" cy="0"/>
          <a:chOff x="0" y="0"/>
          <a:chExt cx="0" cy="0"/>
        </a:xfrm>
      </p:grpSpPr>
      <p:sp>
        <p:nvSpPr>
          <p:cNvPr id="21" name="Google Shape;21;p11"/>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2" name="Google Shape;22;p11"/>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1"/>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D3D3D3"/>
        </a:solidFill>
        <a:effectLst/>
      </p:bgPr>
    </p:bg>
    <p:spTree>
      <p:nvGrpSpPr>
        <p:cNvPr id="1" name="Shape 24"/>
        <p:cNvGrpSpPr/>
        <p:nvPr/>
      </p:nvGrpSpPr>
      <p:grpSpPr>
        <a:xfrm>
          <a:off x="0" y="0"/>
          <a:ext cx="0" cy="0"/>
          <a:chOff x="0" y="0"/>
          <a:chExt cx="0" cy="0"/>
        </a:xfrm>
      </p:grpSpPr>
      <p:sp>
        <p:nvSpPr>
          <p:cNvPr id="25" name="Google Shape;25;g3ceb56c5bd7_0_133"/>
          <p:cNvSpPr/>
          <p:nvPr/>
        </p:nvSpPr>
        <p:spPr>
          <a:xfrm>
            <a:off x="4299857" y="0"/>
            <a:ext cx="7892100" cy="6858000"/>
          </a:xfrm>
          <a:prstGeom prst="rect">
            <a:avLst/>
          </a:prstGeom>
          <a:solidFill>
            <a:srgbClr val="515252"/>
          </a:solidFill>
          <a:ln w="12700" cap="flat" cmpd="sng">
            <a:solidFill>
              <a:srgbClr val="02465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pic>
        <p:nvPicPr>
          <p:cNvPr id="26" name="Google Shape;26;g3ceb56c5bd7_0_133"/>
          <p:cNvPicPr preferRelativeResize="0"/>
          <p:nvPr/>
        </p:nvPicPr>
        <p:blipFill rotWithShape="1">
          <a:blip r:embed="rId2">
            <a:alphaModFix/>
          </a:blip>
          <a:srcRect/>
          <a:stretch/>
        </p:blipFill>
        <p:spPr>
          <a:xfrm>
            <a:off x="0" y="6215742"/>
            <a:ext cx="12192002" cy="673094"/>
          </a:xfrm>
          <a:prstGeom prst="rect">
            <a:avLst/>
          </a:prstGeom>
          <a:noFill/>
          <a:ln>
            <a:noFill/>
          </a:ln>
        </p:spPr>
      </p:pic>
      <p:sp>
        <p:nvSpPr>
          <p:cNvPr id="27" name="Google Shape;27;g3ceb56c5bd7_0_133"/>
          <p:cNvSpPr/>
          <p:nvPr/>
        </p:nvSpPr>
        <p:spPr>
          <a:xfrm>
            <a:off x="4909457" y="895380"/>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8" name="Google Shape;28;g3ceb56c5bd7_0_133"/>
          <p:cNvSpPr/>
          <p:nvPr/>
        </p:nvSpPr>
        <p:spPr>
          <a:xfrm>
            <a:off x="4909457" y="2810914"/>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29" name="Google Shape;29;g3ceb56c5bd7_0_133"/>
          <p:cNvSpPr/>
          <p:nvPr/>
        </p:nvSpPr>
        <p:spPr>
          <a:xfrm>
            <a:off x="4909457" y="4726448"/>
            <a:ext cx="6934200" cy="16068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0" name="Google Shape;30;g3ceb56c5bd7_0_133"/>
          <p:cNvSpPr/>
          <p:nvPr/>
        </p:nvSpPr>
        <p:spPr>
          <a:xfrm>
            <a:off x="283029" y="1915886"/>
            <a:ext cx="3668400" cy="4434900"/>
          </a:xfrm>
          <a:prstGeom prst="roundRect">
            <a:avLst>
              <a:gd name="adj" fmla="val 5094"/>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1" name="Google Shape;31;g3ceb56c5bd7_0_133"/>
          <p:cNvSpPr txBox="1">
            <a:spLocks noGrp="1"/>
          </p:cNvSpPr>
          <p:nvPr>
            <p:ph type="title"/>
          </p:nvPr>
        </p:nvSpPr>
        <p:spPr>
          <a:xfrm>
            <a:off x="457202" y="507318"/>
            <a:ext cx="3396300" cy="1484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accent6"/>
              </a:buClr>
              <a:buSzPts val="3300"/>
              <a:buFont typeface="Arial"/>
              <a:buNone/>
              <a:defRPr>
                <a:solidFill>
                  <a:schemeClr val="accent6"/>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g3ceb56c5bd7_0_133"/>
          <p:cNvSpPr txBox="1">
            <a:spLocks noGrp="1"/>
          </p:cNvSpPr>
          <p:nvPr>
            <p:ph type="body" idx="1"/>
          </p:nvPr>
        </p:nvSpPr>
        <p:spPr>
          <a:xfrm>
            <a:off x="5116285" y="1171766"/>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g3ceb56c5bd7_0_133"/>
          <p:cNvSpPr txBox="1">
            <a:spLocks noGrp="1"/>
          </p:cNvSpPr>
          <p:nvPr>
            <p:ph type="body" idx="2"/>
          </p:nvPr>
        </p:nvSpPr>
        <p:spPr>
          <a:xfrm>
            <a:off x="457202" y="2269391"/>
            <a:ext cx="3298500" cy="3900600"/>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750"/>
              </a:spcBef>
              <a:spcAft>
                <a:spcPts val="0"/>
              </a:spcAft>
              <a:buClr>
                <a:schemeClr val="dk1"/>
              </a:buClr>
              <a:buSzPts val="2100"/>
              <a:buNone/>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4" name="Google Shape;34;g3ceb56c5bd7_0_133"/>
          <p:cNvSpPr txBox="1">
            <a:spLocks noGrp="1"/>
          </p:cNvSpPr>
          <p:nvPr>
            <p:ph type="body" idx="3"/>
          </p:nvPr>
        </p:nvSpPr>
        <p:spPr>
          <a:xfrm>
            <a:off x="5110842" y="3041246"/>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5" name="Google Shape;35;g3ceb56c5bd7_0_133"/>
          <p:cNvSpPr txBox="1">
            <a:spLocks noGrp="1"/>
          </p:cNvSpPr>
          <p:nvPr>
            <p:ph type="body" idx="4"/>
          </p:nvPr>
        </p:nvSpPr>
        <p:spPr>
          <a:xfrm>
            <a:off x="5110842" y="4968724"/>
            <a:ext cx="6531300" cy="1201200"/>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750"/>
              </a:spcBef>
              <a:spcAft>
                <a:spcPts val="0"/>
              </a:spcAft>
              <a:buClr>
                <a:schemeClr val="dk1"/>
              </a:buClr>
              <a:buSzPts val="2100"/>
              <a:buNone/>
              <a:defRPr sz="2100" b="0"/>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g3ceb56c5bd7_0_133"/>
          <p:cNvSpPr/>
          <p:nvPr/>
        </p:nvSpPr>
        <p:spPr>
          <a:xfrm>
            <a:off x="218322" y="245589"/>
            <a:ext cx="477900" cy="477900"/>
          </a:xfrm>
          <a:prstGeom prst="plus">
            <a:avLst>
              <a:gd name="adj" fmla="val 34968"/>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37" name="Google Shape;37;g3ceb56c5bd7_0_133"/>
          <p:cNvSpPr/>
          <p:nvPr/>
        </p:nvSpPr>
        <p:spPr>
          <a:xfrm>
            <a:off x="3722132" y="5963166"/>
            <a:ext cx="505200" cy="505200"/>
          </a:xfrm>
          <a:prstGeom prst="star4">
            <a:avLst>
              <a:gd name="adj" fmla="val 15560"/>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nvGrpSpPr>
          <p:cNvPr id="38" name="Google Shape;38;g3ceb56c5bd7_0_133"/>
          <p:cNvGrpSpPr/>
          <p:nvPr/>
        </p:nvGrpSpPr>
        <p:grpSpPr>
          <a:xfrm rot="-5400000">
            <a:off x="10484908" y="-125479"/>
            <a:ext cx="173316" cy="1411241"/>
            <a:chOff x="5605342" y="135255"/>
            <a:chExt cx="128678" cy="1047770"/>
          </a:xfrm>
        </p:grpSpPr>
        <p:sp>
          <p:nvSpPr>
            <p:cNvPr id="39" name="Google Shape;39;g3ceb56c5bd7_0_133"/>
            <p:cNvSpPr/>
            <p:nvPr/>
          </p:nvSpPr>
          <p:spPr>
            <a:xfrm>
              <a:off x="5608320" y="135255"/>
              <a:ext cx="125700" cy="125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0" name="Google Shape;40;g3ceb56c5bd7_0_133"/>
            <p:cNvSpPr/>
            <p:nvPr/>
          </p:nvSpPr>
          <p:spPr>
            <a:xfrm>
              <a:off x="5605342" y="399940"/>
              <a:ext cx="125700" cy="12570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1" name="Google Shape;41;g3ceb56c5bd7_0_133"/>
            <p:cNvSpPr/>
            <p:nvPr/>
          </p:nvSpPr>
          <p:spPr>
            <a:xfrm>
              <a:off x="5605342" y="664625"/>
              <a:ext cx="125700" cy="5184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42"/>
        <p:cNvGrpSpPr/>
        <p:nvPr/>
      </p:nvGrpSpPr>
      <p:grpSpPr>
        <a:xfrm>
          <a:off x="0" y="0"/>
          <a:ext cx="0" cy="0"/>
          <a:chOff x="0" y="0"/>
          <a:chExt cx="0" cy="0"/>
        </a:xfrm>
      </p:grpSpPr>
      <p:sp>
        <p:nvSpPr>
          <p:cNvPr id="43" name="Google Shape;43;p10"/>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Arial"/>
              <a:ea typeface="Arial"/>
              <a:cs typeface="Arial"/>
              <a:sym typeface="Arial"/>
            </a:endParaRPr>
          </a:p>
        </p:txBody>
      </p:sp>
      <p:sp>
        <p:nvSpPr>
          <p:cNvPr id="44" name="Google Shape;44;p10"/>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6" name="Google Shape;46;p10"/>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7" name="Google Shape;47;p10"/>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10"/>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6"/>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educate.iowa.gov/pk-12/essa/guidance-allocations/iowa-unified-allocation-plan#plan-documents-amp-approval-letters" TargetMode="External"/><Relationship Id="rId7" Type="http://schemas.openxmlformats.org/officeDocument/2006/relationships/hyperlink" Target="https://educate.iowa.gov/pk-12/essa/guidance-allocations#contact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educate.iowa.gov/pk-12/essa/guidance-allocations/esea-programs-professional-learning-recordings" TargetMode="External"/><Relationship Id="rId5" Type="http://schemas.openxmlformats.org/officeDocument/2006/relationships/hyperlink" Target="https://educate.iowa.gov/pk-12/essa/guidance-allocations/esea-programs-office-hours" TargetMode="External"/><Relationship Id="rId4" Type="http://schemas.openxmlformats.org/officeDocument/2006/relationships/hyperlink" Target="https://educate.iowa.gov/pk-12/essa/guidance-allocations"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3da3104825e_0_43"/>
          <p:cNvSpPr txBox="1">
            <a:spLocks noGrp="1"/>
          </p:cNvSpPr>
          <p:nvPr>
            <p:ph type="ctrTitle"/>
          </p:nvPr>
        </p:nvSpPr>
        <p:spPr>
          <a:xfrm>
            <a:off x="289270" y="762970"/>
            <a:ext cx="11636700" cy="21600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4500"/>
              <a:buNone/>
            </a:pPr>
            <a:r>
              <a:rPr lang="en-US" dirty="0"/>
              <a:t>Education Flexibility (Ed-Flex) Program</a:t>
            </a:r>
            <a:endParaRPr dirty="0"/>
          </a:p>
        </p:txBody>
      </p:sp>
      <p:sp>
        <p:nvSpPr>
          <p:cNvPr id="54" name="Google Shape;54;g3da3104825e_0_43"/>
          <p:cNvSpPr txBox="1">
            <a:spLocks noGrp="1"/>
          </p:cNvSpPr>
          <p:nvPr>
            <p:ph type="subTitle" idx="1"/>
          </p:nvPr>
        </p:nvSpPr>
        <p:spPr>
          <a:xfrm>
            <a:off x="289270" y="3640737"/>
            <a:ext cx="11636700" cy="1282200"/>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750"/>
              </a:spcBef>
              <a:spcAft>
                <a:spcPts val="0"/>
              </a:spcAft>
              <a:buClr>
                <a:schemeClr val="dk1"/>
              </a:buClr>
              <a:buSzPts val="1100"/>
              <a:buFont typeface="Arial"/>
              <a:buNone/>
            </a:pPr>
            <a:r>
              <a:rPr lang="en-US" sz="2200" dirty="0"/>
              <a:t>Authorized under the Education Flexibility Partnership Act of 1999, </a:t>
            </a:r>
            <a:br>
              <a:rPr lang="en-US" sz="2200" dirty="0"/>
            </a:br>
            <a:r>
              <a:rPr lang="en-US" sz="2200" dirty="0"/>
              <a:t>as amended by the Every Student Succeeds Act (20 U.S.C. § 5891b).</a:t>
            </a:r>
            <a:endParaRPr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Accessing the Ed-Flex Application in CASA</a:t>
            </a:r>
            <a:endParaRPr/>
          </a:p>
        </p:txBody>
      </p:sp>
      <p:sp>
        <p:nvSpPr>
          <p:cNvPr id="108" name="Google Shape;108;p5"/>
          <p:cNvSpPr txBox="1">
            <a:spLocks noGrp="1"/>
          </p:cNvSpPr>
          <p:nvPr>
            <p:ph type="body" idx="1"/>
          </p:nvPr>
        </p:nvSpPr>
        <p:spPr>
          <a:xfrm>
            <a:off x="689100" y="1169550"/>
            <a:ext cx="10813800" cy="50568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0"/>
              </a:spcBef>
              <a:spcAft>
                <a:spcPts val="0"/>
              </a:spcAft>
              <a:buSzPct val="85451"/>
              <a:buNone/>
            </a:pPr>
            <a:r>
              <a:rPr lang="en-US" sz="2718" b="1" dirty="0"/>
              <a:t>Steps to Begin: </a:t>
            </a:r>
            <a:endParaRPr sz="2718" b="1" dirty="0"/>
          </a:p>
          <a:p>
            <a:pPr marL="0" lvl="0" indent="0" algn="l" rtl="0">
              <a:lnSpc>
                <a:spcPct val="115000"/>
              </a:lnSpc>
              <a:spcBef>
                <a:spcPts val="0"/>
              </a:spcBef>
              <a:spcAft>
                <a:spcPts val="0"/>
              </a:spcAft>
              <a:buSzPct val="85451"/>
              <a:buNone/>
            </a:pPr>
            <a:endParaRPr sz="2718" b="1" dirty="0"/>
          </a:p>
          <a:p>
            <a:pPr marL="0" lvl="0" indent="457200" algn="l" rtl="0">
              <a:lnSpc>
                <a:spcPct val="115000"/>
              </a:lnSpc>
              <a:spcBef>
                <a:spcPts val="0"/>
              </a:spcBef>
              <a:spcAft>
                <a:spcPts val="0"/>
              </a:spcAft>
              <a:buSzPct val="85451"/>
              <a:buNone/>
            </a:pPr>
            <a:r>
              <a:rPr lang="en-US" sz="2718" dirty="0"/>
              <a:t>🔐 1. Log In</a:t>
            </a:r>
            <a:endParaRPr sz="2718" dirty="0"/>
          </a:p>
          <a:p>
            <a:pPr marL="1200150" lvl="0" indent="-171450" algn="l" rtl="0">
              <a:lnSpc>
                <a:spcPct val="115000"/>
              </a:lnSpc>
              <a:spcBef>
                <a:spcPts val="0"/>
              </a:spcBef>
              <a:spcAft>
                <a:spcPts val="0"/>
              </a:spcAft>
              <a:buSzPct val="85451"/>
              <a:buNone/>
            </a:pPr>
            <a:r>
              <a:rPr lang="en-US" sz="2718" dirty="0"/>
              <a:t>   Access CASA and open the 2025–2026 Dashboard</a:t>
            </a:r>
            <a:endParaRPr sz="2718" dirty="0"/>
          </a:p>
          <a:p>
            <a:pPr marL="0" lvl="0" indent="0" algn="l" rtl="0">
              <a:lnSpc>
                <a:spcPct val="115000"/>
              </a:lnSpc>
              <a:spcBef>
                <a:spcPts val="0"/>
              </a:spcBef>
              <a:spcAft>
                <a:spcPts val="0"/>
              </a:spcAft>
              <a:buSzPct val="85451"/>
              <a:buNone/>
            </a:pPr>
            <a:endParaRPr sz="2718" dirty="0"/>
          </a:p>
          <a:p>
            <a:pPr marL="457200" lvl="0" indent="0" algn="l" rtl="0">
              <a:lnSpc>
                <a:spcPct val="115000"/>
              </a:lnSpc>
              <a:spcBef>
                <a:spcPts val="0"/>
              </a:spcBef>
              <a:spcAft>
                <a:spcPts val="0"/>
              </a:spcAft>
              <a:buSzPct val="85451"/>
              <a:buNone/>
            </a:pPr>
            <a:r>
              <a:rPr lang="en-US" sz="2718" dirty="0"/>
              <a:t>📋 2. Locate Waivers Section</a:t>
            </a:r>
            <a:endParaRPr sz="2718" dirty="0"/>
          </a:p>
          <a:p>
            <a:pPr marL="457200" lvl="0" indent="0" algn="l" rtl="0">
              <a:lnSpc>
                <a:spcPct val="115000"/>
              </a:lnSpc>
              <a:spcBef>
                <a:spcPts val="0"/>
              </a:spcBef>
              <a:spcAft>
                <a:spcPts val="0"/>
              </a:spcAft>
              <a:buSzPct val="85451"/>
              <a:buNone/>
            </a:pPr>
            <a:r>
              <a:rPr lang="en-US" sz="2718" dirty="0"/>
              <a:t>          Under Consolidated Application Requirements, find Waivers</a:t>
            </a:r>
            <a:endParaRPr sz="2718" dirty="0"/>
          </a:p>
          <a:p>
            <a:pPr marL="0" lvl="0" indent="0" algn="l" rtl="0">
              <a:lnSpc>
                <a:spcPct val="115000"/>
              </a:lnSpc>
              <a:spcBef>
                <a:spcPts val="0"/>
              </a:spcBef>
              <a:spcAft>
                <a:spcPts val="0"/>
              </a:spcAft>
              <a:buSzPct val="85451"/>
              <a:buNone/>
            </a:pPr>
            <a:endParaRPr sz="2718" dirty="0"/>
          </a:p>
          <a:p>
            <a:pPr marL="0" lvl="0" indent="457200" algn="l" rtl="0">
              <a:lnSpc>
                <a:spcPct val="115000"/>
              </a:lnSpc>
              <a:spcBef>
                <a:spcPts val="0"/>
              </a:spcBef>
              <a:spcAft>
                <a:spcPts val="0"/>
              </a:spcAft>
              <a:buSzPct val="85451"/>
              <a:buNone/>
            </a:pPr>
            <a:r>
              <a:rPr lang="en-US" sz="2718" dirty="0"/>
              <a:t>▶️ 3. Start the Application</a:t>
            </a:r>
            <a:endParaRPr sz="2718" dirty="0"/>
          </a:p>
          <a:p>
            <a:pPr marL="914400" lvl="0" indent="0" algn="l" rtl="0">
              <a:lnSpc>
                <a:spcPct val="115000"/>
              </a:lnSpc>
              <a:spcBef>
                <a:spcPts val="0"/>
              </a:spcBef>
              <a:spcAft>
                <a:spcPts val="0"/>
              </a:spcAft>
              <a:buSzPct val="85451"/>
              <a:buNone/>
            </a:pPr>
            <a:r>
              <a:rPr lang="en-US" sz="2718" dirty="0"/>
              <a:t>     Click the “Not Started” button next to Waivers</a:t>
            </a:r>
            <a:endParaRPr sz="2718" dirty="0"/>
          </a:p>
          <a:p>
            <a:pPr marL="0" lvl="0" indent="0" algn="l" rtl="0">
              <a:lnSpc>
                <a:spcPct val="115000"/>
              </a:lnSpc>
              <a:spcBef>
                <a:spcPts val="0"/>
              </a:spcBef>
              <a:spcAft>
                <a:spcPts val="0"/>
              </a:spcAft>
              <a:buSzPct val="85451"/>
              <a:buNone/>
            </a:pPr>
            <a:endParaRPr sz="2718" dirty="0"/>
          </a:p>
          <a:p>
            <a:pPr marL="457200" lvl="0" indent="0" algn="l" rtl="0">
              <a:lnSpc>
                <a:spcPct val="115000"/>
              </a:lnSpc>
              <a:spcBef>
                <a:spcPts val="0"/>
              </a:spcBef>
              <a:spcAft>
                <a:spcPts val="0"/>
              </a:spcAft>
              <a:buSzPct val="85451"/>
              <a:buNone/>
            </a:pPr>
            <a:r>
              <a:rPr lang="en-US" sz="2718" dirty="0"/>
              <a:t>✏️ 4. Enter Data</a:t>
            </a:r>
            <a:endParaRPr sz="2718" dirty="0"/>
          </a:p>
          <a:p>
            <a:pPr marL="457200" lvl="0" indent="0" algn="l" rtl="0">
              <a:lnSpc>
                <a:spcPct val="115000"/>
              </a:lnSpc>
              <a:spcBef>
                <a:spcPts val="0"/>
              </a:spcBef>
              <a:spcAft>
                <a:spcPts val="0"/>
              </a:spcAft>
              <a:buSzPct val="85451"/>
              <a:buNone/>
            </a:pPr>
            <a:r>
              <a:rPr lang="en-US" sz="2718" dirty="0"/>
              <a:t>          Select Data Entry to begin the request</a:t>
            </a:r>
            <a:endParaRPr sz="2718" dirty="0"/>
          </a:p>
          <a:p>
            <a:pPr marL="457200" lvl="0" indent="0" algn="l" rtl="0">
              <a:lnSpc>
                <a:spcPct val="115000"/>
              </a:lnSpc>
              <a:spcBef>
                <a:spcPts val="0"/>
              </a:spcBef>
              <a:spcAft>
                <a:spcPts val="0"/>
              </a:spcAft>
              <a:buSzPct val="66211"/>
              <a:buNone/>
            </a:pPr>
            <a:endParaRPr sz="2718" dirty="0"/>
          </a:p>
          <a:p>
            <a:pPr marL="0" lvl="0" indent="0" algn="l" rtl="0">
              <a:lnSpc>
                <a:spcPct val="115000"/>
              </a:lnSpc>
              <a:spcBef>
                <a:spcPts val="0"/>
              </a:spcBef>
              <a:spcAft>
                <a:spcPts val="0"/>
              </a:spcAft>
              <a:buSzPct val="81818"/>
              <a:buNone/>
            </a:pPr>
            <a:endParaRPr sz="2200" dirty="0"/>
          </a:p>
          <a:p>
            <a:pPr marL="457200" lvl="0" indent="0" algn="l" rtl="0">
              <a:lnSpc>
                <a:spcPct val="115000"/>
              </a:lnSpc>
              <a:spcBef>
                <a:spcPts val="0"/>
              </a:spcBef>
              <a:spcAft>
                <a:spcPts val="0"/>
              </a:spcAft>
              <a:buClr>
                <a:schemeClr val="dk1"/>
              </a:buClr>
              <a:buSzPct val="75601"/>
              <a:buFont typeface="Arial"/>
              <a:buNone/>
            </a:pPr>
            <a:endParaRPr sz="1455"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3ceecb91e8e_0_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a:t>Completing the Ed-Flex Waiver Application </a:t>
            </a:r>
            <a:endParaRPr/>
          </a:p>
        </p:txBody>
      </p:sp>
      <p:pic>
        <p:nvPicPr>
          <p:cNvPr id="114" name="Google Shape;114;g3ceecb91e8e_0_0" descr="Screenshot of part of the Ed-Flex Waiver application. Waiver Request Contact Information: First Name. Last Name. Email. Phone. Extension. Position."/>
          <p:cNvPicPr preferRelativeResize="0"/>
          <p:nvPr/>
        </p:nvPicPr>
        <p:blipFill rotWithShape="1">
          <a:blip r:embed="rId3">
            <a:alphaModFix/>
          </a:blip>
          <a:srcRect/>
          <a:stretch/>
        </p:blipFill>
        <p:spPr>
          <a:xfrm>
            <a:off x="152400" y="889802"/>
            <a:ext cx="11887201" cy="2397175"/>
          </a:xfrm>
          <a:prstGeom prst="rect">
            <a:avLst/>
          </a:prstGeom>
          <a:noFill/>
          <a:ln>
            <a:noFill/>
          </a:ln>
        </p:spPr>
      </p:pic>
      <p:pic>
        <p:nvPicPr>
          <p:cNvPr id="115" name="Google Shape;115;g3ceecb91e8e_0_0" descr="Screenshot of part of the Ed-Flex Waiver application. 1) Title 1A - Rationale: Explain why the waiver is needed, and what results/educational goals the LEA expects to achieve if the waiver is approved and how the waiver will assist in reaching these goals."/>
          <p:cNvPicPr preferRelativeResize="0"/>
          <p:nvPr/>
        </p:nvPicPr>
        <p:blipFill rotWithShape="1">
          <a:blip r:embed="rId4">
            <a:alphaModFix/>
          </a:blip>
          <a:srcRect/>
          <a:stretch/>
        </p:blipFill>
        <p:spPr>
          <a:xfrm>
            <a:off x="461100" y="3556294"/>
            <a:ext cx="11269801" cy="279543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3ceecb91e8e_0_11"/>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Completing the Ed-Flex Waiver Application</a:t>
            </a:r>
            <a:r>
              <a:rPr lang="en-US" dirty="0">
                <a:solidFill>
                  <a:srgbClr val="03617A"/>
                </a:solidFill>
              </a:rPr>
              <a:t> 1</a:t>
            </a:r>
            <a:r>
              <a:rPr lang="en-US" dirty="0"/>
              <a:t>  </a:t>
            </a:r>
            <a:endParaRPr dirty="0"/>
          </a:p>
        </p:txBody>
      </p:sp>
      <p:pic>
        <p:nvPicPr>
          <p:cNvPr id="121" name="Google Shape;121;g3ceecb91e8e_0_11" descr="Screenshot of part of the Ed-Flex Waiver application. 2) Title 1A - Assessment: Please explain how the LEA will measure progress (key indicators) for the students affected by the waiver."/>
          <p:cNvPicPr preferRelativeResize="0"/>
          <p:nvPr/>
        </p:nvPicPr>
        <p:blipFill rotWithShape="1">
          <a:blip r:embed="rId3">
            <a:alphaModFix/>
          </a:blip>
          <a:srcRect/>
          <a:stretch/>
        </p:blipFill>
        <p:spPr>
          <a:xfrm>
            <a:off x="412925" y="1698750"/>
            <a:ext cx="11554227" cy="24880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g3ceecb91e8e_0_18"/>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lt1"/>
              </a:buClr>
              <a:buSzPts val="4500"/>
              <a:buFont typeface="Arial"/>
              <a:buNone/>
            </a:pPr>
            <a:r>
              <a:rPr lang="en-US" dirty="0"/>
              <a:t>Completing the Ed-Flex Waiver Application </a:t>
            </a:r>
            <a:r>
              <a:rPr lang="en-US" dirty="0">
                <a:solidFill>
                  <a:srgbClr val="03617A"/>
                </a:solidFill>
              </a:rPr>
              <a:t>2</a:t>
            </a:r>
            <a:r>
              <a:rPr lang="en-US" dirty="0"/>
              <a:t>  </a:t>
            </a:r>
            <a:endParaRPr dirty="0"/>
          </a:p>
        </p:txBody>
      </p:sp>
      <p:pic>
        <p:nvPicPr>
          <p:cNvPr id="127" name="Google Shape;127;g3ceecb91e8e_0_18" descr="Screenshot of part of the Ed-Flex Waiver application. 3) Title IA - Public Notice: The LEA must describe how the notice and comment requirements in 20 U.S.C. section 5891b(a)(7) have been met. In accordance with federal requirements, LEAs applying for an Ed-Flex waiver must: (a) provide the public with adequate notice of the proposed waiver, in a widely read or distributed medium; (b) provide the opportunity for parents, educators, and all other interested members of the community to comment on the proposed waiver; (c) provide the opportunity for the comments to be reviewed by any member of the public; and (d) submit the comments received with the agency's application to the Department, if requested. Describe how the requirement for public notice will be met. Please indicate how the LEA publicized the request for the waiver and solicited public comments (e.g., newspaper, LEA's newsletter, school board meeting, press release, etc.)."/>
          <p:cNvPicPr preferRelativeResize="0"/>
          <p:nvPr/>
        </p:nvPicPr>
        <p:blipFill rotWithShape="1">
          <a:blip r:embed="rId3">
            <a:alphaModFix/>
          </a:blip>
          <a:srcRect/>
          <a:stretch/>
        </p:blipFill>
        <p:spPr>
          <a:xfrm>
            <a:off x="532463" y="877725"/>
            <a:ext cx="11127076" cy="537882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g3da3104825e_0_49"/>
          <p:cNvSpPr txBox="1">
            <a:spLocks noGrp="1"/>
          </p:cNvSpPr>
          <p:nvPr>
            <p:ph type="title"/>
          </p:nvPr>
        </p:nvSpPr>
        <p:spPr>
          <a:xfrm>
            <a:off x="450100" y="85125"/>
            <a:ext cx="3540900" cy="2618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Resources</a:t>
            </a:r>
            <a:endParaRPr/>
          </a:p>
        </p:txBody>
      </p:sp>
      <p:sp>
        <p:nvSpPr>
          <p:cNvPr id="133" name="Google Shape;133;g3da3104825e_0_49"/>
          <p:cNvSpPr txBox="1">
            <a:spLocks noGrp="1"/>
          </p:cNvSpPr>
          <p:nvPr>
            <p:ph type="body" idx="1"/>
          </p:nvPr>
        </p:nvSpPr>
        <p:spPr>
          <a:xfrm>
            <a:off x="4591450" y="428025"/>
            <a:ext cx="7017300" cy="44166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750"/>
              </a:spcBef>
              <a:spcAft>
                <a:spcPts val="0"/>
              </a:spcAft>
              <a:buSzPts val="2800"/>
              <a:buNone/>
            </a:pPr>
            <a:r>
              <a:rPr lang="en-US" u="sng" dirty="0">
                <a:solidFill>
                  <a:schemeClr val="hlink"/>
                </a:solidFill>
                <a:hlinkClick r:id="rId3"/>
              </a:rPr>
              <a:t>Unified Allocation Plan</a:t>
            </a:r>
            <a:endParaRPr dirty="0"/>
          </a:p>
          <a:p>
            <a:pPr marL="0" lvl="0" indent="0" algn="l" rtl="0">
              <a:lnSpc>
                <a:spcPct val="90000"/>
              </a:lnSpc>
              <a:spcBef>
                <a:spcPts val="750"/>
              </a:spcBef>
              <a:spcAft>
                <a:spcPts val="0"/>
              </a:spcAft>
              <a:buSzPts val="2800"/>
              <a:buNone/>
            </a:pPr>
            <a:r>
              <a:rPr lang="en-US" u="sng" dirty="0">
                <a:solidFill>
                  <a:schemeClr val="hlink"/>
                </a:solidFill>
                <a:hlinkClick r:id="rId4"/>
              </a:rPr>
              <a:t>ESEA Programs - Guidance and Allocations</a:t>
            </a:r>
            <a:r>
              <a:rPr lang="en-US" dirty="0"/>
              <a:t> </a:t>
            </a:r>
            <a:endParaRPr dirty="0"/>
          </a:p>
          <a:p>
            <a:pPr marL="0" lvl="0" indent="0" algn="l" rtl="0">
              <a:lnSpc>
                <a:spcPct val="90000"/>
              </a:lnSpc>
              <a:spcBef>
                <a:spcPts val="750"/>
              </a:spcBef>
              <a:spcAft>
                <a:spcPts val="0"/>
              </a:spcAft>
              <a:buSzPts val="2800"/>
              <a:buNone/>
            </a:pPr>
            <a:r>
              <a:rPr lang="en-US" u="sng" dirty="0">
                <a:solidFill>
                  <a:schemeClr val="hlink"/>
                </a:solidFill>
                <a:hlinkClick r:id="rId5"/>
              </a:rPr>
              <a:t>ESEA Programs - Office Hours</a:t>
            </a:r>
            <a:r>
              <a:rPr lang="en-US" dirty="0"/>
              <a:t> </a:t>
            </a:r>
            <a:endParaRPr dirty="0"/>
          </a:p>
          <a:p>
            <a:pPr marL="0" lvl="0" indent="0" algn="l" rtl="0">
              <a:lnSpc>
                <a:spcPct val="90000"/>
              </a:lnSpc>
              <a:spcBef>
                <a:spcPts val="750"/>
              </a:spcBef>
              <a:spcAft>
                <a:spcPts val="0"/>
              </a:spcAft>
              <a:buSzPts val="2800"/>
              <a:buNone/>
            </a:pPr>
            <a:r>
              <a:rPr lang="en-US" u="sng" dirty="0">
                <a:solidFill>
                  <a:schemeClr val="hlink"/>
                </a:solidFill>
                <a:hlinkClick r:id="rId6"/>
              </a:rPr>
              <a:t>ESEA Programs Professional Learning Recordings</a:t>
            </a:r>
            <a:r>
              <a:rPr lang="en-US" dirty="0"/>
              <a:t> </a:t>
            </a:r>
            <a:endParaRPr dirty="0"/>
          </a:p>
          <a:p>
            <a:pPr marL="0" lvl="0" indent="0" algn="l" rtl="0">
              <a:lnSpc>
                <a:spcPct val="90000"/>
              </a:lnSpc>
              <a:spcBef>
                <a:spcPts val="750"/>
              </a:spcBef>
              <a:spcAft>
                <a:spcPts val="0"/>
              </a:spcAft>
              <a:buSzPts val="2800"/>
              <a:buNone/>
            </a:pPr>
            <a:r>
              <a:rPr lang="en-US" dirty="0">
                <a:solidFill>
                  <a:schemeClr val="accent1"/>
                </a:solidFill>
                <a:hlinkClick r:id="rId6"/>
              </a:rPr>
              <a:t>FAQ</a:t>
            </a:r>
            <a:endParaRPr dirty="0">
              <a:solidFill>
                <a:schemeClr val="accent1"/>
              </a:solidFill>
            </a:endParaRPr>
          </a:p>
          <a:p>
            <a:pPr marL="0" lvl="0" indent="0" algn="l" rtl="0">
              <a:lnSpc>
                <a:spcPct val="90000"/>
              </a:lnSpc>
              <a:spcBef>
                <a:spcPts val="750"/>
              </a:spcBef>
              <a:spcAft>
                <a:spcPts val="0"/>
              </a:spcAft>
              <a:buSzPts val="2800"/>
              <a:buNone/>
            </a:pPr>
            <a:r>
              <a:rPr lang="en-US" u="sng" dirty="0">
                <a:solidFill>
                  <a:schemeClr val="hlink"/>
                </a:solidFill>
                <a:hlinkClick r:id="rId7"/>
              </a:rPr>
              <a:t>Contacts</a:t>
            </a:r>
            <a:r>
              <a:rPr lang="en-US" dirty="0">
                <a:solidFill>
                  <a:schemeClr val="accent1"/>
                </a:solidFill>
              </a:rPr>
              <a:t> </a:t>
            </a:r>
            <a:endParaRPr dirty="0">
              <a:solidFill>
                <a:schemeClr val="accen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g3d2486bc3de_0_75"/>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4500"/>
              <a:buNone/>
            </a:pPr>
            <a:r>
              <a:rPr lang="en-US" dirty="0"/>
              <a:t>Questions and Discussion </a:t>
            </a:r>
            <a:endParaRPr dirty="0"/>
          </a:p>
        </p:txBody>
      </p:sp>
      <p:sp>
        <p:nvSpPr>
          <p:cNvPr id="139" name="Google Shape;139;g3d2486bc3de_0_75"/>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g3d2486bc3de_0_9"/>
          <p:cNvSpPr txBox="1">
            <a:spLocks noGrp="1"/>
          </p:cNvSpPr>
          <p:nvPr>
            <p:ph type="title"/>
          </p:nvPr>
        </p:nvSpPr>
        <p:spPr>
          <a:xfrm>
            <a:off x="408550" y="428024"/>
            <a:ext cx="3540900" cy="2172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3300"/>
              <a:buNone/>
            </a:pPr>
            <a:r>
              <a:rPr lang="en-US"/>
              <a:t>Agenda </a:t>
            </a:r>
            <a:endParaRPr/>
          </a:p>
        </p:txBody>
      </p:sp>
      <p:sp>
        <p:nvSpPr>
          <p:cNvPr id="60" name="Google Shape;60;g3d2486bc3de_0_9"/>
          <p:cNvSpPr txBox="1">
            <a:spLocks noGrp="1"/>
          </p:cNvSpPr>
          <p:nvPr>
            <p:ph type="body" idx="1"/>
          </p:nvPr>
        </p:nvSpPr>
        <p:spPr>
          <a:xfrm>
            <a:off x="4362850" y="53950"/>
            <a:ext cx="7017300" cy="5019000"/>
          </a:xfrm>
          <a:prstGeom prst="rect">
            <a:avLst/>
          </a:prstGeom>
          <a:noFill/>
          <a:ln>
            <a:noFill/>
          </a:ln>
        </p:spPr>
        <p:txBody>
          <a:bodyPr spcFirstLastPara="1" wrap="square" lIns="91425" tIns="45700" rIns="91425" bIns="45700" anchor="ctr" anchorCtr="0">
            <a:noAutofit/>
          </a:bodyPr>
          <a:lstStyle/>
          <a:p>
            <a:pPr marL="457200" lvl="0" indent="-387350" algn="l" rtl="0">
              <a:lnSpc>
                <a:spcPct val="90000"/>
              </a:lnSpc>
              <a:spcBef>
                <a:spcPts val="750"/>
              </a:spcBef>
              <a:spcAft>
                <a:spcPts val="0"/>
              </a:spcAft>
              <a:buSzPts val="2500"/>
              <a:buChar char="•"/>
            </a:pPr>
            <a:r>
              <a:rPr lang="en-US" sz="2500" dirty="0"/>
              <a:t>Components of Iowa’s Unified Allocation Plan </a:t>
            </a:r>
            <a:endParaRPr sz="2500" dirty="0"/>
          </a:p>
          <a:p>
            <a:pPr marL="457200" lvl="0" indent="-387350" algn="l" rtl="0">
              <a:lnSpc>
                <a:spcPct val="90000"/>
              </a:lnSpc>
              <a:spcBef>
                <a:spcPts val="0"/>
              </a:spcBef>
              <a:spcAft>
                <a:spcPts val="0"/>
              </a:spcAft>
              <a:buSzPts val="2500"/>
              <a:buChar char="•"/>
            </a:pPr>
            <a:r>
              <a:rPr lang="en-US" sz="2500" dirty="0"/>
              <a:t>Educational Flexibility: Description and Purpose</a:t>
            </a:r>
            <a:endParaRPr sz="2500" dirty="0"/>
          </a:p>
          <a:p>
            <a:pPr marL="457200" lvl="0" indent="-387350" algn="l" rtl="0">
              <a:lnSpc>
                <a:spcPct val="90000"/>
              </a:lnSpc>
              <a:spcBef>
                <a:spcPts val="0"/>
              </a:spcBef>
              <a:spcAft>
                <a:spcPts val="0"/>
              </a:spcAft>
              <a:buSzPts val="2500"/>
              <a:buChar char="•"/>
            </a:pPr>
            <a:r>
              <a:rPr lang="en-US" sz="2500" dirty="0"/>
              <a:t>Iowa’s Approved Waivers</a:t>
            </a:r>
            <a:endParaRPr sz="2500" dirty="0"/>
          </a:p>
          <a:p>
            <a:pPr marL="457200" lvl="0" indent="-387350" algn="l" rtl="0">
              <a:lnSpc>
                <a:spcPct val="90000"/>
              </a:lnSpc>
              <a:spcBef>
                <a:spcPts val="0"/>
              </a:spcBef>
              <a:spcAft>
                <a:spcPts val="0"/>
              </a:spcAft>
              <a:buSzPts val="2500"/>
              <a:buChar char="•"/>
            </a:pPr>
            <a:r>
              <a:rPr lang="en-US" sz="2500" dirty="0"/>
              <a:t>Provisions Excluded from Waiver Authority</a:t>
            </a:r>
            <a:endParaRPr sz="2500" dirty="0"/>
          </a:p>
          <a:p>
            <a:pPr marL="457200" lvl="0" indent="-387350" algn="l" rtl="0">
              <a:lnSpc>
                <a:spcPct val="90000"/>
              </a:lnSpc>
              <a:spcBef>
                <a:spcPts val="0"/>
              </a:spcBef>
              <a:spcAft>
                <a:spcPts val="0"/>
              </a:spcAft>
              <a:buSzPts val="2500"/>
              <a:buChar char="•"/>
            </a:pPr>
            <a:r>
              <a:rPr lang="en-US" sz="2500" dirty="0"/>
              <a:t>Ed-Flex Application (Forms, Requirements, Completion)</a:t>
            </a:r>
            <a:endParaRPr sz="2500" dirty="0"/>
          </a:p>
          <a:p>
            <a:pPr marL="457200" lvl="0" indent="-387350" algn="l" rtl="0">
              <a:lnSpc>
                <a:spcPct val="90000"/>
              </a:lnSpc>
              <a:spcBef>
                <a:spcPts val="0"/>
              </a:spcBef>
              <a:spcAft>
                <a:spcPts val="0"/>
              </a:spcAft>
              <a:buSzPts val="2500"/>
              <a:buChar char="•"/>
            </a:pPr>
            <a:r>
              <a:rPr lang="en-US" sz="2500" dirty="0"/>
              <a:t>Resources</a:t>
            </a:r>
            <a:endParaRPr sz="2500" dirty="0"/>
          </a:p>
          <a:p>
            <a:pPr marL="457200" lvl="0" indent="-387350" algn="l" rtl="0">
              <a:lnSpc>
                <a:spcPct val="90000"/>
              </a:lnSpc>
              <a:spcBef>
                <a:spcPts val="0"/>
              </a:spcBef>
              <a:spcAft>
                <a:spcPts val="0"/>
              </a:spcAft>
              <a:buSzPts val="2500"/>
              <a:buChar char="•"/>
            </a:pPr>
            <a:r>
              <a:rPr lang="en-US" sz="2500" dirty="0"/>
              <a:t>Contact Information </a:t>
            </a:r>
            <a:endParaRPr sz="2500" dirty="0"/>
          </a:p>
          <a:p>
            <a:pPr marL="457200" lvl="0" indent="-387350" algn="l" rtl="0">
              <a:lnSpc>
                <a:spcPct val="90000"/>
              </a:lnSpc>
              <a:spcBef>
                <a:spcPts val="0"/>
              </a:spcBef>
              <a:spcAft>
                <a:spcPts val="0"/>
              </a:spcAft>
              <a:buSzPts val="2500"/>
              <a:buChar char="•"/>
            </a:pPr>
            <a:r>
              <a:rPr lang="en-US" sz="2500" dirty="0"/>
              <a:t>Questions &amp; Discussion </a:t>
            </a:r>
            <a:endParaRPr sz="2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g3da3104825e_0_6"/>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t>Components of Iowa’s Unified Allocation Plan </a:t>
            </a:r>
            <a:endParaRPr/>
          </a:p>
        </p:txBody>
      </p:sp>
      <p:sp>
        <p:nvSpPr>
          <p:cNvPr id="66" name="Google Shape;66;g3da3104825e_0_6"/>
          <p:cNvSpPr txBox="1">
            <a:spLocks noGrp="1"/>
          </p:cNvSpPr>
          <p:nvPr>
            <p:ph type="body" idx="1"/>
          </p:nvPr>
        </p:nvSpPr>
        <p:spPr>
          <a:xfrm>
            <a:off x="730675" y="854375"/>
            <a:ext cx="10813800" cy="5839800"/>
          </a:xfrm>
          <a:prstGeom prst="rect">
            <a:avLst/>
          </a:prstGeom>
          <a:noFill/>
          <a:ln>
            <a:noFill/>
          </a:ln>
        </p:spPr>
        <p:txBody>
          <a:bodyPr spcFirstLastPara="1" wrap="square" lIns="91425" tIns="45700" rIns="91425" bIns="45700" anchor="t" anchorCtr="0">
            <a:noAutofit/>
          </a:bodyPr>
          <a:lstStyle/>
          <a:p>
            <a:pPr marL="0" lvl="0" indent="0" algn="l" rtl="0">
              <a:lnSpc>
                <a:spcPct val="70000"/>
              </a:lnSpc>
              <a:spcBef>
                <a:spcPts val="750"/>
              </a:spcBef>
              <a:spcAft>
                <a:spcPts val="0"/>
              </a:spcAft>
              <a:buSzPts val="1018"/>
              <a:buNone/>
            </a:pPr>
            <a:r>
              <a:rPr lang="en-US" sz="2142" dirty="0"/>
              <a:t>Federal approval of critical steps in Unified Allocation Plan allows Iowa to: </a:t>
            </a:r>
            <a:endParaRPr sz="2142" dirty="0"/>
          </a:p>
          <a:p>
            <a:pPr marL="457200" lvl="0" indent="0" algn="l" rtl="0">
              <a:lnSpc>
                <a:spcPct val="70000"/>
              </a:lnSpc>
              <a:spcBef>
                <a:spcPts val="750"/>
              </a:spcBef>
              <a:spcAft>
                <a:spcPts val="0"/>
              </a:spcAft>
              <a:buSzPts val="1018"/>
              <a:buNone/>
            </a:pPr>
            <a:endParaRPr sz="1771" b="1" dirty="0"/>
          </a:p>
          <a:p>
            <a:pPr marL="457200" lvl="0" indent="0" algn="l" rtl="0">
              <a:lnSpc>
                <a:spcPct val="70000"/>
              </a:lnSpc>
              <a:spcBef>
                <a:spcPts val="750"/>
              </a:spcBef>
              <a:spcAft>
                <a:spcPts val="0"/>
              </a:spcAft>
              <a:buSzPts val="1018"/>
              <a:buNone/>
            </a:pPr>
            <a:r>
              <a:rPr lang="en-US" sz="1587" b="1" dirty="0"/>
              <a:t>1.  Operate a Block Grant for Federal State-Level ESEA Funds </a:t>
            </a:r>
            <a:endParaRPr sz="1587" b="1" dirty="0"/>
          </a:p>
          <a:p>
            <a:pPr marL="457200" lvl="0" indent="0" algn="l" rtl="0">
              <a:lnSpc>
                <a:spcPct val="70000"/>
              </a:lnSpc>
              <a:spcBef>
                <a:spcPts val="750"/>
              </a:spcBef>
              <a:spcAft>
                <a:spcPts val="0"/>
              </a:spcAft>
              <a:buSzPts val="1018"/>
              <a:buNone/>
            </a:pPr>
            <a:endParaRPr sz="292" b="1" dirty="0"/>
          </a:p>
          <a:p>
            <a:pPr marL="1371600" lvl="0" indent="-326082" algn="l" rtl="0">
              <a:lnSpc>
                <a:spcPct val="87916"/>
              </a:lnSpc>
              <a:spcBef>
                <a:spcPts val="0"/>
              </a:spcBef>
              <a:spcAft>
                <a:spcPts val="0"/>
              </a:spcAft>
              <a:buSzPts val="1535"/>
              <a:buChar char="•"/>
            </a:pPr>
            <a:r>
              <a:rPr lang="en-US" sz="1535" dirty="0"/>
              <a:t>Title II, Part A (Supporting Effective Instruction)</a:t>
            </a:r>
            <a:endParaRPr sz="1535" dirty="0"/>
          </a:p>
          <a:p>
            <a:pPr marL="1371600" lvl="0" indent="-326082" algn="l" rtl="0">
              <a:lnSpc>
                <a:spcPct val="87916"/>
              </a:lnSpc>
              <a:spcBef>
                <a:spcPts val="0"/>
              </a:spcBef>
              <a:spcAft>
                <a:spcPts val="0"/>
              </a:spcAft>
              <a:buSzPts val="1535"/>
              <a:buChar char="•"/>
            </a:pPr>
            <a:r>
              <a:rPr lang="en-US" sz="1535" dirty="0"/>
              <a:t>Title III, Part A (English Language Acquisition, Language Enhancement, and Academic Achievement) </a:t>
            </a:r>
            <a:endParaRPr sz="1535" dirty="0"/>
          </a:p>
          <a:p>
            <a:pPr marL="1371600" lvl="0" indent="-326082" algn="l" rtl="0">
              <a:lnSpc>
                <a:spcPct val="87916"/>
              </a:lnSpc>
              <a:spcBef>
                <a:spcPts val="0"/>
              </a:spcBef>
              <a:spcAft>
                <a:spcPts val="0"/>
              </a:spcAft>
              <a:buSzPts val="1535"/>
              <a:buChar char="•"/>
            </a:pPr>
            <a:r>
              <a:rPr lang="en-US" sz="1535" dirty="0"/>
              <a:t>Title IV, Part A (Student Support and Academic Enrichment) </a:t>
            </a:r>
            <a:endParaRPr sz="1535" dirty="0"/>
          </a:p>
          <a:p>
            <a:pPr marL="1371600" lvl="0" indent="-326082" algn="l" rtl="0">
              <a:lnSpc>
                <a:spcPct val="87916"/>
              </a:lnSpc>
              <a:spcBef>
                <a:spcPts val="0"/>
              </a:spcBef>
              <a:spcAft>
                <a:spcPts val="0"/>
              </a:spcAft>
              <a:buSzPts val="1535"/>
              <a:buChar char="•"/>
            </a:pPr>
            <a:r>
              <a:rPr lang="en-US" sz="1535" dirty="0"/>
              <a:t>Title IV, Part B (21st Century Community Learning Centers)</a:t>
            </a:r>
            <a:endParaRPr sz="1535" dirty="0"/>
          </a:p>
          <a:p>
            <a:pPr marL="914400" lvl="0" indent="0" algn="l" rtl="0">
              <a:lnSpc>
                <a:spcPct val="87916"/>
              </a:lnSpc>
              <a:spcBef>
                <a:spcPts val="0"/>
              </a:spcBef>
              <a:spcAft>
                <a:spcPts val="0"/>
              </a:spcAft>
              <a:buSzPts val="1018"/>
              <a:buNone/>
            </a:pPr>
            <a:endParaRPr sz="1317" dirty="0"/>
          </a:p>
          <a:p>
            <a:pPr marL="457200" lvl="0" indent="0" algn="l" rtl="0">
              <a:lnSpc>
                <a:spcPct val="70000"/>
              </a:lnSpc>
              <a:spcBef>
                <a:spcPts val="750"/>
              </a:spcBef>
              <a:spcAft>
                <a:spcPts val="0"/>
              </a:spcAft>
              <a:buSzPts val="1018"/>
              <a:buNone/>
            </a:pPr>
            <a:r>
              <a:rPr lang="en-US" sz="1587" b="1" dirty="0"/>
              <a:t>2. Provide Targeted Local Flexibilities for School Districts </a:t>
            </a:r>
            <a:endParaRPr sz="1587" b="1" dirty="0"/>
          </a:p>
          <a:p>
            <a:pPr marL="457200" lvl="0" indent="457200" algn="l" rtl="0">
              <a:lnSpc>
                <a:spcPct val="100000"/>
              </a:lnSpc>
              <a:spcBef>
                <a:spcPts val="1000"/>
              </a:spcBef>
              <a:spcAft>
                <a:spcPts val="0"/>
              </a:spcAft>
              <a:buSzPts val="1018"/>
              <a:buNone/>
            </a:pPr>
            <a:r>
              <a:rPr lang="en-US" sz="1495" dirty="0"/>
              <a:t>Iowa may approve school district requests to:</a:t>
            </a:r>
            <a:endParaRPr sz="1495" dirty="0"/>
          </a:p>
          <a:p>
            <a:pPr marL="1371600" lvl="0" indent="-323532" algn="l" rtl="0">
              <a:lnSpc>
                <a:spcPct val="100000"/>
              </a:lnSpc>
              <a:spcBef>
                <a:spcPts val="1200"/>
              </a:spcBef>
              <a:spcAft>
                <a:spcPts val="0"/>
              </a:spcAft>
              <a:buSzPts val="1495"/>
              <a:buChar char="•"/>
            </a:pPr>
            <a:r>
              <a:rPr lang="en-US" sz="1495" dirty="0"/>
              <a:t>Carry over up to 100 percent of </a:t>
            </a:r>
            <a:r>
              <a:rPr lang="en-US" sz="1495" u="sng" dirty="0"/>
              <a:t>Title I, Part A</a:t>
            </a:r>
            <a:r>
              <a:rPr lang="en-US" sz="1495" dirty="0"/>
              <a:t> funds to support significant, evidence-based instructional investments; and</a:t>
            </a:r>
            <a:endParaRPr sz="1495" dirty="0"/>
          </a:p>
          <a:p>
            <a:pPr marL="1371600" lvl="0" indent="-323532" algn="l" rtl="0">
              <a:lnSpc>
                <a:spcPct val="100000"/>
              </a:lnSpc>
              <a:spcBef>
                <a:spcPts val="0"/>
              </a:spcBef>
              <a:spcAft>
                <a:spcPts val="0"/>
              </a:spcAft>
              <a:buSzPts val="1495"/>
              <a:buChar char="•"/>
            </a:pPr>
            <a:r>
              <a:rPr lang="en-US" sz="1495" dirty="0"/>
              <a:t>Waive up to 100 percent of </a:t>
            </a:r>
            <a:r>
              <a:rPr lang="en-US" sz="1495" u="sng" dirty="0"/>
              <a:t>Title IV, Part A</a:t>
            </a:r>
            <a:r>
              <a:rPr lang="en-US" sz="1495" dirty="0"/>
              <a:t> spending limitations, including requirements that larger grants allocate set percentages to well-rounded education, safe and healthy schools, and education technology.</a:t>
            </a:r>
            <a:endParaRPr sz="1495" dirty="0"/>
          </a:p>
          <a:p>
            <a:pPr marL="1371600" lvl="0" indent="-323532" algn="l" rtl="0">
              <a:lnSpc>
                <a:spcPct val="95000"/>
              </a:lnSpc>
              <a:spcBef>
                <a:spcPts val="0"/>
              </a:spcBef>
              <a:spcAft>
                <a:spcPts val="0"/>
              </a:spcAft>
              <a:buSzPts val="1495"/>
              <a:buChar char="•"/>
            </a:pPr>
            <a:r>
              <a:rPr lang="en-US" sz="1495" dirty="0"/>
              <a:t>Iowa also may approve state institutions’ requests to use up to 100% of </a:t>
            </a:r>
            <a:r>
              <a:rPr lang="en-US" sz="1495" u="sng" dirty="0"/>
              <a:t>Title I, Part D</a:t>
            </a:r>
            <a:r>
              <a:rPr lang="en-US" sz="1495" dirty="0"/>
              <a:t> funds to support educational transitions for students in nontraditional home settings and justice-connected youth.</a:t>
            </a:r>
            <a:endParaRPr sz="1495" dirty="0"/>
          </a:p>
          <a:p>
            <a:pPr marL="457200" lvl="0" indent="0" algn="l" rtl="0">
              <a:lnSpc>
                <a:spcPct val="70000"/>
              </a:lnSpc>
              <a:spcBef>
                <a:spcPts val="1200"/>
              </a:spcBef>
              <a:spcAft>
                <a:spcPts val="0"/>
              </a:spcAft>
              <a:buSzPts val="1018"/>
              <a:buNone/>
            </a:pPr>
            <a:r>
              <a:rPr lang="en-US" sz="1587" b="1" dirty="0"/>
              <a:t>3. Advance Modernized Reporting and Administrative Alignment</a:t>
            </a:r>
            <a:endParaRPr sz="1587" b="1" dirty="0"/>
          </a:p>
          <a:p>
            <a:pPr marL="914400" lvl="0" indent="0" algn="l" rtl="0">
              <a:lnSpc>
                <a:spcPct val="108000"/>
              </a:lnSpc>
              <a:spcBef>
                <a:spcPts val="750"/>
              </a:spcBef>
              <a:spcAft>
                <a:spcPts val="0"/>
              </a:spcAft>
              <a:buSzPts val="1018"/>
              <a:buNone/>
            </a:pPr>
            <a:r>
              <a:rPr lang="en-US" sz="1495" dirty="0"/>
              <a:t>The U.S. Department of Education committed to advancing Iowa’s request to streamline programmatic and fiscal reporting as a model for the nation.</a:t>
            </a:r>
            <a:endParaRPr sz="1495" dirty="0"/>
          </a:p>
          <a:p>
            <a:pPr marL="914400" lvl="0" indent="0" algn="l" rtl="0">
              <a:lnSpc>
                <a:spcPct val="70000"/>
              </a:lnSpc>
              <a:spcBef>
                <a:spcPts val="750"/>
              </a:spcBef>
              <a:spcAft>
                <a:spcPts val="0"/>
              </a:spcAft>
              <a:buSzPts val="1018"/>
              <a:buNone/>
            </a:pPr>
            <a:r>
              <a:rPr lang="en-US" sz="1495" dirty="0"/>
              <a:t>This will:</a:t>
            </a:r>
            <a:endParaRPr sz="1495" dirty="0"/>
          </a:p>
          <a:p>
            <a:pPr marL="1371600" lvl="0" indent="-323532" algn="l" rtl="0">
              <a:lnSpc>
                <a:spcPct val="108000"/>
              </a:lnSpc>
              <a:spcBef>
                <a:spcPts val="0"/>
              </a:spcBef>
              <a:spcAft>
                <a:spcPts val="0"/>
              </a:spcAft>
              <a:buSzPts val="1495"/>
              <a:buChar char="•"/>
            </a:pPr>
            <a:r>
              <a:rPr lang="en-US" sz="1495" dirty="0" err="1"/>
              <a:t>Rightsize</a:t>
            </a:r>
            <a:r>
              <a:rPr lang="en-US" sz="1495" dirty="0"/>
              <a:t> administrative workloads, reducing time and resources spent on duplicative administrative duties</a:t>
            </a:r>
            <a:endParaRPr sz="1495" dirty="0"/>
          </a:p>
          <a:p>
            <a:pPr marL="1371600" lvl="0" indent="-323532" algn="l" rtl="0">
              <a:lnSpc>
                <a:spcPct val="108000"/>
              </a:lnSpc>
              <a:spcBef>
                <a:spcPts val="0"/>
              </a:spcBef>
              <a:spcAft>
                <a:spcPts val="0"/>
              </a:spcAft>
              <a:buSzPts val="1495"/>
              <a:buChar char="•"/>
            </a:pPr>
            <a:r>
              <a:rPr lang="en-US" sz="1495" dirty="0"/>
              <a:t>Continue to ensure transparency and accountability</a:t>
            </a:r>
            <a:endParaRPr sz="1495" dirty="0"/>
          </a:p>
          <a:p>
            <a:pPr marL="0" lvl="0" indent="0" algn="l" rtl="0">
              <a:lnSpc>
                <a:spcPct val="70000"/>
              </a:lnSpc>
              <a:spcBef>
                <a:spcPts val="750"/>
              </a:spcBef>
              <a:spcAft>
                <a:spcPts val="0"/>
              </a:spcAft>
              <a:buSzPts val="1018"/>
              <a:buNone/>
            </a:pPr>
            <a:endParaRPr sz="1657"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3d2486bc3de_0_24"/>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1100"/>
              <a:buFont typeface="Arial"/>
              <a:buNone/>
            </a:pPr>
            <a:r>
              <a:rPr lang="en-US"/>
              <a:t>Educational Flexibility: Description and Purpose</a:t>
            </a:r>
            <a:endParaRPr/>
          </a:p>
        </p:txBody>
      </p:sp>
      <p:sp>
        <p:nvSpPr>
          <p:cNvPr id="72" name="Google Shape;72;g3d2486bc3de_0_24"/>
          <p:cNvSpPr txBox="1">
            <a:spLocks noGrp="1"/>
          </p:cNvSpPr>
          <p:nvPr>
            <p:ph type="body" idx="1"/>
          </p:nvPr>
        </p:nvSpPr>
        <p:spPr>
          <a:xfrm>
            <a:off x="689112" y="1159149"/>
            <a:ext cx="108138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dirty="0"/>
              <a:t>Ed-Flex is a program that allows the Secretary of the U.S. Department of Education to delegate to State educational agencies (SEAs) the authority to waive statutory or regulatory education requirements that may, in particular instances, impede local efforts to reform and improve education. </a:t>
            </a:r>
            <a:endParaRPr dirty="0"/>
          </a:p>
          <a:p>
            <a:pPr marL="0" lvl="0" indent="0" algn="l" rtl="0">
              <a:lnSpc>
                <a:spcPct val="90000"/>
              </a:lnSpc>
              <a:spcBef>
                <a:spcPts val="750"/>
              </a:spcBef>
              <a:spcAft>
                <a:spcPts val="0"/>
              </a:spcAft>
              <a:buSzPts val="1800"/>
              <a:buNone/>
            </a:pPr>
            <a:endParaRPr dirty="0"/>
          </a:p>
          <a:p>
            <a:pPr marL="0" lvl="0" indent="0" algn="l" rtl="0">
              <a:lnSpc>
                <a:spcPct val="90000"/>
              </a:lnSpc>
              <a:spcBef>
                <a:spcPts val="750"/>
              </a:spcBef>
              <a:spcAft>
                <a:spcPts val="0"/>
              </a:spcAft>
              <a:buSzPts val="1800"/>
              <a:buNone/>
            </a:pPr>
            <a:r>
              <a:rPr lang="en-US" dirty="0"/>
              <a:t>Ed-Flex is designed to help local educational agencies (LEAs), educational service agencies (ESAs) and schools carry out educational reforms and raise the achievement levels of all children by providing increased flexibility in the implementation of federal education programs.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3d2486bc3de_0_29"/>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t>Iowa’s Approved Waivers </a:t>
            </a:r>
            <a:endParaRPr/>
          </a:p>
        </p:txBody>
      </p:sp>
      <p:sp>
        <p:nvSpPr>
          <p:cNvPr id="78" name="Google Shape;78;g3d2486bc3de_0_29"/>
          <p:cNvSpPr txBox="1">
            <a:spLocks noGrp="1"/>
          </p:cNvSpPr>
          <p:nvPr>
            <p:ph type="body" idx="1"/>
          </p:nvPr>
        </p:nvSpPr>
        <p:spPr>
          <a:xfrm>
            <a:off x="689112" y="1148774"/>
            <a:ext cx="10813800" cy="4351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750"/>
              </a:spcBef>
              <a:spcAft>
                <a:spcPts val="0"/>
              </a:spcAft>
              <a:buSzPts val="852"/>
              <a:buNone/>
            </a:pPr>
            <a:r>
              <a:rPr lang="en-US" sz="1927"/>
              <a:t>In January 2026, the United States Department of Education approved the Iowa Department of Education’s (Department) request for targeted local flexibilities, allowing the Department to consider and approve subgrantees’ requests for the following programs: </a:t>
            </a:r>
            <a:endParaRPr sz="1927"/>
          </a:p>
          <a:p>
            <a:pPr marL="0" lvl="0" indent="0" algn="l" rtl="0">
              <a:lnSpc>
                <a:spcPct val="100000"/>
              </a:lnSpc>
              <a:spcBef>
                <a:spcPts val="750"/>
              </a:spcBef>
              <a:spcAft>
                <a:spcPts val="0"/>
              </a:spcAft>
              <a:buSzPts val="852"/>
              <a:buNone/>
            </a:pPr>
            <a:endParaRPr sz="1927"/>
          </a:p>
          <a:p>
            <a:pPr marL="0" lvl="0" indent="0" algn="l" rtl="0">
              <a:lnSpc>
                <a:spcPct val="70000"/>
              </a:lnSpc>
              <a:spcBef>
                <a:spcPts val="750"/>
              </a:spcBef>
              <a:spcAft>
                <a:spcPts val="0"/>
              </a:spcAft>
              <a:buSzPts val="852"/>
              <a:buNone/>
            </a:pPr>
            <a:r>
              <a:rPr lang="en-US" sz="1927" b="1"/>
              <a:t>Title I, Part A:</a:t>
            </a:r>
            <a:r>
              <a:rPr lang="en-US" sz="1927"/>
              <a:t> Waives the 15% carryover limitation (once every three years)</a:t>
            </a:r>
            <a:endParaRPr sz="1927"/>
          </a:p>
          <a:p>
            <a:pPr marL="0" lvl="0" indent="0" algn="l" rtl="0">
              <a:lnSpc>
                <a:spcPct val="70000"/>
              </a:lnSpc>
              <a:spcBef>
                <a:spcPts val="750"/>
              </a:spcBef>
              <a:spcAft>
                <a:spcPts val="0"/>
              </a:spcAft>
              <a:buSzPts val="852"/>
              <a:buNone/>
            </a:pPr>
            <a:r>
              <a:rPr lang="en-US" sz="1927"/>
              <a:t>Allows 0–100% carryover annually for SEA-approved, evidence-based supports</a:t>
            </a:r>
            <a:endParaRPr sz="1927"/>
          </a:p>
          <a:p>
            <a:pPr marL="0" lvl="0" indent="0" algn="l" rtl="0">
              <a:lnSpc>
                <a:spcPct val="70000"/>
              </a:lnSpc>
              <a:spcBef>
                <a:spcPts val="750"/>
              </a:spcBef>
              <a:spcAft>
                <a:spcPts val="0"/>
              </a:spcAft>
              <a:buSzPts val="852"/>
              <a:buNone/>
            </a:pPr>
            <a:endParaRPr sz="1927"/>
          </a:p>
          <a:p>
            <a:pPr marL="0" lvl="0" indent="0" algn="l" rtl="0">
              <a:lnSpc>
                <a:spcPct val="70000"/>
              </a:lnSpc>
              <a:spcBef>
                <a:spcPts val="750"/>
              </a:spcBef>
              <a:spcAft>
                <a:spcPts val="0"/>
              </a:spcAft>
              <a:buSzPts val="852"/>
              <a:buNone/>
            </a:pPr>
            <a:r>
              <a:rPr lang="en-US" sz="1927" b="1"/>
              <a:t>Title I, Part D: </a:t>
            </a:r>
            <a:r>
              <a:rPr lang="en-US" sz="1927"/>
              <a:t>Allows subgrantees to reserve more than 30% for transition services</a:t>
            </a:r>
            <a:endParaRPr sz="1927"/>
          </a:p>
          <a:p>
            <a:pPr marL="0" lvl="0" indent="0" algn="l" rtl="0">
              <a:lnSpc>
                <a:spcPct val="70000"/>
              </a:lnSpc>
              <a:spcBef>
                <a:spcPts val="750"/>
              </a:spcBef>
              <a:spcAft>
                <a:spcPts val="0"/>
              </a:spcAft>
              <a:buSzPts val="852"/>
              <a:buNone/>
            </a:pPr>
            <a:r>
              <a:rPr lang="en-US" sz="1927"/>
              <a:t>Permits up to 100% of funds for transition services for justice-connected youth (with approval)</a:t>
            </a:r>
            <a:endParaRPr sz="1927"/>
          </a:p>
          <a:p>
            <a:pPr marL="0" lvl="0" indent="0" algn="l" rtl="0">
              <a:lnSpc>
                <a:spcPct val="70000"/>
              </a:lnSpc>
              <a:spcBef>
                <a:spcPts val="750"/>
              </a:spcBef>
              <a:spcAft>
                <a:spcPts val="0"/>
              </a:spcAft>
              <a:buSzPts val="852"/>
              <a:buNone/>
            </a:pPr>
            <a:endParaRPr sz="1927"/>
          </a:p>
          <a:p>
            <a:pPr marL="0" lvl="0" indent="0" algn="l" rtl="0">
              <a:lnSpc>
                <a:spcPct val="70000"/>
              </a:lnSpc>
              <a:spcBef>
                <a:spcPts val="750"/>
              </a:spcBef>
              <a:spcAft>
                <a:spcPts val="0"/>
              </a:spcAft>
              <a:buSzPts val="852"/>
              <a:buNone/>
            </a:pPr>
            <a:r>
              <a:rPr lang="en-US" sz="1927" b="1"/>
              <a:t>Title IV, Part A:</a:t>
            </a:r>
            <a:r>
              <a:rPr lang="en-US" sz="1927"/>
              <a:t> Waives spending limitation requirements under ESEA section 4106(e)(2)(C)–(E)</a:t>
            </a:r>
            <a:endParaRPr sz="1927"/>
          </a:p>
          <a:p>
            <a:pPr marL="0" lvl="0" indent="0" algn="l" rtl="0">
              <a:lnSpc>
                <a:spcPct val="70000"/>
              </a:lnSpc>
              <a:spcBef>
                <a:spcPts val="750"/>
              </a:spcBef>
              <a:spcAft>
                <a:spcPts val="0"/>
              </a:spcAft>
              <a:buSzPts val="852"/>
              <a:buNone/>
            </a:pPr>
            <a:endParaRPr sz="1927"/>
          </a:p>
          <a:p>
            <a:pPr marL="0" lvl="0" indent="0" algn="l" rtl="0">
              <a:lnSpc>
                <a:spcPct val="70000"/>
              </a:lnSpc>
              <a:spcBef>
                <a:spcPts val="750"/>
              </a:spcBef>
              <a:spcAft>
                <a:spcPts val="0"/>
              </a:spcAft>
              <a:buSzPts val="852"/>
              <a:buNone/>
            </a:pPr>
            <a:r>
              <a:rPr lang="en-US" sz="1927"/>
              <a:t>*Approved until the 2029-2030 school year</a:t>
            </a:r>
            <a:endParaRPr sz="1927"/>
          </a:p>
          <a:p>
            <a:pPr marL="0" lvl="0" indent="0" algn="l" rtl="0">
              <a:lnSpc>
                <a:spcPct val="70000"/>
              </a:lnSpc>
              <a:spcBef>
                <a:spcPts val="750"/>
              </a:spcBef>
              <a:spcAft>
                <a:spcPts val="0"/>
              </a:spcAft>
              <a:buSzPts val="852"/>
              <a:buNone/>
            </a:pPr>
            <a:endParaRPr sz="1927"/>
          </a:p>
          <a:p>
            <a:pPr marL="0" lvl="0" indent="0" algn="l" rtl="0">
              <a:lnSpc>
                <a:spcPct val="70000"/>
              </a:lnSpc>
              <a:spcBef>
                <a:spcPts val="750"/>
              </a:spcBef>
              <a:spcAft>
                <a:spcPts val="0"/>
              </a:spcAft>
              <a:buSzPts val="852"/>
              <a:buNone/>
            </a:pPr>
            <a:endParaRPr sz="1627"/>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3d2486bc3de_0_8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n-US"/>
              <a:t>Provisions Excluded from Waiver Authority</a:t>
            </a:r>
            <a:endParaRPr/>
          </a:p>
        </p:txBody>
      </p:sp>
      <p:sp>
        <p:nvSpPr>
          <p:cNvPr id="84" name="Google Shape;84;g3d2486bc3de_0_80"/>
          <p:cNvSpPr txBox="1">
            <a:spLocks noGrp="1"/>
          </p:cNvSpPr>
          <p:nvPr>
            <p:ph type="body" idx="1"/>
          </p:nvPr>
        </p:nvSpPr>
        <p:spPr>
          <a:xfrm>
            <a:off x="689100" y="979050"/>
            <a:ext cx="10813800" cy="4832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400"/>
              </a:spcBef>
              <a:spcAft>
                <a:spcPts val="0"/>
              </a:spcAft>
              <a:buSzPts val="1800"/>
              <a:buNone/>
            </a:pPr>
            <a:r>
              <a:rPr lang="en-US" sz="1700" dirty="0"/>
              <a:t>A State cannot grant any waiver that would undermine the underlying purposes of the statutory requirements of the program for which a waiver is sought (20 U.S.C. § 5891b(c)). </a:t>
            </a:r>
            <a:endParaRPr sz="1700" dirty="0"/>
          </a:p>
          <a:p>
            <a:pPr marL="0" lvl="0" indent="0" algn="l" rtl="0">
              <a:lnSpc>
                <a:spcPct val="115000"/>
              </a:lnSpc>
              <a:spcBef>
                <a:spcPts val="400"/>
              </a:spcBef>
              <a:spcAft>
                <a:spcPts val="0"/>
              </a:spcAft>
              <a:buSzPts val="1800"/>
              <a:buNone/>
            </a:pPr>
            <a:endParaRPr sz="1700" dirty="0"/>
          </a:p>
          <a:p>
            <a:pPr marL="0" lvl="0" indent="0" algn="l" rtl="0">
              <a:lnSpc>
                <a:spcPct val="115000"/>
              </a:lnSpc>
              <a:spcBef>
                <a:spcPts val="400"/>
              </a:spcBef>
              <a:spcAft>
                <a:spcPts val="0"/>
              </a:spcAft>
              <a:buSzPts val="1800"/>
              <a:buNone/>
            </a:pPr>
            <a:r>
              <a:rPr lang="en-US" sz="1700" dirty="0"/>
              <a:t>In addition, the Ed-Flex program does not authorize an SEA to waive any statutory or regulatory requirements relating to:  </a:t>
            </a:r>
            <a:endParaRPr sz="1700" dirty="0"/>
          </a:p>
          <a:p>
            <a:pPr marL="0" lvl="0" indent="0" algn="l" rtl="0">
              <a:lnSpc>
                <a:spcPct val="50000"/>
              </a:lnSpc>
              <a:spcBef>
                <a:spcPts val="0"/>
              </a:spcBef>
              <a:spcAft>
                <a:spcPts val="0"/>
              </a:spcAft>
              <a:buClr>
                <a:schemeClr val="dk1"/>
              </a:buClr>
              <a:buSzPts val="1100"/>
              <a:buFont typeface="Arial"/>
              <a:buNone/>
            </a:pPr>
            <a:endParaRPr sz="1700" dirty="0"/>
          </a:p>
          <a:p>
            <a:pPr marL="457200" lvl="0" indent="-336550" algn="l" rtl="0">
              <a:lnSpc>
                <a:spcPct val="115000"/>
              </a:lnSpc>
              <a:spcBef>
                <a:spcPts val="400"/>
              </a:spcBef>
              <a:spcAft>
                <a:spcPts val="0"/>
              </a:spcAft>
              <a:buSzPts val="1700"/>
              <a:buChar char="•"/>
            </a:pPr>
            <a:r>
              <a:rPr lang="en-US" sz="1700" dirty="0"/>
              <a:t>Standards, assessments, and accountability requirements under ESEA section 1111 </a:t>
            </a:r>
            <a:endParaRPr sz="1700" dirty="0"/>
          </a:p>
          <a:p>
            <a:pPr marL="457200" lvl="0" indent="-336550" algn="l" rtl="0">
              <a:lnSpc>
                <a:spcPct val="115000"/>
              </a:lnSpc>
              <a:spcBef>
                <a:spcPts val="0"/>
              </a:spcBef>
              <a:spcAft>
                <a:spcPts val="0"/>
              </a:spcAft>
              <a:buSzPts val="1700"/>
              <a:buChar char="•"/>
            </a:pPr>
            <a:r>
              <a:rPr lang="en-US" sz="1700" dirty="0"/>
              <a:t>Maintenance of effort </a:t>
            </a:r>
            <a:endParaRPr sz="1700" dirty="0"/>
          </a:p>
          <a:p>
            <a:pPr marL="457200" lvl="0" indent="-336550" algn="l" rtl="0">
              <a:lnSpc>
                <a:spcPct val="115000"/>
              </a:lnSpc>
              <a:spcBef>
                <a:spcPts val="0"/>
              </a:spcBef>
              <a:spcAft>
                <a:spcPts val="0"/>
              </a:spcAft>
              <a:buSzPts val="1700"/>
              <a:buChar char="•"/>
            </a:pPr>
            <a:r>
              <a:rPr lang="en-US" sz="1700" dirty="0"/>
              <a:t>Comparability of services </a:t>
            </a:r>
            <a:endParaRPr sz="1700" dirty="0"/>
          </a:p>
          <a:p>
            <a:pPr marL="457200" lvl="0" indent="-336550" algn="l" rtl="0">
              <a:lnSpc>
                <a:spcPct val="115000"/>
              </a:lnSpc>
              <a:spcBef>
                <a:spcPts val="0"/>
              </a:spcBef>
              <a:spcAft>
                <a:spcPts val="0"/>
              </a:spcAft>
              <a:buSzPts val="1700"/>
              <a:buChar char="•"/>
            </a:pPr>
            <a:r>
              <a:rPr lang="en-US" sz="1700" dirty="0"/>
              <a:t>Equitable participation of students and professional staff in private schools</a:t>
            </a:r>
            <a:endParaRPr sz="1700" dirty="0"/>
          </a:p>
          <a:p>
            <a:pPr marL="457200" lvl="0" indent="-336550" algn="l" rtl="0">
              <a:lnSpc>
                <a:spcPct val="115000"/>
              </a:lnSpc>
              <a:spcBef>
                <a:spcPts val="0"/>
              </a:spcBef>
              <a:spcAft>
                <a:spcPts val="0"/>
              </a:spcAft>
              <a:buSzPts val="1700"/>
              <a:buChar char="•"/>
            </a:pPr>
            <a:r>
              <a:rPr lang="en-US" sz="1700" dirty="0"/>
              <a:t>Parental participation and involvement</a:t>
            </a:r>
            <a:endParaRPr sz="1700" dirty="0"/>
          </a:p>
          <a:p>
            <a:pPr marL="457200" lvl="0" indent="-336550" algn="l" rtl="0">
              <a:lnSpc>
                <a:spcPct val="115000"/>
              </a:lnSpc>
              <a:spcBef>
                <a:spcPts val="0"/>
              </a:spcBef>
              <a:spcAft>
                <a:spcPts val="0"/>
              </a:spcAft>
              <a:buSzPts val="1700"/>
              <a:buChar char="•"/>
            </a:pPr>
            <a:r>
              <a:rPr lang="en-US" sz="1700" dirty="0"/>
              <a:t>Distribution of funds to LEAs</a:t>
            </a:r>
            <a:endParaRPr sz="1700" dirty="0"/>
          </a:p>
          <a:p>
            <a:pPr marL="457200" lvl="0" indent="-336550" algn="l" rtl="0">
              <a:lnSpc>
                <a:spcPct val="115000"/>
              </a:lnSpc>
              <a:spcBef>
                <a:spcPts val="0"/>
              </a:spcBef>
              <a:spcAft>
                <a:spcPts val="0"/>
              </a:spcAft>
              <a:buSzPts val="1700"/>
              <a:buChar char="•"/>
            </a:pPr>
            <a:r>
              <a:rPr lang="en-US" sz="1700" dirty="0"/>
              <a:t>Serving eligible school attendance areas in rank order in accordance with ESEA section 1113(a)(3)</a:t>
            </a:r>
            <a:endParaRPr sz="1700" dirty="0"/>
          </a:p>
          <a:p>
            <a:pPr marL="457200" lvl="0" indent="-336550" algn="l" rtl="0">
              <a:lnSpc>
                <a:spcPct val="115000"/>
              </a:lnSpc>
              <a:spcBef>
                <a:spcPts val="0"/>
              </a:spcBef>
              <a:spcAft>
                <a:spcPts val="0"/>
              </a:spcAft>
              <a:buSzPts val="1700"/>
              <a:buChar char="•"/>
            </a:pPr>
            <a:r>
              <a:rPr lang="en-US" sz="1700" dirty="0"/>
              <a:t>The selection of a school attendance area or school under subsections (a) and (b) of ESEA section 1113</a:t>
            </a:r>
            <a:endParaRPr sz="1700" dirty="0"/>
          </a:p>
          <a:p>
            <a:pPr marL="457200" lvl="0" indent="-336550" algn="l" rtl="0">
              <a:lnSpc>
                <a:spcPct val="115000"/>
              </a:lnSpc>
              <a:spcBef>
                <a:spcPts val="0"/>
              </a:spcBef>
              <a:spcAft>
                <a:spcPts val="0"/>
              </a:spcAft>
              <a:buSzPts val="1700"/>
              <a:buChar char="•"/>
            </a:pPr>
            <a:r>
              <a:rPr lang="en-US" sz="1700" dirty="0"/>
              <a:t>Use of Federal funds to supplement, not supplant, State and local funds</a:t>
            </a:r>
            <a:endParaRPr sz="1700" dirty="0"/>
          </a:p>
          <a:p>
            <a:pPr marL="0" lvl="0" indent="0" algn="l" rtl="0">
              <a:lnSpc>
                <a:spcPct val="90000"/>
              </a:lnSpc>
              <a:spcBef>
                <a:spcPts val="750"/>
              </a:spcBef>
              <a:spcAft>
                <a:spcPts val="0"/>
              </a:spcAft>
              <a:buSzPts val="1800"/>
              <a:buNone/>
            </a:pPr>
            <a:endParaRPr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3d2486bc3de_0_34"/>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t>Ed-Flex Application (Forms) </a:t>
            </a:r>
            <a:endParaRPr/>
          </a:p>
        </p:txBody>
      </p:sp>
      <p:sp>
        <p:nvSpPr>
          <p:cNvPr id="90" name="Google Shape;90;g3d2486bc3de_0_34"/>
          <p:cNvSpPr txBox="1">
            <a:spLocks noGrp="1"/>
          </p:cNvSpPr>
          <p:nvPr>
            <p:ph type="body" idx="1"/>
          </p:nvPr>
        </p:nvSpPr>
        <p:spPr>
          <a:xfrm>
            <a:off x="689112" y="1159174"/>
            <a:ext cx="10813800" cy="43512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SzPts val="1800"/>
              <a:buNone/>
            </a:pPr>
            <a:r>
              <a:rPr lang="en-US" sz="2500"/>
              <a:t>Any LEA that would like to request an Ed-Flex waiver will need to complete the </a:t>
            </a:r>
            <a:r>
              <a:rPr lang="en-US" sz="2500" i="1"/>
              <a:t>Ed-Flex Waiver Request Form</a:t>
            </a:r>
            <a:r>
              <a:rPr lang="en-US" sz="2500"/>
              <a:t> that is available in the Consolidated Accountability and Support Application (CASA) 2025–26 Dashboard. </a:t>
            </a:r>
            <a:endParaRPr sz="2500"/>
          </a:p>
          <a:p>
            <a:pPr marL="0" lvl="0" indent="0" algn="l" rtl="0">
              <a:lnSpc>
                <a:spcPct val="90000"/>
              </a:lnSpc>
              <a:spcBef>
                <a:spcPts val="750"/>
              </a:spcBef>
              <a:spcAft>
                <a:spcPts val="0"/>
              </a:spcAft>
              <a:buSzPts val="1800"/>
              <a:buNone/>
            </a:pPr>
            <a:endParaRPr sz="2500"/>
          </a:p>
          <a:p>
            <a:pPr marL="0" lvl="0" indent="0" algn="l" rtl="0">
              <a:lnSpc>
                <a:spcPct val="90000"/>
              </a:lnSpc>
              <a:spcBef>
                <a:spcPts val="750"/>
              </a:spcBef>
              <a:spcAft>
                <a:spcPts val="0"/>
              </a:spcAft>
              <a:buSzPts val="1800"/>
              <a:buNone/>
            </a:pP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Ed-Flex Waiver Request Forms for FFY 2025 (school year 2025-2026) are due </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April 15, 2026</a:t>
            </a:r>
            <a:r>
              <a:rPr lang="en-US" sz="2500">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2"/>
                  </a:ext>
                </a:extLst>
              </a:rPr>
              <a:t>.</a:t>
            </a:r>
            <a:endParaRPr sz="2500"/>
          </a:p>
          <a:p>
            <a:pPr marL="0" lvl="0" indent="0" algn="l" rtl="0">
              <a:lnSpc>
                <a:spcPct val="90000"/>
              </a:lnSpc>
              <a:spcBef>
                <a:spcPts val="750"/>
              </a:spcBef>
              <a:spcAft>
                <a:spcPts val="0"/>
              </a:spcAft>
              <a:buSzPts val="1800"/>
              <a:buNone/>
            </a:pPr>
            <a:endParaRPr sz="2500"/>
          </a:p>
          <a:p>
            <a:pPr marL="0" lvl="0" indent="0" algn="l" rtl="0">
              <a:lnSpc>
                <a:spcPct val="90000"/>
              </a:lnSpc>
              <a:spcBef>
                <a:spcPts val="750"/>
              </a:spcBef>
              <a:spcAft>
                <a:spcPts val="0"/>
              </a:spcAft>
              <a:buClr>
                <a:schemeClr val="dk1"/>
              </a:buClr>
              <a:buSzPts val="2800"/>
              <a:buFont typeface="Arial"/>
              <a:buNone/>
            </a:pPr>
            <a:r>
              <a:rPr lang="en-US" sz="2500"/>
              <a:t>LEA waivers are granted for one federal fiscal year and require annual renewal.</a:t>
            </a:r>
            <a:endParaRPr sz="3200"/>
          </a:p>
          <a:p>
            <a:pPr marL="0" lvl="0" indent="0" algn="l" rtl="0">
              <a:lnSpc>
                <a:spcPct val="90000"/>
              </a:lnSpc>
              <a:spcBef>
                <a:spcPts val="0"/>
              </a:spcBef>
              <a:spcAft>
                <a:spcPts val="0"/>
              </a:spcAft>
              <a:buClr>
                <a:schemeClr val="dk1"/>
              </a:buClr>
              <a:buSzPts val="2800"/>
              <a:buFont typeface="Arial"/>
              <a:buNone/>
            </a:pPr>
            <a:endParaRPr sz="2800"/>
          </a:p>
          <a:p>
            <a:pPr marL="0" lvl="0" indent="0" algn="l" rtl="0">
              <a:lnSpc>
                <a:spcPct val="90000"/>
              </a:lnSpc>
              <a:spcBef>
                <a:spcPts val="750"/>
              </a:spcBef>
              <a:spcAft>
                <a:spcPts val="0"/>
              </a:spcAft>
              <a:buSzPts val="18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g3d2486bc3de_0_65"/>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t>Ed-Flex Application (Requirements)</a:t>
            </a:r>
            <a:endParaRPr/>
          </a:p>
        </p:txBody>
      </p:sp>
      <p:sp>
        <p:nvSpPr>
          <p:cNvPr id="96" name="Google Shape;96;g3d2486bc3de_0_65"/>
          <p:cNvSpPr txBox="1">
            <a:spLocks noGrp="1"/>
          </p:cNvSpPr>
          <p:nvPr>
            <p:ph type="body" idx="1"/>
          </p:nvPr>
        </p:nvSpPr>
        <p:spPr>
          <a:xfrm>
            <a:off x="689100" y="1128000"/>
            <a:ext cx="10813800" cy="4859400"/>
          </a:xfrm>
          <a:prstGeom prst="rect">
            <a:avLst/>
          </a:prstGeom>
          <a:noFill/>
          <a:ln>
            <a:noFill/>
          </a:ln>
        </p:spPr>
        <p:txBody>
          <a:bodyPr spcFirstLastPara="1" wrap="square" lIns="91425" tIns="45700" rIns="91425" bIns="45700" anchor="t" anchorCtr="0">
            <a:noAutofit/>
          </a:bodyPr>
          <a:lstStyle/>
          <a:p>
            <a:pPr marL="0" lvl="0" indent="0" algn="l" rtl="0">
              <a:lnSpc>
                <a:spcPct val="97916"/>
              </a:lnSpc>
              <a:spcBef>
                <a:spcPts val="1200"/>
              </a:spcBef>
              <a:spcAft>
                <a:spcPts val="0"/>
              </a:spcAft>
              <a:buClr>
                <a:schemeClr val="dk1"/>
              </a:buClr>
              <a:buSzPts val="1100"/>
              <a:buFont typeface="Arial"/>
              <a:buNone/>
            </a:pPr>
            <a:r>
              <a:rPr lang="en-US" sz="2000" dirty="0"/>
              <a:t>An LEA, ESA or school requesting a waiver must provide its SEA with an application that:</a:t>
            </a:r>
            <a:endParaRPr sz="2000" dirty="0"/>
          </a:p>
          <a:p>
            <a:pPr marL="457200" lvl="0" indent="-355600" algn="l" rtl="0">
              <a:lnSpc>
                <a:spcPct val="97916"/>
              </a:lnSpc>
              <a:spcBef>
                <a:spcPts val="1200"/>
              </a:spcBef>
              <a:spcAft>
                <a:spcPts val="0"/>
              </a:spcAft>
              <a:buSzPts val="2000"/>
              <a:buChar char="●"/>
            </a:pPr>
            <a:r>
              <a:rPr lang="en-US" sz="2000" dirty="0"/>
              <a:t>Indicates each Federal program that would be affected and each statutory or regulatory requirement that would be waived</a:t>
            </a:r>
            <a:endParaRPr sz="2000" dirty="0"/>
          </a:p>
          <a:p>
            <a:pPr marL="457200" lvl="0" indent="-355600" algn="l" rtl="0">
              <a:lnSpc>
                <a:spcPct val="97916"/>
              </a:lnSpc>
              <a:spcBef>
                <a:spcPts val="1000"/>
              </a:spcBef>
              <a:spcAft>
                <a:spcPts val="0"/>
              </a:spcAft>
              <a:buSzPts val="2000"/>
              <a:buChar char="●"/>
            </a:pPr>
            <a:r>
              <a:rPr lang="en-US" sz="2000" dirty="0"/>
              <a:t>Describes the purposes and overall expected results of waiving each requirement </a:t>
            </a:r>
            <a:endParaRPr sz="2000" dirty="0"/>
          </a:p>
          <a:p>
            <a:pPr marL="457200" lvl="0" indent="-355600" algn="l" rtl="0">
              <a:lnSpc>
                <a:spcPct val="97916"/>
              </a:lnSpc>
              <a:spcBef>
                <a:spcPts val="1000"/>
              </a:spcBef>
              <a:spcAft>
                <a:spcPts val="0"/>
              </a:spcAft>
              <a:buSzPts val="2000"/>
              <a:buChar char="●"/>
            </a:pPr>
            <a:r>
              <a:rPr lang="en-US" sz="2000" dirty="0"/>
              <a:t>Describes, for each school year, specific, measurable educational goals for each LEA, ESA or school affected by the proposed waiver, and for the students served by the LEA, ESA or school who are affected by the waiver </a:t>
            </a:r>
            <a:endParaRPr sz="2000" dirty="0"/>
          </a:p>
          <a:p>
            <a:pPr marL="457200" lvl="0" indent="-355600" algn="l" rtl="0">
              <a:lnSpc>
                <a:spcPct val="97916"/>
              </a:lnSpc>
              <a:spcBef>
                <a:spcPts val="1000"/>
              </a:spcBef>
              <a:spcAft>
                <a:spcPts val="0"/>
              </a:spcAft>
              <a:buSzPts val="2000"/>
              <a:buChar char="●"/>
            </a:pPr>
            <a:r>
              <a:rPr lang="en-US" sz="2000" dirty="0"/>
              <a:t>Explains why the waiver will assist the LEA, ESA, or school in reaching these goals </a:t>
            </a:r>
            <a:endParaRPr sz="2000" dirty="0"/>
          </a:p>
          <a:p>
            <a:pPr marL="457200" lvl="0" indent="-355600" algn="l" rtl="0">
              <a:lnSpc>
                <a:spcPct val="97916"/>
              </a:lnSpc>
              <a:spcBef>
                <a:spcPts val="1000"/>
              </a:spcBef>
              <a:spcAft>
                <a:spcPts val="0"/>
              </a:spcAft>
              <a:buSzPts val="2000"/>
              <a:buChar char="●"/>
            </a:pPr>
            <a:r>
              <a:rPr lang="en-US" sz="2000" dirty="0"/>
              <a:t>In the case of an application from an LEA or ESA, describes how the notice and comment requirements in 20 U.S.C. § 5891b(a)(7) have been met</a:t>
            </a:r>
            <a:endParaRPr sz="2000" dirty="0"/>
          </a:p>
          <a:p>
            <a:pPr marL="457200" lvl="0" indent="-355600" algn="l" rtl="0">
              <a:lnSpc>
                <a:spcPct val="97916"/>
              </a:lnSpc>
              <a:spcBef>
                <a:spcPts val="1000"/>
              </a:spcBef>
              <a:spcAft>
                <a:spcPts val="0"/>
              </a:spcAft>
              <a:buSzPts val="2000"/>
              <a:buChar char="●"/>
            </a:pPr>
            <a:r>
              <a:rPr lang="en-US" sz="2000" dirty="0"/>
              <a:t>Any additional information that the SEA reasonably requires (20 U.S.C. § 5891b(a)(4)(A)).</a:t>
            </a:r>
            <a:endParaRPr sz="2000" dirty="0"/>
          </a:p>
          <a:p>
            <a:pPr marL="457200" lvl="0" indent="-355600" algn="l" rtl="0">
              <a:lnSpc>
                <a:spcPct val="97916"/>
              </a:lnSpc>
              <a:spcBef>
                <a:spcPts val="1200"/>
              </a:spcBef>
              <a:spcAft>
                <a:spcPts val="0"/>
              </a:spcAft>
              <a:buSzPts val="2000"/>
              <a:buChar char="●"/>
            </a:pPr>
            <a:r>
              <a:rPr lang="en-US" sz="2000" dirty="0"/>
              <a:t>Requirements outlined in 20 U.S.C. § 5891b(a)(7). </a:t>
            </a:r>
            <a:endParaRPr sz="2900" dirty="0"/>
          </a:p>
          <a:p>
            <a:pPr marL="0" lvl="0" indent="0" algn="l" rtl="0">
              <a:lnSpc>
                <a:spcPct val="80000"/>
              </a:lnSpc>
              <a:spcBef>
                <a:spcPts val="1000"/>
              </a:spcBef>
              <a:spcAft>
                <a:spcPts val="0"/>
              </a:spcAft>
              <a:buSzPts val="1800"/>
              <a:buNone/>
            </a:pPr>
            <a:endParaRPr sz="2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g3d2486bc3de_0_40"/>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3"/>
                  </a:ext>
                </a:extLst>
              </a:rPr>
              <a:t>Public Comment Requirements</a:t>
            </a:r>
            <a:endParaRPr/>
          </a:p>
        </p:txBody>
      </p:sp>
      <p:sp>
        <p:nvSpPr>
          <p:cNvPr id="102" name="Google Shape;102;g3d2486bc3de_0_40"/>
          <p:cNvSpPr txBox="1">
            <a:spLocks noGrp="1"/>
          </p:cNvSpPr>
          <p:nvPr>
            <p:ph type="body" idx="1"/>
          </p:nvPr>
        </p:nvSpPr>
        <p:spPr>
          <a:xfrm>
            <a:off x="689100" y="1169575"/>
            <a:ext cx="10813800" cy="5160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800"/>
              <a:buNone/>
            </a:pPr>
            <a:r>
              <a:rPr lang="en-US" sz="1800" dirty="0"/>
              <a:t>The Department collected robust feedback from multiple educational stakeholder groups throughout the development of the Unified Allocation Plan, in accordance with federal law (20 U.S.C. § 5891b(a)(7)).</a:t>
            </a:r>
            <a:endParaRPr sz="1800" dirty="0"/>
          </a:p>
          <a:p>
            <a:pPr marL="0" lvl="0" indent="0" algn="l" rtl="0">
              <a:lnSpc>
                <a:spcPct val="115000"/>
              </a:lnSpc>
              <a:spcBef>
                <a:spcPts val="0"/>
              </a:spcBef>
              <a:spcAft>
                <a:spcPts val="0"/>
              </a:spcAft>
              <a:buSzPts val="1800"/>
              <a:buNone/>
            </a:pPr>
            <a:endParaRPr sz="1800" dirty="0"/>
          </a:p>
          <a:p>
            <a:pPr marL="0" lvl="0" indent="0" algn="l" rtl="0">
              <a:lnSpc>
                <a:spcPct val="115000"/>
              </a:lnSpc>
              <a:spcBef>
                <a:spcPts val="0"/>
              </a:spcBef>
              <a:spcAft>
                <a:spcPts val="0"/>
              </a:spcAft>
              <a:buSzPts val="1800"/>
              <a:buNone/>
            </a:pPr>
            <a:r>
              <a:rPr lang="en-US" sz="1800" dirty="0"/>
              <a:t>In accordance with federal requirements (20 U.S.C. § 5891b(a)(7)), subgrantees seeking an Ed-Flex waiver must:</a:t>
            </a:r>
            <a:endParaRPr sz="1800" dirty="0"/>
          </a:p>
          <a:p>
            <a:pPr marL="0" lvl="0" indent="457200" algn="l" rtl="0">
              <a:lnSpc>
                <a:spcPct val="115000"/>
              </a:lnSpc>
              <a:spcBef>
                <a:spcPts val="0"/>
              </a:spcBef>
              <a:spcAft>
                <a:spcPts val="0"/>
              </a:spcAft>
              <a:buSzPts val="1800"/>
              <a:buNone/>
            </a:pPr>
            <a:endParaRPr sz="1800" dirty="0"/>
          </a:p>
          <a:p>
            <a:pPr marL="457200" lvl="0" indent="-342900" algn="l" rtl="0">
              <a:lnSpc>
                <a:spcPct val="115000"/>
              </a:lnSpc>
              <a:spcBef>
                <a:spcPts val="0"/>
              </a:spcBef>
              <a:spcAft>
                <a:spcPts val="0"/>
              </a:spcAft>
              <a:buSzPts val="1800"/>
              <a:buChar char="•"/>
            </a:pPr>
            <a:r>
              <a:rPr lang="en-US" sz="1800" dirty="0"/>
              <a:t>Provide the public with adequate notice of the proposed waiver, including a description of any improved student performance that is expected to result from the waiver, in a widely read or distributed medium;</a:t>
            </a:r>
            <a:endParaRPr sz="1800" dirty="0"/>
          </a:p>
          <a:p>
            <a:pPr marL="457200" lvl="0" indent="-342900" algn="l" rtl="0">
              <a:lnSpc>
                <a:spcPct val="115000"/>
              </a:lnSpc>
              <a:spcBef>
                <a:spcPts val="1000"/>
              </a:spcBef>
              <a:spcAft>
                <a:spcPts val="0"/>
              </a:spcAft>
              <a:buSzPts val="1800"/>
              <a:buChar char="•"/>
            </a:pPr>
            <a:r>
              <a:rPr lang="en-US" sz="1800" dirty="0"/>
              <a:t>Provide the opportunity for parents, educators, and all other interested members of the community to comment on the proposed waiver;</a:t>
            </a:r>
            <a:endParaRPr sz="1800" dirty="0"/>
          </a:p>
          <a:p>
            <a:pPr marL="457200" lvl="0" indent="-342900" algn="l" rtl="0">
              <a:lnSpc>
                <a:spcPct val="115000"/>
              </a:lnSpc>
              <a:spcBef>
                <a:spcPts val="1000"/>
              </a:spcBef>
              <a:spcAft>
                <a:spcPts val="0"/>
              </a:spcAft>
              <a:buSzPts val="1800"/>
              <a:buChar char="•"/>
            </a:pPr>
            <a:r>
              <a:rPr lang="en-US" sz="1800" dirty="0"/>
              <a:t>Provide the opportunity for the comments to be reviewed by any member of the public; and</a:t>
            </a:r>
            <a:endParaRPr sz="1800" dirty="0"/>
          </a:p>
          <a:p>
            <a:pPr marL="457200" lvl="0" indent="-342900" algn="l" rtl="0">
              <a:lnSpc>
                <a:spcPct val="115000"/>
              </a:lnSpc>
              <a:spcBef>
                <a:spcPts val="1000"/>
              </a:spcBef>
              <a:spcAft>
                <a:spcPts val="0"/>
              </a:spcAft>
              <a:buSzPts val="1800"/>
              <a:buChar char="•"/>
            </a:pPr>
            <a:r>
              <a:rPr lang="en-US" sz="1800" dirty="0"/>
              <a:t>Submit the comments received with the agency’s application to the Department, if requested.</a:t>
            </a:r>
            <a:endParaRPr sz="1800" dirty="0"/>
          </a:p>
          <a:p>
            <a:pPr marL="0" lvl="0" indent="0" algn="l" rtl="0">
              <a:lnSpc>
                <a:spcPct val="115000"/>
              </a:lnSpc>
              <a:spcBef>
                <a:spcPts val="1000"/>
              </a:spcBef>
              <a:spcAft>
                <a:spcPts val="0"/>
              </a:spcAft>
              <a:buClr>
                <a:schemeClr val="dk1"/>
              </a:buClr>
              <a:buSzPts val="2800"/>
              <a:buFont typeface="Arial"/>
              <a:buNone/>
            </a:pPr>
            <a:endParaRPr sz="1800" dirty="0"/>
          </a:p>
          <a:p>
            <a:pPr marL="0" lvl="0" indent="0" algn="l" rtl="0">
              <a:lnSpc>
                <a:spcPct val="90000"/>
              </a:lnSpc>
              <a:spcBef>
                <a:spcPts val="1000"/>
              </a:spcBef>
              <a:spcAft>
                <a:spcPts val="1000"/>
              </a:spcAft>
              <a:buSzPts val="1800"/>
              <a:buNone/>
            </a:pPr>
            <a:endParaRPr sz="1800" dirty="0"/>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1267</Words>
  <Application>Microsoft Office PowerPoint</Application>
  <PresentationFormat>Widescreen</PresentationFormat>
  <Paragraphs>126</Paragraphs>
  <Slides>15</Slides>
  <Notes>15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15</vt:i4>
      </vt:variant>
    </vt:vector>
  </HeadingPairs>
  <TitlesOfParts>
    <vt:vector size="17" baseType="lpstr">
      <vt:lpstr>Arial</vt:lpstr>
      <vt:lpstr>Theme1</vt:lpstr>
      <vt:lpstr>Education Flexibility (Ed-Flex) Program</vt:lpstr>
      <vt:lpstr>Agenda </vt:lpstr>
      <vt:lpstr>Components of Iowa’s Unified Allocation Plan </vt:lpstr>
      <vt:lpstr>Educational Flexibility: Description and Purpose</vt:lpstr>
      <vt:lpstr>Iowa’s Approved Waivers </vt:lpstr>
      <vt:lpstr>Provisions Excluded from Waiver Authority</vt:lpstr>
      <vt:lpstr>Ed-Flex Application (Forms) </vt:lpstr>
      <vt:lpstr>Ed-Flex Application (Requirements)</vt:lpstr>
      <vt:lpstr>Public Comment Requirements</vt:lpstr>
      <vt:lpstr>Accessing the Ed-Flex Application in CASA</vt:lpstr>
      <vt:lpstr>Completing the Ed-Flex Waiver Application </vt:lpstr>
      <vt:lpstr>Completing the Ed-Flex Waiver Application 1  </vt:lpstr>
      <vt:lpstr>Completing the Ed-Flex Waiver Application 2  </vt:lpstr>
      <vt:lpstr>Resources</vt:lpstr>
      <vt:lpstr>Questions and Discussion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Iowa Department of Education</dc:creator>
  <cp:lastModifiedBy>Albers, Lisa [IDOE]</cp:lastModifiedBy>
  <cp:revision>7</cp:revision>
  <dcterms:created xsi:type="dcterms:W3CDTF">2022-10-28T01:47:54Z</dcterms:created>
  <dcterms:modified xsi:type="dcterms:W3CDTF">2026-04-08T14:13:06Z</dcterms:modified>
</cp:coreProperties>
</file>