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j3CPly9ECWxflWcnw1lSOjleI8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8329" autoAdjust="0"/>
  </p:normalViewPr>
  <p:slideViewPr>
    <p:cSldViewPr snapToGrid="0">
      <p:cViewPr varScale="1">
        <p:scale>
          <a:sx n="86" d="100"/>
          <a:sy n="86" d="100"/>
        </p:scale>
        <p:origin x="87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c40edc7fe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c40edc7fe3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3c40edc7fe3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bcdad482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3bcdad4829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3bcdad4829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c40edc7fe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3c40edc7fe3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3c40edc7fe3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d1ad12985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3d1ad12985a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3d1ad12985a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c40edc7fe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3c40edc7fe3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3c40edc7fe3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c40edc7fe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3c40edc7fe3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3c40edc7fe3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c40edc7fe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3c40edc7fe3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3c40edc7fe3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168256a7a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3d168256a7a_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3d168256a7a_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c40edc7fe3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3c40edc7fe3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3c40edc7fe3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c5b216b18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3c5b216b18b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3c5b216b18b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da20ebbb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g3da20ebbb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c40edc7fe3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3c40edc7fe3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3c40edc7fe3_0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c5b216b18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3c5b216b18b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3c5b216b18b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c40edc7fe3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3c40edc7fe3_0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3c40edc7fe3_0_1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d122e3ba7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3d122e3ba77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3d122e3ba77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d122e3ba7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3d122e3ba77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3d122e3ba77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d122e3ba7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3d122e3ba77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9" name="Google Shape;219;g3d122e3ba77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c6b0a15a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3c6b0a15a3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 sz="11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3c6b0a15a3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bd2a0f19f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3bd2a0f19f3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3bd2a0f19f3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d122e3ba7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3d122e3ba77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3d122e3ba77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d168256a7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g3d168256a7a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3d168256a7a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cf6788e73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3cf6788e73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d7bf219c5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3d7bf219c5c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5" name="Google Shape;255;g3d7bf219c5c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d168256a7a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3d168256a7a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d168256a7a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3d168256a7a_0_4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3d168256a7a_0_4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d168256a7a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3d168256a7a_0_1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3d168256a7a_0_1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d168256a7a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g3d168256a7a_0_2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3d168256a7a_0_2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d168256a7a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3d168256a7a_0_3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3d168256a7a_0_3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d168256a7a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3d168256a7a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d168256a7a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3d168256a7a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da20ebbb69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g3da20ebbb69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bcb324f73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g3bcb324f739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3bcb324f73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bcb324f73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g3bcb324f739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3bcb324f739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c6a3addf3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3c6a3addf3a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3c6a3addf3a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c51f79732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3c51f79732c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3c51f79732c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ce20ed977e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3ce20ed977e_0_2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3ce20ed977e_0_2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c5b216b18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3c5b216b18b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3c5b216b18b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c40edc7f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3c40edc7fe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3c40edc7fe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3617A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0"/>
          <p:cNvSpPr txBox="1">
            <a:spLocks noGrp="1"/>
          </p:cNvSpPr>
          <p:nvPr>
            <p:ph type="ctrTitle"/>
          </p:nvPr>
        </p:nvSpPr>
        <p:spPr>
          <a:xfrm>
            <a:off x="289270" y="1074695"/>
            <a:ext cx="11636841" cy="216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ubTitle" idx="1"/>
          </p:nvPr>
        </p:nvSpPr>
        <p:spPr>
          <a:xfrm>
            <a:off x="289270" y="3838162"/>
            <a:ext cx="11636841" cy="1282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5" name="Google Shape;1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9884" y="5866793"/>
            <a:ext cx="4996116" cy="458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/>
          <p:nvPr/>
        </p:nvSpPr>
        <p:spPr>
          <a:xfrm>
            <a:off x="0" y="0"/>
            <a:ext cx="12192000" cy="737419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689112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/>
          <p:nvPr/>
        </p:nvSpPr>
        <p:spPr>
          <a:xfrm>
            <a:off x="0" y="0"/>
            <a:ext cx="4182894" cy="6858000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869" cy="590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4591454" y="428017"/>
            <a:ext cx="7017449" cy="590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/>
          <p:nvPr/>
        </p:nvSpPr>
        <p:spPr>
          <a:xfrm>
            <a:off x="0" y="0"/>
            <a:ext cx="12192000" cy="1192696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892797" y="1"/>
            <a:ext cx="10515600" cy="11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892799" y="1548641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body" idx="2"/>
          </p:nvPr>
        </p:nvSpPr>
        <p:spPr>
          <a:xfrm>
            <a:off x="892799" y="2372553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3"/>
          </p:nvPr>
        </p:nvSpPr>
        <p:spPr>
          <a:xfrm>
            <a:off x="6225210" y="154864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4"/>
          </p:nvPr>
        </p:nvSpPr>
        <p:spPr>
          <a:xfrm>
            <a:off x="6225210" y="2372553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/>
          <p:nvPr/>
        </p:nvSpPr>
        <p:spPr>
          <a:xfrm>
            <a:off x="0" y="2268535"/>
            <a:ext cx="12192000" cy="3275783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4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795128" y="1"/>
            <a:ext cx="10813776" cy="1166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795128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.iowa.gov/pk-12/special-education/accredited-nonpublic-schools-special-education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s-1.govdelivery.com/CL0/https:%2F%2Fidoe.zoom.us%2Fj%2F97381910346%3Fpwd=lRDwsybbJ2z3ZLyZ9UtY2iHAz9g15e.1%26utm_medium=email%26utm_source=govdelivery%23success/3/0100019c11213be9-d064ad6c-5727-4f00-95ab-ff239ee9c2b1-000000/AnXvDQzIZ9VLHvZoZNuW6e2qZ4HLtT0c7iTe19Siy9c=442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289270" y="1074695"/>
            <a:ext cx="11636841" cy="216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 sz="6000" dirty="0"/>
              <a:t>Child Find and</a:t>
            </a:r>
            <a:endParaRPr sz="60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 sz="6000" dirty="0"/>
              <a:t> Foundations of FAPE </a:t>
            </a:r>
            <a:endParaRPr sz="6000" dirty="0"/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539749" y="3645794"/>
            <a:ext cx="9112500" cy="12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500" dirty="0"/>
              <a:t>Iowa Students with Disabilities Parentally Placed in Accredited Nonpublic Schools</a:t>
            </a:r>
            <a:endParaRPr sz="4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c40edc7fe3_0_6"/>
          <p:cNvSpPr txBox="1">
            <a:spLocks noGrp="1"/>
          </p:cNvSpPr>
          <p:nvPr>
            <p:ph type="title"/>
          </p:nvPr>
        </p:nvSpPr>
        <p:spPr>
          <a:xfrm>
            <a:off x="339213" y="19880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dirty="0"/>
              <a:t>What is Child Find?</a:t>
            </a:r>
            <a:endParaRPr dirty="0"/>
          </a:p>
        </p:txBody>
      </p:sp>
      <p:pic>
        <p:nvPicPr>
          <p:cNvPr id="112" name="Google Shape;112;g3c40edc7fe3_0_6" descr="Wheelchair Icon.png&#10;&#10;decorative image of a wheelchair" title="Wheelchair Ic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075" y="1404623"/>
            <a:ext cx="3815150" cy="381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3c40edc7fe3_0_6"/>
          <p:cNvSpPr txBox="1">
            <a:spLocks noGrp="1"/>
          </p:cNvSpPr>
          <p:nvPr>
            <p:ph type="body" idx="1"/>
          </p:nvPr>
        </p:nvSpPr>
        <p:spPr>
          <a:xfrm>
            <a:off x="5278950" y="1655775"/>
            <a:ext cx="6330000" cy="50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dirty="0"/>
              <a:t>Child Find is the process used to determine whether a child:</a:t>
            </a:r>
            <a:endParaRPr sz="2800" dirty="0"/>
          </a:p>
          <a:p>
            <a:pPr marL="9144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 b="1" dirty="0"/>
              <a:t>Has a disability</a:t>
            </a:r>
            <a:r>
              <a:rPr lang="en-US" sz="2800" dirty="0"/>
              <a:t>, and</a:t>
            </a:r>
            <a:endParaRPr sz="2800" dirty="0"/>
          </a:p>
          <a:p>
            <a:pPr marL="9144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 b="1" dirty="0"/>
              <a:t>Needs special education services</a:t>
            </a:r>
            <a:endParaRPr sz="2800" b="1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US" sz="2800" dirty="0"/>
              <a:t>Child Find applies to children ages</a:t>
            </a:r>
            <a:r>
              <a:rPr lang="en-US" sz="2800" b="1" dirty="0"/>
              <a:t> birth through 21.</a:t>
            </a:r>
            <a:endParaRPr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bcdad48299_0_0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dirty="0"/>
              <a:t>How Does the Child Find Process Start?</a:t>
            </a:r>
            <a:endParaRPr dirty="0"/>
          </a:p>
        </p:txBody>
      </p:sp>
      <p:sp>
        <p:nvSpPr>
          <p:cNvPr id="119" name="Google Shape;119;g3bcdad48299_0_0"/>
          <p:cNvSpPr txBox="1"/>
          <p:nvPr/>
        </p:nvSpPr>
        <p:spPr>
          <a:xfrm>
            <a:off x="661475" y="1281888"/>
            <a:ext cx="7315200" cy="54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process may begin when concerns arise in areas such as: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Academics (reading, writing, math)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Behavior or social-emotional development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Hearing or vision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 development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Life or independent living skills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g3bcdad48299_0_0" descr="decorative image of a document" title="Document Ic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1075" y="1464359"/>
            <a:ext cx="4647775" cy="46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c40edc7fe3_0_14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dirty="0"/>
              <a:t>Evidence Is Needed to Support Concerns</a:t>
            </a:r>
            <a:endParaRPr dirty="0"/>
          </a:p>
        </p:txBody>
      </p:sp>
      <p:sp>
        <p:nvSpPr>
          <p:cNvPr id="127" name="Google Shape;127;g3c40edc7fe3_0_14"/>
          <p:cNvSpPr txBox="1">
            <a:spLocks noGrp="1"/>
          </p:cNvSpPr>
          <p:nvPr>
            <p:ph type="body" idx="1"/>
          </p:nvPr>
        </p:nvSpPr>
        <p:spPr>
          <a:xfrm>
            <a:off x="689100" y="1826050"/>
            <a:ext cx="10813800" cy="46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dirty="0"/>
              <a:t>Concerns about a student should be supported by </a:t>
            </a:r>
            <a:r>
              <a:rPr lang="en-US" sz="2800" b="1" dirty="0"/>
              <a:t>data</a:t>
            </a:r>
            <a:r>
              <a:rPr lang="en-US" sz="2800" dirty="0"/>
              <a:t>, such as</a:t>
            </a:r>
            <a:r>
              <a:rPr lang="en-US" sz="2800" b="1" dirty="0"/>
              <a:t>:</a:t>
            </a:r>
            <a:endParaRPr sz="2800" b="1" dirty="0"/>
          </a:p>
          <a:p>
            <a:pPr marL="9144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Classroom assessments</a:t>
            </a:r>
            <a:endParaRPr sz="2800" dirty="0"/>
          </a:p>
          <a:p>
            <a:pPr marL="9144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Screening results</a:t>
            </a:r>
            <a:endParaRPr sz="2800" dirty="0"/>
          </a:p>
          <a:p>
            <a:pPr marL="9144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Observations</a:t>
            </a:r>
            <a:endParaRPr sz="2800" dirty="0"/>
          </a:p>
          <a:p>
            <a:pPr marL="9144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Attendance or behavior information</a:t>
            </a:r>
            <a:endParaRPr sz="2800" dirty="0"/>
          </a:p>
          <a:p>
            <a:pPr marL="9144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SzPts val="2800"/>
              <a:buChar char="●"/>
            </a:pPr>
            <a:r>
              <a:rPr lang="en-US" sz="2800" dirty="0"/>
              <a:t>Reports from families or medical providers</a:t>
            </a:r>
            <a:endParaRPr sz="2800" dirty="0"/>
          </a:p>
        </p:txBody>
      </p:sp>
      <p:pic>
        <p:nvPicPr>
          <p:cNvPr id="128" name="Google Shape;128;g3c40edc7fe3_0_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8425" y="2457950"/>
            <a:ext cx="3340602" cy="3340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d1ad12985a_1_0"/>
          <p:cNvSpPr txBox="1">
            <a:spLocks noGrp="1"/>
          </p:cNvSpPr>
          <p:nvPr>
            <p:ph type="title" idx="4294967295"/>
          </p:nvPr>
        </p:nvSpPr>
        <p:spPr>
          <a:xfrm>
            <a:off x="127000" y="0"/>
            <a:ext cx="10814050" cy="8064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Determining Whether a Disability Is Suspected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3d1ad12985a_1_0"/>
          <p:cNvSpPr txBox="1"/>
          <p:nvPr/>
        </p:nvSpPr>
        <p:spPr>
          <a:xfrm>
            <a:off x="360875" y="997033"/>
            <a:ext cx="11232000" cy="55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AEA reviews available data evidence to answer four key questions: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06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there information suggesting a possible diagnosis that is affecting the student’s school performance?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student not meeting standards and is unique compared to peers?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student receiving high quality instruction but is not meeting standards and not making progress?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0640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the student appear to need intensive support to succeed in school?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c40edc7fe3_0_44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dirty="0"/>
              <a:t>Important: Evaluations Should Not Be Delayed</a:t>
            </a:r>
            <a:endParaRPr dirty="0"/>
          </a:p>
        </p:txBody>
      </p:sp>
      <p:sp>
        <p:nvSpPr>
          <p:cNvPr id="142" name="Google Shape;142;g3c40edc7fe3_0_44"/>
          <p:cNvSpPr txBox="1"/>
          <p:nvPr/>
        </p:nvSpPr>
        <p:spPr>
          <a:xfrm>
            <a:off x="188350" y="1605025"/>
            <a:ext cx="12003600" cy="39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 disability is suspected, the evaluation process should move forward</a:t>
            </a:r>
            <a:endParaRPr sz="29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evaluation should not be delayed because: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school wants to try more interventions first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specific system (like RTI or MTSS) has not been used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student hasn’t gone through “enough” general education supports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c40edc7fe3_0_58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dirty="0"/>
              <a:t>If a Disability Is Suspected</a:t>
            </a:r>
            <a:endParaRPr dirty="0"/>
          </a:p>
        </p:txBody>
      </p:sp>
      <p:sp>
        <p:nvSpPr>
          <p:cNvPr id="149" name="Google Shape;149;g3c40edc7fe3_0_58"/>
          <p:cNvSpPr txBox="1"/>
          <p:nvPr/>
        </p:nvSpPr>
        <p:spPr>
          <a:xfrm>
            <a:off x="461100" y="2484250"/>
            <a:ext cx="112698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AEA determines a disability may be present: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Parents receive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Consent for a Full Evaluation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 parent requested the evaluation and a disability is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 suspected: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</a:ext>
              </a:extLst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Families receive a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written explanation of the decisio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c40edc7fe3_0_52"/>
          <p:cNvSpPr txBox="1">
            <a:spLocks noGrp="1"/>
          </p:cNvSpPr>
          <p:nvPr>
            <p:ph type="title" idx="4294967295"/>
          </p:nvPr>
        </p:nvSpPr>
        <p:spPr>
          <a:xfrm>
            <a:off x="4591050" y="428625"/>
            <a:ext cx="7018338" cy="5905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Suspicion does not equal eligibility</a:t>
            </a:r>
          </a:p>
        </p:txBody>
      </p:sp>
      <p:pic>
        <p:nvPicPr>
          <p:cNvPr id="156" name="Google Shape;156;g3c40edc7fe3_0_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275" y="1388750"/>
            <a:ext cx="3985052" cy="3985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d168256a7a_3_0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 dirty="0"/>
              <a:t>Evaluation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c40edc7fe3_0_64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dirty="0"/>
              <a:t>Evaluation Timeline</a:t>
            </a:r>
            <a:endParaRPr dirty="0"/>
          </a:p>
        </p:txBody>
      </p:sp>
      <p:sp>
        <p:nvSpPr>
          <p:cNvPr id="170" name="Google Shape;170;g3c40edc7fe3_0_64"/>
          <p:cNvSpPr txBox="1"/>
          <p:nvPr/>
        </p:nvSpPr>
        <p:spPr>
          <a:xfrm>
            <a:off x="1223300" y="2180050"/>
            <a:ext cx="57954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both occur: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disability is suspected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 consent is received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evaluation must be completed within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60 calendar days.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g3c40edc7fe3_0_64" descr="Document Icon.png&#10;&#10;decorative image of a document" title="Document Ic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1075" y="1464359"/>
            <a:ext cx="4647775" cy="46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c5b216b18b_0_15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dirty="0"/>
              <a:t>How the Evaluation is Completed</a:t>
            </a:r>
            <a:endParaRPr dirty="0"/>
          </a:p>
        </p:txBody>
      </p:sp>
      <p:sp>
        <p:nvSpPr>
          <p:cNvPr id="177" name="Google Shape;177;g3c5b216b18b_0_15"/>
          <p:cNvSpPr txBox="1"/>
          <p:nvPr/>
        </p:nvSpPr>
        <p:spPr>
          <a:xfrm>
            <a:off x="1892550" y="737400"/>
            <a:ext cx="9467400" cy="61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Evaluations contain information gathered through multiple sources: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Understanding the Student</a:t>
            </a:r>
            <a:endParaRPr sz="2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-3683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 of records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Interviews with people who know the student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Background information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Observing and Measuring Learning</a:t>
            </a:r>
            <a:endParaRPr sz="2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-3683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Observations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Learner strengths and concerns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 levels of performance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Assessments or testing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Instructional and intervention plans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Planning for Educational Need</a:t>
            </a:r>
            <a:endParaRPr sz="2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-3683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Concepts and skills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 and delivery of instruction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Accommodations and learning supports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g3c5b216b18b_0_15" descr="decorative image of normal bell curve on a coordinate plane" title="Coordinate Plan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1550" y="2367225"/>
            <a:ext cx="3245275" cy="324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da20ebbb69_0_0"/>
          <p:cNvSpPr txBox="1">
            <a:spLocks noGrp="1"/>
          </p:cNvSpPr>
          <p:nvPr>
            <p:ph type="title"/>
          </p:nvPr>
        </p:nvSpPr>
        <p:spPr>
          <a:xfrm>
            <a:off x="452284" y="3"/>
            <a:ext cx="150264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dirty="0"/>
              <a:t>Today’s Presenters</a:t>
            </a:r>
            <a:endParaRPr dirty="0"/>
          </a:p>
        </p:txBody>
      </p:sp>
      <p:sp>
        <p:nvSpPr>
          <p:cNvPr id="48" name="Google Shape;48;g3da20ebbb69_0_0"/>
          <p:cNvSpPr txBox="1"/>
          <p:nvPr/>
        </p:nvSpPr>
        <p:spPr>
          <a:xfrm>
            <a:off x="1702916" y="4741387"/>
            <a:ext cx="2358600" cy="1305900"/>
          </a:xfrm>
          <a:prstGeom prst="rect">
            <a:avLst/>
          </a:prstGeom>
          <a:noFill/>
          <a:ln w="10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7425" tIns="97425" rIns="97425" bIns="97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9"/>
              <a:buFont typeface="Arial"/>
              <a:buNone/>
            </a:pPr>
            <a:r>
              <a:rPr lang="en-US" sz="2158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Janelle Danner</a:t>
            </a:r>
            <a:endParaRPr sz="2158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9"/>
              <a:buFont typeface="Arial"/>
              <a:buNone/>
            </a:pPr>
            <a:r>
              <a:rPr lang="en-US" sz="159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Nonpublic School Liaison</a:t>
            </a:r>
            <a:endParaRPr sz="2158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g3da20ebbb69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12" r="2822"/>
          <a:stretch/>
        </p:blipFill>
        <p:spPr>
          <a:xfrm>
            <a:off x="4626708" y="1379050"/>
            <a:ext cx="2357092" cy="3157673"/>
          </a:xfrm>
          <a:prstGeom prst="rect">
            <a:avLst/>
          </a:prstGeom>
          <a:solidFill>
            <a:schemeClr val="lt2"/>
          </a:solidFill>
          <a:ln w="304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0" name="Google Shape;50;g3da20ebbb69_0_0"/>
          <p:cNvSpPr txBox="1"/>
          <p:nvPr/>
        </p:nvSpPr>
        <p:spPr>
          <a:xfrm>
            <a:off x="4626708" y="4741387"/>
            <a:ext cx="2358600" cy="1305900"/>
          </a:xfrm>
          <a:prstGeom prst="rect">
            <a:avLst/>
          </a:prstGeom>
          <a:noFill/>
          <a:ln w="10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7425" tIns="97425" rIns="97425" bIns="97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9"/>
              <a:buFont typeface="Arial"/>
              <a:buNone/>
            </a:pPr>
            <a:r>
              <a:rPr lang="en-US" sz="2158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Jessica Hernandez</a:t>
            </a:r>
            <a:endParaRPr sz="2158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9"/>
              <a:buFont typeface="Arial"/>
              <a:buNone/>
            </a:pPr>
            <a:r>
              <a:rPr lang="en-US" sz="159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 Find</a:t>
            </a:r>
            <a:endParaRPr sz="2158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9"/>
              <a:buFont typeface="Arial"/>
              <a:buNone/>
            </a:pPr>
            <a:endParaRPr sz="1598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g3da20ebbb69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636" r="12636"/>
          <a:stretch/>
        </p:blipFill>
        <p:spPr>
          <a:xfrm>
            <a:off x="7550499" y="1379050"/>
            <a:ext cx="2357087" cy="3154149"/>
          </a:xfrm>
          <a:prstGeom prst="rect">
            <a:avLst/>
          </a:prstGeom>
          <a:noFill/>
          <a:ln w="304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2" name="Google Shape;52;g3da20ebbb69_0_0"/>
          <p:cNvSpPr txBox="1"/>
          <p:nvPr/>
        </p:nvSpPr>
        <p:spPr>
          <a:xfrm>
            <a:off x="7550499" y="4741387"/>
            <a:ext cx="2358600" cy="1301700"/>
          </a:xfrm>
          <a:prstGeom prst="rect">
            <a:avLst/>
          </a:prstGeom>
          <a:noFill/>
          <a:ln w="10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7425" tIns="97425" rIns="97425" bIns="97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9"/>
              <a:buFont typeface="Arial"/>
              <a:buNone/>
            </a:pPr>
            <a:r>
              <a:rPr lang="en-US" sz="2158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Katherine Hall</a:t>
            </a:r>
            <a:endParaRPr sz="1598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9"/>
              <a:buFont typeface="Arial"/>
              <a:buNone/>
            </a:pPr>
            <a:r>
              <a:rPr lang="en-US" sz="159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IEP Development</a:t>
            </a:r>
            <a:endParaRPr sz="2158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9"/>
              <a:buFont typeface="Arial"/>
              <a:buNone/>
            </a:pPr>
            <a:endParaRPr sz="1598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3da20ebbb69_0_0"/>
          <p:cNvSpPr txBox="1">
            <a:spLocks noGrp="1"/>
          </p:cNvSpPr>
          <p:nvPr>
            <p:ph type="sldNum" idx="12"/>
          </p:nvPr>
        </p:nvSpPr>
        <p:spPr>
          <a:xfrm>
            <a:off x="11414936" y="6326442"/>
            <a:ext cx="5850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425" tIns="97425" rIns="97425" bIns="97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8"/>
              <a:buFont typeface="Arial"/>
              <a:buNone/>
            </a:pPr>
            <a:fld id="{00000000-1234-1234-1234-123412341234}" type="slidenum">
              <a:rPr lang="en-US" sz="151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518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g3da20ebbb69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3673" y="1379050"/>
            <a:ext cx="2497773" cy="3157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c40edc7fe3_0_70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dirty="0"/>
              <a:t>What the Evaluation Looks At</a:t>
            </a:r>
            <a:endParaRPr dirty="0"/>
          </a:p>
        </p:txBody>
      </p:sp>
      <p:sp>
        <p:nvSpPr>
          <p:cNvPr id="185" name="Google Shape;185;g3c40edc7fe3_0_70"/>
          <p:cNvSpPr txBox="1">
            <a:spLocks noGrp="1"/>
          </p:cNvSpPr>
          <p:nvPr>
            <p:ph type="body" idx="1"/>
          </p:nvPr>
        </p:nvSpPr>
        <p:spPr>
          <a:xfrm>
            <a:off x="5793200" y="1150075"/>
            <a:ext cx="6398700" cy="52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/>
              <a:t>The evaluation examines three key areas: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/>
              <a:t>Performance</a:t>
            </a:r>
            <a:br>
              <a:rPr lang="en-US" sz="2800" dirty="0"/>
            </a:br>
            <a:r>
              <a:rPr lang="en-US" sz="2800" dirty="0"/>
              <a:t>	How the student is currently performing compared to expectations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/>
              <a:t>Progress</a:t>
            </a:r>
            <a:br>
              <a:rPr lang="en-US" sz="2800" dirty="0"/>
            </a:br>
            <a:r>
              <a:rPr lang="en-US" sz="2800" dirty="0"/>
              <a:t>	How the student responds to instruction and support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/>
              <a:t>Needs</a:t>
            </a:r>
            <a:br>
              <a:rPr lang="en-US" sz="2800" dirty="0"/>
            </a:br>
            <a:r>
              <a:rPr lang="en-US" sz="2800" dirty="0"/>
              <a:t>	What the student requires in order to learn and succeed</a:t>
            </a:r>
            <a:endParaRPr sz="2800" dirty="0"/>
          </a:p>
        </p:txBody>
      </p:sp>
      <p:pic>
        <p:nvPicPr>
          <p:cNvPr id="186" name="Google Shape;186;g3c40edc7fe3_0_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80527"/>
            <a:ext cx="5815800" cy="58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c5b216b18b_0_2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dirty="0"/>
              <a:t>Factors That Cannot Be the Main Cause</a:t>
            </a:r>
            <a:endParaRPr dirty="0"/>
          </a:p>
        </p:txBody>
      </p:sp>
      <p:sp>
        <p:nvSpPr>
          <p:cNvPr id="193" name="Google Shape;193;g3c5b216b18b_0_2"/>
          <p:cNvSpPr txBox="1">
            <a:spLocks noGrp="1"/>
          </p:cNvSpPr>
          <p:nvPr>
            <p:ph type="body" idx="1"/>
          </p:nvPr>
        </p:nvSpPr>
        <p:spPr>
          <a:xfrm>
            <a:off x="567225" y="1748250"/>
            <a:ext cx="10813800" cy="3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/>
              <a:t>A student cannot be identified with a disability if the primary reason for difficulty is:</a:t>
            </a:r>
            <a:endParaRPr sz="2800" dirty="0"/>
          </a:p>
          <a:p>
            <a:pPr marL="9144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Lack of appropriate instruction in reading</a:t>
            </a:r>
            <a:endParaRPr sz="2800" dirty="0"/>
          </a:p>
          <a:p>
            <a:pPr marL="9144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Lack of appropriate instruction in math</a:t>
            </a:r>
            <a:endParaRPr sz="2800" dirty="0"/>
          </a:p>
          <a:p>
            <a:pPr marL="9144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Limited English proficiency</a:t>
            </a:r>
            <a:endParaRPr sz="2800" dirty="0"/>
          </a:p>
          <a:p>
            <a:pPr marL="9144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SzPts val="2800"/>
              <a:buChar char="●"/>
            </a:pPr>
            <a:r>
              <a:rPr lang="en-US" sz="2800" dirty="0"/>
              <a:t>Cultural, environmental, or economic factors</a:t>
            </a:r>
            <a:endParaRPr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c40edc7fe3_0_10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1148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 dirty="0"/>
              <a:t>Eligibility Meeting</a:t>
            </a:r>
            <a:endParaRPr dirty="0"/>
          </a:p>
        </p:txBody>
      </p:sp>
      <p:pic>
        <p:nvPicPr>
          <p:cNvPr id="200" name="Google Shape;200;g3c40edc7fe3_0_105" descr="decorative image of a silhouettes of five persons (showing just their heads)" title="Audien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0725" y="2312356"/>
            <a:ext cx="3167275" cy="316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d122e3ba77_0_13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dirty="0"/>
              <a:t>Eligibility Team Meeting</a:t>
            </a:r>
            <a:endParaRPr dirty="0"/>
          </a:p>
        </p:txBody>
      </p:sp>
      <p:sp>
        <p:nvSpPr>
          <p:cNvPr id="207" name="Google Shape;207;g3d122e3ba77_0_13"/>
          <p:cNvSpPr txBox="1">
            <a:spLocks noGrp="1"/>
          </p:cNvSpPr>
          <p:nvPr>
            <p:ph type="body" idx="1"/>
          </p:nvPr>
        </p:nvSpPr>
        <p:spPr>
          <a:xfrm>
            <a:off x="689112" y="1460499"/>
            <a:ext cx="10813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/>
              <a:t>A team meeting is held to determine if a student is eligible, or qualifies, for special education.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/>
              <a:t>Participants may include:</a:t>
            </a:r>
            <a:endParaRPr sz="2800" dirty="0"/>
          </a:p>
          <a:p>
            <a:pPr marL="9144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AEA evaluation staff</a:t>
            </a:r>
            <a:endParaRPr sz="2800" dirty="0"/>
          </a:p>
          <a:p>
            <a:pPr marL="9144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Teachers</a:t>
            </a:r>
            <a:endParaRPr sz="2800" dirty="0"/>
          </a:p>
          <a:p>
            <a:pPr marL="9144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Public school representatives</a:t>
            </a:r>
            <a:endParaRPr sz="2800" dirty="0"/>
          </a:p>
          <a:p>
            <a:pPr marL="9144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Accredited nonpublic school representatives</a:t>
            </a:r>
            <a:endParaRPr sz="2800" dirty="0"/>
          </a:p>
          <a:p>
            <a:pPr marL="9144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Parents</a:t>
            </a:r>
            <a:endParaRPr sz="2800" dirty="0"/>
          </a:p>
          <a:p>
            <a:pPr marL="9144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SzPts val="2800"/>
              <a:buChar char="●"/>
            </a:pPr>
            <a:r>
              <a:rPr lang="en-US" sz="2800" dirty="0"/>
              <a:t>Others with knowledge of the student</a:t>
            </a:r>
            <a:endParaRPr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d122e3ba77_0_19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dirty="0"/>
              <a:t>Determining Eligibility</a:t>
            </a:r>
            <a:endParaRPr dirty="0"/>
          </a:p>
        </p:txBody>
      </p:sp>
      <p:sp>
        <p:nvSpPr>
          <p:cNvPr id="214" name="Google Shape;214;g3d122e3ba77_0_19"/>
          <p:cNvSpPr txBox="1">
            <a:spLocks noGrp="1"/>
          </p:cNvSpPr>
          <p:nvPr>
            <p:ph type="body" idx="1"/>
          </p:nvPr>
        </p:nvSpPr>
        <p:spPr>
          <a:xfrm>
            <a:off x="5599225" y="2191825"/>
            <a:ext cx="6009600" cy="40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/>
              <a:t>To qualify for special education, the team must determine:</a:t>
            </a:r>
            <a:endParaRPr sz="2800" dirty="0"/>
          </a:p>
          <a:p>
            <a:pPr marL="9144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AutoNum type="arabicPeriod"/>
            </a:pPr>
            <a:r>
              <a:rPr lang="en-US" sz="2800" dirty="0"/>
              <a:t>The student</a:t>
            </a:r>
            <a:r>
              <a:rPr lang="en-US" sz="2800" b="1" dirty="0"/>
              <a:t> has a disability, and</a:t>
            </a:r>
            <a:endParaRPr sz="2800" b="1" dirty="0"/>
          </a:p>
          <a:p>
            <a:pPr marL="9144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SzPts val="2800"/>
              <a:buAutoNum type="arabicPeriod"/>
            </a:pPr>
            <a:r>
              <a:rPr lang="en-US" sz="2800" dirty="0"/>
              <a:t>The student </a:t>
            </a:r>
            <a:r>
              <a:rPr lang="en-US" sz="2800" b="1" dirty="0"/>
              <a:t>needs special education services.</a:t>
            </a:r>
            <a:endParaRPr sz="2800" dirty="0"/>
          </a:p>
        </p:txBody>
      </p:sp>
      <p:pic>
        <p:nvPicPr>
          <p:cNvPr id="215" name="Google Shape;215;g3d122e3ba77_0_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075" y="1539513"/>
            <a:ext cx="4475425" cy="4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d122e3ba77_0_25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dirty="0"/>
              <a:t>If a Student Is Eligible</a:t>
            </a:r>
            <a:endParaRPr dirty="0"/>
          </a:p>
        </p:txBody>
      </p:sp>
      <p:sp>
        <p:nvSpPr>
          <p:cNvPr id="222" name="Google Shape;222;g3d122e3ba77_0_25"/>
          <p:cNvSpPr txBox="1">
            <a:spLocks noGrp="1"/>
          </p:cNvSpPr>
          <p:nvPr>
            <p:ph type="body" idx="1"/>
          </p:nvPr>
        </p:nvSpPr>
        <p:spPr>
          <a:xfrm>
            <a:off x="795237" y="1460499"/>
            <a:ext cx="10813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/>
              <a:t>An Individualized Education Program (IEP) must be developed </a:t>
            </a:r>
            <a:r>
              <a:rPr lang="en-US" sz="2800" b="1" dirty="0"/>
              <a:t>within 30 days</a:t>
            </a:r>
            <a:r>
              <a:rPr lang="en-US" sz="2800" dirty="0"/>
              <a:t>.</a:t>
            </a:r>
            <a:endParaRPr sz="2800" dirty="0"/>
          </a:p>
          <a:p>
            <a:pPr marL="9144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An </a:t>
            </a:r>
            <a:r>
              <a:rPr lang="en-US" sz="2800" b="1" dirty="0"/>
              <a:t>IEP meeting</a:t>
            </a:r>
            <a:r>
              <a:rPr lang="en-US" sz="2800" dirty="0"/>
              <a:t> must occur</a:t>
            </a:r>
            <a:endParaRPr sz="2800" dirty="0"/>
          </a:p>
          <a:p>
            <a:pPr marL="9144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The student’s </a:t>
            </a:r>
            <a:r>
              <a:rPr lang="en-US" sz="2800" b="1" dirty="0"/>
              <a:t>educational needs</a:t>
            </a:r>
            <a:r>
              <a:rPr lang="en-US" sz="2800" dirty="0"/>
              <a:t> </a:t>
            </a:r>
            <a:r>
              <a:rPr lang="en-US" sz="2800" b="1" dirty="0"/>
              <a:t>are reviewed</a:t>
            </a:r>
            <a:endParaRPr sz="2800" b="1" dirty="0"/>
          </a:p>
          <a:p>
            <a:pPr marL="9144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SzPts val="2800"/>
              <a:buChar char="●"/>
            </a:pPr>
            <a:r>
              <a:rPr lang="en-US" sz="2800" dirty="0"/>
              <a:t>The team develops a </a:t>
            </a:r>
            <a:r>
              <a:rPr lang="en-US" sz="2800" b="1" dirty="0"/>
              <a:t>plan for services and supports</a:t>
            </a:r>
            <a:endParaRPr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c6b0a15a31_0_0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dirty="0"/>
              <a:t>Practice Scenario: Teacher Concerns and Raising DS</a:t>
            </a:r>
            <a:endParaRPr dirty="0"/>
          </a:p>
        </p:txBody>
      </p:sp>
      <p:sp>
        <p:nvSpPr>
          <p:cNvPr id="229" name="Google Shape;229;g3c6b0a15a31_0_0"/>
          <p:cNvSpPr txBox="1">
            <a:spLocks noGrp="1"/>
          </p:cNvSpPr>
          <p:nvPr>
            <p:ph type="body" idx="1"/>
          </p:nvPr>
        </p:nvSpPr>
        <p:spPr>
          <a:xfrm>
            <a:off x="4591450" y="428025"/>
            <a:ext cx="7362900" cy="59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A teacher at an accredited nonpublic school notices a student struggling in reading.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What data evidence might help support the concern?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bd2a0f19f3_0_23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dirty="0"/>
              <a:t>Collaboration is Key!</a:t>
            </a:r>
            <a:endParaRPr dirty="0"/>
          </a:p>
        </p:txBody>
      </p:sp>
      <p:sp>
        <p:nvSpPr>
          <p:cNvPr id="236" name="Google Shape;236;g3bd2a0f19f3_0_23"/>
          <p:cNvSpPr txBox="1">
            <a:spLocks noGrp="1"/>
          </p:cNvSpPr>
          <p:nvPr>
            <p:ph type="body" idx="1"/>
          </p:nvPr>
        </p:nvSpPr>
        <p:spPr>
          <a:xfrm>
            <a:off x="4591450" y="232900"/>
            <a:ext cx="7017300" cy="6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Child Find works when:</a:t>
            </a:r>
            <a:endParaRPr dirty="0"/>
          </a:p>
          <a:p>
            <a:pPr marL="9144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Families share concerns</a:t>
            </a:r>
            <a:endParaRPr dirty="0"/>
          </a:p>
          <a:p>
            <a:pPr marL="9144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Schools provide data and support</a:t>
            </a:r>
            <a:endParaRPr dirty="0"/>
          </a:p>
          <a:p>
            <a:pPr marL="9144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AEAs coordinate the evaluation process</a:t>
            </a:r>
            <a:endParaRPr dirty="0"/>
          </a:p>
        </p:txBody>
      </p:sp>
      <p:pic>
        <p:nvPicPr>
          <p:cNvPr id="237" name="Google Shape;237;g3bd2a0f19f3_0_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988" y="2453475"/>
            <a:ext cx="3660025" cy="366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d122e3ba77_0_35"/>
          <p:cNvSpPr txBox="1">
            <a:spLocks noGrp="1"/>
          </p:cNvSpPr>
          <p:nvPr>
            <p:ph type="ctrTitle"/>
          </p:nvPr>
        </p:nvSpPr>
        <p:spPr>
          <a:xfrm>
            <a:off x="289270" y="1074695"/>
            <a:ext cx="116367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 sz="6000" dirty="0"/>
              <a:t>Free Appropriate Public Education (FAPE) </a:t>
            </a:r>
            <a:endParaRPr sz="6000" dirty="0"/>
          </a:p>
        </p:txBody>
      </p:sp>
      <p:sp>
        <p:nvSpPr>
          <p:cNvPr id="244" name="Google Shape;244;g3d122e3ba77_0_35"/>
          <p:cNvSpPr txBox="1">
            <a:spLocks noGrp="1"/>
          </p:cNvSpPr>
          <p:nvPr>
            <p:ph type="subTitle" idx="1"/>
          </p:nvPr>
        </p:nvSpPr>
        <p:spPr>
          <a:xfrm>
            <a:off x="1539749" y="3636650"/>
            <a:ext cx="9112500" cy="12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500" dirty="0"/>
              <a:t>Iowa Students with Disabilities Parentally Placed in Accredited Nonpublic Schools</a:t>
            </a:r>
            <a:endParaRPr sz="4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d168256a7a_0_64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3200" dirty="0"/>
              <a:t>Where FAPE Fits</a:t>
            </a:r>
            <a:endParaRPr sz="3200" dirty="0"/>
          </a:p>
        </p:txBody>
      </p:sp>
      <p:sp>
        <p:nvSpPr>
          <p:cNvPr id="251" name="Google Shape;251;g3d168256a7a_0_64"/>
          <p:cNvSpPr txBox="1">
            <a:spLocks noGrp="1"/>
          </p:cNvSpPr>
          <p:nvPr>
            <p:ph type="body" idx="1"/>
          </p:nvPr>
        </p:nvSpPr>
        <p:spPr>
          <a:xfrm>
            <a:off x="735375" y="1538250"/>
            <a:ext cx="10477500" cy="30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Child Find → Identifies students </a:t>
            </a:r>
            <a:endParaRPr sz="3000" dirty="0"/>
          </a:p>
          <a:p>
            <a:pPr marL="4572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Evaluation → Defines needs</a:t>
            </a:r>
            <a:endParaRPr sz="3000" dirty="0"/>
          </a:p>
          <a:p>
            <a:pPr marL="4572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 b="1" dirty="0"/>
              <a:t>FAPE → Defines the student’s educational program</a:t>
            </a:r>
            <a:endParaRPr sz="3000" b="1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r>
              <a:rPr lang="en-US" sz="3000" dirty="0"/>
              <a:t>FAPE connects needs to </a:t>
            </a:r>
            <a:r>
              <a:rPr lang="en-US" sz="3000" b="1" dirty="0"/>
              <a:t>service, supports and outcomes.</a:t>
            </a:r>
            <a:endParaRPr sz="3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cf6788e73a_0_3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19325" y="0"/>
            <a:ext cx="11003700" cy="731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Topics We Will Cover:</a:t>
            </a:r>
          </a:p>
        </p:txBody>
      </p:sp>
      <p:sp>
        <p:nvSpPr>
          <p:cNvPr id="60" name="Google Shape;60;g3cf6788e73a_0_3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03288" y="1804988"/>
            <a:ext cx="11002962" cy="42100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Child Find</a:t>
            </a:r>
          </a:p>
          <a:p>
            <a:pPr marL="914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Iowa rules about Child Find and accredited nonpublic schools</a:t>
            </a:r>
          </a:p>
          <a:p>
            <a:pPr marL="914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Child Find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means</a:t>
            </a:r>
          </a:p>
          <a:p>
            <a:pPr marL="914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How concerns about a student begin the process</a:t>
            </a:r>
          </a:p>
          <a:p>
            <a:pPr marL="914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families and schools should expect during initial evaluation</a:t>
            </a:r>
          </a:p>
          <a:p>
            <a:pPr marL="914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How AEAs, public schools, accredited nonpublic schools, and families work together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d7bf219c5c_0_12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3200" dirty="0"/>
              <a:t>Participants will:</a:t>
            </a:r>
            <a:endParaRPr sz="3200" dirty="0"/>
          </a:p>
        </p:txBody>
      </p:sp>
      <p:sp>
        <p:nvSpPr>
          <p:cNvPr id="258" name="Google Shape;258;g3d7bf219c5c_0_12"/>
          <p:cNvSpPr txBox="1">
            <a:spLocks noGrp="1"/>
          </p:cNvSpPr>
          <p:nvPr>
            <p:ph type="body" idx="1"/>
          </p:nvPr>
        </p:nvSpPr>
        <p:spPr>
          <a:xfrm>
            <a:off x="597500" y="1293450"/>
            <a:ext cx="10329900" cy="38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000" b="1" dirty="0"/>
              <a:t>Free Appropriate Public Education</a:t>
            </a:r>
            <a:endParaRPr sz="3000" b="1" dirty="0"/>
          </a:p>
          <a:p>
            <a:pPr marL="9144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Understand what FAPE means</a:t>
            </a:r>
            <a:endParaRPr sz="3000" dirty="0"/>
          </a:p>
          <a:p>
            <a:pPr marL="9144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Learn how decisions about services are made</a:t>
            </a:r>
            <a:endParaRPr sz="3000" dirty="0"/>
          </a:p>
          <a:p>
            <a:pPr marL="9144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Know what to look for to determine if FAPE is being provided</a:t>
            </a:r>
            <a:endParaRPr sz="30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d168256a7a_0_96"/>
          <p:cNvSpPr txBox="1">
            <a:spLocks noGrp="1"/>
          </p:cNvSpPr>
          <p:nvPr>
            <p:ph type="title"/>
          </p:nvPr>
        </p:nvSpPr>
        <p:spPr>
          <a:xfrm>
            <a:off x="452275" y="0"/>
            <a:ext cx="109569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sz="3200" dirty="0"/>
              <a:t>FAPE Definition</a:t>
            </a:r>
            <a:endParaRPr sz="3200" dirty="0"/>
          </a:p>
        </p:txBody>
      </p:sp>
      <p:sp>
        <p:nvSpPr>
          <p:cNvPr id="264" name="Google Shape;264;g3d168256a7a_0_96"/>
          <p:cNvSpPr txBox="1">
            <a:spLocks noGrp="1"/>
          </p:cNvSpPr>
          <p:nvPr>
            <p:ph type="body" idx="1"/>
          </p:nvPr>
        </p:nvSpPr>
        <p:spPr>
          <a:xfrm>
            <a:off x="452275" y="1354625"/>
            <a:ext cx="10057500" cy="49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95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 b="1" dirty="0"/>
              <a:t>F</a:t>
            </a:r>
            <a:r>
              <a:rPr lang="en-US" sz="3000" dirty="0"/>
              <a:t>ree: No cost to families</a:t>
            </a:r>
            <a:endParaRPr sz="3000" dirty="0"/>
          </a:p>
          <a:p>
            <a:pPr marL="609600" lvl="0" indent="-49530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 b="1" dirty="0"/>
              <a:t>A</a:t>
            </a:r>
            <a:r>
              <a:rPr lang="en-US" sz="3000" dirty="0"/>
              <a:t>ppropriate: Designed for meaningful progress</a:t>
            </a:r>
            <a:endParaRPr sz="3000" dirty="0"/>
          </a:p>
          <a:p>
            <a:pPr marL="609600" lvl="0" indent="-49530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 b="1" dirty="0"/>
              <a:t>P</a:t>
            </a:r>
            <a:r>
              <a:rPr lang="en-US" sz="3000" dirty="0"/>
              <a:t>ublic: District remains responsible</a:t>
            </a:r>
            <a:endParaRPr sz="3000" dirty="0"/>
          </a:p>
          <a:p>
            <a:pPr marL="609600" lvl="0" indent="-49530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 b="1" dirty="0"/>
              <a:t>E</a:t>
            </a:r>
            <a:r>
              <a:rPr lang="en-US" sz="3000" dirty="0"/>
              <a:t>ducation: Academic + functional skills</a:t>
            </a:r>
            <a:endParaRPr sz="3000" dirty="0"/>
          </a:p>
          <a:p>
            <a:pPr marL="609600" lvl="0" indent="-495300" algn="l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SzPts val="3000"/>
              <a:buAutoNum type="arabicPeriod"/>
            </a:pPr>
            <a:r>
              <a:rPr lang="en-US" sz="3000" dirty="0"/>
              <a:t>IEP: Services must be delivered as written</a:t>
            </a:r>
            <a:endParaRPr sz="3000" dirty="0"/>
          </a:p>
        </p:txBody>
      </p:sp>
      <p:sp>
        <p:nvSpPr>
          <p:cNvPr id="265" name="Google Shape;265;g3d168256a7a_0_9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d168256a7a_0_480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3200" dirty="0"/>
              <a:t>FAPE in Accredited Nonpublic Schools (Iowa)</a:t>
            </a:r>
            <a:endParaRPr sz="3200" dirty="0"/>
          </a:p>
        </p:txBody>
      </p:sp>
      <p:sp>
        <p:nvSpPr>
          <p:cNvPr id="272" name="Google Shape;272;g3d168256a7a_0_480"/>
          <p:cNvSpPr txBox="1">
            <a:spLocks noGrp="1"/>
          </p:cNvSpPr>
          <p:nvPr>
            <p:ph type="body" idx="1"/>
          </p:nvPr>
        </p:nvSpPr>
        <p:spPr>
          <a:xfrm>
            <a:off x="567225" y="1239275"/>
            <a:ext cx="10813800" cy="3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AEA/Public school districts are responsible for ensuring FAPE</a:t>
            </a:r>
            <a:endParaRPr sz="3000" dirty="0"/>
          </a:p>
          <a:p>
            <a:pPr marL="457200" lvl="0" indent="-419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Applies to students in accredited nonpublic schools</a:t>
            </a:r>
            <a:endParaRPr sz="3000" dirty="0"/>
          </a:p>
          <a:p>
            <a:pPr marL="457200" lvl="0" indent="-419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Special education services are provided at no cost to families</a:t>
            </a:r>
            <a:endParaRPr sz="3000" dirty="0"/>
          </a:p>
          <a:p>
            <a:pPr marL="457200" lvl="0" indent="-419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Services may be delivered at the accredited nonpublic school or at another location</a:t>
            </a:r>
            <a:endParaRPr sz="3000" dirty="0"/>
          </a:p>
          <a:p>
            <a:pPr marL="457200" lvl="0" indent="-419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Location decisions are made by the district/ AEA</a:t>
            </a:r>
            <a:endParaRPr sz="3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d168256a7a_0_182"/>
          <p:cNvSpPr txBox="1">
            <a:spLocks noGrp="1"/>
          </p:cNvSpPr>
          <p:nvPr>
            <p:ph type="title"/>
          </p:nvPr>
        </p:nvSpPr>
        <p:spPr>
          <a:xfrm>
            <a:off x="452275" y="0"/>
            <a:ext cx="112551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US" sz="3200" dirty="0"/>
              <a:t>What does “Appropriate” Mean in FAPE?</a:t>
            </a:r>
            <a:endParaRPr sz="3200" dirty="0"/>
          </a:p>
        </p:txBody>
      </p:sp>
      <p:sp>
        <p:nvSpPr>
          <p:cNvPr id="279" name="Google Shape;279;g3d168256a7a_0_182"/>
          <p:cNvSpPr txBox="1">
            <a:spLocks noGrp="1"/>
          </p:cNvSpPr>
          <p:nvPr>
            <p:ph type="body" idx="1"/>
          </p:nvPr>
        </p:nvSpPr>
        <p:spPr>
          <a:xfrm>
            <a:off x="684775" y="1255925"/>
            <a:ext cx="8946300" cy="3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95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Grounded in IDEA and court decisions</a:t>
            </a:r>
            <a:endParaRPr sz="3000" dirty="0"/>
          </a:p>
          <a:p>
            <a:pPr marL="609600" lvl="0" indent="-495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Individualized to the student</a:t>
            </a:r>
            <a:endParaRPr sz="3000" dirty="0"/>
          </a:p>
          <a:p>
            <a:pPr marL="609600" lvl="0" indent="-495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Designed for meaningful progress</a:t>
            </a:r>
            <a:endParaRPr sz="3000" dirty="0"/>
          </a:p>
          <a:p>
            <a:pPr marL="609600" lvl="0" indent="-495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Progress looks different for each student</a:t>
            </a:r>
            <a:endParaRPr sz="3000" dirty="0"/>
          </a:p>
          <a:p>
            <a:pPr marL="609600" lvl="0" indent="-495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Not based on a standard formula</a:t>
            </a:r>
            <a:endParaRPr sz="3000" dirty="0"/>
          </a:p>
        </p:txBody>
      </p:sp>
      <p:sp>
        <p:nvSpPr>
          <p:cNvPr id="280" name="Google Shape;280;g3d168256a7a_0_182"/>
          <p:cNvSpPr txBox="1">
            <a:spLocks noGrp="1"/>
          </p:cNvSpPr>
          <p:nvPr>
            <p:ph type="sldNum" idx="12"/>
          </p:nvPr>
        </p:nvSpPr>
        <p:spPr>
          <a:xfrm>
            <a:off x="15212060" y="8444179"/>
            <a:ext cx="975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d168256a7a_0_297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3200" dirty="0"/>
              <a:t>“Appropriate” in Context to FAPE</a:t>
            </a:r>
            <a:endParaRPr sz="3200" dirty="0"/>
          </a:p>
        </p:txBody>
      </p:sp>
      <p:sp>
        <p:nvSpPr>
          <p:cNvPr id="287" name="Google Shape;287;g3d168256a7a_0_297"/>
          <p:cNvSpPr txBox="1">
            <a:spLocks noGrp="1"/>
          </p:cNvSpPr>
          <p:nvPr>
            <p:ph type="body" idx="1"/>
          </p:nvPr>
        </p:nvSpPr>
        <p:spPr>
          <a:xfrm>
            <a:off x="638725" y="977175"/>
            <a:ext cx="10970400" cy="58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US" sz="2500" b="1" dirty="0"/>
              <a:t>Amy Rowley </a:t>
            </a:r>
            <a:r>
              <a:rPr lang="en-US" sz="2500" dirty="0"/>
              <a:t>was a student who is deaf. Her parents requested a full-time interpreter. The school provided other supports. Amy was making progress in school. </a:t>
            </a:r>
            <a:endParaRPr sz="2500" b="1" dirty="0"/>
          </a:p>
          <a:p>
            <a:pPr marL="9144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b="1" dirty="0"/>
              <a:t>Parents’ concern:</a:t>
            </a:r>
            <a:r>
              <a:rPr lang="en-US" sz="2500" dirty="0"/>
              <a:t> Was this enough, or should she receive additional service (full-time interpreter)?</a:t>
            </a:r>
            <a:endParaRPr sz="2500" dirty="0"/>
          </a:p>
          <a:p>
            <a:pPr marL="9144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b="1" dirty="0"/>
              <a:t>Court decision:</a:t>
            </a:r>
            <a:r>
              <a:rPr lang="en-US" sz="2500" dirty="0"/>
              <a:t> Schools must provide access to education and some educational benefit - not maximize services</a:t>
            </a:r>
            <a:endParaRPr sz="25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500" b="1" dirty="0"/>
              <a:t>What this means for FAPE:</a:t>
            </a:r>
            <a:endParaRPr sz="2500" b="1" dirty="0"/>
          </a:p>
          <a:p>
            <a:pPr marL="9144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Students must have access to education</a:t>
            </a:r>
            <a:endParaRPr sz="2500" dirty="0"/>
          </a:p>
          <a:p>
            <a:pPr marL="9144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IEPs must provide meaningful educational benefit (more than trivial)</a:t>
            </a:r>
            <a:endParaRPr sz="2500" dirty="0"/>
          </a:p>
          <a:p>
            <a:pPr marL="9144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Schools are not required to provide the maximum possible services</a:t>
            </a:r>
            <a:endParaRPr sz="2500" dirty="0"/>
          </a:p>
          <a:p>
            <a:pPr marL="457200" lvl="0" indent="0" algn="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r>
              <a:rPr lang="en-US" sz="2500" i="1" dirty="0"/>
              <a:t>Board of Education</a:t>
            </a:r>
            <a:r>
              <a:rPr lang="en-US" sz="2500" dirty="0"/>
              <a:t> v. </a:t>
            </a:r>
            <a:r>
              <a:rPr lang="en-US" sz="2500" i="1" dirty="0"/>
              <a:t>Rowley </a:t>
            </a:r>
            <a:r>
              <a:rPr lang="en-US" sz="2500" dirty="0"/>
              <a:t>(1982)</a:t>
            </a:r>
            <a:endParaRPr sz="25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d168256a7a_0_329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3200" dirty="0"/>
              <a:t>What does “Progress” Really Mean?</a:t>
            </a:r>
            <a:endParaRPr sz="3200" dirty="0"/>
          </a:p>
        </p:txBody>
      </p:sp>
      <p:sp>
        <p:nvSpPr>
          <p:cNvPr id="294" name="Google Shape;294;g3d168256a7a_0_329"/>
          <p:cNvSpPr txBox="1">
            <a:spLocks noGrp="1"/>
          </p:cNvSpPr>
          <p:nvPr>
            <p:ph type="body" idx="1"/>
          </p:nvPr>
        </p:nvSpPr>
        <p:spPr>
          <a:xfrm>
            <a:off x="689100" y="885875"/>
            <a:ext cx="10813800" cy="59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US" sz="2700" b="1" dirty="0"/>
              <a:t>Endrew F.</a:t>
            </a:r>
            <a:r>
              <a:rPr lang="en-US" sz="2700" dirty="0"/>
              <a:t> was a student with autism whose IEP goals remained largely unchanged, resulting in limited progress. </a:t>
            </a:r>
            <a:endParaRPr sz="2700" dirty="0"/>
          </a:p>
          <a:p>
            <a:pPr marL="9144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US" sz="2700" b="1" dirty="0"/>
              <a:t>Parents concern: </a:t>
            </a:r>
            <a:r>
              <a:rPr lang="en-US" sz="2700" dirty="0"/>
              <a:t>The plan was not supporting meaningful growth</a:t>
            </a:r>
            <a:endParaRPr sz="2700" dirty="0"/>
          </a:p>
          <a:p>
            <a:pPr marL="9144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b="1" dirty="0"/>
              <a:t>Court decision: </a:t>
            </a:r>
            <a:r>
              <a:rPr lang="en-US" sz="2700" dirty="0"/>
              <a:t>IEPs must be reasonably calculated to enable meaningful progress based on the child’s unique needs </a:t>
            </a:r>
            <a:endParaRPr sz="27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700" b="1" dirty="0"/>
              <a:t>What this means for FAPE:</a:t>
            </a:r>
            <a:endParaRPr sz="2700" b="1" dirty="0"/>
          </a:p>
          <a:p>
            <a:pPr marL="9144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Students should make meaningful, individualized progress</a:t>
            </a:r>
            <a:endParaRPr sz="2700" dirty="0"/>
          </a:p>
          <a:p>
            <a:pPr marL="9144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IEPs must be tailored to the student - not one-size-fits-all</a:t>
            </a:r>
            <a:endParaRPr sz="2700" dirty="0"/>
          </a:p>
          <a:p>
            <a:pPr marL="9144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Schools must aim beyond minimal progress</a:t>
            </a:r>
            <a:endParaRPr sz="2700" dirty="0"/>
          </a:p>
          <a:p>
            <a:pPr marL="0" lvl="0" indent="0" algn="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r>
              <a:rPr lang="en-US" sz="2700" i="1" dirty="0"/>
              <a:t>Endrew F.</a:t>
            </a:r>
            <a:r>
              <a:rPr lang="en-US" sz="2700" dirty="0"/>
              <a:t> v. </a:t>
            </a:r>
            <a:r>
              <a:rPr lang="en-US" sz="2700" i="1" dirty="0"/>
              <a:t>Douglas County School District RE-1</a:t>
            </a:r>
            <a:r>
              <a:rPr lang="en-US" sz="2700" dirty="0"/>
              <a:t> (2017)</a:t>
            </a:r>
            <a:endParaRPr sz="27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d168256a7a_0_361"/>
          <p:cNvSpPr txBox="1">
            <a:spLocks noGrp="1"/>
          </p:cNvSpPr>
          <p:nvPr>
            <p:ph type="title"/>
          </p:nvPr>
        </p:nvSpPr>
        <p:spPr>
          <a:xfrm>
            <a:off x="452277" y="1"/>
            <a:ext cx="116886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PT Sans Narrow"/>
              <a:buNone/>
            </a:pPr>
            <a:r>
              <a:rPr lang="en-US" sz="3200" dirty="0"/>
              <a:t>What FAPE Is and Is Not</a:t>
            </a:r>
            <a:endParaRPr sz="3200" dirty="0"/>
          </a:p>
        </p:txBody>
      </p:sp>
      <p:sp>
        <p:nvSpPr>
          <p:cNvPr id="300" name="Google Shape;300;g3d168256a7a_0_361" descr="Green box around What FAPE is."/>
          <p:cNvSpPr txBox="1"/>
          <p:nvPr/>
        </p:nvSpPr>
        <p:spPr>
          <a:xfrm>
            <a:off x="339200" y="1056175"/>
            <a:ext cx="5598900" cy="5523900"/>
          </a:xfrm>
          <a:prstGeom prst="rect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FAPE is:</a:t>
            </a:r>
            <a:endParaRPr sz="3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9530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Individualized</a:t>
            </a: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95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Designed for meaningful progress</a:t>
            </a: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95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Based on current data and student needs</a:t>
            </a: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95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access to general education</a:t>
            </a: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3d168256a7a_0_361" descr="Red box around what FAPE is not."/>
          <p:cNvSpPr txBox="1"/>
          <p:nvPr/>
        </p:nvSpPr>
        <p:spPr>
          <a:xfrm>
            <a:off x="6267300" y="1056175"/>
            <a:ext cx="5598900" cy="5523900"/>
          </a:xfrm>
          <a:prstGeom prst="rect">
            <a:avLst/>
          </a:prstGeom>
          <a:noFill/>
          <a:ln w="7620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FAPE 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NOT:</a:t>
            </a:r>
            <a:endParaRPr sz="3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95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‘best’ possible program</a:t>
            </a: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95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guarantee of outcomes</a:t>
            </a: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95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One-size fits all</a:t>
            </a: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95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Static from year to year</a:t>
            </a: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3d168256a7a_0_36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d168256a7a_0_394"/>
          <p:cNvSpPr txBox="1">
            <a:spLocks noGrp="1"/>
          </p:cNvSpPr>
          <p:nvPr>
            <p:ph type="title"/>
          </p:nvPr>
        </p:nvSpPr>
        <p:spPr>
          <a:xfrm>
            <a:off x="452275" y="0"/>
            <a:ext cx="117396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3200" dirty="0"/>
              <a:t>Why Misunderstandings About FAPE Persist</a:t>
            </a:r>
            <a:endParaRPr sz="3200" dirty="0"/>
          </a:p>
        </p:txBody>
      </p:sp>
      <p:sp>
        <p:nvSpPr>
          <p:cNvPr id="308" name="Google Shape;308;g3d168256a7a_0_394"/>
          <p:cNvSpPr txBox="1">
            <a:spLocks noGrp="1"/>
          </p:cNvSpPr>
          <p:nvPr>
            <p:ph type="body" idx="1"/>
          </p:nvPr>
        </p:nvSpPr>
        <p:spPr>
          <a:xfrm>
            <a:off x="762900" y="1462225"/>
            <a:ext cx="10666200" cy="43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Char char="●"/>
            </a:pPr>
            <a:r>
              <a:rPr lang="en-US" sz="3000" dirty="0"/>
              <a:t>FAPE is a legal standard, not a checklist</a:t>
            </a:r>
            <a:endParaRPr sz="3000" dirty="0"/>
          </a:p>
          <a:p>
            <a:pPr marL="45720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en-US" sz="3000" dirty="0"/>
              <a:t>Services should be based on student need, not just what’s typically offered</a:t>
            </a:r>
            <a:endParaRPr sz="3000" dirty="0"/>
          </a:p>
          <a:p>
            <a:pPr marL="45720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en-US" sz="3000" dirty="0"/>
              <a:t>Misunderstandings can happen when communication isn’t clear</a:t>
            </a:r>
            <a:endParaRPr sz="3000" dirty="0"/>
          </a:p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SzPts val="3200"/>
              <a:buChar char="●"/>
            </a:pPr>
            <a:r>
              <a:rPr lang="en-US" sz="3000" dirty="0"/>
              <a:t>What worked before may not be what’s needed now</a:t>
            </a:r>
            <a:endParaRPr sz="3000" dirty="0"/>
          </a:p>
        </p:txBody>
      </p:sp>
      <p:sp>
        <p:nvSpPr>
          <p:cNvPr id="309" name="Google Shape;309;g3d168256a7a_0_39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da20ebbb69_5_0"/>
          <p:cNvSpPr txBox="1">
            <a:spLocks noGrp="1"/>
          </p:cNvSpPr>
          <p:nvPr>
            <p:ph type="title"/>
          </p:nvPr>
        </p:nvSpPr>
        <p:spPr>
          <a:xfrm>
            <a:off x="452275" y="0"/>
            <a:ext cx="11739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3200" dirty="0"/>
              <a:t>FAPE as an Ongoing Obligation</a:t>
            </a:r>
            <a:endParaRPr sz="3200" dirty="0"/>
          </a:p>
        </p:txBody>
      </p:sp>
      <p:sp>
        <p:nvSpPr>
          <p:cNvPr id="315" name="Google Shape;315;g3da20ebbb69_5_0"/>
          <p:cNvSpPr txBox="1">
            <a:spLocks noGrp="1"/>
          </p:cNvSpPr>
          <p:nvPr>
            <p:ph type="body" idx="1"/>
          </p:nvPr>
        </p:nvSpPr>
        <p:spPr>
          <a:xfrm>
            <a:off x="736125" y="1488700"/>
            <a:ext cx="9989400" cy="45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lvl="0" indent="-495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Determine using current data</a:t>
            </a:r>
            <a:endParaRPr sz="3000" dirty="0"/>
          </a:p>
          <a:p>
            <a:pPr marL="609600" lvl="0" indent="-49530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Revisited as student needs change</a:t>
            </a:r>
            <a:endParaRPr sz="3000" dirty="0"/>
          </a:p>
          <a:p>
            <a:pPr marL="609600" lvl="0" indent="-49530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Implemented over time, not decided once</a:t>
            </a:r>
            <a:endParaRPr sz="3000" dirty="0"/>
          </a:p>
          <a:p>
            <a:pPr marL="609600" lvl="0" indent="-495300" algn="l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SzPts val="3000"/>
              <a:buChar char="●"/>
            </a:pPr>
            <a:r>
              <a:rPr lang="en-US" sz="3000" dirty="0"/>
              <a:t>Requires ongoing team judgement based on data</a:t>
            </a:r>
            <a:endParaRPr sz="3000" dirty="0"/>
          </a:p>
        </p:txBody>
      </p:sp>
      <p:sp>
        <p:nvSpPr>
          <p:cNvPr id="316" name="Google Shape;316;g3da20ebbb69_5_0"/>
          <p:cNvSpPr txBox="1">
            <a:spLocks noGrp="1"/>
          </p:cNvSpPr>
          <p:nvPr>
            <p:ph type="sldNum" idx="12"/>
          </p:nvPr>
        </p:nvSpPr>
        <p:spPr>
          <a:xfrm>
            <a:off x="15212060" y="8444179"/>
            <a:ext cx="975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"/>
          <p:cNvSpPr txBox="1">
            <a:spLocks noGrp="1"/>
          </p:cNvSpPr>
          <p:nvPr>
            <p:ph type="ctrTitle"/>
          </p:nvPr>
        </p:nvSpPr>
        <p:spPr>
          <a:xfrm>
            <a:off x="289270" y="1074695"/>
            <a:ext cx="116367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 sz="9600" dirty="0"/>
              <a:t>Q&amp;A</a:t>
            </a:r>
            <a:endParaRPr sz="9600" dirty="0"/>
          </a:p>
        </p:txBody>
      </p:sp>
      <p:sp>
        <p:nvSpPr>
          <p:cNvPr id="322" name="Google Shape;322;p17"/>
          <p:cNvSpPr txBox="1">
            <a:spLocks noGrp="1"/>
          </p:cNvSpPr>
          <p:nvPr>
            <p:ph type="subTitle" idx="1"/>
          </p:nvPr>
        </p:nvSpPr>
        <p:spPr>
          <a:xfrm>
            <a:off x="289270" y="3838162"/>
            <a:ext cx="11636700" cy="12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A Q&amp;A document will be posted along with these slides on the website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407988" y="428625"/>
            <a:ext cx="3541712" cy="59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dirty="0"/>
              <a:t>Iowa Rules about Child Find and Accredited Nonpublic Schools</a:t>
            </a:r>
            <a:endParaRPr dirty="0"/>
          </a:p>
        </p:txBody>
      </p:sp>
      <p:sp>
        <p:nvSpPr>
          <p:cNvPr id="67" name="Google Shape;67;p3"/>
          <p:cNvSpPr txBox="1"/>
          <p:nvPr/>
        </p:nvSpPr>
        <p:spPr>
          <a:xfrm>
            <a:off x="4336725" y="1191400"/>
            <a:ext cx="7674900" cy="48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Iowa rules require AEAs to: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Locate and evaluate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students with disabilities in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accredited nonpublic schools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students can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participate equitably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processes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similar to those used for public school students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process in a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comparable timeline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"/>
          <p:cNvSpPr txBox="1"/>
          <p:nvPr/>
        </p:nvSpPr>
        <p:spPr>
          <a:xfrm>
            <a:off x="800225" y="5907250"/>
            <a:ext cx="18165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IAC 281-41.131</a:t>
            </a:r>
            <a:endParaRPr sz="15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IAC 281-41.132</a:t>
            </a:r>
            <a:endParaRPr sz="15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IAC 281-41.134</a:t>
            </a:r>
            <a:endParaRPr sz="15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"/>
          <p:cNvSpPr txBox="1">
            <a:spLocks noGrp="1"/>
          </p:cNvSpPr>
          <p:nvPr>
            <p:ph type="title"/>
          </p:nvPr>
        </p:nvSpPr>
        <p:spPr>
          <a:xfrm>
            <a:off x="328359" y="1781815"/>
            <a:ext cx="11535300" cy="29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/>
              <a:t>DEPARTMENT OF EDUCATION</a:t>
            </a:r>
            <a:br>
              <a:rPr lang="en-US" dirty="0"/>
            </a:br>
            <a:r>
              <a:rPr lang="en-US" dirty="0"/>
              <a:t>	SPECIAL EDUCATION</a:t>
            </a:r>
            <a:br>
              <a:rPr lang="en-US" dirty="0"/>
            </a:br>
            <a:r>
              <a:rPr lang="en-US" dirty="0"/>
              <a:t>		ACCREDITED NONPUBLIC SCHOOLS </a:t>
            </a:r>
            <a:br>
              <a:rPr lang="en-US" dirty="0"/>
            </a:br>
            <a:endParaRPr dirty="0"/>
          </a:p>
        </p:txBody>
      </p:sp>
      <p:sp>
        <p:nvSpPr>
          <p:cNvPr id="328" name="Google Shape;328;p18"/>
          <p:cNvSpPr txBox="1">
            <a:spLocks noGrp="1"/>
          </p:cNvSpPr>
          <p:nvPr>
            <p:ph type="body" idx="1"/>
          </p:nvPr>
        </p:nvSpPr>
        <p:spPr>
          <a:xfrm>
            <a:off x="328351" y="4821790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 sz="2400" b="1" dirty="0">
                <a:solidFill>
                  <a:srgbClr val="A4C2F4"/>
                </a:solidFill>
              </a:rPr>
              <a:t>	</a:t>
            </a:r>
            <a:r>
              <a:rPr lang="en-US" sz="2400" b="1" u="sng" dirty="0">
                <a:solidFill>
                  <a:srgbClr val="A4C2F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Accredited Nonpublic Schools &amp; Special Education</a:t>
            </a:r>
            <a:endParaRPr sz="2400" dirty="0">
              <a:solidFill>
                <a:srgbClr val="A4C2F4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bcb324f739_0_41"/>
          <p:cNvSpPr txBox="1">
            <a:spLocks noGrp="1"/>
          </p:cNvSpPr>
          <p:nvPr>
            <p:ph type="title"/>
          </p:nvPr>
        </p:nvSpPr>
        <p:spPr>
          <a:xfrm>
            <a:off x="892797" y="1"/>
            <a:ext cx="10515600" cy="1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Next Webinar- APRIL</a:t>
            </a:r>
            <a:endParaRPr dirty="0"/>
          </a:p>
        </p:txBody>
      </p:sp>
      <p:sp>
        <p:nvSpPr>
          <p:cNvPr id="335" name="Google Shape;335;g3bcb324f739_0_41"/>
          <p:cNvSpPr txBox="1">
            <a:spLocks noGrp="1"/>
          </p:cNvSpPr>
          <p:nvPr>
            <p:ph type="body" idx="1"/>
          </p:nvPr>
        </p:nvSpPr>
        <p:spPr>
          <a:xfrm>
            <a:off x="277000" y="1437925"/>
            <a:ext cx="8717100" cy="1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100" dirty="0"/>
              <a:t>Individualized Education Programs (IEPs) &amp; FAPE</a:t>
            </a:r>
            <a:endParaRPr sz="4100" dirty="0"/>
          </a:p>
        </p:txBody>
      </p:sp>
      <p:sp>
        <p:nvSpPr>
          <p:cNvPr id="336" name="Google Shape;336;g3bcb324f739_0_41"/>
          <p:cNvSpPr txBox="1">
            <a:spLocks noGrp="1"/>
          </p:cNvSpPr>
          <p:nvPr>
            <p:ph type="body" idx="2"/>
          </p:nvPr>
        </p:nvSpPr>
        <p:spPr>
          <a:xfrm>
            <a:off x="132300" y="2875850"/>
            <a:ext cx="8717100" cy="39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 dirty="0"/>
              <a:t>Guidance on IEP development, implementation and alignment with Iowa’s ACHIEVE system, with attention to shared roles, documentation and the family portal.</a:t>
            </a:r>
            <a:endParaRPr sz="3800" dirty="0"/>
          </a:p>
        </p:txBody>
      </p:sp>
      <p:sp>
        <p:nvSpPr>
          <p:cNvPr id="337" name="Google Shape;337;g3bcb324f739_0_41"/>
          <p:cNvSpPr txBox="1">
            <a:spLocks noGrp="1"/>
          </p:cNvSpPr>
          <p:nvPr>
            <p:ph type="body" idx="4"/>
          </p:nvPr>
        </p:nvSpPr>
        <p:spPr>
          <a:xfrm>
            <a:off x="9008250" y="1548650"/>
            <a:ext cx="3069300" cy="3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US" sz="3000" b="1" dirty="0"/>
              <a:t>Wednesday, April 15, 2026</a:t>
            </a:r>
            <a:endParaRPr sz="3000" b="1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1800" b="1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US" sz="3000" b="1" dirty="0"/>
              <a:t>8:30-9:30 am </a:t>
            </a:r>
            <a:endParaRPr sz="3000" b="1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US" sz="3000" dirty="0">
                <a:solidFill>
                  <a:srgbClr val="222222"/>
                </a:solidFill>
                <a:highlight>
                  <a:srgbClr val="FFFFFF"/>
                </a:highlight>
              </a:rPr>
              <a:t>Same Zoom link </a:t>
            </a:r>
            <a:endParaRPr sz="3000" dirty="0"/>
          </a:p>
        </p:txBody>
      </p:sp>
      <p:sp>
        <p:nvSpPr>
          <p:cNvPr id="338" name="Google Shape;338;g3bcb324f739_0_41"/>
          <p:cNvSpPr txBox="1"/>
          <p:nvPr/>
        </p:nvSpPr>
        <p:spPr>
          <a:xfrm>
            <a:off x="8717100" y="5210800"/>
            <a:ext cx="3474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00" b="0" i="0" u="sng" strike="noStrike" cap="none" dirty="0">
                <a:solidFill>
                  <a:srgbClr val="46788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Zoom</a:t>
            </a:r>
            <a:r>
              <a:rPr lang="en-US" sz="2700" b="0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using passcode 431127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bcb324f739_0_35"/>
          <p:cNvSpPr txBox="1">
            <a:spLocks noGrp="1"/>
          </p:cNvSpPr>
          <p:nvPr>
            <p:ph type="title"/>
          </p:nvPr>
        </p:nvSpPr>
        <p:spPr>
          <a:xfrm>
            <a:off x="838201" y="2552340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 sz="9000" dirty="0"/>
              <a:t>Thank You!</a:t>
            </a:r>
            <a:endParaRPr sz="9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c6a3addf3a_0_15"/>
          <p:cNvSpPr txBox="1">
            <a:spLocks noGrp="1"/>
          </p:cNvSpPr>
          <p:nvPr>
            <p:ph type="title"/>
          </p:nvPr>
        </p:nvSpPr>
        <p:spPr>
          <a:xfrm>
            <a:off x="391822" y="26"/>
            <a:ext cx="10515600" cy="1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Planning Through Consultation</a:t>
            </a:r>
            <a:endParaRPr dirty="0"/>
          </a:p>
        </p:txBody>
      </p:sp>
      <p:sp>
        <p:nvSpPr>
          <p:cNvPr id="75" name="Google Shape;75;g3c6a3addf3a_0_15"/>
          <p:cNvSpPr txBox="1">
            <a:spLocks noGrp="1"/>
          </p:cNvSpPr>
          <p:nvPr>
            <p:ph type="body" idx="2"/>
          </p:nvPr>
        </p:nvSpPr>
        <p:spPr>
          <a:xfrm>
            <a:off x="779625" y="1926975"/>
            <a:ext cx="10940400" cy="41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/>
              <a:t>AEAs, public school districts, accredited nonpublic schools and parent representatives meet to plan:</a:t>
            </a:r>
            <a:endParaRPr sz="2800" dirty="0"/>
          </a:p>
          <a:p>
            <a:pPr marL="9144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How Child Find will operate</a:t>
            </a:r>
            <a:endParaRPr sz="2800" dirty="0"/>
          </a:p>
          <a:p>
            <a:pPr marL="9144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How families will learn about the process</a:t>
            </a:r>
            <a:endParaRPr sz="2800" dirty="0"/>
          </a:p>
          <a:p>
            <a:pPr marL="9144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SzPts val="2800"/>
              <a:buChar char="●"/>
            </a:pPr>
            <a:r>
              <a:rPr lang="en-US" sz="2800" dirty="0"/>
              <a:t>How special education services shall be available to eligible accredited nonpublic school students </a:t>
            </a:r>
            <a:r>
              <a:rPr lang="en-US" sz="2800" b="1" dirty="0"/>
              <a:t>in the same manner and to the same extent that they are provided to public school students</a:t>
            </a:r>
            <a:endParaRPr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c51f79732c_0_6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Roles in the Child Find Process</a:t>
            </a:r>
            <a:endParaRPr dirty="0"/>
          </a:p>
        </p:txBody>
      </p:sp>
      <p:sp>
        <p:nvSpPr>
          <p:cNvPr id="82" name="Google Shape;82;g3c51f79732c_0_6"/>
          <p:cNvSpPr txBox="1">
            <a:spLocks noGrp="1"/>
          </p:cNvSpPr>
          <p:nvPr>
            <p:ph type="body" idx="1"/>
          </p:nvPr>
        </p:nvSpPr>
        <p:spPr>
          <a:xfrm>
            <a:off x="1065550" y="737400"/>
            <a:ext cx="10756500" cy="61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 dirty="0"/>
              <a:t>AEA</a:t>
            </a:r>
            <a:endParaRPr sz="1700" b="1" dirty="0"/>
          </a:p>
          <a:p>
            <a:pPr marL="914400" lvl="0" indent="-3365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Ensures a Child Find plan exists</a:t>
            </a:r>
            <a:endParaRPr sz="1700" dirty="0"/>
          </a:p>
          <a:p>
            <a:pPr marL="9144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Coordinates evaluation processes</a:t>
            </a:r>
            <a:endParaRPr sz="1700" dirty="0"/>
          </a:p>
          <a:p>
            <a:pPr marL="9144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Maintains required records</a:t>
            </a:r>
            <a:endParaRPr sz="17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 dirty="0"/>
              <a:t>Accredited Nonpublic Schools</a:t>
            </a:r>
            <a:endParaRPr sz="1700" b="1" dirty="0"/>
          </a:p>
          <a:p>
            <a:pPr marL="914400" lvl="0" indent="-3365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Help inform parents of the Child Find Process</a:t>
            </a:r>
            <a:endParaRPr sz="1700" dirty="0"/>
          </a:p>
          <a:p>
            <a:pPr marL="9144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Provide data evidence about student performance that supports the concern</a:t>
            </a:r>
            <a:endParaRPr sz="1700" dirty="0"/>
          </a:p>
          <a:p>
            <a:pPr marL="9144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Collaborate with team</a:t>
            </a:r>
            <a:endParaRPr sz="1700" dirty="0"/>
          </a:p>
          <a:p>
            <a:pPr marL="9144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Communicate with families</a:t>
            </a:r>
            <a:endParaRPr sz="1700" dirty="0"/>
          </a:p>
          <a:p>
            <a:pPr marL="9144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Participate in evaluation and eligibility meetings</a:t>
            </a:r>
            <a:endParaRPr sz="17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 dirty="0"/>
              <a:t>Families</a:t>
            </a:r>
            <a:endParaRPr sz="1700" b="1" dirty="0"/>
          </a:p>
          <a:p>
            <a:pPr marL="914400" lvl="0" indent="-3365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Can raise concerns at any time</a:t>
            </a:r>
            <a:endParaRPr sz="1700" dirty="0"/>
          </a:p>
          <a:p>
            <a:pPr marL="9144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Share information about their child</a:t>
            </a:r>
            <a:endParaRPr sz="1700" dirty="0"/>
          </a:p>
          <a:p>
            <a:pPr marL="9144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Participate in meetings and decisions</a:t>
            </a:r>
            <a:endParaRPr sz="17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 dirty="0"/>
              <a:t>Public School Districts (collaborative partner, as requested)</a:t>
            </a:r>
            <a:endParaRPr sz="1700" b="1" dirty="0"/>
          </a:p>
          <a:p>
            <a:pPr marL="914400" lvl="0" indent="-3365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May provide district staff when identification, evaluation and reevaluation require district expertise</a:t>
            </a:r>
            <a:endParaRPr sz="1700" dirty="0"/>
          </a:p>
          <a:p>
            <a:pPr marL="9144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The public school district may provide specialized expertise, tools, or staff as requested by the AEA, but they do not replace the AEA’s responsibility for Child Find</a:t>
            </a: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ce20ed977e_0_265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Where Child Find Activities May Occur</a:t>
            </a:r>
            <a:endParaRPr dirty="0"/>
          </a:p>
        </p:txBody>
      </p:sp>
      <p:sp>
        <p:nvSpPr>
          <p:cNvPr id="89" name="Google Shape;89;g3ce20ed977e_0_265"/>
          <p:cNvSpPr txBox="1">
            <a:spLocks noGrp="1"/>
          </p:cNvSpPr>
          <p:nvPr>
            <p:ph type="body" idx="1"/>
          </p:nvPr>
        </p:nvSpPr>
        <p:spPr>
          <a:xfrm>
            <a:off x="1622100" y="1725850"/>
            <a:ext cx="8947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/>
              <a:t>Child Find activities may occur:</a:t>
            </a:r>
            <a:endParaRPr sz="2800" dirty="0"/>
          </a:p>
          <a:p>
            <a:pPr marL="9144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At the </a:t>
            </a:r>
            <a:r>
              <a:rPr lang="en-US" sz="2800" b="1" dirty="0"/>
              <a:t>accredited nonpublic school</a:t>
            </a:r>
            <a:r>
              <a:rPr lang="en-US" sz="2800" dirty="0"/>
              <a:t>, or</a:t>
            </a:r>
            <a:endParaRPr sz="2800" dirty="0"/>
          </a:p>
          <a:p>
            <a:pPr marL="9144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At the </a:t>
            </a:r>
            <a:r>
              <a:rPr lang="en-US" sz="2800" b="1" dirty="0"/>
              <a:t>public school</a:t>
            </a:r>
            <a:endParaRPr sz="2800" b="1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/>
              <a:t>This depends on the situation and available resources.</a:t>
            </a:r>
            <a:endParaRPr sz="2800" dirty="0">
              <a:solidFill>
                <a:srgbClr val="44474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c5b216b18b_0_8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dirty="0"/>
              <a:t>Parent Permission and Sharing Information</a:t>
            </a:r>
            <a:endParaRPr dirty="0"/>
          </a:p>
        </p:txBody>
      </p:sp>
      <p:sp>
        <p:nvSpPr>
          <p:cNvPr id="96" name="Google Shape;96;g3c5b216b18b_0_8"/>
          <p:cNvSpPr txBox="1"/>
          <p:nvPr/>
        </p:nvSpPr>
        <p:spPr>
          <a:xfrm>
            <a:off x="408600" y="2397763"/>
            <a:ext cx="83667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 student attends an accredited nonpublic school outside the family’s resident public school district: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 permission is required before schools share student information.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g3c5b216b18b_0_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75300" y="1850900"/>
            <a:ext cx="2833727" cy="283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c40edc7fe3_0_0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 dirty="0"/>
              <a:t>Child Find Process</a:t>
            </a:r>
            <a:endParaRPr dirty="0"/>
          </a:p>
        </p:txBody>
      </p:sp>
      <p:pic>
        <p:nvPicPr>
          <p:cNvPr id="104" name="Google Shape;104;g3c40edc7fe3_0_0" descr="decorative image of a map with a trail towards an 'x'" title="Map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5300" y="2289934"/>
            <a:ext cx="3509950" cy="35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Iowa Department of Education">
      <a:dk1>
        <a:srgbClr val="000000"/>
      </a:dk1>
      <a:lt1>
        <a:srgbClr val="FFFFFF"/>
      </a:lt1>
      <a:dk2>
        <a:srgbClr val="002152"/>
      </a:dk2>
      <a:lt2>
        <a:srgbClr val="E6E6E6"/>
      </a:lt2>
      <a:accent1>
        <a:srgbClr val="005CA3"/>
      </a:accent1>
      <a:accent2>
        <a:srgbClr val="FDE263"/>
      </a:accent2>
      <a:accent3>
        <a:srgbClr val="96BCDE"/>
      </a:accent3>
      <a:accent4>
        <a:srgbClr val="A5A5A5"/>
      </a:accent4>
      <a:accent5>
        <a:srgbClr val="DC6400"/>
      </a:accent5>
      <a:accent6>
        <a:srgbClr val="FFC2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1695</Words>
  <Application>Microsoft Office PowerPoint</Application>
  <PresentationFormat>Widescreen</PresentationFormat>
  <Paragraphs>286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PT Sans Narrow</vt:lpstr>
      <vt:lpstr>Theme1</vt:lpstr>
      <vt:lpstr>Child Find and  Foundations of FAPE </vt:lpstr>
      <vt:lpstr>Today’s Presenters</vt:lpstr>
      <vt:lpstr>Child Find Iowa rules about Child Find and accredited nonpublic schools What Child Find means How concerns about a student begin the process What families and schools should expect during initial evaluation How AEAs, public schools, accredited nonpublic schools, and families work together</vt:lpstr>
      <vt:lpstr>Iowa Rules about Child Find and Accredited Nonpublic Schools</vt:lpstr>
      <vt:lpstr>Planning Through Consultation</vt:lpstr>
      <vt:lpstr>Roles in the Child Find Process</vt:lpstr>
      <vt:lpstr>Where Child Find Activities May Occur</vt:lpstr>
      <vt:lpstr>Parent Permission and Sharing Information</vt:lpstr>
      <vt:lpstr>Child Find Process</vt:lpstr>
      <vt:lpstr>What is Child Find?</vt:lpstr>
      <vt:lpstr>How Does the Child Find Process Start?</vt:lpstr>
      <vt:lpstr>Evidence Is Needed to Support Concerns</vt:lpstr>
      <vt:lpstr>Determining Whether a Disability Is Suspected</vt:lpstr>
      <vt:lpstr>Important: Evaluations Should Not Be Delayed</vt:lpstr>
      <vt:lpstr>If a Disability Is Suspected</vt:lpstr>
      <vt:lpstr>Suspicion does not equal eligibility</vt:lpstr>
      <vt:lpstr>Evaluation</vt:lpstr>
      <vt:lpstr>Evaluation Timeline</vt:lpstr>
      <vt:lpstr>How the Evaluation is Completed</vt:lpstr>
      <vt:lpstr>What the Evaluation Looks At</vt:lpstr>
      <vt:lpstr>Factors That Cannot Be the Main Cause</vt:lpstr>
      <vt:lpstr>Eligibility Meeting</vt:lpstr>
      <vt:lpstr>Eligibility Team Meeting</vt:lpstr>
      <vt:lpstr>Determining Eligibility</vt:lpstr>
      <vt:lpstr>If a Student Is Eligible</vt:lpstr>
      <vt:lpstr>Practice Scenario: Teacher Concerns and Raising DS</vt:lpstr>
      <vt:lpstr>   Collaboration is Key!</vt:lpstr>
      <vt:lpstr>Free Appropriate Public Education (FAPE) </vt:lpstr>
      <vt:lpstr>Where FAPE Fits</vt:lpstr>
      <vt:lpstr>Participants will:</vt:lpstr>
      <vt:lpstr>FAPE Definition</vt:lpstr>
      <vt:lpstr>FAPE in Accredited Nonpublic Schools (Iowa)</vt:lpstr>
      <vt:lpstr>What does “Appropriate” Mean in FAPE?</vt:lpstr>
      <vt:lpstr>“Appropriate” in Context to FAPE</vt:lpstr>
      <vt:lpstr>What does “Progress” Really Mean?</vt:lpstr>
      <vt:lpstr>What FAPE Is and Is Not</vt:lpstr>
      <vt:lpstr>Why Misunderstandings About FAPE Persist</vt:lpstr>
      <vt:lpstr>FAPE as an Ongoing Obligation</vt:lpstr>
      <vt:lpstr>Q&amp;A</vt:lpstr>
      <vt:lpstr>DEPARTMENT OF EDUCATION  SPECIAL EDUCATION   ACCREDITED NONPUBLIC SCHOOLS  </vt:lpstr>
      <vt:lpstr>Next Webinar- APRIL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Danner, Janelle</dc:creator>
  <cp:lastModifiedBy>Albers, Lisa [IDOE]</cp:lastModifiedBy>
  <cp:revision>1</cp:revision>
  <dcterms:created xsi:type="dcterms:W3CDTF">2026-01-06T14:48:25Z</dcterms:created>
  <dcterms:modified xsi:type="dcterms:W3CDTF">2026-03-27T13:55:54Z</dcterms:modified>
</cp:coreProperties>
</file>