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3Tl9aONa3s/77szF0xcQUHMrE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Di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400" autoAdjust="0"/>
  </p:normalViewPr>
  <p:slideViewPr>
    <p:cSldViewPr snapToGrid="0">
      <p:cViewPr varScale="1">
        <p:scale>
          <a:sx n="83" d="100"/>
          <a:sy n="83" d="100"/>
        </p:scale>
        <p:origin x="108" y="666"/>
      </p:cViewPr>
      <p:guideLst/>
    </p:cSldViewPr>
  </p:slideViewPr>
  <p:outlineViewPr>
    <p:cViewPr>
      <p:scale>
        <a:sx n="33" d="100"/>
        <a:sy n="33" d="100"/>
      </p:scale>
      <p:origin x="0" y="-203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0b45948f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c0b45948f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2f09c339b_25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1" name="Google Shape;111;g382f09c339b_25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8030bc17d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c8030bc17d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62828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c8030bc17d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c8030bc17d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350" dirty="0">
              <a:solidFill>
                <a:srgbClr val="2628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8030bc17d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c8030bc17d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 sz="1350" dirty="0">
              <a:solidFill>
                <a:srgbClr val="2628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c8030bc17d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c8030bc17d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 dirty="0">
              <a:solidFill>
                <a:srgbClr val="262828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8030bc17d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c8030bc17d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400"/>
              </a:spcAft>
              <a:buNone/>
            </a:pPr>
            <a:endParaRPr sz="1200" dirty="0">
              <a:solidFill>
                <a:srgbClr val="262828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8030bc17d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8030bc17d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6282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62828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c9305dd0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c9305dd0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8030bc17d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3c8030bc17d_2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2ef6d0d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72" name="Google Shape;172;g382ef6d0d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0b45948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c0b45948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9305dd0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c9305dd0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cc4d97af8f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cc4d97af8f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c90dd68aa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c90dd68aa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9305dd09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c9305dd09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c90dd68aa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/>
          </a:p>
        </p:txBody>
      </p:sp>
      <p:sp>
        <p:nvSpPr>
          <p:cNvPr id="212" name="Google Shape;212;g3c90dd68aa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b1d8a7fe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9" name="Google Shape;219;g3cb1d8a7fe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b1d8a7f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cb1d8a7f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cc4d97af8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cc4d97af8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82f09c339b_2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382f09c339b_2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cb1d8a7fe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cb1d8a7fe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c4d97af8f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cc4d97af8f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a59ab1a9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50" name="Google Shape;250;g3a59ab1a9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2f09c339b_25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64" name="Google Shape;64;g382f09c339b_25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2f09c339b_25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0" name="Google Shape;70;g382f09c339b_25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c8030bc17d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262828"/>
              </a:solidFill>
            </a:endParaRPr>
          </a:p>
        </p:txBody>
      </p:sp>
      <p:sp>
        <p:nvSpPr>
          <p:cNvPr id="75" name="Google Shape;75;g3c8030bc17d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8030bc17d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262828"/>
              </a:solidFill>
            </a:endParaRPr>
          </a:p>
        </p:txBody>
      </p:sp>
      <p:sp>
        <p:nvSpPr>
          <p:cNvPr id="83" name="Google Shape;83;g3c8030bc17d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8030bc17d_2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8030bc17d_2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8030bc17d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8030bc17d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4500"/>
              <a:buFont typeface="Arial"/>
              <a:buNone/>
              <a:defRPr sz="4500" b="1">
                <a:solidFill>
                  <a:srgbClr val="0361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  <a:defRPr sz="2400" b="1">
                <a:solidFill>
                  <a:srgbClr val="03617A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90" y="6429983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2894" y="6429982"/>
            <a:ext cx="8009106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ideainformation.org/wp-content/uploads/2020/06/Updated-ESYS-General-Guidance-1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ideainformation.org/wp-content/uploads/2020/06/Updated-ESYS-General-Guidance-1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ideainformation.org/wp-content/uploads/2020/06/Updated-ESYS-General-Guidance-1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ideainformation.org/wp-content/uploads/2020/06/Updated-ESYS-General-Guidance-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ideainformation.org/wp-content/uploads/2020/06/Updated-ESYS-General-Guidance-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ideainformation.org/wp-content/uploads/2020/06/Updated-ESYS-General-Guidance-1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state-guidance/policy-practice-webinar-series-recordin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aw.justia.com/cases/federal/district-courts/FSupp/476/583/1378802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aw.resource.org/pub/us/case/reporter/F2/921/921.F2d.1022.89-5111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aw.justia.com/cases/federal/appellate-courts/F2/917/1460/350957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aw.justia.com/cases/federal/district-courts/FSupp/872/1421/1441979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state-guidance/policy-practice-webinar-series-recording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state-guidance/policy-practice-webinar-series-recording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ideainformation.org/wp-content/uploads/2020/06/Updated-ESYS-General-Guidance-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owaideainformation.org/wp-content/uploads/2020/06/Updated-ESYS-General-Guidance-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>
            <a:spLocks noGrp="1"/>
          </p:cNvSpPr>
          <p:nvPr>
            <p:ph type="ctrTitle"/>
          </p:nvPr>
        </p:nvSpPr>
        <p:spPr>
          <a:xfrm>
            <a:off x="289270" y="-1258537"/>
            <a:ext cx="11636841" cy="65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45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</a:rPr>
              <a:t>Special Education Policy and Practice Webinar Series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40" name="Google Shape;40;p1" descr="Extended School Year Services (ESYS)"/>
          <p:cNvSpPr txBox="1">
            <a:spLocks noGrp="1"/>
          </p:cNvSpPr>
          <p:nvPr>
            <p:ph type="subTitle" idx="1"/>
          </p:nvPr>
        </p:nvSpPr>
        <p:spPr>
          <a:xfrm>
            <a:off x="289270" y="4467454"/>
            <a:ext cx="11636841" cy="65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Extended School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Year Services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(ESYS)</a:t>
            </a:r>
            <a:endParaRPr/>
          </a:p>
        </p:txBody>
      </p:sp>
      <p:pic>
        <p:nvPicPr>
          <p:cNvPr id="42" name="Google Shape;42;p1" descr="Graphic for the Iowa Department of Educatio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972" y="5599160"/>
            <a:ext cx="5790055" cy="53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70416"/>
            <a:ext cx="11782263" cy="3392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c0b45948fc_4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ESYS is a Service Not a Program</a:t>
            </a:r>
            <a:endParaRPr/>
          </a:p>
        </p:txBody>
      </p:sp>
      <p:sp>
        <p:nvSpPr>
          <p:cNvPr id="108" name="Google Shape;108;g3c0b45948fc_4_0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100"/>
              <a:buChar char="●"/>
            </a:pPr>
            <a:r>
              <a:rPr lang="en-US" sz="2400"/>
              <a:t>Summer school may be a delivery location for ESYS - but it does not replace ESYS</a:t>
            </a:r>
            <a:endParaRPr sz="24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400"/>
              <a:t>ESYS must be individualized in frequency, duration and goals</a:t>
            </a:r>
            <a:endParaRPr sz="24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-US" sz="2400"/>
              <a:t>Compensatory education is different from ESYS - it remedies a past denial of FAPE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2f09c339b_25_241"/>
          <p:cNvSpPr txBox="1">
            <a:spLocks noGrp="1"/>
          </p:cNvSpPr>
          <p:nvPr>
            <p:ph type="title"/>
          </p:nvPr>
        </p:nvSpPr>
        <p:spPr>
          <a:xfrm>
            <a:off x="893975" y="2806300"/>
            <a:ext cx="50520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Practice</a:t>
            </a:r>
            <a:endParaRPr/>
          </a:p>
        </p:txBody>
      </p:sp>
      <p:sp>
        <p:nvSpPr>
          <p:cNvPr id="114" name="Google Shape;114;g382f09c339b_25_241"/>
          <p:cNvSpPr txBox="1">
            <a:spLocks noGrp="1"/>
          </p:cNvSpPr>
          <p:nvPr>
            <p:ph type="body" idx="1"/>
          </p:nvPr>
        </p:nvSpPr>
        <p:spPr>
          <a:xfrm>
            <a:off x="1109135" y="6119287"/>
            <a:ext cx="140208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c8030bc17d_2_67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ESYS Decision Making: Data to be Considered		</a:t>
            </a:r>
            <a:endParaRPr/>
          </a:p>
        </p:txBody>
      </p:sp>
      <p:sp>
        <p:nvSpPr>
          <p:cNvPr id="120" name="Google Shape;120;g3c8030bc17d_2_67"/>
          <p:cNvSpPr txBox="1">
            <a:spLocks noGrp="1"/>
          </p:cNvSpPr>
          <p:nvPr>
            <p:ph type="body" idx="1"/>
          </p:nvPr>
        </p:nvSpPr>
        <p:spPr>
          <a:xfrm>
            <a:off x="434500" y="930050"/>
            <a:ext cx="11068500" cy="517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262828"/>
                </a:solidFill>
              </a:rPr>
              <a:t>The ESYS decision should be based upon an examination that may include, but is not limited to, the following: </a:t>
            </a:r>
            <a:endParaRPr sz="2400" b="1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review of the current IEP goals, objectives or benchmarks;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observation and data from teachers, related service providers, parents and others having direct contact with the student before and during breaks in educational programming;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data and observations regarding the student’s performance after long weekends, vacations and past summer breaks;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assessment or information maintained on the student, including pretest and post-test data; and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curriculum-based assessment, including pretest and post-test data; and other relevant factors. </a:t>
            </a:r>
            <a:endParaRPr sz="2400">
              <a:solidFill>
                <a:srgbClr val="262828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26282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sz="1200" b="1"/>
          </a:p>
        </p:txBody>
      </p:sp>
      <p:sp>
        <p:nvSpPr>
          <p:cNvPr id="121" name="Google Shape;121;g3c8030bc17d_2_67"/>
          <p:cNvSpPr txBox="1"/>
          <p:nvPr/>
        </p:nvSpPr>
        <p:spPr>
          <a:xfrm>
            <a:off x="3100200" y="6008723"/>
            <a:ext cx="909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Extended School Year Services (ESYS): General Guidance | Iowa IDEA Information</a:t>
            </a:r>
            <a:r>
              <a:rPr lang="en-US" sz="1500">
                <a:solidFill>
                  <a:schemeClr val="dk1"/>
                </a:solidFill>
              </a:rPr>
              <a:t> (2026)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8030bc17d_2_9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/>
              <a:t>Need for ESYS: Recoupment-and-Regression	</a:t>
            </a:r>
            <a:r>
              <a:rPr lang="en-US"/>
              <a:t>				</a:t>
            </a:r>
            <a:endParaRPr/>
          </a:p>
        </p:txBody>
      </p:sp>
      <p:sp>
        <p:nvSpPr>
          <p:cNvPr id="127" name="Google Shape;127;g3c8030bc17d_2_98"/>
          <p:cNvSpPr txBox="1">
            <a:spLocks noGrp="1"/>
          </p:cNvSpPr>
          <p:nvPr>
            <p:ph type="body" idx="1"/>
          </p:nvPr>
        </p:nvSpPr>
        <p:spPr>
          <a:xfrm>
            <a:off x="487175" y="884425"/>
            <a:ext cx="11015700" cy="51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262828"/>
                </a:solidFill>
              </a:rPr>
              <a:t>“Has there been (or is there a potential for) significant regression during periods of interruption that would require significant recoupment?” </a:t>
            </a:r>
            <a:endParaRPr sz="2400" b="1" i="1">
              <a:solidFill>
                <a:srgbClr val="26282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82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62828"/>
                </a:solidFill>
              </a:rPr>
              <a:t>Examples: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A child who has just begun to demonstrate mathematics progress after sustained and repeated specially designed instruction in mathematics might be a candidate for ESYS if the data shows that the child would require substantial relearning or skill reacquisition in the fall before new skills are introduced.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A child whose aggressive behaviors have recently begun to subside in lieu of prosocial replacement behaviors might be a candidate for ESYS if repeated practice in using the prosocial replacement behaviors is necessary for the child to receive a FAPE. </a:t>
            </a:r>
            <a:endParaRPr sz="2400">
              <a:solidFill>
                <a:srgbClr val="26282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6282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80">
              <a:solidFill>
                <a:srgbClr val="26282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sz="2400" b="1"/>
          </a:p>
        </p:txBody>
      </p:sp>
      <p:sp>
        <p:nvSpPr>
          <p:cNvPr id="128" name="Google Shape;128;g3c8030bc17d_2_98"/>
          <p:cNvSpPr txBox="1"/>
          <p:nvPr/>
        </p:nvSpPr>
        <p:spPr>
          <a:xfrm>
            <a:off x="3100200" y="6008723"/>
            <a:ext cx="909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Extended School Year Services (ESYS): General Guidance | Iowa IDEA Information</a:t>
            </a:r>
            <a:r>
              <a:rPr lang="en-US" sz="1500">
                <a:solidFill>
                  <a:schemeClr val="dk1"/>
                </a:solidFill>
              </a:rPr>
              <a:t> (2026)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8030bc17d_2_141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 dirty="0"/>
              <a:t>Need for ESYS: Recoupment-and-Regression	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134" name="Google Shape;134;g3c8030bc17d_2_141"/>
          <p:cNvSpPr txBox="1">
            <a:spLocks noGrp="1"/>
          </p:cNvSpPr>
          <p:nvPr>
            <p:ph type="body" idx="1"/>
          </p:nvPr>
        </p:nvSpPr>
        <p:spPr>
          <a:xfrm>
            <a:off x="224850" y="917250"/>
            <a:ext cx="11624100" cy="530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62828"/>
                </a:solidFill>
              </a:rPr>
              <a:t>Questions for determining whether the recoupment-and-regression standard is met.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Does the student need extensive review to demonstrate previously learned skills?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What inconsistencies does the student demonstrate in mastered or partially acquired skills?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Has the student reached a critical point of instruction or behavior management where a break in services would have serious, detrimental effects?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Does the student demonstrate behaviors or deficits that would cause significant regression if breaks in services occur?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Is there a medical condition that might cause regression?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Will a break in services jeopardize the student's placement in the least restrictive environment? </a:t>
            </a:r>
            <a:endParaRPr sz="2400"/>
          </a:p>
        </p:txBody>
      </p:sp>
      <p:sp>
        <p:nvSpPr>
          <p:cNvPr id="135" name="Google Shape;135;g3c8030bc17d_2_141"/>
          <p:cNvSpPr txBox="1"/>
          <p:nvPr/>
        </p:nvSpPr>
        <p:spPr>
          <a:xfrm>
            <a:off x="3100200" y="6020948"/>
            <a:ext cx="909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Extended School Year Services (ESYS): General Guidance | Iowa IDEA Information</a:t>
            </a:r>
            <a:r>
              <a:rPr lang="en-US" sz="1500">
                <a:solidFill>
                  <a:schemeClr val="dk1"/>
                </a:solidFill>
              </a:rPr>
              <a:t> (2026)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8030bc17d_2_10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for ESYS: Rare and Unusual Circumstances			</a:t>
            </a:r>
            <a:endParaRPr/>
          </a:p>
        </p:txBody>
      </p:sp>
      <p:sp>
        <p:nvSpPr>
          <p:cNvPr id="141" name="Google Shape;141;g3c8030bc17d_2_103"/>
          <p:cNvSpPr txBox="1">
            <a:spLocks noGrp="1"/>
          </p:cNvSpPr>
          <p:nvPr>
            <p:ph type="body" idx="1"/>
          </p:nvPr>
        </p:nvSpPr>
        <p:spPr>
          <a:xfrm>
            <a:off x="339225" y="989550"/>
            <a:ext cx="10813800" cy="487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student is in a “critical stage” of development when there is a “window of opportunity” that will be lost if services are not provided.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Continuous or year-round treatment is an integral part of the methodology deemed to be appropriate for the student.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Special needs for services arising out of a student’s individual circumstances.</a:t>
            </a:r>
            <a:endParaRPr sz="2400"/>
          </a:p>
        </p:txBody>
      </p:sp>
      <p:sp>
        <p:nvSpPr>
          <p:cNvPr id="142" name="Google Shape;142;g3c8030bc17d_2_103"/>
          <p:cNvSpPr txBox="1"/>
          <p:nvPr/>
        </p:nvSpPr>
        <p:spPr>
          <a:xfrm>
            <a:off x="3100200" y="6033172"/>
            <a:ext cx="909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Extended School Year Services (ESYS): General Guidance | Iowa IDEA Information</a:t>
            </a:r>
            <a:r>
              <a:rPr lang="en-US" sz="1500">
                <a:solidFill>
                  <a:schemeClr val="dk1"/>
                </a:solidFill>
              </a:rPr>
              <a:t> (2026)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c8030bc17d_2_76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50"/>
              <a:t>Need for ESYS: Other Considerations	</a:t>
            </a:r>
            <a:r>
              <a:rPr lang="en-US"/>
              <a:t>							</a:t>
            </a:r>
            <a:endParaRPr/>
          </a:p>
        </p:txBody>
      </p:sp>
      <p:sp>
        <p:nvSpPr>
          <p:cNvPr id="148" name="Google Shape;148;g3c8030bc17d_2_76"/>
          <p:cNvSpPr txBox="1">
            <a:spLocks noGrp="1"/>
          </p:cNvSpPr>
          <p:nvPr>
            <p:ph type="body" idx="1"/>
          </p:nvPr>
        </p:nvSpPr>
        <p:spPr>
          <a:xfrm>
            <a:off x="339225" y="989550"/>
            <a:ext cx="11041800" cy="487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degree of impairment of the child;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degree of regression [sustained] by the child;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child’s recovery time from regression;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ability of the child’s parents to provide educational structure at home;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child’s behavioral and physical problems;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availability of alternative resources;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ability of the child to interact with [children without disabilities];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areas of the child’s curriculum that need continuous attention; and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child’s vocational needs. </a:t>
            </a:r>
            <a:endParaRPr sz="2400"/>
          </a:p>
        </p:txBody>
      </p:sp>
      <p:sp>
        <p:nvSpPr>
          <p:cNvPr id="149" name="Google Shape;149;g3c8030bc17d_2_76"/>
          <p:cNvSpPr txBox="1"/>
          <p:nvPr/>
        </p:nvSpPr>
        <p:spPr>
          <a:xfrm>
            <a:off x="3100200" y="6020948"/>
            <a:ext cx="909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Extended School Year Services (ESYS): General Guidance | Iowa IDEA Information</a:t>
            </a:r>
            <a:r>
              <a:rPr lang="en-US" sz="1500">
                <a:solidFill>
                  <a:schemeClr val="dk1"/>
                </a:solidFill>
              </a:rPr>
              <a:t> (2026)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8030bc17d_2_136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ESYS Decision Making: Goal Area of Concern				</a:t>
            </a:r>
            <a:endParaRPr/>
          </a:p>
        </p:txBody>
      </p:sp>
      <p:sp>
        <p:nvSpPr>
          <p:cNvPr id="155" name="Google Shape;155;g3c8030bc17d_2_136"/>
          <p:cNvSpPr txBox="1">
            <a:spLocks noGrp="1"/>
          </p:cNvSpPr>
          <p:nvPr>
            <p:ph type="body" idx="1"/>
          </p:nvPr>
        </p:nvSpPr>
        <p:spPr>
          <a:xfrm>
            <a:off x="689100" y="1085200"/>
            <a:ext cx="10813800" cy="502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828"/>
                </a:solidFill>
              </a:rPr>
              <a:t>The child’s data, when considered as a whole, must demonstrate that the child will not receive a FAPE if the school or AEA did not provide ESYS related to that goal. </a:t>
            </a:r>
            <a:endParaRPr sz="2400">
              <a:solidFill>
                <a:srgbClr val="262828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Failure to meet an IEP goal during the school year is not enough to establish ESYS eligibility.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Failure to make progress toward an IEP goal, standing alone, is not enough to establish ESYS eligibility.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The fact that the student would benefit from additional services is, standing alone, an insufficient basis to establish ESYS eligibility. 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62828"/>
              </a:buClr>
              <a:buSzPts val="2400"/>
              <a:buChar char="●"/>
            </a:pPr>
            <a:r>
              <a:rPr lang="en-US" sz="2400">
                <a:solidFill>
                  <a:srgbClr val="262828"/>
                </a:solidFill>
              </a:rPr>
              <a:t>Maximization of the child’s achievement in the goal area is not the purpose or criterion for ESYS.</a:t>
            </a:r>
            <a:endParaRPr sz="2400"/>
          </a:p>
        </p:txBody>
      </p:sp>
      <p:sp>
        <p:nvSpPr>
          <p:cNvPr id="156" name="Google Shape;156;g3c8030bc17d_2_136"/>
          <p:cNvSpPr txBox="1"/>
          <p:nvPr/>
        </p:nvSpPr>
        <p:spPr>
          <a:xfrm>
            <a:off x="3100200" y="6020948"/>
            <a:ext cx="909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Extended School Year Services (ESYS): General Guidance | Iowa IDEA Information</a:t>
            </a:r>
            <a:r>
              <a:rPr lang="en-US" sz="1500">
                <a:solidFill>
                  <a:schemeClr val="dk1"/>
                </a:solidFill>
              </a:rPr>
              <a:t> (2026)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9305dd096_0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ESYS Service Delivery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Examples</a:t>
            </a:r>
            <a:endParaRPr/>
          </a:p>
        </p:txBody>
      </p:sp>
      <p:sp>
        <p:nvSpPr>
          <p:cNvPr id="162" name="Google Shape;162;g3c9305dd096_0_0"/>
          <p:cNvSpPr txBox="1">
            <a:spLocks noGrp="1"/>
          </p:cNvSpPr>
          <p:nvPr>
            <p:ph type="body" idx="1"/>
          </p:nvPr>
        </p:nvSpPr>
        <p:spPr>
          <a:xfrm>
            <a:off x="477475" y="870825"/>
            <a:ext cx="10976400" cy="54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Once a child has been determined to need ESYS, the district or AEA is required to provide such services as are necessary to meet that need. ESYS is a service, not a location or program. Those services are not necessarily the same services, or provided in the same location, as they were during the school year.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</a:ext>
              </a:extLs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school-based settings</a:t>
            </a:r>
            <a:endParaRPr sz="22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cooperative programs with other agencies</a:t>
            </a:r>
            <a:endParaRPr sz="22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</a:ext>
              </a:extLs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multi-system shared settings</a:t>
            </a:r>
            <a:endParaRPr sz="22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</a:ext>
              </a:extLs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contractual arrangements with service providers or agencies</a:t>
            </a:r>
            <a:endParaRPr sz="22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</a:ext>
              </a:extLs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community-based settings</a:t>
            </a:r>
            <a:endParaRPr sz="22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</a:ext>
              </a:extLst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vocational settings</a:t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c8030bc17d_2_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900"/>
              <a:t>19</a:t>
            </a:fld>
            <a:endParaRPr sz="1900"/>
          </a:p>
        </p:txBody>
      </p:sp>
      <p:sp>
        <p:nvSpPr>
          <p:cNvPr id="168" name="Google Shape;168;g3c8030bc17d_2_154"/>
          <p:cNvSpPr txBox="1">
            <a:spLocks noGrp="1"/>
          </p:cNvSpPr>
          <p:nvPr>
            <p:ph type="title"/>
          </p:nvPr>
        </p:nvSpPr>
        <p:spPr>
          <a:xfrm>
            <a:off x="452284" y="3"/>
            <a:ext cx="150264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PT Sans Narrow"/>
              <a:buNone/>
            </a:pPr>
            <a:r>
              <a:rPr lang="en-US" dirty="0"/>
              <a:t>Need for ESYS: More Considerations</a:t>
            </a:r>
            <a:endParaRPr dirty="0"/>
          </a:p>
        </p:txBody>
      </p:sp>
      <p:sp>
        <p:nvSpPr>
          <p:cNvPr id="169" name="Google Shape;169;g3c8030bc17d_2_154"/>
          <p:cNvSpPr txBox="1">
            <a:spLocks noGrp="1"/>
          </p:cNvSpPr>
          <p:nvPr>
            <p:ph type="body" idx="1"/>
          </p:nvPr>
        </p:nvSpPr>
        <p:spPr>
          <a:xfrm>
            <a:off x="734000" y="1243532"/>
            <a:ext cx="10344300" cy="5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b="1"/>
              <a:t>Additional Considerations</a:t>
            </a:r>
            <a:endParaRPr sz="26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IEP teams must consider ESYS for children who are transitioning from Early ACCESS to early childhood special education.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When a student transfers from different districts or states, receiving districts (while temporarily providing required services) must have its own discussion of the need for ESYS.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Welcome</a:t>
            </a:r>
            <a:endParaRPr dirty="0"/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Please post your questions in the Q&amp;A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Slides will be posted on the DE website after the webinar</a:t>
            </a:r>
            <a:endParaRPr sz="2400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Policy &amp; Practice Webinar Series &amp; Recordings | Department of Education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0" name="Google Shape;50;p3" descr="Graphic for the Special Education Policy and Practice Webinar Serie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6176" y="3634025"/>
            <a:ext cx="2697651" cy="202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382ef6d0d48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29982"/>
            <a:ext cx="12191997" cy="42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82ef6d0d48_0_0"/>
          <p:cNvSpPr txBox="1">
            <a:spLocks noGrp="1"/>
          </p:cNvSpPr>
          <p:nvPr>
            <p:ph type="title" idx="4294967295"/>
          </p:nvPr>
        </p:nvSpPr>
        <p:spPr>
          <a:xfrm>
            <a:off x="357375" y="0"/>
            <a:ext cx="8519400" cy="69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9125" tIns="34550" rIns="69125" bIns="3455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Common Misunderstandings</a:t>
            </a:r>
          </a:p>
        </p:txBody>
      </p:sp>
      <p:sp>
        <p:nvSpPr>
          <p:cNvPr id="176" name="Google Shape;176;g382ef6d0d48_0_0"/>
          <p:cNvSpPr txBox="1"/>
          <p:nvPr/>
        </p:nvSpPr>
        <p:spPr>
          <a:xfrm>
            <a:off x="163600" y="885900"/>
            <a:ext cx="11686200" cy="55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125" tIns="34550" rIns="69125" bIns="34550" anchor="t" anchorCtr="0">
            <a:noAutofit/>
          </a:bodyPr>
          <a:lstStyle/>
          <a:p>
            <a:pPr marL="460819" lvl="0" indent="-376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 i="1"/>
              <a:t>“ESYS is provided when parents request it.”</a:t>
            </a:r>
            <a:endParaRPr sz="2300" i="1">
              <a:solidFill>
                <a:srgbClr val="000000"/>
              </a:solidFill>
            </a:endParaRPr>
          </a:p>
          <a:p>
            <a:pPr marL="921639" lvl="1" indent="-376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 b="1"/>
              <a:t>Correction: ESYS is determined by the IEP team to ensure FAPE.</a:t>
            </a:r>
            <a:endParaRPr sz="2300" strike="sngStrike">
              <a:solidFill>
                <a:srgbClr val="000000"/>
              </a:solidFill>
            </a:endParaRPr>
          </a:p>
          <a:p>
            <a:pPr marL="460819" lvl="0" indent="-376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 i="1"/>
              <a:t>“ESYS is only for academic goals.”</a:t>
            </a:r>
            <a:endParaRPr sz="2300" i="1"/>
          </a:p>
          <a:p>
            <a:pPr marL="921639" lvl="1" indent="-376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○"/>
            </a:pPr>
            <a:r>
              <a:rPr lang="en-US" sz="2300" b="1"/>
              <a:t>Correction: </a:t>
            </a:r>
            <a:r>
              <a:rPr lang="en-US" sz="2300" b="1">
                <a:solidFill>
                  <a:srgbClr val="000000"/>
                </a:solidFill>
              </a:rPr>
              <a:t>ESYS can </a:t>
            </a:r>
            <a:r>
              <a:rPr lang="en-US" sz="2300" b="1"/>
              <a:t>include any domain, not just “academics.”</a:t>
            </a:r>
            <a:endParaRPr sz="2300" b="1"/>
          </a:p>
          <a:p>
            <a:pPr marL="460819" lvl="0" indent="-376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i="1">
                <a:solidFill>
                  <a:schemeClr val="dk1"/>
                </a:solidFill>
              </a:rPr>
              <a:t>“ESYS only occurs in the summer.”</a:t>
            </a:r>
            <a:endParaRPr sz="2300" i="1">
              <a:solidFill>
                <a:schemeClr val="dk1"/>
              </a:solidFill>
            </a:endParaRPr>
          </a:p>
          <a:p>
            <a:pPr marL="921639" lvl="1" indent="-376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 b="1">
                <a:solidFill>
                  <a:schemeClr val="dk1"/>
                </a:solidFill>
              </a:rPr>
              <a:t>Correction: ESYS is not the same as summer school and is not solely for summer break.</a:t>
            </a:r>
            <a:endParaRPr sz="2300">
              <a:solidFill>
                <a:schemeClr val="dk1"/>
              </a:solidFill>
            </a:endParaRPr>
          </a:p>
          <a:p>
            <a:pPr marL="460819" lvl="0" indent="-376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i="1">
                <a:solidFill>
                  <a:schemeClr val="dk1"/>
                </a:solidFill>
              </a:rPr>
              <a:t>“All students on Alternate Assessment qualify for ESYS.”</a:t>
            </a:r>
            <a:endParaRPr sz="2300" i="1">
              <a:solidFill>
                <a:schemeClr val="dk1"/>
              </a:solidFill>
            </a:endParaRPr>
          </a:p>
          <a:p>
            <a:pPr marL="921639" lvl="1" indent="-376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 b="1">
                <a:solidFill>
                  <a:schemeClr val="dk1"/>
                </a:solidFill>
              </a:rPr>
              <a:t>Correction: ESYS is an IEP team decision for each individual learner.</a:t>
            </a:r>
            <a:endParaRPr sz="2300" b="1">
              <a:solidFill>
                <a:schemeClr val="dk1"/>
              </a:solidFill>
            </a:endParaRPr>
          </a:p>
          <a:p>
            <a:pPr marL="460819" lvl="0" indent="-3764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i="1">
                <a:solidFill>
                  <a:schemeClr val="dk1"/>
                </a:solidFill>
              </a:rPr>
              <a:t>“School teams can look at graphs to determine who is eligible for ESYS.”</a:t>
            </a:r>
            <a:endParaRPr sz="2300" i="1">
              <a:solidFill>
                <a:schemeClr val="dk1"/>
              </a:solidFill>
            </a:endParaRPr>
          </a:p>
          <a:p>
            <a:pPr marL="921639" lvl="1" indent="-3764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-US" sz="2300" b="1">
                <a:solidFill>
                  <a:schemeClr val="dk1"/>
                </a:solidFill>
              </a:rPr>
              <a:t>Correction: IEP teams, including parents, determine ESYS qualification.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/>
              <a:t>ESYS in Iowa must follow the student’s unique needs and the IEP should specify the type, frequency, duration and location of services. </a:t>
            </a:r>
            <a:endParaRPr sz="2300">
              <a:solidFill>
                <a:srgbClr val="000000"/>
              </a:solidFill>
            </a:endParaRPr>
          </a:p>
          <a:p>
            <a:pPr marL="460819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5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0b45948fc_0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ESYS </a:t>
            </a:r>
            <a:r>
              <a:rPr lang="en-US"/>
              <a:t>in ACHIEVE</a:t>
            </a:r>
            <a:endParaRPr/>
          </a:p>
        </p:txBody>
      </p:sp>
      <p:sp>
        <p:nvSpPr>
          <p:cNvPr id="182" name="Google Shape;182;g3c0b45948fc_0_0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3c0b45948fc_0_0" descr="Graphic of ACHIEVE.  Focus is on Extended School Year Servic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650" y="1218325"/>
            <a:ext cx="11672676" cy="51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c0b45948fc_0_0" descr="Red rectangle highlighting the SE - ESY not yet determined."/>
          <p:cNvSpPr/>
          <p:nvPr/>
        </p:nvSpPr>
        <p:spPr>
          <a:xfrm>
            <a:off x="2651975" y="3751250"/>
            <a:ext cx="1899600" cy="3294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c0b45948fc_0_0" descr="Red rectangle highlighting the SE - ESY not yet determined."/>
          <p:cNvSpPr/>
          <p:nvPr/>
        </p:nvSpPr>
        <p:spPr>
          <a:xfrm>
            <a:off x="5956825" y="1313550"/>
            <a:ext cx="1435800" cy="4887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c0b45948fc_0_0" descr="Red rectangle highlighting the SE - ESY not yet determined."/>
          <p:cNvSpPr/>
          <p:nvPr/>
        </p:nvSpPr>
        <p:spPr>
          <a:xfrm>
            <a:off x="2804025" y="4712850"/>
            <a:ext cx="3687300" cy="14424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c9305dd096_0_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ESYS Documentation</a:t>
            </a:r>
            <a:endParaRPr/>
          </a:p>
        </p:txBody>
      </p:sp>
      <p:sp>
        <p:nvSpPr>
          <p:cNvPr id="192" name="Google Shape;192;g3c9305dd096_0_5"/>
          <p:cNvSpPr txBox="1">
            <a:spLocks noGrp="1"/>
          </p:cNvSpPr>
          <p:nvPr>
            <p:ph type="body" idx="1"/>
          </p:nvPr>
        </p:nvSpPr>
        <p:spPr>
          <a:xfrm>
            <a:off x="689100" y="885900"/>
            <a:ext cx="10813800" cy="548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828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262828"/>
                </a:solidFill>
              </a:rPr>
              <a:t>Prior Written Notice must be given at the following times:</a:t>
            </a:r>
            <a:endParaRPr sz="2400">
              <a:solidFill>
                <a:srgbClr val="262828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262828"/>
                </a:solidFill>
              </a:rPr>
              <a:t>When a student has been determined to need ESYS by the IEP team</a:t>
            </a:r>
            <a:endParaRPr sz="2400">
              <a:solidFill>
                <a:srgbClr val="262828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262828"/>
                </a:solidFill>
              </a:rPr>
              <a:t>When a parent requests ESYS, but the other IEP team members decide ESYS are not warranted</a:t>
            </a:r>
            <a:endParaRPr sz="2400">
              <a:solidFill>
                <a:srgbClr val="262828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262828"/>
                </a:solidFill>
              </a:rPr>
              <a:t>When a student is found eligible for ESYS but parents refuse</a:t>
            </a:r>
            <a:endParaRPr sz="2400">
              <a:solidFill>
                <a:srgbClr val="262828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Font typeface="Arial"/>
              <a:buChar char="○"/>
            </a:pPr>
            <a:r>
              <a:rPr lang="en-US" sz="2400">
                <a:solidFill>
                  <a:srgbClr val="262828"/>
                </a:solidFill>
              </a:rPr>
              <a:t>Other considerations</a:t>
            </a:r>
            <a:endParaRPr sz="24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62828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262828"/>
                </a:solidFill>
              </a:rPr>
              <a:t>Progress must be monitored, documented and shared. </a:t>
            </a:r>
            <a:endParaRPr sz="2400">
              <a:solidFill>
                <a:srgbClr val="26282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c4d97af8f_3_5"/>
          <p:cNvSpPr txBox="1">
            <a:spLocks noGrp="1"/>
          </p:cNvSpPr>
          <p:nvPr>
            <p:ph type="title"/>
          </p:nvPr>
        </p:nvSpPr>
        <p:spPr>
          <a:xfrm>
            <a:off x="831850" y="1709751"/>
            <a:ext cx="10515600" cy="3860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Legal Overview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c90dd68aab_0_25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Regression, Recoupment and Individualization</a:t>
            </a:r>
            <a:endParaRPr/>
          </a:p>
        </p:txBody>
      </p:sp>
      <p:sp>
        <p:nvSpPr>
          <p:cNvPr id="203" name="Google Shape;203;g3c90dd68aab_0_25"/>
          <p:cNvSpPr txBox="1">
            <a:spLocks noGrp="1"/>
          </p:cNvSpPr>
          <p:nvPr>
            <p:ph type="body" idx="1"/>
          </p:nvPr>
        </p:nvSpPr>
        <p:spPr>
          <a:xfrm>
            <a:off x="4234725" y="78700"/>
            <a:ext cx="7757400" cy="625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/>
              <a:t>Appellate Authority:</a:t>
            </a:r>
            <a:endParaRPr sz="2100" b="1"/>
          </a:p>
          <a:p>
            <a:pPr marL="9144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Armstrong v. Kline, 612 F. 2d 543 (3d. Cir. 1979): Established regression/recoupment framework.</a:t>
            </a:r>
            <a:endParaRPr sz="2100"/>
          </a:p>
          <a:p>
            <a:pPr marL="9144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Johnson v. ISC No. 283 (8th Cir. 1982) - </a:t>
            </a:r>
            <a:r>
              <a:rPr lang="en-US" sz="2100" b="1"/>
              <a:t>Binding in Iowa</a:t>
            </a:r>
            <a:r>
              <a:rPr lang="en-US" sz="2100"/>
              <a:t>: Requires individualized ESY decisions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/>
              <a:t>What this Means for ESYS Decisions:</a:t>
            </a:r>
            <a:endParaRPr sz="2100" b="1"/>
          </a:p>
          <a:p>
            <a:pPr marL="9144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Consider substantial regression</a:t>
            </a:r>
            <a:endParaRPr sz="2100"/>
          </a:p>
          <a:p>
            <a:pPr marL="9144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Consider reasonable recoupment time</a:t>
            </a:r>
            <a:endParaRPr sz="2100"/>
          </a:p>
          <a:p>
            <a:pPr marL="9144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Analyze whether interruption would significantly jeopardize IEP benefit</a:t>
            </a:r>
            <a:endParaRPr sz="2100"/>
          </a:p>
          <a:p>
            <a:pPr marL="9144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Decisions must be individualized </a:t>
            </a:r>
            <a:endParaRPr sz="2100"/>
          </a:p>
          <a:p>
            <a:pPr marL="9144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No categorical denials</a:t>
            </a:r>
            <a:endParaRPr sz="210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Armstrong v. Kline, 612 F.2d 543 (3rd Cir. 1979)</a:t>
            </a:r>
            <a:endParaRPr sz="16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Johnson v. Independent School District No. 283, 921 F.2d 1022 (8th Cir. 1990)</a:t>
            </a:r>
            <a:endParaRPr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9305dd096_0_2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Predictive Evidence and Expanded ESYS Analysis</a:t>
            </a:r>
            <a:endParaRPr/>
          </a:p>
        </p:txBody>
      </p:sp>
      <p:sp>
        <p:nvSpPr>
          <p:cNvPr id="209" name="Google Shape;209;g3c9305dd096_0_20"/>
          <p:cNvSpPr txBox="1">
            <a:spLocks noGrp="1"/>
          </p:cNvSpPr>
          <p:nvPr>
            <p:ph type="body" idx="1"/>
          </p:nvPr>
        </p:nvSpPr>
        <p:spPr>
          <a:xfrm>
            <a:off x="4381500" y="330600"/>
            <a:ext cx="7578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b="1"/>
              <a:t>Appellate and District Authority</a:t>
            </a:r>
            <a:endParaRPr sz="2100" b="1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Cordrey v. Euckert (6th Cir. 1990): Predictive evidence is permissible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Reusch v. Fountain (D. Md. 1994): ESYS analysis extends beyond regression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/>
              <a:t>What this Means for ESYS Teams:</a:t>
            </a:r>
            <a:endParaRPr sz="2100" b="1"/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Teams do not have to wait for documented regression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Prior data may support predictive analysis 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Emerging skills must be protected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Degree of progress and severity may be considered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No “wait to fail” standard</a:t>
            </a:r>
            <a:endParaRPr sz="2100"/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3"/>
              </a:rPr>
              <a:t>Cordrey v. Euckert (6th Cir. 1990)</a:t>
            </a:r>
            <a:endParaRPr sz="150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Reusch v. Fountain (D. Md. 1994)</a:t>
            </a:r>
            <a:endParaRPr sz="2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90dd68aab_0_1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200"/>
              <a:t>State Complaint (2023): ESYS Predetermination and Unilateral Limitation</a:t>
            </a:r>
            <a:endParaRPr sz="3200"/>
          </a:p>
        </p:txBody>
      </p:sp>
      <p:pic>
        <p:nvPicPr>
          <p:cNvPr id="215" name="Google Shape;215;g3c90dd68aab_0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3c90dd68aab_0_10"/>
          <p:cNvSpPr txBox="1"/>
          <p:nvPr/>
        </p:nvSpPr>
        <p:spPr>
          <a:xfrm>
            <a:off x="4188550" y="36875"/>
            <a:ext cx="8003400" cy="6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1619"/>
                </a:solidFill>
              </a:rPr>
              <a:t>Allegation:</a:t>
            </a:r>
            <a:endParaRPr sz="2100" b="1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District staff member informed parent student was not eligible for ESYS</a:t>
            </a:r>
            <a:endParaRPr sz="2100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No documented IEP team discussion regarding ESY occurring prior to that communication to parent</a:t>
            </a:r>
            <a:endParaRPr sz="2100">
              <a:solidFill>
                <a:srgbClr val="16161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1619"/>
                </a:solidFill>
              </a:rPr>
              <a:t>Findings:</a:t>
            </a:r>
            <a:endParaRPr sz="2100" b="1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ESYS decisions must be made by the IEP team</a:t>
            </a:r>
            <a:endParaRPr sz="2100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District may not predetermine eligibility</a:t>
            </a:r>
            <a:endParaRPr sz="2100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District may not unilaterally limit type, amount or duration of ESYS</a:t>
            </a:r>
            <a:endParaRPr sz="2100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Parents are entitled to Prior Written Notice</a:t>
            </a:r>
            <a:endParaRPr sz="2100">
              <a:solidFill>
                <a:srgbClr val="16161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61619"/>
                </a:solidFill>
              </a:rPr>
              <a:t>Outcomes:</a:t>
            </a:r>
            <a:endParaRPr sz="2100" b="1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IEP meeting was convened</a:t>
            </a:r>
            <a:endParaRPr sz="2100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ESYS provided (12 two-hour sessions)</a:t>
            </a:r>
            <a:endParaRPr sz="2100">
              <a:solidFill>
                <a:srgbClr val="161619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161619"/>
              </a:buClr>
              <a:buSzPts val="2100"/>
              <a:buChar char="●"/>
            </a:pPr>
            <a:r>
              <a:rPr lang="en-US" sz="2100">
                <a:solidFill>
                  <a:srgbClr val="161619"/>
                </a:solidFill>
              </a:rPr>
              <a:t>Services delivered by special education teacher and associate within summer program</a:t>
            </a:r>
            <a:endParaRPr sz="2100">
              <a:solidFill>
                <a:srgbClr val="1616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cb1d8a7fe5_0_40"/>
          <p:cNvSpPr txBox="1">
            <a:spLocks noGrp="1"/>
          </p:cNvSpPr>
          <p:nvPr>
            <p:ph type="title"/>
          </p:nvPr>
        </p:nvSpPr>
        <p:spPr>
          <a:xfrm>
            <a:off x="799775" y="2712100"/>
            <a:ext cx="102648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Administrative Support</a:t>
            </a:r>
            <a:endParaRPr/>
          </a:p>
        </p:txBody>
      </p:sp>
      <p:sp>
        <p:nvSpPr>
          <p:cNvPr id="222" name="Google Shape;222;g3cb1d8a7fe5_0_40"/>
          <p:cNvSpPr txBox="1">
            <a:spLocks noGrp="1"/>
          </p:cNvSpPr>
          <p:nvPr>
            <p:ph type="body" idx="1"/>
          </p:nvPr>
        </p:nvSpPr>
        <p:spPr>
          <a:xfrm>
            <a:off x="1109135" y="6119287"/>
            <a:ext cx="14020800" cy="20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cb1d8a7fe5_0_0"/>
          <p:cNvSpPr txBox="1">
            <a:spLocks noGrp="1"/>
          </p:cNvSpPr>
          <p:nvPr>
            <p:ph type="title"/>
          </p:nvPr>
        </p:nvSpPr>
        <p:spPr>
          <a:xfrm>
            <a:off x="253338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ESYS ACHIEVE Report</a:t>
            </a:r>
            <a:endParaRPr/>
          </a:p>
        </p:txBody>
      </p:sp>
      <p:sp>
        <p:nvSpPr>
          <p:cNvPr id="228" name="Google Shape;228;g3cb1d8a7fe5_0_0"/>
          <p:cNvSpPr txBox="1"/>
          <p:nvPr/>
        </p:nvSpPr>
        <p:spPr>
          <a:xfrm>
            <a:off x="367925" y="737400"/>
            <a:ext cx="79506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➢"/>
            </a:pPr>
            <a:r>
              <a:rPr lang="en-US" sz="2800">
                <a:solidFill>
                  <a:schemeClr val="dk1"/>
                </a:solidFill>
              </a:rPr>
              <a:t>Reporting</a:t>
            </a:r>
            <a:endParaRPr sz="2800">
              <a:solidFill>
                <a:schemeClr val="dk1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➢"/>
            </a:pPr>
            <a:r>
              <a:rPr lang="en-US" sz="2800">
                <a:solidFill>
                  <a:schemeClr val="dk1"/>
                </a:solidFill>
              </a:rPr>
              <a:t>SE - ESY not yet determined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229" name="Google Shape;229;g3cb1d8a7fe5_0_0" descr="Image from ACHIEVE highlighting reports on the status of ESY Servic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16650"/>
            <a:ext cx="11887202" cy="435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cc4d97af8f_3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ESYS Status Report</a:t>
            </a:r>
            <a:endParaRPr/>
          </a:p>
        </p:txBody>
      </p:sp>
      <p:pic>
        <p:nvPicPr>
          <p:cNvPr id="235" name="Google Shape;235;g3cc4d97af8f_3_0" descr="Image of an ESYS Status Report exported from ACHIEVE into a spreadshee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7702"/>
            <a:ext cx="11887199" cy="354259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82f09c339b_25_3"/>
          <p:cNvSpPr txBox="1">
            <a:spLocks noGrp="1"/>
          </p:cNvSpPr>
          <p:nvPr>
            <p:ph type="title"/>
          </p:nvPr>
        </p:nvSpPr>
        <p:spPr>
          <a:xfrm>
            <a:off x="452275" y="0"/>
            <a:ext cx="11516568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Today’s Presenters</a:t>
            </a:r>
            <a:endParaRPr dirty="0"/>
          </a:p>
        </p:txBody>
      </p:sp>
      <p:sp>
        <p:nvSpPr>
          <p:cNvPr id="61" name="Google Shape;61;g382f09c339b_25_3" descr="Name:  Matt Cretsinger&#10;Title: Regional Special Education Director-Heartland&#10;Division of Special Education&#10;"/>
          <p:cNvSpPr txBox="1"/>
          <p:nvPr/>
        </p:nvSpPr>
        <p:spPr>
          <a:xfrm>
            <a:off x="270875" y="4238725"/>
            <a:ext cx="3269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Name:  </a:t>
            </a:r>
            <a:r>
              <a:rPr lang="en-US" sz="1600" b="1">
                <a:solidFill>
                  <a:schemeClr val="dk1"/>
                </a:solidFill>
              </a:rPr>
              <a:t>Angelisa Fynaardt</a:t>
            </a:r>
            <a:endParaRPr sz="16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Title: </a:t>
            </a:r>
            <a:r>
              <a:rPr lang="en-US" sz="1600" i="0" u="none" strike="noStrike" cap="none">
                <a:solidFill>
                  <a:schemeClr val="dk1"/>
                </a:solidFill>
              </a:rPr>
              <a:t>Division Administrator for </a:t>
            </a:r>
            <a:r>
              <a:rPr lang="en-US" sz="1600">
                <a:solidFill>
                  <a:schemeClr val="dk1"/>
                </a:solidFill>
              </a:rPr>
              <a:t>Special</a:t>
            </a:r>
            <a:r>
              <a:rPr lang="en-US" sz="1600" i="0" u="none" strike="noStrike" cap="none">
                <a:solidFill>
                  <a:schemeClr val="dk1"/>
                </a:solidFill>
              </a:rPr>
              <a:t> Education Continuous Improvement &amp; </a:t>
            </a:r>
            <a:r>
              <a:rPr lang="en-US" sz="1600">
                <a:solidFill>
                  <a:schemeClr val="dk1"/>
                </a:solidFill>
              </a:rPr>
              <a:t>Compliance; </a:t>
            </a:r>
            <a:r>
              <a:rPr lang="en-US" sz="1600" i="0" u="none" strike="noStrike" cap="none">
                <a:solidFill>
                  <a:schemeClr val="dk1"/>
                </a:solidFill>
              </a:rPr>
              <a:t>Regional Special Education Director-</a:t>
            </a:r>
            <a:r>
              <a:rPr lang="en-US" sz="1600">
                <a:solidFill>
                  <a:schemeClr val="dk1"/>
                </a:solidFill>
              </a:rPr>
              <a:t>Great Prairie</a:t>
            </a:r>
            <a:endParaRPr sz="16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>
                <a:solidFill>
                  <a:schemeClr val="dk1"/>
                </a:solidFill>
              </a:rPr>
              <a:t>Division of Special Education</a:t>
            </a:r>
            <a:endParaRPr sz="16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60" name="Google Shape;60;g382f09c339b_25_3" descr="Photo of Angelisa Fynaard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636" y="1619925"/>
            <a:ext cx="2004150" cy="250580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82f09c339b_25_3" descr="Name:  Matt Cretsinger&#10;Title: Regional Special Education Director-Heartland&#10;Division of Special Education&#10;"/>
          <p:cNvSpPr txBox="1"/>
          <p:nvPr/>
        </p:nvSpPr>
        <p:spPr>
          <a:xfrm>
            <a:off x="4461153" y="4341875"/>
            <a:ext cx="3269700" cy="14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Name:  Matt Cretsinger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Title: </a:t>
            </a:r>
            <a:r>
              <a:rPr lang="en-US" sz="1600" i="0" u="none" strike="noStrike" cap="none">
                <a:solidFill>
                  <a:schemeClr val="dk1"/>
                </a:solidFill>
              </a:rPr>
              <a:t>Regional Special Education Director-Heartland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Special Education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382f09c339b_25_3" descr="Photo of Matt Cretsing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567" y="1605250"/>
            <a:ext cx="2004151" cy="250545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382f09c339b_25_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463382" y="4321475"/>
            <a:ext cx="32697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Name: </a:t>
            </a:r>
            <a:r>
              <a:rPr lang="en-US" sz="1600" b="1" i="0" u="none" strike="noStrike" cap="none">
                <a:solidFill>
                  <a:schemeClr val="dk1"/>
                </a:solidFill>
              </a:rPr>
              <a:t>Betsy Lin</a:t>
            </a:r>
            <a:endParaRPr sz="1600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Title: </a:t>
            </a:r>
            <a:r>
              <a:rPr lang="en-US" sz="1600" i="0" u="none" strike="noStrike" cap="none">
                <a:solidFill>
                  <a:schemeClr val="dk1"/>
                </a:solidFill>
              </a:rPr>
              <a:t>Bureau Chief,</a:t>
            </a:r>
            <a:endParaRPr sz="16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Student Evaluation, Instruction, and Services,</a:t>
            </a:r>
            <a:endParaRPr sz="1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Special Education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382f09c339b_25_3" descr="Photo of Betsy Li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6159" y="1619925"/>
            <a:ext cx="2004149" cy="2504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b1d8a7fe5_0_46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Considerations for Administrative Support</a:t>
            </a:r>
            <a:endParaRPr dirty="0"/>
          </a:p>
        </p:txBody>
      </p:sp>
      <p:sp>
        <p:nvSpPr>
          <p:cNvPr id="241" name="Google Shape;241;g3cb1d8a7fe5_0_46"/>
          <p:cNvSpPr txBox="1">
            <a:spLocks noGrp="1"/>
          </p:cNvSpPr>
          <p:nvPr>
            <p:ph type="body" idx="1"/>
          </p:nvPr>
        </p:nvSpPr>
        <p:spPr>
          <a:xfrm>
            <a:off x="689100" y="997275"/>
            <a:ext cx="10813800" cy="525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Be an active participant in individualized decisions regarding ESYS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Support the IEP team in the development of ESYS plans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Monitor dates for ESYS decisions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Ensure Prior Written Notices are appropriately documented and sent to families prior to implementation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Allocate appropriate licensed staff and location for ESYS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 sz="2400"/>
              <a:t>Monitor ESYS data is collected after the break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c4d97af8f_3_61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Questions from the Field</a:t>
            </a:r>
            <a:endParaRPr/>
          </a:p>
        </p:txBody>
      </p:sp>
      <p:sp>
        <p:nvSpPr>
          <p:cNvPr id="247" name="Google Shape;247;g3cc4d97af8f_3_61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Please post your questions in the Q&amp;A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Contact your RSED with any follow up questions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Slides will be posted on the DE website after the webinar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Policy &amp; Practice Webinar Series &amp; Recordings | Department of Education</a:t>
            </a:r>
            <a:endParaRPr sz="20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a59ab1a9eb_0_0"/>
          <p:cNvSpPr txBox="1">
            <a:spLocks noGrp="1"/>
          </p:cNvSpPr>
          <p:nvPr>
            <p:ph type="title"/>
          </p:nvPr>
        </p:nvSpPr>
        <p:spPr>
          <a:xfrm>
            <a:off x="452284" y="3"/>
            <a:ext cx="150264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Future Policy and Practice Webinars</a:t>
            </a:r>
            <a:endParaRPr/>
          </a:p>
        </p:txBody>
      </p:sp>
      <p:sp>
        <p:nvSpPr>
          <p:cNvPr id="253" name="Google Shape;253;g3a59ab1a9eb_0_0"/>
          <p:cNvSpPr txBox="1">
            <a:spLocks noGrp="1"/>
          </p:cNvSpPr>
          <p:nvPr>
            <p:ph type="body" idx="1"/>
          </p:nvPr>
        </p:nvSpPr>
        <p:spPr>
          <a:xfrm>
            <a:off x="452275" y="1080150"/>
            <a:ext cx="11604000" cy="53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Upcoming Topics and Dates</a:t>
            </a:r>
            <a:r>
              <a:rPr lang="en-US" sz="2600"/>
              <a:t> (</a:t>
            </a:r>
            <a:r>
              <a:rPr lang="en-US" sz="2600">
                <a:solidFill>
                  <a:srgbClr val="262828"/>
                </a:solidFill>
              </a:rPr>
              <a:t>8:30 am - 9:30 am)</a:t>
            </a:r>
            <a:endParaRPr sz="26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600">
                <a:solidFill>
                  <a:srgbClr val="262828"/>
                </a:solidFill>
              </a:rPr>
              <a:t>April 8, 2026: FAPE - Special Requests</a:t>
            </a:r>
            <a:endParaRPr sz="26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600">
                <a:solidFill>
                  <a:srgbClr val="262828"/>
                </a:solidFill>
              </a:rPr>
              <a:t>May 13, 2026: Dispute Resolution</a:t>
            </a:r>
            <a:endParaRPr sz="260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●"/>
            </a:pPr>
            <a:r>
              <a:rPr lang="en-US" sz="2600">
                <a:solidFill>
                  <a:srgbClr val="262828"/>
                </a:solidFill>
              </a:rPr>
              <a:t>June 10, 2026: End of Year Program Evaluation (ACHIEVE) and Year-to-Year Data Comparison</a:t>
            </a:r>
            <a:endParaRPr sz="2600">
              <a:solidFill>
                <a:srgbClr val="26282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300"/>
              </a:spcAft>
              <a:buSzPts val="1800"/>
              <a:buNone/>
            </a:pPr>
            <a:endParaRPr sz="2900"/>
          </a:p>
        </p:txBody>
      </p:sp>
      <p:pic>
        <p:nvPicPr>
          <p:cNvPr id="254" name="Google Shape;254;g3a59ab1a9eb_0_0" descr="Graphic for the Special Education Policy and Practice Webinar Serie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4876" y="4196150"/>
            <a:ext cx="2697651" cy="202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2f09c339b_25_43"/>
          <p:cNvSpPr txBox="1">
            <a:spLocks noGrp="1"/>
          </p:cNvSpPr>
          <p:nvPr>
            <p:ph type="title"/>
          </p:nvPr>
        </p:nvSpPr>
        <p:spPr>
          <a:xfrm>
            <a:off x="452275" y="1"/>
            <a:ext cx="150264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200" dirty="0"/>
              <a:t>Learning Objectives</a:t>
            </a:r>
            <a:endParaRPr sz="3200" dirty="0"/>
          </a:p>
        </p:txBody>
      </p:sp>
      <p:sp>
        <p:nvSpPr>
          <p:cNvPr id="67" name="Google Shape;67;g382f09c339b_25_43"/>
          <p:cNvSpPr txBox="1">
            <a:spLocks noGrp="1"/>
          </p:cNvSpPr>
          <p:nvPr>
            <p:ph type="body" idx="1"/>
          </p:nvPr>
        </p:nvSpPr>
        <p:spPr>
          <a:xfrm>
            <a:off x="281825" y="890425"/>
            <a:ext cx="11673300" cy="51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/>
              <a:t>Participants will be able to: </a:t>
            </a:r>
            <a:endParaRPr sz="2300" b="1" dirty="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Articulate the legal requirements and rationale for providing Extended School Year Services (ESYS) as part of a Free Appropriate Public Education (FAPE).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Facilitate and oversee IEP team discussions regarding ESYS eligibility using multiple sources of individualized data.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Identify common pitfalls or misunderstandings related to ESYS eligibility and service provision.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Determine when ESYS are appropriate to maintain critical skills and ensure continued access to FAPE.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dirty="0"/>
              <a:t>Ensure ESYS decisions are team-based, defensible and applied consistently across students and services.</a:t>
            </a:r>
            <a:endParaRPr sz="2300" dirty="0"/>
          </a:p>
          <a:p>
            <a:pPr marL="457200" lvl="0" indent="-3746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300"/>
              <a:buAutoNum type="arabicPeriod"/>
            </a:pPr>
            <a:r>
              <a:rPr lang="en-US" sz="2300" dirty="0"/>
              <a:t>Describe the administrator’s role in overseeing ESYS decision-making, implementation and documentation.</a:t>
            </a:r>
            <a:endParaRPr sz="4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2f09c339b_25_231"/>
          <p:cNvSpPr txBox="1">
            <a:spLocks noGrp="1"/>
          </p:cNvSpPr>
          <p:nvPr>
            <p:ph type="title"/>
          </p:nvPr>
        </p:nvSpPr>
        <p:spPr>
          <a:xfrm>
            <a:off x="893975" y="2806300"/>
            <a:ext cx="50520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Policy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c8030bc17d_2_109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200" dirty="0"/>
              <a:t>Individuals with Disabilities Education Act (IDEA) 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200" dirty="0"/>
              <a:t>         and 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IA Admin Code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281 — 41.106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dirty="0"/>
          </a:p>
        </p:txBody>
      </p:sp>
      <p:pic>
        <p:nvPicPr>
          <p:cNvPr id="78" name="Google Shape;78;g3c8030bc17d_2_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3c8030bc17d_2_109" descr="Infinity 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98051" y="5064596"/>
            <a:ext cx="1919100" cy="11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c8030bc17d_2_109"/>
          <p:cNvSpPr txBox="1"/>
          <p:nvPr/>
        </p:nvSpPr>
        <p:spPr>
          <a:xfrm>
            <a:off x="4199650" y="97575"/>
            <a:ext cx="7843800" cy="6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</a:rPr>
              <a:t>§ 300.106 Extended school year services. 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</a:rPr>
              <a:t>(a) General. </a:t>
            </a:r>
            <a:endParaRPr sz="2200" b="1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(1) Each public agency must ensure that extended school year services are available as necessary to provide FAPE, consistent with paragraph (a)(2) of this section. </a:t>
            </a:r>
            <a:endParaRPr sz="22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(2) Extended school year services must be provided only if a child's IEP Team determines, on an individual basis, in accordance with §§ 300.320 through 300.324, that the services are necessary for the provision of FAPE to the child. </a:t>
            </a:r>
            <a:endParaRPr sz="2200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(3) In implementing the requirements of this section, a public agency may not – </a:t>
            </a:r>
            <a:endParaRPr sz="220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(i) Limit extended school year services to particular categories of disability; or </a:t>
            </a:r>
            <a:endParaRPr sz="2200">
              <a:solidFill>
                <a:schemeClr val="dk1"/>
              </a:solidFill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(ii) Unilaterally limit the type, amount, or duration of those services.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8030bc17d_2_117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200" dirty="0"/>
              <a:t>Individuals with Disabilities Education Act (IDEA) 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sz="3200" dirty="0"/>
              <a:t>         and 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IA Admin Code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281 — 41.106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endParaRPr dirty="0"/>
          </a:p>
        </p:txBody>
      </p:sp>
      <p:pic>
        <p:nvPicPr>
          <p:cNvPr id="86" name="Google Shape;86;g3c8030bc17d_2_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3c8030bc17d_2_117" descr="Infinity Imag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19451" y="5064596"/>
            <a:ext cx="1919100" cy="11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3c8030bc17d_2_117"/>
          <p:cNvSpPr txBox="1"/>
          <p:nvPr/>
        </p:nvSpPr>
        <p:spPr>
          <a:xfrm>
            <a:off x="4362450" y="338500"/>
            <a:ext cx="7573200" cy="4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§ 300.106 Extended school year services.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(b) Definition. 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As used in this section, the term extended school year services means special education and related services that - </a:t>
            </a:r>
            <a:endParaRPr sz="2400" dirty="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(1) Are provided to a child with a disability -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(</a:t>
            </a:r>
            <a:r>
              <a:rPr lang="en-US" sz="2400" dirty="0" err="1">
                <a:solidFill>
                  <a:schemeClr val="dk1"/>
                </a:solidFill>
              </a:rPr>
              <a:t>i</a:t>
            </a:r>
            <a:r>
              <a:rPr lang="en-US" sz="2400" dirty="0">
                <a:solidFill>
                  <a:schemeClr val="dk1"/>
                </a:solidFill>
              </a:rPr>
              <a:t>) Beyond the normal school year of the public agency;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(ii) In accordance with the child's IEP; and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(iii) At no cost to the parents of the child; and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(2) Meet the standards of the SEA.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8030bc17d_2_124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Important Considerations for ESYS</a:t>
            </a:r>
            <a:endParaRPr/>
          </a:p>
        </p:txBody>
      </p:sp>
      <p:sp>
        <p:nvSpPr>
          <p:cNvPr id="94" name="Google Shape;94;g3c8030bc17d_2_124"/>
          <p:cNvSpPr txBox="1">
            <a:spLocks noGrp="1"/>
          </p:cNvSpPr>
          <p:nvPr>
            <p:ph type="body" idx="1"/>
          </p:nvPr>
        </p:nvSpPr>
        <p:spPr>
          <a:xfrm>
            <a:off x="567225" y="1362200"/>
            <a:ext cx="11041800" cy="435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ESYS is required if it is necessary to provide a FAPE.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ESYS decisions are to be individualized.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ESYS must be provided by appropriately licensed personnel, based on the nature of the ESYS provided.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IDEA’s requirements for the development, implementation and revision of IEPs apply to ESYS.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AutoNum type="arabicPeriod"/>
            </a:pPr>
            <a:r>
              <a:rPr lang="en-US" sz="2400"/>
              <a:t>IEP Teams must consider ESYS for children who have “support services only” IEPs.</a:t>
            </a:r>
            <a:endParaRPr sz="2400"/>
          </a:p>
        </p:txBody>
      </p:sp>
      <p:sp>
        <p:nvSpPr>
          <p:cNvPr id="95" name="Google Shape;95;g3c8030bc17d_2_124"/>
          <p:cNvSpPr txBox="1"/>
          <p:nvPr/>
        </p:nvSpPr>
        <p:spPr>
          <a:xfrm>
            <a:off x="3100200" y="5984274"/>
            <a:ext cx="909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Extended School Year Services (ESYS): General Guidance | Iowa IDEA Information</a:t>
            </a:r>
            <a:r>
              <a:rPr lang="en-US" sz="1500">
                <a:solidFill>
                  <a:schemeClr val="dk1"/>
                </a:solidFill>
              </a:rPr>
              <a:t> (2026)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8030bc17d_2_13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Considerations for ESYS (continued)</a:t>
            </a:r>
            <a:endParaRPr/>
          </a:p>
        </p:txBody>
      </p:sp>
      <p:sp>
        <p:nvSpPr>
          <p:cNvPr id="101" name="Google Shape;101;g3c8030bc17d_2_130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6"/>
            </a:pPr>
            <a:r>
              <a:rPr lang="en-US" sz="2400"/>
              <a:t>IEP Teams must consider ESYS for children with disabilities who are enrolled in accredited nonpublic schools.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6"/>
            </a:pPr>
            <a:r>
              <a:rPr lang="en-US" sz="2400"/>
              <a:t>The IEP process and decision for ESYS is ongoing.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6"/>
            </a:pPr>
            <a:r>
              <a:rPr lang="en-US" sz="2400"/>
              <a:t>IEP Teams must make the ESYS determination annually.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6"/>
            </a:pPr>
            <a:r>
              <a:rPr lang="en-US" sz="2400"/>
              <a:t>ESYS does not need to solely be extended </a:t>
            </a:r>
            <a:r>
              <a:rPr lang="en-US" sz="2400" i="1"/>
              <a:t>school year</a:t>
            </a:r>
            <a:r>
              <a:rPr lang="en-US" sz="2400"/>
              <a:t>, it could also include extended day, school week or alterations to the school calendar.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6"/>
            </a:pPr>
            <a:r>
              <a:rPr lang="en-US" sz="2400"/>
              <a:t>ESYS is not provided for non-education needs or non-FAPE educational needs.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02" name="Google Shape;102;g3c8030bc17d_2_130"/>
          <p:cNvSpPr txBox="1"/>
          <p:nvPr/>
        </p:nvSpPr>
        <p:spPr>
          <a:xfrm>
            <a:off x="3065275" y="6116500"/>
            <a:ext cx="912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Source: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Extended School Year Services (ESYS): General Guidance | Iowa IDEA Information </a:t>
            </a:r>
            <a:r>
              <a:rPr lang="en-US" sz="1500">
                <a:solidFill>
                  <a:schemeClr val="dk1"/>
                </a:solidFill>
              </a:rPr>
              <a:t>(2026)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2316</Words>
  <Application>Microsoft Office PowerPoint</Application>
  <PresentationFormat>Widescreen</PresentationFormat>
  <Paragraphs>217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PT Sans Narrow</vt:lpstr>
      <vt:lpstr>Roboto</vt:lpstr>
      <vt:lpstr>Times New Roman</vt:lpstr>
      <vt:lpstr>Theme1</vt:lpstr>
      <vt:lpstr>Special Education Policy and Practice Webinar Series</vt:lpstr>
      <vt:lpstr>Welcome</vt:lpstr>
      <vt:lpstr>Today’s Presenters</vt:lpstr>
      <vt:lpstr>Learning Objectives</vt:lpstr>
      <vt:lpstr>Policy</vt:lpstr>
      <vt:lpstr>Individuals with Disabilities Education Act (IDEA)           and  IA Admin Code 281 — 41.106  </vt:lpstr>
      <vt:lpstr>Individuals with Disabilities Education Act (IDEA)           and  IA Admin Code 281 — 41.106   </vt:lpstr>
      <vt:lpstr>Important Considerations for ESYS</vt:lpstr>
      <vt:lpstr>Important Considerations for ESYS (continued)</vt:lpstr>
      <vt:lpstr>ESYS is a Service Not a Program</vt:lpstr>
      <vt:lpstr>Practice</vt:lpstr>
      <vt:lpstr>ESYS Decision Making: Data to be Considered  </vt:lpstr>
      <vt:lpstr>Need for ESYS: Recoupment-and-Regression     </vt:lpstr>
      <vt:lpstr>Need for ESYS: Recoupment-and-Regression   </vt:lpstr>
      <vt:lpstr>Need for ESYS: Rare and Unusual Circumstances   </vt:lpstr>
      <vt:lpstr>Need for ESYS: Other Considerations        </vt:lpstr>
      <vt:lpstr>ESYS Decision Making: Goal Area of Concern    </vt:lpstr>
      <vt:lpstr>ESYS Service Delivery Examples</vt:lpstr>
      <vt:lpstr>Need for ESYS: More Considerations</vt:lpstr>
      <vt:lpstr>Common Misunderstandings</vt:lpstr>
      <vt:lpstr>ESYS in ACHIEVE</vt:lpstr>
      <vt:lpstr>ESYS Documentation</vt:lpstr>
      <vt:lpstr>Legal Overview</vt:lpstr>
      <vt:lpstr>Regression, Recoupment and Individualization</vt:lpstr>
      <vt:lpstr>Predictive Evidence and Expanded ESYS Analysis</vt:lpstr>
      <vt:lpstr>State Complaint (2023): ESYS Predetermination and Unilateral Limitation</vt:lpstr>
      <vt:lpstr>Administrative Support</vt:lpstr>
      <vt:lpstr>ESYS ACHIEVE Report</vt:lpstr>
      <vt:lpstr>ESYS Status Report</vt:lpstr>
      <vt:lpstr>Considerations for Administrative Support</vt:lpstr>
      <vt:lpstr>Questions from the Field</vt:lpstr>
      <vt:lpstr>Future Policy and Practice Webinars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Iowa Department of Education</dc:creator>
  <cp:lastModifiedBy>Albers, Lisa [IDOE]</cp:lastModifiedBy>
  <cp:revision>3</cp:revision>
  <dcterms:created xsi:type="dcterms:W3CDTF">2022-10-28T01:47:54Z</dcterms:created>
  <dcterms:modified xsi:type="dcterms:W3CDTF">2026-03-12T21:46:53Z</dcterms:modified>
</cp:coreProperties>
</file>