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ptAJkORrgNT35up4i9sllX5fle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p:cViewPr varScale="1">
        <p:scale>
          <a:sx n="105" d="100"/>
          <a:sy n="105" d="100"/>
        </p:scale>
        <p:origin x="798"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6" name="Google Shape;9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2" name="Google Shape;10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cef633ba0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g3cef633ba0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7" name="Google Shape;11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9" name="Google Shape;39;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5" name="Google Shape;4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1" name="Google Shape;5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ef633ba06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8" name="Google Shape;58;g3cef633ba06_1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cef633ba06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5" name="Google Shape;65;g3cef633ba06_1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2" name="Google Shape;7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cef633ba06_1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1" name="Google Shape;81;g3cef633ba06_1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0" name="Google Shape;9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13"/>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13"/>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13"/>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14"/>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Arial"/>
              <a:ea typeface="Arial"/>
              <a:cs typeface="Arial"/>
              <a:sym typeface="Arial"/>
            </a:endParaRPr>
          </a:p>
        </p:txBody>
      </p:sp>
      <p:sp>
        <p:nvSpPr>
          <p:cNvPr id="14" name="Google Shape;14;p14"/>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14"/>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15"/>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a:ea typeface="Arial"/>
              <a:cs typeface="Arial"/>
              <a:sym typeface="Arial"/>
            </a:endParaRPr>
          </a:p>
        </p:txBody>
      </p:sp>
      <p:sp>
        <p:nvSpPr>
          <p:cNvPr id="18" name="Google Shape;18;p15"/>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5"/>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0"/>
        <p:cNvGrpSpPr/>
        <p:nvPr/>
      </p:nvGrpSpPr>
      <p:grpSpPr>
        <a:xfrm>
          <a:off x="0" y="0"/>
          <a:ext cx="0" cy="0"/>
          <a:chOff x="0" y="0"/>
          <a:chExt cx="0" cy="0"/>
        </a:xfrm>
      </p:grpSpPr>
      <p:sp>
        <p:nvSpPr>
          <p:cNvPr id="21" name="Google Shape;21;p16"/>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a:ea typeface="Arial"/>
              <a:cs typeface="Arial"/>
              <a:sym typeface="Arial"/>
            </a:endParaRPr>
          </a:p>
        </p:txBody>
      </p:sp>
      <p:sp>
        <p:nvSpPr>
          <p:cNvPr id="22" name="Google Shape;22;p16"/>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4"/>
        <p:cNvGrpSpPr/>
        <p:nvPr/>
      </p:nvGrpSpPr>
      <p:grpSpPr>
        <a:xfrm>
          <a:off x="0" y="0"/>
          <a:ext cx="0" cy="0"/>
          <a:chOff x="0" y="0"/>
          <a:chExt cx="0" cy="0"/>
        </a:xfrm>
      </p:grpSpPr>
      <p:sp>
        <p:nvSpPr>
          <p:cNvPr id="25" name="Google Shape;25;p17"/>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a:ea typeface="Arial"/>
              <a:cs typeface="Arial"/>
              <a:sym typeface="Arial"/>
            </a:endParaRPr>
          </a:p>
        </p:txBody>
      </p:sp>
      <p:sp>
        <p:nvSpPr>
          <p:cNvPr id="26" name="Google Shape;26;p17"/>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7"/>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8" name="Google Shape;28;p17"/>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9" name="Google Shape;29;p17"/>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0" name="Google Shape;30;p17"/>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my.vybiral@iow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e.iowa.gov/media/12528/download?inlin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cs.google.com/document/d/1PoerL25XWNLwMZnSdiN_1STwqwJsCpXNn5vb5vqA92E/edit?usp=drive_link" TargetMode="External"/><Relationship Id="rId7" Type="http://schemas.openxmlformats.org/officeDocument/2006/relationships/hyperlink" Target="https://drive.google.com/drive/folders/1NffLMdPW-VHFV93wVhv0jS02TE5lQIh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docs.google.com/spreadsheets/d/1X-fbXJ62EexxzCl7dCOGBjtGSsBaJ_0X1_5vSrfYCGc/edit?usp=drive_link" TargetMode="External"/><Relationship Id="rId5" Type="http://schemas.openxmlformats.org/officeDocument/2006/relationships/hyperlink" Target="https://docs.google.com/document/d/1GDTRJbWhMCjQ9ZW75Nboe6Nagd4h9-GgCGQP1IBooiE/edit?usp=drive_link" TargetMode="External"/><Relationship Id="rId4" Type="http://schemas.openxmlformats.org/officeDocument/2006/relationships/hyperlink" Target="https://docs.google.com/document/d/11kG1oCOCaorsN06tjHfLMWPC1zGDLKrsAVuqkIHDn4g/edit?usp=drive_link"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hyperlink" Target="https://educate.iowa.gov/media/12528/download?inlin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e.iowa.gov/higher-ed/cte/perkins-v#perkins-v-secondary-and-post-secondary-monitorin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educate.iowa.gov/higher-ed/cte/iowa-quality/programs-study" TargetMode="External"/><Relationship Id="rId4" Type="http://schemas.openxmlformats.org/officeDocument/2006/relationships/hyperlink" Target="http://www.iowastics.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govinfo.gov/content/pkg/CFR-2018-title2-vol1/pdf/CFR-2018-title2-vol1-sec200-430.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mailto:amy.vybiral@iowa.gov" TargetMode="External"/><Relationship Id="rId5" Type="http://schemas.openxmlformats.org/officeDocument/2006/relationships/hyperlink" Target="mailto:jeffrey.fletcher@iowa.gov" TargetMode="External"/><Relationship Id="rId4" Type="http://schemas.openxmlformats.org/officeDocument/2006/relationships/hyperlink" Target="https://educate.iowa.gov/higher-ed/cte/perkins-v#perkins-v-secondary-and-post-secondary-monitor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1021524"/>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lt1"/>
              </a:buClr>
              <a:buSzPts val="2400"/>
              <a:buFont typeface="Arial"/>
              <a:buNone/>
            </a:pPr>
            <a:r>
              <a:rPr lang="en-US" sz="3200" dirty="0"/>
              <a:t>#5 FY 2027 Perkins Job Descriptions &amp; Time and Effort</a:t>
            </a:r>
            <a:endParaRPr sz="5400" dirty="0"/>
          </a:p>
        </p:txBody>
      </p:sp>
      <p:sp>
        <p:nvSpPr>
          <p:cNvPr id="36" name="Google Shape;36;p1"/>
          <p:cNvSpPr txBox="1">
            <a:spLocks noGrp="1"/>
          </p:cNvSpPr>
          <p:nvPr>
            <p:ph type="subTitle" idx="1"/>
          </p:nvPr>
        </p:nvSpPr>
        <p:spPr>
          <a:xfrm>
            <a:off x="289270" y="3584448"/>
            <a:ext cx="11636841" cy="303201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750"/>
              </a:spcBef>
              <a:spcAft>
                <a:spcPts val="0"/>
              </a:spcAft>
              <a:buClr>
                <a:schemeClr val="lt1"/>
              </a:buClr>
              <a:buSzPts val="2200"/>
              <a:buNone/>
            </a:pP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1" i="0" u="none" strike="noStrike" cap="none" dirty="0">
                <a:latin typeface="Arial" panose="020B0604020202020204" pitchFamily="34" charset="0"/>
                <a:cs typeface="Arial" panose="020B0604020202020204" pitchFamily="34" charset="0"/>
              </a:rPr>
              <a:t>Amy Vybiral, MS Ed. </a:t>
            </a: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i="0" u="none" strike="noStrike" cap="none" dirty="0">
                <a:latin typeface="Arial" panose="020B0604020202020204" pitchFamily="34" charset="0"/>
                <a:cs typeface="Arial" panose="020B0604020202020204" pitchFamily="34" charset="0"/>
              </a:rPr>
              <a:t>Education Program Consultant</a:t>
            </a: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i="0" u="none" strike="noStrike" cap="none" dirty="0">
                <a:latin typeface="Arial" panose="020B0604020202020204" pitchFamily="34" charset="0"/>
                <a:cs typeface="Arial" panose="020B0604020202020204" pitchFamily="34" charset="0"/>
              </a:rPr>
              <a:t>Bureau of Community Colleges and Postsecondary Readiness</a:t>
            </a: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i="0" u="none" strike="noStrike" cap="none" dirty="0">
                <a:latin typeface="Arial" panose="020B0604020202020204" pitchFamily="34" charset="0"/>
                <a:cs typeface="Arial" panose="020B0604020202020204" pitchFamily="34" charset="0"/>
              </a:rPr>
              <a:t>515-339-4520</a:t>
            </a: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i="0" u="none" strike="noStrike" cap="none" dirty="0">
                <a:solidFill>
                  <a:schemeClr val="accent6"/>
                </a:solidFill>
                <a:latin typeface="Arial" panose="020B0604020202020204" pitchFamily="34" charset="0"/>
                <a:cs typeface="Arial" panose="020B0604020202020204" pitchFamily="34" charset="0"/>
              </a:rPr>
              <a:t> </a:t>
            </a:r>
            <a:r>
              <a:rPr lang="en-US" sz="1400" b="0" i="0" u="sng" strike="noStrike" cap="none" dirty="0">
                <a:solidFill>
                  <a:schemeClr val="accent6"/>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amy.vybiral@iowa.gov</a:t>
            </a:r>
            <a:endParaRPr sz="1400" b="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endParaRPr lang="en-US" sz="1400" b="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endParaRPr sz="1400" b="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dirty="0">
                <a:latin typeface="Arial" panose="020B0604020202020204" pitchFamily="34" charset="0"/>
                <a:cs typeface="Arial" panose="020B0604020202020204" pitchFamily="34" charset="0"/>
              </a:rPr>
              <a:t>Jeffrey Fletcher, PhD, MPA</a:t>
            </a:r>
            <a:endParaRPr sz="140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dirty="0">
                <a:latin typeface="Arial" panose="020B0604020202020204" pitchFamily="34" charset="0"/>
                <a:cs typeface="Arial" panose="020B0604020202020204" pitchFamily="34" charset="0"/>
              </a:rPr>
              <a:t>Education Program Consultant</a:t>
            </a:r>
            <a:endParaRPr sz="1400" b="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dirty="0">
                <a:latin typeface="Arial" panose="020B0604020202020204" pitchFamily="34" charset="0"/>
                <a:cs typeface="Arial" panose="020B0604020202020204" pitchFamily="34" charset="0"/>
              </a:rPr>
              <a:t>515-321-7309</a:t>
            </a:r>
            <a:endParaRPr sz="1400" b="0" dirty="0">
              <a:latin typeface="Arial" panose="020B0604020202020204" pitchFamily="34" charset="0"/>
              <a:cs typeface="Arial" panose="020B0604020202020204" pitchFamily="34" charset="0"/>
            </a:endParaRPr>
          </a:p>
          <a:p>
            <a:pPr marL="0" marR="0" lvl="0" indent="0" algn="r" rtl="0">
              <a:lnSpc>
                <a:spcPct val="100000"/>
              </a:lnSpc>
              <a:spcBef>
                <a:spcPts val="0"/>
              </a:spcBef>
              <a:spcAft>
                <a:spcPts val="0"/>
              </a:spcAft>
              <a:buClr>
                <a:srgbClr val="000000"/>
              </a:buClr>
              <a:buSzPts val="1900"/>
              <a:buFont typeface="Arial"/>
              <a:buNone/>
            </a:pPr>
            <a:r>
              <a:rPr lang="en-US" sz="1400" b="0" dirty="0">
                <a:solidFill>
                  <a:schemeClr val="accent6"/>
                </a:solidFill>
                <a:latin typeface="Arial" panose="020B0604020202020204" pitchFamily="34" charset="0"/>
                <a:cs typeface="Arial" panose="020B0604020202020204" pitchFamily="34" charset="0"/>
              </a:rPr>
              <a:t>jeffrey.fletcher@iowa.gov</a:t>
            </a:r>
            <a:endParaRPr sz="1400" b="0" dirty="0">
              <a:solidFill>
                <a:schemeClr val="accent6"/>
              </a:solidFill>
              <a:latin typeface="Arial" panose="020B0604020202020204" pitchFamily="34" charset="0"/>
              <a:cs typeface="Arial" panose="020B0604020202020204" pitchFamily="34" charset="0"/>
            </a:endParaRPr>
          </a:p>
          <a:p>
            <a:pPr marL="0" lvl="0" indent="0" algn="ctr" rtl="0">
              <a:lnSpc>
                <a:spcPct val="90000"/>
              </a:lnSpc>
              <a:spcBef>
                <a:spcPts val="750"/>
              </a:spcBef>
              <a:spcAft>
                <a:spcPts val="0"/>
              </a:spcAft>
              <a:buClr>
                <a:schemeClr val="lt1"/>
              </a:buClr>
              <a:buSzPts val="2200"/>
              <a:buNone/>
            </a:pPr>
            <a:endParaRPr sz="2200" dirty="0"/>
          </a:p>
        </p:txBody>
      </p:sp>
      <p:sp>
        <p:nvSpPr>
          <p:cNvPr id="2" name="TextBox 1">
            <a:extLst>
              <a:ext uri="{FF2B5EF4-FFF2-40B4-BE49-F238E27FC236}">
                <a16:creationId xmlns:a16="http://schemas.microsoft.com/office/drawing/2014/main" id="{5EE6AF5C-70C8-FB71-542D-8107ABF2990F}"/>
              </a:ext>
            </a:extLst>
          </p:cNvPr>
          <p:cNvSpPr txBox="1"/>
          <p:nvPr/>
        </p:nvSpPr>
        <p:spPr>
          <a:xfrm>
            <a:off x="3374136" y="2002536"/>
            <a:ext cx="5230368" cy="748923"/>
          </a:xfrm>
          <a:prstGeom prst="rect">
            <a:avLst/>
          </a:prstGeom>
          <a:noFill/>
        </p:spPr>
        <p:txBody>
          <a:bodyPr wrap="square" rtlCol="0">
            <a:spAutoFit/>
          </a:bodyPr>
          <a:lstStyle/>
          <a:p>
            <a:pPr marL="0" lvl="0" indent="0" algn="ctr" rtl="0">
              <a:lnSpc>
                <a:spcPct val="90000"/>
              </a:lnSpc>
              <a:spcBef>
                <a:spcPts val="0"/>
              </a:spcBef>
              <a:spcAft>
                <a:spcPts val="0"/>
              </a:spcAft>
              <a:buClr>
                <a:schemeClr val="lt1"/>
              </a:buClr>
              <a:buSzPts val="2200"/>
              <a:buNone/>
            </a:pPr>
            <a:r>
              <a:rPr lang="en-US" sz="2000" b="1" dirty="0">
                <a:solidFill>
                  <a:schemeClr val="bg1"/>
                </a:solidFill>
                <a:latin typeface="Arial" panose="020B0604020202020204" pitchFamily="34" charset="0"/>
                <a:cs typeface="Arial" panose="020B0604020202020204" pitchFamily="34" charset="0"/>
              </a:rPr>
              <a:t>March 11, 2026</a:t>
            </a:r>
          </a:p>
          <a:p>
            <a:pPr marL="0" lvl="0" indent="0" algn="ctr" rtl="0">
              <a:lnSpc>
                <a:spcPct val="90000"/>
              </a:lnSpc>
              <a:spcBef>
                <a:spcPts val="750"/>
              </a:spcBef>
              <a:spcAft>
                <a:spcPts val="0"/>
              </a:spcAft>
              <a:buClr>
                <a:schemeClr val="lt1"/>
              </a:buClr>
              <a:buSzPts val="2200"/>
              <a:buNone/>
            </a:pPr>
            <a:r>
              <a:rPr lang="en-US" sz="2000" b="1" dirty="0">
                <a:solidFill>
                  <a:schemeClr val="bg1"/>
                </a:solidFill>
                <a:latin typeface="Arial" panose="020B0604020202020204" pitchFamily="34" charset="0"/>
                <a:cs typeface="Arial" panose="020B0604020202020204" pitchFamily="34" charset="0"/>
              </a:rPr>
              <a:t>10:00 a.m. to 10:55 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9"/>
          <p:cNvSpPr txBox="1">
            <a:spLocks noGrp="1"/>
          </p:cNvSpPr>
          <p:nvPr>
            <p:ph type="title"/>
          </p:nvPr>
        </p:nvSpPr>
        <p:spPr>
          <a:xfrm>
            <a:off x="350963" y="-37173"/>
            <a:ext cx="11505000" cy="7374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2800" dirty="0"/>
              <a:t> Perkins Job Descriptions</a:t>
            </a:r>
            <a:endParaRPr sz="2800" dirty="0"/>
          </a:p>
        </p:txBody>
      </p:sp>
      <p:sp>
        <p:nvSpPr>
          <p:cNvPr id="99" name="Google Shape;99;p9"/>
          <p:cNvSpPr txBox="1">
            <a:spLocks noGrp="1"/>
          </p:cNvSpPr>
          <p:nvPr>
            <p:ph type="body" idx="1"/>
          </p:nvPr>
        </p:nvSpPr>
        <p:spPr>
          <a:xfrm>
            <a:off x="233334" y="897147"/>
            <a:ext cx="11740130" cy="5736566"/>
          </a:xfrm>
          <a:prstGeom prst="rect">
            <a:avLst/>
          </a:prstGeom>
          <a:noFill/>
          <a:ln>
            <a:noFill/>
          </a:ln>
        </p:spPr>
        <p:txBody>
          <a:bodyPr spcFirstLastPara="1" wrap="square" lIns="91425" tIns="91425" rIns="91425" bIns="91425" anchor="t" anchorCtr="0">
            <a:noAutofit/>
          </a:bodyPr>
          <a:lstStyle/>
          <a:p>
            <a:pPr marL="457200" lvl="0" indent="-342900" algn="l" rtl="0">
              <a:lnSpc>
                <a:spcPct val="125000"/>
              </a:lnSpc>
              <a:spcBef>
                <a:spcPts val="0"/>
              </a:spcBef>
              <a:spcAft>
                <a:spcPts val="0"/>
              </a:spcAft>
              <a:buClr>
                <a:srgbClr val="03617A"/>
              </a:buClr>
              <a:buSzPts val="1800"/>
              <a:buChar char="➔"/>
            </a:pPr>
            <a:r>
              <a:rPr lang="en-US" sz="1800" b="1" dirty="0">
                <a:solidFill>
                  <a:srgbClr val="03617A"/>
                </a:solidFill>
              </a:rPr>
              <a:t>Eligible</a:t>
            </a:r>
            <a:endParaRPr sz="1800" dirty="0"/>
          </a:p>
          <a:p>
            <a:pPr marL="514350" lvl="1" indent="-196850" algn="l" rtl="0">
              <a:lnSpc>
                <a:spcPct val="90000"/>
              </a:lnSpc>
              <a:spcBef>
                <a:spcPts val="375"/>
              </a:spcBef>
              <a:spcAft>
                <a:spcPts val="0"/>
              </a:spcAft>
              <a:buClr>
                <a:schemeClr val="dk1"/>
              </a:buClr>
              <a:buSzPts val="1800"/>
              <a:buChar char="•"/>
            </a:pPr>
            <a:r>
              <a:rPr lang="en-US" dirty="0"/>
              <a:t>Perkins activities one through six and administrative costs.</a:t>
            </a:r>
            <a:endParaRPr dirty="0"/>
          </a:p>
          <a:p>
            <a:pPr marL="514350" lvl="1" indent="-196850" algn="l" rtl="0">
              <a:lnSpc>
                <a:spcPct val="90000"/>
              </a:lnSpc>
              <a:spcBef>
                <a:spcPts val="375"/>
              </a:spcBef>
              <a:spcAft>
                <a:spcPts val="0"/>
              </a:spcAft>
              <a:buClr>
                <a:schemeClr val="dk1"/>
              </a:buClr>
              <a:buSzPts val="1800"/>
              <a:buChar char="•"/>
            </a:pPr>
            <a:r>
              <a:rPr lang="en-US" dirty="0"/>
              <a:t>Up to 100%</a:t>
            </a:r>
            <a:endParaRPr dirty="0"/>
          </a:p>
          <a:p>
            <a:pPr marL="514350" lvl="1" indent="-196850" algn="l" rtl="0">
              <a:lnSpc>
                <a:spcPct val="90000"/>
              </a:lnSpc>
              <a:spcBef>
                <a:spcPts val="375"/>
              </a:spcBef>
              <a:spcAft>
                <a:spcPts val="0"/>
              </a:spcAft>
              <a:buClr>
                <a:schemeClr val="dk1"/>
              </a:buClr>
              <a:buSzPts val="1800"/>
              <a:buChar char="•"/>
            </a:pPr>
            <a:r>
              <a:rPr lang="en-US" dirty="0"/>
              <a:t>Services extended to non-CTE related duties must be coded to other cost centers and documented within time and effort.</a:t>
            </a:r>
            <a:endParaRPr dirty="0"/>
          </a:p>
          <a:p>
            <a:pPr marL="514350" lvl="1" indent="-196850" algn="l" rtl="0">
              <a:lnSpc>
                <a:spcPct val="90000"/>
              </a:lnSpc>
              <a:spcBef>
                <a:spcPts val="375"/>
              </a:spcBef>
              <a:spcAft>
                <a:spcPts val="0"/>
              </a:spcAft>
              <a:buClr>
                <a:schemeClr val="dk1"/>
              </a:buClr>
              <a:buSzPts val="1800"/>
              <a:buChar char="•"/>
            </a:pPr>
            <a:r>
              <a:rPr lang="en-US" dirty="0"/>
              <a:t>Services extending to non-CTE students –see above.</a:t>
            </a:r>
            <a:endParaRPr dirty="0"/>
          </a:p>
          <a:p>
            <a:pPr marL="514350" lvl="1" indent="-196850" algn="l" rtl="0">
              <a:lnSpc>
                <a:spcPct val="90000"/>
              </a:lnSpc>
              <a:spcBef>
                <a:spcPts val="375"/>
              </a:spcBef>
              <a:spcAft>
                <a:spcPts val="0"/>
              </a:spcAft>
              <a:buSzPts val="1800"/>
              <a:buChar char="•"/>
            </a:pPr>
            <a:r>
              <a:rPr lang="en-US" dirty="0"/>
              <a:t>Job descriptions (with funding source percentages) must be on file.</a:t>
            </a:r>
            <a:endParaRPr dirty="0"/>
          </a:p>
          <a:p>
            <a:pPr marL="0" lvl="0" indent="0" algn="l" rtl="0">
              <a:lnSpc>
                <a:spcPct val="90000"/>
              </a:lnSpc>
              <a:spcBef>
                <a:spcPts val="375"/>
              </a:spcBef>
              <a:spcAft>
                <a:spcPts val="0"/>
              </a:spcAft>
              <a:buNone/>
            </a:pPr>
            <a:endParaRPr sz="1800" dirty="0"/>
          </a:p>
          <a:p>
            <a:pPr marL="514350" lvl="1" indent="-82550" algn="l" rtl="0">
              <a:lnSpc>
                <a:spcPct val="90000"/>
              </a:lnSpc>
              <a:spcBef>
                <a:spcPts val="375"/>
              </a:spcBef>
              <a:spcAft>
                <a:spcPts val="0"/>
              </a:spcAft>
              <a:buClr>
                <a:schemeClr val="dk1"/>
              </a:buClr>
              <a:buSzPts val="1400"/>
              <a:buNone/>
            </a:pPr>
            <a:endParaRPr dirty="0"/>
          </a:p>
          <a:p>
            <a:pPr marL="457200" lvl="0" indent="-342900" algn="l" rtl="0">
              <a:lnSpc>
                <a:spcPct val="125000"/>
              </a:lnSpc>
              <a:spcBef>
                <a:spcPts val="0"/>
              </a:spcBef>
              <a:spcAft>
                <a:spcPts val="0"/>
              </a:spcAft>
              <a:buClr>
                <a:srgbClr val="03617A"/>
              </a:buClr>
              <a:buSzPts val="1800"/>
              <a:buChar char="➔"/>
            </a:pPr>
            <a:r>
              <a:rPr lang="en-US" sz="1800" b="1" dirty="0">
                <a:solidFill>
                  <a:srgbClr val="03617A"/>
                </a:solidFill>
              </a:rPr>
              <a:t>Ineligible (requires accurate time and effort documentation):</a:t>
            </a:r>
            <a:endParaRPr sz="1800" dirty="0"/>
          </a:p>
          <a:p>
            <a:pPr marL="514350" lvl="1" indent="-196850" algn="l" rtl="0">
              <a:lnSpc>
                <a:spcPct val="90000"/>
              </a:lnSpc>
              <a:spcBef>
                <a:spcPts val="375"/>
              </a:spcBef>
              <a:spcAft>
                <a:spcPts val="0"/>
              </a:spcAft>
              <a:buClr>
                <a:schemeClr val="dk1"/>
              </a:buClr>
              <a:buSzPts val="1800"/>
              <a:buChar char="•"/>
            </a:pPr>
            <a:r>
              <a:rPr lang="en-US" dirty="0"/>
              <a:t>Any activity that exceeds the scope of career and technical education (supplanting).</a:t>
            </a:r>
            <a:endParaRPr dirty="0"/>
          </a:p>
          <a:p>
            <a:pPr marL="514350" lvl="1" indent="-196850" algn="l" rtl="0">
              <a:lnSpc>
                <a:spcPct val="90000"/>
              </a:lnSpc>
              <a:spcBef>
                <a:spcPts val="375"/>
              </a:spcBef>
              <a:spcAft>
                <a:spcPts val="0"/>
              </a:spcAft>
              <a:buSzPts val="1800"/>
              <a:buChar char="•"/>
            </a:pPr>
            <a:r>
              <a:rPr lang="en-US" dirty="0"/>
              <a:t>Time and Effort exists to document funding sources and activities to avoid supplanting.</a:t>
            </a:r>
            <a:endParaRPr dirty="0"/>
          </a:p>
          <a:p>
            <a:pPr marL="514350" lvl="1" indent="-82550" algn="l" rtl="0">
              <a:lnSpc>
                <a:spcPct val="90000"/>
              </a:lnSpc>
              <a:spcBef>
                <a:spcPts val="375"/>
              </a:spcBef>
              <a:spcAft>
                <a:spcPts val="0"/>
              </a:spcAft>
              <a:buClr>
                <a:schemeClr val="dk1"/>
              </a:buClr>
              <a:buSzPts val="1400"/>
              <a:buNone/>
            </a:pPr>
            <a:endParaRPr dirty="0"/>
          </a:p>
          <a:p>
            <a:pPr marL="342900" lvl="1" indent="0" algn="l" rtl="0">
              <a:lnSpc>
                <a:spcPct val="90000"/>
              </a:lnSpc>
              <a:spcBef>
                <a:spcPts val="375"/>
              </a:spcBef>
              <a:spcAft>
                <a:spcPts val="0"/>
              </a:spcAft>
              <a:buClr>
                <a:schemeClr val="dk1"/>
              </a:buClr>
              <a:buSzPts val="1400"/>
              <a:buNone/>
            </a:pPr>
            <a:endParaRPr dirty="0"/>
          </a:p>
          <a:p>
            <a:pPr marL="457200" lvl="0" indent="-342900" algn="l" rtl="0">
              <a:lnSpc>
                <a:spcPct val="125000"/>
              </a:lnSpc>
              <a:spcBef>
                <a:spcPts val="0"/>
              </a:spcBef>
              <a:spcAft>
                <a:spcPts val="0"/>
              </a:spcAft>
              <a:buClr>
                <a:srgbClr val="03617A"/>
              </a:buClr>
              <a:buSzPts val="1800"/>
              <a:buChar char="➔"/>
            </a:pPr>
            <a:r>
              <a:rPr lang="en-US" sz="1800" b="1" dirty="0">
                <a:solidFill>
                  <a:srgbClr val="03617A"/>
                </a:solidFill>
              </a:rPr>
              <a:t>Eligible Job Descriptions</a:t>
            </a:r>
            <a:endParaRPr sz="1800" b="1" dirty="0">
              <a:solidFill>
                <a:srgbClr val="03617A"/>
              </a:solidFill>
            </a:endParaRPr>
          </a:p>
          <a:p>
            <a:pPr marL="514350" lvl="1" indent="-171450" algn="l" rtl="0">
              <a:lnSpc>
                <a:spcPct val="125000"/>
              </a:lnSpc>
              <a:spcBef>
                <a:spcPts val="0"/>
              </a:spcBef>
              <a:spcAft>
                <a:spcPts val="0"/>
              </a:spcAft>
              <a:buClr>
                <a:srgbClr val="03617A"/>
              </a:buClr>
              <a:buSzPts val="1800"/>
              <a:buChar char="•"/>
            </a:pPr>
            <a:r>
              <a:rPr lang="en-US" b="1" dirty="0">
                <a:solidFill>
                  <a:srgbClr val="03617A"/>
                </a:solidFill>
              </a:rPr>
              <a:t>Use Perkins </a:t>
            </a:r>
            <a:r>
              <a:rPr lang="en-US" b="1" u="sng" dirty="0">
                <a:solidFill>
                  <a:schemeClr val="hlink"/>
                </a:solidFill>
                <a:hlinkClick r:id="rId3"/>
              </a:rPr>
              <a:t>reference activities</a:t>
            </a:r>
            <a:r>
              <a:rPr lang="en-US" b="1" dirty="0">
                <a:solidFill>
                  <a:srgbClr val="03617A"/>
                </a:solidFill>
              </a:rPr>
              <a:t> one through six and use CTE qualifiers.</a:t>
            </a:r>
            <a:endParaRPr b="1" dirty="0">
              <a:solidFill>
                <a:srgbClr val="03617A"/>
              </a:solidFill>
            </a:endParaRPr>
          </a:p>
          <a:p>
            <a:pPr marL="514350" lvl="1" indent="-171450" algn="l" rtl="0">
              <a:lnSpc>
                <a:spcPct val="125000"/>
              </a:lnSpc>
              <a:spcBef>
                <a:spcPts val="0"/>
              </a:spcBef>
              <a:spcAft>
                <a:spcPts val="0"/>
              </a:spcAft>
              <a:buClr>
                <a:srgbClr val="03617A"/>
              </a:buClr>
              <a:buSzPts val="1800"/>
              <a:buChar char="•"/>
            </a:pPr>
            <a:r>
              <a:rPr lang="en-US" b="1" dirty="0">
                <a:solidFill>
                  <a:srgbClr val="03617A"/>
                </a:solidFill>
              </a:rPr>
              <a:t>Select specific job duties from sample job descriptions or reference activities.</a:t>
            </a:r>
            <a:endParaRPr b="1" dirty="0">
              <a:solidFill>
                <a:srgbClr val="03617A"/>
              </a:solidFill>
            </a:endParaRPr>
          </a:p>
          <a:p>
            <a:pPr marL="457200" lvl="0" indent="-228600" algn="l" rtl="0">
              <a:lnSpc>
                <a:spcPct val="125000"/>
              </a:lnSpc>
              <a:spcBef>
                <a:spcPts val="0"/>
              </a:spcBef>
              <a:spcAft>
                <a:spcPts val="0"/>
              </a:spcAft>
              <a:buClr>
                <a:srgbClr val="03617A"/>
              </a:buClr>
              <a:buSzPts val="1200"/>
              <a:buNone/>
            </a:pPr>
            <a:endParaRPr sz="1800" dirty="0">
              <a:solidFill>
                <a:schemeClr val="dk1"/>
              </a:solidFill>
            </a:endParaRPr>
          </a:p>
          <a:p>
            <a:pPr marL="914400" lvl="0" indent="0" algn="l" rtl="0">
              <a:lnSpc>
                <a:spcPct val="125000"/>
              </a:lnSpc>
              <a:spcBef>
                <a:spcPts val="0"/>
              </a:spcBef>
              <a:spcAft>
                <a:spcPts val="0"/>
              </a:spcAft>
              <a:buClr>
                <a:schemeClr val="dk1"/>
              </a:buClr>
              <a:buSzPts val="1800"/>
              <a:buNone/>
            </a:pPr>
            <a:endParaRPr sz="1800" dirty="0">
              <a:solidFill>
                <a:schemeClr val="accent4"/>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0"/>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2800" dirty="0"/>
              <a:t>Salaries by Perkins Activity </a:t>
            </a:r>
            <a:endParaRPr sz="2800" dirty="0"/>
          </a:p>
        </p:txBody>
      </p:sp>
      <p:sp>
        <p:nvSpPr>
          <p:cNvPr id="105" name="Google Shape;105;p10"/>
          <p:cNvSpPr txBox="1"/>
          <p:nvPr/>
        </p:nvSpPr>
        <p:spPr>
          <a:xfrm>
            <a:off x="304292" y="884926"/>
            <a:ext cx="11339400" cy="1015632"/>
          </a:xfrm>
          <a:prstGeom prst="rect">
            <a:avLst/>
          </a:prstGeom>
          <a:noFill/>
          <a:ln>
            <a:noFill/>
          </a:ln>
        </p:spPr>
        <p:txBody>
          <a:bodyPr spcFirstLastPara="1" wrap="square" lIns="91425" tIns="91425" rIns="91425" bIns="91425" anchor="t" anchorCtr="0">
            <a:spAutoFit/>
          </a:bodyPr>
          <a:lstStyle/>
          <a:p>
            <a:pPr marL="0" marR="0" lvl="0" indent="0" algn="l" rtl="0">
              <a:lnSpc>
                <a:spcPct val="150000"/>
              </a:lnSpc>
              <a:spcBef>
                <a:spcPts val="0"/>
              </a:spcBef>
              <a:spcAft>
                <a:spcPts val="0"/>
              </a:spcAft>
              <a:buNone/>
            </a:pPr>
            <a:r>
              <a:rPr lang="en-US" sz="1200" b="1" dirty="0">
                <a:solidFill>
                  <a:srgbClr val="03617A"/>
                </a:solidFill>
              </a:rPr>
              <a:t>Activity Five: Implementation of CTE - Appropriate for Director, Administrator, WBL/Apprenticeship, Business &amp; Industry engagement.</a:t>
            </a:r>
            <a:endParaRPr sz="1200" b="1" dirty="0">
              <a:solidFill>
                <a:srgbClr val="03617A"/>
              </a:solidFill>
            </a:endParaRPr>
          </a:p>
          <a:p>
            <a:pPr marL="0" marR="0" lvl="0" indent="0" algn="l" rtl="0">
              <a:lnSpc>
                <a:spcPct val="150000"/>
              </a:lnSpc>
              <a:spcBef>
                <a:spcPts val="0"/>
              </a:spcBef>
              <a:spcAft>
                <a:spcPts val="0"/>
              </a:spcAft>
              <a:buNone/>
            </a:pPr>
            <a:r>
              <a:rPr lang="en-US" sz="1200" b="1" dirty="0">
                <a:solidFill>
                  <a:srgbClr val="03617A"/>
                </a:solidFill>
              </a:rPr>
              <a:t>Activity Two: Professional Learning - Appropriate for teacher training, recruiting, retention.</a:t>
            </a:r>
            <a:endParaRPr sz="1200" b="1" dirty="0">
              <a:solidFill>
                <a:srgbClr val="03617A"/>
              </a:solidFill>
            </a:endParaRPr>
          </a:p>
          <a:p>
            <a:pPr marL="0" marR="0" lvl="0" indent="0" algn="l" rtl="0">
              <a:lnSpc>
                <a:spcPct val="150000"/>
              </a:lnSpc>
              <a:spcBef>
                <a:spcPts val="0"/>
              </a:spcBef>
              <a:spcAft>
                <a:spcPts val="0"/>
              </a:spcAft>
              <a:buNone/>
            </a:pPr>
            <a:r>
              <a:rPr lang="en-US" sz="1200" b="1" dirty="0">
                <a:solidFill>
                  <a:srgbClr val="03617A"/>
                </a:solidFill>
              </a:rPr>
              <a:t>Activity One: CTE Student Engagement - Structured career exploration for CTE connected students, non-trad, skilled trades, workforce aligned pathway</a:t>
            </a:r>
            <a:endParaRPr sz="1200" b="1" dirty="0">
              <a:solidFill>
                <a:srgbClr val="03617A"/>
              </a:solidFill>
            </a:endParaRPr>
          </a:p>
        </p:txBody>
      </p:sp>
      <p:pic>
        <p:nvPicPr>
          <p:cNvPr id="106" name="Google Shape;106;p10" descr="This is a snapshot from the Perkins V budget prior approval form."/>
          <p:cNvPicPr preferRelativeResize="0"/>
          <p:nvPr/>
        </p:nvPicPr>
        <p:blipFill rotWithShape="1">
          <a:blip r:embed="rId3">
            <a:alphaModFix/>
          </a:blip>
          <a:srcRect/>
          <a:stretch/>
        </p:blipFill>
        <p:spPr>
          <a:xfrm>
            <a:off x="371213" y="1853280"/>
            <a:ext cx="11205688" cy="2186263"/>
          </a:xfrm>
          <a:prstGeom prst="rect">
            <a:avLst/>
          </a:prstGeom>
          <a:noFill/>
          <a:ln w="12700" cap="flat" cmpd="sng">
            <a:solidFill>
              <a:schemeClr val="dk1"/>
            </a:solidFill>
            <a:prstDash val="solid"/>
            <a:round/>
            <a:headEnd type="none" w="sm" len="sm"/>
            <a:tailEnd type="none" w="sm" len="sm"/>
          </a:ln>
        </p:spPr>
      </p:pic>
      <p:sp>
        <p:nvSpPr>
          <p:cNvPr id="107" name="Google Shape;107;p10"/>
          <p:cNvSpPr txBox="1"/>
          <p:nvPr/>
        </p:nvSpPr>
        <p:spPr>
          <a:xfrm>
            <a:off x="329100" y="4084500"/>
            <a:ext cx="11533800" cy="2316600"/>
          </a:xfrm>
          <a:prstGeom prst="rect">
            <a:avLst/>
          </a:prstGeom>
          <a:noFill/>
          <a:ln>
            <a:noFill/>
          </a:ln>
        </p:spPr>
        <p:txBody>
          <a:bodyPr spcFirstLastPara="1" wrap="square" lIns="91425" tIns="45700" rIns="91425" bIns="45700" anchor="t" anchorCtr="0">
            <a:spAutoFit/>
          </a:bodyPr>
          <a:lstStyle/>
          <a:p>
            <a:pPr marL="285750" marR="0" lvl="0" indent="-279400" algn="l" rtl="0">
              <a:lnSpc>
                <a:spcPct val="150000"/>
              </a:lnSpc>
              <a:spcBef>
                <a:spcPts val="0"/>
              </a:spcBef>
              <a:spcAft>
                <a:spcPts val="0"/>
              </a:spcAft>
              <a:buClr>
                <a:schemeClr val="dk1"/>
              </a:buClr>
              <a:buSzPts val="1700"/>
              <a:buFont typeface="Noto Sans Symbols"/>
              <a:buChar char="⮚"/>
            </a:pPr>
            <a:r>
              <a:rPr lang="en-US" sz="1700" dirty="0">
                <a:solidFill>
                  <a:schemeClr val="dk1"/>
                </a:solidFill>
                <a:latin typeface="Arial"/>
                <a:ea typeface="Arial"/>
                <a:cs typeface="Arial"/>
                <a:sym typeface="Arial"/>
              </a:rPr>
              <a:t>Perkins funded positions must have job descriptions on file with the specific duties that are exclusive to CTE and the percentage of the position funded by Perkins.</a:t>
            </a:r>
            <a:endParaRPr sz="1300" dirty="0"/>
          </a:p>
          <a:p>
            <a:pPr marL="285750" marR="0" lvl="0" indent="-279400" algn="l" rtl="0">
              <a:lnSpc>
                <a:spcPct val="150000"/>
              </a:lnSpc>
              <a:spcBef>
                <a:spcPts val="0"/>
              </a:spcBef>
              <a:spcAft>
                <a:spcPts val="0"/>
              </a:spcAft>
              <a:buClr>
                <a:schemeClr val="dk1"/>
              </a:buClr>
              <a:buSzPts val="1700"/>
              <a:buFont typeface="Noto Sans Symbols"/>
              <a:buChar char="⮚"/>
            </a:pPr>
            <a:r>
              <a:rPr lang="en-US" sz="1700" dirty="0">
                <a:solidFill>
                  <a:schemeClr val="dk1"/>
                </a:solidFill>
                <a:latin typeface="Arial"/>
                <a:ea typeface="Arial"/>
                <a:cs typeface="Arial"/>
                <a:sym typeface="Arial"/>
              </a:rPr>
              <a:t>Job description must include non-CTE job duties (when applicable) and the percentage funded by non-Federal sources.</a:t>
            </a:r>
            <a:endParaRPr sz="1300" dirty="0"/>
          </a:p>
          <a:p>
            <a:pPr marL="285750" marR="0" lvl="0" indent="-279400" algn="l" rtl="0">
              <a:lnSpc>
                <a:spcPct val="150000"/>
              </a:lnSpc>
              <a:spcBef>
                <a:spcPts val="0"/>
              </a:spcBef>
              <a:spcAft>
                <a:spcPts val="0"/>
              </a:spcAft>
              <a:buClr>
                <a:schemeClr val="dk1"/>
              </a:buClr>
              <a:buSzPts val="1700"/>
              <a:buFont typeface="Noto Sans Symbols"/>
              <a:buChar char="⮚"/>
            </a:pPr>
            <a:r>
              <a:rPr lang="en-US" sz="1700" dirty="0">
                <a:solidFill>
                  <a:schemeClr val="dk1"/>
                </a:solidFill>
                <a:latin typeface="Arial"/>
                <a:ea typeface="Arial"/>
                <a:cs typeface="Arial"/>
                <a:sym typeface="Arial"/>
              </a:rPr>
              <a:t>FY 2027 Budget – Attach job descriptions.</a:t>
            </a:r>
            <a:endParaRPr sz="1300" dirty="0"/>
          </a:p>
          <a:p>
            <a:pPr marL="285750" marR="0" lvl="0" indent="-279400" algn="l" rtl="0">
              <a:lnSpc>
                <a:spcPct val="150000"/>
              </a:lnSpc>
              <a:spcBef>
                <a:spcPts val="0"/>
              </a:spcBef>
              <a:spcAft>
                <a:spcPts val="0"/>
              </a:spcAft>
              <a:buClr>
                <a:schemeClr val="dk1"/>
              </a:buClr>
              <a:buSzPts val="1700"/>
              <a:buFont typeface="Noto Sans Symbols"/>
              <a:buChar char="⮚"/>
            </a:pPr>
            <a:r>
              <a:rPr lang="en-US" sz="1700" dirty="0">
                <a:solidFill>
                  <a:schemeClr val="dk1"/>
                </a:solidFill>
                <a:latin typeface="Arial"/>
                <a:ea typeface="Arial"/>
                <a:cs typeface="Arial"/>
                <a:sym typeface="Arial"/>
              </a:rPr>
              <a:t>Note that a time and effort process is in place</a:t>
            </a:r>
            <a:r>
              <a:rPr lang="en-US" sz="1700" dirty="0">
                <a:solidFill>
                  <a:schemeClr val="dk1"/>
                </a:solidFill>
              </a:rPr>
              <a:t> (on the budget form).</a:t>
            </a:r>
            <a:endParaRPr sz="1800" dirty="0">
              <a:solidFill>
                <a:schemeClr val="dk1"/>
              </a:solidFill>
              <a:latin typeface="Arial"/>
              <a:ea typeface="Arial"/>
              <a:cs typeface="Arial"/>
              <a:sym typeface="Arial"/>
            </a:endParaRPr>
          </a:p>
        </p:txBody>
      </p:sp>
      <p:cxnSp>
        <p:nvCxnSpPr>
          <p:cNvPr id="108" name="Google Shape;108;p10">
            <a:extLst>
              <a:ext uri="{C183D7F6-B498-43B3-948B-1728B52AA6E4}">
                <adec:decorative xmlns:adec="http://schemas.microsoft.com/office/drawing/2017/decorative" val="1"/>
              </a:ext>
            </a:extLst>
          </p:cNvPr>
          <p:cNvCxnSpPr/>
          <p:nvPr/>
        </p:nvCxnSpPr>
        <p:spPr>
          <a:xfrm flipH="1">
            <a:off x="6486450" y="3847525"/>
            <a:ext cx="994200" cy="1209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3cef633ba06_0_0"/>
          <p:cNvSpPr txBox="1">
            <a:spLocks noGrp="1"/>
          </p:cNvSpPr>
          <p:nvPr>
            <p:ph type="title"/>
          </p:nvPr>
        </p:nvSpPr>
        <p:spPr>
          <a:xfrm>
            <a:off x="461088" y="2"/>
            <a:ext cx="11269800" cy="7374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2800" dirty="0"/>
              <a:t>Job Duties from Perkins Statute</a:t>
            </a:r>
            <a:endParaRPr sz="2800" dirty="0"/>
          </a:p>
        </p:txBody>
      </p:sp>
      <p:sp>
        <p:nvSpPr>
          <p:cNvPr id="114" name="Google Shape;114;g3cef633ba06_0_0"/>
          <p:cNvSpPr txBox="1"/>
          <p:nvPr/>
        </p:nvSpPr>
        <p:spPr>
          <a:xfrm>
            <a:off x="180625" y="875004"/>
            <a:ext cx="11926500" cy="6093936"/>
          </a:xfrm>
          <a:prstGeom prst="rect">
            <a:avLst/>
          </a:prstGeom>
          <a:noFill/>
          <a:ln>
            <a:noFill/>
          </a:ln>
        </p:spPr>
        <p:txBody>
          <a:bodyPr spcFirstLastPara="1" wrap="square" lIns="91425" tIns="45700" rIns="91425" bIns="45700" anchor="t" anchorCtr="0">
            <a:spAutoFit/>
          </a:bodyPr>
          <a:lstStyle/>
          <a:p>
            <a:pPr marL="457200" marR="0" lvl="0" indent="-336550" algn="l" rtl="0">
              <a:lnSpc>
                <a:spcPct val="150000"/>
              </a:lnSpc>
              <a:spcBef>
                <a:spcPts val="0"/>
              </a:spcBef>
              <a:spcAft>
                <a:spcPts val="0"/>
              </a:spcAft>
              <a:buClr>
                <a:schemeClr val="dk1"/>
              </a:buClr>
              <a:buSzPts val="1700"/>
              <a:buAutoNum type="arabicPeriod"/>
            </a:pPr>
            <a:r>
              <a:rPr lang="en-US" sz="1700" u="sng" dirty="0">
                <a:solidFill>
                  <a:schemeClr val="hlink"/>
                </a:solidFill>
                <a:hlinkClick r:id="rId3"/>
              </a:rPr>
              <a:t>CTE Career Exploration Navigator_TEMPLATE</a:t>
            </a:r>
            <a:endParaRPr sz="1700" dirty="0">
              <a:solidFill>
                <a:schemeClr val="dk1"/>
              </a:solidFill>
            </a:endParaRPr>
          </a:p>
          <a:p>
            <a:pPr marL="457200" marR="0" lvl="0" indent="-336550" algn="l" rtl="0">
              <a:lnSpc>
                <a:spcPct val="150000"/>
              </a:lnSpc>
              <a:spcBef>
                <a:spcPts val="0"/>
              </a:spcBef>
              <a:spcAft>
                <a:spcPts val="0"/>
              </a:spcAft>
              <a:buClr>
                <a:schemeClr val="dk1"/>
              </a:buClr>
              <a:buSzPts val="1700"/>
              <a:buAutoNum type="arabicPeriod"/>
            </a:pPr>
            <a:r>
              <a:rPr lang="en-US" sz="1700" u="sng" dirty="0">
                <a:solidFill>
                  <a:schemeClr val="hlink"/>
                </a:solidFill>
                <a:hlinkClick r:id="rId4"/>
              </a:rPr>
              <a:t>CTE Professional Learning Coordinator and Trainer_TEMPLATE</a:t>
            </a:r>
            <a:endParaRPr sz="1700" dirty="0">
              <a:solidFill>
                <a:schemeClr val="dk1"/>
              </a:solidFill>
            </a:endParaRPr>
          </a:p>
          <a:p>
            <a:pPr marL="457200" marR="0" lvl="0" indent="-336550" algn="l" rtl="0">
              <a:lnSpc>
                <a:spcPct val="150000"/>
              </a:lnSpc>
              <a:spcBef>
                <a:spcPts val="0"/>
              </a:spcBef>
              <a:spcAft>
                <a:spcPts val="0"/>
              </a:spcAft>
              <a:buClr>
                <a:schemeClr val="dk1"/>
              </a:buClr>
              <a:buSzPts val="1700"/>
              <a:buAutoNum type="arabicPeriod"/>
            </a:pPr>
            <a:r>
              <a:rPr lang="en-US" sz="1700" u="sng" dirty="0">
                <a:solidFill>
                  <a:schemeClr val="hlink"/>
                </a:solidFill>
                <a:hlinkClick r:id="rId5"/>
              </a:rPr>
              <a:t>Work-based Learning, QPA, and Apprenticeship Coordinator_TEMPLATE</a:t>
            </a:r>
            <a:endParaRPr sz="1700" dirty="0">
              <a:solidFill>
                <a:schemeClr val="dk1"/>
              </a:solidFill>
            </a:endParaRPr>
          </a:p>
          <a:p>
            <a:pPr marL="457200" marR="0" lvl="0" indent="-336550" algn="l" rtl="0">
              <a:lnSpc>
                <a:spcPct val="150000"/>
              </a:lnSpc>
              <a:spcBef>
                <a:spcPts val="0"/>
              </a:spcBef>
              <a:spcAft>
                <a:spcPts val="0"/>
              </a:spcAft>
              <a:buClr>
                <a:schemeClr val="dk1"/>
              </a:buClr>
              <a:buSzPts val="1700"/>
              <a:buAutoNum type="arabicPeriod"/>
            </a:pPr>
            <a:r>
              <a:rPr lang="en-US" sz="1700" u="sng" dirty="0">
                <a:solidFill>
                  <a:schemeClr val="hlink"/>
                </a:solidFill>
                <a:hlinkClick r:id="rId6"/>
              </a:rPr>
              <a:t>Job Description Reference Activities_TEMPLATE</a:t>
            </a:r>
            <a:endParaRPr dirty="0"/>
          </a:p>
          <a:p>
            <a:pPr marL="914400" marR="0" lvl="1" indent="-336550" algn="l" rtl="0">
              <a:lnSpc>
                <a:spcPct val="150000"/>
              </a:lnSpc>
              <a:spcBef>
                <a:spcPts val="0"/>
              </a:spcBef>
              <a:spcAft>
                <a:spcPts val="0"/>
              </a:spcAft>
              <a:buClr>
                <a:schemeClr val="dk1"/>
              </a:buClr>
              <a:buSzPts val="1700"/>
              <a:buAutoNum type="alphaLcPeriod"/>
            </a:pPr>
            <a:r>
              <a:rPr lang="en-US" sz="1700" u="sng" dirty="0">
                <a:solidFill>
                  <a:schemeClr val="hlink"/>
                </a:solidFill>
                <a:hlinkClick r:id="rId7"/>
              </a:rPr>
              <a:t>Director of Career and Technical Education Training Programs</a:t>
            </a:r>
            <a:endParaRPr sz="1700" dirty="0">
              <a:solidFill>
                <a:schemeClr val="dk1"/>
              </a:solidFill>
            </a:endParaRPr>
          </a:p>
          <a:p>
            <a:pPr marL="0" marR="0" lvl="0" indent="0" algn="l" rtl="0">
              <a:lnSpc>
                <a:spcPct val="150000"/>
              </a:lnSpc>
              <a:spcBef>
                <a:spcPts val="0"/>
              </a:spcBef>
              <a:spcAft>
                <a:spcPts val="0"/>
              </a:spcAft>
              <a:buNone/>
            </a:pPr>
            <a:r>
              <a:rPr lang="en-US" sz="1700" dirty="0">
                <a:solidFill>
                  <a:schemeClr val="dk1"/>
                </a:solidFill>
              </a:rPr>
              <a:t>Be specific by content area when applicable:</a:t>
            </a:r>
            <a:endParaRPr sz="17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Agriculture, Food, and Natural Resources</a:t>
            </a:r>
            <a:endParaRPr sz="15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Applied Sciences, Technology, Engineering, and Manufacturing</a:t>
            </a:r>
            <a:endParaRPr sz="15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Business, Finance, Marketing, and Management</a:t>
            </a:r>
            <a:endParaRPr sz="15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Health Science</a:t>
            </a:r>
            <a:endParaRPr sz="15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Human Services</a:t>
            </a:r>
            <a:endParaRPr sz="1500" dirty="0">
              <a:solidFill>
                <a:schemeClr val="dk1"/>
              </a:solidFill>
            </a:endParaRPr>
          </a:p>
          <a:p>
            <a:pPr marL="457200" marR="0" lvl="0" indent="-323850" algn="l" rtl="0">
              <a:lnSpc>
                <a:spcPct val="150000"/>
              </a:lnSpc>
              <a:spcBef>
                <a:spcPts val="0"/>
              </a:spcBef>
              <a:spcAft>
                <a:spcPts val="0"/>
              </a:spcAft>
              <a:buClr>
                <a:schemeClr val="dk1"/>
              </a:buClr>
              <a:buSzPts val="1500"/>
              <a:buChar char="●"/>
            </a:pPr>
            <a:r>
              <a:rPr lang="en-US" sz="1500" dirty="0">
                <a:solidFill>
                  <a:schemeClr val="dk1"/>
                </a:solidFill>
              </a:rPr>
              <a:t>Information Solutions</a:t>
            </a:r>
            <a:endParaRPr sz="1500" dirty="0">
              <a:solidFill>
                <a:schemeClr val="dk1"/>
              </a:solidFill>
            </a:endParaRPr>
          </a:p>
          <a:p>
            <a:pPr marL="0" marR="0" lvl="0" indent="0" algn="l" rtl="0">
              <a:lnSpc>
                <a:spcPct val="150000"/>
              </a:lnSpc>
              <a:spcBef>
                <a:spcPts val="0"/>
              </a:spcBef>
              <a:spcAft>
                <a:spcPts val="0"/>
              </a:spcAft>
              <a:buNone/>
            </a:pPr>
            <a:r>
              <a:rPr lang="en-US" sz="1700" dirty="0">
                <a:solidFill>
                  <a:schemeClr val="dk1"/>
                </a:solidFill>
              </a:rPr>
              <a:t>Note: </a:t>
            </a:r>
            <a:endParaRPr sz="1700" dirty="0">
              <a:solidFill>
                <a:schemeClr val="dk1"/>
              </a:solidFill>
            </a:endParaRPr>
          </a:p>
          <a:p>
            <a:pPr marL="0" marR="0" lvl="0" indent="0" algn="l" rtl="0">
              <a:lnSpc>
                <a:spcPct val="150000"/>
              </a:lnSpc>
              <a:spcBef>
                <a:spcPts val="0"/>
              </a:spcBef>
              <a:spcAft>
                <a:spcPts val="0"/>
              </a:spcAft>
              <a:buNone/>
            </a:pPr>
            <a:r>
              <a:rPr lang="en-US" sz="1700" dirty="0">
                <a:solidFill>
                  <a:schemeClr val="dk1"/>
                </a:solidFill>
              </a:rPr>
              <a:t>Duties already performed within another job position must be removed and the Federally-funded percentage reduced (supplanting).</a:t>
            </a:r>
            <a:endParaRPr sz="1700" dirty="0">
              <a:solidFill>
                <a:schemeClr val="dk1"/>
              </a:solidFill>
            </a:endParaRPr>
          </a:p>
          <a:p>
            <a:pPr marL="0" marR="0" lvl="0" indent="0" algn="l" rtl="0">
              <a:lnSpc>
                <a:spcPct val="150000"/>
              </a:lnSpc>
              <a:spcBef>
                <a:spcPts val="0"/>
              </a:spcBef>
              <a:spcAft>
                <a:spcPts val="0"/>
              </a:spcAft>
              <a:buNone/>
            </a:pPr>
            <a:r>
              <a:rPr lang="en-US" sz="1700" dirty="0">
                <a:solidFill>
                  <a:schemeClr val="dk1"/>
                </a:solidFill>
              </a:rPr>
              <a:t>Position titles are examples only and </a:t>
            </a:r>
            <a:r>
              <a:rPr lang="en-US" sz="1700" b="1" dirty="0">
                <a:solidFill>
                  <a:schemeClr val="dk1"/>
                </a:solidFill>
              </a:rPr>
              <a:t>must</a:t>
            </a:r>
            <a:r>
              <a:rPr lang="en-US" sz="1700" dirty="0">
                <a:solidFill>
                  <a:schemeClr val="dk1"/>
                </a:solidFill>
              </a:rPr>
              <a:t> be edited to reflect the position your organization will fund (is currently funding).</a:t>
            </a:r>
            <a:endParaRPr sz="1700" dirty="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119" name="Google Shape;119;p11" descr="This is a screenshot of Amy Vybiral's contact information."/>
          <p:cNvPicPr preferRelativeResize="0">
            <a:picLocks noGrp="1"/>
          </p:cNvPicPr>
          <p:nvPr>
            <p:ph type="body" idx="1"/>
          </p:nvPr>
        </p:nvPicPr>
        <p:blipFill rotWithShape="1">
          <a:blip r:embed="rId3">
            <a:alphaModFix/>
          </a:blip>
          <a:srcRect/>
          <a:stretch/>
        </p:blipFill>
        <p:spPr>
          <a:xfrm>
            <a:off x="760940" y="1414853"/>
            <a:ext cx="4953300" cy="2256900"/>
          </a:xfrm>
          <a:prstGeom prst="rect">
            <a:avLst/>
          </a:prstGeom>
          <a:noFill/>
          <a:ln w="9525" cap="flat" cmpd="sng">
            <a:solidFill>
              <a:schemeClr val="dk1"/>
            </a:solidFill>
            <a:prstDash val="solid"/>
            <a:round/>
            <a:headEnd type="none" w="sm" len="sm"/>
            <a:tailEnd type="none" w="sm" len="sm"/>
          </a:ln>
        </p:spPr>
      </p:pic>
      <p:pic>
        <p:nvPicPr>
          <p:cNvPr id="120" name="Google Shape;120;p11" descr="This is a screenshot of Jeff Fletcher'scontact information."/>
          <p:cNvPicPr preferRelativeResize="0"/>
          <p:nvPr/>
        </p:nvPicPr>
        <p:blipFill rotWithShape="1">
          <a:blip r:embed="rId4">
            <a:alphaModFix/>
          </a:blip>
          <a:srcRect/>
          <a:stretch/>
        </p:blipFill>
        <p:spPr>
          <a:xfrm>
            <a:off x="6204147" y="1414853"/>
            <a:ext cx="4945046" cy="2256800"/>
          </a:xfrm>
          <a:prstGeom prst="rect">
            <a:avLst/>
          </a:prstGeom>
          <a:noFill/>
          <a:ln w="9525" cap="flat" cmpd="sng">
            <a:solidFill>
              <a:schemeClr val="dk1"/>
            </a:solidFill>
            <a:prstDash val="solid"/>
            <a:round/>
            <a:headEnd type="none" w="sm" len="sm"/>
            <a:tailEnd type="none" w="sm" len="sm"/>
          </a:ln>
        </p:spPr>
      </p:pic>
      <p:sp>
        <p:nvSpPr>
          <p:cNvPr id="121" name="Google Shape;121;p11"/>
          <p:cNvSpPr txBox="1">
            <a:spLocks noGrp="1"/>
          </p:cNvSpPr>
          <p:nvPr>
            <p:ph type="title" idx="4294967295"/>
          </p:nvPr>
        </p:nvSpPr>
        <p:spPr>
          <a:xfrm>
            <a:off x="479825" y="110200"/>
            <a:ext cx="11478000" cy="5148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ctr"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lt1"/>
                </a:solidFill>
                <a:effectLst/>
                <a:uLnTx/>
                <a:uFillTx/>
                <a:latin typeface="Arial"/>
                <a:ea typeface="Arial"/>
                <a:cs typeface="Arial"/>
                <a:sym typeface="Arial"/>
              </a:rPr>
              <a:t>Contact Information</a:t>
            </a:r>
          </a:p>
        </p:txBody>
      </p:sp>
      <p:pic>
        <p:nvPicPr>
          <p:cNvPr id="122" name="Google Shape;122;p11">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727075" y="4692038"/>
            <a:ext cx="10455974" cy="192946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2"/>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3000" dirty="0"/>
              <a:t>Agenda</a:t>
            </a:r>
            <a:endParaRPr sz="3000" dirty="0"/>
          </a:p>
        </p:txBody>
      </p:sp>
      <p:sp>
        <p:nvSpPr>
          <p:cNvPr id="42" name="Google Shape;42;p2"/>
          <p:cNvSpPr txBox="1">
            <a:spLocks noGrp="1"/>
          </p:cNvSpPr>
          <p:nvPr>
            <p:ph type="body" idx="1"/>
          </p:nvPr>
        </p:nvSpPr>
        <p:spPr>
          <a:xfrm>
            <a:off x="339212" y="917036"/>
            <a:ext cx="11125293" cy="5319862"/>
          </a:xfrm>
          <a:prstGeom prst="rect">
            <a:avLst/>
          </a:prstGeom>
          <a:noFill/>
          <a:ln>
            <a:noFill/>
          </a:ln>
        </p:spPr>
        <p:txBody>
          <a:bodyPr spcFirstLastPara="1" wrap="square" lIns="91425" tIns="91425" rIns="91425" bIns="91425" anchor="t" anchorCtr="0">
            <a:noAutofit/>
          </a:bodyPr>
          <a:lstStyle/>
          <a:p>
            <a:pPr marL="457200" lvl="0" indent="-419100" algn="l" rtl="0">
              <a:lnSpc>
                <a:spcPct val="150000"/>
              </a:lnSpc>
              <a:spcBef>
                <a:spcPts val="270"/>
              </a:spcBef>
              <a:spcAft>
                <a:spcPts val="0"/>
              </a:spcAft>
              <a:buClr>
                <a:srgbClr val="03617A"/>
              </a:buClr>
              <a:buSzPts val="3000"/>
              <a:buChar char="➔"/>
            </a:pPr>
            <a:r>
              <a:rPr lang="en-US" sz="3000" b="1" dirty="0">
                <a:solidFill>
                  <a:srgbClr val="03617A"/>
                </a:solidFill>
              </a:rPr>
              <a:t>Compensation</a:t>
            </a:r>
            <a:endParaRPr sz="3000" dirty="0"/>
          </a:p>
          <a:p>
            <a:pPr marL="457200" lvl="0" indent="-419100" algn="l" rtl="0">
              <a:lnSpc>
                <a:spcPct val="150000"/>
              </a:lnSpc>
              <a:spcBef>
                <a:spcPts val="270"/>
              </a:spcBef>
              <a:spcAft>
                <a:spcPts val="0"/>
              </a:spcAft>
              <a:buClr>
                <a:srgbClr val="03617A"/>
              </a:buClr>
              <a:buSzPts val="3000"/>
              <a:buChar char="➔"/>
            </a:pPr>
            <a:r>
              <a:rPr lang="en-US" sz="3000" b="1" dirty="0">
                <a:solidFill>
                  <a:srgbClr val="03617A"/>
                </a:solidFill>
              </a:rPr>
              <a:t>Time and Effort</a:t>
            </a:r>
            <a:endParaRPr sz="3000" b="1" dirty="0">
              <a:solidFill>
                <a:srgbClr val="03617A"/>
              </a:solidFill>
            </a:endParaRPr>
          </a:p>
          <a:p>
            <a:pPr marL="457200" lvl="0" indent="-419100" algn="l" rtl="0">
              <a:lnSpc>
                <a:spcPct val="150000"/>
              </a:lnSpc>
              <a:spcBef>
                <a:spcPts val="0"/>
              </a:spcBef>
              <a:spcAft>
                <a:spcPts val="0"/>
              </a:spcAft>
              <a:buClr>
                <a:srgbClr val="03617A"/>
              </a:buClr>
              <a:buSzPts val="3000"/>
              <a:buChar char="➔"/>
            </a:pPr>
            <a:r>
              <a:rPr lang="en-US" sz="3000" b="1" dirty="0">
                <a:solidFill>
                  <a:srgbClr val="03617A"/>
                </a:solidFill>
              </a:rPr>
              <a:t>Documentation</a:t>
            </a:r>
            <a:endParaRPr sz="3000" dirty="0"/>
          </a:p>
          <a:p>
            <a:pPr marL="457200" lvl="0" indent="-419100" algn="l" rtl="0">
              <a:lnSpc>
                <a:spcPct val="150000"/>
              </a:lnSpc>
              <a:spcBef>
                <a:spcPts val="0"/>
              </a:spcBef>
              <a:spcAft>
                <a:spcPts val="0"/>
              </a:spcAft>
              <a:buClr>
                <a:srgbClr val="03617A"/>
              </a:buClr>
              <a:buSzPts val="3000"/>
              <a:buChar char="➔"/>
            </a:pPr>
            <a:r>
              <a:rPr lang="en-US" sz="3000" b="1" dirty="0">
                <a:solidFill>
                  <a:srgbClr val="03617A"/>
                </a:solidFill>
              </a:rPr>
              <a:t>Creating an eligible job description</a:t>
            </a:r>
            <a:endParaRPr sz="3000" b="1" dirty="0">
              <a:solidFill>
                <a:srgbClr val="03617A"/>
              </a:solidFill>
            </a:endParaRPr>
          </a:p>
          <a:p>
            <a:pPr marL="514350" lvl="1" indent="-215900" algn="l" rtl="0">
              <a:lnSpc>
                <a:spcPct val="150000"/>
              </a:lnSpc>
              <a:spcBef>
                <a:spcPts val="0"/>
              </a:spcBef>
              <a:spcAft>
                <a:spcPts val="0"/>
              </a:spcAft>
              <a:buClr>
                <a:srgbClr val="03617A"/>
              </a:buClr>
              <a:buSzPts val="2500"/>
              <a:buChar char="➔"/>
            </a:pPr>
            <a:r>
              <a:rPr lang="en-US" sz="2500" b="1" u="sng" dirty="0">
                <a:solidFill>
                  <a:schemeClr val="hlink"/>
                </a:solidFill>
                <a:hlinkClick r:id="rId3"/>
              </a:rPr>
              <a:t>Perkins Activity References</a:t>
            </a:r>
            <a:endParaRPr sz="2500" b="1" dirty="0">
              <a:solidFill>
                <a:srgbClr val="03617A"/>
              </a:solidFill>
            </a:endParaRPr>
          </a:p>
          <a:p>
            <a:pPr marL="0" lvl="0" indent="0" algn="l" rtl="0">
              <a:lnSpc>
                <a:spcPct val="150000"/>
              </a:lnSpc>
              <a:spcBef>
                <a:spcPts val="0"/>
              </a:spcBef>
              <a:spcAft>
                <a:spcPts val="0"/>
              </a:spcAft>
              <a:buNone/>
            </a:pPr>
            <a:endParaRPr sz="3000" b="1" dirty="0">
              <a:solidFill>
                <a:srgbClr val="03617A"/>
              </a:solidFill>
            </a:endParaRPr>
          </a:p>
          <a:p>
            <a:pPr marL="171450" lvl="0" indent="0" algn="l" rtl="0">
              <a:lnSpc>
                <a:spcPct val="150000"/>
              </a:lnSpc>
              <a:spcBef>
                <a:spcPts val="0"/>
              </a:spcBef>
              <a:spcAft>
                <a:spcPts val="0"/>
              </a:spcAft>
              <a:buNone/>
            </a:pPr>
            <a:endParaRPr sz="2800" b="1" dirty="0">
              <a:solidFill>
                <a:srgbClr val="03617A"/>
              </a:solidFill>
            </a:endParaRPr>
          </a:p>
          <a:p>
            <a:pPr marL="120650" lvl="0" indent="0" algn="l" rtl="0">
              <a:lnSpc>
                <a:spcPct val="150000"/>
              </a:lnSpc>
              <a:spcBef>
                <a:spcPts val="0"/>
              </a:spcBef>
              <a:spcAft>
                <a:spcPts val="0"/>
              </a:spcAft>
              <a:buClr>
                <a:srgbClr val="03617A"/>
              </a:buClr>
              <a:buSzPts val="1700"/>
              <a:buNone/>
            </a:pPr>
            <a:endParaRPr sz="2000" dirty="0">
              <a:solidFill>
                <a:schemeClr val="dk1"/>
              </a:solidFill>
            </a:endParaRPr>
          </a:p>
          <a:p>
            <a:pPr marL="120650" lvl="0" indent="0" algn="l" rtl="0">
              <a:lnSpc>
                <a:spcPct val="150000"/>
              </a:lnSpc>
              <a:spcBef>
                <a:spcPts val="0"/>
              </a:spcBef>
              <a:spcAft>
                <a:spcPts val="0"/>
              </a:spcAft>
              <a:buClr>
                <a:srgbClr val="03617A"/>
              </a:buClr>
              <a:buSzPts val="1700"/>
              <a:buNone/>
            </a:pPr>
            <a:endParaRPr sz="2000" b="1" dirty="0">
              <a:solidFill>
                <a:srgbClr val="03617A"/>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3"/>
          <p:cNvSpPr txBox="1">
            <a:spLocks noGrp="1"/>
          </p:cNvSpPr>
          <p:nvPr>
            <p:ph type="title"/>
          </p:nvPr>
        </p:nvSpPr>
        <p:spPr>
          <a:xfrm>
            <a:off x="339213" y="2"/>
            <a:ext cx="11504855" cy="737417"/>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2800" dirty="0"/>
              <a:t>Compensation §2 CFR 200.430</a:t>
            </a:r>
            <a:endParaRPr sz="2800" dirty="0"/>
          </a:p>
        </p:txBody>
      </p:sp>
      <p:sp>
        <p:nvSpPr>
          <p:cNvPr id="48" name="Google Shape;48;p3"/>
          <p:cNvSpPr txBox="1">
            <a:spLocks noGrp="1"/>
          </p:cNvSpPr>
          <p:nvPr>
            <p:ph type="body" idx="1"/>
          </p:nvPr>
        </p:nvSpPr>
        <p:spPr>
          <a:xfrm>
            <a:off x="221575" y="823995"/>
            <a:ext cx="11740130" cy="5736566"/>
          </a:xfrm>
          <a:prstGeom prst="rect">
            <a:avLst/>
          </a:prstGeom>
          <a:noFill/>
          <a:ln>
            <a:noFill/>
          </a:ln>
        </p:spPr>
        <p:txBody>
          <a:bodyPr spcFirstLastPara="1" wrap="square" lIns="91425" tIns="91425" rIns="91425" bIns="91425" anchor="t" anchorCtr="0">
            <a:noAutofit/>
          </a:bodyPr>
          <a:lstStyle/>
          <a:p>
            <a:pPr marL="457200" lvl="0" indent="-304800" algn="l" rtl="0">
              <a:lnSpc>
                <a:spcPct val="125000"/>
              </a:lnSpc>
              <a:spcBef>
                <a:spcPts val="0"/>
              </a:spcBef>
              <a:spcAft>
                <a:spcPts val="0"/>
              </a:spcAft>
              <a:buClr>
                <a:srgbClr val="03617A"/>
              </a:buClr>
              <a:buSzPts val="1200"/>
              <a:buChar char="➔"/>
            </a:pPr>
            <a:r>
              <a:rPr lang="en-US" sz="1800" b="1" dirty="0">
                <a:solidFill>
                  <a:srgbClr val="03617A"/>
                </a:solidFill>
              </a:rPr>
              <a:t>Eligible Compensation:</a:t>
            </a:r>
            <a:endParaRPr sz="1800" dirty="0"/>
          </a:p>
          <a:p>
            <a:pPr marL="514350" lvl="1" indent="-171450" algn="l" rtl="0">
              <a:lnSpc>
                <a:spcPct val="100000"/>
              </a:lnSpc>
              <a:spcBef>
                <a:spcPts val="375"/>
              </a:spcBef>
              <a:spcAft>
                <a:spcPts val="0"/>
              </a:spcAft>
              <a:buSzPts val="1800"/>
              <a:buChar char="•"/>
            </a:pPr>
            <a:r>
              <a:rPr lang="en-US" dirty="0"/>
              <a:t>Limited to CTE activities.</a:t>
            </a:r>
            <a:endParaRPr dirty="0"/>
          </a:p>
          <a:p>
            <a:pPr marL="514350" lvl="1" indent="-171450" algn="l" rtl="0">
              <a:lnSpc>
                <a:spcPct val="100000"/>
              </a:lnSpc>
              <a:spcBef>
                <a:spcPts val="375"/>
              </a:spcBef>
              <a:spcAft>
                <a:spcPts val="0"/>
              </a:spcAft>
              <a:buClr>
                <a:schemeClr val="dk1"/>
              </a:buClr>
              <a:buSzPts val="1800"/>
              <a:buChar char="•"/>
            </a:pPr>
            <a:r>
              <a:rPr lang="en-US" dirty="0"/>
              <a:t>Performed during the grant period of performance.</a:t>
            </a:r>
            <a:endParaRPr dirty="0"/>
          </a:p>
          <a:p>
            <a:pPr marL="514350" lvl="1" indent="-171450" algn="l" rtl="0">
              <a:lnSpc>
                <a:spcPct val="100000"/>
              </a:lnSpc>
              <a:spcBef>
                <a:spcPts val="375"/>
              </a:spcBef>
              <a:spcAft>
                <a:spcPts val="0"/>
              </a:spcAft>
              <a:buClr>
                <a:schemeClr val="dk1"/>
              </a:buClr>
              <a:buSzPts val="1800"/>
              <a:buChar char="•"/>
            </a:pPr>
            <a:r>
              <a:rPr lang="en-US" dirty="0"/>
              <a:t>Included in the approved budget. </a:t>
            </a:r>
            <a:endParaRPr dirty="0"/>
          </a:p>
          <a:p>
            <a:pPr marL="514350" lvl="1" indent="-171450" algn="l" rtl="0">
              <a:lnSpc>
                <a:spcPct val="100000"/>
              </a:lnSpc>
              <a:spcBef>
                <a:spcPts val="375"/>
              </a:spcBef>
              <a:spcAft>
                <a:spcPts val="0"/>
              </a:spcAft>
              <a:buClr>
                <a:schemeClr val="dk1"/>
              </a:buClr>
              <a:buSzPts val="1800"/>
              <a:buChar char="•"/>
            </a:pPr>
            <a:r>
              <a:rPr lang="en-US" dirty="0"/>
              <a:t>Additional costs have prior approval.</a:t>
            </a:r>
            <a:endParaRPr dirty="0"/>
          </a:p>
          <a:p>
            <a:pPr marL="514350" lvl="1" indent="-171450" algn="l" rtl="0">
              <a:lnSpc>
                <a:spcPct val="100000"/>
              </a:lnSpc>
              <a:spcBef>
                <a:spcPts val="375"/>
              </a:spcBef>
              <a:spcAft>
                <a:spcPts val="0"/>
              </a:spcAft>
              <a:buClr>
                <a:schemeClr val="dk1"/>
              </a:buClr>
              <a:buSzPts val="1800"/>
              <a:buChar char="•"/>
            </a:pPr>
            <a:r>
              <a:rPr lang="en-US" dirty="0"/>
              <a:t>Reasonable for services rendered.</a:t>
            </a:r>
            <a:endParaRPr dirty="0"/>
          </a:p>
          <a:p>
            <a:pPr marL="857250" lvl="2" indent="-171450" algn="l" rtl="0">
              <a:lnSpc>
                <a:spcPct val="100000"/>
              </a:lnSpc>
              <a:spcBef>
                <a:spcPts val="375"/>
              </a:spcBef>
              <a:spcAft>
                <a:spcPts val="0"/>
              </a:spcAft>
              <a:buClr>
                <a:schemeClr val="dk1"/>
              </a:buClr>
              <a:buSzPts val="1600"/>
              <a:buChar char="•"/>
            </a:pPr>
            <a:r>
              <a:rPr lang="en-US" sz="1800" dirty="0"/>
              <a:t>Within a normal work period.</a:t>
            </a:r>
            <a:endParaRPr sz="1800" dirty="0"/>
          </a:p>
          <a:p>
            <a:pPr marL="857250" lvl="2" indent="-171450" algn="l" rtl="0">
              <a:lnSpc>
                <a:spcPct val="100000"/>
              </a:lnSpc>
              <a:spcBef>
                <a:spcPts val="375"/>
              </a:spcBef>
              <a:spcAft>
                <a:spcPts val="0"/>
              </a:spcAft>
              <a:buClr>
                <a:schemeClr val="dk1"/>
              </a:buClr>
              <a:buSzPts val="1600"/>
              <a:buChar char="•"/>
            </a:pPr>
            <a:r>
              <a:rPr lang="en-US" sz="1800" dirty="0"/>
              <a:t>Aligns with written HR and payroll policies.</a:t>
            </a:r>
            <a:endParaRPr sz="1800" dirty="0"/>
          </a:p>
          <a:p>
            <a:pPr marL="514350" lvl="1" indent="-171450" algn="l" rtl="0">
              <a:lnSpc>
                <a:spcPct val="100000"/>
              </a:lnSpc>
              <a:spcBef>
                <a:spcPts val="375"/>
              </a:spcBef>
              <a:spcAft>
                <a:spcPts val="0"/>
              </a:spcAft>
              <a:buClr>
                <a:schemeClr val="dk1"/>
              </a:buClr>
              <a:buSzPts val="1800"/>
              <a:buChar char="•"/>
            </a:pPr>
            <a:r>
              <a:rPr lang="en-US" dirty="0"/>
              <a:t>Time and effort documentation accurately reflect duties performed.</a:t>
            </a:r>
            <a:endParaRPr dirty="0"/>
          </a:p>
          <a:p>
            <a:pPr marL="514350" lvl="1" indent="-171450" algn="l" rtl="0">
              <a:lnSpc>
                <a:spcPct val="100000"/>
              </a:lnSpc>
              <a:spcBef>
                <a:spcPts val="375"/>
              </a:spcBef>
              <a:spcAft>
                <a:spcPts val="0"/>
              </a:spcAft>
              <a:buClr>
                <a:schemeClr val="dk1"/>
              </a:buClr>
              <a:buSzPts val="1800"/>
              <a:buChar char="•"/>
            </a:pPr>
            <a:r>
              <a:rPr lang="en-US" dirty="0"/>
              <a:t>Charges reconcile to the general ledger and financial reports.</a:t>
            </a:r>
            <a:endParaRPr dirty="0"/>
          </a:p>
          <a:p>
            <a:pPr marL="514350" lvl="0" indent="0" algn="l" rtl="0">
              <a:lnSpc>
                <a:spcPct val="100000"/>
              </a:lnSpc>
              <a:spcBef>
                <a:spcPts val="375"/>
              </a:spcBef>
              <a:spcAft>
                <a:spcPts val="0"/>
              </a:spcAft>
              <a:buNone/>
            </a:pPr>
            <a:endParaRPr sz="1000" dirty="0"/>
          </a:p>
          <a:p>
            <a:pPr marL="457200" lvl="0" indent="-304800" algn="l" rtl="0">
              <a:lnSpc>
                <a:spcPct val="100000"/>
              </a:lnSpc>
              <a:spcBef>
                <a:spcPts val="0"/>
              </a:spcBef>
              <a:spcAft>
                <a:spcPts val="0"/>
              </a:spcAft>
              <a:buClr>
                <a:srgbClr val="03617A"/>
              </a:buClr>
              <a:buSzPts val="1200"/>
              <a:buChar char="➔"/>
            </a:pPr>
            <a:r>
              <a:rPr lang="en-US" sz="1800" b="1" dirty="0">
                <a:solidFill>
                  <a:srgbClr val="03617A"/>
                </a:solidFill>
              </a:rPr>
              <a:t>Ineligible Compensation:</a:t>
            </a:r>
            <a:endParaRPr sz="1800" dirty="0"/>
          </a:p>
          <a:p>
            <a:pPr marL="514350" lvl="1" indent="-171450" algn="l" rtl="0">
              <a:lnSpc>
                <a:spcPct val="100000"/>
              </a:lnSpc>
              <a:spcBef>
                <a:spcPts val="375"/>
              </a:spcBef>
              <a:spcAft>
                <a:spcPts val="0"/>
              </a:spcAft>
              <a:buClr>
                <a:schemeClr val="dk1"/>
              </a:buClr>
              <a:buSzPts val="1800"/>
              <a:buChar char="•"/>
            </a:pPr>
            <a:r>
              <a:rPr lang="en-US" dirty="0"/>
              <a:t>Exceeds approved budget for compensation.</a:t>
            </a:r>
            <a:endParaRPr dirty="0"/>
          </a:p>
          <a:p>
            <a:pPr marL="514350" lvl="1" indent="-171450" algn="l" rtl="0">
              <a:lnSpc>
                <a:spcPct val="100000"/>
              </a:lnSpc>
              <a:spcBef>
                <a:spcPts val="375"/>
              </a:spcBef>
              <a:spcAft>
                <a:spcPts val="0"/>
              </a:spcAft>
              <a:buClr>
                <a:schemeClr val="dk1"/>
              </a:buClr>
              <a:buSzPts val="1800"/>
              <a:buChar char="•"/>
            </a:pPr>
            <a:r>
              <a:rPr lang="en-US" dirty="0"/>
              <a:t>Job duties exceed grant-funded scope of Perkins Activities and CLNA Elements.</a:t>
            </a:r>
            <a:endParaRPr dirty="0"/>
          </a:p>
          <a:p>
            <a:pPr marL="514350" lvl="1" indent="-171450" algn="l" rtl="0">
              <a:lnSpc>
                <a:spcPct val="100000"/>
              </a:lnSpc>
              <a:spcBef>
                <a:spcPts val="375"/>
              </a:spcBef>
              <a:spcAft>
                <a:spcPts val="0"/>
              </a:spcAft>
              <a:buClr>
                <a:schemeClr val="dk1"/>
              </a:buClr>
              <a:buSzPts val="1800"/>
              <a:buChar char="•"/>
            </a:pPr>
            <a:r>
              <a:rPr lang="en-US" dirty="0"/>
              <a:t>Time and effort are not accurately documented or certified.</a:t>
            </a:r>
            <a:endParaRPr dirty="0"/>
          </a:p>
          <a:p>
            <a:pPr marL="514350" lvl="1" indent="-171450" algn="l" rtl="0">
              <a:lnSpc>
                <a:spcPct val="100000"/>
              </a:lnSpc>
              <a:spcBef>
                <a:spcPts val="375"/>
              </a:spcBef>
              <a:spcAft>
                <a:spcPts val="0"/>
              </a:spcAft>
              <a:buSzPts val="1800"/>
              <a:buChar char="•"/>
            </a:pPr>
            <a:r>
              <a:rPr lang="en-US" dirty="0"/>
              <a:t>Incentive pay (robust justification is required for stipends outside of contract pay).</a:t>
            </a:r>
            <a:endParaRPr dirty="0"/>
          </a:p>
          <a:p>
            <a:pPr marL="857250" lvl="2" indent="-171450" algn="l" rtl="0">
              <a:lnSpc>
                <a:spcPct val="100000"/>
              </a:lnSpc>
              <a:spcBef>
                <a:spcPts val="375"/>
              </a:spcBef>
              <a:spcAft>
                <a:spcPts val="0"/>
              </a:spcAft>
              <a:buSzPts val="1800"/>
              <a:buChar char="•"/>
            </a:pPr>
            <a:r>
              <a:rPr lang="en-US" sz="1800" dirty="0"/>
              <a:t>e.g., Remuneration for teacher training time is ineligible for Federal reimbursement.</a:t>
            </a:r>
            <a:endParaRPr sz="1800" dirty="0"/>
          </a:p>
          <a:p>
            <a:pPr marL="857250" lvl="2" indent="-171450" algn="l" rtl="0">
              <a:lnSpc>
                <a:spcPct val="100000"/>
              </a:lnSpc>
              <a:spcBef>
                <a:spcPts val="375"/>
              </a:spcBef>
              <a:spcAft>
                <a:spcPts val="0"/>
              </a:spcAft>
              <a:buSzPts val="1800"/>
              <a:buChar char="•"/>
            </a:pPr>
            <a:r>
              <a:rPr lang="en-US" sz="1800" dirty="0"/>
              <a:t>§200.403(b) Factors affecting allowability of cost “reasonable” “prudent person” thresholds.</a:t>
            </a:r>
            <a:endParaRPr sz="1800" dirty="0">
              <a:solidFill>
                <a:schemeClr val="accent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5"/>
          <p:cNvSpPr txBox="1">
            <a:spLocks noGrp="1"/>
          </p:cNvSpPr>
          <p:nvPr>
            <p:ph type="title"/>
          </p:nvPr>
        </p:nvSpPr>
        <p:spPr>
          <a:xfrm>
            <a:off x="470700" y="77775"/>
            <a:ext cx="11513400" cy="6582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3300"/>
              <a:buFont typeface="Arial"/>
              <a:buNone/>
            </a:pPr>
            <a:r>
              <a:rPr lang="en-US" sz="2800" dirty="0"/>
              <a:t>The Challenge - Time &amp; Effort §2 CFR 200.430</a:t>
            </a:r>
            <a:endParaRPr sz="2800" dirty="0"/>
          </a:p>
        </p:txBody>
      </p:sp>
      <p:sp>
        <p:nvSpPr>
          <p:cNvPr id="54" name="Google Shape;54;p5"/>
          <p:cNvSpPr/>
          <p:nvPr/>
        </p:nvSpPr>
        <p:spPr>
          <a:xfrm>
            <a:off x="470700" y="855775"/>
            <a:ext cx="11250600" cy="894000"/>
          </a:xfrm>
          <a:prstGeom prst="rect">
            <a:avLst/>
          </a:pr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dirty="0">
                <a:solidFill>
                  <a:srgbClr val="00183D"/>
                </a:solidFill>
              </a:rPr>
              <a:t>Due to multiple-factors: </a:t>
            </a:r>
            <a:r>
              <a:rPr lang="en-US" sz="1800" b="0" i="0" u="none" strike="noStrike" cap="none" dirty="0">
                <a:solidFill>
                  <a:srgbClr val="00183D"/>
                </a:solidFill>
                <a:latin typeface="Arial"/>
                <a:ea typeface="Arial"/>
                <a:cs typeface="Arial"/>
                <a:sym typeface="Arial"/>
              </a:rPr>
              <a:t>clarity, consistency, and </a:t>
            </a:r>
            <a:r>
              <a:rPr lang="en-US" sz="1800" dirty="0">
                <a:solidFill>
                  <a:srgbClr val="00183D"/>
                </a:solidFill>
              </a:rPr>
              <a:t>uniformity has been lacking</a:t>
            </a:r>
            <a:r>
              <a:rPr lang="en-US" sz="1800" b="0" i="0" u="none" strike="noStrike" cap="none" dirty="0">
                <a:solidFill>
                  <a:srgbClr val="00183D"/>
                </a:solidFill>
                <a:latin typeface="Arial"/>
                <a:ea typeface="Arial"/>
                <a:cs typeface="Arial"/>
                <a:sym typeface="Arial"/>
              </a:rPr>
              <a:t> </a:t>
            </a:r>
            <a:r>
              <a:rPr lang="en-US" sz="1800" dirty="0">
                <a:solidFill>
                  <a:srgbClr val="00183D"/>
                </a:solidFill>
              </a:rPr>
              <a:t>with regard to the local documentation standards of</a:t>
            </a:r>
            <a:r>
              <a:rPr lang="en-US" sz="1800" b="0" i="0" u="none" strike="noStrike" cap="none" dirty="0">
                <a:solidFill>
                  <a:srgbClr val="00183D"/>
                </a:solidFill>
                <a:latin typeface="Arial"/>
                <a:ea typeface="Arial"/>
                <a:cs typeface="Arial"/>
                <a:sym typeface="Arial"/>
              </a:rPr>
              <a:t> Time and Effort (T&amp;E) reporting related to state and federal grants and funding.</a:t>
            </a:r>
            <a:endParaRPr dirty="0"/>
          </a:p>
        </p:txBody>
      </p:sp>
      <p:sp>
        <p:nvSpPr>
          <p:cNvPr id="55" name="Google Shape;55;p5"/>
          <p:cNvSpPr txBox="1"/>
          <p:nvPr/>
        </p:nvSpPr>
        <p:spPr>
          <a:xfrm>
            <a:off x="503775" y="1965325"/>
            <a:ext cx="11217600" cy="46200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800"/>
              </a:spcBef>
              <a:spcAft>
                <a:spcPts val="0"/>
              </a:spcAft>
              <a:buClr>
                <a:schemeClr val="dk1"/>
              </a:buClr>
              <a:buSzPts val="1100"/>
              <a:buFont typeface="Arial"/>
              <a:buNone/>
            </a:pPr>
            <a:r>
              <a:rPr lang="en-US" sz="2000" b="1" dirty="0">
                <a:solidFill>
                  <a:schemeClr val="dk1"/>
                </a:solidFill>
                <a:latin typeface="Arial" panose="020B0604020202020204" pitchFamily="34" charset="0"/>
                <a:cs typeface="Arial" panose="020B0604020202020204" pitchFamily="34" charset="0"/>
              </a:rPr>
              <a:t>Is Time and Effort Reporting a requirement?</a:t>
            </a:r>
            <a:endParaRPr sz="2000" b="1" dirty="0">
              <a:solidFill>
                <a:schemeClr val="dk1"/>
              </a:solidFill>
              <a:latin typeface="Arial" panose="020B0604020202020204" pitchFamily="34" charset="0"/>
              <a:cs typeface="Arial" panose="020B0604020202020204" pitchFamily="34" charset="0"/>
            </a:endParaRPr>
          </a:p>
          <a:p>
            <a:pPr marL="12700" lvl="0" indent="0" algn="l" rtl="0">
              <a:lnSpc>
                <a:spcPct val="90000"/>
              </a:lnSpc>
              <a:spcBef>
                <a:spcPts val="400"/>
              </a:spcBef>
              <a:spcAft>
                <a:spcPts val="0"/>
              </a:spcAft>
              <a:buNone/>
            </a:pPr>
            <a:r>
              <a:rPr lang="en-US" sz="2000" b="1" dirty="0">
                <a:solidFill>
                  <a:schemeClr val="dk1"/>
                </a:solidFill>
                <a:latin typeface="Arial" panose="020B0604020202020204" pitchFamily="34" charset="0"/>
                <a:cs typeface="Arial" panose="020B0604020202020204" pitchFamily="34" charset="0"/>
              </a:rPr>
              <a:t>Yes. </a:t>
            </a:r>
            <a:r>
              <a:rPr lang="en-US" sz="2000" dirty="0">
                <a:solidFill>
                  <a:schemeClr val="dk1"/>
                </a:solidFill>
                <a:latin typeface="Arial" panose="020B0604020202020204" pitchFamily="34" charset="0"/>
                <a:cs typeface="Arial" panose="020B0604020202020204" pitchFamily="34" charset="0"/>
              </a:rPr>
              <a:t>All sources of </a:t>
            </a:r>
            <a:r>
              <a:rPr lang="en-US" sz="2000" b="1" dirty="0">
                <a:solidFill>
                  <a:srgbClr val="85200C"/>
                </a:solidFill>
                <a:latin typeface="Arial" panose="020B0604020202020204" pitchFamily="34" charset="0"/>
                <a:cs typeface="Arial" panose="020B0604020202020204" pitchFamily="34" charset="0"/>
              </a:rPr>
              <a:t>federal funding (direct and pass-through)</a:t>
            </a:r>
            <a:r>
              <a:rPr lang="en-US" sz="2000" dirty="0">
                <a:solidFill>
                  <a:srgbClr val="85200C"/>
                </a:solidFill>
                <a:latin typeface="Arial" panose="020B0604020202020204" pitchFamily="34" charset="0"/>
                <a:cs typeface="Arial" panose="020B0604020202020204" pitchFamily="34" charset="0"/>
              </a:rPr>
              <a:t> </a:t>
            </a:r>
            <a:r>
              <a:rPr lang="en-US" sz="2000" dirty="0">
                <a:solidFill>
                  <a:schemeClr val="dk1"/>
                </a:solidFill>
                <a:latin typeface="Arial" panose="020B0604020202020204" pitchFamily="34" charset="0"/>
                <a:cs typeface="Arial" panose="020B0604020202020204" pitchFamily="34" charset="0"/>
              </a:rPr>
              <a:t>must meet the guidelines established by Uniform Guidance for internal control and personnel costs (2 CFR 200.1, 200.430).</a:t>
            </a:r>
            <a:endParaRPr sz="2000" dirty="0">
              <a:solidFill>
                <a:schemeClr val="dk1"/>
              </a:solidFill>
              <a:latin typeface="Arial" panose="020B0604020202020204" pitchFamily="34" charset="0"/>
              <a:cs typeface="Arial" panose="020B0604020202020204" pitchFamily="34" charset="0"/>
            </a:endParaRPr>
          </a:p>
          <a:p>
            <a:pPr marL="12700" lvl="0" indent="0" algn="l" rtl="0">
              <a:lnSpc>
                <a:spcPct val="90000"/>
              </a:lnSpc>
              <a:spcBef>
                <a:spcPts val="400"/>
              </a:spcBef>
              <a:spcAft>
                <a:spcPts val="0"/>
              </a:spcAft>
              <a:buNone/>
            </a:pP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r>
              <a:rPr lang="en-US" sz="2000" b="1" dirty="0">
                <a:solidFill>
                  <a:schemeClr val="dk1"/>
                </a:solidFill>
                <a:latin typeface="Arial" panose="020B0604020202020204" pitchFamily="34" charset="0"/>
                <a:cs typeface="Arial" panose="020B0604020202020204" pitchFamily="34" charset="0"/>
              </a:rPr>
              <a:t>Federal Entity/Direct:	</a:t>
            </a:r>
            <a:endParaRPr sz="2000" b="1"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Clr>
                <a:srgbClr val="03617A"/>
              </a:buClr>
              <a:buSzPts val="1200"/>
              <a:buFont typeface="Arial"/>
              <a:buNone/>
            </a:pPr>
            <a:r>
              <a:rPr lang="en-US" sz="2000" dirty="0">
                <a:solidFill>
                  <a:schemeClr val="dk1"/>
                </a:solidFill>
                <a:latin typeface="Arial" panose="020B0604020202020204" pitchFamily="34" charset="0"/>
                <a:cs typeface="Arial" panose="020B0604020202020204" pitchFamily="34" charset="0"/>
              </a:rPr>
              <a:t>Office of Career, Technical and Adult Education (OCTAE)</a:t>
            </a: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r>
              <a:rPr lang="en-US" sz="2000" b="1" dirty="0">
                <a:solidFill>
                  <a:schemeClr val="dk1"/>
                </a:solidFill>
                <a:latin typeface="Arial" panose="020B0604020202020204" pitchFamily="34" charset="0"/>
                <a:cs typeface="Arial" panose="020B0604020202020204" pitchFamily="34" charset="0"/>
              </a:rPr>
              <a:t>Pass-through:	</a:t>
            </a:r>
            <a:endParaRPr sz="2000" b="1"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Clr>
                <a:srgbClr val="03617A"/>
              </a:buClr>
              <a:buSzPts val="1200"/>
              <a:buFont typeface="Arial"/>
              <a:buNone/>
            </a:pPr>
            <a:r>
              <a:rPr lang="en-US" sz="2000" dirty="0">
                <a:solidFill>
                  <a:schemeClr val="dk1"/>
                </a:solidFill>
                <a:latin typeface="Arial" panose="020B0604020202020204" pitchFamily="34" charset="0"/>
                <a:cs typeface="Arial" panose="020B0604020202020204" pitchFamily="34" charset="0"/>
              </a:rPr>
              <a:t>Iowa Department of Education / State Education Agency (SEA)</a:t>
            </a: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r>
              <a:rPr lang="en-US" sz="2000" b="1" dirty="0">
                <a:solidFill>
                  <a:schemeClr val="dk1"/>
                </a:solidFill>
                <a:latin typeface="Arial" panose="020B0604020202020204" pitchFamily="34" charset="0"/>
                <a:cs typeface="Arial" panose="020B0604020202020204" pitchFamily="34" charset="0"/>
              </a:rPr>
              <a:t>Local Recipient</a:t>
            </a:r>
            <a:r>
              <a:rPr lang="en-US" sz="2000" dirty="0">
                <a:solidFill>
                  <a:schemeClr val="dk1"/>
                </a:solidFill>
                <a:latin typeface="Arial" panose="020B0604020202020204" pitchFamily="34" charset="0"/>
                <a:cs typeface="Arial" panose="020B0604020202020204" pitchFamily="34" charset="0"/>
              </a:rPr>
              <a:t>:</a:t>
            </a:r>
            <a:endParaRPr sz="2000" dirty="0">
              <a:solidFill>
                <a:schemeClr val="dk1"/>
              </a:solidFill>
              <a:latin typeface="Arial" panose="020B0604020202020204" pitchFamily="34" charset="0"/>
              <a:cs typeface="Arial" panose="020B0604020202020204" pitchFamily="34" charset="0"/>
            </a:endParaRPr>
          </a:p>
          <a:p>
            <a:pPr marL="0" lvl="0" indent="0" algn="l" rtl="0">
              <a:lnSpc>
                <a:spcPct val="125000"/>
              </a:lnSpc>
              <a:spcBef>
                <a:spcPts val="0"/>
              </a:spcBef>
              <a:spcAft>
                <a:spcPts val="0"/>
              </a:spcAft>
              <a:buNone/>
            </a:pPr>
            <a:r>
              <a:rPr lang="en-US" sz="2000" dirty="0">
                <a:solidFill>
                  <a:schemeClr val="dk1"/>
                </a:solidFill>
                <a:latin typeface="Arial" panose="020B0604020202020204" pitchFamily="34" charset="0"/>
                <a:cs typeface="Arial" panose="020B0604020202020204" pitchFamily="34" charset="0"/>
              </a:rPr>
              <a:t>Independent CSD, Consortium, or Community college</a:t>
            </a:r>
            <a:endParaRPr sz="2000" dirty="0">
              <a:solidFill>
                <a:schemeClr val="dk1"/>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g3cef633ba06_1_9"/>
          <p:cNvSpPr txBox="1">
            <a:spLocks noGrp="1"/>
          </p:cNvSpPr>
          <p:nvPr>
            <p:ph type="title"/>
          </p:nvPr>
        </p:nvSpPr>
        <p:spPr>
          <a:xfrm>
            <a:off x="470700" y="77775"/>
            <a:ext cx="11513400" cy="6582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3300"/>
              <a:buFont typeface="Arial"/>
              <a:buNone/>
            </a:pPr>
            <a:r>
              <a:rPr lang="en-US" sz="2800" dirty="0">
                <a:solidFill>
                  <a:schemeClr val="bg1"/>
                </a:solidFill>
              </a:rPr>
              <a:t>Executive Assurances/Agreements </a:t>
            </a:r>
            <a:r>
              <a:rPr lang="en-US" sz="2800" dirty="0"/>
              <a:t>- Time &amp; Effort §2 CFR 200.430</a:t>
            </a:r>
            <a:endParaRPr sz="2800" dirty="0"/>
          </a:p>
        </p:txBody>
      </p:sp>
      <p:sp>
        <p:nvSpPr>
          <p:cNvPr id="61" name="Google Shape;61;g3cef633ba06_1_9"/>
          <p:cNvSpPr/>
          <p:nvPr/>
        </p:nvSpPr>
        <p:spPr>
          <a:xfrm>
            <a:off x="470700" y="987164"/>
            <a:ext cx="11250600" cy="894000"/>
          </a:xfrm>
          <a:prstGeom prst="rect">
            <a:avLst/>
          </a:pr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2000" dirty="0">
                <a:solidFill>
                  <a:srgbClr val="00183D"/>
                </a:solidFill>
              </a:rPr>
              <a:t>Snippet - Annual IowaGrants Perkins V Application Executive Assurances/Agreements Form</a:t>
            </a:r>
            <a:endParaRPr sz="2000" dirty="0"/>
          </a:p>
        </p:txBody>
      </p:sp>
      <p:pic>
        <p:nvPicPr>
          <p:cNvPr id="62" name="Google Shape;62;g3cef633ba06_1_9" descr="This is a screenshot from the assurances/agreements form of the IowaGrants Perkins V application."/>
          <p:cNvPicPr preferRelativeResize="0"/>
          <p:nvPr/>
        </p:nvPicPr>
        <p:blipFill>
          <a:blip r:embed="rId3">
            <a:alphaModFix/>
          </a:blip>
          <a:stretch>
            <a:fillRect/>
          </a:stretch>
        </p:blipFill>
        <p:spPr>
          <a:xfrm>
            <a:off x="420408" y="2132354"/>
            <a:ext cx="11351184" cy="3793733"/>
          </a:xfrm>
          <a:prstGeom prst="rect">
            <a:avLst/>
          </a:prstGeom>
          <a:noFill/>
          <a:ln w="9525" cap="flat" cmpd="sng">
            <a:solidFill>
              <a:schemeClr val="tx1"/>
            </a:solidFill>
            <a:prstDash val="solid"/>
            <a:round/>
            <a:headEnd type="none" w="sm" len="sm"/>
            <a:tailEnd type="none" w="sm" len="sm"/>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cef633ba06_1_16"/>
          <p:cNvSpPr txBox="1">
            <a:spLocks noGrp="1"/>
          </p:cNvSpPr>
          <p:nvPr>
            <p:ph type="title"/>
          </p:nvPr>
        </p:nvSpPr>
        <p:spPr>
          <a:xfrm>
            <a:off x="470700" y="77775"/>
            <a:ext cx="11513400" cy="6582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3300"/>
              <a:buFont typeface="Arial"/>
              <a:buNone/>
            </a:pPr>
            <a:r>
              <a:rPr lang="en-US" sz="2800" dirty="0"/>
              <a:t>Perkins V Claims Template - Time and Effort §2 CFR 200.430</a:t>
            </a:r>
            <a:endParaRPr sz="2800" dirty="0"/>
          </a:p>
        </p:txBody>
      </p:sp>
      <p:sp>
        <p:nvSpPr>
          <p:cNvPr id="68" name="Google Shape;68;g3cef633ba06_1_16"/>
          <p:cNvSpPr/>
          <p:nvPr/>
        </p:nvSpPr>
        <p:spPr>
          <a:xfrm>
            <a:off x="470700" y="951525"/>
            <a:ext cx="11250600" cy="894000"/>
          </a:xfrm>
          <a:prstGeom prst="rect">
            <a:avLst/>
          </a:pr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2000" dirty="0">
                <a:solidFill>
                  <a:srgbClr val="00183D"/>
                </a:solidFill>
              </a:rPr>
              <a:t>Snippet - Assurances/Certification, quarterly claim templates</a:t>
            </a:r>
            <a:endParaRPr sz="2000" dirty="0"/>
          </a:p>
        </p:txBody>
      </p:sp>
      <p:pic>
        <p:nvPicPr>
          <p:cNvPr id="69" name="Google Shape;69;g3cef633ba06_1_16" descr="This is a screenshot from the Perkins V MS Excel claim template assurances/certification worksheet,"/>
          <p:cNvPicPr preferRelativeResize="0"/>
          <p:nvPr/>
        </p:nvPicPr>
        <p:blipFill rotWithShape="1">
          <a:blip r:embed="rId3">
            <a:alphaModFix/>
          </a:blip>
          <a:srcRect l="1604" t="8773"/>
          <a:stretch/>
        </p:blipFill>
        <p:spPr>
          <a:xfrm>
            <a:off x="518575" y="2286000"/>
            <a:ext cx="10834226" cy="3032524"/>
          </a:xfrm>
          <a:prstGeom prst="rect">
            <a:avLst/>
          </a:prstGeom>
          <a:noFill/>
          <a:ln w="12700" cap="flat" cmpd="sng">
            <a:solidFill>
              <a:schemeClr val="dk2"/>
            </a:solidFill>
            <a:prstDash val="solid"/>
            <a:round/>
            <a:headEnd type="none" w="sm" len="sm"/>
            <a:tailEnd type="none" w="sm" len="sm"/>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8"/>
          <p:cNvSpPr txBox="1">
            <a:spLocks noGrp="1"/>
          </p:cNvSpPr>
          <p:nvPr>
            <p:ph type="title"/>
          </p:nvPr>
        </p:nvSpPr>
        <p:spPr>
          <a:xfrm>
            <a:off x="461154" y="48938"/>
            <a:ext cx="11269691" cy="737417"/>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en-US" sz="2400" dirty="0">
                <a:solidFill>
                  <a:schemeClr val="bg1"/>
                </a:solidFill>
              </a:rPr>
              <a:t>Does my funding source/employee require time &amp; effort (T&amp;E) reporting?</a:t>
            </a:r>
          </a:p>
        </p:txBody>
      </p:sp>
      <p:sp>
        <p:nvSpPr>
          <p:cNvPr id="77" name="Google Shape;77;p8"/>
          <p:cNvSpPr txBox="1"/>
          <p:nvPr/>
        </p:nvSpPr>
        <p:spPr>
          <a:xfrm>
            <a:off x="420000" y="780450"/>
            <a:ext cx="11489700" cy="737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200" dirty="0">
                <a:solidFill>
                  <a:schemeClr val="dk1"/>
                </a:solidFill>
              </a:rPr>
              <a:t>Does my funding source/employee require time &amp; effort (T&amp;E) reporting?</a:t>
            </a:r>
            <a:endParaRPr sz="2200" dirty="0">
              <a:solidFill>
                <a:schemeClr val="dk1"/>
              </a:solidFill>
            </a:endParaRPr>
          </a:p>
          <a:p>
            <a:pPr marL="0" lvl="0" indent="0" algn="ctr" rtl="0">
              <a:spcBef>
                <a:spcPts val="0"/>
              </a:spcBef>
              <a:spcAft>
                <a:spcPts val="0"/>
              </a:spcAft>
              <a:buNone/>
            </a:pPr>
            <a:r>
              <a:rPr lang="en-US" sz="1800" b="1" dirty="0">
                <a:solidFill>
                  <a:srgbClr val="980000"/>
                </a:solidFill>
                <a:latin typeface="Calibri"/>
                <a:ea typeface="Calibri"/>
                <a:cs typeface="Calibri"/>
                <a:sym typeface="Calibri"/>
              </a:rPr>
              <a:t>Before deciding whether or not to begin/cease T&amp;E reporting, always reach out to the CTE Bureau.</a:t>
            </a:r>
            <a:endParaRPr sz="2200" b="1" dirty="0">
              <a:solidFill>
                <a:srgbClr val="980000"/>
              </a:solidFill>
            </a:endParaRPr>
          </a:p>
        </p:txBody>
      </p:sp>
      <p:pic>
        <p:nvPicPr>
          <p:cNvPr id="78" name="Google Shape;78;p8" descr="This is a screenshot from third-party presentation. It is a yes-no decision flow chart."/>
          <p:cNvPicPr preferRelativeResize="0"/>
          <p:nvPr/>
        </p:nvPicPr>
        <p:blipFill>
          <a:blip r:embed="rId3">
            <a:alphaModFix/>
          </a:blip>
          <a:stretch>
            <a:fillRect/>
          </a:stretch>
        </p:blipFill>
        <p:spPr>
          <a:xfrm>
            <a:off x="1742477" y="1560875"/>
            <a:ext cx="8707051" cy="5088225"/>
          </a:xfrm>
          <a:prstGeom prst="rect">
            <a:avLst/>
          </a:prstGeom>
          <a:noFill/>
          <a:ln w="12700" cap="flat" cmpd="sng">
            <a:solidFill>
              <a:schemeClr val="dk2"/>
            </a:solidFill>
            <a:prstDash val="solid"/>
            <a:round/>
            <a:headEnd type="none" w="sm" len="sm"/>
            <a:tailEnd type="none" w="sm" len="sm"/>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3cef633ba06_1_2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rgbClr val="00183D"/>
              </a:buClr>
              <a:buSzPts val="3300"/>
              <a:buFont typeface="Arial"/>
              <a:buNone/>
            </a:pPr>
            <a:r>
              <a:rPr lang="en-US" sz="2800" dirty="0"/>
              <a:t>Why Documenting Locally Matters</a:t>
            </a:r>
            <a:endParaRPr sz="2800" dirty="0"/>
          </a:p>
        </p:txBody>
      </p:sp>
      <p:sp>
        <p:nvSpPr>
          <p:cNvPr id="86" name="Google Shape;86;g3cef633ba06_1_23"/>
          <p:cNvSpPr txBox="1"/>
          <p:nvPr/>
        </p:nvSpPr>
        <p:spPr>
          <a:xfrm>
            <a:off x="258300" y="823963"/>
            <a:ext cx="11933700" cy="1577325"/>
          </a:xfrm>
          <a:prstGeom prst="rect">
            <a:avLst/>
          </a:prstGeom>
          <a:noFill/>
          <a:ln>
            <a:noFill/>
          </a:ln>
        </p:spPr>
        <p:txBody>
          <a:bodyPr spcFirstLastPara="1" wrap="square" lIns="91425" tIns="91425" rIns="91425" bIns="91425" anchor="ctr" anchorCtr="0">
            <a:spAutoFit/>
          </a:bodyPr>
          <a:lstStyle/>
          <a:p>
            <a:pPr marL="0" lvl="0" indent="0" algn="just" rtl="0">
              <a:lnSpc>
                <a:spcPct val="115000"/>
              </a:lnSpc>
              <a:spcBef>
                <a:spcPts val="1200"/>
              </a:spcBef>
              <a:spcAft>
                <a:spcPts val="0"/>
              </a:spcAft>
              <a:buNone/>
            </a:pPr>
            <a:r>
              <a:rPr lang="en-US" dirty="0"/>
              <a:t>According to Education Department General Administrative Regulations (EDGAR) 2 CFR Part 200, Sections §200.329; §200.331; §200.332, the Bureau of Career &amp; Technical Education (pass-through) is required to monitor Perkins grant sub-recipients to ensure compliance for Federal Awards with fiscal and management requirements of the Strengthening Career and Technical Education for the 21st Century Act (Perkins V) and applicable federal and state legislation, rules, regulations, and policy according to subpart D – uniform administrative requirements (i.e., day-to-day grant management), Subpart E – cost principles, and Subpart F – Audit Requirements. </a:t>
            </a:r>
            <a:r>
              <a:rPr lang="en-US" u="sng" dirty="0">
                <a:solidFill>
                  <a:schemeClr val="hlink"/>
                </a:solidFill>
                <a:hlinkClick r:id="rId3"/>
              </a:rPr>
              <a:t>(Perkins V Secondary and Post Secondary Monitoring)</a:t>
            </a:r>
            <a:endParaRPr dirty="0"/>
          </a:p>
        </p:txBody>
      </p:sp>
      <p:sp>
        <p:nvSpPr>
          <p:cNvPr id="87" name="Google Shape;87;g3cef633ba06_1_23"/>
          <p:cNvSpPr txBox="1"/>
          <p:nvPr/>
        </p:nvSpPr>
        <p:spPr>
          <a:xfrm>
            <a:off x="339213" y="2262281"/>
            <a:ext cx="11478900" cy="4388863"/>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b="1" dirty="0">
                <a:solidFill>
                  <a:schemeClr val="dk1"/>
                </a:solidFill>
              </a:rPr>
              <a:t>Documents to attach</a:t>
            </a:r>
            <a:endParaRPr b="1" dirty="0">
              <a:solidFill>
                <a:schemeClr val="dk1"/>
              </a:solidFill>
            </a:endParaRPr>
          </a:p>
          <a:p>
            <a:pPr marL="0" lvl="0" indent="0" algn="l" rtl="0">
              <a:lnSpc>
                <a:spcPct val="115000"/>
              </a:lnSpc>
              <a:spcBef>
                <a:spcPts val="1200"/>
              </a:spcBef>
              <a:spcAft>
                <a:spcPts val="0"/>
              </a:spcAft>
              <a:buNone/>
            </a:pPr>
            <a:r>
              <a:rPr lang="en-US" b="1" dirty="0">
                <a:solidFill>
                  <a:schemeClr val="dk1"/>
                </a:solidFill>
              </a:rPr>
              <a:t>Community Colleges: </a:t>
            </a:r>
            <a:r>
              <a:rPr lang="en-US" b="1" u="sng" dirty="0">
                <a:solidFill>
                  <a:schemeClr val="dk1"/>
                </a:solidFill>
              </a:rPr>
              <a:t>5-years worth</a:t>
            </a:r>
            <a:r>
              <a:rPr lang="en-US" b="1" dirty="0">
                <a:solidFill>
                  <a:schemeClr val="dk1"/>
                </a:solidFill>
              </a:rPr>
              <a:t> (5-year cycle; alternates w/interim/HLC accreditation cycle)</a:t>
            </a:r>
            <a:endParaRPr b="1" dirty="0">
              <a:solidFill>
                <a:schemeClr val="dk1"/>
              </a:solidFill>
            </a:endParaRPr>
          </a:p>
          <a:p>
            <a:pPr marL="0" lvl="0" indent="0" algn="l" rtl="0">
              <a:lnSpc>
                <a:spcPct val="115000"/>
              </a:lnSpc>
              <a:spcBef>
                <a:spcPts val="1200"/>
              </a:spcBef>
              <a:spcAft>
                <a:spcPts val="0"/>
              </a:spcAft>
              <a:buNone/>
            </a:pPr>
            <a:r>
              <a:rPr lang="en-US" b="1" dirty="0">
                <a:solidFill>
                  <a:schemeClr val="dk1"/>
                </a:solidFill>
              </a:rPr>
              <a:t>Secondary: 3-years worth (3-year cycle; or as needed (should it be necessary or if there is an “event”)</a:t>
            </a:r>
            <a:endParaRPr b="1" dirty="0">
              <a:solidFill>
                <a:schemeClr val="dk1"/>
              </a:solidFill>
            </a:endParaRPr>
          </a:p>
          <a:p>
            <a:pPr marL="0" lvl="0" indent="0" algn="just" rtl="0">
              <a:lnSpc>
                <a:spcPct val="115000"/>
              </a:lnSpc>
              <a:spcBef>
                <a:spcPts val="1200"/>
              </a:spcBef>
              <a:spcAft>
                <a:spcPts val="0"/>
              </a:spcAft>
              <a:buNone/>
            </a:pPr>
            <a:r>
              <a:rPr lang="en-US" dirty="0">
                <a:solidFill>
                  <a:schemeClr val="dk1"/>
                </a:solidFill>
              </a:rPr>
              <a:t>1. (If applicable) Job description(s) documentation for staff funded 0.00 – 100.00% with Perkins V funds.</a:t>
            </a:r>
            <a:endParaRPr dirty="0">
              <a:solidFill>
                <a:schemeClr val="dk1"/>
              </a:solidFill>
            </a:endParaRPr>
          </a:p>
          <a:p>
            <a:pPr marL="0" lvl="0" indent="0" algn="just" rtl="0">
              <a:lnSpc>
                <a:spcPct val="115000"/>
              </a:lnSpc>
              <a:spcBef>
                <a:spcPts val="1200"/>
              </a:spcBef>
              <a:spcAft>
                <a:spcPts val="0"/>
              </a:spcAft>
              <a:buNone/>
            </a:pPr>
            <a:r>
              <a:rPr lang="en-US" dirty="0">
                <a:solidFill>
                  <a:schemeClr val="dk1"/>
                </a:solidFill>
              </a:rPr>
              <a:t>2. (If applicable) Payroll records showing how salaries/benefits were charged for Perkins grant coordinator/staff/other if supported 0.00 – 100.00% with Perkins V funds.</a:t>
            </a:r>
            <a:endParaRPr dirty="0">
              <a:solidFill>
                <a:schemeClr val="dk1"/>
              </a:solidFill>
            </a:endParaRPr>
          </a:p>
          <a:p>
            <a:pPr marL="0" lvl="0" indent="0" algn="just" rtl="0">
              <a:lnSpc>
                <a:spcPct val="115000"/>
              </a:lnSpc>
              <a:spcBef>
                <a:spcPts val="1200"/>
              </a:spcBef>
              <a:spcAft>
                <a:spcPts val="0"/>
              </a:spcAft>
              <a:buNone/>
            </a:pPr>
            <a:r>
              <a:rPr lang="en-US" dirty="0">
                <a:solidFill>
                  <a:schemeClr val="dk1"/>
                </a:solidFill>
              </a:rPr>
              <a:t>3. (If applicable) Personnel Activity Reports (PARs) or equivalent time-and-effort documentation for staff charged to the grant if supported 0.00-100.00% with Perkins V funds.</a:t>
            </a:r>
            <a:endParaRPr dirty="0">
              <a:solidFill>
                <a:schemeClr val="dk1"/>
              </a:solidFill>
            </a:endParaRPr>
          </a:p>
          <a:p>
            <a:pPr marL="0" lvl="0" indent="0" algn="just" rtl="0">
              <a:lnSpc>
                <a:spcPct val="115000"/>
              </a:lnSpc>
              <a:spcBef>
                <a:spcPts val="1200"/>
              </a:spcBef>
              <a:spcAft>
                <a:spcPts val="0"/>
              </a:spcAft>
              <a:buNone/>
            </a:pPr>
            <a:r>
              <a:rPr lang="en-US" dirty="0">
                <a:solidFill>
                  <a:schemeClr val="dk1"/>
                </a:solidFill>
              </a:rPr>
              <a:t>4. Inventory of equipment purchased (including items purchased, date of purchase, location of equipment, ID#) – one consortium-wide inventory or individual district inventories.</a:t>
            </a:r>
            <a:endParaRPr dirty="0">
              <a:solidFill>
                <a:schemeClr val="dk1"/>
              </a:solidFill>
            </a:endParaRPr>
          </a:p>
          <a:p>
            <a:pPr marL="0" lvl="0" indent="0" algn="just" rtl="0">
              <a:lnSpc>
                <a:spcPct val="115000"/>
              </a:lnSpc>
              <a:spcBef>
                <a:spcPts val="1200"/>
              </a:spcBef>
              <a:spcAft>
                <a:spcPts val="0"/>
              </a:spcAft>
              <a:buNone/>
            </a:pPr>
            <a:r>
              <a:rPr lang="en-US" dirty="0">
                <a:solidFill>
                  <a:schemeClr val="dk1"/>
                </a:solidFill>
              </a:rPr>
              <a:t>5. (Optional) Additional electronic documentation and/or information (website, Google Docs, or other electronic methods) about programs of study (POS) not already documented in the Iowa STICS program review</a:t>
            </a:r>
            <a:r>
              <a:rPr lang="en-US" dirty="0">
                <a:solidFill>
                  <a:schemeClr val="dk1"/>
                </a:solidFill>
                <a:uFill>
                  <a:noFill/>
                </a:uFill>
                <a:hlinkClick r:id="rId4">
                  <a:extLst>
                    <a:ext uri="{A12FA001-AC4F-418D-AE19-62706E023703}">
                      <ahyp:hlinkClr xmlns:ahyp="http://schemas.microsoft.com/office/drawing/2018/hyperlinkcolor" val="tx"/>
                    </a:ext>
                  </a:extLst>
                </a:hlinkClick>
              </a:rPr>
              <a:t> </a:t>
            </a:r>
            <a:r>
              <a:rPr lang="en-US" u="sng" dirty="0">
                <a:solidFill>
                  <a:schemeClr val="hlink"/>
                </a:solidFill>
                <a:hlinkClick r:id="rId4"/>
              </a:rPr>
              <a:t>system</a:t>
            </a:r>
            <a:r>
              <a:rPr lang="en-US" dirty="0">
                <a:solidFill>
                  <a:schemeClr val="dk1"/>
                </a:solidFill>
              </a:rPr>
              <a:t>. See</a:t>
            </a:r>
            <a:r>
              <a:rPr lang="en-US" dirty="0">
                <a:solidFill>
                  <a:schemeClr val="dk1"/>
                </a:solidFill>
                <a:uFill>
                  <a:noFill/>
                </a:uFill>
                <a:hlinkClick r:id="rId5">
                  <a:extLst>
                    <a:ext uri="{A12FA001-AC4F-418D-AE19-62706E023703}">
                      <ahyp:hlinkClr xmlns:ahyp="http://schemas.microsoft.com/office/drawing/2018/hyperlinkcolor" val="tx"/>
                    </a:ext>
                  </a:extLst>
                </a:hlinkClick>
              </a:rPr>
              <a:t> </a:t>
            </a:r>
            <a:r>
              <a:rPr lang="en-US" u="sng" dirty="0">
                <a:solidFill>
                  <a:schemeClr val="hlink"/>
                </a:solidFill>
                <a:hlinkClick r:id="rId5"/>
              </a:rPr>
              <a:t>the Program of Study Guidance webpage</a:t>
            </a:r>
            <a:r>
              <a:rPr lang="en-US" dirty="0">
                <a:solidFill>
                  <a:schemeClr val="dk1"/>
                </a:solidFill>
              </a:rPr>
              <a:t>.</a:t>
            </a:r>
            <a:endParaRPr dirty="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4"/>
          <p:cNvSpPr txBox="1">
            <a:spLocks noGrp="1"/>
          </p:cNvSpPr>
          <p:nvPr>
            <p:ph type="title"/>
          </p:nvPr>
        </p:nvSpPr>
        <p:spPr>
          <a:xfrm>
            <a:off x="339213" y="2"/>
            <a:ext cx="11504855" cy="737417"/>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2200"/>
              <a:buFont typeface="Arial"/>
              <a:buNone/>
            </a:pPr>
            <a:r>
              <a:rPr lang="en-US" sz="2800" dirty="0"/>
              <a:t>Time and Effort §2 CFR 200.430</a:t>
            </a:r>
            <a:endParaRPr sz="2800" dirty="0"/>
          </a:p>
        </p:txBody>
      </p:sp>
      <p:sp>
        <p:nvSpPr>
          <p:cNvPr id="93" name="Google Shape;93;p4"/>
          <p:cNvSpPr txBox="1">
            <a:spLocks noGrp="1"/>
          </p:cNvSpPr>
          <p:nvPr>
            <p:ph type="body" idx="1"/>
          </p:nvPr>
        </p:nvSpPr>
        <p:spPr>
          <a:xfrm>
            <a:off x="233334" y="897147"/>
            <a:ext cx="11740130" cy="5736566"/>
          </a:xfrm>
          <a:prstGeom prst="rect">
            <a:avLst/>
          </a:prstGeom>
          <a:noFill/>
          <a:ln>
            <a:noFill/>
          </a:ln>
        </p:spPr>
        <p:txBody>
          <a:bodyPr spcFirstLastPara="1" wrap="square" lIns="91425" tIns="91425" rIns="91425" bIns="91425" anchor="t" anchorCtr="0">
            <a:noAutofit/>
          </a:bodyPr>
          <a:lstStyle/>
          <a:p>
            <a:pPr marL="0" lvl="0" indent="0" algn="l" rtl="0">
              <a:lnSpc>
                <a:spcPct val="125000"/>
              </a:lnSpc>
              <a:spcBef>
                <a:spcPts val="0"/>
              </a:spcBef>
              <a:spcAft>
                <a:spcPts val="0"/>
              </a:spcAft>
              <a:buNone/>
            </a:pPr>
            <a:r>
              <a:rPr lang="en-US" sz="2200" b="1" dirty="0">
                <a:solidFill>
                  <a:srgbClr val="03617A"/>
                </a:solidFill>
              </a:rPr>
              <a:t>Time and Effort</a:t>
            </a:r>
            <a:endParaRPr sz="2200" dirty="0"/>
          </a:p>
          <a:p>
            <a:pPr marL="0" lvl="0" indent="0" algn="just" rtl="0">
              <a:lnSpc>
                <a:spcPct val="115000"/>
              </a:lnSpc>
              <a:spcBef>
                <a:spcPts val="0"/>
              </a:spcBef>
              <a:spcAft>
                <a:spcPts val="0"/>
              </a:spcAft>
              <a:buNone/>
            </a:pPr>
            <a:r>
              <a:rPr lang="en-US" sz="2200" dirty="0"/>
              <a:t>Time &amp; Effort requirements (EDGAR) –</a:t>
            </a:r>
            <a:r>
              <a:rPr lang="en-US" sz="2200" dirty="0">
                <a:uFill>
                  <a:noFill/>
                </a:uFill>
                <a:hlinkClick r:id="rId3"/>
              </a:rPr>
              <a:t> </a:t>
            </a:r>
            <a:r>
              <a:rPr lang="en-US" sz="2200" u="sng" dirty="0">
                <a:solidFill>
                  <a:schemeClr val="hlink"/>
                </a:solidFill>
                <a:hlinkClick r:id="rId3"/>
              </a:rPr>
              <a:t>2 C.F.R. § 200.430</a:t>
            </a:r>
            <a:r>
              <a:rPr lang="en-US" sz="2200" dirty="0"/>
              <a:t> (</a:t>
            </a:r>
            <a:r>
              <a:rPr lang="en-US" sz="2200" u="sng" dirty="0">
                <a:solidFill>
                  <a:schemeClr val="hlink"/>
                </a:solidFill>
                <a:hlinkClick r:id="rId4"/>
              </a:rPr>
              <a:t>Perkins Monitoring</a:t>
            </a:r>
            <a:r>
              <a:rPr lang="en-US" sz="2200" dirty="0"/>
              <a:t>)</a:t>
            </a:r>
            <a:endParaRPr sz="2200" dirty="0"/>
          </a:p>
          <a:p>
            <a:pPr marL="0" lvl="0" indent="0" algn="l" rtl="0">
              <a:lnSpc>
                <a:spcPct val="90000"/>
              </a:lnSpc>
              <a:spcBef>
                <a:spcPts val="375"/>
              </a:spcBef>
              <a:spcAft>
                <a:spcPts val="0"/>
              </a:spcAft>
              <a:buNone/>
            </a:pPr>
            <a:r>
              <a:rPr lang="en-US" sz="2200" dirty="0"/>
              <a:t>Documentation for personnel expenses - Charges to Federal awards for salaries and wages must be based on records that accurately reflect the work performed.</a:t>
            </a:r>
            <a:endParaRPr sz="2200" dirty="0"/>
          </a:p>
          <a:p>
            <a:pPr marL="514350" lvl="0" indent="0" algn="l" rtl="0">
              <a:lnSpc>
                <a:spcPct val="90000"/>
              </a:lnSpc>
              <a:spcBef>
                <a:spcPts val="375"/>
              </a:spcBef>
              <a:spcAft>
                <a:spcPts val="0"/>
              </a:spcAft>
              <a:buNone/>
            </a:pPr>
            <a:endParaRPr sz="2200" dirty="0"/>
          </a:p>
          <a:p>
            <a:pPr marL="0" lvl="0" indent="0" algn="l" rtl="0">
              <a:lnSpc>
                <a:spcPct val="90000"/>
              </a:lnSpc>
              <a:spcBef>
                <a:spcPts val="375"/>
              </a:spcBef>
              <a:spcAft>
                <a:spcPts val="0"/>
              </a:spcAft>
              <a:buNone/>
            </a:pPr>
            <a:r>
              <a:rPr lang="en-US" sz="2200" dirty="0"/>
              <a:t>Follow your organization’s policies for documenting time and effort.</a:t>
            </a:r>
            <a:endParaRPr sz="2200" dirty="0"/>
          </a:p>
          <a:p>
            <a:pPr marL="457200" lvl="0" indent="-368300" algn="l" rtl="0">
              <a:lnSpc>
                <a:spcPct val="90000"/>
              </a:lnSpc>
              <a:spcBef>
                <a:spcPts val="375"/>
              </a:spcBef>
              <a:spcAft>
                <a:spcPts val="0"/>
              </a:spcAft>
              <a:buSzPts val="2200"/>
              <a:buChar char="•"/>
            </a:pPr>
            <a:r>
              <a:rPr lang="en-US" sz="2200" dirty="0"/>
              <a:t>If you are unaware of your time and effort process, contact your human resources office. </a:t>
            </a:r>
            <a:endParaRPr sz="2200" dirty="0"/>
          </a:p>
          <a:p>
            <a:pPr marL="0" lvl="0" indent="0" algn="l" rtl="0">
              <a:lnSpc>
                <a:spcPct val="90000"/>
              </a:lnSpc>
              <a:spcBef>
                <a:spcPts val="375"/>
              </a:spcBef>
              <a:spcAft>
                <a:spcPts val="0"/>
              </a:spcAft>
              <a:buNone/>
            </a:pPr>
            <a:endParaRPr sz="2200" dirty="0"/>
          </a:p>
          <a:p>
            <a:pPr marL="0" lvl="0" indent="0" algn="l" rtl="0">
              <a:lnSpc>
                <a:spcPct val="90000"/>
              </a:lnSpc>
              <a:spcBef>
                <a:spcPts val="375"/>
              </a:spcBef>
              <a:spcAft>
                <a:spcPts val="0"/>
              </a:spcAft>
              <a:buNone/>
            </a:pPr>
            <a:r>
              <a:rPr lang="en-US" sz="2200" b="1" dirty="0">
                <a:solidFill>
                  <a:srgbClr val="980000"/>
                </a:solidFill>
              </a:rPr>
              <a:t>Before deciding whether or not to begin/cease T&amp;E reporting, please always reach out to the CTE Bureau;</a:t>
            </a:r>
            <a:r>
              <a:rPr lang="en-US" sz="2200" dirty="0"/>
              <a:t> </a:t>
            </a:r>
            <a:r>
              <a:rPr lang="en-US" sz="2200" u="sng" dirty="0">
                <a:solidFill>
                  <a:schemeClr val="hlink"/>
                </a:solidFill>
                <a:hlinkClick r:id="rId5"/>
              </a:rPr>
              <a:t>Jeff Fletcher</a:t>
            </a:r>
            <a:r>
              <a:rPr lang="en-US" sz="2200" dirty="0"/>
              <a:t> or </a:t>
            </a:r>
            <a:r>
              <a:rPr lang="en-US" sz="2200" u="sng" dirty="0">
                <a:solidFill>
                  <a:schemeClr val="hlink"/>
                </a:solidFill>
                <a:hlinkClick r:id="rId6"/>
              </a:rPr>
              <a:t>Amy Vybiral</a:t>
            </a:r>
            <a:endParaRPr sz="2200" dirty="0">
              <a:solidFill>
                <a:schemeClr val="accent4"/>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1298</Words>
  <Application>Microsoft Office PowerPoint</Application>
  <PresentationFormat>Widescreen</PresentationFormat>
  <Paragraphs>123</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Noto Sans Symbols</vt:lpstr>
      <vt:lpstr>Theme1</vt:lpstr>
      <vt:lpstr>#5 FY 2027 Perkins Job Descriptions &amp; Time and Effort</vt:lpstr>
      <vt:lpstr>Agenda</vt:lpstr>
      <vt:lpstr>Compensation §2 CFR 200.430</vt:lpstr>
      <vt:lpstr>The Challenge - Time &amp; Effort §2 CFR 200.430</vt:lpstr>
      <vt:lpstr>Executive Assurances/Agreements - Time &amp; Effort §2 CFR 200.430</vt:lpstr>
      <vt:lpstr>Perkins V Claims Template - Time and Effort §2 CFR 200.430</vt:lpstr>
      <vt:lpstr>Does my funding source/employee require time &amp; effort (T&amp;E) reporting?</vt:lpstr>
      <vt:lpstr>Why Documenting Locally Matters</vt:lpstr>
      <vt:lpstr>Time and Effort §2 CFR 200.430</vt:lpstr>
      <vt:lpstr> Perkins Job Descriptions</vt:lpstr>
      <vt:lpstr>Salaries by Perkins Activity </vt:lpstr>
      <vt:lpstr>Job Duties from Perkins Statute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Craven-Webb, Shari [IDOE]</dc:creator>
  <cp:lastModifiedBy>Fletcher, Jeffrey [IDOE]</cp:lastModifiedBy>
  <cp:revision>2</cp:revision>
  <dcterms:created xsi:type="dcterms:W3CDTF">2026-03-02T14:54:03Z</dcterms:created>
  <dcterms:modified xsi:type="dcterms:W3CDTF">2026-03-11T19:27:50Z</dcterms:modified>
</cp:coreProperties>
</file>