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4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17A"/>
    <a:srgbClr val="0000FF"/>
    <a:srgbClr val="002C50"/>
    <a:srgbClr val="005BA3"/>
    <a:srgbClr val="002A4B"/>
    <a:srgbClr val="FFC2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120" y="24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C305F5-F0DD-4300-8F2D-570062903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4C44F-0A5B-40B1-AAC2-735C4F1F0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F9197-5DDD-4AE4-95A0-BF30D5F313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3E2B1-4E03-4462-80FA-87624E50F8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FC4EE-A805-4114-8480-925C907E5B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2215-B781-43D0-B5B5-C2C79FDC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4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361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49C12-D024-40FB-BD36-751317A1B6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84" y="5866793"/>
            <a:ext cx="4996116" cy="4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74E76C-7E8E-4A34-94C9-4F7AB65D5B60}"/>
              </a:ext>
            </a:extLst>
          </p:cNvPr>
          <p:cNvSpPr/>
          <p:nvPr userDrawn="1"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112" y="1460499"/>
            <a:ext cx="1081377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76004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B20607-4DEF-431C-A44B-C8511C6D22E3}"/>
              </a:ext>
            </a:extLst>
          </p:cNvPr>
          <p:cNvSpPr/>
          <p:nvPr userDrawn="1"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454" y="428017"/>
            <a:ext cx="7017449" cy="5906522"/>
          </a:xfrm>
        </p:spPr>
        <p:txBody>
          <a:bodyPr anchor="ctr"/>
          <a:lstStyle>
            <a:lvl1pPr>
              <a:defRPr sz="2800"/>
            </a:lvl1pPr>
            <a:lvl2pPr>
              <a:defRPr sz="24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2540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A049F-0AA7-42BB-B95E-DA2BBB2C9B46}"/>
              </a:ext>
            </a:extLst>
          </p:cNvPr>
          <p:cNvSpPr/>
          <p:nvPr userDrawn="1"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5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679B5E-A9C9-4BC4-A0E5-5A7B616E1B2A}"/>
              </a:ext>
            </a:extLst>
          </p:cNvPr>
          <p:cNvSpPr/>
          <p:nvPr userDrawn="1"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799" y="2372553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5210" y="1548641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5210" y="2372553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4727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4634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3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lendar.app.google/7j4our21hfoNJdT76" TargetMode="External"/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iowaclna" TargetMode="External"/><Relationship Id="rId2" Type="http://schemas.openxmlformats.org/officeDocument/2006/relationships/hyperlink" Target="https://educate.iowa.gov/higher-ed/cte/perkins-v#local-applic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effrey.fletcher@iowa.gov" TargetMode="External"/><Relationship Id="rId4" Type="http://schemas.openxmlformats.org/officeDocument/2006/relationships/hyperlink" Target="mailto:amy.vybiral@iowa.go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higher-ed/cte/irc" TargetMode="External"/><Relationship Id="rId2" Type="http://schemas.openxmlformats.org/officeDocument/2006/relationships/hyperlink" Target="https://educate.iowa.gov/higher-ed/cte/iowa-quality/career-connected-learn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educate.iowa.gov/higher-ed/cte/iowa-quality/student-organization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media/11117/download?inlin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4660-1ACE-4DA1-82E3-FB71D75C2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70" y="1074695"/>
            <a:ext cx="11636841" cy="1021524"/>
          </a:xfrm>
        </p:spPr>
        <p:txBody>
          <a:bodyPr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#4 FY 2027 Perkins Budget Prior Approval</a:t>
            </a:r>
            <a:br>
              <a:rPr lang="en-US" sz="2400" dirty="0"/>
            </a:br>
            <a:r>
              <a:rPr lang="en-US" sz="2400" dirty="0"/>
              <a:t>and Perkins Use of Funds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61A98-2BF3-417C-A882-51BFC7A4D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2778298"/>
          </a:xfrm>
        </p:spPr>
        <p:txBody>
          <a:bodyPr>
            <a:noAutofit/>
          </a:bodyPr>
          <a:lstStyle/>
          <a:p>
            <a:r>
              <a:rPr lang="en-US" sz="2200" dirty="0"/>
              <a:t>February 27, 2026</a:t>
            </a:r>
          </a:p>
          <a:p>
            <a:r>
              <a:rPr lang="en-US" sz="2200" dirty="0"/>
              <a:t>10:00 a.m. to 10:55 a.m.</a:t>
            </a:r>
          </a:p>
          <a:p>
            <a:endParaRPr lang="en-US" sz="2200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1" i="0" u="none" strike="noStrike" cap="none" dirty="0"/>
              <a:t>Amy Vybiral, MS Ed. 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0" i="0" u="none" strike="noStrike" cap="none" dirty="0"/>
              <a:t>Education Program Consultant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0" i="0" u="none" strike="noStrike" cap="none" dirty="0"/>
              <a:t>Bureau of Community Colleges and Postsecondary Readiness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0" i="0" u="none" strike="noStrike" cap="none" dirty="0"/>
              <a:t>515-339-4520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accent6"/>
                </a:solidFill>
              </a:rPr>
              <a:t> </a:t>
            </a:r>
            <a:r>
              <a:rPr lang="en-US" sz="1200" b="0" i="0" u="none" strike="noStrike" cap="none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amy.vybiral@iowa.gov</a:t>
            </a:r>
            <a:endParaRPr lang="en-US" sz="1200" b="0" i="0" u="none" strike="noStrike" cap="none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9044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83FD9-549B-1D05-9B72-B85459C1D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The Template - Other</a:t>
            </a:r>
          </a:p>
        </p:txBody>
      </p:sp>
      <p:sp>
        <p:nvSpPr>
          <p:cNvPr id="4" name="Google Shape;155;g3cb791b3936_0_20">
            <a:extLst>
              <a:ext uri="{FF2B5EF4-FFF2-40B4-BE49-F238E27FC236}">
                <a16:creationId xmlns:a16="http://schemas.microsoft.com/office/drawing/2014/main" id="{5E21E000-B2FF-D144-F668-342492C90772}"/>
              </a:ext>
            </a:extLst>
          </p:cNvPr>
          <p:cNvSpPr txBox="1"/>
          <p:nvPr/>
        </p:nvSpPr>
        <p:spPr>
          <a:xfrm>
            <a:off x="313989" y="821424"/>
            <a:ext cx="1129491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-29845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100"/>
              <a:buAutoNum type="arabicParenR"/>
            </a:pPr>
            <a:r>
              <a:rPr lang="en" sz="1200" dirty="0">
                <a:solidFill>
                  <a:srgbClr val="03617A"/>
                </a:solidFill>
              </a:rPr>
              <a:t>Populate the necessary/applicable menus/dropdowns 2) Purchase - Keep it simple 3) Rationale - only if necessary 4) Align Perkins Activity with CLNA Element</a:t>
            </a:r>
            <a:endParaRPr sz="1200" i="0" u="none" strike="noStrike" cap="none" dirty="0">
              <a:solidFill>
                <a:srgbClr val="03617A"/>
              </a:solidFill>
            </a:endParaRPr>
          </a:p>
        </p:txBody>
      </p:sp>
      <p:pic>
        <p:nvPicPr>
          <p:cNvPr id="5" name="Picture 4" descr="This is a screenshot example from the budget template showing an example of why and why not consumables may be allowable.">
            <a:extLst>
              <a:ext uri="{FF2B5EF4-FFF2-40B4-BE49-F238E27FC236}">
                <a16:creationId xmlns:a16="http://schemas.microsoft.com/office/drawing/2014/main" id="{609AAAB6-9D89-227A-D20A-11200F8E0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213" y="1496648"/>
            <a:ext cx="11373129" cy="37678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Google Shape;156;g3cb791b3936_0_20">
            <a:extLst>
              <a:ext uri="{FF2B5EF4-FFF2-40B4-BE49-F238E27FC236}">
                <a16:creationId xmlns:a16="http://schemas.microsoft.com/office/drawing/2014/main" id="{9371EE00-0D40-71FE-03B4-8783AD3DC45A}"/>
              </a:ext>
            </a:extLst>
          </p:cNvPr>
          <p:cNvSpPr txBox="1"/>
          <p:nvPr/>
        </p:nvSpPr>
        <p:spPr>
          <a:xfrm>
            <a:off x="249867" y="5361352"/>
            <a:ext cx="11551819" cy="1261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 why storage is eligible, let me know you’re not asking for marketable credentials.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Consumables are eligible with a tool purchase.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 purchases - indicate if kits are reusable from class to class, year to year (eligible).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“One-and-done” kits are ineligible.</a:t>
            </a:r>
            <a:endParaRPr sz="14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Supplies &amp; Miscellaneous - Will be returned.</a:t>
            </a:r>
            <a:endParaRPr sz="14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87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11673-8112-5CC3-92CB-C5C6C737E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The Template</a:t>
            </a:r>
          </a:p>
        </p:txBody>
      </p:sp>
      <p:sp>
        <p:nvSpPr>
          <p:cNvPr id="4" name="Google Shape;169;g33a1ce6e5fc_0_56">
            <a:extLst>
              <a:ext uri="{FF2B5EF4-FFF2-40B4-BE49-F238E27FC236}">
                <a16:creationId xmlns:a16="http://schemas.microsoft.com/office/drawing/2014/main" id="{49374516-CBC1-116D-EFCA-9948A63A4269}"/>
              </a:ext>
            </a:extLst>
          </p:cNvPr>
          <p:cNvSpPr txBox="1"/>
          <p:nvPr/>
        </p:nvSpPr>
        <p:spPr>
          <a:xfrm>
            <a:off x="243962" y="866775"/>
            <a:ext cx="9547737" cy="3051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Key words in </a:t>
            </a:r>
            <a:r>
              <a:rPr lang="en" b="1" kern="0" dirty="0">
                <a:solidFill>
                  <a:srgbClr val="0097A7"/>
                </a:solidFill>
                <a:cs typeface="Arial"/>
                <a:sym typeface="Arial"/>
              </a:rPr>
              <a:t>bold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 identify why items are eligible.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IRCs are a new accountability indicator.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Access statements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 should include statements that learning interventions are for </a:t>
            </a:r>
            <a:r>
              <a:rPr lang="en" b="1" kern="0" dirty="0">
                <a:solidFill>
                  <a:srgbClr val="0097A7"/>
                </a:solidFill>
                <a:cs typeface="Arial"/>
                <a:sym typeface="Arial"/>
              </a:rPr>
              <a:t>all students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 in the disaggregated data sets (February 2025 DCL).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Stipends must be outside of an instructor’s contract or “off-contract.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914400" lvl="1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lphaL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If Perkins funds a </a:t>
            </a:r>
            <a:r>
              <a:rPr lang="en" b="1" kern="0" dirty="0">
                <a:solidFill>
                  <a:srgbClr val="0097A7"/>
                </a:solidFill>
                <a:cs typeface="Arial"/>
                <a:sym typeface="Arial"/>
              </a:rPr>
              <a:t>percentage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 of a total contract, a </a:t>
            </a:r>
            <a:r>
              <a:rPr lang="en" b="1" kern="0" dirty="0">
                <a:solidFill>
                  <a:srgbClr val="0097A7"/>
                </a:solidFill>
                <a:cs typeface="Arial"/>
                <a:sym typeface="Arial"/>
              </a:rPr>
              <a:t>job description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, </a:t>
            </a:r>
            <a:r>
              <a:rPr lang="en" b="1" kern="0" dirty="0">
                <a:solidFill>
                  <a:srgbClr val="0097A7"/>
                </a:solidFill>
                <a:cs typeface="Arial"/>
                <a:sym typeface="Arial"/>
              </a:rPr>
              <a:t>time and effort,</a:t>
            </a: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 and percentage must be included.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Maintenance plans are eligible for items that were purchased with Perkins.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  <a:p>
            <a:pPr marL="457200" indent="-304800">
              <a:lnSpc>
                <a:spcPct val="115000"/>
              </a:lnSpc>
              <a:buClr>
                <a:srgbClr val="0097A7"/>
              </a:buClr>
              <a:buSzPts val="1200"/>
              <a:buFont typeface="Arial"/>
              <a:buAutoNum type="arabicPeriod"/>
            </a:pPr>
            <a:r>
              <a:rPr lang="en" kern="0" dirty="0">
                <a:solidFill>
                  <a:srgbClr val="0097A7"/>
                </a:solidFill>
                <a:cs typeface="Arial"/>
                <a:sym typeface="Arial"/>
              </a:rPr>
              <a:t>Align Perkins Activities with CLNA Elements for every purchase.</a:t>
            </a:r>
            <a:endParaRPr kern="0" dirty="0">
              <a:solidFill>
                <a:srgbClr val="0097A7"/>
              </a:solidFill>
              <a:cs typeface="Arial"/>
              <a:sym typeface="Arial"/>
            </a:endParaRPr>
          </a:p>
        </p:txBody>
      </p:sp>
      <p:pic>
        <p:nvPicPr>
          <p:cNvPr id="5" name="Google Shape;170;g33a1ce6e5fc_0_56" descr="This is an example screenshot from the FY27 prior approval budget template illustrating items 1-6. ">
            <a:extLst>
              <a:ext uri="{FF2B5EF4-FFF2-40B4-BE49-F238E27FC236}">
                <a16:creationId xmlns:a16="http://schemas.microsoft.com/office/drawing/2014/main" id="{33D97BC3-24FF-BB1D-6B4C-C79F300BC19C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9213" y="4109440"/>
            <a:ext cx="11452716" cy="188178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4096343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59E7F-0AD5-9031-FE39-902A3DC8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2027 Allowable and Unallowable Costs</a:t>
            </a:r>
            <a:br>
              <a:rPr lang="en-US" sz="2200" dirty="0"/>
            </a:br>
            <a:r>
              <a:rPr lang="en-US" sz="2200" dirty="0"/>
              <a:t>Technology and Supplanting List</a:t>
            </a:r>
          </a:p>
        </p:txBody>
      </p:sp>
      <p:pic>
        <p:nvPicPr>
          <p:cNvPr id="4" name="Picture 3" descr="This screenshot summarizes the most significant changes in the FY27 document from the FY26 document.">
            <a:extLst>
              <a:ext uri="{FF2B5EF4-FFF2-40B4-BE49-F238E27FC236}">
                <a16:creationId xmlns:a16="http://schemas.microsoft.com/office/drawing/2014/main" id="{C11E8774-BEB7-A908-BADF-18DD0259A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54" y="937333"/>
            <a:ext cx="11269691" cy="55572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3866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is is a screenshot of Amy Vybiral's contact information.">
            <a:extLst>
              <a:ext uri="{FF2B5EF4-FFF2-40B4-BE49-F238E27FC236}">
                <a16:creationId xmlns:a16="http://schemas.microsoft.com/office/drawing/2014/main" id="{5FE9ED92-8DD9-FDDD-A09B-A174E74F10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077" y="2001328"/>
            <a:ext cx="4953343" cy="2256800"/>
          </a:xfrm>
          <a:prstGeom prst="rect">
            <a:avLst/>
          </a:prstGeom>
        </p:spPr>
      </p:pic>
      <p:pic>
        <p:nvPicPr>
          <p:cNvPr id="5" name="Picture 4" descr="This is a screenshot of Jeff Fletcher'scontact information.">
            <a:extLst>
              <a:ext uri="{FF2B5EF4-FFF2-40B4-BE49-F238E27FC236}">
                <a16:creationId xmlns:a16="http://schemas.microsoft.com/office/drawing/2014/main" id="{EB256DB6-8BC0-2715-7DCA-E0F751C048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0284" y="2001328"/>
            <a:ext cx="4945046" cy="22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6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75041-7097-4BFA-B9A3-1880498E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Agenda</a:t>
            </a:r>
          </a:p>
        </p:txBody>
      </p:sp>
      <p:sp>
        <p:nvSpPr>
          <p:cNvPr id="5" name="Google Shape;69;g33a1ce6e5fc_0_0">
            <a:extLst>
              <a:ext uri="{FF2B5EF4-FFF2-40B4-BE49-F238E27FC236}">
                <a16:creationId xmlns:a16="http://schemas.microsoft.com/office/drawing/2014/main" id="{4AF4F64D-B6A3-6895-CFB9-AE607F67C5A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39212" y="917036"/>
            <a:ext cx="11125293" cy="531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Timelines and Due Dates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Allowable and Unallowable Costs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Budget Template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OCTAE Requirements for Purchases &amp; DCLs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CTSOs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Salaries, job descriptions, &amp; time and effort</a:t>
            </a:r>
            <a:endParaRPr sz="2000" b="1" dirty="0">
              <a:solidFill>
                <a:srgbClr val="03617A"/>
              </a:solidFill>
            </a:endParaRPr>
          </a:p>
          <a:p>
            <a:pPr marL="457200" lvl="0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700"/>
              <a:buChar char="➔"/>
            </a:pPr>
            <a:r>
              <a:rPr lang="en" sz="2000" b="1" dirty="0">
                <a:solidFill>
                  <a:srgbClr val="03617A"/>
                </a:solidFill>
              </a:rPr>
              <a:t>Examples of Perkins Activity &amp; CLNA Alignment</a:t>
            </a:r>
            <a:endParaRPr sz="2000" dirty="0">
              <a:solidFill>
                <a:srgbClr val="0361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58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0AB5F-9185-492B-9965-B8B11A74A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FY 2026 Timelines and Housekeeping</a:t>
            </a:r>
          </a:p>
        </p:txBody>
      </p:sp>
      <p:sp>
        <p:nvSpPr>
          <p:cNvPr id="8" name="Google Shape;79;g3cb791b3936_0_36">
            <a:extLst>
              <a:ext uri="{FF2B5EF4-FFF2-40B4-BE49-F238E27FC236}">
                <a16:creationId xmlns:a16="http://schemas.microsoft.com/office/drawing/2014/main" id="{6B83DC87-563B-19FD-A6B8-1C3A0D245B9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39213" y="942915"/>
            <a:ext cx="11573866" cy="5561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1800" b="1" dirty="0">
                <a:solidFill>
                  <a:srgbClr val="03617A"/>
                </a:solidFill>
              </a:rPr>
              <a:t>Perkins Final Purchases and Claims</a:t>
            </a:r>
            <a:endParaRPr sz="1800" b="1" dirty="0">
              <a:solidFill>
                <a:srgbClr val="03617A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February 27 - Perkins Budget Prior Approval Form sent to school districts and colleges.</a:t>
            </a:r>
            <a:endParaRPr sz="1800" dirty="0">
              <a:solidFill>
                <a:srgbClr val="03617A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8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March 31 - FY 2027 Perkins budget due to </a:t>
            </a:r>
            <a:r>
              <a:rPr lang="en" sz="1800" u="sng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CTE Bureau</a:t>
            </a:r>
            <a:endParaRPr sz="1800" dirty="0">
              <a:solidFill>
                <a:srgbClr val="0000FF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8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April 1 through April 30 - </a:t>
            </a:r>
            <a:r>
              <a:rPr lang="en" sz="1800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Schedule Zoom</a:t>
            </a:r>
            <a:r>
              <a:rPr lang="en" sz="1800" dirty="0">
                <a:solidFill>
                  <a:srgbClr val="0000FF"/>
                </a:solidFill>
              </a:rPr>
              <a:t> </a:t>
            </a:r>
            <a:r>
              <a:rPr lang="en" sz="1800" dirty="0">
                <a:solidFill>
                  <a:srgbClr val="03617A"/>
                </a:solidFill>
              </a:rPr>
              <a:t>for FY 2027 budget approval</a:t>
            </a:r>
            <a:endParaRPr sz="1800" dirty="0">
              <a:solidFill>
                <a:srgbClr val="03617A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May 1 - FY 2027 Perkins Application released (Approved budget uploaded into application)</a:t>
            </a:r>
            <a:endParaRPr sz="1800" dirty="0">
              <a:solidFill>
                <a:srgbClr val="03617A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June 30 - Perkins application and CLNA Due to CTE Bureau</a:t>
            </a:r>
            <a:endParaRPr sz="1800" dirty="0">
              <a:solidFill>
                <a:srgbClr val="03617A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July  - Award letters sent to recipients</a:t>
            </a:r>
            <a:endParaRPr sz="1800" dirty="0">
              <a:solidFill>
                <a:srgbClr val="0361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6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48E4E2-2843-9FC4-41F5-B97120108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2"/>
            <a:ext cx="11504855" cy="737417"/>
          </a:xfrm>
        </p:spPr>
        <p:txBody>
          <a:bodyPr>
            <a:normAutofit/>
          </a:bodyPr>
          <a:lstStyle/>
          <a:p>
            <a:pPr algn="r"/>
            <a:r>
              <a:rPr lang="en-US" sz="2200" dirty="0"/>
              <a:t>Timelines for FY 2026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10" name="Google Shape;89;g26e242fef53_0_0">
            <a:extLst>
              <a:ext uri="{FF2B5EF4-FFF2-40B4-BE49-F238E27FC236}">
                <a16:creationId xmlns:a16="http://schemas.microsoft.com/office/drawing/2014/main" id="{FF865CF8-20E6-B192-EC12-81BDE3C26B2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33334" y="897147"/>
            <a:ext cx="11740130" cy="5736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800" b="1" dirty="0">
                <a:solidFill>
                  <a:srgbClr val="03617A"/>
                </a:solidFill>
              </a:rPr>
              <a:t>FY 2027 Perkins </a:t>
            </a:r>
            <a:r>
              <a:rPr lang="en" sz="1800" u="sng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Budget Template</a:t>
            </a:r>
            <a:r>
              <a:rPr lang="en" sz="1800" dirty="0">
                <a:solidFill>
                  <a:schemeClr val="dk1"/>
                </a:solidFill>
              </a:rPr>
              <a:t> 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Input from CTE instructors and staff</a:t>
            </a:r>
            <a:endParaRPr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Review local program title from Element 2 (Size Scope and Quality)</a:t>
            </a:r>
            <a:endParaRPr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Have instructors “make their case” for purchases after investigating labor market information (Element 3)</a:t>
            </a:r>
            <a:endParaRPr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Budget is determined by the 2026 </a:t>
            </a:r>
            <a:r>
              <a:rPr lang="en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CLNA</a:t>
            </a:r>
            <a:r>
              <a:rPr lang="en" dirty="0">
                <a:solidFill>
                  <a:srgbClr val="0000FF"/>
                </a:solidFill>
              </a:rPr>
              <a:t> </a:t>
            </a:r>
            <a:endParaRPr b="1" dirty="0">
              <a:solidFill>
                <a:srgbClr val="0000FF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The approved budget is uploaded into the FY 2027 Perkins application.</a:t>
            </a:r>
            <a:endParaRPr dirty="0">
              <a:solidFill>
                <a:schemeClr val="dk1"/>
              </a:solidFill>
            </a:endParaRPr>
          </a:p>
          <a:p>
            <a: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800" u="sng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Amy Vybiral</a:t>
            </a:r>
            <a:r>
              <a:rPr lang="en" sz="1800" dirty="0">
                <a:solidFill>
                  <a:srgbClr val="0000FF"/>
                </a:solidFill>
              </a:rPr>
              <a:t> </a:t>
            </a:r>
            <a:r>
              <a:rPr lang="en" sz="1800" dirty="0">
                <a:solidFill>
                  <a:schemeClr val="dk1"/>
                </a:solidFill>
              </a:rPr>
              <a:t>515-339-4520</a:t>
            </a:r>
            <a:endParaRPr sz="1800" dirty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dirty="0">
              <a:solidFill>
                <a:schemeClr val="accent4"/>
              </a:solidFill>
            </a:endParaRPr>
          </a:p>
          <a:p>
            <a:pPr marL="457200" lvl="0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800" b="1" dirty="0">
                <a:solidFill>
                  <a:srgbClr val="03617A"/>
                </a:solidFill>
              </a:rPr>
              <a:t>Perkins FY 2027 Perkins V Application</a:t>
            </a:r>
            <a:r>
              <a:rPr lang="en" sz="1800" dirty="0">
                <a:solidFill>
                  <a:srgbClr val="03617A"/>
                </a:solidFill>
              </a:rPr>
              <a:t> </a:t>
            </a:r>
            <a:r>
              <a:rPr lang="en" sz="1800" dirty="0">
                <a:solidFill>
                  <a:schemeClr val="dk1"/>
                </a:solidFill>
              </a:rPr>
              <a:t>(Released on or around May 1, 2026)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Allocation tables are hyperlinked in the FY27 application-budget form in IowaGrants</a:t>
            </a:r>
            <a:endParaRPr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Allocation tables are also attached as a PDF with the funding opportunity posting in IowaGrants</a:t>
            </a:r>
            <a:endParaRPr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Allocation tables will also be emailed post-webinar (w/other resources) after the FY27 IowaGrants Perkins V Application Webinar</a:t>
            </a:r>
            <a:endParaRPr dirty="0">
              <a:solidFill>
                <a:schemeClr val="dk1"/>
              </a:solidFill>
            </a:endParaRPr>
          </a:p>
          <a:p>
            <a: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800" dirty="0">
                <a:solidFill>
                  <a:schemeClr val="dk1"/>
                </a:solidFill>
              </a:rPr>
              <a:t>TBD/TBA (April, 2026): FY27 Perkins V IowaGrants Application Webinar 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◆"/>
            </a:pPr>
            <a:r>
              <a:rPr lang="en" dirty="0">
                <a:solidFill>
                  <a:schemeClr val="dk1"/>
                </a:solidFill>
              </a:rPr>
              <a:t>FY27 Perkins applications are due </a:t>
            </a:r>
            <a:r>
              <a:rPr lang="en" b="1" dirty="0">
                <a:solidFill>
                  <a:srgbClr val="0000FF"/>
                </a:solidFill>
              </a:rPr>
              <a:t>June 30</a:t>
            </a:r>
            <a:r>
              <a:rPr lang="en" dirty="0">
                <a:solidFill>
                  <a:schemeClr val="dk1"/>
                </a:solidFill>
              </a:rPr>
              <a:t>, 2026, 11:59:59 PM.</a:t>
            </a:r>
            <a:endParaRPr dirty="0">
              <a:solidFill>
                <a:schemeClr val="dk1"/>
              </a:solidFill>
            </a:endParaRPr>
          </a:p>
          <a:p>
            <a:pPr marL="1371600" lvl="2" indent="-3048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800" u="sng" dirty="0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Jeff Fletcher</a:t>
            </a:r>
            <a:r>
              <a:rPr lang="en" sz="1800" dirty="0">
                <a:solidFill>
                  <a:schemeClr val="dk1"/>
                </a:solidFill>
              </a:rPr>
              <a:t> 515-321-7309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91111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682B40A-3725-E02F-ECBF-74D64680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200" dirty="0"/>
              <a:t>Budget Planning</a:t>
            </a:r>
            <a:r>
              <a:rPr lang="en-US" dirty="0"/>
              <a:t>	</a:t>
            </a:r>
          </a:p>
        </p:txBody>
      </p:sp>
      <p:sp>
        <p:nvSpPr>
          <p:cNvPr id="8" name="Google Shape;99;g33a1ce6e5fc_0_10">
            <a:extLst>
              <a:ext uri="{FF2B5EF4-FFF2-40B4-BE49-F238E27FC236}">
                <a16:creationId xmlns:a16="http://schemas.microsoft.com/office/drawing/2014/main" id="{3D6AF7D2-ECF9-E1EE-54FE-BB61A43A0B8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39213" y="842740"/>
            <a:ext cx="11142545" cy="2064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Leadership Priorities in the Perkins State Plan→ Accountability Indicators</a:t>
            </a:r>
            <a:endParaRPr sz="1800" dirty="0">
              <a:solidFill>
                <a:srgbClr val="03617A"/>
              </a:solidFill>
            </a:endParaRPr>
          </a:p>
          <a:p>
            <a:pPr marL="914400" lvl="1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◆"/>
            </a:pPr>
            <a:r>
              <a:rPr lang="en" dirty="0">
                <a:solidFill>
                  <a:schemeClr val="dk1"/>
                </a:solidFill>
                <a:hlinkClick r:id="rId2"/>
              </a:rPr>
              <a:t>Work-based learning (WBL)</a:t>
            </a:r>
            <a:endParaRPr dirty="0">
              <a:solidFill>
                <a:schemeClr val="dk1"/>
              </a:solidFill>
            </a:endParaRPr>
          </a:p>
          <a:p>
            <a:pPr marL="914400" lvl="1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◆"/>
            </a:pPr>
            <a:r>
              <a:rPr lang="en" dirty="0">
                <a:solidFill>
                  <a:schemeClr val="dk1"/>
                </a:solidFill>
                <a:hlinkClick r:id="rId3"/>
              </a:rPr>
              <a:t>Industry Recognized Credentials (IRCs)</a:t>
            </a:r>
            <a:endParaRPr dirty="0">
              <a:solidFill>
                <a:schemeClr val="dk1"/>
              </a:solidFill>
            </a:endParaRPr>
          </a:p>
          <a:p>
            <a:pPr marL="914400" lvl="1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◆"/>
            </a:pPr>
            <a:r>
              <a:rPr lang="en" dirty="0">
                <a:solidFill>
                  <a:schemeClr val="dk1"/>
                </a:solidFill>
                <a:hlinkClick r:id="rId4"/>
              </a:rPr>
              <a:t>Career and Technical Student Organizations (CTSOs)</a:t>
            </a:r>
            <a:endParaRPr dirty="0">
              <a:solidFill>
                <a:schemeClr val="accent4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Char char="➔"/>
            </a:pPr>
            <a:r>
              <a:rPr lang="en" sz="1800" dirty="0">
                <a:solidFill>
                  <a:srgbClr val="03617A"/>
                </a:solidFill>
              </a:rPr>
              <a:t>All purchases will align with Perkins Activities and CLNA Elements</a:t>
            </a:r>
            <a:endParaRPr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EDEC9E-9C25-8B55-1C50-BE330C9D8D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590" y="3288468"/>
            <a:ext cx="11480036" cy="26551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338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C5E7-9D24-D3FE-7EE7-1670BEF9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Before we jump in…..</a:t>
            </a:r>
          </a:p>
        </p:txBody>
      </p:sp>
      <p:sp>
        <p:nvSpPr>
          <p:cNvPr id="4" name="Google Shape;110;g33a1ce6e5fc_0_21">
            <a:extLst>
              <a:ext uri="{FF2B5EF4-FFF2-40B4-BE49-F238E27FC236}">
                <a16:creationId xmlns:a16="http://schemas.microsoft.com/office/drawing/2014/main" id="{8840A6E4-D963-A538-3677-B2F81E16181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8060" y="751359"/>
            <a:ext cx="11573866" cy="535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600" b="1" i="0" u="none" strike="noStrike" cap="none" dirty="0">
                <a:solidFill>
                  <a:srgbClr val="03617A"/>
                </a:solidFill>
              </a:rPr>
              <a:t>Budget Review Goals</a:t>
            </a:r>
            <a:endParaRPr sz="1600" b="1" i="0" u="none" strike="noStrike" cap="none" dirty="0">
              <a:solidFill>
                <a:srgbClr val="03617A"/>
              </a:solidFill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Review 202</a:t>
            </a:r>
            <a:r>
              <a:rPr lang="en" sz="1600" dirty="0">
                <a:solidFill>
                  <a:srgbClr val="03617A"/>
                </a:solidFill>
              </a:rPr>
              <a:t>7</a:t>
            </a:r>
            <a:r>
              <a:rPr lang="en" sz="1600" i="0" u="none" strike="noStrike" cap="none" dirty="0">
                <a:solidFill>
                  <a:srgbClr val="03617A"/>
                </a:solidFill>
              </a:rPr>
              <a:t> Use of Funds and Unallowable Costs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b="1" dirty="0">
                <a:solidFill>
                  <a:srgbClr val="03617A"/>
                </a:solidFill>
              </a:rPr>
              <a:t>All purchases should be easily identifiable as CTE purchases.</a:t>
            </a:r>
            <a:endParaRPr sz="1600" b="1" dirty="0">
              <a:solidFill>
                <a:srgbClr val="03617A"/>
              </a:solidFill>
            </a:endParaRPr>
          </a:p>
          <a:p>
            <a:pPr marL="914400" marR="0" lvl="1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◆"/>
            </a:pPr>
            <a:r>
              <a:rPr lang="en" sz="1600" b="1" dirty="0">
                <a:solidFill>
                  <a:srgbClr val="03617A"/>
                </a:solidFill>
              </a:rPr>
              <a:t>All purchases are exclusive to CTE (new and emerging or size scope and quality)</a:t>
            </a:r>
            <a:endParaRPr sz="1600" b="1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dirty="0">
                <a:solidFill>
                  <a:srgbClr val="03617A"/>
                </a:solidFill>
              </a:rPr>
              <a:t>Shouldn’t take more than 5</a:t>
            </a:r>
            <a:r>
              <a:rPr lang="en" sz="1600" i="0" u="none" strike="noStrike" cap="none" dirty="0">
                <a:solidFill>
                  <a:srgbClr val="03617A"/>
                </a:solidFill>
              </a:rPr>
              <a:t> minutes to review a</a:t>
            </a:r>
            <a:r>
              <a:rPr lang="en" sz="1600" dirty="0">
                <a:solidFill>
                  <a:srgbClr val="03617A"/>
                </a:solidFill>
              </a:rPr>
              <a:t>nd approve a Perkins </a:t>
            </a:r>
            <a:r>
              <a:rPr lang="en" sz="1600" i="0" u="none" strike="noStrike" cap="none" dirty="0">
                <a:solidFill>
                  <a:srgbClr val="03617A"/>
                </a:solidFill>
              </a:rPr>
              <a:t>budget.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914400" marR="0" lvl="1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◆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Determine eligibility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914400" marR="0" lvl="1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◆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Calculate total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914400" marR="0" lvl="1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◆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Confirm 5% admin.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Allowable, Reasonable, Necessary, Prudent Person, Climate, your institutional funding sources.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Des Moines Register and Cedar Rapids Gazette. 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Salaries - Eligible Job Duties? Exclusive to CTE?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Trucks, trailers, Prometheans and Interactive Whiteboards, Advertising for SPs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Item-by-item basis.  </a:t>
            </a:r>
            <a:endParaRPr sz="1600" i="0" u="none" strike="noStrike" cap="none" dirty="0">
              <a:solidFill>
                <a:srgbClr val="03617A"/>
              </a:solidFill>
            </a:endParaRPr>
          </a:p>
          <a:p>
            <a:pPr marL="457200" marR="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200"/>
              <a:buChar char="➔"/>
            </a:pPr>
            <a:r>
              <a:rPr lang="en" sz="1600" i="0" u="none" strike="noStrike" cap="none" dirty="0">
                <a:solidFill>
                  <a:srgbClr val="03617A"/>
                </a:solidFill>
              </a:rPr>
              <a:t>Federal, state, and local law (OMB, Office of the White House Compliance Supplement (Supplanting) - SL DCLs)</a:t>
            </a:r>
            <a:endParaRPr sz="1600" i="0" u="none" strike="noStrike" cap="none" dirty="0">
              <a:solidFill>
                <a:srgbClr val="03617A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3C8656-8AAB-D197-19C5-8E8873BCC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299" y="951271"/>
            <a:ext cx="1756627" cy="18370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96590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0C72-8B6D-293A-258E-F7EEC7FEC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The Template CTSOs</a:t>
            </a:r>
          </a:p>
        </p:txBody>
      </p:sp>
      <p:sp>
        <p:nvSpPr>
          <p:cNvPr id="4" name="Google Shape;121;g3cb791b3936_0_3">
            <a:extLst>
              <a:ext uri="{FF2B5EF4-FFF2-40B4-BE49-F238E27FC236}">
                <a16:creationId xmlns:a16="http://schemas.microsoft.com/office/drawing/2014/main" id="{8DB4C9BA-AA81-60E6-CBE6-2910816E7AA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17693" y="939456"/>
            <a:ext cx="11556613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29845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100"/>
              <a:buAutoNum type="arabicParenR"/>
            </a:pPr>
            <a:r>
              <a:rPr lang="en" sz="1200" i="0" u="none" strike="noStrike" cap="none" dirty="0">
                <a:solidFill>
                  <a:srgbClr val="03617A"/>
                </a:solidFill>
              </a:rPr>
              <a:t>Populate </a:t>
            </a:r>
            <a:r>
              <a:rPr lang="en" sz="1200" dirty="0">
                <a:solidFill>
                  <a:srgbClr val="03617A"/>
                </a:solidFill>
              </a:rPr>
              <a:t>the necessary/applicable menus/dropdowns 2) Purchase- Keep it simple 3) Rationale- only if necessary 4) Align Perkins Activity with CLNA Element</a:t>
            </a:r>
            <a:endParaRPr sz="1200" i="0" u="none" strike="noStrike" cap="none" dirty="0">
              <a:solidFill>
                <a:srgbClr val="03617A"/>
              </a:solidFill>
            </a:endParaRPr>
          </a:p>
        </p:txBody>
      </p:sp>
      <p:pic>
        <p:nvPicPr>
          <p:cNvPr id="5" name="Google Shape;123;g3cb791b3936_0_3">
            <a:extLst>
              <a:ext uri="{FF2B5EF4-FFF2-40B4-BE49-F238E27FC236}">
                <a16:creationId xmlns:a16="http://schemas.microsoft.com/office/drawing/2014/main" id="{835F5B59-620A-C17B-1554-40FF4B444E5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9213" y="1783779"/>
            <a:ext cx="11383241" cy="246645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6" name="Google Shape;122;g3cb791b3936_0_3">
            <a:extLst>
              <a:ext uri="{FF2B5EF4-FFF2-40B4-BE49-F238E27FC236}">
                <a16:creationId xmlns:a16="http://schemas.microsoft.com/office/drawing/2014/main" id="{8394A474-6808-E5B8-46B4-75882800B17C}"/>
              </a:ext>
            </a:extLst>
          </p:cNvPr>
          <p:cNvSpPr txBox="1"/>
          <p:nvPr/>
        </p:nvSpPr>
        <p:spPr>
          <a:xfrm>
            <a:off x="317693" y="4672094"/>
            <a:ext cx="11268885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Competitors only. Remove professional memberships (see TSA).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Ensure invoices received are in a </a:t>
            </a:r>
            <a:r>
              <a:rPr lang="en" b="1" dirty="0">
                <a:solidFill>
                  <a:schemeClr val="dk1"/>
                </a:solidFill>
              </a:rPr>
              <a:t>quantity of one. 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See </a:t>
            </a:r>
            <a:r>
              <a:rPr lang="en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Eligible invoice Examples</a:t>
            </a:r>
            <a:endParaRPr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27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367A9-473A-49E7-8102-8D786C05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The Template - Salaries</a:t>
            </a:r>
          </a:p>
        </p:txBody>
      </p:sp>
      <p:sp>
        <p:nvSpPr>
          <p:cNvPr id="4" name="Google Shape;133;g33a1ce6e5fc_0_34">
            <a:extLst>
              <a:ext uri="{FF2B5EF4-FFF2-40B4-BE49-F238E27FC236}">
                <a16:creationId xmlns:a16="http://schemas.microsoft.com/office/drawing/2014/main" id="{3E7E6732-3F88-F547-B7BA-BE224DFD3ED9}"/>
              </a:ext>
            </a:extLst>
          </p:cNvPr>
          <p:cNvSpPr txBox="1"/>
          <p:nvPr/>
        </p:nvSpPr>
        <p:spPr>
          <a:xfrm>
            <a:off x="304292" y="884926"/>
            <a:ext cx="11339531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29845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100"/>
              <a:buAutoNum type="arabicParenR"/>
            </a:pPr>
            <a:r>
              <a:rPr lang="en" sz="1200" dirty="0">
                <a:solidFill>
                  <a:srgbClr val="03617A"/>
                </a:solidFill>
              </a:rPr>
              <a:t>Populate the necessary/applicable menus/dropdowns 2) Purchase - Keep it simple 3) Rationale - only if necessary 4) Align Perkins Activity with CLNA Element</a:t>
            </a:r>
            <a:endParaRPr sz="1200" i="0" u="none" strike="noStrike" cap="none" dirty="0">
              <a:solidFill>
                <a:srgbClr val="03617A"/>
              </a:solidFill>
            </a:endParaRPr>
          </a:p>
        </p:txBody>
      </p:sp>
      <p:pic>
        <p:nvPicPr>
          <p:cNvPr id="5" name="Google Shape;135;g33a1ce6e5fc_0_34">
            <a:extLst>
              <a:ext uri="{FF2B5EF4-FFF2-40B4-BE49-F238E27FC236}">
                <a16:creationId xmlns:a16="http://schemas.microsoft.com/office/drawing/2014/main" id="{58C8BC7F-F6C4-E349-3D1C-78AA0403102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71213" y="1853280"/>
            <a:ext cx="11205688" cy="218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" name="Google Shape;134;g33a1ce6e5fc_0_34">
            <a:extLst>
              <a:ext uri="{FF2B5EF4-FFF2-40B4-BE49-F238E27FC236}">
                <a16:creationId xmlns:a16="http://schemas.microsoft.com/office/drawing/2014/main" id="{DF3C907F-D084-C20F-248C-714B622F37A2}"/>
              </a:ext>
            </a:extLst>
          </p:cNvPr>
          <p:cNvSpPr txBox="1"/>
          <p:nvPr/>
        </p:nvSpPr>
        <p:spPr>
          <a:xfrm>
            <a:off x="304292" y="4626699"/>
            <a:ext cx="11269691" cy="1569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Intentional and specific about CTE, content area, career cluster, job duties exclusive to CTE programs, courses, students, stakeholders, labor market, credentials, diplomas, degrees (not more than two-year per statute revision) percentage of salary allocated.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Note that </a:t>
            </a:r>
            <a:r>
              <a:rPr lang="en" b="1" dirty="0">
                <a:solidFill>
                  <a:schemeClr val="dk1"/>
                </a:solidFill>
              </a:rPr>
              <a:t>job description</a:t>
            </a:r>
            <a:r>
              <a:rPr lang="en" dirty="0">
                <a:solidFill>
                  <a:schemeClr val="dk1"/>
                </a:solidFill>
              </a:rPr>
              <a:t> and </a:t>
            </a:r>
            <a:r>
              <a:rPr lang="en" b="1" dirty="0">
                <a:solidFill>
                  <a:schemeClr val="dk1"/>
                </a:solidFill>
              </a:rPr>
              <a:t>time and effort</a:t>
            </a:r>
            <a:r>
              <a:rPr lang="en" dirty="0">
                <a:solidFill>
                  <a:schemeClr val="dk1"/>
                </a:solidFill>
              </a:rPr>
              <a:t> are on file.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Career (Activity One) less clarity than Activity Five.</a:t>
            </a:r>
            <a:endParaRPr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7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8D4B-A78A-087E-29EE-D05F1094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200" dirty="0"/>
              <a:t>The Template</a:t>
            </a:r>
          </a:p>
        </p:txBody>
      </p:sp>
      <p:sp>
        <p:nvSpPr>
          <p:cNvPr id="7" name="Google Shape;145;g33a1ce6e5fc_0_45">
            <a:extLst>
              <a:ext uri="{FF2B5EF4-FFF2-40B4-BE49-F238E27FC236}">
                <a16:creationId xmlns:a16="http://schemas.microsoft.com/office/drawing/2014/main" id="{74872C29-D471-298F-2D29-E2D0A6E268CD}"/>
              </a:ext>
            </a:extLst>
          </p:cNvPr>
          <p:cNvSpPr txBox="1"/>
          <p:nvPr/>
        </p:nvSpPr>
        <p:spPr>
          <a:xfrm>
            <a:off x="411306" y="870838"/>
            <a:ext cx="11125503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Key words in bold identify why items are eligible.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Curriculum must be “supplementary” to be eligible. 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Stipends must be outside of an instructor’s contract or “off-contract. </a:t>
            </a:r>
            <a:endParaRPr sz="2000" dirty="0">
              <a:solidFill>
                <a:srgbClr val="03617A"/>
              </a:solidFill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lphaL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If Perkins funds a percentage of a total contract, a job description, time and effort, and percentage must be included.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“Vendor equipment and software training” must be specified </a:t>
            </a:r>
            <a:r>
              <a:rPr lang="en" sz="2000" b="1" i="0" u="none" strike="noStrike" cap="none" dirty="0">
                <a:solidFill>
                  <a:srgbClr val="7030A0"/>
                </a:solidFill>
                <a:ea typeface="Arial"/>
                <a:cs typeface="Arial"/>
                <a:sym typeface="Arial"/>
              </a:rPr>
              <a:t>so that other item eligibility can be determined</a:t>
            </a: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 (this is “in-house” so no mileage or meal reimbursement is eligible).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Include Accountability measures when possible.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617A"/>
              </a:buClr>
              <a:buSzPts val="1400"/>
              <a:buFont typeface="Arial"/>
              <a:buAutoNum type="arabicPeriod"/>
            </a:pPr>
            <a:r>
              <a:rPr lang="en" sz="2000" b="0" i="0" u="none" strike="noStrike" cap="none" dirty="0">
                <a:solidFill>
                  <a:srgbClr val="03617A"/>
                </a:solidFill>
                <a:ea typeface="Arial"/>
                <a:cs typeface="Arial"/>
                <a:sym typeface="Arial"/>
              </a:rPr>
              <a:t>Align Perkins Activities with CLNA Elements for every purchase.</a:t>
            </a:r>
            <a:endParaRPr sz="2000" b="0" i="0" u="none" strike="noStrike" cap="none" dirty="0">
              <a:solidFill>
                <a:srgbClr val="03617A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8" name="Picture 7" descr="A screenshot example from the budget template describing and showing common purchases.">
            <a:extLst>
              <a:ext uri="{FF2B5EF4-FFF2-40B4-BE49-F238E27FC236}">
                <a16:creationId xmlns:a16="http://schemas.microsoft.com/office/drawing/2014/main" id="{1B929DCD-80FB-F24F-069D-CE45E0660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213" y="4084843"/>
            <a:ext cx="11452174" cy="17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5844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ysClr val="windowText" lastClr="000000"/>
      </a:dk1>
      <a:lt1>
        <a:sysClr val="window" lastClr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artment branded template.pptx" id="{0B40A654-340A-4A68-9D90-F00228971883}" vid="{24737E32-622D-436C-8DD0-DB597522B2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 branded template (2)</Template>
  <TotalTime>231</TotalTime>
  <Words>979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Theme1</vt:lpstr>
      <vt:lpstr>#4 FY 2027 Perkins Budget Prior Approval and Perkins Use of Funds</vt:lpstr>
      <vt:lpstr>Agenda</vt:lpstr>
      <vt:lpstr>FY 2026 Timelines and Housekeeping</vt:lpstr>
      <vt:lpstr>Timelines for FY 2026 </vt:lpstr>
      <vt:lpstr>Budget Planning </vt:lpstr>
      <vt:lpstr>Before we jump in…..</vt:lpstr>
      <vt:lpstr>The Template CTSOs</vt:lpstr>
      <vt:lpstr>The Template - Salaries</vt:lpstr>
      <vt:lpstr>The Template</vt:lpstr>
      <vt:lpstr>The Template - Other</vt:lpstr>
      <vt:lpstr>The Template</vt:lpstr>
      <vt:lpstr>2027 Allowable and Unallowable Costs Technology and Supplanting List</vt:lpstr>
      <vt:lpstr>PowerPoint Presentation</vt:lpstr>
    </vt:vector>
  </TitlesOfParts>
  <Company>State of Iowa IDOE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Craven-Webb, Shari [IDOE]</dc:creator>
  <cp:lastModifiedBy>Craven-Webb, Shari [IDOE]</cp:lastModifiedBy>
  <cp:revision>5</cp:revision>
  <dcterms:created xsi:type="dcterms:W3CDTF">2026-03-02T14:54:03Z</dcterms:created>
  <dcterms:modified xsi:type="dcterms:W3CDTF">2026-03-03T17:53:55Z</dcterms:modified>
</cp:coreProperties>
</file>