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3" r:id="rId22"/>
    <p:sldId id="277" r:id="rId23"/>
    <p:sldId id="278" r:id="rId24"/>
    <p:sldId id="279" r:id="rId25"/>
    <p:sldId id="280" r:id="rId26"/>
    <p:sldId id="281" r:id="rId27"/>
    <p:sldId id="282"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K0XYRbYw2Mz+twbEBIXeAlg6k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140" autoAdjust="0"/>
  </p:normalViewPr>
  <p:slideViewPr>
    <p:cSldViewPr snapToGrid="0">
      <p:cViewPr varScale="1">
        <p:scale>
          <a:sx n="41" d="100"/>
          <a:sy n="41" d="100"/>
        </p:scale>
        <p:origin x="16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sz="1400" dirty="0">
              <a:latin typeface="Arial"/>
              <a:ea typeface="Arial"/>
              <a:cs typeface="Arial"/>
              <a:sym typeface="Arial"/>
            </a:endParaRPr>
          </a:p>
        </p:txBody>
      </p:sp>
      <p:sp>
        <p:nvSpPr>
          <p:cNvPr id="38" name="Google Shape;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bcb324f739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3bcb324f739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dirty="0"/>
          </a:p>
        </p:txBody>
      </p:sp>
      <p:sp>
        <p:nvSpPr>
          <p:cNvPr id="110" name="Google Shape;110;g3bcb324f739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dirty="0"/>
          </a:p>
        </p:txBody>
      </p:sp>
      <p:sp>
        <p:nvSpPr>
          <p:cNvPr id="117" name="Google Shape;1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bcb324f739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3bcb324f739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dirty="0"/>
          </a:p>
        </p:txBody>
      </p:sp>
      <p:sp>
        <p:nvSpPr>
          <p:cNvPr id="127" name="Google Shape;127;g3bcb324f739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endParaRPr sz="1600" dirty="0">
              <a:latin typeface="Arial"/>
              <a:ea typeface="Arial"/>
              <a:cs typeface="Arial"/>
              <a:sym typeface="Arial"/>
            </a:endParaRPr>
          </a:p>
        </p:txBody>
      </p:sp>
      <p:sp>
        <p:nvSpPr>
          <p:cNvPr id="135" name="Google Shape;1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dirty="0"/>
          </a:p>
        </p:txBody>
      </p:sp>
      <p:sp>
        <p:nvSpPr>
          <p:cNvPr id="142" name="Google Shape;14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sz="1400" dirty="0">
              <a:latin typeface="Arial"/>
              <a:ea typeface="Arial"/>
              <a:cs typeface="Arial"/>
              <a:sym typeface="Arial"/>
            </a:endParaRPr>
          </a:p>
        </p:txBody>
      </p:sp>
      <p:sp>
        <p:nvSpPr>
          <p:cNvPr id="149" name="Google Shape;14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sz="1400" dirty="0">
              <a:latin typeface="Arial"/>
              <a:ea typeface="Arial"/>
              <a:cs typeface="Arial"/>
              <a:sym typeface="Arial"/>
            </a:endParaRPr>
          </a:p>
        </p:txBody>
      </p:sp>
      <p:sp>
        <p:nvSpPr>
          <p:cNvPr id="155" name="Google Shape;15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bcb324f739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bcb324f739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endParaRPr sz="1400" dirty="0">
              <a:latin typeface="Arial"/>
              <a:ea typeface="Arial"/>
              <a:cs typeface="Arial"/>
              <a:sym typeface="Arial"/>
            </a:endParaRPr>
          </a:p>
        </p:txBody>
      </p:sp>
      <p:sp>
        <p:nvSpPr>
          <p:cNvPr id="163" name="Google Shape;163;g3bcb324f739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bdb5468787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bdb5468787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endParaRPr dirty="0"/>
          </a:p>
        </p:txBody>
      </p:sp>
      <p:sp>
        <p:nvSpPr>
          <p:cNvPr id="171" name="Google Shape;171;g3bdb5468787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400" dirty="0">
              <a:latin typeface="Arial"/>
              <a:ea typeface="Arial"/>
              <a:cs typeface="Arial"/>
              <a:sym typeface="Arial"/>
            </a:endParaRPr>
          </a:p>
        </p:txBody>
      </p:sp>
      <p:sp>
        <p:nvSpPr>
          <p:cNvPr id="177" name="Google Shape;17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bdb5468787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3bdb5468787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 name="Google Shape;45;g3bdb5468787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endParaRPr sz="1400" dirty="0">
              <a:latin typeface="Arial"/>
              <a:ea typeface="Arial"/>
              <a:cs typeface="Arial"/>
              <a:sym typeface="Arial"/>
            </a:endParaRPr>
          </a:p>
        </p:txBody>
      </p:sp>
      <p:sp>
        <p:nvSpPr>
          <p:cNvPr id="183" name="Google Shape;1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sz="1400" dirty="0">
              <a:latin typeface="Arial"/>
              <a:ea typeface="Arial"/>
              <a:cs typeface="Arial"/>
              <a:sym typeface="Arial"/>
            </a:endParaRPr>
          </a:p>
        </p:txBody>
      </p:sp>
      <p:sp>
        <p:nvSpPr>
          <p:cNvPr id="201" name="Google Shape;20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7" name="Google Shape;20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sz="1400" dirty="0">
              <a:latin typeface="Arial"/>
              <a:ea typeface="Arial"/>
              <a:cs typeface="Arial"/>
              <a:sym typeface="Arial"/>
            </a:endParaRPr>
          </a:p>
          <a:p>
            <a:pPr marL="0" lvl="0" indent="0" algn="l" rtl="0">
              <a:lnSpc>
                <a:spcPct val="115000"/>
              </a:lnSpc>
              <a:spcBef>
                <a:spcPts val="0"/>
              </a:spcBef>
              <a:spcAft>
                <a:spcPts val="0"/>
              </a:spcAft>
              <a:buSzPts val="1100"/>
              <a:buNone/>
            </a:pPr>
            <a:r>
              <a:rPr lang="en-US" sz="1400" dirty="0">
                <a:latin typeface="Arial"/>
                <a:ea typeface="Arial"/>
                <a:cs typeface="Arial"/>
                <a:sym typeface="Arial"/>
              </a:rPr>
              <a:t>  </a:t>
            </a:r>
            <a:endParaRPr sz="14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dirty="0">
              <a:latin typeface="Arial"/>
              <a:ea typeface="Arial"/>
              <a:cs typeface="Arial"/>
              <a:sym typeface="Arial"/>
            </a:endParaRPr>
          </a:p>
        </p:txBody>
      </p:sp>
      <p:sp>
        <p:nvSpPr>
          <p:cNvPr id="213" name="Google Shape;2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dirty="0">
              <a:latin typeface="Arial"/>
              <a:ea typeface="Arial"/>
              <a:cs typeface="Arial"/>
              <a:sym typeface="Arial"/>
            </a:endParaRPr>
          </a:p>
        </p:txBody>
      </p:sp>
      <p:sp>
        <p:nvSpPr>
          <p:cNvPr id="219" name="Google Shape;2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bcb324f739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bcb324f739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400" dirty="0">
              <a:latin typeface="Arial"/>
              <a:ea typeface="Arial"/>
              <a:cs typeface="Arial"/>
              <a:sym typeface="Arial"/>
            </a:endParaRPr>
          </a:p>
        </p:txBody>
      </p:sp>
      <p:sp>
        <p:nvSpPr>
          <p:cNvPr id="226" name="Google Shape;226;g3bcb324f739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bcb324f739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bcb324f739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6" name="Google Shape;236;g3bcb324f739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3c268dad3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g3c268dad3c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400" dirty="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be79995bdf_1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endParaRPr sz="1000" dirty="0">
              <a:solidFill>
                <a:schemeClr val="dk1"/>
              </a:solidFill>
            </a:endParaRPr>
          </a:p>
        </p:txBody>
      </p:sp>
      <p:sp>
        <p:nvSpPr>
          <p:cNvPr id="61" name="Google Shape;61;g3be79995bdf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400" dirty="0">
              <a:highlight>
                <a:srgbClr val="FFFF00"/>
              </a:highlight>
              <a:latin typeface="Arial"/>
              <a:ea typeface="Arial"/>
              <a:cs typeface="Arial"/>
              <a:sym typeface="Arial"/>
            </a:endParaRPr>
          </a:p>
        </p:txBody>
      </p:sp>
      <p:sp>
        <p:nvSpPr>
          <p:cNvPr id="68" name="Google Shape;6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100" dirty="0">
              <a:latin typeface="Arial"/>
              <a:ea typeface="Arial"/>
              <a:cs typeface="Arial"/>
              <a:sym typeface="Arial"/>
            </a:endParaRPr>
          </a:p>
        </p:txBody>
      </p:sp>
      <p:sp>
        <p:nvSpPr>
          <p:cNvPr id="77" name="Google Shape;7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c268dad3c3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g3c268dad3c3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sz="1400" dirty="0">
              <a:latin typeface="Arial"/>
              <a:ea typeface="Arial"/>
              <a:cs typeface="Arial"/>
              <a:sym typeface="Arial"/>
            </a:endParaRPr>
          </a:p>
        </p:txBody>
      </p:sp>
      <p:sp>
        <p:nvSpPr>
          <p:cNvPr id="85" name="Google Shape;85;g3c268dad3c3_0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93" name="Google Shape;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c268dad3c3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3c268dad3c3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101" name="Google Shape;101;g3c268dad3c3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12"/>
        <p:cNvGrpSpPr/>
        <p:nvPr/>
      </p:nvGrpSpPr>
      <p:grpSpPr>
        <a:xfrm>
          <a:off x="0" y="0"/>
          <a:ext cx="0" cy="0"/>
          <a:chOff x="0" y="0"/>
          <a:chExt cx="0" cy="0"/>
        </a:xfrm>
      </p:grpSpPr>
      <p:sp>
        <p:nvSpPr>
          <p:cNvPr id="13" name="Google Shape;13;p20"/>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Arial"/>
              <a:buNone/>
              <a:defRPr sz="45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0"/>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2400"/>
              <a:buNone/>
              <a:defRPr sz="2400" b="1">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5" name="Google Shape;15;p20"/>
          <p:cNvPicPr preferRelativeResize="0"/>
          <p:nvPr/>
        </p:nvPicPr>
        <p:blipFill rotWithShape="1">
          <a:blip r:embed="rId2">
            <a:alphaModFix/>
          </a:blip>
          <a:srcRect/>
          <a:stretch/>
        </p:blipFill>
        <p:spPr>
          <a:xfrm>
            <a:off x="1099884" y="5866793"/>
            <a:ext cx="4996116" cy="4580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16"/>
        <p:cNvGrpSpPr/>
        <p:nvPr/>
      </p:nvGrpSpPr>
      <p:grpSpPr>
        <a:xfrm>
          <a:off x="0" y="0"/>
          <a:ext cx="0" cy="0"/>
          <a:chOff x="0" y="0"/>
          <a:chExt cx="0" cy="0"/>
        </a:xfrm>
      </p:grpSpPr>
      <p:sp>
        <p:nvSpPr>
          <p:cNvPr id="17" name="Google Shape;17;p22"/>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22"/>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750"/>
              </a:spcBef>
              <a:spcAft>
                <a:spcPts val="0"/>
              </a:spcAft>
              <a:buClr>
                <a:schemeClr val="dk1"/>
              </a:buClr>
              <a:buSzPts val="2800"/>
              <a:buChar char="•"/>
              <a:defRPr sz="2800"/>
            </a:lvl1pPr>
            <a:lvl2pPr marL="914400" lvl="1" indent="-381000" algn="l">
              <a:lnSpc>
                <a:spcPct val="90000"/>
              </a:lnSpc>
              <a:spcBef>
                <a:spcPts val="375"/>
              </a:spcBef>
              <a:spcAft>
                <a:spcPts val="0"/>
              </a:spcAft>
              <a:buClr>
                <a:schemeClr val="dk1"/>
              </a:buClr>
              <a:buSzPts val="2400"/>
              <a:buChar char="•"/>
              <a:defRPr sz="2400"/>
            </a:lvl2pPr>
            <a:lvl3pPr marL="1371600" lvl="2" indent="-330200" algn="l">
              <a:lnSpc>
                <a:spcPct val="90000"/>
              </a:lnSpc>
              <a:spcBef>
                <a:spcPts val="375"/>
              </a:spcBef>
              <a:spcAft>
                <a:spcPts val="0"/>
              </a:spcAft>
              <a:buClr>
                <a:schemeClr val="dk1"/>
              </a:buClr>
              <a:buSzPts val="1600"/>
              <a:buChar char="•"/>
              <a:defRPr sz="16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20"/>
        <p:cNvGrpSpPr/>
        <p:nvPr/>
      </p:nvGrpSpPr>
      <p:grpSpPr>
        <a:xfrm>
          <a:off x="0" y="0"/>
          <a:ext cx="0" cy="0"/>
          <a:chOff x="0" y="0"/>
          <a:chExt cx="0" cy="0"/>
        </a:xfrm>
      </p:grpSpPr>
      <p:sp>
        <p:nvSpPr>
          <p:cNvPr id="21" name="Google Shape;21;p24"/>
          <p:cNvSpPr/>
          <p:nvPr/>
        </p:nvSpPr>
        <p:spPr>
          <a:xfrm>
            <a:off x="0" y="2268535"/>
            <a:ext cx="12192000" cy="3275783"/>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2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24"/>
        <p:cNvGrpSpPr/>
        <p:nvPr/>
      </p:nvGrpSpPr>
      <p:grpSpPr>
        <a:xfrm>
          <a:off x="0" y="0"/>
          <a:ext cx="0" cy="0"/>
          <a:chOff x="0" y="0"/>
          <a:chExt cx="0" cy="0"/>
        </a:xfrm>
      </p:grpSpPr>
      <p:sp>
        <p:nvSpPr>
          <p:cNvPr id="25" name="Google Shape;25;p21"/>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 name="Google Shape;26;p21"/>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1"/>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8"/>
        <p:cNvGrpSpPr/>
        <p:nvPr/>
      </p:nvGrpSpPr>
      <p:grpSpPr>
        <a:xfrm>
          <a:off x="0" y="0"/>
          <a:ext cx="0" cy="0"/>
          <a:chOff x="0" y="0"/>
          <a:chExt cx="0" cy="0"/>
        </a:xfrm>
      </p:grpSpPr>
      <p:sp>
        <p:nvSpPr>
          <p:cNvPr id="29" name="Google Shape;29;p23"/>
          <p:cNvSpPr/>
          <p:nvPr/>
        </p:nvSpPr>
        <p:spPr>
          <a:xfrm>
            <a:off x="0" y="0"/>
            <a:ext cx="12192000" cy="1192696"/>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 name="Google Shape;30;p23"/>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2" name="Google Shape;32;p23"/>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23"/>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4" name="Google Shape;34;p23"/>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795128" y="1"/>
            <a:ext cx="10813776" cy="11661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795128" y="1460499"/>
            <a:ext cx="10813776"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1j-vSEvy4q-F3DyK4lahJboI6_aCYQba/edit?usp=sharing&amp;ouid=112116967965956619423&amp;rtpof=true&amp;sd=tru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portal.ed.iowa.gov/iowalandingpage/landing.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educate.iowa.gov/pk-12/special-education/accredited-nonpublic-schools-special-education"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links-1.govdelivery.com/CL0/https:%2F%2Fidoe.zoom.us%2Fj%2F97381910346%3Fpwd=lRDwsybbJ2z3ZLyZ9UtY2iHAz9g15e.1%26utm_medium=email%26utm_source=govdelivery%23success/3/0100019c11213be9-d064ad6c-5727-4f00-95ab-ff239ee9c2b1-000000/AnXvDQzIZ9VLHvZoZNuW6e2qZ4HLtT0c7iTe19Siy9c=442"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mailto:janelle.danner@iowa.gov"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ecfr.gov/current/title-34/subtitle-B/chapter-III/part-300#subject-group-ECFR3556f7ac2fe0a9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legis.iowa.gov/docs/code/256.12.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462450" y="1051925"/>
            <a:ext cx="11267100" cy="2160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1100"/>
              <a:buFont typeface="Arial"/>
              <a:buNone/>
            </a:pPr>
            <a:r>
              <a:rPr lang="en-US" dirty="0"/>
              <a:t>The AEA Consultation Process: Accredited Nonpublic Schools, AEAs and LEAs</a:t>
            </a:r>
            <a:endParaRPr dirty="0"/>
          </a:p>
        </p:txBody>
      </p:sp>
      <p:sp>
        <p:nvSpPr>
          <p:cNvPr id="41" name="Google Shape;41;p1"/>
          <p:cNvSpPr txBox="1">
            <a:spLocks noGrp="1"/>
          </p:cNvSpPr>
          <p:nvPr>
            <p:ph type="subTitle" idx="1"/>
          </p:nvPr>
        </p:nvSpPr>
        <p:spPr>
          <a:xfrm>
            <a:off x="1539749" y="3636650"/>
            <a:ext cx="9112500" cy="1282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a:t>Child Find through the delivery of special education services for Iowa Students with Disabilities Parentally Placed in Accredited Nonpublic Schools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bcb324f739_0_12"/>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Effective Consultation</a:t>
            </a:r>
            <a:endParaRPr/>
          </a:p>
        </p:txBody>
      </p:sp>
      <p:sp>
        <p:nvSpPr>
          <p:cNvPr id="113" name="Google Shape;113;g3bcb324f739_0_12"/>
          <p:cNvSpPr txBox="1">
            <a:spLocks noGrp="1"/>
          </p:cNvSpPr>
          <p:nvPr>
            <p:ph type="body" idx="1"/>
          </p:nvPr>
        </p:nvSpPr>
        <p:spPr>
          <a:xfrm>
            <a:off x="105900" y="1107475"/>
            <a:ext cx="11980200" cy="58143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1000"/>
              </a:spcBef>
              <a:spcAft>
                <a:spcPts val="0"/>
              </a:spcAft>
              <a:buSzPts val="2800"/>
              <a:buChar char="•"/>
            </a:pPr>
            <a:r>
              <a:rPr lang="en-US" sz="2800" b="1"/>
              <a:t>Supporting</a:t>
            </a:r>
            <a:r>
              <a:rPr lang="en-US" sz="2800"/>
              <a:t> all accredited nonpublic schools by providing resources </a:t>
            </a:r>
            <a:endParaRPr sz="2800"/>
          </a:p>
          <a:p>
            <a:pPr marL="457200" lvl="0" indent="-406400" algn="l" rtl="0">
              <a:lnSpc>
                <a:spcPct val="100000"/>
              </a:lnSpc>
              <a:spcBef>
                <a:spcPts val="1000"/>
              </a:spcBef>
              <a:spcAft>
                <a:spcPts val="0"/>
              </a:spcAft>
              <a:buSzPts val="2800"/>
              <a:buChar char="•"/>
            </a:pPr>
            <a:r>
              <a:rPr lang="en-US" sz="2800" b="1"/>
              <a:t>Collaborating</a:t>
            </a:r>
            <a:r>
              <a:rPr lang="en-US" sz="2800"/>
              <a:t> among AEAs, LEAs and accredited nonpublic schools</a:t>
            </a:r>
            <a:endParaRPr sz="2800"/>
          </a:p>
          <a:p>
            <a:pPr marL="457200" lvl="0" indent="-406400" algn="l" rtl="0">
              <a:lnSpc>
                <a:spcPct val="100000"/>
              </a:lnSpc>
              <a:spcBef>
                <a:spcPts val="1000"/>
              </a:spcBef>
              <a:spcAft>
                <a:spcPts val="0"/>
              </a:spcAft>
              <a:buSzPts val="2800"/>
              <a:buChar char="•"/>
            </a:pPr>
            <a:r>
              <a:rPr lang="en-US" sz="2800" b="1"/>
              <a:t>Coordinating</a:t>
            </a:r>
            <a:r>
              <a:rPr lang="en-US" sz="2800"/>
              <a:t> services and supports to fulfill FAPE</a:t>
            </a:r>
            <a:endParaRPr sz="2800"/>
          </a:p>
          <a:p>
            <a:pPr marL="457200" lvl="0" indent="-406400" algn="l" rtl="0">
              <a:lnSpc>
                <a:spcPct val="100000"/>
              </a:lnSpc>
              <a:spcBef>
                <a:spcPts val="1000"/>
              </a:spcBef>
              <a:spcAft>
                <a:spcPts val="0"/>
              </a:spcAft>
              <a:buSzPts val="2800"/>
              <a:buChar char="•"/>
            </a:pPr>
            <a:r>
              <a:rPr lang="en-US" sz="2800" b="1"/>
              <a:t>Communicating</a:t>
            </a:r>
            <a:r>
              <a:rPr lang="en-US" sz="2800"/>
              <a:t> through collaboratively developed systems that support ongoing cooperation beyond the consultation meeting</a:t>
            </a:r>
            <a:endParaRPr sz="2800"/>
          </a:p>
          <a:p>
            <a:pPr marL="457200" lvl="0" indent="-406400" algn="l" rtl="0">
              <a:lnSpc>
                <a:spcPct val="100000"/>
              </a:lnSpc>
              <a:spcBef>
                <a:spcPts val="1000"/>
              </a:spcBef>
              <a:spcAft>
                <a:spcPts val="1000"/>
              </a:spcAft>
              <a:buSzPts val="2800"/>
              <a:buChar char="•"/>
            </a:pPr>
            <a:r>
              <a:rPr lang="en-US" sz="2800" b="1"/>
              <a:t>Aligning </a:t>
            </a:r>
            <a:r>
              <a:rPr lang="en-US" sz="2800"/>
              <a:t>access to special education and related services for accredited nonpublic students with IEPs in the same manner as for public school students.</a:t>
            </a: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831851" y="1709740"/>
            <a:ext cx="10515600" cy="55879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F8EC7"/>
              </a:buClr>
              <a:buSzPts val="4500"/>
              <a:buFont typeface="Arial"/>
              <a:buNone/>
            </a:pPr>
            <a:r>
              <a:rPr lang="en-US" sz="3300" u="sng">
                <a:solidFill>
                  <a:srgbClr val="4F8EC7"/>
                </a:solidFill>
                <a:hlinkClick r:id="rId3">
                  <a:extLst>
                    <a:ext uri="{A12FA001-AC4F-418D-AE19-62706E023703}">
                      <ahyp:hlinkClr xmlns:ahyp="http://schemas.microsoft.com/office/drawing/2018/hyperlinkcolor" val="tx"/>
                    </a:ext>
                  </a:extLst>
                </a:hlinkClick>
              </a:rPr>
              <a:t>Appendices</a:t>
            </a:r>
            <a:endParaRPr sz="3300">
              <a:solidFill>
                <a:srgbClr val="4F8EC7"/>
              </a:solidFill>
            </a:endParaRPr>
          </a:p>
        </p:txBody>
      </p:sp>
      <p:sp>
        <p:nvSpPr>
          <p:cNvPr id="120" name="Google Shape;120;p6"/>
          <p:cNvSpPr txBox="1">
            <a:spLocks noGrp="1"/>
          </p:cNvSpPr>
          <p:nvPr>
            <p:ph type="body" idx="1"/>
          </p:nvPr>
        </p:nvSpPr>
        <p:spPr>
          <a:xfrm>
            <a:off x="769098" y="2384147"/>
            <a:ext cx="10920878" cy="5587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000"/>
              <a:buNone/>
            </a:pPr>
            <a:r>
              <a:rPr lang="en-US" sz="2000" b="1"/>
              <a:t>Guiding questions, tools, templates to support Consultation process and documentation</a:t>
            </a:r>
            <a:endParaRPr/>
          </a:p>
          <a:p>
            <a:pPr marL="0" lvl="0" indent="0" algn="l" rtl="0">
              <a:lnSpc>
                <a:spcPct val="90000"/>
              </a:lnSpc>
              <a:spcBef>
                <a:spcPts val="750"/>
              </a:spcBef>
              <a:spcAft>
                <a:spcPts val="0"/>
              </a:spcAft>
              <a:buClr>
                <a:schemeClr val="lt1"/>
              </a:buClr>
              <a:buSzPts val="2000"/>
              <a:buNone/>
            </a:pPr>
            <a:br>
              <a:rPr lang="en-US" sz="2000" b="1"/>
            </a:br>
            <a:endParaRPr sz="2000" b="1"/>
          </a:p>
        </p:txBody>
      </p:sp>
      <p:sp>
        <p:nvSpPr>
          <p:cNvPr id="121" name="Google Shape;121;p6"/>
          <p:cNvSpPr txBox="1"/>
          <p:nvPr/>
        </p:nvSpPr>
        <p:spPr>
          <a:xfrm>
            <a:off x="340726" y="3193953"/>
            <a:ext cx="56862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Appendix A: Guiding Questions</a:t>
            </a: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Appendix B: Child Find Template</a:t>
            </a: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Appendix C: Documentation of Due Consideration</a:t>
            </a: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Appendix D: Written Explanation</a:t>
            </a: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Appendix E: Affirmation of Consultation</a:t>
            </a:r>
            <a:endParaRPr sz="1800" b="0" i="0" u="none" strike="noStrike" cap="none">
              <a:solidFill>
                <a:schemeClr val="lt1"/>
              </a:solidFill>
              <a:latin typeface="Arial"/>
              <a:ea typeface="Arial"/>
              <a:cs typeface="Arial"/>
              <a:sym typeface="Arial"/>
            </a:endParaRPr>
          </a:p>
          <a:p>
            <a:pPr marL="0" lvl="0" indent="0" algn="l" rtl="0">
              <a:spcBef>
                <a:spcPts val="0"/>
              </a:spcBef>
              <a:spcAft>
                <a:spcPts val="0"/>
              </a:spcAft>
              <a:buClr>
                <a:schemeClr val="dk1"/>
              </a:buClr>
              <a:buSzPts val="1800"/>
              <a:buFont typeface="Arial"/>
              <a:buNone/>
            </a:pPr>
            <a:r>
              <a:rPr lang="en-US" sz="1800" b="1">
                <a:solidFill>
                  <a:schemeClr val="lt1"/>
                </a:solidFill>
              </a:rPr>
              <a:t>Appendix F: Documentation of Consultation</a:t>
            </a:r>
            <a:endParaRPr sz="1800" b="0" i="0" u="none" strike="noStrike" cap="none">
              <a:solidFill>
                <a:schemeClr val="lt1"/>
              </a:solidFill>
              <a:latin typeface="Arial"/>
              <a:ea typeface="Arial"/>
              <a:cs typeface="Arial"/>
              <a:sym typeface="Arial"/>
            </a:endParaRPr>
          </a:p>
        </p:txBody>
      </p:sp>
      <p:sp>
        <p:nvSpPr>
          <p:cNvPr id="122" name="Google Shape;122;p6"/>
          <p:cNvSpPr txBox="1"/>
          <p:nvPr/>
        </p:nvSpPr>
        <p:spPr>
          <a:xfrm>
            <a:off x="6026898" y="3112138"/>
            <a:ext cx="5493900" cy="203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Appendix G: Notice to Representatives</a:t>
            </a: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Appendix H: Consent of Identifiable Information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			     (See also</a:t>
            </a:r>
            <a:r>
              <a:rPr lang="en-US" sz="1800" b="1" i="0" u="sng" strike="noStrike" cap="none">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 ACHIEVE</a:t>
            </a:r>
            <a:r>
              <a:rPr lang="en-US" sz="1800" b="1" i="0" u="none" strike="noStrike" cap="none">
                <a:solidFill>
                  <a:schemeClr val="lt1"/>
                </a:solidFill>
                <a:latin typeface="Arial"/>
                <a:ea typeface="Arial"/>
                <a:cs typeface="Arial"/>
                <a:sym typeface="Arial"/>
              </a:rPr>
              <a:t>)</a:t>
            </a: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Appendix I: References</a:t>
            </a:r>
            <a:endParaRPr sz="1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a:solidFill>
                  <a:schemeClr val="lt1"/>
                </a:solidFill>
              </a:rPr>
              <a:t>Appendix J: Federal Funding Requirements</a:t>
            </a:r>
            <a:endParaRPr sz="1800" b="1">
              <a:solidFill>
                <a:schemeClr val="lt1"/>
              </a:solidFill>
            </a:endParaRPr>
          </a:p>
          <a:p>
            <a:pPr marL="0" marR="0" lvl="0" indent="0" algn="l" rtl="0">
              <a:lnSpc>
                <a:spcPct val="100000"/>
              </a:lnSpc>
              <a:spcBef>
                <a:spcPts val="0"/>
              </a:spcBef>
              <a:spcAft>
                <a:spcPts val="0"/>
              </a:spcAft>
              <a:buClr>
                <a:srgbClr val="000000"/>
              </a:buClr>
              <a:buSzPts val="1800"/>
              <a:buFont typeface="Arial"/>
              <a:buNone/>
            </a:pPr>
            <a:endParaRPr sz="1800" b="1">
              <a:solidFill>
                <a:schemeClr val="lt1"/>
              </a:solidFil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3" name="Google Shape;123;p6"/>
          <p:cNvSpPr txBox="1"/>
          <p:nvPr/>
        </p:nvSpPr>
        <p:spPr>
          <a:xfrm>
            <a:off x="389950" y="5873700"/>
            <a:ext cx="11399400" cy="1046700"/>
          </a:xfrm>
          <a:prstGeom prst="rect">
            <a:avLst/>
          </a:prstGeom>
          <a:noFill/>
          <a:ln>
            <a:noFill/>
          </a:ln>
        </p:spPr>
        <p:txBody>
          <a:bodyPr spcFirstLastPara="1" wrap="square" lIns="91425" tIns="91425" rIns="91425" bIns="91425" anchor="t" anchorCtr="0">
            <a:spAutoFit/>
          </a:bodyPr>
          <a:lstStyle/>
          <a:p>
            <a:pPr marL="0" lvl="0" indent="0" algn="ctr" rtl="0">
              <a:spcBef>
                <a:spcPts val="1000"/>
              </a:spcBef>
              <a:spcAft>
                <a:spcPts val="0"/>
              </a:spcAft>
              <a:buClr>
                <a:schemeClr val="dk1"/>
              </a:buClr>
              <a:buSzPts val="1100"/>
              <a:buFont typeface="Arial"/>
              <a:buNone/>
            </a:pPr>
            <a:r>
              <a:rPr lang="en-US" sz="2800">
                <a:solidFill>
                  <a:schemeClr val="dk1"/>
                </a:solidFill>
              </a:rPr>
              <a:t>AEAs, LEAs and accredited nonpublic schools, should maintain documentation that ensures transparency and accountability.</a:t>
            </a:r>
            <a:endParaRPr sz="2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3bcb324f739_0_4"/>
          <p:cNvSpPr txBox="1">
            <a:spLocks noGrp="1"/>
          </p:cNvSpPr>
          <p:nvPr>
            <p:ph type="title"/>
          </p:nvPr>
        </p:nvSpPr>
        <p:spPr>
          <a:xfrm>
            <a:off x="407988" y="428625"/>
            <a:ext cx="3541800" cy="590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IV. Child Find for Accredited Nonpublic Students</a:t>
            </a:r>
            <a:endParaRPr/>
          </a:p>
        </p:txBody>
      </p:sp>
      <p:sp>
        <p:nvSpPr>
          <p:cNvPr id="130" name="Google Shape;130;g3bcb324f739_0_4"/>
          <p:cNvSpPr txBox="1"/>
          <p:nvPr/>
        </p:nvSpPr>
        <p:spPr>
          <a:xfrm>
            <a:off x="4404000" y="1286250"/>
            <a:ext cx="7546800" cy="5571900"/>
          </a:xfrm>
          <a:prstGeom prst="rect">
            <a:avLst/>
          </a:prstGeom>
          <a:noFill/>
          <a:ln>
            <a:noFill/>
          </a:ln>
        </p:spPr>
        <p:txBody>
          <a:bodyPr spcFirstLastPara="1" wrap="square" lIns="91425" tIns="45700" rIns="91425" bIns="45700" anchor="t" anchorCtr="0">
            <a:noAutofit/>
          </a:bodyPr>
          <a:lstStyle/>
          <a:p>
            <a:pPr marL="171450" marR="0" lvl="0" indent="-215900" algn="l" rtl="0">
              <a:lnSpc>
                <a:spcPct val="115000"/>
              </a:lnSpc>
              <a:spcBef>
                <a:spcPts val="1000"/>
              </a:spcBef>
              <a:spcAft>
                <a:spcPts val="0"/>
              </a:spcAft>
              <a:buClr>
                <a:schemeClr val="dk1"/>
              </a:buClr>
              <a:buSzPts val="2800"/>
              <a:buChar char="•"/>
            </a:pPr>
            <a:r>
              <a:rPr lang="en-US" sz="2800" i="0" u="none" strike="noStrike" cap="none">
                <a:solidFill>
                  <a:schemeClr val="dk1"/>
                </a:solidFill>
              </a:rPr>
              <a:t>A system for accurate count of identified children</a:t>
            </a:r>
            <a:endParaRPr sz="2800">
              <a:solidFill>
                <a:schemeClr val="dk1"/>
              </a:solidFill>
            </a:endParaRPr>
          </a:p>
          <a:p>
            <a:pPr marL="171450" marR="0" lvl="0" indent="-215900" algn="l" rtl="0">
              <a:lnSpc>
                <a:spcPct val="115000"/>
              </a:lnSpc>
              <a:spcBef>
                <a:spcPts val="1000"/>
              </a:spcBef>
              <a:spcAft>
                <a:spcPts val="0"/>
              </a:spcAft>
              <a:buClr>
                <a:schemeClr val="dk1"/>
              </a:buClr>
              <a:buSzPts val="2800"/>
              <a:buChar char="•"/>
            </a:pPr>
            <a:r>
              <a:rPr lang="en-US" sz="2800" i="0" u="none" strike="noStrike" cap="none">
                <a:solidFill>
                  <a:schemeClr val="dk1"/>
                </a:solidFill>
              </a:rPr>
              <a:t>How </a:t>
            </a:r>
            <a:r>
              <a:rPr lang="en-US" sz="2800">
                <a:solidFill>
                  <a:schemeClr val="dk1"/>
                </a:solidFill>
              </a:rPr>
              <a:t>eligible students can participate in services</a:t>
            </a:r>
            <a:endParaRPr sz="2800">
              <a:solidFill>
                <a:schemeClr val="dk1"/>
              </a:solidFill>
            </a:endParaRPr>
          </a:p>
          <a:p>
            <a:pPr marL="171450" marR="0" lvl="0" indent="-215900" algn="l" rtl="0">
              <a:lnSpc>
                <a:spcPct val="115000"/>
              </a:lnSpc>
              <a:spcBef>
                <a:spcPts val="1000"/>
              </a:spcBef>
              <a:spcAft>
                <a:spcPts val="0"/>
              </a:spcAft>
              <a:buClr>
                <a:schemeClr val="dk1"/>
              </a:buClr>
              <a:buSzPts val="2800"/>
              <a:buChar char="•"/>
            </a:pPr>
            <a:r>
              <a:rPr lang="en-US" sz="2800" i="0" u="none" strike="noStrike" cap="none">
                <a:solidFill>
                  <a:schemeClr val="dk1"/>
                </a:solidFill>
              </a:rPr>
              <a:t>The process for </a:t>
            </a:r>
            <a:r>
              <a:rPr lang="en-US" sz="2800">
                <a:solidFill>
                  <a:schemeClr val="dk1"/>
                </a:solidFill>
              </a:rPr>
              <a:t>referral and evaluation</a:t>
            </a:r>
            <a:endParaRPr sz="2800">
              <a:solidFill>
                <a:schemeClr val="dk1"/>
              </a:solidFill>
            </a:endParaRPr>
          </a:p>
          <a:p>
            <a:pPr marL="171450" marR="0" lvl="0" indent="-215900" algn="l" rtl="0">
              <a:lnSpc>
                <a:spcPct val="115000"/>
              </a:lnSpc>
              <a:spcBef>
                <a:spcPts val="1000"/>
              </a:spcBef>
              <a:spcAft>
                <a:spcPts val="0"/>
              </a:spcAft>
              <a:buClr>
                <a:schemeClr val="dk1"/>
              </a:buClr>
              <a:buSzPts val="2800"/>
              <a:buChar char="•"/>
            </a:pPr>
            <a:r>
              <a:rPr lang="en-US" sz="2800" i="0" u="none" strike="noStrike" cap="none">
                <a:solidFill>
                  <a:schemeClr val="dk1"/>
                </a:solidFill>
              </a:rPr>
              <a:t>How parents, teachers and accredited nonpublic school officials will be informed of the process</a:t>
            </a:r>
            <a:endParaRPr sz="2800">
              <a:solidFill>
                <a:schemeClr val="dk1"/>
              </a:solidFill>
            </a:endParaRPr>
          </a:p>
          <a:p>
            <a:pPr marL="171450" marR="0" lvl="0" indent="-215900" algn="l" rtl="0">
              <a:lnSpc>
                <a:spcPct val="115000"/>
              </a:lnSpc>
              <a:spcBef>
                <a:spcPts val="1000"/>
              </a:spcBef>
              <a:spcAft>
                <a:spcPts val="0"/>
              </a:spcAft>
              <a:buClr>
                <a:schemeClr val="dk1"/>
              </a:buClr>
              <a:buSzPts val="2800"/>
              <a:buChar char="•"/>
            </a:pPr>
            <a:r>
              <a:rPr lang="en-US" sz="2800">
                <a:solidFill>
                  <a:schemeClr val="dk1"/>
                </a:solidFill>
              </a:rPr>
              <a:t>Consent to Exchange Personally Identifiable Information</a:t>
            </a:r>
            <a:endParaRPr sz="2800">
              <a:solidFill>
                <a:schemeClr val="dk1"/>
              </a:solidFill>
            </a:endParaRPr>
          </a:p>
          <a:p>
            <a:pPr marL="0" marR="0" lvl="0" indent="0" algn="l" rtl="0">
              <a:lnSpc>
                <a:spcPct val="115000"/>
              </a:lnSpc>
              <a:spcBef>
                <a:spcPts val="1000"/>
              </a:spcBef>
              <a:spcAft>
                <a:spcPts val="1000"/>
              </a:spcAft>
              <a:buClr>
                <a:schemeClr val="dk1"/>
              </a:buClr>
              <a:buSzPts val="3000"/>
              <a:buFont typeface="Arial"/>
              <a:buNone/>
            </a:pPr>
            <a:endParaRPr sz="2800" b="0" i="0" u="none" strike="noStrike" cap="none">
              <a:solidFill>
                <a:schemeClr val="dk1"/>
              </a:solidFill>
              <a:latin typeface="Arial"/>
              <a:ea typeface="Arial"/>
              <a:cs typeface="Arial"/>
              <a:sym typeface="Arial"/>
            </a:endParaRPr>
          </a:p>
        </p:txBody>
      </p:sp>
      <p:sp>
        <p:nvSpPr>
          <p:cNvPr id="131" name="Google Shape;131;g3bcb324f739_0_4"/>
          <p:cNvSpPr txBox="1"/>
          <p:nvPr/>
        </p:nvSpPr>
        <p:spPr>
          <a:xfrm>
            <a:off x="4980450" y="0"/>
            <a:ext cx="6393900" cy="1098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3000"/>
              <a:buFont typeface="Arial"/>
              <a:buNone/>
            </a:pPr>
            <a:r>
              <a:rPr lang="en-US" sz="3300" b="1">
                <a:solidFill>
                  <a:schemeClr val="dk1"/>
                </a:solidFill>
              </a:rPr>
              <a:t>The Child Find process consultation must include:</a:t>
            </a:r>
            <a:endParaRPr sz="33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 AEA Role  (Primary)</a:t>
            </a:r>
            <a:endParaRPr/>
          </a:p>
        </p:txBody>
      </p:sp>
      <p:sp>
        <p:nvSpPr>
          <p:cNvPr id="138" name="Google Shape;138;p8"/>
          <p:cNvSpPr txBox="1">
            <a:spLocks noGrp="1"/>
          </p:cNvSpPr>
          <p:nvPr>
            <p:ph type="body" idx="1"/>
          </p:nvPr>
        </p:nvSpPr>
        <p:spPr>
          <a:xfrm>
            <a:off x="339225" y="1209575"/>
            <a:ext cx="11852700" cy="5829300"/>
          </a:xfrm>
          <a:prstGeom prst="rect">
            <a:avLst/>
          </a:prstGeom>
          <a:noFill/>
          <a:ln>
            <a:noFill/>
          </a:ln>
        </p:spPr>
        <p:txBody>
          <a:bodyPr spcFirstLastPara="1" wrap="square" lIns="91425" tIns="45700" rIns="91425" bIns="45700" anchor="t" anchorCtr="0">
            <a:noAutofit/>
          </a:bodyPr>
          <a:lstStyle/>
          <a:p>
            <a:pPr marL="171450" lvl="0" indent="-215900" algn="l" rtl="0">
              <a:lnSpc>
                <a:spcPct val="90000"/>
              </a:lnSpc>
              <a:spcBef>
                <a:spcPts val="750"/>
              </a:spcBef>
              <a:spcAft>
                <a:spcPts val="0"/>
              </a:spcAft>
              <a:buClr>
                <a:schemeClr val="dk1"/>
              </a:buClr>
              <a:buSzPts val="2800"/>
              <a:buChar char="•"/>
            </a:pPr>
            <a:r>
              <a:rPr lang="en-US" sz="2800"/>
              <a:t>Ensure timely location, identification, evaluation and reevaluation</a:t>
            </a:r>
            <a:endParaRPr sz="2800"/>
          </a:p>
          <a:p>
            <a:pPr marL="457200" lvl="0" indent="0" algn="l" rtl="0">
              <a:lnSpc>
                <a:spcPct val="90000"/>
              </a:lnSpc>
              <a:spcBef>
                <a:spcPts val="750"/>
              </a:spcBef>
              <a:spcAft>
                <a:spcPts val="0"/>
              </a:spcAft>
              <a:buNone/>
            </a:pPr>
            <a:endParaRPr sz="800"/>
          </a:p>
          <a:p>
            <a:pPr marL="171450" lvl="0" indent="-215900" algn="l" rtl="0">
              <a:lnSpc>
                <a:spcPct val="90000"/>
              </a:lnSpc>
              <a:spcBef>
                <a:spcPts val="750"/>
              </a:spcBef>
              <a:spcAft>
                <a:spcPts val="0"/>
              </a:spcAft>
              <a:buClr>
                <a:schemeClr val="dk1"/>
              </a:buClr>
              <a:buSzPts val="2800"/>
              <a:buChar char="•"/>
            </a:pPr>
            <a:r>
              <a:rPr lang="en-US" sz="2800"/>
              <a:t>Lead all Child Find activities </a:t>
            </a:r>
            <a:endParaRPr sz="2800"/>
          </a:p>
          <a:p>
            <a:pPr marL="457200" lvl="0" indent="0" algn="l" rtl="0">
              <a:lnSpc>
                <a:spcPct val="90000"/>
              </a:lnSpc>
              <a:spcBef>
                <a:spcPts val="750"/>
              </a:spcBef>
              <a:spcAft>
                <a:spcPts val="0"/>
              </a:spcAft>
              <a:buNone/>
            </a:pPr>
            <a:endParaRPr sz="800"/>
          </a:p>
          <a:p>
            <a:pPr marL="171450" lvl="0" indent="-215900" algn="l" rtl="0">
              <a:lnSpc>
                <a:spcPct val="90000"/>
              </a:lnSpc>
              <a:spcBef>
                <a:spcPts val="750"/>
              </a:spcBef>
              <a:spcAft>
                <a:spcPts val="0"/>
              </a:spcAft>
              <a:buClr>
                <a:schemeClr val="dk1"/>
              </a:buClr>
              <a:buSzPts val="2800"/>
              <a:buChar char="•"/>
            </a:pPr>
            <a:r>
              <a:rPr lang="en-US" sz="2800"/>
              <a:t>Develop and implement a plan to ensure informed accredited nonpublic stakeholders</a:t>
            </a:r>
            <a:endParaRPr sz="2800"/>
          </a:p>
          <a:p>
            <a:pPr marL="0" lvl="0" indent="0" algn="l" rtl="0">
              <a:lnSpc>
                <a:spcPct val="90000"/>
              </a:lnSpc>
              <a:spcBef>
                <a:spcPts val="750"/>
              </a:spcBef>
              <a:spcAft>
                <a:spcPts val="0"/>
              </a:spcAft>
              <a:buNone/>
            </a:pPr>
            <a:endParaRPr sz="800"/>
          </a:p>
          <a:p>
            <a:pPr marL="171450" lvl="0" indent="-215900" algn="l" rtl="0">
              <a:lnSpc>
                <a:spcPct val="90000"/>
              </a:lnSpc>
              <a:spcBef>
                <a:spcPts val="750"/>
              </a:spcBef>
              <a:spcAft>
                <a:spcPts val="0"/>
              </a:spcAft>
              <a:buClr>
                <a:schemeClr val="dk1"/>
              </a:buClr>
              <a:buSzPts val="2800"/>
              <a:buChar char="•"/>
            </a:pPr>
            <a:r>
              <a:rPr lang="en-US" sz="2800"/>
              <a:t>Conduct and manage evaluations and reevaluations</a:t>
            </a:r>
            <a:endParaRPr sz="2800"/>
          </a:p>
          <a:p>
            <a:pPr marL="0" lvl="0" indent="0" algn="l" rtl="0">
              <a:lnSpc>
                <a:spcPct val="90000"/>
              </a:lnSpc>
              <a:spcBef>
                <a:spcPts val="750"/>
              </a:spcBef>
              <a:spcAft>
                <a:spcPts val="0"/>
              </a:spcAft>
              <a:buNone/>
            </a:pPr>
            <a:endParaRPr sz="800"/>
          </a:p>
          <a:p>
            <a:pPr marL="171450" lvl="0" indent="-215900" algn="l" rtl="0">
              <a:lnSpc>
                <a:spcPct val="90000"/>
              </a:lnSpc>
              <a:spcBef>
                <a:spcPts val="750"/>
              </a:spcBef>
              <a:spcAft>
                <a:spcPts val="0"/>
              </a:spcAft>
              <a:buClr>
                <a:schemeClr val="dk1"/>
              </a:buClr>
              <a:buSzPts val="2800"/>
              <a:buChar char="•"/>
            </a:pPr>
            <a:r>
              <a:rPr lang="en-US" sz="2800"/>
              <a:t>Coordinate with LEAs and accredited nonpublic schools to ensure access, communication and procedural compliance</a:t>
            </a:r>
            <a:endParaRPr sz="2800"/>
          </a:p>
          <a:p>
            <a:pPr marL="0" lvl="0" indent="0" algn="l" rtl="0">
              <a:lnSpc>
                <a:spcPct val="90000"/>
              </a:lnSpc>
              <a:spcBef>
                <a:spcPts val="750"/>
              </a:spcBef>
              <a:spcAft>
                <a:spcPts val="0"/>
              </a:spcAft>
              <a:buNone/>
            </a:pPr>
            <a:endParaRPr sz="800"/>
          </a:p>
          <a:p>
            <a:pPr marL="171450" lvl="0" indent="-215900" algn="l" rtl="0">
              <a:lnSpc>
                <a:spcPct val="90000"/>
              </a:lnSpc>
              <a:spcBef>
                <a:spcPts val="750"/>
              </a:spcBef>
              <a:spcAft>
                <a:spcPts val="0"/>
              </a:spcAft>
              <a:buClr>
                <a:schemeClr val="dk1"/>
              </a:buClr>
              <a:buSzPts val="2800"/>
              <a:buChar char="•"/>
            </a:pPr>
            <a:r>
              <a:rPr lang="en-US" sz="2800"/>
              <a:t>Schedule and facilitate eligibility meetings to determine student eligibility for special education</a:t>
            </a:r>
            <a:endParaRPr sz="2800"/>
          </a:p>
          <a:p>
            <a:pPr marL="0" lvl="0" indent="0" algn="l" rtl="0">
              <a:lnSpc>
                <a:spcPct val="90000"/>
              </a:lnSpc>
              <a:spcBef>
                <a:spcPts val="750"/>
              </a:spcBef>
              <a:spcAft>
                <a:spcPts val="0"/>
              </a:spcAft>
              <a:buClr>
                <a:schemeClr val="dk1"/>
              </a:buClr>
              <a:buSzPts val="2100"/>
              <a:buNone/>
            </a:pPr>
            <a:endParaRPr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100"/>
              <a:buNone/>
            </a:pPr>
            <a:r>
              <a:rPr lang="en-US"/>
              <a:t>LEA Role (Collaborative Partner):</a:t>
            </a:r>
            <a:endParaRPr/>
          </a:p>
        </p:txBody>
      </p:sp>
      <p:sp>
        <p:nvSpPr>
          <p:cNvPr id="145" name="Google Shape;145;p9"/>
          <p:cNvSpPr txBox="1">
            <a:spLocks noGrp="1"/>
          </p:cNvSpPr>
          <p:nvPr>
            <p:ph type="body" idx="1"/>
          </p:nvPr>
        </p:nvSpPr>
        <p:spPr>
          <a:xfrm>
            <a:off x="1174200" y="1674250"/>
            <a:ext cx="9843600" cy="4938000"/>
          </a:xfrm>
          <a:prstGeom prst="rect">
            <a:avLst/>
          </a:prstGeom>
          <a:noFill/>
          <a:ln>
            <a:noFill/>
          </a:ln>
        </p:spPr>
        <p:txBody>
          <a:bodyPr spcFirstLastPara="1" wrap="square" lIns="91425" tIns="45700" rIns="91425" bIns="45700" anchor="t" anchorCtr="0">
            <a:noAutofit/>
          </a:bodyPr>
          <a:lstStyle/>
          <a:p>
            <a:pPr marL="171450" lvl="0" indent="-215900" algn="l" rtl="0">
              <a:lnSpc>
                <a:spcPct val="90000"/>
              </a:lnSpc>
              <a:spcBef>
                <a:spcPts val="750"/>
              </a:spcBef>
              <a:spcAft>
                <a:spcPts val="0"/>
              </a:spcAft>
              <a:buClr>
                <a:schemeClr val="dk1"/>
              </a:buClr>
              <a:buSzPts val="2800"/>
              <a:buChar char="•"/>
            </a:pPr>
            <a:r>
              <a:rPr lang="en-US" sz="2800"/>
              <a:t>Participate in evaluations and team processes, as applicable</a:t>
            </a:r>
            <a:endParaRPr sz="2800"/>
          </a:p>
          <a:p>
            <a:pPr marL="0" lvl="0" indent="0" algn="l" rtl="0">
              <a:lnSpc>
                <a:spcPct val="90000"/>
              </a:lnSpc>
              <a:spcBef>
                <a:spcPts val="750"/>
              </a:spcBef>
              <a:spcAft>
                <a:spcPts val="0"/>
              </a:spcAft>
              <a:buNone/>
            </a:pPr>
            <a:endParaRPr sz="2800"/>
          </a:p>
          <a:p>
            <a:pPr marL="171450" lvl="0" indent="-215900" algn="l" rtl="0">
              <a:lnSpc>
                <a:spcPct val="90000"/>
              </a:lnSpc>
              <a:spcBef>
                <a:spcPts val="750"/>
              </a:spcBef>
              <a:spcAft>
                <a:spcPts val="0"/>
              </a:spcAft>
              <a:buClr>
                <a:schemeClr val="dk1"/>
              </a:buClr>
              <a:buSzPts val="2800"/>
              <a:buChar char="•"/>
            </a:pPr>
            <a:r>
              <a:rPr lang="en-US" sz="2800"/>
              <a:t>Provide district staff when identification, evaluation and reevaluation require district expertise </a:t>
            </a:r>
            <a:endParaRPr sz="2800"/>
          </a:p>
          <a:p>
            <a:pPr marL="457200" lvl="0" indent="0" algn="l" rtl="0">
              <a:lnSpc>
                <a:spcPct val="90000"/>
              </a:lnSpc>
              <a:spcBef>
                <a:spcPts val="750"/>
              </a:spcBef>
              <a:spcAft>
                <a:spcPts val="0"/>
              </a:spcAft>
              <a:buNone/>
            </a:pPr>
            <a:endParaRPr sz="2800"/>
          </a:p>
          <a:p>
            <a:pPr marL="171450" lvl="0" indent="-215900" algn="l" rtl="0">
              <a:lnSpc>
                <a:spcPct val="90000"/>
              </a:lnSpc>
              <a:spcBef>
                <a:spcPts val="750"/>
              </a:spcBef>
              <a:spcAft>
                <a:spcPts val="0"/>
              </a:spcAft>
              <a:buClr>
                <a:schemeClr val="dk1"/>
              </a:buClr>
              <a:buSzPts val="2800"/>
              <a:buChar char="•"/>
            </a:pPr>
            <a:r>
              <a:rPr lang="en-US" sz="2800"/>
              <a:t>Support the evaluation process as requested </a:t>
            </a:r>
            <a:endParaRPr sz="2800"/>
          </a:p>
          <a:p>
            <a:pPr marL="457200" lvl="0" indent="0" algn="l" rtl="0">
              <a:lnSpc>
                <a:spcPct val="90000"/>
              </a:lnSpc>
              <a:spcBef>
                <a:spcPts val="750"/>
              </a:spcBef>
              <a:spcAft>
                <a:spcPts val="0"/>
              </a:spcAft>
              <a:buNone/>
            </a:pPr>
            <a:endParaRPr sz="2800"/>
          </a:p>
          <a:p>
            <a:pPr marL="171450" lvl="0" indent="-215900" algn="l" rtl="0">
              <a:lnSpc>
                <a:spcPct val="90000"/>
              </a:lnSpc>
              <a:spcBef>
                <a:spcPts val="750"/>
              </a:spcBef>
              <a:spcAft>
                <a:spcPts val="0"/>
              </a:spcAft>
              <a:buClr>
                <a:schemeClr val="dk1"/>
              </a:buClr>
              <a:buSzPts val="2800"/>
              <a:buChar char="•"/>
            </a:pPr>
            <a:r>
              <a:rPr lang="en-US" sz="2800"/>
              <a:t>Participate in the eligibility determination meetings</a:t>
            </a:r>
            <a:endParaRPr sz="2800"/>
          </a:p>
          <a:p>
            <a:pPr marL="0" lvl="0" indent="0" algn="l" rtl="0">
              <a:lnSpc>
                <a:spcPct val="90000"/>
              </a:lnSpc>
              <a:spcBef>
                <a:spcPts val="750"/>
              </a:spcBef>
              <a:spcAft>
                <a:spcPts val="0"/>
              </a:spcAft>
              <a:buClr>
                <a:schemeClr val="dk1"/>
              </a:buClr>
              <a:buSzPts val="2100"/>
              <a:buNone/>
            </a:pPr>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100"/>
              <a:buNone/>
            </a:pPr>
            <a:r>
              <a:rPr lang="en-US"/>
              <a:t>Accredited Nonpublic School Role:</a:t>
            </a:r>
            <a:endParaRPr/>
          </a:p>
        </p:txBody>
      </p:sp>
      <p:sp>
        <p:nvSpPr>
          <p:cNvPr id="152" name="Google Shape;152;p10"/>
          <p:cNvSpPr txBox="1">
            <a:spLocks noGrp="1"/>
          </p:cNvSpPr>
          <p:nvPr>
            <p:ph type="body" idx="1"/>
          </p:nvPr>
        </p:nvSpPr>
        <p:spPr>
          <a:xfrm>
            <a:off x="552900" y="953700"/>
            <a:ext cx="11905800" cy="5904300"/>
          </a:xfrm>
          <a:prstGeom prst="rect">
            <a:avLst/>
          </a:prstGeom>
          <a:noFill/>
          <a:ln>
            <a:noFill/>
          </a:ln>
        </p:spPr>
        <p:txBody>
          <a:bodyPr spcFirstLastPara="1" wrap="square" lIns="91425" tIns="45700" rIns="91425" bIns="45700" anchor="t" anchorCtr="0">
            <a:noAutofit/>
          </a:bodyPr>
          <a:lstStyle/>
          <a:p>
            <a:pPr marL="171450" lvl="0" indent="-215900" algn="l" rtl="0">
              <a:lnSpc>
                <a:spcPct val="90000"/>
              </a:lnSpc>
              <a:spcBef>
                <a:spcPts val="0"/>
              </a:spcBef>
              <a:spcAft>
                <a:spcPts val="0"/>
              </a:spcAft>
              <a:buClr>
                <a:schemeClr val="dk1"/>
              </a:buClr>
              <a:buSzPts val="2800"/>
              <a:buChar char="•"/>
            </a:pPr>
            <a:r>
              <a:rPr lang="en-US" sz="2800"/>
              <a:t>Assist in communicating with families and school staff</a:t>
            </a:r>
            <a:endParaRPr sz="2800"/>
          </a:p>
          <a:p>
            <a:pPr marL="457200" lvl="0" indent="0" algn="l" rtl="0">
              <a:lnSpc>
                <a:spcPct val="90000"/>
              </a:lnSpc>
              <a:spcBef>
                <a:spcPts val="0"/>
              </a:spcBef>
              <a:spcAft>
                <a:spcPts val="0"/>
              </a:spcAft>
              <a:buNone/>
            </a:pPr>
            <a:endParaRPr sz="2800"/>
          </a:p>
          <a:p>
            <a:pPr marL="171450" lvl="0" indent="-215900" algn="l" rtl="0">
              <a:lnSpc>
                <a:spcPct val="90000"/>
              </a:lnSpc>
              <a:spcBef>
                <a:spcPts val="0"/>
              </a:spcBef>
              <a:spcAft>
                <a:spcPts val="0"/>
              </a:spcAft>
              <a:buClr>
                <a:schemeClr val="dk1"/>
              </a:buClr>
              <a:buSzPts val="2800"/>
              <a:buChar char="•"/>
            </a:pPr>
            <a:r>
              <a:rPr lang="en-US" sz="2800"/>
              <a:t>Share data and observations regarding student performance and concerns</a:t>
            </a:r>
            <a:endParaRPr sz="2800"/>
          </a:p>
          <a:p>
            <a:pPr marL="457200" lvl="0" indent="0" algn="l" rtl="0">
              <a:lnSpc>
                <a:spcPct val="90000"/>
              </a:lnSpc>
              <a:spcBef>
                <a:spcPts val="0"/>
              </a:spcBef>
              <a:spcAft>
                <a:spcPts val="0"/>
              </a:spcAft>
              <a:buNone/>
            </a:pPr>
            <a:endParaRPr sz="2800"/>
          </a:p>
          <a:p>
            <a:pPr marL="171450" lvl="0" indent="-215900" algn="l" rtl="0">
              <a:lnSpc>
                <a:spcPct val="90000"/>
              </a:lnSpc>
              <a:spcBef>
                <a:spcPts val="0"/>
              </a:spcBef>
              <a:spcAft>
                <a:spcPts val="0"/>
              </a:spcAft>
              <a:buClr>
                <a:schemeClr val="dk1"/>
              </a:buClr>
              <a:buSzPts val="2800"/>
              <a:buChar char="•"/>
            </a:pPr>
            <a:r>
              <a:rPr lang="en-US" sz="2800"/>
              <a:t>Participate in communication and scheduling of evaluation</a:t>
            </a:r>
            <a:endParaRPr sz="2800"/>
          </a:p>
          <a:p>
            <a:pPr marL="457200" lvl="0" indent="0" algn="l" rtl="0">
              <a:lnSpc>
                <a:spcPct val="90000"/>
              </a:lnSpc>
              <a:spcBef>
                <a:spcPts val="0"/>
              </a:spcBef>
              <a:spcAft>
                <a:spcPts val="0"/>
              </a:spcAft>
              <a:buNone/>
            </a:pPr>
            <a:endParaRPr sz="2800"/>
          </a:p>
          <a:p>
            <a:pPr marL="171450" lvl="0" indent="-215900" algn="l" rtl="0">
              <a:lnSpc>
                <a:spcPct val="90000"/>
              </a:lnSpc>
              <a:spcBef>
                <a:spcPts val="0"/>
              </a:spcBef>
              <a:spcAft>
                <a:spcPts val="0"/>
              </a:spcAft>
              <a:buClr>
                <a:schemeClr val="dk1"/>
              </a:buClr>
              <a:buSzPts val="2800"/>
              <a:buChar char="•"/>
            </a:pPr>
            <a:r>
              <a:rPr lang="en-US" sz="2800"/>
              <a:t>Implement and document agreed upon instructional strategies and monitor progress as appropriate</a:t>
            </a:r>
            <a:endParaRPr sz="2800"/>
          </a:p>
          <a:p>
            <a:pPr marL="457200" lvl="0" indent="0" algn="l" rtl="0">
              <a:lnSpc>
                <a:spcPct val="90000"/>
              </a:lnSpc>
              <a:spcBef>
                <a:spcPts val="0"/>
              </a:spcBef>
              <a:spcAft>
                <a:spcPts val="0"/>
              </a:spcAft>
              <a:buNone/>
            </a:pPr>
            <a:endParaRPr sz="2800"/>
          </a:p>
          <a:p>
            <a:pPr marL="171450" lvl="0" indent="-215900" algn="l" rtl="0">
              <a:lnSpc>
                <a:spcPct val="90000"/>
              </a:lnSpc>
              <a:spcBef>
                <a:spcPts val="0"/>
              </a:spcBef>
              <a:spcAft>
                <a:spcPts val="0"/>
              </a:spcAft>
              <a:buClr>
                <a:schemeClr val="dk1"/>
              </a:buClr>
              <a:buSzPts val="2800"/>
              <a:buChar char="•"/>
            </a:pPr>
            <a:r>
              <a:rPr lang="en-US" sz="2800"/>
              <a:t>Collaborate with the evaluation team regarding student needs and the learning environment</a:t>
            </a:r>
            <a:endParaRPr sz="2800"/>
          </a:p>
          <a:p>
            <a:pPr marL="457200" lvl="0" indent="0" algn="l" rtl="0">
              <a:lnSpc>
                <a:spcPct val="90000"/>
              </a:lnSpc>
              <a:spcBef>
                <a:spcPts val="0"/>
              </a:spcBef>
              <a:spcAft>
                <a:spcPts val="0"/>
              </a:spcAft>
              <a:buNone/>
            </a:pPr>
            <a:endParaRPr sz="2800"/>
          </a:p>
          <a:p>
            <a:pPr marL="171450" lvl="0" indent="-215900" algn="l" rtl="0">
              <a:lnSpc>
                <a:spcPct val="90000"/>
              </a:lnSpc>
              <a:spcBef>
                <a:spcPts val="0"/>
              </a:spcBef>
              <a:spcAft>
                <a:spcPts val="0"/>
              </a:spcAft>
              <a:buClr>
                <a:schemeClr val="dk1"/>
              </a:buClr>
              <a:buSzPts val="2800"/>
              <a:buChar char="•"/>
            </a:pPr>
            <a:r>
              <a:rPr lang="en-US" sz="2800"/>
              <a:t>Participate in the eligibility determination meetings</a:t>
            </a:r>
            <a:endParaRPr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407988" y="428625"/>
            <a:ext cx="3541712" cy="590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V. Providing Special Education Services to Students in Accredited Nonpublic Schools</a:t>
            </a:r>
            <a:endParaRPr/>
          </a:p>
        </p:txBody>
      </p:sp>
      <p:sp>
        <p:nvSpPr>
          <p:cNvPr id="158" name="Google Shape;158;p27"/>
          <p:cNvSpPr txBox="1"/>
          <p:nvPr/>
        </p:nvSpPr>
        <p:spPr>
          <a:xfrm>
            <a:off x="4303475" y="428625"/>
            <a:ext cx="7888500" cy="6639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800"/>
              <a:buFont typeface="Arial"/>
              <a:buNone/>
            </a:pPr>
            <a:r>
              <a:rPr lang="en-US" sz="3300" b="1" i="0" u="none" strike="noStrike" cap="none">
                <a:solidFill>
                  <a:schemeClr val="dk1"/>
                </a:solidFill>
              </a:rPr>
              <a:t>Coordination of Service Delivery</a:t>
            </a:r>
            <a:endParaRPr sz="3300" b="1"/>
          </a:p>
        </p:txBody>
      </p:sp>
      <p:sp>
        <p:nvSpPr>
          <p:cNvPr id="159" name="Google Shape;159;p27"/>
          <p:cNvSpPr txBox="1"/>
          <p:nvPr/>
        </p:nvSpPr>
        <p:spPr>
          <a:xfrm>
            <a:off x="4655875" y="1212050"/>
            <a:ext cx="7157700" cy="552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Special education and related services include:</a:t>
            </a:r>
            <a:endParaRPr sz="2800"/>
          </a:p>
          <a:p>
            <a:pPr marL="171450" marR="0" lvl="0" indent="-215900" algn="l" rtl="0">
              <a:lnSpc>
                <a:spcPct val="100000"/>
              </a:lnSpc>
              <a:spcBef>
                <a:spcPts val="1000"/>
              </a:spcBef>
              <a:spcAft>
                <a:spcPts val="0"/>
              </a:spcAft>
              <a:buClr>
                <a:schemeClr val="dk1"/>
              </a:buClr>
              <a:buSzPts val="2800"/>
              <a:buFont typeface="Arial"/>
              <a:buChar char="•"/>
            </a:pPr>
            <a:r>
              <a:rPr lang="en-US" sz="2800" b="0" i="0" u="none" strike="noStrike" cap="none">
                <a:solidFill>
                  <a:srgbClr val="000000"/>
                </a:solidFill>
                <a:latin typeface="Arial"/>
                <a:ea typeface="Arial"/>
                <a:cs typeface="Arial"/>
                <a:sym typeface="Arial"/>
              </a:rPr>
              <a:t>Specially designed instruction</a:t>
            </a:r>
            <a:endParaRPr sz="2800"/>
          </a:p>
          <a:p>
            <a:pPr marL="171450" marR="0" lvl="0" indent="-215900" algn="l" rtl="0">
              <a:lnSpc>
                <a:spcPct val="100000"/>
              </a:lnSpc>
              <a:spcBef>
                <a:spcPts val="1000"/>
              </a:spcBef>
              <a:spcAft>
                <a:spcPts val="0"/>
              </a:spcAft>
              <a:buClr>
                <a:schemeClr val="dk1"/>
              </a:buClr>
              <a:buSzPts val="2800"/>
              <a:buFont typeface="Arial"/>
              <a:buChar char="•"/>
            </a:pPr>
            <a:r>
              <a:rPr lang="en-US" sz="2800" b="0" i="0" u="none" strike="noStrike" cap="none">
                <a:solidFill>
                  <a:srgbClr val="000000"/>
                </a:solidFill>
                <a:latin typeface="Arial"/>
                <a:ea typeface="Arial"/>
                <a:cs typeface="Arial"/>
                <a:sym typeface="Arial"/>
              </a:rPr>
              <a:t>Related services</a:t>
            </a:r>
            <a:endParaRPr sz="2800"/>
          </a:p>
          <a:p>
            <a:pPr marL="171450" marR="0" lvl="0" indent="-215900" algn="l" rtl="0">
              <a:lnSpc>
                <a:spcPct val="100000"/>
              </a:lnSpc>
              <a:spcBef>
                <a:spcPts val="1000"/>
              </a:spcBef>
              <a:spcAft>
                <a:spcPts val="0"/>
              </a:spcAft>
              <a:buClr>
                <a:schemeClr val="dk1"/>
              </a:buClr>
              <a:buSzPts val="2800"/>
              <a:buFont typeface="Arial"/>
              <a:buChar char="•"/>
            </a:pPr>
            <a:r>
              <a:rPr lang="en-US" sz="2800" b="0" i="0" u="none" strike="noStrike" cap="none">
                <a:solidFill>
                  <a:srgbClr val="000000"/>
                </a:solidFill>
                <a:latin typeface="Arial"/>
                <a:ea typeface="Arial"/>
                <a:cs typeface="Arial"/>
                <a:sym typeface="Arial"/>
              </a:rPr>
              <a:t>A full continuum of supports</a:t>
            </a:r>
            <a:endParaRPr sz="2800"/>
          </a:p>
          <a:p>
            <a:pPr marL="171450" marR="0" lvl="0" indent="-215900" algn="l" rtl="0">
              <a:lnSpc>
                <a:spcPct val="100000"/>
              </a:lnSpc>
              <a:spcBef>
                <a:spcPts val="1000"/>
              </a:spcBef>
              <a:spcAft>
                <a:spcPts val="0"/>
              </a:spcAft>
              <a:buClr>
                <a:schemeClr val="dk1"/>
              </a:buClr>
              <a:buSzPts val="2800"/>
              <a:buFont typeface="Arial"/>
              <a:buChar char="•"/>
            </a:pPr>
            <a:r>
              <a:rPr lang="en-US" sz="2800" b="0" i="0" u="none" strike="noStrike" cap="none">
                <a:solidFill>
                  <a:srgbClr val="000000"/>
                </a:solidFill>
                <a:latin typeface="Arial"/>
                <a:ea typeface="Arial"/>
                <a:cs typeface="Arial"/>
                <a:sym typeface="Arial"/>
              </a:rPr>
              <a:t>Transportation when required</a:t>
            </a:r>
            <a:endParaRPr sz="2800"/>
          </a:p>
          <a:p>
            <a:pPr marL="171450" marR="0" lvl="0" indent="-215900" algn="l" rtl="0">
              <a:lnSpc>
                <a:spcPct val="100000"/>
              </a:lnSpc>
              <a:spcBef>
                <a:spcPts val="1000"/>
              </a:spcBef>
              <a:spcAft>
                <a:spcPts val="0"/>
              </a:spcAft>
              <a:buClr>
                <a:schemeClr val="dk1"/>
              </a:buClr>
              <a:buSzPts val="2800"/>
              <a:buFont typeface="Arial"/>
              <a:buChar char="•"/>
            </a:pPr>
            <a:r>
              <a:rPr lang="en-US" sz="2800"/>
              <a:t>Ongoing planning for service delivery, staffing, and ensuring FAPE</a:t>
            </a:r>
            <a:endParaRPr sz="2800"/>
          </a:p>
          <a:p>
            <a:pPr marL="0" marR="0" lvl="0" indent="0" algn="l" rtl="0">
              <a:lnSpc>
                <a:spcPct val="100000"/>
              </a:lnSpc>
              <a:spcBef>
                <a:spcPts val="1000"/>
              </a:spcBef>
              <a:spcAft>
                <a:spcPts val="1000"/>
              </a:spcAft>
              <a:buNone/>
            </a:pP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3bcb324f739_0_23"/>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Obligation to Provide FAPE</a:t>
            </a:r>
            <a:endParaRPr/>
          </a:p>
        </p:txBody>
      </p:sp>
      <p:pic>
        <p:nvPicPr>
          <p:cNvPr id="167" name="Google Shape;167;g3bcb324f739_0_23" descr="Scales of Justice icon"/>
          <p:cNvPicPr preferRelativeResize="0"/>
          <p:nvPr/>
        </p:nvPicPr>
        <p:blipFill>
          <a:blip r:embed="rId3">
            <a:alphaModFix/>
          </a:blip>
          <a:stretch>
            <a:fillRect/>
          </a:stretch>
        </p:blipFill>
        <p:spPr>
          <a:xfrm>
            <a:off x="339225" y="1956600"/>
            <a:ext cx="2384525" cy="2384525"/>
          </a:xfrm>
          <a:prstGeom prst="rect">
            <a:avLst/>
          </a:prstGeom>
          <a:noFill/>
          <a:ln>
            <a:noFill/>
          </a:ln>
        </p:spPr>
      </p:pic>
      <p:sp>
        <p:nvSpPr>
          <p:cNvPr id="166" name="Google Shape;166;g3bcb324f739_0_23"/>
          <p:cNvSpPr txBox="1">
            <a:spLocks noGrp="1"/>
          </p:cNvSpPr>
          <p:nvPr>
            <p:ph type="body" idx="1"/>
          </p:nvPr>
        </p:nvSpPr>
        <p:spPr>
          <a:xfrm>
            <a:off x="1960850" y="1956600"/>
            <a:ext cx="9220200" cy="49014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None/>
            </a:pPr>
            <a:endParaRPr sz="3300" b="1"/>
          </a:p>
          <a:p>
            <a:pPr marL="0" lvl="0" indent="0" algn="l" rtl="0">
              <a:lnSpc>
                <a:spcPct val="100000"/>
              </a:lnSpc>
              <a:spcBef>
                <a:spcPts val="750"/>
              </a:spcBef>
              <a:spcAft>
                <a:spcPts val="0"/>
              </a:spcAft>
              <a:buNone/>
            </a:pPr>
            <a:endParaRPr sz="3300" b="1"/>
          </a:p>
          <a:p>
            <a:pPr marL="457200" lvl="0" indent="0" algn="l" rtl="0">
              <a:lnSpc>
                <a:spcPct val="100000"/>
              </a:lnSpc>
              <a:spcBef>
                <a:spcPts val="600"/>
              </a:spcBef>
              <a:spcAft>
                <a:spcPts val="0"/>
              </a:spcAft>
              <a:buNone/>
            </a:pPr>
            <a:r>
              <a:rPr lang="en-US" sz="3300" b="1" i="1"/>
              <a:t>Endrew F. </a:t>
            </a:r>
            <a:r>
              <a:rPr lang="en-US" sz="3300" b="1"/>
              <a:t>v. </a:t>
            </a:r>
            <a:r>
              <a:rPr lang="en-US" sz="3300" b="1" i="1"/>
              <a:t>Douglas County School District RE-1</a:t>
            </a:r>
            <a:r>
              <a:rPr lang="en-US" sz="3300" b="1"/>
              <a:t>, 580 U.S. 386 (2017)</a:t>
            </a:r>
            <a:endParaRPr sz="3300" i="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3bdb5468787_0_9"/>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IAC 281-41.134-.136 and FAPE</a:t>
            </a:r>
            <a:endParaRPr/>
          </a:p>
        </p:txBody>
      </p:sp>
      <p:sp>
        <p:nvSpPr>
          <p:cNvPr id="174" name="Google Shape;174;g3bdb5468787_0_9"/>
          <p:cNvSpPr txBox="1">
            <a:spLocks noGrp="1"/>
          </p:cNvSpPr>
          <p:nvPr>
            <p:ph type="body" idx="1"/>
          </p:nvPr>
        </p:nvSpPr>
        <p:spPr>
          <a:xfrm>
            <a:off x="114450" y="883500"/>
            <a:ext cx="11963100" cy="5974500"/>
          </a:xfrm>
          <a:prstGeom prst="rect">
            <a:avLst/>
          </a:prstGeom>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Font typeface="Times New Roman"/>
              <a:buChar char="●"/>
            </a:pPr>
            <a:r>
              <a:rPr lang="en-US" sz="2800"/>
              <a:t>How, where and by whom special education services will be provided</a:t>
            </a:r>
            <a:endParaRPr sz="2800"/>
          </a:p>
          <a:p>
            <a:pPr marL="0" lvl="0" indent="0" algn="l" rtl="0">
              <a:lnSpc>
                <a:spcPct val="100000"/>
              </a:lnSpc>
              <a:spcBef>
                <a:spcPts val="0"/>
              </a:spcBef>
              <a:spcAft>
                <a:spcPts val="0"/>
              </a:spcAft>
              <a:buNone/>
            </a:pPr>
            <a:endParaRPr sz="1800"/>
          </a:p>
          <a:p>
            <a:pPr marL="457200" lvl="0" indent="-406400" algn="l" rtl="0">
              <a:lnSpc>
                <a:spcPct val="100000"/>
              </a:lnSpc>
              <a:spcBef>
                <a:spcPts val="0"/>
              </a:spcBef>
              <a:spcAft>
                <a:spcPts val="0"/>
              </a:spcAft>
              <a:buSzPts val="2800"/>
              <a:buFont typeface="Times New Roman"/>
              <a:buChar char="●"/>
            </a:pPr>
            <a:r>
              <a:rPr lang="en-US" sz="2800"/>
              <a:t>Types of services to be delivered</a:t>
            </a:r>
            <a:endParaRPr sz="2800"/>
          </a:p>
          <a:p>
            <a:pPr marL="0" lvl="0" indent="0" algn="l" rtl="0">
              <a:lnSpc>
                <a:spcPct val="100000"/>
              </a:lnSpc>
              <a:spcBef>
                <a:spcPts val="0"/>
              </a:spcBef>
              <a:spcAft>
                <a:spcPts val="0"/>
              </a:spcAft>
              <a:buNone/>
            </a:pPr>
            <a:endParaRPr sz="1800"/>
          </a:p>
          <a:p>
            <a:pPr marL="457200" lvl="0" indent="-406400" algn="l" rtl="0">
              <a:lnSpc>
                <a:spcPct val="100000"/>
              </a:lnSpc>
              <a:spcBef>
                <a:spcPts val="0"/>
              </a:spcBef>
              <a:spcAft>
                <a:spcPts val="0"/>
              </a:spcAft>
              <a:buSzPts val="2800"/>
              <a:buFont typeface="Times New Roman"/>
              <a:buChar char="●"/>
            </a:pPr>
            <a:r>
              <a:rPr lang="en-US" sz="2800"/>
              <a:t>How and when these decisions will be made </a:t>
            </a:r>
            <a:endParaRPr sz="2800"/>
          </a:p>
          <a:p>
            <a:pPr marL="457200" lvl="0" indent="0" algn="l" rtl="0">
              <a:lnSpc>
                <a:spcPct val="100000"/>
              </a:lnSpc>
              <a:spcBef>
                <a:spcPts val="0"/>
              </a:spcBef>
              <a:spcAft>
                <a:spcPts val="0"/>
              </a:spcAft>
              <a:buNone/>
            </a:pPr>
            <a:endParaRPr sz="1800"/>
          </a:p>
          <a:p>
            <a:pPr marL="457200" lvl="0" indent="-406400" algn="l" rtl="0">
              <a:lnSpc>
                <a:spcPct val="100000"/>
              </a:lnSpc>
              <a:spcBef>
                <a:spcPts val="0"/>
              </a:spcBef>
              <a:spcAft>
                <a:spcPts val="0"/>
              </a:spcAft>
              <a:buSzPts val="2800"/>
              <a:buChar char="●"/>
            </a:pPr>
            <a:r>
              <a:rPr lang="en-US" sz="2800"/>
              <a:t>How the process will operate throughout the year</a:t>
            </a:r>
            <a:endParaRPr sz="2800"/>
          </a:p>
          <a:p>
            <a:pPr marL="457200" lvl="0" indent="0" algn="l" rtl="0">
              <a:lnSpc>
                <a:spcPct val="100000"/>
              </a:lnSpc>
              <a:spcBef>
                <a:spcPts val="0"/>
              </a:spcBef>
              <a:spcAft>
                <a:spcPts val="0"/>
              </a:spcAft>
              <a:buNone/>
            </a:pPr>
            <a:r>
              <a:rPr lang="en-US" sz="2800"/>
              <a:t>(see </a:t>
            </a:r>
            <a:r>
              <a:rPr lang="en-US" sz="2800" b="1"/>
              <a:t>Appendix C </a:t>
            </a:r>
            <a:r>
              <a:rPr lang="en-US" sz="2800"/>
              <a:t>to support documentation of the above questions)</a:t>
            </a:r>
            <a:endParaRPr sz="2800"/>
          </a:p>
          <a:p>
            <a:pPr marL="457200" lvl="0" indent="0" algn="l" rtl="0">
              <a:lnSpc>
                <a:spcPct val="100000"/>
              </a:lnSpc>
              <a:spcBef>
                <a:spcPts val="0"/>
              </a:spcBef>
              <a:spcAft>
                <a:spcPts val="0"/>
              </a:spcAft>
              <a:buNone/>
            </a:pPr>
            <a:endParaRPr sz="1800"/>
          </a:p>
          <a:p>
            <a:pPr marL="457200" lvl="0" indent="-406400" algn="l" rtl="0">
              <a:lnSpc>
                <a:spcPct val="100000"/>
              </a:lnSpc>
              <a:spcBef>
                <a:spcPts val="0"/>
              </a:spcBef>
              <a:spcAft>
                <a:spcPts val="0"/>
              </a:spcAft>
              <a:buSzPts val="2800"/>
              <a:buFont typeface="Times New Roman"/>
              <a:buChar char="●"/>
            </a:pPr>
            <a:r>
              <a:rPr lang="en-US" sz="2800"/>
              <a:t>Written explanation will be provided if disagreements (see </a:t>
            </a:r>
            <a:r>
              <a:rPr lang="en-US" sz="2800" b="1"/>
              <a:t>Appendix D</a:t>
            </a:r>
            <a:r>
              <a:rPr lang="en-US" sz="2800"/>
              <a:t>)</a:t>
            </a:r>
            <a:endParaRPr sz="2800"/>
          </a:p>
          <a:p>
            <a:pPr marL="457200" lvl="0" indent="0" algn="l" rtl="0">
              <a:lnSpc>
                <a:spcPct val="100000"/>
              </a:lnSpc>
              <a:spcBef>
                <a:spcPts val="0"/>
              </a:spcBef>
              <a:spcAft>
                <a:spcPts val="0"/>
              </a:spcAft>
              <a:buNone/>
            </a:pPr>
            <a:endParaRPr sz="1800"/>
          </a:p>
          <a:p>
            <a:pPr marL="457200" lvl="0" indent="-406400" algn="l" rtl="0">
              <a:lnSpc>
                <a:spcPct val="100000"/>
              </a:lnSpc>
              <a:spcBef>
                <a:spcPts val="0"/>
              </a:spcBef>
              <a:spcAft>
                <a:spcPts val="0"/>
              </a:spcAft>
              <a:buSzPts val="2800"/>
              <a:buFont typeface="Times New Roman"/>
              <a:buChar char="●"/>
            </a:pPr>
            <a:r>
              <a:rPr lang="en-US" sz="2800"/>
              <a:t>Written affirmations from nonpublic representatives (see </a:t>
            </a:r>
            <a:r>
              <a:rPr lang="en-US" sz="2800" b="1"/>
              <a:t>Appendix E)</a:t>
            </a:r>
            <a:endParaRPr sz="2800" b="1"/>
          </a:p>
          <a:p>
            <a:pPr marL="457200" lvl="0" indent="0" algn="l" rtl="0">
              <a:lnSpc>
                <a:spcPct val="100000"/>
              </a:lnSpc>
              <a:spcBef>
                <a:spcPts val="0"/>
              </a:spcBef>
              <a:spcAft>
                <a:spcPts val="0"/>
              </a:spcAft>
              <a:buNone/>
            </a:pPr>
            <a:endParaRPr sz="1800" b="1"/>
          </a:p>
          <a:p>
            <a:pPr marL="457200" lvl="0" indent="-406400" algn="l" rtl="0">
              <a:lnSpc>
                <a:spcPct val="100000"/>
              </a:lnSpc>
              <a:spcBef>
                <a:spcPts val="0"/>
              </a:spcBef>
              <a:spcAft>
                <a:spcPts val="0"/>
              </a:spcAft>
              <a:buSzPts val="2800"/>
              <a:buFont typeface="Times New Roman"/>
              <a:buChar char="●"/>
            </a:pPr>
            <a:r>
              <a:rPr lang="en-US" sz="2800"/>
              <a:t>Documentation of consultation (see </a:t>
            </a:r>
            <a:r>
              <a:rPr lang="en-US" sz="2800" b="1"/>
              <a:t>Appendix F</a:t>
            </a:r>
            <a:r>
              <a:rPr lang="en-US" sz="2800"/>
              <a:t>)</a:t>
            </a:r>
            <a:endParaRPr sz="2800"/>
          </a:p>
          <a:p>
            <a:pPr marL="457200" lvl="0" indent="0" algn="l" rtl="0">
              <a:lnSpc>
                <a:spcPct val="100000"/>
              </a:lnSpc>
              <a:spcBef>
                <a:spcPts val="0"/>
              </a:spcBef>
              <a:spcAft>
                <a:spcPts val="0"/>
              </a:spcAft>
              <a:buNone/>
            </a:pPr>
            <a:endParaRPr sz="1800"/>
          </a:p>
          <a:p>
            <a:pPr marL="457200" lvl="0" indent="-406400" algn="l" rtl="0">
              <a:lnSpc>
                <a:spcPct val="100000"/>
              </a:lnSpc>
              <a:spcBef>
                <a:spcPts val="0"/>
              </a:spcBef>
              <a:spcAft>
                <a:spcPts val="0"/>
              </a:spcAft>
              <a:buSzPts val="2800"/>
              <a:buChar char="●"/>
            </a:pPr>
            <a:r>
              <a:rPr lang="en-US" sz="2800"/>
              <a:t>Right to submit a complaint (see </a:t>
            </a:r>
            <a:r>
              <a:rPr lang="en-US" sz="2800" b="1"/>
              <a:t>Appendix G</a:t>
            </a:r>
            <a:r>
              <a:rPr lang="en-US" sz="2800"/>
              <a:t>)</a:t>
            </a: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title"/>
          </p:nvPr>
        </p:nvSpPr>
        <p:spPr>
          <a:xfrm>
            <a:off x="206997" y="1"/>
            <a:ext cx="10515600" cy="1192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en-US"/>
              <a:t>LEA Role- service delivery</a:t>
            </a:r>
            <a:endParaRPr/>
          </a:p>
        </p:txBody>
      </p:sp>
      <p:sp>
        <p:nvSpPr>
          <p:cNvPr id="180" name="Google Shape;180;p12"/>
          <p:cNvSpPr txBox="1">
            <a:spLocks noGrp="1"/>
          </p:cNvSpPr>
          <p:nvPr>
            <p:ph type="body" idx="2"/>
          </p:nvPr>
        </p:nvSpPr>
        <p:spPr>
          <a:xfrm>
            <a:off x="894050" y="1445650"/>
            <a:ext cx="11008200" cy="541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100"/>
              <a:buNone/>
            </a:pPr>
            <a:endParaRPr sz="2800"/>
          </a:p>
          <a:p>
            <a:pPr marL="171450" lvl="0" indent="-215900" algn="l" rtl="0">
              <a:lnSpc>
                <a:spcPct val="90000"/>
              </a:lnSpc>
              <a:spcBef>
                <a:spcPts val="750"/>
              </a:spcBef>
              <a:spcAft>
                <a:spcPts val="0"/>
              </a:spcAft>
              <a:buClr>
                <a:schemeClr val="dk1"/>
              </a:buClr>
              <a:buSzPts val="2800"/>
              <a:buChar char="•"/>
            </a:pPr>
            <a:r>
              <a:rPr lang="en-US" sz="2800"/>
              <a:t>Planning for and ensuring access to special education and related services consistent with the LEA’s continuum of service delivery</a:t>
            </a:r>
            <a:endParaRPr sz="2800"/>
          </a:p>
          <a:p>
            <a:pPr marL="0" lvl="0" indent="0" algn="l" rtl="0">
              <a:lnSpc>
                <a:spcPct val="90000"/>
              </a:lnSpc>
              <a:spcBef>
                <a:spcPts val="1000"/>
              </a:spcBef>
              <a:spcAft>
                <a:spcPts val="0"/>
              </a:spcAft>
              <a:buNone/>
            </a:pPr>
            <a:endParaRPr sz="2800"/>
          </a:p>
          <a:p>
            <a:pPr marL="171450" lvl="0" indent="-215900" algn="l" rtl="0">
              <a:lnSpc>
                <a:spcPct val="90000"/>
              </a:lnSpc>
              <a:spcBef>
                <a:spcPts val="1000"/>
              </a:spcBef>
              <a:spcAft>
                <a:spcPts val="0"/>
              </a:spcAft>
              <a:buClr>
                <a:schemeClr val="dk1"/>
              </a:buClr>
              <a:buSzPts val="2800"/>
              <a:buChar char="•"/>
            </a:pPr>
            <a:r>
              <a:rPr lang="en-US" sz="2800"/>
              <a:t>Providing staff, scheduling services and coordinating with AEA consultants</a:t>
            </a:r>
            <a:endParaRPr sz="2800"/>
          </a:p>
          <a:p>
            <a:pPr marL="0" lvl="0" indent="0" algn="l" rtl="0">
              <a:lnSpc>
                <a:spcPct val="90000"/>
              </a:lnSpc>
              <a:spcBef>
                <a:spcPts val="1000"/>
              </a:spcBef>
              <a:spcAft>
                <a:spcPts val="0"/>
              </a:spcAft>
              <a:buNone/>
            </a:pPr>
            <a:endParaRPr sz="2800"/>
          </a:p>
          <a:p>
            <a:pPr marL="171450" lvl="0" indent="-215900" algn="l" rtl="0">
              <a:lnSpc>
                <a:spcPct val="90000"/>
              </a:lnSpc>
              <a:spcBef>
                <a:spcPts val="1000"/>
              </a:spcBef>
              <a:spcAft>
                <a:spcPts val="0"/>
              </a:spcAft>
              <a:buClr>
                <a:schemeClr val="dk1"/>
              </a:buClr>
              <a:buSzPts val="2800"/>
              <a:buChar char="•"/>
            </a:pPr>
            <a:r>
              <a:rPr lang="en-US" sz="2800"/>
              <a:t>Ensuring the IEP team makes decisions based on student need, not funding source or location of services</a:t>
            </a:r>
            <a:endParaRPr sz="2800"/>
          </a:p>
          <a:p>
            <a:pPr marL="0" lvl="0" indent="0" algn="l" rtl="0">
              <a:lnSpc>
                <a:spcPct val="90000"/>
              </a:lnSpc>
              <a:spcBef>
                <a:spcPts val="1000"/>
              </a:spcBef>
              <a:spcAft>
                <a:spcPts val="0"/>
              </a:spcAft>
              <a:buClr>
                <a:schemeClr val="dk1"/>
              </a:buClr>
              <a:buSzPts val="2100"/>
              <a:buNone/>
            </a:pP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g3bdb5468787_0_18"/>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Welcome</a:t>
            </a:r>
            <a:endParaRPr/>
          </a:p>
        </p:txBody>
      </p:sp>
      <p:sp>
        <p:nvSpPr>
          <p:cNvPr id="48" name="Google Shape;48;g3bdb5468787_0_18"/>
          <p:cNvSpPr txBox="1">
            <a:spLocks noGrp="1"/>
          </p:cNvSpPr>
          <p:nvPr>
            <p:ph type="body" idx="1"/>
          </p:nvPr>
        </p:nvSpPr>
        <p:spPr>
          <a:xfrm>
            <a:off x="689112" y="1449649"/>
            <a:ext cx="10813800" cy="4351200"/>
          </a:xfrm>
          <a:prstGeom prst="rect">
            <a:avLst/>
          </a:prstGeom>
        </p:spPr>
        <p:txBody>
          <a:bodyPr spcFirstLastPara="1" wrap="square" lIns="91425" tIns="45700" rIns="91425" bIns="45700" anchor="t" anchorCtr="0">
            <a:normAutofit/>
          </a:bodyPr>
          <a:lstStyle/>
          <a:p>
            <a:pPr marL="457200" lvl="0" indent="-406400" algn="l" rtl="0">
              <a:lnSpc>
                <a:spcPct val="100000"/>
              </a:lnSpc>
              <a:spcBef>
                <a:spcPts val="1000"/>
              </a:spcBef>
              <a:spcAft>
                <a:spcPts val="0"/>
              </a:spcAft>
              <a:buClr>
                <a:srgbClr val="000000"/>
              </a:buClr>
              <a:buSzPts val="2800"/>
              <a:buChar char="•"/>
            </a:pPr>
            <a:r>
              <a:rPr lang="en-US" sz="2800">
                <a:solidFill>
                  <a:srgbClr val="000000"/>
                </a:solidFill>
              </a:rPr>
              <a:t>This recorded presentation, the Guidelines Document, Slides and associated support materials will be posted on the DE Special Education Accredited Nonpublic School website after the webinar. Look for those materials there soon.</a:t>
            </a:r>
            <a:endParaRPr sz="2800">
              <a:solidFill>
                <a:srgbClr val="000000"/>
              </a:solidFill>
            </a:endParaRPr>
          </a:p>
          <a:p>
            <a:pPr marL="457200" lvl="0" indent="-406400" algn="l" rtl="0">
              <a:lnSpc>
                <a:spcPct val="100000"/>
              </a:lnSpc>
              <a:spcBef>
                <a:spcPts val="1000"/>
              </a:spcBef>
              <a:spcAft>
                <a:spcPts val="1000"/>
              </a:spcAft>
              <a:buClr>
                <a:srgbClr val="000000"/>
              </a:buClr>
              <a:buSzPts val="2800"/>
              <a:buChar char="•"/>
            </a:pPr>
            <a:r>
              <a:rPr lang="en-US" sz="2800">
                <a:solidFill>
                  <a:srgbClr val="000000"/>
                </a:solidFill>
              </a:rPr>
              <a:t>Please post your questions in the Q&amp;A</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3"/>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en-US" sz="3600"/>
              <a:t>Public Agencies as Fiscal Agent and Responsible Party</a:t>
            </a:r>
            <a:endParaRPr/>
          </a:p>
        </p:txBody>
      </p:sp>
      <p:sp>
        <p:nvSpPr>
          <p:cNvPr id="186" name="Google Shape;186;p13"/>
          <p:cNvSpPr txBox="1">
            <a:spLocks noGrp="1"/>
          </p:cNvSpPr>
          <p:nvPr>
            <p:ph type="body" idx="2"/>
          </p:nvPr>
        </p:nvSpPr>
        <p:spPr>
          <a:xfrm>
            <a:off x="328350" y="1435221"/>
            <a:ext cx="11535300" cy="5306700"/>
          </a:xfrm>
          <a:prstGeom prst="rect">
            <a:avLst/>
          </a:prstGeom>
          <a:noFill/>
          <a:ln>
            <a:noFill/>
          </a:ln>
        </p:spPr>
        <p:txBody>
          <a:bodyPr spcFirstLastPara="1" wrap="square" lIns="91425" tIns="45700" rIns="91425" bIns="45700" anchor="t" anchorCtr="0">
            <a:noAutofit/>
          </a:bodyPr>
          <a:lstStyle/>
          <a:p>
            <a:pPr marL="628650" lvl="0" indent="-241300" algn="l" rtl="0">
              <a:lnSpc>
                <a:spcPct val="115000"/>
              </a:lnSpc>
              <a:spcBef>
                <a:spcPts val="750"/>
              </a:spcBef>
              <a:spcAft>
                <a:spcPts val="0"/>
              </a:spcAft>
              <a:buClr>
                <a:schemeClr val="dk1"/>
              </a:buClr>
              <a:buSzPts val="3100"/>
              <a:buChar char="•"/>
            </a:pPr>
            <a:r>
              <a:rPr lang="en-US" sz="3100"/>
              <a:t>Child Find activities</a:t>
            </a:r>
            <a:endParaRPr sz="3200"/>
          </a:p>
          <a:p>
            <a:pPr marL="628650" lvl="0" indent="-241300" algn="l" rtl="0">
              <a:lnSpc>
                <a:spcPct val="115000"/>
              </a:lnSpc>
              <a:spcBef>
                <a:spcPts val="1000"/>
              </a:spcBef>
              <a:spcAft>
                <a:spcPts val="0"/>
              </a:spcAft>
              <a:buClr>
                <a:schemeClr val="dk1"/>
              </a:buClr>
              <a:buSzPts val="3100"/>
              <a:buChar char="•"/>
            </a:pPr>
            <a:r>
              <a:rPr lang="en-US" sz="3100"/>
              <a:t>Provision of special education and related services </a:t>
            </a:r>
            <a:endParaRPr sz="3200"/>
          </a:p>
          <a:p>
            <a:pPr marL="628650" lvl="0" indent="-241300" algn="l" rtl="0">
              <a:lnSpc>
                <a:spcPct val="100000"/>
              </a:lnSpc>
              <a:spcBef>
                <a:spcPts val="1000"/>
              </a:spcBef>
              <a:spcAft>
                <a:spcPts val="0"/>
              </a:spcAft>
              <a:buClr>
                <a:schemeClr val="dk1"/>
              </a:buClr>
              <a:buSzPts val="3100"/>
              <a:buChar char="•"/>
            </a:pPr>
            <a:r>
              <a:rPr lang="en-US" sz="3100"/>
              <a:t>Ensuring the student has access to general education curriculum as appropriate</a:t>
            </a:r>
            <a:endParaRPr sz="3200"/>
          </a:p>
          <a:p>
            <a:pPr marL="628650" lvl="0" indent="-241300" algn="l" rtl="0">
              <a:lnSpc>
                <a:spcPct val="115000"/>
              </a:lnSpc>
              <a:spcBef>
                <a:spcPts val="1000"/>
              </a:spcBef>
              <a:spcAft>
                <a:spcPts val="0"/>
              </a:spcAft>
              <a:buClr>
                <a:schemeClr val="dk1"/>
              </a:buClr>
              <a:buSzPts val="3100"/>
              <a:buChar char="•"/>
            </a:pPr>
            <a:r>
              <a:rPr lang="en-US" sz="3100"/>
              <a:t>Monitoring IEP implementation and student progress</a:t>
            </a:r>
            <a:endParaRPr sz="3200"/>
          </a:p>
          <a:p>
            <a:pPr marL="628650" lvl="0" indent="-241300" algn="l" rtl="0">
              <a:lnSpc>
                <a:spcPct val="100000"/>
              </a:lnSpc>
              <a:spcBef>
                <a:spcPts val="1000"/>
              </a:spcBef>
              <a:spcAft>
                <a:spcPts val="0"/>
              </a:spcAft>
              <a:buClr>
                <a:schemeClr val="dk1"/>
              </a:buClr>
              <a:buSzPts val="3100"/>
              <a:buChar char="•"/>
            </a:pPr>
            <a:r>
              <a:rPr lang="en-US" sz="3100"/>
              <a:t>Engaging in active collaboration and communication with accredited nonpublic school staff</a:t>
            </a:r>
            <a:endParaRPr sz="3200"/>
          </a:p>
          <a:p>
            <a:pPr marL="628650" lvl="0" indent="-241300" algn="l" rtl="0">
              <a:lnSpc>
                <a:spcPct val="115000"/>
              </a:lnSpc>
              <a:spcBef>
                <a:spcPts val="1000"/>
              </a:spcBef>
              <a:spcAft>
                <a:spcPts val="0"/>
              </a:spcAft>
              <a:buClr>
                <a:schemeClr val="dk1"/>
              </a:buClr>
              <a:buSzPts val="3100"/>
              <a:buChar char="•"/>
            </a:pPr>
            <a:r>
              <a:rPr lang="en-US" sz="3100"/>
              <a:t>Ensuring services meet FAPE and state standards</a:t>
            </a:r>
            <a:endParaRPr sz="3200"/>
          </a:p>
          <a:p>
            <a:pPr marL="0" lvl="0" indent="0" algn="l" rtl="0">
              <a:lnSpc>
                <a:spcPct val="90000"/>
              </a:lnSpc>
              <a:spcBef>
                <a:spcPts val="1000"/>
              </a:spcBef>
              <a:spcAft>
                <a:spcPts val="0"/>
              </a:spcAft>
              <a:buClr>
                <a:schemeClr val="dk1"/>
              </a:buClr>
              <a:buSzPts val="2000"/>
              <a:buNone/>
            </a:pPr>
            <a:br>
              <a:rPr lang="en-US" sz="3100"/>
            </a:br>
            <a:endParaRPr sz="3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06FA1-349F-C5C6-F578-15A8D3C4AC2C}"/>
              </a:ext>
            </a:extLst>
          </p:cNvPr>
          <p:cNvSpPr>
            <a:spLocks noGrp="1"/>
          </p:cNvSpPr>
          <p:nvPr>
            <p:ph type="title"/>
          </p:nvPr>
        </p:nvSpPr>
        <p:spPr>
          <a:xfrm>
            <a:off x="272865" y="0"/>
            <a:ext cx="10515600" cy="1192696"/>
          </a:xfrm>
        </p:spPr>
        <p:txBody>
          <a:bodyPr/>
          <a:lstStyle/>
          <a:p>
            <a:r>
              <a:rPr lang="en-US" dirty="0"/>
              <a:t>Collaboration Expectations</a:t>
            </a:r>
          </a:p>
        </p:txBody>
      </p:sp>
      <p:pic>
        <p:nvPicPr>
          <p:cNvPr id="8" name="Picture 7" descr="Venn diagram- AEA. LEA and accredited nonpublic School with Coordinated schedules, access, communication, problem solving, and shared commitment inthe center of all. ">
            <a:extLst>
              <a:ext uri="{FF2B5EF4-FFF2-40B4-BE49-F238E27FC236}">
                <a16:creationId xmlns:a16="http://schemas.microsoft.com/office/drawing/2014/main" id="{69C9E726-0175-A301-E761-09BC761285A0}"/>
              </a:ext>
            </a:extLst>
          </p:cNvPr>
          <p:cNvPicPr>
            <a:picLocks noChangeAspect="1"/>
          </p:cNvPicPr>
          <p:nvPr/>
        </p:nvPicPr>
        <p:blipFill>
          <a:blip r:embed="rId2"/>
          <a:stretch>
            <a:fillRect/>
          </a:stretch>
        </p:blipFill>
        <p:spPr>
          <a:xfrm>
            <a:off x="2905923" y="1166041"/>
            <a:ext cx="7183474" cy="5773325"/>
          </a:xfrm>
          <a:prstGeom prst="rect">
            <a:avLst/>
          </a:prstGeom>
        </p:spPr>
      </p:pic>
    </p:spTree>
    <p:extLst>
      <p:ext uri="{BB962C8B-B14F-4D97-AF65-F5344CB8AC3E}">
        <p14:creationId xmlns:p14="http://schemas.microsoft.com/office/powerpoint/2010/main" val="2807288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5"/>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VI. Accountability and Reporting</a:t>
            </a:r>
            <a:endParaRPr/>
          </a:p>
        </p:txBody>
      </p:sp>
      <p:sp>
        <p:nvSpPr>
          <p:cNvPr id="204" name="Google Shape;204;p15"/>
          <p:cNvSpPr txBox="1">
            <a:spLocks noGrp="1"/>
          </p:cNvSpPr>
          <p:nvPr>
            <p:ph type="body" idx="1"/>
          </p:nvPr>
        </p:nvSpPr>
        <p:spPr>
          <a:xfrm>
            <a:off x="4652675" y="428025"/>
            <a:ext cx="7017300" cy="6429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590"/>
              <a:buNone/>
            </a:pPr>
            <a:r>
              <a:rPr lang="en-US"/>
              <a:t>AEAs, LEAs and accredited nonpublic schools are responsible for accurate reporting related to:</a:t>
            </a:r>
            <a:endParaRPr/>
          </a:p>
          <a:p>
            <a:pPr marL="457200" lvl="0" indent="-406400" algn="l" rtl="0">
              <a:lnSpc>
                <a:spcPct val="100000"/>
              </a:lnSpc>
              <a:spcBef>
                <a:spcPts val="1000"/>
              </a:spcBef>
              <a:spcAft>
                <a:spcPts val="0"/>
              </a:spcAft>
              <a:buSzPts val="2800"/>
              <a:buChar char="•"/>
            </a:pPr>
            <a:r>
              <a:rPr lang="en-US"/>
              <a:t>Child Find</a:t>
            </a:r>
            <a:endParaRPr/>
          </a:p>
          <a:p>
            <a:pPr marL="457200" lvl="0" indent="-406400" algn="l" rtl="0">
              <a:lnSpc>
                <a:spcPct val="100000"/>
              </a:lnSpc>
              <a:spcBef>
                <a:spcPts val="0"/>
              </a:spcBef>
              <a:spcAft>
                <a:spcPts val="0"/>
              </a:spcAft>
              <a:buSzPts val="2800"/>
              <a:buChar char="•"/>
            </a:pPr>
            <a:r>
              <a:rPr lang="en-US"/>
              <a:t>Student count</a:t>
            </a:r>
            <a:endParaRPr/>
          </a:p>
          <a:p>
            <a:pPr marL="457200" lvl="0" indent="-406400" algn="l" rtl="0">
              <a:lnSpc>
                <a:spcPct val="100000"/>
              </a:lnSpc>
              <a:spcBef>
                <a:spcPts val="0"/>
              </a:spcBef>
              <a:spcAft>
                <a:spcPts val="0"/>
              </a:spcAft>
              <a:buSzPts val="2800"/>
              <a:buChar char="•"/>
            </a:pPr>
            <a:r>
              <a:rPr lang="en-US"/>
              <a:t>Consultation</a:t>
            </a:r>
            <a:endParaRPr/>
          </a:p>
          <a:p>
            <a:pPr marL="457200" lvl="0" indent="-406400" algn="l" rtl="0">
              <a:lnSpc>
                <a:spcPct val="100000"/>
              </a:lnSpc>
              <a:spcBef>
                <a:spcPts val="0"/>
              </a:spcBef>
              <a:spcAft>
                <a:spcPts val="0"/>
              </a:spcAft>
              <a:buSzPts val="2800"/>
              <a:buChar char="•"/>
            </a:pPr>
            <a:r>
              <a:rPr lang="en-US"/>
              <a:t>Consent of Identifiable Information</a:t>
            </a:r>
            <a:endParaRPr/>
          </a:p>
          <a:p>
            <a:pPr marL="457200" lvl="0" indent="-406400" algn="l" rtl="0">
              <a:lnSpc>
                <a:spcPct val="100000"/>
              </a:lnSpc>
              <a:spcBef>
                <a:spcPts val="0"/>
              </a:spcBef>
              <a:spcAft>
                <a:spcPts val="0"/>
              </a:spcAft>
              <a:buSzPts val="2800"/>
              <a:buChar char="•"/>
            </a:pPr>
            <a:r>
              <a:rPr lang="en-US"/>
              <a:t>IEP implementation</a:t>
            </a:r>
            <a:endParaRPr/>
          </a:p>
          <a:p>
            <a:pPr marL="457200" lvl="0" indent="-406400" algn="l" rtl="0">
              <a:lnSpc>
                <a:spcPct val="100000"/>
              </a:lnSpc>
              <a:spcBef>
                <a:spcPts val="0"/>
              </a:spcBef>
              <a:spcAft>
                <a:spcPts val="0"/>
              </a:spcAft>
              <a:buSzPts val="2800"/>
              <a:buChar char="•"/>
            </a:pPr>
            <a:r>
              <a:rPr lang="en-US"/>
              <a:t>Documentation of services</a:t>
            </a:r>
            <a:endParaRPr/>
          </a:p>
          <a:p>
            <a:pPr marL="0" lvl="0" indent="0" algn="l" rtl="0">
              <a:lnSpc>
                <a:spcPct val="100000"/>
              </a:lnSpc>
              <a:spcBef>
                <a:spcPts val="750"/>
              </a:spcBef>
              <a:spcAft>
                <a:spcPts val="0"/>
              </a:spcAft>
              <a:buClr>
                <a:schemeClr val="dk1"/>
              </a:buClr>
              <a:buSzPts val="2590"/>
              <a:buNone/>
            </a:pPr>
            <a:endParaRPr/>
          </a:p>
          <a:p>
            <a:pPr marL="0" lvl="0" indent="0" algn="l" rtl="0">
              <a:lnSpc>
                <a:spcPct val="100000"/>
              </a:lnSpc>
              <a:spcBef>
                <a:spcPts val="750"/>
              </a:spcBef>
              <a:spcAft>
                <a:spcPts val="0"/>
              </a:spcAft>
              <a:buClr>
                <a:schemeClr val="dk1"/>
              </a:buClr>
              <a:buSzPts val="2590"/>
              <a:buNone/>
            </a:pPr>
            <a:r>
              <a:rPr lang="en-US"/>
              <a:t>All records should be maintained for state review as required.</a:t>
            </a:r>
            <a:endParaRPr/>
          </a:p>
          <a:p>
            <a:pPr marL="0" lvl="0" indent="0" algn="l" rtl="0">
              <a:lnSpc>
                <a:spcPct val="100000"/>
              </a:lnSpc>
              <a:spcBef>
                <a:spcPts val="750"/>
              </a:spcBef>
              <a:spcAft>
                <a:spcPts val="0"/>
              </a:spcAft>
              <a:buClr>
                <a:schemeClr val="dk1"/>
              </a:buClr>
              <a:buSzPts val="2590"/>
              <a:buNone/>
            </a:pPr>
            <a:br>
              <a:rPr lang="en-US"/>
            </a:b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6"/>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VII. Summary of Key Principles</a:t>
            </a:r>
            <a:endParaRPr/>
          </a:p>
        </p:txBody>
      </p:sp>
      <p:sp>
        <p:nvSpPr>
          <p:cNvPr id="210" name="Google Shape;210;p16"/>
          <p:cNvSpPr txBox="1">
            <a:spLocks noGrp="1"/>
          </p:cNvSpPr>
          <p:nvPr>
            <p:ph type="body" idx="1"/>
          </p:nvPr>
        </p:nvSpPr>
        <p:spPr>
          <a:xfrm>
            <a:off x="4589750" y="428025"/>
            <a:ext cx="7194600" cy="6323700"/>
          </a:xfrm>
          <a:prstGeom prst="rect">
            <a:avLst/>
          </a:prstGeom>
          <a:noFill/>
          <a:ln>
            <a:noFill/>
          </a:ln>
        </p:spPr>
        <p:txBody>
          <a:bodyPr spcFirstLastPara="1" wrap="square" lIns="91425" tIns="45700" rIns="91425" bIns="45700" anchor="ctr" anchorCtr="0">
            <a:noAutofit/>
          </a:bodyPr>
          <a:lstStyle/>
          <a:p>
            <a:pPr marL="171450" lvl="0" indent="-171450" algn="l" rtl="0">
              <a:lnSpc>
                <a:spcPct val="100000"/>
              </a:lnSpc>
              <a:spcBef>
                <a:spcPts val="0"/>
              </a:spcBef>
              <a:spcAft>
                <a:spcPts val="0"/>
              </a:spcAft>
              <a:buClr>
                <a:schemeClr val="dk1"/>
              </a:buClr>
              <a:buSzPts val="2400"/>
              <a:buChar char="•"/>
            </a:pPr>
            <a:r>
              <a:rPr lang="en-US" sz="2400"/>
              <a:t>Iowa Code § 256.12(2)(a) guarantees accredited nonpublic students with disabilities </a:t>
            </a:r>
            <a:r>
              <a:rPr lang="en-US" sz="2400" b="1"/>
              <a:t>FAPE</a:t>
            </a:r>
            <a:endParaRPr sz="2400" b="1"/>
          </a:p>
          <a:p>
            <a:pPr marL="171450" lvl="0" indent="-171450" algn="l" rtl="0">
              <a:lnSpc>
                <a:spcPct val="100000"/>
              </a:lnSpc>
              <a:spcBef>
                <a:spcPts val="750"/>
              </a:spcBef>
              <a:spcAft>
                <a:spcPts val="0"/>
              </a:spcAft>
              <a:buClr>
                <a:schemeClr val="dk1"/>
              </a:buClr>
              <a:buSzPts val="2400"/>
              <a:buChar char="•"/>
            </a:pPr>
            <a:r>
              <a:rPr lang="en-US" sz="2400"/>
              <a:t>LEAs must serve accredited nonpublic students with IEPs, j</a:t>
            </a:r>
            <a:r>
              <a:rPr lang="en-US" sz="2400" b="1"/>
              <a:t>ust as they do public students</a:t>
            </a:r>
            <a:endParaRPr sz="2400" b="1"/>
          </a:p>
          <a:p>
            <a:pPr marL="171450" lvl="0" indent="-171450" algn="l" rtl="0">
              <a:lnSpc>
                <a:spcPct val="100000"/>
              </a:lnSpc>
              <a:spcBef>
                <a:spcPts val="750"/>
              </a:spcBef>
              <a:spcAft>
                <a:spcPts val="0"/>
              </a:spcAft>
              <a:buClr>
                <a:schemeClr val="dk1"/>
              </a:buClr>
              <a:buSzPts val="2400"/>
              <a:buChar char="•"/>
            </a:pPr>
            <a:r>
              <a:rPr lang="en-US" sz="2400"/>
              <a:t>Collaboration among AEAs, LEAs and accredited nonpublic schools is essential for both federal compliance and state-mandated service delivery</a:t>
            </a:r>
            <a:endParaRPr sz="2400"/>
          </a:p>
          <a:p>
            <a:pPr marL="171450" lvl="0" indent="-171450" algn="l" rtl="0">
              <a:lnSpc>
                <a:spcPct val="100000"/>
              </a:lnSpc>
              <a:spcBef>
                <a:spcPts val="750"/>
              </a:spcBef>
              <a:spcAft>
                <a:spcPts val="0"/>
              </a:spcAft>
              <a:buClr>
                <a:schemeClr val="dk1"/>
              </a:buClr>
              <a:buSzPts val="2400"/>
              <a:buChar char="•"/>
            </a:pPr>
            <a:r>
              <a:rPr lang="en-US" sz="2400"/>
              <a:t>Child Find processes must ensure accredited nonpublic students are located, identified, evaluated and reevaluated in the same manner as public school students</a:t>
            </a:r>
            <a:endParaRPr sz="2400"/>
          </a:p>
          <a:p>
            <a:pPr marL="171450" lvl="0" indent="-171450" algn="l" rtl="0">
              <a:lnSpc>
                <a:spcPct val="100000"/>
              </a:lnSpc>
              <a:spcBef>
                <a:spcPts val="750"/>
              </a:spcBef>
              <a:spcAft>
                <a:spcPts val="0"/>
              </a:spcAft>
              <a:buClr>
                <a:schemeClr val="dk1"/>
              </a:buClr>
              <a:buSzPts val="2400"/>
              <a:buChar char="•"/>
            </a:pPr>
            <a:r>
              <a:rPr lang="en-US" sz="2400"/>
              <a:t>Documentation requirements under 281—41.130–41.136 ensure transparency and accountability</a:t>
            </a:r>
            <a:endParaRPr sz="2400"/>
          </a:p>
          <a:p>
            <a:pPr marL="171450" lvl="0" indent="-19050" algn="l" rtl="0">
              <a:lnSpc>
                <a:spcPct val="100000"/>
              </a:lnSpc>
              <a:spcBef>
                <a:spcPts val="750"/>
              </a:spcBef>
              <a:spcAft>
                <a:spcPts val="0"/>
              </a:spcAft>
              <a:buClr>
                <a:schemeClr val="dk1"/>
              </a:buClr>
              <a:buSzPts val="2595"/>
              <a:buNone/>
            </a:pP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7"/>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500"/>
              <a:buFont typeface="Arial"/>
              <a:buNone/>
            </a:pPr>
            <a:r>
              <a:rPr lang="en-US" sz="3300"/>
              <a:t>Q&amp;A</a:t>
            </a:r>
            <a:endParaRPr sz="3300"/>
          </a:p>
        </p:txBody>
      </p:sp>
      <p:sp>
        <p:nvSpPr>
          <p:cNvPr id="216" name="Google Shape;216;p17"/>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p>
            <a:pPr marL="457200" lvl="0" indent="-361950" algn="ctr" rtl="0">
              <a:lnSpc>
                <a:spcPct val="90000"/>
              </a:lnSpc>
              <a:spcBef>
                <a:spcPts val="750"/>
              </a:spcBef>
              <a:spcAft>
                <a:spcPts val="0"/>
              </a:spcAft>
              <a:buClr>
                <a:schemeClr val="lt1"/>
              </a:buClr>
              <a:buSzPts val="2400"/>
              <a:buNone/>
            </a:pPr>
            <a:r>
              <a:rPr lang="en-US" sz="2800"/>
              <a:t>A FAQ document will be posted on the website soon</a:t>
            </a: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8"/>
          <p:cNvSpPr txBox="1">
            <a:spLocks noGrp="1"/>
          </p:cNvSpPr>
          <p:nvPr>
            <p:ph type="title"/>
          </p:nvPr>
        </p:nvSpPr>
        <p:spPr>
          <a:xfrm>
            <a:off x="322059" y="1665665"/>
            <a:ext cx="11535183" cy="29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000"/>
              <a:buNone/>
            </a:pPr>
            <a:r>
              <a:rPr lang="en-US" sz="3300" dirty="0">
                <a:solidFill>
                  <a:schemeClr val="lt1"/>
                </a:solidFill>
              </a:rPr>
              <a:t>DEPARTMENT OF EDUCATION</a:t>
            </a:r>
            <a:br>
              <a:rPr lang="en-US" sz="3300" dirty="0">
                <a:solidFill>
                  <a:schemeClr val="lt1"/>
                </a:solidFill>
              </a:rPr>
            </a:br>
            <a:r>
              <a:rPr lang="en-US" sz="3300" dirty="0">
                <a:solidFill>
                  <a:schemeClr val="lt1"/>
                </a:solidFill>
              </a:rPr>
              <a:t>	SPECIAL EDUCATION</a:t>
            </a:r>
            <a:br>
              <a:rPr lang="en-US" sz="3300" dirty="0">
                <a:solidFill>
                  <a:schemeClr val="lt1"/>
                </a:solidFill>
              </a:rPr>
            </a:br>
            <a:r>
              <a:rPr lang="en-US" sz="3300" dirty="0">
                <a:solidFill>
                  <a:schemeClr val="lt1"/>
                </a:solidFill>
              </a:rPr>
              <a:t>	</a:t>
            </a:r>
            <a:r>
              <a:rPr lang="en-US" sz="3300" dirty="0">
                <a:solidFill>
                  <a:schemeClr val="bg2">
                    <a:lumMod val="90000"/>
                    <a:lumOff val="10000"/>
                  </a:schemeClr>
                </a:solidFill>
              </a:rPr>
              <a:t>	</a:t>
            </a:r>
            <a:r>
              <a:rPr lang="en-US" sz="3300" dirty="0">
                <a:solidFill>
                  <a:schemeClr val="bg2">
                    <a:lumMod val="90000"/>
                    <a:lumOff val="10000"/>
                  </a:schemeClr>
                </a:solidFill>
                <a:hlinkClick r:id="rId3">
                  <a:extLst>
                    <a:ext uri="{A12FA001-AC4F-418D-AE19-62706E023703}">
                      <ahyp:hlinkClr xmlns:ahyp="http://schemas.microsoft.com/office/drawing/2018/hyperlinkcolor" val="tx"/>
                    </a:ext>
                  </a:extLst>
                </a:hlinkClick>
              </a:rPr>
              <a:t>ACCREDITED NONPUBLIC SCHOOLS </a:t>
            </a:r>
            <a:br>
              <a:rPr lang="en-US" sz="3300" dirty="0">
                <a:solidFill>
                  <a:schemeClr val="lt1"/>
                </a:solidFill>
              </a:rPr>
            </a:br>
            <a:endParaRPr sz="3300" dirty="0">
              <a:solidFill>
                <a:schemeClr val="lt1"/>
              </a:solidFill>
            </a:endParaRPr>
          </a:p>
        </p:txBody>
      </p:sp>
      <p:sp>
        <p:nvSpPr>
          <p:cNvPr id="222" name="Google Shape;222;p18"/>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8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3bcb324f739_0_41"/>
          <p:cNvSpPr txBox="1">
            <a:spLocks noGrp="1"/>
          </p:cNvSpPr>
          <p:nvPr>
            <p:ph type="title"/>
          </p:nvPr>
        </p:nvSpPr>
        <p:spPr>
          <a:xfrm>
            <a:off x="132297" y="1"/>
            <a:ext cx="10515600" cy="119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Next Webinar- MARCH</a:t>
            </a:r>
            <a:endParaRPr/>
          </a:p>
        </p:txBody>
      </p:sp>
      <p:sp>
        <p:nvSpPr>
          <p:cNvPr id="229" name="Google Shape;229;g3bcb324f739_0_41"/>
          <p:cNvSpPr txBox="1">
            <a:spLocks noGrp="1"/>
          </p:cNvSpPr>
          <p:nvPr>
            <p:ph type="body" idx="1"/>
          </p:nvPr>
        </p:nvSpPr>
        <p:spPr>
          <a:xfrm>
            <a:off x="315100" y="1315363"/>
            <a:ext cx="7064400" cy="1192800"/>
          </a:xfrm>
          <a:prstGeom prst="rect">
            <a:avLst/>
          </a:prstGeom>
        </p:spPr>
        <p:txBody>
          <a:bodyPr spcFirstLastPara="1" wrap="square" lIns="91425" tIns="45700" rIns="91425" bIns="45700" anchor="b" anchorCtr="0">
            <a:noAutofit/>
          </a:bodyPr>
          <a:lstStyle/>
          <a:p>
            <a:pPr marL="0" lvl="0" indent="457200" algn="ctr" rtl="0">
              <a:lnSpc>
                <a:spcPct val="115000"/>
              </a:lnSpc>
              <a:spcBef>
                <a:spcPts val="0"/>
              </a:spcBef>
              <a:spcAft>
                <a:spcPts val="0"/>
              </a:spcAft>
              <a:buClr>
                <a:schemeClr val="dk1"/>
              </a:buClr>
              <a:buSzPts val="1100"/>
              <a:buFont typeface="Arial"/>
              <a:buNone/>
            </a:pPr>
            <a:r>
              <a:rPr lang="en-US" sz="3300"/>
              <a:t>Child Find &amp; Free Appropriate Public Education (FAPE)</a:t>
            </a:r>
            <a:endParaRPr sz="3300"/>
          </a:p>
        </p:txBody>
      </p:sp>
      <p:sp>
        <p:nvSpPr>
          <p:cNvPr id="230" name="Google Shape;230;g3bcb324f739_0_41"/>
          <p:cNvSpPr txBox="1">
            <a:spLocks noGrp="1"/>
          </p:cNvSpPr>
          <p:nvPr>
            <p:ph type="body" idx="2"/>
          </p:nvPr>
        </p:nvSpPr>
        <p:spPr>
          <a:xfrm>
            <a:off x="132300" y="2630725"/>
            <a:ext cx="8506200" cy="42273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500"/>
              <a:t>Overview of Child Find responsibilities under Iowa law, including how children are located, identified, evaluated, counted and reevaluated, with a focus on accessibility and understanding for nonpublic stakeholders. Discussion of FAPE for accredited nonpublic students, including topics that may be addressed such as provision of services “in the same manner and to the same extent” as public school students, LRE, placement, location of services and transportation.</a:t>
            </a:r>
            <a:endParaRPr sz="2500"/>
          </a:p>
        </p:txBody>
      </p:sp>
      <p:sp>
        <p:nvSpPr>
          <p:cNvPr id="231" name="Google Shape;231;g3bcb324f739_0_41"/>
          <p:cNvSpPr txBox="1">
            <a:spLocks noGrp="1"/>
          </p:cNvSpPr>
          <p:nvPr>
            <p:ph type="body" idx="4"/>
          </p:nvPr>
        </p:nvSpPr>
        <p:spPr>
          <a:xfrm>
            <a:off x="9122700" y="1847100"/>
            <a:ext cx="3069300" cy="31638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sz="2800" b="1"/>
              <a:t>Wednesday, March 25, 2026</a:t>
            </a:r>
            <a:endParaRPr sz="2800" b="1"/>
          </a:p>
          <a:p>
            <a:pPr marL="0" lvl="0" indent="0" algn="l" rtl="0">
              <a:spcBef>
                <a:spcPts val="750"/>
              </a:spcBef>
              <a:spcAft>
                <a:spcPts val="0"/>
              </a:spcAft>
              <a:buNone/>
            </a:pPr>
            <a:endParaRPr sz="2800" b="1"/>
          </a:p>
          <a:p>
            <a:pPr marL="0" lvl="0" indent="0" algn="l" rtl="0">
              <a:spcBef>
                <a:spcPts val="750"/>
              </a:spcBef>
              <a:spcAft>
                <a:spcPts val="0"/>
              </a:spcAft>
              <a:buNone/>
            </a:pPr>
            <a:r>
              <a:rPr lang="en-US" sz="2800" b="1"/>
              <a:t>8:30-9:30 am </a:t>
            </a:r>
            <a:endParaRPr sz="2800" b="1"/>
          </a:p>
          <a:p>
            <a:pPr marL="0" lvl="0" indent="0" algn="l" rtl="0">
              <a:spcBef>
                <a:spcPts val="750"/>
              </a:spcBef>
              <a:spcAft>
                <a:spcPts val="0"/>
              </a:spcAft>
              <a:buNone/>
            </a:pPr>
            <a:endParaRPr sz="2800"/>
          </a:p>
          <a:p>
            <a:pPr marL="0" lvl="0" indent="0" algn="l" rtl="0">
              <a:spcBef>
                <a:spcPts val="750"/>
              </a:spcBef>
              <a:spcAft>
                <a:spcPts val="0"/>
              </a:spcAft>
              <a:buNone/>
            </a:pPr>
            <a:r>
              <a:rPr lang="en-US" sz="2800">
                <a:solidFill>
                  <a:srgbClr val="222222"/>
                </a:solidFill>
                <a:highlight>
                  <a:srgbClr val="FFFFFF"/>
                </a:highlight>
              </a:rPr>
              <a:t>same Zoom link </a:t>
            </a:r>
            <a:endParaRPr sz="2800"/>
          </a:p>
        </p:txBody>
      </p:sp>
      <p:sp>
        <p:nvSpPr>
          <p:cNvPr id="232" name="Google Shape;232;g3bcb324f739_0_41"/>
          <p:cNvSpPr txBox="1"/>
          <p:nvPr/>
        </p:nvSpPr>
        <p:spPr>
          <a:xfrm>
            <a:off x="9122700" y="5210800"/>
            <a:ext cx="3069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rgbClr val="222222"/>
                </a:solidFill>
                <a:highlight>
                  <a:srgbClr val="FFFFFF"/>
                </a:highlight>
              </a:rPr>
              <a:t> </a:t>
            </a:r>
            <a:r>
              <a:rPr lang="en-US" sz="2800" u="sng">
                <a:solidFill>
                  <a:srgbClr val="467886"/>
                </a:solidFill>
                <a:highlight>
                  <a:srgbClr val="FFFFFF"/>
                </a:highlight>
                <a:hlinkClick r:id="rId3">
                  <a:extLst>
                    <a:ext uri="{A12FA001-AC4F-418D-AE19-62706E023703}">
                      <ahyp:hlinkClr xmlns:ahyp="http://schemas.microsoft.com/office/drawing/2018/hyperlinkcolor" val="tx"/>
                    </a:ext>
                  </a:extLst>
                </a:hlinkClick>
              </a:rPr>
              <a:t>Zoom</a:t>
            </a:r>
            <a:r>
              <a:rPr lang="en-US" sz="2800">
                <a:solidFill>
                  <a:srgbClr val="222222"/>
                </a:solidFill>
                <a:highlight>
                  <a:srgbClr val="FFFFFF"/>
                </a:highlight>
              </a:rPr>
              <a:t> using passcode 431127</a:t>
            </a:r>
            <a:endParaRPr sz="28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3bcb324f739_0_35"/>
          <p:cNvSpPr txBox="1">
            <a:spLocks noGrp="1"/>
          </p:cNvSpPr>
          <p:nvPr>
            <p:ph type="title"/>
          </p:nvPr>
        </p:nvSpPr>
        <p:spPr>
          <a:xfrm>
            <a:off x="838201" y="2552340"/>
            <a:ext cx="10515600" cy="2852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300"/>
              <a:t>Thank You!</a:t>
            </a:r>
            <a:endParaRPr sz="3300"/>
          </a:p>
        </p:txBody>
      </p:sp>
      <p:sp>
        <p:nvSpPr>
          <p:cNvPr id="239" name="Google Shape;239;g3bcb324f739_0_35"/>
          <p:cNvSpPr txBox="1"/>
          <p:nvPr/>
        </p:nvSpPr>
        <p:spPr>
          <a:xfrm>
            <a:off x="3484850" y="5979550"/>
            <a:ext cx="52197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300" u="sng">
                <a:solidFill>
                  <a:schemeClr val="hlink"/>
                </a:solidFill>
                <a:hlinkClick r:id="rId3"/>
              </a:rPr>
              <a:t>janelle.danner@iowa.gov</a:t>
            </a:r>
            <a:r>
              <a:rPr lang="en-US" sz="3300">
                <a:solidFill>
                  <a:schemeClr val="dk1"/>
                </a:solidFill>
              </a:rPr>
              <a:t> </a:t>
            </a:r>
            <a:endParaRPr sz="33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3c268dad3c3_0_0"/>
          <p:cNvSpPr txBox="1">
            <a:spLocks noGrp="1"/>
          </p:cNvSpPr>
          <p:nvPr>
            <p:ph type="title"/>
          </p:nvPr>
        </p:nvSpPr>
        <p:spPr>
          <a:xfrm>
            <a:off x="452284" y="3"/>
            <a:ext cx="15026400" cy="98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dirty="0"/>
              <a:t>Today’s Presenters</a:t>
            </a:r>
            <a:endParaRPr dirty="0"/>
          </a:p>
        </p:txBody>
      </p:sp>
      <p:sp>
        <p:nvSpPr>
          <p:cNvPr id="55" name="Google Shape;55;g3c268dad3c3_0_0"/>
          <p:cNvSpPr txBox="1"/>
          <p:nvPr/>
        </p:nvSpPr>
        <p:spPr>
          <a:xfrm>
            <a:off x="3845776" y="4629600"/>
            <a:ext cx="2393700" cy="1227600"/>
          </a:xfrm>
          <a:prstGeom prst="rect">
            <a:avLst/>
          </a:prstGeom>
          <a:noFill/>
          <a:ln w="9550" cap="flat" cmpd="sng">
            <a:solidFill>
              <a:srgbClr val="000000"/>
            </a:solidFill>
            <a:prstDash val="solid"/>
            <a:round/>
            <a:headEnd type="none" w="sm" len="sm"/>
            <a:tailEnd type="none" w="sm" len="sm"/>
          </a:ln>
        </p:spPr>
        <p:txBody>
          <a:bodyPr spcFirstLastPara="1" wrap="square" lIns="91600" tIns="91600" rIns="91600" bIns="91600" anchor="t" anchorCtr="0">
            <a:noAutofit/>
          </a:bodyPr>
          <a:lstStyle/>
          <a:p>
            <a:pPr marL="0" lvl="0" indent="0" algn="ctr" rtl="0">
              <a:lnSpc>
                <a:spcPct val="115000"/>
              </a:lnSpc>
              <a:spcBef>
                <a:spcPts val="0"/>
              </a:spcBef>
              <a:spcAft>
                <a:spcPts val="0"/>
              </a:spcAft>
              <a:buClr>
                <a:schemeClr val="dk1"/>
              </a:buClr>
              <a:buSzPts val="1202"/>
              <a:buFont typeface="Arial"/>
              <a:buNone/>
            </a:pPr>
            <a:r>
              <a:rPr lang="en-US" sz="2029" b="1">
                <a:solidFill>
                  <a:schemeClr val="dk1"/>
                </a:solidFill>
              </a:rPr>
              <a:t>Janelle Danner</a:t>
            </a:r>
            <a:endParaRPr sz="2029" b="1">
              <a:solidFill>
                <a:schemeClr val="dk1"/>
              </a:solidFill>
            </a:endParaRPr>
          </a:p>
          <a:p>
            <a:pPr marL="0" lvl="0" indent="0" algn="ctr" rtl="0">
              <a:lnSpc>
                <a:spcPct val="115000"/>
              </a:lnSpc>
              <a:spcBef>
                <a:spcPts val="0"/>
              </a:spcBef>
              <a:spcAft>
                <a:spcPts val="0"/>
              </a:spcAft>
              <a:buClr>
                <a:schemeClr val="dk1"/>
              </a:buClr>
              <a:buSzPts val="1202"/>
              <a:buFont typeface="Arial"/>
              <a:buNone/>
            </a:pPr>
            <a:r>
              <a:rPr lang="en-US" sz="1503">
                <a:solidFill>
                  <a:schemeClr val="dk1"/>
                </a:solidFill>
              </a:rPr>
              <a:t>Nonpublic School Liaison</a:t>
            </a:r>
            <a:endParaRPr sz="2029" b="1">
              <a:solidFill>
                <a:schemeClr val="dk1"/>
              </a:solidFill>
            </a:endParaRPr>
          </a:p>
        </p:txBody>
      </p:sp>
      <p:pic>
        <p:nvPicPr>
          <p:cNvPr id="57" name="Google Shape;57;g3c268dad3c3_0_0" descr="Danner, Janelle.jpg &#10;Photo of Janelle Danner"/>
          <p:cNvPicPr preferRelativeResize="0"/>
          <p:nvPr/>
        </p:nvPicPr>
        <p:blipFill>
          <a:blip r:embed="rId3">
            <a:alphaModFix/>
          </a:blip>
          <a:stretch>
            <a:fillRect/>
          </a:stretch>
        </p:blipFill>
        <p:spPr>
          <a:xfrm>
            <a:off x="3845775" y="1468500"/>
            <a:ext cx="2345663" cy="2965371"/>
          </a:xfrm>
          <a:prstGeom prst="rect">
            <a:avLst/>
          </a:prstGeom>
          <a:noFill/>
          <a:ln w="28625" cap="flat" cmpd="sng">
            <a:solidFill>
              <a:schemeClr val="dk2"/>
            </a:solidFill>
            <a:prstDash val="solid"/>
            <a:round/>
            <a:headEnd type="none" w="sm" len="sm"/>
            <a:tailEnd type="none" w="sm" len="sm"/>
          </a:ln>
        </p:spPr>
      </p:pic>
      <p:sp>
        <p:nvSpPr>
          <p:cNvPr id="54" name="Google Shape;54;g3c268dad3c3_0_0"/>
          <p:cNvSpPr txBox="1"/>
          <p:nvPr/>
        </p:nvSpPr>
        <p:spPr>
          <a:xfrm>
            <a:off x="6724225" y="4629600"/>
            <a:ext cx="2267400" cy="1227600"/>
          </a:xfrm>
          <a:prstGeom prst="rect">
            <a:avLst/>
          </a:prstGeom>
          <a:noFill/>
          <a:ln w="9550" cap="flat" cmpd="sng">
            <a:solidFill>
              <a:srgbClr val="000000"/>
            </a:solidFill>
            <a:prstDash val="solid"/>
            <a:round/>
            <a:headEnd type="none" w="sm" len="sm"/>
            <a:tailEnd type="none" w="sm" len="sm"/>
          </a:ln>
        </p:spPr>
        <p:txBody>
          <a:bodyPr spcFirstLastPara="1" wrap="square" lIns="91600" tIns="91600" rIns="91600" bIns="91600" anchor="t" anchorCtr="0">
            <a:noAutofit/>
          </a:bodyPr>
          <a:lstStyle/>
          <a:p>
            <a:pPr marL="0" lvl="0" indent="0" algn="ctr" rtl="0">
              <a:lnSpc>
                <a:spcPct val="115000"/>
              </a:lnSpc>
              <a:spcBef>
                <a:spcPts val="0"/>
              </a:spcBef>
              <a:spcAft>
                <a:spcPts val="0"/>
              </a:spcAft>
              <a:buClr>
                <a:schemeClr val="dk1"/>
              </a:buClr>
              <a:buSzPts val="1202"/>
              <a:buFont typeface="Arial"/>
              <a:buNone/>
            </a:pPr>
            <a:r>
              <a:rPr lang="en-US" sz="2029" b="1">
                <a:solidFill>
                  <a:schemeClr val="dk1"/>
                </a:solidFill>
              </a:rPr>
              <a:t>Betsy Lin</a:t>
            </a:r>
            <a:endParaRPr sz="2029" b="1">
              <a:solidFill>
                <a:schemeClr val="dk1"/>
              </a:solidFill>
            </a:endParaRPr>
          </a:p>
          <a:p>
            <a:pPr marL="0" lvl="0" indent="0" algn="ctr" rtl="0">
              <a:lnSpc>
                <a:spcPct val="115000"/>
              </a:lnSpc>
              <a:spcBef>
                <a:spcPts val="0"/>
              </a:spcBef>
              <a:spcAft>
                <a:spcPts val="0"/>
              </a:spcAft>
              <a:buClr>
                <a:schemeClr val="dk1"/>
              </a:buClr>
              <a:buSzPts val="1202"/>
              <a:buFont typeface="Arial"/>
              <a:buNone/>
            </a:pPr>
            <a:r>
              <a:rPr lang="en-US" sz="1503">
                <a:solidFill>
                  <a:schemeClr val="dk1"/>
                </a:solidFill>
              </a:rPr>
              <a:t>Bureau Chief, </a:t>
            </a:r>
            <a:endParaRPr sz="1503">
              <a:solidFill>
                <a:schemeClr val="dk1"/>
              </a:solidFill>
            </a:endParaRPr>
          </a:p>
          <a:p>
            <a:pPr marL="0" lvl="0" indent="0" algn="ctr" rtl="0">
              <a:lnSpc>
                <a:spcPct val="115000"/>
              </a:lnSpc>
              <a:spcBef>
                <a:spcPts val="0"/>
              </a:spcBef>
              <a:spcAft>
                <a:spcPts val="0"/>
              </a:spcAft>
              <a:buClr>
                <a:schemeClr val="dk1"/>
              </a:buClr>
              <a:buSzPts val="1202"/>
              <a:buFont typeface="Arial"/>
              <a:buNone/>
            </a:pPr>
            <a:r>
              <a:rPr lang="en-US" sz="1403">
                <a:solidFill>
                  <a:schemeClr val="dk1"/>
                </a:solidFill>
              </a:rPr>
              <a:t>Bureau of Evaluation, Instruction, and Services</a:t>
            </a:r>
            <a:endParaRPr sz="1403">
              <a:solidFill>
                <a:schemeClr val="dk1"/>
              </a:solidFill>
            </a:endParaRPr>
          </a:p>
          <a:p>
            <a:pPr marL="0" marR="0" lvl="0" indent="0" algn="ctr" rtl="0">
              <a:lnSpc>
                <a:spcPct val="115000"/>
              </a:lnSpc>
              <a:spcBef>
                <a:spcPts val="0"/>
              </a:spcBef>
              <a:spcAft>
                <a:spcPts val="0"/>
              </a:spcAft>
              <a:buClr>
                <a:srgbClr val="000000"/>
              </a:buClr>
              <a:buSzPts val="1202"/>
              <a:buFont typeface="Arial"/>
              <a:buNone/>
            </a:pPr>
            <a:endParaRPr sz="1503" b="0" i="0" u="none" strike="noStrike" cap="none">
              <a:solidFill>
                <a:schemeClr val="dk1"/>
              </a:solidFill>
              <a:latin typeface="Arial"/>
              <a:ea typeface="Arial"/>
              <a:cs typeface="Arial"/>
              <a:sym typeface="Arial"/>
            </a:endParaRPr>
          </a:p>
        </p:txBody>
      </p:sp>
      <p:pic>
        <p:nvPicPr>
          <p:cNvPr id="58" name="Google Shape;58;g3c268dad3c3_0_0" descr="Photo of Betsy Lin" title="Lin, Betsy.jpg"/>
          <p:cNvPicPr preferRelativeResize="0"/>
          <p:nvPr/>
        </p:nvPicPr>
        <p:blipFill rotWithShape="1">
          <a:blip r:embed="rId4">
            <a:alphaModFix/>
          </a:blip>
          <a:srcRect r="5473"/>
          <a:stretch/>
        </p:blipFill>
        <p:spPr>
          <a:xfrm>
            <a:off x="6724225" y="1468500"/>
            <a:ext cx="2217301" cy="2931077"/>
          </a:xfrm>
          <a:prstGeom prst="rect">
            <a:avLst/>
          </a:prstGeom>
          <a:noFill/>
          <a:ln w="19050" cap="flat" cmpd="sng">
            <a:solidFill>
              <a:srgbClr val="002152"/>
            </a:solidFill>
            <a:prstDash val="solid"/>
            <a:round/>
            <a:headEnd type="none" w="sm" len="sm"/>
            <a:tailEnd type="none" w="sm" len="sm"/>
          </a:ln>
        </p:spPr>
      </p:pic>
      <p:sp>
        <p:nvSpPr>
          <p:cNvPr id="56" name="Google Shape;56;g3c268dad3c3_0_0"/>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fld id="{00000000-1234-1234-1234-123412341234}" type="slidenum">
              <a:rPr lang="en-US" sz="1900"/>
              <a:t>3</a:t>
            </a:fld>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g3be79995bdf_1_74"/>
          <p:cNvSpPr txBox="1">
            <a:spLocks noGrp="1"/>
          </p:cNvSpPr>
          <p:nvPr>
            <p:ph type="title"/>
          </p:nvPr>
        </p:nvSpPr>
        <p:spPr>
          <a:xfrm>
            <a:off x="319325" y="0"/>
            <a:ext cx="11003700" cy="73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Participants will:</a:t>
            </a:r>
            <a:endParaRPr/>
          </a:p>
        </p:txBody>
      </p:sp>
      <p:sp>
        <p:nvSpPr>
          <p:cNvPr id="64" name="Google Shape;64;g3be79995bdf_1_74"/>
          <p:cNvSpPr txBox="1">
            <a:spLocks noGrp="1"/>
          </p:cNvSpPr>
          <p:nvPr>
            <p:ph type="body" idx="1"/>
          </p:nvPr>
        </p:nvSpPr>
        <p:spPr>
          <a:xfrm>
            <a:off x="219900" y="997425"/>
            <a:ext cx="11972100" cy="55689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AutoNum type="arabicPeriod"/>
            </a:pPr>
            <a:r>
              <a:rPr lang="en-US" sz="2800"/>
              <a:t>Understand the AEA consultation meeting through Iowa Code 256.12 </a:t>
            </a:r>
            <a:endParaRPr sz="2800"/>
          </a:p>
          <a:p>
            <a:pPr marL="457200" lvl="0" indent="-406400" algn="l" rtl="0">
              <a:lnSpc>
                <a:spcPct val="115000"/>
              </a:lnSpc>
              <a:spcBef>
                <a:spcPts val="1000"/>
              </a:spcBef>
              <a:spcAft>
                <a:spcPts val="0"/>
              </a:spcAft>
              <a:buSzPts val="2800"/>
              <a:buAutoNum type="arabicPeriod"/>
            </a:pPr>
            <a:r>
              <a:rPr lang="en-US" sz="2800"/>
              <a:t>Review the required components of the consultation meeting, applying them to the full scope of coordinated service delivery among AEAs, LEAs, and accredited nonpublic schools to fully reflect Iowa’s commitment to FAPE</a:t>
            </a:r>
            <a:endParaRPr sz="2800"/>
          </a:p>
          <a:p>
            <a:pPr marL="457200" lvl="0" indent="-406400" algn="l" rtl="0">
              <a:lnSpc>
                <a:spcPct val="115000"/>
              </a:lnSpc>
              <a:spcBef>
                <a:spcPts val="1000"/>
              </a:spcBef>
              <a:spcAft>
                <a:spcPts val="0"/>
              </a:spcAft>
              <a:buSzPts val="2800"/>
              <a:buAutoNum type="arabicPeriod"/>
            </a:pPr>
            <a:r>
              <a:rPr lang="en-US" sz="2800"/>
              <a:t>Focus on roles and responsibilities of AEAs, LEAs and accredited nonpublic schools</a:t>
            </a:r>
            <a:endParaRPr sz="2800"/>
          </a:p>
          <a:p>
            <a:pPr marL="457200" lvl="0" indent="-406400" algn="l" rtl="0">
              <a:lnSpc>
                <a:spcPct val="115000"/>
              </a:lnSpc>
              <a:spcBef>
                <a:spcPts val="1000"/>
              </a:spcBef>
              <a:spcAft>
                <a:spcPts val="0"/>
              </a:spcAft>
              <a:buSzPts val="2800"/>
              <a:buAutoNum type="arabicPeriod"/>
            </a:pPr>
            <a:r>
              <a:rPr lang="en-US" sz="2800"/>
              <a:t>Center shared understanding, communication, and collaboration in the development of special education service delivery for eligible students with disabilities parentally placed in accredited nonpublic schools</a:t>
            </a:r>
            <a:endParaRPr sz="2800"/>
          </a:p>
          <a:p>
            <a:pPr marL="0" lvl="0" indent="0" algn="l" rtl="0">
              <a:lnSpc>
                <a:spcPct val="115000"/>
              </a:lnSpc>
              <a:spcBef>
                <a:spcPts val="1000"/>
              </a:spcBef>
              <a:spcAft>
                <a:spcPts val="0"/>
              </a:spcAft>
              <a:buNone/>
            </a:pPr>
            <a:endParaRPr sz="2800"/>
          </a:p>
          <a:p>
            <a:pPr marL="0" lvl="0" indent="0" algn="l" rtl="0">
              <a:lnSpc>
                <a:spcPct val="115000"/>
              </a:lnSpc>
              <a:spcBef>
                <a:spcPts val="1300"/>
              </a:spcBef>
              <a:spcAft>
                <a:spcPts val="1300"/>
              </a:spcAft>
              <a:buNone/>
            </a:pP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txBox="1">
            <a:spLocks noGrp="1"/>
          </p:cNvSpPr>
          <p:nvPr>
            <p:ph type="title"/>
          </p:nvPr>
        </p:nvSpPr>
        <p:spPr>
          <a:xfrm>
            <a:off x="407988" y="428625"/>
            <a:ext cx="3541712" cy="590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I. Iowa’s Legal Framework</a:t>
            </a:r>
            <a:endParaRPr/>
          </a:p>
        </p:txBody>
      </p:sp>
      <p:sp>
        <p:nvSpPr>
          <p:cNvPr id="72" name="Google Shape;72;p3"/>
          <p:cNvSpPr txBox="1"/>
          <p:nvPr/>
        </p:nvSpPr>
        <p:spPr>
          <a:xfrm>
            <a:off x="408000" y="5398800"/>
            <a:ext cx="3249600" cy="1459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300"/>
              <a:buFont typeface="Arial"/>
              <a:buNone/>
            </a:pPr>
            <a:r>
              <a:rPr lang="en-US" sz="2300" b="1" i="0" u="sng" strike="noStrike" cap="none">
                <a:solidFill>
                  <a:srgbClr val="CFE2F3"/>
                </a:solidFill>
                <a:latin typeface="Arial"/>
                <a:ea typeface="Arial"/>
                <a:cs typeface="Arial"/>
                <a:sym typeface="Arial"/>
                <a:hlinkClick r:id="rId3">
                  <a:extLst>
                    <a:ext uri="{A12FA001-AC4F-418D-AE19-62706E023703}">
                      <ahyp:hlinkClr xmlns:ahyp="http://schemas.microsoft.com/office/drawing/2018/hyperlinkcolor" val="tx"/>
                    </a:ext>
                  </a:extLst>
                </a:hlinkClick>
              </a:rPr>
              <a:t>Federal Nonpublic Requirement – IDEA</a:t>
            </a:r>
            <a:r>
              <a:rPr lang="en-US" sz="2300" b="1" u="sng">
                <a:solidFill>
                  <a:srgbClr val="CFE2F3"/>
                </a:solidFill>
                <a:hlinkClick r:id="rId3">
                  <a:extLst>
                    <a:ext uri="{A12FA001-AC4F-418D-AE19-62706E023703}">
                      <ahyp:hlinkClr xmlns:ahyp="http://schemas.microsoft.com/office/drawing/2018/hyperlinkcolor" val="tx"/>
                    </a:ext>
                  </a:extLst>
                </a:hlinkClick>
              </a:rPr>
              <a:t> CFR </a:t>
            </a:r>
            <a:r>
              <a:rPr lang="en-US" sz="2300" b="1" i="0" u="sng" strike="noStrike" cap="none">
                <a:solidFill>
                  <a:srgbClr val="CFE2F3"/>
                </a:solidFill>
                <a:latin typeface="Arial"/>
                <a:ea typeface="Arial"/>
                <a:cs typeface="Arial"/>
                <a:sym typeface="Arial"/>
                <a:hlinkClick r:id="rId3">
                  <a:extLst>
                    <a:ext uri="{A12FA001-AC4F-418D-AE19-62706E023703}">
                      <ahyp:hlinkClr xmlns:ahyp="http://schemas.microsoft.com/office/drawing/2018/hyperlinkcolor" val="tx"/>
                    </a:ext>
                  </a:extLst>
                </a:hlinkClick>
              </a:rPr>
              <a:t>§§ 300.130–144</a:t>
            </a:r>
            <a:r>
              <a:rPr lang="en-US" sz="2300" b="1" i="0" u="none" strike="noStrike" cap="none">
                <a:solidFill>
                  <a:srgbClr val="CFE2F3"/>
                </a:solidFill>
                <a:latin typeface="Arial"/>
                <a:ea typeface="Arial"/>
                <a:cs typeface="Arial"/>
                <a:sym typeface="Arial"/>
              </a:rPr>
              <a:t> </a:t>
            </a:r>
            <a:endParaRPr sz="2300" b="1" i="0" u="none" strike="noStrike" cap="none">
              <a:solidFill>
                <a:srgbClr val="CFE2F3"/>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3300"/>
              <a:buFont typeface="Arial"/>
              <a:buNone/>
            </a:pPr>
            <a:r>
              <a:rPr lang="en-US" sz="2300" b="1" i="0" u="none" strike="noStrike" cap="none">
                <a:solidFill>
                  <a:schemeClr val="lt1"/>
                </a:solidFill>
                <a:latin typeface="Arial"/>
                <a:ea typeface="Arial"/>
                <a:cs typeface="Arial"/>
                <a:sym typeface="Arial"/>
              </a:rPr>
              <a:t>IAC 281-41.130-144</a:t>
            </a:r>
            <a:endParaRPr sz="2300" b="1" i="0" u="none" strike="noStrike" cap="none">
              <a:solidFill>
                <a:schemeClr val="lt1"/>
              </a:solidFill>
              <a:latin typeface="Arial"/>
              <a:ea typeface="Arial"/>
              <a:cs typeface="Arial"/>
              <a:sym typeface="Arial"/>
            </a:endParaRPr>
          </a:p>
        </p:txBody>
      </p:sp>
      <p:sp>
        <p:nvSpPr>
          <p:cNvPr id="73" name="Google Shape;73;p3"/>
          <p:cNvSpPr txBox="1"/>
          <p:nvPr/>
        </p:nvSpPr>
        <p:spPr>
          <a:xfrm>
            <a:off x="5998600" y="165550"/>
            <a:ext cx="4516800" cy="61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3027"/>
              <a:buFont typeface="Arial"/>
              <a:buNone/>
            </a:pPr>
            <a:r>
              <a:rPr lang="en-US" sz="3100" b="1" u="sng">
                <a:solidFill>
                  <a:schemeClr val="hlink"/>
                </a:solidFill>
                <a:hlinkClick r:id="rId4"/>
              </a:rPr>
              <a:t>Iowa Code § 256.12(2)</a:t>
            </a:r>
            <a:endParaRPr sz="2100">
              <a:solidFill>
                <a:schemeClr val="dk1"/>
              </a:solidFill>
            </a:endParaRPr>
          </a:p>
        </p:txBody>
      </p:sp>
      <p:sp>
        <p:nvSpPr>
          <p:cNvPr id="71" name="Google Shape;71;p3"/>
          <p:cNvSpPr txBox="1"/>
          <p:nvPr/>
        </p:nvSpPr>
        <p:spPr>
          <a:xfrm>
            <a:off x="4419550" y="293075"/>
            <a:ext cx="7674900" cy="62778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dk1"/>
              </a:buClr>
              <a:buSzPts val="3027"/>
              <a:buFont typeface="Arial"/>
              <a:buNone/>
            </a:pPr>
            <a:endParaRPr sz="3100" b="0" i="0" u="none" strike="noStrike" cap="none">
              <a:solidFill>
                <a:schemeClr val="dk1"/>
              </a:solidFill>
              <a:latin typeface="Arial"/>
              <a:ea typeface="Arial"/>
              <a:cs typeface="Arial"/>
              <a:sym typeface="Arial"/>
            </a:endParaRPr>
          </a:p>
          <a:p>
            <a:pPr marL="0" marR="0" lvl="0" indent="0" algn="l" rtl="0">
              <a:lnSpc>
                <a:spcPct val="90000"/>
              </a:lnSpc>
              <a:spcBef>
                <a:spcPts val="750"/>
              </a:spcBef>
              <a:spcAft>
                <a:spcPts val="0"/>
              </a:spcAft>
              <a:buClr>
                <a:schemeClr val="dk1"/>
              </a:buClr>
              <a:buSzPts val="2270"/>
              <a:buFont typeface="Arial"/>
              <a:buNone/>
            </a:pPr>
            <a:endParaRPr sz="2800" b="1"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270"/>
              <a:buFont typeface="Arial"/>
              <a:buNone/>
            </a:pPr>
            <a:r>
              <a:rPr lang="en-US" sz="2800">
                <a:solidFill>
                  <a:schemeClr val="dk1"/>
                </a:solidFill>
              </a:rPr>
              <a:t>S</a:t>
            </a:r>
            <a:r>
              <a:rPr lang="en-US" sz="2800" b="0" i="0" u="none" strike="noStrike" cap="none">
                <a:solidFill>
                  <a:schemeClr val="dk1"/>
                </a:solidFill>
                <a:latin typeface="Arial"/>
                <a:ea typeface="Arial"/>
                <a:cs typeface="Arial"/>
                <a:sym typeface="Arial"/>
              </a:rPr>
              <a:t>tudents with disabilities enrolled in </a:t>
            </a:r>
            <a:r>
              <a:rPr lang="en-US" sz="2800" b="1" i="0" u="none" strike="noStrike" cap="none">
                <a:solidFill>
                  <a:schemeClr val="dk1"/>
                </a:solidFill>
                <a:latin typeface="Arial"/>
                <a:ea typeface="Arial"/>
                <a:cs typeface="Arial"/>
                <a:sym typeface="Arial"/>
              </a:rPr>
              <a:t>accredited nonpublic schools</a:t>
            </a:r>
            <a:r>
              <a:rPr lang="en-US" sz="2800" b="0" i="0" u="none" strike="noStrike" cap="none">
                <a:solidFill>
                  <a:schemeClr val="dk1"/>
                </a:solidFill>
                <a:latin typeface="Arial"/>
                <a:ea typeface="Arial"/>
                <a:cs typeface="Arial"/>
                <a:sym typeface="Arial"/>
              </a:rPr>
              <a:t> be provided special education services </a:t>
            </a:r>
            <a:r>
              <a:rPr lang="en-US" sz="2800" b="1" i="1" u="none" strike="noStrike" cap="none">
                <a:solidFill>
                  <a:schemeClr val="dk1"/>
                </a:solidFill>
              </a:rPr>
              <a:t>“in the same manner and to the same extent</a:t>
            </a:r>
            <a:r>
              <a:rPr lang="en-US" sz="2800" i="1">
                <a:solidFill>
                  <a:schemeClr val="dk1"/>
                </a:solidFill>
              </a:rPr>
              <a:t> that they are</a:t>
            </a:r>
            <a:r>
              <a:rPr lang="en-US" sz="2800" b="1" i="0" u="none" strike="noStrike" cap="none">
                <a:solidFill>
                  <a:schemeClr val="dk1"/>
                </a:solidFill>
              </a:rPr>
              <a:t> </a:t>
            </a:r>
            <a:r>
              <a:rPr lang="en-US" sz="2800" i="0" u="none" strike="noStrike" cap="none">
                <a:solidFill>
                  <a:schemeClr val="dk1"/>
                </a:solidFill>
              </a:rPr>
              <a:t>provided </a:t>
            </a:r>
            <a:r>
              <a:rPr lang="en-US" sz="2800">
                <a:solidFill>
                  <a:schemeClr val="dk1"/>
                </a:solidFill>
              </a:rPr>
              <a:t>to</a:t>
            </a:r>
            <a:r>
              <a:rPr lang="en-US" sz="2800" i="0" u="none" strike="noStrike" cap="none">
                <a:solidFill>
                  <a:schemeClr val="dk1"/>
                </a:solidFill>
              </a:rPr>
              <a:t> public school students</a:t>
            </a:r>
            <a:r>
              <a:rPr lang="en-US" sz="2800">
                <a:solidFill>
                  <a:schemeClr val="dk1"/>
                </a:solidFill>
              </a:rPr>
              <a:t>” </a:t>
            </a:r>
            <a:r>
              <a:rPr lang="en-US" sz="2800" i="1">
                <a:solidFill>
                  <a:schemeClr val="dk1"/>
                </a:solidFill>
              </a:rPr>
              <a:t>(emphasis added)</a:t>
            </a:r>
            <a:endParaRPr i="1"/>
          </a:p>
          <a:p>
            <a:pPr marL="0" marR="0" lvl="0" indent="0" algn="l" rtl="0">
              <a:lnSpc>
                <a:spcPct val="90000"/>
              </a:lnSpc>
              <a:spcBef>
                <a:spcPts val="1000"/>
              </a:spcBef>
              <a:spcAft>
                <a:spcPts val="0"/>
              </a:spcAft>
              <a:buClr>
                <a:schemeClr val="dk1"/>
              </a:buClr>
              <a:buSzPts val="2270"/>
              <a:buFont typeface="Arial"/>
              <a:buNone/>
            </a:pPr>
            <a:endParaRPr sz="2800" i="1">
              <a:solidFill>
                <a:schemeClr val="dk1"/>
              </a:solidFill>
            </a:endParaRPr>
          </a:p>
          <a:p>
            <a:pPr marL="0" marR="0" lvl="0" indent="0" algn="l" rtl="0">
              <a:lnSpc>
                <a:spcPct val="90000"/>
              </a:lnSpc>
              <a:spcBef>
                <a:spcPts val="1000"/>
              </a:spcBef>
              <a:spcAft>
                <a:spcPts val="0"/>
              </a:spcAft>
              <a:buClr>
                <a:schemeClr val="dk1"/>
              </a:buClr>
              <a:buSzPts val="2270"/>
              <a:buFont typeface="Arial"/>
              <a:buNone/>
            </a:pPr>
            <a:r>
              <a:rPr lang="en-US" sz="2800">
                <a:solidFill>
                  <a:schemeClr val="dk1"/>
                </a:solidFill>
              </a:rPr>
              <a:t>Iowa</a:t>
            </a:r>
            <a:r>
              <a:rPr lang="en-US" sz="2800" b="0" i="0" u="none" strike="noStrike" cap="none">
                <a:solidFill>
                  <a:schemeClr val="dk1"/>
                </a:solidFill>
                <a:latin typeface="Arial"/>
                <a:ea typeface="Arial"/>
                <a:cs typeface="Arial"/>
                <a:sym typeface="Arial"/>
              </a:rPr>
              <a:t> </a:t>
            </a:r>
            <a:r>
              <a:rPr lang="en-US" sz="2800" b="1" i="0" u="none" strike="noStrike" cap="none">
                <a:solidFill>
                  <a:schemeClr val="dk1"/>
                </a:solidFill>
                <a:latin typeface="Arial"/>
                <a:ea typeface="Arial"/>
                <a:cs typeface="Arial"/>
                <a:sym typeface="Arial"/>
              </a:rPr>
              <a:t>goes above</a:t>
            </a:r>
            <a:r>
              <a:rPr lang="en-US" sz="2800" b="0" i="0" u="none" strike="noStrike" cap="none">
                <a:solidFill>
                  <a:schemeClr val="dk1"/>
                </a:solidFill>
                <a:latin typeface="Arial"/>
                <a:ea typeface="Arial"/>
                <a:cs typeface="Arial"/>
                <a:sym typeface="Arial"/>
              </a:rPr>
              <a:t> the minimum requirements for parentally placed accredited nonpublic school students under federal law. </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270"/>
              <a:buFont typeface="Arial"/>
              <a:buNone/>
            </a:pPr>
            <a:endParaRPr sz="2800">
              <a:solidFill>
                <a:schemeClr val="dk1"/>
              </a:solidFill>
            </a:endParaRPr>
          </a:p>
          <a:p>
            <a:pPr marL="0" marR="0" lvl="0" indent="0" algn="l" rtl="0">
              <a:lnSpc>
                <a:spcPct val="90000"/>
              </a:lnSpc>
              <a:spcBef>
                <a:spcPts val="1000"/>
              </a:spcBef>
              <a:spcAft>
                <a:spcPts val="1000"/>
              </a:spcAft>
              <a:buClr>
                <a:schemeClr val="dk1"/>
              </a:buClr>
              <a:buSzPts val="2270"/>
              <a:buFont typeface="Arial"/>
              <a:buNone/>
            </a:pPr>
            <a:r>
              <a:rPr lang="en-US" sz="2800" b="0" i="0" u="none" strike="noStrike" cap="none">
                <a:solidFill>
                  <a:schemeClr val="dk1"/>
                </a:solidFill>
                <a:latin typeface="Arial"/>
                <a:ea typeface="Arial"/>
                <a:cs typeface="Arial"/>
                <a:sym typeface="Arial"/>
              </a:rPr>
              <a:t>Eligible students are counted in the resident LEA’s weighted special education funding </a:t>
            </a:r>
            <a:endParaRPr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a:off x="407988" y="428625"/>
            <a:ext cx="3541712" cy="590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II. Purpose of Guidelines</a:t>
            </a:r>
            <a:endParaRPr/>
          </a:p>
        </p:txBody>
      </p:sp>
      <p:sp>
        <p:nvSpPr>
          <p:cNvPr id="80" name="Google Shape;80;p25"/>
          <p:cNvSpPr txBox="1"/>
          <p:nvPr/>
        </p:nvSpPr>
        <p:spPr>
          <a:xfrm>
            <a:off x="758950" y="5741700"/>
            <a:ext cx="2839800" cy="86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750"/>
              </a:spcBef>
              <a:spcAft>
                <a:spcPts val="0"/>
              </a:spcAft>
              <a:buClr>
                <a:schemeClr val="dk1"/>
              </a:buClr>
              <a:buSzPts val="1100"/>
              <a:buFont typeface="Arial"/>
              <a:buNone/>
            </a:pPr>
            <a:r>
              <a:rPr lang="en-US" sz="2400" b="1">
                <a:solidFill>
                  <a:schemeClr val="lt1"/>
                </a:solidFill>
              </a:rPr>
              <a:t> IAC 281-41.137(1)</a:t>
            </a:r>
            <a:endParaRPr sz="2400" b="1" i="0" u="none" strike="noStrike" cap="none">
              <a:solidFill>
                <a:schemeClr val="lt1"/>
              </a:solidFill>
            </a:endParaRPr>
          </a:p>
        </p:txBody>
      </p:sp>
      <p:sp>
        <p:nvSpPr>
          <p:cNvPr id="81" name="Google Shape;81;p25"/>
          <p:cNvSpPr txBox="1">
            <a:spLocks noGrp="1"/>
          </p:cNvSpPr>
          <p:nvPr>
            <p:ph type="body" idx="1"/>
          </p:nvPr>
        </p:nvSpPr>
        <p:spPr>
          <a:xfrm>
            <a:off x="4240200" y="1577150"/>
            <a:ext cx="7784100" cy="44304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Char char="•"/>
            </a:pPr>
            <a:r>
              <a:rPr lang="en-US"/>
              <a:t>All consultation and service delivery decisions are informed by IDEA, Iowa Code § 256.12, and Chapter 41 regulations. </a:t>
            </a:r>
            <a:endParaRPr/>
          </a:p>
          <a:p>
            <a:pPr marL="457200" lvl="0" indent="0" algn="l" rtl="0">
              <a:lnSpc>
                <a:spcPct val="90000"/>
              </a:lnSpc>
              <a:spcBef>
                <a:spcPts val="750"/>
              </a:spcBef>
              <a:spcAft>
                <a:spcPts val="0"/>
              </a:spcAft>
              <a:buNone/>
            </a:pPr>
            <a:endParaRPr sz="1800"/>
          </a:p>
          <a:p>
            <a:pPr marL="457200" lvl="0" indent="-406400" algn="l" rtl="0">
              <a:lnSpc>
                <a:spcPct val="100000"/>
              </a:lnSpc>
              <a:spcBef>
                <a:spcPts val="1000"/>
              </a:spcBef>
              <a:spcAft>
                <a:spcPts val="0"/>
              </a:spcAft>
              <a:buSzPts val="2800"/>
              <a:buChar char="•"/>
            </a:pPr>
            <a:r>
              <a:rPr lang="en-US"/>
              <a:t>The guidelines offer support for collaboration among AEAs, LEAs, and accredited nonpublic representatives, helping partners work together to meet student needs while honoring Iowa’s higher standards for FAPE.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c268dad3c3_0_59"/>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Purpose of Guidelines-Collaboration</a:t>
            </a:r>
            <a:endParaRPr/>
          </a:p>
        </p:txBody>
      </p:sp>
      <p:sp>
        <p:nvSpPr>
          <p:cNvPr id="88" name="Google Shape;88;g3c268dad3c3_0_59"/>
          <p:cNvSpPr txBox="1">
            <a:spLocks noGrp="1"/>
          </p:cNvSpPr>
          <p:nvPr>
            <p:ph type="body" idx="1"/>
          </p:nvPr>
        </p:nvSpPr>
        <p:spPr>
          <a:xfrm>
            <a:off x="1395975" y="2668500"/>
            <a:ext cx="9156300" cy="41895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1000"/>
              </a:spcBef>
              <a:spcAft>
                <a:spcPts val="0"/>
              </a:spcAft>
              <a:buSzPts val="2800"/>
              <a:buChar char="•"/>
            </a:pPr>
            <a:r>
              <a:rPr lang="en-US" sz="2800"/>
              <a:t>Communication systems</a:t>
            </a:r>
            <a:endParaRPr sz="2800"/>
          </a:p>
          <a:p>
            <a:pPr marL="457200" lvl="0" indent="-406400" algn="l" rtl="0">
              <a:lnSpc>
                <a:spcPct val="100000"/>
              </a:lnSpc>
              <a:spcBef>
                <a:spcPts val="1000"/>
              </a:spcBef>
              <a:spcAft>
                <a:spcPts val="0"/>
              </a:spcAft>
              <a:buSzPts val="2800"/>
              <a:buChar char="•"/>
            </a:pPr>
            <a:r>
              <a:rPr lang="en-US" sz="2800"/>
              <a:t>Collective understandings</a:t>
            </a:r>
            <a:endParaRPr sz="2800"/>
          </a:p>
          <a:p>
            <a:pPr marL="457200" lvl="0" indent="-406400" algn="l" rtl="0">
              <a:lnSpc>
                <a:spcPct val="100000"/>
              </a:lnSpc>
              <a:spcBef>
                <a:spcPts val="1000"/>
              </a:spcBef>
              <a:spcAft>
                <a:spcPts val="0"/>
              </a:spcAft>
              <a:buSzPts val="2800"/>
              <a:buChar char="•"/>
            </a:pPr>
            <a:r>
              <a:rPr lang="en-US" sz="2800"/>
              <a:t>Coordinated Child Find Activities</a:t>
            </a:r>
            <a:endParaRPr sz="2800"/>
          </a:p>
          <a:p>
            <a:pPr marL="457200" lvl="0" indent="-406400" algn="l" rtl="0">
              <a:lnSpc>
                <a:spcPct val="100000"/>
              </a:lnSpc>
              <a:spcBef>
                <a:spcPts val="1000"/>
              </a:spcBef>
              <a:spcAft>
                <a:spcPts val="1000"/>
              </a:spcAft>
              <a:buSzPts val="2800"/>
              <a:buChar char="•"/>
            </a:pPr>
            <a:r>
              <a:rPr lang="en-US" sz="2800"/>
              <a:t>Collaborative Planning of Service Delivery for Accredited Nonpublic Students</a:t>
            </a:r>
            <a:endParaRPr sz="2800"/>
          </a:p>
        </p:txBody>
      </p:sp>
      <p:sp>
        <p:nvSpPr>
          <p:cNvPr id="89" name="Google Shape;89;g3c268dad3c3_0_59"/>
          <p:cNvSpPr txBox="1"/>
          <p:nvPr/>
        </p:nvSpPr>
        <p:spPr>
          <a:xfrm>
            <a:off x="339225" y="793050"/>
            <a:ext cx="11852700" cy="13932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None/>
            </a:pPr>
            <a:r>
              <a:rPr lang="en-US" sz="3300" b="1"/>
              <a:t>Support</a:t>
            </a:r>
            <a:r>
              <a:rPr lang="en-US" sz="3300" b="1" i="0" u="none" strike="noStrike" cap="none">
                <a:solidFill>
                  <a:srgbClr val="000000"/>
                </a:solidFill>
              </a:rPr>
              <a:t> Collaboration Among AEA/LEA and Accredited Nonpublic Schools</a:t>
            </a:r>
            <a:endParaRPr sz="3300" b="1" i="0" u="none" strike="noStrike" cap="none">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III. The Consultation Process</a:t>
            </a:r>
            <a:endParaRPr/>
          </a:p>
        </p:txBody>
      </p:sp>
      <p:sp>
        <p:nvSpPr>
          <p:cNvPr id="97" name="Google Shape;97;p5"/>
          <p:cNvSpPr txBox="1"/>
          <p:nvPr/>
        </p:nvSpPr>
        <p:spPr>
          <a:xfrm>
            <a:off x="1032088" y="6334550"/>
            <a:ext cx="2293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chemeClr val="lt1"/>
                </a:solidFill>
              </a:rPr>
              <a:t>IAC 281-41.134</a:t>
            </a:r>
            <a:endParaRPr sz="2100">
              <a:solidFill>
                <a:schemeClr val="lt1"/>
              </a:solidFill>
            </a:endParaRPr>
          </a:p>
        </p:txBody>
      </p:sp>
      <p:sp>
        <p:nvSpPr>
          <p:cNvPr id="96" name="Google Shape;96;p5"/>
          <p:cNvSpPr txBox="1">
            <a:spLocks noGrp="1"/>
          </p:cNvSpPr>
          <p:nvPr>
            <p:ph type="body" idx="1"/>
          </p:nvPr>
        </p:nvSpPr>
        <p:spPr>
          <a:xfrm>
            <a:off x="4513550" y="428025"/>
            <a:ext cx="6896100" cy="641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b="1"/>
              <a:t>AEA Level</a:t>
            </a:r>
            <a:endParaRPr b="1"/>
          </a:p>
          <a:p>
            <a:pPr marL="914400" lvl="1" indent="-406400" algn="l" rtl="0">
              <a:lnSpc>
                <a:spcPct val="90000"/>
              </a:lnSpc>
              <a:spcBef>
                <a:spcPts val="1000"/>
              </a:spcBef>
              <a:spcAft>
                <a:spcPts val="0"/>
              </a:spcAft>
              <a:buSzPts val="2800"/>
              <a:buChar char="•"/>
            </a:pPr>
            <a:r>
              <a:rPr lang="en-US" sz="2800"/>
              <a:t>AEA, LEA, Nonpublic Representatives must attend</a:t>
            </a:r>
            <a:endParaRPr sz="2800"/>
          </a:p>
          <a:p>
            <a:pPr marL="914400" lvl="1" indent="-406400" algn="l" rtl="0">
              <a:lnSpc>
                <a:spcPct val="90000"/>
              </a:lnSpc>
              <a:spcBef>
                <a:spcPts val="1000"/>
              </a:spcBef>
              <a:spcAft>
                <a:spcPts val="0"/>
              </a:spcAft>
              <a:buClr>
                <a:schemeClr val="dk1"/>
              </a:buClr>
              <a:buSzPts val="2800"/>
              <a:buChar char="•"/>
            </a:pPr>
            <a:r>
              <a:rPr lang="en-US" sz="2800"/>
              <a:t>Child Find</a:t>
            </a:r>
            <a:endParaRPr sz="2800"/>
          </a:p>
          <a:p>
            <a:pPr marL="914400" lvl="1" indent="-406400" algn="l" rtl="0">
              <a:lnSpc>
                <a:spcPct val="90000"/>
              </a:lnSpc>
              <a:spcBef>
                <a:spcPts val="1000"/>
              </a:spcBef>
              <a:spcAft>
                <a:spcPts val="0"/>
              </a:spcAft>
              <a:buClr>
                <a:schemeClr val="dk1"/>
              </a:buClr>
              <a:buSzPts val="2800"/>
              <a:buChar char="•"/>
            </a:pPr>
            <a:r>
              <a:rPr lang="en-US" sz="2800"/>
              <a:t>Service Delivery</a:t>
            </a:r>
            <a:endParaRPr sz="2800"/>
          </a:p>
          <a:p>
            <a:pPr marL="1371600" lvl="2" indent="-406400" algn="l" rtl="0">
              <a:lnSpc>
                <a:spcPct val="90000"/>
              </a:lnSpc>
              <a:spcBef>
                <a:spcPts val="1000"/>
              </a:spcBef>
              <a:spcAft>
                <a:spcPts val="0"/>
              </a:spcAft>
              <a:buClr>
                <a:schemeClr val="dk1"/>
              </a:buClr>
              <a:buSzPts val="2800"/>
              <a:buChar char="•"/>
            </a:pPr>
            <a:r>
              <a:rPr lang="en-US" sz="2800"/>
              <a:t>How, Where and By Whom to ensure FAPE</a:t>
            </a:r>
            <a:endParaRPr sz="2800"/>
          </a:p>
          <a:p>
            <a:pPr marL="914400" lvl="1" indent="-406400" algn="l" rtl="0">
              <a:lnSpc>
                <a:spcPct val="90000"/>
              </a:lnSpc>
              <a:spcBef>
                <a:spcPts val="1000"/>
              </a:spcBef>
              <a:spcAft>
                <a:spcPts val="1000"/>
              </a:spcAft>
              <a:buClr>
                <a:schemeClr val="dk1"/>
              </a:buClr>
              <a:buSzPts val="2800"/>
              <a:buChar char="•"/>
            </a:pPr>
            <a:r>
              <a:rPr lang="en-US" sz="2800"/>
              <a:t>Due Consideration of All Views</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3c268dad3c3_0_53"/>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Consultation- Funding</a:t>
            </a:r>
            <a:endParaRPr dirty="0"/>
          </a:p>
        </p:txBody>
      </p:sp>
      <p:sp>
        <p:nvSpPr>
          <p:cNvPr id="104" name="Google Shape;104;g3c268dad3c3_0_53"/>
          <p:cNvSpPr txBox="1">
            <a:spLocks noGrp="1"/>
          </p:cNvSpPr>
          <p:nvPr>
            <p:ph type="body" idx="1"/>
          </p:nvPr>
        </p:nvSpPr>
        <p:spPr>
          <a:xfrm>
            <a:off x="333750" y="964513"/>
            <a:ext cx="11524500" cy="26229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0"/>
              </a:spcBef>
              <a:spcAft>
                <a:spcPts val="0"/>
              </a:spcAft>
              <a:buNone/>
            </a:pPr>
            <a:r>
              <a:rPr lang="en-US" sz="2800"/>
              <a:t>Review of proportionate share-</a:t>
            </a:r>
            <a:endParaRPr sz="2800"/>
          </a:p>
          <a:p>
            <a:pPr marL="457200" lvl="0" indent="0" algn="l" rtl="0">
              <a:lnSpc>
                <a:spcPct val="100000"/>
              </a:lnSpc>
              <a:spcBef>
                <a:spcPts val="0"/>
              </a:spcBef>
              <a:spcAft>
                <a:spcPts val="0"/>
              </a:spcAft>
              <a:buNone/>
            </a:pPr>
            <a:endParaRPr sz="2800"/>
          </a:p>
          <a:p>
            <a:pPr marL="914400" lvl="0" indent="0" algn="l" rtl="0">
              <a:lnSpc>
                <a:spcPct val="100000"/>
              </a:lnSpc>
              <a:spcBef>
                <a:spcPts val="0"/>
              </a:spcBef>
              <a:spcAft>
                <a:spcPts val="0"/>
              </a:spcAft>
              <a:buNone/>
            </a:pPr>
            <a:r>
              <a:rPr lang="en-US" sz="2800"/>
              <a:t>while this review reflects a federally mandated consultation requirement, service decisions remain based on student need and Iowa’s FAPE obligations, not funding sources</a:t>
            </a:r>
            <a:endParaRPr sz="2800"/>
          </a:p>
          <a:p>
            <a:pPr marL="457200" lvl="0" indent="0" algn="l" rtl="0">
              <a:lnSpc>
                <a:spcPct val="100000"/>
              </a:lnSpc>
              <a:spcBef>
                <a:spcPts val="0"/>
              </a:spcBef>
              <a:spcAft>
                <a:spcPts val="0"/>
              </a:spcAft>
              <a:buNone/>
            </a:pPr>
            <a:endParaRPr sz="2800"/>
          </a:p>
        </p:txBody>
      </p:sp>
      <p:sp>
        <p:nvSpPr>
          <p:cNvPr id="105" name="Google Shape;105;g3c268dad3c3_0_53"/>
          <p:cNvSpPr txBox="1"/>
          <p:nvPr/>
        </p:nvSpPr>
        <p:spPr>
          <a:xfrm>
            <a:off x="6338425" y="6049000"/>
            <a:ext cx="4112100" cy="6156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Clr>
                <a:schemeClr val="dk1"/>
              </a:buClr>
              <a:buSzPts val="1100"/>
              <a:buFont typeface="Arial"/>
              <a:buNone/>
            </a:pPr>
            <a:r>
              <a:rPr lang="en-US" sz="2800">
                <a:solidFill>
                  <a:schemeClr val="dk1"/>
                </a:solidFill>
              </a:rPr>
              <a:t>(see </a:t>
            </a:r>
            <a:r>
              <a:rPr lang="en-US" sz="2800" b="1">
                <a:solidFill>
                  <a:schemeClr val="dk1"/>
                </a:solidFill>
              </a:rPr>
              <a:t>Appendix J</a:t>
            </a:r>
            <a:r>
              <a:rPr lang="en-US" sz="2800">
                <a:solidFill>
                  <a:schemeClr val="dk1"/>
                </a:solidFill>
              </a:rPr>
              <a:t>)</a:t>
            </a:r>
            <a:endParaRPr sz="2800">
              <a:solidFill>
                <a:schemeClr val="dk1"/>
              </a:solidFill>
            </a:endParaRPr>
          </a:p>
        </p:txBody>
      </p:sp>
      <p:pic>
        <p:nvPicPr>
          <p:cNvPr id="106" name="Google Shape;106;g3c268dad3c3_0_5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84550" y="3434925"/>
            <a:ext cx="4829174" cy="3229675"/>
          </a:xfrm>
          <a:prstGeom prst="rect">
            <a:avLst/>
          </a:prstGeom>
          <a:noFill/>
          <a:ln>
            <a:noFill/>
          </a:ln>
        </p:spPr>
      </p:pic>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1381</Words>
  <Application>Microsoft Office PowerPoint</Application>
  <PresentationFormat>Widescreen</PresentationFormat>
  <Paragraphs>208</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Theme1</vt:lpstr>
      <vt:lpstr>The AEA Consultation Process: Accredited Nonpublic Schools, AEAs and LEAs</vt:lpstr>
      <vt:lpstr>Welcome</vt:lpstr>
      <vt:lpstr>Today’s Presenters</vt:lpstr>
      <vt:lpstr>Participants will:</vt:lpstr>
      <vt:lpstr>I. Iowa’s Legal Framework</vt:lpstr>
      <vt:lpstr>II. Purpose of Guidelines</vt:lpstr>
      <vt:lpstr>Purpose of Guidelines-Collaboration</vt:lpstr>
      <vt:lpstr>III. The Consultation Process</vt:lpstr>
      <vt:lpstr>Consultation- Funding</vt:lpstr>
      <vt:lpstr>Effective Consultation</vt:lpstr>
      <vt:lpstr>Appendices</vt:lpstr>
      <vt:lpstr>IV. Child Find for Accredited Nonpublic Students</vt:lpstr>
      <vt:lpstr> AEA Role  (Primary)</vt:lpstr>
      <vt:lpstr>LEA Role (Collaborative Partner):</vt:lpstr>
      <vt:lpstr>Accredited Nonpublic School Role:</vt:lpstr>
      <vt:lpstr>V. Providing Special Education Services to Students in Accredited Nonpublic Schools</vt:lpstr>
      <vt:lpstr>Obligation to Provide FAPE</vt:lpstr>
      <vt:lpstr>IAC 281-41.134-.136 and FAPE</vt:lpstr>
      <vt:lpstr>LEA Role- service delivery</vt:lpstr>
      <vt:lpstr>Public Agencies as Fiscal Agent and Responsible Party</vt:lpstr>
      <vt:lpstr>Collaboration Expectations</vt:lpstr>
      <vt:lpstr>VI. Accountability and Reporting</vt:lpstr>
      <vt:lpstr>VII. Summary of Key Principles</vt:lpstr>
      <vt:lpstr>Q&amp;A</vt:lpstr>
      <vt:lpstr>DEPARTMENT OF EDUCATION  SPECIAL EDUCATION   ACCREDITED NONPUBLIC SCHOOLS  </vt:lpstr>
      <vt:lpstr>Next Webinar- MARCH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Danner, Janelle</dc:creator>
  <cp:lastModifiedBy>Danner, Janelle</cp:lastModifiedBy>
  <cp:revision>3</cp:revision>
  <dcterms:created xsi:type="dcterms:W3CDTF">2026-01-06T14:48:25Z</dcterms:created>
  <dcterms:modified xsi:type="dcterms:W3CDTF">2026-02-27T15:44:07Z</dcterms:modified>
</cp:coreProperties>
</file>