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4" r:id="rId2"/>
    <p:sldId id="266" r:id="rId3"/>
    <p:sldId id="268" r:id="rId4"/>
    <p:sldId id="265" r:id="rId5"/>
    <p:sldId id="298" r:id="rId6"/>
    <p:sldId id="269" r:id="rId7"/>
    <p:sldId id="270" r:id="rId8"/>
    <p:sldId id="299" r:id="rId9"/>
    <p:sldId id="296" r:id="rId10"/>
    <p:sldId id="300" r:id="rId11"/>
    <p:sldId id="271" r:id="rId12"/>
    <p:sldId id="301" r:id="rId13"/>
    <p:sldId id="273" r:id="rId14"/>
    <p:sldId id="274" r:id="rId15"/>
    <p:sldId id="275" r:id="rId16"/>
    <p:sldId id="303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94" r:id="rId25"/>
    <p:sldId id="291" r:id="rId26"/>
    <p:sldId id="289" r:id="rId27"/>
    <p:sldId id="293" r:id="rId28"/>
    <p:sldId id="284" r:id="rId29"/>
    <p:sldId id="285" r:id="rId30"/>
    <p:sldId id="304" r:id="rId31"/>
    <p:sldId id="286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17C"/>
    <a:srgbClr val="03617A"/>
    <a:srgbClr val="FFC200"/>
    <a:srgbClr val="002C50"/>
    <a:srgbClr val="002A4B"/>
    <a:srgbClr val="2A54CE"/>
    <a:srgbClr val="807F80"/>
    <a:srgbClr val="005BA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404" autoAdjust="0"/>
  </p:normalViewPr>
  <p:slideViewPr>
    <p:cSldViewPr snapToGrid="0">
      <p:cViewPr varScale="1">
        <p:scale>
          <a:sx n="97" d="100"/>
          <a:sy n="97" d="100"/>
        </p:scale>
        <p:origin x="96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120" y="24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897A0-4F80-462E-8F12-012F9DEE71A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D7E8273-D9CF-49CF-8B00-9B971CF245C1}">
      <dgm:prSet phldrT="[Text]"/>
      <dgm:spPr/>
      <dgm:t>
        <a:bodyPr/>
        <a:lstStyle/>
        <a:p>
          <a:r>
            <a:rPr lang="en-US" b="1" dirty="0"/>
            <a:t>Stay Engaged</a:t>
          </a:r>
        </a:p>
      </dgm:t>
      <dgm:extLst>
        <a:ext uri="{E40237B7-FDA0-4F09-8148-C483321AD2D9}">
          <dgm14:cNvPr xmlns:dgm14="http://schemas.microsoft.com/office/drawing/2010/diagram" id="0" name="" descr="Stay Engaged&#10;Review meeting notices, Prior Written notices and upcoming deadlines&#10;&#10;Encourage participation by inviting your learner to create an account&#10;&#10;Complete annual family engagement surveys&#10;&#10;Prepare for Meetings&#10;&#10;Review the Procedural Safeguards Manual for Parents&#10;&#10;Print requested consent forms or provide digital signature&#10;&#10;Review draft documents (if shared by team)&#10;&#10;Track Progress&#10;&#10;Review, download and/or print records anytime&#10;&#10;See real-time progress towards outcomes/goals&#10;&#10;Support transitions in development and learning&#10;"/>
        </a:ext>
      </dgm:extLst>
    </dgm:pt>
    <dgm:pt modelId="{248B08E2-2ED6-4C67-A3F2-8CE518515164}" type="parTrans" cxnId="{A055B8B7-3060-4F68-938B-2019CD8ACFEC}">
      <dgm:prSet/>
      <dgm:spPr/>
      <dgm:t>
        <a:bodyPr/>
        <a:lstStyle/>
        <a:p>
          <a:endParaRPr lang="en-US"/>
        </a:p>
      </dgm:t>
    </dgm:pt>
    <dgm:pt modelId="{5DEE1281-AA0D-4C9F-BF97-E11650A8CECD}" type="sibTrans" cxnId="{A055B8B7-3060-4F68-938B-2019CD8ACFEC}">
      <dgm:prSet/>
      <dgm:spPr/>
      <dgm:t>
        <a:bodyPr/>
        <a:lstStyle/>
        <a:p>
          <a:endParaRPr lang="en-US"/>
        </a:p>
      </dgm:t>
    </dgm:pt>
    <dgm:pt modelId="{A66C4BB0-433F-49AC-AC7F-DEB3FA37E1FD}">
      <dgm:prSet phldrT="[Text]" custT="1"/>
      <dgm:spPr/>
      <dgm:t>
        <a:bodyPr/>
        <a:lstStyle/>
        <a:p>
          <a:pPr>
            <a:lnSpc>
              <a:spcPct val="114000"/>
            </a:lnSpc>
            <a:spcBef>
              <a:spcPts val="1200"/>
            </a:spcBef>
          </a:pPr>
          <a:r>
            <a:rPr lang="en-US" sz="2000" dirty="0"/>
            <a:t>Review meeting notices, Prior Written notices and upcoming deadlines</a:t>
          </a:r>
        </a:p>
      </dgm:t>
      <dgm:extLst>
        <a:ext uri="{E40237B7-FDA0-4F09-8148-C483321AD2D9}">
          <dgm14:cNvPr xmlns:dgm14="http://schemas.microsoft.com/office/drawing/2010/diagram" id="0" name="" descr="Stay Engaged&#10;Review meeting notices, Prior Written notices and upcoming deadlines&#10;&#10;Encourage participation by inviting your learner to create an account&#10;&#10;Complete annual family engagement surveys&#10;&#10;Prepare for Meetings&#10;&#10;Review the Procedural Safeguards Manual for Parents&#10;&#10;Print requested consent forms or provide digital signature&#10;&#10;Review draft documents (if shared by team)&#10;&#10;Track Progress&#10;&#10;Review, download and/or print records anytime&#10;&#10;See real-time progress towards outcomes/goals&#10;&#10;Support transitions in development and learning&#10;"/>
        </a:ext>
      </dgm:extLst>
    </dgm:pt>
    <dgm:pt modelId="{F48816BB-A2CF-4709-B00F-97A4C94DF907}" type="parTrans" cxnId="{A2EA71E1-78FE-4CC1-8886-543EDC0BD048}">
      <dgm:prSet/>
      <dgm:spPr/>
      <dgm:t>
        <a:bodyPr/>
        <a:lstStyle/>
        <a:p>
          <a:endParaRPr lang="en-US"/>
        </a:p>
      </dgm:t>
    </dgm:pt>
    <dgm:pt modelId="{70A55E3C-B807-4B8F-8784-189D11AB10F3}" type="sibTrans" cxnId="{A2EA71E1-78FE-4CC1-8886-543EDC0BD048}">
      <dgm:prSet/>
      <dgm:spPr/>
      <dgm:t>
        <a:bodyPr/>
        <a:lstStyle/>
        <a:p>
          <a:endParaRPr lang="en-US"/>
        </a:p>
      </dgm:t>
    </dgm:pt>
    <dgm:pt modelId="{F80C8E74-3327-4430-B97C-B8B6410E4F9F}">
      <dgm:prSet phldrT="[Text]"/>
      <dgm:spPr/>
      <dgm:t>
        <a:bodyPr/>
        <a:lstStyle/>
        <a:p>
          <a:r>
            <a:rPr lang="en-US" b="1" dirty="0"/>
            <a:t>Prepare for Meetings</a:t>
          </a:r>
        </a:p>
      </dgm:t>
      <dgm:extLst>
        <a:ext uri="{E40237B7-FDA0-4F09-8148-C483321AD2D9}">
          <dgm14:cNvPr xmlns:dgm14="http://schemas.microsoft.com/office/drawing/2010/diagram" id="0" name="" descr="Stay Engaged&#10;Review meeting notices, Prior Written notices and upcoming deadlines&#10;&#10;Encourage participation by inviting your learner to create an account&#10;&#10;Complete annual family engagement surveys&#10;&#10;Prepare for Meetings&#10;&#10;Review the Procedural Safeguards Manual for Parents&#10;&#10;Print requested consent forms or provide digital signature&#10;&#10;Review draft documents (if shared by team)&#10;&#10;Track Progress&#10;&#10;Review, download and/or print records anytime&#10;&#10;See real-time progress towards outcomes/goals&#10;&#10;Support transitions in development and learning&#10;"/>
        </a:ext>
      </dgm:extLst>
    </dgm:pt>
    <dgm:pt modelId="{855E7D63-40D3-4D0E-830E-8AB13B7130D6}" type="parTrans" cxnId="{35D77112-9256-43C6-993D-F090CC589F06}">
      <dgm:prSet/>
      <dgm:spPr/>
      <dgm:t>
        <a:bodyPr/>
        <a:lstStyle/>
        <a:p>
          <a:endParaRPr lang="en-US"/>
        </a:p>
      </dgm:t>
    </dgm:pt>
    <dgm:pt modelId="{7A74C9CE-4993-47A5-A74E-5BDF79340860}" type="sibTrans" cxnId="{35D77112-9256-43C6-993D-F090CC589F06}">
      <dgm:prSet/>
      <dgm:spPr/>
      <dgm:t>
        <a:bodyPr/>
        <a:lstStyle/>
        <a:p>
          <a:endParaRPr lang="en-US"/>
        </a:p>
      </dgm:t>
    </dgm:pt>
    <dgm:pt modelId="{F14893B7-693E-4B49-865C-3D1541A83E4E}">
      <dgm:prSet phldrT="[Text]" custT="1"/>
      <dgm:spPr/>
      <dgm:t>
        <a:bodyPr/>
        <a:lstStyle/>
        <a:p>
          <a:pPr>
            <a:lnSpc>
              <a:spcPct val="110000"/>
            </a:lnSpc>
            <a:spcBef>
              <a:spcPts val="1200"/>
            </a:spcBef>
          </a:pPr>
          <a:r>
            <a:rPr lang="en-US" sz="2000" dirty="0"/>
            <a:t>Review the Procedural Safeguards Manual for Parents</a:t>
          </a:r>
        </a:p>
      </dgm:t>
      <dgm:extLst>
        <a:ext uri="{E40237B7-FDA0-4F09-8148-C483321AD2D9}">
          <dgm14:cNvPr xmlns:dgm14="http://schemas.microsoft.com/office/drawing/2010/diagram" id="0" name="" descr="Stay Engaged&#10;Review meeting notices, Prior Written notices and upcoming deadlines&#10;&#10;Encourage participation by inviting your learner to create an account&#10;&#10;Complete annual family engagement surveys&#10;&#10;Prepare for Meetings&#10;&#10;Review the Procedural Safeguards Manual for Parents&#10;&#10;Print requested consent forms or provide digital signature&#10;&#10;Review draft documents (if shared by team)&#10;&#10;Track Progress&#10;&#10;Review, download and/or print records anytime&#10;&#10;See real-time progress towards outcomes/goals&#10;&#10;Support transitions in development and learning&#10;"/>
        </a:ext>
      </dgm:extLst>
    </dgm:pt>
    <dgm:pt modelId="{38CC3426-132C-4DC2-97C8-42B57A8AF15B}" type="parTrans" cxnId="{C5CFB6F3-989E-4C9E-B082-E29318223E89}">
      <dgm:prSet/>
      <dgm:spPr/>
      <dgm:t>
        <a:bodyPr/>
        <a:lstStyle/>
        <a:p>
          <a:endParaRPr lang="en-US"/>
        </a:p>
      </dgm:t>
    </dgm:pt>
    <dgm:pt modelId="{A37FFEB3-88E8-4E25-994E-E570B76B58DB}" type="sibTrans" cxnId="{C5CFB6F3-989E-4C9E-B082-E29318223E89}">
      <dgm:prSet/>
      <dgm:spPr/>
      <dgm:t>
        <a:bodyPr/>
        <a:lstStyle/>
        <a:p>
          <a:endParaRPr lang="en-US"/>
        </a:p>
      </dgm:t>
    </dgm:pt>
    <dgm:pt modelId="{27EC21F0-1440-438B-9A44-6E8E87A65B1C}">
      <dgm:prSet phldrT="[Text]"/>
      <dgm:spPr/>
      <dgm:t>
        <a:bodyPr/>
        <a:lstStyle/>
        <a:p>
          <a:r>
            <a:rPr lang="en-US" b="1" dirty="0"/>
            <a:t>Track</a:t>
          </a:r>
          <a:r>
            <a:rPr lang="en-US" dirty="0"/>
            <a:t> </a:t>
          </a:r>
          <a:r>
            <a:rPr lang="en-US" b="1" dirty="0"/>
            <a:t>Progress</a:t>
          </a:r>
        </a:p>
      </dgm:t>
      <dgm:extLst>
        <a:ext uri="{E40237B7-FDA0-4F09-8148-C483321AD2D9}">
          <dgm14:cNvPr xmlns:dgm14="http://schemas.microsoft.com/office/drawing/2010/diagram" id="0" name="" descr="Stay Engaged&#10;Review meeting notices, Prior Written notices and upcoming deadlines&#10;&#10;Encourage participation by inviting your learner to create an account&#10;&#10;Complete annual family engagement surveys&#10;&#10;Prepare for Meetings&#10;&#10;Review the Procedural Safeguards Manual for Parents&#10;&#10;Print requested consent forms or provide digital signature&#10;&#10;Review draft documents (if shared by team)&#10;&#10;Track Progress&#10;&#10;Review, download and/or print records anytime&#10;&#10;See real-time progress towards outcomes/goals&#10;&#10;Support transitions in development and learning&#10;"/>
        </a:ext>
      </dgm:extLst>
    </dgm:pt>
    <dgm:pt modelId="{DD4925D3-C6DC-4EDD-88DC-AD88A38A1C91}" type="parTrans" cxnId="{82B15BB0-F000-4168-A88A-790C5B9FFFEA}">
      <dgm:prSet/>
      <dgm:spPr/>
      <dgm:t>
        <a:bodyPr/>
        <a:lstStyle/>
        <a:p>
          <a:endParaRPr lang="en-US"/>
        </a:p>
      </dgm:t>
    </dgm:pt>
    <dgm:pt modelId="{A5A00013-034F-4D50-9544-1D2C7C97E8F5}" type="sibTrans" cxnId="{82B15BB0-F000-4168-A88A-790C5B9FFFEA}">
      <dgm:prSet/>
      <dgm:spPr/>
      <dgm:t>
        <a:bodyPr/>
        <a:lstStyle/>
        <a:p>
          <a:endParaRPr lang="en-US"/>
        </a:p>
      </dgm:t>
    </dgm:pt>
    <dgm:pt modelId="{5AA64A12-C9AE-44EA-ACB1-5B84015CF7A1}">
      <dgm:prSet phldrT="[Text]" custT="1"/>
      <dgm:spPr/>
      <dgm:t>
        <a:bodyPr/>
        <a:lstStyle/>
        <a:p>
          <a:pPr>
            <a:lnSpc>
              <a:spcPct val="114000"/>
            </a:lnSpc>
            <a:spcBef>
              <a:spcPts val="1200"/>
            </a:spcBef>
          </a:pPr>
          <a:r>
            <a:rPr lang="en-US" sz="2000" dirty="0"/>
            <a:t>Review, download and/or print records anytime</a:t>
          </a:r>
        </a:p>
      </dgm:t>
      <dgm:extLst>
        <a:ext uri="{E40237B7-FDA0-4F09-8148-C483321AD2D9}">
          <dgm14:cNvPr xmlns:dgm14="http://schemas.microsoft.com/office/drawing/2010/diagram" id="0" name="" descr="Stay Engaged&#10;Review meeting notices, Prior Written notices and upcoming deadlines&#10;&#10;Encourage participation by inviting your learner to create an account&#10;&#10;Complete annual family engagement surveys&#10;&#10;Prepare for Meetings&#10;&#10;Review the Procedural Safeguards Manual for Parents&#10;&#10;Print requested consent forms or provide digital signature&#10;&#10;Review draft documents (if shared by team)&#10;&#10;Track Progress&#10;&#10;Review, download and/or print records anytime&#10;&#10;See real-time progress towards outcomes/goals&#10;&#10;Support transitions in development and learning&#10;"/>
        </a:ext>
      </dgm:extLst>
    </dgm:pt>
    <dgm:pt modelId="{83CD6646-B4C6-4EFF-9FC3-E17B15EA95A0}" type="parTrans" cxnId="{632BD3C8-CD60-4C99-976D-02A005C5CFEA}">
      <dgm:prSet/>
      <dgm:spPr/>
      <dgm:t>
        <a:bodyPr/>
        <a:lstStyle/>
        <a:p>
          <a:endParaRPr lang="en-US"/>
        </a:p>
      </dgm:t>
    </dgm:pt>
    <dgm:pt modelId="{A2BEB993-4685-445B-8D1A-AB9B526FD948}" type="sibTrans" cxnId="{632BD3C8-CD60-4C99-976D-02A005C5CFEA}">
      <dgm:prSet/>
      <dgm:spPr/>
      <dgm:t>
        <a:bodyPr/>
        <a:lstStyle/>
        <a:p>
          <a:endParaRPr lang="en-US"/>
        </a:p>
      </dgm:t>
    </dgm:pt>
    <dgm:pt modelId="{E2A7A8CD-11CD-463C-8313-D52410AF881A}">
      <dgm:prSet custT="1"/>
      <dgm:spPr/>
      <dgm:t>
        <a:bodyPr/>
        <a:lstStyle/>
        <a:p>
          <a:pPr>
            <a:lnSpc>
              <a:spcPct val="114000"/>
            </a:lnSpc>
            <a:spcBef>
              <a:spcPts val="1200"/>
            </a:spcBef>
          </a:pPr>
          <a:r>
            <a:rPr lang="en-US" sz="2000" dirty="0"/>
            <a:t>Encourage participation by inviting your learner to create an account</a:t>
          </a:r>
        </a:p>
      </dgm:t>
    </dgm:pt>
    <dgm:pt modelId="{769552A0-0B19-48CD-8B33-4C97819DC73B}" type="parTrans" cxnId="{C90D5F60-C583-481C-B246-27DC3026E19A}">
      <dgm:prSet/>
      <dgm:spPr/>
      <dgm:t>
        <a:bodyPr/>
        <a:lstStyle/>
        <a:p>
          <a:endParaRPr lang="en-US"/>
        </a:p>
      </dgm:t>
    </dgm:pt>
    <dgm:pt modelId="{D513759D-4453-4E90-8982-E69A60A82E9E}" type="sibTrans" cxnId="{C90D5F60-C583-481C-B246-27DC3026E19A}">
      <dgm:prSet/>
      <dgm:spPr/>
      <dgm:t>
        <a:bodyPr/>
        <a:lstStyle/>
        <a:p>
          <a:endParaRPr lang="en-US"/>
        </a:p>
      </dgm:t>
    </dgm:pt>
    <dgm:pt modelId="{78A34993-C7C9-4D39-9E41-DF69845D8439}">
      <dgm:prSet custT="1"/>
      <dgm:spPr/>
      <dgm:t>
        <a:bodyPr/>
        <a:lstStyle/>
        <a:p>
          <a:pPr>
            <a:lnSpc>
              <a:spcPct val="114000"/>
            </a:lnSpc>
            <a:spcBef>
              <a:spcPts val="1200"/>
            </a:spcBef>
          </a:pPr>
          <a:r>
            <a:rPr lang="en-US" sz="2000" dirty="0"/>
            <a:t>Complete annual family engagement surveys</a:t>
          </a:r>
        </a:p>
      </dgm:t>
    </dgm:pt>
    <dgm:pt modelId="{904447BC-B0B8-4CCC-B26C-D5B2F4D86A3B}" type="parTrans" cxnId="{1262DE0A-CE41-4963-86B6-2544D179B3A3}">
      <dgm:prSet/>
      <dgm:spPr/>
      <dgm:t>
        <a:bodyPr/>
        <a:lstStyle/>
        <a:p>
          <a:endParaRPr lang="en-US"/>
        </a:p>
      </dgm:t>
    </dgm:pt>
    <dgm:pt modelId="{60AD2B6B-8749-4BFE-9256-D007EC417975}" type="sibTrans" cxnId="{1262DE0A-CE41-4963-86B6-2544D179B3A3}">
      <dgm:prSet/>
      <dgm:spPr/>
      <dgm:t>
        <a:bodyPr/>
        <a:lstStyle/>
        <a:p>
          <a:endParaRPr lang="en-US"/>
        </a:p>
      </dgm:t>
    </dgm:pt>
    <dgm:pt modelId="{0136F870-F33E-4246-9D08-2B5A57C55AA1}">
      <dgm:prSet custT="1"/>
      <dgm:spPr/>
      <dgm:t>
        <a:bodyPr/>
        <a:lstStyle/>
        <a:p>
          <a:pPr>
            <a:lnSpc>
              <a:spcPct val="110000"/>
            </a:lnSpc>
            <a:spcBef>
              <a:spcPts val="1200"/>
            </a:spcBef>
          </a:pPr>
          <a:r>
            <a:rPr lang="en-US" sz="2000" dirty="0"/>
            <a:t>Print requested consent forms or provide digital signature</a:t>
          </a:r>
        </a:p>
      </dgm:t>
    </dgm:pt>
    <dgm:pt modelId="{AB37DF13-06B2-4E32-8DDC-188A38ABD2EC}" type="parTrans" cxnId="{930B8F6C-7F0A-4C43-AE9D-C324F5D50DAD}">
      <dgm:prSet/>
      <dgm:spPr/>
      <dgm:t>
        <a:bodyPr/>
        <a:lstStyle/>
        <a:p>
          <a:endParaRPr lang="en-US"/>
        </a:p>
      </dgm:t>
    </dgm:pt>
    <dgm:pt modelId="{193C3E5D-4674-4AAF-96E0-27EA6F6C93EA}" type="sibTrans" cxnId="{930B8F6C-7F0A-4C43-AE9D-C324F5D50DAD}">
      <dgm:prSet/>
      <dgm:spPr/>
      <dgm:t>
        <a:bodyPr/>
        <a:lstStyle/>
        <a:p>
          <a:endParaRPr lang="en-US"/>
        </a:p>
      </dgm:t>
    </dgm:pt>
    <dgm:pt modelId="{9E9777AE-CD5B-4E57-9C02-0A2F97210EF6}">
      <dgm:prSet custT="1"/>
      <dgm:spPr/>
      <dgm:t>
        <a:bodyPr/>
        <a:lstStyle/>
        <a:p>
          <a:pPr>
            <a:lnSpc>
              <a:spcPct val="110000"/>
            </a:lnSpc>
            <a:spcBef>
              <a:spcPts val="1200"/>
            </a:spcBef>
          </a:pPr>
          <a:r>
            <a:rPr lang="en-US" sz="2000" dirty="0"/>
            <a:t>Review draft documents (if shared by team)</a:t>
          </a:r>
        </a:p>
      </dgm:t>
    </dgm:pt>
    <dgm:pt modelId="{F544CCCE-B7E6-4E97-8391-FDB53C94D86F}" type="parTrans" cxnId="{B6AFFB6F-9ED6-4819-A6AC-B3A8C1CC68A6}">
      <dgm:prSet/>
      <dgm:spPr/>
      <dgm:t>
        <a:bodyPr/>
        <a:lstStyle/>
        <a:p>
          <a:endParaRPr lang="en-US"/>
        </a:p>
      </dgm:t>
    </dgm:pt>
    <dgm:pt modelId="{51C03D2D-3403-4C0E-8C08-390D4947E5B7}" type="sibTrans" cxnId="{B6AFFB6F-9ED6-4819-A6AC-B3A8C1CC68A6}">
      <dgm:prSet/>
      <dgm:spPr/>
      <dgm:t>
        <a:bodyPr/>
        <a:lstStyle/>
        <a:p>
          <a:endParaRPr lang="en-US"/>
        </a:p>
      </dgm:t>
    </dgm:pt>
    <dgm:pt modelId="{9DCABD71-CD45-4925-AE2A-3774CDD9F810}">
      <dgm:prSet custT="1"/>
      <dgm:spPr/>
      <dgm:t>
        <a:bodyPr/>
        <a:lstStyle/>
        <a:p>
          <a:pPr>
            <a:lnSpc>
              <a:spcPct val="114000"/>
            </a:lnSpc>
            <a:spcBef>
              <a:spcPts val="1200"/>
            </a:spcBef>
          </a:pPr>
          <a:r>
            <a:rPr lang="en-US" sz="2000" dirty="0"/>
            <a:t>See real-time progress towards outcomes/goals</a:t>
          </a:r>
        </a:p>
      </dgm:t>
    </dgm:pt>
    <dgm:pt modelId="{46DF4B15-480A-4D8B-9028-25E4314FD27F}" type="parTrans" cxnId="{079A13B8-F1F6-49FB-944B-F963B94F3E5A}">
      <dgm:prSet/>
      <dgm:spPr/>
      <dgm:t>
        <a:bodyPr/>
        <a:lstStyle/>
        <a:p>
          <a:endParaRPr lang="en-US"/>
        </a:p>
      </dgm:t>
    </dgm:pt>
    <dgm:pt modelId="{25C8BABB-37EB-4F6D-ACFE-9ED9F0A54FB2}" type="sibTrans" cxnId="{079A13B8-F1F6-49FB-944B-F963B94F3E5A}">
      <dgm:prSet/>
      <dgm:spPr/>
      <dgm:t>
        <a:bodyPr/>
        <a:lstStyle/>
        <a:p>
          <a:endParaRPr lang="en-US"/>
        </a:p>
      </dgm:t>
    </dgm:pt>
    <dgm:pt modelId="{D4BA899E-FB28-4CB9-A31C-A6478905EFB4}">
      <dgm:prSet custT="1"/>
      <dgm:spPr/>
      <dgm:t>
        <a:bodyPr/>
        <a:lstStyle/>
        <a:p>
          <a:pPr>
            <a:lnSpc>
              <a:spcPct val="114000"/>
            </a:lnSpc>
            <a:spcBef>
              <a:spcPts val="1200"/>
            </a:spcBef>
          </a:pPr>
          <a:r>
            <a:rPr lang="en-US" sz="2000" dirty="0"/>
            <a:t>Support transitions in development and learning</a:t>
          </a:r>
        </a:p>
      </dgm:t>
    </dgm:pt>
    <dgm:pt modelId="{BC9D489A-8B40-4D51-A686-A21C12AA2F24}" type="parTrans" cxnId="{BE037269-6F22-4FCA-99C1-FD74E06AE3EC}">
      <dgm:prSet/>
      <dgm:spPr/>
      <dgm:t>
        <a:bodyPr/>
        <a:lstStyle/>
        <a:p>
          <a:endParaRPr lang="en-US"/>
        </a:p>
      </dgm:t>
    </dgm:pt>
    <dgm:pt modelId="{7DEEEAE9-58CE-40CF-92F1-8DA2EB752AEC}" type="sibTrans" cxnId="{BE037269-6F22-4FCA-99C1-FD74E06AE3EC}">
      <dgm:prSet/>
      <dgm:spPr/>
      <dgm:t>
        <a:bodyPr/>
        <a:lstStyle/>
        <a:p>
          <a:endParaRPr lang="en-US"/>
        </a:p>
      </dgm:t>
    </dgm:pt>
    <dgm:pt modelId="{8BCC684D-246F-4316-AD78-839A2060D8AC}" type="pres">
      <dgm:prSet presAssocID="{9C1897A0-4F80-462E-8F12-012F9DEE71AE}" presName="Name0" presStyleCnt="0">
        <dgm:presLayoutVars>
          <dgm:dir/>
          <dgm:animLvl val="lvl"/>
          <dgm:resizeHandles val="exact"/>
        </dgm:presLayoutVars>
      </dgm:prSet>
      <dgm:spPr/>
    </dgm:pt>
    <dgm:pt modelId="{6127AB90-4A81-46FA-90CD-612D4C5DCED9}" type="pres">
      <dgm:prSet presAssocID="{1D7E8273-D9CF-49CF-8B00-9B971CF245C1}" presName="composite" presStyleCnt="0"/>
      <dgm:spPr/>
    </dgm:pt>
    <dgm:pt modelId="{74AF1CB6-0ADF-467F-9E22-569494A59404}" type="pres">
      <dgm:prSet presAssocID="{1D7E8273-D9CF-49CF-8B00-9B971CF245C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AAA7F2F-8714-49A4-B048-52A054EC2753}" type="pres">
      <dgm:prSet presAssocID="{1D7E8273-D9CF-49CF-8B00-9B971CF245C1}" presName="desTx" presStyleLbl="alignAccFollowNode1" presStyleIdx="0" presStyleCnt="3">
        <dgm:presLayoutVars>
          <dgm:bulletEnabled val="1"/>
        </dgm:presLayoutVars>
      </dgm:prSet>
      <dgm:spPr/>
    </dgm:pt>
    <dgm:pt modelId="{C65AE9A2-6BA6-48DC-B8C5-9C685438592F}" type="pres">
      <dgm:prSet presAssocID="{5DEE1281-AA0D-4C9F-BF97-E11650A8CECD}" presName="space" presStyleCnt="0"/>
      <dgm:spPr/>
    </dgm:pt>
    <dgm:pt modelId="{B5457343-789D-4186-AE83-666E78055012}" type="pres">
      <dgm:prSet presAssocID="{F80C8E74-3327-4430-B97C-B8B6410E4F9F}" presName="composite" presStyleCnt="0"/>
      <dgm:spPr/>
    </dgm:pt>
    <dgm:pt modelId="{80993AB0-19AE-4401-B34A-C05513D9B964}" type="pres">
      <dgm:prSet presAssocID="{F80C8E74-3327-4430-B97C-B8B6410E4F9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6AB28FA-B487-440F-A372-659DB8BE97F4}" type="pres">
      <dgm:prSet presAssocID="{F80C8E74-3327-4430-B97C-B8B6410E4F9F}" presName="desTx" presStyleLbl="alignAccFollowNode1" presStyleIdx="1" presStyleCnt="3">
        <dgm:presLayoutVars>
          <dgm:bulletEnabled val="1"/>
        </dgm:presLayoutVars>
      </dgm:prSet>
      <dgm:spPr/>
    </dgm:pt>
    <dgm:pt modelId="{B7DEE3CB-E9F2-443A-83F5-EE99AA2A9FDD}" type="pres">
      <dgm:prSet presAssocID="{7A74C9CE-4993-47A5-A74E-5BDF79340860}" presName="space" presStyleCnt="0"/>
      <dgm:spPr/>
    </dgm:pt>
    <dgm:pt modelId="{C33603B0-39BB-424C-A632-9D9E23E5B329}" type="pres">
      <dgm:prSet presAssocID="{27EC21F0-1440-438B-9A44-6E8E87A65B1C}" presName="composite" presStyleCnt="0"/>
      <dgm:spPr/>
    </dgm:pt>
    <dgm:pt modelId="{3E6EFEDE-84C9-4296-989F-23E8560330FA}" type="pres">
      <dgm:prSet presAssocID="{27EC21F0-1440-438B-9A44-6E8E87A65B1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C1BFCCC-2BB7-4D51-9F7C-BD3EFB592DE5}" type="pres">
      <dgm:prSet presAssocID="{27EC21F0-1440-438B-9A44-6E8E87A65B1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4BD1607-2ADD-4FD2-913C-8D9F79379E22}" type="presOf" srcId="{9DCABD71-CD45-4925-AE2A-3774CDD9F810}" destId="{6C1BFCCC-2BB7-4D51-9F7C-BD3EFB592DE5}" srcOrd="0" destOrd="1" presId="urn:microsoft.com/office/officeart/2005/8/layout/hList1"/>
    <dgm:cxn modelId="{1262DE0A-CE41-4963-86B6-2544D179B3A3}" srcId="{1D7E8273-D9CF-49CF-8B00-9B971CF245C1}" destId="{78A34993-C7C9-4D39-9E41-DF69845D8439}" srcOrd="2" destOrd="0" parTransId="{904447BC-B0B8-4CCC-B26C-D5B2F4D86A3B}" sibTransId="{60AD2B6B-8749-4BFE-9256-D007EC417975}"/>
    <dgm:cxn modelId="{35D77112-9256-43C6-993D-F090CC589F06}" srcId="{9C1897A0-4F80-462E-8F12-012F9DEE71AE}" destId="{F80C8E74-3327-4430-B97C-B8B6410E4F9F}" srcOrd="1" destOrd="0" parTransId="{855E7D63-40D3-4D0E-830E-8AB13B7130D6}" sibTransId="{7A74C9CE-4993-47A5-A74E-5BDF79340860}"/>
    <dgm:cxn modelId="{E7A72E14-A706-4040-A0DE-0B88E4D62265}" type="presOf" srcId="{27EC21F0-1440-438B-9A44-6E8E87A65B1C}" destId="{3E6EFEDE-84C9-4296-989F-23E8560330FA}" srcOrd="0" destOrd="0" presId="urn:microsoft.com/office/officeart/2005/8/layout/hList1"/>
    <dgm:cxn modelId="{C90D5F60-C583-481C-B246-27DC3026E19A}" srcId="{1D7E8273-D9CF-49CF-8B00-9B971CF245C1}" destId="{E2A7A8CD-11CD-463C-8313-D52410AF881A}" srcOrd="1" destOrd="0" parTransId="{769552A0-0B19-48CD-8B33-4C97819DC73B}" sibTransId="{D513759D-4453-4E90-8982-E69A60A82E9E}"/>
    <dgm:cxn modelId="{C302B341-7DB8-41A9-9EA1-D7F60C094763}" type="presOf" srcId="{9E9777AE-CD5B-4E57-9C02-0A2F97210EF6}" destId="{76AB28FA-B487-440F-A372-659DB8BE97F4}" srcOrd="0" destOrd="2" presId="urn:microsoft.com/office/officeart/2005/8/layout/hList1"/>
    <dgm:cxn modelId="{BE037269-6F22-4FCA-99C1-FD74E06AE3EC}" srcId="{27EC21F0-1440-438B-9A44-6E8E87A65B1C}" destId="{D4BA899E-FB28-4CB9-A31C-A6478905EFB4}" srcOrd="2" destOrd="0" parTransId="{BC9D489A-8B40-4D51-A686-A21C12AA2F24}" sibTransId="{7DEEEAE9-58CE-40CF-92F1-8DA2EB752AEC}"/>
    <dgm:cxn modelId="{E367186B-AB3C-40ED-99B1-948F4314FDA9}" type="presOf" srcId="{E2A7A8CD-11CD-463C-8313-D52410AF881A}" destId="{7AAA7F2F-8714-49A4-B048-52A054EC2753}" srcOrd="0" destOrd="1" presId="urn:microsoft.com/office/officeart/2005/8/layout/hList1"/>
    <dgm:cxn modelId="{930B8F6C-7F0A-4C43-AE9D-C324F5D50DAD}" srcId="{F80C8E74-3327-4430-B97C-B8B6410E4F9F}" destId="{0136F870-F33E-4246-9D08-2B5A57C55AA1}" srcOrd="1" destOrd="0" parTransId="{AB37DF13-06B2-4E32-8DDC-188A38ABD2EC}" sibTransId="{193C3E5D-4674-4AAF-96E0-27EA6F6C93EA}"/>
    <dgm:cxn modelId="{B6AFFB6F-9ED6-4819-A6AC-B3A8C1CC68A6}" srcId="{F80C8E74-3327-4430-B97C-B8B6410E4F9F}" destId="{9E9777AE-CD5B-4E57-9C02-0A2F97210EF6}" srcOrd="2" destOrd="0" parTransId="{F544CCCE-B7E6-4E97-8391-FDB53C94D86F}" sibTransId="{51C03D2D-3403-4C0E-8C08-390D4947E5B7}"/>
    <dgm:cxn modelId="{A1972352-C21E-4187-85DD-0DEAB6B3D099}" type="presOf" srcId="{1D7E8273-D9CF-49CF-8B00-9B971CF245C1}" destId="{74AF1CB6-0ADF-467F-9E22-569494A59404}" srcOrd="0" destOrd="0" presId="urn:microsoft.com/office/officeart/2005/8/layout/hList1"/>
    <dgm:cxn modelId="{B40BD457-EC31-4F7C-8215-D5E8C4A9891F}" type="presOf" srcId="{F14893B7-693E-4B49-865C-3D1541A83E4E}" destId="{76AB28FA-B487-440F-A372-659DB8BE97F4}" srcOrd="0" destOrd="0" presId="urn:microsoft.com/office/officeart/2005/8/layout/hList1"/>
    <dgm:cxn modelId="{A705B486-8481-4A65-81CB-2B00D94796F1}" type="presOf" srcId="{5AA64A12-C9AE-44EA-ACB1-5B84015CF7A1}" destId="{6C1BFCCC-2BB7-4D51-9F7C-BD3EFB592DE5}" srcOrd="0" destOrd="0" presId="urn:microsoft.com/office/officeart/2005/8/layout/hList1"/>
    <dgm:cxn modelId="{D8934FA9-9678-4E8B-ABCA-74497F0480BE}" type="presOf" srcId="{0136F870-F33E-4246-9D08-2B5A57C55AA1}" destId="{76AB28FA-B487-440F-A372-659DB8BE97F4}" srcOrd="0" destOrd="1" presId="urn:microsoft.com/office/officeart/2005/8/layout/hList1"/>
    <dgm:cxn modelId="{22CEDFAF-CA3E-453D-8ACA-1E9BF847F0BD}" type="presOf" srcId="{A66C4BB0-433F-49AC-AC7F-DEB3FA37E1FD}" destId="{7AAA7F2F-8714-49A4-B048-52A054EC2753}" srcOrd="0" destOrd="0" presId="urn:microsoft.com/office/officeart/2005/8/layout/hList1"/>
    <dgm:cxn modelId="{82B15BB0-F000-4168-A88A-790C5B9FFFEA}" srcId="{9C1897A0-4F80-462E-8F12-012F9DEE71AE}" destId="{27EC21F0-1440-438B-9A44-6E8E87A65B1C}" srcOrd="2" destOrd="0" parTransId="{DD4925D3-C6DC-4EDD-88DC-AD88A38A1C91}" sibTransId="{A5A00013-034F-4D50-9544-1D2C7C97E8F5}"/>
    <dgm:cxn modelId="{A055B8B7-3060-4F68-938B-2019CD8ACFEC}" srcId="{9C1897A0-4F80-462E-8F12-012F9DEE71AE}" destId="{1D7E8273-D9CF-49CF-8B00-9B971CF245C1}" srcOrd="0" destOrd="0" parTransId="{248B08E2-2ED6-4C67-A3F2-8CE518515164}" sibTransId="{5DEE1281-AA0D-4C9F-BF97-E11650A8CECD}"/>
    <dgm:cxn modelId="{079A13B8-F1F6-49FB-944B-F963B94F3E5A}" srcId="{27EC21F0-1440-438B-9A44-6E8E87A65B1C}" destId="{9DCABD71-CD45-4925-AE2A-3774CDD9F810}" srcOrd="1" destOrd="0" parTransId="{46DF4B15-480A-4D8B-9028-25E4314FD27F}" sibTransId="{25C8BABB-37EB-4F6D-ACFE-9ED9F0A54FB2}"/>
    <dgm:cxn modelId="{31149CC0-6FCC-49B0-BDBB-B9436A5D6209}" type="presOf" srcId="{D4BA899E-FB28-4CB9-A31C-A6478905EFB4}" destId="{6C1BFCCC-2BB7-4D51-9F7C-BD3EFB592DE5}" srcOrd="0" destOrd="2" presId="urn:microsoft.com/office/officeart/2005/8/layout/hList1"/>
    <dgm:cxn modelId="{632BD3C8-CD60-4C99-976D-02A005C5CFEA}" srcId="{27EC21F0-1440-438B-9A44-6E8E87A65B1C}" destId="{5AA64A12-C9AE-44EA-ACB1-5B84015CF7A1}" srcOrd="0" destOrd="0" parTransId="{83CD6646-B4C6-4EFF-9FC3-E17B15EA95A0}" sibTransId="{A2BEB993-4685-445B-8D1A-AB9B526FD948}"/>
    <dgm:cxn modelId="{A2EA71E1-78FE-4CC1-8886-543EDC0BD048}" srcId="{1D7E8273-D9CF-49CF-8B00-9B971CF245C1}" destId="{A66C4BB0-433F-49AC-AC7F-DEB3FA37E1FD}" srcOrd="0" destOrd="0" parTransId="{F48816BB-A2CF-4709-B00F-97A4C94DF907}" sibTransId="{70A55E3C-B807-4B8F-8784-189D11AB10F3}"/>
    <dgm:cxn modelId="{0FF4B8E5-0C9C-4DA0-9B6B-C2EFAF475EF1}" type="presOf" srcId="{78A34993-C7C9-4D39-9E41-DF69845D8439}" destId="{7AAA7F2F-8714-49A4-B048-52A054EC2753}" srcOrd="0" destOrd="2" presId="urn:microsoft.com/office/officeart/2005/8/layout/hList1"/>
    <dgm:cxn modelId="{1F9153F2-85BC-4109-9921-566059031C77}" type="presOf" srcId="{9C1897A0-4F80-462E-8F12-012F9DEE71AE}" destId="{8BCC684D-246F-4316-AD78-839A2060D8AC}" srcOrd="0" destOrd="0" presId="urn:microsoft.com/office/officeart/2005/8/layout/hList1"/>
    <dgm:cxn modelId="{C5CFB6F3-989E-4C9E-B082-E29318223E89}" srcId="{F80C8E74-3327-4430-B97C-B8B6410E4F9F}" destId="{F14893B7-693E-4B49-865C-3D1541A83E4E}" srcOrd="0" destOrd="0" parTransId="{38CC3426-132C-4DC2-97C8-42B57A8AF15B}" sibTransId="{A37FFEB3-88E8-4E25-994E-E570B76B58DB}"/>
    <dgm:cxn modelId="{24FFECFC-6AD6-4BE8-BF0B-310522F795CF}" type="presOf" srcId="{F80C8E74-3327-4430-B97C-B8B6410E4F9F}" destId="{80993AB0-19AE-4401-B34A-C05513D9B964}" srcOrd="0" destOrd="0" presId="urn:microsoft.com/office/officeart/2005/8/layout/hList1"/>
    <dgm:cxn modelId="{3C2C0674-72B9-4C4B-94AA-9198EF3CAB59}" type="presParOf" srcId="{8BCC684D-246F-4316-AD78-839A2060D8AC}" destId="{6127AB90-4A81-46FA-90CD-612D4C5DCED9}" srcOrd="0" destOrd="0" presId="urn:microsoft.com/office/officeart/2005/8/layout/hList1"/>
    <dgm:cxn modelId="{DE4AC639-4F8A-4609-B62A-79C8A0232C07}" type="presParOf" srcId="{6127AB90-4A81-46FA-90CD-612D4C5DCED9}" destId="{74AF1CB6-0ADF-467F-9E22-569494A59404}" srcOrd="0" destOrd="0" presId="urn:microsoft.com/office/officeart/2005/8/layout/hList1"/>
    <dgm:cxn modelId="{97D6EC4E-9F9E-4896-8CCA-76EED132C8C7}" type="presParOf" srcId="{6127AB90-4A81-46FA-90CD-612D4C5DCED9}" destId="{7AAA7F2F-8714-49A4-B048-52A054EC2753}" srcOrd="1" destOrd="0" presId="urn:microsoft.com/office/officeart/2005/8/layout/hList1"/>
    <dgm:cxn modelId="{7053A969-F231-4457-A0FC-1DACE6B0D8B3}" type="presParOf" srcId="{8BCC684D-246F-4316-AD78-839A2060D8AC}" destId="{C65AE9A2-6BA6-48DC-B8C5-9C685438592F}" srcOrd="1" destOrd="0" presId="urn:microsoft.com/office/officeart/2005/8/layout/hList1"/>
    <dgm:cxn modelId="{BF49739A-6842-4624-8296-69326BBE6E38}" type="presParOf" srcId="{8BCC684D-246F-4316-AD78-839A2060D8AC}" destId="{B5457343-789D-4186-AE83-666E78055012}" srcOrd="2" destOrd="0" presId="urn:microsoft.com/office/officeart/2005/8/layout/hList1"/>
    <dgm:cxn modelId="{841EFD75-43B4-4E8E-9613-F1BAFE6E18B2}" type="presParOf" srcId="{B5457343-789D-4186-AE83-666E78055012}" destId="{80993AB0-19AE-4401-B34A-C05513D9B964}" srcOrd="0" destOrd="0" presId="urn:microsoft.com/office/officeart/2005/8/layout/hList1"/>
    <dgm:cxn modelId="{720226D2-C8D5-4730-9B64-344295A63D17}" type="presParOf" srcId="{B5457343-789D-4186-AE83-666E78055012}" destId="{76AB28FA-B487-440F-A372-659DB8BE97F4}" srcOrd="1" destOrd="0" presId="urn:microsoft.com/office/officeart/2005/8/layout/hList1"/>
    <dgm:cxn modelId="{59B45A9D-D099-4397-B24F-3238B1357403}" type="presParOf" srcId="{8BCC684D-246F-4316-AD78-839A2060D8AC}" destId="{B7DEE3CB-E9F2-443A-83F5-EE99AA2A9FDD}" srcOrd="3" destOrd="0" presId="urn:microsoft.com/office/officeart/2005/8/layout/hList1"/>
    <dgm:cxn modelId="{7825D56D-090B-446F-AE0D-43490A6ADD02}" type="presParOf" srcId="{8BCC684D-246F-4316-AD78-839A2060D8AC}" destId="{C33603B0-39BB-424C-A632-9D9E23E5B329}" srcOrd="4" destOrd="0" presId="urn:microsoft.com/office/officeart/2005/8/layout/hList1"/>
    <dgm:cxn modelId="{BBB0E06B-9781-4179-8216-B4BA01FD1BA8}" type="presParOf" srcId="{C33603B0-39BB-424C-A632-9D9E23E5B329}" destId="{3E6EFEDE-84C9-4296-989F-23E8560330FA}" srcOrd="0" destOrd="0" presId="urn:microsoft.com/office/officeart/2005/8/layout/hList1"/>
    <dgm:cxn modelId="{765A671D-84B1-47B4-9906-4E4362932C6B}" type="presParOf" srcId="{C33603B0-39BB-424C-A632-9D9E23E5B329}" destId="{6C1BFCCC-2BB7-4D51-9F7C-BD3EFB592D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F1CB6-0ADF-467F-9E22-569494A59404}">
      <dsp:nvSpPr>
        <dsp:cNvPr id="0" name=""/>
        <dsp:cNvSpPr/>
      </dsp:nvSpPr>
      <dsp:spPr>
        <a:xfrm>
          <a:off x="3437" y="347501"/>
          <a:ext cx="3351867" cy="13099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Stay Engaged</a:t>
          </a:r>
        </a:p>
      </dsp:txBody>
      <dsp:txXfrm>
        <a:off x="3437" y="347501"/>
        <a:ext cx="3351867" cy="1309953"/>
      </dsp:txXfrm>
    </dsp:sp>
    <dsp:sp modelId="{7AAA7F2F-8714-49A4-B048-52A054EC2753}">
      <dsp:nvSpPr>
        <dsp:cNvPr id="0" name=""/>
        <dsp:cNvSpPr/>
      </dsp:nvSpPr>
      <dsp:spPr>
        <a:xfrm>
          <a:off x="3437" y="1657455"/>
          <a:ext cx="3351867" cy="30249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Review meeting notices, Prior Written notices and upcoming deadlines</a:t>
          </a:r>
        </a:p>
        <a:p>
          <a:pPr marL="228600" lvl="1" indent="-228600" algn="l" defTabSz="8890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Encourage participation by inviting your learner to create an account</a:t>
          </a:r>
        </a:p>
        <a:p>
          <a:pPr marL="228600" lvl="1" indent="-228600" algn="l" defTabSz="8890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Complete annual family engagement surveys</a:t>
          </a:r>
        </a:p>
      </dsp:txBody>
      <dsp:txXfrm>
        <a:off x="3437" y="1657455"/>
        <a:ext cx="3351867" cy="3024990"/>
      </dsp:txXfrm>
    </dsp:sp>
    <dsp:sp modelId="{80993AB0-19AE-4401-B34A-C05513D9B964}">
      <dsp:nvSpPr>
        <dsp:cNvPr id="0" name=""/>
        <dsp:cNvSpPr/>
      </dsp:nvSpPr>
      <dsp:spPr>
        <a:xfrm>
          <a:off x="3824566" y="347501"/>
          <a:ext cx="3351867" cy="13099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Prepare for Meetings</a:t>
          </a:r>
        </a:p>
      </dsp:txBody>
      <dsp:txXfrm>
        <a:off x="3824566" y="347501"/>
        <a:ext cx="3351867" cy="1309953"/>
      </dsp:txXfrm>
    </dsp:sp>
    <dsp:sp modelId="{76AB28FA-B487-440F-A372-659DB8BE97F4}">
      <dsp:nvSpPr>
        <dsp:cNvPr id="0" name=""/>
        <dsp:cNvSpPr/>
      </dsp:nvSpPr>
      <dsp:spPr>
        <a:xfrm>
          <a:off x="3824566" y="1657455"/>
          <a:ext cx="3351867" cy="30249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Review the Procedural Safeguards Manual for Parents</a:t>
          </a: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Print requested consent forms or provide digital signature</a:t>
          </a: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Review draft documents (if shared by team)</a:t>
          </a:r>
        </a:p>
      </dsp:txBody>
      <dsp:txXfrm>
        <a:off x="3824566" y="1657455"/>
        <a:ext cx="3351867" cy="3024990"/>
      </dsp:txXfrm>
    </dsp:sp>
    <dsp:sp modelId="{3E6EFEDE-84C9-4296-989F-23E8560330FA}">
      <dsp:nvSpPr>
        <dsp:cNvPr id="0" name=""/>
        <dsp:cNvSpPr/>
      </dsp:nvSpPr>
      <dsp:spPr>
        <a:xfrm>
          <a:off x="7645695" y="347501"/>
          <a:ext cx="3351867" cy="13099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Track</a:t>
          </a:r>
          <a:r>
            <a:rPr lang="en-US" sz="3800" kern="1200" dirty="0"/>
            <a:t> </a:t>
          </a:r>
          <a:r>
            <a:rPr lang="en-US" sz="3800" b="1" kern="1200" dirty="0"/>
            <a:t>Progress</a:t>
          </a:r>
        </a:p>
      </dsp:txBody>
      <dsp:txXfrm>
        <a:off x="7645695" y="347501"/>
        <a:ext cx="3351867" cy="1309953"/>
      </dsp:txXfrm>
    </dsp:sp>
    <dsp:sp modelId="{6C1BFCCC-2BB7-4D51-9F7C-BD3EFB592DE5}">
      <dsp:nvSpPr>
        <dsp:cNvPr id="0" name=""/>
        <dsp:cNvSpPr/>
      </dsp:nvSpPr>
      <dsp:spPr>
        <a:xfrm>
          <a:off x="7645695" y="1657455"/>
          <a:ext cx="3351867" cy="30249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Review, download and/or print records anytime</a:t>
          </a:r>
        </a:p>
        <a:p>
          <a:pPr marL="228600" lvl="1" indent="-228600" algn="l" defTabSz="8890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See real-time progress towards outcomes/goals</a:t>
          </a:r>
        </a:p>
        <a:p>
          <a:pPr marL="228600" lvl="1" indent="-228600" algn="l" defTabSz="8890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Support transitions in development and learning</a:t>
          </a:r>
        </a:p>
      </dsp:txBody>
      <dsp:txXfrm>
        <a:off x="7645695" y="1657455"/>
        <a:ext cx="3351867" cy="3024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C305F5-F0DD-4300-8F2D-570062903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4C44F-0A5B-40B1-AAC2-735C4F1F0B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9197-5DDD-4AE4-95A0-BF30D5F3130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3E2B1-4E03-4462-80FA-87624E50F8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FC4EE-A805-4114-8480-925C907E5B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A2215-B781-43D0-B5B5-C2C79FDC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6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7DDFA-C63B-4B3F-B585-F9AC128C59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2ABB1-7B44-4B29-B4BB-0797EE1D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4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ABB1-7B44-4B29-B4BB-0797EE1D9C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1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ABB1-7B44-4B29-B4BB-0797EE1D9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4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ABB1-7B44-4B29-B4BB-0797EE1D9C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ABB1-7B44-4B29-B4BB-0797EE1D9C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ABB1-7B44-4B29-B4BB-0797EE1D9C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3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270" y="3838162"/>
            <a:ext cx="11636841" cy="128214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49C12-D024-40FB-BD36-751317A1B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84" y="5866793"/>
            <a:ext cx="4996116" cy="4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74E76C-7E8E-4A34-94C9-4F7AB65D5B60}"/>
              </a:ext>
            </a:extLst>
          </p:cNvPr>
          <p:cNvSpPr/>
          <p:nvPr userDrawn="1"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12" y="1288674"/>
            <a:ext cx="108137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004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74E76C-7E8E-4A34-94C9-4F7AB65D5B60}"/>
              </a:ext>
            </a:extLst>
          </p:cNvPr>
          <p:cNvSpPr/>
          <p:nvPr userDrawn="1"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12" y="1288674"/>
            <a:ext cx="10813776" cy="1184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E65083-6693-3CB0-D442-1A682B24FA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112" y="2660275"/>
            <a:ext cx="10829788" cy="35956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1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B20607-4DEF-431C-A44B-C8511C6D22E3}"/>
              </a:ext>
            </a:extLst>
          </p:cNvPr>
          <p:cNvSpPr/>
          <p:nvPr userDrawn="1"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454" y="428017"/>
            <a:ext cx="7017449" cy="5906522"/>
          </a:xfrm>
        </p:spPr>
        <p:txBody>
          <a:bodyPr anchor="ctr"/>
          <a:lstStyle>
            <a:lvl1pPr>
              <a:defRPr sz="2800"/>
            </a:lvl1pPr>
            <a:lvl2pPr>
              <a:defRPr sz="24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540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B20607-4DEF-431C-A44B-C8511C6D22E3}"/>
              </a:ext>
            </a:extLst>
          </p:cNvPr>
          <p:cNvSpPr/>
          <p:nvPr userDrawn="1"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29" y="428017"/>
            <a:ext cx="3540869" cy="27544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454" y="428017"/>
            <a:ext cx="7017449" cy="5906522"/>
          </a:xfrm>
        </p:spPr>
        <p:txBody>
          <a:bodyPr anchor="ctr"/>
          <a:lstStyle>
            <a:lvl1pPr>
              <a:defRPr sz="2800"/>
            </a:lvl1pPr>
            <a:lvl2pPr>
              <a:defRPr sz="24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FBFE98-1A16-0B99-11C1-13A28070F7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1456" y="3541713"/>
            <a:ext cx="3541712" cy="307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0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3A049F-0AA7-42BB-B95E-DA2BBB2C9B46}"/>
              </a:ext>
            </a:extLst>
          </p:cNvPr>
          <p:cNvSpPr/>
          <p:nvPr userDrawn="1"/>
        </p:nvSpPr>
        <p:spPr>
          <a:xfrm>
            <a:off x="0" y="2268535"/>
            <a:ext cx="12192000" cy="327578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57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99" y="1287166"/>
            <a:ext cx="5157787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99" y="2111078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5210" y="1287166"/>
            <a:ext cx="5183188" cy="82391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5210" y="2111078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84C21-9CF9-0ED1-8096-239865946BB2}"/>
              </a:ext>
            </a:extLst>
          </p:cNvPr>
          <p:cNvSpPr/>
          <p:nvPr userDrawn="1"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3B4006-B6A5-D069-2BE7-6253B91C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27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4634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  <p:sldLayoutId id="2147483657" r:id="rId5"/>
    <p:sldLayoutId id="2147483651" r:id="rId6"/>
    <p:sldLayoutId id="2147483653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media/10932/download?inli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ucate.iowa.gov/media/11966/download?inline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-achieve@iowa.gov" TargetMode="External"/><Relationship Id="rId7" Type="http://schemas.openxmlformats.org/officeDocument/2006/relationships/hyperlink" Target="https://achieve-family-portal-achievesupport.happyfox.com/n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e.iowa.gov/media/11070/download?inline" TargetMode="External"/><Relationship Id="rId5" Type="http://schemas.openxmlformats.org/officeDocument/2006/relationships/hyperlink" Target="https://educate.iowa.gov/media/10762/download?inline" TargetMode="External"/><Relationship Id="rId4" Type="http://schemas.openxmlformats.org/officeDocument/2006/relationships/hyperlink" Target="https://educate.iowa.gov/media/10903/download?inlin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e.iowa.gov/media/10763/download?inline" TargetMode="External"/><Relationship Id="rId3" Type="http://schemas.openxmlformats.org/officeDocument/2006/relationships/hyperlink" Target="https://educate.iowa.gov/media/10903/download?inline" TargetMode="External"/><Relationship Id="rId7" Type="http://schemas.openxmlformats.org/officeDocument/2006/relationships/hyperlink" Target="https://achieve.iowa.gov/auth/family/login" TargetMode="External"/><Relationship Id="rId12" Type="http://schemas.openxmlformats.org/officeDocument/2006/relationships/hyperlink" Target="https://educate.iowa.gov/pk-12/special-education/parent-information/achieve-family-portal/achieve-family-portal-frequently-asked-questions-families" TargetMode="External"/><Relationship Id="rId2" Type="http://schemas.openxmlformats.org/officeDocument/2006/relationships/hyperlink" Target="https://educate.iowa.gov/achieve-family-port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cate.iowa.gov/media/10762/download?inline" TargetMode="External"/><Relationship Id="rId11" Type="http://schemas.openxmlformats.org/officeDocument/2006/relationships/hyperlink" Target="https://educate.iowa.gov/media/10936/download?inline" TargetMode="External"/><Relationship Id="rId5" Type="http://schemas.openxmlformats.org/officeDocument/2006/relationships/hyperlink" Target="https://educate.iowa.gov/media/11071/download?inline" TargetMode="External"/><Relationship Id="rId10" Type="http://schemas.openxmlformats.org/officeDocument/2006/relationships/hyperlink" Target="https://www.youtube.com/watch?v=Q1LcDhDIUV8" TargetMode="External"/><Relationship Id="rId4" Type="http://schemas.openxmlformats.org/officeDocument/2006/relationships/hyperlink" Target="https://educate.iowa.gov/media/11045/download?inline" TargetMode="External"/><Relationship Id="rId9" Type="http://schemas.openxmlformats.org/officeDocument/2006/relationships/hyperlink" Target="https://educate.iowa.gov/media/10764/download?inlin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1LcDhDIUV8" TargetMode="External"/><Relationship Id="rId3" Type="http://schemas.openxmlformats.org/officeDocument/2006/relationships/hyperlink" Target="https://educate.iowa.gov/pk-12/special-education/programs-services/achieve#:~:text=Sample%20Communication%20Guides" TargetMode="External"/><Relationship Id="rId7" Type="http://schemas.openxmlformats.org/officeDocument/2006/relationships/hyperlink" Target="https://educate.iowa.gov/media/10764/download?inline" TargetMode="External"/><Relationship Id="rId12" Type="http://schemas.openxmlformats.org/officeDocument/2006/relationships/hyperlink" Target="https://educate.iowa.gov/media/10927/download?inline" TargetMode="External"/><Relationship Id="rId2" Type="http://schemas.openxmlformats.org/officeDocument/2006/relationships/hyperlink" Target="https://educate.iowa.gov/pk-12/special-education/programs-services/achieve#:~:text=Back%20to%20top-,ACHIEVE%20Family%20Portal%20Toolkit%20for%20AEA%20%26%20Schools,-ACHIEVE%20Family%20Port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cate.iowa.gov/media/10763/download?inline" TargetMode="External"/><Relationship Id="rId11" Type="http://schemas.openxmlformats.org/officeDocument/2006/relationships/hyperlink" Target="https://educate.iowa.gov/media/10926/download?inline" TargetMode="External"/><Relationship Id="rId5" Type="http://schemas.openxmlformats.org/officeDocument/2006/relationships/hyperlink" Target="https://educate.iowa.gov/media/11740/download?inline" TargetMode="External"/><Relationship Id="rId10" Type="http://schemas.openxmlformats.org/officeDocument/2006/relationships/hyperlink" Target="https://educate.iowa.gov/pk-12/special-education/programs-services/achieve/achieve-family-portal-frequently-asked-questions-aea-schools" TargetMode="External"/><Relationship Id="rId4" Type="http://schemas.openxmlformats.org/officeDocument/2006/relationships/hyperlink" Target="https://educate.iowa.gov/media/11739/download?inline" TargetMode="External"/><Relationship Id="rId9" Type="http://schemas.openxmlformats.org/officeDocument/2006/relationships/hyperlink" Target="https://educate.iowa.gov/media/10936/download?inlin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media/10764/download?inline" TargetMode="External"/><Relationship Id="rId2" Type="http://schemas.openxmlformats.org/officeDocument/2006/relationships/hyperlink" Target="https://educate.iowa.gov/media/10763/download?inlin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cate.iowa.gov/media/10903/download?inline" TargetMode="External"/><Relationship Id="rId4" Type="http://schemas.openxmlformats.org/officeDocument/2006/relationships/hyperlink" Target="https://educate.iowa.gov/media/10762/download?inlin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ucate.iowa.gov/pk-12/special-education/programs-services/achieve#:~:text=Sample%20Communication%20Guides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media/10764/download?inline" TargetMode="External"/><Relationship Id="rId2" Type="http://schemas.openxmlformats.org/officeDocument/2006/relationships/hyperlink" Target="https://educate.iowa.gov/media/10763/download?inlin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e.iowa.gov/media/10932/download?inlin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4660-1ACE-4DA1-82E3-FB71D75C2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Supporting </a:t>
            </a:r>
            <a:br>
              <a:rPr lang="en-US" dirty="0"/>
            </a:br>
            <a:r>
              <a:rPr lang="en-US" dirty="0"/>
              <a:t>ACHIEVE Family Portal </a:t>
            </a:r>
            <a:br>
              <a:rPr lang="en-US" dirty="0"/>
            </a:br>
            <a:r>
              <a:rPr lang="en-US" dirty="0"/>
              <a:t>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61A98-2BF3-417C-A882-51BFC7A4D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2A29-D053-7F33-8B81-D9F70BF4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Family Contact Data Elements to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8A055-BDC9-14C7-460E-18232B0B3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376" y="1325385"/>
            <a:ext cx="10779248" cy="82391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100" dirty="0"/>
              <a:t>Review and confirm accuracy of family contact information stored in ACHIEVE and details in the district’s Student Information System with family members.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F078-87E5-BBCF-206B-BE5A69FEC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149298"/>
            <a:ext cx="5157787" cy="436891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US" sz="2900" b="1" dirty="0">
                <a:solidFill>
                  <a:schemeClr val="accent1"/>
                </a:solidFill>
              </a:rPr>
              <a:t>Relationship Status</a:t>
            </a:r>
            <a:r>
              <a:rPr lang="en-US" sz="29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34000"/>
              </a:lnSpc>
            </a:pPr>
            <a:r>
              <a:rPr lang="en-US" sz="2200" dirty="0"/>
              <a:t>Confirm relationship type for each family contact.</a:t>
            </a:r>
          </a:p>
          <a:p>
            <a:pPr lvl="1">
              <a:lnSpc>
                <a:spcPct val="134000"/>
              </a:lnSpc>
            </a:pPr>
            <a:r>
              <a:rPr lang="en-US" sz="2200" dirty="0"/>
              <a:t>Select/update corresponding relationship type from the drop-down menu as needed. </a:t>
            </a:r>
          </a:p>
          <a:p>
            <a:pPr lvl="1">
              <a:lnSpc>
                <a:spcPct val="134000"/>
              </a:lnSpc>
            </a:pPr>
            <a:r>
              <a:rPr lang="en-US" sz="2200" dirty="0"/>
              <a:t>Only </a:t>
            </a:r>
            <a:r>
              <a:rPr lang="en-US" sz="2200" dirty="0">
                <a:hlinkClick r:id="rId3"/>
              </a:rPr>
              <a:t>IDEA Parent</a:t>
            </a:r>
            <a:r>
              <a:rPr lang="en-US" sz="2200" dirty="0"/>
              <a:t> contacts will be eligible to create an account in the ACHIEVE Family Portal.</a:t>
            </a:r>
          </a:p>
          <a:p>
            <a:pPr lvl="1">
              <a:lnSpc>
                <a:spcPct val="134000"/>
              </a:lnSpc>
            </a:pPr>
            <a:r>
              <a:rPr lang="en-US" sz="2200" dirty="0"/>
              <a:t>Surrogate decision-makers must be added and validated by select AEA staff.</a:t>
            </a:r>
          </a:p>
          <a:p>
            <a:pPr marL="0" indent="0">
              <a:lnSpc>
                <a:spcPct val="134000"/>
              </a:lnSpc>
              <a:spcBef>
                <a:spcPts val="1200"/>
              </a:spcBef>
              <a:buNone/>
            </a:pPr>
            <a:r>
              <a:rPr lang="en-US" sz="2900" b="1" dirty="0">
                <a:solidFill>
                  <a:schemeClr val="accent1"/>
                </a:solidFill>
              </a:rPr>
              <a:t>Email Address</a:t>
            </a:r>
            <a:r>
              <a:rPr lang="en-US" sz="29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34000"/>
              </a:lnSpc>
            </a:pPr>
            <a:r>
              <a:rPr lang="en-US" sz="2200" dirty="0"/>
              <a:t>Confirm the accuracy of each family contact’s email address or update as needed. </a:t>
            </a:r>
          </a:p>
          <a:p>
            <a:pPr lvl="1">
              <a:lnSpc>
                <a:spcPct val="134000"/>
              </a:lnSpc>
            </a:pPr>
            <a:r>
              <a:rPr lang="en-US" sz="2200" dirty="0"/>
              <a:t>Each contact must have a unique email address. If a contact does not have a unique email address, leave the field blank. (Do NOT enter a fake email address as a placeholder!)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A2B4D-B26A-8230-787F-5B9638DEC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210" y="2149297"/>
            <a:ext cx="5183188" cy="436890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accent1"/>
                </a:solidFill>
              </a:rPr>
              <a:t>Validation Checkbox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After reviewing the relationship status and email address, select the Validated checkbox.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The </a:t>
            </a:r>
            <a:r>
              <a:rPr lang="en-US" sz="1400" i="1" dirty="0"/>
              <a:t>Invite to Portal</a:t>
            </a:r>
            <a:r>
              <a:rPr lang="en-US" sz="1400" dirty="0"/>
              <a:t> button will not be enabled until IDEA Parent information is validated.</a:t>
            </a:r>
          </a:p>
          <a:p>
            <a:pPr marL="0" indent="0">
              <a:lnSpc>
                <a:spcPct val="114000"/>
              </a:lnSpc>
              <a:spcBef>
                <a:spcPts val="8000"/>
              </a:spcBef>
              <a:buNone/>
            </a:pPr>
            <a:r>
              <a:rPr lang="en-US" sz="1800" b="1" dirty="0">
                <a:solidFill>
                  <a:schemeClr val="accent1"/>
                </a:solidFill>
              </a:rPr>
              <a:t>Exclude From Output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Selecting Yes will exclude email address information on finalized documents. 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Selecting No will include email address information on finalized documents.</a:t>
            </a:r>
          </a:p>
        </p:txBody>
      </p:sp>
    </p:spTree>
    <p:extLst>
      <p:ext uri="{BB962C8B-B14F-4D97-AF65-F5344CB8AC3E}">
        <p14:creationId xmlns:p14="http://schemas.microsoft.com/office/powerpoint/2010/main" val="197958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041-7097-4BFA-B9A3-1880498E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EA Family Contact Email Validation 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91DC-8845-4CDF-B056-8E5B2160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88673"/>
            <a:ext cx="10813776" cy="5129881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For security purposes, when an email address is saved within a family contact’s record, a unique email account must be associated with each person. 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US" sz="2000" dirty="0"/>
              <a:t>This means:</a:t>
            </a:r>
          </a:p>
          <a:p>
            <a:pPr lvl="2">
              <a:lnSpc>
                <a:spcPct val="114000"/>
              </a:lnSpc>
            </a:pPr>
            <a:r>
              <a:rPr lang="en-US" sz="1800" b="1" dirty="0"/>
              <a:t>Shared family email accounts may only be stored in ACHIEVE for one family member.</a:t>
            </a:r>
          </a:p>
          <a:p>
            <a:pPr lvl="3">
              <a:lnSpc>
                <a:spcPct val="114000"/>
              </a:lnSpc>
            </a:pPr>
            <a:r>
              <a:rPr lang="en-US" sz="1800" dirty="0"/>
              <a:t>An email address is </a:t>
            </a:r>
            <a:r>
              <a:rPr lang="en-US" sz="1800" u="sng" dirty="0"/>
              <a:t>not</a:t>
            </a:r>
            <a:r>
              <a:rPr lang="en-US" sz="1800" dirty="0"/>
              <a:t> required to validate a family contact record.</a:t>
            </a:r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n-US" sz="1800" b="1" dirty="0"/>
              <a:t>Personal email addresses are always preferred for family members.</a:t>
            </a:r>
          </a:p>
          <a:p>
            <a:pPr lvl="3">
              <a:lnSpc>
                <a:spcPct val="114000"/>
              </a:lnSpc>
            </a:pPr>
            <a:r>
              <a:rPr lang="en-US" sz="1800" dirty="0"/>
              <a:t>Professional email accounts are more likely to prevent messages being delivered from unknown senders.</a:t>
            </a:r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n-US" sz="1800" b="1" dirty="0"/>
              <a:t>Family contacts who access ACHIEVE in a professional role should not have their professional email address stored in the ACHIEVE Family Contact record.</a:t>
            </a:r>
          </a:p>
          <a:p>
            <a:pPr lvl="3">
              <a:lnSpc>
                <a:spcPct val="114000"/>
              </a:lnSpc>
            </a:pPr>
            <a:r>
              <a:rPr lang="en-US" sz="1800" dirty="0"/>
              <a:t>The same email address cannot be used to access ACHIEVE and the ACHIEVE Family Portal.</a:t>
            </a:r>
          </a:p>
        </p:txBody>
      </p:sp>
    </p:spTree>
    <p:extLst>
      <p:ext uri="{BB962C8B-B14F-4D97-AF65-F5344CB8AC3E}">
        <p14:creationId xmlns:p14="http://schemas.microsoft.com/office/powerpoint/2010/main" val="161946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041-7097-4BFA-B9A3-1880498E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SE Family Contact Email Validation 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91DC-8845-4CDF-B056-8E5B2160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88674"/>
            <a:ext cx="10813776" cy="499671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For security purposes, when an email address is saved within a family contact’s record, a unique email account must be associated with each person. 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US" sz="2000" dirty="0"/>
              <a:t>This means:</a:t>
            </a:r>
          </a:p>
          <a:p>
            <a:pPr lvl="2">
              <a:lnSpc>
                <a:spcPct val="114000"/>
              </a:lnSpc>
            </a:pPr>
            <a:r>
              <a:rPr lang="en-US" sz="1800" b="1" dirty="0"/>
              <a:t>Shared family email accounts may only be stored in ACHIEVE for one family member</a:t>
            </a:r>
            <a:r>
              <a:rPr lang="en-US" sz="1800" dirty="0"/>
              <a:t>.</a:t>
            </a:r>
          </a:p>
          <a:p>
            <a:pPr lvl="3">
              <a:lnSpc>
                <a:spcPct val="114000"/>
              </a:lnSpc>
            </a:pPr>
            <a:r>
              <a:rPr lang="en-US" sz="1800" dirty="0"/>
              <a:t>An email address is </a:t>
            </a:r>
            <a:r>
              <a:rPr lang="en-US" sz="1800" u="sng" dirty="0"/>
              <a:t>not</a:t>
            </a:r>
            <a:r>
              <a:rPr lang="en-US" sz="1800" dirty="0"/>
              <a:t> required to validate a family contact record.</a:t>
            </a:r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n-US" sz="1800" b="1" dirty="0"/>
              <a:t>Personal email addresses are always preferred for family members AND learners</a:t>
            </a:r>
            <a:r>
              <a:rPr lang="en-US" sz="1800" dirty="0"/>
              <a:t>.</a:t>
            </a:r>
          </a:p>
          <a:p>
            <a:pPr lvl="3">
              <a:lnSpc>
                <a:spcPct val="114000"/>
              </a:lnSpc>
            </a:pPr>
            <a:r>
              <a:rPr lang="en-US" sz="1800" dirty="0"/>
              <a:t>Professional email accounts are more likely to prevent messages being delivered from unknown senders.</a:t>
            </a:r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n-US" sz="1800" b="1" dirty="0"/>
              <a:t>Family contacts who access ACHIEVE in a professional role should not have their professional email address stored in the ACHIEVE Family Contact record</a:t>
            </a:r>
            <a:r>
              <a:rPr lang="en-US" sz="1800" dirty="0"/>
              <a:t>.</a:t>
            </a:r>
          </a:p>
          <a:p>
            <a:pPr lvl="3">
              <a:lnSpc>
                <a:spcPct val="114000"/>
              </a:lnSpc>
            </a:pPr>
            <a:r>
              <a:rPr lang="en-US" sz="1800" dirty="0"/>
              <a:t>The same email address cannot be used to access ACHIEVE and the ACHIEVE Family Portal.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854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BE16-3594-6107-B179-E3F8D16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Invite to Portal</a:t>
            </a:r>
            <a:r>
              <a:rPr lang="en-US" dirty="0"/>
              <a:t> Button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D8E1-48CD-87D6-60E2-D3B09085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88674"/>
            <a:ext cx="10813776" cy="244960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Once account eligibility requirements are met, the </a:t>
            </a:r>
            <a:r>
              <a:rPr lang="en-US" b="1" i="1" dirty="0"/>
              <a:t>Invite to Portal </a:t>
            </a:r>
            <a:r>
              <a:rPr lang="en-US" b="1" dirty="0"/>
              <a:t>button is enabled on the Family Contact stepper.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An automated nightly ACHIEVE process automatically sends an initial email invitation to eligible Family Contacts.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Teams may also manually send an invitation by selecting the </a:t>
            </a:r>
            <a:r>
              <a:rPr lang="en-US" sz="2000" i="1" dirty="0"/>
              <a:t>Invite to Portal </a:t>
            </a:r>
            <a:r>
              <a:rPr lang="en-US" sz="2000" dirty="0"/>
              <a:t>button.</a:t>
            </a:r>
          </a:p>
          <a:p>
            <a:pPr lvl="2">
              <a:lnSpc>
                <a:spcPct val="114000"/>
              </a:lnSpc>
            </a:pPr>
            <a:r>
              <a:rPr lang="en-US" sz="1600" i="1" dirty="0"/>
              <a:t>Note: You may need to scroll to the right on the Family Contact table to see this button.</a:t>
            </a:r>
          </a:p>
          <a:p>
            <a:pPr lvl="1">
              <a:lnSpc>
                <a:spcPct val="114000"/>
              </a:lnSpc>
            </a:pPr>
            <a:r>
              <a:rPr lang="en-US" sz="2000" dirty="0">
                <a:hlinkClick r:id="rId2"/>
              </a:rPr>
              <a:t>Additional instructions</a:t>
            </a:r>
            <a:r>
              <a:rPr lang="en-US" sz="2000" dirty="0"/>
              <a:t> are available on the ACHIEVE web page.</a:t>
            </a:r>
          </a:p>
          <a:p>
            <a:pPr>
              <a:lnSpc>
                <a:spcPct val="114000"/>
              </a:lnSpc>
            </a:pPr>
            <a:endParaRPr lang="en-US" dirty="0"/>
          </a:p>
        </p:txBody>
      </p:sp>
      <p:pic>
        <p:nvPicPr>
          <p:cNvPr id="8" name="Picture Placeholder 7" descr="Screenshot of Invite to Portal button highlighted.">
            <a:extLst>
              <a:ext uri="{FF2B5EF4-FFF2-40B4-BE49-F238E27FC236}">
                <a16:creationId xmlns:a16="http://schemas.microsoft.com/office/drawing/2014/main" id="{DDC0ED80-4036-2F14-37E3-5EE493EB00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7" b="145"/>
          <a:stretch/>
        </p:blipFill>
        <p:spPr>
          <a:xfrm>
            <a:off x="689112" y="3845859"/>
            <a:ext cx="10829925" cy="2665973"/>
          </a:xfrm>
          <a:ln>
            <a:solidFill>
              <a:srgbClr val="28317C"/>
            </a:solidFill>
          </a:ln>
        </p:spPr>
      </p:pic>
    </p:spTree>
    <p:extLst>
      <p:ext uri="{BB962C8B-B14F-4D97-AF65-F5344CB8AC3E}">
        <p14:creationId xmlns:p14="http://schemas.microsoft.com/office/powerpoint/2010/main" val="56488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to Create an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3: ACHIEVE Family Portal Account Registration</a:t>
            </a:r>
          </a:p>
        </p:txBody>
      </p:sp>
    </p:spTree>
    <p:extLst>
      <p:ext uri="{BB962C8B-B14F-4D97-AF65-F5344CB8AC3E}">
        <p14:creationId xmlns:p14="http://schemas.microsoft.com/office/powerpoint/2010/main" val="17019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BE16-3594-6107-B179-E3F8D16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dirty="0"/>
              <a:t>Receive Email Invitation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8AB86A-D76B-C00D-6062-F15728B5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88675"/>
            <a:ext cx="10813776" cy="859722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IDEA Parent contacts who have been invited to the portal will receive an email invitation to create an account.</a:t>
            </a:r>
          </a:p>
        </p:txBody>
      </p:sp>
      <p:pic>
        <p:nvPicPr>
          <p:cNvPr id="22" name="Picture Placeholder 21" descr="Screenshot of email invitation with key pieces of example information identified.">
            <a:extLst>
              <a:ext uri="{FF2B5EF4-FFF2-40B4-BE49-F238E27FC236}">
                <a16:creationId xmlns:a16="http://schemas.microsoft.com/office/drawing/2014/main" id="{44274CBC-CDAF-FE69-E695-9DA12ECA8A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3" r="-74" b="-980"/>
          <a:stretch/>
        </p:blipFill>
        <p:spPr>
          <a:xfrm>
            <a:off x="2636498" y="2166153"/>
            <a:ext cx="6675120" cy="4371184"/>
          </a:xfrm>
        </p:spPr>
      </p:pic>
    </p:spTree>
    <p:extLst>
      <p:ext uri="{BB962C8B-B14F-4D97-AF65-F5344CB8AC3E}">
        <p14:creationId xmlns:p14="http://schemas.microsoft.com/office/powerpoint/2010/main" val="60589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DFBE84-DCDF-3C51-AA99-6DD931CF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42" y="1599870"/>
            <a:ext cx="3540869" cy="1942321"/>
          </a:xfrm>
        </p:spPr>
        <p:txBody>
          <a:bodyPr/>
          <a:lstStyle/>
          <a:p>
            <a:r>
              <a:rPr lang="en-US" dirty="0"/>
              <a:t>Locating the Last 4 Digits of a Learner State ID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67F166-C2B0-D658-C656-9DC0C326B5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2299" y="3806639"/>
            <a:ext cx="3541712" cy="149998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bg1"/>
                </a:solidFill>
              </a:rPr>
              <a:t>State ID information can be found at the top of the Learner Dashboard page and on the </a:t>
            </a:r>
            <a:r>
              <a:rPr lang="en-US" sz="2100" b="1" i="1" dirty="0">
                <a:solidFill>
                  <a:schemeClr val="bg1"/>
                </a:solidFill>
              </a:rPr>
              <a:t>Family Portal Access Report</a:t>
            </a:r>
            <a:r>
              <a:rPr lang="en-US" sz="2100" b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Example of the learner dashboard where the last four digits of the learner state ID can be found.">
            <a:extLst>
              <a:ext uri="{FF2B5EF4-FFF2-40B4-BE49-F238E27FC236}">
                <a16:creationId xmlns:a16="http://schemas.microsoft.com/office/drawing/2014/main" id="{EC1F5249-6D49-7B40-94E1-4837CC1C2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44" y="1489229"/>
            <a:ext cx="7856818" cy="3879542"/>
          </a:xfrm>
        </p:spPr>
      </p:pic>
    </p:spTree>
    <p:extLst>
      <p:ext uri="{BB962C8B-B14F-4D97-AF65-F5344CB8AC3E}">
        <p14:creationId xmlns:p14="http://schemas.microsoft.com/office/powerpoint/2010/main" val="315830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BE16-3594-6107-B179-E3F8D16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Connection to Learner(s)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D8E1-48CD-87D6-60E2-D3B090857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800" y="1280590"/>
            <a:ext cx="3248894" cy="457509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b="1" dirty="0"/>
              <a:t>IDEA Parents must</a:t>
            </a:r>
            <a:r>
              <a:rPr lang="en-US" dirty="0"/>
              <a:t>: Validate data elements for each learner to establish a connection to data from ACHIEVE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n-US" b="1" dirty="0"/>
              <a:t>IFSP/IEP teams must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Provide IDEA Parents with the </a:t>
            </a:r>
            <a:r>
              <a:rPr lang="en-US" dirty="0">
                <a:highlight>
                  <a:srgbClr val="FFC200"/>
                </a:highlight>
              </a:rPr>
              <a:t>last 4 digits of the learner’s State ID</a:t>
            </a:r>
            <a:r>
              <a:rPr lang="en-US" dirty="0"/>
              <a:t> to support the link to the ACHIEVE Family Portal</a:t>
            </a:r>
          </a:p>
        </p:txBody>
      </p:sp>
      <p:pic>
        <p:nvPicPr>
          <p:cNvPr id="8" name="Content Placeholder 7" descr="Screen where parents establish their connection to learner(s)">
            <a:extLst>
              <a:ext uri="{FF2B5EF4-FFF2-40B4-BE49-F238E27FC236}">
                <a16:creationId xmlns:a16="http://schemas.microsoft.com/office/drawing/2014/main" id="{B42DDD5A-D835-F46F-7E56-F65F94239A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4" y="1280591"/>
            <a:ext cx="6888062" cy="4575096"/>
          </a:xfrm>
          <a:ln>
            <a:solidFill>
              <a:srgbClr val="002C50"/>
            </a:solidFill>
          </a:ln>
        </p:spPr>
      </p:pic>
    </p:spTree>
    <p:extLst>
      <p:ext uri="{BB962C8B-B14F-4D97-AF65-F5344CB8AC3E}">
        <p14:creationId xmlns:p14="http://schemas.microsoft.com/office/powerpoint/2010/main" val="4267249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BE16-3594-6107-B179-E3F8D16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Multi-Factor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D8E1-48CD-87D6-60E2-D3B09085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02" y="1288674"/>
            <a:ext cx="10813776" cy="118408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After successfully creating an account, family members must enter a 6-digit verification code, sent to their email address, before accessing ACHIEVE data.</a:t>
            </a:r>
          </a:p>
        </p:txBody>
      </p:sp>
      <p:pic>
        <p:nvPicPr>
          <p:cNvPr id="6" name="Picture Placeholder 5" descr="Verification code screen">
            <a:extLst>
              <a:ext uri="{FF2B5EF4-FFF2-40B4-BE49-F238E27FC236}">
                <a16:creationId xmlns:a16="http://schemas.microsoft.com/office/drawing/2014/main" id="{116164F0-BFA9-4698-5F59-2AA1F62D39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" r="-225"/>
          <a:stretch/>
        </p:blipFill>
        <p:spPr>
          <a:xfrm>
            <a:off x="456145" y="2832100"/>
            <a:ext cx="11269690" cy="3595688"/>
          </a:xfrm>
        </p:spPr>
      </p:pic>
    </p:spTree>
    <p:extLst>
      <p:ext uri="{BB962C8B-B14F-4D97-AF65-F5344CB8AC3E}">
        <p14:creationId xmlns:p14="http://schemas.microsoft.com/office/powerpoint/2010/main" val="2781147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BE16-3594-6107-B179-E3F8D16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Troubleshooting Common Account Creation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D8E1-48CD-87D6-60E2-D3B09085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326894"/>
            <a:ext cx="10813776" cy="4886514"/>
          </a:xfrm>
        </p:spPr>
        <p:txBody>
          <a:bodyPr>
            <a:normAutofit fontScale="85000" lnSpcReduction="10000"/>
          </a:bodyPr>
          <a:lstStyle/>
          <a:p>
            <a:pPr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b="1" dirty="0"/>
              <a:t>Not Receiving Invitation</a:t>
            </a:r>
            <a:r>
              <a:rPr lang="en-US" sz="2400" dirty="0"/>
              <a:t>: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Verify that the email address in the Family Contact stepper is correct.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Confirm professional email address is not stored in ACHIEVE Family Contact table.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Suggest family members add </a:t>
            </a:r>
            <a:r>
              <a:rPr lang="en-US" sz="1900" dirty="0">
                <a:hlinkClick r:id="rId3"/>
              </a:rPr>
              <a:t>no-reply-achieve@iowa.gov</a:t>
            </a:r>
            <a:r>
              <a:rPr lang="en-US" sz="1900" dirty="0"/>
              <a:t> to their email contact list.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endParaRPr lang="en-US" sz="1900" dirty="0"/>
          </a:p>
          <a:p>
            <a:pPr fontAlgn="base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 dirty="0"/>
              <a:t>Unable to Complete Account Registration</a:t>
            </a:r>
            <a:r>
              <a:rPr lang="en-US" sz="2400" dirty="0"/>
              <a:t>: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Confirm the family member is entering the last 4 digits of the learner’s State ID (in lieu of SSN or School ID).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Share the </a:t>
            </a:r>
            <a:r>
              <a:rPr lang="en-US" sz="1900" dirty="0">
                <a:hlinkClick r:id="rId4"/>
              </a:rPr>
              <a:t>Quick Start - Create Your Account</a:t>
            </a:r>
            <a:r>
              <a:rPr lang="en-US" sz="1900" dirty="0"/>
              <a:t> guide for additional support.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Share the </a:t>
            </a:r>
            <a:r>
              <a:rPr lang="en-US" sz="1900" dirty="0">
                <a:hlinkClick r:id="rId5"/>
              </a:rPr>
              <a:t>Language Translation Guide</a:t>
            </a:r>
            <a:r>
              <a:rPr lang="en-US" sz="1900" dirty="0"/>
              <a:t> for help translating a web page or a PDF into a preferred language.</a:t>
            </a:r>
          </a:p>
          <a:p>
            <a:pPr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endParaRPr lang="en-US" sz="2400" dirty="0"/>
          </a:p>
          <a:p>
            <a:pPr fontAlgn="base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 dirty="0"/>
              <a:t>Still Having Difficulty?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Refer to the </a:t>
            </a:r>
            <a:r>
              <a:rPr lang="en-US" sz="1900" dirty="0">
                <a:hlinkClick r:id="rId6"/>
              </a:rPr>
              <a:t>Family Support Guide</a:t>
            </a:r>
            <a:r>
              <a:rPr lang="en-US" sz="1900" dirty="0"/>
              <a:t>.</a:t>
            </a:r>
          </a:p>
          <a:p>
            <a:pPr lvl="1" fontAlgn="base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900" dirty="0"/>
              <a:t>Encourage the family member to submit an </a:t>
            </a:r>
            <a:r>
              <a:rPr lang="en-US" sz="1900" dirty="0">
                <a:hlinkClick r:id="rId7"/>
              </a:rPr>
              <a:t>ACHIEVE Family Portal Support Request</a:t>
            </a:r>
            <a:r>
              <a:rPr lang="en-US" sz="1900" dirty="0"/>
              <a:t> for assistance.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5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2A22-7A63-4FCF-8B14-29E97F05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ACHIEVE Family Portal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5F99-9D3D-40B1-AF01-CDA2AAB01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/>
              <a:t>As of 01/16/2026: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rgbClr val="283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~8,200 </a:t>
            </a:r>
            <a:br>
              <a:rPr lang="en-US" sz="3600" b="1" dirty="0">
                <a:solidFill>
                  <a:srgbClr val="283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28317C"/>
                </a:solidFill>
              </a:rPr>
              <a:t>active accounts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361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10.25% of learners </a:t>
            </a:r>
            <a:br>
              <a:rPr lang="en-US" dirty="0"/>
            </a:br>
            <a:r>
              <a:rPr lang="en-US" b="1" dirty="0">
                <a:solidFill>
                  <a:srgbClr val="03617A"/>
                </a:solidFill>
              </a:rPr>
              <a:t>have at least one family contact </a:t>
            </a:r>
            <a:br>
              <a:rPr lang="en-US" b="1" dirty="0">
                <a:solidFill>
                  <a:srgbClr val="03617A"/>
                </a:solidFill>
              </a:rPr>
            </a:br>
            <a:r>
              <a:rPr lang="en-US" b="1" dirty="0">
                <a:solidFill>
                  <a:srgbClr val="03617A"/>
                </a:solidFill>
              </a:rPr>
              <a:t>with an active account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8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Family Contacts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50004-259E-76AF-C3DB-6D2E2CC31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172" y="1316508"/>
            <a:ext cx="10924827" cy="823912"/>
          </a:xfrm>
        </p:spPr>
        <p:txBody>
          <a:bodyPr>
            <a:normAutofit/>
          </a:bodyPr>
          <a:lstStyle/>
          <a:p>
            <a:r>
              <a:rPr lang="en-US" sz="2100" dirty="0"/>
              <a:t>The </a:t>
            </a:r>
            <a:r>
              <a:rPr lang="en-US" sz="2100" dirty="0">
                <a:hlinkClick r:id="rId2"/>
              </a:rPr>
              <a:t>ACHIEVE Family Portal</a:t>
            </a:r>
            <a:r>
              <a:rPr lang="en-US" sz="2100" dirty="0"/>
              <a:t> web page contains many resources for family members.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022298"/>
            <a:ext cx="5157787" cy="368458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b="1" dirty="0"/>
              <a:t>Family Member User Guides</a:t>
            </a:r>
          </a:p>
          <a:p>
            <a:pPr lvl="1">
              <a:lnSpc>
                <a:spcPct val="114000"/>
              </a:lnSpc>
              <a:buClr>
                <a:schemeClr val="tx1"/>
              </a:buClr>
            </a:pPr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 Creation Quick Start Guide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4"/>
              </a:rPr>
              <a:t>Complete User Guide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5"/>
              </a:rPr>
              <a:t>Interactive Activity Guide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6"/>
              </a:rPr>
              <a:t>Language Translation Guide</a:t>
            </a:r>
            <a:endParaRPr lang="en-US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>
                <a:hlinkClick r:id="rId7"/>
              </a:rPr>
              <a:t>ACHIEVE Family Portal Account Sign In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D6BC6-7738-8FCA-C637-20EF2CDA3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210" y="2022298"/>
            <a:ext cx="5183188" cy="368458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b="1" dirty="0"/>
              <a:t>What is the ACHIEVE Family Portal?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hlinkClick r:id="rId8"/>
              </a:rPr>
              <a:t>Early ACCESS handout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9"/>
              </a:rPr>
              <a:t>Special Education handout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10"/>
              </a:rPr>
              <a:t>Overview Video</a:t>
            </a:r>
            <a:endParaRPr lang="en-US" dirty="0"/>
          </a:p>
          <a:p>
            <a:pPr>
              <a:lnSpc>
                <a:spcPct val="114000"/>
              </a:lnSpc>
            </a:pPr>
            <a:r>
              <a:rPr lang="en-US" dirty="0">
                <a:hlinkClick r:id="rId11"/>
              </a:rPr>
              <a:t>Who is eligible to create an account?</a:t>
            </a:r>
            <a:endParaRPr lang="en-US" dirty="0"/>
          </a:p>
          <a:p>
            <a:pPr>
              <a:lnSpc>
                <a:spcPct val="114000"/>
              </a:lnSpc>
            </a:pPr>
            <a:r>
              <a:rPr lang="en-US" dirty="0">
                <a:hlinkClick r:id="rId12"/>
              </a:rPr>
              <a:t>Other Frequently Asked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11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to Increase Family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Strategies to Increase Knowledge &amp; Awareness</a:t>
            </a:r>
          </a:p>
        </p:txBody>
      </p:sp>
    </p:spTree>
    <p:extLst>
      <p:ext uri="{BB962C8B-B14F-4D97-AF65-F5344CB8AC3E}">
        <p14:creationId xmlns:p14="http://schemas.microsoft.com/office/powerpoint/2010/main" val="2786718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and Promote Account Benefits</a:t>
            </a:r>
          </a:p>
        </p:txBody>
      </p:sp>
      <p:graphicFrame>
        <p:nvGraphicFramePr>
          <p:cNvPr id="4" name="Content Placeholder 3" descr="Stay Engaged&#10; &#10;Review meeting notices, Prior Written notices and upcoming deadlines&#10; &#10;Encourage participation by inviting your learner to create an account&#10; &#10;Complete annual family engagement surveys&#10;&#10;Prepare for Meetings&#10; &#10;Review the Procedural Safeguards Manual for Parents&#10; &#10;Print requested consent forms or provide digital signature&#10; &#10;Review draft documents (if shared by team)&#10;&#10;Track Progress&#10; &#10;Review, download and/or print records anytime&#10; &#10;See real-time progress towards outcomes/goals&#10; &#10;Support transitions in development and learning&#10;">
            <a:extLst>
              <a:ext uri="{FF2B5EF4-FFF2-40B4-BE49-F238E27FC236}">
                <a16:creationId xmlns:a16="http://schemas.microsoft.com/office/drawing/2014/main" id="{13CBC3D8-0947-C7F3-B293-418FB8F95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466677"/>
              </p:ext>
            </p:extLst>
          </p:nvPr>
        </p:nvGraphicFramePr>
        <p:xfrm>
          <a:off x="590364" y="1261719"/>
          <a:ext cx="11001001" cy="5029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318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DE7A4-9BEB-CAC0-3043-54051E39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386"/>
            <a:ext cx="10515599" cy="823912"/>
          </a:xfrm>
        </p:spPr>
        <p:txBody>
          <a:bodyPr>
            <a:normAutofit/>
          </a:bodyPr>
          <a:lstStyle/>
          <a:p>
            <a:r>
              <a:rPr lang="en-US" sz="2100" dirty="0"/>
              <a:t>The </a:t>
            </a:r>
            <a:r>
              <a:rPr lang="en-US" sz="2100" dirty="0">
                <a:hlinkClick r:id="rId2"/>
              </a:rPr>
              <a:t>ACHIEVE</a:t>
            </a:r>
            <a:r>
              <a:rPr lang="en-US" sz="2100" dirty="0"/>
              <a:t> web page contains many resources for AEA, CHSC, and LEA staff.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022298"/>
            <a:ext cx="5157787" cy="3684588"/>
          </a:xfrm>
        </p:spPr>
        <p:txBody>
          <a:bodyPr/>
          <a:lstStyle/>
          <a:p>
            <a:pPr lvl="1">
              <a:lnSpc>
                <a:spcPct val="114000"/>
              </a:lnSpc>
            </a:pPr>
            <a:r>
              <a:rPr lang="en-US" sz="2100" b="1" dirty="0">
                <a:hlinkClick r:id="rId3"/>
              </a:rPr>
              <a:t>Sample Communication Guides</a:t>
            </a:r>
            <a:r>
              <a:rPr lang="en-US" sz="2100" b="1" dirty="0"/>
              <a:t> </a:t>
            </a:r>
            <a:r>
              <a:rPr lang="en-US" sz="2100" dirty="0"/>
              <a:t>contain templates that can be used for newsletters, social media posts, email announcements, web page content and more.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US" sz="2100" b="1" dirty="0"/>
              <a:t>Quick Start Guides for Staff:</a:t>
            </a:r>
          </a:p>
          <a:p>
            <a:pPr lvl="2">
              <a:lnSpc>
                <a:spcPct val="114000"/>
              </a:lnSpc>
            </a:pPr>
            <a:r>
              <a:rPr lang="en-US" sz="1800" dirty="0">
                <a:hlinkClick r:id="rId4"/>
              </a:rPr>
              <a:t>Early ACCESS Team Members</a:t>
            </a:r>
            <a:endParaRPr lang="en-US" sz="1800" dirty="0"/>
          </a:p>
          <a:p>
            <a:pPr lvl="2">
              <a:lnSpc>
                <a:spcPct val="114000"/>
              </a:lnSpc>
            </a:pPr>
            <a:r>
              <a:rPr lang="en-US" sz="1800" dirty="0">
                <a:hlinkClick r:id="rId5"/>
              </a:rPr>
              <a:t>Special Education Team Members</a:t>
            </a:r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1D266-A196-3008-8BE1-91D2C31C3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210" y="2022298"/>
            <a:ext cx="5183188" cy="3684588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</a:pPr>
            <a:r>
              <a:rPr lang="en-US" b="1" dirty="0"/>
              <a:t>What is the ACHIEVE Family Portal?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hlinkClick r:id="rId6"/>
              </a:rPr>
              <a:t>Early ACCESS handout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7"/>
              </a:rPr>
              <a:t>Special Education handout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>
                <a:hlinkClick r:id="rId8"/>
              </a:rPr>
              <a:t>Overview Video</a:t>
            </a:r>
            <a:endParaRPr lang="en-US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b="1" dirty="0">
                <a:hlinkClick r:id="rId9"/>
              </a:rPr>
              <a:t>Who is eligible to create an account?</a:t>
            </a:r>
            <a:endParaRPr lang="en-US" b="1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b="1" dirty="0">
                <a:hlinkClick r:id="rId10"/>
              </a:rPr>
              <a:t>Other Frequently Asked Questions</a:t>
            </a:r>
            <a:endParaRPr lang="en-US" b="1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b="1" dirty="0"/>
              <a:t>Look and Feel of ACHIEVE Family Portal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hlinkClick r:id="rId11"/>
              </a:rPr>
              <a:t>Early ACCESS</a:t>
            </a:r>
            <a:endParaRPr lang="en-US" dirty="0"/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hlinkClick r:id="rId12"/>
              </a:rPr>
              <a:t>Special Education</a:t>
            </a:r>
            <a:endParaRPr lang="en-US" dirty="0"/>
          </a:p>
          <a:p>
            <a:pPr>
              <a:lnSpc>
                <a:spcPct val="114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00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A068-AD6D-5614-FCC1-3EF4F809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Portal Registration Workshop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60B25-35D1-B164-BA69-DA60C50B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385"/>
            <a:ext cx="10515599" cy="823912"/>
          </a:xfrm>
        </p:spPr>
        <p:txBody>
          <a:bodyPr>
            <a:normAutofit/>
          </a:bodyPr>
          <a:lstStyle/>
          <a:p>
            <a:r>
              <a:rPr lang="en-US" sz="2100" dirty="0"/>
              <a:t>Consider hosting ACHIEVE Family Portal Registration workshops.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8B619-07EE-663A-4032-FCD85A03A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149297"/>
            <a:ext cx="5157787" cy="442113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b="1" dirty="0"/>
              <a:t>Technology You Will Need</a:t>
            </a:r>
            <a:r>
              <a:rPr lang="en-US" dirty="0"/>
              <a:t>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Access to laptops or computers for staff to access ACHIEVE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Ability to review, edit and validate Family Contact information in ACHIEVE and a method to provide the last 4 digits of a learner’s State ID to family members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b="1" i="1" dirty="0"/>
              <a:t>Family Portal Access Report</a:t>
            </a:r>
            <a:r>
              <a:rPr lang="en-US" b="1" dirty="0"/>
              <a:t> </a:t>
            </a:r>
            <a:r>
              <a:rPr lang="en-US" dirty="0"/>
              <a:t>in ACHIEVE will identify which families have/have not yet created an account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Laptops, computers, or tablets for families to complete account registration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CA52A-76A4-0B3C-CF96-5E10218F4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210" y="2149297"/>
            <a:ext cx="5383694" cy="403351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b="1" dirty="0"/>
              <a:t>Other Paper Resources You Will Need: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Copies of </a:t>
            </a:r>
            <a:r>
              <a:rPr lang="en-US" dirty="0">
                <a:hlinkClick r:id="rId2"/>
              </a:rPr>
              <a:t>Early ACCESS</a:t>
            </a:r>
            <a:r>
              <a:rPr lang="en-US" dirty="0"/>
              <a:t> and/or </a:t>
            </a:r>
            <a:r>
              <a:rPr lang="en-US" dirty="0">
                <a:hlinkClick r:id="rId3"/>
              </a:rPr>
              <a:t>Special Education</a:t>
            </a:r>
            <a:r>
              <a:rPr lang="en-US" dirty="0"/>
              <a:t> handouts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Copies of </a:t>
            </a:r>
            <a:r>
              <a:rPr lang="en-US" dirty="0">
                <a:hlinkClick r:id="rId4"/>
              </a:rPr>
              <a:t>Language Translation Guides </a:t>
            </a:r>
            <a:br>
              <a:rPr lang="en-US" dirty="0"/>
            </a:br>
            <a:r>
              <a:rPr lang="en-US" dirty="0"/>
              <a:t>(In English and translated into preferred languages of families in your community)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n-US" dirty="0"/>
              <a:t>Copies of </a:t>
            </a:r>
            <a:r>
              <a:rPr lang="en-US" dirty="0">
                <a:hlinkClick r:id="rId5"/>
              </a:rPr>
              <a:t>Account Creation Quick Start Guide</a:t>
            </a:r>
            <a:r>
              <a:rPr lang="en-US" dirty="0"/>
              <a:t> (In English and translated into preferred languages of families in your community)</a:t>
            </a:r>
          </a:p>
          <a:p>
            <a:pPr lvl="1">
              <a:lnSpc>
                <a:spcPct val="11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58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to Increase Family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Strategies You Can Use Prior to the Meeting</a:t>
            </a:r>
          </a:p>
        </p:txBody>
      </p:sp>
    </p:spTree>
    <p:extLst>
      <p:ext uri="{BB962C8B-B14F-4D97-AF65-F5344CB8AC3E}">
        <p14:creationId xmlns:p14="http://schemas.microsoft.com/office/powerpoint/2010/main" val="2180627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1833-1BA1-3007-3E5F-079EEDC0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CDD4-1734-F988-00D2-A64A2649D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326894"/>
            <a:ext cx="10813776" cy="289790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Determine whether an account has been created by reviewing the </a:t>
            </a:r>
            <a:r>
              <a:rPr lang="en-US" b="1" i="1" dirty="0"/>
              <a:t>Portal Status</a:t>
            </a:r>
            <a:r>
              <a:rPr lang="en-US" b="1" dirty="0"/>
              <a:t> column of the Family Contact table.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If </a:t>
            </a:r>
            <a:r>
              <a:rPr lang="en-US" i="1" dirty="0"/>
              <a:t>Invite to Portal</a:t>
            </a:r>
            <a:r>
              <a:rPr lang="en-US" dirty="0"/>
              <a:t> button is displayed, the family contact has not yet created an account. Select the button to re-send the email invitation.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If </a:t>
            </a:r>
            <a:r>
              <a:rPr lang="en-US" i="1" dirty="0"/>
              <a:t>Active</a:t>
            </a:r>
            <a:r>
              <a:rPr lang="en-US" dirty="0"/>
              <a:t> is displayed, the family contact has created an interactive portal account. The account username will be displayed in the </a:t>
            </a:r>
            <a:r>
              <a:rPr lang="en-US" i="1" dirty="0"/>
              <a:t>Family Portal Username</a:t>
            </a:r>
            <a:r>
              <a:rPr lang="en-US" dirty="0"/>
              <a:t> column.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If </a:t>
            </a:r>
            <a:r>
              <a:rPr lang="en-US" i="1" dirty="0"/>
              <a:t>Active-View Only</a:t>
            </a:r>
            <a:r>
              <a:rPr lang="en-US" dirty="0"/>
              <a:t> is displayed, the family contact has created a view-only portal account. The account username will be displayed in the </a:t>
            </a:r>
            <a:r>
              <a:rPr lang="en-US" i="1" dirty="0"/>
              <a:t>Family Portal Username</a:t>
            </a:r>
            <a:r>
              <a:rPr lang="en-US" dirty="0"/>
              <a:t> column.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en-US" dirty="0"/>
          </a:p>
        </p:txBody>
      </p:sp>
      <p:pic>
        <p:nvPicPr>
          <p:cNvPr id="12" name="Picture Placeholder 11" descr="Two screenshots: 1. of Account Not Yet Created with the Invite to Portal button and 2. of Active display and the family contact username displayed">
            <a:extLst>
              <a:ext uri="{FF2B5EF4-FFF2-40B4-BE49-F238E27FC236}">
                <a16:creationId xmlns:a16="http://schemas.microsoft.com/office/drawing/2014/main" id="{3920B951-2A81-72F4-8B6C-EBF59B9768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4" b="-1037"/>
          <a:stretch/>
        </p:blipFill>
        <p:spPr>
          <a:xfrm>
            <a:off x="2087858" y="4356237"/>
            <a:ext cx="7772400" cy="2187486"/>
          </a:xfrm>
        </p:spPr>
      </p:pic>
    </p:spTree>
    <p:extLst>
      <p:ext uri="{BB962C8B-B14F-4D97-AF65-F5344CB8AC3E}">
        <p14:creationId xmlns:p14="http://schemas.microsoft.com/office/powerpoint/2010/main" val="3265502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Templates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326894"/>
            <a:ext cx="10813776" cy="1132217"/>
          </a:xfrm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1200"/>
              </a:spcBef>
              <a:buNone/>
            </a:pPr>
            <a:r>
              <a:rPr lang="en-US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Utilize </a:t>
            </a:r>
            <a:r>
              <a:rPr lang="en-US" b="1" dirty="0">
                <a:solidFill>
                  <a:srgbClr val="222222"/>
                </a:solidFill>
                <a:hlinkClick r:id="rId2"/>
              </a:rPr>
              <a:t>Sample Communication templates</a:t>
            </a:r>
            <a:r>
              <a:rPr lang="en-US" b="1" dirty="0">
                <a:solidFill>
                  <a:srgbClr val="222222"/>
                </a:solidFill>
              </a:rPr>
              <a:t> </a:t>
            </a:r>
            <a:r>
              <a:rPr lang="en-US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send information to families about the ACHIEVE Family Portal along with the last 4 digits of the learner’s State ID.</a:t>
            </a:r>
          </a:p>
        </p:txBody>
      </p:sp>
      <p:pic>
        <p:nvPicPr>
          <p:cNvPr id="8" name="Content Placeholder 7" descr="Screenshot example of one of the sample communication templates.">
            <a:extLst>
              <a:ext uri="{FF2B5EF4-FFF2-40B4-BE49-F238E27FC236}">
                <a16:creationId xmlns:a16="http://schemas.microsoft.com/office/drawing/2014/main" id="{5107C50D-F974-3A91-127D-8ABEC10229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5" b="48"/>
          <a:stretch/>
        </p:blipFill>
        <p:spPr>
          <a:xfrm>
            <a:off x="2011669" y="2775214"/>
            <a:ext cx="7924778" cy="3577925"/>
          </a:xfrm>
          <a:ln>
            <a:solidFill>
              <a:srgbClr val="002C50"/>
            </a:solidFill>
          </a:ln>
        </p:spPr>
      </p:pic>
    </p:spTree>
    <p:extLst>
      <p:ext uri="{BB962C8B-B14F-4D97-AF65-F5344CB8AC3E}">
        <p14:creationId xmlns:p14="http://schemas.microsoft.com/office/powerpoint/2010/main" val="107419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to Increase Family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Strategies You Can Use During the Meeting</a:t>
            </a:r>
          </a:p>
        </p:txBody>
      </p:sp>
    </p:spTree>
    <p:extLst>
      <p:ext uri="{BB962C8B-B14F-4D97-AF65-F5344CB8AC3E}">
        <p14:creationId xmlns:p14="http://schemas.microsoft.com/office/powerpoint/2010/main" val="1266423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88674"/>
            <a:ext cx="10813776" cy="4184279"/>
          </a:xfrm>
        </p:spPr>
        <p:txBody>
          <a:bodyPr>
            <a:normAutofit/>
          </a:bodyPr>
          <a:lstStyle/>
          <a:p>
            <a:pPr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Confirm email address and other contact information for each IDEA Parent, updating family contact fields in ACHIEVE as needed.</a:t>
            </a:r>
          </a:p>
          <a:p>
            <a:pPr rtl="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 copies of </a:t>
            </a:r>
            <a:r>
              <a:rPr lang="en-US" dirty="0">
                <a:hlinkClick r:id="rId2"/>
              </a:rPr>
              <a:t>Early ACCESS</a:t>
            </a:r>
            <a:r>
              <a:rPr lang="en-US" dirty="0"/>
              <a:t> and/or </a:t>
            </a:r>
            <a:r>
              <a:rPr lang="en-US" dirty="0">
                <a:hlinkClick r:id="rId3"/>
              </a:rPr>
              <a:t>Special Education</a:t>
            </a:r>
            <a:r>
              <a:rPr lang="en-US" dirty="0"/>
              <a:t> handouts to families along with the last 4 digits of learner’s State ID.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NOTE: State ID information can be found on the Learner Dashboard and on the </a:t>
            </a:r>
            <a:r>
              <a:rPr lang="en-US" i="1" dirty="0"/>
              <a:t>Family Portal Access Report</a:t>
            </a:r>
            <a:r>
              <a:rPr lang="en-US" dirty="0"/>
              <a:t>.</a:t>
            </a:r>
          </a:p>
          <a:p>
            <a:pPr rtl="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 pushing a draft copy of documents (IFSP, IEP, Reevaluation, BIP, etc.) to the portal using </a:t>
            </a:r>
            <a:r>
              <a:rPr lang="en-US" i="1" dirty="0"/>
              <a:t>Push to Portal </a:t>
            </a:r>
            <a:r>
              <a:rPr lang="en-US" dirty="0"/>
              <a:t>button.</a:t>
            </a:r>
          </a:p>
          <a:p>
            <a:pPr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Request needed consents and indicate that family members can review and print paper copies of consent forms OR provide digital signatures.</a:t>
            </a:r>
          </a:p>
        </p:txBody>
      </p:sp>
      <p:pic>
        <p:nvPicPr>
          <p:cNvPr id="7" name="Picture Placeholder 6" descr="Screen indicating where Push to Portal is located.">
            <a:extLst>
              <a:ext uri="{FF2B5EF4-FFF2-40B4-BE49-F238E27FC236}">
                <a16:creationId xmlns:a16="http://schemas.microsoft.com/office/drawing/2014/main" id="{BADC2AE9-9B65-5072-B407-C15DBAD7ED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15269" r="1085" b="17574"/>
          <a:stretch/>
        </p:blipFill>
        <p:spPr>
          <a:xfrm>
            <a:off x="810322" y="5691916"/>
            <a:ext cx="10571356" cy="664583"/>
          </a:xfrm>
          <a:ln>
            <a:solidFill>
              <a:srgbClr val="28317C"/>
            </a:solidFill>
          </a:ln>
        </p:spPr>
      </p:pic>
    </p:spTree>
    <p:extLst>
      <p:ext uri="{BB962C8B-B14F-4D97-AF65-F5344CB8AC3E}">
        <p14:creationId xmlns:p14="http://schemas.microsoft.com/office/powerpoint/2010/main" val="399679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to Create an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1: Consent for Services</a:t>
            </a:r>
          </a:p>
        </p:txBody>
      </p:sp>
    </p:spTree>
    <p:extLst>
      <p:ext uri="{BB962C8B-B14F-4D97-AF65-F5344CB8AC3E}">
        <p14:creationId xmlns:p14="http://schemas.microsoft.com/office/powerpoint/2010/main" val="2911116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Draft Documents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Draft PDF documents only appear in the ACHIEVE Family Portal if team members select the </a:t>
            </a:r>
            <a:r>
              <a:rPr lang="en-US" i="1" dirty="0"/>
              <a:t>Push to Portal </a:t>
            </a:r>
            <a:r>
              <a:rPr lang="en-US" dirty="0"/>
              <a:t>button.</a:t>
            </a:r>
          </a:p>
          <a:p>
            <a:pPr rtl="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a second copy of a draft document is pushed to the portal, the original draft is replaced.</a:t>
            </a:r>
          </a:p>
          <a:p>
            <a:pPr rtl="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When records are finalized in ACHIEVE, any draft documents are removed/replaced by finalized copies of PDF documents.</a:t>
            </a:r>
          </a:p>
          <a:p>
            <a:pPr rtl="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Draft documents are not stored in the Documentation stepper of ACHIEVE or the ACHIEVE Family Portal.</a:t>
            </a:r>
          </a:p>
        </p:txBody>
      </p:sp>
    </p:spTree>
    <p:extLst>
      <p:ext uri="{BB962C8B-B14F-4D97-AF65-F5344CB8AC3E}">
        <p14:creationId xmlns:p14="http://schemas.microsoft.com/office/powerpoint/2010/main" val="1261729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to Increase Family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Strategies You Can Use After the Meeting</a:t>
            </a:r>
          </a:p>
        </p:txBody>
      </p:sp>
    </p:spTree>
    <p:extLst>
      <p:ext uri="{BB962C8B-B14F-4D97-AF65-F5344CB8AC3E}">
        <p14:creationId xmlns:p14="http://schemas.microsoft.com/office/powerpoint/2010/main" val="3341773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749D-D06C-49E5-A0F6-FE6B4C8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Real-Time Progress Monitoring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3D6-3DBA-5FE8-52B6-1324B240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Enter progress monitoring data in ACHIEVE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Demonstrate how families can generate progress report at any time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Encourage families to review data prior to or after parent-teacher conferences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Notify family contacts when finalized documents are ready for review (PWN, IEP, Amendment, FBA, BIP, etc.)</a:t>
            </a:r>
          </a:p>
        </p:txBody>
      </p:sp>
    </p:spTree>
    <p:extLst>
      <p:ext uri="{BB962C8B-B14F-4D97-AF65-F5344CB8AC3E}">
        <p14:creationId xmlns:p14="http://schemas.microsoft.com/office/powerpoint/2010/main" val="312653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041-7097-4BFA-B9A3-1880498E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91DC-8845-4CDF-B056-8E5B2160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243849"/>
            <a:ext cx="10813776" cy="136618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2300" b="1" dirty="0"/>
              <a:t>Informed parental consent is required before Early ACCESS services can be provided.</a:t>
            </a:r>
          </a:p>
          <a:p>
            <a:pPr lvl="1">
              <a:lnSpc>
                <a:spcPct val="114000"/>
              </a:lnSpc>
            </a:pPr>
            <a:r>
              <a:rPr lang="en-US" sz="1900" dirty="0"/>
              <a:t>An approved </a:t>
            </a:r>
            <a:r>
              <a:rPr lang="en-US" sz="1900" i="1" dirty="0"/>
              <a:t>Consent for Early ACCESS Services </a:t>
            </a:r>
            <a:r>
              <a:rPr lang="en-US" sz="1900" dirty="0"/>
              <a:t>form must be stored in ACHIEVE before IDEA Parents may create an ACHIEVE Family Portal account.</a:t>
            </a:r>
          </a:p>
        </p:txBody>
      </p:sp>
      <p:pic>
        <p:nvPicPr>
          <p:cNvPr id="12" name="Picture Placeholder 11" descr="Consent upload screenshot.">
            <a:extLst>
              <a:ext uri="{FF2B5EF4-FFF2-40B4-BE49-F238E27FC236}">
                <a16:creationId xmlns:a16="http://schemas.microsoft.com/office/drawing/2014/main" id="{99A1B621-CC95-5E3D-6DEA-A6B1E2A508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r="-91"/>
          <a:stretch/>
        </p:blipFill>
        <p:spPr>
          <a:xfrm>
            <a:off x="838200" y="3061368"/>
            <a:ext cx="10515600" cy="1253956"/>
          </a:xfrm>
        </p:spPr>
      </p:pic>
    </p:spTree>
    <p:extLst>
      <p:ext uri="{BB962C8B-B14F-4D97-AF65-F5344CB8AC3E}">
        <p14:creationId xmlns:p14="http://schemas.microsoft.com/office/powerpoint/2010/main" val="256758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041-7097-4BFA-B9A3-1880498E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91DC-8845-4CDF-B056-8E5B2160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199893"/>
            <a:ext cx="10813776" cy="1689949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Informed parental consent is required before special education and related services can be provided.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An approved </a:t>
            </a:r>
            <a:r>
              <a:rPr lang="en-US" i="1" dirty="0"/>
              <a:t>Consent for Special Education and Related Services</a:t>
            </a:r>
            <a:r>
              <a:rPr lang="en-US" dirty="0"/>
              <a:t> form must be stored in ACHIEVE before IDEA Parents may create an ACHIEVE Family Portal account.</a:t>
            </a:r>
          </a:p>
        </p:txBody>
      </p:sp>
      <p:pic>
        <p:nvPicPr>
          <p:cNvPr id="7" name="Picture Placeholder 6" descr="Screen to add consent for initial IEP services">
            <a:extLst>
              <a:ext uri="{FF2B5EF4-FFF2-40B4-BE49-F238E27FC236}">
                <a16:creationId xmlns:a16="http://schemas.microsoft.com/office/drawing/2014/main" id="{AD4E4AD8-149F-2CBB-FB5F-2628BEC7CF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r="74"/>
          <a:stretch/>
        </p:blipFill>
        <p:spPr>
          <a:xfrm>
            <a:off x="838200" y="3505320"/>
            <a:ext cx="10515600" cy="1689949"/>
          </a:xfrm>
          <a:ln>
            <a:solidFill>
              <a:srgbClr val="002C50"/>
            </a:solidFill>
          </a:ln>
        </p:spPr>
      </p:pic>
    </p:spTree>
    <p:extLst>
      <p:ext uri="{BB962C8B-B14F-4D97-AF65-F5344CB8AC3E}">
        <p14:creationId xmlns:p14="http://schemas.microsoft.com/office/powerpoint/2010/main" val="406356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6E0E-8A88-4919-8D73-BF1183E0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to Create an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9F12D-F7CE-4CDA-843A-E2831ED41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2: Family Contact Validation</a:t>
            </a:r>
          </a:p>
        </p:txBody>
      </p:sp>
    </p:spTree>
    <p:extLst>
      <p:ext uri="{BB962C8B-B14F-4D97-AF65-F5344CB8AC3E}">
        <p14:creationId xmlns:p14="http://schemas.microsoft.com/office/powerpoint/2010/main" val="288649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041-7097-4BFA-B9A3-1880498E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Early ACCESS Family Contact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181069-1399-F069-B3BD-3FE4F4DCD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3000"/>
              </a:lnSpc>
            </a:pPr>
            <a:r>
              <a:rPr lang="en-US" sz="2100" dirty="0"/>
              <a:t>Family Contact Information in ACHIEVE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91DC-8845-4CDF-B056-8E5B21605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128834"/>
            <a:ext cx="5157787" cy="368458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000" dirty="0"/>
              <a:t>Family contact information is initially pulled once from Early ACCESS referral.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The IFSP team is responsible for verifying and updating family contact information in ACHIEVE on a regular basis.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CE9107-F25D-939F-4272-1BB7AA842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100" dirty="0"/>
              <a:t>Validate Information in the Family Contact Stepper</a:t>
            </a:r>
          </a:p>
        </p:txBody>
      </p:sp>
      <p:pic>
        <p:nvPicPr>
          <p:cNvPr id="12" name="Content Placeholder 11" descr="Validation screen for early access family contact information">
            <a:extLst>
              <a:ext uri="{FF2B5EF4-FFF2-40B4-BE49-F238E27FC236}">
                <a16:creationId xmlns:a16="http://schemas.microsoft.com/office/drawing/2014/main" id="{B52070C0-4E70-7D18-5EDD-FE81720475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11" y="2128834"/>
            <a:ext cx="5183187" cy="3100283"/>
          </a:xfrm>
          <a:ln>
            <a:solidFill>
              <a:srgbClr val="002C50"/>
            </a:solidFill>
          </a:ln>
        </p:spPr>
      </p:pic>
    </p:spTree>
    <p:extLst>
      <p:ext uri="{BB962C8B-B14F-4D97-AF65-F5344CB8AC3E}">
        <p14:creationId xmlns:p14="http://schemas.microsoft.com/office/powerpoint/2010/main" val="169849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5041-7097-4BFA-B9A3-1880498E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2"/>
            <a:ext cx="11852787" cy="737417"/>
          </a:xfrm>
        </p:spPr>
        <p:txBody>
          <a:bodyPr>
            <a:normAutofit/>
          </a:bodyPr>
          <a:lstStyle/>
          <a:p>
            <a:r>
              <a:rPr lang="en-US" dirty="0"/>
              <a:t>Validating Special Education Family Contact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181069-1399-F069-B3BD-3FE4F4DCD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100" dirty="0"/>
              <a:t>Family Contact Information in ACHIEVE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91DC-8845-4CDF-B056-8E5B21605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128834"/>
            <a:ext cx="5157787" cy="368458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000" dirty="0"/>
              <a:t>Family contact information is only pulled once from the local Student Information System.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The IEP team is responsible for verifying and updating family contact information in ACHIEVE on a regular basis.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CE9107-F25D-939F-4272-1BB7AA842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100" dirty="0"/>
              <a:t>Validate Information in the Family Contact Stepper</a:t>
            </a:r>
          </a:p>
        </p:txBody>
      </p:sp>
      <p:pic>
        <p:nvPicPr>
          <p:cNvPr id="10" name="Content Placeholder 9" descr="Validation screen for special education family contact information">
            <a:extLst>
              <a:ext uri="{FF2B5EF4-FFF2-40B4-BE49-F238E27FC236}">
                <a16:creationId xmlns:a16="http://schemas.microsoft.com/office/drawing/2014/main" id="{4478F819-9B5E-64F6-ADBF-93A6ACFCC3C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11" y="2128834"/>
            <a:ext cx="5183187" cy="3100283"/>
          </a:xfrm>
          <a:ln>
            <a:solidFill>
              <a:srgbClr val="002C50"/>
            </a:solidFill>
          </a:ln>
        </p:spPr>
      </p:pic>
    </p:spTree>
    <p:extLst>
      <p:ext uri="{BB962C8B-B14F-4D97-AF65-F5344CB8AC3E}">
        <p14:creationId xmlns:p14="http://schemas.microsoft.com/office/powerpoint/2010/main" val="11299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2A29-D053-7F33-8B81-D9F70BF4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 Family Contact Data Elements to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8A055-BDC9-14C7-460E-18232B0B3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258" y="1325385"/>
            <a:ext cx="10515599" cy="82391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100" dirty="0"/>
              <a:t>Review and confirm accuracy of family contact information stored in ACHIEVE with family members.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F078-87E5-BBCF-206B-BE5A69FEC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99" y="2149297"/>
            <a:ext cx="5157787" cy="453924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US" sz="2300" b="1" dirty="0">
                <a:solidFill>
                  <a:schemeClr val="accent1"/>
                </a:solidFill>
              </a:rPr>
              <a:t>Relationship Status</a:t>
            </a:r>
            <a:r>
              <a:rPr lang="en-US" sz="23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Confirm relationship type for each family contact.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Select/update corresponding relationship type from the drop-down menu as needed. 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Only </a:t>
            </a:r>
            <a:r>
              <a:rPr lang="en-US" dirty="0">
                <a:hlinkClick r:id="rId2"/>
              </a:rPr>
              <a:t>IDEA Parent</a:t>
            </a:r>
            <a:r>
              <a:rPr lang="en-US" dirty="0"/>
              <a:t> contacts will be eligible to create an account in the ACHIEVE Family Portal.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Surrogate decision-makers must be added and validated by select AEA staff.</a:t>
            </a:r>
          </a:p>
          <a:p>
            <a:pPr marL="0" indent="0">
              <a:lnSpc>
                <a:spcPct val="134000"/>
              </a:lnSpc>
              <a:spcBef>
                <a:spcPts val="1200"/>
              </a:spcBef>
              <a:buNone/>
            </a:pPr>
            <a:r>
              <a:rPr lang="en-US" sz="2300" b="1" dirty="0">
                <a:solidFill>
                  <a:schemeClr val="accent1"/>
                </a:solidFill>
              </a:rPr>
              <a:t>Email Address</a:t>
            </a:r>
            <a:r>
              <a:rPr lang="en-US" sz="23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Confirm the accuracy of each family contact’s email address or update as needed.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Each contact must have a unique email address. If a contact does not have a unique email address, leave the field blank. (Do NOT enter a fake email address as a placeholder!)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A2B4D-B26A-8230-787F-5B9638DEC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210" y="2149298"/>
            <a:ext cx="5183188" cy="425236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accent1"/>
                </a:solidFill>
              </a:rPr>
              <a:t>Validation Checkbox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After reviewing the relationship status and email address, select the Validated checkbox.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The </a:t>
            </a:r>
            <a:r>
              <a:rPr lang="en-US" sz="1400" i="1" dirty="0"/>
              <a:t>Invite to Portal</a:t>
            </a:r>
            <a:r>
              <a:rPr lang="en-US" sz="1400" dirty="0"/>
              <a:t> button will not be enabled until IDEA Parent information is validated.</a:t>
            </a:r>
          </a:p>
          <a:p>
            <a:pPr marL="0" indent="0">
              <a:lnSpc>
                <a:spcPct val="114000"/>
              </a:lnSpc>
              <a:spcBef>
                <a:spcPts val="8000"/>
              </a:spcBef>
              <a:buNone/>
            </a:pPr>
            <a:r>
              <a:rPr lang="en-US" sz="1800" b="1" dirty="0">
                <a:solidFill>
                  <a:schemeClr val="accent1"/>
                </a:solidFill>
              </a:rPr>
              <a:t>Exclude From Output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Selecting Yes will exclude email address information on finalized documents. </a:t>
            </a:r>
          </a:p>
          <a:p>
            <a:pPr lvl="1">
              <a:lnSpc>
                <a:spcPct val="114000"/>
              </a:lnSpc>
            </a:pPr>
            <a:r>
              <a:rPr lang="en-US" sz="1400" dirty="0"/>
              <a:t>Selecting No will include email address information on finalized documents.</a:t>
            </a:r>
          </a:p>
        </p:txBody>
      </p:sp>
    </p:spTree>
    <p:extLst>
      <p:ext uri="{BB962C8B-B14F-4D97-AF65-F5344CB8AC3E}">
        <p14:creationId xmlns:p14="http://schemas.microsoft.com/office/powerpoint/2010/main" val="326389929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owa Department of Education">
      <a:dk1>
        <a:sysClr val="windowText" lastClr="000000"/>
      </a:dk1>
      <a:lt1>
        <a:sysClr val="window" lastClr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artment branded template.pptx" id="{0B40A654-340A-4A68-9D90-F00228971883}" vid="{24737E32-622D-436C-8DD0-DB597522B2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Department branded template (1)</Template>
  <TotalTime>6849</TotalTime>
  <Words>2100</Words>
  <Application>Microsoft Office PowerPoint</Application>
  <PresentationFormat>Widescreen</PresentationFormat>
  <Paragraphs>195</Paragraphs>
  <Slides>32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Arial</vt:lpstr>
      <vt:lpstr>Calibri</vt:lpstr>
      <vt:lpstr>Theme1</vt:lpstr>
      <vt:lpstr>Supporting  ACHIEVE Family Portal  Engagement</vt:lpstr>
      <vt:lpstr>ACHIEVE Family Portal Accounts</vt:lpstr>
      <vt:lpstr>Requirements to Create an Account</vt:lpstr>
      <vt:lpstr>Obtaining Consent</vt:lpstr>
      <vt:lpstr>Obtaining Consent</vt:lpstr>
      <vt:lpstr>Requirements to Create an Account</vt:lpstr>
      <vt:lpstr>Validating Early ACCESS Family Contact Information</vt:lpstr>
      <vt:lpstr>Validating Special Education Family Contact Information</vt:lpstr>
      <vt:lpstr>EA Family Contact Data Elements to Review</vt:lpstr>
      <vt:lpstr>SE Family Contact Data Elements to Review</vt:lpstr>
      <vt:lpstr>Additional EA Family Contact Email Validation Tips </vt:lpstr>
      <vt:lpstr>Additional SE Family Contact Email Validation Tips </vt:lpstr>
      <vt:lpstr>Invite to Portal Button</vt:lpstr>
      <vt:lpstr>Requirements to Create an Account</vt:lpstr>
      <vt:lpstr>Receive Email Invitation</vt:lpstr>
      <vt:lpstr>Locating the Last 4 Digits of a Learner State ID</vt:lpstr>
      <vt:lpstr>Establish Connection to Learner(s)</vt:lpstr>
      <vt:lpstr>Complete Multi-Factor Authentication</vt:lpstr>
      <vt:lpstr>Troubleshooting Common Account Creation Issues</vt:lpstr>
      <vt:lpstr>Resources for Family Contacts</vt:lpstr>
      <vt:lpstr>Best Practices to Increase Family Engagement</vt:lpstr>
      <vt:lpstr>Understand and Promote Account Benefits</vt:lpstr>
      <vt:lpstr>Use Your Resources</vt:lpstr>
      <vt:lpstr>Family Portal Registration Workshop</vt:lpstr>
      <vt:lpstr>Best Practices to Increase Family Engagement</vt:lpstr>
      <vt:lpstr>Prior to the Meeting</vt:lpstr>
      <vt:lpstr>Leverage Templates and Resources</vt:lpstr>
      <vt:lpstr>Best Practices to Increase Family Engagement</vt:lpstr>
      <vt:lpstr>During the Meeting</vt:lpstr>
      <vt:lpstr>How Draft Documents Work</vt:lpstr>
      <vt:lpstr>Best Practices to Increase Family Engagement</vt:lpstr>
      <vt:lpstr>Provide Real-Time Progress Monitoring Data</vt:lpstr>
    </vt:vector>
  </TitlesOfParts>
  <Company>State of Iowa IDOE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Grundmeier, Shannon [IDOE]</dc:creator>
  <cp:lastModifiedBy>Albers, Lisa [IDOE]</cp:lastModifiedBy>
  <cp:revision>16</cp:revision>
  <dcterms:created xsi:type="dcterms:W3CDTF">2026-02-10T21:16:23Z</dcterms:created>
  <dcterms:modified xsi:type="dcterms:W3CDTF">2026-02-27T16:33:27Z</dcterms:modified>
</cp:coreProperties>
</file>