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266" r:id="rId3"/>
    <p:sldId id="268" r:id="rId4"/>
    <p:sldId id="265" r:id="rId5"/>
    <p:sldId id="269" r:id="rId6"/>
    <p:sldId id="270" r:id="rId7"/>
    <p:sldId id="296" r:id="rId8"/>
    <p:sldId id="271" r:id="rId9"/>
    <p:sldId id="273" r:id="rId10"/>
    <p:sldId id="274" r:id="rId11"/>
    <p:sldId id="275" r:id="rId12"/>
    <p:sldId id="303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94" r:id="rId21"/>
    <p:sldId id="291" r:id="rId22"/>
    <p:sldId id="289" r:id="rId23"/>
    <p:sldId id="293" r:id="rId24"/>
    <p:sldId id="284" r:id="rId25"/>
    <p:sldId id="285" r:id="rId26"/>
    <p:sldId id="304" r:id="rId27"/>
    <p:sldId id="286" r:id="rId28"/>
    <p:sldId id="290" r:id="rId29"/>
    <p:sldId id="307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47"/>
    <a:srgbClr val="FFC200"/>
    <a:srgbClr val="28317C"/>
    <a:srgbClr val="03617A"/>
    <a:srgbClr val="002C50"/>
    <a:srgbClr val="002A4B"/>
    <a:srgbClr val="2A54CE"/>
    <a:srgbClr val="807F80"/>
    <a:srgbClr val="005BA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86" autoAdjust="0"/>
  </p:normalViewPr>
  <p:slideViewPr>
    <p:cSldViewPr snapToGrid="0">
      <p:cViewPr varScale="1">
        <p:scale>
          <a:sx n="97" d="100"/>
          <a:sy n="97" d="100"/>
        </p:scale>
        <p:origin x="9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120" y="24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C305F5-F0DD-4300-8F2D-570062903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4C44F-0A5B-40B1-AAC2-735C4F1F0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9197-5DDD-4AE4-95A0-BF30D5F3130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3E2B1-4E03-4462-80FA-87624E50F8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FC4EE-A805-4114-8480-925C907E5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A2215-B781-43D0-B5B5-C2C79FDC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7DDFA-C63B-4B3F-B585-F9AC128C59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ABB1-7B44-4B29-B4BB-0797EE1D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3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49C12-D024-40FB-BD36-751317A1B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4" y="5866793"/>
            <a:ext cx="4996116" cy="4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74E76C-7E8E-4A34-94C9-4F7AB65D5B60}"/>
              </a:ext>
            </a:extLst>
          </p:cNvPr>
          <p:cNvSpPr/>
          <p:nvPr userDrawn="1"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004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74E76C-7E8E-4A34-94C9-4F7AB65D5B60}"/>
              </a:ext>
            </a:extLst>
          </p:cNvPr>
          <p:cNvSpPr/>
          <p:nvPr userDrawn="1"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1184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E65083-6693-3CB0-D442-1A682B24F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112" y="2660275"/>
            <a:ext cx="10829788" cy="3595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20607-4DEF-431C-A44B-C8511C6D22E3}"/>
              </a:ext>
            </a:extLst>
          </p:cNvPr>
          <p:cNvSpPr/>
          <p:nvPr userDrawn="1"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454" y="428017"/>
            <a:ext cx="7017449" cy="5906522"/>
          </a:xfrm>
        </p:spPr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540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20607-4DEF-431C-A44B-C8511C6D22E3}"/>
              </a:ext>
            </a:extLst>
          </p:cNvPr>
          <p:cNvSpPr/>
          <p:nvPr userDrawn="1"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29" y="428017"/>
            <a:ext cx="3540869" cy="27544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454" y="428017"/>
            <a:ext cx="7017449" cy="5906522"/>
          </a:xfrm>
        </p:spPr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FBFE98-1A16-0B99-11C1-13A28070F7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456" y="3541713"/>
            <a:ext cx="3541712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0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3A049F-0AA7-42BB-B95E-DA2BBB2C9B46}"/>
              </a:ext>
            </a:extLst>
          </p:cNvPr>
          <p:cNvSpPr/>
          <p:nvPr userDrawn="1"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7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99" y="1287166"/>
            <a:ext cx="5157787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99" y="2111078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5210" y="1287166"/>
            <a:ext cx="5183188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5210" y="2111078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84C21-9CF9-0ED1-8096-239865946BB2}"/>
              </a:ext>
            </a:extLst>
          </p:cNvPr>
          <p:cNvSpPr/>
          <p:nvPr userDrawn="1"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3B4006-B6A5-D069-2BE7-6253B91C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27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4634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  <p:sldLayoutId id="2147483657" r:id="rId5"/>
    <p:sldLayoutId id="2147483651" r:id="rId6"/>
    <p:sldLayoutId id="214748365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-achieve@iowa.gov" TargetMode="External"/><Relationship Id="rId7" Type="http://schemas.openxmlformats.org/officeDocument/2006/relationships/hyperlink" Target="https://achieve-family-portal-achievesupport.happyfox.com/n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e.iowa.gov/media/11070/download?inline" TargetMode="External"/><Relationship Id="rId5" Type="http://schemas.openxmlformats.org/officeDocument/2006/relationships/hyperlink" Target="https://educate.iowa.gov/media/10762/download?inline" TargetMode="External"/><Relationship Id="rId4" Type="http://schemas.openxmlformats.org/officeDocument/2006/relationships/hyperlink" Target="https://educate.iowa.gov/media/10903/download?inlin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e.iowa.gov/media/10763/download?inline" TargetMode="External"/><Relationship Id="rId3" Type="http://schemas.openxmlformats.org/officeDocument/2006/relationships/hyperlink" Target="https://educate.iowa.gov/media/10903/download?inline" TargetMode="External"/><Relationship Id="rId7" Type="http://schemas.openxmlformats.org/officeDocument/2006/relationships/hyperlink" Target="https://achieve.iowa.gov/auth/family/login" TargetMode="External"/><Relationship Id="rId12" Type="http://schemas.openxmlformats.org/officeDocument/2006/relationships/hyperlink" Target="https://educate.iowa.gov/pk-12/special-education/parent-information/achieve-family-portal/achieve-family-portal-frequently-asked-questions-families" TargetMode="External"/><Relationship Id="rId2" Type="http://schemas.openxmlformats.org/officeDocument/2006/relationships/hyperlink" Target="https://educate.iowa.gov/achieve-family-por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cate.iowa.gov/media/10762/download?inline" TargetMode="External"/><Relationship Id="rId11" Type="http://schemas.openxmlformats.org/officeDocument/2006/relationships/hyperlink" Target="https://educate.iowa.gov/media/10936/download?inline" TargetMode="External"/><Relationship Id="rId5" Type="http://schemas.openxmlformats.org/officeDocument/2006/relationships/hyperlink" Target="https://educate.iowa.gov/media/11071/download?inline" TargetMode="External"/><Relationship Id="rId10" Type="http://schemas.openxmlformats.org/officeDocument/2006/relationships/hyperlink" Target="https://www.youtube.com/watch?v=Q1LcDhDIUV8" TargetMode="External"/><Relationship Id="rId4" Type="http://schemas.openxmlformats.org/officeDocument/2006/relationships/hyperlink" Target="https://educate.iowa.gov/media/11045/download?inline" TargetMode="External"/><Relationship Id="rId9" Type="http://schemas.openxmlformats.org/officeDocument/2006/relationships/hyperlink" Target="https://educate.iowa.gov/media/10764/download?inlin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1LcDhDIUV8" TargetMode="External"/><Relationship Id="rId3" Type="http://schemas.openxmlformats.org/officeDocument/2006/relationships/hyperlink" Target="https://educate.iowa.gov/pk-12/special-education/programs-services/achieve#:~:text=Sample%20Communication%20Guides" TargetMode="External"/><Relationship Id="rId7" Type="http://schemas.openxmlformats.org/officeDocument/2006/relationships/hyperlink" Target="https://educate.iowa.gov/media/10764/download?inline" TargetMode="External"/><Relationship Id="rId12" Type="http://schemas.openxmlformats.org/officeDocument/2006/relationships/hyperlink" Target="https://educate.iowa.gov/media/10927/download?inline" TargetMode="External"/><Relationship Id="rId2" Type="http://schemas.openxmlformats.org/officeDocument/2006/relationships/hyperlink" Target="https://educate.iowa.gov/pk-12/special-education/programs-services/achieve#:~:text=Back%20to%20top-,ACHIEVE%20Family%20Portal%20Toolkit%20for%20AEA%20%26%20Schools,-ACHIEVE%20Family%20Por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cate.iowa.gov/media/10763/download?inline" TargetMode="External"/><Relationship Id="rId11" Type="http://schemas.openxmlformats.org/officeDocument/2006/relationships/hyperlink" Target="https://educate.iowa.gov/media/10926/download?inline" TargetMode="External"/><Relationship Id="rId5" Type="http://schemas.openxmlformats.org/officeDocument/2006/relationships/hyperlink" Target="https://educate.iowa.gov/media/11740/download?inline" TargetMode="External"/><Relationship Id="rId10" Type="http://schemas.openxmlformats.org/officeDocument/2006/relationships/hyperlink" Target="https://educate.iowa.gov/pk-12/special-education/programs-services/achieve/achieve-family-portal-frequently-asked-questions-aea-schools" TargetMode="External"/><Relationship Id="rId4" Type="http://schemas.openxmlformats.org/officeDocument/2006/relationships/hyperlink" Target="https://educate.iowa.gov/media/11739/download?inline" TargetMode="External"/><Relationship Id="rId9" Type="http://schemas.openxmlformats.org/officeDocument/2006/relationships/hyperlink" Target="https://educate.iowa.gov/media/10936/download?inli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10764/download?inline" TargetMode="External"/><Relationship Id="rId2" Type="http://schemas.openxmlformats.org/officeDocument/2006/relationships/hyperlink" Target="https://educate.iowa.gov/media/10763/download?inlin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cate.iowa.gov/media/10903/download?inline" TargetMode="External"/><Relationship Id="rId4" Type="http://schemas.openxmlformats.org/officeDocument/2006/relationships/hyperlink" Target="https://educate.iowa.gov/media/10762/download?inlin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ucate.iowa.gov/pk-12/special-education/programs-services/achieve#:~:text=Sample%20Communication%20Guides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cate.iowa.gov/media/10763/download?inline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parent-information/achieve-family-portal/achieve-family-portal-frequently-asked-questions-families" TargetMode="External"/><Relationship Id="rId2" Type="http://schemas.openxmlformats.org/officeDocument/2006/relationships/hyperlink" Target="https://educate.iowa.gov/pk-12/special-education/programs-services/achie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e.iowa.gov/media/11045/download?inline" TargetMode="External"/><Relationship Id="rId5" Type="http://schemas.openxmlformats.org/officeDocument/2006/relationships/hyperlink" Target="mailto:achievesupport@iowa.gov" TargetMode="External"/><Relationship Id="rId4" Type="http://schemas.openxmlformats.org/officeDocument/2006/relationships/hyperlink" Target="https://achieve-family-portal-achievesupport.happyfox.com/ne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e.iowa.gov/media/10932/download?inlin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cate.iowa.gov/media/11966/download?inline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4660-1ACE-4DA1-82E3-FB71D75C2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Supporting </a:t>
            </a:r>
            <a:br>
              <a:rPr lang="en-US" dirty="0"/>
            </a:br>
            <a:r>
              <a:rPr lang="en-US" dirty="0"/>
              <a:t>ACHIEVE Family Portal </a:t>
            </a:r>
            <a:br>
              <a:rPr lang="en-US" dirty="0"/>
            </a:br>
            <a:r>
              <a:rPr lang="en-US" dirty="0"/>
              <a:t>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61A98-2BF3-417C-A882-51BFC7A4D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16-17, 2026</a:t>
            </a:r>
          </a:p>
        </p:txBody>
      </p:sp>
    </p:spTree>
    <p:extLst>
      <p:ext uri="{BB962C8B-B14F-4D97-AF65-F5344CB8AC3E}">
        <p14:creationId xmlns:p14="http://schemas.microsoft.com/office/powerpoint/2010/main" val="79044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3: ACHIEVE Family Portal Account Registration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/>
          </p:cNvSpPr>
          <p:nvPr/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Requirements to Create an Account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Receive Email Invitation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8AB86A-D76B-C00D-6062-F15728B5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5"/>
            <a:ext cx="10813776" cy="859722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IDEA Parent contacts who have been invited to the portal will receive an email invitation to create an account.</a:t>
            </a:r>
          </a:p>
        </p:txBody>
      </p:sp>
      <p:pic>
        <p:nvPicPr>
          <p:cNvPr id="22" name="Picture Placeholder 21" descr="A screenshot of a Invite to Portal email sent to family contacts.">
            <a:extLst>
              <a:ext uri="{FF2B5EF4-FFF2-40B4-BE49-F238E27FC236}">
                <a16:creationId xmlns:a16="http://schemas.microsoft.com/office/drawing/2014/main" id="{44274CBC-CDAF-FE69-E695-9DA12ECA8A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3" r="-74" b="-980"/>
          <a:stretch/>
        </p:blipFill>
        <p:spPr>
          <a:xfrm>
            <a:off x="2636498" y="2166153"/>
            <a:ext cx="6675120" cy="4371184"/>
          </a:xfrm>
        </p:spPr>
      </p:pic>
    </p:spTree>
    <p:extLst>
      <p:ext uri="{BB962C8B-B14F-4D97-AF65-F5344CB8AC3E}">
        <p14:creationId xmlns:p14="http://schemas.microsoft.com/office/powerpoint/2010/main" val="60589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DFBE84-DCDF-3C51-AA99-6DD931CF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42" y="1599870"/>
            <a:ext cx="3540869" cy="1942321"/>
          </a:xfrm>
        </p:spPr>
        <p:txBody>
          <a:bodyPr/>
          <a:lstStyle/>
          <a:p>
            <a:r>
              <a:rPr lang="en-US" dirty="0"/>
              <a:t>Locating the Last 4 Digits of a Learner State 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67F166-C2B0-D658-C656-9DC0C326B5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2299" y="3806639"/>
            <a:ext cx="3541712" cy="149998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bg1"/>
                </a:solidFill>
              </a:rPr>
              <a:t>State ID information can be found at the top of the Learner Dashboard page and on the </a:t>
            </a:r>
            <a:r>
              <a:rPr lang="en-US" sz="2100" b="1" i="1" dirty="0">
                <a:solidFill>
                  <a:schemeClr val="bg1"/>
                </a:solidFill>
              </a:rPr>
              <a:t>Family Portal Access Report</a:t>
            </a:r>
            <a:r>
              <a:rPr lang="en-US" sz="2100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screenshot of ACHIEVE Learner Management header displaying where to find learner's State ID.">
            <a:extLst>
              <a:ext uri="{FF2B5EF4-FFF2-40B4-BE49-F238E27FC236}">
                <a16:creationId xmlns:a16="http://schemas.microsoft.com/office/drawing/2014/main" id="{EC1F5249-6D49-7B40-94E1-4837CC1C2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44" y="1489229"/>
            <a:ext cx="7856818" cy="3879542"/>
          </a:xfrm>
        </p:spPr>
      </p:pic>
    </p:spTree>
    <p:extLst>
      <p:ext uri="{BB962C8B-B14F-4D97-AF65-F5344CB8AC3E}">
        <p14:creationId xmlns:p14="http://schemas.microsoft.com/office/powerpoint/2010/main" val="315830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Connection to Learner(s)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800" y="1280590"/>
            <a:ext cx="3248894" cy="4575095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IDEA Parents must</a:t>
            </a:r>
            <a:r>
              <a:rPr lang="en-US" dirty="0"/>
              <a:t> validate data elements for each learner to establish a connection to data from ACHIEVE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n-US" b="1" dirty="0"/>
              <a:t>IFSP teams must </a:t>
            </a:r>
            <a:r>
              <a:rPr lang="en-US" dirty="0"/>
              <a:t>provide IDEA Parents with the </a:t>
            </a:r>
            <a:r>
              <a:rPr lang="en-US" dirty="0">
                <a:highlight>
                  <a:srgbClr val="FFC200"/>
                </a:highlight>
              </a:rPr>
              <a:t>last 4 digits of the each learner’s State ID</a:t>
            </a:r>
            <a:r>
              <a:rPr lang="en-US" dirty="0"/>
              <a:t> to support connection to the ACHIEVE Family Portal</a:t>
            </a:r>
          </a:p>
        </p:txBody>
      </p:sp>
      <p:pic>
        <p:nvPicPr>
          <p:cNvPr id="8" name="Content Placeholder 7" descr="A screenshot of ACHIEVE Family Portal account registration form.">
            <a:extLst>
              <a:ext uri="{FF2B5EF4-FFF2-40B4-BE49-F238E27FC236}">
                <a16:creationId xmlns:a16="http://schemas.microsoft.com/office/drawing/2014/main" id="{B42DDD5A-D835-F46F-7E56-F65F94239A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4" y="1280591"/>
            <a:ext cx="6888062" cy="4575096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426724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Multi-Factor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02" y="1288674"/>
            <a:ext cx="10813776" cy="118408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After successfully creating an account, family members must enter a 6-digit verification code, sent to their email address, before accessing ACHIEVE data.</a:t>
            </a:r>
          </a:p>
        </p:txBody>
      </p:sp>
      <p:pic>
        <p:nvPicPr>
          <p:cNvPr id="6" name="Picture Placeholder 5" descr="A screenshot of multi-factor verification code sent to ACHIEVE Family Portal account holders.">
            <a:extLst>
              <a:ext uri="{FF2B5EF4-FFF2-40B4-BE49-F238E27FC236}">
                <a16:creationId xmlns:a16="http://schemas.microsoft.com/office/drawing/2014/main" id="{116164F0-BFA9-4698-5F59-2AA1F62D39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" r="-225"/>
          <a:stretch/>
        </p:blipFill>
        <p:spPr>
          <a:xfrm>
            <a:off x="456145" y="2832100"/>
            <a:ext cx="11269690" cy="3595688"/>
          </a:xfrm>
        </p:spPr>
      </p:pic>
    </p:spTree>
    <p:extLst>
      <p:ext uri="{BB962C8B-B14F-4D97-AF65-F5344CB8AC3E}">
        <p14:creationId xmlns:p14="http://schemas.microsoft.com/office/powerpoint/2010/main" val="278114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Common Account Creation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326894"/>
            <a:ext cx="10813776" cy="4886514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b="1" dirty="0"/>
              <a:t>Not Receiving Invitation</a:t>
            </a:r>
            <a:r>
              <a:rPr lang="en-US" sz="2400" dirty="0"/>
              <a:t>: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Verify that the email address in the Family Contact stepper is correct.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Confirm professional email address is not stored in ACHIEVE Family Contact table.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Suggest family members add </a:t>
            </a:r>
            <a:r>
              <a:rPr lang="en-US" sz="1900" dirty="0">
                <a:hlinkClick r:id="rId3"/>
              </a:rPr>
              <a:t>no-reply-achieve@iowa.gov</a:t>
            </a:r>
            <a:r>
              <a:rPr lang="en-US" sz="1900" dirty="0"/>
              <a:t> to their email contact list.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endParaRPr lang="en-US" sz="1900" dirty="0"/>
          </a:p>
          <a:p>
            <a:pPr fontAlgn="base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 dirty="0"/>
              <a:t>Unable to Complete Account Registration</a:t>
            </a:r>
            <a:r>
              <a:rPr lang="en-US" sz="2400" dirty="0"/>
              <a:t>: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Confirm the family member is entering the last 4 digits of the learner’s State ID (in lieu of SSN or School ID).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Share the </a:t>
            </a:r>
            <a:r>
              <a:rPr lang="en-US" sz="1900" dirty="0">
                <a:hlinkClick r:id="rId4"/>
              </a:rPr>
              <a:t>Quick Start - Create Your Account</a:t>
            </a:r>
            <a:r>
              <a:rPr lang="en-US" sz="1900" dirty="0"/>
              <a:t> guide for additional support.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Share the </a:t>
            </a:r>
            <a:r>
              <a:rPr lang="en-US" sz="1900" dirty="0">
                <a:hlinkClick r:id="rId5"/>
              </a:rPr>
              <a:t>Language Translation Guide</a:t>
            </a:r>
            <a:r>
              <a:rPr lang="en-US" sz="1900" dirty="0"/>
              <a:t> for help translating a web page or a PDF into a preferred language.</a:t>
            </a:r>
          </a:p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endParaRPr lang="en-US" sz="2400" dirty="0"/>
          </a:p>
          <a:p>
            <a:pPr fontAlgn="base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 dirty="0"/>
              <a:t>Still Having Difficulty?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Refer to the </a:t>
            </a:r>
            <a:r>
              <a:rPr lang="en-US" sz="1900" dirty="0">
                <a:hlinkClick r:id="rId6"/>
              </a:rPr>
              <a:t>Family Support Guide</a:t>
            </a:r>
            <a:r>
              <a:rPr lang="en-US" sz="1900" dirty="0"/>
              <a:t>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Encourage the family member to submit an </a:t>
            </a:r>
            <a:r>
              <a:rPr lang="en-US" sz="1900" dirty="0">
                <a:hlinkClick r:id="rId7"/>
              </a:rPr>
              <a:t>ACHIEVE Family Portal Support Request</a:t>
            </a:r>
            <a:r>
              <a:rPr lang="en-US" sz="1900" dirty="0"/>
              <a:t> for assistance.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5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Family Contacts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50004-259E-76AF-C3DB-6D2E2CC3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172" y="1316508"/>
            <a:ext cx="10924827" cy="823912"/>
          </a:xfrm>
        </p:spPr>
        <p:txBody>
          <a:bodyPr>
            <a:normAutofit/>
          </a:bodyPr>
          <a:lstStyle/>
          <a:p>
            <a:r>
              <a:rPr lang="en-US" sz="2100" dirty="0"/>
              <a:t>The </a:t>
            </a:r>
            <a:r>
              <a:rPr lang="en-US" sz="2100" dirty="0">
                <a:hlinkClick r:id="rId2"/>
              </a:rPr>
              <a:t>ACHIEVE Family Portal</a:t>
            </a:r>
            <a:r>
              <a:rPr lang="en-US" sz="2100" dirty="0"/>
              <a:t> web page contains many resources for family members.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022298"/>
            <a:ext cx="5157787" cy="368458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b="1" dirty="0"/>
              <a:t>Family Member User Guides</a:t>
            </a:r>
          </a:p>
          <a:p>
            <a:pPr lvl="1">
              <a:lnSpc>
                <a:spcPct val="114000"/>
              </a:lnSpc>
              <a:buClr>
                <a:schemeClr val="tx1"/>
              </a:buClr>
            </a:pP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Creation Quick Start Guide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4"/>
              </a:rPr>
              <a:t>Complete User Guide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5"/>
              </a:rPr>
              <a:t>Interactive Activity Guide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6"/>
              </a:rPr>
              <a:t>Language Translation Guide</a:t>
            </a:r>
            <a:endParaRPr lang="en-US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>
                <a:hlinkClick r:id="rId7"/>
              </a:rPr>
              <a:t>ACHIEVE Family Portal Account Sign In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D6BC6-7738-8FCA-C637-20EF2CDA3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022298"/>
            <a:ext cx="5183188" cy="368458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b="1" dirty="0"/>
              <a:t>What is the ACHIEVE Family Portal?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hlinkClick r:id="rId8"/>
              </a:rPr>
              <a:t>Early ACCESS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9"/>
              </a:rPr>
              <a:t>Special Education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10"/>
              </a:rPr>
              <a:t>Overview Video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n-US" dirty="0">
                <a:hlinkClick r:id="rId11"/>
              </a:rPr>
              <a:t>Who is eligible to create an account?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n-US" dirty="0">
                <a:hlinkClick r:id="rId12"/>
              </a:rPr>
              <a:t>Other Frequently Asked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1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 to Increase Knowledge &amp; Awareness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/>
          </p:cNvSpPr>
          <p:nvPr/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Best Practices to Increase Family Engagement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1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and Promote Account Benefits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4B28AB-40C2-0007-BB6E-4A3DF5E1DC58}"/>
              </a:ext>
            </a:extLst>
          </p:cNvPr>
          <p:cNvSpPr/>
          <p:nvPr/>
        </p:nvSpPr>
        <p:spPr>
          <a:xfrm>
            <a:off x="593801" y="1583143"/>
            <a:ext cx="3351867" cy="1309953"/>
          </a:xfrm>
          <a:custGeom>
            <a:avLst/>
            <a:gdLst>
              <a:gd name="connsiteX0" fmla="*/ 0 w 3351867"/>
              <a:gd name="connsiteY0" fmla="*/ 0 h 1309953"/>
              <a:gd name="connsiteX1" fmla="*/ 3351867 w 3351867"/>
              <a:gd name="connsiteY1" fmla="*/ 0 h 1309953"/>
              <a:gd name="connsiteX2" fmla="*/ 3351867 w 3351867"/>
              <a:gd name="connsiteY2" fmla="*/ 1309953 h 1309953"/>
              <a:gd name="connsiteX3" fmla="*/ 0 w 3351867"/>
              <a:gd name="connsiteY3" fmla="*/ 1309953 h 1309953"/>
              <a:gd name="connsiteX4" fmla="*/ 0 w 3351867"/>
              <a:gd name="connsiteY4" fmla="*/ 0 h 13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867" h="1309953">
                <a:moveTo>
                  <a:pt x="0" y="0"/>
                </a:moveTo>
                <a:lnTo>
                  <a:pt x="3351867" y="0"/>
                </a:lnTo>
                <a:lnTo>
                  <a:pt x="3351867" y="1309953"/>
                </a:lnTo>
                <a:lnTo>
                  <a:pt x="0" y="1309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 dirty="0"/>
              <a:t>Stay Engaged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E14B98-1A8E-CA0D-273F-3DF1D87B7FD8}"/>
              </a:ext>
            </a:extLst>
          </p:cNvPr>
          <p:cNvSpPr/>
          <p:nvPr/>
        </p:nvSpPr>
        <p:spPr>
          <a:xfrm>
            <a:off x="593801" y="2893096"/>
            <a:ext cx="3351867" cy="3077145"/>
          </a:xfrm>
          <a:custGeom>
            <a:avLst/>
            <a:gdLst>
              <a:gd name="connsiteX0" fmla="*/ 0 w 3351867"/>
              <a:gd name="connsiteY0" fmla="*/ 0 h 3077145"/>
              <a:gd name="connsiteX1" fmla="*/ 3351867 w 3351867"/>
              <a:gd name="connsiteY1" fmla="*/ 0 h 3077145"/>
              <a:gd name="connsiteX2" fmla="*/ 3351867 w 3351867"/>
              <a:gd name="connsiteY2" fmla="*/ 3077145 h 3077145"/>
              <a:gd name="connsiteX3" fmla="*/ 0 w 3351867"/>
              <a:gd name="connsiteY3" fmla="*/ 3077145 h 3077145"/>
              <a:gd name="connsiteX4" fmla="*/ 0 w 3351867"/>
              <a:gd name="connsiteY4" fmla="*/ 0 h 307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867" h="3077145">
                <a:moveTo>
                  <a:pt x="0" y="0"/>
                </a:moveTo>
                <a:lnTo>
                  <a:pt x="3351867" y="0"/>
                </a:lnTo>
                <a:lnTo>
                  <a:pt x="3351867" y="3077145"/>
                </a:lnTo>
                <a:lnTo>
                  <a:pt x="0" y="3077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Review meeting notices, Prior Written notices and upcoming deadlines</a:t>
            </a:r>
          </a:p>
          <a:p>
            <a:pPr marL="228600" lvl="1" indent="-228600" algn="l" defTabSz="8890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Encourage participation by inviting your learner to create an account</a:t>
            </a:r>
          </a:p>
          <a:p>
            <a:pPr marL="228600" lvl="1" indent="-228600" algn="l" defTabSz="8890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Complete annual family engagement surveys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816950A-A53D-943C-4895-04076F736B82}"/>
              </a:ext>
            </a:extLst>
          </p:cNvPr>
          <p:cNvSpPr/>
          <p:nvPr/>
        </p:nvSpPr>
        <p:spPr>
          <a:xfrm>
            <a:off x="4414930" y="1583143"/>
            <a:ext cx="3351867" cy="1309953"/>
          </a:xfrm>
          <a:custGeom>
            <a:avLst/>
            <a:gdLst>
              <a:gd name="connsiteX0" fmla="*/ 0 w 3351867"/>
              <a:gd name="connsiteY0" fmla="*/ 0 h 1309953"/>
              <a:gd name="connsiteX1" fmla="*/ 3351867 w 3351867"/>
              <a:gd name="connsiteY1" fmla="*/ 0 h 1309953"/>
              <a:gd name="connsiteX2" fmla="*/ 3351867 w 3351867"/>
              <a:gd name="connsiteY2" fmla="*/ 1309953 h 1309953"/>
              <a:gd name="connsiteX3" fmla="*/ 0 w 3351867"/>
              <a:gd name="connsiteY3" fmla="*/ 1309953 h 1309953"/>
              <a:gd name="connsiteX4" fmla="*/ 0 w 3351867"/>
              <a:gd name="connsiteY4" fmla="*/ 0 h 13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867" h="1309953">
                <a:moveTo>
                  <a:pt x="0" y="0"/>
                </a:moveTo>
                <a:lnTo>
                  <a:pt x="3351867" y="0"/>
                </a:lnTo>
                <a:lnTo>
                  <a:pt x="3351867" y="1309953"/>
                </a:lnTo>
                <a:lnTo>
                  <a:pt x="0" y="1309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 dirty="0"/>
              <a:t>Prepare for Meetings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199A7D-698E-0C70-45F0-1426A21FF8C9}"/>
              </a:ext>
            </a:extLst>
          </p:cNvPr>
          <p:cNvSpPr/>
          <p:nvPr/>
        </p:nvSpPr>
        <p:spPr>
          <a:xfrm>
            <a:off x="4414930" y="2893096"/>
            <a:ext cx="3351867" cy="3077145"/>
          </a:xfrm>
          <a:custGeom>
            <a:avLst/>
            <a:gdLst>
              <a:gd name="connsiteX0" fmla="*/ 0 w 3351867"/>
              <a:gd name="connsiteY0" fmla="*/ 0 h 3077145"/>
              <a:gd name="connsiteX1" fmla="*/ 3351867 w 3351867"/>
              <a:gd name="connsiteY1" fmla="*/ 0 h 3077145"/>
              <a:gd name="connsiteX2" fmla="*/ 3351867 w 3351867"/>
              <a:gd name="connsiteY2" fmla="*/ 3077145 h 3077145"/>
              <a:gd name="connsiteX3" fmla="*/ 0 w 3351867"/>
              <a:gd name="connsiteY3" fmla="*/ 3077145 h 3077145"/>
              <a:gd name="connsiteX4" fmla="*/ 0 w 3351867"/>
              <a:gd name="connsiteY4" fmla="*/ 0 h 307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867" h="3077145">
                <a:moveTo>
                  <a:pt x="0" y="0"/>
                </a:moveTo>
                <a:lnTo>
                  <a:pt x="3351867" y="0"/>
                </a:lnTo>
                <a:lnTo>
                  <a:pt x="3351867" y="3077145"/>
                </a:lnTo>
                <a:lnTo>
                  <a:pt x="0" y="3077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Review the Procedural Safeguards Manual for Parents</a:t>
            </a:r>
          </a:p>
          <a:p>
            <a:pPr marL="228600" lvl="1" indent="-228600" algn="l" defTabSz="8890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Print requested consent forms or provide digital signature</a:t>
            </a:r>
          </a:p>
          <a:p>
            <a:pPr marL="228600" lvl="1" indent="-228600" algn="l" defTabSz="8890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Review draft documents (if shared by team)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7CB439-2DD8-BBA5-1DD0-680EB5709BAC}"/>
              </a:ext>
            </a:extLst>
          </p:cNvPr>
          <p:cNvSpPr/>
          <p:nvPr/>
        </p:nvSpPr>
        <p:spPr>
          <a:xfrm>
            <a:off x="8236059" y="1583143"/>
            <a:ext cx="3351867" cy="1309953"/>
          </a:xfrm>
          <a:custGeom>
            <a:avLst/>
            <a:gdLst>
              <a:gd name="connsiteX0" fmla="*/ 0 w 3351867"/>
              <a:gd name="connsiteY0" fmla="*/ 0 h 1309953"/>
              <a:gd name="connsiteX1" fmla="*/ 3351867 w 3351867"/>
              <a:gd name="connsiteY1" fmla="*/ 0 h 1309953"/>
              <a:gd name="connsiteX2" fmla="*/ 3351867 w 3351867"/>
              <a:gd name="connsiteY2" fmla="*/ 1309953 h 1309953"/>
              <a:gd name="connsiteX3" fmla="*/ 0 w 3351867"/>
              <a:gd name="connsiteY3" fmla="*/ 1309953 h 1309953"/>
              <a:gd name="connsiteX4" fmla="*/ 0 w 3351867"/>
              <a:gd name="connsiteY4" fmla="*/ 0 h 13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867" h="1309953">
                <a:moveTo>
                  <a:pt x="0" y="0"/>
                </a:moveTo>
                <a:lnTo>
                  <a:pt x="3351867" y="0"/>
                </a:lnTo>
                <a:lnTo>
                  <a:pt x="3351867" y="1309953"/>
                </a:lnTo>
                <a:lnTo>
                  <a:pt x="0" y="1309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 dirty="0"/>
              <a:t>Track</a:t>
            </a:r>
            <a:r>
              <a:rPr lang="en-US" sz="3800" kern="1200" dirty="0"/>
              <a:t> </a:t>
            </a:r>
            <a:r>
              <a:rPr lang="en-US" sz="3800" b="1" kern="1200" dirty="0"/>
              <a:t>Progress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C1F6E6-9ED3-5674-3B12-FFA508E98AB8}"/>
              </a:ext>
            </a:extLst>
          </p:cNvPr>
          <p:cNvSpPr/>
          <p:nvPr/>
        </p:nvSpPr>
        <p:spPr>
          <a:xfrm>
            <a:off x="8236059" y="2893096"/>
            <a:ext cx="3351867" cy="3077145"/>
          </a:xfrm>
          <a:custGeom>
            <a:avLst/>
            <a:gdLst>
              <a:gd name="connsiteX0" fmla="*/ 0 w 3351867"/>
              <a:gd name="connsiteY0" fmla="*/ 0 h 3077145"/>
              <a:gd name="connsiteX1" fmla="*/ 3351867 w 3351867"/>
              <a:gd name="connsiteY1" fmla="*/ 0 h 3077145"/>
              <a:gd name="connsiteX2" fmla="*/ 3351867 w 3351867"/>
              <a:gd name="connsiteY2" fmla="*/ 3077145 h 3077145"/>
              <a:gd name="connsiteX3" fmla="*/ 0 w 3351867"/>
              <a:gd name="connsiteY3" fmla="*/ 3077145 h 3077145"/>
              <a:gd name="connsiteX4" fmla="*/ 0 w 3351867"/>
              <a:gd name="connsiteY4" fmla="*/ 0 h 307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867" h="3077145">
                <a:moveTo>
                  <a:pt x="0" y="0"/>
                </a:moveTo>
                <a:lnTo>
                  <a:pt x="3351867" y="0"/>
                </a:lnTo>
                <a:lnTo>
                  <a:pt x="3351867" y="3077145"/>
                </a:lnTo>
                <a:lnTo>
                  <a:pt x="0" y="3077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Review, download and/or print records anytime</a:t>
            </a:r>
          </a:p>
          <a:p>
            <a:pPr marL="228600" lvl="1" indent="-228600" algn="l" defTabSz="8890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See real-time progress towards outcomes/goals</a:t>
            </a:r>
          </a:p>
          <a:p>
            <a:pPr marL="228600" lvl="1" indent="-228600" algn="l" defTabSz="8890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2000" kern="1200" dirty="0"/>
              <a:t>Support transitions in development and learning</a:t>
            </a:r>
          </a:p>
        </p:txBody>
      </p:sp>
    </p:spTree>
    <p:extLst>
      <p:ext uri="{BB962C8B-B14F-4D97-AF65-F5344CB8AC3E}">
        <p14:creationId xmlns:p14="http://schemas.microsoft.com/office/powerpoint/2010/main" val="191631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DE7A4-9BEB-CAC0-3043-54051E39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386"/>
            <a:ext cx="10515599" cy="823912"/>
          </a:xfrm>
        </p:spPr>
        <p:txBody>
          <a:bodyPr>
            <a:normAutofit/>
          </a:bodyPr>
          <a:lstStyle/>
          <a:p>
            <a:r>
              <a:rPr lang="en-US" sz="2100" dirty="0"/>
              <a:t>The </a:t>
            </a:r>
            <a:r>
              <a:rPr lang="en-US" sz="2100" dirty="0">
                <a:hlinkClick r:id="rId2"/>
              </a:rPr>
              <a:t>ACHIEVE</a:t>
            </a:r>
            <a:r>
              <a:rPr lang="en-US" sz="2100" dirty="0"/>
              <a:t> web page contains many resources for AEA, CHSC, and LEA staff.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022298"/>
            <a:ext cx="5157787" cy="3684588"/>
          </a:xfrm>
        </p:spPr>
        <p:txBody>
          <a:bodyPr/>
          <a:lstStyle/>
          <a:p>
            <a:pPr lvl="1">
              <a:lnSpc>
                <a:spcPct val="114000"/>
              </a:lnSpc>
            </a:pPr>
            <a:r>
              <a:rPr lang="en-US" sz="2100" b="1" dirty="0">
                <a:hlinkClick r:id="rId3"/>
              </a:rPr>
              <a:t>Sample Communication Guides</a:t>
            </a:r>
            <a:r>
              <a:rPr lang="en-US" sz="2100" b="1" dirty="0"/>
              <a:t> </a:t>
            </a:r>
            <a:r>
              <a:rPr lang="en-US" sz="2100" dirty="0"/>
              <a:t>contain templates that can be used for newsletters, social media posts, email announcements, web page content and more.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100" b="1" dirty="0"/>
              <a:t>Quick Start Guides for Staff:</a:t>
            </a:r>
          </a:p>
          <a:p>
            <a:pPr lvl="2">
              <a:lnSpc>
                <a:spcPct val="114000"/>
              </a:lnSpc>
            </a:pPr>
            <a:r>
              <a:rPr lang="en-US" sz="1800" dirty="0">
                <a:hlinkClick r:id="rId4"/>
              </a:rPr>
              <a:t>Early ACCESS Team Members</a:t>
            </a:r>
            <a:endParaRPr lang="en-US" sz="1800" dirty="0"/>
          </a:p>
          <a:p>
            <a:pPr lvl="2">
              <a:lnSpc>
                <a:spcPct val="114000"/>
              </a:lnSpc>
            </a:pPr>
            <a:r>
              <a:rPr lang="en-US" sz="1800" dirty="0">
                <a:hlinkClick r:id="rId5"/>
              </a:rPr>
              <a:t>Special Education Team Members</a:t>
            </a: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1D266-A196-3008-8BE1-91D2C31C3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022298"/>
            <a:ext cx="5183188" cy="3684588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What is the ACHIEVE Family Portal?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hlinkClick r:id="rId6"/>
              </a:rPr>
              <a:t>Early ACCESS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7"/>
              </a:rPr>
              <a:t>Special Education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8"/>
              </a:rPr>
              <a:t>Overview Video</a:t>
            </a:r>
            <a:endParaRPr lang="en-US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b="1" dirty="0">
                <a:hlinkClick r:id="rId9"/>
              </a:rPr>
              <a:t>Who is eligible to create an account?</a:t>
            </a:r>
            <a:endParaRPr lang="en-US" b="1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b="1" dirty="0">
                <a:hlinkClick r:id="rId10"/>
              </a:rPr>
              <a:t>Other Frequently Asked Questions</a:t>
            </a:r>
            <a:endParaRPr lang="en-US" b="1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b="1" dirty="0"/>
              <a:t>Look and Feel of ACHIEVE Family Portal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hlinkClick r:id="rId11"/>
              </a:rPr>
              <a:t>Early ACCESS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hlinkClick r:id="rId12"/>
              </a:rPr>
              <a:t>Special Education</a:t>
            </a: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0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2A22-7A63-4FCF-8B14-29E97F05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ACHIEVE Family Portal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5F99-9D3D-40B1-AF01-CDA2AAB0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/>
              <a:t>As of 01/16/2026: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rgbClr val="283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~8,200 </a:t>
            </a:r>
            <a:br>
              <a:rPr lang="en-US" sz="3600" b="1" dirty="0">
                <a:solidFill>
                  <a:srgbClr val="283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28317C"/>
                </a:solidFill>
              </a:rPr>
              <a:t>active accounts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361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10.25% of learners </a:t>
            </a:r>
            <a:br>
              <a:rPr lang="en-US" dirty="0"/>
            </a:br>
            <a:r>
              <a:rPr lang="en-US" b="1" dirty="0">
                <a:solidFill>
                  <a:srgbClr val="03617A"/>
                </a:solidFill>
              </a:rPr>
              <a:t>have at least one family contact </a:t>
            </a:r>
            <a:br>
              <a:rPr lang="en-US" b="1" dirty="0">
                <a:solidFill>
                  <a:srgbClr val="03617A"/>
                </a:solidFill>
              </a:rPr>
            </a:br>
            <a:r>
              <a:rPr lang="en-US" b="1" dirty="0">
                <a:solidFill>
                  <a:srgbClr val="03617A"/>
                </a:solidFill>
              </a:rPr>
              <a:t>with an active account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8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A068-AD6D-5614-FCC1-3EF4F809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Portal Registration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60B25-35D1-B164-BA69-DA60C50B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385"/>
            <a:ext cx="10515599" cy="823912"/>
          </a:xfrm>
        </p:spPr>
        <p:txBody>
          <a:bodyPr>
            <a:normAutofit/>
          </a:bodyPr>
          <a:lstStyle/>
          <a:p>
            <a:r>
              <a:rPr lang="en-US" sz="2100" dirty="0"/>
              <a:t>Consider hosting ACHIEVE Family Portal Registration workshops.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B619-07EE-663A-4032-FCD85A03A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49297"/>
            <a:ext cx="5157787" cy="442113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Technology You Will Need</a:t>
            </a:r>
            <a:r>
              <a:rPr lang="en-US" dirty="0"/>
              <a:t>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Access to laptops or computers for staff to access ACHIEVE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Ability to review, edit and validate Family Contact information in ACHIEVE and a method to provide the last 4 digits of a learner’s State ID to family members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b="1" i="1" dirty="0"/>
              <a:t>Family Portal Access Report</a:t>
            </a:r>
            <a:r>
              <a:rPr lang="en-US" b="1" dirty="0"/>
              <a:t> </a:t>
            </a:r>
            <a:r>
              <a:rPr lang="en-US" dirty="0"/>
              <a:t>in ACHIEVE will identify which families have/have not yet created an account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Laptops, computers, or tablets for families to complete account registration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CA52A-76A4-0B3C-CF96-5E10218F4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149297"/>
            <a:ext cx="5383694" cy="403351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Other Paper Resources You Will Need: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Copies of </a:t>
            </a:r>
            <a:r>
              <a:rPr lang="en-US" dirty="0">
                <a:hlinkClick r:id="rId2"/>
              </a:rPr>
              <a:t>Early ACCESS</a:t>
            </a:r>
            <a:r>
              <a:rPr lang="en-US" dirty="0"/>
              <a:t> and/or </a:t>
            </a:r>
            <a:r>
              <a:rPr lang="en-US" dirty="0">
                <a:hlinkClick r:id="rId3"/>
              </a:rPr>
              <a:t>Special Education</a:t>
            </a:r>
            <a:r>
              <a:rPr lang="en-US" dirty="0"/>
              <a:t> handouts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Copies of </a:t>
            </a:r>
            <a:r>
              <a:rPr lang="en-US" dirty="0">
                <a:hlinkClick r:id="rId4"/>
              </a:rPr>
              <a:t>Language Translation Guides </a:t>
            </a:r>
            <a:br>
              <a:rPr lang="en-US" dirty="0"/>
            </a:br>
            <a:r>
              <a:rPr lang="en-US" dirty="0"/>
              <a:t>(In English and translated into preferred languages of families in your community)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Copies of </a:t>
            </a:r>
            <a:r>
              <a:rPr lang="en-US" dirty="0">
                <a:hlinkClick r:id="rId5"/>
              </a:rPr>
              <a:t>Account Creation Quick Start Guide</a:t>
            </a:r>
            <a:r>
              <a:rPr lang="en-US" dirty="0"/>
              <a:t> (In English and translated into preferred languages of families in your community)</a:t>
            </a:r>
          </a:p>
          <a:p>
            <a:pPr lvl="1"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5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 You Can Use Prior to the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/>
          </p:cNvSpPr>
          <p:nvPr/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Best Practices to Increase Family Engagement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2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1833-1BA1-3007-3E5F-079EEDC0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CDD4-1734-F988-00D2-A64A2649D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39804"/>
            <a:ext cx="10813776" cy="289790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Determine whether an account has been created by reviewing the </a:t>
            </a:r>
            <a:r>
              <a:rPr lang="en-US" b="1" i="1" dirty="0"/>
              <a:t>Portal Status</a:t>
            </a:r>
            <a:r>
              <a:rPr lang="en-US" b="1" dirty="0"/>
              <a:t> column of the Family Contact table.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If </a:t>
            </a:r>
            <a:r>
              <a:rPr lang="en-US" i="1" dirty="0"/>
              <a:t>Invite to Portal</a:t>
            </a:r>
            <a:r>
              <a:rPr lang="en-US" dirty="0"/>
              <a:t> button is displayed, the family contact has not yet created an account. Select the button to re-send the email invitation.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If </a:t>
            </a:r>
            <a:r>
              <a:rPr lang="en-US" i="1" dirty="0"/>
              <a:t>Active</a:t>
            </a:r>
            <a:r>
              <a:rPr lang="en-US" dirty="0"/>
              <a:t> is displayed, the family contact has created an interactive portal account. The account username will be displayed in the </a:t>
            </a:r>
            <a:r>
              <a:rPr lang="en-US" i="1" dirty="0"/>
              <a:t>Family Portal Username</a:t>
            </a:r>
            <a:r>
              <a:rPr lang="en-US" dirty="0"/>
              <a:t> column.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If </a:t>
            </a:r>
            <a:r>
              <a:rPr lang="en-US" i="1" dirty="0"/>
              <a:t>Active-View Only</a:t>
            </a:r>
            <a:r>
              <a:rPr lang="en-US" dirty="0"/>
              <a:t> is displayed, the family contact has created a view-only portal account. The account username will be displayed in the </a:t>
            </a:r>
            <a:r>
              <a:rPr lang="en-US" i="1" dirty="0"/>
              <a:t>Family Portal Username</a:t>
            </a:r>
            <a:r>
              <a:rPr lang="en-US" dirty="0"/>
              <a:t> column.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en-US" dirty="0"/>
          </a:p>
        </p:txBody>
      </p:sp>
      <p:pic>
        <p:nvPicPr>
          <p:cNvPr id="12" name="Picture Placeholder 11" descr="A screenshot of the ACHIEVE Family Contact stepper displaying the Invite to Portal button on the left side and the active account username on the right side.">
            <a:extLst>
              <a:ext uri="{FF2B5EF4-FFF2-40B4-BE49-F238E27FC236}">
                <a16:creationId xmlns:a16="http://schemas.microsoft.com/office/drawing/2014/main" id="{3920B951-2A81-72F4-8B6C-EBF59B9768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b="-1037"/>
          <a:stretch/>
        </p:blipFill>
        <p:spPr>
          <a:xfrm>
            <a:off x="2087858" y="4269147"/>
            <a:ext cx="7772400" cy="2187486"/>
          </a:xfrm>
        </p:spPr>
      </p:pic>
    </p:spTree>
    <p:extLst>
      <p:ext uri="{BB962C8B-B14F-4D97-AF65-F5344CB8AC3E}">
        <p14:creationId xmlns:p14="http://schemas.microsoft.com/office/powerpoint/2010/main" val="326550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Templates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39804"/>
            <a:ext cx="10813776" cy="1132217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Utilize </a:t>
            </a:r>
            <a:r>
              <a:rPr lang="en-US" b="1" dirty="0">
                <a:solidFill>
                  <a:srgbClr val="222222"/>
                </a:solidFill>
                <a:hlinkClick r:id="rId2"/>
              </a:rPr>
              <a:t>Sample Communication templates</a:t>
            </a:r>
            <a:r>
              <a:rPr lang="en-US" b="1" dirty="0">
                <a:solidFill>
                  <a:srgbClr val="222222"/>
                </a:solidFill>
              </a:rPr>
              <a:t> </a:t>
            </a:r>
            <a:r>
              <a:rPr 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send information to families about the ACHIEVE Family Portal along with the last 4 digits of the learner’s State ID.</a:t>
            </a:r>
          </a:p>
        </p:txBody>
      </p:sp>
      <p:pic>
        <p:nvPicPr>
          <p:cNvPr id="8" name="Content Placeholder 7" descr="Email template to share Learner's last 4 digits of State ID">
            <a:extLst>
              <a:ext uri="{FF2B5EF4-FFF2-40B4-BE49-F238E27FC236}">
                <a16:creationId xmlns:a16="http://schemas.microsoft.com/office/drawing/2014/main" id="{5107C50D-F974-3A91-127D-8ABEC10229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5" b="48"/>
          <a:stretch/>
        </p:blipFill>
        <p:spPr>
          <a:xfrm>
            <a:off x="2011669" y="2688124"/>
            <a:ext cx="7924778" cy="3577925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107419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 You Can Use During the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/>
          </p:cNvSpPr>
          <p:nvPr/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Best Practices to Increase Family Engagement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23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01584"/>
            <a:ext cx="10813776" cy="4145475"/>
          </a:xfrm>
        </p:spPr>
        <p:txBody>
          <a:bodyPr>
            <a:normAutofit/>
          </a:bodyPr>
          <a:lstStyle/>
          <a:p>
            <a:pPr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Confirm email address and other contact information for each IDEA Parent, updating family contact fields in ACHIEVE as needed.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Provide copies of </a:t>
            </a:r>
            <a:r>
              <a:rPr lang="en-US" b="1" dirty="0">
                <a:hlinkClick r:id="rId2"/>
              </a:rPr>
              <a:t>Early ACCESS</a:t>
            </a:r>
            <a:r>
              <a:rPr lang="en-US" b="1" dirty="0"/>
              <a:t> handouts to families along with the last 4 digits of learner’s State ID.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NOTE: State ID information can be found on the Learner Dashboard and on the </a:t>
            </a:r>
            <a:r>
              <a:rPr lang="en-US" i="1" dirty="0"/>
              <a:t>Family Portal Access Report</a:t>
            </a:r>
            <a:r>
              <a:rPr lang="en-US" dirty="0"/>
              <a:t>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Consider pushing a draft copy of documents (IFSP, Modification, etc.) to the portal using </a:t>
            </a:r>
            <a:r>
              <a:rPr lang="en-US" b="1" i="1" dirty="0"/>
              <a:t>Push to Portal </a:t>
            </a:r>
            <a:r>
              <a:rPr lang="en-US" b="1" dirty="0"/>
              <a:t>button.</a:t>
            </a:r>
          </a:p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Request needed consents and indicate that family members can review and print paper copies of consent forms OR provide digital signatures.</a:t>
            </a:r>
          </a:p>
        </p:txBody>
      </p:sp>
      <p:pic>
        <p:nvPicPr>
          <p:cNvPr id="12" name="Picture Placeholder 11" descr="A screenshot of ACHIEVE IFSP modification in which the Push to Portal button is highlighted.">
            <a:extLst>
              <a:ext uri="{FF2B5EF4-FFF2-40B4-BE49-F238E27FC236}">
                <a16:creationId xmlns:a16="http://schemas.microsoft.com/office/drawing/2014/main" id="{EA03C772-DAAC-39D7-4FC1-1990298A91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r="-324"/>
          <a:stretch/>
        </p:blipFill>
        <p:spPr>
          <a:xfrm>
            <a:off x="487658" y="5482236"/>
            <a:ext cx="10972800" cy="710012"/>
          </a:xfrm>
        </p:spPr>
      </p:pic>
    </p:spTree>
    <p:extLst>
      <p:ext uri="{BB962C8B-B14F-4D97-AF65-F5344CB8AC3E}">
        <p14:creationId xmlns:p14="http://schemas.microsoft.com/office/powerpoint/2010/main" val="399679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Draft Documents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3710045"/>
          </a:xfrm>
        </p:spPr>
        <p:txBody>
          <a:bodyPr>
            <a:normAutofit fontScale="92500" lnSpcReduction="10000"/>
          </a:bodyPr>
          <a:lstStyle/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Draft PDF documents only appear in the ACHIEVE Family Portal if team members select the </a:t>
            </a:r>
            <a:r>
              <a:rPr lang="en-US" sz="2200" b="1" i="1" dirty="0"/>
              <a:t>Push to Portal </a:t>
            </a:r>
            <a:r>
              <a:rPr lang="en-US" sz="2200" b="1" dirty="0"/>
              <a:t>button.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a second copy of a draft document is pushed to the portal, the original draft is automatically replaced with the most recent version.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Draft PWNs can be generated in ACHIEVE by selecting the </a:t>
            </a:r>
            <a:r>
              <a:rPr lang="en-US" sz="2200" b="1" i="1" dirty="0"/>
              <a:t>Preview</a:t>
            </a:r>
            <a:r>
              <a:rPr lang="en-US" sz="2200" b="1" dirty="0"/>
              <a:t> button at the bottom of an in-progress PWN. This will store a PDF copy of the draft PWN in the Documentation stepper of ACHIEVE and the ACHIEVE Family Portal</a:t>
            </a:r>
            <a:r>
              <a:rPr lang="en-US" b="1" dirty="0"/>
              <a:t>.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Other draft documents are not stored in ACHIEVE or the ACHIEVE Family Portal.</a:t>
            </a:r>
          </a:p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When records are finalized in ACHIEVE, any draft documents are removed/replaced by finalized copies of PDF documents.</a:t>
            </a:r>
          </a:p>
        </p:txBody>
      </p:sp>
      <p:pic>
        <p:nvPicPr>
          <p:cNvPr id="26" name="Picture Placeholder 25" descr="A screenshot of the Prior Written Notice in which the Preview button is highlighted.">
            <a:extLst>
              <a:ext uri="{FF2B5EF4-FFF2-40B4-BE49-F238E27FC236}">
                <a16:creationId xmlns:a16="http://schemas.microsoft.com/office/drawing/2014/main" id="{89A995CD-F705-C82A-E075-5F3AC9A7F7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t="-924" r="-151"/>
          <a:stretch/>
        </p:blipFill>
        <p:spPr>
          <a:xfrm>
            <a:off x="609600" y="4998719"/>
            <a:ext cx="10999304" cy="1471860"/>
          </a:xfrm>
        </p:spPr>
      </p:pic>
    </p:spTree>
    <p:extLst>
      <p:ext uri="{BB962C8B-B14F-4D97-AF65-F5344CB8AC3E}">
        <p14:creationId xmlns:p14="http://schemas.microsoft.com/office/powerpoint/2010/main" val="126172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 You Can Use After the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/>
          </p:cNvSpPr>
          <p:nvPr/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Best Practices to Increase Family Engagement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73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Real-Time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4" y="1287165"/>
            <a:ext cx="3799250" cy="519201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Enter timely progress monitoring data in ACHIEVE.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Encourage families to review data prior to or after home visits.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Notify family contacts when finalized documents are ready for review </a:t>
            </a:r>
            <a:r>
              <a:rPr lang="en-US" dirty="0"/>
              <a:t>(PWN, IFSP, Modification, etc.)</a:t>
            </a:r>
            <a:r>
              <a:rPr lang="en-US" b="1" dirty="0"/>
              <a:t>.</a:t>
            </a:r>
          </a:p>
        </p:txBody>
      </p:sp>
      <p:pic>
        <p:nvPicPr>
          <p:cNvPr id="11" name="Content Placeholder 10" descr="A screenshot of the ACHIEVE Family Portal in which the Data History button is highlighted and Progress Monitoring data displayed.">
            <a:extLst>
              <a:ext uri="{FF2B5EF4-FFF2-40B4-BE49-F238E27FC236}">
                <a16:creationId xmlns:a16="http://schemas.microsoft.com/office/drawing/2014/main" id="{DBCD5968-5819-E044-5766-6098C52BC0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32" y="1287165"/>
            <a:ext cx="6652038" cy="3481149"/>
          </a:xfrm>
        </p:spPr>
      </p:pic>
    </p:spTree>
    <p:extLst>
      <p:ext uri="{BB962C8B-B14F-4D97-AF65-F5344CB8AC3E}">
        <p14:creationId xmlns:p14="http://schemas.microsoft.com/office/powerpoint/2010/main" val="3126530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87D2AA-5B2F-E561-443A-40222BBB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You Go For Help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618285-8802-421A-3901-2D5C77394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>
                <a:hlinkClick r:id="rId2"/>
              </a:rPr>
              <a:t>ACHIEVE web page </a:t>
            </a:r>
            <a:r>
              <a:rPr lang="en-US" dirty="0"/>
              <a:t>– for links to training, resources and a toolkit to promote the ACHIEVE Family Portal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>
                <a:hlinkClick r:id="rId3"/>
              </a:rPr>
              <a:t>ACHIEVE Family Portal web page </a:t>
            </a:r>
            <a:r>
              <a:rPr lang="en-US" dirty="0"/>
              <a:t>– to support families in creating an account and learning about the benefits of the Portal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>
                <a:hlinkClick r:id="rId4"/>
              </a:rPr>
              <a:t>ACHIEVE Family Portal Support Request </a:t>
            </a:r>
            <a:r>
              <a:rPr lang="en-US" dirty="0"/>
              <a:t>– form for families seeking help unlocking accounts or technical support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>
                <a:hlinkClick r:id="rId5"/>
              </a:rPr>
              <a:t>ACHIEVE Support Team</a:t>
            </a:r>
            <a:r>
              <a:rPr lang="en-US" dirty="0"/>
              <a:t> – for general questions about the ACHIEVE Family Portal, contact the support team at </a:t>
            </a:r>
            <a:r>
              <a:rPr lang="en-US" dirty="0">
                <a:hlinkClick r:id="rId5"/>
              </a:rPr>
              <a:t>achievesupport@iowa.gov</a:t>
            </a:r>
            <a:endParaRPr lang="en-US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>
                <a:hlinkClick r:id="rId6"/>
              </a:rPr>
              <a:t>User Guide</a:t>
            </a:r>
            <a:r>
              <a:rPr lang="en-US" dirty="0"/>
              <a:t> – for detailed information on how to navigate the ACHIEVE Family Portal</a:t>
            </a:r>
          </a:p>
        </p:txBody>
      </p:sp>
    </p:spTree>
    <p:extLst>
      <p:ext uri="{BB962C8B-B14F-4D97-AF65-F5344CB8AC3E}">
        <p14:creationId xmlns:p14="http://schemas.microsoft.com/office/powerpoint/2010/main" val="403560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1: Consent for 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/>
          </p:cNvSpPr>
          <p:nvPr/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Requirements to Create an Account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16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5BEEB-34EA-D88F-CE4F-63867F49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  <p:pic>
        <p:nvPicPr>
          <p:cNvPr id="10" name="Content Placeholder 9" descr="A logo of a question mark">
            <a:extLst>
              <a:ext uri="{FF2B5EF4-FFF2-40B4-BE49-F238E27FC236}">
                <a16:creationId xmlns:a16="http://schemas.microsoft.com/office/drawing/2014/main" id="{38B62724-7603-EA40-7915-720E5F1BC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7" y="1205413"/>
            <a:ext cx="4351923" cy="4351923"/>
          </a:xfrm>
        </p:spPr>
      </p:pic>
    </p:spTree>
    <p:extLst>
      <p:ext uri="{BB962C8B-B14F-4D97-AF65-F5344CB8AC3E}">
        <p14:creationId xmlns:p14="http://schemas.microsoft.com/office/powerpoint/2010/main" val="283593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43849"/>
            <a:ext cx="10813776" cy="13661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300" b="1" dirty="0"/>
              <a:t>Informed parental consent is required before Early ACCESS services can be provided.</a:t>
            </a:r>
          </a:p>
          <a:p>
            <a:pPr lvl="1">
              <a:lnSpc>
                <a:spcPct val="114000"/>
              </a:lnSpc>
            </a:pPr>
            <a:r>
              <a:rPr lang="en-US" sz="1900" dirty="0"/>
              <a:t>An approved </a:t>
            </a:r>
            <a:r>
              <a:rPr lang="en-US" sz="1900" i="1" dirty="0"/>
              <a:t>Consent for Early ACCESS Services </a:t>
            </a:r>
            <a:r>
              <a:rPr lang="en-US" sz="1900" dirty="0"/>
              <a:t>form must be stored in ACHIEVE before IDEA Parents may create an ACHIEVE Family Portal account.</a:t>
            </a:r>
          </a:p>
        </p:txBody>
      </p:sp>
      <p:pic>
        <p:nvPicPr>
          <p:cNvPr id="12" name="Picture Placeholder 11" descr="Screenshot of ACHIEVE displaying Add Consent for Early ACCESS Services button.">
            <a:extLst>
              <a:ext uri="{FF2B5EF4-FFF2-40B4-BE49-F238E27FC236}">
                <a16:creationId xmlns:a16="http://schemas.microsoft.com/office/drawing/2014/main" id="{99A1B621-CC95-5E3D-6DEA-A6B1E2A508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r="-91"/>
          <a:stretch/>
        </p:blipFill>
        <p:spPr>
          <a:xfrm>
            <a:off x="838200" y="3061368"/>
            <a:ext cx="10515600" cy="1253956"/>
          </a:xfrm>
        </p:spPr>
      </p:pic>
    </p:spTree>
    <p:extLst>
      <p:ext uri="{BB962C8B-B14F-4D97-AF65-F5344CB8AC3E}">
        <p14:creationId xmlns:p14="http://schemas.microsoft.com/office/powerpoint/2010/main" val="256758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2: Family Contact Validation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/>
          </p:cNvSpPr>
          <p:nvPr/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Requirements to Create an Account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9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Early ACCESS Family Contact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181069-1399-F069-B3BD-3FE4F4DCD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3000"/>
              </a:lnSpc>
            </a:pPr>
            <a:r>
              <a:rPr lang="en-US" sz="2100" dirty="0"/>
              <a:t>Family Contact Information in 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28834"/>
            <a:ext cx="5157787" cy="368458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000" dirty="0"/>
              <a:t>Family contact information is initially pulled once from Early ACCESS referral.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The IFSP team is responsible for verifying and updating family contact information in ACHIEVE on a regular basis.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CE9107-F25D-939F-4272-1BB7AA842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100" dirty="0"/>
              <a:t>Validate Information in the Family Contact Stepper</a:t>
            </a:r>
          </a:p>
        </p:txBody>
      </p:sp>
      <p:pic>
        <p:nvPicPr>
          <p:cNvPr id="12" name="Content Placeholder 11" descr="A screenshot of ACHIEVE Family Contact stepper where validation of contact records occurs.">
            <a:extLst>
              <a:ext uri="{FF2B5EF4-FFF2-40B4-BE49-F238E27FC236}">
                <a16:creationId xmlns:a16="http://schemas.microsoft.com/office/drawing/2014/main" id="{B52070C0-4E70-7D18-5EDD-FE81720475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11" y="2128834"/>
            <a:ext cx="5183187" cy="3100283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169849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2A29-D053-7F33-8B81-D9F70BF4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Family Contact Data Elements to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8A055-BDC9-14C7-460E-18232B0B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58" y="1325385"/>
            <a:ext cx="10515599" cy="82391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100" dirty="0"/>
              <a:t>Review and confirm accuracy of family contact information stored in ACHIEVE with family members.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F078-87E5-BBCF-206B-BE5A69FE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49297"/>
            <a:ext cx="5157787" cy="453924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sz="2300" b="1" dirty="0">
                <a:solidFill>
                  <a:schemeClr val="accent1"/>
                </a:solidFill>
              </a:rPr>
              <a:t>Relationship Status</a:t>
            </a:r>
            <a:r>
              <a:rPr lang="en-US" sz="23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Confirm relationship type for each family contact.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Select/update corresponding relationship type from the drop-down menu as needed. 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Only </a:t>
            </a:r>
            <a:r>
              <a:rPr lang="en-US" dirty="0">
                <a:hlinkClick r:id="rId2"/>
              </a:rPr>
              <a:t>IDEA Parent</a:t>
            </a:r>
            <a:r>
              <a:rPr lang="en-US" dirty="0"/>
              <a:t> contacts will be eligible to create an account in the ACHIEVE Family Portal.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Surrogate decision-makers must be added and validated by select AEA staff.</a:t>
            </a:r>
          </a:p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en-US" sz="2300" b="1" dirty="0">
                <a:solidFill>
                  <a:schemeClr val="accent1"/>
                </a:solidFill>
              </a:rPr>
              <a:t>Email Address</a:t>
            </a:r>
            <a:r>
              <a:rPr lang="en-US" sz="23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Confirm the accuracy of each family contact’s email address or update as needed.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Each contact must have a unique email address. If a contact does not have a unique email address, leave the field blank. (Do NOT enter a fake email address as a placeholder!)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A2B4D-B26A-8230-787F-5B9638DEC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149298"/>
            <a:ext cx="5183188" cy="425236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Validation Checkbox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After reviewing the relationship status and email address, select the Validated checkbox.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The </a:t>
            </a:r>
            <a:r>
              <a:rPr lang="en-US" sz="1400" i="1" dirty="0"/>
              <a:t>Invite to Portal</a:t>
            </a:r>
            <a:r>
              <a:rPr lang="en-US" sz="1400" dirty="0"/>
              <a:t> button will not be enabled until IDEA Parent information is validated.</a:t>
            </a:r>
          </a:p>
          <a:p>
            <a:pPr marL="0" indent="0">
              <a:lnSpc>
                <a:spcPct val="114000"/>
              </a:lnSpc>
              <a:spcBef>
                <a:spcPts val="800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Exclude From Output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Selecting Yes will exclude email address information on finalized documents.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Selecting No will include email address information on finalized documents.</a:t>
            </a:r>
          </a:p>
        </p:txBody>
      </p:sp>
    </p:spTree>
    <p:extLst>
      <p:ext uri="{BB962C8B-B14F-4D97-AF65-F5344CB8AC3E}">
        <p14:creationId xmlns:p14="http://schemas.microsoft.com/office/powerpoint/2010/main" val="326389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EA Family Contact Email Validation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3"/>
            <a:ext cx="10813776" cy="5129881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For security purposes, when an email address is saved within a family contact’s record, a unique email account must be associated with each person. 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000" dirty="0"/>
              <a:t>This means:</a:t>
            </a:r>
          </a:p>
          <a:p>
            <a:pPr lvl="2">
              <a:lnSpc>
                <a:spcPct val="114000"/>
              </a:lnSpc>
            </a:pPr>
            <a:r>
              <a:rPr lang="en-US" sz="1800" b="1" dirty="0"/>
              <a:t>Shared family email accounts may only be stored in ACHIEVE for one family member.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An email address is </a:t>
            </a:r>
            <a:r>
              <a:rPr lang="en-US" sz="1800" u="sng" dirty="0"/>
              <a:t>not</a:t>
            </a:r>
            <a:r>
              <a:rPr lang="en-US" sz="1800" dirty="0"/>
              <a:t> required to validate a family contact record.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n-US" sz="1800" b="1" dirty="0"/>
              <a:t>Personal email addresses are always preferred for family members.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Professional email accounts are more likely to prevent messages being delivered from unknown senders.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n-US" sz="1800" b="1" dirty="0"/>
              <a:t>Family contacts who access ACHIEVE in a professional role should not have their professional email address stored in the ACHIEVE Family Contact record.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The same email address cannot be used to access ACHIEVE and the ACHIEVE Family Portal.</a:t>
            </a:r>
          </a:p>
        </p:txBody>
      </p:sp>
    </p:spTree>
    <p:extLst>
      <p:ext uri="{BB962C8B-B14F-4D97-AF65-F5344CB8AC3E}">
        <p14:creationId xmlns:p14="http://schemas.microsoft.com/office/powerpoint/2010/main" val="161946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Invite to Portal</a:t>
            </a:r>
            <a:r>
              <a:rPr lang="en-US" dirty="0"/>
              <a:t> Button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24496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Once account eligibility requirements are met, the </a:t>
            </a:r>
            <a:r>
              <a:rPr lang="en-US" b="1" i="1" dirty="0"/>
              <a:t>Invite to Portal </a:t>
            </a:r>
            <a:r>
              <a:rPr lang="en-US" b="1" dirty="0"/>
              <a:t>button is enabled on the Family Contact stepper.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An automated nightly ACHIEVE process automatically sends an initial email invitation to eligible Family Contacts.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Teams may also manually send an invitation by selecting the </a:t>
            </a:r>
            <a:r>
              <a:rPr lang="en-US" sz="2000" i="1" dirty="0"/>
              <a:t>Invite to Portal </a:t>
            </a:r>
            <a:r>
              <a:rPr lang="en-US" sz="2000" dirty="0"/>
              <a:t>button.</a:t>
            </a:r>
          </a:p>
          <a:p>
            <a:pPr lvl="2">
              <a:lnSpc>
                <a:spcPct val="114000"/>
              </a:lnSpc>
            </a:pPr>
            <a:r>
              <a:rPr lang="en-US" sz="1600" i="1" dirty="0"/>
              <a:t>Note: You may need to scroll to the right on the Family Contact table to see this button.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hlinkClick r:id="rId2"/>
              </a:rPr>
              <a:t>Additional instructions</a:t>
            </a:r>
            <a:r>
              <a:rPr lang="en-US" sz="2000" dirty="0"/>
              <a:t> are available on the ACHIEVE web page.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  <p:pic>
        <p:nvPicPr>
          <p:cNvPr id="8" name="Picture Placeholder 7" descr="A screenshot of ACHIEVE Family Contact stepper displaying Invite to Portal button.">
            <a:extLst>
              <a:ext uri="{FF2B5EF4-FFF2-40B4-BE49-F238E27FC236}">
                <a16:creationId xmlns:a16="http://schemas.microsoft.com/office/drawing/2014/main" id="{DDC0ED80-4036-2F14-37E3-5EE493EB00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07" b="145"/>
          <a:stretch/>
        </p:blipFill>
        <p:spPr>
          <a:xfrm>
            <a:off x="1272653" y="4020032"/>
            <a:ext cx="9646694" cy="2374700"/>
          </a:xfrm>
          <a:ln>
            <a:solidFill>
              <a:srgbClr val="28317C"/>
            </a:solidFill>
          </a:ln>
        </p:spPr>
      </p:pic>
    </p:spTree>
    <p:extLst>
      <p:ext uri="{BB962C8B-B14F-4D97-AF65-F5344CB8AC3E}">
        <p14:creationId xmlns:p14="http://schemas.microsoft.com/office/powerpoint/2010/main" val="5648888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ysClr val="windowText" lastClr="000000"/>
      </a:dk1>
      <a:lt1>
        <a:sysClr val="window" lastClr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artment branded template.pptx" id="{0B40A654-340A-4A68-9D90-F00228971883}" vid="{24737E32-622D-436C-8DD0-DB597522B2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 branded template (1)</Template>
  <TotalTime>7059</TotalTime>
  <Words>1803</Words>
  <Application>Microsoft Office PowerPoint</Application>
  <PresentationFormat>Widescreen</PresentationFormat>
  <Paragraphs>170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Arial</vt:lpstr>
      <vt:lpstr>Calibri</vt:lpstr>
      <vt:lpstr>Theme1</vt:lpstr>
      <vt:lpstr>Supporting  ACHIEVE Family Portal  Engagement</vt:lpstr>
      <vt:lpstr>ACHIEVE Family Portal Accounts</vt:lpstr>
      <vt:lpstr>Step 1: Consent for Services</vt:lpstr>
      <vt:lpstr>Obtaining Consent</vt:lpstr>
      <vt:lpstr>Step 2: Family Contact Validation</vt:lpstr>
      <vt:lpstr>Validating Early ACCESS Family Contact Information</vt:lpstr>
      <vt:lpstr>EA Family Contact Data Elements to Review</vt:lpstr>
      <vt:lpstr>Additional EA Family Contact Email Validation Tips </vt:lpstr>
      <vt:lpstr>Invite to Portal Button</vt:lpstr>
      <vt:lpstr>Step 3: ACHIEVE Family Portal Account Registration</vt:lpstr>
      <vt:lpstr>Receive Email Invitation</vt:lpstr>
      <vt:lpstr>Locating the Last 4 Digits of a Learner State ID</vt:lpstr>
      <vt:lpstr>Establish Connection to Learner(s)</vt:lpstr>
      <vt:lpstr>Complete Multi-Factor Authentication</vt:lpstr>
      <vt:lpstr>Troubleshooting Common Account Creation Issues</vt:lpstr>
      <vt:lpstr>Resources for Family Contacts</vt:lpstr>
      <vt:lpstr>Strategies to Increase Knowledge &amp; Awareness</vt:lpstr>
      <vt:lpstr>Understand and Promote Account Benefits</vt:lpstr>
      <vt:lpstr>Use Your Resources</vt:lpstr>
      <vt:lpstr>Family Portal Registration Workshop</vt:lpstr>
      <vt:lpstr>Strategies You Can Use Prior to the Meeting</vt:lpstr>
      <vt:lpstr>Prior to the Meeting</vt:lpstr>
      <vt:lpstr>Leverage Templates and Resources</vt:lpstr>
      <vt:lpstr>Strategies You Can Use During the Meeting</vt:lpstr>
      <vt:lpstr>During the Meeting</vt:lpstr>
      <vt:lpstr>How Draft Documents Work</vt:lpstr>
      <vt:lpstr>Strategies You Can Use After the Meeting</vt:lpstr>
      <vt:lpstr>Provide Real-Time Updates</vt:lpstr>
      <vt:lpstr>Where You Go For Help</vt:lpstr>
      <vt:lpstr>Questions &amp; Answers</vt:lpstr>
    </vt:vector>
  </TitlesOfParts>
  <Company>State of Iowa IDOE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Grundmeier, Shannon [IDOE]</dc:creator>
  <cp:lastModifiedBy>Albers, Lisa [IDOE]</cp:lastModifiedBy>
  <cp:revision>23</cp:revision>
  <dcterms:created xsi:type="dcterms:W3CDTF">2026-02-10T21:16:23Z</dcterms:created>
  <dcterms:modified xsi:type="dcterms:W3CDTF">2026-02-27T15:32:51Z</dcterms:modified>
</cp:coreProperties>
</file>