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6" r:id="rId15"/>
    <p:sldId id="270" r:id="rId16"/>
    <p:sldId id="29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iUxPKJ+wBVvLTlgEnQK0f7LHz5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6" autoAdjust="0"/>
    <p:restoredTop sz="86400" autoAdjust="0"/>
  </p:normalViewPr>
  <p:slideViewPr>
    <p:cSldViewPr snapToGrid="0">
      <p:cViewPr varScale="1">
        <p:scale>
          <a:sx n="88" d="100"/>
          <a:sy n="88" d="100"/>
        </p:scale>
        <p:origin x="101" y="12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b5f5c9ec6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1" name="Google Shape;101;g3b5f5c9ec6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bd541bf90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bd541bf90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5f5c9ec6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3" name="Google Shape;113;g3b5f5c9ec6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b5f5c9ec6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2" name="Google Shape;142;g3b5f5c9ec6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5f5c9ec6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180" name="Google Shape;180;g3b5f5c9ec6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90551d23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86" name="Google Shape;186;g3b90551d23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3778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b66046cdc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17" name="Google Shape;217;g3b66046cdc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b66046cdc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23" name="Google Shape;223;g3b66046cdc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b5fa7e86c1_5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b5fa7e86c1_5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ba94ea6932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235" name="Google Shape;235;g3ba94ea6932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ba94ea6932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40" name="Google Shape;240;g3ba94ea6932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bd4ef55c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bd4ef55c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ba94ea693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55" name="Google Shape;255;g3ba94ea693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ba94ea693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61" name="Google Shape;261;g3ba94ea693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c680527ee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c680527ee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bd8eb6da8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bd8eb6da8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c680527ee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c680527ee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c680527ee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c680527ee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c680527ee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c680527ee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c680527ee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c680527ee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82f09c339b_2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g382f09c339b_25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c680527e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c680527e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c680527ee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c680527ee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2f09c339b_25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28" name="Google Shape;328;g382f09c339b_25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ba94ea69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ba94ea69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ba94ea6932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ba94ea6932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ba94ea6932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ba94ea6932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ba94ea6932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ba94ea6932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a59ab1a9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58" name="Google Shape;358;g3a59ab1a9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64" name="Google Shape;3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82f09c339b_25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64" name="Google Shape;64;g382f09c339b_25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2f09c339b_25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0" name="Google Shape;70;g382f09c339b_25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2f09c339b_25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" name="Google Shape;76;g382f09c339b_25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5f5c9ec6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g3b5f5c9ec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f8dedd19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bf8dedd19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5f5c9ec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5" name="Google Shape;95;g3b5f5c9ec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1"/>
          <p:cNvSpPr txBox="1">
            <a:spLocks noGrp="1"/>
          </p:cNvSpPr>
          <p:nvPr>
            <p:ph type="ctrTitle"/>
          </p:nvPr>
        </p:nvSpPr>
        <p:spPr>
          <a:xfrm>
            <a:off x="289270" y="1074695"/>
            <a:ext cx="11636841" cy="216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617A"/>
              </a:buClr>
              <a:buSzPts val="4500"/>
              <a:buFont typeface="Arial"/>
              <a:buNone/>
              <a:defRPr sz="4500" b="1">
                <a:solidFill>
                  <a:srgbClr val="0361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ubTitle" idx="1"/>
          </p:nvPr>
        </p:nvSpPr>
        <p:spPr>
          <a:xfrm>
            <a:off x="289270" y="3838162"/>
            <a:ext cx="11636841" cy="128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617A"/>
              </a:buClr>
              <a:buSzPts val="2400"/>
              <a:buNone/>
              <a:defRPr sz="2400" b="1">
                <a:solidFill>
                  <a:srgbClr val="03617A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1" name="Google Shape;1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90" y="6429983"/>
            <a:ext cx="12192000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/>
          <p:nvPr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0" y="2268535"/>
            <a:ext cx="12192000" cy="3275783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/>
          <p:nvPr/>
        </p:nvSpPr>
        <p:spPr>
          <a:xfrm>
            <a:off x="0" y="0"/>
            <a:ext cx="4182894" cy="68580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86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44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2894" y="6429982"/>
            <a:ext cx="8009106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0" y="0"/>
            <a:ext cx="12192000" cy="1192696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892797" y="1"/>
            <a:ext cx="10515600" cy="11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892799" y="15486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2"/>
          </p:nvPr>
        </p:nvSpPr>
        <p:spPr>
          <a:xfrm>
            <a:off x="892799" y="237255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3"/>
          </p:nvPr>
        </p:nvSpPr>
        <p:spPr>
          <a:xfrm>
            <a:off x="6225210" y="15486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4"/>
          </p:nvPr>
        </p:nvSpPr>
        <p:spPr>
          <a:xfrm>
            <a:off x="6225210" y="2372553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pk-12/special-education/state-guidance/policy-practice-webinar-series-recording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ynamiclearningmaps.org/iowa" TargetMode="External"/><Relationship Id="rId7" Type="http://schemas.openxmlformats.org/officeDocument/2006/relationships/hyperlink" Target="https://elpa21.org/resources/?state=Iow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nnifer.denne@iowa.gov" TargetMode="External"/><Relationship Id="rId5" Type="http://schemas.openxmlformats.org/officeDocument/2006/relationships/hyperlink" Target="https://sites.google.com/a/iowa.gov/iowas-alternate-assessments/home" TargetMode="External"/><Relationship Id="rId4" Type="http://schemas.openxmlformats.org/officeDocument/2006/relationships/hyperlink" Target="https://educator.kiteaai.org/AART/logIn.ht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pk-12/special-education/state-guidance/policy-practice-webinar-series-recordings#upcoming-dates-amp-topic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subTitle" idx="1"/>
          </p:nvPr>
        </p:nvSpPr>
        <p:spPr>
          <a:xfrm>
            <a:off x="289275" y="4118984"/>
            <a:ext cx="11636700" cy="1479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617A"/>
              </a:buClr>
              <a:buSzPts val="2400"/>
              <a:buNone/>
            </a:pPr>
            <a:r>
              <a:rPr lang="en-US" dirty="0"/>
              <a:t>Connecting Alternate Assessment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617A"/>
              </a:buClr>
              <a:buSzPts val="2400"/>
              <a:buNone/>
            </a:pPr>
            <a:r>
              <a:rPr lang="en-US" dirty="0"/>
              <a:t>to Instruction and Licensure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617A"/>
              </a:buClr>
              <a:buSzPts val="2400"/>
              <a:buNone/>
            </a:pPr>
            <a:r>
              <a:rPr lang="en-US" sz="2200" dirty="0"/>
              <a:t>Dynamic Learning Maps, Early Literacy and Math Screeners</a:t>
            </a:r>
            <a:endParaRPr sz="22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617A"/>
              </a:buClr>
              <a:buSzPts val="2400"/>
              <a:buNone/>
            </a:pPr>
            <a:r>
              <a:rPr lang="en-US" sz="2200" dirty="0"/>
              <a:t>Alt ELPA Screener and Summative</a:t>
            </a:r>
            <a:endParaRPr sz="2200" dirty="0"/>
          </a:p>
        </p:txBody>
      </p:sp>
      <p:pic>
        <p:nvPicPr>
          <p:cNvPr id="41" name="Google Shape;41;p1" descr="Slide title:  Image used for Policy and Practice Webinar Ser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711" y="454762"/>
            <a:ext cx="11782264" cy="339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 descr="Iowa Department of Educ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972" y="5599160"/>
            <a:ext cx="5790055" cy="532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3BB837-5892-5D5A-899C-DAA11DEE4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270" y="-2160104"/>
            <a:ext cx="11636841" cy="2160104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/>
              <a:t>Policy and Practice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b5f5c9ec66_0_15"/>
          <p:cNvSpPr txBox="1">
            <a:spLocks noGrp="1"/>
          </p:cNvSpPr>
          <p:nvPr>
            <p:ph type="title"/>
          </p:nvPr>
        </p:nvSpPr>
        <p:spPr>
          <a:xfrm>
            <a:off x="339213" y="235577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</a:pPr>
            <a:r>
              <a:rPr lang="en-US" sz="3370"/>
              <a:t>Considerations That are NOT Allowable (Cont.)</a:t>
            </a:r>
            <a:endParaRPr sz="337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50"/>
              <a:buFont typeface="Arial"/>
              <a:buNone/>
            </a:pPr>
            <a:endParaRPr sz="2970"/>
          </a:p>
        </p:txBody>
      </p:sp>
      <p:sp>
        <p:nvSpPr>
          <p:cNvPr id="104" name="Google Shape;104;g3b5f5c9ec66_0_15"/>
          <p:cNvSpPr txBox="1">
            <a:spLocks noGrp="1"/>
          </p:cNvSpPr>
          <p:nvPr>
            <p:ph type="body" idx="1"/>
          </p:nvPr>
        </p:nvSpPr>
        <p:spPr>
          <a:xfrm>
            <a:off x="689112" y="1279668"/>
            <a:ext cx="10813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English Learner (EL) status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Low reading or achievement levels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Anticipated student’s disruptive behavior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Impact of student scores on accountability system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Administrator decision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Anticipated emotional duress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US" sz="2400"/>
              <a:t>Need for accommodations (including AAC or assistive technology)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bd541bf90c_2_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Participation Criteria and </a:t>
            </a:r>
            <a:r>
              <a:rPr lang="en-US"/>
              <a:t>Considerations</a:t>
            </a:r>
            <a:endParaRPr/>
          </a:p>
        </p:txBody>
      </p:sp>
      <p:sp>
        <p:nvSpPr>
          <p:cNvPr id="110" name="Google Shape;110;g3bd541bf90c_2_0"/>
          <p:cNvSpPr txBox="1">
            <a:spLocks noGrp="1"/>
          </p:cNvSpPr>
          <p:nvPr>
            <p:ph type="body" idx="1"/>
          </p:nvPr>
        </p:nvSpPr>
        <p:spPr>
          <a:xfrm>
            <a:off x="689100" y="1121100"/>
            <a:ext cx="10813800" cy="494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/>
              <a:t>All three criteria must be applicable to the student in order to participate in the alternate assessment.</a:t>
            </a:r>
            <a:endParaRPr sz="240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6957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400"/>
              <a:t>The student has a significant </a:t>
            </a:r>
            <a:r>
              <a:rPr lang="en-US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cognitive </a:t>
            </a:r>
            <a:r>
              <a:rPr lang="en-US" sz="2400"/>
              <a:t>disability.</a:t>
            </a:r>
            <a:endParaRPr sz="2400"/>
          </a:p>
          <a:p>
            <a:pPr marL="457200" lvl="0" indent="-3695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400"/>
              <a:t>Instruction would be aligned to either the Iowa Academic Standards with modified expectations or the Essential Elements.</a:t>
            </a:r>
            <a:endParaRPr sz="2400"/>
          </a:p>
          <a:p>
            <a:pPr marL="457200" lvl="0" indent="-3695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400"/>
              <a:t>The student requires extensive direct individualized instruction and substantial supports to achieve measurable gains in the grade-and age- appropriate curriculum.</a:t>
            </a:r>
            <a:endParaRPr sz="240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400"/>
              <a:t>For better clarity, Iowa added four considerations that IEP teams should consider in answering the participation criteria: progress towards standards, accommodation, modifications and adaptive behavior.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b5f5c9ec66_0_2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sz="4200"/>
              <a:t>Participation Criterion 1</a:t>
            </a:r>
            <a:endParaRPr sz="4200"/>
          </a:p>
        </p:txBody>
      </p:sp>
      <p:sp>
        <p:nvSpPr>
          <p:cNvPr id="116" name="Google Shape;116;g3b5f5c9ec66_0_20"/>
          <p:cNvSpPr txBox="1"/>
          <p:nvPr/>
        </p:nvSpPr>
        <p:spPr>
          <a:xfrm>
            <a:off x="1619923" y="896907"/>
            <a:ext cx="8856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03617A"/>
                </a:solidFill>
              </a:rPr>
              <a:t>Most Significant Cognitive Disability</a:t>
            </a:r>
            <a:endParaRPr sz="2100" b="1" dirty="0">
              <a:solidFill>
                <a:srgbClr val="03617A"/>
              </a:solidFill>
            </a:endParaRPr>
          </a:p>
        </p:txBody>
      </p:sp>
      <p:pic>
        <p:nvPicPr>
          <p:cNvPr id="1026" name="Picture 2" descr="Box on the left of the screen has the following information.  Participation Criterion.  The student has a significant cognitive disability.&#10;&#10;The box on the right side of the screen has the following information.  Progress toward Iowa Academic Standards.  How the student performs on grade-level content, even with supports. Adaptive Behavior. Conceptual, social and practical functioning.">
            <a:extLst>
              <a:ext uri="{FF2B5EF4-FFF2-40B4-BE49-F238E27FC236}">
                <a16:creationId xmlns:a16="http://schemas.microsoft.com/office/drawing/2014/main" id="{7B7BC2F5-4B09-441A-9AD9-233D03DA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556" y="1564312"/>
            <a:ext cx="8706888" cy="39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Decisions must be based on multiple data sources.">
            <a:extLst>
              <a:ext uri="{FF2B5EF4-FFF2-40B4-BE49-F238E27FC236}">
                <a16:creationId xmlns:a16="http://schemas.microsoft.com/office/drawing/2014/main" id="{7D715A0A-B409-4120-BB67-29CBE7B7E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868" y="5613322"/>
            <a:ext cx="6382078" cy="5969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b5f5c9ec66_0_2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dirty="0"/>
              <a:t>Criterion 1 - Data Based Decision</a:t>
            </a:r>
            <a:endParaRPr dirty="0"/>
          </a:p>
        </p:txBody>
      </p:sp>
      <p:sp>
        <p:nvSpPr>
          <p:cNvPr id="145" name="Google Shape;145;g3b5f5c9ec66_0_25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en-US" sz="2400"/>
              <a:t>The IEP team must consider data that indicates a disability or multiple disabilities that significantly impact intellectual functioning and adaptive behavior.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Are there data sources to show that the student is not responding to instruction? (Consideration 1)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What are the adaptive behavior needs and concerns? How do they impact access to and progress towards the general education curriculum? (Consideration 4)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E2C8-F4A7-41FC-B6FE-2A1F483B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Participation Criterion 2</a:t>
            </a:r>
            <a:endParaRPr lang="en-US" dirty="0"/>
          </a:p>
        </p:txBody>
      </p:sp>
      <p:pic>
        <p:nvPicPr>
          <p:cNvPr id="4" name="Picture 3" descr="Box on the left side of the screen has the following information.  Participation Criterion.  For students who are not currently on alternate assessment: The student receives instruction on the Iowa Academic Standards with modified expectations.  For students currently on alternate assessment: The student receives instruction on the Iowa Academic Essential Elements and continues to require significant program modifications.&#10;The box on the right has the following information.  Considerations.  Progress toward Iowa Academic Standards. How the student performs on grade-level content, even with supports. Accommodations. Supports removing barriers to learning without changing learning expectations. Modifications. Changes to what a student is expected to learn or demonstrate.">
            <a:extLst>
              <a:ext uri="{FF2B5EF4-FFF2-40B4-BE49-F238E27FC236}">
                <a16:creationId xmlns:a16="http://schemas.microsoft.com/office/drawing/2014/main" id="{862F9CA4-3FF0-441B-BB68-680E4D810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19" y="1225437"/>
            <a:ext cx="8979361" cy="4407126"/>
          </a:xfrm>
          <a:prstGeom prst="rect">
            <a:avLst/>
          </a:prstGeom>
        </p:spPr>
      </p:pic>
      <p:pic>
        <p:nvPicPr>
          <p:cNvPr id="5" name="Picture 4" descr="Decisions must be based on multiple data sources.">
            <a:extLst>
              <a:ext uri="{FF2B5EF4-FFF2-40B4-BE49-F238E27FC236}">
                <a16:creationId xmlns:a16="http://schemas.microsoft.com/office/drawing/2014/main" id="{2A349555-7BD2-4C54-BC5C-D9754A558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987" y="5741363"/>
            <a:ext cx="5658141" cy="5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4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5f5c9ec66_0_3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Criterion 2 - Data Based Decision</a:t>
            </a:r>
            <a:endParaRPr/>
          </a:p>
        </p:txBody>
      </p:sp>
      <p:sp>
        <p:nvSpPr>
          <p:cNvPr id="183" name="Google Shape;183;g3b5f5c9ec66_0_30"/>
          <p:cNvSpPr txBox="1">
            <a:spLocks noGrp="1"/>
          </p:cNvSpPr>
          <p:nvPr>
            <p:ph type="body" idx="1"/>
          </p:nvPr>
        </p:nvSpPr>
        <p:spPr>
          <a:xfrm>
            <a:off x="689100" y="1241575"/>
            <a:ext cx="10813800" cy="48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-US" sz="2400"/>
              <a:t>For students currently on alternate assessment and for those who may be eligible, the IEP team must consider data around the Iowa Academic Standards or the Essential Elements.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Are there data sources to show that the student is not responding to instruction? (Consideration 1)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Have considerable, highly individualized accommodations been provided and documented for access to core instruction? (Consideration 2)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Have considerable, highly individualized modifications been provided and documented for access to core instruction? (Consideration 3)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b90551d236_0_66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sz="4200" dirty="0"/>
              <a:t>Participation Criterion 3</a:t>
            </a:r>
            <a:endParaRPr sz="4200" dirty="0"/>
          </a:p>
        </p:txBody>
      </p:sp>
      <p:pic>
        <p:nvPicPr>
          <p:cNvPr id="2" name="Picture 1" descr="The box on the left has the following information.  Participation Criterion.  The student requires extensive direct individualized instruction and substantial supports to achieve measurable gains in the grade- and age-appropriate curriculum.&#10;The box on the right has the following information.  Considerations. Progress Toward Iowa Academic Standards. How the student performs on grade-level content, even with supports.  Accommodations. Supports removing barriers to learning without changing learning expectations. Modifications.  Changes to what a student is expected to learn or demonstrate.&#10;&#10;&#10;&#10;&#10;">
            <a:extLst>
              <a:ext uri="{FF2B5EF4-FFF2-40B4-BE49-F238E27FC236}">
                <a16:creationId xmlns:a16="http://schemas.microsoft.com/office/drawing/2014/main" id="{85BE392E-9A58-4E0D-9495-E2856FA72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651" y="1089236"/>
            <a:ext cx="7734698" cy="3873699"/>
          </a:xfrm>
          <a:prstGeom prst="rect">
            <a:avLst/>
          </a:prstGeom>
        </p:spPr>
      </p:pic>
      <p:pic>
        <p:nvPicPr>
          <p:cNvPr id="3" name="Picture 2" descr="Decisions must be based on multiple data sources.">
            <a:extLst>
              <a:ext uri="{FF2B5EF4-FFF2-40B4-BE49-F238E27FC236}">
                <a16:creationId xmlns:a16="http://schemas.microsoft.com/office/drawing/2014/main" id="{FA8EA49D-398A-484B-B783-D133C9F8D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025" y="5309712"/>
            <a:ext cx="5531134" cy="3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b66046cdc7_0_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dirty="0"/>
              <a:t>Criterion 3 - Data Based Decision</a:t>
            </a:r>
            <a:endParaRPr dirty="0"/>
          </a:p>
        </p:txBody>
      </p:sp>
      <p:sp>
        <p:nvSpPr>
          <p:cNvPr id="220" name="Google Shape;220;g3b66046cdc7_0_5"/>
          <p:cNvSpPr txBox="1">
            <a:spLocks noGrp="1"/>
          </p:cNvSpPr>
          <p:nvPr>
            <p:ph type="body" idx="1"/>
          </p:nvPr>
        </p:nvSpPr>
        <p:spPr>
          <a:xfrm>
            <a:off x="689100" y="1135700"/>
            <a:ext cx="10813800" cy="4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-US" sz="2400" dirty="0"/>
              <a:t>The IEP team must consider data supporting direct individualized instruction with substantial supports. 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Are there data sources to show that the student is not responding to instruction? (Consideration 1)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Have considerable, highly individualized accommodations been provided and documented for access to core instruction? (Consideration 2)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dirty="0"/>
              <a:t>Have considerable, highly individualized modifications been provided and documented for access to core instruction? (Consideration 3)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b66046cdc7_0_1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dirty="0"/>
              <a:t>Eligibility</a:t>
            </a:r>
            <a:endParaRPr dirty="0"/>
          </a:p>
        </p:txBody>
      </p:sp>
      <p:sp>
        <p:nvSpPr>
          <p:cNvPr id="226" name="Google Shape;226;g3b66046cdc7_0_10"/>
          <p:cNvSpPr txBox="1">
            <a:spLocks noGrp="1"/>
          </p:cNvSpPr>
          <p:nvPr>
            <p:ph type="body" idx="1"/>
          </p:nvPr>
        </p:nvSpPr>
        <p:spPr>
          <a:xfrm>
            <a:off x="689100" y="1185800"/>
            <a:ext cx="10813800" cy="4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-US" sz="2400" dirty="0"/>
              <a:t>How is eligibility for Iowa’s alternate assessments determined?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No non-allowable considerations weigh in on the final determination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Through data-based conversations around the considerations </a:t>
            </a:r>
            <a:r>
              <a:rPr lang="en-US" sz="2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1-4</a:t>
            </a:r>
            <a:r>
              <a:rPr lang="en-US" sz="2400" dirty="0"/>
              <a:t>, all 3 participation criterion are answered “Yes”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Evidence clearly supports participation in Iowa’s alternate assessment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An IEP team decision based on data that is reviewed at each annual IEP meeting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5fa7e86c1_5_17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Takeaways for IEP Teams</a:t>
            </a:r>
            <a:endParaRPr dirty="0"/>
          </a:p>
        </p:txBody>
      </p:sp>
      <p:sp>
        <p:nvSpPr>
          <p:cNvPr id="232" name="Google Shape;232;g3b5fa7e86c1_5_17"/>
          <p:cNvSpPr txBox="1">
            <a:spLocks noGrp="1"/>
          </p:cNvSpPr>
          <p:nvPr>
            <p:ph type="body" idx="1"/>
          </p:nvPr>
        </p:nvSpPr>
        <p:spPr>
          <a:xfrm>
            <a:off x="689100" y="1135700"/>
            <a:ext cx="10813800" cy="467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Alternate assessment decisions are high-stakes and require careful documentation</a:t>
            </a:r>
            <a:endParaRPr sz="2400" dirty="0"/>
          </a:p>
          <a:p>
            <a:pPr marL="9144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Decisions must be:</a:t>
            </a:r>
            <a:endParaRPr sz="2400" dirty="0"/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400" dirty="0"/>
              <a:t>Individualized </a:t>
            </a:r>
            <a:endParaRPr sz="2400" dirty="0"/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400" dirty="0"/>
              <a:t>Data-driven</a:t>
            </a:r>
            <a:endParaRPr sz="2400" dirty="0"/>
          </a:p>
          <a:p>
            <a:pPr marL="13716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400" dirty="0"/>
              <a:t>Aligned to instruction</a:t>
            </a:r>
            <a:endParaRPr sz="2400" dirty="0"/>
          </a:p>
          <a:p>
            <a:pPr marL="9144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Participation decisions must be reviewed at least annually</a:t>
            </a:r>
            <a:endParaRPr sz="2400" dirty="0"/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/>
              <a:t>The goal is meaningful access and appropriate challenge, not exclusion 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Welcome</a:t>
            </a: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Please post your questions in the Q&amp;A</a:t>
            </a:r>
            <a:endParaRPr sz="2500"/>
          </a:p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Slides will be posted on the DE website after the webinar</a:t>
            </a:r>
            <a:endParaRPr sz="2500"/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Policy &amp; Practice Webinar Series &amp; Recordings | Department of Education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50" name="Google Shape;50;p3" descr="Image used for the Special Education Policy and Practice Seri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6176" y="3634025"/>
            <a:ext cx="2697651" cy="2023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ba94ea6932_1_9"/>
          <p:cNvSpPr txBox="1">
            <a:spLocks noGrp="1"/>
          </p:cNvSpPr>
          <p:nvPr>
            <p:ph type="title"/>
          </p:nvPr>
        </p:nvSpPr>
        <p:spPr>
          <a:xfrm>
            <a:off x="838201" y="2340565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Alternate Assessment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ba94ea6932_1_13"/>
          <p:cNvSpPr txBox="1">
            <a:spLocks noGrp="1"/>
          </p:cNvSpPr>
          <p:nvPr>
            <p:ph type="title"/>
          </p:nvPr>
        </p:nvSpPr>
        <p:spPr>
          <a:xfrm>
            <a:off x="892797" y="1"/>
            <a:ext cx="105156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Alternate Assessment and Screeners</a:t>
            </a:r>
            <a:endParaRPr dirty="0"/>
          </a:p>
        </p:txBody>
      </p:sp>
      <p:sp>
        <p:nvSpPr>
          <p:cNvPr id="243" name="Google Shape;243;g3ba94ea6932_1_13"/>
          <p:cNvSpPr txBox="1">
            <a:spLocks noGrp="1"/>
          </p:cNvSpPr>
          <p:nvPr>
            <p:ph type="body" idx="1"/>
          </p:nvPr>
        </p:nvSpPr>
        <p:spPr>
          <a:xfrm>
            <a:off x="711924" y="1370766"/>
            <a:ext cx="5157900" cy="82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00" dirty="0"/>
              <a:t>Dynamic Learning Maps (DLM) - Alternate Assessment</a:t>
            </a:r>
            <a:endParaRPr sz="2100" dirty="0"/>
          </a:p>
        </p:txBody>
      </p:sp>
      <p:sp>
        <p:nvSpPr>
          <p:cNvPr id="244" name="Google Shape;244;g3ba94ea6932_1_13"/>
          <p:cNvSpPr txBox="1">
            <a:spLocks noGrp="1"/>
          </p:cNvSpPr>
          <p:nvPr>
            <p:ph type="body" idx="2"/>
          </p:nvPr>
        </p:nvSpPr>
        <p:spPr>
          <a:xfrm>
            <a:off x="711924" y="2146003"/>
            <a:ext cx="51579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Alternate to ISASP</a:t>
            </a:r>
            <a:endParaRPr dirty="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Grades 3-11</a:t>
            </a:r>
            <a:endParaRPr dirty="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English Language Arts, Math, Science</a:t>
            </a:r>
            <a:endParaRPr dirty="0"/>
          </a:p>
          <a:p>
            <a:pPr marL="457200" lvl="0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Instructionally Embedded</a:t>
            </a:r>
            <a:endParaRPr dirty="0"/>
          </a:p>
          <a:p>
            <a:pPr marL="914400" lvl="1" indent="-361950" algn="l" rtl="0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 dirty="0"/>
              <a:t>Instruction and Assessment Cycle</a:t>
            </a:r>
            <a:endParaRPr sz="2100" dirty="0"/>
          </a:p>
          <a:p>
            <a:pPr marL="914400" lvl="1" indent="-361950" algn="l" rtl="0">
              <a:spcBef>
                <a:spcPts val="1000"/>
              </a:spcBef>
              <a:spcAft>
                <a:spcPts val="1000"/>
              </a:spcAft>
              <a:buSzPts val="2100"/>
              <a:buChar char="•"/>
            </a:pPr>
            <a:r>
              <a:rPr lang="en-US" sz="2100" dirty="0"/>
              <a:t>Two windows (fall and spring)</a:t>
            </a:r>
            <a:endParaRPr sz="2100" dirty="0"/>
          </a:p>
        </p:txBody>
      </p:sp>
      <p:sp>
        <p:nvSpPr>
          <p:cNvPr id="245" name="Google Shape;245;g3ba94ea6932_1_13"/>
          <p:cNvSpPr txBox="1">
            <a:spLocks noGrp="1"/>
          </p:cNvSpPr>
          <p:nvPr>
            <p:ph type="body" idx="3"/>
          </p:nvPr>
        </p:nvSpPr>
        <p:spPr>
          <a:xfrm>
            <a:off x="6394810" y="1225141"/>
            <a:ext cx="5183100" cy="82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100" dirty="0"/>
              <a:t>Iowa’s Alternate Screeners</a:t>
            </a:r>
            <a:endParaRPr sz="2100" dirty="0"/>
          </a:p>
        </p:txBody>
      </p:sp>
      <p:sp>
        <p:nvSpPr>
          <p:cNvPr id="246" name="Google Shape;246;g3ba94ea6932_1_13"/>
          <p:cNvSpPr txBox="1">
            <a:spLocks noGrp="1"/>
          </p:cNvSpPr>
          <p:nvPr>
            <p:ph type="body" idx="4"/>
          </p:nvPr>
        </p:nvSpPr>
        <p:spPr>
          <a:xfrm>
            <a:off x="6394800" y="2081300"/>
            <a:ext cx="5183100" cy="415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i="1" dirty="0"/>
              <a:t>Early Literacy</a:t>
            </a:r>
            <a:endParaRPr i="1" dirty="0"/>
          </a:p>
          <a:p>
            <a:pPr marL="45720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Alternate to district universal screener</a:t>
            </a:r>
            <a:endParaRPr dirty="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Grades K-6</a:t>
            </a:r>
            <a:endParaRPr dirty="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Instructionally Embedded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i="1" dirty="0"/>
              <a:t>Early Math </a:t>
            </a:r>
            <a:r>
              <a:rPr lang="en-US" sz="1800" dirty="0"/>
              <a:t>(Beginning Fall 2026)</a:t>
            </a:r>
            <a:endParaRPr sz="1800" dirty="0"/>
          </a:p>
          <a:p>
            <a:pPr marL="45720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Alternate to district universal screener</a:t>
            </a:r>
            <a:endParaRPr dirty="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Grades K-6</a:t>
            </a:r>
            <a:endParaRPr dirty="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Instructionally Embedded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i="1" dirty="0"/>
              <a:t>Alt ELPA</a:t>
            </a:r>
            <a:endParaRPr i="1" dirty="0"/>
          </a:p>
          <a:p>
            <a:pPr marL="45720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Alternate to ELPA 21</a:t>
            </a:r>
            <a:endParaRPr dirty="0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Grades K-12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bd4ef55cb5_0_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Early Childhood Considerations</a:t>
            </a:r>
            <a:endParaRPr dirty="0"/>
          </a:p>
        </p:txBody>
      </p:sp>
      <p:sp>
        <p:nvSpPr>
          <p:cNvPr id="252" name="Google Shape;252;g3bd4ef55cb5_0_0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8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There is no alternate assessment for preschool because the required assessment, GOLD, can be used with all students. </a:t>
            </a:r>
            <a:endParaRPr sz="2200" dirty="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If alternate assessment is being discussed during a preschool to kindergarten transition meeting…</a:t>
            </a:r>
            <a:endParaRPr sz="2200" dirty="0"/>
          </a:p>
          <a:p>
            <a:pPr marL="91440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multiple data sources, including assessment information, should be considered</a:t>
            </a:r>
            <a:endParaRPr sz="2200" dirty="0"/>
          </a:p>
          <a:p>
            <a:pPr marL="91440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if the data does NOT clearly support placing a student on alternate assessment, access to general education curriculum and standards is the recommendation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44474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ba94ea6932_1_0"/>
          <p:cNvSpPr txBox="1">
            <a:spLocks noGrp="1"/>
          </p:cNvSpPr>
          <p:nvPr>
            <p:ph type="title"/>
          </p:nvPr>
        </p:nvSpPr>
        <p:spPr>
          <a:xfrm>
            <a:off x="452275" y="0"/>
            <a:ext cx="11623800" cy="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Alternate Assessment Resources</a:t>
            </a:r>
            <a:endParaRPr dirty="0"/>
          </a:p>
        </p:txBody>
      </p:sp>
      <p:sp>
        <p:nvSpPr>
          <p:cNvPr id="258" name="Google Shape;258;g3ba94ea6932_1_0"/>
          <p:cNvSpPr txBox="1"/>
          <p:nvPr/>
        </p:nvSpPr>
        <p:spPr>
          <a:xfrm>
            <a:off x="364500" y="1049000"/>
            <a:ext cx="11463000" cy="4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 u="sng" dirty="0">
                <a:solidFill>
                  <a:schemeClr val="hlink"/>
                </a:solidFill>
                <a:hlinkClick r:id="rId3"/>
              </a:rPr>
              <a:t>Dynamic Learning Maps Webpage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 u="sng" dirty="0">
                <a:solidFill>
                  <a:schemeClr val="hlink"/>
                </a:solidFill>
                <a:hlinkClick r:id="rId4"/>
              </a:rPr>
              <a:t>Dynamic Learning Maps Educator Portal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 u="sng" dirty="0">
                <a:solidFill>
                  <a:schemeClr val="hlink"/>
                </a:solidFill>
                <a:hlinkClick r:id="rId5"/>
              </a:rPr>
              <a:t>Iowa’s Alternate Assessment Google Site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Information on DLM, Early Alternate Screeners and Alt ELPA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2400" dirty="0">
                <a:solidFill>
                  <a:schemeClr val="dk1"/>
                </a:solidFill>
              </a:rPr>
              <a:t>For access please contact </a:t>
            </a:r>
            <a:r>
              <a:rPr lang="en-US" sz="2400" u="sng" dirty="0">
                <a:solidFill>
                  <a:schemeClr val="hlink"/>
                </a:solidFill>
                <a:hlinkClick r:id="rId6"/>
              </a:rPr>
              <a:t>jennifer.denne@iowa.gov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●"/>
            </a:pPr>
            <a:r>
              <a:rPr lang="en-US" sz="2400" u="sng" dirty="0">
                <a:solidFill>
                  <a:schemeClr val="hlink"/>
                </a:solidFill>
                <a:hlinkClick r:id="rId7"/>
              </a:rPr>
              <a:t>ELPA21 Website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ba94ea6932_1_5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/>
              <a:t>Alternate Assessment Data</a:t>
            </a:r>
            <a:endParaRPr sz="3000" dirty="0"/>
          </a:p>
        </p:txBody>
      </p:sp>
      <p:sp>
        <p:nvSpPr>
          <p:cNvPr id="264" name="Google Shape;264;g3ba94ea6932_1_5"/>
          <p:cNvSpPr txBox="1">
            <a:spLocks noGrp="1"/>
          </p:cNvSpPr>
          <p:nvPr>
            <p:ph type="body" idx="1"/>
          </p:nvPr>
        </p:nvSpPr>
        <p:spPr>
          <a:xfrm>
            <a:off x="4360400" y="1665972"/>
            <a:ext cx="7017300" cy="3430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dirty="0"/>
              <a:t>Dynamic Learning Maps</a:t>
            </a:r>
            <a:endParaRPr dirty="0"/>
          </a:p>
          <a:p>
            <a:pPr marL="457200" lvl="0" indent="-406400" algn="l" rtl="0"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Kite DLM Educator Portal</a:t>
            </a:r>
            <a:endParaRPr dirty="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dirty="0"/>
              <a:t>Early Alternate Screeners</a:t>
            </a:r>
            <a:endParaRPr dirty="0"/>
          </a:p>
          <a:p>
            <a:pPr marL="457200" lvl="0" indent="-406400" algn="l" rtl="0">
              <a:spcBef>
                <a:spcPts val="75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ACHIEVE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c680527ee5_0_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DLM Reports</a:t>
            </a:r>
            <a:endParaRPr dirty="0"/>
          </a:p>
        </p:txBody>
      </p:sp>
      <p:sp>
        <p:nvSpPr>
          <p:cNvPr id="271" name="Google Shape;271;g3c680527ee5_0_5"/>
          <p:cNvSpPr/>
          <p:nvPr/>
        </p:nvSpPr>
        <p:spPr>
          <a:xfrm>
            <a:off x="249300" y="1861350"/>
            <a:ext cx="2648700" cy="3135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Building administrators should  have a Building Test Coordinator role or a Building User role to access DLM Reports.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To obtain access, contact your special education director or district alternate assessment lead.</a:t>
            </a:r>
            <a:endParaRPr sz="1600" dirty="0"/>
          </a:p>
        </p:txBody>
      </p:sp>
      <p:pic>
        <p:nvPicPr>
          <p:cNvPr id="270" name="Google Shape;270;g3c680527ee5_0_5" descr="Image of Kite Educator Portal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975" y="1017837"/>
            <a:ext cx="8650076" cy="48223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bd8eb6da86_1_1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Reports Available</a:t>
            </a:r>
            <a:endParaRPr dirty="0"/>
          </a:p>
        </p:txBody>
      </p:sp>
      <p:pic>
        <p:nvPicPr>
          <p:cNvPr id="277" name="Google Shape;277;g3bd8eb6da86_1_10" descr="Image taken from Kite Educator Portal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6562" y="987350"/>
            <a:ext cx="7898875" cy="52446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8" name="Google Shape;278;g3bd8eb6da86_1_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9000" y="2069000"/>
            <a:ext cx="1212600" cy="352200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9" name="Google Shape;279;g3bd8eb6da86_1_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6400" y="3538050"/>
            <a:ext cx="1212600" cy="28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c680527ee5_0_4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Reports Available</a:t>
            </a:r>
            <a:endParaRPr dirty="0"/>
          </a:p>
        </p:txBody>
      </p:sp>
      <p:pic>
        <p:nvPicPr>
          <p:cNvPr id="285" name="Google Shape;285;g3c680527ee5_0_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388" y="952502"/>
            <a:ext cx="9039225" cy="49530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6" name="Google Shape;286;g3c680527ee5_0_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54300" y="2247100"/>
            <a:ext cx="2406900" cy="376500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3c680527ee5_0_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425" y="4721375"/>
            <a:ext cx="1212600" cy="28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3c680527ee5_0_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425" y="5317525"/>
            <a:ext cx="1212600" cy="28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c680527ee5_0_47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Reports Available</a:t>
            </a:r>
            <a:endParaRPr dirty="0"/>
          </a:p>
        </p:txBody>
      </p:sp>
      <p:pic>
        <p:nvPicPr>
          <p:cNvPr id="294" name="Google Shape;294;g3c680527ee5_0_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928690"/>
            <a:ext cx="8953500" cy="50006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5" name="Google Shape;295;g3c680527ee5_0_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01675" y="2220200"/>
            <a:ext cx="1465800" cy="403500"/>
          </a:xfrm>
          <a:prstGeom prst="rect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3c680527ee5_0_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950" y="4600375"/>
            <a:ext cx="1212600" cy="28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c680527ee5_0_10"/>
          <p:cNvSpPr txBox="1">
            <a:spLocks noGrp="1"/>
          </p:cNvSpPr>
          <p:nvPr>
            <p:ph type="title"/>
          </p:nvPr>
        </p:nvSpPr>
        <p:spPr>
          <a:xfrm>
            <a:off x="253338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Screening Data</a:t>
            </a:r>
            <a:endParaRPr dirty="0"/>
          </a:p>
        </p:txBody>
      </p:sp>
      <p:sp>
        <p:nvSpPr>
          <p:cNvPr id="303" name="Google Shape;303;g3c680527ee5_0_10"/>
          <p:cNvSpPr txBox="1"/>
          <p:nvPr/>
        </p:nvSpPr>
        <p:spPr>
          <a:xfrm>
            <a:off x="367925" y="737400"/>
            <a:ext cx="7950600" cy="1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-US" sz="1800" dirty="0">
                <a:solidFill>
                  <a:schemeClr val="dk1"/>
                </a:solidFill>
              </a:rPr>
              <a:t>My Tools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-US" sz="1800" dirty="0">
                <a:solidFill>
                  <a:schemeClr val="dk1"/>
                </a:solidFill>
              </a:rPr>
              <a:t>Data Management</a:t>
            </a:r>
            <a:endParaRPr sz="1800" dirty="0">
              <a:solidFill>
                <a:schemeClr val="dk1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-US" sz="1800" dirty="0">
                <a:solidFill>
                  <a:schemeClr val="dk1"/>
                </a:solidFill>
              </a:rPr>
              <a:t>Early Literacy Alternate Assessment Tracking</a:t>
            </a:r>
            <a:endParaRPr sz="1800" dirty="0">
              <a:solidFill>
                <a:schemeClr val="dk1"/>
              </a:solidFill>
            </a:endParaRPr>
          </a:p>
          <a:p>
            <a: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-US" sz="1800" dirty="0">
                <a:solidFill>
                  <a:schemeClr val="dk1"/>
                </a:solidFill>
              </a:rPr>
              <a:t>Select Data Filters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302" name="Google Shape;302;g3c680527ee5_0_10" descr="Image taken from ACHIEVE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225" y="2092988"/>
            <a:ext cx="9342200" cy="442312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4" name="Google Shape;304;g3c680527ee5_0_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8225" y="4683300"/>
            <a:ext cx="773100" cy="3294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3c680527ee5_0_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28100" y="3676000"/>
            <a:ext cx="1804500" cy="4008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3c680527ee5_0_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3800" y="4132825"/>
            <a:ext cx="2992500" cy="4647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3c680527ee5_0_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7825" y="5326625"/>
            <a:ext cx="5780400" cy="5451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82f09c339b_25_3"/>
          <p:cNvSpPr txBox="1">
            <a:spLocks noGrp="1"/>
          </p:cNvSpPr>
          <p:nvPr>
            <p:ph type="title"/>
          </p:nvPr>
        </p:nvSpPr>
        <p:spPr>
          <a:xfrm>
            <a:off x="452277" y="0"/>
            <a:ext cx="110115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dirty="0"/>
              <a:t>Today’s Presenters</a:t>
            </a:r>
            <a:endParaRPr dirty="0"/>
          </a:p>
        </p:txBody>
      </p:sp>
      <p:sp>
        <p:nvSpPr>
          <p:cNvPr id="56" name="Google Shape;56;g382f09c339b_25_3"/>
          <p:cNvSpPr txBox="1"/>
          <p:nvPr/>
        </p:nvSpPr>
        <p:spPr>
          <a:xfrm>
            <a:off x="1204000" y="4291950"/>
            <a:ext cx="26457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Patrick Judkins</a:t>
            </a:r>
            <a:endParaRPr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Keystone </a:t>
            </a:r>
            <a:r>
              <a:rPr lang="en-US" b="1">
                <a:solidFill>
                  <a:schemeClr val="dk1"/>
                </a:solidFill>
              </a:rPr>
              <a:t>Regional Special Education Director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 of Special Education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g382f09c339b_25_3" descr="Picture of Patrick Judki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162" y="1392600"/>
            <a:ext cx="2149327" cy="2717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382f09c339b_25_3"/>
          <p:cNvSpPr txBox="1"/>
          <p:nvPr/>
        </p:nvSpPr>
        <p:spPr>
          <a:xfrm>
            <a:off x="4803300" y="4291950"/>
            <a:ext cx="25854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Jennifer Denne</a:t>
            </a:r>
            <a:endParaRPr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EPC Alternate Assessment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Division of </a:t>
            </a:r>
            <a:r>
              <a:rPr lang="en-US">
                <a:solidFill>
                  <a:schemeClr val="dk1"/>
                </a:solidFill>
              </a:rPr>
              <a:t>School Improvement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g382f09c339b_25_3" descr="Picture of Jennifer Denn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3701" y="1392612"/>
            <a:ext cx="2173192" cy="2717174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1" name="Google Shape;61;g382f09c339b_25_3"/>
          <p:cNvSpPr txBox="1"/>
          <p:nvPr/>
        </p:nvSpPr>
        <p:spPr>
          <a:xfrm>
            <a:off x="8451450" y="4339125"/>
            <a:ext cx="26457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Mike Cavin</a:t>
            </a:r>
            <a:endParaRPr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Executive Director</a:t>
            </a:r>
            <a:endParaRPr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Bureau of Educational Examiners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382f09c339b_25_3" descr="Picture of Mike Cave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27100" y="1407538"/>
            <a:ext cx="2149326" cy="2687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c680527ee5_0_18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80"/>
              <a:buFont typeface="Arial"/>
              <a:buNone/>
            </a:pPr>
            <a:r>
              <a:rPr lang="en-US" sz="247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Dashboard Reports:</a:t>
            </a:r>
            <a:endParaRPr sz="2470"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</a:ext>
              </a:extLst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80"/>
              <a:buFont typeface="Arial"/>
              <a:buNone/>
            </a:pPr>
            <a:r>
              <a:rPr lang="en-US" sz="247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Percentage of Students Screened</a:t>
            </a:r>
            <a:endParaRPr dirty="0"/>
          </a:p>
        </p:txBody>
      </p:sp>
      <p:pic>
        <p:nvPicPr>
          <p:cNvPr id="313" name="Google Shape;313;g3c680527ee5_0_18" descr="This is an image showing the completion rates report for all K-6 students by assessment window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562" y="1813120"/>
            <a:ext cx="10533025" cy="33816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c680527ee5_0_24"/>
          <p:cNvSpPr txBox="1">
            <a:spLocks noGrp="1"/>
          </p:cNvSpPr>
          <p:nvPr>
            <p:ph type="title"/>
          </p:nvPr>
        </p:nvSpPr>
        <p:spPr>
          <a:xfrm>
            <a:off x="108825" y="0"/>
            <a:ext cx="11876700" cy="78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470" dirty="0"/>
              <a:t>Dashboard Reports:</a:t>
            </a:r>
            <a:endParaRPr sz="2470" dirty="0"/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470" dirty="0"/>
              <a:t>Percentage of Students who Met/Exceeded Benchmark by Scale</a:t>
            </a:r>
            <a:endParaRPr sz="2470" dirty="0"/>
          </a:p>
        </p:txBody>
      </p:sp>
      <p:pic>
        <p:nvPicPr>
          <p:cNvPr id="319" name="Google Shape;319;g3c680527ee5_0_24" descr="This is an image of a graph which  shows the percentage of all K-6 students who met or exceeded benchmarks for each assessment window by Scale."/>
          <p:cNvPicPr preferRelativeResize="0"/>
          <p:nvPr/>
        </p:nvPicPr>
        <p:blipFill rotWithShape="1">
          <a:blip r:embed="rId3">
            <a:alphaModFix/>
          </a:blip>
          <a:srcRect t="36788"/>
          <a:stretch/>
        </p:blipFill>
        <p:spPr>
          <a:xfrm>
            <a:off x="418675" y="1134325"/>
            <a:ext cx="11354626" cy="49393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c680527ee5_0_29"/>
          <p:cNvSpPr txBox="1">
            <a:spLocks noGrp="1"/>
          </p:cNvSpPr>
          <p:nvPr>
            <p:ph type="title"/>
          </p:nvPr>
        </p:nvSpPr>
        <p:spPr>
          <a:xfrm>
            <a:off x="147275" y="0"/>
            <a:ext cx="11903400" cy="73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070" dirty="0"/>
              <a:t>Dashboard Reports:</a:t>
            </a:r>
            <a:endParaRPr sz="2070" dirty="0"/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070" dirty="0"/>
              <a:t>Percentage of Students Who Met or Exceeded Benchmarks by Scale and Grade</a:t>
            </a:r>
            <a:endParaRPr sz="2070" dirty="0"/>
          </a:p>
        </p:txBody>
      </p:sp>
      <p:pic>
        <p:nvPicPr>
          <p:cNvPr id="325" name="Google Shape;325;g3c680527ee5_0_29" descr="This is a table which shows the percentage of students who met or exceeded benchmarks for each assessment window by scale and grade-level."/>
          <p:cNvPicPr preferRelativeResize="0"/>
          <p:nvPr/>
        </p:nvPicPr>
        <p:blipFill rotWithShape="1">
          <a:blip r:embed="rId3">
            <a:alphaModFix/>
          </a:blip>
          <a:srcRect t="3521" r="3540"/>
          <a:stretch/>
        </p:blipFill>
        <p:spPr>
          <a:xfrm>
            <a:off x="363050" y="1428925"/>
            <a:ext cx="11622100" cy="420492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82f09c339b_25_231"/>
          <p:cNvSpPr txBox="1">
            <a:spLocks noGrp="1"/>
          </p:cNvSpPr>
          <p:nvPr>
            <p:ph type="title"/>
          </p:nvPr>
        </p:nvSpPr>
        <p:spPr>
          <a:xfrm>
            <a:off x="893975" y="2806300"/>
            <a:ext cx="5052000" cy="2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Policy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ba94ea6932_2_0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Iowa Teacher Licensure</a:t>
            </a:r>
            <a:endParaRPr sz="30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Required Endorsements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dirty="0"/>
          </a:p>
        </p:txBody>
      </p:sp>
      <p:sp>
        <p:nvSpPr>
          <p:cNvPr id="337" name="Google Shape;337;g3ba94ea6932_2_0"/>
          <p:cNvSpPr txBox="1">
            <a:spLocks noGrp="1"/>
          </p:cNvSpPr>
          <p:nvPr>
            <p:ph type="body" idx="1"/>
          </p:nvPr>
        </p:nvSpPr>
        <p:spPr>
          <a:xfrm>
            <a:off x="4418125" y="428025"/>
            <a:ext cx="74910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Endorsement # 264 - </a:t>
            </a:r>
            <a:endParaRPr sz="24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/>
              <a:t>K-12 Instructional Strategist II:ID</a:t>
            </a:r>
            <a:endParaRPr sz="24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Endorsement # 259 - </a:t>
            </a:r>
            <a:endParaRPr sz="24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/>
              <a:t>K-12 Instructional Strategist I and II: All</a:t>
            </a:r>
            <a:endParaRPr sz="24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Endorsement 100 - </a:t>
            </a:r>
            <a:endParaRPr sz="24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 dirty="0"/>
              <a:t>Pk-3 Including Special Education </a:t>
            </a:r>
            <a:endParaRPr sz="2400"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ba94ea6932_2_5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Conditional Licensure</a:t>
            </a:r>
            <a:endParaRPr sz="3000" dirty="0"/>
          </a:p>
        </p:txBody>
      </p:sp>
      <p:sp>
        <p:nvSpPr>
          <p:cNvPr id="343" name="Google Shape;343;g3ba94ea6932_2_5"/>
          <p:cNvSpPr txBox="1">
            <a:spLocks noGrp="1"/>
          </p:cNvSpPr>
          <p:nvPr>
            <p:ph type="body" idx="1"/>
          </p:nvPr>
        </p:nvSpPr>
        <p:spPr>
          <a:xfrm>
            <a:off x="4325825" y="428025"/>
            <a:ext cx="76362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Executive Director Decision – less than 12 hours of special education coursework completed.</a:t>
            </a:r>
            <a:endParaRPr sz="24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Class B – 12 hours or more of special education coursework completed.</a:t>
            </a:r>
            <a:endParaRPr sz="24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Class E – a one year extension of a class B.</a:t>
            </a:r>
            <a:endParaRPr sz="2400" dirty="0"/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ba94ea6932_2_16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Substituting in an environment with students assessed under the Alternate Assessment. </a:t>
            </a:r>
            <a:endParaRPr sz="3000" dirty="0"/>
          </a:p>
        </p:txBody>
      </p:sp>
      <p:sp>
        <p:nvSpPr>
          <p:cNvPr id="349" name="Google Shape;349;g3ba94ea6932_2_16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3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•Any licensed teacher may substitute in any school setting at any grade level.</a:t>
            </a:r>
            <a:endParaRPr sz="2400" dirty="0"/>
          </a:p>
          <a:p>
            <a:pPr marL="1270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1270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•Any educator holding a Substitute License may substitute in any school setting at any grade level.</a:t>
            </a:r>
            <a:endParaRPr sz="2400" dirty="0"/>
          </a:p>
          <a:p>
            <a:pPr marL="1270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1270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•An educator holding a Substitute Authorization, may only sub for short periods of time (absent teacher).</a:t>
            </a:r>
            <a:endParaRPr sz="2400" dirty="0"/>
          </a:p>
          <a:p>
            <a:pPr marL="1270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1270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•Licensed Paraeducator, with a Substitute Authorization, may sub for a short period of time, in the classroom they are assigned. Not in other areas without permission from the </a:t>
            </a:r>
            <a:r>
              <a:rPr lang="en-US" sz="2400" dirty="0" err="1"/>
              <a:t>BoEE</a:t>
            </a:r>
            <a:r>
              <a:rPr lang="en-US" sz="2400" dirty="0"/>
              <a:t>. </a:t>
            </a:r>
            <a:endParaRPr sz="2400" dirty="0"/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ba94ea6932_2_24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</a:rPr>
              <a:t>Licensure Questions  </a:t>
            </a:r>
            <a:endParaRPr sz="3000" dirty="0"/>
          </a:p>
        </p:txBody>
      </p:sp>
      <p:sp>
        <p:nvSpPr>
          <p:cNvPr id="355" name="Google Shape;355;g3ba94ea6932_2_24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3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Geri McMahon</a:t>
            </a:r>
            <a:endParaRPr dirty="0"/>
          </a:p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Geri.McMahon@iowa.gov</a:t>
            </a:r>
            <a:endParaRPr dirty="0"/>
          </a:p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515-281-3437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a59ab1a9eb_0_0"/>
          <p:cNvSpPr txBox="1">
            <a:spLocks noGrp="1"/>
          </p:cNvSpPr>
          <p:nvPr>
            <p:ph type="title"/>
          </p:nvPr>
        </p:nvSpPr>
        <p:spPr>
          <a:xfrm>
            <a:off x="2" y="0"/>
            <a:ext cx="109434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Future Policy and Practice Webinars</a:t>
            </a:r>
            <a:endParaRPr dirty="0"/>
          </a:p>
        </p:txBody>
      </p:sp>
      <p:sp>
        <p:nvSpPr>
          <p:cNvPr id="361" name="Google Shape;361;g3a59ab1a9eb_0_0"/>
          <p:cNvSpPr txBox="1">
            <a:spLocks noGrp="1"/>
          </p:cNvSpPr>
          <p:nvPr>
            <p:ph type="body" idx="1"/>
          </p:nvPr>
        </p:nvSpPr>
        <p:spPr>
          <a:xfrm>
            <a:off x="588125" y="1136350"/>
            <a:ext cx="10057800" cy="49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u="sng" dirty="0">
                <a:solidFill>
                  <a:schemeClr val="hlink"/>
                </a:solidFill>
                <a:hlinkClick r:id="rId3"/>
              </a:rPr>
              <a:t>Upcoming Topics and Dates</a:t>
            </a:r>
            <a:r>
              <a:rPr lang="en-US" sz="2900" dirty="0"/>
              <a:t>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262828"/>
                </a:solidFill>
              </a:rPr>
              <a:t>8:30 am - 9:30 am )</a:t>
            </a:r>
            <a:endParaRPr sz="2050" dirty="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62828"/>
              </a:buClr>
              <a:buSzPts val="2400"/>
              <a:buChar char="•"/>
            </a:pPr>
            <a:r>
              <a:rPr lang="en-US" sz="2400" dirty="0">
                <a:solidFill>
                  <a:srgbClr val="262828"/>
                </a:solidFill>
              </a:rPr>
              <a:t>March 11, 2026:  Extended School Year (ESY)</a:t>
            </a:r>
            <a:endParaRPr sz="2400" dirty="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828"/>
              </a:buClr>
              <a:buSzPts val="2400"/>
              <a:buChar char="•"/>
            </a:pPr>
            <a:r>
              <a:rPr lang="en-US" sz="2400" dirty="0">
                <a:solidFill>
                  <a:srgbClr val="262828"/>
                </a:solidFill>
              </a:rPr>
              <a:t>April 8, 2026: FAPE - Special Requests</a:t>
            </a:r>
            <a:endParaRPr sz="2400" dirty="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828"/>
              </a:buClr>
              <a:buSzPts val="2400"/>
              <a:buChar char="•"/>
            </a:pPr>
            <a:r>
              <a:rPr lang="en-US" sz="2400" dirty="0">
                <a:solidFill>
                  <a:srgbClr val="262828"/>
                </a:solidFill>
              </a:rPr>
              <a:t>May 13, 2026: Dispute Resolution</a:t>
            </a:r>
            <a:endParaRPr sz="2400" dirty="0">
              <a:solidFill>
                <a:srgbClr val="262828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828"/>
              </a:buClr>
              <a:buSzPts val="2400"/>
              <a:buChar char="•"/>
            </a:pPr>
            <a:r>
              <a:rPr lang="en-US" sz="2400" dirty="0">
                <a:solidFill>
                  <a:srgbClr val="262828"/>
                </a:solidFill>
              </a:rPr>
              <a:t>June 10, 2026: End of Year Program Evaluation (ACHIEVE) and Year-to-Year Data Comparison</a:t>
            </a:r>
            <a:endParaRPr sz="2400" dirty="0">
              <a:solidFill>
                <a:srgbClr val="26282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300"/>
              </a:spcAft>
              <a:buSzPts val="1800"/>
              <a:buNone/>
            </a:pPr>
            <a:endParaRPr sz="29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29982"/>
            <a:ext cx="12192000" cy="42801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3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Please type your questions into the Q &amp; A.</a:t>
            </a:r>
            <a:endParaRPr dirty="0"/>
          </a:p>
        </p:txBody>
      </p:sp>
      <p:sp>
        <p:nvSpPr>
          <p:cNvPr id="366" name="Google Shape;366;p7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 dirty="0"/>
              <a:t>Questions from the Field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82f09c339b_25_43"/>
          <p:cNvSpPr txBox="1">
            <a:spLocks noGrp="1"/>
          </p:cNvSpPr>
          <p:nvPr>
            <p:ph type="title"/>
          </p:nvPr>
        </p:nvSpPr>
        <p:spPr>
          <a:xfrm>
            <a:off x="452277" y="0"/>
            <a:ext cx="116136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Participants will understand:</a:t>
            </a:r>
            <a:endParaRPr/>
          </a:p>
        </p:txBody>
      </p:sp>
      <p:sp>
        <p:nvSpPr>
          <p:cNvPr id="67" name="Google Shape;67;g382f09c339b_25_43"/>
          <p:cNvSpPr txBox="1">
            <a:spLocks noGrp="1"/>
          </p:cNvSpPr>
          <p:nvPr>
            <p:ph type="body" idx="1"/>
          </p:nvPr>
        </p:nvSpPr>
        <p:spPr>
          <a:xfrm>
            <a:off x="803700" y="983100"/>
            <a:ext cx="10584600" cy="51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Iowa Code and the purpose of Iowa’s Alternate Assessments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Criteria and considerations that must be discussed with the IEP team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How eligibility for participation in Iowa’s Alternate Assessments is determined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en-US" sz="2400"/>
              <a:t>Licensure/endorsement requirements</a:t>
            </a: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dirty="0"/>
              <a:t>Thank You!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82f09c339b_25_241"/>
          <p:cNvSpPr txBox="1">
            <a:spLocks noGrp="1"/>
          </p:cNvSpPr>
          <p:nvPr>
            <p:ph type="title"/>
          </p:nvPr>
        </p:nvSpPr>
        <p:spPr>
          <a:xfrm>
            <a:off x="893975" y="2806300"/>
            <a:ext cx="5052000" cy="2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dirty="0"/>
              <a:t>Practice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2f09c339b_25_236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Iowa Code In Relation To Alternate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Assessment</a:t>
            </a:r>
            <a:endParaRPr/>
          </a:p>
        </p:txBody>
      </p:sp>
      <p:sp>
        <p:nvSpPr>
          <p:cNvPr id="79" name="Google Shape;79;g382f09c339b_25_236"/>
          <p:cNvSpPr txBox="1">
            <a:spLocks noGrp="1"/>
          </p:cNvSpPr>
          <p:nvPr>
            <p:ph type="body" idx="1"/>
          </p:nvPr>
        </p:nvSpPr>
        <p:spPr>
          <a:xfrm>
            <a:off x="689100" y="1024625"/>
            <a:ext cx="10813800" cy="51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445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028"/>
              <a:buChar char="●"/>
            </a:pPr>
            <a:r>
              <a:rPr lang="en-US" sz="2871" b="1"/>
              <a:t>Federal Requirement - IDEA</a:t>
            </a:r>
            <a:endParaRPr sz="2871" b="1"/>
          </a:p>
          <a:p>
            <a:pPr marL="914400" lvl="1" indent="-3445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028"/>
              <a:buChar char="○"/>
            </a:pPr>
            <a:r>
              <a:rPr lang="en-US" sz="2871"/>
              <a:t>All students with disabilities must participate in statewide or alternate assessments, as required by the Individuals with Disabilities Education Act (IDEA).</a:t>
            </a:r>
            <a:endParaRPr sz="2871"/>
          </a:p>
          <a:p>
            <a:pPr marL="457200" lvl="0" indent="-34453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2028"/>
              <a:buChar char="●"/>
            </a:pPr>
            <a:r>
              <a:rPr lang="en-US" sz="2871" b="1"/>
              <a:t>State Implementation - Iowa Administrative Code 281-41</a:t>
            </a:r>
            <a:endParaRPr sz="2871" b="1"/>
          </a:p>
          <a:p>
            <a:pPr marL="914400" lvl="1" indent="-3445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028"/>
              <a:buChar char="○"/>
            </a:pPr>
            <a:r>
              <a:rPr lang="en-US" sz="2871"/>
              <a:t>Iowa implements IDEA assessment requirements through Iowa Administrative Code 281-41.</a:t>
            </a:r>
            <a:endParaRPr sz="2871"/>
          </a:p>
          <a:p>
            <a:pPr marL="457200" lvl="0" indent="-34453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2028"/>
              <a:buChar char="●"/>
            </a:pPr>
            <a:r>
              <a:rPr lang="en-US" sz="2871" b="1"/>
              <a:t>Statewide Participation Limit - 1% Cap</a:t>
            </a:r>
            <a:endParaRPr sz="2871" b="1"/>
          </a:p>
          <a:p>
            <a:pPr marL="914400" lvl="1" indent="-3445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028"/>
              <a:buChar char="○"/>
            </a:pPr>
            <a:r>
              <a:rPr lang="en-US" sz="2871"/>
              <a:t>No more than 1% of all assessed students statewide may participate in the alternate assessment aligned to alternate academic achievement standards.</a:t>
            </a:r>
            <a:endParaRPr sz="2871"/>
          </a:p>
          <a:p>
            <a:pPr marL="457200" lvl="0" indent="-34453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2028"/>
              <a:buChar char="●"/>
            </a:pPr>
            <a:r>
              <a:rPr lang="en-US" sz="2871" b="1"/>
              <a:t>IEP Team Responsibility</a:t>
            </a:r>
            <a:endParaRPr sz="2871" b="1"/>
          </a:p>
          <a:p>
            <a:pPr marL="914400" lvl="1" indent="-34453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028"/>
              <a:buChar char="○"/>
            </a:pPr>
            <a:r>
              <a:rPr lang="en-US" sz="2871"/>
              <a:t>IEP teams must make individualized, data-based decisions regarding assessment participation in alignment with IDEA and Iowa Administrative Code 281-41.</a:t>
            </a:r>
            <a:endParaRPr sz="287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0476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b5f5c9ec66_0_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Purpose of Iowa’s Alternate Assessments</a:t>
            </a:r>
            <a:endParaRPr/>
          </a:p>
        </p:txBody>
      </p:sp>
      <p:sp>
        <p:nvSpPr>
          <p:cNvPr id="85" name="Google Shape;85;g3b5f5c9ec66_0_5"/>
          <p:cNvSpPr txBox="1">
            <a:spLocks noGrp="1"/>
          </p:cNvSpPr>
          <p:nvPr>
            <p:ph type="body" idx="1"/>
          </p:nvPr>
        </p:nvSpPr>
        <p:spPr>
          <a:xfrm>
            <a:off x="347100" y="878250"/>
            <a:ext cx="11497800" cy="55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4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84"/>
              <a:buChar char="●"/>
            </a:pPr>
            <a:r>
              <a:rPr lang="en-US" sz="2200" b="1"/>
              <a:t>Intended Population</a:t>
            </a:r>
            <a:endParaRPr sz="2200" b="1"/>
          </a:p>
          <a:p>
            <a:pPr marL="914400" lvl="1" indent="-354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84"/>
              <a:buChar char="○"/>
            </a:pPr>
            <a:r>
              <a:rPr lang="en-US" sz="2200"/>
              <a:t>Iowa’s alternate assessments are designed for students with the most significant cognitive disabilities. </a:t>
            </a:r>
            <a:endParaRPr sz="2200"/>
          </a:p>
          <a:p>
            <a:pPr marL="457200" lvl="0" indent="-3545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84"/>
              <a:buChar char="●"/>
            </a:pPr>
            <a:r>
              <a:rPr lang="en-US" sz="2200" b="1"/>
              <a:t>IEP Team Decision-Making</a:t>
            </a:r>
            <a:endParaRPr sz="2200" b="1"/>
          </a:p>
          <a:p>
            <a:pPr marL="914400" lvl="1" indent="-354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84"/>
              <a:buChar char="○"/>
            </a:pPr>
            <a:r>
              <a:rPr lang="en-US" sz="2200"/>
              <a:t>Participation decisions are made by the IEP team and must be individualized and data based. </a:t>
            </a:r>
            <a:endParaRPr sz="2200"/>
          </a:p>
          <a:p>
            <a:pPr marL="457200" lvl="0" indent="-3545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84"/>
              <a:buChar char="●"/>
            </a:pPr>
            <a:r>
              <a:rPr lang="en-US" sz="2200" b="1"/>
              <a:t>Exclusive Assessment Option</a:t>
            </a:r>
            <a:endParaRPr sz="2200" b="1"/>
          </a:p>
          <a:p>
            <a:pPr marL="914400" lvl="1" indent="-354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84"/>
              <a:buChar char="○"/>
            </a:pPr>
            <a:r>
              <a:rPr lang="en-US" sz="2200"/>
              <a:t>If selected, the alternate assessment must be used for all assessed content areas.</a:t>
            </a:r>
            <a:endParaRPr sz="2200"/>
          </a:p>
          <a:p>
            <a:pPr marL="457200" lvl="0" indent="-3545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84"/>
              <a:buChar char="●"/>
            </a:pPr>
            <a:r>
              <a:rPr lang="en-US" sz="2200" b="1"/>
              <a:t>Annual Review Requirement</a:t>
            </a:r>
            <a:endParaRPr sz="2200" b="1"/>
          </a:p>
          <a:p>
            <a:pPr marL="914400" lvl="1" indent="-354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84"/>
              <a:buChar char="○"/>
            </a:pPr>
            <a:r>
              <a:rPr lang="en-US" sz="2200"/>
              <a:t>Participation decisions must be reviewed annually as part of the IEP process.</a:t>
            </a:r>
            <a:endParaRPr sz="2200"/>
          </a:p>
          <a:p>
            <a:pPr marL="457200" lvl="0" indent="-3545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984"/>
              <a:buChar char="●"/>
            </a:pPr>
            <a:r>
              <a:rPr lang="en-US" sz="2200" b="1"/>
              <a:t>IDEA Alignment</a:t>
            </a:r>
            <a:endParaRPr sz="2200" b="1"/>
          </a:p>
          <a:p>
            <a:pPr marL="914400" lvl="1" indent="-354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84"/>
              <a:buChar char="○"/>
            </a:pPr>
            <a:r>
              <a:rPr lang="en-US" sz="2200"/>
              <a:t>All decisions must be consistent with IDEA requirements and Iowa Administrative Code 281-41.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f8dedd198_1_0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000"/>
              <a:t>Iowa’s Alternate Assessment Participation Guidelines and Considerations</a:t>
            </a:r>
            <a:endParaRPr sz="3000"/>
          </a:p>
        </p:txBody>
      </p:sp>
      <p:sp>
        <p:nvSpPr>
          <p:cNvPr id="91" name="Google Shape;91;g3bf8dedd198_1_0"/>
          <p:cNvSpPr txBox="1"/>
          <p:nvPr/>
        </p:nvSpPr>
        <p:spPr>
          <a:xfrm>
            <a:off x="6110875" y="5643050"/>
            <a:ext cx="40602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Excerpt from: Iowa’s Alternate Assessment Participation Guidelines and Considerations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</p:txBody>
      </p:sp>
      <p:pic>
        <p:nvPicPr>
          <p:cNvPr id="92" name="Google Shape;92;g3bf8dedd198_1_0" descr="image of the Iowa Alternate Assessment Participation Guidelines and Consideration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311" y="284825"/>
            <a:ext cx="4060198" cy="52752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b5f5c9ec66_0_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Considerations That are NOT Allowable</a:t>
            </a:r>
            <a:endParaRPr/>
          </a:p>
        </p:txBody>
      </p:sp>
      <p:sp>
        <p:nvSpPr>
          <p:cNvPr id="98" name="Google Shape;98;g3b5f5c9ec66_0_0"/>
          <p:cNvSpPr txBox="1">
            <a:spLocks noGrp="1"/>
          </p:cNvSpPr>
          <p:nvPr>
            <p:ph type="body" idx="1"/>
          </p:nvPr>
        </p:nvSpPr>
        <p:spPr>
          <a:xfrm>
            <a:off x="689100" y="1201758"/>
            <a:ext cx="10813800" cy="44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Disability category or label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Poor attendance or extended absences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Native language, cultural, social or economic differences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Expected poor performance on general assessments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Academic and other services student receives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Educational environment or instructional setting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-US" sz="2400"/>
              <a:t>Percent of time in special education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owa Department of Education">
      <a:dk1>
        <a:srgbClr val="000000"/>
      </a:dk1>
      <a:lt1>
        <a:srgbClr val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1452</Words>
  <Application>Microsoft Office PowerPoint</Application>
  <PresentationFormat>Widescreen</PresentationFormat>
  <Paragraphs>211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Arial</vt:lpstr>
      <vt:lpstr>Theme1</vt:lpstr>
      <vt:lpstr>Policy and Practice</vt:lpstr>
      <vt:lpstr>Welcome</vt:lpstr>
      <vt:lpstr>Today’s Presenters</vt:lpstr>
      <vt:lpstr>Participants will understand:</vt:lpstr>
      <vt:lpstr>Practice</vt:lpstr>
      <vt:lpstr>Iowa Code In Relation To Alternate Assessment</vt:lpstr>
      <vt:lpstr>Purpose of Iowa’s Alternate Assessments</vt:lpstr>
      <vt:lpstr>Iowa’s Alternate Assessment Participation Guidelines and Considerations</vt:lpstr>
      <vt:lpstr>Considerations That are NOT Allowable</vt:lpstr>
      <vt:lpstr>Considerations That are NOT Allowable (Cont.) </vt:lpstr>
      <vt:lpstr>Participation Criteria and Considerations</vt:lpstr>
      <vt:lpstr>Participation Criterion 1</vt:lpstr>
      <vt:lpstr>Criterion 1 - Data Based Decision</vt:lpstr>
      <vt:lpstr>Participation Criterion 2</vt:lpstr>
      <vt:lpstr>Criterion 2 - Data Based Decision</vt:lpstr>
      <vt:lpstr>Participation Criterion 3</vt:lpstr>
      <vt:lpstr>Criterion 3 - Data Based Decision</vt:lpstr>
      <vt:lpstr>Eligibility</vt:lpstr>
      <vt:lpstr>Key Takeaways for IEP Teams</vt:lpstr>
      <vt:lpstr>Alternate Assessment</vt:lpstr>
      <vt:lpstr>Alternate Assessment and Screeners</vt:lpstr>
      <vt:lpstr>Early Childhood Considerations</vt:lpstr>
      <vt:lpstr>Alternate Assessment Resources</vt:lpstr>
      <vt:lpstr>Alternate Assessment Data</vt:lpstr>
      <vt:lpstr>DLM Reports</vt:lpstr>
      <vt:lpstr>Reports Available</vt:lpstr>
      <vt:lpstr>Reports Available</vt:lpstr>
      <vt:lpstr>Reports Available</vt:lpstr>
      <vt:lpstr>Screening Data</vt:lpstr>
      <vt:lpstr>Dashboard Reports: Percentage of Students Screened</vt:lpstr>
      <vt:lpstr>Dashboard Reports: Percentage of Students who Met/Exceeded Benchmark by Scale</vt:lpstr>
      <vt:lpstr>Dashboard Reports: Percentage of Students Who Met or Exceeded Benchmarks by Scale and Grade</vt:lpstr>
      <vt:lpstr>Policy</vt:lpstr>
      <vt:lpstr>Iowa Teacher Licensure  Required Endorsements </vt:lpstr>
      <vt:lpstr>Conditional Licensure</vt:lpstr>
      <vt:lpstr>Substituting in an environment with students assessed under the Alternate Assessment. </vt:lpstr>
      <vt:lpstr>Licensure Questions  </vt:lpstr>
      <vt:lpstr>Future Policy and Practice Webinars</vt:lpstr>
      <vt:lpstr>Questions from the Field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Iowa Department of Education</dc:creator>
  <cp:lastModifiedBy>Beilke, Mary [IDOE]</cp:lastModifiedBy>
  <cp:revision>11</cp:revision>
  <dcterms:created xsi:type="dcterms:W3CDTF">2022-10-28T01:47:54Z</dcterms:created>
  <dcterms:modified xsi:type="dcterms:W3CDTF">2026-02-24T18:51:53Z</dcterms:modified>
</cp:coreProperties>
</file>