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4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96" r:id="rId15"/>
    <p:sldId id="270" r:id="rId16"/>
    <p:sldId id="297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49" roundtripDataSignature="AMtx7miUxPKJ+wBVvLTlgEnQK0f7LHz5E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86" autoAdjust="0"/>
    <p:restoredTop sz="86400" autoAdjust="0"/>
  </p:normalViewPr>
  <p:slideViewPr>
    <p:cSldViewPr snapToGrid="0">
      <p:cViewPr varScale="1">
        <p:scale>
          <a:sx n="88" d="100"/>
          <a:sy n="88" d="100"/>
        </p:scale>
        <p:origin x="101" y="123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customschemas.google.com/relationships/presentationmetadata" Target="meta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37" name="Google Shape;3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3b5f5c9ec66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01" name="Google Shape;101;g3b5f5c9ec66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bd541bf90c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3bd541bf90c_2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b5f5c9ec66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13" name="Google Shape;113;g3b5f5c9ec66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3b5f5c9ec66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42" name="Google Shape;142;g3b5f5c9ec66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3b5f5c9ec66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  <a:highlight>
                <a:srgbClr val="FFFF00"/>
              </a:highlight>
            </a:endParaRPr>
          </a:p>
        </p:txBody>
      </p:sp>
      <p:sp>
        <p:nvSpPr>
          <p:cNvPr id="180" name="Google Shape;180;g3b5f5c9ec66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3b90551d236_0_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186" name="Google Shape;186;g3b90551d236_0_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1377824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3b66046cdc7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Arial"/>
              <a:buNone/>
            </a:pPr>
            <a:endParaRPr dirty="0">
              <a:solidFill>
                <a:schemeClr val="dk1"/>
              </a:solidFill>
            </a:endParaRPr>
          </a:p>
        </p:txBody>
      </p:sp>
      <p:sp>
        <p:nvSpPr>
          <p:cNvPr id="217" name="Google Shape;217;g3b66046cdc7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g3b66046cdc7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>
              <a:solidFill>
                <a:schemeClr val="dk1"/>
              </a:solidFill>
            </a:endParaRPr>
          </a:p>
        </p:txBody>
      </p:sp>
      <p:sp>
        <p:nvSpPr>
          <p:cNvPr id="223" name="Google Shape;223;g3b66046cdc7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3b5fa7e86c1_5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9" name="Google Shape;229;g3b5fa7e86c1_5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3ba94ea6932_1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000" dirty="0">
              <a:solidFill>
                <a:schemeClr val="dk1"/>
              </a:solidFill>
            </a:endParaRPr>
          </a:p>
        </p:txBody>
      </p:sp>
      <p:sp>
        <p:nvSpPr>
          <p:cNvPr id="235" name="Google Shape;235;g3ba94ea6932_1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45" name="Google Shape;4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g3ba94ea6932_1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>
              <a:solidFill>
                <a:schemeClr val="dk1"/>
              </a:solidFill>
            </a:endParaRPr>
          </a:p>
        </p:txBody>
      </p:sp>
      <p:sp>
        <p:nvSpPr>
          <p:cNvPr id="240" name="Google Shape;240;g3ba94ea6932_1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3bd4ef55cb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9" name="Google Shape;249;g3bd4ef55cb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3ba94ea6932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chemeClr val="dk1"/>
              </a:solidFill>
            </a:endParaRPr>
          </a:p>
        </p:txBody>
      </p:sp>
      <p:sp>
        <p:nvSpPr>
          <p:cNvPr id="255" name="Google Shape;255;g3ba94ea6932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g3ba94ea6932_1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>
              <a:solidFill>
                <a:schemeClr val="dk1"/>
              </a:solidFill>
            </a:endParaRPr>
          </a:p>
        </p:txBody>
      </p:sp>
      <p:sp>
        <p:nvSpPr>
          <p:cNvPr id="261" name="Google Shape;261;g3ba94ea6932_1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3c680527ee5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7" name="Google Shape;267;g3c680527ee5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g3bd8eb6da86_1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4" name="Google Shape;274;g3bd8eb6da86_1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g3c680527ee5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2" name="Google Shape;282;g3c680527ee5_0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g3c680527ee5_0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1" name="Google Shape;291;g3c680527ee5_0_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g3c680527ee5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9" name="Google Shape;299;g3c680527ee5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g3c680527ee5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0" name="Google Shape;310;g3c680527ee5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g382f09c339b_25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3" name="Google Shape;53;g382f09c339b_25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g3c680527ee5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6" name="Google Shape;316;g3c680527ee5_0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g3c680527ee5_0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2" name="Google Shape;322;g3c680527ee5_0_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82f09c339b_25_2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328" name="Google Shape;328;g382f09c339b_25_2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g3ba94ea6932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4" name="Google Shape;334;g3ba94ea6932_2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g3ba94ea6932_2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0" name="Google Shape;340;g3ba94ea6932_2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g3ba94ea6932_2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6" name="Google Shape;346;g3ba94ea6932_2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g3ba94ea6932_2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2" name="Google Shape;352;g3ba94ea6932_2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g3a59ab1a9e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>
              <a:solidFill>
                <a:schemeClr val="dk1"/>
              </a:solidFill>
            </a:endParaRPr>
          </a:p>
        </p:txBody>
      </p:sp>
      <p:sp>
        <p:nvSpPr>
          <p:cNvPr id="358" name="Google Shape;358;g3a59ab1a9e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364" name="Google Shape;36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71" name="Google Shape;371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82f09c339b_25_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3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dk1"/>
              </a:solidFill>
            </a:endParaRPr>
          </a:p>
        </p:txBody>
      </p:sp>
      <p:sp>
        <p:nvSpPr>
          <p:cNvPr id="64" name="Google Shape;64;g382f09c339b_25_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382f09c339b_25_2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70" name="Google Shape;70;g382f09c339b_25_2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82f09c339b_25_2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76" name="Google Shape;76;g382f09c339b_25_2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3b5f5c9ec66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82" name="Google Shape;82;g3b5f5c9ec66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bf8dedd198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bf8dedd198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highlight>
                <a:srgbClr val="FFFF00"/>
              </a:highlight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3b5f5c9ec6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95" name="Google Shape;95;g3b5f5c9ec6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lt1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11"/>
          <p:cNvSpPr txBox="1">
            <a:spLocks noGrp="1"/>
          </p:cNvSpPr>
          <p:nvPr>
            <p:ph type="ctrTitle"/>
          </p:nvPr>
        </p:nvSpPr>
        <p:spPr>
          <a:xfrm>
            <a:off x="289270" y="1074695"/>
            <a:ext cx="11636841" cy="2160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3617A"/>
              </a:buClr>
              <a:buSzPts val="4500"/>
              <a:buFont typeface="Arial"/>
              <a:buNone/>
              <a:defRPr sz="4500" b="1">
                <a:solidFill>
                  <a:srgbClr val="03617A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" name="Google Shape;10;p11"/>
          <p:cNvSpPr txBox="1">
            <a:spLocks noGrp="1"/>
          </p:cNvSpPr>
          <p:nvPr>
            <p:ph type="subTitle" idx="1"/>
          </p:nvPr>
        </p:nvSpPr>
        <p:spPr>
          <a:xfrm>
            <a:off x="289270" y="3838162"/>
            <a:ext cx="11636841" cy="1282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03617A"/>
              </a:buClr>
              <a:buSzPts val="2400"/>
              <a:buNone/>
              <a:defRPr sz="2400" b="1">
                <a:solidFill>
                  <a:srgbClr val="03617A"/>
                </a:solidFill>
              </a:defRPr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pic>
        <p:nvPicPr>
          <p:cNvPr id="11" name="Google Shape;11;p1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690" y="6429983"/>
            <a:ext cx="12192000" cy="4280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bg>
      <p:bgPr>
        <a:solidFill>
          <a:schemeClr val="lt1"/>
        </a:solid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12"/>
          <p:cNvSpPr/>
          <p:nvPr/>
        </p:nvSpPr>
        <p:spPr>
          <a:xfrm>
            <a:off x="0" y="0"/>
            <a:ext cx="12192000" cy="737419"/>
          </a:xfrm>
          <a:prstGeom prst="rect">
            <a:avLst/>
          </a:prstGeom>
          <a:solidFill>
            <a:srgbClr val="03617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Google Shape;14;p12"/>
          <p:cNvSpPr txBox="1">
            <a:spLocks noGrp="1"/>
          </p:cNvSpPr>
          <p:nvPr>
            <p:ph type="title"/>
          </p:nvPr>
        </p:nvSpPr>
        <p:spPr>
          <a:xfrm>
            <a:off x="339213" y="2"/>
            <a:ext cx="11269691" cy="737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2"/>
          <p:cNvSpPr txBox="1">
            <a:spLocks noGrp="1"/>
          </p:cNvSpPr>
          <p:nvPr>
            <p:ph type="body" idx="1"/>
          </p:nvPr>
        </p:nvSpPr>
        <p:spPr>
          <a:xfrm>
            <a:off x="689112" y="1460499"/>
            <a:ext cx="10813776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6" name="Google Shape;16;p1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6429982"/>
            <a:ext cx="12192000" cy="4280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lt1"/>
        </a:solidFill>
        <a:effectLst/>
      </p:bgPr>
    </p:bg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5"/>
          <p:cNvSpPr/>
          <p:nvPr/>
        </p:nvSpPr>
        <p:spPr>
          <a:xfrm>
            <a:off x="0" y="2268535"/>
            <a:ext cx="12192000" cy="3275783"/>
          </a:xfrm>
          <a:prstGeom prst="rect">
            <a:avLst/>
          </a:prstGeom>
          <a:solidFill>
            <a:srgbClr val="03617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15"/>
          <p:cNvSpPr txBox="1"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Arial"/>
              <a:buNone/>
              <a:defRPr sz="45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5"/>
          <p:cNvSpPr txBox="1"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pic>
        <p:nvPicPr>
          <p:cNvPr id="21" name="Google Shape;21;p1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6429982"/>
            <a:ext cx="12192000" cy="4280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1_Title and Content">
    <p:bg>
      <p:bgPr>
        <a:solidFill>
          <a:schemeClr val="lt1"/>
        </a:solidFill>
        <a:effectLst/>
      </p:bgPr>
    </p:bg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3"/>
          <p:cNvSpPr/>
          <p:nvPr/>
        </p:nvSpPr>
        <p:spPr>
          <a:xfrm>
            <a:off x="0" y="0"/>
            <a:ext cx="4182894" cy="6858000"/>
          </a:xfrm>
          <a:prstGeom prst="rect">
            <a:avLst/>
          </a:prstGeom>
          <a:solidFill>
            <a:srgbClr val="03617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" name="Google Shape;24;p13"/>
          <p:cNvSpPr txBox="1">
            <a:spLocks noGrp="1"/>
          </p:cNvSpPr>
          <p:nvPr>
            <p:ph type="title"/>
          </p:nvPr>
        </p:nvSpPr>
        <p:spPr>
          <a:xfrm>
            <a:off x="408561" y="428017"/>
            <a:ext cx="3540869" cy="59065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Arial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3"/>
          <p:cNvSpPr txBox="1">
            <a:spLocks noGrp="1"/>
          </p:cNvSpPr>
          <p:nvPr>
            <p:ph type="body" idx="1"/>
          </p:nvPr>
        </p:nvSpPr>
        <p:spPr>
          <a:xfrm>
            <a:off x="4591454" y="428017"/>
            <a:ext cx="7017449" cy="59065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2pPr>
            <a:lvl3pPr marL="1371600" lvl="2" indent="-330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26" name="Google Shape;26;p1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182894" y="6429982"/>
            <a:ext cx="8009106" cy="4280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bg>
      <p:bgPr>
        <a:solidFill>
          <a:schemeClr val="lt1"/>
        </a:solid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4"/>
          <p:cNvSpPr/>
          <p:nvPr/>
        </p:nvSpPr>
        <p:spPr>
          <a:xfrm>
            <a:off x="0" y="0"/>
            <a:ext cx="12192000" cy="1192696"/>
          </a:xfrm>
          <a:prstGeom prst="rect">
            <a:avLst/>
          </a:prstGeom>
          <a:solidFill>
            <a:srgbClr val="03617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" name="Google Shape;29;p14"/>
          <p:cNvSpPr txBox="1">
            <a:spLocks noGrp="1"/>
          </p:cNvSpPr>
          <p:nvPr>
            <p:ph type="title"/>
          </p:nvPr>
        </p:nvSpPr>
        <p:spPr>
          <a:xfrm>
            <a:off x="892797" y="1"/>
            <a:ext cx="10515600" cy="11926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14"/>
          <p:cNvSpPr txBox="1">
            <a:spLocks noGrp="1"/>
          </p:cNvSpPr>
          <p:nvPr>
            <p:ph type="body" idx="1"/>
          </p:nvPr>
        </p:nvSpPr>
        <p:spPr>
          <a:xfrm>
            <a:off x="892799" y="1548641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31" name="Google Shape;31;p14"/>
          <p:cNvSpPr txBox="1">
            <a:spLocks noGrp="1"/>
          </p:cNvSpPr>
          <p:nvPr>
            <p:ph type="body" idx="2"/>
          </p:nvPr>
        </p:nvSpPr>
        <p:spPr>
          <a:xfrm>
            <a:off x="892799" y="2372553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14"/>
          <p:cNvSpPr txBox="1">
            <a:spLocks noGrp="1"/>
          </p:cNvSpPr>
          <p:nvPr>
            <p:ph type="body" idx="3"/>
          </p:nvPr>
        </p:nvSpPr>
        <p:spPr>
          <a:xfrm>
            <a:off x="6225210" y="1548641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33" name="Google Shape;33;p14"/>
          <p:cNvSpPr txBox="1">
            <a:spLocks noGrp="1"/>
          </p:cNvSpPr>
          <p:nvPr>
            <p:ph type="body" idx="4"/>
          </p:nvPr>
        </p:nvSpPr>
        <p:spPr>
          <a:xfrm>
            <a:off x="6225210" y="2372553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34" name="Google Shape;34;p1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6429982"/>
            <a:ext cx="12192000" cy="4280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0"/>
          <p:cNvSpPr txBox="1">
            <a:spLocks noGrp="1"/>
          </p:cNvSpPr>
          <p:nvPr>
            <p:ph type="title"/>
          </p:nvPr>
        </p:nvSpPr>
        <p:spPr>
          <a:xfrm>
            <a:off x="795128" y="1"/>
            <a:ext cx="10813776" cy="11661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Arial"/>
              <a:buNone/>
              <a:defRPr sz="33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0"/>
          <p:cNvSpPr txBox="1">
            <a:spLocks noGrp="1"/>
          </p:cNvSpPr>
          <p:nvPr>
            <p:ph type="body" idx="1"/>
          </p:nvPr>
        </p:nvSpPr>
        <p:spPr>
          <a:xfrm>
            <a:off x="795128" y="1460499"/>
            <a:ext cx="10813776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educate.iowa.gov/pk-12/special-education/state-guidance/policy-practice-webinar-series-recordings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dynamiclearningmaps.org/iowa" TargetMode="External"/><Relationship Id="rId7" Type="http://schemas.openxmlformats.org/officeDocument/2006/relationships/hyperlink" Target="https://elpa21.org/resources/?state=Iowa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jennifer.denne@iowa.gov" TargetMode="External"/><Relationship Id="rId5" Type="http://schemas.openxmlformats.org/officeDocument/2006/relationships/hyperlink" Target="https://sites.google.com/a/iowa.gov/iowas-alternate-assessments/home" TargetMode="External"/><Relationship Id="rId4" Type="http://schemas.openxmlformats.org/officeDocument/2006/relationships/hyperlink" Target="https://educator.kiteaai.org/AART/logIn.htm" TargetMode="Externa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s://educate.iowa.gov/pk-12/special-education/state-guidance/policy-practice-webinar-series-recordings#upcoming-dates-amp-topics" TargetMode="External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"/>
          <p:cNvSpPr txBox="1">
            <a:spLocks noGrp="1"/>
          </p:cNvSpPr>
          <p:nvPr>
            <p:ph type="subTitle" idx="1"/>
          </p:nvPr>
        </p:nvSpPr>
        <p:spPr>
          <a:xfrm>
            <a:off x="289275" y="4118984"/>
            <a:ext cx="11636700" cy="14799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3617A"/>
              </a:buClr>
              <a:buSzPts val="2400"/>
              <a:buNone/>
            </a:pPr>
            <a:r>
              <a:rPr lang="en-US" dirty="0"/>
              <a:t>Connecting Alternate Assessment</a:t>
            </a:r>
            <a:endParaRPr dirty="0"/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3617A"/>
              </a:buClr>
              <a:buSzPts val="2400"/>
              <a:buNone/>
            </a:pPr>
            <a:r>
              <a:rPr lang="en-US" dirty="0"/>
              <a:t>to Instruction and Licensure</a:t>
            </a:r>
            <a:endParaRPr dirty="0"/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3617A"/>
              </a:buClr>
              <a:buSzPts val="2400"/>
              <a:buNone/>
            </a:pPr>
            <a:r>
              <a:rPr lang="en-US" sz="2200" dirty="0"/>
              <a:t>Dynamic Learning Maps, Early Literacy and Math Screeners</a:t>
            </a:r>
            <a:endParaRPr sz="2200" dirty="0"/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3617A"/>
              </a:buClr>
              <a:buSzPts val="2400"/>
              <a:buNone/>
            </a:pPr>
            <a:r>
              <a:rPr lang="en-US" sz="2200" dirty="0"/>
              <a:t>Alt ELPA Screener and Summative</a:t>
            </a:r>
            <a:endParaRPr sz="2200" dirty="0"/>
          </a:p>
        </p:txBody>
      </p:sp>
      <p:pic>
        <p:nvPicPr>
          <p:cNvPr id="41" name="Google Shape;41;p1" descr="Slide title:  Image used for Policy and Practice Webinar Serie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3711" y="454762"/>
            <a:ext cx="11782264" cy="3392760"/>
          </a:xfrm>
          <a:prstGeom prst="rect">
            <a:avLst/>
          </a:prstGeom>
          <a:noFill/>
          <a:ln>
            <a:noFill/>
          </a:ln>
        </p:spPr>
      </p:pic>
      <p:pic>
        <p:nvPicPr>
          <p:cNvPr id="42" name="Google Shape;42;p1" descr="Iowa Department of Education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200972" y="5599160"/>
            <a:ext cx="5790055" cy="53261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23BB837-5892-5D5A-899C-DAA11DEE40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9270" y="-2160104"/>
            <a:ext cx="11636841" cy="2160104"/>
          </a:xfrm>
        </p:spPr>
        <p:txBody>
          <a:bodyPr spcFirstLastPara="1" wrap="square" lIns="91425" tIns="45700" rIns="91425" bIns="45700" anchor="b" anchorCtr="0">
            <a:normAutofit/>
          </a:bodyPr>
          <a:lstStyle/>
          <a:p>
            <a:r>
              <a:rPr lang="en-US" dirty="0"/>
              <a:t>Policy and Practice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b5f5c9ec66_0_15"/>
          <p:cNvSpPr txBox="1">
            <a:spLocks noGrp="1"/>
          </p:cNvSpPr>
          <p:nvPr>
            <p:ph type="title"/>
          </p:nvPr>
        </p:nvSpPr>
        <p:spPr>
          <a:xfrm>
            <a:off x="339213" y="235577"/>
            <a:ext cx="11269800" cy="7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50"/>
              <a:buFont typeface="Arial"/>
              <a:buNone/>
            </a:pPr>
            <a:r>
              <a:rPr lang="en-US" sz="3370"/>
              <a:t>Considerations That are NOT Allowable (Cont.)</a:t>
            </a:r>
            <a:endParaRPr sz="337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50"/>
              <a:buFont typeface="Arial"/>
              <a:buNone/>
            </a:pPr>
            <a:endParaRPr sz="2970"/>
          </a:p>
        </p:txBody>
      </p:sp>
      <p:sp>
        <p:nvSpPr>
          <p:cNvPr id="104" name="Google Shape;104;g3b5f5c9ec66_0_15"/>
          <p:cNvSpPr txBox="1">
            <a:spLocks noGrp="1"/>
          </p:cNvSpPr>
          <p:nvPr>
            <p:ph type="body" idx="1"/>
          </p:nvPr>
        </p:nvSpPr>
        <p:spPr>
          <a:xfrm>
            <a:off x="689112" y="1279668"/>
            <a:ext cx="108138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-US" sz="2400"/>
              <a:t>English Learner (EL) status </a:t>
            </a:r>
            <a:endParaRPr sz="2400"/>
          </a:p>
          <a:p>
            <a:pPr marL="457200" lvl="0" indent="-3810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400"/>
              <a:buChar char="●"/>
            </a:pPr>
            <a:r>
              <a:rPr lang="en-US" sz="2400"/>
              <a:t>Low reading or achievement levels</a:t>
            </a:r>
            <a:endParaRPr sz="2400"/>
          </a:p>
          <a:p>
            <a:pPr marL="457200" lvl="0" indent="-3810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400"/>
              <a:buChar char="●"/>
            </a:pPr>
            <a:r>
              <a:rPr lang="en-US" sz="2400"/>
              <a:t>Anticipated student’s disruptive behavior</a:t>
            </a:r>
            <a:endParaRPr sz="2400"/>
          </a:p>
          <a:p>
            <a:pPr marL="457200" lvl="0" indent="-3810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400"/>
              <a:buChar char="●"/>
            </a:pPr>
            <a:r>
              <a:rPr lang="en-US" sz="2400"/>
              <a:t>Impact of student scores on accountability system</a:t>
            </a:r>
            <a:endParaRPr sz="2400"/>
          </a:p>
          <a:p>
            <a:pPr marL="457200" lvl="0" indent="-3810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400"/>
              <a:buChar char="●"/>
            </a:pPr>
            <a:r>
              <a:rPr lang="en-US" sz="2400"/>
              <a:t>Administrator decision</a:t>
            </a:r>
            <a:endParaRPr sz="2400"/>
          </a:p>
          <a:p>
            <a:pPr marL="457200" lvl="0" indent="-3810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400"/>
              <a:buChar char="●"/>
            </a:pPr>
            <a:r>
              <a:rPr lang="en-US" sz="2400"/>
              <a:t>Anticipated emotional duress</a:t>
            </a:r>
            <a:endParaRPr sz="2400"/>
          </a:p>
          <a:p>
            <a:pPr marL="457200" lvl="0" indent="-38100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2400"/>
              <a:buChar char="●"/>
            </a:pPr>
            <a:r>
              <a:rPr lang="en-US" sz="2400"/>
              <a:t>Need for accommodations (including AAC or assistive technology)</a:t>
            </a:r>
            <a:endParaRPr sz="24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3bd541bf90c_2_0"/>
          <p:cNvSpPr txBox="1">
            <a:spLocks noGrp="1"/>
          </p:cNvSpPr>
          <p:nvPr>
            <p:ph type="title"/>
          </p:nvPr>
        </p:nvSpPr>
        <p:spPr>
          <a:xfrm>
            <a:off x="339213" y="2"/>
            <a:ext cx="11269800" cy="73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4"/>
                  </a:ext>
                </a:extLst>
              </a:rPr>
              <a:t>Participation Criteria and </a:t>
            </a:r>
            <a:r>
              <a:rPr lang="en-US"/>
              <a:t>Considerations</a:t>
            </a:r>
            <a:endParaRPr/>
          </a:p>
        </p:txBody>
      </p:sp>
      <p:sp>
        <p:nvSpPr>
          <p:cNvPr id="110" name="Google Shape;110;g3bd541bf90c_2_0"/>
          <p:cNvSpPr txBox="1">
            <a:spLocks noGrp="1"/>
          </p:cNvSpPr>
          <p:nvPr>
            <p:ph type="body" idx="1"/>
          </p:nvPr>
        </p:nvSpPr>
        <p:spPr>
          <a:xfrm>
            <a:off x="689100" y="1121100"/>
            <a:ext cx="10813800" cy="4949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marL="0" lvl="0" indent="0" algn="l" rtl="0">
              <a:lnSpc>
                <a:spcPct val="115000"/>
              </a:lnSpc>
              <a:spcBef>
                <a:spcPts val="750"/>
              </a:spcBef>
              <a:spcAft>
                <a:spcPts val="0"/>
              </a:spcAft>
              <a:buNone/>
            </a:pPr>
            <a:r>
              <a:rPr lang="en-US" sz="2400"/>
              <a:t>All three criteria must be applicable to the student in order to participate in the alternate assessment.</a:t>
            </a:r>
            <a:endParaRPr sz="2400"/>
          </a:p>
          <a:p>
            <a:pPr marL="0" lvl="0" indent="0" algn="l" rtl="0">
              <a:spcBef>
                <a:spcPts val="750"/>
              </a:spcBef>
              <a:spcAft>
                <a:spcPts val="0"/>
              </a:spcAft>
              <a:buNone/>
            </a:pPr>
            <a:endParaRPr sz="2400"/>
          </a:p>
          <a:p>
            <a:pPr marL="457200" lvl="0" indent="-369570" algn="l" rtl="0">
              <a:lnSpc>
                <a:spcPct val="115000"/>
              </a:lnSpc>
              <a:spcBef>
                <a:spcPts val="750"/>
              </a:spcBef>
              <a:spcAft>
                <a:spcPts val="0"/>
              </a:spcAft>
              <a:buSzPct val="100000"/>
              <a:buAutoNum type="arabicPeriod"/>
            </a:pPr>
            <a:r>
              <a:rPr lang="en-US" sz="2400"/>
              <a:t>The student has a significant </a:t>
            </a:r>
            <a:r>
              <a:rPr lang="en-US" sz="2400"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5"/>
                  </a:ext>
                </a:extLst>
              </a:rPr>
              <a:t>cognitive </a:t>
            </a:r>
            <a:r>
              <a:rPr lang="en-US" sz="2400"/>
              <a:t>disability.</a:t>
            </a:r>
            <a:endParaRPr sz="2400"/>
          </a:p>
          <a:p>
            <a:pPr marL="457200" lvl="0" indent="-36957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ct val="100000"/>
              <a:buAutoNum type="arabicPeriod"/>
            </a:pPr>
            <a:r>
              <a:rPr lang="en-US" sz="2400"/>
              <a:t>Instruction would be aligned to either the Iowa Academic Standards with modified expectations or the Essential Elements.</a:t>
            </a:r>
            <a:endParaRPr sz="2400"/>
          </a:p>
          <a:p>
            <a:pPr marL="457200" lvl="0" indent="-36957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ct val="100000"/>
              <a:buAutoNum type="arabicPeriod"/>
            </a:pPr>
            <a:r>
              <a:rPr lang="en-US" sz="2400"/>
              <a:t>The student requires extensive direct individualized instruction and substantial supports to achieve measurable gains in the grade-and age- appropriate curriculum.</a:t>
            </a:r>
            <a:endParaRPr sz="2400"/>
          </a:p>
          <a:p>
            <a:pPr marL="457200" lvl="0" indent="0" algn="l" rtl="0">
              <a:spcBef>
                <a:spcPts val="750"/>
              </a:spcBef>
              <a:spcAft>
                <a:spcPts val="0"/>
              </a:spcAft>
              <a:buNone/>
            </a:pPr>
            <a:endParaRPr sz="2400"/>
          </a:p>
          <a:p>
            <a:pPr marL="0" lvl="0" indent="0" algn="l" rtl="0">
              <a:lnSpc>
                <a:spcPct val="115000"/>
              </a:lnSpc>
              <a:spcBef>
                <a:spcPts val="750"/>
              </a:spcBef>
              <a:spcAft>
                <a:spcPts val="0"/>
              </a:spcAft>
              <a:buNone/>
            </a:pPr>
            <a:r>
              <a:rPr lang="en-US" sz="2400"/>
              <a:t>For better clarity, Iowa added four considerations that IEP teams should consider in answering the participation criteria: progress towards standards, accommodation, modifications and adaptive behavior.</a:t>
            </a:r>
            <a:endParaRPr sz="24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3b5f5c9ec66_0_20"/>
          <p:cNvSpPr txBox="1">
            <a:spLocks noGrp="1"/>
          </p:cNvSpPr>
          <p:nvPr>
            <p:ph type="title"/>
          </p:nvPr>
        </p:nvSpPr>
        <p:spPr>
          <a:xfrm>
            <a:off x="339213" y="2"/>
            <a:ext cx="11269800" cy="7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Arial"/>
              <a:buNone/>
            </a:pPr>
            <a:r>
              <a:rPr lang="en-US" sz="4200"/>
              <a:t>Participation Criterion 1</a:t>
            </a:r>
            <a:endParaRPr sz="4200"/>
          </a:p>
        </p:txBody>
      </p:sp>
      <p:sp>
        <p:nvSpPr>
          <p:cNvPr id="116" name="Google Shape;116;g3b5f5c9ec66_0_20"/>
          <p:cNvSpPr txBox="1"/>
          <p:nvPr/>
        </p:nvSpPr>
        <p:spPr>
          <a:xfrm>
            <a:off x="1619923" y="896907"/>
            <a:ext cx="88569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1" dirty="0">
                <a:solidFill>
                  <a:srgbClr val="03617A"/>
                </a:solidFill>
              </a:rPr>
              <a:t>Most Significant Cognitive Disability</a:t>
            </a:r>
            <a:endParaRPr sz="2100" b="1" dirty="0">
              <a:solidFill>
                <a:srgbClr val="03617A"/>
              </a:solidFill>
            </a:endParaRPr>
          </a:p>
        </p:txBody>
      </p:sp>
      <p:pic>
        <p:nvPicPr>
          <p:cNvPr id="1026" name="Picture 2" descr="Box on the left of the screen has the following information.  Participation Criterion.  The student has a significant cognitive disability.&#10;&#10;The box on the right side of the screen has the following information.  Progress toward Iowa Academic Standards.  How the student performs on grade-level content, even with supports. Adaptive Behavior. Conceptual, social and practical functioning.">
            <a:extLst>
              <a:ext uri="{FF2B5EF4-FFF2-40B4-BE49-F238E27FC236}">
                <a16:creationId xmlns:a16="http://schemas.microsoft.com/office/drawing/2014/main" id="{7B7BC2F5-4B09-441A-9AD9-233D03DA20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2556" y="1564312"/>
            <a:ext cx="8706888" cy="3996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 descr="Decisions must be based on multiple data sources.">
            <a:extLst>
              <a:ext uri="{FF2B5EF4-FFF2-40B4-BE49-F238E27FC236}">
                <a16:creationId xmlns:a16="http://schemas.microsoft.com/office/drawing/2014/main" id="{7D715A0A-B409-4120-BB67-29CBE7B7E3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54868" y="5613322"/>
            <a:ext cx="6382078" cy="596931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b5f5c9ec66_0_25"/>
          <p:cNvSpPr txBox="1">
            <a:spLocks noGrp="1"/>
          </p:cNvSpPr>
          <p:nvPr>
            <p:ph type="title"/>
          </p:nvPr>
        </p:nvSpPr>
        <p:spPr>
          <a:xfrm>
            <a:off x="339213" y="2"/>
            <a:ext cx="11269800" cy="7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Arial"/>
              <a:buNone/>
            </a:pPr>
            <a:r>
              <a:rPr lang="en-US" dirty="0"/>
              <a:t>Criterion 1 - Data Based Decision</a:t>
            </a:r>
            <a:endParaRPr dirty="0"/>
          </a:p>
        </p:txBody>
      </p:sp>
      <p:sp>
        <p:nvSpPr>
          <p:cNvPr id="145" name="Google Shape;145;g3b5f5c9ec66_0_25"/>
          <p:cNvSpPr txBox="1">
            <a:spLocks noGrp="1"/>
          </p:cNvSpPr>
          <p:nvPr>
            <p:ph type="body" idx="1"/>
          </p:nvPr>
        </p:nvSpPr>
        <p:spPr>
          <a:xfrm>
            <a:off x="689112" y="1460499"/>
            <a:ext cx="108138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Arial"/>
              <a:buNone/>
            </a:pPr>
            <a:r>
              <a:rPr lang="en-US" sz="2400"/>
              <a:t>The IEP team must consider data that indicates a disability or multiple disabilities that significantly impact intellectual functioning and adaptive behavior.</a:t>
            </a:r>
            <a:endParaRPr sz="2400"/>
          </a:p>
          <a:p>
            <a:pPr marL="457200" lvl="0" indent="-3810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400"/>
              <a:buAutoNum type="arabicPeriod"/>
            </a:pPr>
            <a:r>
              <a:rPr lang="en-US" sz="2400"/>
              <a:t>Are there data sources to show that the student is not responding to instruction? (Consideration 1)</a:t>
            </a:r>
            <a:endParaRPr sz="2400"/>
          </a:p>
          <a:p>
            <a:pPr marL="457200" lvl="0" indent="-3810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400"/>
              <a:buAutoNum type="arabicPeriod"/>
            </a:pPr>
            <a:r>
              <a:rPr lang="en-US" sz="2400"/>
              <a:t>What are the adaptive behavior needs and concerns? How do they impact access to and progress towards the general education curriculum? (Consideration 4)</a:t>
            </a:r>
            <a:endParaRPr sz="2400"/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19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DEE2C8-F4A7-41FC-B6FE-2A1F483BB9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600" dirty="0"/>
              <a:t>Participation Criterion 2</a:t>
            </a:r>
            <a:endParaRPr lang="en-US" dirty="0"/>
          </a:p>
        </p:txBody>
      </p:sp>
      <p:pic>
        <p:nvPicPr>
          <p:cNvPr id="4" name="Picture 3" descr="Box on the left side of the screen has the following information.  Participation Criterion.  For students who are not currently on alternate assessment: The student receives instruction on the Iowa Academic Standards with modified expectations.  For students currently on alternate assessment: The student receives instruction on the Iowa Academic Essential Elements and continues to require significant program modifications.&#10;The box on the right has the following information.  Considerations.  Progress toward Iowa Academic Standards. How the student performs on grade-level content, even with supports. Accommodations. Supports removing barriers to learning without changing learning expectations. Modifications. Changes to what a student is expected to learn or demonstrate.">
            <a:extLst>
              <a:ext uri="{FF2B5EF4-FFF2-40B4-BE49-F238E27FC236}">
                <a16:creationId xmlns:a16="http://schemas.microsoft.com/office/drawing/2014/main" id="{862F9CA4-3FF0-441B-BB68-680E4D8106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6319" y="1225437"/>
            <a:ext cx="8979361" cy="4407126"/>
          </a:xfrm>
          <a:prstGeom prst="rect">
            <a:avLst/>
          </a:prstGeom>
        </p:spPr>
      </p:pic>
      <p:pic>
        <p:nvPicPr>
          <p:cNvPr id="5" name="Picture 4" descr="Decisions must be based on multiple data sources.">
            <a:extLst>
              <a:ext uri="{FF2B5EF4-FFF2-40B4-BE49-F238E27FC236}">
                <a16:creationId xmlns:a16="http://schemas.microsoft.com/office/drawing/2014/main" id="{2A349555-7BD2-4C54-BC5C-D9754A5585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4987" y="5741363"/>
            <a:ext cx="5658141" cy="533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0420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3b5f5c9ec66_0_30"/>
          <p:cNvSpPr txBox="1">
            <a:spLocks noGrp="1"/>
          </p:cNvSpPr>
          <p:nvPr>
            <p:ph type="title"/>
          </p:nvPr>
        </p:nvSpPr>
        <p:spPr>
          <a:xfrm>
            <a:off x="339213" y="2"/>
            <a:ext cx="11269800" cy="7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Arial"/>
              <a:buNone/>
            </a:pPr>
            <a:r>
              <a:rPr lang="en-US"/>
              <a:t>Criterion 2 - Data Based Decision</a:t>
            </a:r>
            <a:endParaRPr/>
          </a:p>
        </p:txBody>
      </p:sp>
      <p:sp>
        <p:nvSpPr>
          <p:cNvPr id="183" name="Google Shape;183;g3b5f5c9ec66_0_30"/>
          <p:cNvSpPr txBox="1">
            <a:spLocks noGrp="1"/>
          </p:cNvSpPr>
          <p:nvPr>
            <p:ph type="body" idx="1"/>
          </p:nvPr>
        </p:nvSpPr>
        <p:spPr>
          <a:xfrm>
            <a:off x="689100" y="1241575"/>
            <a:ext cx="10813800" cy="489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</a:pPr>
            <a:r>
              <a:rPr lang="en-US" sz="2400"/>
              <a:t>For students currently on alternate assessment and for those who may be eligible, the IEP team must consider data around the Iowa Academic Standards or the Essential Elements. </a:t>
            </a:r>
            <a:endParaRPr sz="2400"/>
          </a:p>
          <a:p>
            <a:pPr marL="457200" lvl="0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400"/>
              <a:buAutoNum type="arabicPeriod"/>
            </a:pPr>
            <a:r>
              <a:rPr lang="en-US" sz="2400"/>
              <a:t>Are there data sources to show that the student is not responding to instruction? (Consideration 1)</a:t>
            </a:r>
            <a:endParaRPr sz="2400"/>
          </a:p>
          <a:p>
            <a:pPr marL="457200" lvl="0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400"/>
              <a:buAutoNum type="arabicPeriod"/>
            </a:pPr>
            <a:r>
              <a:rPr lang="en-US" sz="2400"/>
              <a:t>Have considerable, highly individualized accommodations been provided and documented for access to core instruction? (Consideration 2)</a:t>
            </a:r>
            <a:endParaRPr sz="2400"/>
          </a:p>
          <a:p>
            <a:pPr marL="457200" lvl="0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400"/>
              <a:buAutoNum type="arabicPeriod"/>
            </a:pPr>
            <a:r>
              <a:rPr lang="en-US" sz="2400"/>
              <a:t>Have considerable, highly individualized modifications been provided and documented for access to core instruction? (Consideration 3)</a:t>
            </a:r>
            <a:endParaRPr sz="240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</a:pPr>
            <a:endParaRPr sz="240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</a:pPr>
            <a:endParaRPr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</a:pPr>
            <a:endParaRPr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</a:pPr>
            <a:endParaRPr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</a:pPr>
            <a:endParaRPr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</a:pPr>
            <a:endParaRPr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</a:pPr>
            <a:endParaRPr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</a:pPr>
            <a:endParaRPr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</a:pP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3b90551d236_0_66"/>
          <p:cNvSpPr txBox="1">
            <a:spLocks noGrp="1"/>
          </p:cNvSpPr>
          <p:nvPr>
            <p:ph type="title"/>
          </p:nvPr>
        </p:nvSpPr>
        <p:spPr>
          <a:xfrm>
            <a:off x="339213" y="2"/>
            <a:ext cx="11269800" cy="7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Arial"/>
              <a:buNone/>
            </a:pPr>
            <a:r>
              <a:rPr lang="en-US" sz="4200" dirty="0"/>
              <a:t>Participation Criterion 3</a:t>
            </a:r>
            <a:endParaRPr sz="4200" dirty="0"/>
          </a:p>
        </p:txBody>
      </p:sp>
      <p:pic>
        <p:nvPicPr>
          <p:cNvPr id="2" name="Picture 1" descr="The box on the left has the following information.  Participation Criterion.  The student requires extensive direct individualized instruction and substantial supports to achieve measurable gains in the grade- and age-appropriate curriculum.&#10;The box on the right has the following information.  Considerations. Progress Toward Iowa Academic Standards. How the student performs on grade-level content, even with supports.  Accommodations. Supports removing barriers to learning without changing learning expectations. Modifications.  Changes to what a student is expected to learn or demonstrate.&#10;&#10;&#10;&#10;&#10;">
            <a:extLst>
              <a:ext uri="{FF2B5EF4-FFF2-40B4-BE49-F238E27FC236}">
                <a16:creationId xmlns:a16="http://schemas.microsoft.com/office/drawing/2014/main" id="{85BE392E-9A58-4E0D-9495-E2856FA727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8651" y="1089236"/>
            <a:ext cx="7734698" cy="3873699"/>
          </a:xfrm>
          <a:prstGeom prst="rect">
            <a:avLst/>
          </a:prstGeom>
        </p:spPr>
      </p:pic>
      <p:pic>
        <p:nvPicPr>
          <p:cNvPr id="3" name="Picture 2" descr="Decisions must be based on multiple data sources.">
            <a:extLst>
              <a:ext uri="{FF2B5EF4-FFF2-40B4-BE49-F238E27FC236}">
                <a16:creationId xmlns:a16="http://schemas.microsoft.com/office/drawing/2014/main" id="{FA8EA49D-398A-484B-B783-D133C9F8DD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5025" y="5309712"/>
            <a:ext cx="5531134" cy="368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61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3b66046cdc7_0_5"/>
          <p:cNvSpPr txBox="1">
            <a:spLocks noGrp="1"/>
          </p:cNvSpPr>
          <p:nvPr>
            <p:ph type="title"/>
          </p:nvPr>
        </p:nvSpPr>
        <p:spPr>
          <a:xfrm>
            <a:off x="339213" y="2"/>
            <a:ext cx="11269800" cy="7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Arial"/>
              <a:buNone/>
            </a:pPr>
            <a:r>
              <a:rPr lang="en-US" dirty="0"/>
              <a:t>Criterion 3 - Data Based Decision</a:t>
            </a:r>
            <a:endParaRPr dirty="0"/>
          </a:p>
        </p:txBody>
      </p:sp>
      <p:sp>
        <p:nvSpPr>
          <p:cNvPr id="220" name="Google Shape;220;g3b66046cdc7_0_5"/>
          <p:cNvSpPr txBox="1">
            <a:spLocks noGrp="1"/>
          </p:cNvSpPr>
          <p:nvPr>
            <p:ph type="body" idx="1"/>
          </p:nvPr>
        </p:nvSpPr>
        <p:spPr>
          <a:xfrm>
            <a:off x="689100" y="1135700"/>
            <a:ext cx="10813800" cy="467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</a:pPr>
            <a:r>
              <a:rPr lang="en-US" sz="2400" dirty="0"/>
              <a:t>The IEP team must consider data supporting direct individualized instruction with substantial supports. </a:t>
            </a:r>
            <a:endParaRPr sz="2400" dirty="0"/>
          </a:p>
          <a:p>
            <a:pPr marL="457200" lvl="0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400"/>
              <a:buAutoNum type="arabicPeriod"/>
            </a:pPr>
            <a:r>
              <a:rPr lang="en-US" sz="2400" dirty="0"/>
              <a:t>Are there data sources to show that the student is not responding to instruction? (Consideration 1)</a:t>
            </a:r>
            <a:endParaRPr sz="2400" dirty="0"/>
          </a:p>
          <a:p>
            <a:pPr marL="457200" lvl="0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400"/>
              <a:buAutoNum type="arabicPeriod"/>
            </a:pPr>
            <a:r>
              <a:rPr lang="en-US" sz="2400" dirty="0"/>
              <a:t>Have considerable, highly individualized accommodations been provided and documented for access to core instruction? (Consideration 2)</a:t>
            </a:r>
            <a:endParaRPr sz="2400" dirty="0"/>
          </a:p>
          <a:p>
            <a:pPr marL="457200" lvl="0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400"/>
              <a:buAutoNum type="arabicPeriod"/>
            </a:pPr>
            <a:r>
              <a:rPr lang="en-US" sz="2400" dirty="0"/>
              <a:t>Have considerable, highly individualized modifications been provided and documented for access to core instruction? (Consideration 3)</a:t>
            </a:r>
            <a:endParaRPr sz="2400"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</a:pP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</a:pP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</a:pPr>
            <a:endParaRPr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3b66046cdc7_0_10"/>
          <p:cNvSpPr txBox="1">
            <a:spLocks noGrp="1"/>
          </p:cNvSpPr>
          <p:nvPr>
            <p:ph type="title"/>
          </p:nvPr>
        </p:nvSpPr>
        <p:spPr>
          <a:xfrm>
            <a:off x="339213" y="2"/>
            <a:ext cx="11269800" cy="7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Arial"/>
              <a:buNone/>
            </a:pPr>
            <a:r>
              <a:rPr lang="en-US" dirty="0"/>
              <a:t>Eligibility</a:t>
            </a:r>
            <a:endParaRPr dirty="0"/>
          </a:p>
        </p:txBody>
      </p:sp>
      <p:sp>
        <p:nvSpPr>
          <p:cNvPr id="226" name="Google Shape;226;g3b66046cdc7_0_10"/>
          <p:cNvSpPr txBox="1">
            <a:spLocks noGrp="1"/>
          </p:cNvSpPr>
          <p:nvPr>
            <p:ph type="body" idx="1"/>
          </p:nvPr>
        </p:nvSpPr>
        <p:spPr>
          <a:xfrm>
            <a:off x="689100" y="1185800"/>
            <a:ext cx="10813800" cy="462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</a:pPr>
            <a:r>
              <a:rPr lang="en-US" sz="2400" dirty="0"/>
              <a:t>How is eligibility for Iowa’s alternate assessments determined?</a:t>
            </a:r>
            <a:endParaRPr sz="2400" dirty="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</a:pPr>
            <a:endParaRPr sz="2400" dirty="0"/>
          </a:p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 sz="2400" dirty="0"/>
              <a:t>No non-allowable considerations weigh in on the final determination</a:t>
            </a:r>
            <a:endParaRPr sz="2400" dirty="0"/>
          </a:p>
          <a:p>
            <a:pPr marL="457200" lvl="0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400"/>
              <a:buChar char="•"/>
            </a:pPr>
            <a:r>
              <a:rPr lang="en-US" sz="2400" dirty="0"/>
              <a:t>Through data-based conversations around the considerations </a:t>
            </a:r>
            <a:r>
              <a:rPr lang="en-US" sz="2400" dirty="0"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7"/>
                  </a:ext>
                </a:extLst>
              </a:rPr>
              <a:t>1-4</a:t>
            </a:r>
            <a:r>
              <a:rPr lang="en-US" sz="2400" dirty="0"/>
              <a:t>, all 3 participation criterion are answered “Yes”</a:t>
            </a:r>
            <a:endParaRPr sz="2400" dirty="0"/>
          </a:p>
          <a:p>
            <a:pPr marL="457200" lvl="0" indent="-3810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400"/>
              <a:buChar char="•"/>
            </a:pPr>
            <a:r>
              <a:rPr lang="en-US" sz="2400" dirty="0"/>
              <a:t>Evidence clearly supports participation in Iowa’s alternate assessment</a:t>
            </a:r>
            <a:endParaRPr sz="2400" dirty="0"/>
          </a:p>
          <a:p>
            <a:pPr marL="457200" lvl="0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400"/>
              <a:buChar char="•"/>
            </a:pPr>
            <a:r>
              <a:rPr lang="en-US" sz="2400" dirty="0"/>
              <a:t>An IEP team decision based on data that is reviewed at each annual IEP meeting</a:t>
            </a:r>
            <a:endParaRPr sz="2400"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</a:pP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</a:pP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</a:pP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</a:pPr>
            <a:endParaRPr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g3b5fa7e86c1_5_17"/>
          <p:cNvSpPr txBox="1">
            <a:spLocks noGrp="1"/>
          </p:cNvSpPr>
          <p:nvPr>
            <p:ph type="title"/>
          </p:nvPr>
        </p:nvSpPr>
        <p:spPr>
          <a:xfrm>
            <a:off x="339213" y="2"/>
            <a:ext cx="11269800" cy="73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Key Takeaways for IEP Teams</a:t>
            </a:r>
            <a:endParaRPr dirty="0"/>
          </a:p>
        </p:txBody>
      </p:sp>
      <p:sp>
        <p:nvSpPr>
          <p:cNvPr id="232" name="Google Shape;232;g3b5fa7e86c1_5_17"/>
          <p:cNvSpPr txBox="1">
            <a:spLocks noGrp="1"/>
          </p:cNvSpPr>
          <p:nvPr>
            <p:ph type="body" idx="1"/>
          </p:nvPr>
        </p:nvSpPr>
        <p:spPr>
          <a:xfrm>
            <a:off x="689100" y="1135700"/>
            <a:ext cx="10813800" cy="4676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914400" lvl="0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●"/>
            </a:pPr>
            <a:r>
              <a:rPr lang="en-US" sz="2400" dirty="0"/>
              <a:t>Alternate assessment decisions are high-stakes and require careful documentation</a:t>
            </a:r>
            <a:endParaRPr sz="2400" dirty="0"/>
          </a:p>
          <a:p>
            <a:pPr marL="914400" lvl="0" indent="-3429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●"/>
            </a:pPr>
            <a:r>
              <a:rPr lang="en-US" sz="2400" dirty="0"/>
              <a:t>Decisions must be:</a:t>
            </a:r>
            <a:endParaRPr sz="2400" dirty="0"/>
          </a:p>
          <a:p>
            <a:pPr marL="137160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-US" sz="2400" dirty="0"/>
              <a:t>Individualized </a:t>
            </a:r>
            <a:endParaRPr sz="2400" dirty="0"/>
          </a:p>
          <a:p>
            <a:pPr marL="137160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-US" sz="2400" dirty="0"/>
              <a:t>Data-driven</a:t>
            </a:r>
            <a:endParaRPr sz="2400" dirty="0"/>
          </a:p>
          <a:p>
            <a:pPr marL="137160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-US" sz="2400" dirty="0"/>
              <a:t>Aligned to instruction</a:t>
            </a:r>
            <a:endParaRPr sz="2400" dirty="0"/>
          </a:p>
          <a:p>
            <a:pPr marL="914400" lvl="0" indent="-3429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●"/>
            </a:pPr>
            <a:r>
              <a:rPr lang="en-US" sz="2400" dirty="0"/>
              <a:t>Participation decisions must be reviewed at least annually</a:t>
            </a:r>
            <a:endParaRPr sz="2400" dirty="0"/>
          </a:p>
          <a:p>
            <a:pPr marL="914400" lvl="0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●"/>
            </a:pPr>
            <a:r>
              <a:rPr lang="en-US" sz="2400" dirty="0"/>
              <a:t>The goal is meaningful access and appropriate challenge, not exclusion </a:t>
            </a:r>
            <a:endParaRPr sz="2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3"/>
          <p:cNvSpPr txBox="1">
            <a:spLocks noGrp="1"/>
          </p:cNvSpPr>
          <p:nvPr>
            <p:ph type="title"/>
          </p:nvPr>
        </p:nvSpPr>
        <p:spPr>
          <a:xfrm>
            <a:off x="339213" y="2"/>
            <a:ext cx="11269800" cy="7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Welcome</a:t>
            </a:r>
            <a:endParaRPr/>
          </a:p>
        </p:txBody>
      </p:sp>
      <p:sp>
        <p:nvSpPr>
          <p:cNvPr id="49" name="Google Shape;49;p3"/>
          <p:cNvSpPr txBox="1">
            <a:spLocks noGrp="1"/>
          </p:cNvSpPr>
          <p:nvPr>
            <p:ph type="body" idx="1"/>
          </p:nvPr>
        </p:nvSpPr>
        <p:spPr>
          <a:xfrm>
            <a:off x="689112" y="1460499"/>
            <a:ext cx="108138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8735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2500"/>
              <a:buChar char="•"/>
            </a:pPr>
            <a:r>
              <a:rPr lang="en-US" sz="2500"/>
              <a:t>Please post your questions in the Q&amp;A</a:t>
            </a:r>
            <a:endParaRPr sz="2500"/>
          </a:p>
          <a:p>
            <a:pPr marL="457200" lvl="0" indent="-3873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500"/>
              <a:buChar char="•"/>
            </a:pPr>
            <a:r>
              <a:rPr lang="en-US" sz="2500"/>
              <a:t>Slides will be posted on the DE website after the webinar</a:t>
            </a:r>
            <a:endParaRPr sz="2500"/>
          </a:p>
          <a:p>
            <a:pPr marL="9144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 sz="2000" u="sng">
                <a:solidFill>
                  <a:schemeClr val="hlink"/>
                </a:solidFill>
                <a:hlinkClick r:id="rId3"/>
              </a:rPr>
              <a:t>Policy &amp; Practice Webinar Series &amp; Recordings | Department of Education</a:t>
            </a:r>
            <a:endParaRPr sz="200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/>
          </a:p>
        </p:txBody>
      </p:sp>
      <p:pic>
        <p:nvPicPr>
          <p:cNvPr id="50" name="Google Shape;50;p3" descr="Image used for the Special Education Policy and Practice Series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26176" y="3634025"/>
            <a:ext cx="2697651" cy="202325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49019"/>
              </a:srgbClr>
            </a:outerShdw>
          </a:effec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3ba94ea6932_1_9"/>
          <p:cNvSpPr txBox="1">
            <a:spLocks noGrp="1"/>
          </p:cNvSpPr>
          <p:nvPr>
            <p:ph type="title"/>
          </p:nvPr>
        </p:nvSpPr>
        <p:spPr>
          <a:xfrm>
            <a:off x="838201" y="2340565"/>
            <a:ext cx="10515600" cy="285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/>
              <a:t>Alternate Assessment</a:t>
            </a:r>
            <a:endParaRPr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3ba94ea6932_1_13"/>
          <p:cNvSpPr txBox="1">
            <a:spLocks noGrp="1"/>
          </p:cNvSpPr>
          <p:nvPr>
            <p:ph type="title"/>
          </p:nvPr>
        </p:nvSpPr>
        <p:spPr>
          <a:xfrm>
            <a:off x="892797" y="1"/>
            <a:ext cx="10515600" cy="119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1"/>
                  </a:ext>
                </a:extLst>
              </a:rPr>
              <a:t>Alternate Assessment and Screeners</a:t>
            </a:r>
            <a:endParaRPr dirty="0"/>
          </a:p>
        </p:txBody>
      </p:sp>
      <p:sp>
        <p:nvSpPr>
          <p:cNvPr id="243" name="Google Shape;243;g3ba94ea6932_1_13"/>
          <p:cNvSpPr txBox="1">
            <a:spLocks noGrp="1"/>
          </p:cNvSpPr>
          <p:nvPr>
            <p:ph type="body" idx="1"/>
          </p:nvPr>
        </p:nvSpPr>
        <p:spPr>
          <a:xfrm>
            <a:off x="711924" y="1370766"/>
            <a:ext cx="5157900" cy="8238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750"/>
              </a:spcBef>
              <a:spcAft>
                <a:spcPts val="0"/>
              </a:spcAft>
              <a:buNone/>
            </a:pPr>
            <a:r>
              <a:rPr lang="en-US" sz="2100" dirty="0"/>
              <a:t>Dynamic Learning Maps (DLM) - Alternate Assessment</a:t>
            </a:r>
            <a:endParaRPr sz="2100" dirty="0"/>
          </a:p>
        </p:txBody>
      </p:sp>
      <p:sp>
        <p:nvSpPr>
          <p:cNvPr id="244" name="Google Shape;244;g3ba94ea6932_1_13"/>
          <p:cNvSpPr txBox="1">
            <a:spLocks noGrp="1"/>
          </p:cNvSpPr>
          <p:nvPr>
            <p:ph type="body" idx="2"/>
          </p:nvPr>
        </p:nvSpPr>
        <p:spPr>
          <a:xfrm>
            <a:off x="711924" y="2146003"/>
            <a:ext cx="5157900" cy="3684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61950" algn="l" rtl="0">
              <a:spcBef>
                <a:spcPts val="750"/>
              </a:spcBef>
              <a:spcAft>
                <a:spcPts val="0"/>
              </a:spcAft>
              <a:buSzPts val="2100"/>
              <a:buChar char="•"/>
            </a:pPr>
            <a:r>
              <a:rPr lang="en-US" dirty="0"/>
              <a:t>Alternate to ISASP</a:t>
            </a:r>
            <a:endParaRPr dirty="0"/>
          </a:p>
          <a:p>
            <a:pPr marL="457200" lvl="0" indent="-361950" algn="l" rtl="0">
              <a:spcBef>
                <a:spcPts val="1000"/>
              </a:spcBef>
              <a:spcAft>
                <a:spcPts val="0"/>
              </a:spcAft>
              <a:buSzPts val="2100"/>
              <a:buChar char="•"/>
            </a:pPr>
            <a:r>
              <a:rPr lang="en-US" dirty="0"/>
              <a:t>Grades 3-11</a:t>
            </a:r>
            <a:endParaRPr dirty="0"/>
          </a:p>
          <a:p>
            <a:pPr marL="457200" lvl="0" indent="-361950" algn="l" rtl="0">
              <a:spcBef>
                <a:spcPts val="1000"/>
              </a:spcBef>
              <a:spcAft>
                <a:spcPts val="0"/>
              </a:spcAft>
              <a:buSzPts val="2100"/>
              <a:buChar char="•"/>
            </a:pPr>
            <a:r>
              <a:rPr lang="en-US" dirty="0"/>
              <a:t>English Language Arts, Math, Science</a:t>
            </a:r>
            <a:endParaRPr dirty="0"/>
          </a:p>
          <a:p>
            <a:pPr marL="457200" lvl="0" indent="-361950" algn="l" rtl="0">
              <a:spcBef>
                <a:spcPts val="1000"/>
              </a:spcBef>
              <a:spcAft>
                <a:spcPts val="0"/>
              </a:spcAft>
              <a:buSzPts val="2100"/>
              <a:buChar char="•"/>
            </a:pPr>
            <a:r>
              <a:rPr lang="en-US" dirty="0"/>
              <a:t>Instructionally Embedded</a:t>
            </a:r>
            <a:endParaRPr dirty="0"/>
          </a:p>
          <a:p>
            <a:pPr marL="914400" lvl="1" indent="-361950" algn="l" rtl="0">
              <a:spcBef>
                <a:spcPts val="1000"/>
              </a:spcBef>
              <a:spcAft>
                <a:spcPts val="0"/>
              </a:spcAft>
              <a:buSzPts val="2100"/>
              <a:buChar char="•"/>
            </a:pPr>
            <a:r>
              <a:rPr lang="en-US" sz="2100" dirty="0"/>
              <a:t>Instruction and Assessment Cycle</a:t>
            </a:r>
            <a:endParaRPr sz="2100" dirty="0"/>
          </a:p>
          <a:p>
            <a:pPr marL="914400" lvl="1" indent="-361950" algn="l" rtl="0">
              <a:spcBef>
                <a:spcPts val="1000"/>
              </a:spcBef>
              <a:spcAft>
                <a:spcPts val="1000"/>
              </a:spcAft>
              <a:buSzPts val="2100"/>
              <a:buChar char="•"/>
            </a:pPr>
            <a:r>
              <a:rPr lang="en-US" sz="2100" dirty="0"/>
              <a:t>Two windows (fall and spring)</a:t>
            </a:r>
            <a:endParaRPr sz="2100" dirty="0"/>
          </a:p>
        </p:txBody>
      </p:sp>
      <p:sp>
        <p:nvSpPr>
          <p:cNvPr id="245" name="Google Shape;245;g3ba94ea6932_1_13"/>
          <p:cNvSpPr txBox="1">
            <a:spLocks noGrp="1"/>
          </p:cNvSpPr>
          <p:nvPr>
            <p:ph type="body" idx="3"/>
          </p:nvPr>
        </p:nvSpPr>
        <p:spPr>
          <a:xfrm>
            <a:off x="6394810" y="1225141"/>
            <a:ext cx="5183100" cy="8238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750"/>
              </a:spcBef>
              <a:spcAft>
                <a:spcPts val="0"/>
              </a:spcAft>
              <a:buNone/>
            </a:pPr>
            <a:r>
              <a:rPr lang="en-US" sz="2100" dirty="0"/>
              <a:t>Iowa’s Alternate Screeners</a:t>
            </a:r>
            <a:endParaRPr sz="2100" dirty="0"/>
          </a:p>
        </p:txBody>
      </p:sp>
      <p:sp>
        <p:nvSpPr>
          <p:cNvPr id="246" name="Google Shape;246;g3ba94ea6932_1_13"/>
          <p:cNvSpPr txBox="1">
            <a:spLocks noGrp="1"/>
          </p:cNvSpPr>
          <p:nvPr>
            <p:ph type="body" idx="4"/>
          </p:nvPr>
        </p:nvSpPr>
        <p:spPr>
          <a:xfrm>
            <a:off x="6394800" y="2081300"/>
            <a:ext cx="5183100" cy="4159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None/>
            </a:pPr>
            <a:r>
              <a:rPr lang="en-US" i="1" dirty="0"/>
              <a:t>Early Literacy</a:t>
            </a:r>
            <a:endParaRPr i="1" dirty="0"/>
          </a:p>
          <a:p>
            <a:pPr marL="457200" lvl="0" indent="-361950" algn="l" rtl="0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2100"/>
              <a:buChar char="•"/>
            </a:pPr>
            <a:r>
              <a:rPr lang="en-US" dirty="0"/>
              <a:t>Alternate to district universal screener</a:t>
            </a:r>
            <a:endParaRPr dirty="0"/>
          </a:p>
          <a:p>
            <a:pPr marL="457200" lvl="0" indent="-3619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•"/>
            </a:pPr>
            <a:r>
              <a:rPr lang="en-US" dirty="0"/>
              <a:t>Grades K-6</a:t>
            </a:r>
            <a:endParaRPr dirty="0"/>
          </a:p>
          <a:p>
            <a:pPr marL="457200" lvl="0" indent="-3619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•"/>
            </a:pPr>
            <a:r>
              <a:rPr lang="en-US" dirty="0"/>
              <a:t>Instructionally Embedded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None/>
            </a:pPr>
            <a:r>
              <a:rPr lang="en-US" i="1" dirty="0"/>
              <a:t>Early Math </a:t>
            </a:r>
            <a:r>
              <a:rPr lang="en-US" sz="1800" dirty="0"/>
              <a:t>(Beginning Fall 2026)</a:t>
            </a:r>
            <a:endParaRPr sz="1800" dirty="0"/>
          </a:p>
          <a:p>
            <a:pPr marL="457200" lvl="0" indent="-361950" algn="l" rtl="0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2100"/>
              <a:buChar char="•"/>
            </a:pPr>
            <a:r>
              <a:rPr lang="en-US" dirty="0"/>
              <a:t>Alternate to district universal screener</a:t>
            </a:r>
            <a:endParaRPr dirty="0"/>
          </a:p>
          <a:p>
            <a:pPr marL="457200" lvl="0" indent="-3619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•"/>
            </a:pPr>
            <a:r>
              <a:rPr lang="en-US" dirty="0"/>
              <a:t>Grades K-6</a:t>
            </a:r>
            <a:endParaRPr dirty="0"/>
          </a:p>
          <a:p>
            <a:pPr marL="457200" lvl="0" indent="-3619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•"/>
            </a:pPr>
            <a:r>
              <a:rPr lang="en-US" dirty="0"/>
              <a:t>Instructionally Embedded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None/>
            </a:pPr>
            <a:r>
              <a:rPr lang="en-US" i="1" dirty="0"/>
              <a:t>Alt ELPA</a:t>
            </a:r>
            <a:endParaRPr i="1" dirty="0"/>
          </a:p>
          <a:p>
            <a:pPr marL="457200" lvl="0" indent="-361950" algn="l" rtl="0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2100"/>
              <a:buChar char="•"/>
            </a:pPr>
            <a:r>
              <a:rPr lang="en-US" dirty="0"/>
              <a:t>Alternate to ELPA 21</a:t>
            </a:r>
            <a:endParaRPr dirty="0"/>
          </a:p>
          <a:p>
            <a:pPr marL="457200" lvl="0" indent="-3619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•"/>
            </a:pPr>
            <a:r>
              <a:rPr lang="en-US" dirty="0"/>
              <a:t>Grades K-12</a:t>
            </a:r>
            <a:endParaRPr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g3bd4ef55cb5_0_0"/>
          <p:cNvSpPr txBox="1">
            <a:spLocks noGrp="1"/>
          </p:cNvSpPr>
          <p:nvPr>
            <p:ph type="title"/>
          </p:nvPr>
        </p:nvSpPr>
        <p:spPr>
          <a:xfrm>
            <a:off x="339213" y="2"/>
            <a:ext cx="11269800" cy="73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Early Childhood Considerations</a:t>
            </a:r>
            <a:endParaRPr dirty="0"/>
          </a:p>
        </p:txBody>
      </p:sp>
      <p:sp>
        <p:nvSpPr>
          <p:cNvPr id="252" name="Google Shape;252;g3bd4ef55cb5_0_0"/>
          <p:cNvSpPr txBox="1">
            <a:spLocks noGrp="1"/>
          </p:cNvSpPr>
          <p:nvPr>
            <p:ph type="body" idx="1"/>
          </p:nvPr>
        </p:nvSpPr>
        <p:spPr>
          <a:xfrm>
            <a:off x="689112" y="1460499"/>
            <a:ext cx="10813800" cy="4351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68300" algn="l" rtl="0">
              <a:lnSpc>
                <a:spcPct val="115000"/>
              </a:lnSpc>
              <a:spcBef>
                <a:spcPts val="750"/>
              </a:spcBef>
              <a:spcAft>
                <a:spcPts val="0"/>
              </a:spcAft>
              <a:buSzPts val="2200"/>
              <a:buChar char="●"/>
            </a:pPr>
            <a:r>
              <a:rPr lang="en-US" sz="2200" dirty="0"/>
              <a:t>There is no alternate assessment for preschool because the required assessment, GOLD, can be used with all students. </a:t>
            </a:r>
            <a:endParaRPr sz="2200" dirty="0"/>
          </a:p>
          <a:p>
            <a:pPr marL="457200" lvl="0" indent="-3683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200"/>
              <a:buChar char="●"/>
            </a:pPr>
            <a:r>
              <a:rPr lang="en-US" sz="2200" dirty="0"/>
              <a:t>If alternate assessment is being discussed during a preschool to kindergarten transition meeting…</a:t>
            </a:r>
            <a:endParaRPr sz="2200" dirty="0"/>
          </a:p>
          <a:p>
            <a:pPr marL="914400" lvl="1" indent="-3683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200"/>
              <a:buChar char="○"/>
            </a:pPr>
            <a:r>
              <a:rPr lang="en-US" sz="2200" dirty="0"/>
              <a:t>multiple data sources, including assessment information, should be considered</a:t>
            </a:r>
            <a:endParaRPr sz="2200" dirty="0"/>
          </a:p>
          <a:p>
            <a:pPr marL="914400" lvl="1" indent="-3683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200"/>
              <a:buChar char="○"/>
            </a:pPr>
            <a:r>
              <a:rPr lang="en-US" sz="2200" dirty="0"/>
              <a:t>if the data does NOT clearly support placing a student on alternate assessment, access to general education curriculum and standards is the recommendation</a:t>
            </a:r>
            <a:endParaRPr sz="2200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1800" dirty="0">
              <a:solidFill>
                <a:srgbClr val="444746"/>
              </a:solidFill>
              <a:highlight>
                <a:srgbClr val="FFFFFF"/>
              </a:highlight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g3ba94ea6932_1_0"/>
          <p:cNvSpPr txBox="1">
            <a:spLocks noGrp="1"/>
          </p:cNvSpPr>
          <p:nvPr>
            <p:ph type="title"/>
          </p:nvPr>
        </p:nvSpPr>
        <p:spPr>
          <a:xfrm>
            <a:off x="452275" y="0"/>
            <a:ext cx="11623800" cy="67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/>
              <a:t>Alternate Assessment Resources</a:t>
            </a:r>
            <a:endParaRPr dirty="0"/>
          </a:p>
        </p:txBody>
      </p:sp>
      <p:sp>
        <p:nvSpPr>
          <p:cNvPr id="258" name="Google Shape;258;g3ba94ea6932_1_0"/>
          <p:cNvSpPr txBox="1"/>
          <p:nvPr/>
        </p:nvSpPr>
        <p:spPr>
          <a:xfrm>
            <a:off x="364500" y="1049000"/>
            <a:ext cx="11463000" cy="46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-US" sz="2400" u="sng" dirty="0">
                <a:solidFill>
                  <a:schemeClr val="hlink"/>
                </a:solidFill>
                <a:hlinkClick r:id="rId3"/>
              </a:rPr>
              <a:t>Dynamic Learning Maps Webpage</a:t>
            </a:r>
            <a:endParaRPr sz="2400" dirty="0"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-US" sz="2400" u="sng" dirty="0">
                <a:solidFill>
                  <a:schemeClr val="hlink"/>
                </a:solidFill>
                <a:hlinkClick r:id="rId4"/>
              </a:rPr>
              <a:t>Dynamic Learning Maps Educator Portal</a:t>
            </a:r>
            <a:endParaRPr sz="2400" dirty="0"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-US" sz="2400" u="sng" dirty="0">
                <a:solidFill>
                  <a:schemeClr val="hlink"/>
                </a:solidFill>
                <a:hlinkClick r:id="rId5"/>
              </a:rPr>
              <a:t>Iowa’s Alternate Assessment Google Site</a:t>
            </a:r>
            <a:endParaRPr sz="2400" dirty="0">
              <a:solidFill>
                <a:schemeClr val="dk1"/>
              </a:solidFill>
            </a:endParaRPr>
          </a:p>
          <a:p>
            <a:pPr marL="914400" lvl="1" indent="-3429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</a:pPr>
            <a:r>
              <a:rPr lang="en-US" sz="2400" dirty="0">
                <a:solidFill>
                  <a:schemeClr val="dk1"/>
                </a:solidFill>
              </a:rPr>
              <a:t>Information on DLM, Early Alternate Screeners and Alt ELPA</a:t>
            </a:r>
            <a:endParaRPr sz="2400" dirty="0">
              <a:solidFill>
                <a:schemeClr val="dk1"/>
              </a:solidFill>
            </a:endParaRPr>
          </a:p>
          <a:p>
            <a:pPr marL="914400" lvl="1" indent="-3429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</a:pPr>
            <a:r>
              <a:rPr lang="en-US" sz="2400" dirty="0">
                <a:solidFill>
                  <a:schemeClr val="dk1"/>
                </a:solidFill>
              </a:rPr>
              <a:t>For access please contact </a:t>
            </a:r>
            <a:r>
              <a:rPr lang="en-US" sz="2400" u="sng" dirty="0">
                <a:solidFill>
                  <a:schemeClr val="hlink"/>
                </a:solidFill>
                <a:hlinkClick r:id="rId6"/>
              </a:rPr>
              <a:t>jennifer.denne@iowa.gov</a:t>
            </a:r>
            <a:endParaRPr sz="2400" dirty="0"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800"/>
              <a:buChar char="●"/>
            </a:pPr>
            <a:r>
              <a:rPr lang="en-US" sz="2400" u="sng" dirty="0">
                <a:solidFill>
                  <a:schemeClr val="hlink"/>
                </a:solidFill>
                <a:hlinkClick r:id="rId7"/>
              </a:rPr>
              <a:t>ELPA21 Website</a:t>
            </a:r>
            <a:endParaRPr sz="2400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g3ba94ea6932_1_5"/>
          <p:cNvSpPr txBox="1">
            <a:spLocks noGrp="1"/>
          </p:cNvSpPr>
          <p:nvPr>
            <p:ph type="title"/>
          </p:nvPr>
        </p:nvSpPr>
        <p:spPr>
          <a:xfrm>
            <a:off x="408561" y="428017"/>
            <a:ext cx="3540900" cy="590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000" dirty="0"/>
              <a:t>Alternate Assessment Data</a:t>
            </a:r>
            <a:endParaRPr sz="3000" dirty="0"/>
          </a:p>
        </p:txBody>
      </p:sp>
      <p:sp>
        <p:nvSpPr>
          <p:cNvPr id="264" name="Google Shape;264;g3ba94ea6932_1_5"/>
          <p:cNvSpPr txBox="1">
            <a:spLocks noGrp="1"/>
          </p:cNvSpPr>
          <p:nvPr>
            <p:ph type="body" idx="1"/>
          </p:nvPr>
        </p:nvSpPr>
        <p:spPr>
          <a:xfrm>
            <a:off x="4360400" y="1665972"/>
            <a:ext cx="7017300" cy="34305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750"/>
              </a:spcBef>
              <a:spcAft>
                <a:spcPts val="0"/>
              </a:spcAft>
              <a:buNone/>
            </a:pPr>
            <a:r>
              <a:rPr lang="en-US" dirty="0"/>
              <a:t>Dynamic Learning Maps</a:t>
            </a:r>
            <a:endParaRPr dirty="0"/>
          </a:p>
          <a:p>
            <a:pPr marL="457200" lvl="0" indent="-406400" algn="l" rtl="0">
              <a:spcBef>
                <a:spcPts val="750"/>
              </a:spcBef>
              <a:spcAft>
                <a:spcPts val="0"/>
              </a:spcAft>
              <a:buSzPts val="2800"/>
              <a:buChar char="•"/>
            </a:pPr>
            <a:r>
              <a:rPr lang="en-US" dirty="0"/>
              <a:t>Kite DLM Educator Portal</a:t>
            </a:r>
            <a:endParaRPr dirty="0"/>
          </a:p>
          <a:p>
            <a:pPr marL="457200" lvl="0" indent="0" algn="l" rtl="0">
              <a:spcBef>
                <a:spcPts val="750"/>
              </a:spcBef>
              <a:spcAft>
                <a:spcPts val="0"/>
              </a:spcAft>
              <a:buNone/>
            </a:pPr>
            <a:endParaRPr dirty="0"/>
          </a:p>
          <a:p>
            <a:pPr marL="457200" lvl="0" indent="0" algn="l" rtl="0">
              <a:spcBef>
                <a:spcPts val="75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750"/>
              </a:spcBef>
              <a:spcAft>
                <a:spcPts val="0"/>
              </a:spcAft>
              <a:buNone/>
            </a:pPr>
            <a:r>
              <a:rPr lang="en-US" dirty="0"/>
              <a:t>Early Alternate Screeners</a:t>
            </a:r>
            <a:endParaRPr dirty="0"/>
          </a:p>
          <a:p>
            <a:pPr marL="457200" lvl="0" indent="-406400" algn="l" rtl="0">
              <a:spcBef>
                <a:spcPts val="750"/>
              </a:spcBef>
              <a:spcAft>
                <a:spcPts val="0"/>
              </a:spcAft>
              <a:buSzPts val="2800"/>
              <a:buChar char="•"/>
            </a:pPr>
            <a:r>
              <a:rPr lang="en-US" dirty="0"/>
              <a:t>ACHIEVE</a:t>
            </a:r>
            <a:endParaRPr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g3c680527ee5_0_5"/>
          <p:cNvSpPr txBox="1">
            <a:spLocks noGrp="1"/>
          </p:cNvSpPr>
          <p:nvPr>
            <p:ph type="title"/>
          </p:nvPr>
        </p:nvSpPr>
        <p:spPr>
          <a:xfrm>
            <a:off x="339213" y="2"/>
            <a:ext cx="11269800" cy="73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DLM Reports</a:t>
            </a:r>
            <a:endParaRPr dirty="0"/>
          </a:p>
        </p:txBody>
      </p:sp>
      <p:sp>
        <p:nvSpPr>
          <p:cNvPr id="271" name="Google Shape;271;g3c680527ee5_0_5"/>
          <p:cNvSpPr/>
          <p:nvPr/>
        </p:nvSpPr>
        <p:spPr>
          <a:xfrm>
            <a:off x="249300" y="1861350"/>
            <a:ext cx="2648700" cy="31353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/>
              <a:t>Building administrators should  have a Building Test Coordinator role or a Building User role to access DLM Reports.</a:t>
            </a:r>
            <a:endParaRPr sz="1600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/>
              <a:t>To obtain access, contact your special education director or district alternate assessment lead.</a:t>
            </a:r>
            <a:endParaRPr sz="1600" dirty="0"/>
          </a:p>
        </p:txBody>
      </p:sp>
      <p:pic>
        <p:nvPicPr>
          <p:cNvPr id="270" name="Google Shape;270;g3c680527ee5_0_5" descr="Image of Kite Educator Portal.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94975" y="1017837"/>
            <a:ext cx="8650076" cy="4822325"/>
          </a:xfrm>
          <a:prstGeom prst="rect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g3bd8eb6da86_1_10"/>
          <p:cNvSpPr txBox="1">
            <a:spLocks noGrp="1"/>
          </p:cNvSpPr>
          <p:nvPr>
            <p:ph type="title"/>
          </p:nvPr>
        </p:nvSpPr>
        <p:spPr>
          <a:xfrm>
            <a:off x="339213" y="2"/>
            <a:ext cx="11269800" cy="73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Reports Available</a:t>
            </a:r>
            <a:endParaRPr dirty="0"/>
          </a:p>
        </p:txBody>
      </p:sp>
      <p:pic>
        <p:nvPicPr>
          <p:cNvPr id="277" name="Google Shape;277;g3bd8eb6da86_1_10" descr="Image taken from Kite Educator Portal.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46562" y="987350"/>
            <a:ext cx="7898875" cy="5244675"/>
          </a:xfrm>
          <a:prstGeom prst="rect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78" name="Google Shape;278;g3bd8eb6da86_1_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299000" y="2069000"/>
            <a:ext cx="1212600" cy="352200"/>
          </a:xfrm>
          <a:prstGeom prst="rect">
            <a:avLst/>
          </a:prstGeom>
          <a:noFill/>
          <a:ln w="76200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79" name="Google Shape;279;g3bd8eb6da86_1_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86400" y="3538050"/>
            <a:ext cx="1212600" cy="2826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CC0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g3c680527ee5_0_40"/>
          <p:cNvSpPr txBox="1">
            <a:spLocks noGrp="1"/>
          </p:cNvSpPr>
          <p:nvPr>
            <p:ph type="title"/>
          </p:nvPr>
        </p:nvSpPr>
        <p:spPr>
          <a:xfrm>
            <a:off x="339213" y="2"/>
            <a:ext cx="11269800" cy="73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Reports Available</a:t>
            </a:r>
            <a:endParaRPr dirty="0"/>
          </a:p>
        </p:txBody>
      </p:sp>
      <p:pic>
        <p:nvPicPr>
          <p:cNvPr id="285" name="Google Shape;285;g3c680527ee5_0_4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76388" y="952502"/>
            <a:ext cx="9039225" cy="4953000"/>
          </a:xfrm>
          <a:prstGeom prst="rect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86" name="Google Shape;286;g3c680527ee5_0_4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254300" y="2247100"/>
            <a:ext cx="2406900" cy="376500"/>
          </a:xfrm>
          <a:prstGeom prst="rect">
            <a:avLst/>
          </a:prstGeom>
          <a:noFill/>
          <a:ln w="76200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7" name="Google Shape;287;g3c680527ee5_0_4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51425" y="4721375"/>
            <a:ext cx="1212600" cy="2826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CC0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8" name="Google Shape;288;g3c680527ee5_0_4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51425" y="5317525"/>
            <a:ext cx="1212600" cy="2826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CC0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g3c680527ee5_0_47"/>
          <p:cNvSpPr txBox="1">
            <a:spLocks noGrp="1"/>
          </p:cNvSpPr>
          <p:nvPr>
            <p:ph type="title"/>
          </p:nvPr>
        </p:nvSpPr>
        <p:spPr>
          <a:xfrm>
            <a:off x="339213" y="2"/>
            <a:ext cx="11269800" cy="73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Reports Available</a:t>
            </a:r>
            <a:endParaRPr dirty="0"/>
          </a:p>
        </p:txBody>
      </p:sp>
      <p:pic>
        <p:nvPicPr>
          <p:cNvPr id="294" name="Google Shape;294;g3c680527ee5_0_4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19250" y="928690"/>
            <a:ext cx="8953500" cy="5000625"/>
          </a:xfrm>
          <a:prstGeom prst="rect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95" name="Google Shape;295;g3c680527ee5_0_4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701675" y="2220200"/>
            <a:ext cx="1465800" cy="403500"/>
          </a:xfrm>
          <a:prstGeom prst="rect">
            <a:avLst/>
          </a:prstGeom>
          <a:noFill/>
          <a:ln w="76200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96;g3c680527ee5_0_4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7950" y="4600375"/>
            <a:ext cx="1212600" cy="2826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CC0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g3c680527ee5_0_10"/>
          <p:cNvSpPr txBox="1">
            <a:spLocks noGrp="1"/>
          </p:cNvSpPr>
          <p:nvPr>
            <p:ph type="title"/>
          </p:nvPr>
        </p:nvSpPr>
        <p:spPr>
          <a:xfrm>
            <a:off x="253338" y="2"/>
            <a:ext cx="11269800" cy="73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Screening Data</a:t>
            </a:r>
            <a:endParaRPr dirty="0"/>
          </a:p>
        </p:txBody>
      </p:sp>
      <p:sp>
        <p:nvSpPr>
          <p:cNvPr id="303" name="Google Shape;303;g3c680527ee5_0_10"/>
          <p:cNvSpPr txBox="1"/>
          <p:nvPr/>
        </p:nvSpPr>
        <p:spPr>
          <a:xfrm>
            <a:off x="367925" y="737400"/>
            <a:ext cx="7950600" cy="129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➢"/>
            </a:pPr>
            <a:r>
              <a:rPr lang="en-US" sz="1800" dirty="0">
                <a:solidFill>
                  <a:schemeClr val="dk1"/>
                </a:solidFill>
              </a:rPr>
              <a:t>My Tools</a:t>
            </a:r>
            <a:endParaRPr sz="1800" dirty="0">
              <a:solidFill>
                <a:schemeClr val="dk1"/>
              </a:solidFill>
            </a:endParaRPr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➢"/>
            </a:pPr>
            <a:r>
              <a:rPr lang="en-US" sz="1800" dirty="0">
                <a:solidFill>
                  <a:schemeClr val="dk1"/>
                </a:solidFill>
              </a:rPr>
              <a:t>Data Management</a:t>
            </a:r>
            <a:endParaRPr sz="1800" dirty="0">
              <a:solidFill>
                <a:schemeClr val="dk1"/>
              </a:solidFill>
            </a:endParaRPr>
          </a:p>
          <a:p>
            <a:pPr marL="1371600" lvl="2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➢"/>
            </a:pPr>
            <a:r>
              <a:rPr lang="en-US" sz="1800" dirty="0">
                <a:solidFill>
                  <a:schemeClr val="dk1"/>
                </a:solidFill>
              </a:rPr>
              <a:t>Early Literacy Alternate Assessment Tracking</a:t>
            </a:r>
            <a:endParaRPr sz="1800" dirty="0">
              <a:solidFill>
                <a:schemeClr val="dk1"/>
              </a:solidFill>
            </a:endParaRPr>
          </a:p>
          <a:p>
            <a:pPr marL="1828800" lvl="3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➢"/>
            </a:pPr>
            <a:r>
              <a:rPr lang="en-US" sz="1800" dirty="0">
                <a:solidFill>
                  <a:schemeClr val="dk1"/>
                </a:solidFill>
              </a:rPr>
              <a:t>Select Data Filters</a:t>
            </a:r>
            <a:endParaRPr sz="1800" dirty="0">
              <a:solidFill>
                <a:schemeClr val="dk1"/>
              </a:solidFill>
            </a:endParaRPr>
          </a:p>
        </p:txBody>
      </p:sp>
      <p:pic>
        <p:nvPicPr>
          <p:cNvPr id="302" name="Google Shape;302;g3c680527ee5_0_10" descr="Image taken from ACHIEVE.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38225" y="2092988"/>
            <a:ext cx="9342200" cy="4423126"/>
          </a:xfrm>
          <a:prstGeom prst="rect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304" name="Google Shape;304;g3c680527ee5_0_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238225" y="4683300"/>
            <a:ext cx="773100" cy="329400"/>
          </a:xfrm>
          <a:prstGeom prst="rect">
            <a:avLst/>
          </a:prstGeom>
          <a:noFill/>
          <a:ln w="38100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5" name="Google Shape;305;g3c680527ee5_0_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28100" y="3676000"/>
            <a:ext cx="1804500" cy="400800"/>
          </a:xfrm>
          <a:prstGeom prst="rect">
            <a:avLst/>
          </a:prstGeom>
          <a:noFill/>
          <a:ln w="38100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6" name="Google Shape;306;g3c680527ee5_0_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943800" y="4132825"/>
            <a:ext cx="2992500" cy="464700"/>
          </a:xfrm>
          <a:prstGeom prst="rect">
            <a:avLst/>
          </a:prstGeom>
          <a:noFill/>
          <a:ln w="38100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7" name="Google Shape;307;g3c680527ee5_0_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427825" y="5326625"/>
            <a:ext cx="5780400" cy="545100"/>
          </a:xfrm>
          <a:prstGeom prst="rect">
            <a:avLst/>
          </a:prstGeom>
          <a:noFill/>
          <a:ln w="38100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82f09c339b_25_3"/>
          <p:cNvSpPr txBox="1">
            <a:spLocks noGrp="1"/>
          </p:cNvSpPr>
          <p:nvPr>
            <p:ph type="title"/>
          </p:nvPr>
        </p:nvSpPr>
        <p:spPr>
          <a:xfrm>
            <a:off x="452277" y="0"/>
            <a:ext cx="11011500" cy="98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</a:pPr>
            <a:r>
              <a:rPr lang="en-US" dirty="0"/>
              <a:t>Today’s Presenters</a:t>
            </a:r>
            <a:endParaRPr dirty="0"/>
          </a:p>
        </p:txBody>
      </p:sp>
      <p:sp>
        <p:nvSpPr>
          <p:cNvPr id="56" name="Google Shape;56;g382f09c339b_25_3"/>
          <p:cNvSpPr txBox="1"/>
          <p:nvPr/>
        </p:nvSpPr>
        <p:spPr>
          <a:xfrm>
            <a:off x="1204000" y="4291950"/>
            <a:ext cx="2645700" cy="109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b="1">
                <a:solidFill>
                  <a:schemeClr val="dk1"/>
                </a:solidFill>
              </a:rPr>
              <a:t>Patrick Judkins</a:t>
            </a:r>
            <a:endParaRPr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Keystone </a:t>
            </a:r>
            <a:r>
              <a:rPr lang="en-US" b="1">
                <a:solidFill>
                  <a:schemeClr val="dk1"/>
                </a:solidFill>
              </a:rPr>
              <a:t>Regional Special Education Director</a:t>
            </a:r>
            <a:endParaRPr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Division of Special Education</a:t>
            </a:r>
            <a:endParaRPr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9" name="Google Shape;59;g382f09c339b_25_3" descr="Picture of Patrick Judkins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04162" y="1392600"/>
            <a:ext cx="2149327" cy="2717174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g382f09c339b_25_3"/>
          <p:cNvSpPr txBox="1"/>
          <p:nvPr/>
        </p:nvSpPr>
        <p:spPr>
          <a:xfrm>
            <a:off x="4803300" y="4291950"/>
            <a:ext cx="2585400" cy="109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b="1">
                <a:solidFill>
                  <a:schemeClr val="dk1"/>
                </a:solidFill>
              </a:rPr>
              <a:t>Jennifer Denne</a:t>
            </a:r>
            <a:endParaRPr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b="1">
                <a:solidFill>
                  <a:schemeClr val="dk1"/>
                </a:solidFill>
              </a:rPr>
              <a:t>EPC Alternate Assessment</a:t>
            </a:r>
            <a:endParaRPr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Division of </a:t>
            </a:r>
            <a:r>
              <a:rPr lang="en-US">
                <a:solidFill>
                  <a:schemeClr val="dk1"/>
                </a:solidFill>
              </a:rPr>
              <a:t>School Improvement</a:t>
            </a:r>
            <a:endParaRPr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8" name="Google Shape;58;g382f09c339b_25_3" descr="Picture of Jennifer Denne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53701" y="1392612"/>
            <a:ext cx="2173192" cy="2717174"/>
          </a:xfrm>
          <a:prstGeom prst="rect">
            <a:avLst/>
          </a:prstGeom>
          <a:solidFill>
            <a:schemeClr val="lt2"/>
          </a:solidFill>
          <a:ln w="127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61" name="Google Shape;61;g382f09c339b_25_3"/>
          <p:cNvSpPr txBox="1"/>
          <p:nvPr/>
        </p:nvSpPr>
        <p:spPr>
          <a:xfrm>
            <a:off x="8451450" y="4339125"/>
            <a:ext cx="2645700" cy="109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b="1">
                <a:solidFill>
                  <a:schemeClr val="dk1"/>
                </a:solidFill>
              </a:rPr>
              <a:t>Mike Cavin</a:t>
            </a:r>
            <a:endParaRPr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b="1">
                <a:solidFill>
                  <a:schemeClr val="dk1"/>
                </a:solidFill>
              </a:rPr>
              <a:t>Executive Director</a:t>
            </a:r>
            <a:endParaRPr b="1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>
                <a:solidFill>
                  <a:schemeClr val="dk1"/>
                </a:solidFill>
              </a:rPr>
              <a:t>Bureau of Educational Examiners</a:t>
            </a:r>
            <a:endParaRPr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0" name="Google Shape;60;g382f09c339b_25_3" descr="Picture of Mike Caven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627100" y="1407538"/>
            <a:ext cx="2149326" cy="2687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g3c680527ee5_0_18"/>
          <p:cNvSpPr txBox="1">
            <a:spLocks noGrp="1"/>
          </p:cNvSpPr>
          <p:nvPr>
            <p:ph type="title"/>
          </p:nvPr>
        </p:nvSpPr>
        <p:spPr>
          <a:xfrm>
            <a:off x="339213" y="2"/>
            <a:ext cx="11269800" cy="73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40080"/>
              <a:buFont typeface="Arial"/>
              <a:buNone/>
            </a:pPr>
            <a:r>
              <a:rPr lang="en-US" sz="2470" dirty="0"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2"/>
                  </a:ext>
                </a:extLst>
              </a:rPr>
              <a:t>Dashboard Reports:</a:t>
            </a:r>
            <a:endParaRPr sz="2470" dirty="0">
              <a:extLst>
                <a:ext uri="http://customooxmlschemas.google.com/">
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3"/>
                </a:ext>
              </a:extLst>
            </a:endParaRPr>
          </a:p>
          <a:p>
            <a:pPr marL="914400" lvl="0" indent="457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40080"/>
              <a:buFont typeface="Arial"/>
              <a:buNone/>
            </a:pPr>
            <a:r>
              <a:rPr lang="en-US" sz="2470" dirty="0"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4"/>
                  </a:ext>
                </a:extLst>
              </a:rPr>
              <a:t>Percentage of Students Screened</a:t>
            </a:r>
            <a:endParaRPr dirty="0"/>
          </a:p>
        </p:txBody>
      </p:sp>
      <p:pic>
        <p:nvPicPr>
          <p:cNvPr id="313" name="Google Shape;313;g3c680527ee5_0_18" descr="This is an image showing the completion rates report for all K-6 students by assessment window.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3562" y="1813120"/>
            <a:ext cx="10533025" cy="3381625"/>
          </a:xfrm>
          <a:prstGeom prst="rect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g3c680527ee5_0_24"/>
          <p:cNvSpPr txBox="1">
            <a:spLocks noGrp="1"/>
          </p:cNvSpPr>
          <p:nvPr>
            <p:ph type="title"/>
          </p:nvPr>
        </p:nvSpPr>
        <p:spPr>
          <a:xfrm>
            <a:off x="108825" y="0"/>
            <a:ext cx="11876700" cy="78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US" sz="2470" dirty="0"/>
              <a:t>Dashboard Reports:</a:t>
            </a:r>
            <a:endParaRPr sz="2470" dirty="0"/>
          </a:p>
          <a:p>
            <a:pPr marL="914400" lvl="0" indent="45720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US" sz="2470" dirty="0"/>
              <a:t>Percentage of Students who Met/Exceeded Benchmark by Scale</a:t>
            </a:r>
            <a:endParaRPr sz="2470" dirty="0"/>
          </a:p>
        </p:txBody>
      </p:sp>
      <p:pic>
        <p:nvPicPr>
          <p:cNvPr id="319" name="Google Shape;319;g3c680527ee5_0_24" descr="This is an image of a graph which  shows the percentage of all K-6 students who met or exceeded benchmarks for each assessment window by Scale."/>
          <p:cNvPicPr preferRelativeResize="0"/>
          <p:nvPr/>
        </p:nvPicPr>
        <p:blipFill rotWithShape="1">
          <a:blip r:embed="rId3">
            <a:alphaModFix/>
          </a:blip>
          <a:srcRect t="36788"/>
          <a:stretch/>
        </p:blipFill>
        <p:spPr>
          <a:xfrm>
            <a:off x="418675" y="1134325"/>
            <a:ext cx="11354626" cy="4939325"/>
          </a:xfrm>
          <a:prstGeom prst="rect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g3c680527ee5_0_29"/>
          <p:cNvSpPr txBox="1">
            <a:spLocks noGrp="1"/>
          </p:cNvSpPr>
          <p:nvPr>
            <p:ph type="title"/>
          </p:nvPr>
        </p:nvSpPr>
        <p:spPr>
          <a:xfrm>
            <a:off x="147275" y="0"/>
            <a:ext cx="11903400" cy="73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US" sz="2070" dirty="0"/>
              <a:t>Dashboard Reports:</a:t>
            </a:r>
            <a:endParaRPr sz="2070" dirty="0"/>
          </a:p>
          <a:p>
            <a:pPr marL="914400" lvl="0" indent="45720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US" sz="2070" dirty="0"/>
              <a:t>Percentage of Students Who Met or Exceeded Benchmarks by Scale and Grade</a:t>
            </a:r>
            <a:endParaRPr sz="2070" dirty="0"/>
          </a:p>
        </p:txBody>
      </p:sp>
      <p:pic>
        <p:nvPicPr>
          <p:cNvPr id="325" name="Google Shape;325;g3c680527ee5_0_29" descr="This is a table which shows the percentage of students who met or exceeded benchmarks for each assessment window by scale and grade-level."/>
          <p:cNvPicPr preferRelativeResize="0"/>
          <p:nvPr/>
        </p:nvPicPr>
        <p:blipFill rotWithShape="1">
          <a:blip r:embed="rId3">
            <a:alphaModFix/>
          </a:blip>
          <a:srcRect t="3521" r="3540"/>
          <a:stretch/>
        </p:blipFill>
        <p:spPr>
          <a:xfrm>
            <a:off x="363050" y="1428925"/>
            <a:ext cx="11622100" cy="4204925"/>
          </a:xfrm>
          <a:prstGeom prst="rect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g382f09c339b_25_231"/>
          <p:cNvSpPr txBox="1">
            <a:spLocks noGrp="1"/>
          </p:cNvSpPr>
          <p:nvPr>
            <p:ph type="title"/>
          </p:nvPr>
        </p:nvSpPr>
        <p:spPr>
          <a:xfrm>
            <a:off x="893975" y="2806300"/>
            <a:ext cx="5052000" cy="216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Arial"/>
              <a:buNone/>
            </a:pPr>
            <a:r>
              <a:rPr lang="en-US"/>
              <a:t>Policy</a:t>
            </a:r>
            <a:endParaRPr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g3ba94ea6932_2_0"/>
          <p:cNvSpPr txBox="1">
            <a:spLocks noGrp="1"/>
          </p:cNvSpPr>
          <p:nvPr>
            <p:ph type="title"/>
          </p:nvPr>
        </p:nvSpPr>
        <p:spPr>
          <a:xfrm>
            <a:off x="408561" y="428017"/>
            <a:ext cx="3540900" cy="5906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dirty="0">
                <a:solidFill>
                  <a:srgbClr val="FFFFFF"/>
                </a:solidFill>
              </a:rPr>
              <a:t>Iowa Teacher Licensure</a:t>
            </a:r>
            <a:endParaRPr sz="3000" dirty="0">
              <a:solidFill>
                <a:srgbClr val="FFFFFF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000" dirty="0">
              <a:solidFill>
                <a:srgbClr val="FFFFFF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dirty="0">
                <a:solidFill>
                  <a:srgbClr val="FFFFFF"/>
                </a:solidFill>
              </a:rPr>
              <a:t>Required Endorsements</a:t>
            </a:r>
            <a:r>
              <a:rPr lang="en-US" dirty="0">
                <a:solidFill>
                  <a:srgbClr val="FFFFFF"/>
                </a:solidFill>
              </a:rPr>
              <a:t> </a:t>
            </a:r>
            <a:endParaRPr dirty="0"/>
          </a:p>
        </p:txBody>
      </p:sp>
      <p:sp>
        <p:nvSpPr>
          <p:cNvPr id="337" name="Google Shape;337;g3ba94ea6932_2_0"/>
          <p:cNvSpPr txBox="1">
            <a:spLocks noGrp="1"/>
          </p:cNvSpPr>
          <p:nvPr>
            <p:ph type="body" idx="1"/>
          </p:nvPr>
        </p:nvSpPr>
        <p:spPr>
          <a:xfrm>
            <a:off x="4418125" y="428025"/>
            <a:ext cx="7491000" cy="5906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457200" lvl="0" indent="-381000" algn="l" rtl="0">
              <a:spcBef>
                <a:spcPts val="800"/>
              </a:spcBef>
              <a:spcAft>
                <a:spcPts val="0"/>
              </a:spcAft>
              <a:buSzPts val="2400"/>
              <a:buChar char="•"/>
            </a:pPr>
            <a:r>
              <a:rPr lang="en-US" sz="2400" dirty="0"/>
              <a:t>Endorsement # 264 - </a:t>
            </a:r>
            <a:endParaRPr sz="2400" dirty="0"/>
          </a:p>
          <a:p>
            <a:pPr marL="45720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2400" dirty="0"/>
              <a:t>K-12 Instructional Strategist II:ID</a:t>
            </a:r>
            <a:endParaRPr sz="2400" dirty="0"/>
          </a:p>
          <a:p>
            <a:pPr marL="45720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sz="2400" dirty="0"/>
          </a:p>
          <a:p>
            <a:pPr marL="457200" lvl="0" indent="-381000" algn="l" rtl="0">
              <a:spcBef>
                <a:spcPts val="800"/>
              </a:spcBef>
              <a:spcAft>
                <a:spcPts val="0"/>
              </a:spcAft>
              <a:buSzPts val="2400"/>
              <a:buChar char="•"/>
            </a:pPr>
            <a:r>
              <a:rPr lang="en-US" sz="2400" dirty="0"/>
              <a:t>Endorsement # 259 - </a:t>
            </a:r>
            <a:endParaRPr sz="2400" dirty="0"/>
          </a:p>
          <a:p>
            <a:pPr marL="45720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2400" dirty="0"/>
              <a:t>K-12 Instructional Strategist I and II: All</a:t>
            </a:r>
            <a:endParaRPr sz="2400" dirty="0"/>
          </a:p>
          <a:p>
            <a:pPr marL="45720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sz="2400" dirty="0"/>
          </a:p>
          <a:p>
            <a:pPr marL="457200" lvl="0" indent="-381000" algn="l" rtl="0">
              <a:spcBef>
                <a:spcPts val="800"/>
              </a:spcBef>
              <a:spcAft>
                <a:spcPts val="0"/>
              </a:spcAft>
              <a:buSzPts val="2400"/>
              <a:buChar char="•"/>
            </a:pPr>
            <a:r>
              <a:rPr lang="en-US" sz="2400" dirty="0"/>
              <a:t>Endorsement 100 - </a:t>
            </a:r>
            <a:endParaRPr sz="2400" dirty="0"/>
          </a:p>
          <a:p>
            <a:pPr marL="45720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2400" dirty="0"/>
              <a:t>Pk-3 Including Special Education </a:t>
            </a:r>
            <a:endParaRPr sz="2400" dirty="0"/>
          </a:p>
          <a:p>
            <a:pPr marL="0" lvl="0" indent="0" algn="l" rtl="0">
              <a:spcBef>
                <a:spcPts val="75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g3ba94ea6932_2_5"/>
          <p:cNvSpPr txBox="1">
            <a:spLocks noGrp="1"/>
          </p:cNvSpPr>
          <p:nvPr>
            <p:ph type="title"/>
          </p:nvPr>
        </p:nvSpPr>
        <p:spPr>
          <a:xfrm>
            <a:off x="408561" y="428017"/>
            <a:ext cx="3540900" cy="5906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dirty="0">
                <a:solidFill>
                  <a:srgbClr val="FFFFFF"/>
                </a:solidFill>
              </a:rPr>
              <a:t>Conditional Licensure</a:t>
            </a:r>
            <a:endParaRPr sz="3000" dirty="0"/>
          </a:p>
        </p:txBody>
      </p:sp>
      <p:sp>
        <p:nvSpPr>
          <p:cNvPr id="343" name="Google Shape;343;g3ba94ea6932_2_5"/>
          <p:cNvSpPr txBox="1">
            <a:spLocks noGrp="1"/>
          </p:cNvSpPr>
          <p:nvPr>
            <p:ph type="body" idx="1"/>
          </p:nvPr>
        </p:nvSpPr>
        <p:spPr>
          <a:xfrm>
            <a:off x="4325825" y="428025"/>
            <a:ext cx="7636200" cy="5906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457200" lvl="0" indent="-381000" algn="l" rtl="0">
              <a:spcBef>
                <a:spcPts val="800"/>
              </a:spcBef>
              <a:spcAft>
                <a:spcPts val="0"/>
              </a:spcAft>
              <a:buSzPts val="2400"/>
              <a:buChar char="•"/>
            </a:pPr>
            <a:r>
              <a:rPr lang="en-US" sz="2400" dirty="0"/>
              <a:t>Executive Director Decision – less than 12 hours of special education coursework completed.</a:t>
            </a:r>
            <a:endParaRPr sz="2400" dirty="0"/>
          </a:p>
          <a:p>
            <a:pPr marL="45720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sz="2400" dirty="0"/>
          </a:p>
          <a:p>
            <a:pPr marL="457200" lvl="0" indent="-381000" algn="l" rtl="0">
              <a:spcBef>
                <a:spcPts val="800"/>
              </a:spcBef>
              <a:spcAft>
                <a:spcPts val="0"/>
              </a:spcAft>
              <a:buSzPts val="2400"/>
              <a:buChar char="•"/>
            </a:pPr>
            <a:r>
              <a:rPr lang="en-US" sz="2400" dirty="0"/>
              <a:t>Class B – 12 hours or more of special education coursework completed.</a:t>
            </a:r>
            <a:endParaRPr sz="2400" dirty="0"/>
          </a:p>
          <a:p>
            <a:pPr marL="45720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sz="2400" dirty="0"/>
          </a:p>
          <a:p>
            <a:pPr marL="457200" lvl="0" indent="-381000" algn="l" rtl="0">
              <a:spcBef>
                <a:spcPts val="800"/>
              </a:spcBef>
              <a:spcAft>
                <a:spcPts val="0"/>
              </a:spcAft>
              <a:buSzPts val="2400"/>
              <a:buChar char="•"/>
            </a:pPr>
            <a:r>
              <a:rPr lang="en-US" sz="2400" dirty="0"/>
              <a:t>Class E – a one year extension of a class B.</a:t>
            </a:r>
            <a:endParaRPr sz="2400" dirty="0"/>
          </a:p>
          <a:p>
            <a:pPr marL="457200" lvl="0" indent="0" algn="l" rtl="0">
              <a:spcBef>
                <a:spcPts val="75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g3ba94ea6932_2_16"/>
          <p:cNvSpPr txBox="1">
            <a:spLocks noGrp="1"/>
          </p:cNvSpPr>
          <p:nvPr>
            <p:ph type="title"/>
          </p:nvPr>
        </p:nvSpPr>
        <p:spPr>
          <a:xfrm>
            <a:off x="408561" y="428017"/>
            <a:ext cx="3540900" cy="5906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dirty="0">
                <a:solidFill>
                  <a:srgbClr val="FFFFFF"/>
                </a:solidFill>
              </a:rPr>
              <a:t>Substituting in an environment with students assessed under the Alternate Assessment. </a:t>
            </a:r>
            <a:endParaRPr sz="3000" dirty="0"/>
          </a:p>
        </p:txBody>
      </p:sp>
      <p:sp>
        <p:nvSpPr>
          <p:cNvPr id="349" name="Google Shape;349;g3ba94ea6932_2_16"/>
          <p:cNvSpPr txBox="1">
            <a:spLocks noGrp="1"/>
          </p:cNvSpPr>
          <p:nvPr>
            <p:ph type="body" idx="1"/>
          </p:nvPr>
        </p:nvSpPr>
        <p:spPr>
          <a:xfrm>
            <a:off x="4591454" y="428017"/>
            <a:ext cx="7017300" cy="5906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12700" lvl="0" indent="0" algn="l" rtl="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400" dirty="0"/>
              <a:t>•Any licensed teacher may substitute in any school setting at any grade level.</a:t>
            </a:r>
            <a:endParaRPr sz="2400" dirty="0"/>
          </a:p>
          <a:p>
            <a:pPr marL="12700" lvl="0" indent="0" algn="l" rtl="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400" dirty="0"/>
          </a:p>
          <a:p>
            <a:pPr marL="12700" lvl="0" indent="0" algn="l" rtl="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400" dirty="0"/>
              <a:t>•Any educator holding a Substitute License may substitute in any school setting at any grade level.</a:t>
            </a:r>
            <a:endParaRPr sz="2400" dirty="0"/>
          </a:p>
          <a:p>
            <a:pPr marL="12700" lvl="0" indent="0" algn="l" rtl="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400" dirty="0"/>
          </a:p>
          <a:p>
            <a:pPr marL="12700" lvl="0" indent="0" algn="l" rtl="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400" dirty="0"/>
              <a:t>•An educator holding a Substitute Authorization, may only sub for short periods of time (absent teacher).</a:t>
            </a:r>
            <a:endParaRPr sz="2400" dirty="0"/>
          </a:p>
          <a:p>
            <a:pPr marL="12700" lvl="0" indent="0" algn="l" rtl="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400" dirty="0"/>
          </a:p>
          <a:p>
            <a:pPr marL="12700" lvl="0" indent="0" algn="l" rtl="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400" dirty="0"/>
              <a:t>•Licensed Paraeducator, with a Substitute Authorization, may sub for a short period of time, in the classroom they are assigned. Not in other areas without permission from the </a:t>
            </a:r>
            <a:r>
              <a:rPr lang="en-US" sz="2400" dirty="0" err="1"/>
              <a:t>BoEE</a:t>
            </a:r>
            <a:r>
              <a:rPr lang="en-US" sz="2400" dirty="0"/>
              <a:t>. </a:t>
            </a:r>
            <a:endParaRPr sz="2400" dirty="0"/>
          </a:p>
          <a:p>
            <a:pPr marL="0" lvl="0" indent="0" algn="l" rtl="0">
              <a:spcBef>
                <a:spcPts val="75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g3ba94ea6932_2_24"/>
          <p:cNvSpPr txBox="1">
            <a:spLocks noGrp="1"/>
          </p:cNvSpPr>
          <p:nvPr>
            <p:ph type="title"/>
          </p:nvPr>
        </p:nvSpPr>
        <p:spPr>
          <a:xfrm>
            <a:off x="408561" y="428017"/>
            <a:ext cx="3540900" cy="5906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dirty="0">
                <a:solidFill>
                  <a:srgbClr val="FFFFFF"/>
                </a:solidFill>
              </a:rPr>
              <a:t>Licensure Questions  </a:t>
            </a:r>
            <a:endParaRPr sz="3000" dirty="0"/>
          </a:p>
        </p:txBody>
      </p:sp>
      <p:sp>
        <p:nvSpPr>
          <p:cNvPr id="355" name="Google Shape;355;g3ba94ea6932_2_24"/>
          <p:cNvSpPr txBox="1">
            <a:spLocks noGrp="1"/>
          </p:cNvSpPr>
          <p:nvPr>
            <p:ph type="body" idx="1"/>
          </p:nvPr>
        </p:nvSpPr>
        <p:spPr>
          <a:xfrm>
            <a:off x="4591454" y="428017"/>
            <a:ext cx="7017300" cy="5906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12700" lvl="0" indent="0" algn="ctr" rtl="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/>
              <a:t>Geri McMahon</a:t>
            </a:r>
            <a:endParaRPr dirty="0"/>
          </a:p>
          <a:p>
            <a:pPr marL="12700" lvl="0" indent="0" algn="ctr" rtl="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/>
              <a:t>Geri.McMahon@iowa.gov</a:t>
            </a:r>
            <a:endParaRPr dirty="0"/>
          </a:p>
          <a:p>
            <a:pPr marL="12700" lvl="0" indent="0" algn="ctr" rtl="0">
              <a:spcBef>
                <a:spcPts val="800"/>
              </a:spcBef>
              <a:spcAft>
                <a:spcPts val="0"/>
              </a:spcAft>
              <a:buNone/>
            </a:pPr>
            <a:r>
              <a:rPr lang="en-US" dirty="0"/>
              <a:t>515-281-3437</a:t>
            </a:r>
            <a:endParaRPr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g3a59ab1a9eb_0_0"/>
          <p:cNvSpPr txBox="1">
            <a:spLocks noGrp="1"/>
          </p:cNvSpPr>
          <p:nvPr>
            <p:ph type="title"/>
          </p:nvPr>
        </p:nvSpPr>
        <p:spPr>
          <a:xfrm>
            <a:off x="2" y="0"/>
            <a:ext cx="10943400" cy="98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/>
              <a:t>Future Policy and Practice Webinars</a:t>
            </a:r>
            <a:endParaRPr dirty="0"/>
          </a:p>
        </p:txBody>
      </p:sp>
      <p:sp>
        <p:nvSpPr>
          <p:cNvPr id="361" name="Google Shape;361;g3a59ab1a9eb_0_0"/>
          <p:cNvSpPr txBox="1">
            <a:spLocks noGrp="1"/>
          </p:cNvSpPr>
          <p:nvPr>
            <p:ph type="body" idx="1"/>
          </p:nvPr>
        </p:nvSpPr>
        <p:spPr>
          <a:xfrm>
            <a:off x="588125" y="1136350"/>
            <a:ext cx="10057800" cy="490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900" u="sng" dirty="0">
                <a:solidFill>
                  <a:schemeClr val="hlink"/>
                </a:solidFill>
                <a:hlinkClick r:id="rId3"/>
              </a:rPr>
              <a:t>Upcoming Topics and Dates</a:t>
            </a:r>
            <a:r>
              <a:rPr lang="en-US" sz="2900" dirty="0"/>
              <a:t> </a:t>
            </a:r>
            <a:r>
              <a:rPr lang="en-US" sz="2000" dirty="0"/>
              <a:t>(</a:t>
            </a:r>
            <a:r>
              <a:rPr lang="en-US" sz="2000" dirty="0">
                <a:solidFill>
                  <a:srgbClr val="262828"/>
                </a:solidFill>
              </a:rPr>
              <a:t>8:30 am - 9:30 am )</a:t>
            </a:r>
            <a:endParaRPr sz="2050" dirty="0">
              <a:solidFill>
                <a:srgbClr val="262828"/>
              </a:solidFill>
            </a:endParaRPr>
          </a:p>
          <a:p>
            <a:pPr marL="457200" lvl="0" indent="-38100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262828"/>
              </a:buClr>
              <a:buSzPts val="2400"/>
              <a:buChar char="•"/>
            </a:pPr>
            <a:r>
              <a:rPr lang="en-US" sz="2400" dirty="0">
                <a:solidFill>
                  <a:srgbClr val="262828"/>
                </a:solidFill>
              </a:rPr>
              <a:t>March 11, 2026:  Extended School Year (ESY)</a:t>
            </a:r>
            <a:endParaRPr sz="2400" dirty="0">
              <a:solidFill>
                <a:srgbClr val="262828"/>
              </a:solidFill>
            </a:endParaRPr>
          </a:p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2828"/>
              </a:buClr>
              <a:buSzPts val="2400"/>
              <a:buChar char="•"/>
            </a:pPr>
            <a:r>
              <a:rPr lang="en-US" sz="2400" dirty="0">
                <a:solidFill>
                  <a:srgbClr val="262828"/>
                </a:solidFill>
              </a:rPr>
              <a:t>April 8, 2026: FAPE - Special Requests</a:t>
            </a:r>
            <a:endParaRPr sz="2400" dirty="0">
              <a:solidFill>
                <a:srgbClr val="262828"/>
              </a:solidFill>
            </a:endParaRPr>
          </a:p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2828"/>
              </a:buClr>
              <a:buSzPts val="2400"/>
              <a:buChar char="•"/>
            </a:pPr>
            <a:r>
              <a:rPr lang="en-US" sz="2400" dirty="0">
                <a:solidFill>
                  <a:srgbClr val="262828"/>
                </a:solidFill>
              </a:rPr>
              <a:t>May 13, 2026: Dispute Resolution</a:t>
            </a:r>
            <a:endParaRPr sz="2400" dirty="0">
              <a:solidFill>
                <a:srgbClr val="262828"/>
              </a:solidFill>
            </a:endParaRPr>
          </a:p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2828"/>
              </a:buClr>
              <a:buSzPts val="2400"/>
              <a:buChar char="•"/>
            </a:pPr>
            <a:r>
              <a:rPr lang="en-US" sz="2400" dirty="0">
                <a:solidFill>
                  <a:srgbClr val="262828"/>
                </a:solidFill>
              </a:rPr>
              <a:t>June 10, 2026: End of Year Program Evaluation (ACHIEVE) and Year-to-Year Data Comparison</a:t>
            </a:r>
            <a:endParaRPr sz="2400" dirty="0">
              <a:solidFill>
                <a:srgbClr val="262828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1300"/>
              </a:spcAft>
              <a:buSzPts val="1800"/>
              <a:buNone/>
            </a:pPr>
            <a:endParaRPr sz="2900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7" name="Google Shape;367;p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6429982"/>
            <a:ext cx="12192000" cy="428017"/>
          </a:xfrm>
          <a:prstGeom prst="rect">
            <a:avLst/>
          </a:prstGeom>
          <a:noFill/>
          <a:ln>
            <a:noFill/>
          </a:ln>
        </p:spPr>
      </p:pic>
      <p:sp>
        <p:nvSpPr>
          <p:cNvPr id="368" name="Google Shape;368;p7"/>
          <p:cNvSpPr txBox="1">
            <a:spLocks noGrp="1"/>
          </p:cNvSpPr>
          <p:nvPr>
            <p:ph type="body" idx="1"/>
          </p:nvPr>
        </p:nvSpPr>
        <p:spPr>
          <a:xfrm>
            <a:off x="4591454" y="428017"/>
            <a:ext cx="7017300" cy="5906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12700" lvl="0" indent="0" algn="ctr" rtl="0">
              <a:spcBef>
                <a:spcPts val="800"/>
              </a:spcBef>
              <a:spcAft>
                <a:spcPts val="0"/>
              </a:spcAft>
              <a:buNone/>
            </a:pPr>
            <a:r>
              <a:rPr lang="en-US" dirty="0"/>
              <a:t>Please type your questions into the Q &amp; A.</a:t>
            </a:r>
            <a:endParaRPr dirty="0"/>
          </a:p>
        </p:txBody>
      </p:sp>
      <p:sp>
        <p:nvSpPr>
          <p:cNvPr id="366" name="Google Shape;366;p7"/>
          <p:cNvSpPr txBox="1">
            <a:spLocks noGrp="1"/>
          </p:cNvSpPr>
          <p:nvPr>
            <p:ph type="title"/>
          </p:nvPr>
        </p:nvSpPr>
        <p:spPr>
          <a:xfrm>
            <a:off x="408561" y="428017"/>
            <a:ext cx="3540900" cy="590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Arial"/>
              <a:buNone/>
            </a:pPr>
            <a:r>
              <a:rPr lang="en-US" dirty="0"/>
              <a:t>Questions from the Field</a:t>
            </a:r>
            <a:endParaRPr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382f09c339b_25_43"/>
          <p:cNvSpPr txBox="1">
            <a:spLocks noGrp="1"/>
          </p:cNvSpPr>
          <p:nvPr>
            <p:ph type="title"/>
          </p:nvPr>
        </p:nvSpPr>
        <p:spPr>
          <a:xfrm>
            <a:off x="452277" y="0"/>
            <a:ext cx="11613600" cy="98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Arial"/>
              <a:buNone/>
            </a:pPr>
            <a:r>
              <a:rPr lang="en-US"/>
              <a:t>Participants will understand:</a:t>
            </a:r>
            <a:endParaRPr/>
          </a:p>
        </p:txBody>
      </p:sp>
      <p:sp>
        <p:nvSpPr>
          <p:cNvPr id="67" name="Google Shape;67;g382f09c339b_25_43"/>
          <p:cNvSpPr txBox="1">
            <a:spLocks noGrp="1"/>
          </p:cNvSpPr>
          <p:nvPr>
            <p:ph type="body" idx="1"/>
          </p:nvPr>
        </p:nvSpPr>
        <p:spPr>
          <a:xfrm>
            <a:off x="803700" y="983100"/>
            <a:ext cx="10584600" cy="518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 sz="2400"/>
              <a:t>Iowa Code and the purpose of Iowa’s Alternate Assessments</a:t>
            </a:r>
            <a:endParaRPr sz="2400"/>
          </a:p>
          <a:p>
            <a:pPr marL="457200" lvl="0" indent="-3810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400"/>
              <a:buChar char="•"/>
            </a:pPr>
            <a:r>
              <a:rPr lang="en-US" sz="2400"/>
              <a:t>Criteria and considerations that must be discussed with the IEP team </a:t>
            </a:r>
            <a:endParaRPr sz="2400"/>
          </a:p>
          <a:p>
            <a:pPr marL="457200" lvl="0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400"/>
              <a:buChar char="•"/>
            </a:pPr>
            <a:r>
              <a:rPr lang="en-US" sz="2400"/>
              <a:t>How eligibility for participation in Iowa’s Alternate Assessments is determined</a:t>
            </a:r>
            <a:endParaRPr sz="2400"/>
          </a:p>
          <a:p>
            <a:pPr marL="457200" lvl="0" indent="-38100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2400"/>
              <a:buChar char="•"/>
            </a:pPr>
            <a:r>
              <a:rPr lang="en-US" sz="2400"/>
              <a:t>Licensure/endorsement requirements</a:t>
            </a:r>
            <a:endParaRPr sz="240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9"/>
          <p:cNvSpPr txBox="1"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Arial"/>
              <a:buNone/>
            </a:pPr>
            <a:r>
              <a:rPr lang="en-US" dirty="0"/>
              <a:t>Thank You!</a:t>
            </a:r>
            <a:endParaRPr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382f09c339b_25_241"/>
          <p:cNvSpPr txBox="1">
            <a:spLocks noGrp="1"/>
          </p:cNvSpPr>
          <p:nvPr>
            <p:ph type="title"/>
          </p:nvPr>
        </p:nvSpPr>
        <p:spPr>
          <a:xfrm>
            <a:off x="893975" y="2806300"/>
            <a:ext cx="5052000" cy="216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Arial"/>
              <a:buNone/>
            </a:pPr>
            <a:r>
              <a:rPr lang="en-US" dirty="0"/>
              <a:t>Practice</a:t>
            </a:r>
            <a:endParaRPr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382f09c339b_25_236"/>
          <p:cNvSpPr txBox="1">
            <a:spLocks noGrp="1"/>
          </p:cNvSpPr>
          <p:nvPr>
            <p:ph type="title"/>
          </p:nvPr>
        </p:nvSpPr>
        <p:spPr>
          <a:xfrm>
            <a:off x="339213" y="2"/>
            <a:ext cx="11269800" cy="7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Arial"/>
              <a:buNone/>
            </a:pPr>
            <a:r>
              <a:rPr lang="en-US"/>
              <a:t>Iowa Code In Relation To Alternate </a:t>
            </a:r>
            <a:r>
              <a:rPr lang="en-US"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2"/>
                  </a:ext>
                </a:extLst>
              </a:rPr>
              <a:t>Assessment</a:t>
            </a:r>
            <a:endParaRPr/>
          </a:p>
        </p:txBody>
      </p:sp>
      <p:sp>
        <p:nvSpPr>
          <p:cNvPr id="79" name="Google Shape;79;g382f09c339b_25_236"/>
          <p:cNvSpPr txBox="1">
            <a:spLocks noGrp="1"/>
          </p:cNvSpPr>
          <p:nvPr>
            <p:ph type="body" idx="1"/>
          </p:nvPr>
        </p:nvSpPr>
        <p:spPr>
          <a:xfrm>
            <a:off x="689100" y="1024625"/>
            <a:ext cx="10813800" cy="517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7500" lnSpcReduction="20000"/>
          </a:bodyPr>
          <a:lstStyle/>
          <a:p>
            <a:pPr marL="457200" lvl="0" indent="-34453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82028"/>
              <a:buChar char="●"/>
            </a:pPr>
            <a:r>
              <a:rPr lang="en-US" sz="2871" b="1"/>
              <a:t>Federal Requirement - IDEA</a:t>
            </a:r>
            <a:endParaRPr sz="2871" b="1"/>
          </a:p>
          <a:p>
            <a:pPr marL="914400" lvl="1" indent="-34453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82028"/>
              <a:buChar char="○"/>
            </a:pPr>
            <a:r>
              <a:rPr lang="en-US" sz="2871"/>
              <a:t>All students with disabilities must participate in statewide or alternate assessments, as required by the Individuals with Disabilities Education Act (IDEA).</a:t>
            </a:r>
            <a:endParaRPr sz="2871"/>
          </a:p>
          <a:p>
            <a:pPr marL="457200" lvl="0" indent="-344532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ct val="82028"/>
              <a:buChar char="●"/>
            </a:pPr>
            <a:r>
              <a:rPr lang="en-US" sz="2871" b="1"/>
              <a:t>State Implementation - Iowa Administrative Code 281-41</a:t>
            </a:r>
            <a:endParaRPr sz="2871" b="1"/>
          </a:p>
          <a:p>
            <a:pPr marL="914400" lvl="1" indent="-34453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82028"/>
              <a:buChar char="○"/>
            </a:pPr>
            <a:r>
              <a:rPr lang="en-US" sz="2871"/>
              <a:t>Iowa implements IDEA assessment requirements through Iowa Administrative Code 281-41.</a:t>
            </a:r>
            <a:endParaRPr sz="2871"/>
          </a:p>
          <a:p>
            <a:pPr marL="457200" lvl="0" indent="-344532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ct val="82028"/>
              <a:buChar char="●"/>
            </a:pPr>
            <a:r>
              <a:rPr lang="en-US" sz="2871" b="1"/>
              <a:t>Statewide Participation Limit - 1% Cap</a:t>
            </a:r>
            <a:endParaRPr sz="2871" b="1"/>
          </a:p>
          <a:p>
            <a:pPr marL="914400" lvl="1" indent="-34453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82028"/>
              <a:buChar char="○"/>
            </a:pPr>
            <a:r>
              <a:rPr lang="en-US" sz="2871"/>
              <a:t>No more than 1% of all assessed students statewide may participate in the alternate assessment aligned to alternate academic achievement standards.</a:t>
            </a:r>
            <a:endParaRPr sz="2871"/>
          </a:p>
          <a:p>
            <a:pPr marL="457200" lvl="0" indent="-344532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ct val="82028"/>
              <a:buChar char="●"/>
            </a:pPr>
            <a:r>
              <a:rPr lang="en-US" sz="2871" b="1"/>
              <a:t>IEP Team Responsibility</a:t>
            </a:r>
            <a:endParaRPr sz="2871" b="1"/>
          </a:p>
          <a:p>
            <a:pPr marL="914400" lvl="1" indent="-34453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82028"/>
              <a:buChar char="○"/>
            </a:pPr>
            <a:r>
              <a:rPr lang="en-US" sz="2871"/>
              <a:t>IEP teams must make individualized, data-based decisions regarding assessment participation in alignment with IDEA and Iowa Administrative Code 281-41.</a:t>
            </a:r>
            <a:endParaRPr sz="2871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90476"/>
              <a:buNone/>
            </a:pP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3b5f5c9ec66_0_5"/>
          <p:cNvSpPr txBox="1">
            <a:spLocks noGrp="1"/>
          </p:cNvSpPr>
          <p:nvPr>
            <p:ph type="title"/>
          </p:nvPr>
        </p:nvSpPr>
        <p:spPr>
          <a:xfrm>
            <a:off x="339213" y="2"/>
            <a:ext cx="11269800" cy="7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Arial"/>
              <a:buNone/>
            </a:pPr>
            <a:r>
              <a:rPr lang="en-US"/>
              <a:t>Purpose of Iowa’s Alternate Assessments</a:t>
            </a:r>
            <a:endParaRPr/>
          </a:p>
        </p:txBody>
      </p:sp>
      <p:sp>
        <p:nvSpPr>
          <p:cNvPr id="85" name="Google Shape;85;g3b5f5c9ec66_0_5"/>
          <p:cNvSpPr txBox="1">
            <a:spLocks noGrp="1"/>
          </p:cNvSpPr>
          <p:nvPr>
            <p:ph type="body" idx="1"/>
          </p:nvPr>
        </p:nvSpPr>
        <p:spPr>
          <a:xfrm>
            <a:off x="347100" y="878250"/>
            <a:ext cx="11497800" cy="550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5457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84"/>
              <a:buChar char="●"/>
            </a:pPr>
            <a:r>
              <a:rPr lang="en-US" sz="2200" b="1"/>
              <a:t>Intended Population</a:t>
            </a:r>
            <a:endParaRPr sz="2200" b="1"/>
          </a:p>
          <a:p>
            <a:pPr marL="914400" lvl="1" indent="-35457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84"/>
              <a:buChar char="○"/>
            </a:pPr>
            <a:r>
              <a:rPr lang="en-US" sz="2200"/>
              <a:t>Iowa’s alternate assessments are designed for students with the most significant cognitive disabilities. </a:t>
            </a:r>
            <a:endParaRPr sz="2200"/>
          </a:p>
          <a:p>
            <a:pPr marL="457200" lvl="0" indent="-35457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984"/>
              <a:buChar char="●"/>
            </a:pPr>
            <a:r>
              <a:rPr lang="en-US" sz="2200" b="1"/>
              <a:t>IEP Team Decision-Making</a:t>
            </a:r>
            <a:endParaRPr sz="2200" b="1"/>
          </a:p>
          <a:p>
            <a:pPr marL="914400" lvl="1" indent="-35457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84"/>
              <a:buChar char="○"/>
            </a:pPr>
            <a:r>
              <a:rPr lang="en-US" sz="2200"/>
              <a:t>Participation decisions are made by the IEP team and must be individualized and data based. </a:t>
            </a:r>
            <a:endParaRPr sz="2200"/>
          </a:p>
          <a:p>
            <a:pPr marL="457200" lvl="0" indent="-35457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984"/>
              <a:buChar char="●"/>
            </a:pPr>
            <a:r>
              <a:rPr lang="en-US" sz="2200" b="1"/>
              <a:t>Exclusive Assessment Option</a:t>
            </a:r>
            <a:endParaRPr sz="2200" b="1"/>
          </a:p>
          <a:p>
            <a:pPr marL="914400" lvl="1" indent="-35457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84"/>
              <a:buChar char="○"/>
            </a:pPr>
            <a:r>
              <a:rPr lang="en-US" sz="2200"/>
              <a:t>If selected, the alternate assessment must be used for all assessed content areas.</a:t>
            </a:r>
            <a:endParaRPr sz="2200"/>
          </a:p>
          <a:p>
            <a:pPr marL="457200" lvl="0" indent="-35457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984"/>
              <a:buChar char="●"/>
            </a:pPr>
            <a:r>
              <a:rPr lang="en-US" sz="2200" b="1"/>
              <a:t>Annual Review Requirement</a:t>
            </a:r>
            <a:endParaRPr sz="2200" b="1"/>
          </a:p>
          <a:p>
            <a:pPr marL="914400" lvl="1" indent="-35457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84"/>
              <a:buChar char="○"/>
            </a:pPr>
            <a:r>
              <a:rPr lang="en-US" sz="2200"/>
              <a:t>Participation decisions must be reviewed annually as part of the IEP process.</a:t>
            </a:r>
            <a:endParaRPr sz="2200"/>
          </a:p>
          <a:p>
            <a:pPr marL="457200" lvl="0" indent="-35457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984"/>
              <a:buChar char="●"/>
            </a:pPr>
            <a:r>
              <a:rPr lang="en-US" sz="2200" b="1"/>
              <a:t>IDEA Alignment</a:t>
            </a:r>
            <a:endParaRPr sz="2200" b="1"/>
          </a:p>
          <a:p>
            <a:pPr marL="914400" lvl="1" indent="-35457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84"/>
              <a:buChar char="○"/>
            </a:pPr>
            <a:r>
              <a:rPr lang="en-US" sz="2200"/>
              <a:t>All decisions must be consistent with IDEA requirements and Iowa Administrative Code 281-41.</a:t>
            </a:r>
            <a:endParaRPr sz="220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</a:pP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3bf8dedd198_1_0"/>
          <p:cNvSpPr txBox="1">
            <a:spLocks noGrp="1"/>
          </p:cNvSpPr>
          <p:nvPr>
            <p:ph type="title"/>
          </p:nvPr>
        </p:nvSpPr>
        <p:spPr>
          <a:xfrm>
            <a:off x="408561" y="428017"/>
            <a:ext cx="3540900" cy="5906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US" sz="3000"/>
              <a:t>Iowa’s Alternate Assessment Participation Guidelines and Considerations</a:t>
            </a:r>
            <a:endParaRPr sz="3000"/>
          </a:p>
        </p:txBody>
      </p:sp>
      <p:sp>
        <p:nvSpPr>
          <p:cNvPr id="91" name="Google Shape;91;g3bf8dedd198_1_0"/>
          <p:cNvSpPr txBox="1"/>
          <p:nvPr/>
        </p:nvSpPr>
        <p:spPr>
          <a:xfrm>
            <a:off x="6110875" y="5643050"/>
            <a:ext cx="4060200" cy="55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</a:rPr>
              <a:t>Excerpt from: Iowa’s Alternate Assessment Participation Guidelines and Considerations </a:t>
            </a:r>
            <a:endParaRPr sz="11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chemeClr val="dk1"/>
              </a:solidFill>
            </a:endParaRPr>
          </a:p>
        </p:txBody>
      </p:sp>
      <p:pic>
        <p:nvPicPr>
          <p:cNvPr id="92" name="Google Shape;92;g3bf8dedd198_1_0" descr="image of the Iowa Alternate Assessment Participation Guidelines and Considerations.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59311" y="284825"/>
            <a:ext cx="4060198" cy="5275249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3b5f5c9ec66_0_0"/>
          <p:cNvSpPr txBox="1">
            <a:spLocks noGrp="1"/>
          </p:cNvSpPr>
          <p:nvPr>
            <p:ph type="title"/>
          </p:nvPr>
        </p:nvSpPr>
        <p:spPr>
          <a:xfrm>
            <a:off x="339213" y="2"/>
            <a:ext cx="11269800" cy="7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Arial"/>
              <a:buNone/>
            </a:pPr>
            <a:r>
              <a:rPr lang="en-US"/>
              <a:t>Considerations That are NOT Allowable</a:t>
            </a:r>
            <a:endParaRPr/>
          </a:p>
        </p:txBody>
      </p:sp>
      <p:sp>
        <p:nvSpPr>
          <p:cNvPr id="98" name="Google Shape;98;g3b5f5c9ec66_0_0"/>
          <p:cNvSpPr txBox="1">
            <a:spLocks noGrp="1"/>
          </p:cNvSpPr>
          <p:nvPr>
            <p:ph type="body" idx="1"/>
          </p:nvPr>
        </p:nvSpPr>
        <p:spPr>
          <a:xfrm>
            <a:off x="689100" y="1201758"/>
            <a:ext cx="10813800" cy="440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-US" sz="2400"/>
              <a:t>Disability category or label</a:t>
            </a:r>
            <a:endParaRPr sz="2400"/>
          </a:p>
          <a:p>
            <a:pPr marL="457200" lvl="0" indent="-3810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400"/>
              <a:buChar char="●"/>
            </a:pPr>
            <a:r>
              <a:rPr lang="en-US" sz="2400"/>
              <a:t>Poor attendance or extended absences </a:t>
            </a:r>
            <a:endParaRPr sz="2400"/>
          </a:p>
          <a:p>
            <a:pPr marL="457200" lvl="0" indent="-3810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400"/>
              <a:buChar char="●"/>
            </a:pPr>
            <a:r>
              <a:rPr lang="en-US" sz="2400"/>
              <a:t>Native language, cultural, social or economic differences</a:t>
            </a:r>
            <a:endParaRPr sz="2400"/>
          </a:p>
          <a:p>
            <a:pPr marL="457200" lvl="0" indent="-3810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400"/>
              <a:buChar char="●"/>
            </a:pPr>
            <a:r>
              <a:rPr lang="en-US" sz="2400"/>
              <a:t>Expected poor performance on general assessments</a:t>
            </a:r>
            <a:endParaRPr sz="2400"/>
          </a:p>
          <a:p>
            <a:pPr marL="457200" lvl="0" indent="-3810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400"/>
              <a:buChar char="●"/>
            </a:pPr>
            <a:r>
              <a:rPr lang="en-US" sz="2400"/>
              <a:t>Academic and other services student receives</a:t>
            </a:r>
            <a:endParaRPr sz="2400"/>
          </a:p>
          <a:p>
            <a:pPr marL="457200" lvl="0" indent="-3810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400"/>
              <a:buChar char="●"/>
            </a:pPr>
            <a:r>
              <a:rPr lang="en-US" sz="2400"/>
              <a:t>Educational environment or instructional setting</a:t>
            </a:r>
            <a:endParaRPr sz="2400"/>
          </a:p>
          <a:p>
            <a:pPr marL="457200" lvl="0" indent="-38100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2400"/>
              <a:buChar char="●"/>
            </a:pPr>
            <a:r>
              <a:rPr lang="en-US" sz="2400"/>
              <a:t>Percent of time in special education</a:t>
            </a:r>
            <a:endParaRPr sz="24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Iowa Department of Education">
      <a:dk1>
        <a:srgbClr val="000000"/>
      </a:dk1>
      <a:lt1>
        <a:srgbClr val="FFFFFF"/>
      </a:lt1>
      <a:dk2>
        <a:srgbClr val="002152"/>
      </a:dk2>
      <a:lt2>
        <a:srgbClr val="E6E6E6"/>
      </a:lt2>
      <a:accent1>
        <a:srgbClr val="005CA3"/>
      </a:accent1>
      <a:accent2>
        <a:srgbClr val="FDE263"/>
      </a:accent2>
      <a:accent3>
        <a:srgbClr val="96BCDE"/>
      </a:accent3>
      <a:accent4>
        <a:srgbClr val="A5A5A5"/>
      </a:accent4>
      <a:accent5>
        <a:srgbClr val="DC6400"/>
      </a:accent5>
      <a:accent6>
        <a:srgbClr val="FFC200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194</TotalTime>
  <Words>1452</Words>
  <Application>Microsoft Office PowerPoint</Application>
  <PresentationFormat>Widescreen</PresentationFormat>
  <Paragraphs>211</Paragraphs>
  <Slides>40</Slides>
  <Notes>39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2" baseType="lpstr">
      <vt:lpstr>Arial</vt:lpstr>
      <vt:lpstr>Theme1</vt:lpstr>
      <vt:lpstr>Policy and Practice</vt:lpstr>
      <vt:lpstr>Welcome</vt:lpstr>
      <vt:lpstr>Today’s Presenters</vt:lpstr>
      <vt:lpstr>Participants will understand:</vt:lpstr>
      <vt:lpstr>Practice</vt:lpstr>
      <vt:lpstr>Iowa Code In Relation To Alternate Assessment</vt:lpstr>
      <vt:lpstr>Purpose of Iowa’s Alternate Assessments</vt:lpstr>
      <vt:lpstr>Iowa’s Alternate Assessment Participation Guidelines and Considerations</vt:lpstr>
      <vt:lpstr>Considerations That are NOT Allowable</vt:lpstr>
      <vt:lpstr>Considerations That are NOT Allowable (Cont.) </vt:lpstr>
      <vt:lpstr>Participation Criteria and Considerations</vt:lpstr>
      <vt:lpstr>Participation Criterion 1</vt:lpstr>
      <vt:lpstr>Criterion 1 - Data Based Decision</vt:lpstr>
      <vt:lpstr>Participation Criterion 2</vt:lpstr>
      <vt:lpstr>Criterion 2 - Data Based Decision</vt:lpstr>
      <vt:lpstr>Participation Criterion 3</vt:lpstr>
      <vt:lpstr>Criterion 3 - Data Based Decision</vt:lpstr>
      <vt:lpstr>Eligibility</vt:lpstr>
      <vt:lpstr>Key Takeaways for IEP Teams</vt:lpstr>
      <vt:lpstr>Alternate Assessment</vt:lpstr>
      <vt:lpstr>Alternate Assessment and Screeners</vt:lpstr>
      <vt:lpstr>Early Childhood Considerations</vt:lpstr>
      <vt:lpstr>Alternate Assessment Resources</vt:lpstr>
      <vt:lpstr>Alternate Assessment Data</vt:lpstr>
      <vt:lpstr>DLM Reports</vt:lpstr>
      <vt:lpstr>Reports Available</vt:lpstr>
      <vt:lpstr>Reports Available</vt:lpstr>
      <vt:lpstr>Reports Available</vt:lpstr>
      <vt:lpstr>Screening Data</vt:lpstr>
      <vt:lpstr>Dashboard Reports: Percentage of Students Screened</vt:lpstr>
      <vt:lpstr>Dashboard Reports: Percentage of Students who Met/Exceeded Benchmark by Scale</vt:lpstr>
      <vt:lpstr>Dashboard Reports: Percentage of Students Who Met or Exceeded Benchmarks by Scale and Grade</vt:lpstr>
      <vt:lpstr>Policy</vt:lpstr>
      <vt:lpstr>Iowa Teacher Licensure  Required Endorsements </vt:lpstr>
      <vt:lpstr>Conditional Licensure</vt:lpstr>
      <vt:lpstr>Substituting in an environment with students assessed under the Alternate Assessment. </vt:lpstr>
      <vt:lpstr>Licensure Questions  </vt:lpstr>
      <vt:lpstr>Future Policy and Practice Webinars</vt:lpstr>
      <vt:lpstr>Questions from the Field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Iowa Department of Education</dc:creator>
  <cp:lastModifiedBy>Beilke, Mary [IDOE]</cp:lastModifiedBy>
  <cp:revision>11</cp:revision>
  <dcterms:created xsi:type="dcterms:W3CDTF">2022-10-28T01:47:54Z</dcterms:created>
  <dcterms:modified xsi:type="dcterms:W3CDTF">2026-02-24T18:51:53Z</dcterms:modified>
</cp:coreProperties>
</file>