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notesMasterIdLst>
    <p:notesMasterId r:id="rId14"/>
  </p:notesMasterIdLst>
  <p:sldIdLst>
    <p:sldId id="269" r:id="rId2"/>
    <p:sldId id="262" r:id="rId3"/>
    <p:sldId id="263" r:id="rId4"/>
    <p:sldId id="264" r:id="rId5"/>
    <p:sldId id="265" r:id="rId6"/>
    <p:sldId id="266" r:id="rId7"/>
    <p:sldId id="261" r:id="rId8"/>
    <p:sldId id="271" r:id="rId9"/>
    <p:sldId id="267" r:id="rId10"/>
    <p:sldId id="268" r:id="rId11"/>
    <p:sldId id="272" r:id="rId12"/>
    <p:sldId id="270" r:id="rId13"/>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73" autoAdjust="0"/>
  </p:normalViewPr>
  <p:slideViewPr>
    <p:cSldViewPr snapToGrid="0">
      <p:cViewPr varScale="1">
        <p:scale>
          <a:sx n="106" d="100"/>
          <a:sy n="106" d="100"/>
        </p:scale>
        <p:origin x="138"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5320AE91-9E0D-4E10-B268-C705DE71824B}" type="datetimeFigureOut">
              <a:rPr lang="en-US" smtClean="0"/>
              <a:t>2/18/2026</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09E71C38-21D7-4B0F-AC82-3A9F0D5CC74A}" type="slidenum">
              <a:rPr lang="en-US" smtClean="0"/>
              <a:t>‹#›</a:t>
            </a:fld>
            <a:endParaRPr lang="en-US"/>
          </a:p>
        </p:txBody>
      </p:sp>
    </p:spTree>
    <p:extLst>
      <p:ext uri="{BB962C8B-B14F-4D97-AF65-F5344CB8AC3E}">
        <p14:creationId xmlns:p14="http://schemas.microsoft.com/office/powerpoint/2010/main" val="1318219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03617A"/>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89270" y="1074695"/>
            <a:ext cx="11636841" cy="2160104"/>
          </a:xfrm>
        </p:spPr>
        <p:txBody>
          <a:bodyPr anchor="b"/>
          <a:lstStyle>
            <a:lvl1pPr algn="ctr">
              <a:defRPr sz="4500" b="1">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289270" y="3838162"/>
            <a:ext cx="11636841" cy="1282148"/>
          </a:xfrm>
        </p:spPr>
        <p:txBody>
          <a:bodyPr>
            <a:normAutofit/>
          </a:bodyPr>
          <a:lstStyle>
            <a:lvl1pPr marL="0" indent="0" algn="ctr">
              <a:buNone/>
              <a:defRPr sz="2400" b="1">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8" name="Picture 7">
            <a:extLst>
              <a:ext uri="{FF2B5EF4-FFF2-40B4-BE49-F238E27FC236}">
                <a16:creationId xmlns:a16="http://schemas.microsoft.com/office/drawing/2014/main" id="{9E449C12-D024-40FB-BD36-751317A1B63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9884" y="5866793"/>
            <a:ext cx="4996116" cy="458004"/>
          </a:xfrm>
          <a:prstGeom prst="rect">
            <a:avLst/>
          </a:prstGeom>
        </p:spPr>
      </p:pic>
    </p:spTree>
    <p:extLst>
      <p:ext uri="{BB962C8B-B14F-4D97-AF65-F5344CB8AC3E}">
        <p14:creationId xmlns:p14="http://schemas.microsoft.com/office/powerpoint/2010/main" val="2269969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374E76C-7E8E-4A34-94C9-4F7AB65D5B60}"/>
              </a:ext>
            </a:extLst>
          </p:cNvPr>
          <p:cNvSpPr/>
          <p:nvPr/>
        </p:nvSpPr>
        <p:spPr>
          <a:xfrm>
            <a:off x="0" y="0"/>
            <a:ext cx="12192000" cy="737419"/>
          </a:xfrm>
          <a:prstGeom prst="rect">
            <a:avLst/>
          </a:prstGeom>
          <a:solidFill>
            <a:srgbClr val="0361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39213" y="2"/>
            <a:ext cx="11269691" cy="737417"/>
          </a:xfrm>
        </p:spPr>
        <p:txBody>
          <a:bodyPr/>
          <a:lstStyle>
            <a:lvl1pPr algn="l">
              <a:defRPr/>
            </a:lvl1pPr>
          </a:lstStyle>
          <a:p>
            <a:r>
              <a:rPr lang="en-US"/>
              <a:t>Click to edit Master title style</a:t>
            </a:r>
            <a:endParaRPr lang="en-US" dirty="0"/>
          </a:p>
        </p:txBody>
      </p:sp>
      <p:sp>
        <p:nvSpPr>
          <p:cNvPr id="3" name="Content Placeholder 2"/>
          <p:cNvSpPr>
            <a:spLocks noGrp="1"/>
          </p:cNvSpPr>
          <p:nvPr>
            <p:ph idx="1"/>
          </p:nvPr>
        </p:nvSpPr>
        <p:spPr>
          <a:xfrm>
            <a:off x="689112" y="1460499"/>
            <a:ext cx="1081377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803913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20607-4DEF-431C-A44B-C8511C6D22E3}"/>
              </a:ext>
            </a:extLst>
          </p:cNvPr>
          <p:cNvSpPr/>
          <p:nvPr/>
        </p:nvSpPr>
        <p:spPr>
          <a:xfrm>
            <a:off x="0" y="0"/>
            <a:ext cx="4182894" cy="6858000"/>
          </a:xfrm>
          <a:prstGeom prst="rect">
            <a:avLst/>
          </a:prstGeom>
          <a:solidFill>
            <a:srgbClr val="0361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08561" y="428017"/>
            <a:ext cx="3540869" cy="5906522"/>
          </a:xfrm>
        </p:spPr>
        <p:txBody>
          <a:bodyPr/>
          <a:lstStyle>
            <a:lvl1pPr>
              <a:defRPr>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4591454" y="428017"/>
            <a:ext cx="7017449" cy="5906522"/>
          </a:xfrm>
        </p:spPr>
        <p:txBody>
          <a:bodyPr anchor="ctr"/>
          <a:lstStyle>
            <a:lvl1pPr>
              <a:defRPr sz="2800"/>
            </a:lvl1pPr>
            <a:lvl2pPr>
              <a:defRPr sz="2400"/>
            </a:lvl2pPr>
            <a:lvl3pPr>
              <a:defRPr sz="1600"/>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4013310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33A049F-0AA7-42BB-B95E-DA2BBB2C9B46}"/>
              </a:ext>
            </a:extLst>
          </p:cNvPr>
          <p:cNvSpPr/>
          <p:nvPr/>
        </p:nvSpPr>
        <p:spPr>
          <a:xfrm>
            <a:off x="0" y="2268535"/>
            <a:ext cx="12192000" cy="3275783"/>
          </a:xfrm>
          <a:prstGeom prst="rect">
            <a:avLst/>
          </a:prstGeom>
          <a:solidFill>
            <a:srgbClr val="0361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1851" y="1709740"/>
            <a:ext cx="10515600" cy="2852737"/>
          </a:xfrm>
        </p:spPr>
        <p:txBody>
          <a:bodyPr anchor="b"/>
          <a:lstStyle>
            <a:lvl1pPr>
              <a:defRPr sz="45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18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593172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0679B5E-A9C9-4BC4-A0E5-5A7B616E1B2A}"/>
              </a:ext>
            </a:extLst>
          </p:cNvPr>
          <p:cNvSpPr/>
          <p:nvPr/>
        </p:nvSpPr>
        <p:spPr>
          <a:xfrm>
            <a:off x="0" y="0"/>
            <a:ext cx="12192000" cy="1192696"/>
          </a:xfrm>
          <a:prstGeom prst="rect">
            <a:avLst/>
          </a:prstGeom>
          <a:solidFill>
            <a:srgbClr val="0361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92797" y="1"/>
            <a:ext cx="10515600" cy="1192696"/>
          </a:xfrm>
        </p:spPr>
        <p:txBody>
          <a:bodyPr/>
          <a:lstStyle/>
          <a:p>
            <a:r>
              <a:rPr lang="en-US"/>
              <a:t>Click to edit Master title style</a:t>
            </a:r>
          </a:p>
        </p:txBody>
      </p:sp>
      <p:sp>
        <p:nvSpPr>
          <p:cNvPr id="3" name="Text Placeholder 2"/>
          <p:cNvSpPr>
            <a:spLocks noGrp="1"/>
          </p:cNvSpPr>
          <p:nvPr>
            <p:ph type="body" idx="1"/>
          </p:nvPr>
        </p:nvSpPr>
        <p:spPr>
          <a:xfrm>
            <a:off x="892799" y="1548641"/>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92799" y="2372553"/>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ext Placeholder 4"/>
          <p:cNvSpPr>
            <a:spLocks noGrp="1"/>
          </p:cNvSpPr>
          <p:nvPr>
            <p:ph type="body" sz="quarter" idx="3"/>
          </p:nvPr>
        </p:nvSpPr>
        <p:spPr>
          <a:xfrm>
            <a:off x="6225210" y="1548641"/>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225210" y="2372553"/>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1732506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95128" y="1"/>
            <a:ext cx="10813776" cy="116619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95128" y="1460499"/>
            <a:ext cx="10813776"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4165826787"/>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lgn="l" defTabSz="685800" rtl="0" eaLnBrk="1" latinLnBrk="0" hangingPunct="1">
        <a:lnSpc>
          <a:spcPct val="90000"/>
        </a:lnSpc>
        <a:spcBef>
          <a:spcPct val="0"/>
        </a:spcBef>
        <a:buNone/>
        <a:defRPr sz="3300" b="1" kern="1200">
          <a:solidFill>
            <a:schemeClr val="bg1"/>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ducate.iowa.gov/higher-ed/cte/perkins-v" TargetMode="External"/><Relationship Id="rId2" Type="http://schemas.openxmlformats.org/officeDocument/2006/relationships/hyperlink" Target="https://www.govinfo.gov/content/pkg/COMPS-3096/pdf/COMPS-3096.pdf" TargetMode="External"/><Relationship Id="rId1" Type="http://schemas.openxmlformats.org/officeDocument/2006/relationships/slideLayout" Target="../slideLayouts/slideLayout2.xml"/><Relationship Id="rId5" Type="http://schemas.openxmlformats.org/officeDocument/2006/relationships/hyperlink" Target="https://cte.ed.gov/accountability" TargetMode="External"/><Relationship Id="rId4" Type="http://schemas.openxmlformats.org/officeDocument/2006/relationships/hyperlink" Target="https://cte.ed.gov/accountability/about-accountability"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cte.ed.gov/accountability/core-indicators"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Jason.Crowley@iowa.gov" TargetMode="External"/><Relationship Id="rId2" Type="http://schemas.openxmlformats.org/officeDocument/2006/relationships/hyperlink" Target="mailto:Jeffrey.Fletcher@iowa.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educate.iowa.gov/pk-12/data/education-statistics/graduation-dropout-rate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educate.iowa.gov/pk-12/standards/assessment/required"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educate.iowa.gov/pk-12/standards/assessment/required"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educateiowa.gov/sites/files/ed/documents/2019-09-12%20Statewide%20Assessment.pdf" TargetMode="External"/><Relationship Id="rId2" Type="http://schemas.openxmlformats.org/officeDocument/2006/relationships/hyperlink" Target="https://educate.iowa.gov/pk-12/standards/assessment/required"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25BDC-0F57-4E54-A505-84E87A676A9D}"/>
              </a:ext>
            </a:extLst>
          </p:cNvPr>
          <p:cNvSpPr>
            <a:spLocks noGrp="1"/>
          </p:cNvSpPr>
          <p:nvPr>
            <p:ph type="title"/>
          </p:nvPr>
        </p:nvSpPr>
        <p:spPr>
          <a:xfrm>
            <a:off x="777815" y="116462"/>
            <a:ext cx="10515600" cy="615947"/>
          </a:xfrm>
        </p:spPr>
        <p:txBody>
          <a:bodyPr>
            <a:normAutofit/>
          </a:bodyPr>
          <a:lstStyle/>
          <a:p>
            <a:pPr algn="ctr"/>
            <a:r>
              <a:rPr lang="en-US" sz="1800" dirty="0"/>
              <a:t>SECONDARY PERKINS V SEC. 113. [20 U.S.C. 2323] ACCOUNTABILITY</a:t>
            </a:r>
          </a:p>
        </p:txBody>
      </p:sp>
      <p:sp>
        <p:nvSpPr>
          <p:cNvPr id="3" name="Content Placeholder 2">
            <a:extLst>
              <a:ext uri="{FF2B5EF4-FFF2-40B4-BE49-F238E27FC236}">
                <a16:creationId xmlns:a16="http://schemas.microsoft.com/office/drawing/2014/main" id="{09CEE37F-E74A-442E-A579-E72FE3017FBB}"/>
              </a:ext>
            </a:extLst>
          </p:cNvPr>
          <p:cNvSpPr>
            <a:spLocks noGrp="1"/>
          </p:cNvSpPr>
          <p:nvPr>
            <p:ph idx="1"/>
          </p:nvPr>
        </p:nvSpPr>
        <p:spPr>
          <a:xfrm>
            <a:off x="225005" y="803466"/>
            <a:ext cx="11741989" cy="2060503"/>
          </a:xfrm>
        </p:spPr>
        <p:txBody>
          <a:bodyPr>
            <a:noAutofit/>
          </a:bodyPr>
          <a:lstStyle/>
          <a:p>
            <a:pPr marL="0" indent="0" algn="just">
              <a:lnSpc>
                <a:spcPct val="100000"/>
              </a:lnSpc>
              <a:spcBef>
                <a:spcPts val="0"/>
              </a:spcBef>
              <a:buNone/>
            </a:pPr>
            <a:r>
              <a:rPr lang="en-US" sz="1000" b="1" dirty="0"/>
              <a:t>Career and Technical Education (CTE) </a:t>
            </a:r>
            <a:r>
              <a:rPr lang="en-US" sz="1000" dirty="0"/>
              <a:t>- </a:t>
            </a:r>
            <a:r>
              <a:rPr lang="en-US" sz="1000" dirty="0">
                <a:hlinkClick r:id="rId2"/>
              </a:rPr>
              <a:t>SEC. 3. [20 U.S.C. 2302] DEFINITIONS. </a:t>
            </a:r>
            <a:endParaRPr lang="en-US" sz="1000" b="1" dirty="0"/>
          </a:p>
          <a:p>
            <a:pPr marL="0" indent="0" algn="just">
              <a:lnSpc>
                <a:spcPct val="100000"/>
              </a:lnSpc>
              <a:spcBef>
                <a:spcPts val="0"/>
              </a:spcBef>
              <a:buNone/>
            </a:pPr>
            <a:endParaRPr lang="en-US" sz="1000" dirty="0"/>
          </a:p>
          <a:p>
            <a:pPr marL="0" indent="0" algn="just">
              <a:lnSpc>
                <a:spcPct val="100000"/>
              </a:lnSpc>
              <a:spcBef>
                <a:spcPts val="0"/>
              </a:spcBef>
              <a:buNone/>
            </a:pPr>
            <a:r>
              <a:rPr lang="en-US" sz="1000" b="1" dirty="0"/>
              <a:t>CTE Participant </a:t>
            </a:r>
            <a:r>
              <a:rPr lang="en-US" sz="1000" dirty="0"/>
              <a:t>– A secondary student who has earned 0.5 units within a CTE program (based on unique CIP ID# from the Secondary CTE Reporting Application, SCTERA); </a:t>
            </a:r>
            <a:r>
              <a:rPr lang="en-US" sz="1000" dirty="0">
                <a:hlinkClick r:id="rId3"/>
              </a:rPr>
              <a:t>Iowa Perkins V state plan</a:t>
            </a:r>
            <a:r>
              <a:rPr lang="en-US" sz="1000" dirty="0"/>
              <a:t>.</a:t>
            </a:r>
          </a:p>
          <a:p>
            <a:pPr marL="0" indent="0" algn="just">
              <a:lnSpc>
                <a:spcPct val="100000"/>
              </a:lnSpc>
              <a:spcBef>
                <a:spcPts val="0"/>
              </a:spcBef>
              <a:buNone/>
            </a:pPr>
            <a:endParaRPr lang="en-US" sz="1000" dirty="0"/>
          </a:p>
          <a:p>
            <a:pPr marL="0" indent="0" algn="just">
              <a:lnSpc>
                <a:spcPct val="100000"/>
              </a:lnSpc>
              <a:spcBef>
                <a:spcPts val="0"/>
              </a:spcBef>
              <a:buNone/>
            </a:pPr>
            <a:r>
              <a:rPr lang="en-US" sz="1000" b="1" dirty="0"/>
              <a:t>CTE Concentrator </a:t>
            </a:r>
            <a:r>
              <a:rPr lang="en-US" sz="1000" dirty="0"/>
              <a:t>– A secondary student who has earned two (2.0) or more units within a CTE program (based on unique CIP ID# from the Secondary CTE reporting application); </a:t>
            </a:r>
            <a:r>
              <a:rPr lang="en-US" sz="1000" dirty="0">
                <a:hlinkClick r:id="rId3"/>
              </a:rPr>
              <a:t>Iowa Perkins V state plan</a:t>
            </a:r>
            <a:r>
              <a:rPr lang="en-US" sz="1000" dirty="0"/>
              <a:t>.</a:t>
            </a:r>
          </a:p>
          <a:p>
            <a:pPr marL="0" indent="0" algn="just">
              <a:lnSpc>
                <a:spcPct val="100000"/>
              </a:lnSpc>
              <a:spcBef>
                <a:spcPts val="0"/>
              </a:spcBef>
              <a:buNone/>
            </a:pPr>
            <a:endParaRPr lang="en-US" sz="1000" dirty="0"/>
          </a:p>
          <a:p>
            <a:pPr marL="0" indent="0" algn="just">
              <a:lnSpc>
                <a:spcPct val="100000"/>
              </a:lnSpc>
              <a:spcBef>
                <a:spcPts val="0"/>
              </a:spcBef>
              <a:buNone/>
            </a:pPr>
            <a:r>
              <a:rPr lang="en-US" sz="1000" b="1" dirty="0"/>
              <a:t>State Determined Performance Levels (SDPLs) </a:t>
            </a:r>
            <a:r>
              <a:rPr lang="en-US" sz="1000" dirty="0"/>
              <a:t>– Under Perkins V, States [and grant recipients] are required to report annually on core indicators of performance for all CTE concentrators. If a State fails to meet at least 90 percent of the State determined level of performance (SDLP) for any of the core indicators of performance described in 113(b)(2) for all CTE concentrators, the eligible agency shall develop and implement a program improvement plan (that includes an analysis of the performance disparities or gaps identified under section 113(b)(3)(C)(ii)(II). </a:t>
            </a:r>
          </a:p>
          <a:p>
            <a:pPr marL="0" indent="0" algn="just">
              <a:lnSpc>
                <a:spcPct val="100000"/>
              </a:lnSpc>
              <a:spcBef>
                <a:spcPts val="0"/>
              </a:spcBef>
              <a:buNone/>
            </a:pPr>
            <a:endParaRPr lang="en-US" sz="1000" b="1" dirty="0">
              <a:solidFill>
                <a:srgbClr val="0563C1"/>
              </a:solidFill>
              <a:hlinkClick r:id="rId4">
                <a:extLst>
                  <a:ext uri="{A12FA001-AC4F-418D-AE19-62706E023703}">
                    <ahyp:hlinkClr xmlns:ahyp="http://schemas.microsoft.com/office/drawing/2018/hyperlinkcolor" val="tx"/>
                  </a:ext>
                </a:extLst>
              </a:hlinkClick>
            </a:endParaRPr>
          </a:p>
          <a:p>
            <a:pPr marL="0" indent="0" algn="just">
              <a:lnSpc>
                <a:spcPct val="100000"/>
              </a:lnSpc>
              <a:spcBef>
                <a:spcPts val="0"/>
              </a:spcBef>
              <a:buNone/>
            </a:pPr>
            <a:r>
              <a:rPr lang="en-US" sz="1000" dirty="0"/>
              <a:t>References:</a:t>
            </a:r>
            <a:endParaRPr lang="en-US" sz="1000" dirty="0">
              <a:hlinkClick r:id="rId4">
                <a:extLst>
                  <a:ext uri="{A12FA001-AC4F-418D-AE19-62706E023703}">
                    <ahyp:hlinkClr xmlns:ahyp="http://schemas.microsoft.com/office/drawing/2018/hyperlinkcolor" val="tx"/>
                  </a:ext>
                </a:extLst>
              </a:hlinkClick>
            </a:endParaRPr>
          </a:p>
          <a:p>
            <a:pPr marL="0" indent="0">
              <a:lnSpc>
                <a:spcPct val="100000"/>
              </a:lnSpc>
              <a:spcBef>
                <a:spcPts val="0"/>
              </a:spcBef>
              <a:buNone/>
            </a:pPr>
            <a:r>
              <a:rPr lang="en-US" sz="1000" dirty="0"/>
              <a:t>U.S. Department of Education, Office of Career, Technical, and Adult Education. (2026). </a:t>
            </a:r>
            <a:r>
              <a:rPr lang="en-US" sz="1000" i="1" dirty="0"/>
              <a:t>About accountability</a:t>
            </a:r>
            <a:r>
              <a:rPr lang="en-US" sz="1000" dirty="0"/>
              <a:t>. Perkins Collaborative Resource Network. </a:t>
            </a:r>
            <a:r>
              <a:rPr lang="en-US" sz="1000" dirty="0">
                <a:hlinkClick r:id="rId5"/>
              </a:rPr>
              <a:t>https://cte.ed.gov/accountability</a:t>
            </a:r>
            <a:endParaRPr lang="en-US" sz="1000" dirty="0"/>
          </a:p>
        </p:txBody>
      </p:sp>
      <p:graphicFrame>
        <p:nvGraphicFramePr>
          <p:cNvPr id="4" name="Table 3">
            <a:extLst>
              <a:ext uri="{FF2B5EF4-FFF2-40B4-BE49-F238E27FC236}">
                <a16:creationId xmlns:a16="http://schemas.microsoft.com/office/drawing/2014/main" id="{E5980A6A-4249-6D5D-9B78-1A42B703EF60}"/>
              </a:ext>
            </a:extLst>
          </p:cNvPr>
          <p:cNvGraphicFramePr>
            <a:graphicFrameLocks noGrp="1"/>
          </p:cNvGraphicFramePr>
          <p:nvPr>
            <p:extLst>
              <p:ext uri="{D42A27DB-BD31-4B8C-83A1-F6EECF244321}">
                <p14:modId xmlns:p14="http://schemas.microsoft.com/office/powerpoint/2010/main" val="3345618160"/>
              </p:ext>
            </p:extLst>
          </p:nvPr>
        </p:nvGraphicFramePr>
        <p:xfrm>
          <a:off x="225005" y="3366490"/>
          <a:ext cx="11741988" cy="3362348"/>
        </p:xfrm>
        <a:graphic>
          <a:graphicData uri="http://schemas.openxmlformats.org/drawingml/2006/table">
            <a:tbl>
              <a:tblPr firstRow="1" bandRow="1" bandCol="1">
                <a:tableStyleId>{69012ECD-51FC-41F1-AA8D-1B2483CD663E}</a:tableStyleId>
              </a:tblPr>
              <a:tblGrid>
                <a:gridCol w="4108104">
                  <a:extLst>
                    <a:ext uri="{9D8B030D-6E8A-4147-A177-3AD203B41FA5}">
                      <a16:colId xmlns:a16="http://schemas.microsoft.com/office/drawing/2014/main" val="1896968948"/>
                    </a:ext>
                  </a:extLst>
                </a:gridCol>
                <a:gridCol w="856433">
                  <a:extLst>
                    <a:ext uri="{9D8B030D-6E8A-4147-A177-3AD203B41FA5}">
                      <a16:colId xmlns:a16="http://schemas.microsoft.com/office/drawing/2014/main" val="2314759983"/>
                    </a:ext>
                  </a:extLst>
                </a:gridCol>
                <a:gridCol w="664522">
                  <a:extLst>
                    <a:ext uri="{9D8B030D-6E8A-4147-A177-3AD203B41FA5}">
                      <a16:colId xmlns:a16="http://schemas.microsoft.com/office/drawing/2014/main" val="2034435052"/>
                    </a:ext>
                  </a:extLst>
                </a:gridCol>
                <a:gridCol w="884476">
                  <a:extLst>
                    <a:ext uri="{9D8B030D-6E8A-4147-A177-3AD203B41FA5}">
                      <a16:colId xmlns:a16="http://schemas.microsoft.com/office/drawing/2014/main" val="4237365705"/>
                    </a:ext>
                  </a:extLst>
                </a:gridCol>
                <a:gridCol w="1799832">
                  <a:extLst>
                    <a:ext uri="{9D8B030D-6E8A-4147-A177-3AD203B41FA5}">
                      <a16:colId xmlns:a16="http://schemas.microsoft.com/office/drawing/2014/main" val="2969131347"/>
                    </a:ext>
                  </a:extLst>
                </a:gridCol>
                <a:gridCol w="690192">
                  <a:extLst>
                    <a:ext uri="{9D8B030D-6E8A-4147-A177-3AD203B41FA5}">
                      <a16:colId xmlns:a16="http://schemas.microsoft.com/office/drawing/2014/main" val="1321794220"/>
                    </a:ext>
                  </a:extLst>
                </a:gridCol>
                <a:gridCol w="1047554">
                  <a:extLst>
                    <a:ext uri="{9D8B030D-6E8A-4147-A177-3AD203B41FA5}">
                      <a16:colId xmlns:a16="http://schemas.microsoft.com/office/drawing/2014/main" val="244373696"/>
                    </a:ext>
                  </a:extLst>
                </a:gridCol>
                <a:gridCol w="697440">
                  <a:extLst>
                    <a:ext uri="{9D8B030D-6E8A-4147-A177-3AD203B41FA5}">
                      <a16:colId xmlns:a16="http://schemas.microsoft.com/office/drawing/2014/main" val="600461498"/>
                    </a:ext>
                  </a:extLst>
                </a:gridCol>
                <a:gridCol w="993435">
                  <a:extLst>
                    <a:ext uri="{9D8B030D-6E8A-4147-A177-3AD203B41FA5}">
                      <a16:colId xmlns:a16="http://schemas.microsoft.com/office/drawing/2014/main" val="2276246286"/>
                    </a:ext>
                  </a:extLst>
                </a:gridCol>
              </a:tblGrid>
              <a:tr h="301763">
                <a:tc>
                  <a:txBody>
                    <a:bodyPr/>
                    <a:lstStyle/>
                    <a:p>
                      <a:pPr marL="37465" marR="0" algn="ctr">
                        <a:spcBef>
                          <a:spcPts val="5"/>
                        </a:spcBef>
                        <a:spcAft>
                          <a:spcPts val="0"/>
                        </a:spcAft>
                      </a:pPr>
                      <a:r>
                        <a:rPr lang="en-US" sz="1000" b="1" u="none" spc="-10" dirty="0">
                          <a:effectLst/>
                          <a:latin typeface="Arial" panose="020B0604020202020204" pitchFamily="34" charset="0"/>
                          <a:cs typeface="Arial" panose="020B0604020202020204" pitchFamily="34" charset="0"/>
                        </a:rPr>
                        <a:t>Indicator of Performance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86995" marR="0" algn="ctr">
                        <a:spcBef>
                          <a:spcPts val="920"/>
                        </a:spcBef>
                        <a:spcAft>
                          <a:spcPts val="0"/>
                        </a:spcAft>
                      </a:pPr>
                      <a:r>
                        <a:rPr lang="en-US" sz="1000" b="1" u="none" dirty="0">
                          <a:effectLst/>
                          <a:latin typeface="Arial" panose="020B0604020202020204" pitchFamily="34" charset="0"/>
                          <a:cs typeface="Arial" panose="020B0604020202020204" pitchFamily="34" charset="0"/>
                        </a:rPr>
                        <a:t>FY23</a:t>
                      </a:r>
                      <a:r>
                        <a:rPr lang="en-US" sz="1000" b="1" u="none" spc="-5" dirty="0">
                          <a:effectLst/>
                          <a:latin typeface="Arial" panose="020B0604020202020204" pitchFamily="34" charset="0"/>
                          <a:cs typeface="Arial" panose="020B0604020202020204" pitchFamily="34" charset="0"/>
                        </a:rPr>
                        <a:t> </a:t>
                      </a:r>
                      <a:r>
                        <a:rPr lang="en-US" sz="1000" b="1" u="none" spc="-50" dirty="0">
                          <a:effectLst/>
                          <a:latin typeface="Arial" panose="020B0604020202020204" pitchFamily="34" charset="0"/>
                          <a:cs typeface="Arial" panose="020B0604020202020204" pitchFamily="34" charset="0"/>
                        </a:rPr>
                        <a:t>&amp; FY</a:t>
                      </a:r>
                      <a:r>
                        <a:rPr lang="en-US" sz="1000" b="1" u="none" dirty="0">
                          <a:effectLst/>
                          <a:latin typeface="Arial" panose="020B0604020202020204" pitchFamily="34" charset="0"/>
                          <a:cs typeface="Arial" panose="020B0604020202020204" pitchFamily="34" charset="0"/>
                        </a:rPr>
                        <a:t>24</a:t>
                      </a:r>
                      <a:r>
                        <a:rPr lang="en-US" sz="1000" b="1" u="none" spc="-5" dirty="0">
                          <a:effectLst/>
                          <a:latin typeface="Arial" panose="020B0604020202020204" pitchFamily="34" charset="0"/>
                          <a:cs typeface="Arial" panose="020B0604020202020204" pitchFamily="34" charset="0"/>
                        </a:rPr>
                        <a:t> </a:t>
                      </a:r>
                    </a:p>
                    <a:p>
                      <a:pPr marL="69215" marR="0" algn="ctr">
                        <a:lnSpc>
                          <a:spcPts val="1260"/>
                        </a:lnSpc>
                        <a:spcBef>
                          <a:spcPts val="10"/>
                        </a:spcBef>
                        <a:spcAft>
                          <a:spcPts val="0"/>
                        </a:spcAft>
                      </a:pPr>
                      <a:r>
                        <a:rPr lang="en-US" sz="1000" b="1" u="none" spc="-25" dirty="0">
                          <a:effectLst/>
                          <a:latin typeface="Arial" panose="020B0604020202020204" pitchFamily="34" charset="0"/>
                          <a:cs typeface="Arial" panose="020B0604020202020204" pitchFamily="34" charset="0"/>
                        </a:rPr>
                        <a:t>Iowa</a:t>
                      </a:r>
                      <a:endParaRPr lang="en-US" sz="1000" b="1" u="none" dirty="0">
                        <a:effectLst/>
                        <a:latin typeface="Arial" panose="020B0604020202020204" pitchFamily="34" charset="0"/>
                        <a:cs typeface="Arial" panose="020B0604020202020204" pitchFamily="34" charset="0"/>
                      </a:endParaRPr>
                    </a:p>
                    <a:p>
                      <a:pPr marL="36830" marR="0" algn="ctr">
                        <a:lnSpc>
                          <a:spcPts val="1260"/>
                        </a:lnSpc>
                        <a:spcBef>
                          <a:spcPts val="0"/>
                        </a:spcBef>
                        <a:spcAft>
                          <a:spcPts val="0"/>
                        </a:spcAft>
                      </a:pPr>
                      <a:r>
                        <a:rPr lang="en-US" sz="1000" b="1" u="none" spc="-10" dirty="0">
                          <a:effectLst/>
                          <a:latin typeface="Arial" panose="020B0604020202020204" pitchFamily="34" charset="0"/>
                          <a:cs typeface="Arial" panose="020B0604020202020204" pitchFamily="34" charset="0"/>
                        </a:rPr>
                        <a:t>Average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91135" marR="0" indent="-109855" algn="ctr">
                        <a:spcBef>
                          <a:spcPts val="0"/>
                        </a:spcBef>
                        <a:spcAft>
                          <a:spcPts val="0"/>
                        </a:spcAft>
                      </a:pPr>
                      <a:r>
                        <a:rPr lang="en-US" sz="1000" b="1" u="none" spc="-10" dirty="0">
                          <a:effectLst/>
                          <a:latin typeface="Arial" panose="020B0604020202020204" pitchFamily="34" charset="0"/>
                          <a:cs typeface="Arial" panose="020B0604020202020204" pitchFamily="34" charset="0"/>
                        </a:rPr>
                        <a:t>Baseline </a:t>
                      </a:r>
                    </a:p>
                    <a:p>
                      <a:pPr marL="191135" marR="0" indent="-109855" algn="ctr">
                        <a:spcBef>
                          <a:spcPts val="0"/>
                        </a:spcBef>
                        <a:spcAft>
                          <a:spcPts val="0"/>
                        </a:spcAft>
                      </a:pPr>
                      <a:r>
                        <a:rPr lang="en-US" sz="1000" b="1" u="none" spc="-20" dirty="0">
                          <a:effectLst/>
                          <a:latin typeface="Arial" panose="020B0604020202020204" pitchFamily="34" charset="0"/>
                          <a:cs typeface="Arial" panose="020B0604020202020204" pitchFamily="34" charset="0"/>
                        </a:rPr>
                        <a:t>Level</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60020" marR="54610" indent="-93345" algn="ctr">
                        <a:spcBef>
                          <a:spcPts val="0"/>
                        </a:spcBef>
                        <a:spcAft>
                          <a:spcPts val="0"/>
                        </a:spcAft>
                      </a:pPr>
                      <a:r>
                        <a:rPr lang="en-US" sz="1000" b="1" u="none" spc="-10" dirty="0">
                          <a:effectLst/>
                          <a:latin typeface="Arial" panose="020B0604020202020204" pitchFamily="34" charset="0"/>
                          <a:cs typeface="Arial" panose="020B0604020202020204" pitchFamily="34" charset="0"/>
                        </a:rPr>
                        <a:t>Growth </a:t>
                      </a:r>
                      <a:r>
                        <a:rPr lang="en-US" sz="1000" b="1" u="none" spc="-20" dirty="0">
                          <a:effectLst/>
                          <a:latin typeface="Arial" panose="020B0604020202020204" pitchFamily="34" charset="0"/>
                          <a:cs typeface="Arial" panose="020B0604020202020204" pitchFamily="34" charset="0"/>
                        </a:rPr>
                        <a:t>Rate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45085" marR="0" algn="ctr">
                        <a:lnSpc>
                          <a:spcPts val="1260"/>
                        </a:lnSpc>
                        <a:spcBef>
                          <a:spcPts val="295"/>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2024-25</a:t>
                      </a:r>
                      <a:endParaRPr lang="en-US" sz="1000" b="1" u="none" dirty="0">
                        <a:effectLst/>
                        <a:latin typeface="Arial" panose="020B0604020202020204" pitchFamily="34" charset="0"/>
                        <a:cs typeface="Arial" panose="020B0604020202020204" pitchFamily="34" charset="0"/>
                      </a:endParaRPr>
                    </a:p>
                    <a:p>
                      <a:pPr marL="110490" marR="0" algn="ctr">
                        <a:lnSpc>
                          <a:spcPts val="1260"/>
                        </a:lnSpc>
                        <a:spcBef>
                          <a:spcPts val="10"/>
                        </a:spcBef>
                        <a:spcAft>
                          <a:spcPts val="0"/>
                        </a:spcAft>
                      </a:pPr>
                      <a:r>
                        <a:rPr lang="en-US" sz="1000" b="1" u="none" spc="-10" dirty="0">
                          <a:effectLst/>
                          <a:latin typeface="Arial" panose="020B0604020202020204" pitchFamily="34" charset="0"/>
                          <a:cs typeface="Arial" panose="020B0604020202020204" pitchFamily="34" charset="0"/>
                        </a:rPr>
                        <a:t>(IA </a:t>
                      </a:r>
                      <a:r>
                        <a:rPr lang="en-US" sz="1000" b="1" u="none" spc="-25" dirty="0">
                          <a:effectLst/>
                          <a:latin typeface="Arial" panose="020B0604020202020204" pitchFamily="34" charset="0"/>
                          <a:cs typeface="Arial" panose="020B0604020202020204" pitchFamily="34" charset="0"/>
                        </a:rPr>
                        <a:t>Perkins V extension </a:t>
                      </a:r>
                      <a:r>
                        <a:rPr lang="en-US" sz="1000" b="1" u="none" spc="-10" dirty="0">
                          <a:effectLst/>
                          <a:latin typeface="Arial" panose="020B0604020202020204" pitchFamily="34" charset="0"/>
                          <a:cs typeface="Arial" panose="020B0604020202020204" pitchFamily="34" charset="0"/>
                        </a:rPr>
                        <a:t>plan)</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0" marR="0" algn="ctr">
                        <a:spcBef>
                          <a:spcPts val="290"/>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2025</a:t>
                      </a:r>
                      <a:r>
                        <a:rPr lang="en-US" sz="1000" b="1" u="none" dirty="0">
                          <a:effectLst/>
                          <a:latin typeface="Arial" panose="020B0604020202020204" pitchFamily="34" charset="0"/>
                          <a:cs typeface="Arial" panose="020B0604020202020204" pitchFamily="34" charset="0"/>
                        </a:rPr>
                        <a:t>-</a:t>
                      </a:r>
                      <a:r>
                        <a:rPr lang="en-US" sz="1000" b="1" u="none" spc="-25" dirty="0">
                          <a:effectLst/>
                          <a:latin typeface="Arial" panose="020B0604020202020204" pitchFamily="34" charset="0"/>
                          <a:cs typeface="Arial" panose="020B0604020202020204" pitchFamily="34" charset="0"/>
                        </a:rPr>
                        <a:t>26</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36830" marR="22860" indent="182880" algn="ctr">
                        <a:spcBef>
                          <a:spcPts val="0"/>
                        </a:spcBef>
                        <a:spcAft>
                          <a:spcPts val="0"/>
                        </a:spcAft>
                      </a:pPr>
                      <a:r>
                        <a:rPr lang="en-US" sz="1000" b="1" u="none" spc="-30" dirty="0">
                          <a:effectLst/>
                          <a:latin typeface="Arial" panose="020B0604020202020204" pitchFamily="34" charset="0"/>
                          <a:cs typeface="Arial" panose="020B0604020202020204" pitchFamily="34" charset="0"/>
                        </a:rPr>
                        <a:t>PY </a:t>
                      </a:r>
                      <a:r>
                        <a:rPr lang="en-US" sz="1000" b="1" u="none" dirty="0">
                          <a:effectLst/>
                          <a:latin typeface="Arial" panose="020B0604020202020204" pitchFamily="34" charset="0"/>
                          <a:cs typeface="Arial" panose="020B0604020202020204" pitchFamily="34" charset="0"/>
                        </a:rPr>
                        <a:t>2026-27</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795" marR="635" algn="ctr">
                        <a:spcBef>
                          <a:spcPts val="0"/>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2027-</a:t>
                      </a:r>
                      <a:r>
                        <a:rPr lang="en-US" sz="1000" b="1" u="none" spc="-25" dirty="0">
                          <a:effectLst/>
                          <a:latin typeface="Arial" panose="020B0604020202020204" pitchFamily="34" charset="0"/>
                          <a:cs typeface="Arial" panose="020B0604020202020204" pitchFamily="34" charset="0"/>
                        </a:rPr>
                        <a:t>28</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34620" marR="121285" indent="85090" algn="ctr">
                        <a:spcBef>
                          <a:spcPts val="920"/>
                        </a:spcBef>
                        <a:spcAft>
                          <a:spcPts val="0"/>
                        </a:spcAft>
                      </a:pPr>
                      <a:r>
                        <a:rPr lang="en-US" sz="1000" b="1" u="none" spc="-30" dirty="0">
                          <a:effectLst/>
                          <a:latin typeface="Arial" panose="020B0604020202020204" pitchFamily="34" charset="0"/>
                          <a:cs typeface="Arial" panose="020B0604020202020204" pitchFamily="34" charset="0"/>
                        </a:rPr>
                        <a:t>PY </a:t>
                      </a:r>
                      <a:r>
                        <a:rPr lang="en-US" sz="1000" b="1" u="none" spc="-10" dirty="0">
                          <a:effectLst/>
                          <a:latin typeface="Arial" panose="020B0604020202020204" pitchFamily="34" charset="0"/>
                          <a:cs typeface="Arial" panose="020B0604020202020204" pitchFamily="34" charset="0"/>
                        </a:rPr>
                        <a:t>2028-</a:t>
                      </a:r>
                      <a:r>
                        <a:rPr lang="en-US" sz="1000" b="1" u="none" spc="-20" dirty="0">
                          <a:effectLst/>
                          <a:latin typeface="Arial" panose="020B0604020202020204" pitchFamily="34" charset="0"/>
                          <a:cs typeface="Arial" panose="020B0604020202020204" pitchFamily="34" charset="0"/>
                        </a:rPr>
                        <a:t>29</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extLst>
                  <a:ext uri="{0D108BD9-81ED-4DB2-BD59-A6C34878D82A}">
                    <a16:rowId xmlns:a16="http://schemas.microsoft.com/office/drawing/2014/main" val="4254540538"/>
                  </a:ext>
                </a:extLst>
              </a:tr>
              <a:tr h="363389">
                <a:tc>
                  <a:txBody>
                    <a:bodyPr/>
                    <a:lstStyle/>
                    <a:p>
                      <a:pPr marL="37465" marR="638810">
                        <a:spcBef>
                          <a:spcPts val="295"/>
                        </a:spcBef>
                        <a:spcAft>
                          <a:spcPts val="0"/>
                        </a:spcAft>
                      </a:pPr>
                      <a:r>
                        <a:rPr lang="en-US" sz="1000" dirty="0">
                          <a:latin typeface="Arial" panose="020B0604020202020204" pitchFamily="34" charset="0"/>
                          <a:cs typeface="Arial" panose="020B0604020202020204" pitchFamily="34" charset="0"/>
                        </a:rPr>
                        <a:t>1S1: Four-year Graduation Rate</a:t>
                      </a:r>
                    </a:p>
                  </a:txBody>
                  <a:tcPr marL="0" marR="0" marT="0" marB="0" anchor="ctr"/>
                </a:tc>
                <a:tc>
                  <a:txBody>
                    <a:bodyPr/>
                    <a:lstStyle/>
                    <a:p>
                      <a:pPr marL="8255" marR="2540"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94.86%</a:t>
                      </a:r>
                    </a:p>
                  </a:txBody>
                  <a:tcPr marL="0" marR="0" marT="0" marB="0" anchor="ctr"/>
                </a:tc>
                <a:tc>
                  <a:txBody>
                    <a:bodyPr/>
                    <a:lstStyle/>
                    <a:p>
                      <a:pPr marL="7620" marR="0"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92.58%</a:t>
                      </a:r>
                    </a:p>
                  </a:txBody>
                  <a:tcPr marL="0" marR="0" marT="0" marB="0" anchor="ctr"/>
                </a:tc>
                <a:tc>
                  <a:txBody>
                    <a:bodyPr/>
                    <a:lstStyle/>
                    <a:p>
                      <a:pPr marL="10160" marR="1905"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+ 1.00%</a:t>
                      </a:r>
                    </a:p>
                  </a:txBody>
                  <a:tcPr marL="0" marR="0" marT="0" marB="0" anchor="ctr"/>
                </a:tc>
                <a:tc>
                  <a:txBody>
                    <a:bodyPr/>
                    <a:lstStyle/>
                    <a:p>
                      <a:pPr marL="10160" marR="2540"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94.00%</a:t>
                      </a:r>
                    </a:p>
                  </a:txBody>
                  <a:tcPr marL="0" marR="0" marT="0" marB="0" anchor="ctr"/>
                </a:tc>
                <a:tc>
                  <a:txBody>
                    <a:bodyPr/>
                    <a:lstStyle/>
                    <a:p>
                      <a:pPr marL="10795" marR="5715"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95.00%</a:t>
                      </a:r>
                    </a:p>
                  </a:txBody>
                  <a:tcPr marL="0" marR="0" marT="0" marB="0" anchor="ctr"/>
                </a:tc>
                <a:tc>
                  <a:txBody>
                    <a:bodyPr/>
                    <a:lstStyle/>
                    <a:p>
                      <a:pPr marL="10160" marR="3175"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96.00%</a:t>
                      </a:r>
                    </a:p>
                  </a:txBody>
                  <a:tcPr marL="0" marR="0" marT="0" marB="0" anchor="ctr"/>
                </a:tc>
                <a:tc>
                  <a:txBody>
                    <a:bodyPr/>
                    <a:lstStyle/>
                    <a:p>
                      <a:pPr marL="10795" marR="4445"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97.00%</a:t>
                      </a:r>
                    </a:p>
                  </a:txBody>
                  <a:tcPr marL="0" marR="0" marT="0" marB="0" anchor="ctr"/>
                </a:tc>
                <a:tc>
                  <a:txBody>
                    <a:bodyPr/>
                    <a:lstStyle/>
                    <a:p>
                      <a:pPr marL="10160" marR="2540"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98.00%</a:t>
                      </a:r>
                    </a:p>
                  </a:txBody>
                  <a:tcPr marL="0" marR="0" marT="0" marB="0" anchor="ctr"/>
                </a:tc>
                <a:extLst>
                  <a:ext uri="{0D108BD9-81ED-4DB2-BD59-A6C34878D82A}">
                    <a16:rowId xmlns:a16="http://schemas.microsoft.com/office/drawing/2014/main" val="1075214490"/>
                  </a:ext>
                </a:extLst>
              </a:tr>
              <a:tr h="363389">
                <a:tc>
                  <a:txBody>
                    <a:bodyPr/>
                    <a:lstStyle/>
                    <a:p>
                      <a:pPr marL="37465" marR="264160">
                        <a:spcBef>
                          <a:spcPts val="305"/>
                        </a:spcBef>
                        <a:spcAft>
                          <a:spcPts val="0"/>
                        </a:spcAft>
                      </a:pPr>
                      <a:r>
                        <a:rPr lang="en-US" sz="1000" dirty="0">
                          <a:latin typeface="Arial" panose="020B0604020202020204" pitchFamily="34" charset="0"/>
                          <a:cs typeface="Arial" panose="020B0604020202020204" pitchFamily="34" charset="0"/>
                        </a:rPr>
                        <a:t>2S1: Academic Proficiency in Reading/Language Arts</a:t>
                      </a:r>
                    </a:p>
                  </a:txBody>
                  <a:tcPr marL="0" marR="0" marT="0" marB="0" anchor="ctr"/>
                </a:tc>
                <a:tc>
                  <a:txBody>
                    <a:bodyPr/>
                    <a:lstStyle/>
                    <a:p>
                      <a:pPr marL="8255" marR="2540"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69.36%</a:t>
                      </a:r>
                    </a:p>
                  </a:txBody>
                  <a:tcPr marL="0" marR="0" marT="0" marB="0" anchor="ctr"/>
                </a:tc>
                <a:tc>
                  <a:txBody>
                    <a:bodyPr/>
                    <a:lstStyle/>
                    <a:p>
                      <a:pPr marL="7620" marR="0"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66.75%</a:t>
                      </a:r>
                    </a:p>
                  </a:txBody>
                  <a:tcPr marL="0" marR="0" marT="0" marB="0" anchor="ctr"/>
                </a:tc>
                <a:tc>
                  <a:txBody>
                    <a:bodyPr/>
                    <a:lstStyle/>
                    <a:p>
                      <a:pPr marL="10160" marR="1905"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+ 1.00%</a:t>
                      </a:r>
                    </a:p>
                  </a:txBody>
                  <a:tcPr marL="0" marR="0" marT="0" marB="0" anchor="ctr"/>
                </a:tc>
                <a:tc>
                  <a:txBody>
                    <a:bodyPr/>
                    <a:lstStyle/>
                    <a:p>
                      <a:pPr marL="10160" marR="2540"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69.38%</a:t>
                      </a:r>
                    </a:p>
                  </a:txBody>
                  <a:tcPr marL="0" marR="0" marT="0" marB="0" anchor="ctr"/>
                </a:tc>
                <a:tc>
                  <a:txBody>
                    <a:bodyPr/>
                    <a:lstStyle/>
                    <a:p>
                      <a:pPr marL="10795" marR="5715"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70.38%</a:t>
                      </a:r>
                    </a:p>
                  </a:txBody>
                  <a:tcPr marL="0" marR="0" marT="0" marB="0" anchor="ctr"/>
                </a:tc>
                <a:tc>
                  <a:txBody>
                    <a:bodyPr/>
                    <a:lstStyle/>
                    <a:p>
                      <a:pPr marL="10160" marR="3175"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71.38%</a:t>
                      </a:r>
                    </a:p>
                  </a:txBody>
                  <a:tcPr marL="0" marR="0" marT="0" marB="0" anchor="ctr"/>
                </a:tc>
                <a:tc>
                  <a:txBody>
                    <a:bodyPr/>
                    <a:lstStyle/>
                    <a:p>
                      <a:pPr marL="10795" marR="4445"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72.38%</a:t>
                      </a:r>
                    </a:p>
                  </a:txBody>
                  <a:tcPr marL="0" marR="0" marT="0" marB="0" anchor="ctr"/>
                </a:tc>
                <a:tc>
                  <a:txBody>
                    <a:bodyPr/>
                    <a:lstStyle/>
                    <a:p>
                      <a:pPr marL="10160" marR="2540"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73.38%</a:t>
                      </a:r>
                    </a:p>
                  </a:txBody>
                  <a:tcPr marL="0" marR="0" marT="0" marB="0" anchor="ctr"/>
                </a:tc>
                <a:extLst>
                  <a:ext uri="{0D108BD9-81ED-4DB2-BD59-A6C34878D82A}">
                    <a16:rowId xmlns:a16="http://schemas.microsoft.com/office/drawing/2014/main" val="1794626987"/>
                  </a:ext>
                </a:extLst>
              </a:tr>
              <a:tr h="360892">
                <a:tc>
                  <a:txBody>
                    <a:bodyPr/>
                    <a:lstStyle/>
                    <a:p>
                      <a:pPr marL="37465" marR="0">
                        <a:spcBef>
                          <a:spcPts val="285"/>
                        </a:spcBef>
                        <a:spcAft>
                          <a:spcPts val="0"/>
                        </a:spcAft>
                      </a:pPr>
                      <a:r>
                        <a:rPr lang="en-US" sz="1000" dirty="0">
                          <a:latin typeface="Arial" panose="020B0604020202020204" pitchFamily="34" charset="0"/>
                          <a:cs typeface="Arial" panose="020B0604020202020204" pitchFamily="34" charset="0"/>
                        </a:rPr>
                        <a:t>2S2: Academic Proficiency in Mathematics</a:t>
                      </a:r>
                    </a:p>
                  </a:txBody>
                  <a:tcPr marL="0" marR="0" marT="0" marB="0" anchor="ctr"/>
                </a:tc>
                <a:tc>
                  <a:txBody>
                    <a:bodyPr/>
                    <a:lstStyle/>
                    <a:p>
                      <a:pPr marL="8255"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68.57%</a:t>
                      </a:r>
                    </a:p>
                  </a:txBody>
                  <a:tcPr marL="0" marR="0" marT="0" marB="0" anchor="ctr"/>
                </a:tc>
                <a:tc>
                  <a:txBody>
                    <a:bodyPr/>
                    <a:lstStyle/>
                    <a:p>
                      <a:pPr marL="762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61.75%</a:t>
                      </a:r>
                    </a:p>
                  </a:txBody>
                  <a:tcPr marL="0" marR="0" marT="0" marB="0" anchor="ctr"/>
                </a:tc>
                <a:tc>
                  <a:txBody>
                    <a:bodyPr/>
                    <a:lstStyle/>
                    <a:p>
                      <a:pPr marL="1016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+ 1.00%</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66.19%</a:t>
                      </a:r>
                    </a:p>
                  </a:txBody>
                  <a:tcPr marL="0" marR="0" marT="0" marB="0" anchor="ctr"/>
                </a:tc>
                <a:tc>
                  <a:txBody>
                    <a:bodyPr/>
                    <a:lstStyle/>
                    <a:p>
                      <a:pPr marL="10795" marR="571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69.57%</a:t>
                      </a:r>
                    </a:p>
                  </a:txBody>
                  <a:tcPr marL="0" marR="0" marT="0" marB="0" anchor="ctr"/>
                </a:tc>
                <a:tc>
                  <a:txBody>
                    <a:bodyPr/>
                    <a:lstStyle/>
                    <a:p>
                      <a:pPr marL="10160" marR="317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70.57%</a:t>
                      </a:r>
                    </a:p>
                  </a:txBody>
                  <a:tcPr marL="0" marR="0" marT="0" marB="0" anchor="ctr"/>
                </a:tc>
                <a:tc>
                  <a:txBody>
                    <a:bodyPr/>
                    <a:lstStyle/>
                    <a:p>
                      <a:pPr marL="10795" marR="444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71.57%</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72.57%</a:t>
                      </a:r>
                    </a:p>
                  </a:txBody>
                  <a:tcPr marL="0" marR="0" marT="0" marB="0" anchor="ctr"/>
                </a:tc>
                <a:extLst>
                  <a:ext uri="{0D108BD9-81ED-4DB2-BD59-A6C34878D82A}">
                    <a16:rowId xmlns:a16="http://schemas.microsoft.com/office/drawing/2014/main" val="3438059749"/>
                  </a:ext>
                </a:extLst>
              </a:tr>
              <a:tr h="360892">
                <a:tc>
                  <a:txBody>
                    <a:bodyPr/>
                    <a:lstStyle/>
                    <a:p>
                      <a:pPr marL="37465" marR="0">
                        <a:spcBef>
                          <a:spcPts val="285"/>
                        </a:spcBef>
                        <a:spcAft>
                          <a:spcPts val="0"/>
                        </a:spcAft>
                      </a:pPr>
                      <a:r>
                        <a:rPr lang="en-US" sz="1000" dirty="0">
                          <a:latin typeface="Arial" panose="020B0604020202020204" pitchFamily="34" charset="0"/>
                          <a:cs typeface="Arial" panose="020B0604020202020204" pitchFamily="34" charset="0"/>
                        </a:rPr>
                        <a:t>2S3: Academic Proficiency in Science</a:t>
                      </a:r>
                    </a:p>
                  </a:txBody>
                  <a:tcPr marL="0" marR="0" marT="0" marB="0" anchor="ctr"/>
                </a:tc>
                <a:tc>
                  <a:txBody>
                    <a:bodyPr/>
                    <a:lstStyle/>
                    <a:p>
                      <a:pPr marL="8255"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64.35%</a:t>
                      </a:r>
                    </a:p>
                  </a:txBody>
                  <a:tcPr marL="0" marR="0" marT="0" marB="0" anchor="ctr"/>
                </a:tc>
                <a:tc>
                  <a:txBody>
                    <a:bodyPr/>
                    <a:lstStyle/>
                    <a:p>
                      <a:pPr marL="762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58.00%</a:t>
                      </a:r>
                    </a:p>
                  </a:txBody>
                  <a:tcPr marL="0" marR="0" marT="0" marB="0" anchor="ctr"/>
                </a:tc>
                <a:tc>
                  <a:txBody>
                    <a:bodyPr/>
                    <a:lstStyle/>
                    <a:p>
                      <a:pPr marL="1016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+ 1.00%</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65.86%</a:t>
                      </a:r>
                    </a:p>
                  </a:txBody>
                  <a:tcPr marL="0" marR="0" marT="0" marB="0" anchor="ctr"/>
                </a:tc>
                <a:tc>
                  <a:txBody>
                    <a:bodyPr/>
                    <a:lstStyle/>
                    <a:p>
                      <a:pPr marL="10795" marR="571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66.86%</a:t>
                      </a:r>
                    </a:p>
                  </a:txBody>
                  <a:tcPr marL="0" marR="0" marT="0" marB="0" anchor="ctr"/>
                </a:tc>
                <a:tc>
                  <a:txBody>
                    <a:bodyPr/>
                    <a:lstStyle/>
                    <a:p>
                      <a:pPr marL="10160" marR="317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67.86%</a:t>
                      </a:r>
                    </a:p>
                  </a:txBody>
                  <a:tcPr marL="0" marR="0" marT="0" marB="0" anchor="ctr"/>
                </a:tc>
                <a:tc>
                  <a:txBody>
                    <a:bodyPr/>
                    <a:lstStyle/>
                    <a:p>
                      <a:pPr marL="10795" marR="444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68.86%</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69.86%</a:t>
                      </a:r>
                    </a:p>
                  </a:txBody>
                  <a:tcPr marL="0" marR="0" marT="0" marB="0" anchor="ctr"/>
                </a:tc>
                <a:extLst>
                  <a:ext uri="{0D108BD9-81ED-4DB2-BD59-A6C34878D82A}">
                    <a16:rowId xmlns:a16="http://schemas.microsoft.com/office/drawing/2014/main" val="2815480416"/>
                  </a:ext>
                </a:extLst>
              </a:tr>
              <a:tr h="360892">
                <a:tc>
                  <a:txBody>
                    <a:bodyPr/>
                    <a:lstStyle/>
                    <a:p>
                      <a:pPr marL="37465" marR="0">
                        <a:spcBef>
                          <a:spcPts val="285"/>
                        </a:spcBef>
                        <a:spcAft>
                          <a:spcPts val="0"/>
                        </a:spcAft>
                      </a:pPr>
                      <a:r>
                        <a:rPr lang="en-US" sz="1000" dirty="0">
                          <a:latin typeface="Arial" panose="020B0604020202020204" pitchFamily="34" charset="0"/>
                          <a:cs typeface="Arial" panose="020B0604020202020204" pitchFamily="34" charset="0"/>
                        </a:rPr>
                        <a:t>3S1: Post-Program Placement</a:t>
                      </a:r>
                    </a:p>
                  </a:txBody>
                  <a:tcPr marL="0" marR="0" marT="0" marB="0" anchor="ctr"/>
                </a:tc>
                <a:tc>
                  <a:txBody>
                    <a:bodyPr/>
                    <a:lstStyle/>
                    <a:p>
                      <a:pPr marL="8255"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89.96%</a:t>
                      </a:r>
                    </a:p>
                  </a:txBody>
                  <a:tcPr marL="0" marR="0" marT="0" marB="0" anchor="ctr"/>
                </a:tc>
                <a:tc>
                  <a:txBody>
                    <a:bodyPr/>
                    <a:lstStyle/>
                    <a:p>
                      <a:pPr marL="762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89.09%</a:t>
                      </a:r>
                    </a:p>
                  </a:txBody>
                  <a:tcPr marL="0" marR="0" marT="0" marB="0" anchor="ctr"/>
                </a:tc>
                <a:tc>
                  <a:txBody>
                    <a:bodyPr/>
                    <a:lstStyle/>
                    <a:p>
                      <a:pPr marL="1016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+ 1.00%</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90.03%</a:t>
                      </a:r>
                    </a:p>
                  </a:txBody>
                  <a:tcPr marL="0" marR="0" marT="0" marB="0" anchor="ctr"/>
                </a:tc>
                <a:tc>
                  <a:txBody>
                    <a:bodyPr/>
                    <a:lstStyle/>
                    <a:p>
                      <a:pPr marL="10795" marR="571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91.03%</a:t>
                      </a:r>
                    </a:p>
                  </a:txBody>
                  <a:tcPr marL="0" marR="0" marT="0" marB="0" anchor="ctr"/>
                </a:tc>
                <a:tc>
                  <a:txBody>
                    <a:bodyPr/>
                    <a:lstStyle/>
                    <a:p>
                      <a:pPr marL="10160" marR="317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92.03%</a:t>
                      </a:r>
                    </a:p>
                  </a:txBody>
                  <a:tcPr marL="0" marR="0" marT="0" marB="0" anchor="ctr"/>
                </a:tc>
                <a:tc>
                  <a:txBody>
                    <a:bodyPr/>
                    <a:lstStyle/>
                    <a:p>
                      <a:pPr marL="10795" marR="444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93.03%</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34.03%</a:t>
                      </a:r>
                    </a:p>
                  </a:txBody>
                  <a:tcPr marL="0" marR="0" marT="0" marB="0" anchor="ctr"/>
                </a:tc>
                <a:extLst>
                  <a:ext uri="{0D108BD9-81ED-4DB2-BD59-A6C34878D82A}">
                    <a16:rowId xmlns:a16="http://schemas.microsoft.com/office/drawing/2014/main" val="36765491"/>
                  </a:ext>
                </a:extLst>
              </a:tr>
              <a:tr h="360892">
                <a:tc>
                  <a:txBody>
                    <a:bodyPr/>
                    <a:lstStyle/>
                    <a:p>
                      <a:pPr marL="37465" marR="0">
                        <a:spcBef>
                          <a:spcPts val="285"/>
                        </a:spcBef>
                        <a:spcAft>
                          <a:spcPts val="0"/>
                        </a:spcAft>
                      </a:pPr>
                      <a:r>
                        <a:rPr lang="en-US" sz="1000" dirty="0">
                          <a:latin typeface="Arial" panose="020B0604020202020204" pitchFamily="34" charset="0"/>
                          <a:cs typeface="Arial" panose="020B0604020202020204" pitchFamily="34" charset="0"/>
                        </a:rPr>
                        <a:t>4S1: Non-traditional Program Concentration</a:t>
                      </a:r>
                    </a:p>
                  </a:txBody>
                  <a:tcPr marL="0" marR="0" marT="0" marB="0" anchor="ctr"/>
                </a:tc>
                <a:tc>
                  <a:txBody>
                    <a:bodyPr/>
                    <a:lstStyle/>
                    <a:p>
                      <a:pPr marL="8255"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25.36%</a:t>
                      </a:r>
                    </a:p>
                  </a:txBody>
                  <a:tcPr marL="0" marR="0" marT="0" marB="0" anchor="ctr"/>
                </a:tc>
                <a:tc>
                  <a:txBody>
                    <a:bodyPr/>
                    <a:lstStyle/>
                    <a:p>
                      <a:pPr marL="762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14.60%</a:t>
                      </a:r>
                    </a:p>
                  </a:txBody>
                  <a:tcPr marL="0" marR="0" marT="0" marB="0" anchor="ctr"/>
                </a:tc>
                <a:tc>
                  <a:txBody>
                    <a:bodyPr/>
                    <a:lstStyle/>
                    <a:p>
                      <a:pPr marL="1016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+ 0.10%</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27.19%</a:t>
                      </a:r>
                    </a:p>
                  </a:txBody>
                  <a:tcPr marL="0" marR="0" marT="0" marB="0" anchor="ctr"/>
                </a:tc>
                <a:tc>
                  <a:txBody>
                    <a:bodyPr/>
                    <a:lstStyle/>
                    <a:p>
                      <a:pPr marL="10795" marR="571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27.20%</a:t>
                      </a:r>
                    </a:p>
                  </a:txBody>
                  <a:tcPr marL="0" marR="0" marT="0" marB="0" anchor="ctr"/>
                </a:tc>
                <a:tc>
                  <a:txBody>
                    <a:bodyPr/>
                    <a:lstStyle/>
                    <a:p>
                      <a:pPr marL="10160" marR="317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27.30%</a:t>
                      </a:r>
                    </a:p>
                  </a:txBody>
                  <a:tcPr marL="0" marR="0" marT="0" marB="0" anchor="ctr"/>
                </a:tc>
                <a:tc>
                  <a:txBody>
                    <a:bodyPr/>
                    <a:lstStyle/>
                    <a:p>
                      <a:pPr marL="10795" marR="444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27.40%</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27.50%</a:t>
                      </a:r>
                    </a:p>
                  </a:txBody>
                  <a:tcPr marL="0" marR="0" marT="0" marB="0" anchor="ctr"/>
                </a:tc>
                <a:extLst>
                  <a:ext uri="{0D108BD9-81ED-4DB2-BD59-A6C34878D82A}">
                    <a16:rowId xmlns:a16="http://schemas.microsoft.com/office/drawing/2014/main" val="225369402"/>
                  </a:ext>
                </a:extLst>
              </a:tr>
              <a:tr h="360892">
                <a:tc>
                  <a:txBody>
                    <a:bodyPr/>
                    <a:lstStyle/>
                    <a:p>
                      <a:pPr marL="37465" marR="0">
                        <a:spcBef>
                          <a:spcPts val="285"/>
                        </a:spcBef>
                        <a:spcAft>
                          <a:spcPts val="0"/>
                        </a:spcAft>
                      </a:pPr>
                      <a:r>
                        <a:rPr lang="en-US" sz="1000" dirty="0">
                          <a:latin typeface="Arial" panose="020B0604020202020204" pitchFamily="34" charset="0"/>
                          <a:cs typeface="Arial" panose="020B0604020202020204" pitchFamily="34" charset="0"/>
                        </a:rPr>
                        <a:t>5S1: Program Quality – Attained Recognized Postsecondary Credential</a:t>
                      </a:r>
                    </a:p>
                  </a:txBody>
                  <a:tcPr marL="0" marR="0" marT="0" marB="0" anchor="ctr"/>
                </a:tc>
                <a:tc>
                  <a:txBody>
                    <a:bodyPr/>
                    <a:lstStyle/>
                    <a:p>
                      <a:pPr marL="8255"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NA</a:t>
                      </a:r>
                    </a:p>
                  </a:txBody>
                  <a:tcPr marL="0" marR="0" marT="0" marB="0" anchor="ctr"/>
                </a:tc>
                <a:tc>
                  <a:txBody>
                    <a:bodyPr/>
                    <a:lstStyle/>
                    <a:p>
                      <a:pPr marL="762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10.00%</a:t>
                      </a:r>
                    </a:p>
                  </a:txBody>
                  <a:tcPr marL="0" marR="0" marT="0" marB="0" anchor="ctr"/>
                </a:tc>
                <a:tc>
                  <a:txBody>
                    <a:bodyPr/>
                    <a:lstStyle/>
                    <a:p>
                      <a:pPr marL="1016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+ 5.00%</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4.00%</a:t>
                      </a:r>
                    </a:p>
                  </a:txBody>
                  <a:tcPr marL="0" marR="0" marT="0" marB="0" anchor="ctr"/>
                </a:tc>
                <a:tc>
                  <a:txBody>
                    <a:bodyPr/>
                    <a:lstStyle/>
                    <a:p>
                      <a:pPr marL="10795" marR="571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15.00%</a:t>
                      </a:r>
                    </a:p>
                  </a:txBody>
                  <a:tcPr marL="0" marR="0" marT="0" marB="0" anchor="ctr"/>
                </a:tc>
                <a:tc>
                  <a:txBody>
                    <a:bodyPr/>
                    <a:lstStyle/>
                    <a:p>
                      <a:pPr marL="10160" marR="317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20.00%</a:t>
                      </a:r>
                    </a:p>
                  </a:txBody>
                  <a:tcPr marL="0" marR="0" marT="0" marB="0" anchor="ctr"/>
                </a:tc>
                <a:tc>
                  <a:txBody>
                    <a:bodyPr/>
                    <a:lstStyle/>
                    <a:p>
                      <a:pPr marL="10795" marR="444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25.00%</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30.00%</a:t>
                      </a:r>
                    </a:p>
                  </a:txBody>
                  <a:tcPr marL="0" marR="0" marT="0" marB="0" anchor="ctr"/>
                </a:tc>
                <a:extLst>
                  <a:ext uri="{0D108BD9-81ED-4DB2-BD59-A6C34878D82A}">
                    <a16:rowId xmlns:a16="http://schemas.microsoft.com/office/drawing/2014/main" val="1933174068"/>
                  </a:ext>
                </a:extLst>
              </a:tr>
              <a:tr h="360892">
                <a:tc>
                  <a:txBody>
                    <a:bodyPr/>
                    <a:lstStyle/>
                    <a:p>
                      <a:pPr marL="37465" marR="0">
                        <a:spcBef>
                          <a:spcPts val="285"/>
                        </a:spcBef>
                        <a:spcAft>
                          <a:spcPts val="0"/>
                        </a:spcAft>
                      </a:pPr>
                      <a:r>
                        <a:rPr lang="en-US" sz="1000" dirty="0">
                          <a:latin typeface="Arial" panose="020B0604020202020204" pitchFamily="34" charset="0"/>
                          <a:cs typeface="Arial" panose="020B0604020202020204" pitchFamily="34" charset="0"/>
                        </a:rPr>
                        <a:t>5S3: Program Quality – Participated in Work-Based Learning</a:t>
                      </a:r>
                    </a:p>
                  </a:txBody>
                  <a:tcPr marL="0" marR="0" marT="0" marB="0" anchor="ctr"/>
                </a:tc>
                <a:tc>
                  <a:txBody>
                    <a:bodyPr/>
                    <a:lstStyle/>
                    <a:p>
                      <a:pPr marL="8255"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31.62%</a:t>
                      </a:r>
                    </a:p>
                  </a:txBody>
                  <a:tcPr marL="0" marR="0" marT="0" marB="0" anchor="ctr"/>
                </a:tc>
                <a:tc>
                  <a:txBody>
                    <a:bodyPr/>
                    <a:lstStyle/>
                    <a:p>
                      <a:pPr marL="762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6.00%</a:t>
                      </a:r>
                    </a:p>
                  </a:txBody>
                  <a:tcPr marL="0" marR="0" marT="0" marB="0" anchor="ctr"/>
                </a:tc>
                <a:tc>
                  <a:txBody>
                    <a:bodyPr/>
                    <a:lstStyle/>
                    <a:p>
                      <a:pPr marL="1016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+ 3.00%</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26.73%</a:t>
                      </a:r>
                    </a:p>
                  </a:txBody>
                  <a:tcPr marL="0" marR="0" marT="0" marB="0" anchor="ctr"/>
                </a:tc>
                <a:tc>
                  <a:txBody>
                    <a:bodyPr/>
                    <a:lstStyle/>
                    <a:p>
                      <a:pPr marL="10795" marR="571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45.00%</a:t>
                      </a:r>
                    </a:p>
                  </a:txBody>
                  <a:tcPr marL="0" marR="0" marT="0" marB="0" anchor="ctr"/>
                </a:tc>
                <a:tc>
                  <a:txBody>
                    <a:bodyPr/>
                    <a:lstStyle/>
                    <a:p>
                      <a:pPr marL="10160" marR="317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48.00%</a:t>
                      </a:r>
                    </a:p>
                  </a:txBody>
                  <a:tcPr marL="0" marR="0" marT="0" marB="0" anchor="ctr"/>
                </a:tc>
                <a:tc>
                  <a:txBody>
                    <a:bodyPr/>
                    <a:lstStyle/>
                    <a:p>
                      <a:pPr marL="10795" marR="444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51.00%</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54.00%</a:t>
                      </a:r>
                    </a:p>
                  </a:txBody>
                  <a:tcPr marL="0" marR="0" marT="0" marB="0" anchor="ctr"/>
                </a:tc>
                <a:extLst>
                  <a:ext uri="{0D108BD9-81ED-4DB2-BD59-A6C34878D82A}">
                    <a16:rowId xmlns:a16="http://schemas.microsoft.com/office/drawing/2014/main" val="4095666189"/>
                  </a:ext>
                </a:extLst>
              </a:tr>
            </a:tbl>
          </a:graphicData>
        </a:graphic>
      </p:graphicFrame>
      <p:sp>
        <p:nvSpPr>
          <p:cNvPr id="7" name="TextBox 6">
            <a:extLst>
              <a:ext uri="{FF2B5EF4-FFF2-40B4-BE49-F238E27FC236}">
                <a16:creationId xmlns:a16="http://schemas.microsoft.com/office/drawing/2014/main" id="{0AC67F25-59C4-7072-7E25-F9E49440119F}"/>
              </a:ext>
            </a:extLst>
          </p:cNvPr>
          <p:cNvSpPr txBox="1"/>
          <p:nvPr/>
        </p:nvSpPr>
        <p:spPr>
          <a:xfrm>
            <a:off x="353683" y="2890649"/>
            <a:ext cx="11363864" cy="369332"/>
          </a:xfrm>
          <a:prstGeom prst="rect">
            <a:avLst/>
          </a:prstGeom>
          <a:noFill/>
        </p:spPr>
        <p:txBody>
          <a:bodyPr wrap="square" rtlCol="0">
            <a:spAutoFit/>
          </a:bodyPr>
          <a:lstStyle/>
          <a:p>
            <a:pPr algn="ctr"/>
            <a:r>
              <a:rPr lang="en-US" b="1" dirty="0">
                <a:latin typeface="Arial" panose="020B0604020202020204" pitchFamily="34" charset="0"/>
                <a:cs typeface="Arial" panose="020B0604020202020204" pitchFamily="34" charset="0"/>
              </a:rPr>
              <a:t>State Determined Performance Levels (SDPLs)</a:t>
            </a:r>
          </a:p>
        </p:txBody>
      </p:sp>
    </p:spTree>
    <p:extLst>
      <p:ext uri="{BB962C8B-B14F-4D97-AF65-F5344CB8AC3E}">
        <p14:creationId xmlns:p14="http://schemas.microsoft.com/office/powerpoint/2010/main" val="839877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F04DC-2A22-4ED6-92AD-7A7F0D8020FD}"/>
              </a:ext>
            </a:extLst>
          </p:cNvPr>
          <p:cNvSpPr>
            <a:spLocks noGrp="1"/>
          </p:cNvSpPr>
          <p:nvPr>
            <p:ph type="title"/>
          </p:nvPr>
        </p:nvSpPr>
        <p:spPr>
          <a:xfrm>
            <a:off x="1764066" y="171939"/>
            <a:ext cx="8652029" cy="425987"/>
          </a:xfrm>
        </p:spPr>
        <p:txBody>
          <a:bodyPr>
            <a:noAutofit/>
          </a:bodyPr>
          <a:lstStyle/>
          <a:p>
            <a:pPr algn="ctr"/>
            <a:r>
              <a:rPr lang="en-US" sz="2400" dirty="0"/>
              <a:t>*2S1, 2S2, 2S3 Specific Business Rules</a:t>
            </a:r>
          </a:p>
        </p:txBody>
      </p:sp>
      <p:pic>
        <p:nvPicPr>
          <p:cNvPr id="2058" name="Rectangle 6" descr="this is a snapshot showing the detailed methodology/querying for the three academic proficiency measures in common with ESSA however, analysis is specific to Perkins V.">
            <a:extLst>
              <a:ext uri="{FF2B5EF4-FFF2-40B4-BE49-F238E27FC236}">
                <a16:creationId xmlns:a16="http://schemas.microsoft.com/office/drawing/2014/main" id="{69976D73-CF89-42BE-9BBC-6B1E9EC70DCB}"/>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53425" y="106064050"/>
            <a:ext cx="40489188" cy="1480661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Table 5">
            <a:extLst>
              <a:ext uri="{FF2B5EF4-FFF2-40B4-BE49-F238E27FC236}">
                <a16:creationId xmlns:a16="http://schemas.microsoft.com/office/drawing/2014/main" id="{C0DE114F-02D2-4C26-BDB1-6586FC15C0A1}"/>
              </a:ext>
            </a:extLst>
          </p:cNvPr>
          <p:cNvGraphicFramePr>
            <a:graphicFrameLocks noGrp="1"/>
          </p:cNvGraphicFramePr>
          <p:nvPr>
            <p:extLst>
              <p:ext uri="{D42A27DB-BD31-4B8C-83A1-F6EECF244321}">
                <p14:modId xmlns:p14="http://schemas.microsoft.com/office/powerpoint/2010/main" val="3683192343"/>
              </p:ext>
            </p:extLst>
          </p:nvPr>
        </p:nvGraphicFramePr>
        <p:xfrm>
          <a:off x="230819" y="5390530"/>
          <a:ext cx="11718525" cy="1372249"/>
        </p:xfrm>
        <a:graphic>
          <a:graphicData uri="http://schemas.openxmlformats.org/drawingml/2006/table">
            <a:tbl>
              <a:tblPr firstRow="1" bandRow="1">
                <a:tableStyleId>{5C22544A-7EE6-4342-B048-85BDC9FD1C3A}</a:tableStyleId>
              </a:tblPr>
              <a:tblGrid>
                <a:gridCol w="1500327">
                  <a:extLst>
                    <a:ext uri="{9D8B030D-6E8A-4147-A177-3AD203B41FA5}">
                      <a16:colId xmlns:a16="http://schemas.microsoft.com/office/drawing/2014/main" val="2180633565"/>
                    </a:ext>
                  </a:extLst>
                </a:gridCol>
                <a:gridCol w="10218198">
                  <a:extLst>
                    <a:ext uri="{9D8B030D-6E8A-4147-A177-3AD203B41FA5}">
                      <a16:colId xmlns:a16="http://schemas.microsoft.com/office/drawing/2014/main" val="2965393243"/>
                    </a:ext>
                  </a:extLst>
                </a:gridCol>
              </a:tblGrid>
              <a:tr h="199678">
                <a:tc>
                  <a:txBody>
                    <a:bodyPr/>
                    <a:lstStyle/>
                    <a:p>
                      <a:r>
                        <a:rPr lang="en-US" sz="1100" dirty="0">
                          <a:latin typeface="Arial" panose="020B0604020202020204" pitchFamily="34" charset="0"/>
                          <a:cs typeface="Arial" panose="020B0604020202020204" pitchFamily="34" charset="0"/>
                        </a:rPr>
                        <a:t>Performance Level</a:t>
                      </a:r>
                    </a:p>
                  </a:txBody>
                  <a:tcPr/>
                </a:tc>
                <a:tc>
                  <a:txBody>
                    <a:bodyPr/>
                    <a:lstStyle/>
                    <a:p>
                      <a:r>
                        <a:rPr lang="en-US" sz="1100" dirty="0">
                          <a:latin typeface="Arial" panose="020B0604020202020204" pitchFamily="34" charset="0"/>
                          <a:cs typeface="Arial" panose="020B0604020202020204" pitchFamily="34" charset="0"/>
                        </a:rPr>
                        <a:t>Policy Level Descriptions</a:t>
                      </a:r>
                    </a:p>
                  </a:txBody>
                  <a:tcPr/>
                </a:tc>
                <a:extLst>
                  <a:ext uri="{0D108BD9-81ED-4DB2-BD59-A6C34878D82A}">
                    <a16:rowId xmlns:a16="http://schemas.microsoft.com/office/drawing/2014/main" val="2439531377"/>
                  </a:ext>
                </a:extLst>
              </a:tr>
              <a:tr h="275363">
                <a:tc>
                  <a:txBody>
                    <a:bodyPr/>
                    <a:lstStyle/>
                    <a:p>
                      <a:r>
                        <a:rPr lang="en-US" sz="1100" b="1" i="1" dirty="0">
                          <a:latin typeface="Arial" panose="020B0604020202020204" pitchFamily="34" charset="0"/>
                          <a:cs typeface="Arial" panose="020B0604020202020204" pitchFamily="34" charset="0"/>
                        </a:rPr>
                        <a:t>Advanced</a:t>
                      </a:r>
                    </a:p>
                  </a:txBody>
                  <a:tcPr anchor="ctr"/>
                </a:tc>
                <a:tc>
                  <a:txBody>
                    <a:bodyPr/>
                    <a:lstStyle/>
                    <a:p>
                      <a:r>
                        <a:rPr lang="en-US" sz="1100" dirty="0">
                          <a:latin typeface="Arial" panose="020B0604020202020204" pitchFamily="34" charset="0"/>
                          <a:cs typeface="Arial" panose="020B0604020202020204" pitchFamily="34" charset="0"/>
                        </a:rPr>
                        <a:t>Students performing at the Advanced level demonstrate thorough competency over the knowledge, skills, and abilities that meet the requirements for their grade level associated with academic readiness for college and careers in the subject area.</a:t>
                      </a:r>
                    </a:p>
                  </a:txBody>
                  <a:tcPr anchor="ctr"/>
                </a:tc>
                <a:extLst>
                  <a:ext uri="{0D108BD9-81ED-4DB2-BD59-A6C34878D82A}">
                    <a16:rowId xmlns:a16="http://schemas.microsoft.com/office/drawing/2014/main" val="4131589660"/>
                  </a:ext>
                </a:extLst>
              </a:tr>
              <a:tr h="275363">
                <a:tc>
                  <a:txBody>
                    <a:bodyPr/>
                    <a:lstStyle/>
                    <a:p>
                      <a:r>
                        <a:rPr lang="en-US" sz="1100" b="1" i="1" dirty="0">
                          <a:latin typeface="Arial" panose="020B0604020202020204" pitchFamily="34" charset="0"/>
                          <a:cs typeface="Arial" panose="020B0604020202020204" pitchFamily="34" charset="0"/>
                        </a:rPr>
                        <a:t>Proficient</a:t>
                      </a:r>
                    </a:p>
                  </a:txBody>
                  <a:tcPr anchor="ctr"/>
                </a:tc>
                <a:tc>
                  <a:txBody>
                    <a:bodyPr/>
                    <a:lstStyle/>
                    <a:p>
                      <a:r>
                        <a:rPr lang="en-US" sz="1100" dirty="0">
                          <a:latin typeface="Arial" panose="020B0604020202020204" pitchFamily="34" charset="0"/>
                          <a:cs typeface="Arial" panose="020B0604020202020204" pitchFamily="34" charset="0"/>
                        </a:rPr>
                        <a:t>Students performing at the proficient level demonstrate adequate competency over the knowledge, skills, and abilities that met the requirements for their grade level associated with academic readiness for college and careers in the subject area.</a:t>
                      </a:r>
                    </a:p>
                  </a:txBody>
                  <a:tcPr anchor="ctr"/>
                </a:tc>
                <a:extLst>
                  <a:ext uri="{0D108BD9-81ED-4DB2-BD59-A6C34878D82A}">
                    <a16:rowId xmlns:a16="http://schemas.microsoft.com/office/drawing/2014/main" val="2160355844"/>
                  </a:ext>
                </a:extLst>
              </a:tr>
              <a:tr h="259729">
                <a:tc>
                  <a:txBody>
                    <a:bodyPr/>
                    <a:lstStyle/>
                    <a:p>
                      <a:r>
                        <a:rPr lang="en-US" sz="1100" b="1" i="1" dirty="0">
                          <a:latin typeface="Arial" panose="020B0604020202020204" pitchFamily="34" charset="0"/>
                          <a:cs typeface="Arial" panose="020B0604020202020204" pitchFamily="34" charset="0"/>
                        </a:rPr>
                        <a:t>Not-Yet-Proficient</a:t>
                      </a:r>
                    </a:p>
                  </a:txBody>
                  <a:tcPr anchor="ctr"/>
                </a:tc>
                <a:tc>
                  <a:txBody>
                    <a:bodyPr/>
                    <a:lstStyle/>
                    <a:p>
                      <a:r>
                        <a:rPr lang="en-US" sz="1100" dirty="0">
                          <a:latin typeface="Arial" panose="020B0604020202020204" pitchFamily="34" charset="0"/>
                          <a:cs typeface="Arial" panose="020B0604020202020204" pitchFamily="34" charset="0"/>
                        </a:rPr>
                        <a:t>Students performing at the not-yet-proficient level have not yet demonstrated the knowledge and skills to be classified as Proficient.</a:t>
                      </a:r>
                    </a:p>
                  </a:txBody>
                  <a:tcPr anchor="ctr"/>
                </a:tc>
                <a:extLst>
                  <a:ext uri="{0D108BD9-81ED-4DB2-BD59-A6C34878D82A}">
                    <a16:rowId xmlns:a16="http://schemas.microsoft.com/office/drawing/2014/main" val="3442035352"/>
                  </a:ext>
                </a:extLst>
              </a:tr>
            </a:tbl>
          </a:graphicData>
        </a:graphic>
      </p:graphicFrame>
      <p:pic>
        <p:nvPicPr>
          <p:cNvPr id="3" name="Picture 2">
            <a:extLst>
              <a:ext uri="{FF2B5EF4-FFF2-40B4-BE49-F238E27FC236}">
                <a16:creationId xmlns:a16="http://schemas.microsoft.com/office/drawing/2014/main" id="{77604F5C-25D8-4650-98E5-F9F9B0DD46E3}"/>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41425" y="882546"/>
            <a:ext cx="11309149" cy="436160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9482177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F04DC-2A22-4ED6-92AD-7A7F0D8020FD}"/>
              </a:ext>
            </a:extLst>
          </p:cNvPr>
          <p:cNvSpPr>
            <a:spLocks noGrp="1"/>
          </p:cNvSpPr>
          <p:nvPr>
            <p:ph type="title"/>
          </p:nvPr>
        </p:nvSpPr>
        <p:spPr>
          <a:xfrm>
            <a:off x="441426" y="171939"/>
            <a:ext cx="11309148" cy="425987"/>
          </a:xfrm>
        </p:spPr>
        <p:txBody>
          <a:bodyPr>
            <a:noAutofit/>
          </a:bodyPr>
          <a:lstStyle/>
          <a:p>
            <a:pPr algn="ctr"/>
            <a:r>
              <a:rPr lang="en-US" sz="1800" dirty="0"/>
              <a:t>SPECIAL POPULATIONS – PERKINS V SEC. 113. [20 U.S.C. 2323] ACCOUNTABILITY</a:t>
            </a:r>
          </a:p>
        </p:txBody>
      </p:sp>
      <p:pic>
        <p:nvPicPr>
          <p:cNvPr id="2058" name="Rectangle 6">
            <a:extLst>
              <a:ext uri="{FF2B5EF4-FFF2-40B4-BE49-F238E27FC236}">
                <a16:creationId xmlns:a16="http://schemas.microsoft.com/office/drawing/2014/main" id="{69976D73-CF89-42BE-9BBC-6B1E9EC70DCB}"/>
              </a:ext>
              <a:ext uri="{C183D7F6-B498-43B3-948B-1728B52AA6E4}">
                <adec:decorative xmlns:adec="http://schemas.microsoft.com/office/drawing/2017/decorative" val="1"/>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53425" y="106064050"/>
            <a:ext cx="40489188" cy="1480661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a:extLst>
              <a:ext uri="{FF2B5EF4-FFF2-40B4-BE49-F238E27FC236}">
                <a16:creationId xmlns:a16="http://schemas.microsoft.com/office/drawing/2014/main" id="{C42EDCFD-9CF2-6057-896A-68EB83186659}"/>
              </a:ext>
            </a:extLst>
          </p:cNvPr>
          <p:cNvGraphicFramePr>
            <a:graphicFrameLocks noGrp="1"/>
          </p:cNvGraphicFramePr>
          <p:nvPr>
            <p:extLst>
              <p:ext uri="{D42A27DB-BD31-4B8C-83A1-F6EECF244321}">
                <p14:modId xmlns:p14="http://schemas.microsoft.com/office/powerpoint/2010/main" val="1614808580"/>
              </p:ext>
            </p:extLst>
          </p:nvPr>
        </p:nvGraphicFramePr>
        <p:xfrm>
          <a:off x="276045" y="862642"/>
          <a:ext cx="11680166" cy="5736570"/>
        </p:xfrm>
        <a:graphic>
          <a:graphicData uri="http://schemas.openxmlformats.org/drawingml/2006/table">
            <a:tbl>
              <a:tblPr firstRow="1" bandRow="1">
                <a:tableStyleId>{9D7B26C5-4107-4FEC-AEDC-1716B250A1EF}</a:tableStyleId>
              </a:tblPr>
              <a:tblGrid>
                <a:gridCol w="11680166">
                  <a:extLst>
                    <a:ext uri="{9D8B030D-6E8A-4147-A177-3AD203B41FA5}">
                      <a16:colId xmlns:a16="http://schemas.microsoft.com/office/drawing/2014/main" val="2040164451"/>
                    </a:ext>
                  </a:extLst>
                </a:gridCol>
              </a:tblGrid>
              <a:tr h="464735">
                <a:tc>
                  <a:txBody>
                    <a:bodyPr/>
                    <a:lstStyle/>
                    <a:p>
                      <a:pPr lvl="1" algn="l" fontAlgn="ctr"/>
                      <a:r>
                        <a:rPr lang="en-US" sz="1200" u="sng" strike="noStrike" dirty="0">
                          <a:solidFill>
                            <a:schemeClr val="accent1"/>
                          </a:solidFill>
                          <a:effectLst/>
                          <a:hlinkClick r:id="rId3">
                            <a:extLst>
                              <a:ext uri="{A12FA001-AC4F-418D-AE19-62706E023703}">
                                <ahyp:hlinkClr xmlns:ahyp="http://schemas.microsoft.com/office/drawing/2018/hyperlinkcolor" val="tx"/>
                              </a:ext>
                            </a:extLst>
                          </a:hlinkClick>
                        </a:rPr>
                        <a:t>Perkins V Special Populations Definitions:</a:t>
                      </a:r>
                      <a:endParaRPr lang="en-US" sz="1200" b="1" i="0" u="sng" strike="noStrike" dirty="0">
                        <a:solidFill>
                          <a:schemeClr val="accent1"/>
                        </a:solidFill>
                        <a:effectLst/>
                        <a:latin typeface="Arial" panose="020B0604020202020204" pitchFamily="34" charset="0"/>
                        <a:cs typeface="Arial" panose="020B0604020202020204" pitchFamily="34" charset="0"/>
                      </a:endParaRPr>
                    </a:p>
                  </a:txBody>
                  <a:tcPr marL="6221" marR="6221" marT="6221" marB="0" anchor="ctr"/>
                </a:tc>
                <a:extLst>
                  <a:ext uri="{0D108BD9-81ED-4DB2-BD59-A6C34878D82A}">
                    <a16:rowId xmlns:a16="http://schemas.microsoft.com/office/drawing/2014/main" val="1199926662"/>
                  </a:ext>
                </a:extLst>
              </a:tr>
              <a:tr h="566395">
                <a:tc>
                  <a:txBody>
                    <a:bodyPr/>
                    <a:lstStyle/>
                    <a:p>
                      <a:pPr lvl="1" algn="l" fontAlgn="ctr"/>
                      <a:r>
                        <a:rPr lang="en-US" sz="1200" u="none" strike="noStrike" dirty="0">
                          <a:effectLst/>
                        </a:rPr>
                        <a:t>1. (A) individuals with disabilities;</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6221" marR="6221" marT="6221" marB="0" anchor="ctr"/>
                </a:tc>
                <a:extLst>
                  <a:ext uri="{0D108BD9-81ED-4DB2-BD59-A6C34878D82A}">
                    <a16:rowId xmlns:a16="http://schemas.microsoft.com/office/drawing/2014/main" val="969788433"/>
                  </a:ext>
                </a:extLst>
              </a:tr>
              <a:tr h="493780">
                <a:tc>
                  <a:txBody>
                    <a:bodyPr/>
                    <a:lstStyle/>
                    <a:p>
                      <a:pPr lvl="1" algn="l" fontAlgn="ctr"/>
                      <a:r>
                        <a:rPr lang="en-US" sz="1200" u="none" strike="noStrike">
                          <a:effectLst/>
                        </a:rPr>
                        <a:t>2. (B) individuals from economically disadvantaged families, including low-income youth and adults;</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6221" marR="6221" marT="6221" marB="0" anchor="ctr"/>
                </a:tc>
                <a:extLst>
                  <a:ext uri="{0D108BD9-81ED-4DB2-BD59-A6C34878D82A}">
                    <a16:rowId xmlns:a16="http://schemas.microsoft.com/office/drawing/2014/main" val="3196939753"/>
                  </a:ext>
                </a:extLst>
              </a:tr>
              <a:tr h="421166">
                <a:tc>
                  <a:txBody>
                    <a:bodyPr/>
                    <a:lstStyle/>
                    <a:p>
                      <a:pPr lvl="1" algn="l" fontAlgn="ctr"/>
                      <a:r>
                        <a:rPr lang="en-US" sz="1200" u="none" strike="noStrike" dirty="0">
                          <a:effectLst/>
                        </a:rPr>
                        <a:t>3. (C) individuals preparing for non-traditional fields;</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6221" marR="6221" marT="6221" marB="0" anchor="ctr"/>
                </a:tc>
                <a:extLst>
                  <a:ext uri="{0D108BD9-81ED-4DB2-BD59-A6C34878D82A}">
                    <a16:rowId xmlns:a16="http://schemas.microsoft.com/office/drawing/2014/main" val="4294654851"/>
                  </a:ext>
                </a:extLst>
              </a:tr>
              <a:tr h="421166">
                <a:tc>
                  <a:txBody>
                    <a:bodyPr/>
                    <a:lstStyle/>
                    <a:p>
                      <a:pPr lvl="1" algn="l" fontAlgn="ctr"/>
                      <a:r>
                        <a:rPr lang="en-US" sz="1200" u="none" strike="noStrike" dirty="0">
                          <a:effectLst/>
                        </a:rPr>
                        <a:t>4. (D) single parents, including single pregnant women;</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6221" marR="6221" marT="6221" marB="0" anchor="ctr"/>
                </a:tc>
                <a:extLst>
                  <a:ext uri="{0D108BD9-81ED-4DB2-BD59-A6C34878D82A}">
                    <a16:rowId xmlns:a16="http://schemas.microsoft.com/office/drawing/2014/main" val="2486849602"/>
                  </a:ext>
                </a:extLst>
              </a:tr>
              <a:tr h="421166">
                <a:tc>
                  <a:txBody>
                    <a:bodyPr/>
                    <a:lstStyle/>
                    <a:p>
                      <a:pPr lvl="1" algn="l" fontAlgn="ctr"/>
                      <a:r>
                        <a:rPr lang="en-US" sz="1200" u="none" strike="noStrike">
                          <a:effectLst/>
                        </a:rPr>
                        <a:t>5. (E) out-of-workforce individuals (postsecondary only);</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6221" marR="6221" marT="6221" marB="0" anchor="ctr"/>
                </a:tc>
                <a:extLst>
                  <a:ext uri="{0D108BD9-81ED-4DB2-BD59-A6C34878D82A}">
                    <a16:rowId xmlns:a16="http://schemas.microsoft.com/office/drawing/2014/main" val="2400358135"/>
                  </a:ext>
                </a:extLst>
              </a:tr>
              <a:tr h="421166">
                <a:tc>
                  <a:txBody>
                    <a:bodyPr/>
                    <a:lstStyle/>
                    <a:p>
                      <a:pPr lvl="1" algn="l" fontAlgn="ctr"/>
                      <a:r>
                        <a:rPr lang="en-US" sz="1200" u="none" strike="noStrike">
                          <a:effectLst/>
                        </a:rPr>
                        <a:t>6. (F) English learners;</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6221" marR="6221" marT="6221" marB="0" anchor="ctr"/>
                </a:tc>
                <a:extLst>
                  <a:ext uri="{0D108BD9-81ED-4DB2-BD59-A6C34878D82A}">
                    <a16:rowId xmlns:a16="http://schemas.microsoft.com/office/drawing/2014/main" val="3296072349"/>
                  </a:ext>
                </a:extLst>
              </a:tr>
              <a:tr h="421166">
                <a:tc>
                  <a:txBody>
                    <a:bodyPr/>
                    <a:lstStyle/>
                    <a:p>
                      <a:pPr lvl="1" algn="l" fontAlgn="ctr"/>
                      <a:r>
                        <a:rPr lang="en-US" sz="1200" u="none" strike="noStrike">
                          <a:effectLst/>
                        </a:rPr>
                        <a:t>7. (G) homeless individuals described in section 725 of the McKinney-Vento Homeless Assistance Act (42 U.S.C. 11434a);</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6221" marR="6221" marT="6221" marB="0" anchor="ctr"/>
                </a:tc>
                <a:extLst>
                  <a:ext uri="{0D108BD9-81ED-4DB2-BD59-A6C34878D82A}">
                    <a16:rowId xmlns:a16="http://schemas.microsoft.com/office/drawing/2014/main" val="337146937"/>
                  </a:ext>
                </a:extLst>
              </a:tr>
              <a:tr h="421166">
                <a:tc>
                  <a:txBody>
                    <a:bodyPr/>
                    <a:lstStyle/>
                    <a:p>
                      <a:pPr lvl="1" algn="l" fontAlgn="ctr"/>
                      <a:r>
                        <a:rPr lang="en-US" sz="1200" u="none" strike="noStrike" dirty="0">
                          <a:effectLst/>
                        </a:rPr>
                        <a:t>8. (H) youth who are in, or have aged out of, the foster care system; and</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6221" marR="6221" marT="6221" marB="0" anchor="ctr"/>
                </a:tc>
                <a:extLst>
                  <a:ext uri="{0D108BD9-81ED-4DB2-BD59-A6C34878D82A}">
                    <a16:rowId xmlns:a16="http://schemas.microsoft.com/office/drawing/2014/main" val="4283332310"/>
                  </a:ext>
                </a:extLst>
              </a:tr>
              <a:tr h="421166">
                <a:tc>
                  <a:txBody>
                    <a:bodyPr/>
                    <a:lstStyle/>
                    <a:p>
                      <a:pPr lvl="1" algn="l" fontAlgn="ctr"/>
                      <a:r>
                        <a:rPr lang="en-US" sz="1200" u="none" strike="noStrike" dirty="0">
                          <a:effectLst/>
                        </a:rPr>
                        <a:t>9. (I) youth with a parent who -</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6221" marR="6221" marT="6221" marB="0" anchor="ctr"/>
                </a:tc>
                <a:extLst>
                  <a:ext uri="{0D108BD9-81ED-4DB2-BD59-A6C34878D82A}">
                    <a16:rowId xmlns:a16="http://schemas.microsoft.com/office/drawing/2014/main" val="4151894210"/>
                  </a:ext>
                </a:extLst>
              </a:tr>
              <a:tr h="421166">
                <a:tc>
                  <a:txBody>
                    <a:bodyPr/>
                    <a:lstStyle/>
                    <a:p>
                      <a:pPr lvl="1" algn="l" fontAlgn="ctr"/>
                      <a:r>
                        <a:rPr lang="en-US" sz="1200" u="none" strike="noStrike">
                          <a:effectLst/>
                        </a:rPr>
                        <a:t>(i) is a member of the armed forces (as such term is defined in section 101 (a)(4) of title 10, United States Code); and</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503895" marR="6221" marT="6221" marB="0" anchor="ctr"/>
                </a:tc>
                <a:extLst>
                  <a:ext uri="{0D108BD9-81ED-4DB2-BD59-A6C34878D82A}">
                    <a16:rowId xmlns:a16="http://schemas.microsoft.com/office/drawing/2014/main" val="3813801879"/>
                  </a:ext>
                </a:extLst>
              </a:tr>
              <a:tr h="421166">
                <a:tc>
                  <a:txBody>
                    <a:bodyPr/>
                    <a:lstStyle/>
                    <a:p>
                      <a:pPr lvl="1" algn="l" fontAlgn="ctr"/>
                      <a:r>
                        <a:rPr lang="en-US" sz="1200" u="none" strike="noStrike">
                          <a:effectLst/>
                        </a:rPr>
                        <a:t>(ii) is on active duty (as such term is defined in section 101(d)(1) of such title).</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503895" marR="6221" marT="6221" marB="0" anchor="ctr"/>
                </a:tc>
                <a:extLst>
                  <a:ext uri="{0D108BD9-81ED-4DB2-BD59-A6C34878D82A}">
                    <a16:rowId xmlns:a16="http://schemas.microsoft.com/office/drawing/2014/main" val="831832630"/>
                  </a:ext>
                </a:extLst>
              </a:tr>
              <a:tr h="421166">
                <a:tc>
                  <a:txBody>
                    <a:bodyPr/>
                    <a:lstStyle/>
                    <a:p>
                      <a:pPr lvl="1" algn="l" fontAlgn="ctr"/>
                      <a:r>
                        <a:rPr lang="en-US" sz="1200" u="none" strike="noStrike" dirty="0">
                          <a:effectLst/>
                        </a:rPr>
                        <a:t>10. (J) migrant students (secondary only)</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6221" marR="6221" marT="6221" marB="0" anchor="ctr"/>
                </a:tc>
                <a:extLst>
                  <a:ext uri="{0D108BD9-81ED-4DB2-BD59-A6C34878D82A}">
                    <a16:rowId xmlns:a16="http://schemas.microsoft.com/office/drawing/2014/main" val="1538420616"/>
                  </a:ext>
                </a:extLst>
              </a:tr>
            </a:tbl>
          </a:graphicData>
        </a:graphic>
      </p:graphicFrame>
    </p:spTree>
    <p:extLst>
      <p:ext uri="{BB962C8B-B14F-4D97-AF65-F5344CB8AC3E}">
        <p14:creationId xmlns:p14="http://schemas.microsoft.com/office/powerpoint/2010/main" val="3605430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A9E46-6E5C-4685-B4FA-2A95E816BAF8}"/>
              </a:ext>
            </a:extLst>
          </p:cNvPr>
          <p:cNvSpPr>
            <a:spLocks noGrp="1"/>
          </p:cNvSpPr>
          <p:nvPr>
            <p:ph type="title"/>
          </p:nvPr>
        </p:nvSpPr>
        <p:spPr/>
        <p:txBody>
          <a:bodyPr>
            <a:normAutofit/>
          </a:bodyPr>
          <a:lstStyle/>
          <a:p>
            <a:r>
              <a:rPr lang="en-US" sz="2400" dirty="0"/>
              <a:t>Questions?</a:t>
            </a:r>
          </a:p>
        </p:txBody>
      </p:sp>
      <p:sp>
        <p:nvSpPr>
          <p:cNvPr id="3" name="Content Placeholder 2">
            <a:extLst>
              <a:ext uri="{FF2B5EF4-FFF2-40B4-BE49-F238E27FC236}">
                <a16:creationId xmlns:a16="http://schemas.microsoft.com/office/drawing/2014/main" id="{296393F8-6173-407C-B750-5DA43D3768DE}"/>
              </a:ext>
            </a:extLst>
          </p:cNvPr>
          <p:cNvSpPr>
            <a:spLocks noGrp="1"/>
          </p:cNvSpPr>
          <p:nvPr>
            <p:ph idx="1"/>
          </p:nvPr>
        </p:nvSpPr>
        <p:spPr>
          <a:xfrm>
            <a:off x="276045" y="1026543"/>
            <a:ext cx="11077755" cy="4864092"/>
          </a:xfrm>
        </p:spPr>
        <p:txBody>
          <a:bodyPr>
            <a:normAutofit/>
          </a:bodyPr>
          <a:lstStyle/>
          <a:p>
            <a:pPr marL="0" indent="0">
              <a:lnSpc>
                <a:spcPct val="100000"/>
              </a:lnSpc>
              <a:spcBef>
                <a:spcPts val="0"/>
              </a:spcBef>
              <a:buNone/>
            </a:pPr>
            <a:r>
              <a:rPr lang="en-US" sz="1800" b="1" dirty="0"/>
              <a:t>Jeffrey A. Fletcher, PhD, MPA</a:t>
            </a:r>
            <a:endParaRPr lang="en-US" sz="1800" dirty="0"/>
          </a:p>
          <a:p>
            <a:pPr marL="0" indent="0">
              <a:lnSpc>
                <a:spcPct val="100000"/>
              </a:lnSpc>
              <a:spcBef>
                <a:spcPts val="0"/>
              </a:spcBef>
              <a:buNone/>
            </a:pPr>
            <a:r>
              <a:rPr lang="en-US" sz="1800" dirty="0"/>
              <a:t>IowaGrants Lead, CTE/Perkins V Accountability, Monitoring, Reporting</a:t>
            </a:r>
          </a:p>
          <a:p>
            <a:pPr marL="0" indent="0">
              <a:lnSpc>
                <a:spcPct val="100000"/>
              </a:lnSpc>
              <a:spcBef>
                <a:spcPts val="0"/>
              </a:spcBef>
              <a:buNone/>
            </a:pPr>
            <a:r>
              <a:rPr lang="en-US" sz="1800" dirty="0"/>
              <a:t>Iowa Department of Education – Bureau of Career &amp; Technical Education</a:t>
            </a:r>
          </a:p>
          <a:p>
            <a:pPr marL="0" indent="0">
              <a:lnSpc>
                <a:spcPct val="100000"/>
              </a:lnSpc>
              <a:spcBef>
                <a:spcPts val="0"/>
              </a:spcBef>
              <a:buNone/>
            </a:pPr>
            <a:r>
              <a:rPr lang="en-US" sz="1800" dirty="0"/>
              <a:t>Grimes State Office Building</a:t>
            </a:r>
          </a:p>
          <a:p>
            <a:pPr marL="0" indent="0">
              <a:lnSpc>
                <a:spcPct val="100000"/>
              </a:lnSpc>
              <a:spcBef>
                <a:spcPts val="0"/>
              </a:spcBef>
              <a:buNone/>
            </a:pPr>
            <a:r>
              <a:rPr lang="en-US" sz="1800" dirty="0"/>
              <a:t>(515) 321-7309</a:t>
            </a:r>
            <a:br>
              <a:rPr lang="en-US" sz="1800" dirty="0"/>
            </a:br>
            <a:r>
              <a:rPr lang="en-US" sz="1800" dirty="0">
                <a:hlinkClick r:id="rId2"/>
              </a:rPr>
              <a:t>Jeffrey.Fletcher@iowa.gov</a:t>
            </a:r>
            <a:endParaRPr lang="en-US" sz="1800" dirty="0"/>
          </a:p>
          <a:p>
            <a:pPr marL="0" indent="0">
              <a:lnSpc>
                <a:spcPct val="100000"/>
              </a:lnSpc>
              <a:spcBef>
                <a:spcPts val="0"/>
              </a:spcBef>
              <a:buNone/>
            </a:pPr>
            <a:endParaRPr lang="en-US" sz="1800" dirty="0"/>
          </a:p>
          <a:p>
            <a:pPr marL="0" indent="0">
              <a:lnSpc>
                <a:spcPct val="100000"/>
              </a:lnSpc>
              <a:spcBef>
                <a:spcPts val="0"/>
              </a:spcBef>
              <a:buNone/>
            </a:pPr>
            <a:endParaRPr lang="en-US" sz="1800" dirty="0"/>
          </a:p>
          <a:p>
            <a:pPr marL="0" indent="0">
              <a:lnSpc>
                <a:spcPct val="100000"/>
              </a:lnSpc>
              <a:spcBef>
                <a:spcPts val="0"/>
              </a:spcBef>
              <a:buNone/>
            </a:pPr>
            <a:r>
              <a:rPr lang="en-US" sz="1800" b="1" dirty="0"/>
              <a:t>Jason Crowley</a:t>
            </a:r>
          </a:p>
          <a:p>
            <a:pPr marL="0" indent="0">
              <a:lnSpc>
                <a:spcPct val="100000"/>
              </a:lnSpc>
              <a:spcBef>
                <a:spcPts val="0"/>
              </a:spcBef>
              <a:buNone/>
            </a:pPr>
            <a:r>
              <a:rPr lang="en-US" sz="1800" dirty="0"/>
              <a:t>Iowa School Performance Profiles (ISPP), Federal ESSA/ESEA Accountability </a:t>
            </a:r>
          </a:p>
          <a:p>
            <a:pPr marL="0" indent="0">
              <a:lnSpc>
                <a:spcPct val="100000"/>
              </a:lnSpc>
              <a:spcBef>
                <a:spcPts val="0"/>
              </a:spcBef>
              <a:buNone/>
            </a:pPr>
            <a:r>
              <a:rPr lang="en-US" sz="1800" dirty="0"/>
              <a:t>Iowa Department of Education - Bureau of Performance &amp; Analytics</a:t>
            </a:r>
          </a:p>
          <a:p>
            <a:pPr marL="0" indent="0">
              <a:lnSpc>
                <a:spcPct val="100000"/>
              </a:lnSpc>
              <a:spcBef>
                <a:spcPts val="0"/>
              </a:spcBef>
              <a:buNone/>
            </a:pPr>
            <a:r>
              <a:rPr lang="en-US" sz="1800" dirty="0"/>
              <a:t>Grimes State Office Building</a:t>
            </a:r>
          </a:p>
          <a:p>
            <a:pPr marL="0" indent="0">
              <a:lnSpc>
                <a:spcPct val="100000"/>
              </a:lnSpc>
              <a:spcBef>
                <a:spcPts val="0"/>
              </a:spcBef>
              <a:buNone/>
            </a:pPr>
            <a:r>
              <a:rPr lang="en-US" sz="1800" dirty="0"/>
              <a:t>(515) 336-3923 </a:t>
            </a:r>
          </a:p>
          <a:p>
            <a:pPr marL="0" indent="0">
              <a:lnSpc>
                <a:spcPct val="100000"/>
              </a:lnSpc>
              <a:spcBef>
                <a:spcPts val="0"/>
              </a:spcBef>
              <a:buNone/>
            </a:pPr>
            <a:r>
              <a:rPr lang="en-US" sz="1800" dirty="0">
                <a:hlinkClick r:id="rId3"/>
              </a:rPr>
              <a:t>Jason.Crowley@iowa.gov</a:t>
            </a:r>
            <a:r>
              <a:rPr lang="en-US" sz="1800" dirty="0"/>
              <a:t> </a:t>
            </a:r>
          </a:p>
          <a:p>
            <a:endParaRPr lang="en-US" dirty="0"/>
          </a:p>
        </p:txBody>
      </p:sp>
    </p:spTree>
    <p:extLst>
      <p:ext uri="{BB962C8B-B14F-4D97-AF65-F5344CB8AC3E}">
        <p14:creationId xmlns:p14="http://schemas.microsoft.com/office/powerpoint/2010/main" val="2683828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2972" y="65289"/>
            <a:ext cx="10515600" cy="849112"/>
          </a:xfrm>
        </p:spPr>
        <p:txBody>
          <a:bodyPr>
            <a:normAutofit/>
          </a:bodyPr>
          <a:lstStyle/>
          <a:p>
            <a:pPr algn="ctr"/>
            <a:r>
              <a:rPr lang="en-US" sz="1400" b="1" dirty="0">
                <a:latin typeface="Arial" panose="020B0604020202020204" pitchFamily="34" charset="0"/>
                <a:cs typeface="Arial" panose="020B0604020202020204" pitchFamily="34" charset="0"/>
              </a:rPr>
              <a:t>1S1: Four-Year Graduation Rate</a:t>
            </a:r>
            <a:br>
              <a:rPr lang="en-US" sz="1200" b="1" dirty="0">
                <a:latin typeface="Arial" panose="020B0604020202020204" pitchFamily="34" charset="0"/>
                <a:cs typeface="Arial" panose="020B0604020202020204" pitchFamily="34" charset="0"/>
              </a:rPr>
            </a:br>
            <a:r>
              <a:rPr lang="en-US" sz="1200" b="1" i="1" dirty="0">
                <a:latin typeface="Arial" panose="020B0604020202020204" pitchFamily="34" charset="0"/>
                <a:cs typeface="Arial" panose="020B0604020202020204" pitchFamily="34" charset="0"/>
              </a:rPr>
              <a:t>In the reporting year…</a:t>
            </a:r>
            <a:r>
              <a:rPr lang="en-US" sz="1200" i="1" dirty="0"/>
              <a:t>The percentage of CTE concentrators who graduate high school, as measured by the four-year adjusted cohort graduation rate (defined in section 8101 of the Elementary and Secondary Education Act of 1965).</a:t>
            </a:r>
            <a:br>
              <a:rPr lang="en-US" sz="1200" i="1" dirty="0"/>
            </a:br>
            <a:r>
              <a:rPr lang="en-US" sz="1200" b="1" i="1" dirty="0">
                <a:latin typeface="Arial" panose="020B0604020202020204" pitchFamily="34" charset="0"/>
                <a:cs typeface="Arial" panose="020B0604020202020204" pitchFamily="34" charset="0"/>
              </a:rPr>
              <a:t> </a:t>
            </a:r>
          </a:p>
        </p:txBody>
      </p:sp>
      <p:sp>
        <p:nvSpPr>
          <p:cNvPr id="6" name="Content Placeholder 5"/>
          <p:cNvSpPr>
            <a:spLocks noGrp="1" noChangeAspect="1"/>
          </p:cNvSpPr>
          <p:nvPr>
            <p:ph idx="1"/>
          </p:nvPr>
        </p:nvSpPr>
        <p:spPr>
          <a:xfrm>
            <a:off x="6873663" y="3155726"/>
            <a:ext cx="1371600" cy="1371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p>
            <a:pPr marL="0" indent="0" algn="ctr">
              <a:buNone/>
            </a:pPr>
            <a:r>
              <a:rPr lang="en-US" sz="1200" b="1" dirty="0">
                <a:latin typeface="Arial" panose="020B0604020202020204" pitchFamily="34" charset="0"/>
                <a:cs typeface="Arial" panose="020B0604020202020204" pitchFamily="34" charset="0"/>
              </a:rPr>
              <a:t>CTE Concentrator</a:t>
            </a:r>
          </a:p>
        </p:txBody>
      </p:sp>
      <p:sp>
        <p:nvSpPr>
          <p:cNvPr id="7" name="Content Placeholder 5"/>
          <p:cNvSpPr txBox="1">
            <a:spLocks noChangeAspect="1"/>
          </p:cNvSpPr>
          <p:nvPr/>
        </p:nvSpPr>
        <p:spPr>
          <a:xfrm>
            <a:off x="4169377" y="3164130"/>
            <a:ext cx="1371600" cy="1371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sz="1200" b="1" dirty="0">
                <a:latin typeface="Arial" panose="020B0604020202020204" pitchFamily="34" charset="0"/>
                <a:cs typeface="Arial" panose="020B0604020202020204" pitchFamily="34" charset="0"/>
              </a:rPr>
              <a:t>State </a:t>
            </a:r>
            <a:r>
              <a:rPr lang="en-US" sz="1200" b="1" dirty="0">
                <a:solidFill>
                  <a:srgbClr val="92D05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Grad Rate</a:t>
            </a:r>
            <a:r>
              <a:rPr lang="en-US" sz="1200" b="1" dirty="0">
                <a:solidFill>
                  <a:srgbClr val="92D050"/>
                </a:solidFill>
                <a:latin typeface="Arial" panose="020B0604020202020204" pitchFamily="34" charset="0"/>
                <a:cs typeface="Arial" panose="020B0604020202020204" pitchFamily="34" charset="0"/>
              </a:rPr>
              <a:t> </a:t>
            </a:r>
            <a:r>
              <a:rPr lang="en-US" sz="1200" b="1" dirty="0">
                <a:latin typeface="Arial" panose="020B0604020202020204" pitchFamily="34" charset="0"/>
                <a:cs typeface="Arial" panose="020B0604020202020204" pitchFamily="34" charset="0"/>
              </a:rPr>
              <a:t>Cohort Member</a:t>
            </a:r>
          </a:p>
        </p:txBody>
      </p:sp>
      <p:sp>
        <p:nvSpPr>
          <p:cNvPr id="8" name="Content Placeholder 5"/>
          <p:cNvSpPr txBox="1">
            <a:spLocks noChangeAspect="1"/>
          </p:cNvSpPr>
          <p:nvPr/>
        </p:nvSpPr>
        <p:spPr>
          <a:xfrm>
            <a:off x="4169377" y="1296687"/>
            <a:ext cx="1352398" cy="13523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sz="1200" b="1" dirty="0">
                <a:latin typeface="Arial" panose="020B0604020202020204" pitchFamily="34" charset="0"/>
                <a:cs typeface="Arial" panose="020B0604020202020204" pitchFamily="34" charset="0"/>
              </a:rPr>
              <a:t>State </a:t>
            </a:r>
            <a:r>
              <a:rPr lang="en-US" sz="1200" b="1" dirty="0">
                <a:solidFill>
                  <a:srgbClr val="92D05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Grad Rate</a:t>
            </a:r>
            <a:r>
              <a:rPr lang="en-US" sz="1200" b="1" dirty="0">
                <a:solidFill>
                  <a:srgbClr val="92D050"/>
                </a:solidFill>
                <a:latin typeface="Arial" panose="020B0604020202020204" pitchFamily="34" charset="0"/>
                <a:cs typeface="Arial" panose="020B0604020202020204" pitchFamily="34" charset="0"/>
              </a:rPr>
              <a:t> </a:t>
            </a:r>
            <a:r>
              <a:rPr lang="en-US" sz="1200" b="1" dirty="0">
                <a:latin typeface="Arial" panose="020B0604020202020204" pitchFamily="34" charset="0"/>
                <a:cs typeface="Arial" panose="020B0604020202020204" pitchFamily="34" charset="0"/>
              </a:rPr>
              <a:t>Cohort Member</a:t>
            </a:r>
          </a:p>
        </p:txBody>
      </p:sp>
      <p:sp>
        <p:nvSpPr>
          <p:cNvPr id="9" name="Content Placeholder 5"/>
          <p:cNvSpPr txBox="1">
            <a:spLocks noChangeAspect="1"/>
          </p:cNvSpPr>
          <p:nvPr/>
        </p:nvSpPr>
        <p:spPr>
          <a:xfrm>
            <a:off x="6854461" y="1319766"/>
            <a:ext cx="1352398" cy="13523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CTE Concentrator</a:t>
            </a:r>
          </a:p>
        </p:txBody>
      </p:sp>
      <p:sp>
        <p:nvSpPr>
          <p:cNvPr id="10" name="Content Placeholder 5"/>
          <p:cNvSpPr txBox="1">
            <a:spLocks noChangeAspect="1"/>
          </p:cNvSpPr>
          <p:nvPr/>
        </p:nvSpPr>
        <p:spPr>
          <a:xfrm>
            <a:off x="9779089" y="1314963"/>
            <a:ext cx="1352398" cy="1352398"/>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Graduated from High School with a Regular Diploma</a:t>
            </a:r>
          </a:p>
        </p:txBody>
      </p:sp>
      <p:sp>
        <p:nvSpPr>
          <p:cNvPr id="11" name="Content Placeholder 5"/>
          <p:cNvSpPr txBox="1">
            <a:spLocks noChangeAspect="1"/>
          </p:cNvSpPr>
          <p:nvPr/>
        </p:nvSpPr>
        <p:spPr>
          <a:xfrm>
            <a:off x="1118867" y="1319766"/>
            <a:ext cx="1352398" cy="1352398"/>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sz="1200" b="1" dirty="0">
                <a:latin typeface="Arial" panose="020B0604020202020204" pitchFamily="34" charset="0"/>
                <a:cs typeface="Arial" panose="020B0604020202020204" pitchFamily="34" charset="0"/>
              </a:rPr>
              <a:t>Numerator (# of students who meet all criteria) </a:t>
            </a:r>
          </a:p>
        </p:txBody>
      </p:sp>
      <p:sp>
        <p:nvSpPr>
          <p:cNvPr id="12" name="Content Placeholder 5"/>
          <p:cNvSpPr txBox="1">
            <a:spLocks noChangeAspect="1"/>
          </p:cNvSpPr>
          <p:nvPr/>
        </p:nvSpPr>
        <p:spPr>
          <a:xfrm>
            <a:off x="1118867" y="3164130"/>
            <a:ext cx="1371600" cy="13716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Denominator (# of students who meet all criteria)</a:t>
            </a:r>
          </a:p>
        </p:txBody>
      </p:sp>
      <p:sp>
        <p:nvSpPr>
          <p:cNvPr id="16" name="Equal 15" descr="equals"/>
          <p:cNvSpPr>
            <a:spLocks noChangeAspect="1"/>
          </p:cNvSpPr>
          <p:nvPr/>
        </p:nvSpPr>
        <p:spPr>
          <a:xfrm>
            <a:off x="3011007" y="3549916"/>
            <a:ext cx="259742" cy="270480"/>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200" dirty="0">
              <a:solidFill>
                <a:schemeClr val="tx1"/>
              </a:solidFill>
              <a:latin typeface="Arial" panose="020B0604020202020204" pitchFamily="34" charset="0"/>
              <a:cs typeface="Arial" panose="020B0604020202020204" pitchFamily="34" charset="0"/>
            </a:endParaRPr>
          </a:p>
        </p:txBody>
      </p:sp>
      <p:sp>
        <p:nvSpPr>
          <p:cNvPr id="17" name="Equal 16" descr="equals"/>
          <p:cNvSpPr>
            <a:spLocks noChangeAspect="1"/>
          </p:cNvSpPr>
          <p:nvPr/>
        </p:nvSpPr>
        <p:spPr>
          <a:xfrm>
            <a:off x="3007319" y="1950238"/>
            <a:ext cx="263430" cy="274320"/>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200" dirty="0">
              <a:solidFill>
                <a:schemeClr val="tx1"/>
              </a:solidFill>
              <a:latin typeface="Arial" panose="020B0604020202020204" pitchFamily="34" charset="0"/>
              <a:cs typeface="Arial" panose="020B0604020202020204" pitchFamily="34" charset="0"/>
            </a:endParaRPr>
          </a:p>
        </p:txBody>
      </p:sp>
      <p:cxnSp>
        <p:nvCxnSpPr>
          <p:cNvPr id="19" name="Straight Connector 18" descr="division line"/>
          <p:cNvCxnSpPr>
            <a:cxnSpLocks/>
          </p:cNvCxnSpPr>
          <p:nvPr/>
        </p:nvCxnSpPr>
        <p:spPr>
          <a:xfrm>
            <a:off x="484177" y="2871030"/>
            <a:ext cx="11223636" cy="0"/>
          </a:xfrm>
          <a:prstGeom prst="line">
            <a:avLst/>
          </a:prstGeom>
          <a:ln w="76200"/>
        </p:spPr>
        <p:style>
          <a:lnRef idx="1">
            <a:schemeClr val="dk1"/>
          </a:lnRef>
          <a:fillRef idx="0">
            <a:schemeClr val="dk1"/>
          </a:fillRef>
          <a:effectRef idx="0">
            <a:schemeClr val="dk1"/>
          </a:effectRef>
          <a:fontRef idx="minor">
            <a:schemeClr val="tx1"/>
          </a:fontRef>
        </p:style>
      </p:cxnSp>
      <p:sp>
        <p:nvSpPr>
          <p:cNvPr id="4" name="TextBox 3">
            <a:extLst>
              <a:ext uri="{FF2B5EF4-FFF2-40B4-BE49-F238E27FC236}">
                <a16:creationId xmlns:a16="http://schemas.microsoft.com/office/drawing/2014/main" id="{77929B74-C1FF-48F7-8606-066BE55CB4D9}"/>
              </a:ext>
            </a:extLst>
          </p:cNvPr>
          <p:cNvSpPr txBox="1"/>
          <p:nvPr/>
        </p:nvSpPr>
        <p:spPr>
          <a:xfrm>
            <a:off x="6002904" y="1811557"/>
            <a:ext cx="386521" cy="400110"/>
          </a:xfrm>
          <a:prstGeom prst="rect">
            <a:avLst/>
          </a:prstGeom>
          <a:noFill/>
        </p:spPr>
        <p:txBody>
          <a:bodyPr wrap="square" rtlCol="0">
            <a:spAutoFit/>
          </a:bodyPr>
          <a:lstStyle/>
          <a:p>
            <a:pPr algn="ctr"/>
            <a:r>
              <a:rPr lang="en-US" sz="2000" b="1" dirty="0"/>
              <a:t>&amp;</a:t>
            </a:r>
          </a:p>
        </p:txBody>
      </p:sp>
      <p:sp>
        <p:nvSpPr>
          <p:cNvPr id="18" name="TextBox 17">
            <a:extLst>
              <a:ext uri="{FF2B5EF4-FFF2-40B4-BE49-F238E27FC236}">
                <a16:creationId xmlns:a16="http://schemas.microsoft.com/office/drawing/2014/main" id="{25225EF4-CD63-4916-AA5A-0E1FFACCE9C6}"/>
              </a:ext>
            </a:extLst>
          </p:cNvPr>
          <p:cNvSpPr txBox="1"/>
          <p:nvPr/>
        </p:nvSpPr>
        <p:spPr>
          <a:xfrm>
            <a:off x="8875716" y="1857466"/>
            <a:ext cx="386521" cy="400110"/>
          </a:xfrm>
          <a:prstGeom prst="rect">
            <a:avLst/>
          </a:prstGeom>
          <a:noFill/>
        </p:spPr>
        <p:txBody>
          <a:bodyPr wrap="square" rtlCol="0">
            <a:spAutoFit/>
          </a:bodyPr>
          <a:lstStyle/>
          <a:p>
            <a:pPr algn="ctr"/>
            <a:r>
              <a:rPr lang="en-US" sz="2000" b="1" dirty="0"/>
              <a:t>&amp;</a:t>
            </a:r>
          </a:p>
        </p:txBody>
      </p:sp>
      <p:sp>
        <p:nvSpPr>
          <p:cNvPr id="20" name="TextBox 19">
            <a:extLst>
              <a:ext uri="{FF2B5EF4-FFF2-40B4-BE49-F238E27FC236}">
                <a16:creationId xmlns:a16="http://schemas.microsoft.com/office/drawing/2014/main" id="{4B163233-617D-4D4B-B493-5A780767B7BB}"/>
              </a:ext>
            </a:extLst>
          </p:cNvPr>
          <p:cNvSpPr txBox="1"/>
          <p:nvPr/>
        </p:nvSpPr>
        <p:spPr>
          <a:xfrm>
            <a:off x="6002903" y="3641471"/>
            <a:ext cx="386521" cy="400110"/>
          </a:xfrm>
          <a:prstGeom prst="rect">
            <a:avLst/>
          </a:prstGeom>
          <a:noFill/>
        </p:spPr>
        <p:txBody>
          <a:bodyPr wrap="square" rtlCol="0">
            <a:spAutoFit/>
          </a:bodyPr>
          <a:lstStyle/>
          <a:p>
            <a:pPr algn="ctr"/>
            <a:r>
              <a:rPr lang="en-US" sz="2000" b="1" dirty="0"/>
              <a:t>&amp;</a:t>
            </a:r>
          </a:p>
        </p:txBody>
      </p:sp>
      <p:sp>
        <p:nvSpPr>
          <p:cNvPr id="5" name="TextBox 4">
            <a:extLst>
              <a:ext uri="{FF2B5EF4-FFF2-40B4-BE49-F238E27FC236}">
                <a16:creationId xmlns:a16="http://schemas.microsoft.com/office/drawing/2014/main" id="{08897F57-7BD8-48A5-8CCE-BEDFE2BA5873}"/>
              </a:ext>
            </a:extLst>
          </p:cNvPr>
          <p:cNvSpPr txBox="1"/>
          <p:nvPr/>
        </p:nvSpPr>
        <p:spPr>
          <a:xfrm>
            <a:off x="250948" y="5943132"/>
            <a:ext cx="11223636" cy="646331"/>
          </a:xfrm>
          <a:prstGeom prst="rect">
            <a:avLst/>
          </a:prstGeom>
          <a:noFill/>
        </p:spPr>
        <p:txBody>
          <a:bodyPr wrap="square" rtlCol="0">
            <a:spAutoFit/>
          </a:bodyPr>
          <a:lstStyle/>
          <a:p>
            <a:r>
              <a:rPr lang="en-US" sz="1200" b="1" dirty="0"/>
              <a:t>Numerator</a:t>
            </a:r>
            <a:r>
              <a:rPr lang="en-US" sz="1200" dirty="0"/>
              <a:t> = CTE Concentrators who have graduated from high school with a regular high-school diploma, and are part of the state’s graduation rate cohort. </a:t>
            </a:r>
          </a:p>
          <a:p>
            <a:r>
              <a:rPr lang="en-US" sz="1200" b="1" dirty="0"/>
              <a:t>Denominator</a:t>
            </a:r>
            <a:r>
              <a:rPr lang="en-US" sz="1200" dirty="0"/>
              <a:t> = CTE Concentrators who are part of the state’s graduation rate cohort.</a:t>
            </a:r>
          </a:p>
          <a:p>
            <a:r>
              <a:rPr lang="en-US" sz="1200" b="1" dirty="0"/>
              <a:t>Performance</a:t>
            </a:r>
            <a:r>
              <a:rPr lang="en-US" sz="1200" dirty="0"/>
              <a:t> = The percentage of CTE Concentrators who graduate high-school.</a:t>
            </a:r>
          </a:p>
        </p:txBody>
      </p:sp>
      <p:graphicFrame>
        <p:nvGraphicFramePr>
          <p:cNvPr id="14" name="Table 13">
            <a:extLst>
              <a:ext uri="{FF2B5EF4-FFF2-40B4-BE49-F238E27FC236}">
                <a16:creationId xmlns:a16="http://schemas.microsoft.com/office/drawing/2014/main" id="{DF599131-37BC-2408-792B-98B710C67143}"/>
              </a:ext>
            </a:extLst>
          </p:cNvPr>
          <p:cNvGraphicFramePr>
            <a:graphicFrameLocks noGrp="1"/>
          </p:cNvGraphicFramePr>
          <p:nvPr>
            <p:extLst>
              <p:ext uri="{D42A27DB-BD31-4B8C-83A1-F6EECF244321}">
                <p14:modId xmlns:p14="http://schemas.microsoft.com/office/powerpoint/2010/main" val="2912872967"/>
              </p:ext>
            </p:extLst>
          </p:nvPr>
        </p:nvGraphicFramePr>
        <p:xfrm>
          <a:off x="334993" y="4854297"/>
          <a:ext cx="11522014" cy="846307"/>
        </p:xfrm>
        <a:graphic>
          <a:graphicData uri="http://schemas.openxmlformats.org/drawingml/2006/table">
            <a:tbl>
              <a:tblPr firstRow="1" bandRow="1" bandCol="1">
                <a:tableStyleId>{69012ECD-51FC-41F1-AA8D-1B2483CD663E}</a:tableStyleId>
              </a:tblPr>
              <a:tblGrid>
                <a:gridCol w="2675626">
                  <a:extLst>
                    <a:ext uri="{9D8B030D-6E8A-4147-A177-3AD203B41FA5}">
                      <a16:colId xmlns:a16="http://schemas.microsoft.com/office/drawing/2014/main" val="2736013884"/>
                    </a:ext>
                  </a:extLst>
                </a:gridCol>
                <a:gridCol w="941389">
                  <a:extLst>
                    <a:ext uri="{9D8B030D-6E8A-4147-A177-3AD203B41FA5}">
                      <a16:colId xmlns:a16="http://schemas.microsoft.com/office/drawing/2014/main" val="871681515"/>
                    </a:ext>
                  </a:extLst>
                </a:gridCol>
                <a:gridCol w="1002712">
                  <a:extLst>
                    <a:ext uri="{9D8B030D-6E8A-4147-A177-3AD203B41FA5}">
                      <a16:colId xmlns:a16="http://schemas.microsoft.com/office/drawing/2014/main" val="3378691572"/>
                    </a:ext>
                  </a:extLst>
                </a:gridCol>
                <a:gridCol w="930167">
                  <a:extLst>
                    <a:ext uri="{9D8B030D-6E8A-4147-A177-3AD203B41FA5}">
                      <a16:colId xmlns:a16="http://schemas.microsoft.com/office/drawing/2014/main" val="2221486944"/>
                    </a:ext>
                  </a:extLst>
                </a:gridCol>
                <a:gridCol w="1194424">
                  <a:extLst>
                    <a:ext uri="{9D8B030D-6E8A-4147-A177-3AD203B41FA5}">
                      <a16:colId xmlns:a16="http://schemas.microsoft.com/office/drawing/2014/main" val="4204444695"/>
                    </a:ext>
                  </a:extLst>
                </a:gridCol>
                <a:gridCol w="1194424">
                  <a:extLst>
                    <a:ext uri="{9D8B030D-6E8A-4147-A177-3AD203B41FA5}">
                      <a16:colId xmlns:a16="http://schemas.microsoft.com/office/drawing/2014/main" val="2451326709"/>
                    </a:ext>
                  </a:extLst>
                </a:gridCol>
                <a:gridCol w="1194424">
                  <a:extLst>
                    <a:ext uri="{9D8B030D-6E8A-4147-A177-3AD203B41FA5}">
                      <a16:colId xmlns:a16="http://schemas.microsoft.com/office/drawing/2014/main" val="2265899252"/>
                    </a:ext>
                  </a:extLst>
                </a:gridCol>
                <a:gridCol w="1379979">
                  <a:extLst>
                    <a:ext uri="{9D8B030D-6E8A-4147-A177-3AD203B41FA5}">
                      <a16:colId xmlns:a16="http://schemas.microsoft.com/office/drawing/2014/main" val="2816062362"/>
                    </a:ext>
                  </a:extLst>
                </a:gridCol>
                <a:gridCol w="1008869">
                  <a:extLst>
                    <a:ext uri="{9D8B030D-6E8A-4147-A177-3AD203B41FA5}">
                      <a16:colId xmlns:a16="http://schemas.microsoft.com/office/drawing/2014/main" val="3796365165"/>
                    </a:ext>
                  </a:extLst>
                </a:gridCol>
              </a:tblGrid>
              <a:tr h="301763">
                <a:tc>
                  <a:txBody>
                    <a:bodyPr/>
                    <a:lstStyle/>
                    <a:p>
                      <a:pPr marL="37465" marR="0" algn="ctr">
                        <a:spcBef>
                          <a:spcPts val="5"/>
                        </a:spcBef>
                        <a:spcAft>
                          <a:spcPts val="0"/>
                        </a:spcAft>
                      </a:pPr>
                      <a:r>
                        <a:rPr lang="en-US" sz="1000" b="1" u="none" spc="-10" dirty="0">
                          <a:effectLst/>
                          <a:latin typeface="Arial" panose="020B0604020202020204" pitchFamily="34" charset="0"/>
                          <a:cs typeface="Arial" panose="020B0604020202020204" pitchFamily="34" charset="0"/>
                        </a:rPr>
                        <a:t>Indicator of Performance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86995" marR="0" algn="ctr">
                        <a:spcBef>
                          <a:spcPts val="920"/>
                        </a:spcBef>
                        <a:spcAft>
                          <a:spcPts val="0"/>
                        </a:spcAft>
                      </a:pPr>
                      <a:r>
                        <a:rPr lang="en-US" sz="1000" b="1" u="none" dirty="0">
                          <a:effectLst/>
                          <a:latin typeface="Arial" panose="020B0604020202020204" pitchFamily="34" charset="0"/>
                          <a:cs typeface="Arial" panose="020B0604020202020204" pitchFamily="34" charset="0"/>
                        </a:rPr>
                        <a:t>FY23</a:t>
                      </a:r>
                      <a:r>
                        <a:rPr lang="en-US" sz="1000" b="1" u="none" spc="-5" dirty="0">
                          <a:effectLst/>
                          <a:latin typeface="Arial" panose="020B0604020202020204" pitchFamily="34" charset="0"/>
                          <a:cs typeface="Arial" panose="020B0604020202020204" pitchFamily="34" charset="0"/>
                        </a:rPr>
                        <a:t> </a:t>
                      </a:r>
                      <a:r>
                        <a:rPr lang="en-US" sz="1000" b="1" u="none" spc="-50" dirty="0">
                          <a:effectLst/>
                          <a:latin typeface="Arial" panose="020B0604020202020204" pitchFamily="34" charset="0"/>
                          <a:cs typeface="Arial" panose="020B0604020202020204" pitchFamily="34" charset="0"/>
                        </a:rPr>
                        <a:t>&amp; FY</a:t>
                      </a:r>
                      <a:r>
                        <a:rPr lang="en-US" sz="1000" b="1" u="none" dirty="0">
                          <a:effectLst/>
                          <a:latin typeface="Arial" panose="020B0604020202020204" pitchFamily="34" charset="0"/>
                          <a:cs typeface="Arial" panose="020B0604020202020204" pitchFamily="34" charset="0"/>
                        </a:rPr>
                        <a:t>24</a:t>
                      </a:r>
                      <a:r>
                        <a:rPr lang="en-US" sz="1000" b="1" u="none" spc="-5" dirty="0">
                          <a:effectLst/>
                          <a:latin typeface="Arial" panose="020B0604020202020204" pitchFamily="34" charset="0"/>
                          <a:cs typeface="Arial" panose="020B0604020202020204" pitchFamily="34" charset="0"/>
                        </a:rPr>
                        <a:t> </a:t>
                      </a:r>
                    </a:p>
                    <a:p>
                      <a:pPr marL="69215" marR="0" algn="ctr">
                        <a:lnSpc>
                          <a:spcPts val="1260"/>
                        </a:lnSpc>
                        <a:spcBef>
                          <a:spcPts val="10"/>
                        </a:spcBef>
                        <a:spcAft>
                          <a:spcPts val="0"/>
                        </a:spcAft>
                      </a:pPr>
                      <a:r>
                        <a:rPr lang="en-US" sz="1000" b="1" u="none" spc="-25" dirty="0">
                          <a:effectLst/>
                          <a:latin typeface="Arial" panose="020B0604020202020204" pitchFamily="34" charset="0"/>
                          <a:cs typeface="Arial" panose="020B0604020202020204" pitchFamily="34" charset="0"/>
                        </a:rPr>
                        <a:t>Iowa</a:t>
                      </a:r>
                      <a:endParaRPr lang="en-US" sz="1000" b="1" u="none" dirty="0">
                        <a:effectLst/>
                        <a:latin typeface="Arial" panose="020B0604020202020204" pitchFamily="34" charset="0"/>
                        <a:cs typeface="Arial" panose="020B0604020202020204" pitchFamily="34" charset="0"/>
                      </a:endParaRPr>
                    </a:p>
                    <a:p>
                      <a:pPr marL="36830" marR="0" algn="ctr">
                        <a:lnSpc>
                          <a:spcPts val="1260"/>
                        </a:lnSpc>
                        <a:spcBef>
                          <a:spcPts val="0"/>
                        </a:spcBef>
                        <a:spcAft>
                          <a:spcPts val="0"/>
                        </a:spcAft>
                      </a:pPr>
                      <a:r>
                        <a:rPr lang="en-US" sz="1000" b="1" u="none" spc="-10" dirty="0">
                          <a:effectLst/>
                          <a:latin typeface="Arial" panose="020B0604020202020204" pitchFamily="34" charset="0"/>
                          <a:cs typeface="Arial" panose="020B0604020202020204" pitchFamily="34" charset="0"/>
                        </a:rPr>
                        <a:t>Average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91135" marR="0" indent="-109855" algn="ctr">
                        <a:spcBef>
                          <a:spcPts val="0"/>
                        </a:spcBef>
                        <a:spcAft>
                          <a:spcPts val="0"/>
                        </a:spcAft>
                      </a:pPr>
                      <a:r>
                        <a:rPr lang="en-US" sz="1000" b="1" u="none" spc="-10" dirty="0">
                          <a:effectLst/>
                          <a:latin typeface="Arial" panose="020B0604020202020204" pitchFamily="34" charset="0"/>
                          <a:cs typeface="Arial" panose="020B0604020202020204" pitchFamily="34" charset="0"/>
                        </a:rPr>
                        <a:t>Baseline </a:t>
                      </a:r>
                      <a:r>
                        <a:rPr lang="en-US" sz="1000" b="1" u="none" spc="-20" dirty="0">
                          <a:effectLst/>
                          <a:latin typeface="Arial" panose="020B0604020202020204" pitchFamily="34" charset="0"/>
                          <a:cs typeface="Arial" panose="020B0604020202020204" pitchFamily="34" charset="0"/>
                        </a:rPr>
                        <a:t>Level</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60020" marR="54610" indent="-93345" algn="ctr">
                        <a:spcBef>
                          <a:spcPts val="0"/>
                        </a:spcBef>
                        <a:spcAft>
                          <a:spcPts val="0"/>
                        </a:spcAft>
                      </a:pPr>
                      <a:r>
                        <a:rPr lang="en-US" sz="1000" b="1" u="none" spc="-10" dirty="0">
                          <a:effectLst/>
                          <a:latin typeface="Arial" panose="020B0604020202020204" pitchFamily="34" charset="0"/>
                          <a:cs typeface="Arial" panose="020B0604020202020204" pitchFamily="34" charset="0"/>
                        </a:rPr>
                        <a:t>Growth </a:t>
                      </a:r>
                      <a:r>
                        <a:rPr lang="en-US" sz="1000" b="1" u="none" spc="-20" dirty="0">
                          <a:effectLst/>
                          <a:latin typeface="Arial" panose="020B0604020202020204" pitchFamily="34" charset="0"/>
                          <a:cs typeface="Arial" panose="020B0604020202020204" pitchFamily="34" charset="0"/>
                        </a:rPr>
                        <a:t>Rate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45085" marR="0" algn="ctr">
                        <a:lnSpc>
                          <a:spcPts val="1260"/>
                        </a:lnSpc>
                        <a:spcBef>
                          <a:spcPts val="295"/>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2024-25</a:t>
                      </a:r>
                      <a:endParaRPr lang="en-US" sz="1000" b="1" u="none" dirty="0">
                        <a:effectLst/>
                        <a:latin typeface="Arial" panose="020B0604020202020204" pitchFamily="34" charset="0"/>
                        <a:cs typeface="Arial" panose="020B0604020202020204" pitchFamily="34" charset="0"/>
                      </a:endParaRPr>
                    </a:p>
                    <a:p>
                      <a:pPr marL="110490" marR="0" algn="ctr">
                        <a:lnSpc>
                          <a:spcPts val="1260"/>
                        </a:lnSpc>
                        <a:spcBef>
                          <a:spcPts val="10"/>
                        </a:spcBef>
                        <a:spcAft>
                          <a:spcPts val="0"/>
                        </a:spcAft>
                      </a:pPr>
                      <a:r>
                        <a:rPr lang="en-US" sz="1000" b="1" u="none" spc="-10" dirty="0">
                          <a:effectLst/>
                          <a:latin typeface="Arial" panose="020B0604020202020204" pitchFamily="34" charset="0"/>
                          <a:cs typeface="Arial" panose="020B0604020202020204" pitchFamily="34" charset="0"/>
                        </a:rPr>
                        <a:t>(IA </a:t>
                      </a:r>
                      <a:r>
                        <a:rPr lang="en-US" sz="1000" b="1" u="none" spc="-25" dirty="0">
                          <a:effectLst/>
                          <a:latin typeface="Arial" panose="020B0604020202020204" pitchFamily="34" charset="0"/>
                          <a:cs typeface="Arial" panose="020B0604020202020204" pitchFamily="34" charset="0"/>
                        </a:rPr>
                        <a:t>Perkins V extension </a:t>
                      </a:r>
                      <a:r>
                        <a:rPr lang="en-US" sz="1000" b="1" u="none" spc="-10" dirty="0">
                          <a:effectLst/>
                          <a:latin typeface="Arial" panose="020B0604020202020204" pitchFamily="34" charset="0"/>
                          <a:cs typeface="Arial" panose="020B0604020202020204" pitchFamily="34" charset="0"/>
                        </a:rPr>
                        <a:t>plan)</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0" marR="0" algn="ctr">
                        <a:spcBef>
                          <a:spcPts val="290"/>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2025</a:t>
                      </a:r>
                      <a:r>
                        <a:rPr lang="en-US" sz="1000" b="1" u="none" dirty="0">
                          <a:effectLst/>
                          <a:latin typeface="Arial" panose="020B0604020202020204" pitchFamily="34" charset="0"/>
                          <a:cs typeface="Arial" panose="020B0604020202020204" pitchFamily="34" charset="0"/>
                        </a:rPr>
                        <a:t>-</a:t>
                      </a:r>
                      <a:r>
                        <a:rPr lang="en-US" sz="1000" b="1" u="none" spc="-25" dirty="0">
                          <a:effectLst/>
                          <a:latin typeface="Arial" panose="020B0604020202020204" pitchFamily="34" charset="0"/>
                          <a:cs typeface="Arial" panose="020B0604020202020204" pitchFamily="34" charset="0"/>
                        </a:rPr>
                        <a:t>26</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36830" marR="22860" indent="182880" algn="ctr">
                        <a:spcBef>
                          <a:spcPts val="0"/>
                        </a:spcBef>
                        <a:spcAft>
                          <a:spcPts val="0"/>
                        </a:spcAft>
                      </a:pPr>
                      <a:r>
                        <a:rPr lang="en-US" sz="1000" b="1" u="none" spc="-30" dirty="0">
                          <a:effectLst/>
                          <a:latin typeface="Arial" panose="020B0604020202020204" pitchFamily="34" charset="0"/>
                          <a:cs typeface="Arial" panose="020B0604020202020204" pitchFamily="34" charset="0"/>
                        </a:rPr>
                        <a:t>PY </a:t>
                      </a:r>
                      <a:r>
                        <a:rPr lang="en-US" sz="1000" b="1" u="none" dirty="0">
                          <a:effectLst/>
                          <a:latin typeface="Arial" panose="020B0604020202020204" pitchFamily="34" charset="0"/>
                          <a:cs typeface="Arial" panose="020B0604020202020204" pitchFamily="34" charset="0"/>
                        </a:rPr>
                        <a:t>2026-27</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795" marR="635" algn="ctr">
                        <a:spcBef>
                          <a:spcPts val="0"/>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2027-</a:t>
                      </a:r>
                      <a:r>
                        <a:rPr lang="en-US" sz="1000" b="1" u="none" spc="-25" dirty="0">
                          <a:effectLst/>
                          <a:latin typeface="Arial" panose="020B0604020202020204" pitchFamily="34" charset="0"/>
                          <a:cs typeface="Arial" panose="020B0604020202020204" pitchFamily="34" charset="0"/>
                        </a:rPr>
                        <a:t>28</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34620" marR="121285" indent="85090" algn="ctr">
                        <a:spcBef>
                          <a:spcPts val="920"/>
                        </a:spcBef>
                        <a:spcAft>
                          <a:spcPts val="0"/>
                        </a:spcAft>
                      </a:pPr>
                      <a:r>
                        <a:rPr lang="en-US" sz="1000" b="1" u="none" spc="-30" dirty="0">
                          <a:effectLst/>
                          <a:latin typeface="Arial" panose="020B0604020202020204" pitchFamily="34" charset="0"/>
                          <a:cs typeface="Arial" panose="020B0604020202020204" pitchFamily="34" charset="0"/>
                        </a:rPr>
                        <a:t>PY </a:t>
                      </a:r>
                      <a:r>
                        <a:rPr lang="en-US" sz="1000" b="1" u="none" spc="-10" dirty="0">
                          <a:effectLst/>
                          <a:latin typeface="Arial" panose="020B0604020202020204" pitchFamily="34" charset="0"/>
                          <a:cs typeface="Arial" panose="020B0604020202020204" pitchFamily="34" charset="0"/>
                        </a:rPr>
                        <a:t>2028-</a:t>
                      </a:r>
                      <a:r>
                        <a:rPr lang="en-US" sz="1000" b="1" u="none" spc="-20" dirty="0">
                          <a:effectLst/>
                          <a:latin typeface="Arial" panose="020B0604020202020204" pitchFamily="34" charset="0"/>
                          <a:cs typeface="Arial" panose="020B0604020202020204" pitchFamily="34" charset="0"/>
                        </a:rPr>
                        <a:t>29</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extLst>
                  <a:ext uri="{0D108BD9-81ED-4DB2-BD59-A6C34878D82A}">
                    <a16:rowId xmlns:a16="http://schemas.microsoft.com/office/drawing/2014/main" val="3650823520"/>
                  </a:ext>
                </a:extLst>
              </a:tr>
              <a:tr h="363389">
                <a:tc>
                  <a:txBody>
                    <a:bodyPr/>
                    <a:lstStyle/>
                    <a:p>
                      <a:pPr marL="37465" marR="638810">
                        <a:spcBef>
                          <a:spcPts val="295"/>
                        </a:spcBef>
                        <a:spcAft>
                          <a:spcPts val="0"/>
                        </a:spcAft>
                      </a:pPr>
                      <a:r>
                        <a:rPr lang="en-US" sz="1000" dirty="0">
                          <a:latin typeface="Arial" panose="020B0604020202020204" pitchFamily="34" charset="0"/>
                          <a:cs typeface="Arial" panose="020B0604020202020204" pitchFamily="34" charset="0"/>
                        </a:rPr>
                        <a:t>1S1: Four-year Graduation Rate</a:t>
                      </a:r>
                    </a:p>
                  </a:txBody>
                  <a:tcPr marL="0" marR="0" marT="0" marB="0" anchor="ctr"/>
                </a:tc>
                <a:tc>
                  <a:txBody>
                    <a:bodyPr/>
                    <a:lstStyle/>
                    <a:p>
                      <a:pPr marL="8255" marR="2540"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94.86%</a:t>
                      </a:r>
                    </a:p>
                  </a:txBody>
                  <a:tcPr marL="0" marR="0" marT="0" marB="0" anchor="ctr"/>
                </a:tc>
                <a:tc>
                  <a:txBody>
                    <a:bodyPr/>
                    <a:lstStyle/>
                    <a:p>
                      <a:pPr marL="7620" marR="0"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92.58%</a:t>
                      </a:r>
                    </a:p>
                  </a:txBody>
                  <a:tcPr marL="0" marR="0" marT="0" marB="0" anchor="ctr"/>
                </a:tc>
                <a:tc>
                  <a:txBody>
                    <a:bodyPr/>
                    <a:lstStyle/>
                    <a:p>
                      <a:pPr marL="10160" marR="1905"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+ 1.00%</a:t>
                      </a:r>
                    </a:p>
                  </a:txBody>
                  <a:tcPr marL="0" marR="0" marT="0" marB="0" anchor="ctr"/>
                </a:tc>
                <a:tc>
                  <a:txBody>
                    <a:bodyPr/>
                    <a:lstStyle/>
                    <a:p>
                      <a:pPr marL="10160" marR="2540"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94.00%</a:t>
                      </a:r>
                    </a:p>
                  </a:txBody>
                  <a:tcPr marL="0" marR="0" marT="0" marB="0" anchor="ctr"/>
                </a:tc>
                <a:tc>
                  <a:txBody>
                    <a:bodyPr/>
                    <a:lstStyle/>
                    <a:p>
                      <a:pPr marL="10795" marR="5715"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95.00%</a:t>
                      </a:r>
                    </a:p>
                  </a:txBody>
                  <a:tcPr marL="0" marR="0" marT="0" marB="0" anchor="ctr"/>
                </a:tc>
                <a:tc>
                  <a:txBody>
                    <a:bodyPr/>
                    <a:lstStyle/>
                    <a:p>
                      <a:pPr marL="10160" marR="3175"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96.00%</a:t>
                      </a:r>
                    </a:p>
                  </a:txBody>
                  <a:tcPr marL="0" marR="0" marT="0" marB="0" anchor="ctr"/>
                </a:tc>
                <a:tc>
                  <a:txBody>
                    <a:bodyPr/>
                    <a:lstStyle/>
                    <a:p>
                      <a:pPr marL="10795" marR="4445"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97.00%</a:t>
                      </a:r>
                    </a:p>
                  </a:txBody>
                  <a:tcPr marL="0" marR="0" marT="0" marB="0" anchor="ctr"/>
                </a:tc>
                <a:tc>
                  <a:txBody>
                    <a:bodyPr/>
                    <a:lstStyle/>
                    <a:p>
                      <a:pPr marL="10160" marR="2540"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98.00%</a:t>
                      </a:r>
                    </a:p>
                  </a:txBody>
                  <a:tcPr marL="0" marR="0" marT="0" marB="0" anchor="ctr"/>
                </a:tc>
                <a:extLst>
                  <a:ext uri="{0D108BD9-81ED-4DB2-BD59-A6C34878D82A}">
                    <a16:rowId xmlns:a16="http://schemas.microsoft.com/office/drawing/2014/main" val="363545628"/>
                  </a:ext>
                </a:extLst>
              </a:tr>
            </a:tbl>
          </a:graphicData>
        </a:graphic>
      </p:graphicFrame>
    </p:spTree>
    <p:extLst>
      <p:ext uri="{BB962C8B-B14F-4D97-AF65-F5344CB8AC3E}">
        <p14:creationId xmlns:p14="http://schemas.microsoft.com/office/powerpoint/2010/main" val="1147308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5878" y="1"/>
            <a:ext cx="10976429" cy="733244"/>
          </a:xfrm>
        </p:spPr>
        <p:txBody>
          <a:bodyPr>
            <a:normAutofit fontScale="90000"/>
          </a:bodyPr>
          <a:lstStyle/>
          <a:p>
            <a:pPr algn="ctr"/>
            <a:r>
              <a:rPr lang="en-US" sz="1600" b="1" dirty="0">
                <a:latin typeface="Arial" panose="020B0604020202020204" pitchFamily="34" charset="0"/>
                <a:cs typeface="Arial" panose="020B0604020202020204" pitchFamily="34" charset="0"/>
              </a:rPr>
              <a:t>2S1: Academic Proficiency in English-Language Arts*</a:t>
            </a:r>
            <a:br>
              <a:rPr lang="en-US" sz="1400" b="1" dirty="0">
                <a:latin typeface="Arial" panose="020B0604020202020204" pitchFamily="34" charset="0"/>
                <a:cs typeface="Arial" panose="020B0604020202020204" pitchFamily="34" charset="0"/>
              </a:rPr>
            </a:br>
            <a:r>
              <a:rPr lang="en-US" sz="1200" b="1" i="1" dirty="0">
                <a:latin typeface="Arial" panose="020B0604020202020204" pitchFamily="34" charset="0"/>
                <a:cs typeface="Arial" panose="020B0604020202020204" pitchFamily="34" charset="0"/>
              </a:rPr>
              <a:t>In the reporting year…</a:t>
            </a:r>
            <a:r>
              <a:rPr lang="en-US" sz="1200" i="1" dirty="0"/>
              <a:t>CTE concentrator proficiency in the challenging State academic standards adopted by the State under section1111(b)(1) of the Elementary and Secondary Education Act of 1965, as measured by the academic assessments in reading/language arts as described in section 1111(b)(2) of such Act.</a:t>
            </a:r>
            <a:r>
              <a:rPr lang="en-US" sz="1200" b="1" i="1" dirty="0">
                <a:latin typeface="Arial" panose="020B0604020202020204" pitchFamily="34" charset="0"/>
                <a:cs typeface="Arial" panose="020B0604020202020204" pitchFamily="34" charset="0"/>
              </a:rPr>
              <a:t> </a:t>
            </a:r>
            <a:endParaRPr lang="en-US" sz="1200" b="1" dirty="0">
              <a:latin typeface="Arial" panose="020B0604020202020204" pitchFamily="34" charset="0"/>
              <a:cs typeface="Arial" panose="020B0604020202020204" pitchFamily="34" charset="0"/>
            </a:endParaRPr>
          </a:p>
        </p:txBody>
      </p:sp>
      <p:sp>
        <p:nvSpPr>
          <p:cNvPr id="6" name="Content Placeholder 5"/>
          <p:cNvSpPr>
            <a:spLocks noGrp="1" noChangeAspect="1"/>
          </p:cNvSpPr>
          <p:nvPr>
            <p:ph idx="1"/>
          </p:nvPr>
        </p:nvSpPr>
        <p:spPr>
          <a:xfrm>
            <a:off x="6593757" y="3014569"/>
            <a:ext cx="1383487" cy="13834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p>
            <a:pPr marL="0" indent="0" algn="ctr">
              <a:buNone/>
            </a:pPr>
            <a:r>
              <a:rPr lang="en-US" sz="1200" b="1" dirty="0">
                <a:latin typeface="Arial" panose="020B0604020202020204" pitchFamily="34" charset="0"/>
                <a:cs typeface="Arial" panose="020B0604020202020204" pitchFamily="34" charset="0"/>
              </a:rPr>
              <a:t>Grade 11 CTE Concentrator </a:t>
            </a:r>
          </a:p>
        </p:txBody>
      </p:sp>
      <p:sp>
        <p:nvSpPr>
          <p:cNvPr id="7" name="Content Placeholder 5"/>
          <p:cNvSpPr txBox="1">
            <a:spLocks noChangeAspect="1"/>
          </p:cNvSpPr>
          <p:nvPr/>
        </p:nvSpPr>
        <p:spPr>
          <a:xfrm>
            <a:off x="3673932" y="3009884"/>
            <a:ext cx="1357200" cy="13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Took grade 11 ISASP English-Language Arts Assessment</a:t>
            </a:r>
          </a:p>
        </p:txBody>
      </p:sp>
      <p:sp>
        <p:nvSpPr>
          <p:cNvPr id="12" name="Content Placeholder 5"/>
          <p:cNvSpPr txBox="1">
            <a:spLocks noChangeAspect="1"/>
          </p:cNvSpPr>
          <p:nvPr/>
        </p:nvSpPr>
        <p:spPr>
          <a:xfrm>
            <a:off x="916482" y="3091702"/>
            <a:ext cx="1357200" cy="13572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Denominator (# of students who meet all criteria)</a:t>
            </a:r>
          </a:p>
        </p:txBody>
      </p:sp>
      <p:sp>
        <p:nvSpPr>
          <p:cNvPr id="17" name="Equal 16" descr="equals"/>
          <p:cNvSpPr>
            <a:spLocks noChangeAspect="1"/>
          </p:cNvSpPr>
          <p:nvPr/>
        </p:nvSpPr>
        <p:spPr>
          <a:xfrm>
            <a:off x="2615985" y="3417045"/>
            <a:ext cx="260667" cy="271439"/>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200" dirty="0">
              <a:solidFill>
                <a:schemeClr val="tx1"/>
              </a:solidFill>
              <a:latin typeface="Arial" panose="020B0604020202020204" pitchFamily="34" charset="0"/>
              <a:cs typeface="Arial" panose="020B0604020202020204" pitchFamily="34" charset="0"/>
            </a:endParaRPr>
          </a:p>
        </p:txBody>
      </p:sp>
      <p:cxnSp>
        <p:nvCxnSpPr>
          <p:cNvPr id="19" name="Straight Connector 18" descr="division line"/>
          <p:cNvCxnSpPr>
            <a:cxnSpLocks noChangeAspect="1"/>
          </p:cNvCxnSpPr>
          <p:nvPr/>
        </p:nvCxnSpPr>
        <p:spPr>
          <a:xfrm>
            <a:off x="895430" y="2840617"/>
            <a:ext cx="10401139" cy="0"/>
          </a:xfrm>
          <a:prstGeom prst="line">
            <a:avLst/>
          </a:prstGeom>
          <a:ln w="76200"/>
        </p:spPr>
        <p:style>
          <a:lnRef idx="1">
            <a:schemeClr val="dk1"/>
          </a:lnRef>
          <a:fillRef idx="0">
            <a:schemeClr val="dk1"/>
          </a:fillRef>
          <a:effectRef idx="0">
            <a:schemeClr val="dk1"/>
          </a:effectRef>
          <a:fontRef idx="minor">
            <a:schemeClr val="tx1"/>
          </a:fontRef>
        </p:style>
      </p:cxnSp>
      <p:sp>
        <p:nvSpPr>
          <p:cNvPr id="3" name="TextBox 2">
            <a:extLst>
              <a:ext uri="{FF2B5EF4-FFF2-40B4-BE49-F238E27FC236}">
                <a16:creationId xmlns:a16="http://schemas.microsoft.com/office/drawing/2014/main" id="{B4949212-6F0B-48F6-A207-957A3D447997}"/>
              </a:ext>
            </a:extLst>
          </p:cNvPr>
          <p:cNvSpPr txBox="1"/>
          <p:nvPr/>
        </p:nvSpPr>
        <p:spPr>
          <a:xfrm>
            <a:off x="382495" y="6325039"/>
            <a:ext cx="3517001" cy="276999"/>
          </a:xfrm>
          <a:prstGeom prst="rect">
            <a:avLst/>
          </a:prstGeom>
          <a:noFill/>
        </p:spPr>
        <p:txBody>
          <a:bodyPr wrap="square" rtlCol="0">
            <a:spAutoFit/>
          </a:bodyPr>
          <a:lstStyle/>
          <a:p>
            <a:r>
              <a:rPr lang="en-US" sz="1200" b="1" i="1" dirty="0"/>
              <a:t>*See last slide 10 for specifics</a:t>
            </a:r>
          </a:p>
        </p:txBody>
      </p:sp>
      <p:sp>
        <p:nvSpPr>
          <p:cNvPr id="20" name="TextBox 19">
            <a:extLst>
              <a:ext uri="{FF2B5EF4-FFF2-40B4-BE49-F238E27FC236}">
                <a16:creationId xmlns:a16="http://schemas.microsoft.com/office/drawing/2014/main" id="{9E914D47-5E7E-4052-80F5-6A985748CB5D}"/>
              </a:ext>
            </a:extLst>
          </p:cNvPr>
          <p:cNvSpPr txBox="1"/>
          <p:nvPr/>
        </p:nvSpPr>
        <p:spPr>
          <a:xfrm>
            <a:off x="5559444" y="3502683"/>
            <a:ext cx="386521" cy="400110"/>
          </a:xfrm>
          <a:prstGeom prst="rect">
            <a:avLst/>
          </a:prstGeom>
          <a:noFill/>
        </p:spPr>
        <p:txBody>
          <a:bodyPr wrap="square" rtlCol="0">
            <a:spAutoFit/>
          </a:bodyPr>
          <a:lstStyle/>
          <a:p>
            <a:pPr algn="ctr"/>
            <a:r>
              <a:rPr lang="en-US" sz="2000" b="1" dirty="0"/>
              <a:t>&amp;</a:t>
            </a:r>
          </a:p>
        </p:txBody>
      </p:sp>
      <p:grpSp>
        <p:nvGrpSpPr>
          <p:cNvPr id="14" name="Group 13">
            <a:extLst>
              <a:ext uri="{FF2B5EF4-FFF2-40B4-BE49-F238E27FC236}">
                <a16:creationId xmlns:a16="http://schemas.microsoft.com/office/drawing/2014/main" id="{23917F99-1771-3F47-7FC3-8941F4DC6115}"/>
              </a:ext>
              <a:ext uri="{C183D7F6-B498-43B3-948B-1728B52AA6E4}">
                <adec:decorative xmlns:adec="http://schemas.microsoft.com/office/drawing/2017/decorative" val="1"/>
              </a:ext>
            </a:extLst>
          </p:cNvPr>
          <p:cNvGrpSpPr/>
          <p:nvPr/>
        </p:nvGrpSpPr>
        <p:grpSpPr>
          <a:xfrm>
            <a:off x="895430" y="1132601"/>
            <a:ext cx="10093059" cy="1464435"/>
            <a:chOff x="847707" y="1719298"/>
            <a:chExt cx="10093059" cy="1464435"/>
          </a:xfrm>
        </p:grpSpPr>
        <p:sp>
          <p:nvSpPr>
            <p:cNvPr id="8" name="Content Placeholder 5"/>
            <p:cNvSpPr txBox="1">
              <a:spLocks noChangeAspect="1"/>
            </p:cNvSpPr>
            <p:nvPr/>
          </p:nvSpPr>
          <p:spPr>
            <a:xfrm>
              <a:off x="3605157" y="1719683"/>
              <a:ext cx="1399304" cy="13993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sz="1200" b="1" dirty="0">
                  <a:latin typeface="Arial" panose="020B0604020202020204" pitchFamily="34" charset="0"/>
                  <a:cs typeface="Arial" panose="020B0604020202020204" pitchFamily="34" charset="0"/>
                </a:rPr>
                <a:t>Took grade 11 </a:t>
              </a:r>
              <a:r>
                <a:rPr lang="en-US" sz="1200" b="1" dirty="0">
                  <a:solidFill>
                    <a:srgbClr val="FF000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ISASP</a:t>
              </a:r>
              <a:r>
                <a:rPr lang="en-US" sz="1200" b="1" dirty="0">
                  <a:latin typeface="Arial" panose="020B0604020202020204" pitchFamily="34" charset="0"/>
                  <a:cs typeface="Arial" panose="020B0604020202020204" pitchFamily="34" charset="0"/>
                </a:rPr>
                <a:t> English-Language Arts Assessment</a:t>
              </a:r>
            </a:p>
          </p:txBody>
        </p:sp>
        <p:sp>
          <p:nvSpPr>
            <p:cNvPr id="9" name="Content Placeholder 5"/>
            <p:cNvSpPr txBox="1">
              <a:spLocks noChangeAspect="1"/>
            </p:cNvSpPr>
            <p:nvPr/>
          </p:nvSpPr>
          <p:spPr>
            <a:xfrm>
              <a:off x="6540744" y="1751166"/>
              <a:ext cx="1399304" cy="13993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Grade 11 CTE Concentrator</a:t>
              </a:r>
            </a:p>
          </p:txBody>
        </p:sp>
        <p:sp>
          <p:nvSpPr>
            <p:cNvPr id="10" name="Content Placeholder 5"/>
            <p:cNvSpPr txBox="1">
              <a:spLocks noChangeAspect="1"/>
            </p:cNvSpPr>
            <p:nvPr/>
          </p:nvSpPr>
          <p:spPr>
            <a:xfrm>
              <a:off x="9476331" y="1719298"/>
              <a:ext cx="1464435" cy="1464435"/>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hlinkClick r:id="rId2"/>
                </a:rPr>
                <a:t>Scored </a:t>
              </a:r>
              <a:r>
                <a:rPr lang="en-US" sz="1200" b="1" u="sng" dirty="0">
                  <a:latin typeface="Arial" panose="020B0604020202020204" pitchFamily="34" charset="0"/>
                  <a:cs typeface="Arial" panose="020B0604020202020204" pitchFamily="34" charset="0"/>
                  <a:hlinkClick r:id="rId2"/>
                </a:rPr>
                <a:t>Proficient</a:t>
              </a:r>
              <a:r>
                <a:rPr lang="en-US" sz="1200" b="1" dirty="0">
                  <a:latin typeface="Arial" panose="020B0604020202020204" pitchFamily="34" charset="0"/>
                  <a:cs typeface="Arial" panose="020B0604020202020204" pitchFamily="34" charset="0"/>
                  <a:hlinkClick r:id="rId2"/>
                </a:rPr>
                <a:t> or </a:t>
              </a:r>
              <a:r>
                <a:rPr lang="en-US" sz="1200" b="1" u="sng" dirty="0">
                  <a:latin typeface="Arial" panose="020B0604020202020204" pitchFamily="34" charset="0"/>
                  <a:cs typeface="Arial" panose="020B0604020202020204" pitchFamily="34" charset="0"/>
                  <a:hlinkClick r:id="rId2"/>
                </a:rPr>
                <a:t>Advanced</a:t>
              </a:r>
              <a:r>
                <a:rPr lang="en-US" sz="1200" b="1" dirty="0">
                  <a:latin typeface="Arial" panose="020B0604020202020204" pitchFamily="34" charset="0"/>
                  <a:cs typeface="Arial" panose="020B0604020202020204" pitchFamily="34" charset="0"/>
                  <a:hlinkClick r:id="rId2"/>
                </a:rPr>
                <a:t> on the English-Language Arts Assessment</a:t>
              </a:r>
              <a:endParaRPr lang="en-US" sz="1200" b="1" dirty="0">
                <a:latin typeface="Arial" panose="020B0604020202020204" pitchFamily="34" charset="0"/>
                <a:cs typeface="Arial" panose="020B0604020202020204" pitchFamily="34" charset="0"/>
              </a:endParaRPr>
            </a:p>
          </p:txBody>
        </p:sp>
        <p:sp>
          <p:nvSpPr>
            <p:cNvPr id="11" name="Content Placeholder 5"/>
            <p:cNvSpPr txBox="1">
              <a:spLocks noChangeAspect="1"/>
            </p:cNvSpPr>
            <p:nvPr/>
          </p:nvSpPr>
          <p:spPr>
            <a:xfrm>
              <a:off x="847707" y="1728571"/>
              <a:ext cx="1399304" cy="1399304"/>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sz="1200" b="1" dirty="0">
                  <a:latin typeface="Arial" panose="020B0604020202020204" pitchFamily="34" charset="0"/>
                  <a:cs typeface="Arial" panose="020B0604020202020204" pitchFamily="34" charset="0"/>
                </a:rPr>
                <a:t>Numerator (# of students who meet all criteria) </a:t>
              </a:r>
            </a:p>
          </p:txBody>
        </p:sp>
        <p:sp>
          <p:nvSpPr>
            <p:cNvPr id="16" name="Equal 15"/>
            <p:cNvSpPr>
              <a:spLocks noChangeAspect="1"/>
            </p:cNvSpPr>
            <p:nvPr/>
          </p:nvSpPr>
          <p:spPr>
            <a:xfrm>
              <a:off x="2568262" y="2339410"/>
              <a:ext cx="268754" cy="279861"/>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200" dirty="0">
                <a:solidFill>
                  <a:schemeClr val="tx1"/>
                </a:solidFill>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619F7EE3-7D11-4439-9958-F2646EA0555E}"/>
                </a:ext>
              </a:extLst>
            </p:cNvPr>
            <p:cNvSpPr txBox="1"/>
            <p:nvPr/>
          </p:nvSpPr>
          <p:spPr>
            <a:xfrm>
              <a:off x="5511721" y="2038408"/>
              <a:ext cx="386521" cy="400110"/>
            </a:xfrm>
            <a:prstGeom prst="rect">
              <a:avLst/>
            </a:prstGeom>
            <a:noFill/>
          </p:spPr>
          <p:txBody>
            <a:bodyPr wrap="square" rtlCol="0">
              <a:spAutoFit/>
            </a:bodyPr>
            <a:lstStyle/>
            <a:p>
              <a:pPr algn="ctr"/>
              <a:r>
                <a:rPr lang="en-US" sz="2000" b="1" dirty="0"/>
                <a:t>&amp;</a:t>
              </a:r>
            </a:p>
          </p:txBody>
        </p:sp>
        <p:sp>
          <p:nvSpPr>
            <p:cNvPr id="21" name="TextBox 20">
              <a:extLst>
                <a:ext uri="{FF2B5EF4-FFF2-40B4-BE49-F238E27FC236}">
                  <a16:creationId xmlns:a16="http://schemas.microsoft.com/office/drawing/2014/main" id="{E2969C8A-ABBB-44E3-96F7-FE670565B1D8}"/>
                </a:ext>
              </a:extLst>
            </p:cNvPr>
            <p:cNvSpPr txBox="1"/>
            <p:nvPr/>
          </p:nvSpPr>
          <p:spPr>
            <a:xfrm>
              <a:off x="8551761" y="2066430"/>
              <a:ext cx="386521" cy="400110"/>
            </a:xfrm>
            <a:prstGeom prst="rect">
              <a:avLst/>
            </a:prstGeom>
            <a:noFill/>
          </p:spPr>
          <p:txBody>
            <a:bodyPr wrap="square" rtlCol="0">
              <a:spAutoFit/>
            </a:bodyPr>
            <a:lstStyle/>
            <a:p>
              <a:pPr algn="ctr"/>
              <a:r>
                <a:rPr lang="en-US" sz="2000" b="1" dirty="0"/>
                <a:t>&amp;</a:t>
              </a:r>
            </a:p>
          </p:txBody>
        </p:sp>
      </p:grpSp>
      <p:sp>
        <p:nvSpPr>
          <p:cNvPr id="4" name="TextBox 3">
            <a:extLst>
              <a:ext uri="{FF2B5EF4-FFF2-40B4-BE49-F238E27FC236}">
                <a16:creationId xmlns:a16="http://schemas.microsoft.com/office/drawing/2014/main" id="{6E7BE53E-DC18-45FF-9E16-20405A4E6747}"/>
              </a:ext>
            </a:extLst>
          </p:cNvPr>
          <p:cNvSpPr txBox="1"/>
          <p:nvPr/>
        </p:nvSpPr>
        <p:spPr>
          <a:xfrm>
            <a:off x="382495" y="5640689"/>
            <a:ext cx="10773089" cy="646331"/>
          </a:xfrm>
          <a:prstGeom prst="rect">
            <a:avLst/>
          </a:prstGeom>
          <a:noFill/>
        </p:spPr>
        <p:txBody>
          <a:bodyPr wrap="square" rtlCol="0">
            <a:spAutoFit/>
          </a:bodyPr>
          <a:lstStyle/>
          <a:p>
            <a:r>
              <a:rPr lang="en-US" sz="1200" b="1" dirty="0"/>
              <a:t>Numerator</a:t>
            </a:r>
            <a:r>
              <a:rPr lang="en-US" sz="1200" dirty="0"/>
              <a:t> = Grade 11 CTE Concentrators with a grade 11 test record, for ELA, and who scored proficient or advanced.</a:t>
            </a:r>
          </a:p>
          <a:p>
            <a:r>
              <a:rPr lang="en-US" sz="1200" b="1" dirty="0"/>
              <a:t>Denominator</a:t>
            </a:r>
            <a:r>
              <a:rPr lang="en-US" sz="1200" dirty="0"/>
              <a:t> = Grade 11 CTE Concentrators with a grade 11 test record for ELA.</a:t>
            </a:r>
          </a:p>
          <a:p>
            <a:r>
              <a:rPr lang="en-US" sz="1200" b="1" dirty="0"/>
              <a:t>Performance</a:t>
            </a:r>
            <a:r>
              <a:rPr lang="en-US" sz="1200" dirty="0"/>
              <a:t> = The percentage of Grade 11 Concentrators with demonstrated proficiency in English-Language Arts.</a:t>
            </a:r>
          </a:p>
        </p:txBody>
      </p:sp>
      <p:graphicFrame>
        <p:nvGraphicFramePr>
          <p:cNvPr id="22" name="Table 21">
            <a:extLst>
              <a:ext uri="{FF2B5EF4-FFF2-40B4-BE49-F238E27FC236}">
                <a16:creationId xmlns:a16="http://schemas.microsoft.com/office/drawing/2014/main" id="{F8CCD3C2-C965-2735-2500-19718C9D45AA}"/>
              </a:ext>
            </a:extLst>
          </p:cNvPr>
          <p:cNvGraphicFramePr>
            <a:graphicFrameLocks noGrp="1"/>
          </p:cNvGraphicFramePr>
          <p:nvPr>
            <p:extLst>
              <p:ext uri="{D42A27DB-BD31-4B8C-83A1-F6EECF244321}">
                <p14:modId xmlns:p14="http://schemas.microsoft.com/office/powerpoint/2010/main" val="2221370500"/>
              </p:ext>
            </p:extLst>
          </p:nvPr>
        </p:nvGraphicFramePr>
        <p:xfrm>
          <a:off x="382495" y="4580733"/>
          <a:ext cx="11149501" cy="833607"/>
        </p:xfrm>
        <a:graphic>
          <a:graphicData uri="http://schemas.openxmlformats.org/drawingml/2006/table">
            <a:tbl>
              <a:tblPr firstRow="1" bandRow="1" bandCol="1">
                <a:tableStyleId>{69012ECD-51FC-41F1-AA8D-1B2483CD663E}</a:tableStyleId>
              </a:tblPr>
              <a:tblGrid>
                <a:gridCol w="3332163">
                  <a:extLst>
                    <a:ext uri="{9D8B030D-6E8A-4147-A177-3AD203B41FA5}">
                      <a16:colId xmlns:a16="http://schemas.microsoft.com/office/drawing/2014/main" val="1896968948"/>
                    </a:ext>
                  </a:extLst>
                </a:gridCol>
                <a:gridCol w="894715">
                  <a:extLst>
                    <a:ext uri="{9D8B030D-6E8A-4147-A177-3AD203B41FA5}">
                      <a16:colId xmlns:a16="http://schemas.microsoft.com/office/drawing/2014/main" val="2314759983"/>
                    </a:ext>
                  </a:extLst>
                </a:gridCol>
                <a:gridCol w="968375">
                  <a:extLst>
                    <a:ext uri="{9D8B030D-6E8A-4147-A177-3AD203B41FA5}">
                      <a16:colId xmlns:a16="http://schemas.microsoft.com/office/drawing/2014/main" val="2034435052"/>
                    </a:ext>
                  </a:extLst>
                </a:gridCol>
                <a:gridCol w="891222">
                  <a:extLst>
                    <a:ext uri="{9D8B030D-6E8A-4147-A177-3AD203B41FA5}">
                      <a16:colId xmlns:a16="http://schemas.microsoft.com/office/drawing/2014/main" val="4237365705"/>
                    </a:ext>
                  </a:extLst>
                </a:gridCol>
                <a:gridCol w="1748155">
                  <a:extLst>
                    <a:ext uri="{9D8B030D-6E8A-4147-A177-3AD203B41FA5}">
                      <a16:colId xmlns:a16="http://schemas.microsoft.com/office/drawing/2014/main" val="2969131347"/>
                    </a:ext>
                  </a:extLst>
                </a:gridCol>
                <a:gridCol w="682942">
                  <a:extLst>
                    <a:ext uri="{9D8B030D-6E8A-4147-A177-3AD203B41FA5}">
                      <a16:colId xmlns:a16="http://schemas.microsoft.com/office/drawing/2014/main" val="1321794220"/>
                    </a:ext>
                  </a:extLst>
                </a:gridCol>
                <a:gridCol w="931228">
                  <a:extLst>
                    <a:ext uri="{9D8B030D-6E8A-4147-A177-3AD203B41FA5}">
                      <a16:colId xmlns:a16="http://schemas.microsoft.com/office/drawing/2014/main" val="244373696"/>
                    </a:ext>
                  </a:extLst>
                </a:gridCol>
                <a:gridCol w="691832">
                  <a:extLst>
                    <a:ext uri="{9D8B030D-6E8A-4147-A177-3AD203B41FA5}">
                      <a16:colId xmlns:a16="http://schemas.microsoft.com/office/drawing/2014/main" val="600461498"/>
                    </a:ext>
                  </a:extLst>
                </a:gridCol>
                <a:gridCol w="1008869">
                  <a:extLst>
                    <a:ext uri="{9D8B030D-6E8A-4147-A177-3AD203B41FA5}">
                      <a16:colId xmlns:a16="http://schemas.microsoft.com/office/drawing/2014/main" val="2276246286"/>
                    </a:ext>
                  </a:extLst>
                </a:gridCol>
              </a:tblGrid>
              <a:tr h="301763">
                <a:tc>
                  <a:txBody>
                    <a:bodyPr/>
                    <a:lstStyle/>
                    <a:p>
                      <a:pPr marL="37465" marR="0" algn="ctr">
                        <a:spcBef>
                          <a:spcPts val="5"/>
                        </a:spcBef>
                        <a:spcAft>
                          <a:spcPts val="0"/>
                        </a:spcAft>
                      </a:pPr>
                      <a:r>
                        <a:rPr lang="en-US" sz="1000" b="1" u="none" spc="-10" dirty="0">
                          <a:effectLst/>
                          <a:latin typeface="Arial" panose="020B0604020202020204" pitchFamily="34" charset="0"/>
                          <a:cs typeface="Arial" panose="020B0604020202020204" pitchFamily="34" charset="0"/>
                        </a:rPr>
                        <a:t>Indicator of Performance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86995" marR="0" algn="ctr">
                        <a:spcBef>
                          <a:spcPts val="920"/>
                        </a:spcBef>
                        <a:spcAft>
                          <a:spcPts val="0"/>
                        </a:spcAft>
                      </a:pPr>
                      <a:r>
                        <a:rPr lang="en-US" sz="1000" b="1" u="none" dirty="0">
                          <a:effectLst/>
                          <a:latin typeface="Arial" panose="020B0604020202020204" pitchFamily="34" charset="0"/>
                          <a:cs typeface="Arial" panose="020B0604020202020204" pitchFamily="34" charset="0"/>
                        </a:rPr>
                        <a:t>FY23</a:t>
                      </a:r>
                      <a:r>
                        <a:rPr lang="en-US" sz="1000" b="1" u="none" spc="-5" dirty="0">
                          <a:effectLst/>
                          <a:latin typeface="Arial" panose="020B0604020202020204" pitchFamily="34" charset="0"/>
                          <a:cs typeface="Arial" panose="020B0604020202020204" pitchFamily="34" charset="0"/>
                        </a:rPr>
                        <a:t> </a:t>
                      </a:r>
                      <a:r>
                        <a:rPr lang="en-US" sz="1000" b="1" u="none" spc="-50" dirty="0">
                          <a:effectLst/>
                          <a:latin typeface="Arial" panose="020B0604020202020204" pitchFamily="34" charset="0"/>
                          <a:cs typeface="Arial" panose="020B0604020202020204" pitchFamily="34" charset="0"/>
                        </a:rPr>
                        <a:t>&amp; FY</a:t>
                      </a:r>
                      <a:r>
                        <a:rPr lang="en-US" sz="1000" b="1" u="none" dirty="0">
                          <a:effectLst/>
                          <a:latin typeface="Arial" panose="020B0604020202020204" pitchFamily="34" charset="0"/>
                          <a:cs typeface="Arial" panose="020B0604020202020204" pitchFamily="34" charset="0"/>
                        </a:rPr>
                        <a:t>24</a:t>
                      </a:r>
                      <a:r>
                        <a:rPr lang="en-US" sz="1000" b="1" u="none" spc="-5" dirty="0">
                          <a:effectLst/>
                          <a:latin typeface="Arial" panose="020B0604020202020204" pitchFamily="34" charset="0"/>
                          <a:cs typeface="Arial" panose="020B0604020202020204" pitchFamily="34" charset="0"/>
                        </a:rPr>
                        <a:t> </a:t>
                      </a:r>
                    </a:p>
                    <a:p>
                      <a:pPr marL="69215" marR="0" algn="ctr">
                        <a:lnSpc>
                          <a:spcPts val="1260"/>
                        </a:lnSpc>
                        <a:spcBef>
                          <a:spcPts val="10"/>
                        </a:spcBef>
                        <a:spcAft>
                          <a:spcPts val="0"/>
                        </a:spcAft>
                      </a:pPr>
                      <a:r>
                        <a:rPr lang="en-US" sz="1000" b="1" u="none" spc="-25" dirty="0">
                          <a:effectLst/>
                          <a:latin typeface="Arial" panose="020B0604020202020204" pitchFamily="34" charset="0"/>
                          <a:cs typeface="Arial" panose="020B0604020202020204" pitchFamily="34" charset="0"/>
                        </a:rPr>
                        <a:t>Iowa</a:t>
                      </a:r>
                      <a:endParaRPr lang="en-US" sz="1000" b="1" u="none" dirty="0">
                        <a:effectLst/>
                        <a:latin typeface="Arial" panose="020B0604020202020204" pitchFamily="34" charset="0"/>
                        <a:cs typeface="Arial" panose="020B0604020202020204" pitchFamily="34" charset="0"/>
                      </a:endParaRPr>
                    </a:p>
                    <a:p>
                      <a:pPr marL="36830" marR="0" algn="ctr">
                        <a:lnSpc>
                          <a:spcPts val="1260"/>
                        </a:lnSpc>
                        <a:spcBef>
                          <a:spcPts val="0"/>
                        </a:spcBef>
                        <a:spcAft>
                          <a:spcPts val="0"/>
                        </a:spcAft>
                      </a:pPr>
                      <a:r>
                        <a:rPr lang="en-US" sz="1000" b="1" u="none" spc="-10" dirty="0">
                          <a:effectLst/>
                          <a:latin typeface="Arial" panose="020B0604020202020204" pitchFamily="34" charset="0"/>
                          <a:cs typeface="Arial" panose="020B0604020202020204" pitchFamily="34" charset="0"/>
                        </a:rPr>
                        <a:t>Average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91135" marR="0" indent="-109855" algn="ctr">
                        <a:spcBef>
                          <a:spcPts val="0"/>
                        </a:spcBef>
                        <a:spcAft>
                          <a:spcPts val="0"/>
                        </a:spcAft>
                      </a:pPr>
                      <a:r>
                        <a:rPr lang="en-US" sz="1000" b="1" u="none" spc="-10" dirty="0">
                          <a:effectLst/>
                          <a:latin typeface="Arial" panose="020B0604020202020204" pitchFamily="34" charset="0"/>
                          <a:cs typeface="Arial" panose="020B0604020202020204" pitchFamily="34" charset="0"/>
                        </a:rPr>
                        <a:t>Baseline </a:t>
                      </a:r>
                      <a:r>
                        <a:rPr lang="en-US" sz="1000" b="1" u="none" spc="-20" dirty="0">
                          <a:effectLst/>
                          <a:latin typeface="Arial" panose="020B0604020202020204" pitchFamily="34" charset="0"/>
                          <a:cs typeface="Arial" panose="020B0604020202020204" pitchFamily="34" charset="0"/>
                        </a:rPr>
                        <a:t>Level</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60020" marR="54610" indent="-93345" algn="ctr">
                        <a:spcBef>
                          <a:spcPts val="0"/>
                        </a:spcBef>
                        <a:spcAft>
                          <a:spcPts val="0"/>
                        </a:spcAft>
                      </a:pPr>
                      <a:r>
                        <a:rPr lang="en-US" sz="1000" b="1" u="none" spc="-10" dirty="0">
                          <a:effectLst/>
                          <a:latin typeface="Arial" panose="020B0604020202020204" pitchFamily="34" charset="0"/>
                          <a:cs typeface="Arial" panose="020B0604020202020204" pitchFamily="34" charset="0"/>
                        </a:rPr>
                        <a:t>Growth </a:t>
                      </a:r>
                      <a:r>
                        <a:rPr lang="en-US" sz="1000" b="1" u="none" spc="-20" dirty="0">
                          <a:effectLst/>
                          <a:latin typeface="Arial" panose="020B0604020202020204" pitchFamily="34" charset="0"/>
                          <a:cs typeface="Arial" panose="020B0604020202020204" pitchFamily="34" charset="0"/>
                        </a:rPr>
                        <a:t>Rate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45085" marR="0" algn="ctr">
                        <a:lnSpc>
                          <a:spcPts val="1260"/>
                        </a:lnSpc>
                        <a:spcBef>
                          <a:spcPts val="295"/>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2024-25</a:t>
                      </a:r>
                    </a:p>
                    <a:p>
                      <a:pPr marL="45085" marR="0" algn="ctr">
                        <a:lnSpc>
                          <a:spcPts val="1260"/>
                        </a:lnSpc>
                        <a:spcBef>
                          <a:spcPts val="295"/>
                        </a:spcBef>
                        <a:spcAft>
                          <a:spcPts val="0"/>
                        </a:spcAft>
                      </a:pPr>
                      <a:r>
                        <a:rPr lang="en-US" sz="1000" b="1" u="none" spc="-10" dirty="0">
                          <a:effectLst/>
                          <a:latin typeface="Arial" panose="020B0604020202020204" pitchFamily="34" charset="0"/>
                          <a:cs typeface="Arial" panose="020B0604020202020204" pitchFamily="34" charset="0"/>
                        </a:rPr>
                        <a:t>(IA </a:t>
                      </a:r>
                      <a:r>
                        <a:rPr lang="en-US" sz="1000" b="1" u="none" spc="-25" dirty="0">
                          <a:effectLst/>
                          <a:latin typeface="Arial" panose="020B0604020202020204" pitchFamily="34" charset="0"/>
                          <a:cs typeface="Arial" panose="020B0604020202020204" pitchFamily="34" charset="0"/>
                        </a:rPr>
                        <a:t>Perkins V extension </a:t>
                      </a:r>
                      <a:r>
                        <a:rPr lang="en-US" sz="1000" b="1" u="none" spc="-10" dirty="0">
                          <a:effectLst/>
                          <a:latin typeface="Arial" panose="020B0604020202020204" pitchFamily="34" charset="0"/>
                          <a:cs typeface="Arial" panose="020B0604020202020204" pitchFamily="34" charset="0"/>
                        </a:rPr>
                        <a:t>plan)</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0" marR="0" algn="ctr">
                        <a:spcBef>
                          <a:spcPts val="290"/>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2025</a:t>
                      </a:r>
                      <a:r>
                        <a:rPr lang="en-US" sz="1000" b="1" u="none" dirty="0">
                          <a:effectLst/>
                          <a:latin typeface="Arial" panose="020B0604020202020204" pitchFamily="34" charset="0"/>
                          <a:cs typeface="Arial" panose="020B0604020202020204" pitchFamily="34" charset="0"/>
                        </a:rPr>
                        <a:t>-</a:t>
                      </a:r>
                      <a:r>
                        <a:rPr lang="en-US" sz="1000" b="1" u="none" spc="-25" dirty="0">
                          <a:effectLst/>
                          <a:latin typeface="Arial" panose="020B0604020202020204" pitchFamily="34" charset="0"/>
                          <a:cs typeface="Arial" panose="020B0604020202020204" pitchFamily="34" charset="0"/>
                        </a:rPr>
                        <a:t>26</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36830" marR="22860" indent="182880" algn="ctr">
                        <a:spcBef>
                          <a:spcPts val="0"/>
                        </a:spcBef>
                        <a:spcAft>
                          <a:spcPts val="0"/>
                        </a:spcAft>
                      </a:pPr>
                      <a:r>
                        <a:rPr lang="en-US" sz="1000" b="1" u="none" spc="-30" dirty="0">
                          <a:effectLst/>
                          <a:latin typeface="Arial" panose="020B0604020202020204" pitchFamily="34" charset="0"/>
                          <a:cs typeface="Arial" panose="020B0604020202020204" pitchFamily="34" charset="0"/>
                        </a:rPr>
                        <a:t>PY </a:t>
                      </a:r>
                      <a:r>
                        <a:rPr lang="en-US" sz="1000" b="1" u="none" dirty="0">
                          <a:effectLst/>
                          <a:latin typeface="Arial" panose="020B0604020202020204" pitchFamily="34" charset="0"/>
                          <a:cs typeface="Arial" panose="020B0604020202020204" pitchFamily="34" charset="0"/>
                        </a:rPr>
                        <a:t>2026-27</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795" marR="635" algn="ctr">
                        <a:spcBef>
                          <a:spcPts val="0"/>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2027-</a:t>
                      </a:r>
                      <a:r>
                        <a:rPr lang="en-US" sz="1000" b="1" u="none" spc="-25" dirty="0">
                          <a:effectLst/>
                          <a:latin typeface="Arial" panose="020B0604020202020204" pitchFamily="34" charset="0"/>
                          <a:cs typeface="Arial" panose="020B0604020202020204" pitchFamily="34" charset="0"/>
                        </a:rPr>
                        <a:t>28</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34620" marR="121285" indent="85090" algn="ctr">
                        <a:spcBef>
                          <a:spcPts val="920"/>
                        </a:spcBef>
                        <a:spcAft>
                          <a:spcPts val="0"/>
                        </a:spcAft>
                      </a:pPr>
                      <a:r>
                        <a:rPr lang="en-US" sz="1000" b="1" u="none" spc="-30" dirty="0">
                          <a:effectLst/>
                          <a:latin typeface="Arial" panose="020B0604020202020204" pitchFamily="34" charset="0"/>
                          <a:cs typeface="Arial" panose="020B0604020202020204" pitchFamily="34" charset="0"/>
                        </a:rPr>
                        <a:t>PY </a:t>
                      </a:r>
                      <a:r>
                        <a:rPr lang="en-US" sz="1000" b="1" u="none" spc="-10" dirty="0">
                          <a:effectLst/>
                          <a:latin typeface="Arial" panose="020B0604020202020204" pitchFamily="34" charset="0"/>
                          <a:cs typeface="Arial" panose="020B0604020202020204" pitchFamily="34" charset="0"/>
                        </a:rPr>
                        <a:t>2028-</a:t>
                      </a:r>
                      <a:r>
                        <a:rPr lang="en-US" sz="1000" b="1" u="none" spc="-20" dirty="0">
                          <a:effectLst/>
                          <a:latin typeface="Arial" panose="020B0604020202020204" pitchFamily="34" charset="0"/>
                          <a:cs typeface="Arial" panose="020B0604020202020204" pitchFamily="34" charset="0"/>
                        </a:rPr>
                        <a:t>29</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extLst>
                  <a:ext uri="{0D108BD9-81ED-4DB2-BD59-A6C34878D82A}">
                    <a16:rowId xmlns:a16="http://schemas.microsoft.com/office/drawing/2014/main" val="4254540538"/>
                  </a:ext>
                </a:extLst>
              </a:tr>
              <a:tr h="363389">
                <a:tc>
                  <a:txBody>
                    <a:bodyPr/>
                    <a:lstStyle/>
                    <a:p>
                      <a:pPr marL="37465" marR="264160">
                        <a:spcBef>
                          <a:spcPts val="305"/>
                        </a:spcBef>
                        <a:spcAft>
                          <a:spcPts val="0"/>
                        </a:spcAft>
                      </a:pPr>
                      <a:r>
                        <a:rPr lang="en-US" sz="1000" dirty="0">
                          <a:latin typeface="Arial" panose="020B0604020202020204" pitchFamily="34" charset="0"/>
                          <a:cs typeface="Arial" panose="020B0604020202020204" pitchFamily="34" charset="0"/>
                        </a:rPr>
                        <a:t>2S1: Academic Proficiency in Reading/Language Arts</a:t>
                      </a:r>
                    </a:p>
                  </a:txBody>
                  <a:tcPr marL="0" marR="0" marT="0" marB="0" anchor="ctr"/>
                </a:tc>
                <a:tc>
                  <a:txBody>
                    <a:bodyPr/>
                    <a:lstStyle/>
                    <a:p>
                      <a:pPr marL="8255" marR="2540"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69.36%</a:t>
                      </a:r>
                    </a:p>
                  </a:txBody>
                  <a:tcPr marL="0" marR="0" marT="0" marB="0" anchor="ctr"/>
                </a:tc>
                <a:tc>
                  <a:txBody>
                    <a:bodyPr/>
                    <a:lstStyle/>
                    <a:p>
                      <a:pPr marL="7620" marR="0"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66.75%</a:t>
                      </a:r>
                    </a:p>
                  </a:txBody>
                  <a:tcPr marL="0" marR="0" marT="0" marB="0" anchor="ctr"/>
                </a:tc>
                <a:tc>
                  <a:txBody>
                    <a:bodyPr/>
                    <a:lstStyle/>
                    <a:p>
                      <a:pPr marL="10160" marR="1905"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+ 1.00%</a:t>
                      </a:r>
                    </a:p>
                  </a:txBody>
                  <a:tcPr marL="0" marR="0" marT="0" marB="0" anchor="ctr"/>
                </a:tc>
                <a:tc>
                  <a:txBody>
                    <a:bodyPr/>
                    <a:lstStyle/>
                    <a:p>
                      <a:pPr marL="10160" marR="2540"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69.38%</a:t>
                      </a:r>
                    </a:p>
                  </a:txBody>
                  <a:tcPr marL="0" marR="0" marT="0" marB="0" anchor="ctr"/>
                </a:tc>
                <a:tc>
                  <a:txBody>
                    <a:bodyPr/>
                    <a:lstStyle/>
                    <a:p>
                      <a:pPr marL="10795" marR="5715"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70.38%</a:t>
                      </a:r>
                    </a:p>
                  </a:txBody>
                  <a:tcPr marL="0" marR="0" marT="0" marB="0" anchor="ctr"/>
                </a:tc>
                <a:tc>
                  <a:txBody>
                    <a:bodyPr/>
                    <a:lstStyle/>
                    <a:p>
                      <a:pPr marL="10160" marR="3175"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71.38%</a:t>
                      </a:r>
                    </a:p>
                  </a:txBody>
                  <a:tcPr marL="0" marR="0" marT="0" marB="0" anchor="ctr"/>
                </a:tc>
                <a:tc>
                  <a:txBody>
                    <a:bodyPr/>
                    <a:lstStyle/>
                    <a:p>
                      <a:pPr marL="10795" marR="4445"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72.38%</a:t>
                      </a:r>
                    </a:p>
                  </a:txBody>
                  <a:tcPr marL="0" marR="0" marT="0" marB="0" anchor="ctr"/>
                </a:tc>
                <a:tc>
                  <a:txBody>
                    <a:bodyPr/>
                    <a:lstStyle/>
                    <a:p>
                      <a:pPr marL="10160" marR="2540" algn="ctr">
                        <a:spcBef>
                          <a:spcPts val="870"/>
                        </a:spcBef>
                        <a:spcAft>
                          <a:spcPts val="0"/>
                        </a:spcAft>
                      </a:pPr>
                      <a:r>
                        <a:rPr lang="en-US" sz="1000" dirty="0">
                          <a:solidFill>
                            <a:schemeClr val="tx1"/>
                          </a:solidFill>
                          <a:latin typeface="Arial" panose="020B0604020202020204" pitchFamily="34" charset="0"/>
                          <a:cs typeface="Arial" panose="020B0604020202020204" pitchFamily="34" charset="0"/>
                        </a:rPr>
                        <a:t>73.38%</a:t>
                      </a:r>
                    </a:p>
                  </a:txBody>
                  <a:tcPr marL="0" marR="0" marT="0" marB="0" anchor="ctr"/>
                </a:tc>
                <a:extLst>
                  <a:ext uri="{0D108BD9-81ED-4DB2-BD59-A6C34878D82A}">
                    <a16:rowId xmlns:a16="http://schemas.microsoft.com/office/drawing/2014/main" val="1794626987"/>
                  </a:ext>
                </a:extLst>
              </a:tr>
            </a:tbl>
          </a:graphicData>
        </a:graphic>
      </p:graphicFrame>
    </p:spTree>
    <p:extLst>
      <p:ext uri="{BB962C8B-B14F-4D97-AF65-F5344CB8AC3E}">
        <p14:creationId xmlns:p14="http://schemas.microsoft.com/office/powerpoint/2010/main" val="1801210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78" y="27475"/>
            <a:ext cx="10619922" cy="729052"/>
          </a:xfrm>
        </p:spPr>
        <p:txBody>
          <a:bodyPr>
            <a:normAutofit fontScale="90000"/>
          </a:bodyPr>
          <a:lstStyle/>
          <a:p>
            <a:pPr algn="ctr"/>
            <a:r>
              <a:rPr lang="en-US" sz="1600" b="1" dirty="0">
                <a:latin typeface="Arial" panose="020B0604020202020204" pitchFamily="34" charset="0"/>
                <a:cs typeface="Arial" panose="020B0604020202020204" pitchFamily="34" charset="0"/>
              </a:rPr>
              <a:t>2S2: Academic Proficiency in Mathematics* </a:t>
            </a:r>
            <a:br>
              <a:rPr lang="en-US" sz="3200" b="1" dirty="0">
                <a:latin typeface="Arial" panose="020B0604020202020204" pitchFamily="34" charset="0"/>
                <a:cs typeface="Arial" panose="020B0604020202020204" pitchFamily="34" charset="0"/>
              </a:rPr>
            </a:br>
            <a:r>
              <a:rPr lang="en-US" sz="1200" b="1" i="1" dirty="0">
                <a:latin typeface="Arial" panose="020B0604020202020204" pitchFamily="34" charset="0"/>
                <a:cs typeface="Arial" panose="020B0604020202020204" pitchFamily="34" charset="0"/>
              </a:rPr>
              <a:t>In the reporting year… </a:t>
            </a:r>
            <a:r>
              <a:rPr lang="en-US" sz="1200" i="1" dirty="0">
                <a:latin typeface="Arial" panose="020B0604020202020204" pitchFamily="34" charset="0"/>
                <a:cs typeface="Arial" panose="020B0604020202020204" pitchFamily="34" charset="0"/>
              </a:rPr>
              <a:t>CTE concentrator proficiency in the challenging State academic standards adopted by the State under section1111(b)(1) of the Elementary and Secondary Education Act of 1965, as measured by the academic assessments in mathematics as described in section 1111(b)(2) of such Act.</a:t>
            </a:r>
            <a:endParaRPr lang="en-US" sz="2000" b="1" dirty="0">
              <a:latin typeface="Arial" panose="020B0604020202020204" pitchFamily="34" charset="0"/>
              <a:cs typeface="Arial" panose="020B0604020202020204" pitchFamily="34" charset="0"/>
            </a:endParaRPr>
          </a:p>
        </p:txBody>
      </p:sp>
      <p:sp>
        <p:nvSpPr>
          <p:cNvPr id="6" name="Content Placeholder 5"/>
          <p:cNvSpPr>
            <a:spLocks noGrp="1" noChangeAspect="1"/>
          </p:cNvSpPr>
          <p:nvPr>
            <p:ph idx="1"/>
          </p:nvPr>
        </p:nvSpPr>
        <p:spPr>
          <a:xfrm>
            <a:off x="6754489" y="2773244"/>
            <a:ext cx="1259129" cy="125912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p>
            <a:pPr marL="0" indent="0" algn="ctr">
              <a:buNone/>
            </a:pPr>
            <a:r>
              <a:rPr lang="en-US" sz="1100" b="1" dirty="0">
                <a:latin typeface="Arial" panose="020B0604020202020204" pitchFamily="34" charset="0"/>
                <a:cs typeface="Arial" panose="020B0604020202020204" pitchFamily="34" charset="0"/>
              </a:rPr>
              <a:t>Grade 11 CTE Concentrator</a:t>
            </a:r>
          </a:p>
        </p:txBody>
      </p:sp>
      <p:sp>
        <p:nvSpPr>
          <p:cNvPr id="7" name="Content Placeholder 5"/>
          <p:cNvSpPr txBox="1">
            <a:spLocks noChangeAspect="1"/>
          </p:cNvSpPr>
          <p:nvPr/>
        </p:nvSpPr>
        <p:spPr>
          <a:xfrm>
            <a:off x="4138125" y="2746527"/>
            <a:ext cx="1259129" cy="125912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100" b="1" dirty="0">
                <a:latin typeface="Arial" panose="020B0604020202020204" pitchFamily="34" charset="0"/>
                <a:cs typeface="Arial" panose="020B0604020202020204" pitchFamily="34" charset="0"/>
              </a:rPr>
              <a:t>Took grade 11 ISASP Math Assessment</a:t>
            </a:r>
          </a:p>
        </p:txBody>
      </p:sp>
      <p:sp>
        <p:nvSpPr>
          <p:cNvPr id="8" name="Content Placeholder 5"/>
          <p:cNvSpPr txBox="1">
            <a:spLocks noChangeAspect="1"/>
          </p:cNvSpPr>
          <p:nvPr/>
        </p:nvSpPr>
        <p:spPr>
          <a:xfrm>
            <a:off x="4125518" y="1220405"/>
            <a:ext cx="1259129" cy="125912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sz="1100" b="1" dirty="0">
                <a:latin typeface="Arial" panose="020B0604020202020204" pitchFamily="34" charset="0"/>
                <a:cs typeface="Arial" panose="020B0604020202020204" pitchFamily="34" charset="0"/>
              </a:rPr>
              <a:t>Took grade 11 </a:t>
            </a:r>
            <a:r>
              <a:rPr lang="en-US" sz="1100" b="1" dirty="0">
                <a:solidFill>
                  <a:srgbClr val="FF000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ISASP</a:t>
            </a:r>
            <a:r>
              <a:rPr lang="en-US" sz="1100" b="1" dirty="0">
                <a:latin typeface="Arial" panose="020B0604020202020204" pitchFamily="34" charset="0"/>
                <a:cs typeface="Arial" panose="020B0604020202020204" pitchFamily="34" charset="0"/>
              </a:rPr>
              <a:t> Math</a:t>
            </a:r>
            <a:br>
              <a:rPr lang="en-US" sz="1100" b="1" dirty="0">
                <a:latin typeface="Arial" panose="020B0604020202020204" pitchFamily="34" charset="0"/>
                <a:cs typeface="Arial" panose="020B0604020202020204" pitchFamily="34" charset="0"/>
              </a:rPr>
            </a:br>
            <a:r>
              <a:rPr lang="en-US" sz="1100" b="1" dirty="0">
                <a:latin typeface="Arial" panose="020B0604020202020204" pitchFamily="34" charset="0"/>
                <a:cs typeface="Arial" panose="020B0604020202020204" pitchFamily="34" charset="0"/>
              </a:rPr>
              <a:t>Assessment</a:t>
            </a:r>
          </a:p>
        </p:txBody>
      </p:sp>
      <p:sp>
        <p:nvSpPr>
          <p:cNvPr id="9" name="Content Placeholder 5"/>
          <p:cNvSpPr txBox="1">
            <a:spLocks noChangeAspect="1"/>
          </p:cNvSpPr>
          <p:nvPr/>
        </p:nvSpPr>
        <p:spPr>
          <a:xfrm>
            <a:off x="6706226" y="1165437"/>
            <a:ext cx="1259129" cy="125912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100" b="1" dirty="0">
                <a:latin typeface="Arial" panose="020B0604020202020204" pitchFamily="34" charset="0"/>
                <a:cs typeface="Arial" panose="020B0604020202020204" pitchFamily="34" charset="0"/>
              </a:rPr>
              <a:t>Grade 11 CTE Concentrator</a:t>
            </a:r>
          </a:p>
        </p:txBody>
      </p:sp>
      <p:sp>
        <p:nvSpPr>
          <p:cNvPr id="10" name="Content Placeholder 5"/>
          <p:cNvSpPr txBox="1">
            <a:spLocks noChangeAspect="1"/>
          </p:cNvSpPr>
          <p:nvPr/>
        </p:nvSpPr>
        <p:spPr>
          <a:xfrm>
            <a:off x="9539961" y="1154338"/>
            <a:ext cx="1259129" cy="1259129"/>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100" b="1" dirty="0">
                <a:latin typeface="Arial" panose="020B0604020202020204" pitchFamily="34" charset="0"/>
                <a:cs typeface="Arial" panose="020B0604020202020204" pitchFamily="34" charset="0"/>
                <a:hlinkClick r:id="rId2"/>
              </a:rPr>
              <a:t>Scored </a:t>
            </a:r>
            <a:r>
              <a:rPr lang="en-US" sz="1100" b="1" u="sng" dirty="0">
                <a:latin typeface="Arial" panose="020B0604020202020204" pitchFamily="34" charset="0"/>
                <a:cs typeface="Arial" panose="020B0604020202020204" pitchFamily="34" charset="0"/>
                <a:hlinkClick r:id="rId2"/>
              </a:rPr>
              <a:t>Proficient</a:t>
            </a:r>
            <a:r>
              <a:rPr lang="en-US" sz="1100" b="1" dirty="0">
                <a:latin typeface="Arial" panose="020B0604020202020204" pitchFamily="34" charset="0"/>
                <a:cs typeface="Arial" panose="020B0604020202020204" pitchFamily="34" charset="0"/>
                <a:hlinkClick r:id="rId2"/>
              </a:rPr>
              <a:t> or </a:t>
            </a:r>
            <a:r>
              <a:rPr lang="en-US" sz="1100" b="1" u="sng" dirty="0">
                <a:latin typeface="Arial" panose="020B0604020202020204" pitchFamily="34" charset="0"/>
                <a:cs typeface="Arial" panose="020B0604020202020204" pitchFamily="34" charset="0"/>
                <a:hlinkClick r:id="rId2"/>
              </a:rPr>
              <a:t>Advanced</a:t>
            </a:r>
            <a:r>
              <a:rPr lang="en-US" sz="1100" b="1" dirty="0">
                <a:latin typeface="Arial" panose="020B0604020202020204" pitchFamily="34" charset="0"/>
                <a:cs typeface="Arial" panose="020B0604020202020204" pitchFamily="34" charset="0"/>
                <a:hlinkClick r:id="rId2"/>
              </a:rPr>
              <a:t> on the Math Assessment</a:t>
            </a:r>
            <a:endParaRPr lang="en-US" sz="1100" b="1" dirty="0">
              <a:latin typeface="Arial" panose="020B0604020202020204" pitchFamily="34" charset="0"/>
              <a:cs typeface="Arial" panose="020B0604020202020204" pitchFamily="34" charset="0"/>
            </a:endParaRPr>
          </a:p>
        </p:txBody>
      </p:sp>
      <p:sp>
        <p:nvSpPr>
          <p:cNvPr id="11" name="Content Placeholder 5"/>
          <p:cNvSpPr txBox="1">
            <a:spLocks noChangeAspect="1"/>
          </p:cNvSpPr>
          <p:nvPr/>
        </p:nvSpPr>
        <p:spPr>
          <a:xfrm>
            <a:off x="1050501" y="1077709"/>
            <a:ext cx="1259129" cy="125912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sz="1100" b="1" dirty="0">
                <a:latin typeface="Arial" panose="020B0604020202020204" pitchFamily="34" charset="0"/>
                <a:cs typeface="Arial" panose="020B0604020202020204" pitchFamily="34" charset="0"/>
              </a:rPr>
              <a:t>Numerator (# of students who meet all criteria) </a:t>
            </a:r>
          </a:p>
        </p:txBody>
      </p:sp>
      <p:sp>
        <p:nvSpPr>
          <p:cNvPr id="12" name="Content Placeholder 5"/>
          <p:cNvSpPr txBox="1">
            <a:spLocks noChangeAspect="1"/>
          </p:cNvSpPr>
          <p:nvPr/>
        </p:nvSpPr>
        <p:spPr>
          <a:xfrm>
            <a:off x="1032643" y="2746525"/>
            <a:ext cx="1259129" cy="125912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100" b="1" dirty="0">
                <a:latin typeface="Arial" panose="020B0604020202020204" pitchFamily="34" charset="0"/>
                <a:cs typeface="Arial" panose="020B0604020202020204" pitchFamily="34" charset="0"/>
              </a:rPr>
              <a:t>Denominator (# of students who meet all criteria)</a:t>
            </a:r>
          </a:p>
        </p:txBody>
      </p:sp>
      <p:sp>
        <p:nvSpPr>
          <p:cNvPr id="16" name="Equal 15" descr="equals"/>
          <p:cNvSpPr>
            <a:spLocks noChangeAspect="1"/>
          </p:cNvSpPr>
          <p:nvPr/>
        </p:nvSpPr>
        <p:spPr>
          <a:xfrm>
            <a:off x="2803939" y="1760411"/>
            <a:ext cx="241830" cy="251827"/>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100" dirty="0">
              <a:solidFill>
                <a:schemeClr val="tx1"/>
              </a:solidFill>
              <a:latin typeface="Arial" panose="020B0604020202020204" pitchFamily="34" charset="0"/>
              <a:cs typeface="Arial" panose="020B0604020202020204" pitchFamily="34" charset="0"/>
            </a:endParaRPr>
          </a:p>
        </p:txBody>
      </p:sp>
      <p:sp>
        <p:nvSpPr>
          <p:cNvPr id="17" name="Equal 16" descr="equals"/>
          <p:cNvSpPr>
            <a:spLocks noChangeAspect="1"/>
          </p:cNvSpPr>
          <p:nvPr/>
        </p:nvSpPr>
        <p:spPr>
          <a:xfrm>
            <a:off x="2826613" y="3250177"/>
            <a:ext cx="241830" cy="251827"/>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100" dirty="0">
              <a:solidFill>
                <a:schemeClr val="tx1"/>
              </a:solidFill>
              <a:latin typeface="Arial" panose="020B0604020202020204" pitchFamily="34" charset="0"/>
              <a:cs typeface="Arial" panose="020B0604020202020204" pitchFamily="34" charset="0"/>
            </a:endParaRPr>
          </a:p>
        </p:txBody>
      </p:sp>
      <p:cxnSp>
        <p:nvCxnSpPr>
          <p:cNvPr id="19" name="Straight Connector 18" descr="division line"/>
          <p:cNvCxnSpPr>
            <a:cxnSpLocks noChangeAspect="1"/>
          </p:cNvCxnSpPr>
          <p:nvPr/>
        </p:nvCxnSpPr>
        <p:spPr>
          <a:xfrm>
            <a:off x="669984" y="2574565"/>
            <a:ext cx="10852031" cy="0"/>
          </a:xfrm>
          <a:prstGeom prst="line">
            <a:avLst/>
          </a:prstGeom>
          <a:ln w="76200"/>
        </p:spPr>
        <p:style>
          <a:lnRef idx="1">
            <a:schemeClr val="dk1"/>
          </a:lnRef>
          <a:fillRef idx="0">
            <a:schemeClr val="dk1"/>
          </a:fillRef>
          <a:effectRef idx="0">
            <a:schemeClr val="dk1"/>
          </a:effectRef>
          <a:fontRef idx="minor">
            <a:schemeClr val="tx1"/>
          </a:fontRef>
        </p:style>
      </p:cxnSp>
      <p:sp>
        <p:nvSpPr>
          <p:cNvPr id="18" name="TextBox 17">
            <a:extLst>
              <a:ext uri="{FF2B5EF4-FFF2-40B4-BE49-F238E27FC236}">
                <a16:creationId xmlns:a16="http://schemas.microsoft.com/office/drawing/2014/main" id="{3EBA5A94-90F5-463C-9960-D523A2805E88}"/>
              </a:ext>
            </a:extLst>
          </p:cNvPr>
          <p:cNvSpPr txBox="1"/>
          <p:nvPr/>
        </p:nvSpPr>
        <p:spPr>
          <a:xfrm>
            <a:off x="346495" y="6206900"/>
            <a:ext cx="3517001" cy="276999"/>
          </a:xfrm>
          <a:prstGeom prst="rect">
            <a:avLst/>
          </a:prstGeom>
          <a:noFill/>
        </p:spPr>
        <p:txBody>
          <a:bodyPr wrap="square" rtlCol="0">
            <a:spAutoFit/>
          </a:bodyPr>
          <a:lstStyle/>
          <a:p>
            <a:r>
              <a:rPr lang="en-US" sz="1200" b="1" i="1" dirty="0"/>
              <a:t>*See last page for specifics</a:t>
            </a:r>
          </a:p>
        </p:txBody>
      </p:sp>
      <p:sp>
        <p:nvSpPr>
          <p:cNvPr id="20" name="TextBox 19">
            <a:extLst>
              <a:ext uri="{FF2B5EF4-FFF2-40B4-BE49-F238E27FC236}">
                <a16:creationId xmlns:a16="http://schemas.microsoft.com/office/drawing/2014/main" id="{426BBAEA-1FC6-4852-BD42-62046C6D1887}"/>
              </a:ext>
            </a:extLst>
          </p:cNvPr>
          <p:cNvSpPr txBox="1"/>
          <p:nvPr/>
        </p:nvSpPr>
        <p:spPr>
          <a:xfrm>
            <a:off x="8533053" y="1707274"/>
            <a:ext cx="386521" cy="400110"/>
          </a:xfrm>
          <a:prstGeom prst="rect">
            <a:avLst/>
          </a:prstGeom>
          <a:noFill/>
        </p:spPr>
        <p:txBody>
          <a:bodyPr wrap="square" rtlCol="0">
            <a:spAutoFit/>
          </a:bodyPr>
          <a:lstStyle/>
          <a:p>
            <a:pPr algn="ctr"/>
            <a:r>
              <a:rPr lang="en-US" sz="2000" b="1" dirty="0"/>
              <a:t>&amp;</a:t>
            </a:r>
          </a:p>
        </p:txBody>
      </p:sp>
      <p:sp>
        <p:nvSpPr>
          <p:cNvPr id="21" name="TextBox 20">
            <a:extLst>
              <a:ext uri="{FF2B5EF4-FFF2-40B4-BE49-F238E27FC236}">
                <a16:creationId xmlns:a16="http://schemas.microsoft.com/office/drawing/2014/main" id="{3D2BD551-D6E2-4A8E-95DA-FF485DD96689}"/>
              </a:ext>
            </a:extLst>
          </p:cNvPr>
          <p:cNvSpPr txBox="1"/>
          <p:nvPr/>
        </p:nvSpPr>
        <p:spPr>
          <a:xfrm>
            <a:off x="5781083" y="3234423"/>
            <a:ext cx="386521" cy="400110"/>
          </a:xfrm>
          <a:prstGeom prst="rect">
            <a:avLst/>
          </a:prstGeom>
          <a:noFill/>
        </p:spPr>
        <p:txBody>
          <a:bodyPr wrap="square" rtlCol="0">
            <a:spAutoFit/>
          </a:bodyPr>
          <a:lstStyle/>
          <a:p>
            <a:pPr algn="ctr"/>
            <a:r>
              <a:rPr lang="en-US" sz="2000" b="1" dirty="0"/>
              <a:t>&amp;</a:t>
            </a:r>
          </a:p>
        </p:txBody>
      </p:sp>
      <p:sp>
        <p:nvSpPr>
          <p:cNvPr id="22" name="TextBox 21">
            <a:extLst>
              <a:ext uri="{FF2B5EF4-FFF2-40B4-BE49-F238E27FC236}">
                <a16:creationId xmlns:a16="http://schemas.microsoft.com/office/drawing/2014/main" id="{723B1B4C-5023-4CFB-B936-7C67BDE7EF02}"/>
              </a:ext>
            </a:extLst>
          </p:cNvPr>
          <p:cNvSpPr txBox="1"/>
          <p:nvPr/>
        </p:nvSpPr>
        <p:spPr>
          <a:xfrm>
            <a:off x="5781083" y="1696175"/>
            <a:ext cx="386521" cy="400110"/>
          </a:xfrm>
          <a:prstGeom prst="rect">
            <a:avLst/>
          </a:prstGeom>
          <a:noFill/>
        </p:spPr>
        <p:txBody>
          <a:bodyPr wrap="square" rtlCol="0">
            <a:spAutoFit/>
          </a:bodyPr>
          <a:lstStyle/>
          <a:p>
            <a:pPr algn="ctr"/>
            <a:r>
              <a:rPr lang="en-US" sz="2000" b="1" dirty="0"/>
              <a:t>&amp;</a:t>
            </a:r>
          </a:p>
        </p:txBody>
      </p:sp>
      <p:sp>
        <p:nvSpPr>
          <p:cNvPr id="3" name="Rectangle 2">
            <a:extLst>
              <a:ext uri="{FF2B5EF4-FFF2-40B4-BE49-F238E27FC236}">
                <a16:creationId xmlns:a16="http://schemas.microsoft.com/office/drawing/2014/main" id="{CA63F3A8-1289-4727-931A-AAB41C90A9DB}"/>
              </a:ext>
            </a:extLst>
          </p:cNvPr>
          <p:cNvSpPr/>
          <p:nvPr/>
        </p:nvSpPr>
        <p:spPr>
          <a:xfrm>
            <a:off x="346495" y="5554598"/>
            <a:ext cx="11514826" cy="646331"/>
          </a:xfrm>
          <a:prstGeom prst="rect">
            <a:avLst/>
          </a:prstGeom>
        </p:spPr>
        <p:txBody>
          <a:bodyPr wrap="square">
            <a:spAutoFit/>
          </a:bodyPr>
          <a:lstStyle/>
          <a:p>
            <a:r>
              <a:rPr lang="en-US" sz="1200" b="1" dirty="0"/>
              <a:t>Numerator</a:t>
            </a:r>
            <a:r>
              <a:rPr lang="en-US" sz="1200" dirty="0"/>
              <a:t> = Grade 11 CTE Concentrators with a grade 11 test record, for Math, and who scored proficient or advanced</a:t>
            </a:r>
          </a:p>
          <a:p>
            <a:r>
              <a:rPr lang="en-US" sz="1200" b="1" dirty="0"/>
              <a:t>Denominator</a:t>
            </a:r>
            <a:r>
              <a:rPr lang="en-US" sz="1200" dirty="0"/>
              <a:t> = Grade 11 CTE Concentrators with a grade 11 test record for Math</a:t>
            </a:r>
          </a:p>
          <a:p>
            <a:r>
              <a:rPr lang="en-US" sz="1200" b="1" dirty="0"/>
              <a:t>Performance</a:t>
            </a:r>
            <a:r>
              <a:rPr lang="en-US" sz="1200" dirty="0"/>
              <a:t> = The percentage of Grade 11 Concentrators with demonstrated proficiency in Math</a:t>
            </a:r>
          </a:p>
        </p:txBody>
      </p:sp>
      <p:graphicFrame>
        <p:nvGraphicFramePr>
          <p:cNvPr id="13" name="Table 12">
            <a:extLst>
              <a:ext uri="{FF2B5EF4-FFF2-40B4-BE49-F238E27FC236}">
                <a16:creationId xmlns:a16="http://schemas.microsoft.com/office/drawing/2014/main" id="{9761118C-C9BA-1A2B-894E-F6BB0683053A}"/>
              </a:ext>
            </a:extLst>
          </p:cNvPr>
          <p:cNvGraphicFramePr>
            <a:graphicFrameLocks noGrp="1"/>
          </p:cNvGraphicFramePr>
          <p:nvPr>
            <p:extLst>
              <p:ext uri="{D42A27DB-BD31-4B8C-83A1-F6EECF244321}">
                <p14:modId xmlns:p14="http://schemas.microsoft.com/office/powerpoint/2010/main" val="3995369827"/>
              </p:ext>
            </p:extLst>
          </p:nvPr>
        </p:nvGraphicFramePr>
        <p:xfrm>
          <a:off x="406597" y="4662611"/>
          <a:ext cx="11522014" cy="843810"/>
        </p:xfrm>
        <a:graphic>
          <a:graphicData uri="http://schemas.openxmlformats.org/drawingml/2006/table">
            <a:tbl>
              <a:tblPr firstRow="1" bandRow="1" bandCol="1">
                <a:tableStyleId>{69012ECD-51FC-41F1-AA8D-1B2483CD663E}</a:tableStyleId>
              </a:tblPr>
              <a:tblGrid>
                <a:gridCol w="2675626">
                  <a:extLst>
                    <a:ext uri="{9D8B030D-6E8A-4147-A177-3AD203B41FA5}">
                      <a16:colId xmlns:a16="http://schemas.microsoft.com/office/drawing/2014/main" val="1896968948"/>
                    </a:ext>
                  </a:extLst>
                </a:gridCol>
                <a:gridCol w="941389">
                  <a:extLst>
                    <a:ext uri="{9D8B030D-6E8A-4147-A177-3AD203B41FA5}">
                      <a16:colId xmlns:a16="http://schemas.microsoft.com/office/drawing/2014/main" val="2314759983"/>
                    </a:ext>
                  </a:extLst>
                </a:gridCol>
                <a:gridCol w="1002712">
                  <a:extLst>
                    <a:ext uri="{9D8B030D-6E8A-4147-A177-3AD203B41FA5}">
                      <a16:colId xmlns:a16="http://schemas.microsoft.com/office/drawing/2014/main" val="2034435052"/>
                    </a:ext>
                  </a:extLst>
                </a:gridCol>
                <a:gridCol w="930167">
                  <a:extLst>
                    <a:ext uri="{9D8B030D-6E8A-4147-A177-3AD203B41FA5}">
                      <a16:colId xmlns:a16="http://schemas.microsoft.com/office/drawing/2014/main" val="4237365705"/>
                    </a:ext>
                  </a:extLst>
                </a:gridCol>
                <a:gridCol w="1194424">
                  <a:extLst>
                    <a:ext uri="{9D8B030D-6E8A-4147-A177-3AD203B41FA5}">
                      <a16:colId xmlns:a16="http://schemas.microsoft.com/office/drawing/2014/main" val="2969131347"/>
                    </a:ext>
                  </a:extLst>
                </a:gridCol>
                <a:gridCol w="1194424">
                  <a:extLst>
                    <a:ext uri="{9D8B030D-6E8A-4147-A177-3AD203B41FA5}">
                      <a16:colId xmlns:a16="http://schemas.microsoft.com/office/drawing/2014/main" val="1321794220"/>
                    </a:ext>
                  </a:extLst>
                </a:gridCol>
                <a:gridCol w="1194424">
                  <a:extLst>
                    <a:ext uri="{9D8B030D-6E8A-4147-A177-3AD203B41FA5}">
                      <a16:colId xmlns:a16="http://schemas.microsoft.com/office/drawing/2014/main" val="244373696"/>
                    </a:ext>
                  </a:extLst>
                </a:gridCol>
                <a:gridCol w="1379979">
                  <a:extLst>
                    <a:ext uri="{9D8B030D-6E8A-4147-A177-3AD203B41FA5}">
                      <a16:colId xmlns:a16="http://schemas.microsoft.com/office/drawing/2014/main" val="600461498"/>
                    </a:ext>
                  </a:extLst>
                </a:gridCol>
                <a:gridCol w="1008869">
                  <a:extLst>
                    <a:ext uri="{9D8B030D-6E8A-4147-A177-3AD203B41FA5}">
                      <a16:colId xmlns:a16="http://schemas.microsoft.com/office/drawing/2014/main" val="2276246286"/>
                    </a:ext>
                  </a:extLst>
                </a:gridCol>
              </a:tblGrid>
              <a:tr h="301763">
                <a:tc>
                  <a:txBody>
                    <a:bodyPr/>
                    <a:lstStyle/>
                    <a:p>
                      <a:pPr marL="37465" marR="0" algn="ctr">
                        <a:spcBef>
                          <a:spcPts val="5"/>
                        </a:spcBef>
                        <a:spcAft>
                          <a:spcPts val="0"/>
                        </a:spcAft>
                      </a:pPr>
                      <a:r>
                        <a:rPr lang="en-US" sz="1000" b="1" u="none" spc="-10" dirty="0">
                          <a:effectLst/>
                          <a:latin typeface="Arial" panose="020B0604020202020204" pitchFamily="34" charset="0"/>
                          <a:cs typeface="Arial" panose="020B0604020202020204" pitchFamily="34" charset="0"/>
                        </a:rPr>
                        <a:t>Indicator of Performance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86995" marR="0" algn="ctr">
                        <a:spcBef>
                          <a:spcPts val="920"/>
                        </a:spcBef>
                        <a:spcAft>
                          <a:spcPts val="0"/>
                        </a:spcAft>
                      </a:pPr>
                      <a:r>
                        <a:rPr lang="en-US" sz="1000" b="1" u="none" dirty="0">
                          <a:effectLst/>
                          <a:latin typeface="Arial" panose="020B0604020202020204" pitchFamily="34" charset="0"/>
                          <a:cs typeface="Arial" panose="020B0604020202020204" pitchFamily="34" charset="0"/>
                        </a:rPr>
                        <a:t>FY23</a:t>
                      </a:r>
                      <a:r>
                        <a:rPr lang="en-US" sz="1000" b="1" u="none" spc="-5" dirty="0">
                          <a:effectLst/>
                          <a:latin typeface="Arial" panose="020B0604020202020204" pitchFamily="34" charset="0"/>
                          <a:cs typeface="Arial" panose="020B0604020202020204" pitchFamily="34" charset="0"/>
                        </a:rPr>
                        <a:t> </a:t>
                      </a:r>
                      <a:r>
                        <a:rPr lang="en-US" sz="1000" b="1" u="none" spc="-50" dirty="0">
                          <a:effectLst/>
                          <a:latin typeface="Arial" panose="020B0604020202020204" pitchFamily="34" charset="0"/>
                          <a:cs typeface="Arial" panose="020B0604020202020204" pitchFamily="34" charset="0"/>
                        </a:rPr>
                        <a:t>&amp; FY</a:t>
                      </a:r>
                      <a:r>
                        <a:rPr lang="en-US" sz="1000" b="1" u="none" dirty="0">
                          <a:effectLst/>
                          <a:latin typeface="Arial" panose="020B0604020202020204" pitchFamily="34" charset="0"/>
                          <a:cs typeface="Arial" panose="020B0604020202020204" pitchFamily="34" charset="0"/>
                        </a:rPr>
                        <a:t>24</a:t>
                      </a:r>
                      <a:r>
                        <a:rPr lang="en-US" sz="1000" b="1" u="none" spc="-5" dirty="0">
                          <a:effectLst/>
                          <a:latin typeface="Arial" panose="020B0604020202020204" pitchFamily="34" charset="0"/>
                          <a:cs typeface="Arial" panose="020B0604020202020204" pitchFamily="34" charset="0"/>
                        </a:rPr>
                        <a:t> </a:t>
                      </a:r>
                    </a:p>
                    <a:p>
                      <a:pPr marL="69215" marR="0" algn="ctr">
                        <a:lnSpc>
                          <a:spcPts val="1260"/>
                        </a:lnSpc>
                        <a:spcBef>
                          <a:spcPts val="10"/>
                        </a:spcBef>
                        <a:spcAft>
                          <a:spcPts val="0"/>
                        </a:spcAft>
                      </a:pPr>
                      <a:r>
                        <a:rPr lang="en-US" sz="1000" b="1" u="none" spc="-25" dirty="0">
                          <a:effectLst/>
                          <a:latin typeface="Arial" panose="020B0604020202020204" pitchFamily="34" charset="0"/>
                          <a:cs typeface="Arial" panose="020B0604020202020204" pitchFamily="34" charset="0"/>
                        </a:rPr>
                        <a:t>Iowa</a:t>
                      </a:r>
                      <a:endParaRPr lang="en-US" sz="1000" b="1" u="none" dirty="0">
                        <a:effectLst/>
                        <a:latin typeface="Arial" panose="020B0604020202020204" pitchFamily="34" charset="0"/>
                        <a:cs typeface="Arial" panose="020B0604020202020204" pitchFamily="34" charset="0"/>
                      </a:endParaRPr>
                    </a:p>
                    <a:p>
                      <a:pPr marL="36830" marR="0" algn="ctr">
                        <a:lnSpc>
                          <a:spcPts val="1260"/>
                        </a:lnSpc>
                        <a:spcBef>
                          <a:spcPts val="0"/>
                        </a:spcBef>
                        <a:spcAft>
                          <a:spcPts val="0"/>
                        </a:spcAft>
                      </a:pPr>
                      <a:r>
                        <a:rPr lang="en-US" sz="1000" b="1" u="none" spc="-10" dirty="0">
                          <a:effectLst/>
                          <a:latin typeface="Arial" panose="020B0604020202020204" pitchFamily="34" charset="0"/>
                          <a:cs typeface="Arial" panose="020B0604020202020204" pitchFamily="34" charset="0"/>
                        </a:rPr>
                        <a:t>Average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91135" marR="0" indent="-109855" algn="ctr">
                        <a:spcBef>
                          <a:spcPts val="0"/>
                        </a:spcBef>
                        <a:spcAft>
                          <a:spcPts val="0"/>
                        </a:spcAft>
                      </a:pPr>
                      <a:r>
                        <a:rPr lang="en-US" sz="1000" b="1" u="none" spc="-10" dirty="0">
                          <a:effectLst/>
                          <a:latin typeface="Arial" panose="020B0604020202020204" pitchFamily="34" charset="0"/>
                          <a:cs typeface="Arial" panose="020B0604020202020204" pitchFamily="34" charset="0"/>
                        </a:rPr>
                        <a:t>Baseline </a:t>
                      </a:r>
                      <a:r>
                        <a:rPr lang="en-US" sz="1000" b="1" u="none" spc="-20" dirty="0">
                          <a:effectLst/>
                          <a:latin typeface="Arial" panose="020B0604020202020204" pitchFamily="34" charset="0"/>
                          <a:cs typeface="Arial" panose="020B0604020202020204" pitchFamily="34" charset="0"/>
                        </a:rPr>
                        <a:t>Level</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60020" marR="54610" indent="-93345" algn="ctr">
                        <a:spcBef>
                          <a:spcPts val="0"/>
                        </a:spcBef>
                        <a:spcAft>
                          <a:spcPts val="0"/>
                        </a:spcAft>
                      </a:pPr>
                      <a:r>
                        <a:rPr lang="en-US" sz="1000" b="1" u="none" spc="-10" dirty="0">
                          <a:effectLst/>
                          <a:latin typeface="Arial" panose="020B0604020202020204" pitchFamily="34" charset="0"/>
                          <a:cs typeface="Arial" panose="020B0604020202020204" pitchFamily="34" charset="0"/>
                        </a:rPr>
                        <a:t>Growth </a:t>
                      </a:r>
                      <a:r>
                        <a:rPr lang="en-US" sz="1000" b="1" u="none" spc="-20" dirty="0">
                          <a:effectLst/>
                          <a:latin typeface="Arial" panose="020B0604020202020204" pitchFamily="34" charset="0"/>
                          <a:cs typeface="Arial" panose="020B0604020202020204" pitchFamily="34" charset="0"/>
                        </a:rPr>
                        <a:t>Rate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45085" marR="0" algn="ctr">
                        <a:lnSpc>
                          <a:spcPts val="1260"/>
                        </a:lnSpc>
                        <a:spcBef>
                          <a:spcPts val="295"/>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2024-25</a:t>
                      </a:r>
                      <a:endParaRPr lang="en-US" sz="1000" b="1" u="none" dirty="0">
                        <a:effectLst/>
                        <a:latin typeface="Arial" panose="020B0604020202020204" pitchFamily="34" charset="0"/>
                        <a:cs typeface="Arial" panose="020B0604020202020204" pitchFamily="34" charset="0"/>
                      </a:endParaRPr>
                    </a:p>
                    <a:p>
                      <a:pPr marL="110490" marR="0" algn="ctr">
                        <a:lnSpc>
                          <a:spcPts val="1260"/>
                        </a:lnSpc>
                        <a:spcBef>
                          <a:spcPts val="10"/>
                        </a:spcBef>
                        <a:spcAft>
                          <a:spcPts val="0"/>
                        </a:spcAft>
                      </a:pPr>
                      <a:r>
                        <a:rPr lang="en-US" sz="1000" b="1" u="none" spc="-10" dirty="0">
                          <a:effectLst/>
                          <a:latin typeface="Arial" panose="020B0604020202020204" pitchFamily="34" charset="0"/>
                          <a:cs typeface="Arial" panose="020B0604020202020204" pitchFamily="34" charset="0"/>
                        </a:rPr>
                        <a:t>(IA </a:t>
                      </a:r>
                      <a:r>
                        <a:rPr lang="en-US" sz="1000" b="1" u="none" spc="-25" dirty="0">
                          <a:effectLst/>
                          <a:latin typeface="Arial" panose="020B0604020202020204" pitchFamily="34" charset="0"/>
                          <a:cs typeface="Arial" panose="020B0604020202020204" pitchFamily="34" charset="0"/>
                        </a:rPr>
                        <a:t>Perkins V extension </a:t>
                      </a:r>
                      <a:r>
                        <a:rPr lang="en-US" sz="1000" b="1" u="none" spc="-10" dirty="0">
                          <a:effectLst/>
                          <a:latin typeface="Arial" panose="020B0604020202020204" pitchFamily="34" charset="0"/>
                          <a:cs typeface="Arial" panose="020B0604020202020204" pitchFamily="34" charset="0"/>
                        </a:rPr>
                        <a:t>plan)</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0" marR="0" algn="ctr">
                        <a:spcBef>
                          <a:spcPts val="290"/>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2025</a:t>
                      </a:r>
                      <a:r>
                        <a:rPr lang="en-US" sz="1000" b="1" u="none" dirty="0">
                          <a:effectLst/>
                          <a:latin typeface="Arial" panose="020B0604020202020204" pitchFamily="34" charset="0"/>
                          <a:cs typeface="Arial" panose="020B0604020202020204" pitchFamily="34" charset="0"/>
                        </a:rPr>
                        <a:t>-</a:t>
                      </a:r>
                      <a:r>
                        <a:rPr lang="en-US" sz="1000" b="1" u="none" spc="-25" dirty="0">
                          <a:effectLst/>
                          <a:latin typeface="Arial" panose="020B0604020202020204" pitchFamily="34" charset="0"/>
                          <a:cs typeface="Arial" panose="020B0604020202020204" pitchFamily="34" charset="0"/>
                        </a:rPr>
                        <a:t>26</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36830" marR="22860" indent="182880" algn="ctr">
                        <a:spcBef>
                          <a:spcPts val="0"/>
                        </a:spcBef>
                        <a:spcAft>
                          <a:spcPts val="0"/>
                        </a:spcAft>
                      </a:pPr>
                      <a:r>
                        <a:rPr lang="en-US" sz="1000" b="1" u="none" spc="-30" dirty="0">
                          <a:effectLst/>
                          <a:latin typeface="Arial" panose="020B0604020202020204" pitchFamily="34" charset="0"/>
                          <a:cs typeface="Arial" panose="020B0604020202020204" pitchFamily="34" charset="0"/>
                        </a:rPr>
                        <a:t>PY </a:t>
                      </a:r>
                      <a:r>
                        <a:rPr lang="en-US" sz="1000" b="1" u="none" dirty="0">
                          <a:effectLst/>
                          <a:latin typeface="Arial" panose="020B0604020202020204" pitchFamily="34" charset="0"/>
                          <a:cs typeface="Arial" panose="020B0604020202020204" pitchFamily="34" charset="0"/>
                        </a:rPr>
                        <a:t>2026-27</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795" marR="635" algn="ctr">
                        <a:spcBef>
                          <a:spcPts val="0"/>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2027-</a:t>
                      </a:r>
                      <a:r>
                        <a:rPr lang="en-US" sz="1000" b="1" u="none" spc="-25" dirty="0">
                          <a:effectLst/>
                          <a:latin typeface="Arial" panose="020B0604020202020204" pitchFamily="34" charset="0"/>
                          <a:cs typeface="Arial" panose="020B0604020202020204" pitchFamily="34" charset="0"/>
                        </a:rPr>
                        <a:t>28</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34620" marR="121285" indent="85090" algn="ctr">
                        <a:spcBef>
                          <a:spcPts val="920"/>
                        </a:spcBef>
                        <a:spcAft>
                          <a:spcPts val="0"/>
                        </a:spcAft>
                      </a:pPr>
                      <a:r>
                        <a:rPr lang="en-US" sz="1000" b="1" u="none" spc="-30" dirty="0">
                          <a:effectLst/>
                          <a:latin typeface="Arial" panose="020B0604020202020204" pitchFamily="34" charset="0"/>
                          <a:cs typeface="Arial" panose="020B0604020202020204" pitchFamily="34" charset="0"/>
                        </a:rPr>
                        <a:t>PY </a:t>
                      </a:r>
                      <a:r>
                        <a:rPr lang="en-US" sz="1000" b="1" u="none" spc="-10" dirty="0">
                          <a:effectLst/>
                          <a:latin typeface="Arial" panose="020B0604020202020204" pitchFamily="34" charset="0"/>
                          <a:cs typeface="Arial" panose="020B0604020202020204" pitchFamily="34" charset="0"/>
                        </a:rPr>
                        <a:t>2028-</a:t>
                      </a:r>
                      <a:r>
                        <a:rPr lang="en-US" sz="1000" b="1" u="none" spc="-20" dirty="0">
                          <a:effectLst/>
                          <a:latin typeface="Arial" panose="020B0604020202020204" pitchFamily="34" charset="0"/>
                          <a:cs typeface="Arial" panose="020B0604020202020204" pitchFamily="34" charset="0"/>
                        </a:rPr>
                        <a:t>29</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extLst>
                  <a:ext uri="{0D108BD9-81ED-4DB2-BD59-A6C34878D82A}">
                    <a16:rowId xmlns:a16="http://schemas.microsoft.com/office/drawing/2014/main" val="4254540538"/>
                  </a:ext>
                </a:extLst>
              </a:tr>
              <a:tr h="360892">
                <a:tc>
                  <a:txBody>
                    <a:bodyPr/>
                    <a:lstStyle/>
                    <a:p>
                      <a:pPr marL="37465" marR="0">
                        <a:spcBef>
                          <a:spcPts val="285"/>
                        </a:spcBef>
                        <a:spcAft>
                          <a:spcPts val="0"/>
                        </a:spcAft>
                      </a:pPr>
                      <a:r>
                        <a:rPr lang="en-US" sz="1000" dirty="0">
                          <a:latin typeface="Arial" panose="020B0604020202020204" pitchFamily="34" charset="0"/>
                          <a:cs typeface="Arial" panose="020B0604020202020204" pitchFamily="34" charset="0"/>
                        </a:rPr>
                        <a:t>2S2: Academic Proficiency in Mathematics</a:t>
                      </a:r>
                    </a:p>
                  </a:txBody>
                  <a:tcPr marL="0" marR="0" marT="0" marB="0" anchor="ctr"/>
                </a:tc>
                <a:tc>
                  <a:txBody>
                    <a:bodyPr/>
                    <a:lstStyle/>
                    <a:p>
                      <a:pPr marL="8255"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68.57%</a:t>
                      </a:r>
                    </a:p>
                  </a:txBody>
                  <a:tcPr marL="0" marR="0" marT="0" marB="0" anchor="ctr"/>
                </a:tc>
                <a:tc>
                  <a:txBody>
                    <a:bodyPr/>
                    <a:lstStyle/>
                    <a:p>
                      <a:pPr marL="762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61.75%</a:t>
                      </a:r>
                    </a:p>
                  </a:txBody>
                  <a:tcPr marL="0" marR="0" marT="0" marB="0" anchor="ctr"/>
                </a:tc>
                <a:tc>
                  <a:txBody>
                    <a:bodyPr/>
                    <a:lstStyle/>
                    <a:p>
                      <a:pPr marL="1016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+ 1.00%</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66.19%</a:t>
                      </a:r>
                    </a:p>
                  </a:txBody>
                  <a:tcPr marL="0" marR="0" marT="0" marB="0" anchor="ctr"/>
                </a:tc>
                <a:tc>
                  <a:txBody>
                    <a:bodyPr/>
                    <a:lstStyle/>
                    <a:p>
                      <a:pPr marL="10795" marR="571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69.57%</a:t>
                      </a:r>
                    </a:p>
                  </a:txBody>
                  <a:tcPr marL="0" marR="0" marT="0" marB="0" anchor="ctr"/>
                </a:tc>
                <a:tc>
                  <a:txBody>
                    <a:bodyPr/>
                    <a:lstStyle/>
                    <a:p>
                      <a:pPr marL="10160" marR="317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70.57%</a:t>
                      </a:r>
                    </a:p>
                  </a:txBody>
                  <a:tcPr marL="0" marR="0" marT="0" marB="0" anchor="ctr"/>
                </a:tc>
                <a:tc>
                  <a:txBody>
                    <a:bodyPr/>
                    <a:lstStyle/>
                    <a:p>
                      <a:pPr marL="10795" marR="444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71.57%</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72.57%</a:t>
                      </a:r>
                    </a:p>
                  </a:txBody>
                  <a:tcPr marL="0" marR="0" marT="0" marB="0" anchor="ctr"/>
                </a:tc>
                <a:extLst>
                  <a:ext uri="{0D108BD9-81ED-4DB2-BD59-A6C34878D82A}">
                    <a16:rowId xmlns:a16="http://schemas.microsoft.com/office/drawing/2014/main" val="3438059749"/>
                  </a:ext>
                </a:extLst>
              </a:tr>
            </a:tbl>
          </a:graphicData>
        </a:graphic>
      </p:graphicFrame>
    </p:spTree>
    <p:extLst>
      <p:ext uri="{BB962C8B-B14F-4D97-AF65-F5344CB8AC3E}">
        <p14:creationId xmlns:p14="http://schemas.microsoft.com/office/powerpoint/2010/main" val="2386397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2433" y="83291"/>
            <a:ext cx="10515600" cy="621222"/>
          </a:xfrm>
        </p:spPr>
        <p:txBody>
          <a:bodyPr>
            <a:normAutofit fontScale="90000"/>
          </a:bodyPr>
          <a:lstStyle/>
          <a:p>
            <a:pPr algn="ctr"/>
            <a:r>
              <a:rPr lang="en-US" sz="1600" b="1" dirty="0">
                <a:latin typeface="Arial" panose="020B0604020202020204" pitchFamily="34" charset="0"/>
                <a:cs typeface="Arial" panose="020B0604020202020204" pitchFamily="34" charset="0"/>
              </a:rPr>
              <a:t>2S3: Academic Proficiency in Science* </a:t>
            </a:r>
            <a:br>
              <a:rPr lang="en-US" sz="1600" b="1" dirty="0">
                <a:latin typeface="Arial" panose="020B0604020202020204" pitchFamily="34" charset="0"/>
                <a:cs typeface="Arial" panose="020B0604020202020204" pitchFamily="34" charset="0"/>
              </a:rPr>
            </a:br>
            <a:r>
              <a:rPr lang="en-US" sz="1200" b="1" i="1" dirty="0">
                <a:latin typeface="Arial" panose="020B0604020202020204" pitchFamily="34" charset="0"/>
                <a:cs typeface="Arial" panose="020B0604020202020204" pitchFamily="34" charset="0"/>
              </a:rPr>
              <a:t>In the reporting year… </a:t>
            </a:r>
            <a:r>
              <a:rPr lang="en-US" sz="1200" i="1" dirty="0">
                <a:latin typeface="Arial" panose="020B0604020202020204" pitchFamily="34" charset="0"/>
                <a:cs typeface="Arial" panose="020B0604020202020204" pitchFamily="34" charset="0"/>
              </a:rPr>
              <a:t>CTE concentrator proficiency in the challenging State academic standards adopted by the State under section1111(b)(1) of the Elementary and Secondary Education Act of 1965, as measured by the academic assessments in science as described in section 1111(b)(2) of such Act.</a:t>
            </a:r>
            <a:endParaRPr lang="en-US" sz="2400" b="1" dirty="0">
              <a:latin typeface="Arial" panose="020B0604020202020204" pitchFamily="34" charset="0"/>
              <a:cs typeface="Arial" panose="020B0604020202020204" pitchFamily="34" charset="0"/>
            </a:endParaRPr>
          </a:p>
        </p:txBody>
      </p:sp>
      <p:sp>
        <p:nvSpPr>
          <p:cNvPr id="6" name="Content Placeholder 5"/>
          <p:cNvSpPr>
            <a:spLocks noGrp="1" noChangeAspect="1"/>
          </p:cNvSpPr>
          <p:nvPr>
            <p:ph idx="1"/>
          </p:nvPr>
        </p:nvSpPr>
        <p:spPr>
          <a:xfrm>
            <a:off x="7031891" y="2797525"/>
            <a:ext cx="1357061" cy="13570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p>
            <a:pPr marL="0" indent="0" algn="ctr">
              <a:buNone/>
            </a:pPr>
            <a:r>
              <a:rPr lang="en-US" sz="1200" b="1" dirty="0">
                <a:latin typeface="Arial" panose="020B0604020202020204" pitchFamily="34" charset="0"/>
                <a:cs typeface="Arial" panose="020B0604020202020204" pitchFamily="34" charset="0"/>
              </a:rPr>
              <a:t>Grade 11 CTE Concentrator</a:t>
            </a:r>
          </a:p>
        </p:txBody>
      </p:sp>
      <p:sp>
        <p:nvSpPr>
          <p:cNvPr id="7" name="Content Placeholder 5"/>
          <p:cNvSpPr txBox="1">
            <a:spLocks noChangeAspect="1"/>
          </p:cNvSpPr>
          <p:nvPr/>
        </p:nvSpPr>
        <p:spPr>
          <a:xfrm>
            <a:off x="4476006" y="2799641"/>
            <a:ext cx="1357061" cy="13570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Took 10</a:t>
            </a:r>
            <a:r>
              <a:rPr lang="en-US" sz="1200" b="1" baseline="30000" dirty="0">
                <a:latin typeface="Arial" panose="020B0604020202020204" pitchFamily="34" charset="0"/>
                <a:cs typeface="Arial" panose="020B0604020202020204" pitchFamily="34" charset="0"/>
              </a:rPr>
              <a:t>th</a:t>
            </a:r>
            <a:r>
              <a:rPr lang="en-US" sz="1200" b="1" dirty="0">
                <a:latin typeface="Arial" panose="020B0604020202020204" pitchFamily="34" charset="0"/>
                <a:cs typeface="Arial" panose="020B0604020202020204" pitchFamily="34" charset="0"/>
              </a:rPr>
              <a:t> Grade ISASP Science Assessment</a:t>
            </a:r>
          </a:p>
        </p:txBody>
      </p:sp>
      <p:sp>
        <p:nvSpPr>
          <p:cNvPr id="8" name="Content Placeholder 5"/>
          <p:cNvSpPr txBox="1">
            <a:spLocks noChangeAspect="1"/>
          </p:cNvSpPr>
          <p:nvPr/>
        </p:nvSpPr>
        <p:spPr>
          <a:xfrm>
            <a:off x="4476006" y="1157976"/>
            <a:ext cx="1358616" cy="13586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sz="1200" b="1" dirty="0">
                <a:latin typeface="Arial" panose="020B0604020202020204" pitchFamily="34" charset="0"/>
                <a:cs typeface="Arial" panose="020B0604020202020204" pitchFamily="34" charset="0"/>
              </a:rPr>
              <a:t>Took 10</a:t>
            </a:r>
            <a:r>
              <a:rPr lang="en-US" sz="1200" b="1" baseline="30000" dirty="0">
                <a:latin typeface="Arial" panose="020B0604020202020204" pitchFamily="34" charset="0"/>
                <a:cs typeface="Arial" panose="020B0604020202020204" pitchFamily="34" charset="0"/>
              </a:rPr>
              <a:t>th</a:t>
            </a:r>
            <a:r>
              <a:rPr lang="en-US" sz="1200" b="1" dirty="0">
                <a:latin typeface="Arial" panose="020B0604020202020204" pitchFamily="34" charset="0"/>
                <a:cs typeface="Arial" panose="020B0604020202020204" pitchFamily="34" charset="0"/>
              </a:rPr>
              <a:t> Grade </a:t>
            </a:r>
            <a:r>
              <a:rPr lang="en-US" sz="1200" b="1" dirty="0">
                <a:solidFill>
                  <a:srgbClr val="FF000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ISASP</a:t>
            </a:r>
            <a:r>
              <a:rPr lang="en-US" sz="1200" b="1" dirty="0">
                <a:latin typeface="Arial" panose="020B0604020202020204" pitchFamily="34" charset="0"/>
                <a:cs typeface="Arial" panose="020B0604020202020204" pitchFamily="34" charset="0"/>
              </a:rPr>
              <a:t> Science</a:t>
            </a:r>
            <a:br>
              <a:rPr lang="en-US" sz="1200" b="1" dirty="0">
                <a:latin typeface="Arial" panose="020B0604020202020204" pitchFamily="34" charset="0"/>
                <a:cs typeface="Arial" panose="020B0604020202020204" pitchFamily="34" charset="0"/>
              </a:rPr>
            </a:br>
            <a:r>
              <a:rPr lang="en-US" sz="1200" b="1" dirty="0">
                <a:latin typeface="Arial" panose="020B0604020202020204" pitchFamily="34" charset="0"/>
                <a:cs typeface="Arial" panose="020B0604020202020204" pitchFamily="34" charset="0"/>
              </a:rPr>
              <a:t>Assessment</a:t>
            </a:r>
          </a:p>
        </p:txBody>
      </p:sp>
      <p:sp>
        <p:nvSpPr>
          <p:cNvPr id="9" name="Content Placeholder 5"/>
          <p:cNvSpPr txBox="1">
            <a:spLocks noChangeAspect="1"/>
          </p:cNvSpPr>
          <p:nvPr/>
        </p:nvSpPr>
        <p:spPr>
          <a:xfrm>
            <a:off x="7031891" y="1187343"/>
            <a:ext cx="1358616" cy="13586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Grade 11 CTE Concentrator</a:t>
            </a:r>
          </a:p>
        </p:txBody>
      </p:sp>
      <p:sp>
        <p:nvSpPr>
          <p:cNvPr id="10" name="Content Placeholder 5"/>
          <p:cNvSpPr txBox="1">
            <a:spLocks noChangeAspect="1"/>
          </p:cNvSpPr>
          <p:nvPr/>
        </p:nvSpPr>
        <p:spPr>
          <a:xfrm>
            <a:off x="9100110" y="1134138"/>
            <a:ext cx="1358616" cy="1358616"/>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hlinkClick r:id="rId3"/>
              </a:rPr>
              <a:t>Scored </a:t>
            </a:r>
            <a:r>
              <a:rPr lang="en-US" sz="1200" b="1" u="sng" dirty="0">
                <a:latin typeface="Arial" panose="020B0604020202020204" pitchFamily="34" charset="0"/>
                <a:cs typeface="Arial" panose="020B0604020202020204" pitchFamily="34" charset="0"/>
                <a:hlinkClick r:id="rId3"/>
              </a:rPr>
              <a:t>Proficient</a:t>
            </a:r>
            <a:r>
              <a:rPr lang="en-US" sz="1200" b="1" dirty="0">
                <a:latin typeface="Arial" panose="020B0604020202020204" pitchFamily="34" charset="0"/>
                <a:cs typeface="Arial" panose="020B0604020202020204" pitchFamily="34" charset="0"/>
                <a:hlinkClick r:id="rId3"/>
              </a:rPr>
              <a:t> or </a:t>
            </a:r>
            <a:r>
              <a:rPr lang="en-US" sz="1200" b="1" u="sng" dirty="0">
                <a:latin typeface="Arial" panose="020B0604020202020204" pitchFamily="34" charset="0"/>
                <a:cs typeface="Arial" panose="020B0604020202020204" pitchFamily="34" charset="0"/>
                <a:hlinkClick r:id="rId3"/>
              </a:rPr>
              <a:t>Advanced</a:t>
            </a:r>
            <a:r>
              <a:rPr lang="en-US" sz="1200" b="1" dirty="0">
                <a:latin typeface="Arial" panose="020B0604020202020204" pitchFamily="34" charset="0"/>
                <a:cs typeface="Arial" panose="020B0604020202020204" pitchFamily="34" charset="0"/>
                <a:hlinkClick r:id="rId3"/>
              </a:rPr>
              <a:t> on the Science Assessment</a:t>
            </a:r>
            <a:endParaRPr lang="en-US" sz="1200" b="1" dirty="0">
              <a:latin typeface="Arial" panose="020B0604020202020204" pitchFamily="34" charset="0"/>
              <a:cs typeface="Arial" panose="020B0604020202020204" pitchFamily="34" charset="0"/>
            </a:endParaRPr>
          </a:p>
        </p:txBody>
      </p:sp>
      <p:sp>
        <p:nvSpPr>
          <p:cNvPr id="11" name="Content Placeholder 5"/>
          <p:cNvSpPr txBox="1">
            <a:spLocks noChangeAspect="1"/>
          </p:cNvSpPr>
          <p:nvPr/>
        </p:nvSpPr>
        <p:spPr>
          <a:xfrm>
            <a:off x="916345" y="1125063"/>
            <a:ext cx="1358616" cy="1358616"/>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sz="1200" b="1" dirty="0">
                <a:latin typeface="Arial" panose="020B0604020202020204" pitchFamily="34" charset="0"/>
                <a:cs typeface="Arial" panose="020B0604020202020204" pitchFamily="34" charset="0"/>
              </a:rPr>
              <a:t>Numerator (# of students who meet all criteria) </a:t>
            </a:r>
          </a:p>
        </p:txBody>
      </p:sp>
      <p:sp>
        <p:nvSpPr>
          <p:cNvPr id="12" name="Content Placeholder 5"/>
          <p:cNvSpPr txBox="1">
            <a:spLocks noChangeAspect="1"/>
          </p:cNvSpPr>
          <p:nvPr/>
        </p:nvSpPr>
        <p:spPr>
          <a:xfrm>
            <a:off x="987744" y="2877885"/>
            <a:ext cx="1357061" cy="1357061"/>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Denominator (# of students who meet all criteria)</a:t>
            </a:r>
          </a:p>
        </p:txBody>
      </p:sp>
      <p:sp>
        <p:nvSpPr>
          <p:cNvPr id="16" name="Equal 15" descr="equals"/>
          <p:cNvSpPr>
            <a:spLocks noChangeAspect="1"/>
          </p:cNvSpPr>
          <p:nvPr/>
        </p:nvSpPr>
        <p:spPr>
          <a:xfrm>
            <a:off x="3035039" y="1730790"/>
            <a:ext cx="260939" cy="271722"/>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200" dirty="0">
              <a:solidFill>
                <a:schemeClr val="tx1"/>
              </a:solidFill>
              <a:latin typeface="Arial" panose="020B0604020202020204" pitchFamily="34" charset="0"/>
              <a:cs typeface="Arial" panose="020B0604020202020204" pitchFamily="34" charset="0"/>
            </a:endParaRPr>
          </a:p>
        </p:txBody>
      </p:sp>
      <p:sp>
        <p:nvSpPr>
          <p:cNvPr id="17" name="Equal 16" descr="equals"/>
          <p:cNvSpPr>
            <a:spLocks noChangeAspect="1"/>
          </p:cNvSpPr>
          <p:nvPr/>
        </p:nvSpPr>
        <p:spPr>
          <a:xfrm>
            <a:off x="3062687" y="3152622"/>
            <a:ext cx="260639" cy="271411"/>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200" dirty="0">
              <a:solidFill>
                <a:schemeClr val="tx1"/>
              </a:solidFill>
              <a:latin typeface="Arial" panose="020B0604020202020204" pitchFamily="34" charset="0"/>
              <a:cs typeface="Arial" panose="020B0604020202020204" pitchFamily="34" charset="0"/>
            </a:endParaRPr>
          </a:p>
        </p:txBody>
      </p:sp>
      <p:cxnSp>
        <p:nvCxnSpPr>
          <p:cNvPr id="19" name="Straight Connector 18" descr="division line"/>
          <p:cNvCxnSpPr>
            <a:cxnSpLocks/>
          </p:cNvCxnSpPr>
          <p:nvPr/>
        </p:nvCxnSpPr>
        <p:spPr>
          <a:xfrm flipV="1">
            <a:off x="684587" y="2620422"/>
            <a:ext cx="10643446" cy="42963"/>
          </a:xfrm>
          <a:prstGeom prst="line">
            <a:avLst/>
          </a:prstGeom>
          <a:ln w="76200"/>
        </p:spPr>
        <p:style>
          <a:lnRef idx="1">
            <a:schemeClr val="dk1"/>
          </a:lnRef>
          <a:fillRef idx="0">
            <a:schemeClr val="dk1"/>
          </a:fillRef>
          <a:effectRef idx="0">
            <a:schemeClr val="dk1"/>
          </a:effectRef>
          <a:fontRef idx="minor">
            <a:schemeClr val="tx1"/>
          </a:fontRef>
        </p:style>
      </p:cxnSp>
      <p:sp>
        <p:nvSpPr>
          <p:cNvPr id="18" name="TextBox 17">
            <a:extLst>
              <a:ext uri="{FF2B5EF4-FFF2-40B4-BE49-F238E27FC236}">
                <a16:creationId xmlns:a16="http://schemas.microsoft.com/office/drawing/2014/main" id="{59FBB688-A742-49E5-9AE2-A2A88B1DC64C}"/>
              </a:ext>
            </a:extLst>
          </p:cNvPr>
          <p:cNvSpPr txBox="1"/>
          <p:nvPr/>
        </p:nvSpPr>
        <p:spPr>
          <a:xfrm>
            <a:off x="423829" y="6320734"/>
            <a:ext cx="3517001" cy="276999"/>
          </a:xfrm>
          <a:prstGeom prst="rect">
            <a:avLst/>
          </a:prstGeom>
          <a:noFill/>
        </p:spPr>
        <p:txBody>
          <a:bodyPr wrap="square" rtlCol="0">
            <a:spAutoFit/>
          </a:bodyPr>
          <a:lstStyle/>
          <a:p>
            <a:r>
              <a:rPr lang="en-US" sz="1200" b="1" i="1" dirty="0"/>
              <a:t>*See last page for specifics</a:t>
            </a:r>
          </a:p>
        </p:txBody>
      </p:sp>
      <p:sp>
        <p:nvSpPr>
          <p:cNvPr id="20" name="TextBox 19">
            <a:extLst>
              <a:ext uri="{FF2B5EF4-FFF2-40B4-BE49-F238E27FC236}">
                <a16:creationId xmlns:a16="http://schemas.microsoft.com/office/drawing/2014/main" id="{C1C8D4EC-91E3-4813-BE1C-A3772D2B97D1}"/>
              </a:ext>
            </a:extLst>
          </p:cNvPr>
          <p:cNvSpPr txBox="1"/>
          <p:nvPr/>
        </p:nvSpPr>
        <p:spPr>
          <a:xfrm>
            <a:off x="6219736" y="1667988"/>
            <a:ext cx="386521" cy="400110"/>
          </a:xfrm>
          <a:prstGeom prst="rect">
            <a:avLst/>
          </a:prstGeom>
          <a:noFill/>
        </p:spPr>
        <p:txBody>
          <a:bodyPr wrap="square" rtlCol="0">
            <a:spAutoFit/>
          </a:bodyPr>
          <a:lstStyle/>
          <a:p>
            <a:pPr algn="ctr"/>
            <a:r>
              <a:rPr lang="en-US" sz="2000" b="1" dirty="0"/>
              <a:t>&amp;</a:t>
            </a:r>
          </a:p>
        </p:txBody>
      </p:sp>
      <p:sp>
        <p:nvSpPr>
          <p:cNvPr id="21" name="TextBox 20">
            <a:extLst>
              <a:ext uri="{FF2B5EF4-FFF2-40B4-BE49-F238E27FC236}">
                <a16:creationId xmlns:a16="http://schemas.microsoft.com/office/drawing/2014/main" id="{6D4ED4B2-7467-48CE-AE68-02C5B9EC4DCF}"/>
              </a:ext>
            </a:extLst>
          </p:cNvPr>
          <p:cNvSpPr txBox="1"/>
          <p:nvPr/>
        </p:nvSpPr>
        <p:spPr>
          <a:xfrm>
            <a:off x="8552048" y="1665872"/>
            <a:ext cx="386521" cy="400110"/>
          </a:xfrm>
          <a:prstGeom prst="rect">
            <a:avLst/>
          </a:prstGeom>
          <a:noFill/>
        </p:spPr>
        <p:txBody>
          <a:bodyPr wrap="square" rtlCol="0">
            <a:spAutoFit/>
          </a:bodyPr>
          <a:lstStyle/>
          <a:p>
            <a:pPr algn="ctr"/>
            <a:r>
              <a:rPr lang="en-US" sz="2000" b="1" dirty="0"/>
              <a:t>&amp;</a:t>
            </a:r>
          </a:p>
        </p:txBody>
      </p:sp>
      <p:sp>
        <p:nvSpPr>
          <p:cNvPr id="22" name="TextBox 21">
            <a:extLst>
              <a:ext uri="{FF2B5EF4-FFF2-40B4-BE49-F238E27FC236}">
                <a16:creationId xmlns:a16="http://schemas.microsoft.com/office/drawing/2014/main" id="{704B7CA1-124F-4164-93C7-93019464E8E6}"/>
              </a:ext>
            </a:extLst>
          </p:cNvPr>
          <p:cNvSpPr txBox="1"/>
          <p:nvPr/>
        </p:nvSpPr>
        <p:spPr>
          <a:xfrm>
            <a:off x="6258701" y="3290082"/>
            <a:ext cx="386521" cy="400110"/>
          </a:xfrm>
          <a:prstGeom prst="rect">
            <a:avLst/>
          </a:prstGeom>
          <a:noFill/>
        </p:spPr>
        <p:txBody>
          <a:bodyPr wrap="square" rtlCol="0">
            <a:spAutoFit/>
          </a:bodyPr>
          <a:lstStyle/>
          <a:p>
            <a:pPr algn="ctr"/>
            <a:r>
              <a:rPr lang="en-US" sz="2000" b="1" dirty="0"/>
              <a:t>&amp;</a:t>
            </a:r>
          </a:p>
        </p:txBody>
      </p:sp>
      <p:sp>
        <p:nvSpPr>
          <p:cNvPr id="3" name="Rectangle 2">
            <a:extLst>
              <a:ext uri="{FF2B5EF4-FFF2-40B4-BE49-F238E27FC236}">
                <a16:creationId xmlns:a16="http://schemas.microsoft.com/office/drawing/2014/main" id="{B73225F1-BD24-4029-A46F-70A93227856A}"/>
              </a:ext>
            </a:extLst>
          </p:cNvPr>
          <p:cNvSpPr/>
          <p:nvPr/>
        </p:nvSpPr>
        <p:spPr>
          <a:xfrm>
            <a:off x="423829" y="5667023"/>
            <a:ext cx="11344342" cy="646331"/>
          </a:xfrm>
          <a:prstGeom prst="rect">
            <a:avLst/>
          </a:prstGeom>
        </p:spPr>
        <p:txBody>
          <a:bodyPr wrap="square">
            <a:spAutoFit/>
          </a:bodyPr>
          <a:lstStyle/>
          <a:p>
            <a:r>
              <a:rPr lang="en-US" sz="1200" b="1" dirty="0"/>
              <a:t>Numerator</a:t>
            </a:r>
            <a:r>
              <a:rPr lang="en-US" sz="1200" dirty="0"/>
              <a:t> = Grade 11 CTE Concentrators with a grade 10 test record, for Science, and who scored proficient or advanced.</a:t>
            </a:r>
          </a:p>
          <a:p>
            <a:r>
              <a:rPr lang="en-US" sz="1200" b="1" dirty="0"/>
              <a:t>Denominator</a:t>
            </a:r>
            <a:r>
              <a:rPr lang="en-US" sz="1200" dirty="0"/>
              <a:t> = Grade 11 CTE Concentrators with a grade 10 test record for Science.</a:t>
            </a:r>
          </a:p>
          <a:p>
            <a:r>
              <a:rPr lang="en-US" sz="1200" b="1" dirty="0"/>
              <a:t>Performance</a:t>
            </a:r>
            <a:r>
              <a:rPr lang="en-US" sz="1200" dirty="0"/>
              <a:t> = The percentage of Grade 11 Concentrators with demonstrated proficiency in Science.</a:t>
            </a:r>
          </a:p>
        </p:txBody>
      </p:sp>
      <p:graphicFrame>
        <p:nvGraphicFramePr>
          <p:cNvPr id="23" name="Table 22">
            <a:extLst>
              <a:ext uri="{FF2B5EF4-FFF2-40B4-BE49-F238E27FC236}">
                <a16:creationId xmlns:a16="http://schemas.microsoft.com/office/drawing/2014/main" id="{950BDB57-67E6-D19B-7BBD-A2D73D75EFDB}"/>
              </a:ext>
            </a:extLst>
          </p:cNvPr>
          <p:cNvGraphicFramePr>
            <a:graphicFrameLocks noGrp="1"/>
          </p:cNvGraphicFramePr>
          <p:nvPr>
            <p:extLst>
              <p:ext uri="{D42A27DB-BD31-4B8C-83A1-F6EECF244321}">
                <p14:modId xmlns:p14="http://schemas.microsoft.com/office/powerpoint/2010/main" val="1853170602"/>
              </p:ext>
            </p:extLst>
          </p:nvPr>
        </p:nvGraphicFramePr>
        <p:xfrm>
          <a:off x="423829" y="4655497"/>
          <a:ext cx="11522014" cy="843810"/>
        </p:xfrm>
        <a:graphic>
          <a:graphicData uri="http://schemas.openxmlformats.org/drawingml/2006/table">
            <a:tbl>
              <a:tblPr firstRow="1" bandRow="1" bandCol="1">
                <a:tableStyleId>{69012ECD-51FC-41F1-AA8D-1B2483CD663E}</a:tableStyleId>
              </a:tblPr>
              <a:tblGrid>
                <a:gridCol w="2675626">
                  <a:extLst>
                    <a:ext uri="{9D8B030D-6E8A-4147-A177-3AD203B41FA5}">
                      <a16:colId xmlns:a16="http://schemas.microsoft.com/office/drawing/2014/main" val="1896968948"/>
                    </a:ext>
                  </a:extLst>
                </a:gridCol>
                <a:gridCol w="941389">
                  <a:extLst>
                    <a:ext uri="{9D8B030D-6E8A-4147-A177-3AD203B41FA5}">
                      <a16:colId xmlns:a16="http://schemas.microsoft.com/office/drawing/2014/main" val="2314759983"/>
                    </a:ext>
                  </a:extLst>
                </a:gridCol>
                <a:gridCol w="1002712">
                  <a:extLst>
                    <a:ext uri="{9D8B030D-6E8A-4147-A177-3AD203B41FA5}">
                      <a16:colId xmlns:a16="http://schemas.microsoft.com/office/drawing/2014/main" val="2034435052"/>
                    </a:ext>
                  </a:extLst>
                </a:gridCol>
                <a:gridCol w="930167">
                  <a:extLst>
                    <a:ext uri="{9D8B030D-6E8A-4147-A177-3AD203B41FA5}">
                      <a16:colId xmlns:a16="http://schemas.microsoft.com/office/drawing/2014/main" val="4237365705"/>
                    </a:ext>
                  </a:extLst>
                </a:gridCol>
                <a:gridCol w="1194424">
                  <a:extLst>
                    <a:ext uri="{9D8B030D-6E8A-4147-A177-3AD203B41FA5}">
                      <a16:colId xmlns:a16="http://schemas.microsoft.com/office/drawing/2014/main" val="2969131347"/>
                    </a:ext>
                  </a:extLst>
                </a:gridCol>
                <a:gridCol w="1194424">
                  <a:extLst>
                    <a:ext uri="{9D8B030D-6E8A-4147-A177-3AD203B41FA5}">
                      <a16:colId xmlns:a16="http://schemas.microsoft.com/office/drawing/2014/main" val="1321794220"/>
                    </a:ext>
                  </a:extLst>
                </a:gridCol>
                <a:gridCol w="1194424">
                  <a:extLst>
                    <a:ext uri="{9D8B030D-6E8A-4147-A177-3AD203B41FA5}">
                      <a16:colId xmlns:a16="http://schemas.microsoft.com/office/drawing/2014/main" val="244373696"/>
                    </a:ext>
                  </a:extLst>
                </a:gridCol>
                <a:gridCol w="1379979">
                  <a:extLst>
                    <a:ext uri="{9D8B030D-6E8A-4147-A177-3AD203B41FA5}">
                      <a16:colId xmlns:a16="http://schemas.microsoft.com/office/drawing/2014/main" val="600461498"/>
                    </a:ext>
                  </a:extLst>
                </a:gridCol>
                <a:gridCol w="1008869">
                  <a:extLst>
                    <a:ext uri="{9D8B030D-6E8A-4147-A177-3AD203B41FA5}">
                      <a16:colId xmlns:a16="http://schemas.microsoft.com/office/drawing/2014/main" val="2276246286"/>
                    </a:ext>
                  </a:extLst>
                </a:gridCol>
              </a:tblGrid>
              <a:tr h="301763">
                <a:tc>
                  <a:txBody>
                    <a:bodyPr/>
                    <a:lstStyle/>
                    <a:p>
                      <a:pPr marL="37465" marR="0" algn="ctr">
                        <a:spcBef>
                          <a:spcPts val="5"/>
                        </a:spcBef>
                        <a:spcAft>
                          <a:spcPts val="0"/>
                        </a:spcAft>
                      </a:pPr>
                      <a:r>
                        <a:rPr lang="en-US" sz="1000" b="1" u="none" spc="-10" dirty="0">
                          <a:effectLst/>
                          <a:latin typeface="Arial" panose="020B0604020202020204" pitchFamily="34" charset="0"/>
                          <a:cs typeface="Arial" panose="020B0604020202020204" pitchFamily="34" charset="0"/>
                        </a:rPr>
                        <a:t>Indicator of Performance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86995" marR="0" algn="ctr">
                        <a:spcBef>
                          <a:spcPts val="920"/>
                        </a:spcBef>
                        <a:spcAft>
                          <a:spcPts val="0"/>
                        </a:spcAft>
                      </a:pPr>
                      <a:r>
                        <a:rPr lang="en-US" sz="1000" b="1" u="none" dirty="0">
                          <a:effectLst/>
                          <a:latin typeface="Arial" panose="020B0604020202020204" pitchFamily="34" charset="0"/>
                          <a:cs typeface="Arial" panose="020B0604020202020204" pitchFamily="34" charset="0"/>
                        </a:rPr>
                        <a:t>FY23</a:t>
                      </a:r>
                      <a:r>
                        <a:rPr lang="en-US" sz="1000" b="1" u="none" spc="-5" dirty="0">
                          <a:effectLst/>
                          <a:latin typeface="Arial" panose="020B0604020202020204" pitchFamily="34" charset="0"/>
                          <a:cs typeface="Arial" panose="020B0604020202020204" pitchFamily="34" charset="0"/>
                        </a:rPr>
                        <a:t> </a:t>
                      </a:r>
                      <a:r>
                        <a:rPr lang="en-US" sz="1000" b="1" u="none" spc="-50" dirty="0">
                          <a:effectLst/>
                          <a:latin typeface="Arial" panose="020B0604020202020204" pitchFamily="34" charset="0"/>
                          <a:cs typeface="Arial" panose="020B0604020202020204" pitchFamily="34" charset="0"/>
                        </a:rPr>
                        <a:t>&amp; FY</a:t>
                      </a:r>
                      <a:r>
                        <a:rPr lang="en-US" sz="1000" b="1" u="none" dirty="0">
                          <a:effectLst/>
                          <a:latin typeface="Arial" panose="020B0604020202020204" pitchFamily="34" charset="0"/>
                          <a:cs typeface="Arial" panose="020B0604020202020204" pitchFamily="34" charset="0"/>
                        </a:rPr>
                        <a:t>24</a:t>
                      </a:r>
                      <a:r>
                        <a:rPr lang="en-US" sz="1000" b="1" u="none" spc="-5" dirty="0">
                          <a:effectLst/>
                          <a:latin typeface="Arial" panose="020B0604020202020204" pitchFamily="34" charset="0"/>
                          <a:cs typeface="Arial" panose="020B0604020202020204" pitchFamily="34" charset="0"/>
                        </a:rPr>
                        <a:t> </a:t>
                      </a:r>
                    </a:p>
                    <a:p>
                      <a:pPr marL="69215" marR="0" algn="ctr">
                        <a:lnSpc>
                          <a:spcPts val="1260"/>
                        </a:lnSpc>
                        <a:spcBef>
                          <a:spcPts val="10"/>
                        </a:spcBef>
                        <a:spcAft>
                          <a:spcPts val="0"/>
                        </a:spcAft>
                      </a:pPr>
                      <a:r>
                        <a:rPr lang="en-US" sz="1000" b="1" u="none" spc="-25" dirty="0">
                          <a:effectLst/>
                          <a:latin typeface="Arial" panose="020B0604020202020204" pitchFamily="34" charset="0"/>
                          <a:cs typeface="Arial" panose="020B0604020202020204" pitchFamily="34" charset="0"/>
                        </a:rPr>
                        <a:t>Iowa</a:t>
                      </a:r>
                      <a:endParaRPr lang="en-US" sz="1000" b="1" u="none" dirty="0">
                        <a:effectLst/>
                        <a:latin typeface="Arial" panose="020B0604020202020204" pitchFamily="34" charset="0"/>
                        <a:cs typeface="Arial" panose="020B0604020202020204" pitchFamily="34" charset="0"/>
                      </a:endParaRPr>
                    </a:p>
                    <a:p>
                      <a:pPr marL="36830" marR="0" algn="ctr">
                        <a:lnSpc>
                          <a:spcPts val="1260"/>
                        </a:lnSpc>
                        <a:spcBef>
                          <a:spcPts val="0"/>
                        </a:spcBef>
                        <a:spcAft>
                          <a:spcPts val="0"/>
                        </a:spcAft>
                      </a:pPr>
                      <a:r>
                        <a:rPr lang="en-US" sz="1000" b="1" u="none" spc="-10" dirty="0">
                          <a:effectLst/>
                          <a:latin typeface="Arial" panose="020B0604020202020204" pitchFamily="34" charset="0"/>
                          <a:cs typeface="Arial" panose="020B0604020202020204" pitchFamily="34" charset="0"/>
                        </a:rPr>
                        <a:t>Average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91135" marR="0" indent="-109855" algn="ctr">
                        <a:spcBef>
                          <a:spcPts val="0"/>
                        </a:spcBef>
                        <a:spcAft>
                          <a:spcPts val="0"/>
                        </a:spcAft>
                      </a:pPr>
                      <a:r>
                        <a:rPr lang="en-US" sz="1000" b="1" u="none" spc="-10" dirty="0">
                          <a:effectLst/>
                          <a:latin typeface="Arial" panose="020B0604020202020204" pitchFamily="34" charset="0"/>
                          <a:cs typeface="Arial" panose="020B0604020202020204" pitchFamily="34" charset="0"/>
                        </a:rPr>
                        <a:t>Baseline </a:t>
                      </a:r>
                      <a:r>
                        <a:rPr lang="en-US" sz="1000" b="1" u="none" spc="-20" dirty="0">
                          <a:effectLst/>
                          <a:latin typeface="Arial" panose="020B0604020202020204" pitchFamily="34" charset="0"/>
                          <a:cs typeface="Arial" panose="020B0604020202020204" pitchFamily="34" charset="0"/>
                        </a:rPr>
                        <a:t>Level</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60020" marR="54610" indent="-93345" algn="ctr">
                        <a:spcBef>
                          <a:spcPts val="0"/>
                        </a:spcBef>
                        <a:spcAft>
                          <a:spcPts val="0"/>
                        </a:spcAft>
                      </a:pPr>
                      <a:r>
                        <a:rPr lang="en-US" sz="1000" b="1" u="none" spc="-10" dirty="0">
                          <a:effectLst/>
                          <a:latin typeface="Arial" panose="020B0604020202020204" pitchFamily="34" charset="0"/>
                          <a:cs typeface="Arial" panose="020B0604020202020204" pitchFamily="34" charset="0"/>
                        </a:rPr>
                        <a:t>Growth </a:t>
                      </a:r>
                      <a:r>
                        <a:rPr lang="en-US" sz="1000" b="1" u="none" spc="-20" dirty="0">
                          <a:effectLst/>
                          <a:latin typeface="Arial" panose="020B0604020202020204" pitchFamily="34" charset="0"/>
                          <a:cs typeface="Arial" panose="020B0604020202020204" pitchFamily="34" charset="0"/>
                        </a:rPr>
                        <a:t>Rate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45085" marR="0" algn="ctr">
                        <a:lnSpc>
                          <a:spcPts val="1260"/>
                        </a:lnSpc>
                        <a:spcBef>
                          <a:spcPts val="295"/>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2024-25</a:t>
                      </a:r>
                      <a:endParaRPr lang="en-US" sz="1000" b="1" u="none" dirty="0">
                        <a:effectLst/>
                        <a:latin typeface="Arial" panose="020B0604020202020204" pitchFamily="34" charset="0"/>
                        <a:cs typeface="Arial" panose="020B0604020202020204" pitchFamily="34" charset="0"/>
                      </a:endParaRPr>
                    </a:p>
                    <a:p>
                      <a:pPr marL="110490" marR="0" algn="ctr">
                        <a:lnSpc>
                          <a:spcPts val="1260"/>
                        </a:lnSpc>
                        <a:spcBef>
                          <a:spcPts val="10"/>
                        </a:spcBef>
                        <a:spcAft>
                          <a:spcPts val="0"/>
                        </a:spcAft>
                      </a:pPr>
                      <a:r>
                        <a:rPr lang="en-US" sz="1000" b="1" u="none" spc="-10" dirty="0">
                          <a:effectLst/>
                          <a:latin typeface="Arial" panose="020B0604020202020204" pitchFamily="34" charset="0"/>
                          <a:cs typeface="Arial" panose="020B0604020202020204" pitchFamily="34" charset="0"/>
                        </a:rPr>
                        <a:t>(IA </a:t>
                      </a:r>
                      <a:r>
                        <a:rPr lang="en-US" sz="1000" b="1" u="none" spc="-25" dirty="0">
                          <a:effectLst/>
                          <a:latin typeface="Arial" panose="020B0604020202020204" pitchFamily="34" charset="0"/>
                          <a:cs typeface="Arial" panose="020B0604020202020204" pitchFamily="34" charset="0"/>
                        </a:rPr>
                        <a:t>Perkins V extension </a:t>
                      </a:r>
                      <a:r>
                        <a:rPr lang="en-US" sz="1000" b="1" u="none" spc="-10" dirty="0">
                          <a:effectLst/>
                          <a:latin typeface="Arial" panose="020B0604020202020204" pitchFamily="34" charset="0"/>
                          <a:cs typeface="Arial" panose="020B0604020202020204" pitchFamily="34" charset="0"/>
                        </a:rPr>
                        <a:t>plan)</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0" marR="0" algn="ctr">
                        <a:spcBef>
                          <a:spcPts val="290"/>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2025</a:t>
                      </a:r>
                      <a:r>
                        <a:rPr lang="en-US" sz="1000" b="1" u="none" dirty="0">
                          <a:effectLst/>
                          <a:latin typeface="Arial" panose="020B0604020202020204" pitchFamily="34" charset="0"/>
                          <a:cs typeface="Arial" panose="020B0604020202020204" pitchFamily="34" charset="0"/>
                        </a:rPr>
                        <a:t>-</a:t>
                      </a:r>
                      <a:r>
                        <a:rPr lang="en-US" sz="1000" b="1" u="none" spc="-25" dirty="0">
                          <a:effectLst/>
                          <a:latin typeface="Arial" panose="020B0604020202020204" pitchFamily="34" charset="0"/>
                          <a:cs typeface="Arial" panose="020B0604020202020204" pitchFamily="34" charset="0"/>
                        </a:rPr>
                        <a:t>26</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36830" marR="22860" indent="182880" algn="ctr">
                        <a:spcBef>
                          <a:spcPts val="0"/>
                        </a:spcBef>
                        <a:spcAft>
                          <a:spcPts val="0"/>
                        </a:spcAft>
                      </a:pPr>
                      <a:r>
                        <a:rPr lang="en-US" sz="1000" b="1" u="none" spc="-30" dirty="0">
                          <a:effectLst/>
                          <a:latin typeface="Arial" panose="020B0604020202020204" pitchFamily="34" charset="0"/>
                          <a:cs typeface="Arial" panose="020B0604020202020204" pitchFamily="34" charset="0"/>
                        </a:rPr>
                        <a:t>PY </a:t>
                      </a:r>
                      <a:r>
                        <a:rPr lang="en-US" sz="1000" b="1" u="none" dirty="0">
                          <a:effectLst/>
                          <a:latin typeface="Arial" panose="020B0604020202020204" pitchFamily="34" charset="0"/>
                          <a:cs typeface="Arial" panose="020B0604020202020204" pitchFamily="34" charset="0"/>
                        </a:rPr>
                        <a:t>2026-27</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795" marR="635" algn="ctr">
                        <a:spcBef>
                          <a:spcPts val="0"/>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2027-</a:t>
                      </a:r>
                      <a:r>
                        <a:rPr lang="en-US" sz="1000" b="1" u="none" spc="-25" dirty="0">
                          <a:effectLst/>
                          <a:latin typeface="Arial" panose="020B0604020202020204" pitchFamily="34" charset="0"/>
                          <a:cs typeface="Arial" panose="020B0604020202020204" pitchFamily="34" charset="0"/>
                        </a:rPr>
                        <a:t>28</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34620" marR="121285" indent="85090" algn="ctr">
                        <a:spcBef>
                          <a:spcPts val="920"/>
                        </a:spcBef>
                        <a:spcAft>
                          <a:spcPts val="0"/>
                        </a:spcAft>
                      </a:pPr>
                      <a:r>
                        <a:rPr lang="en-US" sz="1000" b="1" u="none" spc="-30" dirty="0">
                          <a:effectLst/>
                          <a:latin typeface="Arial" panose="020B0604020202020204" pitchFamily="34" charset="0"/>
                          <a:cs typeface="Arial" panose="020B0604020202020204" pitchFamily="34" charset="0"/>
                        </a:rPr>
                        <a:t>PY </a:t>
                      </a:r>
                      <a:r>
                        <a:rPr lang="en-US" sz="1000" b="1" u="none" spc="-10" dirty="0">
                          <a:effectLst/>
                          <a:latin typeface="Arial" panose="020B0604020202020204" pitchFamily="34" charset="0"/>
                          <a:cs typeface="Arial" panose="020B0604020202020204" pitchFamily="34" charset="0"/>
                        </a:rPr>
                        <a:t>2028-</a:t>
                      </a:r>
                      <a:r>
                        <a:rPr lang="en-US" sz="1000" b="1" u="none" spc="-20" dirty="0">
                          <a:effectLst/>
                          <a:latin typeface="Arial" panose="020B0604020202020204" pitchFamily="34" charset="0"/>
                          <a:cs typeface="Arial" panose="020B0604020202020204" pitchFamily="34" charset="0"/>
                        </a:rPr>
                        <a:t>29</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extLst>
                  <a:ext uri="{0D108BD9-81ED-4DB2-BD59-A6C34878D82A}">
                    <a16:rowId xmlns:a16="http://schemas.microsoft.com/office/drawing/2014/main" val="4254540538"/>
                  </a:ext>
                </a:extLst>
              </a:tr>
              <a:tr h="360892">
                <a:tc>
                  <a:txBody>
                    <a:bodyPr/>
                    <a:lstStyle/>
                    <a:p>
                      <a:pPr marL="37465" marR="0">
                        <a:spcBef>
                          <a:spcPts val="285"/>
                        </a:spcBef>
                        <a:spcAft>
                          <a:spcPts val="0"/>
                        </a:spcAft>
                      </a:pPr>
                      <a:r>
                        <a:rPr lang="en-US" sz="1000" dirty="0">
                          <a:latin typeface="Arial" panose="020B0604020202020204" pitchFamily="34" charset="0"/>
                          <a:cs typeface="Arial" panose="020B0604020202020204" pitchFamily="34" charset="0"/>
                        </a:rPr>
                        <a:t>2S3: Academic Proficiency in Science</a:t>
                      </a:r>
                    </a:p>
                  </a:txBody>
                  <a:tcPr marL="0" marR="0" marT="0" marB="0" anchor="ctr"/>
                </a:tc>
                <a:tc>
                  <a:txBody>
                    <a:bodyPr/>
                    <a:lstStyle/>
                    <a:p>
                      <a:pPr marL="8255"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64.35%</a:t>
                      </a:r>
                    </a:p>
                  </a:txBody>
                  <a:tcPr marL="0" marR="0" marT="0" marB="0" anchor="ctr"/>
                </a:tc>
                <a:tc>
                  <a:txBody>
                    <a:bodyPr/>
                    <a:lstStyle/>
                    <a:p>
                      <a:pPr marL="762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58.00%</a:t>
                      </a:r>
                    </a:p>
                  </a:txBody>
                  <a:tcPr marL="0" marR="0" marT="0" marB="0" anchor="ctr"/>
                </a:tc>
                <a:tc>
                  <a:txBody>
                    <a:bodyPr/>
                    <a:lstStyle/>
                    <a:p>
                      <a:pPr marL="1016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+ 1.00%</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65.86%</a:t>
                      </a:r>
                    </a:p>
                  </a:txBody>
                  <a:tcPr marL="0" marR="0" marT="0" marB="0" anchor="ctr"/>
                </a:tc>
                <a:tc>
                  <a:txBody>
                    <a:bodyPr/>
                    <a:lstStyle/>
                    <a:p>
                      <a:pPr marL="10795" marR="571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66.86%</a:t>
                      </a:r>
                    </a:p>
                  </a:txBody>
                  <a:tcPr marL="0" marR="0" marT="0" marB="0" anchor="ctr"/>
                </a:tc>
                <a:tc>
                  <a:txBody>
                    <a:bodyPr/>
                    <a:lstStyle/>
                    <a:p>
                      <a:pPr marL="10160" marR="317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67.86%</a:t>
                      </a:r>
                    </a:p>
                  </a:txBody>
                  <a:tcPr marL="0" marR="0" marT="0" marB="0" anchor="ctr"/>
                </a:tc>
                <a:tc>
                  <a:txBody>
                    <a:bodyPr/>
                    <a:lstStyle/>
                    <a:p>
                      <a:pPr marL="10795" marR="444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68.86%</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69.86%</a:t>
                      </a:r>
                    </a:p>
                  </a:txBody>
                  <a:tcPr marL="0" marR="0" marT="0" marB="0" anchor="ctr"/>
                </a:tc>
                <a:extLst>
                  <a:ext uri="{0D108BD9-81ED-4DB2-BD59-A6C34878D82A}">
                    <a16:rowId xmlns:a16="http://schemas.microsoft.com/office/drawing/2014/main" val="2815480416"/>
                  </a:ext>
                </a:extLst>
              </a:tr>
            </a:tbl>
          </a:graphicData>
        </a:graphic>
      </p:graphicFrame>
    </p:spTree>
    <p:extLst>
      <p:ext uri="{BB962C8B-B14F-4D97-AF65-F5344CB8AC3E}">
        <p14:creationId xmlns:p14="http://schemas.microsoft.com/office/powerpoint/2010/main" val="2791112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728" y="41658"/>
            <a:ext cx="11092544" cy="686676"/>
          </a:xfrm>
        </p:spPr>
        <p:txBody>
          <a:bodyPr>
            <a:noAutofit/>
          </a:bodyPr>
          <a:lstStyle/>
          <a:p>
            <a:pPr algn="ctr"/>
            <a:r>
              <a:rPr lang="en-US" sz="1400" b="1" dirty="0">
                <a:latin typeface="Arial" panose="020B0604020202020204" pitchFamily="34" charset="0"/>
                <a:cs typeface="Arial" panose="020B0604020202020204" pitchFamily="34" charset="0"/>
              </a:rPr>
              <a:t>3S1: Postsecondary Placement</a:t>
            </a:r>
            <a:br>
              <a:rPr lang="en-US" sz="2800" b="1" dirty="0">
                <a:latin typeface="Arial" panose="020B0604020202020204" pitchFamily="34" charset="0"/>
                <a:cs typeface="Arial" panose="020B0604020202020204" pitchFamily="34" charset="0"/>
              </a:rPr>
            </a:br>
            <a:r>
              <a:rPr lang="en-US" sz="1200" b="1" i="1" dirty="0">
                <a:latin typeface="Arial" panose="020B0604020202020204" pitchFamily="34" charset="0"/>
                <a:cs typeface="Arial" panose="020B0604020202020204" pitchFamily="34" charset="0"/>
              </a:rPr>
              <a:t>In the </a:t>
            </a:r>
            <a:r>
              <a:rPr lang="en-US" sz="1200" i="1" dirty="0">
                <a:latin typeface="Arial" panose="020B0604020202020204" pitchFamily="34" charset="0"/>
                <a:cs typeface="Arial" panose="020B0604020202020204" pitchFamily="34" charset="0"/>
              </a:rPr>
              <a:t>prior</a:t>
            </a:r>
            <a:r>
              <a:rPr lang="en-US" sz="1200" b="1" i="1" dirty="0">
                <a:latin typeface="Arial" panose="020B0604020202020204" pitchFamily="34" charset="0"/>
                <a:cs typeface="Arial" panose="020B0604020202020204" pitchFamily="34" charset="0"/>
              </a:rPr>
              <a:t> year… </a:t>
            </a:r>
            <a:r>
              <a:rPr lang="en-US" sz="1200" i="1" dirty="0"/>
              <a:t>The percentage of CTE concentrators who, in the second quarter after exiting from secondary education, are in postsecondary education or advanced training, military service or a service program that receives assistance under title I of the National and Community Service Act of 1990 (42 U.S.C. 12511 et seq.), are volunteers as described in section 5(a) of the Peace Corps Act (22 U.S.C. 2504(a)), or are employed.</a:t>
            </a:r>
            <a:endParaRPr lang="en-US" sz="1600" b="1" dirty="0">
              <a:latin typeface="Arial" panose="020B0604020202020204" pitchFamily="34" charset="0"/>
              <a:cs typeface="Arial" panose="020B0604020202020204" pitchFamily="34" charset="0"/>
            </a:endParaRPr>
          </a:p>
        </p:txBody>
      </p:sp>
      <p:sp>
        <p:nvSpPr>
          <p:cNvPr id="6" name="Content Placeholder 5"/>
          <p:cNvSpPr>
            <a:spLocks noGrp="1" noChangeAspect="1"/>
          </p:cNvSpPr>
          <p:nvPr>
            <p:ph idx="1"/>
          </p:nvPr>
        </p:nvSpPr>
        <p:spPr>
          <a:xfrm>
            <a:off x="6863465" y="2929123"/>
            <a:ext cx="1402611" cy="140261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p>
            <a:pPr marL="0" indent="0" algn="ctr">
              <a:buNone/>
            </a:pPr>
            <a:r>
              <a:rPr lang="en-US" sz="1100" b="1" dirty="0">
                <a:latin typeface="Arial" panose="020B0604020202020204" pitchFamily="34" charset="0"/>
                <a:cs typeface="Arial" panose="020B0604020202020204" pitchFamily="34" charset="0"/>
              </a:rPr>
              <a:t>CTE Concentrator</a:t>
            </a:r>
          </a:p>
        </p:txBody>
      </p:sp>
      <p:sp>
        <p:nvSpPr>
          <p:cNvPr id="7" name="Content Placeholder 5"/>
          <p:cNvSpPr txBox="1">
            <a:spLocks noChangeAspect="1"/>
          </p:cNvSpPr>
          <p:nvPr/>
        </p:nvSpPr>
        <p:spPr>
          <a:xfrm>
            <a:off x="4552044" y="2944103"/>
            <a:ext cx="1402610" cy="140261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100" b="1" dirty="0">
                <a:latin typeface="Arial" panose="020B0604020202020204" pitchFamily="34" charset="0"/>
                <a:cs typeface="Arial" panose="020B0604020202020204" pitchFamily="34" charset="0"/>
              </a:rPr>
              <a:t>Left Secondary Education</a:t>
            </a:r>
          </a:p>
        </p:txBody>
      </p:sp>
      <p:sp>
        <p:nvSpPr>
          <p:cNvPr id="8" name="Content Placeholder 5"/>
          <p:cNvSpPr txBox="1">
            <a:spLocks noChangeAspect="1"/>
          </p:cNvSpPr>
          <p:nvPr/>
        </p:nvSpPr>
        <p:spPr>
          <a:xfrm>
            <a:off x="4552044" y="1270718"/>
            <a:ext cx="1402610" cy="140261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100" b="1" dirty="0">
                <a:latin typeface="Arial" panose="020B0604020202020204" pitchFamily="34" charset="0"/>
                <a:cs typeface="Arial" panose="020B0604020202020204" pitchFamily="34" charset="0"/>
              </a:rPr>
              <a:t>Left Secondary Education</a:t>
            </a:r>
          </a:p>
        </p:txBody>
      </p:sp>
      <p:sp>
        <p:nvSpPr>
          <p:cNvPr id="9" name="Content Placeholder 5"/>
          <p:cNvSpPr txBox="1">
            <a:spLocks noChangeAspect="1"/>
          </p:cNvSpPr>
          <p:nvPr/>
        </p:nvSpPr>
        <p:spPr>
          <a:xfrm>
            <a:off x="6863465" y="1219406"/>
            <a:ext cx="1402610" cy="140261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100" b="1" dirty="0">
                <a:latin typeface="Arial" panose="020B0604020202020204" pitchFamily="34" charset="0"/>
                <a:cs typeface="Arial" panose="020B0604020202020204" pitchFamily="34" charset="0"/>
              </a:rPr>
              <a:t>CTE Concentrator</a:t>
            </a:r>
          </a:p>
        </p:txBody>
      </p:sp>
      <p:sp>
        <p:nvSpPr>
          <p:cNvPr id="10" name="Content Placeholder 5"/>
          <p:cNvSpPr txBox="1">
            <a:spLocks noChangeAspect="1"/>
          </p:cNvSpPr>
          <p:nvPr/>
        </p:nvSpPr>
        <p:spPr>
          <a:xfrm>
            <a:off x="9208928" y="1172886"/>
            <a:ext cx="1488097" cy="1488097"/>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sz="1100" b="1" dirty="0">
                <a:latin typeface="Arial" panose="020B0604020202020204" pitchFamily="34" charset="0"/>
                <a:cs typeface="Arial" panose="020B0604020202020204" pitchFamily="34" charset="0"/>
              </a:rPr>
              <a:t>In postsecondary/ adv. training, military service, service program, or employed 2 quarters later</a:t>
            </a:r>
          </a:p>
        </p:txBody>
      </p:sp>
      <p:sp>
        <p:nvSpPr>
          <p:cNvPr id="11" name="Content Placeholder 5"/>
          <p:cNvSpPr txBox="1">
            <a:spLocks noChangeAspect="1"/>
          </p:cNvSpPr>
          <p:nvPr/>
        </p:nvSpPr>
        <p:spPr>
          <a:xfrm>
            <a:off x="1084875" y="1270718"/>
            <a:ext cx="1402610" cy="140261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sz="1100" b="1" dirty="0">
                <a:latin typeface="Arial" panose="020B0604020202020204" pitchFamily="34" charset="0"/>
                <a:cs typeface="Arial" panose="020B0604020202020204" pitchFamily="34" charset="0"/>
              </a:rPr>
              <a:t>Numerator (# of students who meet all criteria) </a:t>
            </a:r>
          </a:p>
        </p:txBody>
      </p:sp>
      <p:sp>
        <p:nvSpPr>
          <p:cNvPr id="12" name="Content Placeholder 5"/>
          <p:cNvSpPr txBox="1">
            <a:spLocks noChangeAspect="1"/>
          </p:cNvSpPr>
          <p:nvPr/>
        </p:nvSpPr>
        <p:spPr>
          <a:xfrm>
            <a:off x="1032259" y="3040081"/>
            <a:ext cx="1402611" cy="1402611"/>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100" b="1" dirty="0">
                <a:latin typeface="Arial" panose="020B0604020202020204" pitchFamily="34" charset="0"/>
                <a:cs typeface="Arial" panose="020B0604020202020204" pitchFamily="34" charset="0"/>
              </a:rPr>
              <a:t>Denominator (# of students who meet all criteria)</a:t>
            </a:r>
          </a:p>
        </p:txBody>
      </p:sp>
      <p:sp>
        <p:nvSpPr>
          <p:cNvPr id="16" name="Equal 15" descr="equals"/>
          <p:cNvSpPr>
            <a:spLocks noChangeAspect="1"/>
          </p:cNvSpPr>
          <p:nvPr/>
        </p:nvSpPr>
        <p:spPr>
          <a:xfrm>
            <a:off x="2982515" y="1839869"/>
            <a:ext cx="373195" cy="388620"/>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100" dirty="0">
              <a:solidFill>
                <a:schemeClr val="tx1"/>
              </a:solidFill>
              <a:latin typeface="Arial" panose="020B0604020202020204" pitchFamily="34" charset="0"/>
              <a:cs typeface="Arial" panose="020B0604020202020204" pitchFamily="34" charset="0"/>
            </a:endParaRPr>
          </a:p>
        </p:txBody>
      </p:sp>
      <p:sp>
        <p:nvSpPr>
          <p:cNvPr id="17" name="Equal 16" descr="equals"/>
          <p:cNvSpPr>
            <a:spLocks noChangeAspect="1"/>
          </p:cNvSpPr>
          <p:nvPr/>
        </p:nvSpPr>
        <p:spPr>
          <a:xfrm>
            <a:off x="2982515" y="3417284"/>
            <a:ext cx="373195" cy="388620"/>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100" dirty="0">
              <a:solidFill>
                <a:schemeClr val="tx1"/>
              </a:solidFill>
              <a:latin typeface="Arial" panose="020B0604020202020204" pitchFamily="34" charset="0"/>
              <a:cs typeface="Arial" panose="020B0604020202020204" pitchFamily="34" charset="0"/>
            </a:endParaRPr>
          </a:p>
        </p:txBody>
      </p:sp>
      <p:cxnSp>
        <p:nvCxnSpPr>
          <p:cNvPr id="19" name="Straight Connector 18" descr="division line"/>
          <p:cNvCxnSpPr>
            <a:cxnSpLocks noChangeAspect="1"/>
          </p:cNvCxnSpPr>
          <p:nvPr/>
        </p:nvCxnSpPr>
        <p:spPr>
          <a:xfrm>
            <a:off x="514197" y="2801225"/>
            <a:ext cx="11128075" cy="0"/>
          </a:xfrm>
          <a:prstGeom prst="line">
            <a:avLst/>
          </a:prstGeom>
          <a:ln w="76200"/>
        </p:spPr>
        <p:style>
          <a:lnRef idx="1">
            <a:schemeClr val="dk1"/>
          </a:lnRef>
          <a:fillRef idx="0">
            <a:schemeClr val="dk1"/>
          </a:fillRef>
          <a:effectRef idx="0">
            <a:schemeClr val="dk1"/>
          </a:effectRef>
          <a:fontRef idx="minor">
            <a:schemeClr val="tx1"/>
          </a:fontRef>
        </p:style>
      </p:cxnSp>
      <p:sp>
        <p:nvSpPr>
          <p:cNvPr id="4" name="TextBox 3">
            <a:extLst>
              <a:ext uri="{FF2B5EF4-FFF2-40B4-BE49-F238E27FC236}">
                <a16:creationId xmlns:a16="http://schemas.microsoft.com/office/drawing/2014/main" id="{A087212E-5022-49E1-ABE4-DA112C00894F}"/>
              </a:ext>
            </a:extLst>
          </p:cNvPr>
          <p:cNvSpPr txBox="1"/>
          <p:nvPr/>
        </p:nvSpPr>
        <p:spPr>
          <a:xfrm>
            <a:off x="260230" y="5636503"/>
            <a:ext cx="11671539" cy="830997"/>
          </a:xfrm>
          <a:prstGeom prst="rect">
            <a:avLst/>
          </a:prstGeom>
          <a:noFill/>
        </p:spPr>
        <p:txBody>
          <a:bodyPr wrap="square" rtlCol="0">
            <a:spAutoFit/>
          </a:bodyPr>
          <a:lstStyle/>
          <a:p>
            <a:r>
              <a:rPr lang="en-US" sz="1200" b="1" dirty="0"/>
              <a:t>Numerator</a:t>
            </a:r>
            <a:r>
              <a:rPr lang="en-US" sz="1200" dirty="0"/>
              <a:t> = CTE Concentrators who are in postsecondary education or advanced training, military service, community service, or are employed (2) quarters after leaving secondary education in the reporting year.</a:t>
            </a:r>
          </a:p>
          <a:p>
            <a:r>
              <a:rPr lang="en-US" sz="1200" b="1" dirty="0"/>
              <a:t>Denominator</a:t>
            </a:r>
            <a:r>
              <a:rPr lang="en-US" sz="1200" dirty="0"/>
              <a:t> = CTE Concentrators who left secondary education in the reporting year.</a:t>
            </a:r>
          </a:p>
          <a:p>
            <a:r>
              <a:rPr lang="en-US" sz="1200" b="1" dirty="0"/>
              <a:t>Performance</a:t>
            </a:r>
            <a:r>
              <a:rPr lang="en-US" sz="1200" dirty="0"/>
              <a:t> = The percentage of CTE Concentrators who are in postsecondary education or advanced training, military service, community service, or are employed.</a:t>
            </a:r>
            <a:endParaRPr lang="en-US" sz="1050" dirty="0"/>
          </a:p>
        </p:txBody>
      </p:sp>
      <p:sp>
        <p:nvSpPr>
          <p:cNvPr id="18" name="TextBox 17">
            <a:extLst>
              <a:ext uri="{FF2B5EF4-FFF2-40B4-BE49-F238E27FC236}">
                <a16:creationId xmlns:a16="http://schemas.microsoft.com/office/drawing/2014/main" id="{D02F9309-2E2E-4DE5-A182-BF49EC27EDDC}"/>
              </a:ext>
            </a:extLst>
          </p:cNvPr>
          <p:cNvSpPr txBox="1"/>
          <p:nvPr/>
        </p:nvSpPr>
        <p:spPr>
          <a:xfrm>
            <a:off x="6215799" y="1774960"/>
            <a:ext cx="386521" cy="400110"/>
          </a:xfrm>
          <a:prstGeom prst="rect">
            <a:avLst/>
          </a:prstGeom>
          <a:noFill/>
        </p:spPr>
        <p:txBody>
          <a:bodyPr wrap="square" rtlCol="0">
            <a:spAutoFit/>
          </a:bodyPr>
          <a:lstStyle/>
          <a:p>
            <a:pPr algn="ctr"/>
            <a:r>
              <a:rPr lang="en-US" sz="2000" b="1" dirty="0"/>
              <a:t>&amp;</a:t>
            </a:r>
          </a:p>
        </p:txBody>
      </p:sp>
      <p:sp>
        <p:nvSpPr>
          <p:cNvPr id="20" name="TextBox 19">
            <a:extLst>
              <a:ext uri="{FF2B5EF4-FFF2-40B4-BE49-F238E27FC236}">
                <a16:creationId xmlns:a16="http://schemas.microsoft.com/office/drawing/2014/main" id="{0F711FFE-64BA-44CF-AB88-41AE99A6E66B}"/>
              </a:ext>
            </a:extLst>
          </p:cNvPr>
          <p:cNvSpPr txBox="1"/>
          <p:nvPr/>
        </p:nvSpPr>
        <p:spPr>
          <a:xfrm>
            <a:off x="8544241" y="1709064"/>
            <a:ext cx="386521" cy="400110"/>
          </a:xfrm>
          <a:prstGeom prst="rect">
            <a:avLst/>
          </a:prstGeom>
          <a:noFill/>
        </p:spPr>
        <p:txBody>
          <a:bodyPr wrap="square" rtlCol="0">
            <a:spAutoFit/>
          </a:bodyPr>
          <a:lstStyle/>
          <a:p>
            <a:pPr algn="ctr"/>
            <a:r>
              <a:rPr lang="en-US" sz="2000" b="1" dirty="0"/>
              <a:t>&amp;</a:t>
            </a:r>
          </a:p>
        </p:txBody>
      </p:sp>
      <p:sp>
        <p:nvSpPr>
          <p:cNvPr id="21" name="TextBox 20">
            <a:extLst>
              <a:ext uri="{FF2B5EF4-FFF2-40B4-BE49-F238E27FC236}">
                <a16:creationId xmlns:a16="http://schemas.microsoft.com/office/drawing/2014/main" id="{0037BDB2-92B5-4099-B5B4-CF265E651D08}"/>
              </a:ext>
            </a:extLst>
          </p:cNvPr>
          <p:cNvSpPr txBox="1"/>
          <p:nvPr/>
        </p:nvSpPr>
        <p:spPr>
          <a:xfrm>
            <a:off x="6279099" y="3451252"/>
            <a:ext cx="386521" cy="400110"/>
          </a:xfrm>
          <a:prstGeom prst="rect">
            <a:avLst/>
          </a:prstGeom>
          <a:noFill/>
        </p:spPr>
        <p:txBody>
          <a:bodyPr wrap="square" rtlCol="0">
            <a:spAutoFit/>
          </a:bodyPr>
          <a:lstStyle/>
          <a:p>
            <a:pPr algn="ctr"/>
            <a:r>
              <a:rPr lang="en-US" sz="2000" b="1" dirty="0"/>
              <a:t>&amp;</a:t>
            </a:r>
          </a:p>
        </p:txBody>
      </p:sp>
      <p:graphicFrame>
        <p:nvGraphicFramePr>
          <p:cNvPr id="13" name="Table 12">
            <a:extLst>
              <a:ext uri="{FF2B5EF4-FFF2-40B4-BE49-F238E27FC236}">
                <a16:creationId xmlns:a16="http://schemas.microsoft.com/office/drawing/2014/main" id="{79DF887A-D379-F719-6C0A-3649A464D2CF}"/>
              </a:ext>
            </a:extLst>
          </p:cNvPr>
          <p:cNvGraphicFramePr>
            <a:graphicFrameLocks noGrp="1"/>
          </p:cNvGraphicFramePr>
          <p:nvPr>
            <p:extLst>
              <p:ext uri="{D42A27DB-BD31-4B8C-83A1-F6EECF244321}">
                <p14:modId xmlns:p14="http://schemas.microsoft.com/office/powerpoint/2010/main" val="1400161325"/>
              </p:ext>
            </p:extLst>
          </p:nvPr>
        </p:nvGraphicFramePr>
        <p:xfrm>
          <a:off x="334992" y="4664795"/>
          <a:ext cx="11522014" cy="843810"/>
        </p:xfrm>
        <a:graphic>
          <a:graphicData uri="http://schemas.openxmlformats.org/drawingml/2006/table">
            <a:tbl>
              <a:tblPr firstRow="1" bandRow="1" bandCol="1">
                <a:tableStyleId>{69012ECD-51FC-41F1-AA8D-1B2483CD663E}</a:tableStyleId>
              </a:tblPr>
              <a:tblGrid>
                <a:gridCol w="2675626">
                  <a:extLst>
                    <a:ext uri="{9D8B030D-6E8A-4147-A177-3AD203B41FA5}">
                      <a16:colId xmlns:a16="http://schemas.microsoft.com/office/drawing/2014/main" val="1896968948"/>
                    </a:ext>
                  </a:extLst>
                </a:gridCol>
                <a:gridCol w="941389">
                  <a:extLst>
                    <a:ext uri="{9D8B030D-6E8A-4147-A177-3AD203B41FA5}">
                      <a16:colId xmlns:a16="http://schemas.microsoft.com/office/drawing/2014/main" val="2314759983"/>
                    </a:ext>
                  </a:extLst>
                </a:gridCol>
                <a:gridCol w="1002712">
                  <a:extLst>
                    <a:ext uri="{9D8B030D-6E8A-4147-A177-3AD203B41FA5}">
                      <a16:colId xmlns:a16="http://schemas.microsoft.com/office/drawing/2014/main" val="2034435052"/>
                    </a:ext>
                  </a:extLst>
                </a:gridCol>
                <a:gridCol w="930167">
                  <a:extLst>
                    <a:ext uri="{9D8B030D-6E8A-4147-A177-3AD203B41FA5}">
                      <a16:colId xmlns:a16="http://schemas.microsoft.com/office/drawing/2014/main" val="4237365705"/>
                    </a:ext>
                  </a:extLst>
                </a:gridCol>
                <a:gridCol w="1194424">
                  <a:extLst>
                    <a:ext uri="{9D8B030D-6E8A-4147-A177-3AD203B41FA5}">
                      <a16:colId xmlns:a16="http://schemas.microsoft.com/office/drawing/2014/main" val="2969131347"/>
                    </a:ext>
                  </a:extLst>
                </a:gridCol>
                <a:gridCol w="1194424">
                  <a:extLst>
                    <a:ext uri="{9D8B030D-6E8A-4147-A177-3AD203B41FA5}">
                      <a16:colId xmlns:a16="http://schemas.microsoft.com/office/drawing/2014/main" val="1321794220"/>
                    </a:ext>
                  </a:extLst>
                </a:gridCol>
                <a:gridCol w="1194424">
                  <a:extLst>
                    <a:ext uri="{9D8B030D-6E8A-4147-A177-3AD203B41FA5}">
                      <a16:colId xmlns:a16="http://schemas.microsoft.com/office/drawing/2014/main" val="244373696"/>
                    </a:ext>
                  </a:extLst>
                </a:gridCol>
                <a:gridCol w="1379979">
                  <a:extLst>
                    <a:ext uri="{9D8B030D-6E8A-4147-A177-3AD203B41FA5}">
                      <a16:colId xmlns:a16="http://schemas.microsoft.com/office/drawing/2014/main" val="600461498"/>
                    </a:ext>
                  </a:extLst>
                </a:gridCol>
                <a:gridCol w="1008869">
                  <a:extLst>
                    <a:ext uri="{9D8B030D-6E8A-4147-A177-3AD203B41FA5}">
                      <a16:colId xmlns:a16="http://schemas.microsoft.com/office/drawing/2014/main" val="2276246286"/>
                    </a:ext>
                  </a:extLst>
                </a:gridCol>
              </a:tblGrid>
              <a:tr h="301763">
                <a:tc>
                  <a:txBody>
                    <a:bodyPr/>
                    <a:lstStyle/>
                    <a:p>
                      <a:pPr marL="37465" marR="0" algn="ctr">
                        <a:spcBef>
                          <a:spcPts val="5"/>
                        </a:spcBef>
                        <a:spcAft>
                          <a:spcPts val="0"/>
                        </a:spcAft>
                      </a:pPr>
                      <a:r>
                        <a:rPr lang="en-US" sz="1000" b="1" u="none" spc="-10" dirty="0">
                          <a:effectLst/>
                          <a:latin typeface="Arial" panose="020B0604020202020204" pitchFamily="34" charset="0"/>
                          <a:cs typeface="Arial" panose="020B0604020202020204" pitchFamily="34" charset="0"/>
                        </a:rPr>
                        <a:t>Indicator of Performance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86995" marR="0" algn="ctr">
                        <a:spcBef>
                          <a:spcPts val="920"/>
                        </a:spcBef>
                        <a:spcAft>
                          <a:spcPts val="0"/>
                        </a:spcAft>
                      </a:pPr>
                      <a:r>
                        <a:rPr lang="en-US" sz="1000" b="1" u="none" dirty="0">
                          <a:effectLst/>
                          <a:latin typeface="Arial" panose="020B0604020202020204" pitchFamily="34" charset="0"/>
                          <a:cs typeface="Arial" panose="020B0604020202020204" pitchFamily="34" charset="0"/>
                        </a:rPr>
                        <a:t>FY23</a:t>
                      </a:r>
                      <a:r>
                        <a:rPr lang="en-US" sz="1000" b="1" u="none" spc="-5" dirty="0">
                          <a:effectLst/>
                          <a:latin typeface="Arial" panose="020B0604020202020204" pitchFamily="34" charset="0"/>
                          <a:cs typeface="Arial" panose="020B0604020202020204" pitchFamily="34" charset="0"/>
                        </a:rPr>
                        <a:t> </a:t>
                      </a:r>
                      <a:r>
                        <a:rPr lang="en-US" sz="1000" b="1" u="none" spc="-50" dirty="0">
                          <a:effectLst/>
                          <a:latin typeface="Arial" panose="020B0604020202020204" pitchFamily="34" charset="0"/>
                          <a:cs typeface="Arial" panose="020B0604020202020204" pitchFamily="34" charset="0"/>
                        </a:rPr>
                        <a:t>&amp; FY2</a:t>
                      </a:r>
                      <a:r>
                        <a:rPr lang="en-US" sz="1000" b="1" u="none" dirty="0">
                          <a:effectLst/>
                          <a:latin typeface="Arial" panose="020B0604020202020204" pitchFamily="34" charset="0"/>
                          <a:cs typeface="Arial" panose="020B0604020202020204" pitchFamily="34" charset="0"/>
                        </a:rPr>
                        <a:t>4</a:t>
                      </a:r>
                      <a:r>
                        <a:rPr lang="en-US" sz="1000" b="1" u="none" spc="-5" dirty="0">
                          <a:effectLst/>
                          <a:latin typeface="Arial" panose="020B0604020202020204" pitchFamily="34" charset="0"/>
                          <a:cs typeface="Arial" panose="020B0604020202020204" pitchFamily="34" charset="0"/>
                        </a:rPr>
                        <a:t> </a:t>
                      </a:r>
                    </a:p>
                    <a:p>
                      <a:pPr marL="69215" marR="0" algn="ctr">
                        <a:lnSpc>
                          <a:spcPts val="1260"/>
                        </a:lnSpc>
                        <a:spcBef>
                          <a:spcPts val="10"/>
                        </a:spcBef>
                        <a:spcAft>
                          <a:spcPts val="0"/>
                        </a:spcAft>
                      </a:pPr>
                      <a:r>
                        <a:rPr lang="en-US" sz="1000" b="1" u="none" spc="-25" dirty="0">
                          <a:effectLst/>
                          <a:latin typeface="Arial" panose="020B0604020202020204" pitchFamily="34" charset="0"/>
                          <a:cs typeface="Arial" panose="020B0604020202020204" pitchFamily="34" charset="0"/>
                        </a:rPr>
                        <a:t>Iowa</a:t>
                      </a:r>
                      <a:endParaRPr lang="en-US" sz="1000" b="1" u="none" dirty="0">
                        <a:effectLst/>
                        <a:latin typeface="Arial" panose="020B0604020202020204" pitchFamily="34" charset="0"/>
                        <a:cs typeface="Arial" panose="020B0604020202020204" pitchFamily="34" charset="0"/>
                      </a:endParaRPr>
                    </a:p>
                    <a:p>
                      <a:pPr marL="36830" marR="0" algn="ctr">
                        <a:lnSpc>
                          <a:spcPts val="1260"/>
                        </a:lnSpc>
                        <a:spcBef>
                          <a:spcPts val="0"/>
                        </a:spcBef>
                        <a:spcAft>
                          <a:spcPts val="0"/>
                        </a:spcAft>
                      </a:pPr>
                      <a:r>
                        <a:rPr lang="en-US" sz="1000" b="1" u="none" spc="-10" dirty="0">
                          <a:effectLst/>
                          <a:latin typeface="Arial" panose="020B0604020202020204" pitchFamily="34" charset="0"/>
                          <a:cs typeface="Arial" panose="020B0604020202020204" pitchFamily="34" charset="0"/>
                        </a:rPr>
                        <a:t>Average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91135" marR="0" indent="-109855" algn="ctr">
                        <a:spcBef>
                          <a:spcPts val="0"/>
                        </a:spcBef>
                        <a:spcAft>
                          <a:spcPts val="0"/>
                        </a:spcAft>
                      </a:pPr>
                      <a:r>
                        <a:rPr lang="en-US" sz="1000" b="1" u="none" spc="-10" dirty="0">
                          <a:effectLst/>
                          <a:latin typeface="Arial" panose="020B0604020202020204" pitchFamily="34" charset="0"/>
                          <a:cs typeface="Arial" panose="020B0604020202020204" pitchFamily="34" charset="0"/>
                        </a:rPr>
                        <a:t>Baseline </a:t>
                      </a:r>
                      <a:r>
                        <a:rPr lang="en-US" sz="1000" b="1" u="none" spc="-20" dirty="0">
                          <a:effectLst/>
                          <a:latin typeface="Arial" panose="020B0604020202020204" pitchFamily="34" charset="0"/>
                          <a:cs typeface="Arial" panose="020B0604020202020204" pitchFamily="34" charset="0"/>
                        </a:rPr>
                        <a:t>Level</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60020" marR="54610" indent="-93345" algn="ctr">
                        <a:spcBef>
                          <a:spcPts val="0"/>
                        </a:spcBef>
                        <a:spcAft>
                          <a:spcPts val="0"/>
                        </a:spcAft>
                      </a:pPr>
                      <a:r>
                        <a:rPr lang="en-US" sz="1000" b="1" u="none" spc="-10" dirty="0">
                          <a:effectLst/>
                          <a:latin typeface="Arial" panose="020B0604020202020204" pitchFamily="34" charset="0"/>
                          <a:cs typeface="Arial" panose="020B0604020202020204" pitchFamily="34" charset="0"/>
                        </a:rPr>
                        <a:t>Growth </a:t>
                      </a:r>
                      <a:r>
                        <a:rPr lang="en-US" sz="1000" b="1" u="none" spc="-20" dirty="0">
                          <a:effectLst/>
                          <a:latin typeface="Arial" panose="020B0604020202020204" pitchFamily="34" charset="0"/>
                          <a:cs typeface="Arial" panose="020B0604020202020204" pitchFamily="34" charset="0"/>
                        </a:rPr>
                        <a:t>Rate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45085" marR="0" algn="ctr">
                        <a:lnSpc>
                          <a:spcPts val="1260"/>
                        </a:lnSpc>
                        <a:spcBef>
                          <a:spcPts val="295"/>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2024-25</a:t>
                      </a:r>
                      <a:endParaRPr lang="en-US" sz="1000" b="1" u="none" dirty="0">
                        <a:effectLst/>
                        <a:latin typeface="Arial" panose="020B0604020202020204" pitchFamily="34" charset="0"/>
                        <a:cs typeface="Arial" panose="020B0604020202020204" pitchFamily="34" charset="0"/>
                      </a:endParaRPr>
                    </a:p>
                    <a:p>
                      <a:pPr marL="110490" marR="0" algn="ctr">
                        <a:lnSpc>
                          <a:spcPts val="1260"/>
                        </a:lnSpc>
                        <a:spcBef>
                          <a:spcPts val="10"/>
                        </a:spcBef>
                        <a:spcAft>
                          <a:spcPts val="0"/>
                        </a:spcAft>
                      </a:pPr>
                      <a:r>
                        <a:rPr lang="en-US" sz="1000" b="1" u="none" spc="-10" dirty="0">
                          <a:effectLst/>
                          <a:latin typeface="Arial" panose="020B0604020202020204" pitchFamily="34" charset="0"/>
                          <a:cs typeface="Arial" panose="020B0604020202020204" pitchFamily="34" charset="0"/>
                        </a:rPr>
                        <a:t>(IA </a:t>
                      </a:r>
                      <a:r>
                        <a:rPr lang="en-US" sz="1000" b="1" u="none" spc="-25" dirty="0">
                          <a:effectLst/>
                          <a:latin typeface="Arial" panose="020B0604020202020204" pitchFamily="34" charset="0"/>
                          <a:cs typeface="Arial" panose="020B0604020202020204" pitchFamily="34" charset="0"/>
                        </a:rPr>
                        <a:t>Perkins V extension </a:t>
                      </a:r>
                      <a:r>
                        <a:rPr lang="en-US" sz="1000" b="1" u="none" spc="-10" dirty="0">
                          <a:effectLst/>
                          <a:latin typeface="Arial" panose="020B0604020202020204" pitchFamily="34" charset="0"/>
                          <a:cs typeface="Arial" panose="020B0604020202020204" pitchFamily="34" charset="0"/>
                        </a:rPr>
                        <a:t>plan)</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0" marR="0" algn="ctr">
                        <a:spcBef>
                          <a:spcPts val="290"/>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2025</a:t>
                      </a:r>
                      <a:r>
                        <a:rPr lang="en-US" sz="1000" b="1" u="none" dirty="0">
                          <a:effectLst/>
                          <a:latin typeface="Arial" panose="020B0604020202020204" pitchFamily="34" charset="0"/>
                          <a:cs typeface="Arial" panose="020B0604020202020204" pitchFamily="34" charset="0"/>
                        </a:rPr>
                        <a:t>-</a:t>
                      </a:r>
                      <a:r>
                        <a:rPr lang="en-US" sz="1000" b="1" u="none" spc="-25" dirty="0">
                          <a:effectLst/>
                          <a:latin typeface="Arial" panose="020B0604020202020204" pitchFamily="34" charset="0"/>
                          <a:cs typeface="Arial" panose="020B0604020202020204" pitchFamily="34" charset="0"/>
                        </a:rPr>
                        <a:t>26</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36830" marR="22860" indent="182880" algn="ctr">
                        <a:spcBef>
                          <a:spcPts val="0"/>
                        </a:spcBef>
                        <a:spcAft>
                          <a:spcPts val="0"/>
                        </a:spcAft>
                      </a:pPr>
                      <a:r>
                        <a:rPr lang="en-US" sz="1000" b="1" u="none" spc="-30" dirty="0">
                          <a:effectLst/>
                          <a:latin typeface="Arial" panose="020B0604020202020204" pitchFamily="34" charset="0"/>
                          <a:cs typeface="Arial" panose="020B0604020202020204" pitchFamily="34" charset="0"/>
                        </a:rPr>
                        <a:t>PY </a:t>
                      </a:r>
                      <a:r>
                        <a:rPr lang="en-US" sz="1000" b="1" u="none" dirty="0">
                          <a:effectLst/>
                          <a:latin typeface="Arial" panose="020B0604020202020204" pitchFamily="34" charset="0"/>
                          <a:cs typeface="Arial" panose="020B0604020202020204" pitchFamily="34" charset="0"/>
                        </a:rPr>
                        <a:t>2026-27</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795" marR="635" algn="ctr">
                        <a:spcBef>
                          <a:spcPts val="0"/>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2027-</a:t>
                      </a:r>
                      <a:r>
                        <a:rPr lang="en-US" sz="1000" b="1" u="none" spc="-25" dirty="0">
                          <a:effectLst/>
                          <a:latin typeface="Arial" panose="020B0604020202020204" pitchFamily="34" charset="0"/>
                          <a:cs typeface="Arial" panose="020B0604020202020204" pitchFamily="34" charset="0"/>
                        </a:rPr>
                        <a:t>28</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34620" marR="121285" indent="85090" algn="ctr">
                        <a:spcBef>
                          <a:spcPts val="920"/>
                        </a:spcBef>
                        <a:spcAft>
                          <a:spcPts val="0"/>
                        </a:spcAft>
                      </a:pPr>
                      <a:r>
                        <a:rPr lang="en-US" sz="1000" b="1" u="none" spc="-30" dirty="0">
                          <a:effectLst/>
                          <a:latin typeface="Arial" panose="020B0604020202020204" pitchFamily="34" charset="0"/>
                          <a:cs typeface="Arial" panose="020B0604020202020204" pitchFamily="34" charset="0"/>
                        </a:rPr>
                        <a:t>PY </a:t>
                      </a:r>
                      <a:r>
                        <a:rPr lang="en-US" sz="1000" b="1" u="none" spc="-10" dirty="0">
                          <a:effectLst/>
                          <a:latin typeface="Arial" panose="020B0604020202020204" pitchFamily="34" charset="0"/>
                          <a:cs typeface="Arial" panose="020B0604020202020204" pitchFamily="34" charset="0"/>
                        </a:rPr>
                        <a:t>2028-</a:t>
                      </a:r>
                      <a:r>
                        <a:rPr lang="en-US" sz="1000" b="1" u="none" spc="-20" dirty="0">
                          <a:effectLst/>
                          <a:latin typeface="Arial" panose="020B0604020202020204" pitchFamily="34" charset="0"/>
                          <a:cs typeface="Arial" panose="020B0604020202020204" pitchFamily="34" charset="0"/>
                        </a:rPr>
                        <a:t>29</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extLst>
                  <a:ext uri="{0D108BD9-81ED-4DB2-BD59-A6C34878D82A}">
                    <a16:rowId xmlns:a16="http://schemas.microsoft.com/office/drawing/2014/main" val="4254540538"/>
                  </a:ext>
                </a:extLst>
              </a:tr>
              <a:tr h="360892">
                <a:tc>
                  <a:txBody>
                    <a:bodyPr/>
                    <a:lstStyle/>
                    <a:p>
                      <a:pPr marL="37465" marR="0">
                        <a:spcBef>
                          <a:spcPts val="285"/>
                        </a:spcBef>
                        <a:spcAft>
                          <a:spcPts val="0"/>
                        </a:spcAft>
                      </a:pPr>
                      <a:r>
                        <a:rPr lang="en-US" sz="1000" dirty="0">
                          <a:latin typeface="Arial" panose="020B0604020202020204" pitchFamily="34" charset="0"/>
                          <a:cs typeface="Arial" panose="020B0604020202020204" pitchFamily="34" charset="0"/>
                        </a:rPr>
                        <a:t>3S1: Post-Program Placement</a:t>
                      </a:r>
                    </a:p>
                  </a:txBody>
                  <a:tcPr marL="0" marR="0" marT="0" marB="0" anchor="ctr"/>
                </a:tc>
                <a:tc>
                  <a:txBody>
                    <a:bodyPr/>
                    <a:lstStyle/>
                    <a:p>
                      <a:pPr marL="8255"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89.96%</a:t>
                      </a:r>
                    </a:p>
                  </a:txBody>
                  <a:tcPr marL="0" marR="0" marT="0" marB="0" anchor="ctr"/>
                </a:tc>
                <a:tc>
                  <a:txBody>
                    <a:bodyPr/>
                    <a:lstStyle/>
                    <a:p>
                      <a:pPr marL="762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89.09%</a:t>
                      </a:r>
                    </a:p>
                  </a:txBody>
                  <a:tcPr marL="0" marR="0" marT="0" marB="0" anchor="ctr"/>
                </a:tc>
                <a:tc>
                  <a:txBody>
                    <a:bodyPr/>
                    <a:lstStyle/>
                    <a:p>
                      <a:pPr marL="1016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+ 1.00%</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90.03%</a:t>
                      </a:r>
                    </a:p>
                  </a:txBody>
                  <a:tcPr marL="0" marR="0" marT="0" marB="0" anchor="ctr"/>
                </a:tc>
                <a:tc>
                  <a:txBody>
                    <a:bodyPr/>
                    <a:lstStyle/>
                    <a:p>
                      <a:pPr marL="10795" marR="571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91.03%</a:t>
                      </a:r>
                    </a:p>
                  </a:txBody>
                  <a:tcPr marL="0" marR="0" marT="0" marB="0" anchor="ctr"/>
                </a:tc>
                <a:tc>
                  <a:txBody>
                    <a:bodyPr/>
                    <a:lstStyle/>
                    <a:p>
                      <a:pPr marL="10160" marR="317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92.03%</a:t>
                      </a:r>
                    </a:p>
                  </a:txBody>
                  <a:tcPr marL="0" marR="0" marT="0" marB="0" anchor="ctr"/>
                </a:tc>
                <a:tc>
                  <a:txBody>
                    <a:bodyPr/>
                    <a:lstStyle/>
                    <a:p>
                      <a:pPr marL="10795" marR="444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93.03%</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34.03%</a:t>
                      </a:r>
                    </a:p>
                  </a:txBody>
                  <a:tcPr marL="0" marR="0" marT="0" marB="0" anchor="ctr"/>
                </a:tc>
                <a:extLst>
                  <a:ext uri="{0D108BD9-81ED-4DB2-BD59-A6C34878D82A}">
                    <a16:rowId xmlns:a16="http://schemas.microsoft.com/office/drawing/2014/main" val="36765491"/>
                  </a:ext>
                </a:extLst>
              </a:tr>
            </a:tbl>
          </a:graphicData>
        </a:graphic>
      </p:graphicFrame>
    </p:spTree>
    <p:extLst>
      <p:ext uri="{BB962C8B-B14F-4D97-AF65-F5344CB8AC3E}">
        <p14:creationId xmlns:p14="http://schemas.microsoft.com/office/powerpoint/2010/main" val="2620920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7827" y="40200"/>
            <a:ext cx="10515600" cy="762056"/>
          </a:xfrm>
        </p:spPr>
        <p:txBody>
          <a:bodyPr>
            <a:normAutofit/>
          </a:bodyPr>
          <a:lstStyle/>
          <a:p>
            <a:pPr algn="ctr"/>
            <a:r>
              <a:rPr lang="en-US" sz="1400" b="1" dirty="0">
                <a:latin typeface="Arial" panose="020B0604020202020204" pitchFamily="34" charset="0"/>
                <a:cs typeface="Arial" panose="020B0604020202020204" pitchFamily="34" charset="0"/>
              </a:rPr>
              <a:t>4S1: Nontraditional Program Concentration</a:t>
            </a:r>
            <a:br>
              <a:rPr lang="en-US" sz="3200" b="1" dirty="0">
                <a:latin typeface="Arial" panose="020B0604020202020204" pitchFamily="34" charset="0"/>
                <a:cs typeface="Arial" panose="020B0604020202020204" pitchFamily="34" charset="0"/>
              </a:rPr>
            </a:br>
            <a:r>
              <a:rPr lang="en-US" sz="1200" b="1" i="1" dirty="0">
                <a:latin typeface="Arial" panose="020B0604020202020204" pitchFamily="34" charset="0"/>
                <a:cs typeface="Arial" panose="020B0604020202020204" pitchFamily="34" charset="0"/>
              </a:rPr>
              <a:t>In the reporting year…</a:t>
            </a:r>
            <a:r>
              <a:rPr lang="en-US" sz="1200" i="1" dirty="0"/>
              <a:t>The percentage of CTE concentrators in career and technical education programs and programs of study that lead to non-traditional fields.</a:t>
            </a:r>
            <a:endParaRPr lang="en-US" sz="2000" b="1" dirty="0">
              <a:latin typeface="Arial" panose="020B0604020202020204" pitchFamily="34" charset="0"/>
              <a:cs typeface="Arial" panose="020B0604020202020204" pitchFamily="34" charset="0"/>
            </a:endParaRPr>
          </a:p>
        </p:txBody>
      </p:sp>
      <p:sp>
        <p:nvSpPr>
          <p:cNvPr id="6" name="Content Placeholder 5"/>
          <p:cNvSpPr>
            <a:spLocks noGrp="1" noChangeAspect="1"/>
          </p:cNvSpPr>
          <p:nvPr>
            <p:ph idx="1"/>
          </p:nvPr>
        </p:nvSpPr>
        <p:spPr>
          <a:xfrm>
            <a:off x="7188646" y="2998685"/>
            <a:ext cx="1357061" cy="13570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p>
            <a:pPr marL="0" indent="0" algn="ctr">
              <a:buNone/>
            </a:pPr>
            <a:r>
              <a:rPr lang="en-US" sz="1200" b="1" dirty="0">
                <a:latin typeface="Arial" panose="020B0604020202020204" pitchFamily="34" charset="0"/>
                <a:cs typeface="Arial" panose="020B0604020202020204" pitchFamily="34" charset="0"/>
              </a:rPr>
              <a:t>CTE Concentrator in that Program</a:t>
            </a:r>
          </a:p>
        </p:txBody>
      </p:sp>
      <p:sp>
        <p:nvSpPr>
          <p:cNvPr id="7" name="Content Placeholder 5"/>
          <p:cNvSpPr txBox="1">
            <a:spLocks noChangeAspect="1"/>
          </p:cNvSpPr>
          <p:nvPr/>
        </p:nvSpPr>
        <p:spPr>
          <a:xfrm>
            <a:off x="4090949" y="2977152"/>
            <a:ext cx="1357061" cy="13570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Student in Identified Non-traditional Program</a:t>
            </a:r>
          </a:p>
        </p:txBody>
      </p:sp>
      <p:sp>
        <p:nvSpPr>
          <p:cNvPr id="12" name="Content Placeholder 5"/>
          <p:cNvSpPr txBox="1">
            <a:spLocks noChangeAspect="1"/>
          </p:cNvSpPr>
          <p:nvPr/>
        </p:nvSpPr>
        <p:spPr>
          <a:xfrm>
            <a:off x="1065077" y="2988221"/>
            <a:ext cx="1357061" cy="1357061"/>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Denominator (# of students who meet all criteria)</a:t>
            </a:r>
          </a:p>
        </p:txBody>
      </p:sp>
      <p:sp>
        <p:nvSpPr>
          <p:cNvPr id="17" name="Equal 16" descr="equals"/>
          <p:cNvSpPr>
            <a:spLocks noChangeAspect="1"/>
          </p:cNvSpPr>
          <p:nvPr/>
        </p:nvSpPr>
        <p:spPr>
          <a:xfrm>
            <a:off x="3099195" y="3432046"/>
            <a:ext cx="314697" cy="327702"/>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200" dirty="0">
              <a:solidFill>
                <a:schemeClr val="tx1"/>
              </a:solidFill>
              <a:latin typeface="Arial" panose="020B0604020202020204" pitchFamily="34" charset="0"/>
              <a:cs typeface="Arial" panose="020B0604020202020204" pitchFamily="34" charset="0"/>
            </a:endParaRPr>
          </a:p>
        </p:txBody>
      </p:sp>
      <p:cxnSp>
        <p:nvCxnSpPr>
          <p:cNvPr id="19" name="Straight Connector 18" descr="division line"/>
          <p:cNvCxnSpPr>
            <a:cxnSpLocks noChangeAspect="1"/>
          </p:cNvCxnSpPr>
          <p:nvPr/>
        </p:nvCxnSpPr>
        <p:spPr>
          <a:xfrm>
            <a:off x="558276" y="2676207"/>
            <a:ext cx="11041811" cy="0"/>
          </a:xfrm>
          <a:prstGeom prst="line">
            <a:avLst/>
          </a:prstGeom>
          <a:ln w="76200"/>
        </p:spPr>
        <p:style>
          <a:lnRef idx="1">
            <a:schemeClr val="dk1"/>
          </a:lnRef>
          <a:fillRef idx="0">
            <a:schemeClr val="dk1"/>
          </a:fillRef>
          <a:effectRef idx="0">
            <a:schemeClr val="dk1"/>
          </a:effectRef>
          <a:fontRef idx="minor">
            <a:schemeClr val="tx1"/>
          </a:fontRef>
        </p:style>
      </p:cxnSp>
      <p:sp>
        <p:nvSpPr>
          <p:cNvPr id="20" name="TextBox 19">
            <a:extLst>
              <a:ext uri="{FF2B5EF4-FFF2-40B4-BE49-F238E27FC236}">
                <a16:creationId xmlns:a16="http://schemas.microsoft.com/office/drawing/2014/main" id="{3A78B06F-FF2D-46A4-83E4-63E4CEF3DB06}"/>
              </a:ext>
            </a:extLst>
          </p:cNvPr>
          <p:cNvSpPr txBox="1"/>
          <p:nvPr/>
        </p:nvSpPr>
        <p:spPr>
          <a:xfrm>
            <a:off x="361165" y="5842861"/>
            <a:ext cx="11328923" cy="646331"/>
          </a:xfrm>
          <a:prstGeom prst="rect">
            <a:avLst/>
          </a:prstGeom>
          <a:noFill/>
        </p:spPr>
        <p:txBody>
          <a:bodyPr wrap="square" rtlCol="0">
            <a:spAutoFit/>
          </a:bodyPr>
          <a:lstStyle/>
          <a:p>
            <a:r>
              <a:rPr lang="en-US" sz="1200" b="1" dirty="0"/>
              <a:t>Numerator</a:t>
            </a:r>
            <a:r>
              <a:rPr lang="en-US" sz="1200" dirty="0"/>
              <a:t> = Students in identified non-traditional programs that are CTE concentrators and are in the under-represented gender</a:t>
            </a:r>
          </a:p>
          <a:p>
            <a:r>
              <a:rPr lang="en-US" sz="1200" b="1" dirty="0"/>
              <a:t>Denominator = </a:t>
            </a:r>
            <a:r>
              <a:rPr lang="en-US" sz="1200" dirty="0"/>
              <a:t>Students in identified non-traditional programs that are CTE Concentrators.</a:t>
            </a:r>
          </a:p>
          <a:p>
            <a:r>
              <a:rPr lang="en-US" sz="1200" b="1" dirty="0"/>
              <a:t>Performance = </a:t>
            </a:r>
            <a:r>
              <a:rPr lang="en-US" sz="1200" dirty="0"/>
              <a:t>The percentage of CTE Concentrators in CTE programs that lead to non-traditional fields.</a:t>
            </a:r>
          </a:p>
        </p:txBody>
      </p:sp>
      <p:grpSp>
        <p:nvGrpSpPr>
          <p:cNvPr id="5" name="Group 4">
            <a:extLst>
              <a:ext uri="{FF2B5EF4-FFF2-40B4-BE49-F238E27FC236}">
                <a16:creationId xmlns:a16="http://schemas.microsoft.com/office/drawing/2014/main" id="{E06DFD3B-BBD0-1365-7CDD-294AAD15B328}"/>
              </a:ext>
              <a:ext uri="{C183D7F6-B498-43B3-948B-1728B52AA6E4}">
                <adec:decorative xmlns:adec="http://schemas.microsoft.com/office/drawing/2017/decorative" val="1"/>
              </a:ext>
            </a:extLst>
          </p:cNvPr>
          <p:cNvGrpSpPr/>
          <p:nvPr/>
        </p:nvGrpSpPr>
        <p:grpSpPr>
          <a:xfrm>
            <a:off x="1065077" y="1015139"/>
            <a:ext cx="9816541" cy="1402444"/>
            <a:chOff x="855315" y="1777484"/>
            <a:chExt cx="9816541" cy="1402444"/>
          </a:xfrm>
        </p:grpSpPr>
        <p:sp>
          <p:nvSpPr>
            <p:cNvPr id="8" name="Content Placeholder 5"/>
            <p:cNvSpPr txBox="1">
              <a:spLocks noChangeAspect="1"/>
            </p:cNvSpPr>
            <p:nvPr/>
          </p:nvSpPr>
          <p:spPr>
            <a:xfrm>
              <a:off x="4124136" y="1807708"/>
              <a:ext cx="1357061" cy="13570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Student in Identified Non-traditional Program</a:t>
              </a:r>
            </a:p>
          </p:txBody>
        </p:sp>
        <p:sp>
          <p:nvSpPr>
            <p:cNvPr id="9" name="Content Placeholder 5"/>
            <p:cNvSpPr txBox="1">
              <a:spLocks noChangeAspect="1"/>
            </p:cNvSpPr>
            <p:nvPr/>
          </p:nvSpPr>
          <p:spPr>
            <a:xfrm>
              <a:off x="6961005" y="1822867"/>
              <a:ext cx="1357061" cy="13570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CTE Concentrator in that Program</a:t>
              </a:r>
            </a:p>
          </p:txBody>
        </p:sp>
        <p:sp>
          <p:nvSpPr>
            <p:cNvPr id="10" name="Content Placeholder 5"/>
            <p:cNvSpPr txBox="1">
              <a:spLocks noChangeAspect="1"/>
            </p:cNvSpPr>
            <p:nvPr/>
          </p:nvSpPr>
          <p:spPr>
            <a:xfrm>
              <a:off x="9314795" y="1822866"/>
              <a:ext cx="1357061" cy="1357061"/>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Under-represented Gender</a:t>
              </a:r>
            </a:p>
          </p:txBody>
        </p:sp>
        <p:sp>
          <p:nvSpPr>
            <p:cNvPr id="11" name="Content Placeholder 5"/>
            <p:cNvSpPr txBox="1">
              <a:spLocks noChangeAspect="1"/>
            </p:cNvSpPr>
            <p:nvPr/>
          </p:nvSpPr>
          <p:spPr>
            <a:xfrm>
              <a:off x="855315" y="1777484"/>
              <a:ext cx="1357061" cy="1357061"/>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sz="1200" b="1" dirty="0">
                  <a:latin typeface="Arial" panose="020B0604020202020204" pitchFamily="34" charset="0"/>
                  <a:cs typeface="Arial" panose="020B0604020202020204" pitchFamily="34" charset="0"/>
                </a:rPr>
                <a:t>Numerator (# of students who meet all criteria) </a:t>
              </a:r>
            </a:p>
          </p:txBody>
        </p:sp>
        <p:sp>
          <p:nvSpPr>
            <p:cNvPr id="16" name="Equal 15"/>
            <p:cNvSpPr>
              <a:spLocks noChangeAspect="1"/>
            </p:cNvSpPr>
            <p:nvPr/>
          </p:nvSpPr>
          <p:spPr>
            <a:xfrm>
              <a:off x="2759678" y="2330880"/>
              <a:ext cx="314697" cy="327702"/>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200" dirty="0">
                <a:solidFill>
                  <a:schemeClr val="tx1"/>
                </a:solidFill>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77137FA4-1E36-42AF-A118-6BB5E302CA90}"/>
                </a:ext>
              </a:extLst>
            </p:cNvPr>
            <p:cNvSpPr txBox="1"/>
            <p:nvPr/>
          </p:nvSpPr>
          <p:spPr>
            <a:xfrm>
              <a:off x="5923432" y="2344716"/>
              <a:ext cx="386521" cy="400110"/>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&amp;</a:t>
              </a:r>
              <a:endParaRPr lang="en-US" sz="1200" b="1"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26A0802C-C96F-49B4-8E15-F1E71096C07E}"/>
                </a:ext>
              </a:extLst>
            </p:cNvPr>
            <p:cNvSpPr txBox="1"/>
            <p:nvPr/>
          </p:nvSpPr>
          <p:spPr>
            <a:xfrm>
              <a:off x="8775857" y="2328604"/>
              <a:ext cx="386521" cy="400110"/>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&amp;</a:t>
              </a:r>
            </a:p>
          </p:txBody>
        </p:sp>
      </p:grpSp>
      <p:sp>
        <p:nvSpPr>
          <p:cNvPr id="22" name="TextBox 21">
            <a:extLst>
              <a:ext uri="{FF2B5EF4-FFF2-40B4-BE49-F238E27FC236}">
                <a16:creationId xmlns:a16="http://schemas.microsoft.com/office/drawing/2014/main" id="{2D5320A9-E135-4A78-9379-CB1D5FC8D847}"/>
              </a:ext>
            </a:extLst>
          </p:cNvPr>
          <p:cNvSpPr txBox="1"/>
          <p:nvPr/>
        </p:nvSpPr>
        <p:spPr>
          <a:xfrm>
            <a:off x="6125067" y="3370888"/>
            <a:ext cx="386521" cy="400110"/>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&amp;</a:t>
            </a:r>
            <a:endParaRPr lang="en-US" sz="1200" b="1" dirty="0">
              <a:latin typeface="Arial" panose="020B0604020202020204" pitchFamily="34" charset="0"/>
              <a:cs typeface="Arial" panose="020B0604020202020204" pitchFamily="34" charset="0"/>
            </a:endParaRPr>
          </a:p>
        </p:txBody>
      </p:sp>
      <p:graphicFrame>
        <p:nvGraphicFramePr>
          <p:cNvPr id="13" name="Table 12">
            <a:extLst>
              <a:ext uri="{FF2B5EF4-FFF2-40B4-BE49-F238E27FC236}">
                <a16:creationId xmlns:a16="http://schemas.microsoft.com/office/drawing/2014/main" id="{BC4A5082-A2B9-BE99-2EA1-F377048E537B}"/>
              </a:ext>
            </a:extLst>
          </p:cNvPr>
          <p:cNvGraphicFramePr>
            <a:graphicFrameLocks noGrp="1"/>
          </p:cNvGraphicFramePr>
          <p:nvPr>
            <p:extLst>
              <p:ext uri="{D42A27DB-BD31-4B8C-83A1-F6EECF244321}">
                <p14:modId xmlns:p14="http://schemas.microsoft.com/office/powerpoint/2010/main" val="2864478952"/>
              </p:ext>
            </p:extLst>
          </p:nvPr>
        </p:nvGraphicFramePr>
        <p:xfrm>
          <a:off x="409684" y="4910248"/>
          <a:ext cx="11522014" cy="843810"/>
        </p:xfrm>
        <a:graphic>
          <a:graphicData uri="http://schemas.openxmlformats.org/drawingml/2006/table">
            <a:tbl>
              <a:tblPr firstRow="1" bandRow="1" bandCol="1">
                <a:tableStyleId>{69012ECD-51FC-41F1-AA8D-1B2483CD663E}</a:tableStyleId>
              </a:tblPr>
              <a:tblGrid>
                <a:gridCol w="2675626">
                  <a:extLst>
                    <a:ext uri="{9D8B030D-6E8A-4147-A177-3AD203B41FA5}">
                      <a16:colId xmlns:a16="http://schemas.microsoft.com/office/drawing/2014/main" val="1896968948"/>
                    </a:ext>
                  </a:extLst>
                </a:gridCol>
                <a:gridCol w="941389">
                  <a:extLst>
                    <a:ext uri="{9D8B030D-6E8A-4147-A177-3AD203B41FA5}">
                      <a16:colId xmlns:a16="http://schemas.microsoft.com/office/drawing/2014/main" val="2314759983"/>
                    </a:ext>
                  </a:extLst>
                </a:gridCol>
                <a:gridCol w="1002712">
                  <a:extLst>
                    <a:ext uri="{9D8B030D-6E8A-4147-A177-3AD203B41FA5}">
                      <a16:colId xmlns:a16="http://schemas.microsoft.com/office/drawing/2014/main" val="2034435052"/>
                    </a:ext>
                  </a:extLst>
                </a:gridCol>
                <a:gridCol w="930167">
                  <a:extLst>
                    <a:ext uri="{9D8B030D-6E8A-4147-A177-3AD203B41FA5}">
                      <a16:colId xmlns:a16="http://schemas.microsoft.com/office/drawing/2014/main" val="4237365705"/>
                    </a:ext>
                  </a:extLst>
                </a:gridCol>
                <a:gridCol w="1194424">
                  <a:extLst>
                    <a:ext uri="{9D8B030D-6E8A-4147-A177-3AD203B41FA5}">
                      <a16:colId xmlns:a16="http://schemas.microsoft.com/office/drawing/2014/main" val="2969131347"/>
                    </a:ext>
                  </a:extLst>
                </a:gridCol>
                <a:gridCol w="1194424">
                  <a:extLst>
                    <a:ext uri="{9D8B030D-6E8A-4147-A177-3AD203B41FA5}">
                      <a16:colId xmlns:a16="http://schemas.microsoft.com/office/drawing/2014/main" val="1321794220"/>
                    </a:ext>
                  </a:extLst>
                </a:gridCol>
                <a:gridCol w="1194424">
                  <a:extLst>
                    <a:ext uri="{9D8B030D-6E8A-4147-A177-3AD203B41FA5}">
                      <a16:colId xmlns:a16="http://schemas.microsoft.com/office/drawing/2014/main" val="244373696"/>
                    </a:ext>
                  </a:extLst>
                </a:gridCol>
                <a:gridCol w="1379979">
                  <a:extLst>
                    <a:ext uri="{9D8B030D-6E8A-4147-A177-3AD203B41FA5}">
                      <a16:colId xmlns:a16="http://schemas.microsoft.com/office/drawing/2014/main" val="600461498"/>
                    </a:ext>
                  </a:extLst>
                </a:gridCol>
                <a:gridCol w="1008869">
                  <a:extLst>
                    <a:ext uri="{9D8B030D-6E8A-4147-A177-3AD203B41FA5}">
                      <a16:colId xmlns:a16="http://schemas.microsoft.com/office/drawing/2014/main" val="2276246286"/>
                    </a:ext>
                  </a:extLst>
                </a:gridCol>
              </a:tblGrid>
              <a:tr h="301763">
                <a:tc>
                  <a:txBody>
                    <a:bodyPr/>
                    <a:lstStyle/>
                    <a:p>
                      <a:pPr marL="37465" marR="0" algn="ctr">
                        <a:spcBef>
                          <a:spcPts val="5"/>
                        </a:spcBef>
                        <a:spcAft>
                          <a:spcPts val="0"/>
                        </a:spcAft>
                      </a:pPr>
                      <a:r>
                        <a:rPr lang="en-US" sz="1000" b="1" u="none" spc="-10" dirty="0">
                          <a:effectLst/>
                          <a:latin typeface="Arial" panose="020B0604020202020204" pitchFamily="34" charset="0"/>
                          <a:cs typeface="Arial" panose="020B0604020202020204" pitchFamily="34" charset="0"/>
                        </a:rPr>
                        <a:t>Indicator of Performance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86995" marR="0" algn="ctr">
                        <a:spcBef>
                          <a:spcPts val="920"/>
                        </a:spcBef>
                        <a:spcAft>
                          <a:spcPts val="0"/>
                        </a:spcAft>
                      </a:pPr>
                      <a:r>
                        <a:rPr lang="en-US" sz="1000" b="1" u="none" dirty="0">
                          <a:effectLst/>
                          <a:latin typeface="Arial" panose="020B0604020202020204" pitchFamily="34" charset="0"/>
                          <a:cs typeface="Arial" panose="020B0604020202020204" pitchFamily="34" charset="0"/>
                        </a:rPr>
                        <a:t>FY23</a:t>
                      </a:r>
                      <a:r>
                        <a:rPr lang="en-US" sz="1000" b="1" u="none" spc="-5" dirty="0">
                          <a:effectLst/>
                          <a:latin typeface="Arial" panose="020B0604020202020204" pitchFamily="34" charset="0"/>
                          <a:cs typeface="Arial" panose="020B0604020202020204" pitchFamily="34" charset="0"/>
                        </a:rPr>
                        <a:t> </a:t>
                      </a:r>
                      <a:r>
                        <a:rPr lang="en-US" sz="1000" b="1" u="none" spc="-50" dirty="0">
                          <a:effectLst/>
                          <a:latin typeface="Arial" panose="020B0604020202020204" pitchFamily="34" charset="0"/>
                          <a:cs typeface="Arial" panose="020B0604020202020204" pitchFamily="34" charset="0"/>
                        </a:rPr>
                        <a:t>&amp; FY</a:t>
                      </a:r>
                      <a:r>
                        <a:rPr lang="en-US" sz="1000" b="1" u="none" dirty="0">
                          <a:effectLst/>
                          <a:latin typeface="Arial" panose="020B0604020202020204" pitchFamily="34" charset="0"/>
                          <a:cs typeface="Arial" panose="020B0604020202020204" pitchFamily="34" charset="0"/>
                        </a:rPr>
                        <a:t>24</a:t>
                      </a:r>
                      <a:r>
                        <a:rPr lang="en-US" sz="1000" b="1" u="none" spc="-5" dirty="0">
                          <a:effectLst/>
                          <a:latin typeface="Arial" panose="020B0604020202020204" pitchFamily="34" charset="0"/>
                          <a:cs typeface="Arial" panose="020B0604020202020204" pitchFamily="34" charset="0"/>
                        </a:rPr>
                        <a:t> </a:t>
                      </a:r>
                    </a:p>
                    <a:p>
                      <a:pPr marL="69215" marR="0" algn="ctr">
                        <a:lnSpc>
                          <a:spcPts val="1260"/>
                        </a:lnSpc>
                        <a:spcBef>
                          <a:spcPts val="10"/>
                        </a:spcBef>
                        <a:spcAft>
                          <a:spcPts val="0"/>
                        </a:spcAft>
                      </a:pPr>
                      <a:r>
                        <a:rPr lang="en-US" sz="1000" b="1" u="none" spc="-25" dirty="0">
                          <a:effectLst/>
                          <a:latin typeface="Arial" panose="020B0604020202020204" pitchFamily="34" charset="0"/>
                          <a:cs typeface="Arial" panose="020B0604020202020204" pitchFamily="34" charset="0"/>
                        </a:rPr>
                        <a:t>Iowa</a:t>
                      </a:r>
                      <a:endParaRPr lang="en-US" sz="1000" b="1" u="none" dirty="0">
                        <a:effectLst/>
                        <a:latin typeface="Arial" panose="020B0604020202020204" pitchFamily="34" charset="0"/>
                        <a:cs typeface="Arial" panose="020B0604020202020204" pitchFamily="34" charset="0"/>
                      </a:endParaRPr>
                    </a:p>
                    <a:p>
                      <a:pPr marL="36830" marR="0" algn="ctr">
                        <a:lnSpc>
                          <a:spcPts val="1260"/>
                        </a:lnSpc>
                        <a:spcBef>
                          <a:spcPts val="0"/>
                        </a:spcBef>
                        <a:spcAft>
                          <a:spcPts val="0"/>
                        </a:spcAft>
                      </a:pPr>
                      <a:r>
                        <a:rPr lang="en-US" sz="1000" b="1" u="none" spc="-10" dirty="0">
                          <a:effectLst/>
                          <a:latin typeface="Arial" panose="020B0604020202020204" pitchFamily="34" charset="0"/>
                          <a:cs typeface="Arial" panose="020B0604020202020204" pitchFamily="34" charset="0"/>
                        </a:rPr>
                        <a:t>Average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91135" marR="0" indent="-109855" algn="ctr">
                        <a:spcBef>
                          <a:spcPts val="0"/>
                        </a:spcBef>
                        <a:spcAft>
                          <a:spcPts val="0"/>
                        </a:spcAft>
                      </a:pPr>
                      <a:r>
                        <a:rPr lang="en-US" sz="1000" b="1" u="none" spc="-10" dirty="0">
                          <a:effectLst/>
                          <a:latin typeface="Arial" panose="020B0604020202020204" pitchFamily="34" charset="0"/>
                          <a:cs typeface="Arial" panose="020B0604020202020204" pitchFamily="34" charset="0"/>
                        </a:rPr>
                        <a:t>Baseline </a:t>
                      </a:r>
                      <a:r>
                        <a:rPr lang="en-US" sz="1000" b="1" u="none" spc="-20" dirty="0">
                          <a:effectLst/>
                          <a:latin typeface="Arial" panose="020B0604020202020204" pitchFamily="34" charset="0"/>
                          <a:cs typeface="Arial" panose="020B0604020202020204" pitchFamily="34" charset="0"/>
                        </a:rPr>
                        <a:t>Level</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60020" marR="54610" indent="-93345" algn="ctr">
                        <a:spcBef>
                          <a:spcPts val="0"/>
                        </a:spcBef>
                        <a:spcAft>
                          <a:spcPts val="0"/>
                        </a:spcAft>
                      </a:pPr>
                      <a:r>
                        <a:rPr lang="en-US" sz="1000" b="1" u="none" spc="-10" dirty="0">
                          <a:effectLst/>
                          <a:latin typeface="Arial" panose="020B0604020202020204" pitchFamily="34" charset="0"/>
                          <a:cs typeface="Arial" panose="020B0604020202020204" pitchFamily="34" charset="0"/>
                        </a:rPr>
                        <a:t>Growth </a:t>
                      </a:r>
                      <a:r>
                        <a:rPr lang="en-US" sz="1000" b="1" u="none" spc="-20" dirty="0">
                          <a:effectLst/>
                          <a:latin typeface="Arial" panose="020B0604020202020204" pitchFamily="34" charset="0"/>
                          <a:cs typeface="Arial" panose="020B0604020202020204" pitchFamily="34" charset="0"/>
                        </a:rPr>
                        <a:t>Rate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45085" marR="0" algn="ctr">
                        <a:lnSpc>
                          <a:spcPts val="1260"/>
                        </a:lnSpc>
                        <a:spcBef>
                          <a:spcPts val="295"/>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2024-25</a:t>
                      </a:r>
                      <a:endParaRPr lang="en-US" sz="1000" b="1" u="none" dirty="0">
                        <a:effectLst/>
                        <a:latin typeface="Arial" panose="020B0604020202020204" pitchFamily="34" charset="0"/>
                        <a:cs typeface="Arial" panose="020B0604020202020204" pitchFamily="34" charset="0"/>
                      </a:endParaRPr>
                    </a:p>
                    <a:p>
                      <a:pPr marL="110490" marR="0" algn="ctr">
                        <a:lnSpc>
                          <a:spcPts val="1260"/>
                        </a:lnSpc>
                        <a:spcBef>
                          <a:spcPts val="10"/>
                        </a:spcBef>
                        <a:spcAft>
                          <a:spcPts val="0"/>
                        </a:spcAft>
                      </a:pPr>
                      <a:r>
                        <a:rPr lang="en-US" sz="1000" b="1" u="none" spc="-10" dirty="0">
                          <a:effectLst/>
                          <a:latin typeface="Arial" panose="020B0604020202020204" pitchFamily="34" charset="0"/>
                          <a:cs typeface="Arial" panose="020B0604020202020204" pitchFamily="34" charset="0"/>
                        </a:rPr>
                        <a:t>(IA </a:t>
                      </a:r>
                      <a:r>
                        <a:rPr lang="en-US" sz="1000" b="1" u="none" spc="-25" dirty="0">
                          <a:effectLst/>
                          <a:latin typeface="Arial" panose="020B0604020202020204" pitchFamily="34" charset="0"/>
                          <a:cs typeface="Arial" panose="020B0604020202020204" pitchFamily="34" charset="0"/>
                        </a:rPr>
                        <a:t>Perkins V extension </a:t>
                      </a:r>
                      <a:r>
                        <a:rPr lang="en-US" sz="1000" b="1" u="none" spc="-10" dirty="0">
                          <a:effectLst/>
                          <a:latin typeface="Arial" panose="020B0604020202020204" pitchFamily="34" charset="0"/>
                          <a:cs typeface="Arial" panose="020B0604020202020204" pitchFamily="34" charset="0"/>
                        </a:rPr>
                        <a:t>plan)</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0" marR="0" algn="ctr">
                        <a:spcBef>
                          <a:spcPts val="290"/>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2025</a:t>
                      </a:r>
                      <a:r>
                        <a:rPr lang="en-US" sz="1000" b="1" u="none" dirty="0">
                          <a:effectLst/>
                          <a:latin typeface="Arial" panose="020B0604020202020204" pitchFamily="34" charset="0"/>
                          <a:cs typeface="Arial" panose="020B0604020202020204" pitchFamily="34" charset="0"/>
                        </a:rPr>
                        <a:t>-</a:t>
                      </a:r>
                      <a:r>
                        <a:rPr lang="en-US" sz="1000" b="1" u="none" spc="-25" dirty="0">
                          <a:effectLst/>
                          <a:latin typeface="Arial" panose="020B0604020202020204" pitchFamily="34" charset="0"/>
                          <a:cs typeface="Arial" panose="020B0604020202020204" pitchFamily="34" charset="0"/>
                        </a:rPr>
                        <a:t>26</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36830" marR="22860" indent="182880" algn="ctr">
                        <a:spcBef>
                          <a:spcPts val="0"/>
                        </a:spcBef>
                        <a:spcAft>
                          <a:spcPts val="0"/>
                        </a:spcAft>
                      </a:pPr>
                      <a:r>
                        <a:rPr lang="en-US" sz="1000" b="1" u="none" spc="-30" dirty="0">
                          <a:effectLst/>
                          <a:latin typeface="Arial" panose="020B0604020202020204" pitchFamily="34" charset="0"/>
                          <a:cs typeface="Arial" panose="020B0604020202020204" pitchFamily="34" charset="0"/>
                        </a:rPr>
                        <a:t>PY </a:t>
                      </a:r>
                      <a:r>
                        <a:rPr lang="en-US" sz="1000" b="1" u="none" dirty="0">
                          <a:effectLst/>
                          <a:latin typeface="Arial" panose="020B0604020202020204" pitchFamily="34" charset="0"/>
                          <a:cs typeface="Arial" panose="020B0604020202020204" pitchFamily="34" charset="0"/>
                        </a:rPr>
                        <a:t>2026-27</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795" marR="635" algn="ctr">
                        <a:spcBef>
                          <a:spcPts val="0"/>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2027-</a:t>
                      </a:r>
                      <a:r>
                        <a:rPr lang="en-US" sz="1000" b="1" u="none" spc="-25" dirty="0">
                          <a:effectLst/>
                          <a:latin typeface="Arial" panose="020B0604020202020204" pitchFamily="34" charset="0"/>
                          <a:cs typeface="Arial" panose="020B0604020202020204" pitchFamily="34" charset="0"/>
                        </a:rPr>
                        <a:t>28</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34620" marR="121285" indent="85090" algn="ctr">
                        <a:spcBef>
                          <a:spcPts val="920"/>
                        </a:spcBef>
                        <a:spcAft>
                          <a:spcPts val="0"/>
                        </a:spcAft>
                      </a:pPr>
                      <a:r>
                        <a:rPr lang="en-US" sz="1000" b="1" u="none" spc="-30" dirty="0">
                          <a:effectLst/>
                          <a:latin typeface="Arial" panose="020B0604020202020204" pitchFamily="34" charset="0"/>
                          <a:cs typeface="Arial" panose="020B0604020202020204" pitchFamily="34" charset="0"/>
                        </a:rPr>
                        <a:t>PY </a:t>
                      </a:r>
                      <a:r>
                        <a:rPr lang="en-US" sz="1000" b="1" u="none" spc="-10" dirty="0">
                          <a:effectLst/>
                          <a:latin typeface="Arial" panose="020B0604020202020204" pitchFamily="34" charset="0"/>
                          <a:cs typeface="Arial" panose="020B0604020202020204" pitchFamily="34" charset="0"/>
                        </a:rPr>
                        <a:t>2028-</a:t>
                      </a:r>
                      <a:r>
                        <a:rPr lang="en-US" sz="1000" b="1" u="none" spc="-20" dirty="0">
                          <a:effectLst/>
                          <a:latin typeface="Arial" panose="020B0604020202020204" pitchFamily="34" charset="0"/>
                          <a:cs typeface="Arial" panose="020B0604020202020204" pitchFamily="34" charset="0"/>
                        </a:rPr>
                        <a:t>29</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extLst>
                  <a:ext uri="{0D108BD9-81ED-4DB2-BD59-A6C34878D82A}">
                    <a16:rowId xmlns:a16="http://schemas.microsoft.com/office/drawing/2014/main" val="4254540538"/>
                  </a:ext>
                </a:extLst>
              </a:tr>
              <a:tr h="360892">
                <a:tc>
                  <a:txBody>
                    <a:bodyPr/>
                    <a:lstStyle/>
                    <a:p>
                      <a:pPr marL="37465" marR="0">
                        <a:spcBef>
                          <a:spcPts val="285"/>
                        </a:spcBef>
                        <a:spcAft>
                          <a:spcPts val="0"/>
                        </a:spcAft>
                      </a:pPr>
                      <a:r>
                        <a:rPr lang="en-US" sz="1000" dirty="0">
                          <a:latin typeface="Arial" panose="020B0604020202020204" pitchFamily="34" charset="0"/>
                          <a:cs typeface="Arial" panose="020B0604020202020204" pitchFamily="34" charset="0"/>
                        </a:rPr>
                        <a:t>4S1: Non-traditional Program Concentration</a:t>
                      </a:r>
                    </a:p>
                  </a:txBody>
                  <a:tcPr marL="0" marR="0" marT="0" marB="0" anchor="ctr"/>
                </a:tc>
                <a:tc>
                  <a:txBody>
                    <a:bodyPr/>
                    <a:lstStyle/>
                    <a:p>
                      <a:pPr marL="8255"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25.36%</a:t>
                      </a:r>
                    </a:p>
                  </a:txBody>
                  <a:tcPr marL="0" marR="0" marT="0" marB="0" anchor="ctr"/>
                </a:tc>
                <a:tc>
                  <a:txBody>
                    <a:bodyPr/>
                    <a:lstStyle/>
                    <a:p>
                      <a:pPr marL="762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14.60%</a:t>
                      </a:r>
                    </a:p>
                  </a:txBody>
                  <a:tcPr marL="0" marR="0" marT="0" marB="0" anchor="ctr"/>
                </a:tc>
                <a:tc>
                  <a:txBody>
                    <a:bodyPr/>
                    <a:lstStyle/>
                    <a:p>
                      <a:pPr marL="1016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+ 0.10%</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27.19%</a:t>
                      </a:r>
                    </a:p>
                  </a:txBody>
                  <a:tcPr marL="0" marR="0" marT="0" marB="0" anchor="ctr"/>
                </a:tc>
                <a:tc>
                  <a:txBody>
                    <a:bodyPr/>
                    <a:lstStyle/>
                    <a:p>
                      <a:pPr marL="10795" marR="571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27.20%</a:t>
                      </a:r>
                    </a:p>
                  </a:txBody>
                  <a:tcPr marL="0" marR="0" marT="0" marB="0" anchor="ctr"/>
                </a:tc>
                <a:tc>
                  <a:txBody>
                    <a:bodyPr/>
                    <a:lstStyle/>
                    <a:p>
                      <a:pPr marL="10160" marR="317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27.30%</a:t>
                      </a:r>
                    </a:p>
                  </a:txBody>
                  <a:tcPr marL="0" marR="0" marT="0" marB="0" anchor="ctr"/>
                </a:tc>
                <a:tc>
                  <a:txBody>
                    <a:bodyPr/>
                    <a:lstStyle/>
                    <a:p>
                      <a:pPr marL="10795" marR="444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27.40%</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27.50%</a:t>
                      </a:r>
                    </a:p>
                  </a:txBody>
                  <a:tcPr marL="0" marR="0" marT="0" marB="0" anchor="ctr"/>
                </a:tc>
                <a:extLst>
                  <a:ext uri="{0D108BD9-81ED-4DB2-BD59-A6C34878D82A}">
                    <a16:rowId xmlns:a16="http://schemas.microsoft.com/office/drawing/2014/main" val="225369402"/>
                  </a:ext>
                </a:extLst>
              </a:tr>
            </a:tbl>
          </a:graphicData>
        </a:graphic>
      </p:graphicFrame>
    </p:spTree>
    <p:extLst>
      <p:ext uri="{BB962C8B-B14F-4D97-AF65-F5344CB8AC3E}">
        <p14:creationId xmlns:p14="http://schemas.microsoft.com/office/powerpoint/2010/main" val="1819368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676" y="-19764"/>
            <a:ext cx="11092544" cy="701252"/>
          </a:xfrm>
        </p:spPr>
        <p:txBody>
          <a:bodyPr>
            <a:normAutofit/>
          </a:bodyPr>
          <a:lstStyle/>
          <a:p>
            <a:pPr algn="ctr"/>
            <a:r>
              <a:rPr lang="en-US" sz="1400" b="1" dirty="0">
                <a:latin typeface="Arial" panose="020B0604020202020204" pitchFamily="34" charset="0"/>
                <a:cs typeface="Arial" panose="020B0604020202020204" pitchFamily="34" charset="0"/>
              </a:rPr>
              <a:t>5S1: Participated in Work-Based Learning </a:t>
            </a:r>
            <a:br>
              <a:rPr lang="en-US" sz="3200" b="1" dirty="0">
                <a:latin typeface="Arial" panose="020B0604020202020204" pitchFamily="34" charset="0"/>
                <a:cs typeface="Arial" panose="020B0604020202020204" pitchFamily="34" charset="0"/>
              </a:rPr>
            </a:br>
            <a:r>
              <a:rPr lang="en-US" sz="1200" b="1" i="1" dirty="0">
                <a:latin typeface="Arial" panose="020B0604020202020204" pitchFamily="34" charset="0"/>
                <a:cs typeface="Arial" panose="020B0604020202020204" pitchFamily="34" charset="0"/>
              </a:rPr>
              <a:t>In the reporting year…</a:t>
            </a:r>
            <a:r>
              <a:rPr lang="en-US" sz="1200" i="1" dirty="0"/>
              <a:t>The percentage of CTE concentrators graduating from high school with a recognized postsecondary credential.</a:t>
            </a:r>
            <a:endParaRPr lang="en-US" sz="2000" b="1" dirty="0">
              <a:latin typeface="Arial" panose="020B0604020202020204" pitchFamily="34" charset="0"/>
              <a:cs typeface="Arial" panose="020B0604020202020204" pitchFamily="34" charset="0"/>
            </a:endParaRPr>
          </a:p>
        </p:txBody>
      </p:sp>
      <p:sp>
        <p:nvSpPr>
          <p:cNvPr id="6" name="Content Placeholder 5"/>
          <p:cNvSpPr>
            <a:spLocks noGrp="1" noChangeAspect="1"/>
          </p:cNvSpPr>
          <p:nvPr>
            <p:ph idx="1"/>
          </p:nvPr>
        </p:nvSpPr>
        <p:spPr>
          <a:xfrm>
            <a:off x="6745012" y="2848561"/>
            <a:ext cx="1448694" cy="138510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p>
            <a:pPr marL="0" indent="0" algn="ctr">
              <a:buNone/>
            </a:pPr>
            <a:r>
              <a:rPr lang="en-US" sz="1200" b="1" dirty="0">
                <a:latin typeface="Arial" panose="020B0604020202020204" pitchFamily="34" charset="0"/>
                <a:cs typeface="Arial" panose="020B0604020202020204" pitchFamily="34" charset="0"/>
              </a:rPr>
              <a:t>CTE Concentrator</a:t>
            </a:r>
          </a:p>
        </p:txBody>
      </p:sp>
      <p:sp>
        <p:nvSpPr>
          <p:cNvPr id="7" name="Content Placeholder 5"/>
          <p:cNvSpPr txBox="1">
            <a:spLocks noChangeAspect="1"/>
          </p:cNvSpPr>
          <p:nvPr/>
        </p:nvSpPr>
        <p:spPr>
          <a:xfrm>
            <a:off x="3816672" y="2876605"/>
            <a:ext cx="1357061" cy="13570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Graduated High School with a Regular Diploma</a:t>
            </a:r>
          </a:p>
        </p:txBody>
      </p:sp>
      <p:sp>
        <p:nvSpPr>
          <p:cNvPr id="8" name="Content Placeholder 5"/>
          <p:cNvSpPr txBox="1">
            <a:spLocks noChangeAspect="1"/>
          </p:cNvSpPr>
          <p:nvPr/>
        </p:nvSpPr>
        <p:spPr>
          <a:xfrm>
            <a:off x="3816672" y="1167416"/>
            <a:ext cx="1357061" cy="13570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sz="1200" b="1" dirty="0">
                <a:latin typeface="Arial" panose="020B0604020202020204" pitchFamily="34" charset="0"/>
                <a:cs typeface="Arial" panose="020B0604020202020204" pitchFamily="34" charset="0"/>
              </a:rPr>
              <a:t>Graduated High School with a Regular Diploma</a:t>
            </a:r>
          </a:p>
        </p:txBody>
      </p:sp>
      <p:sp>
        <p:nvSpPr>
          <p:cNvPr id="9" name="Content Placeholder 5"/>
          <p:cNvSpPr txBox="1">
            <a:spLocks noChangeAspect="1"/>
          </p:cNvSpPr>
          <p:nvPr/>
        </p:nvSpPr>
        <p:spPr>
          <a:xfrm>
            <a:off x="6735121" y="1010393"/>
            <a:ext cx="1458585" cy="145858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CTE Concentrator</a:t>
            </a:r>
          </a:p>
        </p:txBody>
      </p:sp>
      <p:sp>
        <p:nvSpPr>
          <p:cNvPr id="10" name="Content Placeholder 5"/>
          <p:cNvSpPr txBox="1">
            <a:spLocks noChangeAspect="1"/>
          </p:cNvSpPr>
          <p:nvPr/>
        </p:nvSpPr>
        <p:spPr>
          <a:xfrm>
            <a:off x="9256755" y="985616"/>
            <a:ext cx="1545568" cy="1545568"/>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sz="1200" b="1" dirty="0">
                <a:latin typeface="Arial" panose="020B0604020202020204" pitchFamily="34" charset="0"/>
                <a:cs typeface="Arial" panose="020B0604020202020204" pitchFamily="34" charset="0"/>
              </a:rPr>
              <a:t>Attained a recognized postsecondary credential</a:t>
            </a:r>
          </a:p>
        </p:txBody>
      </p:sp>
      <p:sp>
        <p:nvSpPr>
          <p:cNvPr id="11" name="Content Placeholder 5"/>
          <p:cNvSpPr txBox="1">
            <a:spLocks noChangeAspect="1"/>
          </p:cNvSpPr>
          <p:nvPr/>
        </p:nvSpPr>
        <p:spPr>
          <a:xfrm>
            <a:off x="850903" y="1125615"/>
            <a:ext cx="1398862" cy="1398862"/>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sz="1200" b="1" dirty="0">
                <a:latin typeface="Arial" panose="020B0604020202020204" pitchFamily="34" charset="0"/>
                <a:cs typeface="Arial" panose="020B0604020202020204" pitchFamily="34" charset="0"/>
              </a:rPr>
              <a:t>Numerator (# of students who meet all criteria) </a:t>
            </a:r>
          </a:p>
        </p:txBody>
      </p:sp>
      <p:sp>
        <p:nvSpPr>
          <p:cNvPr id="12" name="Content Placeholder 5"/>
          <p:cNvSpPr txBox="1">
            <a:spLocks noChangeAspect="1"/>
          </p:cNvSpPr>
          <p:nvPr/>
        </p:nvSpPr>
        <p:spPr>
          <a:xfrm>
            <a:off x="900336" y="2817677"/>
            <a:ext cx="1448694" cy="1448694"/>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Denominator (# of students who meet all criteria)</a:t>
            </a:r>
          </a:p>
        </p:txBody>
      </p:sp>
      <p:sp>
        <p:nvSpPr>
          <p:cNvPr id="16" name="Equal 15" descr="equals"/>
          <p:cNvSpPr>
            <a:spLocks noChangeAspect="1"/>
          </p:cNvSpPr>
          <p:nvPr/>
        </p:nvSpPr>
        <p:spPr>
          <a:xfrm>
            <a:off x="2729341" y="1626921"/>
            <a:ext cx="306637" cy="319306"/>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200" dirty="0">
              <a:solidFill>
                <a:schemeClr val="tx1"/>
              </a:solidFill>
              <a:latin typeface="Arial" panose="020B0604020202020204" pitchFamily="34" charset="0"/>
              <a:cs typeface="Arial" panose="020B0604020202020204" pitchFamily="34" charset="0"/>
            </a:endParaRPr>
          </a:p>
        </p:txBody>
      </p:sp>
      <p:sp>
        <p:nvSpPr>
          <p:cNvPr id="17" name="Equal 16" descr="equals"/>
          <p:cNvSpPr>
            <a:spLocks noChangeAspect="1"/>
          </p:cNvSpPr>
          <p:nvPr/>
        </p:nvSpPr>
        <p:spPr>
          <a:xfrm>
            <a:off x="2729340" y="3292487"/>
            <a:ext cx="306637" cy="319306"/>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200" dirty="0">
              <a:solidFill>
                <a:schemeClr val="tx1"/>
              </a:solidFill>
              <a:latin typeface="Arial" panose="020B0604020202020204" pitchFamily="34" charset="0"/>
              <a:cs typeface="Arial" panose="020B0604020202020204" pitchFamily="34" charset="0"/>
            </a:endParaRPr>
          </a:p>
        </p:txBody>
      </p:sp>
      <p:cxnSp>
        <p:nvCxnSpPr>
          <p:cNvPr id="19" name="Straight Connector 18" descr="division line"/>
          <p:cNvCxnSpPr>
            <a:cxnSpLocks noChangeAspect="1"/>
          </p:cNvCxnSpPr>
          <p:nvPr/>
        </p:nvCxnSpPr>
        <p:spPr>
          <a:xfrm>
            <a:off x="586597" y="2652884"/>
            <a:ext cx="11181110" cy="0"/>
          </a:xfrm>
          <a:prstGeom prst="line">
            <a:avLst/>
          </a:prstGeom>
          <a:ln w="76200"/>
        </p:spPr>
        <p:style>
          <a:lnRef idx="1">
            <a:schemeClr val="dk1"/>
          </a:lnRef>
          <a:fillRef idx="0">
            <a:schemeClr val="dk1"/>
          </a:fillRef>
          <a:effectRef idx="0">
            <a:schemeClr val="dk1"/>
          </a:effectRef>
          <a:fontRef idx="minor">
            <a:schemeClr val="tx1"/>
          </a:fontRef>
        </p:style>
      </p:cxnSp>
      <p:sp>
        <p:nvSpPr>
          <p:cNvPr id="5" name="TextBox 4">
            <a:extLst>
              <a:ext uri="{FF2B5EF4-FFF2-40B4-BE49-F238E27FC236}">
                <a16:creationId xmlns:a16="http://schemas.microsoft.com/office/drawing/2014/main" id="{020502F8-60AD-4216-A13B-DA85FF143147}"/>
              </a:ext>
            </a:extLst>
          </p:cNvPr>
          <p:cNvSpPr txBox="1"/>
          <p:nvPr/>
        </p:nvSpPr>
        <p:spPr>
          <a:xfrm>
            <a:off x="285389" y="5768041"/>
            <a:ext cx="11621118" cy="646331"/>
          </a:xfrm>
          <a:prstGeom prst="rect">
            <a:avLst/>
          </a:prstGeom>
          <a:noFill/>
        </p:spPr>
        <p:txBody>
          <a:bodyPr wrap="square" rtlCol="0">
            <a:spAutoFit/>
          </a:bodyPr>
          <a:lstStyle/>
          <a:p>
            <a:r>
              <a:rPr lang="en-US" sz="1200" b="1" dirty="0"/>
              <a:t>Numerator</a:t>
            </a:r>
            <a:r>
              <a:rPr lang="en-US" sz="1200" dirty="0"/>
              <a:t> = Number of CTE concentrators who graduated from high school having attained a recognized postsecondary credential.</a:t>
            </a:r>
          </a:p>
          <a:p>
            <a:r>
              <a:rPr lang="en-US" sz="1200" b="1" dirty="0"/>
              <a:t>Denominator</a:t>
            </a:r>
            <a:r>
              <a:rPr lang="en-US" sz="1200" dirty="0"/>
              <a:t> = CTE Concentrators who graduated high school with a regular diploma.</a:t>
            </a:r>
          </a:p>
          <a:p>
            <a:r>
              <a:rPr lang="en-US" sz="1200" b="1" dirty="0"/>
              <a:t>Performance</a:t>
            </a:r>
            <a:r>
              <a:rPr lang="en-US" sz="1200" dirty="0"/>
              <a:t> = The percentage of CTE Concentrators graduating from high school with a recognized postsecondary credential.</a:t>
            </a:r>
          </a:p>
        </p:txBody>
      </p:sp>
      <p:sp>
        <p:nvSpPr>
          <p:cNvPr id="18" name="TextBox 17">
            <a:extLst>
              <a:ext uri="{FF2B5EF4-FFF2-40B4-BE49-F238E27FC236}">
                <a16:creationId xmlns:a16="http://schemas.microsoft.com/office/drawing/2014/main" id="{C308D7EE-C4D2-4CC3-BB50-8C9F7F2C2352}"/>
              </a:ext>
            </a:extLst>
          </p:cNvPr>
          <p:cNvSpPr txBox="1"/>
          <p:nvPr/>
        </p:nvSpPr>
        <p:spPr>
          <a:xfrm>
            <a:off x="5727556" y="1568928"/>
            <a:ext cx="386521" cy="400110"/>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&amp;</a:t>
            </a:r>
          </a:p>
        </p:txBody>
      </p:sp>
      <p:sp>
        <p:nvSpPr>
          <p:cNvPr id="20" name="TextBox 19">
            <a:extLst>
              <a:ext uri="{FF2B5EF4-FFF2-40B4-BE49-F238E27FC236}">
                <a16:creationId xmlns:a16="http://schemas.microsoft.com/office/drawing/2014/main" id="{6E0B276D-8B91-4F8D-A2F9-EF074D18FCC3}"/>
              </a:ext>
            </a:extLst>
          </p:cNvPr>
          <p:cNvSpPr txBox="1"/>
          <p:nvPr/>
        </p:nvSpPr>
        <p:spPr>
          <a:xfrm>
            <a:off x="8531970" y="1540706"/>
            <a:ext cx="386521" cy="400110"/>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&amp;</a:t>
            </a:r>
          </a:p>
        </p:txBody>
      </p:sp>
      <p:sp>
        <p:nvSpPr>
          <p:cNvPr id="21" name="TextBox 20">
            <a:extLst>
              <a:ext uri="{FF2B5EF4-FFF2-40B4-BE49-F238E27FC236}">
                <a16:creationId xmlns:a16="http://schemas.microsoft.com/office/drawing/2014/main" id="{F60E0965-5800-4E8D-85E4-C7EFBA2AC73F}"/>
              </a:ext>
            </a:extLst>
          </p:cNvPr>
          <p:cNvSpPr txBox="1"/>
          <p:nvPr/>
        </p:nvSpPr>
        <p:spPr>
          <a:xfrm>
            <a:off x="5727555" y="3211065"/>
            <a:ext cx="386521" cy="400110"/>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&amp;</a:t>
            </a:r>
          </a:p>
        </p:txBody>
      </p:sp>
      <p:graphicFrame>
        <p:nvGraphicFramePr>
          <p:cNvPr id="13" name="Table 12">
            <a:extLst>
              <a:ext uri="{FF2B5EF4-FFF2-40B4-BE49-F238E27FC236}">
                <a16:creationId xmlns:a16="http://schemas.microsoft.com/office/drawing/2014/main" id="{E51AA7E7-8A25-6F3E-7DA9-5A5F34A7D957}"/>
              </a:ext>
            </a:extLst>
          </p:cNvPr>
          <p:cNvGraphicFramePr>
            <a:graphicFrameLocks noGrp="1"/>
          </p:cNvGraphicFramePr>
          <p:nvPr>
            <p:extLst>
              <p:ext uri="{D42A27DB-BD31-4B8C-83A1-F6EECF244321}">
                <p14:modId xmlns:p14="http://schemas.microsoft.com/office/powerpoint/2010/main" val="3076242878"/>
              </p:ext>
            </p:extLst>
          </p:nvPr>
        </p:nvGraphicFramePr>
        <p:xfrm>
          <a:off x="244592" y="4750656"/>
          <a:ext cx="11738970" cy="843810"/>
        </p:xfrm>
        <a:graphic>
          <a:graphicData uri="http://schemas.openxmlformats.org/drawingml/2006/table">
            <a:tbl>
              <a:tblPr firstRow="1" bandRow="1" bandCol="1">
                <a:tableStyleId>{69012ECD-51FC-41F1-AA8D-1B2483CD663E}</a:tableStyleId>
              </a:tblPr>
              <a:tblGrid>
                <a:gridCol w="4213458">
                  <a:extLst>
                    <a:ext uri="{9D8B030D-6E8A-4147-A177-3AD203B41FA5}">
                      <a16:colId xmlns:a16="http://schemas.microsoft.com/office/drawing/2014/main" val="1896968948"/>
                    </a:ext>
                  </a:extLst>
                </a:gridCol>
                <a:gridCol w="868680">
                  <a:extLst>
                    <a:ext uri="{9D8B030D-6E8A-4147-A177-3AD203B41FA5}">
                      <a16:colId xmlns:a16="http://schemas.microsoft.com/office/drawing/2014/main" val="2314759983"/>
                    </a:ext>
                  </a:extLst>
                </a:gridCol>
                <a:gridCol w="960120">
                  <a:extLst>
                    <a:ext uri="{9D8B030D-6E8A-4147-A177-3AD203B41FA5}">
                      <a16:colId xmlns:a16="http://schemas.microsoft.com/office/drawing/2014/main" val="2034435052"/>
                    </a:ext>
                  </a:extLst>
                </a:gridCol>
                <a:gridCol w="914400">
                  <a:extLst>
                    <a:ext uri="{9D8B030D-6E8A-4147-A177-3AD203B41FA5}">
                      <a16:colId xmlns:a16="http://schemas.microsoft.com/office/drawing/2014/main" val="4237365705"/>
                    </a:ext>
                  </a:extLst>
                </a:gridCol>
                <a:gridCol w="1082358">
                  <a:extLst>
                    <a:ext uri="{9D8B030D-6E8A-4147-A177-3AD203B41FA5}">
                      <a16:colId xmlns:a16="http://schemas.microsoft.com/office/drawing/2014/main" val="2969131347"/>
                    </a:ext>
                  </a:extLst>
                </a:gridCol>
                <a:gridCol w="956754">
                  <a:extLst>
                    <a:ext uri="{9D8B030D-6E8A-4147-A177-3AD203B41FA5}">
                      <a16:colId xmlns:a16="http://schemas.microsoft.com/office/drawing/2014/main" val="1321794220"/>
                    </a:ext>
                  </a:extLst>
                </a:gridCol>
                <a:gridCol w="969264">
                  <a:extLst>
                    <a:ext uri="{9D8B030D-6E8A-4147-A177-3AD203B41FA5}">
                      <a16:colId xmlns:a16="http://schemas.microsoft.com/office/drawing/2014/main" val="244373696"/>
                    </a:ext>
                  </a:extLst>
                </a:gridCol>
                <a:gridCol w="782692">
                  <a:extLst>
                    <a:ext uri="{9D8B030D-6E8A-4147-A177-3AD203B41FA5}">
                      <a16:colId xmlns:a16="http://schemas.microsoft.com/office/drawing/2014/main" val="600461498"/>
                    </a:ext>
                  </a:extLst>
                </a:gridCol>
                <a:gridCol w="991244">
                  <a:extLst>
                    <a:ext uri="{9D8B030D-6E8A-4147-A177-3AD203B41FA5}">
                      <a16:colId xmlns:a16="http://schemas.microsoft.com/office/drawing/2014/main" val="2276246286"/>
                    </a:ext>
                  </a:extLst>
                </a:gridCol>
              </a:tblGrid>
              <a:tr h="301763">
                <a:tc>
                  <a:txBody>
                    <a:bodyPr/>
                    <a:lstStyle/>
                    <a:p>
                      <a:pPr marL="37465" marR="0" algn="ctr">
                        <a:spcBef>
                          <a:spcPts val="5"/>
                        </a:spcBef>
                        <a:spcAft>
                          <a:spcPts val="0"/>
                        </a:spcAft>
                      </a:pPr>
                      <a:r>
                        <a:rPr lang="en-US" sz="1000" b="1" u="none" spc="-10" dirty="0">
                          <a:effectLst/>
                          <a:latin typeface="Arial" panose="020B0604020202020204" pitchFamily="34" charset="0"/>
                          <a:cs typeface="Arial" panose="020B0604020202020204" pitchFamily="34" charset="0"/>
                        </a:rPr>
                        <a:t>Indicator of Performance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86995" marR="0" algn="ctr">
                        <a:spcBef>
                          <a:spcPts val="920"/>
                        </a:spcBef>
                        <a:spcAft>
                          <a:spcPts val="0"/>
                        </a:spcAft>
                      </a:pPr>
                      <a:r>
                        <a:rPr lang="en-US" sz="1000" b="1" u="none" dirty="0">
                          <a:effectLst/>
                          <a:latin typeface="Arial" panose="020B0604020202020204" pitchFamily="34" charset="0"/>
                          <a:cs typeface="Arial" panose="020B0604020202020204" pitchFamily="34" charset="0"/>
                        </a:rPr>
                        <a:t>FY23</a:t>
                      </a:r>
                      <a:r>
                        <a:rPr lang="en-US" sz="1000" b="1" u="none" spc="-5" dirty="0">
                          <a:effectLst/>
                          <a:latin typeface="Arial" panose="020B0604020202020204" pitchFamily="34" charset="0"/>
                          <a:cs typeface="Arial" panose="020B0604020202020204" pitchFamily="34" charset="0"/>
                        </a:rPr>
                        <a:t> </a:t>
                      </a:r>
                      <a:r>
                        <a:rPr lang="en-US" sz="1000" b="1" u="none" spc="-50" dirty="0">
                          <a:effectLst/>
                          <a:latin typeface="Arial" panose="020B0604020202020204" pitchFamily="34" charset="0"/>
                          <a:cs typeface="Arial" panose="020B0604020202020204" pitchFamily="34" charset="0"/>
                        </a:rPr>
                        <a:t>&amp; FY</a:t>
                      </a:r>
                      <a:r>
                        <a:rPr lang="en-US" sz="1000" b="1" u="none" dirty="0">
                          <a:effectLst/>
                          <a:latin typeface="Arial" panose="020B0604020202020204" pitchFamily="34" charset="0"/>
                          <a:cs typeface="Arial" panose="020B0604020202020204" pitchFamily="34" charset="0"/>
                        </a:rPr>
                        <a:t>24</a:t>
                      </a:r>
                      <a:r>
                        <a:rPr lang="en-US" sz="1000" b="1" u="none" spc="-5" dirty="0">
                          <a:effectLst/>
                          <a:latin typeface="Arial" panose="020B0604020202020204" pitchFamily="34" charset="0"/>
                          <a:cs typeface="Arial" panose="020B0604020202020204" pitchFamily="34" charset="0"/>
                        </a:rPr>
                        <a:t> </a:t>
                      </a:r>
                    </a:p>
                    <a:p>
                      <a:pPr marL="69215" marR="0" algn="ctr">
                        <a:lnSpc>
                          <a:spcPts val="1260"/>
                        </a:lnSpc>
                        <a:spcBef>
                          <a:spcPts val="10"/>
                        </a:spcBef>
                        <a:spcAft>
                          <a:spcPts val="0"/>
                        </a:spcAft>
                      </a:pPr>
                      <a:r>
                        <a:rPr lang="en-US" sz="1000" b="1" u="none" spc="-25" dirty="0">
                          <a:effectLst/>
                          <a:latin typeface="Arial" panose="020B0604020202020204" pitchFamily="34" charset="0"/>
                          <a:cs typeface="Arial" panose="020B0604020202020204" pitchFamily="34" charset="0"/>
                        </a:rPr>
                        <a:t>Iowa</a:t>
                      </a:r>
                      <a:endParaRPr lang="en-US" sz="1000" b="1" u="none" dirty="0">
                        <a:effectLst/>
                        <a:latin typeface="Arial" panose="020B0604020202020204" pitchFamily="34" charset="0"/>
                        <a:cs typeface="Arial" panose="020B0604020202020204" pitchFamily="34" charset="0"/>
                      </a:endParaRPr>
                    </a:p>
                    <a:p>
                      <a:pPr marL="36830" marR="0" algn="ctr">
                        <a:lnSpc>
                          <a:spcPts val="1260"/>
                        </a:lnSpc>
                        <a:spcBef>
                          <a:spcPts val="0"/>
                        </a:spcBef>
                        <a:spcAft>
                          <a:spcPts val="0"/>
                        </a:spcAft>
                      </a:pPr>
                      <a:r>
                        <a:rPr lang="en-US" sz="1000" b="1" u="none" spc="-10" dirty="0">
                          <a:effectLst/>
                          <a:latin typeface="Arial" panose="020B0604020202020204" pitchFamily="34" charset="0"/>
                          <a:cs typeface="Arial" panose="020B0604020202020204" pitchFamily="34" charset="0"/>
                        </a:rPr>
                        <a:t>Average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91135" marR="0" indent="-109855" algn="ctr">
                        <a:spcBef>
                          <a:spcPts val="0"/>
                        </a:spcBef>
                        <a:spcAft>
                          <a:spcPts val="0"/>
                        </a:spcAft>
                      </a:pPr>
                      <a:r>
                        <a:rPr lang="en-US" sz="1000" b="1" u="none" spc="-10" dirty="0">
                          <a:effectLst/>
                          <a:latin typeface="Arial" panose="020B0604020202020204" pitchFamily="34" charset="0"/>
                          <a:cs typeface="Arial" panose="020B0604020202020204" pitchFamily="34" charset="0"/>
                        </a:rPr>
                        <a:t>Baseline </a:t>
                      </a:r>
                      <a:r>
                        <a:rPr lang="en-US" sz="1000" b="1" u="none" spc="-20" dirty="0">
                          <a:effectLst/>
                          <a:latin typeface="Arial" panose="020B0604020202020204" pitchFamily="34" charset="0"/>
                          <a:cs typeface="Arial" panose="020B0604020202020204" pitchFamily="34" charset="0"/>
                        </a:rPr>
                        <a:t>Level</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60020" marR="54610" indent="-93345" algn="ctr">
                        <a:spcBef>
                          <a:spcPts val="0"/>
                        </a:spcBef>
                        <a:spcAft>
                          <a:spcPts val="0"/>
                        </a:spcAft>
                      </a:pPr>
                      <a:r>
                        <a:rPr lang="en-US" sz="1000" b="1" u="none" spc="-10" dirty="0">
                          <a:effectLst/>
                          <a:latin typeface="Arial" panose="020B0604020202020204" pitchFamily="34" charset="0"/>
                          <a:cs typeface="Arial" panose="020B0604020202020204" pitchFamily="34" charset="0"/>
                        </a:rPr>
                        <a:t>Growth </a:t>
                      </a:r>
                      <a:r>
                        <a:rPr lang="en-US" sz="1000" b="1" u="none" spc="-20" dirty="0">
                          <a:effectLst/>
                          <a:latin typeface="Arial" panose="020B0604020202020204" pitchFamily="34" charset="0"/>
                          <a:cs typeface="Arial" panose="020B0604020202020204" pitchFamily="34" charset="0"/>
                        </a:rPr>
                        <a:t>Rate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45085" marR="0" algn="ctr">
                        <a:lnSpc>
                          <a:spcPts val="1260"/>
                        </a:lnSpc>
                        <a:spcBef>
                          <a:spcPts val="295"/>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2024-25</a:t>
                      </a:r>
                      <a:endParaRPr lang="en-US" sz="1000" b="1" u="none" dirty="0">
                        <a:effectLst/>
                        <a:latin typeface="Arial" panose="020B0604020202020204" pitchFamily="34" charset="0"/>
                        <a:cs typeface="Arial" panose="020B0604020202020204" pitchFamily="34" charset="0"/>
                      </a:endParaRPr>
                    </a:p>
                    <a:p>
                      <a:pPr marL="110490" marR="0" algn="ctr">
                        <a:lnSpc>
                          <a:spcPts val="1260"/>
                        </a:lnSpc>
                        <a:spcBef>
                          <a:spcPts val="10"/>
                        </a:spcBef>
                        <a:spcAft>
                          <a:spcPts val="0"/>
                        </a:spcAft>
                      </a:pPr>
                      <a:r>
                        <a:rPr lang="en-US" sz="1000" b="1" u="none" spc="-10" dirty="0">
                          <a:effectLst/>
                          <a:latin typeface="Arial" panose="020B0604020202020204" pitchFamily="34" charset="0"/>
                          <a:cs typeface="Arial" panose="020B0604020202020204" pitchFamily="34" charset="0"/>
                        </a:rPr>
                        <a:t>(IA </a:t>
                      </a:r>
                      <a:r>
                        <a:rPr lang="en-US" sz="1000" b="1" u="none" spc="-25" dirty="0">
                          <a:effectLst/>
                          <a:latin typeface="Arial" panose="020B0604020202020204" pitchFamily="34" charset="0"/>
                          <a:cs typeface="Arial" panose="020B0604020202020204" pitchFamily="34" charset="0"/>
                        </a:rPr>
                        <a:t>Perkins V extension </a:t>
                      </a:r>
                      <a:r>
                        <a:rPr lang="en-US" sz="1000" b="1" u="none" spc="-10" dirty="0">
                          <a:effectLst/>
                          <a:latin typeface="Arial" panose="020B0604020202020204" pitchFamily="34" charset="0"/>
                          <a:cs typeface="Arial" panose="020B0604020202020204" pitchFamily="34" charset="0"/>
                        </a:rPr>
                        <a:t>plan)</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0" marR="0" algn="ctr">
                        <a:spcBef>
                          <a:spcPts val="290"/>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2025</a:t>
                      </a:r>
                      <a:r>
                        <a:rPr lang="en-US" sz="1000" b="1" u="none" dirty="0">
                          <a:effectLst/>
                          <a:latin typeface="Arial" panose="020B0604020202020204" pitchFamily="34" charset="0"/>
                          <a:cs typeface="Arial" panose="020B0604020202020204" pitchFamily="34" charset="0"/>
                        </a:rPr>
                        <a:t>-</a:t>
                      </a:r>
                      <a:r>
                        <a:rPr lang="en-US" sz="1000" b="1" u="none" spc="-25" dirty="0">
                          <a:effectLst/>
                          <a:latin typeface="Arial" panose="020B0604020202020204" pitchFamily="34" charset="0"/>
                          <a:cs typeface="Arial" panose="020B0604020202020204" pitchFamily="34" charset="0"/>
                        </a:rPr>
                        <a:t>26</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36830" marR="22860" indent="182880" algn="ctr">
                        <a:spcBef>
                          <a:spcPts val="0"/>
                        </a:spcBef>
                        <a:spcAft>
                          <a:spcPts val="0"/>
                        </a:spcAft>
                      </a:pPr>
                      <a:r>
                        <a:rPr lang="en-US" sz="1000" b="1" u="none" spc="-30" dirty="0">
                          <a:effectLst/>
                          <a:latin typeface="Arial" panose="020B0604020202020204" pitchFamily="34" charset="0"/>
                          <a:cs typeface="Arial" panose="020B0604020202020204" pitchFamily="34" charset="0"/>
                        </a:rPr>
                        <a:t>PY </a:t>
                      </a:r>
                      <a:r>
                        <a:rPr lang="en-US" sz="1000" b="1" u="none" dirty="0">
                          <a:effectLst/>
                          <a:latin typeface="Arial" panose="020B0604020202020204" pitchFamily="34" charset="0"/>
                          <a:cs typeface="Arial" panose="020B0604020202020204" pitchFamily="34" charset="0"/>
                        </a:rPr>
                        <a:t>2026-27</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795" marR="635" algn="ctr">
                        <a:spcBef>
                          <a:spcPts val="0"/>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2027-</a:t>
                      </a:r>
                      <a:r>
                        <a:rPr lang="en-US" sz="1000" b="1" u="none" spc="-25" dirty="0">
                          <a:effectLst/>
                          <a:latin typeface="Arial" panose="020B0604020202020204" pitchFamily="34" charset="0"/>
                          <a:cs typeface="Arial" panose="020B0604020202020204" pitchFamily="34" charset="0"/>
                        </a:rPr>
                        <a:t>28</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34620" marR="121285" indent="85090" algn="ctr">
                        <a:spcBef>
                          <a:spcPts val="920"/>
                        </a:spcBef>
                        <a:spcAft>
                          <a:spcPts val="0"/>
                        </a:spcAft>
                      </a:pPr>
                      <a:r>
                        <a:rPr lang="en-US" sz="1000" b="1" u="none" spc="-30" dirty="0">
                          <a:effectLst/>
                          <a:latin typeface="Arial" panose="020B0604020202020204" pitchFamily="34" charset="0"/>
                          <a:cs typeface="Arial" panose="020B0604020202020204" pitchFamily="34" charset="0"/>
                        </a:rPr>
                        <a:t>PY </a:t>
                      </a:r>
                      <a:r>
                        <a:rPr lang="en-US" sz="1000" b="1" u="none" spc="-10" dirty="0">
                          <a:effectLst/>
                          <a:latin typeface="Arial" panose="020B0604020202020204" pitchFamily="34" charset="0"/>
                          <a:cs typeface="Arial" panose="020B0604020202020204" pitchFamily="34" charset="0"/>
                        </a:rPr>
                        <a:t>2028-</a:t>
                      </a:r>
                      <a:r>
                        <a:rPr lang="en-US" sz="1000" b="1" u="none" spc="-20" dirty="0">
                          <a:effectLst/>
                          <a:latin typeface="Arial" panose="020B0604020202020204" pitchFamily="34" charset="0"/>
                          <a:cs typeface="Arial" panose="020B0604020202020204" pitchFamily="34" charset="0"/>
                        </a:rPr>
                        <a:t>29</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extLst>
                  <a:ext uri="{0D108BD9-81ED-4DB2-BD59-A6C34878D82A}">
                    <a16:rowId xmlns:a16="http://schemas.microsoft.com/office/drawing/2014/main" val="4254540538"/>
                  </a:ext>
                </a:extLst>
              </a:tr>
              <a:tr h="360892">
                <a:tc>
                  <a:txBody>
                    <a:bodyPr/>
                    <a:lstStyle/>
                    <a:p>
                      <a:pPr marL="37465" marR="0">
                        <a:spcBef>
                          <a:spcPts val="285"/>
                        </a:spcBef>
                        <a:spcAft>
                          <a:spcPts val="0"/>
                        </a:spcAft>
                      </a:pPr>
                      <a:r>
                        <a:rPr lang="en-US" sz="1000" dirty="0">
                          <a:latin typeface="Arial" panose="020B0604020202020204" pitchFamily="34" charset="0"/>
                          <a:cs typeface="Arial" panose="020B0604020202020204" pitchFamily="34" charset="0"/>
                        </a:rPr>
                        <a:t>5S1: Program Quality – Attained Recognized Postsecondary Credential</a:t>
                      </a:r>
                    </a:p>
                  </a:txBody>
                  <a:tcPr marL="0" marR="0" marT="0" marB="0" anchor="ctr"/>
                </a:tc>
                <a:tc>
                  <a:txBody>
                    <a:bodyPr/>
                    <a:lstStyle/>
                    <a:p>
                      <a:pPr marL="8255"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NA</a:t>
                      </a:r>
                    </a:p>
                  </a:txBody>
                  <a:tcPr marL="0" marR="0" marT="0" marB="0" anchor="ctr"/>
                </a:tc>
                <a:tc>
                  <a:txBody>
                    <a:bodyPr/>
                    <a:lstStyle/>
                    <a:p>
                      <a:pPr marL="762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10.00%</a:t>
                      </a:r>
                    </a:p>
                  </a:txBody>
                  <a:tcPr marL="0" marR="0" marT="0" marB="0" anchor="ctr"/>
                </a:tc>
                <a:tc>
                  <a:txBody>
                    <a:bodyPr/>
                    <a:lstStyle/>
                    <a:p>
                      <a:pPr marL="1016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+ 5.00%</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4.00%</a:t>
                      </a:r>
                    </a:p>
                  </a:txBody>
                  <a:tcPr marL="0" marR="0" marT="0" marB="0" anchor="ctr"/>
                </a:tc>
                <a:tc>
                  <a:txBody>
                    <a:bodyPr/>
                    <a:lstStyle/>
                    <a:p>
                      <a:pPr marL="10795" marR="571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15.00%</a:t>
                      </a:r>
                    </a:p>
                  </a:txBody>
                  <a:tcPr marL="0" marR="0" marT="0" marB="0" anchor="ctr"/>
                </a:tc>
                <a:tc>
                  <a:txBody>
                    <a:bodyPr/>
                    <a:lstStyle/>
                    <a:p>
                      <a:pPr marL="10160" marR="317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20.00%</a:t>
                      </a:r>
                    </a:p>
                  </a:txBody>
                  <a:tcPr marL="0" marR="0" marT="0" marB="0" anchor="ctr"/>
                </a:tc>
                <a:tc>
                  <a:txBody>
                    <a:bodyPr/>
                    <a:lstStyle/>
                    <a:p>
                      <a:pPr marL="10795" marR="444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25.00%</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30.00%</a:t>
                      </a:r>
                    </a:p>
                  </a:txBody>
                  <a:tcPr marL="0" marR="0" marT="0" marB="0" anchor="ctr"/>
                </a:tc>
                <a:extLst>
                  <a:ext uri="{0D108BD9-81ED-4DB2-BD59-A6C34878D82A}">
                    <a16:rowId xmlns:a16="http://schemas.microsoft.com/office/drawing/2014/main" val="1933174068"/>
                  </a:ext>
                </a:extLst>
              </a:tr>
            </a:tbl>
          </a:graphicData>
        </a:graphic>
      </p:graphicFrame>
    </p:spTree>
    <p:extLst>
      <p:ext uri="{BB962C8B-B14F-4D97-AF65-F5344CB8AC3E}">
        <p14:creationId xmlns:p14="http://schemas.microsoft.com/office/powerpoint/2010/main" val="842793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676" y="-19764"/>
            <a:ext cx="11092544" cy="731838"/>
          </a:xfrm>
        </p:spPr>
        <p:txBody>
          <a:bodyPr>
            <a:normAutofit/>
          </a:bodyPr>
          <a:lstStyle/>
          <a:p>
            <a:pPr algn="ctr"/>
            <a:r>
              <a:rPr lang="en-US" sz="1400" b="1" dirty="0">
                <a:latin typeface="Arial" panose="020B0604020202020204" pitchFamily="34" charset="0"/>
                <a:cs typeface="Arial" panose="020B0604020202020204" pitchFamily="34" charset="0"/>
              </a:rPr>
              <a:t>5S3: Participated in Work-Based Learning </a:t>
            </a:r>
            <a:br>
              <a:rPr lang="en-US" sz="3200" b="1" dirty="0">
                <a:latin typeface="Arial" panose="020B0604020202020204" pitchFamily="34" charset="0"/>
                <a:cs typeface="Arial" panose="020B0604020202020204" pitchFamily="34" charset="0"/>
              </a:rPr>
            </a:br>
            <a:r>
              <a:rPr lang="en-US" sz="1200" b="1" i="1" dirty="0">
                <a:latin typeface="Arial" panose="020B0604020202020204" pitchFamily="34" charset="0"/>
                <a:cs typeface="Arial" panose="020B0604020202020204" pitchFamily="34" charset="0"/>
              </a:rPr>
              <a:t>In the reporting year…</a:t>
            </a:r>
            <a:r>
              <a:rPr lang="en-US" sz="1200" i="1" dirty="0"/>
              <a:t>The percentage of CTE concentrators graduating from high school having participated in work-based learning.</a:t>
            </a:r>
            <a:r>
              <a:rPr lang="en-US" sz="1200" b="1" dirty="0">
                <a:latin typeface="Arial" panose="020B0604020202020204" pitchFamily="34" charset="0"/>
                <a:cs typeface="Arial" panose="020B0604020202020204" pitchFamily="34" charset="0"/>
              </a:rPr>
              <a:t> </a:t>
            </a:r>
            <a:endParaRPr lang="en-US" sz="2000" b="1" dirty="0">
              <a:latin typeface="Arial" panose="020B0604020202020204" pitchFamily="34" charset="0"/>
              <a:cs typeface="Arial" panose="020B0604020202020204" pitchFamily="34" charset="0"/>
            </a:endParaRPr>
          </a:p>
        </p:txBody>
      </p:sp>
      <p:sp>
        <p:nvSpPr>
          <p:cNvPr id="6" name="Content Placeholder 5"/>
          <p:cNvSpPr>
            <a:spLocks noGrp="1" noChangeAspect="1"/>
          </p:cNvSpPr>
          <p:nvPr>
            <p:ph idx="1"/>
          </p:nvPr>
        </p:nvSpPr>
        <p:spPr>
          <a:xfrm>
            <a:off x="6874101" y="2743174"/>
            <a:ext cx="1357061" cy="13570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p>
            <a:pPr marL="0" indent="0" algn="ctr">
              <a:buNone/>
            </a:pPr>
            <a:r>
              <a:rPr lang="en-US" sz="1200" b="1" dirty="0">
                <a:latin typeface="Arial" panose="020B0604020202020204" pitchFamily="34" charset="0"/>
                <a:cs typeface="Arial" panose="020B0604020202020204" pitchFamily="34" charset="0"/>
              </a:rPr>
              <a:t>CTE Concentrator</a:t>
            </a:r>
          </a:p>
        </p:txBody>
      </p:sp>
      <p:sp>
        <p:nvSpPr>
          <p:cNvPr id="7" name="Content Placeholder 5"/>
          <p:cNvSpPr txBox="1">
            <a:spLocks noChangeAspect="1"/>
          </p:cNvSpPr>
          <p:nvPr/>
        </p:nvSpPr>
        <p:spPr>
          <a:xfrm>
            <a:off x="3955652" y="2743174"/>
            <a:ext cx="1357061" cy="13570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Graduated High School with a Regular Diploma</a:t>
            </a:r>
          </a:p>
        </p:txBody>
      </p:sp>
      <p:sp>
        <p:nvSpPr>
          <p:cNvPr id="8" name="Content Placeholder 5"/>
          <p:cNvSpPr txBox="1">
            <a:spLocks noChangeAspect="1"/>
          </p:cNvSpPr>
          <p:nvPr/>
        </p:nvSpPr>
        <p:spPr>
          <a:xfrm>
            <a:off x="3955651" y="946686"/>
            <a:ext cx="1357061" cy="13570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sz="1200" b="1" dirty="0">
                <a:latin typeface="Arial" panose="020B0604020202020204" pitchFamily="34" charset="0"/>
                <a:cs typeface="Arial" panose="020B0604020202020204" pitchFamily="34" charset="0"/>
              </a:rPr>
              <a:t>Graduated High School with a Regular Diploma</a:t>
            </a:r>
          </a:p>
        </p:txBody>
      </p:sp>
      <p:sp>
        <p:nvSpPr>
          <p:cNvPr id="9" name="Content Placeholder 5"/>
          <p:cNvSpPr txBox="1">
            <a:spLocks noChangeAspect="1"/>
          </p:cNvSpPr>
          <p:nvPr/>
        </p:nvSpPr>
        <p:spPr>
          <a:xfrm>
            <a:off x="6874101" y="1025549"/>
            <a:ext cx="1357061" cy="13570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CTE Concentrator</a:t>
            </a:r>
          </a:p>
        </p:txBody>
      </p:sp>
      <p:sp>
        <p:nvSpPr>
          <p:cNvPr id="10" name="Content Placeholder 5"/>
          <p:cNvSpPr txBox="1">
            <a:spLocks noChangeAspect="1"/>
          </p:cNvSpPr>
          <p:nvPr/>
        </p:nvSpPr>
        <p:spPr>
          <a:xfrm>
            <a:off x="9779884" y="991426"/>
            <a:ext cx="1357061" cy="1357061"/>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sz="1200" b="1" dirty="0">
                <a:latin typeface="Arial" panose="020B0604020202020204" pitchFamily="34" charset="0"/>
                <a:cs typeface="Arial" panose="020B0604020202020204" pitchFamily="34" charset="0"/>
              </a:rPr>
              <a:t>Participated in WBL at any time during high school</a:t>
            </a:r>
          </a:p>
        </p:txBody>
      </p:sp>
      <p:sp>
        <p:nvSpPr>
          <p:cNvPr id="11" name="Content Placeholder 5"/>
          <p:cNvSpPr txBox="1">
            <a:spLocks noChangeAspect="1"/>
          </p:cNvSpPr>
          <p:nvPr/>
        </p:nvSpPr>
        <p:spPr>
          <a:xfrm>
            <a:off x="1037201" y="991426"/>
            <a:ext cx="1357061" cy="1357061"/>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sz="1200" b="1" dirty="0">
                <a:latin typeface="Arial" panose="020B0604020202020204" pitchFamily="34" charset="0"/>
                <a:cs typeface="Arial" panose="020B0604020202020204" pitchFamily="34" charset="0"/>
              </a:rPr>
              <a:t>Numerator (# of students who meet all criteria) </a:t>
            </a:r>
          </a:p>
        </p:txBody>
      </p:sp>
      <p:sp>
        <p:nvSpPr>
          <p:cNvPr id="12" name="Content Placeholder 5"/>
          <p:cNvSpPr txBox="1">
            <a:spLocks noChangeAspect="1"/>
          </p:cNvSpPr>
          <p:nvPr/>
        </p:nvSpPr>
        <p:spPr>
          <a:xfrm>
            <a:off x="1037201" y="2680983"/>
            <a:ext cx="1357061" cy="1357061"/>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Denominator (# of students who meet all criteria)</a:t>
            </a:r>
          </a:p>
        </p:txBody>
      </p:sp>
      <p:sp>
        <p:nvSpPr>
          <p:cNvPr id="16" name="Equal 15" descr="equals"/>
          <p:cNvSpPr>
            <a:spLocks noChangeAspect="1"/>
          </p:cNvSpPr>
          <p:nvPr/>
        </p:nvSpPr>
        <p:spPr>
          <a:xfrm>
            <a:off x="2868318" y="3156836"/>
            <a:ext cx="306637" cy="319306"/>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200" dirty="0">
              <a:solidFill>
                <a:schemeClr val="tx1"/>
              </a:solidFill>
              <a:latin typeface="Arial" panose="020B0604020202020204" pitchFamily="34" charset="0"/>
              <a:cs typeface="Arial" panose="020B0604020202020204" pitchFamily="34" charset="0"/>
            </a:endParaRPr>
          </a:p>
        </p:txBody>
      </p:sp>
      <p:sp>
        <p:nvSpPr>
          <p:cNvPr id="17" name="Equal 16" descr="equals"/>
          <p:cNvSpPr>
            <a:spLocks noChangeAspect="1"/>
          </p:cNvSpPr>
          <p:nvPr/>
        </p:nvSpPr>
        <p:spPr>
          <a:xfrm>
            <a:off x="2791177" y="1510303"/>
            <a:ext cx="306637" cy="319306"/>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200" dirty="0">
              <a:solidFill>
                <a:schemeClr val="tx1"/>
              </a:solidFill>
              <a:latin typeface="Arial" panose="020B0604020202020204" pitchFamily="34" charset="0"/>
              <a:cs typeface="Arial" panose="020B0604020202020204" pitchFamily="34" charset="0"/>
            </a:endParaRPr>
          </a:p>
        </p:txBody>
      </p:sp>
      <p:cxnSp>
        <p:nvCxnSpPr>
          <p:cNvPr id="19" name="Straight Connector 18" descr="division line"/>
          <p:cNvCxnSpPr>
            <a:cxnSpLocks noChangeAspect="1"/>
          </p:cNvCxnSpPr>
          <p:nvPr/>
        </p:nvCxnSpPr>
        <p:spPr>
          <a:xfrm>
            <a:off x="483079" y="2523080"/>
            <a:ext cx="10992288" cy="0"/>
          </a:xfrm>
          <a:prstGeom prst="line">
            <a:avLst/>
          </a:prstGeom>
          <a:ln w="76200"/>
        </p:spPr>
        <p:style>
          <a:lnRef idx="1">
            <a:schemeClr val="dk1"/>
          </a:lnRef>
          <a:fillRef idx="0">
            <a:schemeClr val="dk1"/>
          </a:fillRef>
          <a:effectRef idx="0">
            <a:schemeClr val="dk1"/>
          </a:effectRef>
          <a:fontRef idx="minor">
            <a:schemeClr val="tx1"/>
          </a:fontRef>
        </p:style>
      </p:cxnSp>
      <p:sp>
        <p:nvSpPr>
          <p:cNvPr id="5" name="TextBox 4">
            <a:extLst>
              <a:ext uri="{FF2B5EF4-FFF2-40B4-BE49-F238E27FC236}">
                <a16:creationId xmlns:a16="http://schemas.microsoft.com/office/drawing/2014/main" id="{020502F8-60AD-4216-A13B-DA85FF143147}"/>
              </a:ext>
            </a:extLst>
          </p:cNvPr>
          <p:cNvSpPr txBox="1"/>
          <p:nvPr/>
        </p:nvSpPr>
        <p:spPr>
          <a:xfrm>
            <a:off x="218636" y="5732364"/>
            <a:ext cx="11754727" cy="830997"/>
          </a:xfrm>
          <a:prstGeom prst="rect">
            <a:avLst/>
          </a:prstGeom>
          <a:noFill/>
        </p:spPr>
        <p:txBody>
          <a:bodyPr wrap="square" rtlCol="0">
            <a:spAutoFit/>
          </a:bodyPr>
          <a:lstStyle/>
          <a:p>
            <a:r>
              <a:rPr lang="en-US" sz="1200" b="1" dirty="0"/>
              <a:t>Numerator</a:t>
            </a:r>
            <a:r>
              <a:rPr lang="en-US" sz="1200" dirty="0"/>
              <a:t> = CTE Concentrators who have graduated from high school with a regular high-school diploma, and who have participated in work-based learning at any time during high school.</a:t>
            </a:r>
          </a:p>
          <a:p>
            <a:r>
              <a:rPr lang="en-US" sz="1200" b="1" dirty="0"/>
              <a:t>Denominator</a:t>
            </a:r>
            <a:r>
              <a:rPr lang="en-US" sz="1200" dirty="0"/>
              <a:t> = CTE Concentrators who graduated high school with a regular diploma.</a:t>
            </a:r>
          </a:p>
          <a:p>
            <a:r>
              <a:rPr lang="en-US" sz="1200" b="1" dirty="0"/>
              <a:t>Performance</a:t>
            </a:r>
            <a:r>
              <a:rPr lang="en-US" sz="1200" dirty="0"/>
              <a:t> = The percentage of CTE Concentrators graduating from high school having participated in work-based learning.</a:t>
            </a:r>
          </a:p>
        </p:txBody>
      </p:sp>
      <p:sp>
        <p:nvSpPr>
          <p:cNvPr id="18" name="TextBox 17">
            <a:extLst>
              <a:ext uri="{FF2B5EF4-FFF2-40B4-BE49-F238E27FC236}">
                <a16:creationId xmlns:a16="http://schemas.microsoft.com/office/drawing/2014/main" id="{C308D7EE-C4D2-4CC3-BB50-8C9F7F2C2352}"/>
              </a:ext>
            </a:extLst>
          </p:cNvPr>
          <p:cNvSpPr txBox="1"/>
          <p:nvPr/>
        </p:nvSpPr>
        <p:spPr>
          <a:xfrm>
            <a:off x="5784029" y="1392958"/>
            <a:ext cx="386521" cy="400110"/>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&amp;</a:t>
            </a:r>
            <a:endParaRPr lang="en-US" sz="1200" b="1"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6E0B276D-8B91-4F8D-A2F9-EF074D18FCC3}"/>
              </a:ext>
            </a:extLst>
          </p:cNvPr>
          <p:cNvSpPr txBox="1"/>
          <p:nvPr/>
        </p:nvSpPr>
        <p:spPr>
          <a:xfrm>
            <a:off x="8812263" y="1392958"/>
            <a:ext cx="386521" cy="400110"/>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&amp;</a:t>
            </a:r>
          </a:p>
        </p:txBody>
      </p:sp>
      <p:sp>
        <p:nvSpPr>
          <p:cNvPr id="21" name="TextBox 20">
            <a:extLst>
              <a:ext uri="{FF2B5EF4-FFF2-40B4-BE49-F238E27FC236}">
                <a16:creationId xmlns:a16="http://schemas.microsoft.com/office/drawing/2014/main" id="{F60E0965-5800-4E8D-85E4-C7EFBA2AC73F}"/>
              </a:ext>
            </a:extLst>
          </p:cNvPr>
          <p:cNvSpPr txBox="1"/>
          <p:nvPr/>
        </p:nvSpPr>
        <p:spPr>
          <a:xfrm>
            <a:off x="5784029" y="3038536"/>
            <a:ext cx="386521" cy="400110"/>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&amp;</a:t>
            </a:r>
          </a:p>
        </p:txBody>
      </p:sp>
      <p:graphicFrame>
        <p:nvGraphicFramePr>
          <p:cNvPr id="13" name="Table 12">
            <a:extLst>
              <a:ext uri="{FF2B5EF4-FFF2-40B4-BE49-F238E27FC236}">
                <a16:creationId xmlns:a16="http://schemas.microsoft.com/office/drawing/2014/main" id="{D50C94DB-2DD2-04A1-8606-430DC29EB6D2}"/>
              </a:ext>
            </a:extLst>
          </p:cNvPr>
          <p:cNvGraphicFramePr>
            <a:graphicFrameLocks noGrp="1"/>
          </p:cNvGraphicFramePr>
          <p:nvPr>
            <p:extLst>
              <p:ext uri="{D42A27DB-BD31-4B8C-83A1-F6EECF244321}">
                <p14:modId xmlns:p14="http://schemas.microsoft.com/office/powerpoint/2010/main" val="961005086"/>
              </p:ext>
            </p:extLst>
          </p:nvPr>
        </p:nvGraphicFramePr>
        <p:xfrm>
          <a:off x="334941" y="4525759"/>
          <a:ext cx="11360321" cy="831110"/>
        </p:xfrm>
        <a:graphic>
          <a:graphicData uri="http://schemas.openxmlformats.org/drawingml/2006/table">
            <a:tbl>
              <a:tblPr firstRow="1" bandRow="1" bandCol="1">
                <a:tableStyleId>{69012ECD-51FC-41F1-AA8D-1B2483CD663E}</a:tableStyleId>
              </a:tblPr>
              <a:tblGrid>
                <a:gridCol w="3477578">
                  <a:extLst>
                    <a:ext uri="{9D8B030D-6E8A-4147-A177-3AD203B41FA5}">
                      <a16:colId xmlns:a16="http://schemas.microsoft.com/office/drawing/2014/main" val="1896968948"/>
                    </a:ext>
                  </a:extLst>
                </a:gridCol>
                <a:gridCol w="894715">
                  <a:extLst>
                    <a:ext uri="{9D8B030D-6E8A-4147-A177-3AD203B41FA5}">
                      <a16:colId xmlns:a16="http://schemas.microsoft.com/office/drawing/2014/main" val="2314759983"/>
                    </a:ext>
                  </a:extLst>
                </a:gridCol>
                <a:gridCol w="968375">
                  <a:extLst>
                    <a:ext uri="{9D8B030D-6E8A-4147-A177-3AD203B41FA5}">
                      <a16:colId xmlns:a16="http://schemas.microsoft.com/office/drawing/2014/main" val="2034435052"/>
                    </a:ext>
                  </a:extLst>
                </a:gridCol>
                <a:gridCol w="891222">
                  <a:extLst>
                    <a:ext uri="{9D8B030D-6E8A-4147-A177-3AD203B41FA5}">
                      <a16:colId xmlns:a16="http://schemas.microsoft.com/office/drawing/2014/main" val="4237365705"/>
                    </a:ext>
                  </a:extLst>
                </a:gridCol>
                <a:gridCol w="1813560">
                  <a:extLst>
                    <a:ext uri="{9D8B030D-6E8A-4147-A177-3AD203B41FA5}">
                      <a16:colId xmlns:a16="http://schemas.microsoft.com/office/drawing/2014/main" val="2969131347"/>
                    </a:ext>
                  </a:extLst>
                </a:gridCol>
                <a:gridCol w="682942">
                  <a:extLst>
                    <a:ext uri="{9D8B030D-6E8A-4147-A177-3AD203B41FA5}">
                      <a16:colId xmlns:a16="http://schemas.microsoft.com/office/drawing/2014/main" val="1321794220"/>
                    </a:ext>
                  </a:extLst>
                </a:gridCol>
                <a:gridCol w="931228">
                  <a:extLst>
                    <a:ext uri="{9D8B030D-6E8A-4147-A177-3AD203B41FA5}">
                      <a16:colId xmlns:a16="http://schemas.microsoft.com/office/drawing/2014/main" val="244373696"/>
                    </a:ext>
                  </a:extLst>
                </a:gridCol>
                <a:gridCol w="691832">
                  <a:extLst>
                    <a:ext uri="{9D8B030D-6E8A-4147-A177-3AD203B41FA5}">
                      <a16:colId xmlns:a16="http://schemas.microsoft.com/office/drawing/2014/main" val="600461498"/>
                    </a:ext>
                  </a:extLst>
                </a:gridCol>
                <a:gridCol w="1008869">
                  <a:extLst>
                    <a:ext uri="{9D8B030D-6E8A-4147-A177-3AD203B41FA5}">
                      <a16:colId xmlns:a16="http://schemas.microsoft.com/office/drawing/2014/main" val="2276246286"/>
                    </a:ext>
                  </a:extLst>
                </a:gridCol>
              </a:tblGrid>
              <a:tr h="301763">
                <a:tc>
                  <a:txBody>
                    <a:bodyPr/>
                    <a:lstStyle/>
                    <a:p>
                      <a:pPr marL="37465" marR="0" algn="ctr">
                        <a:spcBef>
                          <a:spcPts val="5"/>
                        </a:spcBef>
                        <a:spcAft>
                          <a:spcPts val="0"/>
                        </a:spcAft>
                      </a:pPr>
                      <a:r>
                        <a:rPr lang="en-US" sz="1000" b="1" u="none" spc="-10" dirty="0">
                          <a:effectLst/>
                          <a:latin typeface="Arial" panose="020B0604020202020204" pitchFamily="34" charset="0"/>
                          <a:cs typeface="Arial" panose="020B0604020202020204" pitchFamily="34" charset="0"/>
                        </a:rPr>
                        <a:t>Indicator of Performance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86995" marR="0" algn="ctr">
                        <a:spcBef>
                          <a:spcPts val="920"/>
                        </a:spcBef>
                        <a:spcAft>
                          <a:spcPts val="0"/>
                        </a:spcAft>
                      </a:pPr>
                      <a:r>
                        <a:rPr lang="en-US" sz="1000" b="1" u="none" dirty="0">
                          <a:effectLst/>
                          <a:latin typeface="Arial" panose="020B0604020202020204" pitchFamily="34" charset="0"/>
                          <a:cs typeface="Arial" panose="020B0604020202020204" pitchFamily="34" charset="0"/>
                        </a:rPr>
                        <a:t>FY23</a:t>
                      </a:r>
                      <a:r>
                        <a:rPr lang="en-US" sz="1000" b="1" u="none" spc="-5" dirty="0">
                          <a:effectLst/>
                          <a:latin typeface="Arial" panose="020B0604020202020204" pitchFamily="34" charset="0"/>
                          <a:cs typeface="Arial" panose="020B0604020202020204" pitchFamily="34" charset="0"/>
                        </a:rPr>
                        <a:t> </a:t>
                      </a:r>
                      <a:r>
                        <a:rPr lang="en-US" sz="1000" b="1" u="none" spc="-50" dirty="0">
                          <a:effectLst/>
                          <a:latin typeface="Arial" panose="020B0604020202020204" pitchFamily="34" charset="0"/>
                          <a:cs typeface="Arial" panose="020B0604020202020204" pitchFamily="34" charset="0"/>
                        </a:rPr>
                        <a:t>&amp; FY</a:t>
                      </a:r>
                      <a:r>
                        <a:rPr lang="en-US" sz="1000" b="1" u="none" dirty="0">
                          <a:effectLst/>
                          <a:latin typeface="Arial" panose="020B0604020202020204" pitchFamily="34" charset="0"/>
                          <a:cs typeface="Arial" panose="020B0604020202020204" pitchFamily="34" charset="0"/>
                        </a:rPr>
                        <a:t>24</a:t>
                      </a:r>
                      <a:r>
                        <a:rPr lang="en-US" sz="1000" b="1" u="none" spc="-5" dirty="0">
                          <a:effectLst/>
                          <a:latin typeface="Arial" panose="020B0604020202020204" pitchFamily="34" charset="0"/>
                          <a:cs typeface="Arial" panose="020B0604020202020204" pitchFamily="34" charset="0"/>
                        </a:rPr>
                        <a:t> </a:t>
                      </a:r>
                    </a:p>
                    <a:p>
                      <a:pPr marL="69215" marR="0" algn="ctr">
                        <a:lnSpc>
                          <a:spcPts val="1260"/>
                        </a:lnSpc>
                        <a:spcBef>
                          <a:spcPts val="10"/>
                        </a:spcBef>
                        <a:spcAft>
                          <a:spcPts val="0"/>
                        </a:spcAft>
                      </a:pPr>
                      <a:r>
                        <a:rPr lang="en-US" sz="1000" b="1" u="none" spc="-25" dirty="0">
                          <a:effectLst/>
                          <a:latin typeface="Arial" panose="020B0604020202020204" pitchFamily="34" charset="0"/>
                          <a:cs typeface="Arial" panose="020B0604020202020204" pitchFamily="34" charset="0"/>
                        </a:rPr>
                        <a:t>Iowa</a:t>
                      </a:r>
                      <a:endParaRPr lang="en-US" sz="1000" b="1" u="none" dirty="0">
                        <a:effectLst/>
                        <a:latin typeface="Arial" panose="020B0604020202020204" pitchFamily="34" charset="0"/>
                        <a:cs typeface="Arial" panose="020B0604020202020204" pitchFamily="34" charset="0"/>
                      </a:endParaRPr>
                    </a:p>
                    <a:p>
                      <a:pPr marL="36830" marR="0" algn="ctr">
                        <a:lnSpc>
                          <a:spcPts val="1260"/>
                        </a:lnSpc>
                        <a:spcBef>
                          <a:spcPts val="0"/>
                        </a:spcBef>
                        <a:spcAft>
                          <a:spcPts val="0"/>
                        </a:spcAft>
                      </a:pPr>
                      <a:r>
                        <a:rPr lang="en-US" sz="1000" b="1" u="none" spc="-10" dirty="0">
                          <a:effectLst/>
                          <a:latin typeface="Arial" panose="020B0604020202020204" pitchFamily="34" charset="0"/>
                          <a:cs typeface="Arial" panose="020B0604020202020204" pitchFamily="34" charset="0"/>
                        </a:rPr>
                        <a:t>Average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91135" marR="0" indent="-109855" algn="ctr">
                        <a:spcBef>
                          <a:spcPts val="0"/>
                        </a:spcBef>
                        <a:spcAft>
                          <a:spcPts val="0"/>
                        </a:spcAft>
                      </a:pPr>
                      <a:r>
                        <a:rPr lang="en-US" sz="1000" b="1" u="none" spc="-10" dirty="0">
                          <a:effectLst/>
                          <a:latin typeface="Arial" panose="020B0604020202020204" pitchFamily="34" charset="0"/>
                          <a:cs typeface="Arial" panose="020B0604020202020204" pitchFamily="34" charset="0"/>
                        </a:rPr>
                        <a:t>Baseline </a:t>
                      </a:r>
                      <a:r>
                        <a:rPr lang="en-US" sz="1000" b="1" u="none" spc="-20" dirty="0">
                          <a:effectLst/>
                          <a:latin typeface="Arial" panose="020B0604020202020204" pitchFamily="34" charset="0"/>
                          <a:cs typeface="Arial" panose="020B0604020202020204" pitchFamily="34" charset="0"/>
                        </a:rPr>
                        <a:t>Level</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60020" marR="54610" indent="-93345" algn="ctr">
                        <a:spcBef>
                          <a:spcPts val="0"/>
                        </a:spcBef>
                        <a:spcAft>
                          <a:spcPts val="0"/>
                        </a:spcAft>
                      </a:pPr>
                      <a:r>
                        <a:rPr lang="en-US" sz="1000" b="1" u="none" spc="-10" dirty="0">
                          <a:effectLst/>
                          <a:latin typeface="Arial" panose="020B0604020202020204" pitchFamily="34" charset="0"/>
                          <a:cs typeface="Arial" panose="020B0604020202020204" pitchFamily="34" charset="0"/>
                        </a:rPr>
                        <a:t>Growth </a:t>
                      </a:r>
                      <a:r>
                        <a:rPr lang="en-US" sz="1000" b="1" u="none" spc="-20" dirty="0">
                          <a:effectLst/>
                          <a:latin typeface="Arial" panose="020B0604020202020204" pitchFamily="34" charset="0"/>
                          <a:cs typeface="Arial" panose="020B0604020202020204" pitchFamily="34" charset="0"/>
                        </a:rPr>
                        <a:t>Rate</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45085" marR="0" algn="ctr">
                        <a:lnSpc>
                          <a:spcPts val="1260"/>
                        </a:lnSpc>
                        <a:spcBef>
                          <a:spcPts val="295"/>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2024- 25</a:t>
                      </a:r>
                      <a:endParaRPr lang="en-US" sz="1000" b="1" u="none" dirty="0">
                        <a:effectLst/>
                        <a:latin typeface="Arial" panose="020B0604020202020204" pitchFamily="34" charset="0"/>
                        <a:cs typeface="Arial" panose="020B0604020202020204" pitchFamily="34" charset="0"/>
                      </a:endParaRPr>
                    </a:p>
                    <a:p>
                      <a:pPr marL="110490" marR="0" algn="ctr">
                        <a:lnSpc>
                          <a:spcPts val="1260"/>
                        </a:lnSpc>
                        <a:spcBef>
                          <a:spcPts val="10"/>
                        </a:spcBef>
                        <a:spcAft>
                          <a:spcPts val="0"/>
                        </a:spcAft>
                      </a:pPr>
                      <a:r>
                        <a:rPr lang="en-US" sz="1000" b="1" u="none" spc="-10" dirty="0">
                          <a:effectLst/>
                          <a:latin typeface="Arial" panose="020B0604020202020204" pitchFamily="34" charset="0"/>
                          <a:cs typeface="Arial" panose="020B0604020202020204" pitchFamily="34" charset="0"/>
                        </a:rPr>
                        <a:t>(IA </a:t>
                      </a:r>
                      <a:r>
                        <a:rPr lang="en-US" sz="1000" b="1" u="none" spc="-25" dirty="0">
                          <a:effectLst/>
                          <a:latin typeface="Arial" panose="020B0604020202020204" pitchFamily="34" charset="0"/>
                          <a:cs typeface="Arial" panose="020B0604020202020204" pitchFamily="34" charset="0"/>
                        </a:rPr>
                        <a:t>Perkins V extension </a:t>
                      </a:r>
                      <a:r>
                        <a:rPr lang="en-US" sz="1000" b="1" u="none" spc="-10" dirty="0">
                          <a:effectLst/>
                          <a:latin typeface="Arial" panose="020B0604020202020204" pitchFamily="34" charset="0"/>
                          <a:cs typeface="Arial" panose="020B0604020202020204" pitchFamily="34" charset="0"/>
                        </a:rPr>
                        <a:t>plan)</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0" marR="0" algn="ctr">
                        <a:spcBef>
                          <a:spcPts val="290"/>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2025</a:t>
                      </a:r>
                      <a:r>
                        <a:rPr lang="en-US" sz="1000" b="1" u="none" dirty="0">
                          <a:effectLst/>
                          <a:latin typeface="Arial" panose="020B0604020202020204" pitchFamily="34" charset="0"/>
                          <a:cs typeface="Arial" panose="020B0604020202020204" pitchFamily="34" charset="0"/>
                        </a:rPr>
                        <a:t>-</a:t>
                      </a:r>
                      <a:r>
                        <a:rPr lang="en-US" sz="1000" b="1" u="none" spc="-25" dirty="0">
                          <a:effectLst/>
                          <a:latin typeface="Arial" panose="020B0604020202020204" pitchFamily="34" charset="0"/>
                          <a:cs typeface="Arial" panose="020B0604020202020204" pitchFamily="34" charset="0"/>
                        </a:rPr>
                        <a:t>26</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36830" marR="22860" indent="182880" algn="ctr">
                        <a:spcBef>
                          <a:spcPts val="0"/>
                        </a:spcBef>
                        <a:spcAft>
                          <a:spcPts val="0"/>
                        </a:spcAft>
                      </a:pPr>
                      <a:r>
                        <a:rPr lang="en-US" sz="1000" b="1" u="none" spc="-30" dirty="0">
                          <a:effectLst/>
                          <a:latin typeface="Arial" panose="020B0604020202020204" pitchFamily="34" charset="0"/>
                          <a:cs typeface="Arial" panose="020B0604020202020204" pitchFamily="34" charset="0"/>
                        </a:rPr>
                        <a:t>PY </a:t>
                      </a:r>
                      <a:r>
                        <a:rPr lang="en-US" sz="1000" b="1" u="none" dirty="0">
                          <a:effectLst/>
                          <a:latin typeface="Arial" panose="020B0604020202020204" pitchFamily="34" charset="0"/>
                          <a:cs typeface="Arial" panose="020B0604020202020204" pitchFamily="34" charset="0"/>
                        </a:rPr>
                        <a:t>2026-27</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795" marR="635" algn="ctr">
                        <a:spcBef>
                          <a:spcPts val="0"/>
                        </a:spcBef>
                        <a:spcAft>
                          <a:spcPts val="0"/>
                        </a:spcAft>
                      </a:pPr>
                      <a:r>
                        <a:rPr lang="en-US" sz="1000" b="1" u="none" dirty="0">
                          <a:effectLst/>
                          <a:latin typeface="Arial" panose="020B0604020202020204" pitchFamily="34" charset="0"/>
                          <a:cs typeface="Arial" panose="020B0604020202020204" pitchFamily="34" charset="0"/>
                        </a:rPr>
                        <a:t>PY</a:t>
                      </a:r>
                      <a:r>
                        <a:rPr lang="en-US" sz="1000" b="1" u="none" spc="-5" dirty="0">
                          <a:effectLst/>
                          <a:latin typeface="Arial" panose="020B0604020202020204" pitchFamily="34" charset="0"/>
                          <a:cs typeface="Arial" panose="020B0604020202020204" pitchFamily="34" charset="0"/>
                        </a:rPr>
                        <a:t> </a:t>
                      </a:r>
                      <a:r>
                        <a:rPr lang="en-US" sz="1000" b="1" u="none" spc="-20" dirty="0">
                          <a:effectLst/>
                          <a:latin typeface="Arial" panose="020B0604020202020204" pitchFamily="34" charset="0"/>
                          <a:cs typeface="Arial" panose="020B0604020202020204" pitchFamily="34" charset="0"/>
                        </a:rPr>
                        <a:t>2027-</a:t>
                      </a:r>
                      <a:r>
                        <a:rPr lang="en-US" sz="1000" b="1" u="none" spc="-25" dirty="0">
                          <a:effectLst/>
                          <a:latin typeface="Arial" panose="020B0604020202020204" pitchFamily="34" charset="0"/>
                          <a:cs typeface="Arial" panose="020B0604020202020204" pitchFamily="34" charset="0"/>
                        </a:rPr>
                        <a:t>28</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34620" marR="121285" indent="85090" algn="ctr">
                        <a:spcBef>
                          <a:spcPts val="920"/>
                        </a:spcBef>
                        <a:spcAft>
                          <a:spcPts val="0"/>
                        </a:spcAft>
                      </a:pPr>
                      <a:r>
                        <a:rPr lang="en-US" sz="1000" b="1" u="none" spc="-30" dirty="0">
                          <a:effectLst/>
                          <a:latin typeface="Arial" panose="020B0604020202020204" pitchFamily="34" charset="0"/>
                          <a:cs typeface="Arial" panose="020B0604020202020204" pitchFamily="34" charset="0"/>
                        </a:rPr>
                        <a:t>PY </a:t>
                      </a:r>
                      <a:r>
                        <a:rPr lang="en-US" sz="1000" b="1" u="none" spc="-10" dirty="0">
                          <a:effectLst/>
                          <a:latin typeface="Arial" panose="020B0604020202020204" pitchFamily="34" charset="0"/>
                          <a:cs typeface="Arial" panose="020B0604020202020204" pitchFamily="34" charset="0"/>
                        </a:rPr>
                        <a:t>2028-</a:t>
                      </a:r>
                      <a:r>
                        <a:rPr lang="en-US" sz="1000" b="1" u="none" spc="-20" dirty="0">
                          <a:effectLst/>
                          <a:latin typeface="Arial" panose="020B0604020202020204" pitchFamily="34" charset="0"/>
                          <a:cs typeface="Arial" panose="020B0604020202020204" pitchFamily="34" charset="0"/>
                        </a:rPr>
                        <a:t>29</a:t>
                      </a:r>
                      <a:endParaRPr lang="en-US" sz="1000" b="1" u="none"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extLst>
                  <a:ext uri="{0D108BD9-81ED-4DB2-BD59-A6C34878D82A}">
                    <a16:rowId xmlns:a16="http://schemas.microsoft.com/office/drawing/2014/main" val="4254540538"/>
                  </a:ext>
                </a:extLst>
              </a:tr>
              <a:tr h="360892">
                <a:tc>
                  <a:txBody>
                    <a:bodyPr/>
                    <a:lstStyle/>
                    <a:p>
                      <a:pPr marL="37465" marR="0">
                        <a:spcBef>
                          <a:spcPts val="285"/>
                        </a:spcBef>
                        <a:spcAft>
                          <a:spcPts val="0"/>
                        </a:spcAft>
                      </a:pPr>
                      <a:r>
                        <a:rPr lang="en-US" sz="1000" dirty="0">
                          <a:latin typeface="Arial" panose="020B0604020202020204" pitchFamily="34" charset="0"/>
                          <a:cs typeface="Arial" panose="020B0604020202020204" pitchFamily="34" charset="0"/>
                        </a:rPr>
                        <a:t>5S3: Program Quality – Participated in Work-Based Learning</a:t>
                      </a:r>
                    </a:p>
                  </a:txBody>
                  <a:tcPr marL="0" marR="0" marT="0" marB="0" anchor="ctr"/>
                </a:tc>
                <a:tc>
                  <a:txBody>
                    <a:bodyPr/>
                    <a:lstStyle/>
                    <a:p>
                      <a:pPr marL="8255"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31.62%</a:t>
                      </a:r>
                    </a:p>
                  </a:txBody>
                  <a:tcPr marL="0" marR="0" marT="0" marB="0" anchor="ctr"/>
                </a:tc>
                <a:tc>
                  <a:txBody>
                    <a:bodyPr/>
                    <a:lstStyle/>
                    <a:p>
                      <a:pPr marL="762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6.00%</a:t>
                      </a:r>
                    </a:p>
                  </a:txBody>
                  <a:tcPr marL="0" marR="0" marT="0" marB="0" anchor="ctr"/>
                </a:tc>
                <a:tc>
                  <a:txBody>
                    <a:bodyPr/>
                    <a:lstStyle/>
                    <a:p>
                      <a:pPr marL="10160" marR="190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+ 3.00%</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26.73%</a:t>
                      </a:r>
                    </a:p>
                  </a:txBody>
                  <a:tcPr marL="0" marR="0" marT="0" marB="0" anchor="ctr"/>
                </a:tc>
                <a:tc>
                  <a:txBody>
                    <a:bodyPr/>
                    <a:lstStyle/>
                    <a:p>
                      <a:pPr marL="10795" marR="571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45.00%</a:t>
                      </a:r>
                    </a:p>
                  </a:txBody>
                  <a:tcPr marL="0" marR="0" marT="0" marB="0" anchor="ctr"/>
                </a:tc>
                <a:tc>
                  <a:txBody>
                    <a:bodyPr/>
                    <a:lstStyle/>
                    <a:p>
                      <a:pPr marL="10160" marR="317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48.00%</a:t>
                      </a:r>
                    </a:p>
                  </a:txBody>
                  <a:tcPr marL="0" marR="0" marT="0" marB="0" anchor="ctr"/>
                </a:tc>
                <a:tc>
                  <a:txBody>
                    <a:bodyPr/>
                    <a:lstStyle/>
                    <a:p>
                      <a:pPr marL="10795" marR="4445"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51.00%</a:t>
                      </a:r>
                    </a:p>
                  </a:txBody>
                  <a:tcPr marL="0" marR="0" marT="0" marB="0" anchor="ctr"/>
                </a:tc>
                <a:tc>
                  <a:txBody>
                    <a:bodyPr/>
                    <a:lstStyle/>
                    <a:p>
                      <a:pPr marL="10160" marR="2540" algn="ctr">
                        <a:spcBef>
                          <a:spcPts val="860"/>
                        </a:spcBef>
                        <a:spcAft>
                          <a:spcPts val="0"/>
                        </a:spcAft>
                      </a:pPr>
                      <a:r>
                        <a:rPr lang="en-US" sz="1000" dirty="0">
                          <a:solidFill>
                            <a:schemeClr val="tx1"/>
                          </a:solidFill>
                          <a:latin typeface="Arial" panose="020B0604020202020204" pitchFamily="34" charset="0"/>
                          <a:cs typeface="Arial" panose="020B0604020202020204" pitchFamily="34" charset="0"/>
                        </a:rPr>
                        <a:t>54.00%</a:t>
                      </a:r>
                    </a:p>
                  </a:txBody>
                  <a:tcPr marL="0" marR="0" marT="0" marB="0" anchor="ctr"/>
                </a:tc>
                <a:extLst>
                  <a:ext uri="{0D108BD9-81ED-4DB2-BD59-A6C34878D82A}">
                    <a16:rowId xmlns:a16="http://schemas.microsoft.com/office/drawing/2014/main" val="4095666189"/>
                  </a:ext>
                </a:extLst>
              </a:tr>
            </a:tbl>
          </a:graphicData>
        </a:graphic>
      </p:graphicFrame>
    </p:spTree>
    <p:extLst>
      <p:ext uri="{BB962C8B-B14F-4D97-AF65-F5344CB8AC3E}">
        <p14:creationId xmlns:p14="http://schemas.microsoft.com/office/powerpoint/2010/main" val="39418567"/>
      </p:ext>
    </p:extLst>
  </p:cSld>
  <p:clrMapOvr>
    <a:masterClrMapping/>
  </p:clrMapOvr>
</p:sld>
</file>

<file path=ppt/theme/theme1.xml><?xml version="1.0" encoding="utf-8"?>
<a:theme xmlns:a="http://schemas.openxmlformats.org/drawingml/2006/main" name="Theme1">
  <a:themeElements>
    <a:clrScheme name="Iowa Department of Education">
      <a:dk1>
        <a:sysClr val="windowText" lastClr="000000"/>
      </a:dk1>
      <a:lt1>
        <a:sysClr val="window" lastClr="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artment branded template.pptx" id="{0B40A654-340A-4A68-9D90-F00228971883}" vid="{24737E32-622D-436C-8DD0-DB597522B25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Department branded template</Template>
  <TotalTime>3559</TotalTime>
  <Words>2601</Words>
  <Application>Microsoft Office PowerPoint</Application>
  <PresentationFormat>Widescreen</PresentationFormat>
  <Paragraphs>417</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Theme1</vt:lpstr>
      <vt:lpstr>SECONDARY PERKINS V SEC. 113. [20 U.S.C. 2323] ACCOUNTABILITY</vt:lpstr>
      <vt:lpstr>1S1: Four-Year Graduation Rate In the reporting year…The percentage of CTE concentrators who graduate high school, as measured by the four-year adjusted cohort graduation rate (defined in section 8101 of the Elementary and Secondary Education Act of 1965).  </vt:lpstr>
      <vt:lpstr>2S1: Academic Proficiency in English-Language Arts* In the reporting year…CTE concentrator proficiency in the challenging State academic standards adopted by the State under section1111(b)(1) of the Elementary and Secondary Education Act of 1965, as measured by the academic assessments in reading/language arts as described in section 1111(b)(2) of such Act. </vt:lpstr>
      <vt:lpstr>2S2: Academic Proficiency in Mathematics*  In the reporting year… CTE concentrator proficiency in the challenging State academic standards adopted by the State under section1111(b)(1) of the Elementary and Secondary Education Act of 1965, as measured by the academic assessments in mathematics as described in section 1111(b)(2) of such Act.</vt:lpstr>
      <vt:lpstr>2S3: Academic Proficiency in Science*  In the reporting year… CTE concentrator proficiency in the challenging State academic standards adopted by the State under section1111(b)(1) of the Elementary and Secondary Education Act of 1965, as measured by the academic assessments in science as described in section 1111(b)(2) of such Act.</vt:lpstr>
      <vt:lpstr>3S1: Postsecondary Placement In the prior year… The percentage of CTE concentrators who, in the second quarter after exiting from secondary education, are in postsecondary education or advanced training, military service or a service program that receives assistance under title I of the National and Community Service Act of 1990 (42 U.S.C. 12511 et seq.), are volunteers as described in section 5(a) of the Peace Corps Act (22 U.S.C. 2504(a)), or are employed.</vt:lpstr>
      <vt:lpstr>4S1: Nontraditional Program Concentration In the reporting year…The percentage of CTE concentrators in career and technical education programs and programs of study that lead to non-traditional fields.</vt:lpstr>
      <vt:lpstr>5S1: Participated in Work-Based Learning  In the reporting year…The percentage of CTE concentrators graduating from high school with a recognized postsecondary credential.</vt:lpstr>
      <vt:lpstr>5S3: Participated in Work-Based Learning  In the reporting year…The percentage of CTE concentrators graduating from high school having participated in work-based learning. </vt:lpstr>
      <vt:lpstr>*2S1, 2S2, 2S3 Specific Business Rules</vt:lpstr>
      <vt:lpstr>SPECIAL POPULATIONS – PERKINS V SEC. 113. [20 U.S.C. 2323] ACCOUNTABILITY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1P1 Postsecondary Placement</dc:title>
  <dc:creator>Alisha Hyslop</dc:creator>
  <cp:lastModifiedBy>Craven-Webb, Shari [IDOE]</cp:lastModifiedBy>
  <cp:revision>66</cp:revision>
  <cp:lastPrinted>2020-03-15T14:14:42Z</cp:lastPrinted>
  <dcterms:created xsi:type="dcterms:W3CDTF">2020-03-10T13:31:18Z</dcterms:created>
  <dcterms:modified xsi:type="dcterms:W3CDTF">2026-02-18T14:43:27Z</dcterms:modified>
</cp:coreProperties>
</file>