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14"/>
  </p:notesMasterIdLst>
  <p:sldIdLst>
    <p:sldId id="269" r:id="rId2"/>
    <p:sldId id="262" r:id="rId3"/>
    <p:sldId id="263" r:id="rId4"/>
    <p:sldId id="264" r:id="rId5"/>
    <p:sldId id="265" r:id="rId6"/>
    <p:sldId id="266" r:id="rId7"/>
    <p:sldId id="261" r:id="rId8"/>
    <p:sldId id="271" r:id="rId9"/>
    <p:sldId id="267" r:id="rId10"/>
    <p:sldId id="268" r:id="rId11"/>
    <p:sldId id="272" r:id="rId12"/>
    <p:sldId id="270" r:id="rId1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73" autoAdjust="0"/>
  </p:normalViewPr>
  <p:slideViewPr>
    <p:cSldViewPr snapToGrid="0">
      <p:cViewPr varScale="1">
        <p:scale>
          <a:sx n="106" d="100"/>
          <a:sy n="106" d="100"/>
        </p:scale>
        <p:origin x="13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5320AE91-9E0D-4E10-B268-C705DE71824B}" type="datetimeFigureOut">
              <a:rPr lang="en-US" smtClean="0"/>
              <a:t>2/18/2026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09E71C38-21D7-4B0F-AC82-3A9F0D5CC74A}" type="slidenum">
              <a:rPr lang="en-US" smtClean="0"/>
              <a:t>‹#›</a:t>
            </a:fld>
            <a:endParaRPr lang="en-US"/>
          </a:p>
        </p:txBody>
      </p:sp>
    </p:spTree>
    <p:extLst>
      <p:ext uri="{BB962C8B-B14F-4D97-AF65-F5344CB8AC3E}">
        <p14:creationId xmlns:p14="http://schemas.microsoft.com/office/powerpoint/2010/main" val="131821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9270" y="1074695"/>
            <a:ext cx="11636841" cy="2160104"/>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89270" y="3838162"/>
            <a:ext cx="11636841" cy="1282148"/>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84" y="5866793"/>
            <a:ext cx="4996116" cy="458004"/>
          </a:xfrm>
          <a:prstGeom prst="rect">
            <a:avLst/>
          </a:prstGeom>
        </p:spPr>
      </p:pic>
    </p:spTree>
    <p:extLst>
      <p:ext uri="{BB962C8B-B14F-4D97-AF65-F5344CB8AC3E}">
        <p14:creationId xmlns:p14="http://schemas.microsoft.com/office/powerpoint/2010/main" val="2269969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p:nvSpPr>
        <p:spPr>
          <a:xfrm>
            <a:off x="0" y="0"/>
            <a:ext cx="12192000" cy="737419"/>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9213" y="2"/>
            <a:ext cx="11269691" cy="73741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689112" y="1460499"/>
            <a:ext cx="108137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03913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p:nvSpPr>
        <p:spPr>
          <a:xfrm>
            <a:off x="0" y="0"/>
            <a:ext cx="4182894" cy="68580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561" y="428017"/>
            <a:ext cx="3540869" cy="590652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91454" y="428017"/>
            <a:ext cx="7017449" cy="5906522"/>
          </a:xfrm>
        </p:spPr>
        <p:txBody>
          <a:bodyPr anchor="ctr"/>
          <a:lstStyle>
            <a:lvl1pPr>
              <a:defRPr sz="2800"/>
            </a:lvl1pPr>
            <a:lvl2pPr>
              <a:defRPr sz="2400"/>
            </a:lvl2pPr>
            <a:lvl3pPr>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13310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p:nvSpPr>
        <p:spPr>
          <a:xfrm>
            <a:off x="0" y="2268535"/>
            <a:ext cx="12192000" cy="3275783"/>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1" y="1709740"/>
            <a:ext cx="105156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3172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p:nvSpPr>
        <p:spPr>
          <a:xfrm>
            <a:off x="0" y="0"/>
            <a:ext cx="12192000" cy="1192696"/>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2797" y="1"/>
            <a:ext cx="10515600" cy="1192696"/>
          </a:xfrm>
        </p:spPr>
        <p:txBody>
          <a:bodyPr/>
          <a:lstStyle/>
          <a:p>
            <a:r>
              <a:rPr lang="en-US"/>
              <a:t>Click to edit Master title style</a:t>
            </a:r>
          </a:p>
        </p:txBody>
      </p:sp>
      <p:sp>
        <p:nvSpPr>
          <p:cNvPr id="3" name="Text Placeholder 2"/>
          <p:cNvSpPr>
            <a:spLocks noGrp="1"/>
          </p:cNvSpPr>
          <p:nvPr>
            <p:ph type="body" idx="1"/>
          </p:nvPr>
        </p:nvSpPr>
        <p:spPr>
          <a:xfrm>
            <a:off x="892799" y="1548641"/>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92799" y="2372553"/>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225210" y="1548641"/>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25210" y="2372553"/>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1732506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5128" y="1"/>
            <a:ext cx="10813776"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5128" y="1460499"/>
            <a:ext cx="108137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6582678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ducate.iowa.gov/higher-ed/cte/perkins-v" TargetMode="External"/><Relationship Id="rId2" Type="http://schemas.openxmlformats.org/officeDocument/2006/relationships/hyperlink" Target="https://www.govinfo.gov/content/pkg/COMPS-3096/pdf/COMPS-3096.pdf" TargetMode="External"/><Relationship Id="rId1" Type="http://schemas.openxmlformats.org/officeDocument/2006/relationships/slideLayout" Target="../slideLayouts/slideLayout2.xml"/><Relationship Id="rId5" Type="http://schemas.openxmlformats.org/officeDocument/2006/relationships/hyperlink" Target="https://cte.ed.gov/accountability" TargetMode="External"/><Relationship Id="rId4" Type="http://schemas.openxmlformats.org/officeDocument/2006/relationships/hyperlink" Target="https://cte.ed.gov/accountability/about-accountabilit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te.ed.gov/accountability/core-indicators"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ason.Crowley@iowa.gov" TargetMode="External"/><Relationship Id="rId2" Type="http://schemas.openxmlformats.org/officeDocument/2006/relationships/hyperlink" Target="mailto:Jeffrey.Fletcher@iowa.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ducate.iowa.gov/pk-12/data/education-statistics/graduation-dropout-rat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ducate.iowa.gov/pk-12/standards/assessment/require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ducate.iowa.gov/pk-12/standards/assessment/required"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ducateiowa.gov/sites/files/ed/documents/2019-09-12%20Statewide%20Assessment.pdf" TargetMode="External"/><Relationship Id="rId2" Type="http://schemas.openxmlformats.org/officeDocument/2006/relationships/hyperlink" Target="https://educate.iowa.gov/pk-12/standards/assessment/required"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25BDC-0F57-4E54-A505-84E87A676A9D}"/>
              </a:ext>
            </a:extLst>
          </p:cNvPr>
          <p:cNvSpPr>
            <a:spLocks noGrp="1"/>
          </p:cNvSpPr>
          <p:nvPr>
            <p:ph type="title"/>
          </p:nvPr>
        </p:nvSpPr>
        <p:spPr>
          <a:xfrm>
            <a:off x="777815" y="116462"/>
            <a:ext cx="10515600" cy="615947"/>
          </a:xfrm>
        </p:spPr>
        <p:txBody>
          <a:bodyPr>
            <a:normAutofit/>
          </a:bodyPr>
          <a:lstStyle/>
          <a:p>
            <a:pPr algn="ctr"/>
            <a:r>
              <a:rPr lang="en-US" sz="1800" dirty="0"/>
              <a:t>SECONDARY PERKINS V SEC. 113. [20 U.S.C. 2323] ACCOUNTABILITY</a:t>
            </a:r>
          </a:p>
        </p:txBody>
      </p:sp>
      <p:sp>
        <p:nvSpPr>
          <p:cNvPr id="3" name="Content Placeholder 2">
            <a:extLst>
              <a:ext uri="{FF2B5EF4-FFF2-40B4-BE49-F238E27FC236}">
                <a16:creationId xmlns:a16="http://schemas.microsoft.com/office/drawing/2014/main" id="{09CEE37F-E74A-442E-A579-E72FE3017FBB}"/>
              </a:ext>
            </a:extLst>
          </p:cNvPr>
          <p:cNvSpPr>
            <a:spLocks noGrp="1"/>
          </p:cNvSpPr>
          <p:nvPr>
            <p:ph idx="1"/>
          </p:nvPr>
        </p:nvSpPr>
        <p:spPr>
          <a:xfrm>
            <a:off x="225005" y="803466"/>
            <a:ext cx="11741989" cy="2060503"/>
          </a:xfrm>
        </p:spPr>
        <p:txBody>
          <a:bodyPr>
            <a:noAutofit/>
          </a:bodyPr>
          <a:lstStyle/>
          <a:p>
            <a:pPr marL="0" indent="0" algn="just">
              <a:lnSpc>
                <a:spcPct val="100000"/>
              </a:lnSpc>
              <a:spcBef>
                <a:spcPts val="0"/>
              </a:spcBef>
              <a:buNone/>
            </a:pPr>
            <a:r>
              <a:rPr lang="en-US" sz="1000" b="1" dirty="0"/>
              <a:t>Career and Technical Education (CTE) </a:t>
            </a:r>
            <a:r>
              <a:rPr lang="en-US" sz="1000" dirty="0"/>
              <a:t>- </a:t>
            </a:r>
            <a:r>
              <a:rPr lang="en-US" sz="1000" dirty="0">
                <a:hlinkClick r:id="rId2"/>
              </a:rPr>
              <a:t>SEC. 3. [20 U.S.C. 2302] DEFINITIONS. </a:t>
            </a:r>
            <a:endParaRPr lang="en-US" sz="1000" b="1" dirty="0"/>
          </a:p>
          <a:p>
            <a:pPr marL="0" indent="0" algn="just">
              <a:lnSpc>
                <a:spcPct val="100000"/>
              </a:lnSpc>
              <a:spcBef>
                <a:spcPts val="0"/>
              </a:spcBef>
              <a:buNone/>
            </a:pPr>
            <a:endParaRPr lang="en-US" sz="1000" dirty="0"/>
          </a:p>
          <a:p>
            <a:pPr marL="0" indent="0" algn="just">
              <a:lnSpc>
                <a:spcPct val="100000"/>
              </a:lnSpc>
              <a:spcBef>
                <a:spcPts val="0"/>
              </a:spcBef>
              <a:buNone/>
            </a:pPr>
            <a:r>
              <a:rPr lang="en-US" sz="1000" b="1" dirty="0"/>
              <a:t>CTE Participant </a:t>
            </a:r>
            <a:r>
              <a:rPr lang="en-US" sz="1000" dirty="0"/>
              <a:t>– A secondary student who has earned 0.5 units within a CTE program (based on unique CIP ID# from the Secondary CTE Reporting Application, SCTERA); </a:t>
            </a:r>
            <a:r>
              <a:rPr lang="en-US" sz="1000" dirty="0">
                <a:hlinkClick r:id="rId3"/>
              </a:rPr>
              <a:t>Iowa Perkins V state plan</a:t>
            </a:r>
            <a:r>
              <a:rPr lang="en-US" sz="1000" dirty="0"/>
              <a:t>.</a:t>
            </a:r>
          </a:p>
          <a:p>
            <a:pPr marL="0" indent="0" algn="just">
              <a:lnSpc>
                <a:spcPct val="100000"/>
              </a:lnSpc>
              <a:spcBef>
                <a:spcPts val="0"/>
              </a:spcBef>
              <a:buNone/>
            </a:pPr>
            <a:endParaRPr lang="en-US" sz="1000" dirty="0"/>
          </a:p>
          <a:p>
            <a:pPr marL="0" indent="0" algn="just">
              <a:lnSpc>
                <a:spcPct val="100000"/>
              </a:lnSpc>
              <a:spcBef>
                <a:spcPts val="0"/>
              </a:spcBef>
              <a:buNone/>
            </a:pPr>
            <a:r>
              <a:rPr lang="en-US" sz="1000" b="1" dirty="0"/>
              <a:t>CTE Concentrator </a:t>
            </a:r>
            <a:r>
              <a:rPr lang="en-US" sz="1000" dirty="0"/>
              <a:t>– A secondary student who has earned two (2.0) or more units within a CTE program (based on unique CIP ID# from the Secondary CTE reporting application); </a:t>
            </a:r>
            <a:r>
              <a:rPr lang="en-US" sz="1000" dirty="0">
                <a:hlinkClick r:id="rId3"/>
              </a:rPr>
              <a:t>Iowa Perkins V state plan</a:t>
            </a:r>
            <a:r>
              <a:rPr lang="en-US" sz="1000" dirty="0"/>
              <a:t>.</a:t>
            </a:r>
          </a:p>
          <a:p>
            <a:pPr marL="0" indent="0" algn="just">
              <a:lnSpc>
                <a:spcPct val="100000"/>
              </a:lnSpc>
              <a:spcBef>
                <a:spcPts val="0"/>
              </a:spcBef>
              <a:buNone/>
            </a:pPr>
            <a:endParaRPr lang="en-US" sz="1000" dirty="0"/>
          </a:p>
          <a:p>
            <a:pPr marL="0" indent="0" algn="just">
              <a:lnSpc>
                <a:spcPct val="100000"/>
              </a:lnSpc>
              <a:spcBef>
                <a:spcPts val="0"/>
              </a:spcBef>
              <a:buNone/>
            </a:pPr>
            <a:r>
              <a:rPr lang="en-US" sz="1000" b="1" dirty="0"/>
              <a:t>State Determined Performance Levels (SDPLs) </a:t>
            </a:r>
            <a:r>
              <a:rPr lang="en-US" sz="1000" dirty="0"/>
              <a:t>– Under Perkins V, States [and grant recipients] are required to report annually on core indicators of performance for all CTE concentrators. If a State fails to meet at least 90 percent of the State determined level of performance (SDLP) for any of the core indicators of performance described in 113(b)(2) for all CTE concentrators, the eligible agency shall develop and implement a program improvement plan (that includes an analysis of the performance disparities or gaps identified under section 113(b)(3)(C)(ii)(II). </a:t>
            </a:r>
          </a:p>
          <a:p>
            <a:pPr marL="0" indent="0" algn="just">
              <a:lnSpc>
                <a:spcPct val="100000"/>
              </a:lnSpc>
              <a:spcBef>
                <a:spcPts val="0"/>
              </a:spcBef>
              <a:buNone/>
            </a:pPr>
            <a:endParaRPr lang="en-US" sz="1000" b="1" dirty="0">
              <a:solidFill>
                <a:srgbClr val="0563C1"/>
              </a:solidFill>
              <a:hlinkClick r:id="rId4">
                <a:extLst>
                  <a:ext uri="{A12FA001-AC4F-418D-AE19-62706E023703}">
                    <ahyp:hlinkClr xmlns:ahyp="http://schemas.microsoft.com/office/drawing/2018/hyperlinkcolor" val="tx"/>
                  </a:ext>
                </a:extLst>
              </a:hlinkClick>
            </a:endParaRPr>
          </a:p>
          <a:p>
            <a:pPr marL="0" indent="0" algn="just">
              <a:lnSpc>
                <a:spcPct val="100000"/>
              </a:lnSpc>
              <a:spcBef>
                <a:spcPts val="0"/>
              </a:spcBef>
              <a:buNone/>
            </a:pPr>
            <a:r>
              <a:rPr lang="en-US" sz="1000" dirty="0"/>
              <a:t>References:</a:t>
            </a:r>
            <a:endParaRPr lang="en-US" sz="1000" dirty="0">
              <a:hlinkClick r:id="rId4">
                <a:extLst>
                  <a:ext uri="{A12FA001-AC4F-418D-AE19-62706E023703}">
                    <ahyp:hlinkClr xmlns:ahyp="http://schemas.microsoft.com/office/drawing/2018/hyperlinkcolor" val="tx"/>
                  </a:ext>
                </a:extLst>
              </a:hlinkClick>
            </a:endParaRPr>
          </a:p>
          <a:p>
            <a:pPr marL="0" indent="0">
              <a:lnSpc>
                <a:spcPct val="100000"/>
              </a:lnSpc>
              <a:spcBef>
                <a:spcPts val="0"/>
              </a:spcBef>
              <a:buNone/>
            </a:pPr>
            <a:r>
              <a:rPr lang="en-US" sz="1000" dirty="0"/>
              <a:t>U.S. Department of Education, Office of Career, Technical, and Adult Education. (2026). </a:t>
            </a:r>
            <a:r>
              <a:rPr lang="en-US" sz="1000" i="1" dirty="0"/>
              <a:t>About accountability</a:t>
            </a:r>
            <a:r>
              <a:rPr lang="en-US" sz="1000" dirty="0"/>
              <a:t>. Perkins Collaborative Resource Network. </a:t>
            </a:r>
            <a:r>
              <a:rPr lang="en-US" sz="1000" dirty="0">
                <a:hlinkClick r:id="rId5"/>
              </a:rPr>
              <a:t>https://cte.ed.gov/accountability</a:t>
            </a:r>
            <a:endParaRPr lang="en-US" sz="1000" dirty="0"/>
          </a:p>
        </p:txBody>
      </p:sp>
      <p:graphicFrame>
        <p:nvGraphicFramePr>
          <p:cNvPr id="4" name="Table 3">
            <a:extLst>
              <a:ext uri="{FF2B5EF4-FFF2-40B4-BE49-F238E27FC236}">
                <a16:creationId xmlns:a16="http://schemas.microsoft.com/office/drawing/2014/main" id="{E5980A6A-4249-6D5D-9B78-1A42B703EF60}"/>
              </a:ext>
            </a:extLst>
          </p:cNvPr>
          <p:cNvGraphicFramePr>
            <a:graphicFrameLocks noGrp="1"/>
          </p:cNvGraphicFramePr>
          <p:nvPr>
            <p:extLst>
              <p:ext uri="{D42A27DB-BD31-4B8C-83A1-F6EECF244321}">
                <p14:modId xmlns:p14="http://schemas.microsoft.com/office/powerpoint/2010/main" val="3345618160"/>
              </p:ext>
            </p:extLst>
          </p:nvPr>
        </p:nvGraphicFramePr>
        <p:xfrm>
          <a:off x="225005" y="3366490"/>
          <a:ext cx="11741988" cy="3362348"/>
        </p:xfrm>
        <a:graphic>
          <a:graphicData uri="http://schemas.openxmlformats.org/drawingml/2006/table">
            <a:tbl>
              <a:tblPr firstRow="1" bandRow="1" bandCol="1">
                <a:tableStyleId>{69012ECD-51FC-41F1-AA8D-1B2483CD663E}</a:tableStyleId>
              </a:tblPr>
              <a:tblGrid>
                <a:gridCol w="4108104">
                  <a:extLst>
                    <a:ext uri="{9D8B030D-6E8A-4147-A177-3AD203B41FA5}">
                      <a16:colId xmlns:a16="http://schemas.microsoft.com/office/drawing/2014/main" val="1896968948"/>
                    </a:ext>
                  </a:extLst>
                </a:gridCol>
                <a:gridCol w="856433">
                  <a:extLst>
                    <a:ext uri="{9D8B030D-6E8A-4147-A177-3AD203B41FA5}">
                      <a16:colId xmlns:a16="http://schemas.microsoft.com/office/drawing/2014/main" val="2314759983"/>
                    </a:ext>
                  </a:extLst>
                </a:gridCol>
                <a:gridCol w="664522">
                  <a:extLst>
                    <a:ext uri="{9D8B030D-6E8A-4147-A177-3AD203B41FA5}">
                      <a16:colId xmlns:a16="http://schemas.microsoft.com/office/drawing/2014/main" val="2034435052"/>
                    </a:ext>
                  </a:extLst>
                </a:gridCol>
                <a:gridCol w="884476">
                  <a:extLst>
                    <a:ext uri="{9D8B030D-6E8A-4147-A177-3AD203B41FA5}">
                      <a16:colId xmlns:a16="http://schemas.microsoft.com/office/drawing/2014/main" val="4237365705"/>
                    </a:ext>
                  </a:extLst>
                </a:gridCol>
                <a:gridCol w="1799832">
                  <a:extLst>
                    <a:ext uri="{9D8B030D-6E8A-4147-A177-3AD203B41FA5}">
                      <a16:colId xmlns:a16="http://schemas.microsoft.com/office/drawing/2014/main" val="2969131347"/>
                    </a:ext>
                  </a:extLst>
                </a:gridCol>
                <a:gridCol w="690192">
                  <a:extLst>
                    <a:ext uri="{9D8B030D-6E8A-4147-A177-3AD203B41FA5}">
                      <a16:colId xmlns:a16="http://schemas.microsoft.com/office/drawing/2014/main" val="1321794220"/>
                    </a:ext>
                  </a:extLst>
                </a:gridCol>
                <a:gridCol w="1047554">
                  <a:extLst>
                    <a:ext uri="{9D8B030D-6E8A-4147-A177-3AD203B41FA5}">
                      <a16:colId xmlns:a16="http://schemas.microsoft.com/office/drawing/2014/main" val="244373696"/>
                    </a:ext>
                  </a:extLst>
                </a:gridCol>
                <a:gridCol w="697440">
                  <a:extLst>
                    <a:ext uri="{9D8B030D-6E8A-4147-A177-3AD203B41FA5}">
                      <a16:colId xmlns:a16="http://schemas.microsoft.com/office/drawing/2014/main" val="600461498"/>
                    </a:ext>
                  </a:extLst>
                </a:gridCol>
                <a:gridCol w="993435">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p>
                    <a:p>
                      <a:pPr marL="191135" marR="0" indent="-109855" algn="ctr">
                        <a:spcBef>
                          <a:spcPts val="0"/>
                        </a:spcBef>
                        <a:spcAft>
                          <a:spcPts val="0"/>
                        </a:spcAft>
                      </a:pP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3389">
                <a:tc>
                  <a:txBody>
                    <a:bodyPr/>
                    <a:lstStyle/>
                    <a:p>
                      <a:pPr marL="37465" marR="638810">
                        <a:spcBef>
                          <a:spcPts val="295"/>
                        </a:spcBef>
                        <a:spcAft>
                          <a:spcPts val="0"/>
                        </a:spcAft>
                      </a:pPr>
                      <a:r>
                        <a:rPr lang="en-US" sz="1000" dirty="0">
                          <a:latin typeface="Arial" panose="020B0604020202020204" pitchFamily="34" charset="0"/>
                          <a:cs typeface="Arial" panose="020B0604020202020204" pitchFamily="34" charset="0"/>
                        </a:rPr>
                        <a:t>1S1: Four-year Graduation Rate</a:t>
                      </a:r>
                    </a:p>
                  </a:txBody>
                  <a:tcPr marL="0" marR="0" marT="0" marB="0" anchor="ctr"/>
                </a:tc>
                <a:tc>
                  <a:txBody>
                    <a:bodyPr/>
                    <a:lstStyle/>
                    <a:p>
                      <a:pPr marL="8255"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94.86%</a:t>
                      </a:r>
                    </a:p>
                  </a:txBody>
                  <a:tcPr marL="0" marR="0" marT="0" marB="0" anchor="ctr"/>
                </a:tc>
                <a:tc>
                  <a:txBody>
                    <a:bodyPr/>
                    <a:lstStyle/>
                    <a:p>
                      <a:pPr marL="7620" marR="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92.58%</a:t>
                      </a:r>
                    </a:p>
                  </a:txBody>
                  <a:tcPr marL="0" marR="0" marT="0" marB="0" anchor="ctr"/>
                </a:tc>
                <a:tc>
                  <a:txBody>
                    <a:bodyPr/>
                    <a:lstStyle/>
                    <a:p>
                      <a:pPr marL="10160" marR="190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94.00%</a:t>
                      </a:r>
                    </a:p>
                  </a:txBody>
                  <a:tcPr marL="0" marR="0" marT="0" marB="0" anchor="ctr"/>
                </a:tc>
                <a:tc>
                  <a:txBody>
                    <a:bodyPr/>
                    <a:lstStyle/>
                    <a:p>
                      <a:pPr marL="10795" marR="571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95.00%</a:t>
                      </a:r>
                    </a:p>
                  </a:txBody>
                  <a:tcPr marL="0" marR="0" marT="0" marB="0" anchor="ctr"/>
                </a:tc>
                <a:tc>
                  <a:txBody>
                    <a:bodyPr/>
                    <a:lstStyle/>
                    <a:p>
                      <a:pPr marL="10160" marR="317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96.00%</a:t>
                      </a:r>
                    </a:p>
                  </a:txBody>
                  <a:tcPr marL="0" marR="0" marT="0" marB="0" anchor="ctr"/>
                </a:tc>
                <a:tc>
                  <a:txBody>
                    <a:bodyPr/>
                    <a:lstStyle/>
                    <a:p>
                      <a:pPr marL="10795" marR="444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97.00%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98.00%</a:t>
                      </a:r>
                    </a:p>
                  </a:txBody>
                  <a:tcPr marL="0" marR="0" marT="0" marB="0" anchor="ctr"/>
                </a:tc>
                <a:extLst>
                  <a:ext uri="{0D108BD9-81ED-4DB2-BD59-A6C34878D82A}">
                    <a16:rowId xmlns:a16="http://schemas.microsoft.com/office/drawing/2014/main" val="1075214490"/>
                  </a:ext>
                </a:extLst>
              </a:tr>
              <a:tr h="363389">
                <a:tc>
                  <a:txBody>
                    <a:bodyPr/>
                    <a:lstStyle/>
                    <a:p>
                      <a:pPr marL="37465" marR="264160">
                        <a:spcBef>
                          <a:spcPts val="305"/>
                        </a:spcBef>
                        <a:spcAft>
                          <a:spcPts val="0"/>
                        </a:spcAft>
                      </a:pPr>
                      <a:r>
                        <a:rPr lang="en-US" sz="1000" dirty="0">
                          <a:latin typeface="Arial" panose="020B0604020202020204" pitchFamily="34" charset="0"/>
                          <a:cs typeface="Arial" panose="020B0604020202020204" pitchFamily="34" charset="0"/>
                        </a:rPr>
                        <a:t>2S1: Academic Proficiency in Reading/Language Arts</a:t>
                      </a:r>
                    </a:p>
                  </a:txBody>
                  <a:tcPr marL="0" marR="0" marT="0" marB="0" anchor="ctr"/>
                </a:tc>
                <a:tc>
                  <a:txBody>
                    <a:bodyPr/>
                    <a:lstStyle/>
                    <a:p>
                      <a:pPr marL="8255"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69.36%</a:t>
                      </a:r>
                    </a:p>
                  </a:txBody>
                  <a:tcPr marL="0" marR="0" marT="0" marB="0" anchor="ctr"/>
                </a:tc>
                <a:tc>
                  <a:txBody>
                    <a:bodyPr/>
                    <a:lstStyle/>
                    <a:p>
                      <a:pPr marL="7620" marR="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66.75%</a:t>
                      </a:r>
                    </a:p>
                  </a:txBody>
                  <a:tcPr marL="0" marR="0" marT="0" marB="0" anchor="ctr"/>
                </a:tc>
                <a:tc>
                  <a:txBody>
                    <a:bodyPr/>
                    <a:lstStyle/>
                    <a:p>
                      <a:pPr marL="10160" marR="190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69.38%</a:t>
                      </a:r>
                    </a:p>
                  </a:txBody>
                  <a:tcPr marL="0" marR="0" marT="0" marB="0" anchor="ctr"/>
                </a:tc>
                <a:tc>
                  <a:txBody>
                    <a:bodyPr/>
                    <a:lstStyle/>
                    <a:p>
                      <a:pPr marL="10795" marR="571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70.38%</a:t>
                      </a:r>
                    </a:p>
                  </a:txBody>
                  <a:tcPr marL="0" marR="0" marT="0" marB="0" anchor="ctr"/>
                </a:tc>
                <a:tc>
                  <a:txBody>
                    <a:bodyPr/>
                    <a:lstStyle/>
                    <a:p>
                      <a:pPr marL="10160" marR="317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71.38%</a:t>
                      </a:r>
                    </a:p>
                  </a:txBody>
                  <a:tcPr marL="0" marR="0" marT="0" marB="0" anchor="ctr"/>
                </a:tc>
                <a:tc>
                  <a:txBody>
                    <a:bodyPr/>
                    <a:lstStyle/>
                    <a:p>
                      <a:pPr marL="10795" marR="444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72.38%</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73.38%</a:t>
                      </a:r>
                    </a:p>
                  </a:txBody>
                  <a:tcPr marL="0" marR="0" marT="0" marB="0" anchor="ctr"/>
                </a:tc>
                <a:extLst>
                  <a:ext uri="{0D108BD9-81ED-4DB2-BD59-A6C34878D82A}">
                    <a16:rowId xmlns:a16="http://schemas.microsoft.com/office/drawing/2014/main" val="1794626987"/>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2S2: Academic Proficiency in Mathematics</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68.57%</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61.75%</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66.19%</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69.57%</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70.57%</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71.57%</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72.57%</a:t>
                      </a:r>
                    </a:p>
                  </a:txBody>
                  <a:tcPr marL="0" marR="0" marT="0" marB="0" anchor="ctr"/>
                </a:tc>
                <a:extLst>
                  <a:ext uri="{0D108BD9-81ED-4DB2-BD59-A6C34878D82A}">
                    <a16:rowId xmlns:a16="http://schemas.microsoft.com/office/drawing/2014/main" val="3438059749"/>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2S3: Academic Proficiency in Science</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64.35%</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58.00%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65.86%</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66.86%</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67.86%</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68.86%</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69.86%</a:t>
                      </a:r>
                    </a:p>
                  </a:txBody>
                  <a:tcPr marL="0" marR="0" marT="0" marB="0" anchor="ctr"/>
                </a:tc>
                <a:extLst>
                  <a:ext uri="{0D108BD9-81ED-4DB2-BD59-A6C34878D82A}">
                    <a16:rowId xmlns:a16="http://schemas.microsoft.com/office/drawing/2014/main" val="2815480416"/>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3S1: Post-Program Placement</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89.96%</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89.09%</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90.03%</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91.03%</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92.03%</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93.03%</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34.03%</a:t>
                      </a:r>
                    </a:p>
                  </a:txBody>
                  <a:tcPr marL="0" marR="0" marT="0" marB="0" anchor="ctr"/>
                </a:tc>
                <a:extLst>
                  <a:ext uri="{0D108BD9-81ED-4DB2-BD59-A6C34878D82A}">
                    <a16:rowId xmlns:a16="http://schemas.microsoft.com/office/drawing/2014/main" val="36765491"/>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4S1: Non-traditional Program Concentration</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25.36%</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14.60%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+ 0.10%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27.19%</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27.20%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27.30%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27.40%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27.50%</a:t>
                      </a:r>
                    </a:p>
                  </a:txBody>
                  <a:tcPr marL="0" marR="0" marT="0" marB="0" anchor="ctr"/>
                </a:tc>
                <a:extLst>
                  <a:ext uri="{0D108BD9-81ED-4DB2-BD59-A6C34878D82A}">
                    <a16:rowId xmlns:a16="http://schemas.microsoft.com/office/drawing/2014/main" val="225369402"/>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5S1: Program Quality – Attained Recognized Postsecondary Credential</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NA</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10.00%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+ 5.00%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4.00%</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15.00%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20.00%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25.00%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30.00%</a:t>
                      </a:r>
                    </a:p>
                  </a:txBody>
                  <a:tcPr marL="0" marR="0" marT="0" marB="0" anchor="ctr"/>
                </a:tc>
                <a:extLst>
                  <a:ext uri="{0D108BD9-81ED-4DB2-BD59-A6C34878D82A}">
                    <a16:rowId xmlns:a16="http://schemas.microsoft.com/office/drawing/2014/main" val="193317406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5S3: Program Quality – Participated in Work-Based Learning</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31.62%</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+ 3.00%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26.73%</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45.00%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48.00%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54.00%</a:t>
                      </a:r>
                    </a:p>
                  </a:txBody>
                  <a:tcPr marL="0" marR="0" marT="0" marB="0" anchor="ctr"/>
                </a:tc>
                <a:extLst>
                  <a:ext uri="{0D108BD9-81ED-4DB2-BD59-A6C34878D82A}">
                    <a16:rowId xmlns:a16="http://schemas.microsoft.com/office/drawing/2014/main" val="4095666189"/>
                  </a:ext>
                </a:extLst>
              </a:tr>
            </a:tbl>
          </a:graphicData>
        </a:graphic>
      </p:graphicFrame>
      <p:sp>
        <p:nvSpPr>
          <p:cNvPr id="7" name="TextBox 6">
            <a:extLst>
              <a:ext uri="{FF2B5EF4-FFF2-40B4-BE49-F238E27FC236}">
                <a16:creationId xmlns:a16="http://schemas.microsoft.com/office/drawing/2014/main" id="{0AC67F25-59C4-7072-7E25-F9E49440119F}"/>
              </a:ext>
            </a:extLst>
          </p:cNvPr>
          <p:cNvSpPr txBox="1"/>
          <p:nvPr/>
        </p:nvSpPr>
        <p:spPr>
          <a:xfrm>
            <a:off x="353683" y="2890649"/>
            <a:ext cx="11363864"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State Determined Performance Levels (SDPLs)</a:t>
            </a:r>
          </a:p>
        </p:txBody>
      </p:sp>
    </p:spTree>
    <p:extLst>
      <p:ext uri="{BB962C8B-B14F-4D97-AF65-F5344CB8AC3E}">
        <p14:creationId xmlns:p14="http://schemas.microsoft.com/office/powerpoint/2010/main" val="839877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04DC-2A22-4ED6-92AD-7A7F0D8020FD}"/>
              </a:ext>
            </a:extLst>
          </p:cNvPr>
          <p:cNvSpPr>
            <a:spLocks noGrp="1"/>
          </p:cNvSpPr>
          <p:nvPr>
            <p:ph type="title"/>
          </p:nvPr>
        </p:nvSpPr>
        <p:spPr>
          <a:xfrm>
            <a:off x="1764066" y="171939"/>
            <a:ext cx="8652029" cy="425987"/>
          </a:xfrm>
        </p:spPr>
        <p:txBody>
          <a:bodyPr>
            <a:noAutofit/>
          </a:bodyPr>
          <a:lstStyle/>
          <a:p>
            <a:pPr algn="ctr"/>
            <a:r>
              <a:rPr lang="en-US" sz="2400" dirty="0"/>
              <a:t>*2S1, 2S2, 2S3 Specific Business Rules</a:t>
            </a:r>
          </a:p>
        </p:txBody>
      </p:sp>
      <p:pic>
        <p:nvPicPr>
          <p:cNvPr id="2058" name="Rectangle 6" descr="this is a snapshot showing the detailed methodology/querying for the three academic proficiency measures in common with ESSA however, analysis is specific to Perkins V.">
            <a:extLst>
              <a:ext uri="{FF2B5EF4-FFF2-40B4-BE49-F238E27FC236}">
                <a16:creationId xmlns:a16="http://schemas.microsoft.com/office/drawing/2014/main" id="{69976D73-CF89-42BE-9BBC-6B1E9EC70DC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3425" y="106064050"/>
            <a:ext cx="40489188" cy="148066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C0DE114F-02D2-4C26-BDB1-6586FC15C0A1}"/>
              </a:ext>
            </a:extLst>
          </p:cNvPr>
          <p:cNvGraphicFramePr>
            <a:graphicFrameLocks noGrp="1"/>
          </p:cNvGraphicFramePr>
          <p:nvPr>
            <p:extLst>
              <p:ext uri="{D42A27DB-BD31-4B8C-83A1-F6EECF244321}">
                <p14:modId xmlns:p14="http://schemas.microsoft.com/office/powerpoint/2010/main" val="3683192343"/>
              </p:ext>
            </p:extLst>
          </p:nvPr>
        </p:nvGraphicFramePr>
        <p:xfrm>
          <a:off x="230819" y="5390530"/>
          <a:ext cx="11718525" cy="1372249"/>
        </p:xfrm>
        <a:graphic>
          <a:graphicData uri="http://schemas.openxmlformats.org/drawingml/2006/table">
            <a:tbl>
              <a:tblPr firstRow="1" bandRow="1">
                <a:tableStyleId>{5C22544A-7EE6-4342-B048-85BDC9FD1C3A}</a:tableStyleId>
              </a:tblPr>
              <a:tblGrid>
                <a:gridCol w="1500327">
                  <a:extLst>
                    <a:ext uri="{9D8B030D-6E8A-4147-A177-3AD203B41FA5}">
                      <a16:colId xmlns:a16="http://schemas.microsoft.com/office/drawing/2014/main" val="2180633565"/>
                    </a:ext>
                  </a:extLst>
                </a:gridCol>
                <a:gridCol w="10218198">
                  <a:extLst>
                    <a:ext uri="{9D8B030D-6E8A-4147-A177-3AD203B41FA5}">
                      <a16:colId xmlns:a16="http://schemas.microsoft.com/office/drawing/2014/main" val="2965393243"/>
                    </a:ext>
                  </a:extLst>
                </a:gridCol>
              </a:tblGrid>
              <a:tr h="199678">
                <a:tc>
                  <a:txBody>
                    <a:bodyPr/>
                    <a:lstStyle/>
                    <a:p>
                      <a:r>
                        <a:rPr lang="en-US" sz="1100" dirty="0">
                          <a:latin typeface="Arial" panose="020B0604020202020204" pitchFamily="34" charset="0"/>
                          <a:cs typeface="Arial" panose="020B0604020202020204" pitchFamily="34" charset="0"/>
                        </a:rPr>
                        <a:t>Performance Level</a:t>
                      </a:r>
                    </a:p>
                  </a:txBody>
                  <a:tcPr/>
                </a:tc>
                <a:tc>
                  <a:txBody>
                    <a:bodyPr/>
                    <a:lstStyle/>
                    <a:p>
                      <a:r>
                        <a:rPr lang="en-US" sz="1100" dirty="0">
                          <a:latin typeface="Arial" panose="020B0604020202020204" pitchFamily="34" charset="0"/>
                          <a:cs typeface="Arial" panose="020B0604020202020204" pitchFamily="34" charset="0"/>
                        </a:rPr>
                        <a:t>Policy Level Descriptions</a:t>
                      </a:r>
                    </a:p>
                  </a:txBody>
                  <a:tcPr/>
                </a:tc>
                <a:extLst>
                  <a:ext uri="{0D108BD9-81ED-4DB2-BD59-A6C34878D82A}">
                    <a16:rowId xmlns:a16="http://schemas.microsoft.com/office/drawing/2014/main" val="2439531377"/>
                  </a:ext>
                </a:extLst>
              </a:tr>
              <a:tr h="275363">
                <a:tc>
                  <a:txBody>
                    <a:bodyPr/>
                    <a:lstStyle/>
                    <a:p>
                      <a:r>
                        <a:rPr lang="en-US" sz="1100" b="1" i="1" dirty="0">
                          <a:latin typeface="Arial" panose="020B0604020202020204" pitchFamily="34" charset="0"/>
                          <a:cs typeface="Arial" panose="020B0604020202020204" pitchFamily="34" charset="0"/>
                        </a:rPr>
                        <a:t>Advanced</a:t>
                      </a:r>
                    </a:p>
                  </a:txBody>
                  <a:tcPr anchor="ctr"/>
                </a:tc>
                <a:tc>
                  <a:txBody>
                    <a:bodyPr/>
                    <a:lstStyle/>
                    <a:p>
                      <a:r>
                        <a:rPr lang="en-US" sz="1100" dirty="0">
                          <a:latin typeface="Arial" panose="020B0604020202020204" pitchFamily="34" charset="0"/>
                          <a:cs typeface="Arial" panose="020B0604020202020204" pitchFamily="34" charset="0"/>
                        </a:rPr>
                        <a:t>Students performing at the Advanced level demonstrate thorough competency over the knowledge, skills, and abilities that meet the requirements for their grade level associated with academic readiness for college and careers in the subject area.</a:t>
                      </a:r>
                    </a:p>
                  </a:txBody>
                  <a:tcPr anchor="ctr"/>
                </a:tc>
                <a:extLst>
                  <a:ext uri="{0D108BD9-81ED-4DB2-BD59-A6C34878D82A}">
                    <a16:rowId xmlns:a16="http://schemas.microsoft.com/office/drawing/2014/main" val="4131589660"/>
                  </a:ext>
                </a:extLst>
              </a:tr>
              <a:tr h="275363">
                <a:tc>
                  <a:txBody>
                    <a:bodyPr/>
                    <a:lstStyle/>
                    <a:p>
                      <a:r>
                        <a:rPr lang="en-US" sz="1100" b="1" i="1" dirty="0">
                          <a:latin typeface="Arial" panose="020B0604020202020204" pitchFamily="34" charset="0"/>
                          <a:cs typeface="Arial" panose="020B0604020202020204" pitchFamily="34" charset="0"/>
                        </a:rPr>
                        <a:t>Proficient</a:t>
                      </a:r>
                    </a:p>
                  </a:txBody>
                  <a:tcPr anchor="ctr"/>
                </a:tc>
                <a:tc>
                  <a:txBody>
                    <a:bodyPr/>
                    <a:lstStyle/>
                    <a:p>
                      <a:r>
                        <a:rPr lang="en-US" sz="1100" dirty="0">
                          <a:latin typeface="Arial" panose="020B0604020202020204" pitchFamily="34" charset="0"/>
                          <a:cs typeface="Arial" panose="020B0604020202020204" pitchFamily="34" charset="0"/>
                        </a:rPr>
                        <a:t>Students performing at the proficient level demonstrate adequate competency over the knowledge, skills, and abilities that met the requirements for their grade level associated with academic readiness for college and careers in the subject area.</a:t>
                      </a:r>
                    </a:p>
                  </a:txBody>
                  <a:tcPr anchor="ctr"/>
                </a:tc>
                <a:extLst>
                  <a:ext uri="{0D108BD9-81ED-4DB2-BD59-A6C34878D82A}">
                    <a16:rowId xmlns:a16="http://schemas.microsoft.com/office/drawing/2014/main" val="2160355844"/>
                  </a:ext>
                </a:extLst>
              </a:tr>
              <a:tr h="259729">
                <a:tc>
                  <a:txBody>
                    <a:bodyPr/>
                    <a:lstStyle/>
                    <a:p>
                      <a:r>
                        <a:rPr lang="en-US" sz="1100" b="1" i="1" dirty="0">
                          <a:latin typeface="Arial" panose="020B0604020202020204" pitchFamily="34" charset="0"/>
                          <a:cs typeface="Arial" panose="020B0604020202020204" pitchFamily="34" charset="0"/>
                        </a:rPr>
                        <a:t>Not-Yet-Proficient</a:t>
                      </a:r>
                    </a:p>
                  </a:txBody>
                  <a:tcPr anchor="ctr"/>
                </a:tc>
                <a:tc>
                  <a:txBody>
                    <a:bodyPr/>
                    <a:lstStyle/>
                    <a:p>
                      <a:r>
                        <a:rPr lang="en-US" sz="1100" dirty="0">
                          <a:latin typeface="Arial" panose="020B0604020202020204" pitchFamily="34" charset="0"/>
                          <a:cs typeface="Arial" panose="020B0604020202020204" pitchFamily="34" charset="0"/>
                        </a:rPr>
                        <a:t>Students performing at the not-yet-proficient level have not yet demonstrated the knowledge and skills to be classified as Proficient.</a:t>
                      </a:r>
                    </a:p>
                  </a:txBody>
                  <a:tcPr anchor="ctr"/>
                </a:tc>
                <a:extLst>
                  <a:ext uri="{0D108BD9-81ED-4DB2-BD59-A6C34878D82A}">
                    <a16:rowId xmlns:a16="http://schemas.microsoft.com/office/drawing/2014/main" val="3442035352"/>
                  </a:ext>
                </a:extLst>
              </a:tr>
            </a:tbl>
          </a:graphicData>
        </a:graphic>
      </p:graphicFrame>
      <p:pic>
        <p:nvPicPr>
          <p:cNvPr id="3" name="Picture 2">
            <a:extLst>
              <a:ext uri="{FF2B5EF4-FFF2-40B4-BE49-F238E27FC236}">
                <a16:creationId xmlns:a16="http://schemas.microsoft.com/office/drawing/2014/main" id="{77604F5C-25D8-4650-98E5-F9F9B0DD46E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41425" y="882546"/>
            <a:ext cx="11309149" cy="4361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48217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04DC-2A22-4ED6-92AD-7A7F0D8020FD}"/>
              </a:ext>
            </a:extLst>
          </p:cNvPr>
          <p:cNvSpPr>
            <a:spLocks noGrp="1"/>
          </p:cNvSpPr>
          <p:nvPr>
            <p:ph type="title"/>
          </p:nvPr>
        </p:nvSpPr>
        <p:spPr>
          <a:xfrm>
            <a:off x="441426" y="171939"/>
            <a:ext cx="11309148" cy="425987"/>
          </a:xfrm>
        </p:spPr>
        <p:txBody>
          <a:bodyPr>
            <a:noAutofit/>
          </a:bodyPr>
          <a:lstStyle/>
          <a:p>
            <a:pPr algn="ctr"/>
            <a:r>
              <a:rPr lang="en-US" sz="1800" dirty="0"/>
              <a:t>SPECIAL POPULATIONS – PERKINS V SEC. 113. [20 U.S.C. 2323] ACCOUNTABILITY</a:t>
            </a:r>
          </a:p>
        </p:txBody>
      </p:sp>
      <p:pic>
        <p:nvPicPr>
          <p:cNvPr id="2058" name="Rectangle 6">
            <a:extLst>
              <a:ext uri="{FF2B5EF4-FFF2-40B4-BE49-F238E27FC236}">
                <a16:creationId xmlns:a16="http://schemas.microsoft.com/office/drawing/2014/main" id="{69976D73-CF89-42BE-9BBC-6B1E9EC70DCB}"/>
              </a:ext>
              <a:ext uri="{C183D7F6-B498-43B3-948B-1728B52AA6E4}">
                <adec:decorative xmlns:adec="http://schemas.microsoft.com/office/drawing/2017/decorative" val="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53425" y="106064050"/>
            <a:ext cx="40489188" cy="148066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C42EDCFD-9CF2-6057-896A-68EB83186659}"/>
              </a:ext>
            </a:extLst>
          </p:cNvPr>
          <p:cNvGraphicFramePr>
            <a:graphicFrameLocks noGrp="1"/>
          </p:cNvGraphicFramePr>
          <p:nvPr>
            <p:extLst>
              <p:ext uri="{D42A27DB-BD31-4B8C-83A1-F6EECF244321}">
                <p14:modId xmlns:p14="http://schemas.microsoft.com/office/powerpoint/2010/main" val="1614808580"/>
              </p:ext>
            </p:extLst>
          </p:nvPr>
        </p:nvGraphicFramePr>
        <p:xfrm>
          <a:off x="276045" y="862642"/>
          <a:ext cx="11680166" cy="5736570"/>
        </p:xfrm>
        <a:graphic>
          <a:graphicData uri="http://schemas.openxmlformats.org/drawingml/2006/table">
            <a:tbl>
              <a:tblPr firstRow="1" bandRow="1">
                <a:tableStyleId>{9D7B26C5-4107-4FEC-AEDC-1716B250A1EF}</a:tableStyleId>
              </a:tblPr>
              <a:tblGrid>
                <a:gridCol w="11680166">
                  <a:extLst>
                    <a:ext uri="{9D8B030D-6E8A-4147-A177-3AD203B41FA5}">
                      <a16:colId xmlns:a16="http://schemas.microsoft.com/office/drawing/2014/main" val="2040164451"/>
                    </a:ext>
                  </a:extLst>
                </a:gridCol>
              </a:tblGrid>
              <a:tr h="464735">
                <a:tc>
                  <a:txBody>
                    <a:bodyPr/>
                    <a:lstStyle/>
                    <a:p>
                      <a:pPr lvl="1" algn="l" fontAlgn="ctr"/>
                      <a:r>
                        <a:rPr lang="en-US" sz="1200" u="sng" strike="noStrike" dirty="0">
                          <a:solidFill>
                            <a:schemeClr val="accent1"/>
                          </a:solidFill>
                          <a:effectLst/>
                          <a:hlinkClick r:id="rId3">
                            <a:extLst>
                              <a:ext uri="{A12FA001-AC4F-418D-AE19-62706E023703}">
                                <ahyp:hlinkClr xmlns:ahyp="http://schemas.microsoft.com/office/drawing/2018/hyperlinkcolor" val="tx"/>
                              </a:ext>
                            </a:extLst>
                          </a:hlinkClick>
                        </a:rPr>
                        <a:t>Perkins V Special Populations Definitions:</a:t>
                      </a:r>
                      <a:endParaRPr lang="en-US" sz="1200" b="1" i="0" u="sng" strike="noStrike" dirty="0">
                        <a:solidFill>
                          <a:schemeClr val="accent1"/>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1199926662"/>
                  </a:ext>
                </a:extLst>
              </a:tr>
              <a:tr h="566395">
                <a:tc>
                  <a:txBody>
                    <a:bodyPr/>
                    <a:lstStyle/>
                    <a:p>
                      <a:pPr lvl="1" algn="l" fontAlgn="ctr"/>
                      <a:r>
                        <a:rPr lang="en-US" sz="1200" u="none" strike="noStrike" dirty="0">
                          <a:effectLst/>
                        </a:rPr>
                        <a:t>1. (A) individuals with disabilities;</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969788433"/>
                  </a:ext>
                </a:extLst>
              </a:tr>
              <a:tr h="493780">
                <a:tc>
                  <a:txBody>
                    <a:bodyPr/>
                    <a:lstStyle/>
                    <a:p>
                      <a:pPr lvl="1" algn="l" fontAlgn="ctr"/>
                      <a:r>
                        <a:rPr lang="en-US" sz="1200" u="none" strike="noStrike">
                          <a:effectLst/>
                        </a:rPr>
                        <a:t>2. (B) individuals from economically disadvantaged families, including low-income youth and adults;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196939753"/>
                  </a:ext>
                </a:extLst>
              </a:tr>
              <a:tr h="421166">
                <a:tc>
                  <a:txBody>
                    <a:bodyPr/>
                    <a:lstStyle/>
                    <a:p>
                      <a:pPr lvl="1" algn="l" fontAlgn="ctr"/>
                      <a:r>
                        <a:rPr lang="en-US" sz="1200" u="none" strike="noStrike" dirty="0">
                          <a:effectLst/>
                        </a:rPr>
                        <a:t>3. (C) individuals preparing for non-traditional fields;</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294654851"/>
                  </a:ext>
                </a:extLst>
              </a:tr>
              <a:tr h="421166">
                <a:tc>
                  <a:txBody>
                    <a:bodyPr/>
                    <a:lstStyle/>
                    <a:p>
                      <a:pPr lvl="1" algn="l" fontAlgn="ctr"/>
                      <a:r>
                        <a:rPr lang="en-US" sz="1200" u="none" strike="noStrike" dirty="0">
                          <a:effectLst/>
                        </a:rPr>
                        <a:t>4. (D) single parents, including single pregnant women;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2486849602"/>
                  </a:ext>
                </a:extLst>
              </a:tr>
              <a:tr h="421166">
                <a:tc>
                  <a:txBody>
                    <a:bodyPr/>
                    <a:lstStyle/>
                    <a:p>
                      <a:pPr lvl="1" algn="l" fontAlgn="ctr"/>
                      <a:r>
                        <a:rPr lang="en-US" sz="1200" u="none" strike="noStrike">
                          <a:effectLst/>
                        </a:rPr>
                        <a:t>5. (E) out-of-workforce individuals (postsecondary only);</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2400358135"/>
                  </a:ext>
                </a:extLst>
              </a:tr>
              <a:tr h="421166">
                <a:tc>
                  <a:txBody>
                    <a:bodyPr/>
                    <a:lstStyle/>
                    <a:p>
                      <a:pPr lvl="1" algn="l" fontAlgn="ctr"/>
                      <a:r>
                        <a:rPr lang="en-US" sz="1200" u="none" strike="noStrike">
                          <a:effectLst/>
                        </a:rPr>
                        <a:t>6. (F) English learners;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296072349"/>
                  </a:ext>
                </a:extLst>
              </a:tr>
              <a:tr h="421166">
                <a:tc>
                  <a:txBody>
                    <a:bodyPr/>
                    <a:lstStyle/>
                    <a:p>
                      <a:pPr lvl="1" algn="l" fontAlgn="ctr"/>
                      <a:r>
                        <a:rPr lang="en-US" sz="1200" u="none" strike="noStrike">
                          <a:effectLst/>
                        </a:rPr>
                        <a:t>7. (G) homeless individuals described in section 725 of the McKinney-Vento Homeless Assistance Act (42 U.S.C. 11434a);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37146937"/>
                  </a:ext>
                </a:extLst>
              </a:tr>
              <a:tr h="421166">
                <a:tc>
                  <a:txBody>
                    <a:bodyPr/>
                    <a:lstStyle/>
                    <a:p>
                      <a:pPr lvl="1" algn="l" fontAlgn="ctr"/>
                      <a:r>
                        <a:rPr lang="en-US" sz="1200" u="none" strike="noStrike" dirty="0">
                          <a:effectLst/>
                        </a:rPr>
                        <a:t>8. (H) youth who are in, or have aged out of, the foster care system; and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283332310"/>
                  </a:ext>
                </a:extLst>
              </a:tr>
              <a:tr h="421166">
                <a:tc>
                  <a:txBody>
                    <a:bodyPr/>
                    <a:lstStyle/>
                    <a:p>
                      <a:pPr lvl="1" algn="l" fontAlgn="ctr"/>
                      <a:r>
                        <a:rPr lang="en-US" sz="1200" u="none" strike="noStrike" dirty="0">
                          <a:effectLst/>
                        </a:rPr>
                        <a:t>9. (I) youth with a parent who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151894210"/>
                  </a:ext>
                </a:extLst>
              </a:tr>
              <a:tr h="421166">
                <a:tc>
                  <a:txBody>
                    <a:bodyPr/>
                    <a:lstStyle/>
                    <a:p>
                      <a:pPr lvl="1" algn="l" fontAlgn="ctr"/>
                      <a:r>
                        <a:rPr lang="en-US" sz="1200" u="none" strike="noStrike">
                          <a:effectLst/>
                        </a:rPr>
                        <a:t>(i) is a member of the armed forces (as such term is defined in section 101 (a)(4) of title 10, United States Code); and</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03895" marR="6221" marT="6221" marB="0" anchor="ctr"/>
                </a:tc>
                <a:extLst>
                  <a:ext uri="{0D108BD9-81ED-4DB2-BD59-A6C34878D82A}">
                    <a16:rowId xmlns:a16="http://schemas.microsoft.com/office/drawing/2014/main" val="3813801879"/>
                  </a:ext>
                </a:extLst>
              </a:tr>
              <a:tr h="421166">
                <a:tc>
                  <a:txBody>
                    <a:bodyPr/>
                    <a:lstStyle/>
                    <a:p>
                      <a:pPr lvl="1" algn="l" fontAlgn="ctr"/>
                      <a:r>
                        <a:rPr lang="en-US" sz="1200" u="none" strike="noStrike">
                          <a:effectLst/>
                        </a:rPr>
                        <a:t>(ii) is on active duty (as such term is defined in section 101(d)(1) of such title).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03895" marR="6221" marT="6221" marB="0" anchor="ctr"/>
                </a:tc>
                <a:extLst>
                  <a:ext uri="{0D108BD9-81ED-4DB2-BD59-A6C34878D82A}">
                    <a16:rowId xmlns:a16="http://schemas.microsoft.com/office/drawing/2014/main" val="831832630"/>
                  </a:ext>
                </a:extLst>
              </a:tr>
              <a:tr h="421166">
                <a:tc>
                  <a:txBody>
                    <a:bodyPr/>
                    <a:lstStyle/>
                    <a:p>
                      <a:pPr lvl="1" algn="l" fontAlgn="ctr"/>
                      <a:r>
                        <a:rPr lang="en-US" sz="1200" u="none" strike="noStrike" dirty="0">
                          <a:effectLst/>
                        </a:rPr>
                        <a:t>10. (J) migrant students (secondary only)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1538420616"/>
                  </a:ext>
                </a:extLst>
              </a:tr>
            </a:tbl>
          </a:graphicData>
        </a:graphic>
      </p:graphicFrame>
    </p:spTree>
    <p:extLst>
      <p:ext uri="{BB962C8B-B14F-4D97-AF65-F5344CB8AC3E}">
        <p14:creationId xmlns:p14="http://schemas.microsoft.com/office/powerpoint/2010/main" val="3605430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9E46-6E5C-4685-B4FA-2A95E816BAF8}"/>
              </a:ext>
            </a:extLst>
          </p:cNvPr>
          <p:cNvSpPr>
            <a:spLocks noGrp="1"/>
          </p:cNvSpPr>
          <p:nvPr>
            <p:ph type="title"/>
          </p:nvPr>
        </p:nvSpPr>
        <p:spPr/>
        <p:txBody>
          <a:bodyPr>
            <a:normAutofit/>
          </a:bodyPr>
          <a:lstStyle/>
          <a:p>
            <a:r>
              <a:rPr lang="en-US" sz="2400" dirty="0"/>
              <a:t>Questions?</a:t>
            </a:r>
          </a:p>
        </p:txBody>
      </p:sp>
      <p:sp>
        <p:nvSpPr>
          <p:cNvPr id="3" name="Content Placeholder 2">
            <a:extLst>
              <a:ext uri="{FF2B5EF4-FFF2-40B4-BE49-F238E27FC236}">
                <a16:creationId xmlns:a16="http://schemas.microsoft.com/office/drawing/2014/main" id="{296393F8-6173-407C-B750-5DA43D3768DE}"/>
              </a:ext>
            </a:extLst>
          </p:cNvPr>
          <p:cNvSpPr>
            <a:spLocks noGrp="1"/>
          </p:cNvSpPr>
          <p:nvPr>
            <p:ph idx="1"/>
          </p:nvPr>
        </p:nvSpPr>
        <p:spPr>
          <a:xfrm>
            <a:off x="276045" y="1026543"/>
            <a:ext cx="11077755" cy="4864092"/>
          </a:xfrm>
        </p:spPr>
        <p:txBody>
          <a:bodyPr>
            <a:normAutofit/>
          </a:bodyPr>
          <a:lstStyle/>
          <a:p>
            <a:pPr marL="0" indent="0">
              <a:lnSpc>
                <a:spcPct val="100000"/>
              </a:lnSpc>
              <a:spcBef>
                <a:spcPts val="0"/>
              </a:spcBef>
              <a:buNone/>
            </a:pPr>
            <a:r>
              <a:rPr lang="en-US" sz="1800" b="1" dirty="0"/>
              <a:t>Jeffrey A. Fletcher, PhD, MPA</a:t>
            </a:r>
            <a:endParaRPr lang="en-US" sz="1800" dirty="0"/>
          </a:p>
          <a:p>
            <a:pPr marL="0" indent="0">
              <a:lnSpc>
                <a:spcPct val="100000"/>
              </a:lnSpc>
              <a:spcBef>
                <a:spcPts val="0"/>
              </a:spcBef>
              <a:buNone/>
            </a:pPr>
            <a:r>
              <a:rPr lang="en-US" sz="1800" dirty="0"/>
              <a:t>IowaGrants Lead, CTE/Perkins V Accountability, Monitoring, Reporting</a:t>
            </a:r>
          </a:p>
          <a:p>
            <a:pPr marL="0" indent="0">
              <a:lnSpc>
                <a:spcPct val="100000"/>
              </a:lnSpc>
              <a:spcBef>
                <a:spcPts val="0"/>
              </a:spcBef>
              <a:buNone/>
            </a:pPr>
            <a:r>
              <a:rPr lang="en-US" sz="1800" dirty="0"/>
              <a:t>Iowa Department of Education – Bureau of Career &amp; Technical Education</a:t>
            </a:r>
          </a:p>
          <a:p>
            <a:pPr marL="0" indent="0">
              <a:lnSpc>
                <a:spcPct val="100000"/>
              </a:lnSpc>
              <a:spcBef>
                <a:spcPts val="0"/>
              </a:spcBef>
              <a:buNone/>
            </a:pPr>
            <a:r>
              <a:rPr lang="en-US" sz="1800" dirty="0"/>
              <a:t>Grimes State Office Building</a:t>
            </a:r>
          </a:p>
          <a:p>
            <a:pPr marL="0" indent="0">
              <a:lnSpc>
                <a:spcPct val="100000"/>
              </a:lnSpc>
              <a:spcBef>
                <a:spcPts val="0"/>
              </a:spcBef>
              <a:buNone/>
            </a:pPr>
            <a:r>
              <a:rPr lang="en-US" sz="1800" dirty="0"/>
              <a:t>(515) 321-7309</a:t>
            </a:r>
            <a:br>
              <a:rPr lang="en-US" sz="1800" dirty="0"/>
            </a:br>
            <a:r>
              <a:rPr lang="en-US" sz="1800" dirty="0">
                <a:hlinkClick r:id="rId2"/>
              </a:rPr>
              <a:t>Jeffrey.Fletcher@iowa.gov</a:t>
            </a:r>
            <a:endParaRPr lang="en-US" sz="1800" dirty="0"/>
          </a:p>
          <a:p>
            <a:pPr marL="0" indent="0">
              <a:lnSpc>
                <a:spcPct val="100000"/>
              </a:lnSpc>
              <a:spcBef>
                <a:spcPts val="0"/>
              </a:spcBef>
              <a:buNone/>
            </a:pPr>
            <a:endParaRPr lang="en-US" sz="1800" dirty="0"/>
          </a:p>
          <a:p>
            <a:pPr marL="0" indent="0">
              <a:lnSpc>
                <a:spcPct val="100000"/>
              </a:lnSpc>
              <a:spcBef>
                <a:spcPts val="0"/>
              </a:spcBef>
              <a:buNone/>
            </a:pPr>
            <a:endParaRPr lang="en-US" sz="1800" dirty="0"/>
          </a:p>
          <a:p>
            <a:pPr marL="0" indent="0">
              <a:lnSpc>
                <a:spcPct val="100000"/>
              </a:lnSpc>
              <a:spcBef>
                <a:spcPts val="0"/>
              </a:spcBef>
              <a:buNone/>
            </a:pPr>
            <a:r>
              <a:rPr lang="en-US" sz="1800" b="1" dirty="0"/>
              <a:t>Jason Crowley</a:t>
            </a:r>
          </a:p>
          <a:p>
            <a:pPr marL="0" indent="0">
              <a:lnSpc>
                <a:spcPct val="100000"/>
              </a:lnSpc>
              <a:spcBef>
                <a:spcPts val="0"/>
              </a:spcBef>
              <a:buNone/>
            </a:pPr>
            <a:r>
              <a:rPr lang="en-US" sz="1800" dirty="0"/>
              <a:t>Iowa School Performance Profiles (ISPP), Federal ESSA/ESEA Accountability </a:t>
            </a:r>
          </a:p>
          <a:p>
            <a:pPr marL="0" indent="0">
              <a:lnSpc>
                <a:spcPct val="100000"/>
              </a:lnSpc>
              <a:spcBef>
                <a:spcPts val="0"/>
              </a:spcBef>
              <a:buNone/>
            </a:pPr>
            <a:r>
              <a:rPr lang="en-US" sz="1800" dirty="0"/>
              <a:t>Iowa Department of Education - Bureau of Performance &amp; Analytics</a:t>
            </a:r>
          </a:p>
          <a:p>
            <a:pPr marL="0" indent="0">
              <a:lnSpc>
                <a:spcPct val="100000"/>
              </a:lnSpc>
              <a:spcBef>
                <a:spcPts val="0"/>
              </a:spcBef>
              <a:buNone/>
            </a:pPr>
            <a:r>
              <a:rPr lang="en-US" sz="1800" dirty="0"/>
              <a:t>Grimes State Office Building</a:t>
            </a:r>
          </a:p>
          <a:p>
            <a:pPr marL="0" indent="0">
              <a:lnSpc>
                <a:spcPct val="100000"/>
              </a:lnSpc>
              <a:spcBef>
                <a:spcPts val="0"/>
              </a:spcBef>
              <a:buNone/>
            </a:pPr>
            <a:r>
              <a:rPr lang="en-US" sz="1800" dirty="0"/>
              <a:t>(515) 336-3923 </a:t>
            </a:r>
          </a:p>
          <a:p>
            <a:pPr marL="0" indent="0">
              <a:lnSpc>
                <a:spcPct val="100000"/>
              </a:lnSpc>
              <a:spcBef>
                <a:spcPts val="0"/>
              </a:spcBef>
              <a:buNone/>
            </a:pPr>
            <a:r>
              <a:rPr lang="en-US" sz="1800" dirty="0">
                <a:hlinkClick r:id="rId3"/>
              </a:rPr>
              <a:t>Jason.Crowley@iowa.gov</a:t>
            </a:r>
            <a:r>
              <a:rPr lang="en-US" sz="1800" dirty="0"/>
              <a:t> </a:t>
            </a:r>
          </a:p>
          <a:p>
            <a:endParaRPr lang="en-US" dirty="0"/>
          </a:p>
        </p:txBody>
      </p:sp>
    </p:spTree>
    <p:extLst>
      <p:ext uri="{BB962C8B-B14F-4D97-AF65-F5344CB8AC3E}">
        <p14:creationId xmlns:p14="http://schemas.microsoft.com/office/powerpoint/2010/main" val="268382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972" y="65289"/>
            <a:ext cx="10515600" cy="849112"/>
          </a:xfrm>
        </p:spPr>
        <p:txBody>
          <a:bodyPr>
            <a:normAutofit/>
          </a:bodyPr>
          <a:lstStyle/>
          <a:p>
            <a:pPr algn="ctr"/>
            <a:r>
              <a:rPr lang="en-US" sz="1400" b="1" dirty="0">
                <a:latin typeface="Arial" panose="020B0604020202020204" pitchFamily="34" charset="0"/>
                <a:cs typeface="Arial" panose="020B0604020202020204" pitchFamily="34" charset="0"/>
              </a:rPr>
              <a:t>1S1: Four-Year Graduation Rate</a:t>
            </a:r>
            <a:br>
              <a:rPr lang="en-US" sz="12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a:t>
            </a:r>
            <a:r>
              <a:rPr lang="en-US" sz="1200" i="1" dirty="0"/>
              <a:t>The percentage of CTE concentrators who graduate high school, as measured by the four-year adjusted cohort graduation rate (defined in section 8101 of the Elementary and Secondary Education Act of 1965).</a:t>
            </a:r>
            <a:br>
              <a:rPr lang="en-US" sz="1200" i="1" dirty="0"/>
            </a:br>
            <a:r>
              <a:rPr lang="en-US" sz="1200" b="1" i="1" dirty="0">
                <a:latin typeface="Arial" panose="020B0604020202020204" pitchFamily="34" charset="0"/>
                <a:cs typeface="Arial" panose="020B0604020202020204" pitchFamily="34" charset="0"/>
              </a:rPr>
              <a:t> </a:t>
            </a:r>
          </a:p>
        </p:txBody>
      </p:sp>
      <p:sp>
        <p:nvSpPr>
          <p:cNvPr id="6" name="Content Placeholder 5"/>
          <p:cNvSpPr>
            <a:spLocks noGrp="1" noChangeAspect="1"/>
          </p:cNvSpPr>
          <p:nvPr>
            <p:ph idx="1"/>
          </p:nvPr>
        </p:nvSpPr>
        <p:spPr>
          <a:xfrm>
            <a:off x="6873663" y="3155726"/>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4169377" y="3164130"/>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State </a:t>
            </a:r>
            <a:r>
              <a:rPr lang="en-US" sz="1200" b="1" dirty="0">
                <a:solidFill>
                  <a:srgbClr val="92D05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Grad Rate</a:t>
            </a:r>
            <a:r>
              <a:rPr lang="en-US" sz="1200" b="1" dirty="0">
                <a:solidFill>
                  <a:srgbClr val="92D050"/>
                </a:solidFill>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Cohort Member</a:t>
            </a:r>
          </a:p>
        </p:txBody>
      </p:sp>
      <p:sp>
        <p:nvSpPr>
          <p:cNvPr id="8" name="Content Placeholder 5"/>
          <p:cNvSpPr txBox="1">
            <a:spLocks noChangeAspect="1"/>
          </p:cNvSpPr>
          <p:nvPr/>
        </p:nvSpPr>
        <p:spPr>
          <a:xfrm>
            <a:off x="4169377" y="1296687"/>
            <a:ext cx="1352398" cy="13523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State </a:t>
            </a:r>
            <a:r>
              <a:rPr lang="en-US" sz="1200" b="1" dirty="0">
                <a:solidFill>
                  <a:srgbClr val="92D05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Grad Rate</a:t>
            </a:r>
            <a:r>
              <a:rPr lang="en-US" sz="1200" b="1" dirty="0">
                <a:solidFill>
                  <a:srgbClr val="92D050"/>
                </a:solidFill>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Cohort Member</a:t>
            </a:r>
          </a:p>
        </p:txBody>
      </p:sp>
      <p:sp>
        <p:nvSpPr>
          <p:cNvPr id="9" name="Content Placeholder 5"/>
          <p:cNvSpPr txBox="1">
            <a:spLocks noChangeAspect="1"/>
          </p:cNvSpPr>
          <p:nvPr/>
        </p:nvSpPr>
        <p:spPr>
          <a:xfrm>
            <a:off x="6854461" y="1319766"/>
            <a:ext cx="1352398" cy="13523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9779089" y="1314963"/>
            <a:ext cx="1352398" cy="135239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Graduated from High School with a Regular Diploma</a:t>
            </a:r>
          </a:p>
        </p:txBody>
      </p:sp>
      <p:sp>
        <p:nvSpPr>
          <p:cNvPr id="11" name="Content Placeholder 5"/>
          <p:cNvSpPr txBox="1">
            <a:spLocks noChangeAspect="1"/>
          </p:cNvSpPr>
          <p:nvPr/>
        </p:nvSpPr>
        <p:spPr>
          <a:xfrm>
            <a:off x="1118867" y="1319766"/>
            <a:ext cx="1352398" cy="135239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1118867" y="3164130"/>
            <a:ext cx="1371600" cy="13716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3011007" y="3549916"/>
            <a:ext cx="259742" cy="27048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3007319" y="1950238"/>
            <a:ext cx="263430" cy="27432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p:cNvCxnSpPr>
          <p:nvPr/>
        </p:nvCxnSpPr>
        <p:spPr>
          <a:xfrm>
            <a:off x="484177" y="2871030"/>
            <a:ext cx="11223636"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77929B74-C1FF-48F7-8606-066BE55CB4D9}"/>
              </a:ext>
            </a:extLst>
          </p:cNvPr>
          <p:cNvSpPr txBox="1"/>
          <p:nvPr/>
        </p:nvSpPr>
        <p:spPr>
          <a:xfrm>
            <a:off x="6002904" y="1811557"/>
            <a:ext cx="386521" cy="400110"/>
          </a:xfrm>
          <a:prstGeom prst="rect">
            <a:avLst/>
          </a:prstGeom>
          <a:noFill/>
        </p:spPr>
        <p:txBody>
          <a:bodyPr wrap="square" rtlCol="0">
            <a:spAutoFit/>
          </a:bodyPr>
          <a:lstStyle/>
          <a:p>
            <a:pPr algn="ctr"/>
            <a:r>
              <a:rPr lang="en-US" sz="2000" b="1" dirty="0"/>
              <a:t>&amp;</a:t>
            </a:r>
          </a:p>
        </p:txBody>
      </p:sp>
      <p:sp>
        <p:nvSpPr>
          <p:cNvPr id="18" name="TextBox 17">
            <a:extLst>
              <a:ext uri="{FF2B5EF4-FFF2-40B4-BE49-F238E27FC236}">
                <a16:creationId xmlns:a16="http://schemas.microsoft.com/office/drawing/2014/main" id="{25225EF4-CD63-4916-AA5A-0E1FFACCE9C6}"/>
              </a:ext>
            </a:extLst>
          </p:cNvPr>
          <p:cNvSpPr txBox="1"/>
          <p:nvPr/>
        </p:nvSpPr>
        <p:spPr>
          <a:xfrm>
            <a:off x="8875716" y="1857466"/>
            <a:ext cx="386521" cy="400110"/>
          </a:xfrm>
          <a:prstGeom prst="rect">
            <a:avLst/>
          </a:prstGeom>
          <a:noFill/>
        </p:spPr>
        <p:txBody>
          <a:bodyPr wrap="square" rtlCol="0">
            <a:spAutoFit/>
          </a:bodyPr>
          <a:lstStyle/>
          <a:p>
            <a:pPr algn="ctr"/>
            <a:r>
              <a:rPr lang="en-US" sz="2000" b="1" dirty="0"/>
              <a:t>&amp;</a:t>
            </a:r>
          </a:p>
        </p:txBody>
      </p:sp>
      <p:sp>
        <p:nvSpPr>
          <p:cNvPr id="20" name="TextBox 19">
            <a:extLst>
              <a:ext uri="{FF2B5EF4-FFF2-40B4-BE49-F238E27FC236}">
                <a16:creationId xmlns:a16="http://schemas.microsoft.com/office/drawing/2014/main" id="{4B163233-617D-4D4B-B493-5A780767B7BB}"/>
              </a:ext>
            </a:extLst>
          </p:cNvPr>
          <p:cNvSpPr txBox="1"/>
          <p:nvPr/>
        </p:nvSpPr>
        <p:spPr>
          <a:xfrm>
            <a:off x="6002903" y="3641471"/>
            <a:ext cx="386521" cy="400110"/>
          </a:xfrm>
          <a:prstGeom prst="rect">
            <a:avLst/>
          </a:prstGeom>
          <a:noFill/>
        </p:spPr>
        <p:txBody>
          <a:bodyPr wrap="square" rtlCol="0">
            <a:spAutoFit/>
          </a:bodyPr>
          <a:lstStyle/>
          <a:p>
            <a:pPr algn="ctr"/>
            <a:r>
              <a:rPr lang="en-US" sz="2000" b="1" dirty="0"/>
              <a:t>&amp;</a:t>
            </a:r>
          </a:p>
        </p:txBody>
      </p:sp>
      <p:sp>
        <p:nvSpPr>
          <p:cNvPr id="5" name="TextBox 4">
            <a:extLst>
              <a:ext uri="{FF2B5EF4-FFF2-40B4-BE49-F238E27FC236}">
                <a16:creationId xmlns:a16="http://schemas.microsoft.com/office/drawing/2014/main" id="{08897F57-7BD8-48A5-8CCE-BEDFE2BA5873}"/>
              </a:ext>
            </a:extLst>
          </p:cNvPr>
          <p:cNvSpPr txBox="1"/>
          <p:nvPr/>
        </p:nvSpPr>
        <p:spPr>
          <a:xfrm>
            <a:off x="250948" y="5943132"/>
            <a:ext cx="11223636" cy="646331"/>
          </a:xfrm>
          <a:prstGeom prst="rect">
            <a:avLst/>
          </a:prstGeom>
          <a:noFill/>
        </p:spPr>
        <p:txBody>
          <a:bodyPr wrap="square" rtlCol="0">
            <a:spAutoFit/>
          </a:bodyPr>
          <a:lstStyle/>
          <a:p>
            <a:r>
              <a:rPr lang="en-US" sz="1200" b="1" dirty="0"/>
              <a:t>Numerator</a:t>
            </a:r>
            <a:r>
              <a:rPr lang="en-US" sz="1200" dirty="0"/>
              <a:t> = CTE Concentrators who have graduated from high school with a regular high-school diploma, and are part of the state’s graduation rate cohort. </a:t>
            </a:r>
          </a:p>
          <a:p>
            <a:r>
              <a:rPr lang="en-US" sz="1200" b="1" dirty="0"/>
              <a:t>Denominator</a:t>
            </a:r>
            <a:r>
              <a:rPr lang="en-US" sz="1200" dirty="0"/>
              <a:t> = CTE Concentrators who are part of the state’s graduation rate cohort.</a:t>
            </a:r>
          </a:p>
          <a:p>
            <a:r>
              <a:rPr lang="en-US" sz="1200" b="1" dirty="0"/>
              <a:t>Performance</a:t>
            </a:r>
            <a:r>
              <a:rPr lang="en-US" sz="1200" dirty="0"/>
              <a:t> = The percentage of CTE Concentrators who graduate high-school.</a:t>
            </a:r>
          </a:p>
        </p:txBody>
      </p:sp>
      <p:graphicFrame>
        <p:nvGraphicFramePr>
          <p:cNvPr id="14" name="Table 13">
            <a:extLst>
              <a:ext uri="{FF2B5EF4-FFF2-40B4-BE49-F238E27FC236}">
                <a16:creationId xmlns:a16="http://schemas.microsoft.com/office/drawing/2014/main" id="{DF599131-37BC-2408-792B-98B710C67143}"/>
              </a:ext>
            </a:extLst>
          </p:cNvPr>
          <p:cNvGraphicFramePr>
            <a:graphicFrameLocks noGrp="1"/>
          </p:cNvGraphicFramePr>
          <p:nvPr>
            <p:extLst>
              <p:ext uri="{D42A27DB-BD31-4B8C-83A1-F6EECF244321}">
                <p14:modId xmlns:p14="http://schemas.microsoft.com/office/powerpoint/2010/main" val="2912872967"/>
              </p:ext>
            </p:extLst>
          </p:nvPr>
        </p:nvGraphicFramePr>
        <p:xfrm>
          <a:off x="334993" y="4854297"/>
          <a:ext cx="11522014" cy="846307"/>
        </p:xfrm>
        <a:graphic>
          <a:graphicData uri="http://schemas.openxmlformats.org/drawingml/2006/table">
            <a:tbl>
              <a:tblPr firstRow="1" bandRow="1" bandCol="1">
                <a:tableStyleId>{69012ECD-51FC-41F1-AA8D-1B2483CD663E}</a:tableStyleId>
              </a:tblPr>
              <a:tblGrid>
                <a:gridCol w="2675626">
                  <a:extLst>
                    <a:ext uri="{9D8B030D-6E8A-4147-A177-3AD203B41FA5}">
                      <a16:colId xmlns:a16="http://schemas.microsoft.com/office/drawing/2014/main" val="2736013884"/>
                    </a:ext>
                  </a:extLst>
                </a:gridCol>
                <a:gridCol w="941389">
                  <a:extLst>
                    <a:ext uri="{9D8B030D-6E8A-4147-A177-3AD203B41FA5}">
                      <a16:colId xmlns:a16="http://schemas.microsoft.com/office/drawing/2014/main" val="871681515"/>
                    </a:ext>
                  </a:extLst>
                </a:gridCol>
                <a:gridCol w="1002712">
                  <a:extLst>
                    <a:ext uri="{9D8B030D-6E8A-4147-A177-3AD203B41FA5}">
                      <a16:colId xmlns:a16="http://schemas.microsoft.com/office/drawing/2014/main" val="3378691572"/>
                    </a:ext>
                  </a:extLst>
                </a:gridCol>
                <a:gridCol w="930167">
                  <a:extLst>
                    <a:ext uri="{9D8B030D-6E8A-4147-A177-3AD203B41FA5}">
                      <a16:colId xmlns:a16="http://schemas.microsoft.com/office/drawing/2014/main" val="2221486944"/>
                    </a:ext>
                  </a:extLst>
                </a:gridCol>
                <a:gridCol w="1194424">
                  <a:extLst>
                    <a:ext uri="{9D8B030D-6E8A-4147-A177-3AD203B41FA5}">
                      <a16:colId xmlns:a16="http://schemas.microsoft.com/office/drawing/2014/main" val="4204444695"/>
                    </a:ext>
                  </a:extLst>
                </a:gridCol>
                <a:gridCol w="1194424">
                  <a:extLst>
                    <a:ext uri="{9D8B030D-6E8A-4147-A177-3AD203B41FA5}">
                      <a16:colId xmlns:a16="http://schemas.microsoft.com/office/drawing/2014/main" val="2451326709"/>
                    </a:ext>
                  </a:extLst>
                </a:gridCol>
                <a:gridCol w="1194424">
                  <a:extLst>
                    <a:ext uri="{9D8B030D-6E8A-4147-A177-3AD203B41FA5}">
                      <a16:colId xmlns:a16="http://schemas.microsoft.com/office/drawing/2014/main" val="2265899252"/>
                    </a:ext>
                  </a:extLst>
                </a:gridCol>
                <a:gridCol w="1379979">
                  <a:extLst>
                    <a:ext uri="{9D8B030D-6E8A-4147-A177-3AD203B41FA5}">
                      <a16:colId xmlns:a16="http://schemas.microsoft.com/office/drawing/2014/main" val="2816062362"/>
                    </a:ext>
                  </a:extLst>
                </a:gridCol>
                <a:gridCol w="1008869">
                  <a:extLst>
                    <a:ext uri="{9D8B030D-6E8A-4147-A177-3AD203B41FA5}">
                      <a16:colId xmlns:a16="http://schemas.microsoft.com/office/drawing/2014/main" val="3796365165"/>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650823520"/>
                  </a:ext>
                </a:extLst>
              </a:tr>
              <a:tr h="363389">
                <a:tc>
                  <a:txBody>
                    <a:bodyPr/>
                    <a:lstStyle/>
                    <a:p>
                      <a:pPr marL="37465" marR="638810">
                        <a:spcBef>
                          <a:spcPts val="295"/>
                        </a:spcBef>
                        <a:spcAft>
                          <a:spcPts val="0"/>
                        </a:spcAft>
                      </a:pPr>
                      <a:r>
                        <a:rPr lang="en-US" sz="1000" dirty="0">
                          <a:latin typeface="Arial" panose="020B0604020202020204" pitchFamily="34" charset="0"/>
                          <a:cs typeface="Arial" panose="020B0604020202020204" pitchFamily="34" charset="0"/>
                        </a:rPr>
                        <a:t>1S1: Four-year Graduation Rate</a:t>
                      </a:r>
                    </a:p>
                  </a:txBody>
                  <a:tcPr marL="0" marR="0" marT="0" marB="0" anchor="ctr"/>
                </a:tc>
                <a:tc>
                  <a:txBody>
                    <a:bodyPr/>
                    <a:lstStyle/>
                    <a:p>
                      <a:pPr marL="8255"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94.86%</a:t>
                      </a:r>
                    </a:p>
                  </a:txBody>
                  <a:tcPr marL="0" marR="0" marT="0" marB="0" anchor="ctr"/>
                </a:tc>
                <a:tc>
                  <a:txBody>
                    <a:bodyPr/>
                    <a:lstStyle/>
                    <a:p>
                      <a:pPr marL="7620" marR="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92.58%</a:t>
                      </a:r>
                    </a:p>
                  </a:txBody>
                  <a:tcPr marL="0" marR="0" marT="0" marB="0" anchor="ctr"/>
                </a:tc>
                <a:tc>
                  <a:txBody>
                    <a:bodyPr/>
                    <a:lstStyle/>
                    <a:p>
                      <a:pPr marL="10160" marR="190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94.00%</a:t>
                      </a:r>
                    </a:p>
                  </a:txBody>
                  <a:tcPr marL="0" marR="0" marT="0" marB="0" anchor="ctr"/>
                </a:tc>
                <a:tc>
                  <a:txBody>
                    <a:bodyPr/>
                    <a:lstStyle/>
                    <a:p>
                      <a:pPr marL="10795" marR="571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95.00%</a:t>
                      </a:r>
                    </a:p>
                  </a:txBody>
                  <a:tcPr marL="0" marR="0" marT="0" marB="0" anchor="ctr"/>
                </a:tc>
                <a:tc>
                  <a:txBody>
                    <a:bodyPr/>
                    <a:lstStyle/>
                    <a:p>
                      <a:pPr marL="10160" marR="317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96.00%</a:t>
                      </a:r>
                    </a:p>
                  </a:txBody>
                  <a:tcPr marL="0" marR="0" marT="0" marB="0" anchor="ctr"/>
                </a:tc>
                <a:tc>
                  <a:txBody>
                    <a:bodyPr/>
                    <a:lstStyle/>
                    <a:p>
                      <a:pPr marL="10795" marR="444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97.00%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98.00%</a:t>
                      </a:r>
                    </a:p>
                  </a:txBody>
                  <a:tcPr marL="0" marR="0" marT="0" marB="0" anchor="ctr"/>
                </a:tc>
                <a:extLst>
                  <a:ext uri="{0D108BD9-81ED-4DB2-BD59-A6C34878D82A}">
                    <a16:rowId xmlns:a16="http://schemas.microsoft.com/office/drawing/2014/main" val="363545628"/>
                  </a:ext>
                </a:extLst>
              </a:tr>
            </a:tbl>
          </a:graphicData>
        </a:graphic>
      </p:graphicFrame>
    </p:spTree>
    <p:extLst>
      <p:ext uri="{BB962C8B-B14F-4D97-AF65-F5344CB8AC3E}">
        <p14:creationId xmlns:p14="http://schemas.microsoft.com/office/powerpoint/2010/main" val="1147308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878" y="1"/>
            <a:ext cx="10976429" cy="733244"/>
          </a:xfrm>
        </p:spPr>
        <p:txBody>
          <a:bodyPr>
            <a:normAutofit fontScale="90000"/>
          </a:bodyPr>
          <a:lstStyle/>
          <a:p>
            <a:pPr algn="ctr"/>
            <a:r>
              <a:rPr lang="en-US" sz="1600" b="1" dirty="0">
                <a:latin typeface="Arial" panose="020B0604020202020204" pitchFamily="34" charset="0"/>
                <a:cs typeface="Arial" panose="020B0604020202020204" pitchFamily="34" charset="0"/>
              </a:rPr>
              <a:t>2S1: Academic Proficiency in English-Language Arts*</a:t>
            </a:r>
            <a:br>
              <a:rPr lang="en-US" sz="14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a:t>
            </a:r>
            <a:r>
              <a:rPr lang="en-US" sz="1200" i="1" dirty="0"/>
              <a:t>CTE concentrator proficiency in the challenging State academic standards adopted by the State under section1111(b)(1) of the Elementary and Secondary Education Act of 1965, as measured by the academic assessments in reading/language arts as described in section 1111(b)(2) of such Act.</a:t>
            </a:r>
            <a:r>
              <a:rPr lang="en-US" sz="1200" b="1" i="1" dirty="0">
                <a:latin typeface="Arial" panose="020B0604020202020204" pitchFamily="34" charset="0"/>
                <a:cs typeface="Arial" panose="020B0604020202020204" pitchFamily="34" charset="0"/>
              </a:rPr>
              <a:t> </a:t>
            </a:r>
            <a:endParaRPr lang="en-US" sz="12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6593757" y="3014569"/>
            <a:ext cx="1383487" cy="13834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Grade 11 CTE Concentrator </a:t>
            </a:r>
          </a:p>
        </p:txBody>
      </p:sp>
      <p:sp>
        <p:nvSpPr>
          <p:cNvPr id="7" name="Content Placeholder 5"/>
          <p:cNvSpPr txBox="1">
            <a:spLocks noChangeAspect="1"/>
          </p:cNvSpPr>
          <p:nvPr/>
        </p:nvSpPr>
        <p:spPr>
          <a:xfrm>
            <a:off x="3673932" y="3009884"/>
            <a:ext cx="1357200" cy="13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Took grade 11 ISASP English-Language Arts Assessment</a:t>
            </a:r>
          </a:p>
        </p:txBody>
      </p:sp>
      <p:sp>
        <p:nvSpPr>
          <p:cNvPr id="12" name="Content Placeholder 5"/>
          <p:cNvSpPr txBox="1">
            <a:spLocks noChangeAspect="1"/>
          </p:cNvSpPr>
          <p:nvPr/>
        </p:nvSpPr>
        <p:spPr>
          <a:xfrm>
            <a:off x="916482" y="3091702"/>
            <a:ext cx="1357200" cy="13572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7" name="Equal 16" descr="equals"/>
          <p:cNvSpPr>
            <a:spLocks noChangeAspect="1"/>
          </p:cNvSpPr>
          <p:nvPr/>
        </p:nvSpPr>
        <p:spPr>
          <a:xfrm>
            <a:off x="2615985" y="3417045"/>
            <a:ext cx="260667" cy="271439"/>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895430" y="2840617"/>
            <a:ext cx="10401139" cy="0"/>
          </a:xfrm>
          <a:prstGeom prst="line">
            <a:avLst/>
          </a:prstGeom>
          <a:ln w="76200"/>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B4949212-6F0B-48F6-A207-957A3D447997}"/>
              </a:ext>
            </a:extLst>
          </p:cNvPr>
          <p:cNvSpPr txBox="1"/>
          <p:nvPr/>
        </p:nvSpPr>
        <p:spPr>
          <a:xfrm>
            <a:off x="382495" y="6325039"/>
            <a:ext cx="3517001" cy="276999"/>
          </a:xfrm>
          <a:prstGeom prst="rect">
            <a:avLst/>
          </a:prstGeom>
          <a:noFill/>
        </p:spPr>
        <p:txBody>
          <a:bodyPr wrap="square" rtlCol="0">
            <a:spAutoFit/>
          </a:bodyPr>
          <a:lstStyle/>
          <a:p>
            <a:r>
              <a:rPr lang="en-US" sz="1200" b="1" i="1" dirty="0"/>
              <a:t>*See last slide 10 for specifics</a:t>
            </a:r>
          </a:p>
        </p:txBody>
      </p:sp>
      <p:sp>
        <p:nvSpPr>
          <p:cNvPr id="20" name="TextBox 19">
            <a:extLst>
              <a:ext uri="{FF2B5EF4-FFF2-40B4-BE49-F238E27FC236}">
                <a16:creationId xmlns:a16="http://schemas.microsoft.com/office/drawing/2014/main" id="{9E914D47-5E7E-4052-80F5-6A985748CB5D}"/>
              </a:ext>
            </a:extLst>
          </p:cNvPr>
          <p:cNvSpPr txBox="1"/>
          <p:nvPr/>
        </p:nvSpPr>
        <p:spPr>
          <a:xfrm>
            <a:off x="5559444" y="3502683"/>
            <a:ext cx="386521" cy="400110"/>
          </a:xfrm>
          <a:prstGeom prst="rect">
            <a:avLst/>
          </a:prstGeom>
          <a:noFill/>
        </p:spPr>
        <p:txBody>
          <a:bodyPr wrap="square" rtlCol="0">
            <a:spAutoFit/>
          </a:bodyPr>
          <a:lstStyle/>
          <a:p>
            <a:pPr algn="ctr"/>
            <a:r>
              <a:rPr lang="en-US" sz="2000" b="1" dirty="0"/>
              <a:t>&amp;</a:t>
            </a:r>
          </a:p>
        </p:txBody>
      </p:sp>
      <p:grpSp>
        <p:nvGrpSpPr>
          <p:cNvPr id="14" name="Group 13">
            <a:extLst>
              <a:ext uri="{FF2B5EF4-FFF2-40B4-BE49-F238E27FC236}">
                <a16:creationId xmlns:a16="http://schemas.microsoft.com/office/drawing/2014/main" id="{23917F99-1771-3F47-7FC3-8941F4DC6115}"/>
              </a:ext>
              <a:ext uri="{C183D7F6-B498-43B3-948B-1728B52AA6E4}">
                <adec:decorative xmlns:adec="http://schemas.microsoft.com/office/drawing/2017/decorative" val="1"/>
              </a:ext>
            </a:extLst>
          </p:cNvPr>
          <p:cNvGrpSpPr/>
          <p:nvPr/>
        </p:nvGrpSpPr>
        <p:grpSpPr>
          <a:xfrm>
            <a:off x="895430" y="1132601"/>
            <a:ext cx="10093059" cy="1464435"/>
            <a:chOff x="847707" y="1719298"/>
            <a:chExt cx="10093059" cy="1464435"/>
          </a:xfrm>
        </p:grpSpPr>
        <p:sp>
          <p:nvSpPr>
            <p:cNvPr id="8" name="Content Placeholder 5"/>
            <p:cNvSpPr txBox="1">
              <a:spLocks noChangeAspect="1"/>
            </p:cNvSpPr>
            <p:nvPr/>
          </p:nvSpPr>
          <p:spPr>
            <a:xfrm>
              <a:off x="3605157" y="1719683"/>
              <a:ext cx="1399304" cy="1399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Took grade 11 </a:t>
              </a:r>
              <a:r>
                <a:rPr lang="en-US" sz="1200" b="1" dirty="0">
                  <a:solidFill>
                    <a:srgbClr val="FF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ISASP</a:t>
              </a:r>
              <a:r>
                <a:rPr lang="en-US" sz="1200" b="1" dirty="0">
                  <a:latin typeface="Arial" panose="020B0604020202020204" pitchFamily="34" charset="0"/>
                  <a:cs typeface="Arial" panose="020B0604020202020204" pitchFamily="34" charset="0"/>
                </a:rPr>
                <a:t> English-Language Arts Assessment</a:t>
              </a:r>
            </a:p>
          </p:txBody>
        </p:sp>
        <p:sp>
          <p:nvSpPr>
            <p:cNvPr id="9" name="Content Placeholder 5"/>
            <p:cNvSpPr txBox="1">
              <a:spLocks noChangeAspect="1"/>
            </p:cNvSpPr>
            <p:nvPr/>
          </p:nvSpPr>
          <p:spPr>
            <a:xfrm>
              <a:off x="6540744" y="1751166"/>
              <a:ext cx="1399304" cy="1399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Grade 11 CTE Concentrator</a:t>
              </a:r>
            </a:p>
          </p:txBody>
        </p:sp>
        <p:sp>
          <p:nvSpPr>
            <p:cNvPr id="10" name="Content Placeholder 5"/>
            <p:cNvSpPr txBox="1">
              <a:spLocks noChangeAspect="1"/>
            </p:cNvSpPr>
            <p:nvPr/>
          </p:nvSpPr>
          <p:spPr>
            <a:xfrm>
              <a:off x="9476331" y="1719298"/>
              <a:ext cx="1464435" cy="1464435"/>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hlinkClick r:id="rId2"/>
                </a:rPr>
                <a:t>Scored </a:t>
              </a:r>
              <a:r>
                <a:rPr lang="en-US" sz="1200" b="1" u="sng" dirty="0">
                  <a:latin typeface="Arial" panose="020B0604020202020204" pitchFamily="34" charset="0"/>
                  <a:cs typeface="Arial" panose="020B0604020202020204" pitchFamily="34" charset="0"/>
                  <a:hlinkClick r:id="rId2"/>
                </a:rPr>
                <a:t>Proficient</a:t>
              </a:r>
              <a:r>
                <a:rPr lang="en-US" sz="1200" b="1" dirty="0">
                  <a:latin typeface="Arial" panose="020B0604020202020204" pitchFamily="34" charset="0"/>
                  <a:cs typeface="Arial" panose="020B0604020202020204" pitchFamily="34" charset="0"/>
                  <a:hlinkClick r:id="rId2"/>
                </a:rPr>
                <a:t> or </a:t>
              </a:r>
              <a:r>
                <a:rPr lang="en-US" sz="1200" b="1" u="sng" dirty="0">
                  <a:latin typeface="Arial" panose="020B0604020202020204" pitchFamily="34" charset="0"/>
                  <a:cs typeface="Arial" panose="020B0604020202020204" pitchFamily="34" charset="0"/>
                  <a:hlinkClick r:id="rId2"/>
                </a:rPr>
                <a:t>Advanced</a:t>
              </a:r>
              <a:r>
                <a:rPr lang="en-US" sz="1200" b="1" dirty="0">
                  <a:latin typeface="Arial" panose="020B0604020202020204" pitchFamily="34" charset="0"/>
                  <a:cs typeface="Arial" panose="020B0604020202020204" pitchFamily="34" charset="0"/>
                  <a:hlinkClick r:id="rId2"/>
                </a:rPr>
                <a:t> on the English-Language Arts Assessment</a:t>
              </a:r>
              <a:endParaRPr lang="en-US" sz="1200" b="1" dirty="0">
                <a:latin typeface="Arial" panose="020B0604020202020204" pitchFamily="34" charset="0"/>
                <a:cs typeface="Arial" panose="020B0604020202020204" pitchFamily="34" charset="0"/>
              </a:endParaRPr>
            </a:p>
          </p:txBody>
        </p:sp>
        <p:sp>
          <p:nvSpPr>
            <p:cNvPr id="11" name="Content Placeholder 5"/>
            <p:cNvSpPr txBox="1">
              <a:spLocks noChangeAspect="1"/>
            </p:cNvSpPr>
            <p:nvPr/>
          </p:nvSpPr>
          <p:spPr>
            <a:xfrm>
              <a:off x="847707" y="1728571"/>
              <a:ext cx="1399304" cy="139930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6" name="Equal 15"/>
            <p:cNvSpPr>
              <a:spLocks noChangeAspect="1"/>
            </p:cNvSpPr>
            <p:nvPr/>
          </p:nvSpPr>
          <p:spPr>
            <a:xfrm>
              <a:off x="2568262" y="2339410"/>
              <a:ext cx="268754" cy="279861"/>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19F7EE3-7D11-4439-9958-F2646EA0555E}"/>
                </a:ext>
              </a:extLst>
            </p:cNvPr>
            <p:cNvSpPr txBox="1"/>
            <p:nvPr/>
          </p:nvSpPr>
          <p:spPr>
            <a:xfrm>
              <a:off x="5511721" y="2038408"/>
              <a:ext cx="386521" cy="400110"/>
            </a:xfrm>
            <a:prstGeom prst="rect">
              <a:avLst/>
            </a:prstGeom>
            <a:noFill/>
          </p:spPr>
          <p:txBody>
            <a:bodyPr wrap="square" rtlCol="0">
              <a:spAutoFit/>
            </a:bodyPr>
            <a:lstStyle/>
            <a:p>
              <a:pPr algn="ctr"/>
              <a:r>
                <a:rPr lang="en-US" sz="2000" b="1" dirty="0"/>
                <a:t>&amp;</a:t>
              </a:r>
            </a:p>
          </p:txBody>
        </p:sp>
        <p:sp>
          <p:nvSpPr>
            <p:cNvPr id="21" name="TextBox 20">
              <a:extLst>
                <a:ext uri="{FF2B5EF4-FFF2-40B4-BE49-F238E27FC236}">
                  <a16:creationId xmlns:a16="http://schemas.microsoft.com/office/drawing/2014/main" id="{E2969C8A-ABBB-44E3-96F7-FE670565B1D8}"/>
                </a:ext>
              </a:extLst>
            </p:cNvPr>
            <p:cNvSpPr txBox="1"/>
            <p:nvPr/>
          </p:nvSpPr>
          <p:spPr>
            <a:xfrm>
              <a:off x="8551761" y="2066430"/>
              <a:ext cx="386521" cy="400110"/>
            </a:xfrm>
            <a:prstGeom prst="rect">
              <a:avLst/>
            </a:prstGeom>
            <a:noFill/>
          </p:spPr>
          <p:txBody>
            <a:bodyPr wrap="square" rtlCol="0">
              <a:spAutoFit/>
            </a:bodyPr>
            <a:lstStyle/>
            <a:p>
              <a:pPr algn="ctr"/>
              <a:r>
                <a:rPr lang="en-US" sz="2000" b="1" dirty="0"/>
                <a:t>&amp;</a:t>
              </a:r>
            </a:p>
          </p:txBody>
        </p:sp>
      </p:grpSp>
      <p:sp>
        <p:nvSpPr>
          <p:cNvPr id="4" name="TextBox 3">
            <a:extLst>
              <a:ext uri="{FF2B5EF4-FFF2-40B4-BE49-F238E27FC236}">
                <a16:creationId xmlns:a16="http://schemas.microsoft.com/office/drawing/2014/main" id="{6E7BE53E-DC18-45FF-9E16-20405A4E6747}"/>
              </a:ext>
            </a:extLst>
          </p:cNvPr>
          <p:cNvSpPr txBox="1"/>
          <p:nvPr/>
        </p:nvSpPr>
        <p:spPr>
          <a:xfrm>
            <a:off x="382495" y="5640689"/>
            <a:ext cx="10773089" cy="646331"/>
          </a:xfrm>
          <a:prstGeom prst="rect">
            <a:avLst/>
          </a:prstGeom>
          <a:noFill/>
        </p:spPr>
        <p:txBody>
          <a:bodyPr wrap="square" rtlCol="0">
            <a:spAutoFit/>
          </a:bodyPr>
          <a:lstStyle/>
          <a:p>
            <a:r>
              <a:rPr lang="en-US" sz="1200" b="1" dirty="0"/>
              <a:t>Numerator</a:t>
            </a:r>
            <a:r>
              <a:rPr lang="en-US" sz="1200" dirty="0"/>
              <a:t> = Grade 11 CTE Concentrators with a grade 11 test record, for ELA, and who scored proficient or advanced.</a:t>
            </a:r>
          </a:p>
          <a:p>
            <a:r>
              <a:rPr lang="en-US" sz="1200" b="1" dirty="0"/>
              <a:t>Denominator</a:t>
            </a:r>
            <a:r>
              <a:rPr lang="en-US" sz="1200" dirty="0"/>
              <a:t> = Grade 11 CTE Concentrators with a grade 11 test record for ELA.</a:t>
            </a:r>
          </a:p>
          <a:p>
            <a:r>
              <a:rPr lang="en-US" sz="1200" b="1" dirty="0"/>
              <a:t>Performance</a:t>
            </a:r>
            <a:r>
              <a:rPr lang="en-US" sz="1200" dirty="0"/>
              <a:t> = The percentage of Grade 11 Concentrators with demonstrated proficiency in English-Language Arts.</a:t>
            </a:r>
          </a:p>
        </p:txBody>
      </p:sp>
      <p:graphicFrame>
        <p:nvGraphicFramePr>
          <p:cNvPr id="22" name="Table 21">
            <a:extLst>
              <a:ext uri="{FF2B5EF4-FFF2-40B4-BE49-F238E27FC236}">
                <a16:creationId xmlns:a16="http://schemas.microsoft.com/office/drawing/2014/main" id="{F8CCD3C2-C965-2735-2500-19718C9D45AA}"/>
              </a:ext>
            </a:extLst>
          </p:cNvPr>
          <p:cNvGraphicFramePr>
            <a:graphicFrameLocks noGrp="1"/>
          </p:cNvGraphicFramePr>
          <p:nvPr>
            <p:extLst>
              <p:ext uri="{D42A27DB-BD31-4B8C-83A1-F6EECF244321}">
                <p14:modId xmlns:p14="http://schemas.microsoft.com/office/powerpoint/2010/main" val="2221370500"/>
              </p:ext>
            </p:extLst>
          </p:nvPr>
        </p:nvGraphicFramePr>
        <p:xfrm>
          <a:off x="382495" y="4580733"/>
          <a:ext cx="11149501" cy="833607"/>
        </p:xfrm>
        <a:graphic>
          <a:graphicData uri="http://schemas.openxmlformats.org/drawingml/2006/table">
            <a:tbl>
              <a:tblPr firstRow="1" bandRow="1" bandCol="1">
                <a:tableStyleId>{69012ECD-51FC-41F1-AA8D-1B2483CD663E}</a:tableStyleId>
              </a:tblPr>
              <a:tblGrid>
                <a:gridCol w="3332163">
                  <a:extLst>
                    <a:ext uri="{9D8B030D-6E8A-4147-A177-3AD203B41FA5}">
                      <a16:colId xmlns:a16="http://schemas.microsoft.com/office/drawing/2014/main" val="1896968948"/>
                    </a:ext>
                  </a:extLst>
                </a:gridCol>
                <a:gridCol w="894715">
                  <a:extLst>
                    <a:ext uri="{9D8B030D-6E8A-4147-A177-3AD203B41FA5}">
                      <a16:colId xmlns:a16="http://schemas.microsoft.com/office/drawing/2014/main" val="2314759983"/>
                    </a:ext>
                  </a:extLst>
                </a:gridCol>
                <a:gridCol w="968375">
                  <a:extLst>
                    <a:ext uri="{9D8B030D-6E8A-4147-A177-3AD203B41FA5}">
                      <a16:colId xmlns:a16="http://schemas.microsoft.com/office/drawing/2014/main" val="2034435052"/>
                    </a:ext>
                  </a:extLst>
                </a:gridCol>
                <a:gridCol w="891222">
                  <a:extLst>
                    <a:ext uri="{9D8B030D-6E8A-4147-A177-3AD203B41FA5}">
                      <a16:colId xmlns:a16="http://schemas.microsoft.com/office/drawing/2014/main" val="4237365705"/>
                    </a:ext>
                  </a:extLst>
                </a:gridCol>
                <a:gridCol w="1748155">
                  <a:extLst>
                    <a:ext uri="{9D8B030D-6E8A-4147-A177-3AD203B41FA5}">
                      <a16:colId xmlns:a16="http://schemas.microsoft.com/office/drawing/2014/main" val="2969131347"/>
                    </a:ext>
                  </a:extLst>
                </a:gridCol>
                <a:gridCol w="682942">
                  <a:extLst>
                    <a:ext uri="{9D8B030D-6E8A-4147-A177-3AD203B41FA5}">
                      <a16:colId xmlns:a16="http://schemas.microsoft.com/office/drawing/2014/main" val="1321794220"/>
                    </a:ext>
                  </a:extLst>
                </a:gridCol>
                <a:gridCol w="931228">
                  <a:extLst>
                    <a:ext uri="{9D8B030D-6E8A-4147-A177-3AD203B41FA5}">
                      <a16:colId xmlns:a16="http://schemas.microsoft.com/office/drawing/2014/main" val="244373696"/>
                    </a:ext>
                  </a:extLst>
                </a:gridCol>
                <a:gridCol w="691832">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p>
                    <a:p>
                      <a:pPr marL="45085" marR="0" algn="ctr">
                        <a:lnSpc>
                          <a:spcPts val="1260"/>
                        </a:lnSpc>
                        <a:spcBef>
                          <a:spcPts val="295"/>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3389">
                <a:tc>
                  <a:txBody>
                    <a:bodyPr/>
                    <a:lstStyle/>
                    <a:p>
                      <a:pPr marL="37465" marR="264160">
                        <a:spcBef>
                          <a:spcPts val="305"/>
                        </a:spcBef>
                        <a:spcAft>
                          <a:spcPts val="0"/>
                        </a:spcAft>
                      </a:pPr>
                      <a:r>
                        <a:rPr lang="en-US" sz="1000" dirty="0">
                          <a:latin typeface="Arial" panose="020B0604020202020204" pitchFamily="34" charset="0"/>
                          <a:cs typeface="Arial" panose="020B0604020202020204" pitchFamily="34" charset="0"/>
                        </a:rPr>
                        <a:t>2S1: Academic Proficiency in Reading/Language Arts</a:t>
                      </a:r>
                    </a:p>
                  </a:txBody>
                  <a:tcPr marL="0" marR="0" marT="0" marB="0" anchor="ctr"/>
                </a:tc>
                <a:tc>
                  <a:txBody>
                    <a:bodyPr/>
                    <a:lstStyle/>
                    <a:p>
                      <a:pPr marL="8255"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69.36%</a:t>
                      </a:r>
                    </a:p>
                  </a:txBody>
                  <a:tcPr marL="0" marR="0" marT="0" marB="0" anchor="ctr"/>
                </a:tc>
                <a:tc>
                  <a:txBody>
                    <a:bodyPr/>
                    <a:lstStyle/>
                    <a:p>
                      <a:pPr marL="7620" marR="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66.75%</a:t>
                      </a:r>
                    </a:p>
                  </a:txBody>
                  <a:tcPr marL="0" marR="0" marT="0" marB="0" anchor="ctr"/>
                </a:tc>
                <a:tc>
                  <a:txBody>
                    <a:bodyPr/>
                    <a:lstStyle/>
                    <a:p>
                      <a:pPr marL="10160" marR="190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69.38%</a:t>
                      </a:r>
                    </a:p>
                  </a:txBody>
                  <a:tcPr marL="0" marR="0" marT="0" marB="0" anchor="ctr"/>
                </a:tc>
                <a:tc>
                  <a:txBody>
                    <a:bodyPr/>
                    <a:lstStyle/>
                    <a:p>
                      <a:pPr marL="10795" marR="571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70.38%</a:t>
                      </a:r>
                    </a:p>
                  </a:txBody>
                  <a:tcPr marL="0" marR="0" marT="0" marB="0" anchor="ctr"/>
                </a:tc>
                <a:tc>
                  <a:txBody>
                    <a:bodyPr/>
                    <a:lstStyle/>
                    <a:p>
                      <a:pPr marL="10160" marR="317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71.38%</a:t>
                      </a:r>
                    </a:p>
                  </a:txBody>
                  <a:tcPr marL="0" marR="0" marT="0" marB="0" anchor="ctr"/>
                </a:tc>
                <a:tc>
                  <a:txBody>
                    <a:bodyPr/>
                    <a:lstStyle/>
                    <a:p>
                      <a:pPr marL="10795" marR="4445"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72.38%</a:t>
                      </a:r>
                    </a:p>
                  </a:txBody>
                  <a:tcPr marL="0" marR="0" marT="0" marB="0" anchor="ctr"/>
                </a:tc>
                <a:tc>
                  <a:txBody>
                    <a:bodyPr/>
                    <a:lstStyle/>
                    <a:p>
                      <a:pPr marL="10160" marR="2540" algn="ctr">
                        <a:spcBef>
                          <a:spcPts val="870"/>
                        </a:spcBef>
                        <a:spcAft>
                          <a:spcPts val="0"/>
                        </a:spcAft>
                      </a:pPr>
                      <a:r>
                        <a:rPr lang="en-US" sz="1000" dirty="0">
                          <a:solidFill>
                            <a:schemeClr val="tx1"/>
                          </a:solidFill>
                          <a:latin typeface="Arial" panose="020B0604020202020204" pitchFamily="34" charset="0"/>
                          <a:cs typeface="Arial" panose="020B0604020202020204" pitchFamily="34" charset="0"/>
                        </a:rPr>
                        <a:t>73.38%</a:t>
                      </a:r>
                    </a:p>
                  </a:txBody>
                  <a:tcPr marL="0" marR="0" marT="0" marB="0" anchor="ctr"/>
                </a:tc>
                <a:extLst>
                  <a:ext uri="{0D108BD9-81ED-4DB2-BD59-A6C34878D82A}">
                    <a16:rowId xmlns:a16="http://schemas.microsoft.com/office/drawing/2014/main" val="1794626987"/>
                  </a:ext>
                </a:extLst>
              </a:tr>
            </a:tbl>
          </a:graphicData>
        </a:graphic>
      </p:graphicFrame>
    </p:spTree>
    <p:extLst>
      <p:ext uri="{BB962C8B-B14F-4D97-AF65-F5344CB8AC3E}">
        <p14:creationId xmlns:p14="http://schemas.microsoft.com/office/powerpoint/2010/main" val="1801210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78" y="27475"/>
            <a:ext cx="10619922" cy="729052"/>
          </a:xfrm>
        </p:spPr>
        <p:txBody>
          <a:bodyPr>
            <a:normAutofit fontScale="90000"/>
          </a:bodyPr>
          <a:lstStyle/>
          <a:p>
            <a:pPr algn="ctr"/>
            <a:r>
              <a:rPr lang="en-US" sz="1600" b="1" dirty="0">
                <a:latin typeface="Arial" panose="020B0604020202020204" pitchFamily="34" charset="0"/>
                <a:cs typeface="Arial" panose="020B0604020202020204" pitchFamily="34" charset="0"/>
              </a:rPr>
              <a:t>2S2: Academic Proficiency in Mathematics* </a:t>
            </a:r>
            <a:br>
              <a:rPr lang="en-US" sz="32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 </a:t>
            </a:r>
            <a:r>
              <a:rPr lang="en-US" sz="1200" i="1" dirty="0">
                <a:latin typeface="Arial" panose="020B0604020202020204" pitchFamily="34" charset="0"/>
                <a:cs typeface="Arial" panose="020B0604020202020204" pitchFamily="34" charset="0"/>
              </a:rPr>
              <a:t>CTE concentrator proficiency in the challenging State academic standards adopted by the State under section1111(b)(1) of the Elementary and Secondary Education Act of 1965, as measured by the academic assessments in mathematics as described in section 1111(b)(2) of such Act.</a:t>
            </a:r>
            <a:endParaRPr lang="en-US" sz="20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6754489" y="2773244"/>
            <a:ext cx="1259129" cy="1259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100" b="1" dirty="0">
                <a:latin typeface="Arial" panose="020B0604020202020204" pitchFamily="34" charset="0"/>
                <a:cs typeface="Arial" panose="020B0604020202020204" pitchFamily="34" charset="0"/>
              </a:rPr>
              <a:t>Grade 11 CTE Concentrator</a:t>
            </a:r>
          </a:p>
        </p:txBody>
      </p:sp>
      <p:sp>
        <p:nvSpPr>
          <p:cNvPr id="7" name="Content Placeholder 5"/>
          <p:cNvSpPr txBox="1">
            <a:spLocks noChangeAspect="1"/>
          </p:cNvSpPr>
          <p:nvPr/>
        </p:nvSpPr>
        <p:spPr>
          <a:xfrm>
            <a:off x="4138125" y="2746527"/>
            <a:ext cx="1259129" cy="1259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Took grade 11 ISASP Math Assessment</a:t>
            </a:r>
          </a:p>
        </p:txBody>
      </p:sp>
      <p:sp>
        <p:nvSpPr>
          <p:cNvPr id="8" name="Content Placeholder 5"/>
          <p:cNvSpPr txBox="1">
            <a:spLocks noChangeAspect="1"/>
          </p:cNvSpPr>
          <p:nvPr/>
        </p:nvSpPr>
        <p:spPr>
          <a:xfrm>
            <a:off x="4125518" y="1220405"/>
            <a:ext cx="1259129" cy="1259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100" b="1" dirty="0">
                <a:latin typeface="Arial" panose="020B0604020202020204" pitchFamily="34" charset="0"/>
                <a:cs typeface="Arial" panose="020B0604020202020204" pitchFamily="34" charset="0"/>
              </a:rPr>
              <a:t>Took grade 11 </a:t>
            </a:r>
            <a:r>
              <a:rPr lang="en-US" sz="1100" b="1" dirty="0">
                <a:solidFill>
                  <a:srgbClr val="FF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ISASP</a:t>
            </a:r>
            <a:r>
              <a:rPr lang="en-US" sz="1100" b="1" dirty="0">
                <a:latin typeface="Arial" panose="020B0604020202020204" pitchFamily="34" charset="0"/>
                <a:cs typeface="Arial" panose="020B0604020202020204" pitchFamily="34" charset="0"/>
              </a:rPr>
              <a:t> Math</a:t>
            </a:r>
            <a:br>
              <a:rPr lang="en-US" sz="1100" b="1" dirty="0">
                <a:latin typeface="Arial" panose="020B0604020202020204" pitchFamily="34" charset="0"/>
                <a:cs typeface="Arial" panose="020B0604020202020204" pitchFamily="34" charset="0"/>
              </a:rPr>
            </a:br>
            <a:r>
              <a:rPr lang="en-US" sz="1100" b="1" dirty="0">
                <a:latin typeface="Arial" panose="020B0604020202020204" pitchFamily="34" charset="0"/>
                <a:cs typeface="Arial" panose="020B0604020202020204" pitchFamily="34" charset="0"/>
              </a:rPr>
              <a:t>Assessment</a:t>
            </a:r>
          </a:p>
        </p:txBody>
      </p:sp>
      <p:sp>
        <p:nvSpPr>
          <p:cNvPr id="9" name="Content Placeholder 5"/>
          <p:cNvSpPr txBox="1">
            <a:spLocks noChangeAspect="1"/>
          </p:cNvSpPr>
          <p:nvPr/>
        </p:nvSpPr>
        <p:spPr>
          <a:xfrm>
            <a:off x="6706226" y="1165437"/>
            <a:ext cx="1259129" cy="12591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Grade 11 CTE Concentrator</a:t>
            </a:r>
          </a:p>
        </p:txBody>
      </p:sp>
      <p:sp>
        <p:nvSpPr>
          <p:cNvPr id="10" name="Content Placeholder 5"/>
          <p:cNvSpPr txBox="1">
            <a:spLocks noChangeAspect="1"/>
          </p:cNvSpPr>
          <p:nvPr/>
        </p:nvSpPr>
        <p:spPr>
          <a:xfrm>
            <a:off x="9539961" y="1154338"/>
            <a:ext cx="1259129" cy="1259129"/>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hlinkClick r:id="rId2"/>
              </a:rPr>
              <a:t>Scored </a:t>
            </a:r>
            <a:r>
              <a:rPr lang="en-US" sz="1100" b="1" u="sng" dirty="0">
                <a:latin typeface="Arial" panose="020B0604020202020204" pitchFamily="34" charset="0"/>
                <a:cs typeface="Arial" panose="020B0604020202020204" pitchFamily="34" charset="0"/>
                <a:hlinkClick r:id="rId2"/>
              </a:rPr>
              <a:t>Proficient</a:t>
            </a:r>
            <a:r>
              <a:rPr lang="en-US" sz="1100" b="1" dirty="0">
                <a:latin typeface="Arial" panose="020B0604020202020204" pitchFamily="34" charset="0"/>
                <a:cs typeface="Arial" panose="020B0604020202020204" pitchFamily="34" charset="0"/>
                <a:hlinkClick r:id="rId2"/>
              </a:rPr>
              <a:t> or </a:t>
            </a:r>
            <a:r>
              <a:rPr lang="en-US" sz="1100" b="1" u="sng" dirty="0">
                <a:latin typeface="Arial" panose="020B0604020202020204" pitchFamily="34" charset="0"/>
                <a:cs typeface="Arial" panose="020B0604020202020204" pitchFamily="34" charset="0"/>
                <a:hlinkClick r:id="rId2"/>
              </a:rPr>
              <a:t>Advanced</a:t>
            </a:r>
            <a:r>
              <a:rPr lang="en-US" sz="1100" b="1" dirty="0">
                <a:latin typeface="Arial" panose="020B0604020202020204" pitchFamily="34" charset="0"/>
                <a:cs typeface="Arial" panose="020B0604020202020204" pitchFamily="34" charset="0"/>
                <a:hlinkClick r:id="rId2"/>
              </a:rPr>
              <a:t> on the Math Assessment</a:t>
            </a:r>
            <a:endParaRPr lang="en-US" sz="1100" b="1" dirty="0">
              <a:latin typeface="Arial" panose="020B0604020202020204" pitchFamily="34" charset="0"/>
              <a:cs typeface="Arial" panose="020B0604020202020204" pitchFamily="34" charset="0"/>
            </a:endParaRPr>
          </a:p>
        </p:txBody>
      </p:sp>
      <p:sp>
        <p:nvSpPr>
          <p:cNvPr id="11" name="Content Placeholder 5"/>
          <p:cNvSpPr txBox="1">
            <a:spLocks noChangeAspect="1"/>
          </p:cNvSpPr>
          <p:nvPr/>
        </p:nvSpPr>
        <p:spPr>
          <a:xfrm>
            <a:off x="1050501" y="1077709"/>
            <a:ext cx="1259129" cy="12591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1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1032643" y="2746525"/>
            <a:ext cx="1259129" cy="125912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2803939" y="1760411"/>
            <a:ext cx="241830" cy="251827"/>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2826613" y="3250177"/>
            <a:ext cx="241830" cy="251827"/>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669984" y="2574565"/>
            <a:ext cx="10852031" cy="0"/>
          </a:xfrm>
          <a:prstGeom prst="line">
            <a:avLst/>
          </a:prstGeom>
          <a:ln w="76200"/>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3EBA5A94-90F5-463C-9960-D523A2805E88}"/>
              </a:ext>
            </a:extLst>
          </p:cNvPr>
          <p:cNvSpPr txBox="1"/>
          <p:nvPr/>
        </p:nvSpPr>
        <p:spPr>
          <a:xfrm>
            <a:off x="346495" y="6206900"/>
            <a:ext cx="3517001" cy="276999"/>
          </a:xfrm>
          <a:prstGeom prst="rect">
            <a:avLst/>
          </a:prstGeom>
          <a:noFill/>
        </p:spPr>
        <p:txBody>
          <a:bodyPr wrap="square" rtlCol="0">
            <a:spAutoFit/>
          </a:bodyPr>
          <a:lstStyle/>
          <a:p>
            <a:r>
              <a:rPr lang="en-US" sz="1200" b="1" i="1" dirty="0"/>
              <a:t>*See last page for specifics</a:t>
            </a:r>
          </a:p>
        </p:txBody>
      </p:sp>
      <p:sp>
        <p:nvSpPr>
          <p:cNvPr id="20" name="TextBox 19">
            <a:extLst>
              <a:ext uri="{FF2B5EF4-FFF2-40B4-BE49-F238E27FC236}">
                <a16:creationId xmlns:a16="http://schemas.microsoft.com/office/drawing/2014/main" id="{426BBAEA-1FC6-4852-BD42-62046C6D1887}"/>
              </a:ext>
            </a:extLst>
          </p:cNvPr>
          <p:cNvSpPr txBox="1"/>
          <p:nvPr/>
        </p:nvSpPr>
        <p:spPr>
          <a:xfrm>
            <a:off x="8533053" y="1707274"/>
            <a:ext cx="386521" cy="400110"/>
          </a:xfrm>
          <a:prstGeom prst="rect">
            <a:avLst/>
          </a:prstGeom>
          <a:noFill/>
        </p:spPr>
        <p:txBody>
          <a:bodyPr wrap="square" rtlCol="0">
            <a:spAutoFit/>
          </a:bodyPr>
          <a:lstStyle/>
          <a:p>
            <a:pPr algn="ctr"/>
            <a:r>
              <a:rPr lang="en-US" sz="2000" b="1" dirty="0"/>
              <a:t>&amp;</a:t>
            </a:r>
          </a:p>
        </p:txBody>
      </p:sp>
      <p:sp>
        <p:nvSpPr>
          <p:cNvPr id="21" name="TextBox 20">
            <a:extLst>
              <a:ext uri="{FF2B5EF4-FFF2-40B4-BE49-F238E27FC236}">
                <a16:creationId xmlns:a16="http://schemas.microsoft.com/office/drawing/2014/main" id="{3D2BD551-D6E2-4A8E-95DA-FF485DD96689}"/>
              </a:ext>
            </a:extLst>
          </p:cNvPr>
          <p:cNvSpPr txBox="1"/>
          <p:nvPr/>
        </p:nvSpPr>
        <p:spPr>
          <a:xfrm>
            <a:off x="5781083" y="3234423"/>
            <a:ext cx="386521" cy="400110"/>
          </a:xfrm>
          <a:prstGeom prst="rect">
            <a:avLst/>
          </a:prstGeom>
          <a:noFill/>
        </p:spPr>
        <p:txBody>
          <a:bodyPr wrap="square" rtlCol="0">
            <a:spAutoFit/>
          </a:bodyPr>
          <a:lstStyle/>
          <a:p>
            <a:pPr algn="ctr"/>
            <a:r>
              <a:rPr lang="en-US" sz="2000" b="1" dirty="0"/>
              <a:t>&amp;</a:t>
            </a:r>
          </a:p>
        </p:txBody>
      </p:sp>
      <p:sp>
        <p:nvSpPr>
          <p:cNvPr id="22" name="TextBox 21">
            <a:extLst>
              <a:ext uri="{FF2B5EF4-FFF2-40B4-BE49-F238E27FC236}">
                <a16:creationId xmlns:a16="http://schemas.microsoft.com/office/drawing/2014/main" id="{723B1B4C-5023-4CFB-B936-7C67BDE7EF02}"/>
              </a:ext>
            </a:extLst>
          </p:cNvPr>
          <p:cNvSpPr txBox="1"/>
          <p:nvPr/>
        </p:nvSpPr>
        <p:spPr>
          <a:xfrm>
            <a:off x="5781083" y="1696175"/>
            <a:ext cx="386521" cy="400110"/>
          </a:xfrm>
          <a:prstGeom prst="rect">
            <a:avLst/>
          </a:prstGeom>
          <a:noFill/>
        </p:spPr>
        <p:txBody>
          <a:bodyPr wrap="square" rtlCol="0">
            <a:spAutoFit/>
          </a:bodyPr>
          <a:lstStyle/>
          <a:p>
            <a:pPr algn="ctr"/>
            <a:r>
              <a:rPr lang="en-US" sz="2000" b="1" dirty="0"/>
              <a:t>&amp;</a:t>
            </a:r>
          </a:p>
        </p:txBody>
      </p:sp>
      <p:sp>
        <p:nvSpPr>
          <p:cNvPr id="3" name="Rectangle 2">
            <a:extLst>
              <a:ext uri="{FF2B5EF4-FFF2-40B4-BE49-F238E27FC236}">
                <a16:creationId xmlns:a16="http://schemas.microsoft.com/office/drawing/2014/main" id="{CA63F3A8-1289-4727-931A-AAB41C90A9DB}"/>
              </a:ext>
            </a:extLst>
          </p:cNvPr>
          <p:cNvSpPr/>
          <p:nvPr/>
        </p:nvSpPr>
        <p:spPr>
          <a:xfrm>
            <a:off x="346495" y="5554598"/>
            <a:ext cx="11514826" cy="646331"/>
          </a:xfrm>
          <a:prstGeom prst="rect">
            <a:avLst/>
          </a:prstGeom>
        </p:spPr>
        <p:txBody>
          <a:bodyPr wrap="square">
            <a:spAutoFit/>
          </a:bodyPr>
          <a:lstStyle/>
          <a:p>
            <a:r>
              <a:rPr lang="en-US" sz="1200" b="1" dirty="0"/>
              <a:t>Numerator</a:t>
            </a:r>
            <a:r>
              <a:rPr lang="en-US" sz="1200" dirty="0"/>
              <a:t> = Grade 11 CTE Concentrators with a grade 11 test record, for Math, and who scored proficient or advanced</a:t>
            </a:r>
          </a:p>
          <a:p>
            <a:r>
              <a:rPr lang="en-US" sz="1200" b="1" dirty="0"/>
              <a:t>Denominator</a:t>
            </a:r>
            <a:r>
              <a:rPr lang="en-US" sz="1200" dirty="0"/>
              <a:t> = Grade 11 CTE Concentrators with a grade 11 test record for Math</a:t>
            </a:r>
          </a:p>
          <a:p>
            <a:r>
              <a:rPr lang="en-US" sz="1200" b="1" dirty="0"/>
              <a:t>Performance</a:t>
            </a:r>
            <a:r>
              <a:rPr lang="en-US" sz="1200" dirty="0"/>
              <a:t> = The percentage of Grade 11 Concentrators with demonstrated proficiency in Math</a:t>
            </a:r>
          </a:p>
        </p:txBody>
      </p:sp>
      <p:graphicFrame>
        <p:nvGraphicFramePr>
          <p:cNvPr id="13" name="Table 12">
            <a:extLst>
              <a:ext uri="{FF2B5EF4-FFF2-40B4-BE49-F238E27FC236}">
                <a16:creationId xmlns:a16="http://schemas.microsoft.com/office/drawing/2014/main" id="{9761118C-C9BA-1A2B-894E-F6BB0683053A}"/>
              </a:ext>
            </a:extLst>
          </p:cNvPr>
          <p:cNvGraphicFramePr>
            <a:graphicFrameLocks noGrp="1"/>
          </p:cNvGraphicFramePr>
          <p:nvPr>
            <p:extLst>
              <p:ext uri="{D42A27DB-BD31-4B8C-83A1-F6EECF244321}">
                <p14:modId xmlns:p14="http://schemas.microsoft.com/office/powerpoint/2010/main" val="3995369827"/>
              </p:ext>
            </p:extLst>
          </p:nvPr>
        </p:nvGraphicFramePr>
        <p:xfrm>
          <a:off x="406597" y="4662611"/>
          <a:ext cx="11522014" cy="843810"/>
        </p:xfrm>
        <a:graphic>
          <a:graphicData uri="http://schemas.openxmlformats.org/drawingml/2006/table">
            <a:tbl>
              <a:tblPr firstRow="1" bandRow="1" bandCol="1">
                <a:tableStyleId>{69012ECD-51FC-41F1-AA8D-1B2483CD663E}</a:tableStyleId>
              </a:tblPr>
              <a:tblGrid>
                <a:gridCol w="2675626">
                  <a:extLst>
                    <a:ext uri="{9D8B030D-6E8A-4147-A177-3AD203B41FA5}">
                      <a16:colId xmlns:a16="http://schemas.microsoft.com/office/drawing/2014/main" val="1896968948"/>
                    </a:ext>
                  </a:extLst>
                </a:gridCol>
                <a:gridCol w="941389">
                  <a:extLst>
                    <a:ext uri="{9D8B030D-6E8A-4147-A177-3AD203B41FA5}">
                      <a16:colId xmlns:a16="http://schemas.microsoft.com/office/drawing/2014/main" val="2314759983"/>
                    </a:ext>
                  </a:extLst>
                </a:gridCol>
                <a:gridCol w="1002712">
                  <a:extLst>
                    <a:ext uri="{9D8B030D-6E8A-4147-A177-3AD203B41FA5}">
                      <a16:colId xmlns:a16="http://schemas.microsoft.com/office/drawing/2014/main" val="2034435052"/>
                    </a:ext>
                  </a:extLst>
                </a:gridCol>
                <a:gridCol w="930167">
                  <a:extLst>
                    <a:ext uri="{9D8B030D-6E8A-4147-A177-3AD203B41FA5}">
                      <a16:colId xmlns:a16="http://schemas.microsoft.com/office/drawing/2014/main" val="4237365705"/>
                    </a:ext>
                  </a:extLst>
                </a:gridCol>
                <a:gridCol w="1194424">
                  <a:extLst>
                    <a:ext uri="{9D8B030D-6E8A-4147-A177-3AD203B41FA5}">
                      <a16:colId xmlns:a16="http://schemas.microsoft.com/office/drawing/2014/main" val="2969131347"/>
                    </a:ext>
                  </a:extLst>
                </a:gridCol>
                <a:gridCol w="1194424">
                  <a:extLst>
                    <a:ext uri="{9D8B030D-6E8A-4147-A177-3AD203B41FA5}">
                      <a16:colId xmlns:a16="http://schemas.microsoft.com/office/drawing/2014/main" val="1321794220"/>
                    </a:ext>
                  </a:extLst>
                </a:gridCol>
                <a:gridCol w="1194424">
                  <a:extLst>
                    <a:ext uri="{9D8B030D-6E8A-4147-A177-3AD203B41FA5}">
                      <a16:colId xmlns:a16="http://schemas.microsoft.com/office/drawing/2014/main" val="244373696"/>
                    </a:ext>
                  </a:extLst>
                </a:gridCol>
                <a:gridCol w="1379979">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2S2: Academic Proficiency in Mathematics</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68.57%</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61.75%</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66.19%</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69.57%</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70.57%</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71.57%</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72.57%</a:t>
                      </a:r>
                    </a:p>
                  </a:txBody>
                  <a:tcPr marL="0" marR="0" marT="0" marB="0" anchor="ctr"/>
                </a:tc>
                <a:extLst>
                  <a:ext uri="{0D108BD9-81ED-4DB2-BD59-A6C34878D82A}">
                    <a16:rowId xmlns:a16="http://schemas.microsoft.com/office/drawing/2014/main" val="3438059749"/>
                  </a:ext>
                </a:extLst>
              </a:tr>
            </a:tbl>
          </a:graphicData>
        </a:graphic>
      </p:graphicFrame>
    </p:spTree>
    <p:extLst>
      <p:ext uri="{BB962C8B-B14F-4D97-AF65-F5344CB8AC3E}">
        <p14:creationId xmlns:p14="http://schemas.microsoft.com/office/powerpoint/2010/main" val="2386397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433" y="83291"/>
            <a:ext cx="10515600" cy="621222"/>
          </a:xfrm>
        </p:spPr>
        <p:txBody>
          <a:bodyPr>
            <a:normAutofit fontScale="90000"/>
          </a:bodyPr>
          <a:lstStyle/>
          <a:p>
            <a:pPr algn="ctr"/>
            <a:r>
              <a:rPr lang="en-US" sz="1600" b="1" dirty="0">
                <a:latin typeface="Arial" panose="020B0604020202020204" pitchFamily="34" charset="0"/>
                <a:cs typeface="Arial" panose="020B0604020202020204" pitchFamily="34" charset="0"/>
              </a:rPr>
              <a:t>2S3: Academic Proficiency in Science* </a:t>
            </a:r>
            <a:br>
              <a:rPr lang="en-US" sz="16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 </a:t>
            </a:r>
            <a:r>
              <a:rPr lang="en-US" sz="1200" i="1" dirty="0">
                <a:latin typeface="Arial" panose="020B0604020202020204" pitchFamily="34" charset="0"/>
                <a:cs typeface="Arial" panose="020B0604020202020204" pitchFamily="34" charset="0"/>
              </a:rPr>
              <a:t>CTE concentrator proficiency in the challenging State academic standards adopted by the State under section1111(b)(1) of the Elementary and Secondary Education Act of 1965, as measured by the academic assessments in science as described in section 1111(b)(2) of such Act.</a:t>
            </a:r>
            <a:endParaRPr lang="en-US" sz="24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7031891" y="2797525"/>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Grade 11 CTE Concentrator</a:t>
            </a:r>
          </a:p>
        </p:txBody>
      </p:sp>
      <p:sp>
        <p:nvSpPr>
          <p:cNvPr id="7" name="Content Placeholder 5"/>
          <p:cNvSpPr txBox="1">
            <a:spLocks noChangeAspect="1"/>
          </p:cNvSpPr>
          <p:nvPr/>
        </p:nvSpPr>
        <p:spPr>
          <a:xfrm>
            <a:off x="4476006" y="2799641"/>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Took 10</a:t>
            </a:r>
            <a:r>
              <a:rPr lang="en-US" sz="1200" b="1" baseline="30000" dirty="0">
                <a:latin typeface="Arial" panose="020B0604020202020204" pitchFamily="34" charset="0"/>
                <a:cs typeface="Arial" panose="020B0604020202020204" pitchFamily="34" charset="0"/>
              </a:rPr>
              <a:t>th</a:t>
            </a:r>
            <a:r>
              <a:rPr lang="en-US" sz="1200" b="1" dirty="0">
                <a:latin typeface="Arial" panose="020B0604020202020204" pitchFamily="34" charset="0"/>
                <a:cs typeface="Arial" panose="020B0604020202020204" pitchFamily="34" charset="0"/>
              </a:rPr>
              <a:t> Grade ISASP Science Assessment</a:t>
            </a:r>
          </a:p>
        </p:txBody>
      </p:sp>
      <p:sp>
        <p:nvSpPr>
          <p:cNvPr id="8" name="Content Placeholder 5"/>
          <p:cNvSpPr txBox="1">
            <a:spLocks noChangeAspect="1"/>
          </p:cNvSpPr>
          <p:nvPr/>
        </p:nvSpPr>
        <p:spPr>
          <a:xfrm>
            <a:off x="4476006" y="1157976"/>
            <a:ext cx="1358616" cy="1358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Took 10</a:t>
            </a:r>
            <a:r>
              <a:rPr lang="en-US" sz="1200" b="1" baseline="30000" dirty="0">
                <a:latin typeface="Arial" panose="020B0604020202020204" pitchFamily="34" charset="0"/>
                <a:cs typeface="Arial" panose="020B0604020202020204" pitchFamily="34" charset="0"/>
              </a:rPr>
              <a:t>th</a:t>
            </a:r>
            <a:r>
              <a:rPr lang="en-US" sz="1200" b="1" dirty="0">
                <a:latin typeface="Arial" panose="020B0604020202020204" pitchFamily="34" charset="0"/>
                <a:cs typeface="Arial" panose="020B0604020202020204" pitchFamily="34" charset="0"/>
              </a:rPr>
              <a:t> Grade </a:t>
            </a:r>
            <a:r>
              <a:rPr lang="en-US" sz="1200" b="1" dirty="0">
                <a:solidFill>
                  <a:srgbClr val="FF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ISASP</a:t>
            </a:r>
            <a:r>
              <a:rPr lang="en-US" sz="1200" b="1" dirty="0">
                <a:latin typeface="Arial" panose="020B0604020202020204" pitchFamily="34" charset="0"/>
                <a:cs typeface="Arial" panose="020B0604020202020204" pitchFamily="34" charset="0"/>
              </a:rPr>
              <a:t> Science</a:t>
            </a:r>
            <a:br>
              <a:rPr lang="en-US" sz="1200" b="1" dirty="0">
                <a:latin typeface="Arial" panose="020B0604020202020204" pitchFamily="34" charset="0"/>
                <a:cs typeface="Arial" panose="020B0604020202020204" pitchFamily="34" charset="0"/>
              </a:rPr>
            </a:br>
            <a:r>
              <a:rPr lang="en-US" sz="1200" b="1" dirty="0">
                <a:latin typeface="Arial" panose="020B0604020202020204" pitchFamily="34" charset="0"/>
                <a:cs typeface="Arial" panose="020B0604020202020204" pitchFamily="34" charset="0"/>
              </a:rPr>
              <a:t>Assessment</a:t>
            </a:r>
          </a:p>
        </p:txBody>
      </p:sp>
      <p:sp>
        <p:nvSpPr>
          <p:cNvPr id="9" name="Content Placeholder 5"/>
          <p:cNvSpPr txBox="1">
            <a:spLocks noChangeAspect="1"/>
          </p:cNvSpPr>
          <p:nvPr/>
        </p:nvSpPr>
        <p:spPr>
          <a:xfrm>
            <a:off x="7031891" y="1187343"/>
            <a:ext cx="1358616" cy="13586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Grade 11 CTE Concentrator</a:t>
            </a:r>
          </a:p>
        </p:txBody>
      </p:sp>
      <p:sp>
        <p:nvSpPr>
          <p:cNvPr id="10" name="Content Placeholder 5"/>
          <p:cNvSpPr txBox="1">
            <a:spLocks noChangeAspect="1"/>
          </p:cNvSpPr>
          <p:nvPr/>
        </p:nvSpPr>
        <p:spPr>
          <a:xfrm>
            <a:off x="9100110" y="1134138"/>
            <a:ext cx="1358616" cy="1358616"/>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hlinkClick r:id="rId3"/>
              </a:rPr>
              <a:t>Scored </a:t>
            </a:r>
            <a:r>
              <a:rPr lang="en-US" sz="1200" b="1" u="sng" dirty="0">
                <a:latin typeface="Arial" panose="020B0604020202020204" pitchFamily="34" charset="0"/>
                <a:cs typeface="Arial" panose="020B0604020202020204" pitchFamily="34" charset="0"/>
                <a:hlinkClick r:id="rId3"/>
              </a:rPr>
              <a:t>Proficient</a:t>
            </a:r>
            <a:r>
              <a:rPr lang="en-US" sz="1200" b="1" dirty="0">
                <a:latin typeface="Arial" panose="020B0604020202020204" pitchFamily="34" charset="0"/>
                <a:cs typeface="Arial" panose="020B0604020202020204" pitchFamily="34" charset="0"/>
                <a:hlinkClick r:id="rId3"/>
              </a:rPr>
              <a:t> or </a:t>
            </a:r>
            <a:r>
              <a:rPr lang="en-US" sz="1200" b="1" u="sng" dirty="0">
                <a:latin typeface="Arial" panose="020B0604020202020204" pitchFamily="34" charset="0"/>
                <a:cs typeface="Arial" panose="020B0604020202020204" pitchFamily="34" charset="0"/>
                <a:hlinkClick r:id="rId3"/>
              </a:rPr>
              <a:t>Advanced</a:t>
            </a:r>
            <a:r>
              <a:rPr lang="en-US" sz="1200" b="1" dirty="0">
                <a:latin typeface="Arial" panose="020B0604020202020204" pitchFamily="34" charset="0"/>
                <a:cs typeface="Arial" panose="020B0604020202020204" pitchFamily="34" charset="0"/>
                <a:hlinkClick r:id="rId3"/>
              </a:rPr>
              <a:t> on the Science Assessment</a:t>
            </a:r>
            <a:endParaRPr lang="en-US" sz="1200" b="1" dirty="0">
              <a:latin typeface="Arial" panose="020B0604020202020204" pitchFamily="34" charset="0"/>
              <a:cs typeface="Arial" panose="020B0604020202020204" pitchFamily="34" charset="0"/>
            </a:endParaRPr>
          </a:p>
        </p:txBody>
      </p:sp>
      <p:sp>
        <p:nvSpPr>
          <p:cNvPr id="11" name="Content Placeholder 5"/>
          <p:cNvSpPr txBox="1">
            <a:spLocks noChangeAspect="1"/>
          </p:cNvSpPr>
          <p:nvPr/>
        </p:nvSpPr>
        <p:spPr>
          <a:xfrm>
            <a:off x="916345" y="1125063"/>
            <a:ext cx="1358616" cy="135861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987744" y="2877885"/>
            <a:ext cx="1357061" cy="13570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3035039" y="1730790"/>
            <a:ext cx="260939" cy="271722"/>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3062687" y="3152622"/>
            <a:ext cx="260639" cy="271411"/>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p:cNvCxnSpPr>
          <p:nvPr/>
        </p:nvCxnSpPr>
        <p:spPr>
          <a:xfrm flipV="1">
            <a:off x="684587" y="2620422"/>
            <a:ext cx="10643446" cy="42963"/>
          </a:xfrm>
          <a:prstGeom prst="line">
            <a:avLst/>
          </a:prstGeom>
          <a:ln w="76200"/>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9FBB688-A742-49E5-9AE2-A2A88B1DC64C}"/>
              </a:ext>
            </a:extLst>
          </p:cNvPr>
          <p:cNvSpPr txBox="1"/>
          <p:nvPr/>
        </p:nvSpPr>
        <p:spPr>
          <a:xfrm>
            <a:off x="423829" y="6320734"/>
            <a:ext cx="3517001" cy="276999"/>
          </a:xfrm>
          <a:prstGeom prst="rect">
            <a:avLst/>
          </a:prstGeom>
          <a:noFill/>
        </p:spPr>
        <p:txBody>
          <a:bodyPr wrap="square" rtlCol="0">
            <a:spAutoFit/>
          </a:bodyPr>
          <a:lstStyle/>
          <a:p>
            <a:r>
              <a:rPr lang="en-US" sz="1200" b="1" i="1" dirty="0"/>
              <a:t>*See last page for specifics</a:t>
            </a:r>
          </a:p>
        </p:txBody>
      </p:sp>
      <p:sp>
        <p:nvSpPr>
          <p:cNvPr id="20" name="TextBox 19">
            <a:extLst>
              <a:ext uri="{FF2B5EF4-FFF2-40B4-BE49-F238E27FC236}">
                <a16:creationId xmlns:a16="http://schemas.microsoft.com/office/drawing/2014/main" id="{C1C8D4EC-91E3-4813-BE1C-A3772D2B97D1}"/>
              </a:ext>
            </a:extLst>
          </p:cNvPr>
          <p:cNvSpPr txBox="1"/>
          <p:nvPr/>
        </p:nvSpPr>
        <p:spPr>
          <a:xfrm>
            <a:off x="6219736" y="1667988"/>
            <a:ext cx="386521" cy="400110"/>
          </a:xfrm>
          <a:prstGeom prst="rect">
            <a:avLst/>
          </a:prstGeom>
          <a:noFill/>
        </p:spPr>
        <p:txBody>
          <a:bodyPr wrap="square" rtlCol="0">
            <a:spAutoFit/>
          </a:bodyPr>
          <a:lstStyle/>
          <a:p>
            <a:pPr algn="ctr"/>
            <a:r>
              <a:rPr lang="en-US" sz="2000" b="1" dirty="0"/>
              <a:t>&amp;</a:t>
            </a:r>
          </a:p>
        </p:txBody>
      </p:sp>
      <p:sp>
        <p:nvSpPr>
          <p:cNvPr id="21" name="TextBox 20">
            <a:extLst>
              <a:ext uri="{FF2B5EF4-FFF2-40B4-BE49-F238E27FC236}">
                <a16:creationId xmlns:a16="http://schemas.microsoft.com/office/drawing/2014/main" id="{6D4ED4B2-7467-48CE-AE68-02C5B9EC4DCF}"/>
              </a:ext>
            </a:extLst>
          </p:cNvPr>
          <p:cNvSpPr txBox="1"/>
          <p:nvPr/>
        </p:nvSpPr>
        <p:spPr>
          <a:xfrm>
            <a:off x="8552048" y="1665872"/>
            <a:ext cx="386521" cy="400110"/>
          </a:xfrm>
          <a:prstGeom prst="rect">
            <a:avLst/>
          </a:prstGeom>
          <a:noFill/>
        </p:spPr>
        <p:txBody>
          <a:bodyPr wrap="square" rtlCol="0">
            <a:spAutoFit/>
          </a:bodyPr>
          <a:lstStyle/>
          <a:p>
            <a:pPr algn="ctr"/>
            <a:r>
              <a:rPr lang="en-US" sz="2000" b="1" dirty="0"/>
              <a:t>&amp;</a:t>
            </a:r>
          </a:p>
        </p:txBody>
      </p:sp>
      <p:sp>
        <p:nvSpPr>
          <p:cNvPr id="22" name="TextBox 21">
            <a:extLst>
              <a:ext uri="{FF2B5EF4-FFF2-40B4-BE49-F238E27FC236}">
                <a16:creationId xmlns:a16="http://schemas.microsoft.com/office/drawing/2014/main" id="{704B7CA1-124F-4164-93C7-93019464E8E6}"/>
              </a:ext>
            </a:extLst>
          </p:cNvPr>
          <p:cNvSpPr txBox="1"/>
          <p:nvPr/>
        </p:nvSpPr>
        <p:spPr>
          <a:xfrm>
            <a:off x="6258701" y="3290082"/>
            <a:ext cx="386521" cy="400110"/>
          </a:xfrm>
          <a:prstGeom prst="rect">
            <a:avLst/>
          </a:prstGeom>
          <a:noFill/>
        </p:spPr>
        <p:txBody>
          <a:bodyPr wrap="square" rtlCol="0">
            <a:spAutoFit/>
          </a:bodyPr>
          <a:lstStyle/>
          <a:p>
            <a:pPr algn="ctr"/>
            <a:r>
              <a:rPr lang="en-US" sz="2000" b="1" dirty="0"/>
              <a:t>&amp;</a:t>
            </a:r>
          </a:p>
        </p:txBody>
      </p:sp>
      <p:sp>
        <p:nvSpPr>
          <p:cNvPr id="3" name="Rectangle 2">
            <a:extLst>
              <a:ext uri="{FF2B5EF4-FFF2-40B4-BE49-F238E27FC236}">
                <a16:creationId xmlns:a16="http://schemas.microsoft.com/office/drawing/2014/main" id="{B73225F1-BD24-4029-A46F-70A93227856A}"/>
              </a:ext>
            </a:extLst>
          </p:cNvPr>
          <p:cNvSpPr/>
          <p:nvPr/>
        </p:nvSpPr>
        <p:spPr>
          <a:xfrm>
            <a:off x="423829" y="5667023"/>
            <a:ext cx="11344342" cy="646331"/>
          </a:xfrm>
          <a:prstGeom prst="rect">
            <a:avLst/>
          </a:prstGeom>
        </p:spPr>
        <p:txBody>
          <a:bodyPr wrap="square">
            <a:spAutoFit/>
          </a:bodyPr>
          <a:lstStyle/>
          <a:p>
            <a:r>
              <a:rPr lang="en-US" sz="1200" b="1" dirty="0"/>
              <a:t>Numerator</a:t>
            </a:r>
            <a:r>
              <a:rPr lang="en-US" sz="1200" dirty="0"/>
              <a:t> = Grade 11 CTE Concentrators with a grade 10 test record, for Science, and who scored proficient or advanced.</a:t>
            </a:r>
          </a:p>
          <a:p>
            <a:r>
              <a:rPr lang="en-US" sz="1200" b="1" dirty="0"/>
              <a:t>Denominator</a:t>
            </a:r>
            <a:r>
              <a:rPr lang="en-US" sz="1200" dirty="0"/>
              <a:t> = Grade 11 CTE Concentrators with a grade 10 test record for Science.</a:t>
            </a:r>
          </a:p>
          <a:p>
            <a:r>
              <a:rPr lang="en-US" sz="1200" b="1" dirty="0"/>
              <a:t>Performance</a:t>
            </a:r>
            <a:r>
              <a:rPr lang="en-US" sz="1200" dirty="0"/>
              <a:t> = The percentage of Grade 11 Concentrators with demonstrated proficiency in Science.</a:t>
            </a:r>
          </a:p>
        </p:txBody>
      </p:sp>
      <p:graphicFrame>
        <p:nvGraphicFramePr>
          <p:cNvPr id="23" name="Table 22">
            <a:extLst>
              <a:ext uri="{FF2B5EF4-FFF2-40B4-BE49-F238E27FC236}">
                <a16:creationId xmlns:a16="http://schemas.microsoft.com/office/drawing/2014/main" id="{950BDB57-67E6-D19B-7BBD-A2D73D75EFDB}"/>
              </a:ext>
            </a:extLst>
          </p:cNvPr>
          <p:cNvGraphicFramePr>
            <a:graphicFrameLocks noGrp="1"/>
          </p:cNvGraphicFramePr>
          <p:nvPr>
            <p:extLst>
              <p:ext uri="{D42A27DB-BD31-4B8C-83A1-F6EECF244321}">
                <p14:modId xmlns:p14="http://schemas.microsoft.com/office/powerpoint/2010/main" val="1853170602"/>
              </p:ext>
            </p:extLst>
          </p:nvPr>
        </p:nvGraphicFramePr>
        <p:xfrm>
          <a:off x="423829" y="4655497"/>
          <a:ext cx="11522014" cy="843810"/>
        </p:xfrm>
        <a:graphic>
          <a:graphicData uri="http://schemas.openxmlformats.org/drawingml/2006/table">
            <a:tbl>
              <a:tblPr firstRow="1" bandRow="1" bandCol="1">
                <a:tableStyleId>{69012ECD-51FC-41F1-AA8D-1B2483CD663E}</a:tableStyleId>
              </a:tblPr>
              <a:tblGrid>
                <a:gridCol w="2675626">
                  <a:extLst>
                    <a:ext uri="{9D8B030D-6E8A-4147-A177-3AD203B41FA5}">
                      <a16:colId xmlns:a16="http://schemas.microsoft.com/office/drawing/2014/main" val="1896968948"/>
                    </a:ext>
                  </a:extLst>
                </a:gridCol>
                <a:gridCol w="941389">
                  <a:extLst>
                    <a:ext uri="{9D8B030D-6E8A-4147-A177-3AD203B41FA5}">
                      <a16:colId xmlns:a16="http://schemas.microsoft.com/office/drawing/2014/main" val="2314759983"/>
                    </a:ext>
                  </a:extLst>
                </a:gridCol>
                <a:gridCol w="1002712">
                  <a:extLst>
                    <a:ext uri="{9D8B030D-6E8A-4147-A177-3AD203B41FA5}">
                      <a16:colId xmlns:a16="http://schemas.microsoft.com/office/drawing/2014/main" val="2034435052"/>
                    </a:ext>
                  </a:extLst>
                </a:gridCol>
                <a:gridCol w="930167">
                  <a:extLst>
                    <a:ext uri="{9D8B030D-6E8A-4147-A177-3AD203B41FA5}">
                      <a16:colId xmlns:a16="http://schemas.microsoft.com/office/drawing/2014/main" val="4237365705"/>
                    </a:ext>
                  </a:extLst>
                </a:gridCol>
                <a:gridCol w="1194424">
                  <a:extLst>
                    <a:ext uri="{9D8B030D-6E8A-4147-A177-3AD203B41FA5}">
                      <a16:colId xmlns:a16="http://schemas.microsoft.com/office/drawing/2014/main" val="2969131347"/>
                    </a:ext>
                  </a:extLst>
                </a:gridCol>
                <a:gridCol w="1194424">
                  <a:extLst>
                    <a:ext uri="{9D8B030D-6E8A-4147-A177-3AD203B41FA5}">
                      <a16:colId xmlns:a16="http://schemas.microsoft.com/office/drawing/2014/main" val="1321794220"/>
                    </a:ext>
                  </a:extLst>
                </a:gridCol>
                <a:gridCol w="1194424">
                  <a:extLst>
                    <a:ext uri="{9D8B030D-6E8A-4147-A177-3AD203B41FA5}">
                      <a16:colId xmlns:a16="http://schemas.microsoft.com/office/drawing/2014/main" val="244373696"/>
                    </a:ext>
                  </a:extLst>
                </a:gridCol>
                <a:gridCol w="1379979">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2S3: Academic Proficiency in Science</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64.35%</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58.00%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65.86%</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66.86%</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67.86%</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68.86%</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69.86%</a:t>
                      </a:r>
                    </a:p>
                  </a:txBody>
                  <a:tcPr marL="0" marR="0" marT="0" marB="0" anchor="ctr"/>
                </a:tc>
                <a:extLst>
                  <a:ext uri="{0D108BD9-81ED-4DB2-BD59-A6C34878D82A}">
                    <a16:rowId xmlns:a16="http://schemas.microsoft.com/office/drawing/2014/main" val="2815480416"/>
                  </a:ext>
                </a:extLst>
              </a:tr>
            </a:tbl>
          </a:graphicData>
        </a:graphic>
      </p:graphicFrame>
    </p:spTree>
    <p:extLst>
      <p:ext uri="{BB962C8B-B14F-4D97-AF65-F5344CB8AC3E}">
        <p14:creationId xmlns:p14="http://schemas.microsoft.com/office/powerpoint/2010/main" val="2791112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728" y="41658"/>
            <a:ext cx="11092544" cy="686676"/>
          </a:xfrm>
        </p:spPr>
        <p:txBody>
          <a:bodyPr>
            <a:noAutofit/>
          </a:bodyPr>
          <a:lstStyle/>
          <a:p>
            <a:pPr algn="ctr"/>
            <a:r>
              <a:rPr lang="en-US" sz="1400" b="1" dirty="0">
                <a:latin typeface="Arial" panose="020B0604020202020204" pitchFamily="34" charset="0"/>
                <a:cs typeface="Arial" panose="020B0604020202020204" pitchFamily="34" charset="0"/>
              </a:rPr>
              <a:t>3S1: Postsecondary Placement</a:t>
            </a:r>
            <a:br>
              <a:rPr lang="en-US" sz="28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a:t>
            </a:r>
            <a:r>
              <a:rPr lang="en-US" sz="1200" i="1" dirty="0">
                <a:latin typeface="Arial" panose="020B0604020202020204" pitchFamily="34" charset="0"/>
                <a:cs typeface="Arial" panose="020B0604020202020204" pitchFamily="34" charset="0"/>
              </a:rPr>
              <a:t>prior</a:t>
            </a:r>
            <a:r>
              <a:rPr lang="en-US" sz="1200" b="1" i="1" dirty="0">
                <a:latin typeface="Arial" panose="020B0604020202020204" pitchFamily="34" charset="0"/>
                <a:cs typeface="Arial" panose="020B0604020202020204" pitchFamily="34" charset="0"/>
              </a:rPr>
              <a:t> year… </a:t>
            </a:r>
            <a:r>
              <a:rPr lang="en-US" sz="1200" i="1" dirty="0"/>
              <a:t>The percentage of CTE concentrators who, in the second quarter after exiting from secondary education, are in postsecondary education or advanced training, military service or a service program that receives assistance under title I of the National and Community Service Act of 1990 (42 U.S.C. 12511 et seq.), are volunteers as described in section 5(a) of the Peace Corps Act (22 U.S.C. 2504(a)), or are employed.</a:t>
            </a:r>
            <a:endParaRPr lang="en-US" sz="16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6863465" y="2929123"/>
            <a:ext cx="1402611" cy="14026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1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4552044" y="2944103"/>
            <a:ext cx="1402610" cy="1402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Left Secondary Education</a:t>
            </a:r>
          </a:p>
        </p:txBody>
      </p:sp>
      <p:sp>
        <p:nvSpPr>
          <p:cNvPr id="8" name="Content Placeholder 5"/>
          <p:cNvSpPr txBox="1">
            <a:spLocks noChangeAspect="1"/>
          </p:cNvSpPr>
          <p:nvPr/>
        </p:nvSpPr>
        <p:spPr>
          <a:xfrm>
            <a:off x="4552044" y="1270718"/>
            <a:ext cx="1402610" cy="1402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Left Secondary Education</a:t>
            </a:r>
          </a:p>
        </p:txBody>
      </p:sp>
      <p:sp>
        <p:nvSpPr>
          <p:cNvPr id="9" name="Content Placeholder 5"/>
          <p:cNvSpPr txBox="1">
            <a:spLocks noChangeAspect="1"/>
          </p:cNvSpPr>
          <p:nvPr/>
        </p:nvSpPr>
        <p:spPr>
          <a:xfrm>
            <a:off x="6863465" y="1219406"/>
            <a:ext cx="1402610" cy="1402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9208928" y="1172886"/>
            <a:ext cx="1488097" cy="1488097"/>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100" b="1" dirty="0">
                <a:latin typeface="Arial" panose="020B0604020202020204" pitchFamily="34" charset="0"/>
                <a:cs typeface="Arial" panose="020B0604020202020204" pitchFamily="34" charset="0"/>
              </a:rPr>
              <a:t>In postsecondary/ adv. training, military service, service program, or employed 2 quarters later</a:t>
            </a:r>
          </a:p>
        </p:txBody>
      </p:sp>
      <p:sp>
        <p:nvSpPr>
          <p:cNvPr id="11" name="Content Placeholder 5"/>
          <p:cNvSpPr txBox="1">
            <a:spLocks noChangeAspect="1"/>
          </p:cNvSpPr>
          <p:nvPr/>
        </p:nvSpPr>
        <p:spPr>
          <a:xfrm>
            <a:off x="1084875" y="1270718"/>
            <a:ext cx="1402610" cy="140261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1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1032259" y="3040081"/>
            <a:ext cx="1402611" cy="140261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1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2982515" y="1839869"/>
            <a:ext cx="373195" cy="38862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2982515" y="3417284"/>
            <a:ext cx="373195" cy="38862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514197" y="2801225"/>
            <a:ext cx="11128075"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A087212E-5022-49E1-ABE4-DA112C00894F}"/>
              </a:ext>
            </a:extLst>
          </p:cNvPr>
          <p:cNvSpPr txBox="1"/>
          <p:nvPr/>
        </p:nvSpPr>
        <p:spPr>
          <a:xfrm>
            <a:off x="260230" y="5636503"/>
            <a:ext cx="11671539" cy="830997"/>
          </a:xfrm>
          <a:prstGeom prst="rect">
            <a:avLst/>
          </a:prstGeom>
          <a:noFill/>
        </p:spPr>
        <p:txBody>
          <a:bodyPr wrap="square" rtlCol="0">
            <a:spAutoFit/>
          </a:bodyPr>
          <a:lstStyle/>
          <a:p>
            <a:r>
              <a:rPr lang="en-US" sz="1200" b="1" dirty="0"/>
              <a:t>Numerator</a:t>
            </a:r>
            <a:r>
              <a:rPr lang="en-US" sz="1200" dirty="0"/>
              <a:t> = CTE Concentrators who are in postsecondary education or advanced training, military service, community service, or are employed (2) quarters after leaving secondary education in the reporting year.</a:t>
            </a:r>
          </a:p>
          <a:p>
            <a:r>
              <a:rPr lang="en-US" sz="1200" b="1" dirty="0"/>
              <a:t>Denominator</a:t>
            </a:r>
            <a:r>
              <a:rPr lang="en-US" sz="1200" dirty="0"/>
              <a:t> = CTE Concentrators who left secondary education in the reporting year.</a:t>
            </a:r>
          </a:p>
          <a:p>
            <a:r>
              <a:rPr lang="en-US" sz="1200" b="1" dirty="0"/>
              <a:t>Performance</a:t>
            </a:r>
            <a:r>
              <a:rPr lang="en-US" sz="1200" dirty="0"/>
              <a:t> = The percentage of CTE Concentrators who are in postsecondary education or advanced training, military service, community service, or are employed.</a:t>
            </a:r>
            <a:endParaRPr lang="en-US" sz="1050" dirty="0"/>
          </a:p>
        </p:txBody>
      </p:sp>
      <p:sp>
        <p:nvSpPr>
          <p:cNvPr id="18" name="TextBox 17">
            <a:extLst>
              <a:ext uri="{FF2B5EF4-FFF2-40B4-BE49-F238E27FC236}">
                <a16:creationId xmlns:a16="http://schemas.microsoft.com/office/drawing/2014/main" id="{D02F9309-2E2E-4DE5-A182-BF49EC27EDDC}"/>
              </a:ext>
            </a:extLst>
          </p:cNvPr>
          <p:cNvSpPr txBox="1"/>
          <p:nvPr/>
        </p:nvSpPr>
        <p:spPr>
          <a:xfrm>
            <a:off x="6215799" y="1774960"/>
            <a:ext cx="386521" cy="400110"/>
          </a:xfrm>
          <a:prstGeom prst="rect">
            <a:avLst/>
          </a:prstGeom>
          <a:noFill/>
        </p:spPr>
        <p:txBody>
          <a:bodyPr wrap="square" rtlCol="0">
            <a:spAutoFit/>
          </a:bodyPr>
          <a:lstStyle/>
          <a:p>
            <a:pPr algn="ctr"/>
            <a:r>
              <a:rPr lang="en-US" sz="2000" b="1" dirty="0"/>
              <a:t>&amp;</a:t>
            </a:r>
          </a:p>
        </p:txBody>
      </p:sp>
      <p:sp>
        <p:nvSpPr>
          <p:cNvPr id="20" name="TextBox 19">
            <a:extLst>
              <a:ext uri="{FF2B5EF4-FFF2-40B4-BE49-F238E27FC236}">
                <a16:creationId xmlns:a16="http://schemas.microsoft.com/office/drawing/2014/main" id="{0F711FFE-64BA-44CF-AB88-41AE99A6E66B}"/>
              </a:ext>
            </a:extLst>
          </p:cNvPr>
          <p:cNvSpPr txBox="1"/>
          <p:nvPr/>
        </p:nvSpPr>
        <p:spPr>
          <a:xfrm>
            <a:off x="8544241" y="1709064"/>
            <a:ext cx="386521" cy="400110"/>
          </a:xfrm>
          <a:prstGeom prst="rect">
            <a:avLst/>
          </a:prstGeom>
          <a:noFill/>
        </p:spPr>
        <p:txBody>
          <a:bodyPr wrap="square" rtlCol="0">
            <a:spAutoFit/>
          </a:bodyPr>
          <a:lstStyle/>
          <a:p>
            <a:pPr algn="ctr"/>
            <a:r>
              <a:rPr lang="en-US" sz="2000" b="1" dirty="0"/>
              <a:t>&amp;</a:t>
            </a:r>
          </a:p>
        </p:txBody>
      </p:sp>
      <p:sp>
        <p:nvSpPr>
          <p:cNvPr id="21" name="TextBox 20">
            <a:extLst>
              <a:ext uri="{FF2B5EF4-FFF2-40B4-BE49-F238E27FC236}">
                <a16:creationId xmlns:a16="http://schemas.microsoft.com/office/drawing/2014/main" id="{0037BDB2-92B5-4099-B5B4-CF265E651D08}"/>
              </a:ext>
            </a:extLst>
          </p:cNvPr>
          <p:cNvSpPr txBox="1"/>
          <p:nvPr/>
        </p:nvSpPr>
        <p:spPr>
          <a:xfrm>
            <a:off x="6279099" y="3451252"/>
            <a:ext cx="386521" cy="400110"/>
          </a:xfrm>
          <a:prstGeom prst="rect">
            <a:avLst/>
          </a:prstGeom>
          <a:noFill/>
        </p:spPr>
        <p:txBody>
          <a:bodyPr wrap="square" rtlCol="0">
            <a:spAutoFit/>
          </a:bodyPr>
          <a:lstStyle/>
          <a:p>
            <a:pPr algn="ctr"/>
            <a:r>
              <a:rPr lang="en-US" sz="2000" b="1" dirty="0"/>
              <a:t>&amp;</a:t>
            </a:r>
          </a:p>
        </p:txBody>
      </p:sp>
      <p:graphicFrame>
        <p:nvGraphicFramePr>
          <p:cNvPr id="13" name="Table 12">
            <a:extLst>
              <a:ext uri="{FF2B5EF4-FFF2-40B4-BE49-F238E27FC236}">
                <a16:creationId xmlns:a16="http://schemas.microsoft.com/office/drawing/2014/main" id="{79DF887A-D379-F719-6C0A-3649A464D2CF}"/>
              </a:ext>
            </a:extLst>
          </p:cNvPr>
          <p:cNvGraphicFramePr>
            <a:graphicFrameLocks noGrp="1"/>
          </p:cNvGraphicFramePr>
          <p:nvPr>
            <p:extLst>
              <p:ext uri="{D42A27DB-BD31-4B8C-83A1-F6EECF244321}">
                <p14:modId xmlns:p14="http://schemas.microsoft.com/office/powerpoint/2010/main" val="1400161325"/>
              </p:ext>
            </p:extLst>
          </p:nvPr>
        </p:nvGraphicFramePr>
        <p:xfrm>
          <a:off x="334992" y="4664795"/>
          <a:ext cx="11522014" cy="843810"/>
        </p:xfrm>
        <a:graphic>
          <a:graphicData uri="http://schemas.openxmlformats.org/drawingml/2006/table">
            <a:tbl>
              <a:tblPr firstRow="1" bandRow="1" bandCol="1">
                <a:tableStyleId>{69012ECD-51FC-41F1-AA8D-1B2483CD663E}</a:tableStyleId>
              </a:tblPr>
              <a:tblGrid>
                <a:gridCol w="2675626">
                  <a:extLst>
                    <a:ext uri="{9D8B030D-6E8A-4147-A177-3AD203B41FA5}">
                      <a16:colId xmlns:a16="http://schemas.microsoft.com/office/drawing/2014/main" val="1896968948"/>
                    </a:ext>
                  </a:extLst>
                </a:gridCol>
                <a:gridCol w="941389">
                  <a:extLst>
                    <a:ext uri="{9D8B030D-6E8A-4147-A177-3AD203B41FA5}">
                      <a16:colId xmlns:a16="http://schemas.microsoft.com/office/drawing/2014/main" val="2314759983"/>
                    </a:ext>
                  </a:extLst>
                </a:gridCol>
                <a:gridCol w="1002712">
                  <a:extLst>
                    <a:ext uri="{9D8B030D-6E8A-4147-A177-3AD203B41FA5}">
                      <a16:colId xmlns:a16="http://schemas.microsoft.com/office/drawing/2014/main" val="2034435052"/>
                    </a:ext>
                  </a:extLst>
                </a:gridCol>
                <a:gridCol w="930167">
                  <a:extLst>
                    <a:ext uri="{9D8B030D-6E8A-4147-A177-3AD203B41FA5}">
                      <a16:colId xmlns:a16="http://schemas.microsoft.com/office/drawing/2014/main" val="4237365705"/>
                    </a:ext>
                  </a:extLst>
                </a:gridCol>
                <a:gridCol w="1194424">
                  <a:extLst>
                    <a:ext uri="{9D8B030D-6E8A-4147-A177-3AD203B41FA5}">
                      <a16:colId xmlns:a16="http://schemas.microsoft.com/office/drawing/2014/main" val="2969131347"/>
                    </a:ext>
                  </a:extLst>
                </a:gridCol>
                <a:gridCol w="1194424">
                  <a:extLst>
                    <a:ext uri="{9D8B030D-6E8A-4147-A177-3AD203B41FA5}">
                      <a16:colId xmlns:a16="http://schemas.microsoft.com/office/drawing/2014/main" val="1321794220"/>
                    </a:ext>
                  </a:extLst>
                </a:gridCol>
                <a:gridCol w="1194424">
                  <a:extLst>
                    <a:ext uri="{9D8B030D-6E8A-4147-A177-3AD203B41FA5}">
                      <a16:colId xmlns:a16="http://schemas.microsoft.com/office/drawing/2014/main" val="244373696"/>
                    </a:ext>
                  </a:extLst>
                </a:gridCol>
                <a:gridCol w="1379979">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FY2</a:t>
                      </a:r>
                      <a:r>
                        <a:rPr lang="en-US" sz="1000" b="1" u="none" dirty="0">
                          <a:effectLst/>
                          <a:latin typeface="Arial" panose="020B0604020202020204" pitchFamily="34" charset="0"/>
                          <a:cs typeface="Arial" panose="020B0604020202020204" pitchFamily="34" charset="0"/>
                        </a:rPr>
                        <a:t>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3S1: Post-Program Placement</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89.96%</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89.09%</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90.03%</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91.03%</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92.03%</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93.03%</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34.03%</a:t>
                      </a:r>
                    </a:p>
                  </a:txBody>
                  <a:tcPr marL="0" marR="0" marT="0" marB="0" anchor="ctr"/>
                </a:tc>
                <a:extLst>
                  <a:ext uri="{0D108BD9-81ED-4DB2-BD59-A6C34878D82A}">
                    <a16:rowId xmlns:a16="http://schemas.microsoft.com/office/drawing/2014/main" val="36765491"/>
                  </a:ext>
                </a:extLst>
              </a:tr>
            </a:tbl>
          </a:graphicData>
        </a:graphic>
      </p:graphicFrame>
    </p:spTree>
    <p:extLst>
      <p:ext uri="{BB962C8B-B14F-4D97-AF65-F5344CB8AC3E}">
        <p14:creationId xmlns:p14="http://schemas.microsoft.com/office/powerpoint/2010/main" val="2620920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7827" y="40200"/>
            <a:ext cx="10515600" cy="762056"/>
          </a:xfrm>
        </p:spPr>
        <p:txBody>
          <a:bodyPr>
            <a:normAutofit/>
          </a:bodyPr>
          <a:lstStyle/>
          <a:p>
            <a:pPr algn="ctr"/>
            <a:r>
              <a:rPr lang="en-US" sz="1400" b="1" dirty="0">
                <a:latin typeface="Arial" panose="020B0604020202020204" pitchFamily="34" charset="0"/>
                <a:cs typeface="Arial" panose="020B0604020202020204" pitchFamily="34" charset="0"/>
              </a:rPr>
              <a:t>4S1: Nontraditional Program Concentration</a:t>
            </a:r>
            <a:br>
              <a:rPr lang="en-US" sz="32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a:t>
            </a:r>
            <a:r>
              <a:rPr lang="en-US" sz="1200" i="1" dirty="0"/>
              <a:t>The percentage of CTE concentrators in career and technical education programs and programs of study that lead to non-traditional fields.</a:t>
            </a:r>
            <a:endParaRPr lang="en-US" sz="20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7188646" y="2998685"/>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 in that Program</a:t>
            </a:r>
          </a:p>
        </p:txBody>
      </p:sp>
      <p:sp>
        <p:nvSpPr>
          <p:cNvPr id="7" name="Content Placeholder 5"/>
          <p:cNvSpPr txBox="1">
            <a:spLocks noChangeAspect="1"/>
          </p:cNvSpPr>
          <p:nvPr/>
        </p:nvSpPr>
        <p:spPr>
          <a:xfrm>
            <a:off x="4090949" y="2977152"/>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Student in Identified Non-traditional Program</a:t>
            </a:r>
          </a:p>
        </p:txBody>
      </p:sp>
      <p:sp>
        <p:nvSpPr>
          <p:cNvPr id="12" name="Content Placeholder 5"/>
          <p:cNvSpPr txBox="1">
            <a:spLocks noChangeAspect="1"/>
          </p:cNvSpPr>
          <p:nvPr/>
        </p:nvSpPr>
        <p:spPr>
          <a:xfrm>
            <a:off x="1065077" y="2988221"/>
            <a:ext cx="1357061" cy="13570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7" name="Equal 16" descr="equals"/>
          <p:cNvSpPr>
            <a:spLocks noChangeAspect="1"/>
          </p:cNvSpPr>
          <p:nvPr/>
        </p:nvSpPr>
        <p:spPr>
          <a:xfrm>
            <a:off x="3099195" y="3432046"/>
            <a:ext cx="314697" cy="327702"/>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558276" y="2676207"/>
            <a:ext cx="11041811" cy="0"/>
          </a:xfrm>
          <a:prstGeom prst="line">
            <a:avLst/>
          </a:prstGeom>
          <a:ln w="76200"/>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A78B06F-FF2D-46A4-83E4-63E4CEF3DB06}"/>
              </a:ext>
            </a:extLst>
          </p:cNvPr>
          <p:cNvSpPr txBox="1"/>
          <p:nvPr/>
        </p:nvSpPr>
        <p:spPr>
          <a:xfrm>
            <a:off x="361165" y="5842861"/>
            <a:ext cx="11328923" cy="646331"/>
          </a:xfrm>
          <a:prstGeom prst="rect">
            <a:avLst/>
          </a:prstGeom>
          <a:noFill/>
        </p:spPr>
        <p:txBody>
          <a:bodyPr wrap="square" rtlCol="0">
            <a:spAutoFit/>
          </a:bodyPr>
          <a:lstStyle/>
          <a:p>
            <a:r>
              <a:rPr lang="en-US" sz="1200" b="1" dirty="0"/>
              <a:t>Numerator</a:t>
            </a:r>
            <a:r>
              <a:rPr lang="en-US" sz="1200" dirty="0"/>
              <a:t> = Students in identified non-traditional programs that are CTE concentrators and are in the under-represented gender</a:t>
            </a:r>
          </a:p>
          <a:p>
            <a:r>
              <a:rPr lang="en-US" sz="1200" b="1" dirty="0"/>
              <a:t>Denominator = </a:t>
            </a:r>
            <a:r>
              <a:rPr lang="en-US" sz="1200" dirty="0"/>
              <a:t>Students in identified non-traditional programs that are CTE Concentrators.</a:t>
            </a:r>
          </a:p>
          <a:p>
            <a:r>
              <a:rPr lang="en-US" sz="1200" b="1" dirty="0"/>
              <a:t>Performance = </a:t>
            </a:r>
            <a:r>
              <a:rPr lang="en-US" sz="1200" dirty="0"/>
              <a:t>The percentage of CTE Concentrators in CTE programs that lead to non-traditional fields.</a:t>
            </a:r>
          </a:p>
        </p:txBody>
      </p:sp>
      <p:grpSp>
        <p:nvGrpSpPr>
          <p:cNvPr id="5" name="Group 4">
            <a:extLst>
              <a:ext uri="{FF2B5EF4-FFF2-40B4-BE49-F238E27FC236}">
                <a16:creationId xmlns:a16="http://schemas.microsoft.com/office/drawing/2014/main" id="{E06DFD3B-BBD0-1365-7CDD-294AAD15B328}"/>
              </a:ext>
              <a:ext uri="{C183D7F6-B498-43B3-948B-1728B52AA6E4}">
                <adec:decorative xmlns:adec="http://schemas.microsoft.com/office/drawing/2017/decorative" val="1"/>
              </a:ext>
            </a:extLst>
          </p:cNvPr>
          <p:cNvGrpSpPr/>
          <p:nvPr/>
        </p:nvGrpSpPr>
        <p:grpSpPr>
          <a:xfrm>
            <a:off x="1065077" y="1015139"/>
            <a:ext cx="9816541" cy="1402444"/>
            <a:chOff x="855315" y="1777484"/>
            <a:chExt cx="9816541" cy="1402444"/>
          </a:xfrm>
        </p:grpSpPr>
        <p:sp>
          <p:nvSpPr>
            <p:cNvPr id="8" name="Content Placeholder 5"/>
            <p:cNvSpPr txBox="1">
              <a:spLocks noChangeAspect="1"/>
            </p:cNvSpPr>
            <p:nvPr/>
          </p:nvSpPr>
          <p:spPr>
            <a:xfrm>
              <a:off x="4124136" y="1807708"/>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Student in Identified Non-traditional Program</a:t>
              </a:r>
            </a:p>
          </p:txBody>
        </p:sp>
        <p:sp>
          <p:nvSpPr>
            <p:cNvPr id="9" name="Content Placeholder 5"/>
            <p:cNvSpPr txBox="1">
              <a:spLocks noChangeAspect="1"/>
            </p:cNvSpPr>
            <p:nvPr/>
          </p:nvSpPr>
          <p:spPr>
            <a:xfrm>
              <a:off x="6961005" y="1822867"/>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 in that Program</a:t>
              </a:r>
            </a:p>
          </p:txBody>
        </p:sp>
        <p:sp>
          <p:nvSpPr>
            <p:cNvPr id="10" name="Content Placeholder 5"/>
            <p:cNvSpPr txBox="1">
              <a:spLocks noChangeAspect="1"/>
            </p:cNvSpPr>
            <p:nvPr/>
          </p:nvSpPr>
          <p:spPr>
            <a:xfrm>
              <a:off x="9314795" y="1822866"/>
              <a:ext cx="1357061" cy="1357061"/>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Under-represented Gender</a:t>
              </a:r>
            </a:p>
          </p:txBody>
        </p:sp>
        <p:sp>
          <p:nvSpPr>
            <p:cNvPr id="11" name="Content Placeholder 5"/>
            <p:cNvSpPr txBox="1">
              <a:spLocks noChangeAspect="1"/>
            </p:cNvSpPr>
            <p:nvPr/>
          </p:nvSpPr>
          <p:spPr>
            <a:xfrm>
              <a:off x="855315" y="1777484"/>
              <a:ext cx="1357061" cy="13570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6" name="Equal 15"/>
            <p:cNvSpPr>
              <a:spLocks noChangeAspect="1"/>
            </p:cNvSpPr>
            <p:nvPr/>
          </p:nvSpPr>
          <p:spPr>
            <a:xfrm>
              <a:off x="2759678" y="2330880"/>
              <a:ext cx="314697" cy="327702"/>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77137FA4-1E36-42AF-A118-6BB5E302CA90}"/>
                </a:ext>
              </a:extLst>
            </p:cNvPr>
            <p:cNvSpPr txBox="1"/>
            <p:nvPr/>
          </p:nvSpPr>
          <p:spPr>
            <a:xfrm>
              <a:off x="5923432" y="2344716"/>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endParaRPr lang="en-US" sz="1200" b="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6A0802C-C96F-49B4-8E15-F1E71096C07E}"/>
                </a:ext>
              </a:extLst>
            </p:cNvPr>
            <p:cNvSpPr txBox="1"/>
            <p:nvPr/>
          </p:nvSpPr>
          <p:spPr>
            <a:xfrm>
              <a:off x="8775857" y="2328604"/>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grpSp>
      <p:sp>
        <p:nvSpPr>
          <p:cNvPr id="22" name="TextBox 21">
            <a:extLst>
              <a:ext uri="{FF2B5EF4-FFF2-40B4-BE49-F238E27FC236}">
                <a16:creationId xmlns:a16="http://schemas.microsoft.com/office/drawing/2014/main" id="{2D5320A9-E135-4A78-9379-CB1D5FC8D847}"/>
              </a:ext>
            </a:extLst>
          </p:cNvPr>
          <p:cNvSpPr txBox="1"/>
          <p:nvPr/>
        </p:nvSpPr>
        <p:spPr>
          <a:xfrm>
            <a:off x="6125067" y="3370888"/>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endParaRPr lang="en-US" sz="1200" b="1" dirty="0">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BC4A5082-A2B9-BE99-2EA1-F377048E537B}"/>
              </a:ext>
            </a:extLst>
          </p:cNvPr>
          <p:cNvGraphicFramePr>
            <a:graphicFrameLocks noGrp="1"/>
          </p:cNvGraphicFramePr>
          <p:nvPr>
            <p:extLst>
              <p:ext uri="{D42A27DB-BD31-4B8C-83A1-F6EECF244321}">
                <p14:modId xmlns:p14="http://schemas.microsoft.com/office/powerpoint/2010/main" val="2864478952"/>
              </p:ext>
            </p:extLst>
          </p:nvPr>
        </p:nvGraphicFramePr>
        <p:xfrm>
          <a:off x="409684" y="4910248"/>
          <a:ext cx="11522014" cy="843810"/>
        </p:xfrm>
        <a:graphic>
          <a:graphicData uri="http://schemas.openxmlformats.org/drawingml/2006/table">
            <a:tbl>
              <a:tblPr firstRow="1" bandRow="1" bandCol="1">
                <a:tableStyleId>{69012ECD-51FC-41F1-AA8D-1B2483CD663E}</a:tableStyleId>
              </a:tblPr>
              <a:tblGrid>
                <a:gridCol w="2675626">
                  <a:extLst>
                    <a:ext uri="{9D8B030D-6E8A-4147-A177-3AD203B41FA5}">
                      <a16:colId xmlns:a16="http://schemas.microsoft.com/office/drawing/2014/main" val="1896968948"/>
                    </a:ext>
                  </a:extLst>
                </a:gridCol>
                <a:gridCol w="941389">
                  <a:extLst>
                    <a:ext uri="{9D8B030D-6E8A-4147-A177-3AD203B41FA5}">
                      <a16:colId xmlns:a16="http://schemas.microsoft.com/office/drawing/2014/main" val="2314759983"/>
                    </a:ext>
                  </a:extLst>
                </a:gridCol>
                <a:gridCol w="1002712">
                  <a:extLst>
                    <a:ext uri="{9D8B030D-6E8A-4147-A177-3AD203B41FA5}">
                      <a16:colId xmlns:a16="http://schemas.microsoft.com/office/drawing/2014/main" val="2034435052"/>
                    </a:ext>
                  </a:extLst>
                </a:gridCol>
                <a:gridCol w="930167">
                  <a:extLst>
                    <a:ext uri="{9D8B030D-6E8A-4147-A177-3AD203B41FA5}">
                      <a16:colId xmlns:a16="http://schemas.microsoft.com/office/drawing/2014/main" val="4237365705"/>
                    </a:ext>
                  </a:extLst>
                </a:gridCol>
                <a:gridCol w="1194424">
                  <a:extLst>
                    <a:ext uri="{9D8B030D-6E8A-4147-A177-3AD203B41FA5}">
                      <a16:colId xmlns:a16="http://schemas.microsoft.com/office/drawing/2014/main" val="2969131347"/>
                    </a:ext>
                  </a:extLst>
                </a:gridCol>
                <a:gridCol w="1194424">
                  <a:extLst>
                    <a:ext uri="{9D8B030D-6E8A-4147-A177-3AD203B41FA5}">
                      <a16:colId xmlns:a16="http://schemas.microsoft.com/office/drawing/2014/main" val="1321794220"/>
                    </a:ext>
                  </a:extLst>
                </a:gridCol>
                <a:gridCol w="1194424">
                  <a:extLst>
                    <a:ext uri="{9D8B030D-6E8A-4147-A177-3AD203B41FA5}">
                      <a16:colId xmlns:a16="http://schemas.microsoft.com/office/drawing/2014/main" val="244373696"/>
                    </a:ext>
                  </a:extLst>
                </a:gridCol>
                <a:gridCol w="1379979">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4S1: Non-traditional Program Concentration</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25.36%</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14.60%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+ 0.10%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27.19%</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27.20%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27.30%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27.40%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27.50%</a:t>
                      </a:r>
                    </a:p>
                  </a:txBody>
                  <a:tcPr marL="0" marR="0" marT="0" marB="0" anchor="ctr"/>
                </a:tc>
                <a:extLst>
                  <a:ext uri="{0D108BD9-81ED-4DB2-BD59-A6C34878D82A}">
                    <a16:rowId xmlns:a16="http://schemas.microsoft.com/office/drawing/2014/main" val="225369402"/>
                  </a:ext>
                </a:extLst>
              </a:tr>
            </a:tbl>
          </a:graphicData>
        </a:graphic>
      </p:graphicFrame>
    </p:spTree>
    <p:extLst>
      <p:ext uri="{BB962C8B-B14F-4D97-AF65-F5344CB8AC3E}">
        <p14:creationId xmlns:p14="http://schemas.microsoft.com/office/powerpoint/2010/main" val="181936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676" y="-19764"/>
            <a:ext cx="11092544" cy="701252"/>
          </a:xfrm>
        </p:spPr>
        <p:txBody>
          <a:bodyPr>
            <a:normAutofit/>
          </a:bodyPr>
          <a:lstStyle/>
          <a:p>
            <a:pPr algn="ctr"/>
            <a:r>
              <a:rPr lang="en-US" sz="1400" b="1" dirty="0">
                <a:latin typeface="Arial" panose="020B0604020202020204" pitchFamily="34" charset="0"/>
                <a:cs typeface="Arial" panose="020B0604020202020204" pitchFamily="34" charset="0"/>
              </a:rPr>
              <a:t>5S1: Participated in Work-Based Learning </a:t>
            </a:r>
            <a:br>
              <a:rPr lang="en-US" sz="32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a:t>
            </a:r>
            <a:r>
              <a:rPr lang="en-US" sz="1200" i="1" dirty="0"/>
              <a:t>The percentage of CTE concentrators graduating from high school with a recognized postsecondary credential.</a:t>
            </a:r>
            <a:endParaRPr lang="en-US" sz="20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6745012" y="2848561"/>
            <a:ext cx="1448694" cy="13851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3816672" y="2876605"/>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Graduated High School with a Regular Diploma</a:t>
            </a:r>
          </a:p>
        </p:txBody>
      </p:sp>
      <p:sp>
        <p:nvSpPr>
          <p:cNvPr id="8" name="Content Placeholder 5"/>
          <p:cNvSpPr txBox="1">
            <a:spLocks noChangeAspect="1"/>
          </p:cNvSpPr>
          <p:nvPr/>
        </p:nvSpPr>
        <p:spPr>
          <a:xfrm>
            <a:off x="3816672" y="1167416"/>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Graduated High School with a Regular Diploma</a:t>
            </a:r>
          </a:p>
        </p:txBody>
      </p:sp>
      <p:sp>
        <p:nvSpPr>
          <p:cNvPr id="9" name="Content Placeholder 5"/>
          <p:cNvSpPr txBox="1">
            <a:spLocks noChangeAspect="1"/>
          </p:cNvSpPr>
          <p:nvPr/>
        </p:nvSpPr>
        <p:spPr>
          <a:xfrm>
            <a:off x="6735121" y="1010393"/>
            <a:ext cx="1458585" cy="1458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9256755" y="985616"/>
            <a:ext cx="1545568" cy="154556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Attained a recognized postsecondary credential</a:t>
            </a:r>
          </a:p>
        </p:txBody>
      </p:sp>
      <p:sp>
        <p:nvSpPr>
          <p:cNvPr id="11" name="Content Placeholder 5"/>
          <p:cNvSpPr txBox="1">
            <a:spLocks noChangeAspect="1"/>
          </p:cNvSpPr>
          <p:nvPr/>
        </p:nvSpPr>
        <p:spPr>
          <a:xfrm>
            <a:off x="850903" y="1125615"/>
            <a:ext cx="1398862" cy="139886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900336" y="2817677"/>
            <a:ext cx="1448694" cy="144869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2729341" y="1626921"/>
            <a:ext cx="306637" cy="319306"/>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2729340" y="3292487"/>
            <a:ext cx="306637" cy="319306"/>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586597" y="2652884"/>
            <a:ext cx="11181110"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020502F8-60AD-4216-A13B-DA85FF143147}"/>
              </a:ext>
            </a:extLst>
          </p:cNvPr>
          <p:cNvSpPr txBox="1"/>
          <p:nvPr/>
        </p:nvSpPr>
        <p:spPr>
          <a:xfrm>
            <a:off x="285389" y="5768041"/>
            <a:ext cx="11621118" cy="646331"/>
          </a:xfrm>
          <a:prstGeom prst="rect">
            <a:avLst/>
          </a:prstGeom>
          <a:noFill/>
        </p:spPr>
        <p:txBody>
          <a:bodyPr wrap="square" rtlCol="0">
            <a:spAutoFit/>
          </a:bodyPr>
          <a:lstStyle/>
          <a:p>
            <a:r>
              <a:rPr lang="en-US" sz="1200" b="1" dirty="0"/>
              <a:t>Numerator</a:t>
            </a:r>
            <a:r>
              <a:rPr lang="en-US" sz="1200" dirty="0"/>
              <a:t> = Number of CTE concentrators who graduated from high school having attained a recognized postsecondary credential.</a:t>
            </a:r>
          </a:p>
          <a:p>
            <a:r>
              <a:rPr lang="en-US" sz="1200" b="1" dirty="0"/>
              <a:t>Denominator</a:t>
            </a:r>
            <a:r>
              <a:rPr lang="en-US" sz="1200" dirty="0"/>
              <a:t> = CTE Concentrators who graduated high school with a regular diploma.</a:t>
            </a:r>
          </a:p>
          <a:p>
            <a:r>
              <a:rPr lang="en-US" sz="1200" b="1" dirty="0"/>
              <a:t>Performance</a:t>
            </a:r>
            <a:r>
              <a:rPr lang="en-US" sz="1200" dirty="0"/>
              <a:t> = The percentage of CTE Concentrators graduating from high school with a recognized postsecondary credential.</a:t>
            </a:r>
          </a:p>
        </p:txBody>
      </p:sp>
      <p:sp>
        <p:nvSpPr>
          <p:cNvPr id="18" name="TextBox 17">
            <a:extLst>
              <a:ext uri="{FF2B5EF4-FFF2-40B4-BE49-F238E27FC236}">
                <a16:creationId xmlns:a16="http://schemas.microsoft.com/office/drawing/2014/main" id="{C308D7EE-C4D2-4CC3-BB50-8C9F7F2C2352}"/>
              </a:ext>
            </a:extLst>
          </p:cNvPr>
          <p:cNvSpPr txBox="1"/>
          <p:nvPr/>
        </p:nvSpPr>
        <p:spPr>
          <a:xfrm>
            <a:off x="5727556" y="1568928"/>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sp>
        <p:nvSpPr>
          <p:cNvPr id="20" name="TextBox 19">
            <a:extLst>
              <a:ext uri="{FF2B5EF4-FFF2-40B4-BE49-F238E27FC236}">
                <a16:creationId xmlns:a16="http://schemas.microsoft.com/office/drawing/2014/main" id="{6E0B276D-8B91-4F8D-A2F9-EF074D18FCC3}"/>
              </a:ext>
            </a:extLst>
          </p:cNvPr>
          <p:cNvSpPr txBox="1"/>
          <p:nvPr/>
        </p:nvSpPr>
        <p:spPr>
          <a:xfrm>
            <a:off x="8531970" y="1540706"/>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sp>
        <p:nvSpPr>
          <p:cNvPr id="21" name="TextBox 20">
            <a:extLst>
              <a:ext uri="{FF2B5EF4-FFF2-40B4-BE49-F238E27FC236}">
                <a16:creationId xmlns:a16="http://schemas.microsoft.com/office/drawing/2014/main" id="{F60E0965-5800-4E8D-85E4-C7EFBA2AC73F}"/>
              </a:ext>
            </a:extLst>
          </p:cNvPr>
          <p:cNvSpPr txBox="1"/>
          <p:nvPr/>
        </p:nvSpPr>
        <p:spPr>
          <a:xfrm>
            <a:off x="5727555" y="3211065"/>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graphicFrame>
        <p:nvGraphicFramePr>
          <p:cNvPr id="13" name="Table 12">
            <a:extLst>
              <a:ext uri="{FF2B5EF4-FFF2-40B4-BE49-F238E27FC236}">
                <a16:creationId xmlns:a16="http://schemas.microsoft.com/office/drawing/2014/main" id="{E51AA7E7-8A25-6F3E-7DA9-5A5F34A7D957}"/>
              </a:ext>
            </a:extLst>
          </p:cNvPr>
          <p:cNvGraphicFramePr>
            <a:graphicFrameLocks noGrp="1"/>
          </p:cNvGraphicFramePr>
          <p:nvPr>
            <p:extLst>
              <p:ext uri="{D42A27DB-BD31-4B8C-83A1-F6EECF244321}">
                <p14:modId xmlns:p14="http://schemas.microsoft.com/office/powerpoint/2010/main" val="3076242878"/>
              </p:ext>
            </p:extLst>
          </p:nvPr>
        </p:nvGraphicFramePr>
        <p:xfrm>
          <a:off x="244592" y="4750656"/>
          <a:ext cx="11738970" cy="843810"/>
        </p:xfrm>
        <a:graphic>
          <a:graphicData uri="http://schemas.openxmlformats.org/drawingml/2006/table">
            <a:tbl>
              <a:tblPr firstRow="1" bandRow="1" bandCol="1">
                <a:tableStyleId>{69012ECD-51FC-41F1-AA8D-1B2483CD663E}</a:tableStyleId>
              </a:tblPr>
              <a:tblGrid>
                <a:gridCol w="4213458">
                  <a:extLst>
                    <a:ext uri="{9D8B030D-6E8A-4147-A177-3AD203B41FA5}">
                      <a16:colId xmlns:a16="http://schemas.microsoft.com/office/drawing/2014/main" val="1896968948"/>
                    </a:ext>
                  </a:extLst>
                </a:gridCol>
                <a:gridCol w="868680">
                  <a:extLst>
                    <a:ext uri="{9D8B030D-6E8A-4147-A177-3AD203B41FA5}">
                      <a16:colId xmlns:a16="http://schemas.microsoft.com/office/drawing/2014/main" val="2314759983"/>
                    </a:ext>
                  </a:extLst>
                </a:gridCol>
                <a:gridCol w="960120">
                  <a:extLst>
                    <a:ext uri="{9D8B030D-6E8A-4147-A177-3AD203B41FA5}">
                      <a16:colId xmlns:a16="http://schemas.microsoft.com/office/drawing/2014/main" val="2034435052"/>
                    </a:ext>
                  </a:extLst>
                </a:gridCol>
                <a:gridCol w="914400">
                  <a:extLst>
                    <a:ext uri="{9D8B030D-6E8A-4147-A177-3AD203B41FA5}">
                      <a16:colId xmlns:a16="http://schemas.microsoft.com/office/drawing/2014/main" val="4237365705"/>
                    </a:ext>
                  </a:extLst>
                </a:gridCol>
                <a:gridCol w="1082358">
                  <a:extLst>
                    <a:ext uri="{9D8B030D-6E8A-4147-A177-3AD203B41FA5}">
                      <a16:colId xmlns:a16="http://schemas.microsoft.com/office/drawing/2014/main" val="2969131347"/>
                    </a:ext>
                  </a:extLst>
                </a:gridCol>
                <a:gridCol w="956754">
                  <a:extLst>
                    <a:ext uri="{9D8B030D-6E8A-4147-A177-3AD203B41FA5}">
                      <a16:colId xmlns:a16="http://schemas.microsoft.com/office/drawing/2014/main" val="1321794220"/>
                    </a:ext>
                  </a:extLst>
                </a:gridCol>
                <a:gridCol w="969264">
                  <a:extLst>
                    <a:ext uri="{9D8B030D-6E8A-4147-A177-3AD203B41FA5}">
                      <a16:colId xmlns:a16="http://schemas.microsoft.com/office/drawing/2014/main" val="244373696"/>
                    </a:ext>
                  </a:extLst>
                </a:gridCol>
                <a:gridCol w="782692">
                  <a:extLst>
                    <a:ext uri="{9D8B030D-6E8A-4147-A177-3AD203B41FA5}">
                      <a16:colId xmlns:a16="http://schemas.microsoft.com/office/drawing/2014/main" val="600461498"/>
                    </a:ext>
                  </a:extLst>
                </a:gridCol>
                <a:gridCol w="991244">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5S1: Program Quality – Attained Recognized Postsecondary Credential</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NA</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10.00%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+ 5.00%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4.00%</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15.00%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20.00%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25.00%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30.00%</a:t>
                      </a:r>
                    </a:p>
                  </a:txBody>
                  <a:tcPr marL="0" marR="0" marT="0" marB="0" anchor="ctr"/>
                </a:tc>
                <a:extLst>
                  <a:ext uri="{0D108BD9-81ED-4DB2-BD59-A6C34878D82A}">
                    <a16:rowId xmlns:a16="http://schemas.microsoft.com/office/drawing/2014/main" val="1933174068"/>
                  </a:ext>
                </a:extLst>
              </a:tr>
            </a:tbl>
          </a:graphicData>
        </a:graphic>
      </p:graphicFrame>
    </p:spTree>
    <p:extLst>
      <p:ext uri="{BB962C8B-B14F-4D97-AF65-F5344CB8AC3E}">
        <p14:creationId xmlns:p14="http://schemas.microsoft.com/office/powerpoint/2010/main" val="84279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676" y="-19764"/>
            <a:ext cx="11092544" cy="731838"/>
          </a:xfrm>
        </p:spPr>
        <p:txBody>
          <a:bodyPr>
            <a:normAutofit/>
          </a:bodyPr>
          <a:lstStyle/>
          <a:p>
            <a:pPr algn="ctr"/>
            <a:r>
              <a:rPr lang="en-US" sz="1400" b="1" dirty="0">
                <a:latin typeface="Arial" panose="020B0604020202020204" pitchFamily="34" charset="0"/>
                <a:cs typeface="Arial" panose="020B0604020202020204" pitchFamily="34" charset="0"/>
              </a:rPr>
              <a:t>5S3: Participated in Work-Based Learning </a:t>
            </a:r>
            <a:br>
              <a:rPr lang="en-US" sz="3200" b="1" dirty="0">
                <a:latin typeface="Arial" panose="020B0604020202020204" pitchFamily="34" charset="0"/>
                <a:cs typeface="Arial" panose="020B0604020202020204" pitchFamily="34" charset="0"/>
              </a:rPr>
            </a:br>
            <a:r>
              <a:rPr lang="en-US" sz="1200" b="1" i="1" dirty="0">
                <a:latin typeface="Arial" panose="020B0604020202020204" pitchFamily="34" charset="0"/>
                <a:cs typeface="Arial" panose="020B0604020202020204" pitchFamily="34" charset="0"/>
              </a:rPr>
              <a:t>In the reporting year…</a:t>
            </a:r>
            <a:r>
              <a:rPr lang="en-US" sz="1200" i="1" dirty="0"/>
              <a:t>The percentage of CTE concentrators graduating from high school having participated in work-based learning.</a:t>
            </a:r>
            <a:r>
              <a:rPr lang="en-US" sz="1200" b="1" dirty="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6874101" y="2743174"/>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3955652" y="2743174"/>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Graduated High School with a Regular Diploma</a:t>
            </a:r>
          </a:p>
        </p:txBody>
      </p:sp>
      <p:sp>
        <p:nvSpPr>
          <p:cNvPr id="8" name="Content Placeholder 5"/>
          <p:cNvSpPr txBox="1">
            <a:spLocks noChangeAspect="1"/>
          </p:cNvSpPr>
          <p:nvPr/>
        </p:nvSpPr>
        <p:spPr>
          <a:xfrm>
            <a:off x="3955651" y="946686"/>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Graduated High School with a Regular Diploma</a:t>
            </a:r>
          </a:p>
        </p:txBody>
      </p:sp>
      <p:sp>
        <p:nvSpPr>
          <p:cNvPr id="9" name="Content Placeholder 5"/>
          <p:cNvSpPr txBox="1">
            <a:spLocks noChangeAspect="1"/>
          </p:cNvSpPr>
          <p:nvPr/>
        </p:nvSpPr>
        <p:spPr>
          <a:xfrm>
            <a:off x="6874101" y="1025549"/>
            <a:ext cx="1357061" cy="13570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9779884" y="991426"/>
            <a:ext cx="1357061" cy="1357061"/>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Participated in WBL at any time during high school</a:t>
            </a:r>
          </a:p>
        </p:txBody>
      </p:sp>
      <p:sp>
        <p:nvSpPr>
          <p:cNvPr id="11" name="Content Placeholder 5"/>
          <p:cNvSpPr txBox="1">
            <a:spLocks noChangeAspect="1"/>
          </p:cNvSpPr>
          <p:nvPr/>
        </p:nvSpPr>
        <p:spPr>
          <a:xfrm>
            <a:off x="1037201" y="991426"/>
            <a:ext cx="1357061" cy="13570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 of students who meet all criteria) </a:t>
            </a:r>
          </a:p>
        </p:txBody>
      </p:sp>
      <p:sp>
        <p:nvSpPr>
          <p:cNvPr id="12" name="Content Placeholder 5"/>
          <p:cNvSpPr txBox="1">
            <a:spLocks noChangeAspect="1"/>
          </p:cNvSpPr>
          <p:nvPr/>
        </p:nvSpPr>
        <p:spPr>
          <a:xfrm>
            <a:off x="1037201" y="2680983"/>
            <a:ext cx="1357061" cy="135706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 of students who meet all criteria)</a:t>
            </a:r>
          </a:p>
        </p:txBody>
      </p:sp>
      <p:sp>
        <p:nvSpPr>
          <p:cNvPr id="16" name="Equal 15" descr="equals"/>
          <p:cNvSpPr>
            <a:spLocks noChangeAspect="1"/>
          </p:cNvSpPr>
          <p:nvPr/>
        </p:nvSpPr>
        <p:spPr>
          <a:xfrm>
            <a:off x="2868318" y="3156836"/>
            <a:ext cx="306637" cy="319306"/>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7" name="Equal 16" descr="equals"/>
          <p:cNvSpPr>
            <a:spLocks noChangeAspect="1"/>
          </p:cNvSpPr>
          <p:nvPr/>
        </p:nvSpPr>
        <p:spPr>
          <a:xfrm>
            <a:off x="2791177" y="1510303"/>
            <a:ext cx="306637" cy="319306"/>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descr="division line"/>
          <p:cNvCxnSpPr>
            <a:cxnSpLocks noChangeAspect="1"/>
          </p:cNvCxnSpPr>
          <p:nvPr/>
        </p:nvCxnSpPr>
        <p:spPr>
          <a:xfrm>
            <a:off x="483079" y="2523080"/>
            <a:ext cx="10992288"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020502F8-60AD-4216-A13B-DA85FF143147}"/>
              </a:ext>
            </a:extLst>
          </p:cNvPr>
          <p:cNvSpPr txBox="1"/>
          <p:nvPr/>
        </p:nvSpPr>
        <p:spPr>
          <a:xfrm>
            <a:off x="218636" y="5732364"/>
            <a:ext cx="11754727" cy="830997"/>
          </a:xfrm>
          <a:prstGeom prst="rect">
            <a:avLst/>
          </a:prstGeom>
          <a:noFill/>
        </p:spPr>
        <p:txBody>
          <a:bodyPr wrap="square" rtlCol="0">
            <a:spAutoFit/>
          </a:bodyPr>
          <a:lstStyle/>
          <a:p>
            <a:r>
              <a:rPr lang="en-US" sz="1200" b="1" dirty="0"/>
              <a:t>Numerator</a:t>
            </a:r>
            <a:r>
              <a:rPr lang="en-US" sz="1200" dirty="0"/>
              <a:t> = CTE Concentrators who have graduated from high school with a regular high-school diploma, and who have participated in work-based learning at any time during high school.</a:t>
            </a:r>
          </a:p>
          <a:p>
            <a:r>
              <a:rPr lang="en-US" sz="1200" b="1" dirty="0"/>
              <a:t>Denominator</a:t>
            </a:r>
            <a:r>
              <a:rPr lang="en-US" sz="1200" dirty="0"/>
              <a:t> = CTE Concentrators who graduated high school with a regular diploma.</a:t>
            </a:r>
          </a:p>
          <a:p>
            <a:r>
              <a:rPr lang="en-US" sz="1200" b="1" dirty="0"/>
              <a:t>Performance</a:t>
            </a:r>
            <a:r>
              <a:rPr lang="en-US" sz="1200" dirty="0"/>
              <a:t> = The percentage of CTE Concentrators graduating from high school having participated in work-based learning.</a:t>
            </a:r>
          </a:p>
        </p:txBody>
      </p:sp>
      <p:sp>
        <p:nvSpPr>
          <p:cNvPr id="18" name="TextBox 17">
            <a:extLst>
              <a:ext uri="{FF2B5EF4-FFF2-40B4-BE49-F238E27FC236}">
                <a16:creationId xmlns:a16="http://schemas.microsoft.com/office/drawing/2014/main" id="{C308D7EE-C4D2-4CC3-BB50-8C9F7F2C2352}"/>
              </a:ext>
            </a:extLst>
          </p:cNvPr>
          <p:cNvSpPr txBox="1"/>
          <p:nvPr/>
        </p:nvSpPr>
        <p:spPr>
          <a:xfrm>
            <a:off x="5784029" y="1392958"/>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endParaRPr lang="en-US" sz="1200" b="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6E0B276D-8B91-4F8D-A2F9-EF074D18FCC3}"/>
              </a:ext>
            </a:extLst>
          </p:cNvPr>
          <p:cNvSpPr txBox="1"/>
          <p:nvPr/>
        </p:nvSpPr>
        <p:spPr>
          <a:xfrm>
            <a:off x="8812263" y="1392958"/>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sp>
        <p:nvSpPr>
          <p:cNvPr id="21" name="TextBox 20">
            <a:extLst>
              <a:ext uri="{FF2B5EF4-FFF2-40B4-BE49-F238E27FC236}">
                <a16:creationId xmlns:a16="http://schemas.microsoft.com/office/drawing/2014/main" id="{F60E0965-5800-4E8D-85E4-C7EFBA2AC73F}"/>
              </a:ext>
            </a:extLst>
          </p:cNvPr>
          <p:cNvSpPr txBox="1"/>
          <p:nvPr/>
        </p:nvSpPr>
        <p:spPr>
          <a:xfrm>
            <a:off x="5784029" y="3038536"/>
            <a:ext cx="38652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&amp;</a:t>
            </a:r>
          </a:p>
        </p:txBody>
      </p:sp>
      <p:graphicFrame>
        <p:nvGraphicFramePr>
          <p:cNvPr id="13" name="Table 12">
            <a:extLst>
              <a:ext uri="{FF2B5EF4-FFF2-40B4-BE49-F238E27FC236}">
                <a16:creationId xmlns:a16="http://schemas.microsoft.com/office/drawing/2014/main" id="{D50C94DB-2DD2-04A1-8606-430DC29EB6D2}"/>
              </a:ext>
            </a:extLst>
          </p:cNvPr>
          <p:cNvGraphicFramePr>
            <a:graphicFrameLocks noGrp="1"/>
          </p:cNvGraphicFramePr>
          <p:nvPr>
            <p:extLst>
              <p:ext uri="{D42A27DB-BD31-4B8C-83A1-F6EECF244321}">
                <p14:modId xmlns:p14="http://schemas.microsoft.com/office/powerpoint/2010/main" val="961005086"/>
              </p:ext>
            </p:extLst>
          </p:nvPr>
        </p:nvGraphicFramePr>
        <p:xfrm>
          <a:off x="334941" y="4525759"/>
          <a:ext cx="11360321" cy="831110"/>
        </p:xfrm>
        <a:graphic>
          <a:graphicData uri="http://schemas.openxmlformats.org/drawingml/2006/table">
            <a:tbl>
              <a:tblPr firstRow="1" bandRow="1" bandCol="1">
                <a:tableStyleId>{69012ECD-51FC-41F1-AA8D-1B2483CD663E}</a:tableStyleId>
              </a:tblPr>
              <a:tblGrid>
                <a:gridCol w="3477578">
                  <a:extLst>
                    <a:ext uri="{9D8B030D-6E8A-4147-A177-3AD203B41FA5}">
                      <a16:colId xmlns:a16="http://schemas.microsoft.com/office/drawing/2014/main" val="1896968948"/>
                    </a:ext>
                  </a:extLst>
                </a:gridCol>
                <a:gridCol w="894715">
                  <a:extLst>
                    <a:ext uri="{9D8B030D-6E8A-4147-A177-3AD203B41FA5}">
                      <a16:colId xmlns:a16="http://schemas.microsoft.com/office/drawing/2014/main" val="2314759983"/>
                    </a:ext>
                  </a:extLst>
                </a:gridCol>
                <a:gridCol w="968375">
                  <a:extLst>
                    <a:ext uri="{9D8B030D-6E8A-4147-A177-3AD203B41FA5}">
                      <a16:colId xmlns:a16="http://schemas.microsoft.com/office/drawing/2014/main" val="2034435052"/>
                    </a:ext>
                  </a:extLst>
                </a:gridCol>
                <a:gridCol w="891222">
                  <a:extLst>
                    <a:ext uri="{9D8B030D-6E8A-4147-A177-3AD203B41FA5}">
                      <a16:colId xmlns:a16="http://schemas.microsoft.com/office/drawing/2014/main" val="4237365705"/>
                    </a:ext>
                  </a:extLst>
                </a:gridCol>
                <a:gridCol w="1813560">
                  <a:extLst>
                    <a:ext uri="{9D8B030D-6E8A-4147-A177-3AD203B41FA5}">
                      <a16:colId xmlns:a16="http://schemas.microsoft.com/office/drawing/2014/main" val="2969131347"/>
                    </a:ext>
                  </a:extLst>
                </a:gridCol>
                <a:gridCol w="682942">
                  <a:extLst>
                    <a:ext uri="{9D8B030D-6E8A-4147-A177-3AD203B41FA5}">
                      <a16:colId xmlns:a16="http://schemas.microsoft.com/office/drawing/2014/main" val="1321794220"/>
                    </a:ext>
                  </a:extLst>
                </a:gridCol>
                <a:gridCol w="931228">
                  <a:extLst>
                    <a:ext uri="{9D8B030D-6E8A-4147-A177-3AD203B41FA5}">
                      <a16:colId xmlns:a16="http://schemas.microsoft.com/office/drawing/2014/main" val="244373696"/>
                    </a:ext>
                  </a:extLst>
                </a:gridCol>
                <a:gridCol w="691832">
                  <a:extLst>
                    <a:ext uri="{9D8B030D-6E8A-4147-A177-3AD203B41FA5}">
                      <a16:colId xmlns:a16="http://schemas.microsoft.com/office/drawing/2014/main" val="600461498"/>
                    </a:ext>
                  </a:extLst>
                </a:gridCol>
                <a:gridCol w="1008869">
                  <a:extLst>
                    <a:ext uri="{9D8B030D-6E8A-4147-A177-3AD203B41FA5}">
                      <a16:colId xmlns:a16="http://schemas.microsoft.com/office/drawing/2014/main" val="2276246286"/>
                    </a:ext>
                  </a:extLst>
                </a:gridCol>
              </a:tblGrid>
              <a:tr h="301763">
                <a:tc>
                  <a:txBody>
                    <a:bodyPr/>
                    <a:lstStyle/>
                    <a:p>
                      <a:pPr marL="37465" marR="0" algn="ctr">
                        <a:spcBef>
                          <a:spcPts val="5"/>
                        </a:spcBef>
                        <a:spcAft>
                          <a:spcPts val="0"/>
                        </a:spcAft>
                      </a:pPr>
                      <a:r>
                        <a:rPr lang="en-US" sz="1000" b="1" u="none" spc="-10" dirty="0">
                          <a:effectLst/>
                          <a:latin typeface="Arial" panose="020B0604020202020204" pitchFamily="34" charset="0"/>
                          <a:cs typeface="Arial" panose="020B0604020202020204" pitchFamily="34" charset="0"/>
                        </a:rPr>
                        <a:t>Indicator of Performance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1000" b="1" u="none" dirty="0">
                          <a:effectLst/>
                          <a:latin typeface="Arial" panose="020B0604020202020204" pitchFamily="34" charset="0"/>
                          <a:cs typeface="Arial" panose="020B0604020202020204" pitchFamily="34" charset="0"/>
                        </a:rPr>
                        <a:t>FY23</a:t>
                      </a:r>
                      <a:r>
                        <a:rPr lang="en-US" sz="1000" b="1" u="none" spc="-5" dirty="0">
                          <a:effectLst/>
                          <a:latin typeface="Arial" panose="020B0604020202020204" pitchFamily="34" charset="0"/>
                          <a:cs typeface="Arial" panose="020B0604020202020204" pitchFamily="34" charset="0"/>
                        </a:rPr>
                        <a:t> </a:t>
                      </a:r>
                      <a:r>
                        <a:rPr lang="en-US" sz="1000" b="1" u="none" spc="-50" dirty="0">
                          <a:effectLst/>
                          <a:latin typeface="Arial" panose="020B0604020202020204" pitchFamily="34" charset="0"/>
                          <a:cs typeface="Arial" panose="020B0604020202020204" pitchFamily="34" charset="0"/>
                        </a:rPr>
                        <a:t>&amp; FY</a:t>
                      </a:r>
                      <a:r>
                        <a:rPr lang="en-US" sz="1000" b="1" u="none" dirty="0">
                          <a:effectLst/>
                          <a:latin typeface="Arial" panose="020B0604020202020204" pitchFamily="34" charset="0"/>
                          <a:cs typeface="Arial" panose="020B0604020202020204" pitchFamily="34" charset="0"/>
                        </a:rPr>
                        <a:t>24</a:t>
                      </a:r>
                      <a:r>
                        <a:rPr lang="en-US" sz="1000" b="1" u="none" spc="-5" dirty="0">
                          <a:effectLst/>
                          <a:latin typeface="Arial" panose="020B0604020202020204" pitchFamily="34" charset="0"/>
                          <a:cs typeface="Arial" panose="020B0604020202020204" pitchFamily="34" charset="0"/>
                        </a:rPr>
                        <a:t> </a:t>
                      </a:r>
                    </a:p>
                    <a:p>
                      <a:pPr marL="69215" marR="0" algn="ctr">
                        <a:lnSpc>
                          <a:spcPts val="1260"/>
                        </a:lnSpc>
                        <a:spcBef>
                          <a:spcPts val="10"/>
                        </a:spcBef>
                        <a:spcAft>
                          <a:spcPts val="0"/>
                        </a:spcAft>
                      </a:pPr>
                      <a:r>
                        <a:rPr lang="en-US" sz="1000" b="1" u="none" spc="-25" dirty="0">
                          <a:effectLst/>
                          <a:latin typeface="Arial" panose="020B0604020202020204" pitchFamily="34" charset="0"/>
                          <a:cs typeface="Arial" panose="020B0604020202020204" pitchFamily="34" charset="0"/>
                        </a:rPr>
                        <a:t>Iowa</a:t>
                      </a:r>
                      <a:endParaRPr lang="en-US" sz="1000" b="1" u="none" dirty="0">
                        <a:effectLst/>
                        <a:latin typeface="Arial" panose="020B0604020202020204" pitchFamily="34" charset="0"/>
                        <a:cs typeface="Arial" panose="020B0604020202020204" pitchFamily="34" charset="0"/>
                      </a:endParaRPr>
                    </a:p>
                    <a:p>
                      <a:pPr marL="36830" marR="0" algn="ctr">
                        <a:lnSpc>
                          <a:spcPts val="1260"/>
                        </a:lnSpc>
                        <a:spcBef>
                          <a:spcPts val="0"/>
                        </a:spcBef>
                        <a:spcAft>
                          <a:spcPts val="0"/>
                        </a:spcAft>
                      </a:pPr>
                      <a:r>
                        <a:rPr lang="en-US" sz="1000" b="1" u="none" spc="-10" dirty="0">
                          <a:effectLst/>
                          <a:latin typeface="Arial" panose="020B0604020202020204" pitchFamily="34" charset="0"/>
                          <a:cs typeface="Arial" panose="020B0604020202020204" pitchFamily="34" charset="0"/>
                        </a:rPr>
                        <a:t>Average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91135" marR="0" indent="-109855" algn="ctr">
                        <a:spcBef>
                          <a:spcPts val="0"/>
                        </a:spcBef>
                        <a:spcAft>
                          <a:spcPts val="0"/>
                        </a:spcAft>
                      </a:pPr>
                      <a:r>
                        <a:rPr lang="en-US" sz="1000" b="1" u="none" spc="-10" dirty="0">
                          <a:effectLst/>
                          <a:latin typeface="Arial" panose="020B0604020202020204" pitchFamily="34" charset="0"/>
                          <a:cs typeface="Arial" panose="020B0604020202020204" pitchFamily="34" charset="0"/>
                        </a:rPr>
                        <a:t>Baseline </a:t>
                      </a:r>
                      <a:r>
                        <a:rPr lang="en-US" sz="1000" b="1" u="none" spc="-20" dirty="0">
                          <a:effectLst/>
                          <a:latin typeface="Arial" panose="020B0604020202020204" pitchFamily="34" charset="0"/>
                          <a:cs typeface="Arial" panose="020B0604020202020204" pitchFamily="34" charset="0"/>
                        </a:rPr>
                        <a:t>Level</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60020" marR="54610" indent="-93345" algn="ctr">
                        <a:spcBef>
                          <a:spcPts val="0"/>
                        </a:spcBef>
                        <a:spcAft>
                          <a:spcPts val="0"/>
                        </a:spcAft>
                      </a:pPr>
                      <a:r>
                        <a:rPr lang="en-US" sz="1000" b="1" u="none" spc="-10" dirty="0">
                          <a:effectLst/>
                          <a:latin typeface="Arial" panose="020B0604020202020204" pitchFamily="34" charset="0"/>
                          <a:cs typeface="Arial" panose="020B0604020202020204" pitchFamily="34" charset="0"/>
                        </a:rPr>
                        <a:t>Growth </a:t>
                      </a:r>
                      <a:r>
                        <a:rPr lang="en-US" sz="1000" b="1" u="none" spc="-20" dirty="0">
                          <a:effectLst/>
                          <a:latin typeface="Arial" panose="020B0604020202020204" pitchFamily="34" charset="0"/>
                          <a:cs typeface="Arial" panose="020B0604020202020204" pitchFamily="34" charset="0"/>
                        </a:rPr>
                        <a:t>Rate</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2024- 25</a:t>
                      </a:r>
                      <a:endParaRPr lang="en-US" sz="1000" b="1" u="none" dirty="0">
                        <a:effectLst/>
                        <a:latin typeface="Arial" panose="020B0604020202020204" pitchFamily="34" charset="0"/>
                        <a:cs typeface="Arial" panose="020B0604020202020204" pitchFamily="34" charset="0"/>
                      </a:endParaRPr>
                    </a:p>
                    <a:p>
                      <a:pPr marL="110490" marR="0" algn="ctr">
                        <a:lnSpc>
                          <a:spcPts val="1260"/>
                        </a:lnSpc>
                        <a:spcBef>
                          <a:spcPts val="10"/>
                        </a:spcBef>
                        <a:spcAft>
                          <a:spcPts val="0"/>
                        </a:spcAft>
                      </a:pPr>
                      <a:r>
                        <a:rPr lang="en-US" sz="1000" b="1" u="none" spc="-10" dirty="0">
                          <a:effectLst/>
                          <a:latin typeface="Arial" panose="020B0604020202020204" pitchFamily="34" charset="0"/>
                          <a:cs typeface="Arial" panose="020B0604020202020204" pitchFamily="34" charset="0"/>
                        </a:rPr>
                        <a:t>(IA </a:t>
                      </a:r>
                      <a:r>
                        <a:rPr lang="en-US" sz="1000" b="1" u="none" spc="-25" dirty="0">
                          <a:effectLst/>
                          <a:latin typeface="Arial" panose="020B0604020202020204" pitchFamily="34" charset="0"/>
                          <a:cs typeface="Arial" panose="020B0604020202020204" pitchFamily="34" charset="0"/>
                        </a:rPr>
                        <a:t>Perkins V extension </a:t>
                      </a:r>
                      <a:r>
                        <a:rPr lang="en-US" sz="1000" b="1" u="none" spc="-10" dirty="0">
                          <a:effectLst/>
                          <a:latin typeface="Arial" panose="020B0604020202020204" pitchFamily="34" charset="0"/>
                          <a:cs typeface="Arial" panose="020B0604020202020204" pitchFamily="34" charset="0"/>
                        </a:rPr>
                        <a:t>plan)</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2025</a:t>
                      </a:r>
                      <a:r>
                        <a:rPr lang="en-US" sz="1000" b="1" u="none" dirty="0">
                          <a:effectLst/>
                          <a:latin typeface="Arial" panose="020B0604020202020204" pitchFamily="34" charset="0"/>
                          <a:cs typeface="Arial" panose="020B0604020202020204" pitchFamily="34" charset="0"/>
                        </a:rPr>
                        <a:t>-</a:t>
                      </a:r>
                      <a:r>
                        <a:rPr lang="en-US" sz="1000" b="1" u="none" spc="-25" dirty="0">
                          <a:effectLst/>
                          <a:latin typeface="Arial" panose="020B0604020202020204" pitchFamily="34" charset="0"/>
                          <a:cs typeface="Arial" panose="020B0604020202020204" pitchFamily="34" charset="0"/>
                        </a:rPr>
                        <a:t>26</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dirty="0">
                          <a:effectLst/>
                          <a:latin typeface="Arial" panose="020B0604020202020204" pitchFamily="34" charset="0"/>
                          <a:cs typeface="Arial" panose="020B0604020202020204" pitchFamily="34" charset="0"/>
                        </a:rPr>
                        <a:t>2026-27</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1000" b="1" u="none" dirty="0">
                          <a:effectLst/>
                          <a:latin typeface="Arial" panose="020B0604020202020204" pitchFamily="34" charset="0"/>
                          <a:cs typeface="Arial" panose="020B0604020202020204" pitchFamily="34" charset="0"/>
                        </a:rPr>
                        <a:t>PY</a:t>
                      </a:r>
                      <a:r>
                        <a:rPr lang="en-US" sz="1000" b="1" u="none" spc="-5" dirty="0">
                          <a:effectLst/>
                          <a:latin typeface="Arial" panose="020B0604020202020204" pitchFamily="34" charset="0"/>
                          <a:cs typeface="Arial" panose="020B0604020202020204" pitchFamily="34" charset="0"/>
                        </a:rPr>
                        <a:t> </a:t>
                      </a:r>
                      <a:r>
                        <a:rPr lang="en-US" sz="1000" b="1" u="none" spc="-20" dirty="0">
                          <a:effectLst/>
                          <a:latin typeface="Arial" panose="020B0604020202020204" pitchFamily="34" charset="0"/>
                          <a:cs typeface="Arial" panose="020B0604020202020204" pitchFamily="34" charset="0"/>
                        </a:rPr>
                        <a:t>2027-</a:t>
                      </a:r>
                      <a:r>
                        <a:rPr lang="en-US" sz="1000" b="1" u="none" spc="-25" dirty="0">
                          <a:effectLst/>
                          <a:latin typeface="Arial" panose="020B0604020202020204" pitchFamily="34" charset="0"/>
                          <a:cs typeface="Arial" panose="020B0604020202020204" pitchFamily="34" charset="0"/>
                        </a:rPr>
                        <a:t>28</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1000" b="1" u="none" spc="-30" dirty="0">
                          <a:effectLst/>
                          <a:latin typeface="Arial" panose="020B0604020202020204" pitchFamily="34" charset="0"/>
                          <a:cs typeface="Arial" panose="020B0604020202020204" pitchFamily="34" charset="0"/>
                        </a:rPr>
                        <a:t>PY </a:t>
                      </a:r>
                      <a:r>
                        <a:rPr lang="en-US" sz="1000" b="1" u="none" spc="-10" dirty="0">
                          <a:effectLst/>
                          <a:latin typeface="Arial" panose="020B0604020202020204" pitchFamily="34" charset="0"/>
                          <a:cs typeface="Arial" panose="020B0604020202020204" pitchFamily="34" charset="0"/>
                        </a:rPr>
                        <a:t>2028-</a:t>
                      </a:r>
                      <a:r>
                        <a:rPr lang="en-US" sz="1000" b="1" u="none" spc="-20" dirty="0">
                          <a:effectLst/>
                          <a:latin typeface="Arial" panose="020B0604020202020204" pitchFamily="34" charset="0"/>
                          <a:cs typeface="Arial" panose="020B0604020202020204" pitchFamily="34" charset="0"/>
                        </a:rPr>
                        <a:t>29</a:t>
                      </a:r>
                      <a:endParaRPr lang="en-US" sz="1000" b="1" u="none"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360892">
                <a:tc>
                  <a:txBody>
                    <a:bodyPr/>
                    <a:lstStyle/>
                    <a:p>
                      <a:pPr marL="37465" marR="0">
                        <a:spcBef>
                          <a:spcPts val="285"/>
                        </a:spcBef>
                        <a:spcAft>
                          <a:spcPts val="0"/>
                        </a:spcAft>
                      </a:pPr>
                      <a:r>
                        <a:rPr lang="en-US" sz="1000" dirty="0">
                          <a:latin typeface="Arial" panose="020B0604020202020204" pitchFamily="34" charset="0"/>
                          <a:cs typeface="Arial" panose="020B0604020202020204" pitchFamily="34" charset="0"/>
                        </a:rPr>
                        <a:t>5S3: Program Quality – Participated in Work-Based Learning</a:t>
                      </a:r>
                    </a:p>
                  </a:txBody>
                  <a:tcPr marL="0" marR="0" marT="0" marB="0" anchor="ctr"/>
                </a:tc>
                <a:tc>
                  <a:txBody>
                    <a:bodyPr/>
                    <a:lstStyle/>
                    <a:p>
                      <a:pPr marL="8255"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31.62%</a:t>
                      </a:r>
                    </a:p>
                  </a:txBody>
                  <a:tcPr marL="0" marR="0" marT="0" marB="0" anchor="ctr"/>
                </a:tc>
                <a:tc>
                  <a:txBody>
                    <a:bodyPr/>
                    <a:lstStyle/>
                    <a:p>
                      <a:pPr marL="762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6.00%</a:t>
                      </a:r>
                    </a:p>
                  </a:txBody>
                  <a:tcPr marL="0" marR="0" marT="0" marB="0" anchor="ctr"/>
                </a:tc>
                <a:tc>
                  <a:txBody>
                    <a:bodyPr/>
                    <a:lstStyle/>
                    <a:p>
                      <a:pPr marL="10160" marR="190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+ 3.00%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26.73%</a:t>
                      </a:r>
                    </a:p>
                  </a:txBody>
                  <a:tcPr marL="0" marR="0" marT="0" marB="0" anchor="ctr"/>
                </a:tc>
                <a:tc>
                  <a:txBody>
                    <a:bodyPr/>
                    <a:lstStyle/>
                    <a:p>
                      <a:pPr marL="10795" marR="571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45.00%</a:t>
                      </a:r>
                    </a:p>
                  </a:txBody>
                  <a:tcPr marL="0" marR="0" marT="0" marB="0" anchor="ctr"/>
                </a:tc>
                <a:tc>
                  <a:txBody>
                    <a:bodyPr/>
                    <a:lstStyle/>
                    <a:p>
                      <a:pPr marL="10160" marR="317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48.00%</a:t>
                      </a:r>
                    </a:p>
                  </a:txBody>
                  <a:tcPr marL="0" marR="0" marT="0" marB="0" anchor="ctr"/>
                </a:tc>
                <a:tc>
                  <a:txBody>
                    <a:bodyPr/>
                    <a:lstStyle/>
                    <a:p>
                      <a:pPr marL="10795" marR="4445"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51.00%</a:t>
                      </a:r>
                    </a:p>
                  </a:txBody>
                  <a:tcPr marL="0" marR="0" marT="0" marB="0" anchor="ctr"/>
                </a:tc>
                <a:tc>
                  <a:txBody>
                    <a:bodyPr/>
                    <a:lstStyle/>
                    <a:p>
                      <a:pPr marL="10160" marR="2540" algn="ctr">
                        <a:spcBef>
                          <a:spcPts val="860"/>
                        </a:spcBef>
                        <a:spcAft>
                          <a:spcPts val="0"/>
                        </a:spcAft>
                      </a:pPr>
                      <a:r>
                        <a:rPr lang="en-US" sz="1000" dirty="0">
                          <a:solidFill>
                            <a:schemeClr val="tx1"/>
                          </a:solidFill>
                          <a:latin typeface="Arial" panose="020B0604020202020204" pitchFamily="34" charset="0"/>
                          <a:cs typeface="Arial" panose="020B0604020202020204" pitchFamily="34" charset="0"/>
                        </a:rPr>
                        <a:t>54.00%</a:t>
                      </a:r>
                    </a:p>
                  </a:txBody>
                  <a:tcPr marL="0" marR="0" marT="0" marB="0" anchor="ctr"/>
                </a:tc>
                <a:extLst>
                  <a:ext uri="{0D108BD9-81ED-4DB2-BD59-A6C34878D82A}">
                    <a16:rowId xmlns:a16="http://schemas.microsoft.com/office/drawing/2014/main" val="4095666189"/>
                  </a:ext>
                </a:extLst>
              </a:tr>
            </a:tbl>
          </a:graphicData>
        </a:graphic>
      </p:graphicFrame>
    </p:spTree>
    <p:extLst>
      <p:ext uri="{BB962C8B-B14F-4D97-AF65-F5344CB8AC3E}">
        <p14:creationId xmlns:p14="http://schemas.microsoft.com/office/powerpoint/2010/main" val="39418567"/>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Department branded template</Template>
  <TotalTime>3559</TotalTime>
  <Words>2601</Words>
  <Application>Microsoft Office PowerPoint</Application>
  <PresentationFormat>Widescreen</PresentationFormat>
  <Paragraphs>417</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Theme1</vt:lpstr>
      <vt:lpstr>SECONDARY PERKINS V SEC. 113. [20 U.S.C. 2323] ACCOUNTABILITY</vt:lpstr>
      <vt:lpstr>1S1: Four-Year Graduation Rate In the reporting year…The percentage of CTE concentrators who graduate high school, as measured by the four-year adjusted cohort graduation rate (defined in section 8101 of the Elementary and Secondary Education Act of 1965).  </vt:lpstr>
      <vt:lpstr>2S1: Academic Proficiency in English-Language Arts* In the reporting year…CTE concentrator proficiency in the challenging State academic standards adopted by the State under section1111(b)(1) of the Elementary and Secondary Education Act of 1965, as measured by the academic assessments in reading/language arts as described in section 1111(b)(2) of such Act. </vt:lpstr>
      <vt:lpstr>2S2: Academic Proficiency in Mathematics*  In the reporting year… CTE concentrator proficiency in the challenging State academic standards adopted by the State under section1111(b)(1) of the Elementary and Secondary Education Act of 1965, as measured by the academic assessments in mathematics as described in section 1111(b)(2) of such Act.</vt:lpstr>
      <vt:lpstr>2S3: Academic Proficiency in Science*  In the reporting year… CTE concentrator proficiency in the challenging State academic standards adopted by the State under section1111(b)(1) of the Elementary and Secondary Education Act of 1965, as measured by the academic assessments in science as described in section 1111(b)(2) of such Act.</vt:lpstr>
      <vt:lpstr>3S1: Postsecondary Placement In the prior year… The percentage of CTE concentrators who, in the second quarter after exiting from secondary education, are in postsecondary education or advanced training, military service or a service program that receives assistance under title I of the National and Community Service Act of 1990 (42 U.S.C. 12511 et seq.), are volunteers as described in section 5(a) of the Peace Corps Act (22 U.S.C. 2504(a)), or are employed.</vt:lpstr>
      <vt:lpstr>4S1: Nontraditional Program Concentration In the reporting year…The percentage of CTE concentrators in career and technical education programs and programs of study that lead to non-traditional fields.</vt:lpstr>
      <vt:lpstr>5S1: Participated in Work-Based Learning  In the reporting year…The percentage of CTE concentrators graduating from high school with a recognized postsecondary credential.</vt:lpstr>
      <vt:lpstr>5S3: Participated in Work-Based Learning  In the reporting year…The percentage of CTE concentrators graduating from high school having participated in work-based learning. </vt:lpstr>
      <vt:lpstr>*2S1, 2S2, 2S3 Specific Business Rules</vt:lpstr>
      <vt:lpstr>SPECIAL POPULATIONS – PERKINS V SEC. 113. [20 U.S.C. 2323] ACCOUNTABILITY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1P1 Postsecondary Placement</dc:title>
  <dc:creator>Alisha Hyslop</dc:creator>
  <cp:lastModifiedBy>Craven-Webb, Shari [IDOE]</cp:lastModifiedBy>
  <cp:revision>66</cp:revision>
  <cp:lastPrinted>2020-03-15T14:14:42Z</cp:lastPrinted>
  <dcterms:created xsi:type="dcterms:W3CDTF">2020-03-10T13:31:18Z</dcterms:created>
  <dcterms:modified xsi:type="dcterms:W3CDTF">2026-02-18T14:43:27Z</dcterms:modified>
</cp:coreProperties>
</file>