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 id="260" r:id="rId3"/>
    <p:sldId id="259" r:id="rId4"/>
    <p:sldId id="258" r:id="rId5"/>
    <p:sldId id="271" r:id="rId6"/>
    <p:sldId id="270" r:id="rId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3617A"/>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89270" y="1074695"/>
            <a:ext cx="11636841" cy="2160104"/>
          </a:xfrm>
        </p:spPr>
        <p:txBody>
          <a:bodyPr anchor="b"/>
          <a:lstStyle>
            <a:lvl1pPr algn="ctr">
              <a:defRPr sz="4500" b="1">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89270" y="3838162"/>
            <a:ext cx="11636841" cy="1282148"/>
          </a:xfrm>
        </p:spPr>
        <p:txBody>
          <a:bodyPr>
            <a:normAutofit/>
          </a:bodyPr>
          <a:lstStyle>
            <a:lvl1pPr marL="0" indent="0" algn="ctr">
              <a:buNone/>
              <a:defRPr sz="2400" b="1">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pic>
        <p:nvPicPr>
          <p:cNvPr id="8" name="Picture 7">
            <a:extLst>
              <a:ext uri="{FF2B5EF4-FFF2-40B4-BE49-F238E27FC236}">
                <a16:creationId xmlns:a16="http://schemas.microsoft.com/office/drawing/2014/main" id="{9E449C12-D024-40FB-BD36-751317A1B63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9884" y="5866793"/>
            <a:ext cx="4996116" cy="458004"/>
          </a:xfrm>
          <a:prstGeom prst="rect">
            <a:avLst/>
          </a:prstGeom>
        </p:spPr>
      </p:pic>
    </p:spTree>
    <p:extLst>
      <p:ext uri="{BB962C8B-B14F-4D97-AF65-F5344CB8AC3E}">
        <p14:creationId xmlns:p14="http://schemas.microsoft.com/office/powerpoint/2010/main" val="3363154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374E76C-7E8E-4A34-94C9-4F7AB65D5B60}"/>
              </a:ext>
            </a:extLst>
          </p:cNvPr>
          <p:cNvSpPr/>
          <p:nvPr/>
        </p:nvSpPr>
        <p:spPr>
          <a:xfrm>
            <a:off x="0" y="0"/>
            <a:ext cx="12192000" cy="737419"/>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39213" y="2"/>
            <a:ext cx="11269691" cy="737417"/>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689112" y="1460499"/>
            <a:ext cx="1081377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66053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20607-4DEF-431C-A44B-C8511C6D22E3}"/>
              </a:ext>
            </a:extLst>
          </p:cNvPr>
          <p:cNvSpPr/>
          <p:nvPr/>
        </p:nvSpPr>
        <p:spPr>
          <a:xfrm>
            <a:off x="0" y="0"/>
            <a:ext cx="4182894" cy="6858000"/>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08561" y="428017"/>
            <a:ext cx="3540869" cy="5906522"/>
          </a:xfr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4591454" y="428017"/>
            <a:ext cx="7017449" cy="5906522"/>
          </a:xfrm>
        </p:spPr>
        <p:txBody>
          <a:bodyPr anchor="ctr"/>
          <a:lstStyle>
            <a:lvl1pPr>
              <a:defRPr sz="2800"/>
            </a:lvl1pPr>
            <a:lvl2pPr>
              <a:defRPr sz="2400"/>
            </a:lvl2pPr>
            <a:lvl3pPr>
              <a:defRPr sz="1600"/>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7006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33A049F-0AA7-42BB-B95E-DA2BBB2C9B46}"/>
              </a:ext>
            </a:extLst>
          </p:cNvPr>
          <p:cNvSpPr/>
          <p:nvPr/>
        </p:nvSpPr>
        <p:spPr>
          <a:xfrm>
            <a:off x="0" y="2268535"/>
            <a:ext cx="12192000" cy="3275783"/>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1" y="1709740"/>
            <a:ext cx="10515600" cy="2852737"/>
          </a:xfrm>
        </p:spPr>
        <p:txBody>
          <a:bodyPr anchor="b"/>
          <a:lstStyle>
            <a:lvl1pPr>
              <a:defRPr sz="45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23364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0679B5E-A9C9-4BC4-A0E5-5A7B616E1B2A}"/>
              </a:ext>
            </a:extLst>
          </p:cNvPr>
          <p:cNvSpPr/>
          <p:nvPr/>
        </p:nvSpPr>
        <p:spPr>
          <a:xfrm>
            <a:off x="0" y="0"/>
            <a:ext cx="12192000" cy="1192696"/>
          </a:xfrm>
          <a:prstGeom prst="rect">
            <a:avLst/>
          </a:prstGeom>
          <a:solidFill>
            <a:srgbClr val="0361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92797" y="1"/>
            <a:ext cx="10515600" cy="1192696"/>
          </a:xfrm>
        </p:spPr>
        <p:txBody>
          <a:bodyPr/>
          <a:lstStyle/>
          <a:p>
            <a:r>
              <a:rPr lang="en-US"/>
              <a:t>Click to edit Master title style</a:t>
            </a:r>
          </a:p>
        </p:txBody>
      </p:sp>
      <p:sp>
        <p:nvSpPr>
          <p:cNvPr id="3" name="Text Placeholder 2"/>
          <p:cNvSpPr>
            <a:spLocks noGrp="1"/>
          </p:cNvSpPr>
          <p:nvPr>
            <p:ph type="body" idx="1"/>
          </p:nvPr>
        </p:nvSpPr>
        <p:spPr>
          <a:xfrm>
            <a:off x="892799" y="1548641"/>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92799" y="2372553"/>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3"/>
          </p:nvPr>
        </p:nvSpPr>
        <p:spPr>
          <a:xfrm>
            <a:off x="6225210" y="1548641"/>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225210" y="2372553"/>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636989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5128" y="1"/>
            <a:ext cx="10813776" cy="116619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95128" y="1460499"/>
            <a:ext cx="10813776"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4667277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xStyles>
    <p:titleStyle>
      <a:lvl1pPr algn="l" defTabSz="685800" rtl="0" eaLnBrk="1" latinLnBrk="0" hangingPunct="1">
        <a:lnSpc>
          <a:spcPct val="90000"/>
        </a:lnSpc>
        <a:spcBef>
          <a:spcPct val="0"/>
        </a:spcBef>
        <a:buNone/>
        <a:defRPr sz="3300" b="1" kern="1200">
          <a:solidFill>
            <a:schemeClr val="bg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ducate.iowa.gov/media/4764/download?inline" TargetMode="External"/><Relationship Id="rId2" Type="http://schemas.openxmlformats.org/officeDocument/2006/relationships/hyperlink" Target="https://educate.iowa.gov/higher-ed/cte/perkins-v/annual-reports" TargetMode="External"/><Relationship Id="rId1" Type="http://schemas.openxmlformats.org/officeDocument/2006/relationships/slideLayout" Target="../slideLayouts/slideLayout2.xml"/><Relationship Id="rId4" Type="http://schemas.openxmlformats.org/officeDocument/2006/relationships/hyperlink" Target="https://cte.ed.gov/accountability/about-accountabilit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te.ed.gov/accountability/core-indicator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vladimir.bassis@iowa.gov" TargetMode="External"/><Relationship Id="rId2" Type="http://schemas.openxmlformats.org/officeDocument/2006/relationships/hyperlink" Target="mailto:Jeffrey.Fletcher@iowa.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6404A-FCC5-4BFD-B7CC-DE07950F1962}"/>
              </a:ext>
            </a:extLst>
          </p:cNvPr>
          <p:cNvSpPr>
            <a:spLocks noGrp="1"/>
          </p:cNvSpPr>
          <p:nvPr>
            <p:ph type="title"/>
          </p:nvPr>
        </p:nvSpPr>
        <p:spPr>
          <a:xfrm>
            <a:off x="353683" y="105886"/>
            <a:ext cx="10515600" cy="575151"/>
          </a:xfrm>
        </p:spPr>
        <p:txBody>
          <a:bodyPr>
            <a:normAutofit/>
          </a:bodyPr>
          <a:lstStyle/>
          <a:p>
            <a:pPr algn="ctr"/>
            <a:r>
              <a:rPr lang="en-US" sz="1800" dirty="0"/>
              <a:t>POSTSECONDARY PERKINS V SEC. 113. [20 U.S.C. 2323] ACCOUNTABILITY</a:t>
            </a:r>
          </a:p>
        </p:txBody>
      </p:sp>
      <p:sp>
        <p:nvSpPr>
          <p:cNvPr id="4" name="Content Placeholder 2">
            <a:extLst>
              <a:ext uri="{FF2B5EF4-FFF2-40B4-BE49-F238E27FC236}">
                <a16:creationId xmlns:a16="http://schemas.microsoft.com/office/drawing/2014/main" id="{3DEF9AE2-ED0E-42AF-9893-44075F5DCC29}"/>
              </a:ext>
            </a:extLst>
          </p:cNvPr>
          <p:cNvSpPr>
            <a:spLocks noGrp="1"/>
          </p:cNvSpPr>
          <p:nvPr>
            <p:ph idx="1"/>
          </p:nvPr>
        </p:nvSpPr>
        <p:spPr>
          <a:xfrm>
            <a:off x="353683" y="775582"/>
            <a:ext cx="11412747" cy="2653418"/>
          </a:xfrm>
        </p:spPr>
        <p:txBody>
          <a:bodyPr>
            <a:normAutofit/>
          </a:bodyPr>
          <a:lstStyle/>
          <a:p>
            <a:pPr marL="0" indent="0">
              <a:lnSpc>
                <a:spcPct val="100000"/>
              </a:lnSpc>
              <a:buNone/>
            </a:pPr>
            <a:r>
              <a:rPr lang="en-US" sz="1200" dirty="0"/>
              <a:t>Iowa utilizes the "cohort" approach for postsecondary Perkins V Career &amp; Technical Education (CTE) reporting. </a:t>
            </a:r>
          </a:p>
          <a:p>
            <a:pPr marL="0" indent="0">
              <a:lnSpc>
                <a:spcPct val="100000"/>
              </a:lnSpc>
              <a:buNone/>
            </a:pPr>
            <a:r>
              <a:rPr lang="en-US" sz="1200" dirty="0"/>
              <a:t>To provide an example: The </a:t>
            </a:r>
            <a:r>
              <a:rPr lang="en-US" sz="1200" dirty="0">
                <a:hlinkClick r:id="rId2"/>
              </a:rPr>
              <a:t>2023-2024 Perkins V Consolidated Annual Report (CAR) </a:t>
            </a:r>
            <a:r>
              <a:rPr lang="en-US" sz="1200" dirty="0"/>
              <a:t>reported to, and approved by, the US Department of Education, Office of Career Technical and Adult Education, reported outcomes on the indicators of performance of "first-time, full-time students" of the 2021-2023 cohort. For more information, </a:t>
            </a:r>
            <a:r>
              <a:rPr lang="en-US" sz="1200" dirty="0">
                <a:hlinkClick r:id="rId3"/>
              </a:rPr>
              <a:t>please reference the following methodology document </a:t>
            </a:r>
            <a:r>
              <a:rPr lang="en-US" sz="1200" dirty="0"/>
              <a:t>&amp; for any questions on CC MIS reporting and/or the document please contact vlad.bassis@iowa.gov</a:t>
            </a:r>
            <a:endParaRPr lang="en-US" sz="1200" b="1" dirty="0"/>
          </a:p>
          <a:p>
            <a:pPr marL="0" indent="0">
              <a:lnSpc>
                <a:spcPct val="100000"/>
              </a:lnSpc>
              <a:buNone/>
            </a:pPr>
            <a:r>
              <a:rPr lang="en-US" sz="1200" b="1" dirty="0"/>
              <a:t>CTE Participant </a:t>
            </a:r>
            <a:r>
              <a:rPr lang="en-US" sz="1200" dirty="0"/>
              <a:t>– A postsecondary student who has earned one (1) or more credits within a career and technical education program.</a:t>
            </a:r>
          </a:p>
          <a:p>
            <a:pPr marL="0" indent="0">
              <a:lnSpc>
                <a:spcPct val="100000"/>
              </a:lnSpc>
              <a:spcBef>
                <a:spcPts val="0"/>
              </a:spcBef>
              <a:buNone/>
            </a:pPr>
            <a:endParaRPr lang="en-US" sz="1200" b="1" dirty="0"/>
          </a:p>
          <a:p>
            <a:pPr marL="0" indent="0">
              <a:lnSpc>
                <a:spcPct val="100000"/>
              </a:lnSpc>
              <a:spcBef>
                <a:spcPts val="0"/>
              </a:spcBef>
              <a:buNone/>
            </a:pPr>
            <a:r>
              <a:rPr lang="en-US" sz="1200" b="1" dirty="0"/>
              <a:t>CTE Concentrator </a:t>
            </a:r>
            <a:r>
              <a:rPr lang="en-US" sz="1200" dirty="0"/>
              <a:t>– A postsecondary student who has earned at least twelve (12.0) Carnegie units within a career and technical education program or program of study; or completed such a program if the program encompasses fewer than 12.0 credits or the equivalent in total.</a:t>
            </a:r>
          </a:p>
          <a:p>
            <a:pPr marL="0" indent="0">
              <a:lnSpc>
                <a:spcPct val="210000"/>
              </a:lnSpc>
              <a:buNone/>
            </a:pPr>
            <a:r>
              <a:rPr lang="en-US" sz="1200" dirty="0">
                <a:hlinkClick r:id="rId4"/>
              </a:rPr>
              <a:t>Accountability – Perkins Collaborative Resource Network</a:t>
            </a:r>
            <a:endParaRPr lang="en-US" dirty="0"/>
          </a:p>
        </p:txBody>
      </p:sp>
      <p:graphicFrame>
        <p:nvGraphicFramePr>
          <p:cNvPr id="8" name="Table 7">
            <a:extLst>
              <a:ext uri="{FF2B5EF4-FFF2-40B4-BE49-F238E27FC236}">
                <a16:creationId xmlns:a16="http://schemas.microsoft.com/office/drawing/2014/main" id="{7490D070-8405-6C4D-65F2-F14F92DD0208}"/>
              </a:ext>
            </a:extLst>
          </p:cNvPr>
          <p:cNvGraphicFramePr>
            <a:graphicFrameLocks noGrp="1"/>
          </p:cNvGraphicFramePr>
          <p:nvPr>
            <p:extLst>
              <p:ext uri="{D42A27DB-BD31-4B8C-83A1-F6EECF244321}">
                <p14:modId xmlns:p14="http://schemas.microsoft.com/office/powerpoint/2010/main" val="3278382876"/>
              </p:ext>
            </p:extLst>
          </p:nvPr>
        </p:nvGraphicFramePr>
        <p:xfrm>
          <a:off x="425570" y="3429000"/>
          <a:ext cx="11231277" cy="2210090"/>
        </p:xfrm>
        <a:graphic>
          <a:graphicData uri="http://schemas.openxmlformats.org/drawingml/2006/table">
            <a:tbl>
              <a:tblPr firstRow="1" bandRow="1" bandCol="1">
                <a:tableStyleId>{69012ECD-51FC-41F1-AA8D-1B2483CD663E}</a:tableStyleId>
              </a:tblPr>
              <a:tblGrid>
                <a:gridCol w="2610210">
                  <a:extLst>
                    <a:ext uri="{9D8B030D-6E8A-4147-A177-3AD203B41FA5}">
                      <a16:colId xmlns:a16="http://schemas.microsoft.com/office/drawing/2014/main" val="1896968948"/>
                    </a:ext>
                  </a:extLst>
                </a:gridCol>
                <a:gridCol w="915536">
                  <a:extLst>
                    <a:ext uri="{9D8B030D-6E8A-4147-A177-3AD203B41FA5}">
                      <a16:colId xmlns:a16="http://schemas.microsoft.com/office/drawing/2014/main" val="2314759983"/>
                    </a:ext>
                  </a:extLst>
                </a:gridCol>
                <a:gridCol w="977410">
                  <a:extLst>
                    <a:ext uri="{9D8B030D-6E8A-4147-A177-3AD203B41FA5}">
                      <a16:colId xmlns:a16="http://schemas.microsoft.com/office/drawing/2014/main" val="2034435052"/>
                    </a:ext>
                  </a:extLst>
                </a:gridCol>
                <a:gridCol w="906696">
                  <a:extLst>
                    <a:ext uri="{9D8B030D-6E8A-4147-A177-3AD203B41FA5}">
                      <a16:colId xmlns:a16="http://schemas.microsoft.com/office/drawing/2014/main" val="4237365705"/>
                    </a:ext>
                  </a:extLst>
                </a:gridCol>
                <a:gridCol w="1164285">
                  <a:extLst>
                    <a:ext uri="{9D8B030D-6E8A-4147-A177-3AD203B41FA5}">
                      <a16:colId xmlns:a16="http://schemas.microsoft.com/office/drawing/2014/main" val="2969131347"/>
                    </a:ext>
                  </a:extLst>
                </a:gridCol>
                <a:gridCol w="1164285">
                  <a:extLst>
                    <a:ext uri="{9D8B030D-6E8A-4147-A177-3AD203B41FA5}">
                      <a16:colId xmlns:a16="http://schemas.microsoft.com/office/drawing/2014/main" val="1321794220"/>
                    </a:ext>
                  </a:extLst>
                </a:gridCol>
                <a:gridCol w="1164285">
                  <a:extLst>
                    <a:ext uri="{9D8B030D-6E8A-4147-A177-3AD203B41FA5}">
                      <a16:colId xmlns:a16="http://schemas.microsoft.com/office/drawing/2014/main" val="244373696"/>
                    </a:ext>
                  </a:extLst>
                </a:gridCol>
                <a:gridCol w="1345158">
                  <a:extLst>
                    <a:ext uri="{9D8B030D-6E8A-4147-A177-3AD203B41FA5}">
                      <a16:colId xmlns:a16="http://schemas.microsoft.com/office/drawing/2014/main" val="600461498"/>
                    </a:ext>
                  </a:extLst>
                </a:gridCol>
                <a:gridCol w="983412">
                  <a:extLst>
                    <a:ext uri="{9D8B030D-6E8A-4147-A177-3AD203B41FA5}">
                      <a16:colId xmlns:a16="http://schemas.microsoft.com/office/drawing/2014/main" val="2276246286"/>
                    </a:ext>
                  </a:extLst>
                </a:gridCol>
              </a:tblGrid>
              <a:tr h="0">
                <a:tc>
                  <a:txBody>
                    <a:bodyPr/>
                    <a:lstStyle/>
                    <a:p>
                      <a:pPr marL="0" marR="0" algn="ctr">
                        <a:spcBef>
                          <a:spcPts val="925"/>
                        </a:spcBef>
                        <a:spcAft>
                          <a:spcPts val="0"/>
                        </a:spcAft>
                      </a:pPr>
                      <a:r>
                        <a:rPr lang="en-US" sz="900" b="1" u="sng" dirty="0">
                          <a:effectLst/>
                        </a:rPr>
                        <a:t> </a:t>
                      </a:r>
                    </a:p>
                    <a:p>
                      <a:pPr marL="37465" marR="0" algn="ctr">
                        <a:spcBef>
                          <a:spcPts val="5"/>
                        </a:spcBef>
                        <a:spcAft>
                          <a:spcPts val="0"/>
                        </a:spcAft>
                      </a:pPr>
                      <a:r>
                        <a:rPr lang="en-US" sz="900" b="1" u="sng" spc="-10" dirty="0">
                          <a:effectLst/>
                        </a:rPr>
                        <a:t>Indicator of Performance</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6995" marR="0" algn="ctr">
                        <a:spcBef>
                          <a:spcPts val="920"/>
                        </a:spcBef>
                        <a:spcAft>
                          <a:spcPts val="0"/>
                        </a:spcAft>
                      </a:pPr>
                      <a:r>
                        <a:rPr lang="en-US" sz="900" b="1" u="sng" dirty="0">
                          <a:effectLst/>
                        </a:rPr>
                        <a:t>2023</a:t>
                      </a:r>
                      <a:r>
                        <a:rPr lang="en-US" sz="900" b="1" u="sng" spc="-5" dirty="0">
                          <a:effectLst/>
                        </a:rPr>
                        <a:t> </a:t>
                      </a:r>
                      <a:r>
                        <a:rPr lang="en-US" sz="900" b="1" u="sng" spc="-50" dirty="0">
                          <a:effectLst/>
                        </a:rPr>
                        <a:t>&amp; </a:t>
                      </a:r>
                      <a:r>
                        <a:rPr lang="en-US" sz="900" b="1" u="sng" dirty="0">
                          <a:effectLst/>
                        </a:rPr>
                        <a:t>2024</a:t>
                      </a:r>
                      <a:r>
                        <a:rPr lang="en-US" sz="900" b="1" u="sng" spc="-5" dirty="0">
                          <a:effectLst/>
                        </a:rPr>
                        <a:t> </a:t>
                      </a:r>
                    </a:p>
                    <a:p>
                      <a:pPr marL="69215" marR="0" algn="ctr">
                        <a:lnSpc>
                          <a:spcPts val="1260"/>
                        </a:lnSpc>
                        <a:spcBef>
                          <a:spcPts val="10"/>
                        </a:spcBef>
                        <a:spcAft>
                          <a:spcPts val="0"/>
                        </a:spcAft>
                      </a:pPr>
                      <a:r>
                        <a:rPr lang="en-US" sz="900" b="1" u="sng" spc="-25" dirty="0">
                          <a:effectLst/>
                        </a:rPr>
                        <a:t>Iowa</a:t>
                      </a:r>
                      <a:endParaRPr lang="en-US" sz="900" b="1" u="sng" dirty="0">
                        <a:effectLst/>
                      </a:endParaRPr>
                    </a:p>
                    <a:p>
                      <a:pPr marL="36830" marR="0" algn="ctr">
                        <a:lnSpc>
                          <a:spcPts val="1260"/>
                        </a:lnSpc>
                        <a:spcBef>
                          <a:spcPts val="0"/>
                        </a:spcBef>
                        <a:spcAft>
                          <a:spcPts val="0"/>
                        </a:spcAft>
                      </a:pPr>
                      <a:r>
                        <a:rPr lang="en-US" sz="900" b="1" u="sng" spc="-10" dirty="0">
                          <a:effectLst/>
                        </a:rPr>
                        <a:t>Average</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900" b="1" u="sng" dirty="0">
                          <a:effectLst/>
                        </a:rPr>
                        <a:t> </a:t>
                      </a:r>
                    </a:p>
                    <a:p>
                      <a:pPr marL="191135" marR="0" indent="-109855" algn="ctr">
                        <a:spcBef>
                          <a:spcPts val="0"/>
                        </a:spcBef>
                        <a:spcAft>
                          <a:spcPts val="0"/>
                        </a:spcAft>
                      </a:pPr>
                      <a:r>
                        <a:rPr lang="en-US" sz="900" b="1" u="sng" spc="-10" dirty="0">
                          <a:effectLst/>
                        </a:rPr>
                        <a:t>Baseline </a:t>
                      </a:r>
                      <a:r>
                        <a:rPr lang="en-US" sz="900" b="1" u="sng" spc="-20" dirty="0">
                          <a:effectLst/>
                        </a:rPr>
                        <a:t>Level</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900" b="1" u="sng" dirty="0">
                          <a:effectLst/>
                        </a:rPr>
                        <a:t> </a:t>
                      </a:r>
                    </a:p>
                    <a:p>
                      <a:pPr marL="160020" marR="54610" indent="-93345" algn="ctr">
                        <a:spcBef>
                          <a:spcPts val="0"/>
                        </a:spcBef>
                        <a:spcAft>
                          <a:spcPts val="0"/>
                        </a:spcAft>
                      </a:pPr>
                      <a:r>
                        <a:rPr lang="en-US" sz="900" b="1" u="sng" spc="-10" dirty="0">
                          <a:effectLst/>
                        </a:rPr>
                        <a:t>Growth </a:t>
                      </a:r>
                      <a:r>
                        <a:rPr lang="en-US" sz="900" b="1" u="sng" spc="-20" dirty="0">
                          <a:effectLst/>
                        </a:rPr>
                        <a:t>Rate</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45085" marR="0" algn="ctr">
                        <a:lnSpc>
                          <a:spcPts val="1260"/>
                        </a:lnSpc>
                        <a:spcBef>
                          <a:spcPts val="295"/>
                        </a:spcBef>
                        <a:spcAft>
                          <a:spcPts val="0"/>
                        </a:spcAft>
                      </a:pPr>
                      <a:r>
                        <a:rPr lang="en-US" sz="900" b="1" u="sng" dirty="0">
                          <a:effectLst/>
                        </a:rPr>
                        <a:t>PY</a:t>
                      </a:r>
                      <a:r>
                        <a:rPr lang="en-US" sz="900" b="1" u="sng" spc="-5" dirty="0">
                          <a:effectLst/>
                        </a:rPr>
                        <a:t> </a:t>
                      </a:r>
                      <a:r>
                        <a:rPr lang="en-US" sz="900" b="1" u="sng" spc="-20" dirty="0">
                          <a:effectLst/>
                        </a:rPr>
                        <a:t>2024 - 2025</a:t>
                      </a:r>
                      <a:endParaRPr lang="en-US" sz="900" b="1" u="sng" dirty="0">
                        <a:effectLst/>
                      </a:endParaRPr>
                    </a:p>
                    <a:p>
                      <a:pPr marL="110490" marR="0" algn="ctr">
                        <a:lnSpc>
                          <a:spcPts val="1260"/>
                        </a:lnSpc>
                        <a:spcBef>
                          <a:spcPts val="10"/>
                        </a:spcBef>
                        <a:spcAft>
                          <a:spcPts val="0"/>
                        </a:spcAft>
                      </a:pPr>
                      <a:r>
                        <a:rPr lang="en-US" sz="900" b="1" u="sng" spc="-10" dirty="0">
                          <a:effectLst/>
                        </a:rPr>
                        <a:t>(IA </a:t>
                      </a:r>
                      <a:r>
                        <a:rPr lang="en-US" sz="900" b="1" u="sng" spc="-25" dirty="0">
                          <a:effectLst/>
                        </a:rPr>
                        <a:t>Perkins V extension </a:t>
                      </a:r>
                      <a:r>
                        <a:rPr lang="en-US" sz="900" b="1" u="sng" spc="-10" dirty="0">
                          <a:effectLst/>
                        </a:rPr>
                        <a:t>plan)</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0" marR="0" algn="ctr">
                        <a:spcBef>
                          <a:spcPts val="290"/>
                        </a:spcBef>
                        <a:spcAft>
                          <a:spcPts val="0"/>
                        </a:spcAft>
                      </a:pPr>
                      <a:r>
                        <a:rPr lang="en-US" sz="900" b="1" u="sng" dirty="0">
                          <a:effectLst/>
                        </a:rPr>
                        <a:t>PY</a:t>
                      </a:r>
                      <a:r>
                        <a:rPr lang="en-US" sz="900" b="1" u="sng" spc="-5" dirty="0">
                          <a:effectLst/>
                        </a:rPr>
                        <a:t> </a:t>
                      </a:r>
                      <a:r>
                        <a:rPr lang="en-US" sz="900" b="1" u="sng" spc="-20" dirty="0">
                          <a:effectLst/>
                        </a:rPr>
                        <a:t>2025</a:t>
                      </a:r>
                      <a:r>
                        <a:rPr lang="en-US" sz="900" b="1" u="sng" dirty="0">
                          <a:effectLst/>
                        </a:rPr>
                        <a:t>-</a:t>
                      </a:r>
                      <a:r>
                        <a:rPr lang="en-US" sz="900" b="1" u="sng" spc="-25" dirty="0">
                          <a:effectLst/>
                        </a:rPr>
                        <a:t>26</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36830" marR="22860" indent="182880" algn="ctr">
                        <a:spcBef>
                          <a:spcPts val="0"/>
                        </a:spcBef>
                        <a:spcAft>
                          <a:spcPts val="0"/>
                        </a:spcAft>
                      </a:pPr>
                      <a:r>
                        <a:rPr lang="en-US" sz="900" b="1" u="sng" spc="-30" dirty="0">
                          <a:effectLst/>
                        </a:rPr>
                        <a:t>PY </a:t>
                      </a:r>
                      <a:r>
                        <a:rPr lang="en-US" sz="900" b="1" u="sng" dirty="0">
                          <a:effectLst/>
                        </a:rPr>
                        <a:t>2026-</a:t>
                      </a:r>
                      <a:r>
                        <a:rPr lang="en-US" sz="900" b="1" u="sng" spc="-80" dirty="0">
                          <a:effectLst/>
                        </a:rPr>
                        <a:t> </a:t>
                      </a:r>
                      <a:r>
                        <a:rPr lang="en-US" sz="900" b="1" u="sng" dirty="0">
                          <a:effectLst/>
                        </a:rPr>
                        <a:t>27</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635" algn="ctr">
                        <a:spcBef>
                          <a:spcPts val="0"/>
                        </a:spcBef>
                        <a:spcAft>
                          <a:spcPts val="0"/>
                        </a:spcAft>
                      </a:pPr>
                      <a:r>
                        <a:rPr lang="en-US" sz="900" b="1" u="sng" dirty="0">
                          <a:effectLst/>
                        </a:rPr>
                        <a:t>PY</a:t>
                      </a:r>
                      <a:r>
                        <a:rPr lang="en-US" sz="900" b="1" u="sng" spc="-5" dirty="0">
                          <a:effectLst/>
                        </a:rPr>
                        <a:t> </a:t>
                      </a:r>
                      <a:r>
                        <a:rPr lang="en-US" sz="900" b="1" u="sng" spc="-20" dirty="0">
                          <a:effectLst/>
                        </a:rPr>
                        <a:t>2027-</a:t>
                      </a:r>
                      <a:r>
                        <a:rPr lang="en-US" sz="900" b="1" u="sng" spc="-25" dirty="0">
                          <a:effectLst/>
                        </a:rPr>
                        <a:t>28</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34620" marR="121285" indent="85090" algn="ctr">
                        <a:spcBef>
                          <a:spcPts val="920"/>
                        </a:spcBef>
                        <a:spcAft>
                          <a:spcPts val="0"/>
                        </a:spcAft>
                      </a:pPr>
                      <a:r>
                        <a:rPr lang="en-US" sz="900" b="1" u="sng" spc="-30" dirty="0">
                          <a:effectLst/>
                        </a:rPr>
                        <a:t>PY </a:t>
                      </a:r>
                      <a:r>
                        <a:rPr lang="en-US" sz="900" b="1" u="sng" spc="-10" dirty="0">
                          <a:effectLst/>
                        </a:rPr>
                        <a:t>2028-</a:t>
                      </a:r>
                      <a:r>
                        <a:rPr lang="en-US" sz="900" b="1" u="sng" spc="-20" dirty="0">
                          <a:effectLst/>
                        </a:rPr>
                        <a:t>29</a:t>
                      </a:r>
                      <a:endParaRPr lang="en-US" sz="900" b="1" u="sng"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4254540538"/>
                  </a:ext>
                </a:extLst>
              </a:tr>
              <a:tr h="578022">
                <a:tc>
                  <a:txBody>
                    <a:bodyPr/>
                    <a:lstStyle/>
                    <a:p>
                      <a:pPr marL="37465" marR="638810">
                        <a:spcBef>
                          <a:spcPts val="295"/>
                        </a:spcBef>
                        <a:spcAft>
                          <a:spcPts val="0"/>
                        </a:spcAft>
                      </a:pPr>
                      <a:r>
                        <a:rPr lang="en-US" sz="1000" dirty="0">
                          <a:effectLst/>
                        </a:rPr>
                        <a:t>1P1:</a:t>
                      </a:r>
                      <a:r>
                        <a:rPr lang="en-US" sz="1000" spc="-70" dirty="0">
                          <a:effectLst/>
                        </a:rPr>
                        <a:t> </a:t>
                      </a:r>
                      <a:r>
                        <a:rPr lang="en-US" sz="1000" dirty="0">
                          <a:effectLst/>
                        </a:rPr>
                        <a:t>Post-Program </a:t>
                      </a:r>
                      <a:r>
                        <a:rPr lang="en-US" sz="1000" spc="-10" dirty="0">
                          <a:effectLst/>
                        </a:rPr>
                        <a:t>Placement</a:t>
                      </a:r>
                      <a:endParaRPr lang="en-US" sz="1000" i="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255" marR="2540" algn="ctr">
                        <a:spcBef>
                          <a:spcPts val="870"/>
                        </a:spcBef>
                        <a:spcAft>
                          <a:spcPts val="0"/>
                        </a:spcAft>
                      </a:pPr>
                      <a:r>
                        <a:rPr lang="en-US" sz="1100" spc="-10" dirty="0">
                          <a:effectLst/>
                        </a:rPr>
                        <a:t>78.29%</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7620" marR="0" algn="ctr">
                        <a:spcBef>
                          <a:spcPts val="870"/>
                        </a:spcBef>
                        <a:spcAft>
                          <a:spcPts val="0"/>
                        </a:spcAft>
                      </a:pPr>
                      <a:r>
                        <a:rPr lang="en-US" sz="1100" spc="-10" dirty="0">
                          <a:effectLst/>
                        </a:rPr>
                        <a:t>70.00%</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1905" algn="ctr">
                        <a:spcBef>
                          <a:spcPts val="870"/>
                        </a:spcBef>
                        <a:spcAft>
                          <a:spcPts val="0"/>
                        </a:spcAft>
                      </a:pPr>
                      <a:r>
                        <a:rPr lang="en-US" sz="1100">
                          <a:effectLst/>
                        </a:rPr>
                        <a:t>+</a:t>
                      </a:r>
                      <a:r>
                        <a:rPr lang="en-US" sz="1100" spc="-20">
                          <a:effectLst/>
                        </a:rPr>
                        <a:t> 1.00%</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2540" algn="ctr">
                        <a:spcBef>
                          <a:spcPts val="870"/>
                        </a:spcBef>
                        <a:spcAft>
                          <a:spcPts val="0"/>
                        </a:spcAft>
                      </a:pPr>
                      <a:r>
                        <a:rPr lang="en-US" sz="1100" spc="-10">
                          <a:effectLst/>
                        </a:rPr>
                        <a:t>78.49%</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5715" algn="ctr">
                        <a:spcBef>
                          <a:spcPts val="870"/>
                        </a:spcBef>
                        <a:spcAft>
                          <a:spcPts val="0"/>
                        </a:spcAft>
                      </a:pPr>
                      <a:r>
                        <a:rPr lang="en-US" sz="1100" spc="-10">
                          <a:effectLst/>
                        </a:rPr>
                        <a:t>79.49%</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3175" algn="ctr">
                        <a:spcBef>
                          <a:spcPts val="870"/>
                        </a:spcBef>
                        <a:spcAft>
                          <a:spcPts val="0"/>
                        </a:spcAft>
                      </a:pPr>
                      <a:r>
                        <a:rPr lang="en-US" sz="1100" spc="-10">
                          <a:effectLst/>
                        </a:rPr>
                        <a:t>80.49%</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4445" algn="ctr">
                        <a:spcBef>
                          <a:spcPts val="870"/>
                        </a:spcBef>
                        <a:spcAft>
                          <a:spcPts val="0"/>
                        </a:spcAft>
                      </a:pPr>
                      <a:r>
                        <a:rPr lang="en-US" sz="1100" spc="-10" dirty="0">
                          <a:effectLst/>
                        </a:rPr>
                        <a:t>81.49%</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2540" algn="ctr">
                        <a:spcBef>
                          <a:spcPts val="870"/>
                        </a:spcBef>
                        <a:spcAft>
                          <a:spcPts val="0"/>
                        </a:spcAft>
                      </a:pPr>
                      <a:r>
                        <a:rPr lang="en-US" sz="1100" spc="-10">
                          <a:effectLst/>
                        </a:rPr>
                        <a:t>82.49%</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1075214490"/>
                  </a:ext>
                </a:extLst>
              </a:tr>
              <a:tr h="578022">
                <a:tc>
                  <a:txBody>
                    <a:bodyPr/>
                    <a:lstStyle/>
                    <a:p>
                      <a:pPr marL="37465" marR="264160">
                        <a:spcBef>
                          <a:spcPts val="305"/>
                        </a:spcBef>
                        <a:spcAft>
                          <a:spcPts val="0"/>
                        </a:spcAft>
                      </a:pPr>
                      <a:r>
                        <a:rPr lang="en-US" sz="1000" dirty="0">
                          <a:effectLst/>
                        </a:rPr>
                        <a:t>2P1: Earned Recognized Postsecondary</a:t>
                      </a:r>
                      <a:r>
                        <a:rPr lang="en-US" sz="1000" spc="-70" dirty="0">
                          <a:effectLst/>
                        </a:rPr>
                        <a:t> </a:t>
                      </a:r>
                      <a:r>
                        <a:rPr lang="en-US" sz="1000" dirty="0">
                          <a:effectLst/>
                        </a:rPr>
                        <a:t>Credential</a:t>
                      </a:r>
                      <a:endParaRPr lang="en-US" sz="1000" i="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255" marR="2540" algn="ctr">
                        <a:spcBef>
                          <a:spcPts val="870"/>
                        </a:spcBef>
                        <a:spcAft>
                          <a:spcPts val="0"/>
                        </a:spcAft>
                      </a:pPr>
                      <a:r>
                        <a:rPr lang="en-US" sz="1100" spc="-10">
                          <a:effectLst/>
                        </a:rPr>
                        <a:t>61.17%</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7620" marR="0" algn="ctr">
                        <a:spcBef>
                          <a:spcPts val="870"/>
                        </a:spcBef>
                        <a:spcAft>
                          <a:spcPts val="0"/>
                        </a:spcAft>
                      </a:pPr>
                      <a:r>
                        <a:rPr lang="en-US" sz="1100" spc="-10">
                          <a:effectLst/>
                        </a:rPr>
                        <a:t>50.32%</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1905" algn="ctr">
                        <a:spcBef>
                          <a:spcPts val="870"/>
                        </a:spcBef>
                        <a:spcAft>
                          <a:spcPts val="0"/>
                        </a:spcAft>
                      </a:pPr>
                      <a:r>
                        <a:rPr lang="en-US" sz="1100">
                          <a:effectLst/>
                        </a:rPr>
                        <a:t>+</a:t>
                      </a:r>
                      <a:r>
                        <a:rPr lang="en-US" sz="1100" spc="-20">
                          <a:effectLst/>
                        </a:rPr>
                        <a:t> 1.00%</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2540" algn="ctr">
                        <a:spcBef>
                          <a:spcPts val="870"/>
                        </a:spcBef>
                        <a:spcAft>
                          <a:spcPts val="0"/>
                        </a:spcAft>
                      </a:pPr>
                      <a:r>
                        <a:rPr lang="en-US" sz="1100" spc="-10">
                          <a:effectLst/>
                        </a:rPr>
                        <a:t>61.41%</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5715" algn="ctr">
                        <a:spcBef>
                          <a:spcPts val="870"/>
                        </a:spcBef>
                        <a:spcAft>
                          <a:spcPts val="0"/>
                        </a:spcAft>
                      </a:pPr>
                      <a:r>
                        <a:rPr lang="en-US" sz="1100" spc="-10">
                          <a:effectLst/>
                        </a:rPr>
                        <a:t>62.41%</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3175" algn="ctr">
                        <a:spcBef>
                          <a:spcPts val="870"/>
                        </a:spcBef>
                        <a:spcAft>
                          <a:spcPts val="0"/>
                        </a:spcAft>
                      </a:pPr>
                      <a:r>
                        <a:rPr lang="en-US" sz="1100" spc="-10">
                          <a:effectLst/>
                        </a:rPr>
                        <a:t>63.41%</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4445" algn="ctr">
                        <a:spcBef>
                          <a:spcPts val="870"/>
                        </a:spcBef>
                        <a:spcAft>
                          <a:spcPts val="0"/>
                        </a:spcAft>
                      </a:pPr>
                      <a:r>
                        <a:rPr lang="en-US" sz="1100" spc="-10">
                          <a:effectLst/>
                        </a:rPr>
                        <a:t>64.41%</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2540" algn="ctr">
                        <a:spcBef>
                          <a:spcPts val="870"/>
                        </a:spcBef>
                        <a:spcAft>
                          <a:spcPts val="0"/>
                        </a:spcAft>
                      </a:pPr>
                      <a:r>
                        <a:rPr lang="en-US" sz="1100" spc="-10">
                          <a:effectLst/>
                        </a:rPr>
                        <a:t>65.41%</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1794626987"/>
                  </a:ext>
                </a:extLst>
              </a:tr>
              <a:tr h="574049">
                <a:tc>
                  <a:txBody>
                    <a:bodyPr/>
                    <a:lstStyle/>
                    <a:p>
                      <a:pPr marL="37465" marR="0">
                        <a:spcBef>
                          <a:spcPts val="285"/>
                        </a:spcBef>
                        <a:spcAft>
                          <a:spcPts val="0"/>
                        </a:spcAft>
                      </a:pPr>
                      <a:r>
                        <a:rPr lang="en-US" sz="1000" dirty="0">
                          <a:effectLst/>
                        </a:rPr>
                        <a:t>3P1:</a:t>
                      </a:r>
                      <a:r>
                        <a:rPr lang="en-US" sz="1000" spc="-70" dirty="0">
                          <a:effectLst/>
                        </a:rPr>
                        <a:t> </a:t>
                      </a:r>
                      <a:r>
                        <a:rPr lang="en-US" sz="1000" dirty="0">
                          <a:effectLst/>
                        </a:rPr>
                        <a:t>Non-traditional</a:t>
                      </a:r>
                      <a:r>
                        <a:rPr lang="en-US" sz="1000" spc="-70" dirty="0">
                          <a:effectLst/>
                        </a:rPr>
                        <a:t> </a:t>
                      </a:r>
                      <a:r>
                        <a:rPr lang="en-US" sz="1000" dirty="0">
                          <a:effectLst/>
                        </a:rPr>
                        <a:t>Program </a:t>
                      </a:r>
                      <a:r>
                        <a:rPr lang="en-US" sz="1000" spc="-10" dirty="0">
                          <a:effectLst/>
                        </a:rPr>
                        <a:t>Concentration</a:t>
                      </a:r>
                      <a:endParaRPr lang="en-US" sz="1000" i="1"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8255" marR="2540" algn="ctr">
                        <a:spcBef>
                          <a:spcPts val="860"/>
                        </a:spcBef>
                        <a:spcAft>
                          <a:spcPts val="0"/>
                        </a:spcAft>
                      </a:pPr>
                      <a:r>
                        <a:rPr lang="en-US" sz="1100" spc="-10" dirty="0">
                          <a:effectLst/>
                        </a:rPr>
                        <a:t>16.07%</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7620" marR="1905" algn="ctr">
                        <a:spcBef>
                          <a:spcPts val="860"/>
                        </a:spcBef>
                        <a:spcAft>
                          <a:spcPts val="0"/>
                        </a:spcAft>
                      </a:pPr>
                      <a:r>
                        <a:rPr lang="en-US" sz="1100" spc="-10" dirty="0">
                          <a:effectLst/>
                        </a:rPr>
                        <a:t>9.75%</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1905" algn="ctr">
                        <a:spcBef>
                          <a:spcPts val="860"/>
                        </a:spcBef>
                        <a:spcAft>
                          <a:spcPts val="0"/>
                        </a:spcAft>
                      </a:pPr>
                      <a:r>
                        <a:rPr lang="en-US" sz="1100" dirty="0">
                          <a:effectLst/>
                        </a:rPr>
                        <a:t>+</a:t>
                      </a:r>
                      <a:r>
                        <a:rPr lang="en-US" sz="1100" spc="-20" dirty="0">
                          <a:effectLst/>
                        </a:rPr>
                        <a:t> 0.10%</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2540" algn="ctr">
                        <a:spcBef>
                          <a:spcPts val="860"/>
                        </a:spcBef>
                        <a:spcAft>
                          <a:spcPts val="0"/>
                        </a:spcAft>
                      </a:pPr>
                      <a:r>
                        <a:rPr lang="en-US" sz="1100" spc="-10">
                          <a:effectLst/>
                        </a:rPr>
                        <a:t>17.30%</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5715" algn="ctr">
                        <a:spcBef>
                          <a:spcPts val="860"/>
                        </a:spcBef>
                        <a:spcAft>
                          <a:spcPts val="0"/>
                        </a:spcAft>
                      </a:pPr>
                      <a:r>
                        <a:rPr lang="en-US" sz="1100" spc="-10" dirty="0">
                          <a:effectLst/>
                        </a:rPr>
                        <a:t>17.40%</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3175" algn="ctr">
                        <a:spcBef>
                          <a:spcPts val="860"/>
                        </a:spcBef>
                        <a:spcAft>
                          <a:spcPts val="0"/>
                        </a:spcAft>
                      </a:pPr>
                      <a:r>
                        <a:rPr lang="en-US" sz="1100" spc="-10">
                          <a:effectLst/>
                        </a:rPr>
                        <a:t>17.50%</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795" marR="4445" algn="ctr">
                        <a:spcBef>
                          <a:spcPts val="860"/>
                        </a:spcBef>
                        <a:spcAft>
                          <a:spcPts val="0"/>
                        </a:spcAft>
                      </a:pPr>
                      <a:r>
                        <a:rPr lang="en-US" sz="1100" spc="-10">
                          <a:effectLst/>
                        </a:rPr>
                        <a:t>17.60%</a:t>
                      </a:r>
                      <a:endParaRPr lang="en-US" sz="110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tc>
                  <a:txBody>
                    <a:bodyPr/>
                    <a:lstStyle/>
                    <a:p>
                      <a:pPr marL="10160" marR="2540" algn="ctr">
                        <a:spcBef>
                          <a:spcPts val="860"/>
                        </a:spcBef>
                        <a:spcAft>
                          <a:spcPts val="0"/>
                        </a:spcAft>
                      </a:pPr>
                      <a:r>
                        <a:rPr lang="en-US" sz="1100" spc="-10" dirty="0">
                          <a:effectLst/>
                        </a:rPr>
                        <a:t>17.70%</a:t>
                      </a:r>
                      <a:endParaRPr lang="en-US" sz="1100" dirty="0">
                        <a:effectLst/>
                        <a:latin typeface="Arial" panose="020B0604020202020204" pitchFamily="34" charset="0"/>
                        <a:ea typeface="Arial" panose="020B0604020202020204" pitchFamily="34" charset="0"/>
                        <a:cs typeface="Arial" panose="020B0604020202020204" pitchFamily="34" charset="0"/>
                      </a:endParaRPr>
                    </a:p>
                  </a:txBody>
                  <a:tcPr marL="0" marR="0" marT="0" marB="0" anchor="ctr"/>
                </a:tc>
                <a:extLst>
                  <a:ext uri="{0D108BD9-81ED-4DB2-BD59-A6C34878D82A}">
                    <a16:rowId xmlns:a16="http://schemas.microsoft.com/office/drawing/2014/main" val="3438059749"/>
                  </a:ext>
                </a:extLst>
              </a:tr>
            </a:tbl>
          </a:graphicData>
        </a:graphic>
      </p:graphicFrame>
    </p:spTree>
    <p:extLst>
      <p:ext uri="{BB962C8B-B14F-4D97-AF65-F5344CB8AC3E}">
        <p14:creationId xmlns:p14="http://schemas.microsoft.com/office/powerpoint/2010/main" val="405480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159" y="1"/>
            <a:ext cx="11092544" cy="713395"/>
          </a:xfrm>
        </p:spPr>
        <p:txBody>
          <a:bodyPr>
            <a:noAutofit/>
          </a:bodyPr>
          <a:lstStyle/>
          <a:p>
            <a:pPr algn="ctr">
              <a:lnSpc>
                <a:spcPct val="100000"/>
              </a:lnSpc>
            </a:pPr>
            <a:r>
              <a:rPr lang="en-US" sz="1400" b="1" dirty="0">
                <a:latin typeface="Arial" panose="020B0604020202020204" pitchFamily="34" charset="0"/>
                <a:cs typeface="Arial" panose="020B0604020202020204" pitchFamily="34" charset="0"/>
              </a:rPr>
              <a:t>1P1 Postsecondary Retention &amp; Placement</a:t>
            </a:r>
            <a:br>
              <a:rPr lang="en-US" sz="1800" dirty="0"/>
            </a:br>
            <a:r>
              <a:rPr lang="en-US" sz="1200" b="0" i="1" dirty="0">
                <a:latin typeface="Arial" panose="020B0604020202020204" pitchFamily="34" charset="0"/>
                <a:cs typeface="Arial" panose="020B0604020202020204" pitchFamily="34" charset="0"/>
              </a:rPr>
              <a:t>In the reporting year…</a:t>
            </a:r>
            <a:r>
              <a:rPr lang="en-US" sz="1200" b="0" i="1" dirty="0"/>
              <a:t>The percentage of CTE concentrators who, during the second quarter after program completion, remain enrolled in postsecondary education, are in advanced training, military service, or a service program that receives assistance under title I of the National and Community Service Act of 1990 (42 U.S.C. 12511 et seq.), are volunteers as described in section 5(a) of the Peace Corps Act (22 U.S.C. 2504(a)), or are placed or retained in employment.</a:t>
            </a:r>
            <a:endParaRPr lang="en-US" sz="1200" b="0"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5199397" y="3028280"/>
            <a:ext cx="1496493" cy="14964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2268649" y="3059076"/>
            <a:ext cx="1585517" cy="149649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Completed Postsecondary Education</a:t>
            </a:r>
          </a:p>
        </p:txBody>
      </p:sp>
      <p:sp>
        <p:nvSpPr>
          <p:cNvPr id="8" name="Content Placeholder 5"/>
          <p:cNvSpPr txBox="1">
            <a:spLocks noChangeAspect="1"/>
          </p:cNvSpPr>
          <p:nvPr/>
        </p:nvSpPr>
        <p:spPr>
          <a:xfrm>
            <a:off x="807561" y="1294906"/>
            <a:ext cx="1592216" cy="154544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Completed Postsecondary Education</a:t>
            </a:r>
          </a:p>
        </p:txBody>
      </p:sp>
      <p:sp>
        <p:nvSpPr>
          <p:cNvPr id="9" name="Content Placeholder 5"/>
          <p:cNvSpPr txBox="1">
            <a:spLocks noChangeAspect="1"/>
          </p:cNvSpPr>
          <p:nvPr/>
        </p:nvSpPr>
        <p:spPr>
          <a:xfrm>
            <a:off x="3715779" y="1352172"/>
            <a:ext cx="1470238" cy="14702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6647664" y="1347369"/>
            <a:ext cx="1470238" cy="1470238"/>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100" b="1" dirty="0">
                <a:latin typeface="Arial" panose="020B0604020202020204" pitchFamily="34" charset="0"/>
                <a:cs typeface="Arial" panose="020B0604020202020204" pitchFamily="34" charset="0"/>
              </a:rPr>
              <a:t>In postsecondary/ adv. training, military service, service program, or employed 2 quarters later</a:t>
            </a:r>
          </a:p>
        </p:txBody>
      </p:sp>
      <p:sp>
        <p:nvSpPr>
          <p:cNvPr id="11" name="Content Placeholder 5"/>
          <p:cNvSpPr txBox="1">
            <a:spLocks noChangeAspect="1"/>
          </p:cNvSpPr>
          <p:nvPr/>
        </p:nvSpPr>
        <p:spPr>
          <a:xfrm>
            <a:off x="9579548" y="1289893"/>
            <a:ext cx="1470238" cy="1470238"/>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(Number of students who meet all criteria) </a:t>
            </a:r>
          </a:p>
        </p:txBody>
      </p:sp>
      <p:sp>
        <p:nvSpPr>
          <p:cNvPr id="12" name="Content Placeholder 5"/>
          <p:cNvSpPr txBox="1">
            <a:spLocks noChangeAspect="1"/>
          </p:cNvSpPr>
          <p:nvPr/>
        </p:nvSpPr>
        <p:spPr>
          <a:xfrm>
            <a:off x="8117902" y="3059076"/>
            <a:ext cx="1496493" cy="1496493"/>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(Number of students who meet all criteria)</a:t>
            </a:r>
          </a:p>
        </p:txBody>
      </p:sp>
      <p:sp>
        <p:nvSpPr>
          <p:cNvPr id="16" name="Equal 15"/>
          <p:cNvSpPr>
            <a:spLocks noChangeAspect="1"/>
          </p:cNvSpPr>
          <p:nvPr/>
        </p:nvSpPr>
        <p:spPr>
          <a:xfrm>
            <a:off x="8761595" y="1865647"/>
            <a:ext cx="310890" cy="323743"/>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50" dirty="0">
              <a:solidFill>
                <a:schemeClr val="tx1"/>
              </a:solidFill>
              <a:latin typeface="Arial" panose="020B0604020202020204" pitchFamily="34" charset="0"/>
              <a:cs typeface="Arial" panose="020B0604020202020204" pitchFamily="34" charset="0"/>
            </a:endParaRPr>
          </a:p>
        </p:txBody>
      </p:sp>
      <p:sp>
        <p:nvSpPr>
          <p:cNvPr id="17" name="Equal 16"/>
          <p:cNvSpPr>
            <a:spLocks noChangeAspect="1"/>
          </p:cNvSpPr>
          <p:nvPr/>
        </p:nvSpPr>
        <p:spPr>
          <a:xfrm>
            <a:off x="7263184" y="3657672"/>
            <a:ext cx="287423" cy="299298"/>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50" dirty="0">
              <a:solidFill>
                <a:schemeClr val="tx1"/>
              </a:solidFill>
              <a:latin typeface="Arial" panose="020B0604020202020204" pitchFamily="34" charset="0"/>
              <a:cs typeface="Arial" panose="020B0604020202020204" pitchFamily="34" charset="0"/>
            </a:endParaRPr>
          </a:p>
        </p:txBody>
      </p:sp>
      <p:cxnSp>
        <p:nvCxnSpPr>
          <p:cNvPr id="19" name="Straight Connector 18"/>
          <p:cNvCxnSpPr>
            <a:cxnSpLocks noChangeAspect="1"/>
          </p:cNvCxnSpPr>
          <p:nvPr/>
        </p:nvCxnSpPr>
        <p:spPr>
          <a:xfrm>
            <a:off x="891891" y="2959842"/>
            <a:ext cx="10648950"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EFBABA94-32A8-48C5-8A64-A6B93A31D8BA}"/>
              </a:ext>
            </a:extLst>
          </p:cNvPr>
          <p:cNvSpPr/>
          <p:nvPr/>
        </p:nvSpPr>
        <p:spPr>
          <a:xfrm>
            <a:off x="270743" y="5347728"/>
            <a:ext cx="11650513" cy="1015663"/>
          </a:xfrm>
          <a:prstGeom prst="rect">
            <a:avLst/>
          </a:prstGeom>
        </p:spPr>
        <p:txBody>
          <a:bodyPr wrap="square">
            <a:spAutoFit/>
          </a:bodyPr>
          <a:lstStyle/>
          <a:p>
            <a:pPr algn="just"/>
            <a:r>
              <a:rPr lang="en-US" sz="1200" b="1" dirty="0"/>
              <a:t>Numerator</a:t>
            </a:r>
            <a:r>
              <a:rPr lang="en-US" sz="1200" dirty="0"/>
              <a:t> = CTE Concentrators who have completed their program, and two quarters later, remain enrolled in postsecondary education, are in advanced training, military service, community service, or are employed.</a:t>
            </a:r>
          </a:p>
          <a:p>
            <a:pPr algn="just"/>
            <a:r>
              <a:rPr lang="en-US" sz="1200" b="1" dirty="0"/>
              <a:t>Denominator</a:t>
            </a:r>
            <a:r>
              <a:rPr lang="en-US" sz="1200" dirty="0"/>
              <a:t> = CTE Concentrators who have completed their program.</a:t>
            </a:r>
          </a:p>
          <a:p>
            <a:pPr algn="just"/>
            <a:r>
              <a:rPr lang="en-US" sz="1200" b="1" dirty="0"/>
              <a:t>Performance</a:t>
            </a:r>
            <a:r>
              <a:rPr lang="en-US" sz="1200" dirty="0"/>
              <a:t> = The percentage of CTE Concentrators who have completed their program, and two quarters later, remain enrolled in postsecondary education, are in advanced training, military service, community service, or are employed.</a:t>
            </a:r>
          </a:p>
        </p:txBody>
      </p:sp>
      <p:sp>
        <p:nvSpPr>
          <p:cNvPr id="20" name="TextBox 19">
            <a:extLst>
              <a:ext uri="{FF2B5EF4-FFF2-40B4-BE49-F238E27FC236}">
                <a16:creationId xmlns:a16="http://schemas.microsoft.com/office/drawing/2014/main" id="{397EFC95-F5B7-4536-BD95-5589035D3B42}"/>
              </a:ext>
            </a:extLst>
          </p:cNvPr>
          <p:cNvSpPr txBox="1"/>
          <p:nvPr/>
        </p:nvSpPr>
        <p:spPr>
          <a:xfrm>
            <a:off x="2864517" y="1732624"/>
            <a:ext cx="386521" cy="584775"/>
          </a:xfrm>
          <a:prstGeom prst="rect">
            <a:avLst/>
          </a:prstGeom>
          <a:noFill/>
        </p:spPr>
        <p:txBody>
          <a:bodyPr wrap="square" rtlCol="0">
            <a:spAutoFit/>
          </a:bodyPr>
          <a:lstStyle/>
          <a:p>
            <a:r>
              <a:rPr lang="en-US" sz="3200" b="1" dirty="0"/>
              <a:t>&amp;</a:t>
            </a:r>
          </a:p>
        </p:txBody>
      </p:sp>
      <p:sp>
        <p:nvSpPr>
          <p:cNvPr id="21" name="TextBox 20">
            <a:extLst>
              <a:ext uri="{FF2B5EF4-FFF2-40B4-BE49-F238E27FC236}">
                <a16:creationId xmlns:a16="http://schemas.microsoft.com/office/drawing/2014/main" id="{A25E65BB-F0A8-4BF9-AA80-E979F4D761F4}"/>
              </a:ext>
            </a:extLst>
          </p:cNvPr>
          <p:cNvSpPr txBox="1"/>
          <p:nvPr/>
        </p:nvSpPr>
        <p:spPr>
          <a:xfrm>
            <a:off x="5694206" y="1710417"/>
            <a:ext cx="386521" cy="584775"/>
          </a:xfrm>
          <a:prstGeom prst="rect">
            <a:avLst/>
          </a:prstGeom>
          <a:noFill/>
        </p:spPr>
        <p:txBody>
          <a:bodyPr wrap="square" rtlCol="0">
            <a:spAutoFit/>
          </a:bodyPr>
          <a:lstStyle/>
          <a:p>
            <a:r>
              <a:rPr lang="en-US" sz="3200" b="1" dirty="0"/>
              <a:t>&amp;</a:t>
            </a:r>
          </a:p>
        </p:txBody>
      </p:sp>
      <p:sp>
        <p:nvSpPr>
          <p:cNvPr id="22" name="TextBox 21">
            <a:extLst>
              <a:ext uri="{FF2B5EF4-FFF2-40B4-BE49-F238E27FC236}">
                <a16:creationId xmlns:a16="http://schemas.microsoft.com/office/drawing/2014/main" id="{A7ABF4F2-56B2-413C-A869-87BCF2BFAEA8}"/>
              </a:ext>
            </a:extLst>
          </p:cNvPr>
          <p:cNvSpPr txBox="1"/>
          <p:nvPr/>
        </p:nvSpPr>
        <p:spPr>
          <a:xfrm>
            <a:off x="4282887" y="3514934"/>
            <a:ext cx="386521" cy="584775"/>
          </a:xfrm>
          <a:prstGeom prst="rect">
            <a:avLst/>
          </a:prstGeom>
          <a:noFill/>
        </p:spPr>
        <p:txBody>
          <a:bodyPr wrap="square" rtlCol="0">
            <a:spAutoFit/>
          </a:bodyPr>
          <a:lstStyle/>
          <a:p>
            <a:r>
              <a:rPr lang="en-US" sz="3200" b="1" dirty="0"/>
              <a:t>&amp;</a:t>
            </a:r>
          </a:p>
        </p:txBody>
      </p:sp>
    </p:spTree>
    <p:extLst>
      <p:ext uri="{BB962C8B-B14F-4D97-AF65-F5344CB8AC3E}">
        <p14:creationId xmlns:p14="http://schemas.microsoft.com/office/powerpoint/2010/main" val="3087832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569" y="127435"/>
            <a:ext cx="11200862" cy="498238"/>
          </a:xfrm>
        </p:spPr>
        <p:txBody>
          <a:bodyPr>
            <a:noAutofit/>
          </a:bodyPr>
          <a:lstStyle/>
          <a:p>
            <a:pPr algn="ctr">
              <a:lnSpc>
                <a:spcPct val="100000"/>
              </a:lnSpc>
            </a:pPr>
            <a:r>
              <a:rPr lang="en-US" sz="1400" b="1" dirty="0">
                <a:latin typeface="Arial" panose="020B0604020202020204" pitchFamily="34" charset="0"/>
                <a:cs typeface="Arial" panose="020B0604020202020204" pitchFamily="34" charset="0"/>
              </a:rPr>
              <a:t>2P1 Earned Recognized Postsecondary Credential</a:t>
            </a:r>
            <a:br>
              <a:rPr lang="en-US" sz="1400" b="1" dirty="0">
                <a:latin typeface="Arial" panose="020B0604020202020204" pitchFamily="34" charset="0"/>
                <a:cs typeface="Arial" panose="020B0604020202020204" pitchFamily="34" charset="0"/>
              </a:rPr>
            </a:br>
            <a:r>
              <a:rPr lang="en-US" sz="1200" b="0" i="1" dirty="0">
                <a:latin typeface="Arial" panose="020B0604020202020204" pitchFamily="34" charset="0"/>
                <a:cs typeface="Arial" panose="020B0604020202020204" pitchFamily="34" charset="0"/>
              </a:rPr>
              <a:t>In the prior year… </a:t>
            </a:r>
            <a:r>
              <a:rPr lang="en-US" sz="1200" b="0" i="1" dirty="0"/>
              <a:t>The percentage of CTE concentrators who receive a recognized postsecondary credential during participation in or within 1 year of leaving postsecondary education.</a:t>
            </a:r>
            <a:endParaRPr lang="en-US" sz="1400" b="0"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5173967" y="3170748"/>
            <a:ext cx="1543646" cy="15436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2260226" y="3201544"/>
            <a:ext cx="1543646" cy="15436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lnSpc>
                <a:spcPct val="100000"/>
              </a:lnSpc>
              <a:spcBef>
                <a:spcPts val="0"/>
              </a:spcBef>
              <a:buFont typeface="Arial" panose="020B0604020202020204" pitchFamily="34" charset="0"/>
              <a:buNone/>
            </a:pPr>
            <a:r>
              <a:rPr lang="en-US" sz="1200" b="1" dirty="0">
                <a:latin typeface="Arial" panose="020B0604020202020204" pitchFamily="34" charset="0"/>
                <a:cs typeface="Arial" panose="020B0604020202020204" pitchFamily="34" charset="0"/>
              </a:rPr>
              <a:t>CTE Program</a:t>
            </a:r>
          </a:p>
          <a:p>
            <a:pPr marL="0" indent="0" algn="ctr">
              <a:lnSpc>
                <a:spcPct val="100000"/>
              </a:lnSpc>
              <a:spcBef>
                <a:spcPts val="0"/>
              </a:spcBef>
              <a:buFont typeface="Arial" panose="020B0604020202020204" pitchFamily="34" charset="0"/>
              <a:buNone/>
            </a:pPr>
            <a:r>
              <a:rPr lang="en-US" sz="1200" b="1" dirty="0">
                <a:latin typeface="Arial" panose="020B0604020202020204" pitchFamily="34" charset="0"/>
                <a:cs typeface="Arial" panose="020B0604020202020204" pitchFamily="34" charset="0"/>
              </a:rPr>
              <a:t>Cohort</a:t>
            </a:r>
          </a:p>
        </p:txBody>
      </p:sp>
      <p:sp>
        <p:nvSpPr>
          <p:cNvPr id="9" name="Content Placeholder 5"/>
          <p:cNvSpPr txBox="1">
            <a:spLocks noChangeAspect="1"/>
          </p:cNvSpPr>
          <p:nvPr/>
        </p:nvSpPr>
        <p:spPr>
          <a:xfrm>
            <a:off x="2260226" y="1374831"/>
            <a:ext cx="1548188" cy="15481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5184855" y="1370030"/>
            <a:ext cx="1548187" cy="150065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Obtained Credential (During, or within 1 year of leaving, postsecondary education)</a:t>
            </a:r>
          </a:p>
        </p:txBody>
      </p:sp>
      <p:sp>
        <p:nvSpPr>
          <p:cNvPr id="11" name="Content Placeholder 5"/>
          <p:cNvSpPr txBox="1">
            <a:spLocks noChangeAspect="1"/>
          </p:cNvSpPr>
          <p:nvPr/>
        </p:nvSpPr>
        <p:spPr>
          <a:xfrm>
            <a:off x="8058684" y="1312554"/>
            <a:ext cx="1500650" cy="150065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(Number of students who meet all criteria) </a:t>
            </a:r>
          </a:p>
        </p:txBody>
      </p:sp>
      <p:sp>
        <p:nvSpPr>
          <p:cNvPr id="12" name="Content Placeholder 5"/>
          <p:cNvSpPr txBox="1">
            <a:spLocks noChangeAspect="1"/>
          </p:cNvSpPr>
          <p:nvPr/>
        </p:nvSpPr>
        <p:spPr>
          <a:xfrm>
            <a:off x="8109481" y="3201546"/>
            <a:ext cx="1455172" cy="145517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(Number of students who meet all criteria)</a:t>
            </a:r>
          </a:p>
        </p:txBody>
      </p:sp>
      <p:sp>
        <p:nvSpPr>
          <p:cNvPr id="16" name="Equal 15"/>
          <p:cNvSpPr>
            <a:spLocks noChangeAspect="1"/>
          </p:cNvSpPr>
          <p:nvPr/>
        </p:nvSpPr>
        <p:spPr>
          <a:xfrm>
            <a:off x="7048638" y="1989991"/>
            <a:ext cx="349358" cy="363793"/>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sp>
        <p:nvSpPr>
          <p:cNvPr id="17" name="Equal 16"/>
          <p:cNvSpPr>
            <a:spLocks noChangeAspect="1"/>
          </p:cNvSpPr>
          <p:nvPr/>
        </p:nvSpPr>
        <p:spPr>
          <a:xfrm>
            <a:off x="7334299" y="3880494"/>
            <a:ext cx="279477" cy="291028"/>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p:cNvCxnSpPr/>
          <p:nvPr/>
        </p:nvCxnSpPr>
        <p:spPr>
          <a:xfrm>
            <a:off x="993776" y="3096696"/>
            <a:ext cx="10279743"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Rectangle 3">
            <a:extLst>
              <a:ext uri="{FF2B5EF4-FFF2-40B4-BE49-F238E27FC236}">
                <a16:creationId xmlns:a16="http://schemas.microsoft.com/office/drawing/2014/main" id="{B34F512C-F949-474A-A68A-DF9208EDA8B4}"/>
              </a:ext>
            </a:extLst>
          </p:cNvPr>
          <p:cNvSpPr/>
          <p:nvPr/>
        </p:nvSpPr>
        <p:spPr>
          <a:xfrm>
            <a:off x="293373" y="5432072"/>
            <a:ext cx="11605253" cy="830997"/>
          </a:xfrm>
          <a:prstGeom prst="rect">
            <a:avLst/>
          </a:prstGeom>
        </p:spPr>
        <p:txBody>
          <a:bodyPr wrap="square">
            <a:spAutoFit/>
          </a:bodyPr>
          <a:lstStyle/>
          <a:p>
            <a:r>
              <a:rPr lang="en-US" sz="1200" b="1" dirty="0"/>
              <a:t>Numerator </a:t>
            </a:r>
            <a:r>
              <a:rPr lang="en-US" sz="1200" dirty="0"/>
              <a:t>= CTE Concentrators who receive a recognized postsecondary credential during participation in or within 1 year of leaving postsecondary education.</a:t>
            </a:r>
          </a:p>
          <a:p>
            <a:r>
              <a:rPr lang="en-US" sz="1200" b="1" dirty="0"/>
              <a:t>Denominator </a:t>
            </a:r>
            <a:r>
              <a:rPr lang="en-US" sz="1200" dirty="0"/>
              <a:t>= Utilizing a Cohort, CTE Concentrators who left postsecondary education in the reporting period plus those that are still enrolled.</a:t>
            </a:r>
          </a:p>
          <a:p>
            <a:r>
              <a:rPr lang="en-US" sz="1200" b="1" dirty="0"/>
              <a:t>Performance </a:t>
            </a:r>
            <a:r>
              <a:rPr lang="en-US" sz="1200" dirty="0"/>
              <a:t>= The percentage of CTE concentrators who receive a recognized postsecondary credential during participation in or within 1 year of leaving postsecondary education.</a:t>
            </a:r>
            <a:endParaRPr lang="en-US" sz="1100" dirty="0"/>
          </a:p>
        </p:txBody>
      </p:sp>
      <p:sp>
        <p:nvSpPr>
          <p:cNvPr id="20" name="TextBox 19">
            <a:extLst>
              <a:ext uri="{FF2B5EF4-FFF2-40B4-BE49-F238E27FC236}">
                <a16:creationId xmlns:a16="http://schemas.microsoft.com/office/drawing/2014/main" id="{4B6C40BD-1B06-4327-A0E7-4626719ECCD1}"/>
              </a:ext>
            </a:extLst>
          </p:cNvPr>
          <p:cNvSpPr txBox="1"/>
          <p:nvPr/>
        </p:nvSpPr>
        <p:spPr>
          <a:xfrm>
            <a:off x="4262070" y="1825054"/>
            <a:ext cx="386521" cy="584775"/>
          </a:xfrm>
          <a:prstGeom prst="rect">
            <a:avLst/>
          </a:prstGeom>
          <a:noFill/>
        </p:spPr>
        <p:txBody>
          <a:bodyPr wrap="square" rtlCol="0">
            <a:spAutoFit/>
          </a:bodyPr>
          <a:lstStyle/>
          <a:p>
            <a:r>
              <a:rPr lang="en-US" sz="3200" b="1" dirty="0"/>
              <a:t>&amp;</a:t>
            </a:r>
          </a:p>
        </p:txBody>
      </p:sp>
      <p:sp>
        <p:nvSpPr>
          <p:cNvPr id="21" name="TextBox 20">
            <a:extLst>
              <a:ext uri="{FF2B5EF4-FFF2-40B4-BE49-F238E27FC236}">
                <a16:creationId xmlns:a16="http://schemas.microsoft.com/office/drawing/2014/main" id="{B0B01BC1-EA84-4706-8EB4-0FB9951E10F7}"/>
              </a:ext>
            </a:extLst>
          </p:cNvPr>
          <p:cNvSpPr txBox="1"/>
          <p:nvPr/>
        </p:nvSpPr>
        <p:spPr>
          <a:xfrm>
            <a:off x="4227297" y="3680524"/>
            <a:ext cx="386521" cy="584775"/>
          </a:xfrm>
          <a:prstGeom prst="rect">
            <a:avLst/>
          </a:prstGeom>
          <a:noFill/>
        </p:spPr>
        <p:txBody>
          <a:bodyPr wrap="square" rtlCol="0">
            <a:spAutoFit/>
          </a:bodyPr>
          <a:lstStyle/>
          <a:p>
            <a:r>
              <a:rPr lang="en-US" sz="3200" b="1" dirty="0"/>
              <a:t>&amp;</a:t>
            </a:r>
          </a:p>
        </p:txBody>
      </p:sp>
    </p:spTree>
    <p:extLst>
      <p:ext uri="{BB962C8B-B14F-4D97-AF65-F5344CB8AC3E}">
        <p14:creationId xmlns:p14="http://schemas.microsoft.com/office/powerpoint/2010/main" val="2997555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792" y="0"/>
            <a:ext cx="10515600" cy="738664"/>
          </a:xfrm>
        </p:spPr>
        <p:txBody>
          <a:bodyPr>
            <a:noAutofit/>
          </a:bodyPr>
          <a:lstStyle/>
          <a:p>
            <a:pPr algn="ctr">
              <a:lnSpc>
                <a:spcPct val="100000"/>
              </a:lnSpc>
            </a:pPr>
            <a:r>
              <a:rPr lang="en-US" sz="1400" b="1" dirty="0">
                <a:latin typeface="Arial" panose="020B0604020202020204" pitchFamily="34" charset="0"/>
                <a:cs typeface="Arial" panose="020B0604020202020204" pitchFamily="34" charset="0"/>
              </a:rPr>
              <a:t>3P1 Nontraditional Program Concentration</a:t>
            </a:r>
            <a:br>
              <a:rPr lang="en-US" sz="1800" b="1" dirty="0">
                <a:latin typeface="Arial" panose="020B0604020202020204" pitchFamily="34" charset="0"/>
                <a:cs typeface="Arial" panose="020B0604020202020204" pitchFamily="34" charset="0"/>
              </a:rPr>
            </a:br>
            <a:r>
              <a:rPr lang="en-US" sz="1200" b="0" i="1" dirty="0">
                <a:latin typeface="Arial" panose="020B0604020202020204" pitchFamily="34" charset="0"/>
                <a:cs typeface="Arial" panose="020B0604020202020204" pitchFamily="34" charset="0"/>
              </a:rPr>
              <a:t>In the reporting year…</a:t>
            </a:r>
            <a:r>
              <a:rPr lang="en-US" sz="1200" b="0" i="1" dirty="0"/>
              <a:t>The percentage of CTE concentrators in career and technical education programs and programs of study that lead to non-traditional fields and who are of the under-represented gender for the field.</a:t>
            </a:r>
            <a:endParaRPr lang="en-US" sz="1800" b="0" dirty="0">
              <a:latin typeface="Arial" panose="020B0604020202020204" pitchFamily="34" charset="0"/>
              <a:cs typeface="Arial" panose="020B0604020202020204" pitchFamily="34" charset="0"/>
            </a:endParaRPr>
          </a:p>
        </p:txBody>
      </p:sp>
      <p:sp>
        <p:nvSpPr>
          <p:cNvPr id="6" name="Content Placeholder 5"/>
          <p:cNvSpPr>
            <a:spLocks noGrp="1" noChangeAspect="1"/>
          </p:cNvSpPr>
          <p:nvPr>
            <p:ph idx="1"/>
          </p:nvPr>
        </p:nvSpPr>
        <p:spPr>
          <a:xfrm>
            <a:off x="5077701" y="3631547"/>
            <a:ext cx="1353312" cy="1353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a:bodyPr>
          <a:lstStyle/>
          <a:p>
            <a:pPr marL="0" indent="0" algn="ctr">
              <a:buNone/>
            </a:pPr>
            <a:r>
              <a:rPr lang="en-US" sz="1200" b="1" dirty="0">
                <a:latin typeface="Arial" panose="020B0604020202020204" pitchFamily="34" charset="0"/>
                <a:cs typeface="Arial" panose="020B0604020202020204" pitchFamily="34" charset="0"/>
              </a:rPr>
              <a:t>CTE Concentrator</a:t>
            </a:r>
          </a:p>
        </p:txBody>
      </p:sp>
      <p:sp>
        <p:nvSpPr>
          <p:cNvPr id="7" name="Content Placeholder 5"/>
          <p:cNvSpPr txBox="1">
            <a:spLocks noChangeAspect="1"/>
          </p:cNvSpPr>
          <p:nvPr/>
        </p:nvSpPr>
        <p:spPr>
          <a:xfrm>
            <a:off x="2163960" y="3662343"/>
            <a:ext cx="1353312" cy="13533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Student in Identified Non-traditional Program</a:t>
            </a:r>
          </a:p>
        </p:txBody>
      </p:sp>
      <p:sp>
        <p:nvSpPr>
          <p:cNvPr id="8" name="Content Placeholder 5"/>
          <p:cNvSpPr txBox="1">
            <a:spLocks noChangeAspect="1"/>
          </p:cNvSpPr>
          <p:nvPr/>
        </p:nvSpPr>
        <p:spPr>
          <a:xfrm>
            <a:off x="760562" y="1920994"/>
            <a:ext cx="13716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Student in Identified Non-traditional Program</a:t>
            </a:r>
          </a:p>
        </p:txBody>
      </p:sp>
      <p:sp>
        <p:nvSpPr>
          <p:cNvPr id="9" name="Content Placeholder 5"/>
          <p:cNvSpPr txBox="1">
            <a:spLocks noChangeAspect="1"/>
          </p:cNvSpPr>
          <p:nvPr/>
        </p:nvSpPr>
        <p:spPr>
          <a:xfrm>
            <a:off x="3686402" y="1952477"/>
            <a:ext cx="1371600" cy="1371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CTE Concentrator</a:t>
            </a:r>
          </a:p>
        </p:txBody>
      </p:sp>
      <p:sp>
        <p:nvSpPr>
          <p:cNvPr id="10" name="Content Placeholder 5"/>
          <p:cNvSpPr txBox="1">
            <a:spLocks noChangeAspect="1"/>
          </p:cNvSpPr>
          <p:nvPr/>
        </p:nvSpPr>
        <p:spPr>
          <a:xfrm>
            <a:off x="6612242" y="1947674"/>
            <a:ext cx="1371600" cy="137160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Under-represented Gender</a:t>
            </a:r>
          </a:p>
        </p:txBody>
      </p:sp>
      <p:sp>
        <p:nvSpPr>
          <p:cNvPr id="11" name="Content Placeholder 5"/>
          <p:cNvSpPr txBox="1">
            <a:spLocks noChangeAspect="1"/>
          </p:cNvSpPr>
          <p:nvPr/>
        </p:nvSpPr>
        <p:spPr>
          <a:xfrm>
            <a:off x="9527190" y="1890198"/>
            <a:ext cx="1371600" cy="1371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en-US" sz="1200" b="1" dirty="0">
                <a:latin typeface="Arial" panose="020B0604020202020204" pitchFamily="34" charset="0"/>
                <a:cs typeface="Arial" panose="020B0604020202020204" pitchFamily="34" charset="0"/>
              </a:rPr>
              <a:t>Numerator (Number of students who meet all criteria) </a:t>
            </a:r>
          </a:p>
        </p:txBody>
      </p:sp>
      <p:sp>
        <p:nvSpPr>
          <p:cNvPr id="12" name="Content Placeholder 5"/>
          <p:cNvSpPr txBox="1">
            <a:spLocks noChangeAspect="1"/>
          </p:cNvSpPr>
          <p:nvPr/>
        </p:nvSpPr>
        <p:spPr>
          <a:xfrm>
            <a:off x="8013213" y="3662343"/>
            <a:ext cx="1353312" cy="135331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Font typeface="Arial" panose="020B0604020202020204" pitchFamily="34" charset="0"/>
              <a:buNone/>
            </a:pPr>
            <a:r>
              <a:rPr lang="en-US" sz="1200" b="1" dirty="0">
                <a:latin typeface="Arial" panose="020B0604020202020204" pitchFamily="34" charset="0"/>
                <a:cs typeface="Arial" panose="020B0604020202020204" pitchFamily="34" charset="0"/>
              </a:rPr>
              <a:t>Denominator (Number of students who meet all criteria)</a:t>
            </a:r>
          </a:p>
        </p:txBody>
      </p:sp>
      <p:sp>
        <p:nvSpPr>
          <p:cNvPr id="16" name="Equal 15"/>
          <p:cNvSpPr>
            <a:spLocks noChangeAspect="1"/>
          </p:cNvSpPr>
          <p:nvPr/>
        </p:nvSpPr>
        <p:spPr>
          <a:xfrm>
            <a:off x="8665589" y="2440828"/>
            <a:ext cx="263430" cy="274320"/>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000" dirty="0">
              <a:solidFill>
                <a:schemeClr val="tx1"/>
              </a:solidFill>
              <a:latin typeface="Arial" panose="020B0604020202020204" pitchFamily="34" charset="0"/>
              <a:cs typeface="Arial" panose="020B0604020202020204" pitchFamily="34" charset="0"/>
            </a:endParaRPr>
          </a:p>
        </p:txBody>
      </p:sp>
      <p:sp>
        <p:nvSpPr>
          <p:cNvPr id="17" name="Equal 16"/>
          <p:cNvSpPr>
            <a:spLocks noChangeAspect="1"/>
          </p:cNvSpPr>
          <p:nvPr/>
        </p:nvSpPr>
        <p:spPr>
          <a:xfrm>
            <a:off x="7197945" y="4211010"/>
            <a:ext cx="259920" cy="270663"/>
          </a:xfrm>
          <a:prstGeom prst="mathEqual">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200" dirty="0">
              <a:solidFill>
                <a:schemeClr val="tx1"/>
              </a:solidFill>
              <a:latin typeface="Arial" panose="020B0604020202020204" pitchFamily="34" charset="0"/>
              <a:cs typeface="Arial" panose="020B0604020202020204" pitchFamily="34" charset="0"/>
            </a:endParaRPr>
          </a:p>
        </p:txBody>
      </p:sp>
      <p:cxnSp>
        <p:nvCxnSpPr>
          <p:cNvPr id="19" name="Straight Connector 18"/>
          <p:cNvCxnSpPr>
            <a:cxnSpLocks/>
          </p:cNvCxnSpPr>
          <p:nvPr/>
        </p:nvCxnSpPr>
        <p:spPr>
          <a:xfrm>
            <a:off x="760562" y="3481956"/>
            <a:ext cx="10279743"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Rectangle 4">
            <a:extLst>
              <a:ext uri="{FF2B5EF4-FFF2-40B4-BE49-F238E27FC236}">
                <a16:creationId xmlns:a16="http://schemas.microsoft.com/office/drawing/2014/main" id="{F9F8DD5E-0CEF-40DE-ADFE-3B9595C94708}"/>
              </a:ext>
            </a:extLst>
          </p:cNvPr>
          <p:cNvSpPr/>
          <p:nvPr/>
        </p:nvSpPr>
        <p:spPr>
          <a:xfrm>
            <a:off x="392631" y="5518717"/>
            <a:ext cx="11406738" cy="646331"/>
          </a:xfrm>
          <a:prstGeom prst="rect">
            <a:avLst/>
          </a:prstGeom>
        </p:spPr>
        <p:txBody>
          <a:bodyPr wrap="square">
            <a:spAutoFit/>
          </a:bodyPr>
          <a:lstStyle/>
          <a:p>
            <a:r>
              <a:rPr lang="en-US" sz="1200" b="1" dirty="0">
                <a:latin typeface="Arial" panose="020B0604020202020204" pitchFamily="34" charset="0"/>
                <a:cs typeface="Arial" panose="020B0604020202020204" pitchFamily="34" charset="0"/>
              </a:rPr>
              <a:t>Numerator</a:t>
            </a:r>
            <a:r>
              <a:rPr lang="en-US" sz="1200" dirty="0">
                <a:latin typeface="Arial" panose="020B0604020202020204" pitchFamily="34" charset="0"/>
                <a:cs typeface="Arial" panose="020B0604020202020204" pitchFamily="34" charset="0"/>
              </a:rPr>
              <a:t> = Students in identified non-traditional programs that are CTE concentrators and are in the under-represented gender.</a:t>
            </a:r>
          </a:p>
          <a:p>
            <a:r>
              <a:rPr lang="en-US" sz="1200" b="1" dirty="0">
                <a:latin typeface="Arial" panose="020B0604020202020204" pitchFamily="34" charset="0"/>
                <a:cs typeface="Arial" panose="020B0604020202020204" pitchFamily="34" charset="0"/>
              </a:rPr>
              <a:t>Denominator</a:t>
            </a:r>
            <a:r>
              <a:rPr lang="en-US" sz="1200" dirty="0">
                <a:latin typeface="Arial" panose="020B0604020202020204" pitchFamily="34" charset="0"/>
                <a:cs typeface="Arial" panose="020B0604020202020204" pitchFamily="34" charset="0"/>
              </a:rPr>
              <a:t> = Students in identified non-traditional programs that are CTE Concentrators.</a:t>
            </a:r>
          </a:p>
          <a:p>
            <a:r>
              <a:rPr lang="en-US" sz="1200" b="1" dirty="0">
                <a:latin typeface="Arial" panose="020B0604020202020204" pitchFamily="34" charset="0"/>
                <a:cs typeface="Arial" panose="020B0604020202020204" pitchFamily="34" charset="0"/>
              </a:rPr>
              <a:t>Performance</a:t>
            </a:r>
            <a:r>
              <a:rPr lang="en-US" sz="1200" dirty="0">
                <a:latin typeface="Arial" panose="020B0604020202020204" pitchFamily="34" charset="0"/>
                <a:cs typeface="Arial" panose="020B0604020202020204" pitchFamily="34" charset="0"/>
              </a:rPr>
              <a:t> = The percentage of CTE Concentrators in CTE programs that lead to non-traditional fields.</a:t>
            </a:r>
          </a:p>
        </p:txBody>
      </p:sp>
      <p:sp>
        <p:nvSpPr>
          <p:cNvPr id="20" name="TextBox 19">
            <a:extLst>
              <a:ext uri="{FF2B5EF4-FFF2-40B4-BE49-F238E27FC236}">
                <a16:creationId xmlns:a16="http://schemas.microsoft.com/office/drawing/2014/main" id="{47C8CF55-3F11-422B-9805-C8548052924E}"/>
              </a:ext>
            </a:extLst>
          </p:cNvPr>
          <p:cNvSpPr txBox="1">
            <a:spLocks/>
          </p:cNvSpPr>
          <p:nvPr/>
        </p:nvSpPr>
        <p:spPr>
          <a:xfrm>
            <a:off x="2771289" y="2306096"/>
            <a:ext cx="386521" cy="584775"/>
          </a:xfrm>
          <a:prstGeom prst="rect">
            <a:avLst/>
          </a:prstGeom>
          <a:noFill/>
        </p:spPr>
        <p:txBody>
          <a:bodyPr wrap="square" rtlCol="0">
            <a:spAutoFit/>
          </a:bodyPr>
          <a:lstStyle/>
          <a:p>
            <a:r>
              <a:rPr lang="en-US" sz="3200" b="1" dirty="0"/>
              <a:t>&amp;</a:t>
            </a:r>
          </a:p>
        </p:txBody>
      </p:sp>
      <p:sp>
        <p:nvSpPr>
          <p:cNvPr id="21" name="TextBox 20">
            <a:extLst>
              <a:ext uri="{FF2B5EF4-FFF2-40B4-BE49-F238E27FC236}">
                <a16:creationId xmlns:a16="http://schemas.microsoft.com/office/drawing/2014/main" id="{FBCDDE63-BA8C-4D60-A730-16F525EF5741}"/>
              </a:ext>
            </a:extLst>
          </p:cNvPr>
          <p:cNvSpPr txBox="1">
            <a:spLocks/>
          </p:cNvSpPr>
          <p:nvPr/>
        </p:nvSpPr>
        <p:spPr>
          <a:xfrm>
            <a:off x="5679546" y="2306096"/>
            <a:ext cx="386521" cy="584775"/>
          </a:xfrm>
          <a:prstGeom prst="rect">
            <a:avLst/>
          </a:prstGeom>
          <a:noFill/>
        </p:spPr>
        <p:txBody>
          <a:bodyPr wrap="square" rtlCol="0">
            <a:spAutoFit/>
          </a:bodyPr>
          <a:lstStyle/>
          <a:p>
            <a:r>
              <a:rPr lang="en-US" sz="3200" b="1" dirty="0"/>
              <a:t>&amp;</a:t>
            </a:r>
          </a:p>
        </p:txBody>
      </p:sp>
      <p:sp>
        <p:nvSpPr>
          <p:cNvPr id="22" name="TextBox 21">
            <a:extLst>
              <a:ext uri="{FF2B5EF4-FFF2-40B4-BE49-F238E27FC236}">
                <a16:creationId xmlns:a16="http://schemas.microsoft.com/office/drawing/2014/main" id="{E3FA44C8-132A-4C6F-9C3E-DD8127CCD3ED}"/>
              </a:ext>
            </a:extLst>
          </p:cNvPr>
          <p:cNvSpPr txBox="1">
            <a:spLocks/>
          </p:cNvSpPr>
          <p:nvPr/>
        </p:nvSpPr>
        <p:spPr>
          <a:xfrm>
            <a:off x="4072620" y="4015815"/>
            <a:ext cx="386521" cy="584775"/>
          </a:xfrm>
          <a:prstGeom prst="rect">
            <a:avLst/>
          </a:prstGeom>
          <a:noFill/>
        </p:spPr>
        <p:txBody>
          <a:bodyPr wrap="square" rtlCol="0">
            <a:spAutoFit/>
          </a:bodyPr>
          <a:lstStyle/>
          <a:p>
            <a:r>
              <a:rPr lang="en-US" sz="3200" b="1" dirty="0"/>
              <a:t>&amp;</a:t>
            </a:r>
          </a:p>
        </p:txBody>
      </p:sp>
    </p:spTree>
    <p:extLst>
      <p:ext uri="{BB962C8B-B14F-4D97-AF65-F5344CB8AC3E}">
        <p14:creationId xmlns:p14="http://schemas.microsoft.com/office/powerpoint/2010/main" val="32849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8328" y="0"/>
            <a:ext cx="10515600" cy="738664"/>
          </a:xfrm>
        </p:spPr>
        <p:txBody>
          <a:bodyPr>
            <a:noAutofit/>
          </a:bodyPr>
          <a:lstStyle/>
          <a:p>
            <a:pPr algn="ctr">
              <a:lnSpc>
                <a:spcPct val="100000"/>
              </a:lnSpc>
            </a:pPr>
            <a:r>
              <a:rPr lang="en-US" sz="1800" dirty="0"/>
              <a:t>SPECIAL POPULATIONS – PERKINS V SEC. 113. [20 U.S.C. 2323] ACCOUNTABILITY</a:t>
            </a:r>
            <a:endParaRPr lang="en-US" sz="1800" b="0" dirty="0">
              <a:latin typeface="Arial" panose="020B0604020202020204" pitchFamily="34" charset="0"/>
              <a:cs typeface="Arial" panose="020B0604020202020204" pitchFamily="34" charset="0"/>
            </a:endParaRPr>
          </a:p>
        </p:txBody>
      </p:sp>
      <p:graphicFrame>
        <p:nvGraphicFramePr>
          <p:cNvPr id="13" name="Table 12">
            <a:extLst>
              <a:ext uri="{FF2B5EF4-FFF2-40B4-BE49-F238E27FC236}">
                <a16:creationId xmlns:a16="http://schemas.microsoft.com/office/drawing/2014/main" id="{3E4F6A4B-1587-C7F5-AAE5-A145B7A2885E}"/>
              </a:ext>
            </a:extLst>
          </p:cNvPr>
          <p:cNvGraphicFramePr>
            <a:graphicFrameLocks noGrp="1"/>
          </p:cNvGraphicFramePr>
          <p:nvPr>
            <p:extLst>
              <p:ext uri="{D42A27DB-BD31-4B8C-83A1-F6EECF244321}">
                <p14:modId xmlns:p14="http://schemas.microsoft.com/office/powerpoint/2010/main" val="1323391460"/>
              </p:ext>
            </p:extLst>
          </p:nvPr>
        </p:nvGraphicFramePr>
        <p:xfrm>
          <a:off x="276045" y="862642"/>
          <a:ext cx="11680166" cy="5736570"/>
        </p:xfrm>
        <a:graphic>
          <a:graphicData uri="http://schemas.openxmlformats.org/drawingml/2006/table">
            <a:tbl>
              <a:tblPr firstRow="1" bandRow="1">
                <a:tableStyleId>{B301B821-A1FF-4177-AEE7-76D212191A09}</a:tableStyleId>
              </a:tblPr>
              <a:tblGrid>
                <a:gridCol w="11680166">
                  <a:extLst>
                    <a:ext uri="{9D8B030D-6E8A-4147-A177-3AD203B41FA5}">
                      <a16:colId xmlns:a16="http://schemas.microsoft.com/office/drawing/2014/main" val="2040164451"/>
                    </a:ext>
                  </a:extLst>
                </a:gridCol>
              </a:tblGrid>
              <a:tr h="464735">
                <a:tc>
                  <a:txBody>
                    <a:bodyPr/>
                    <a:lstStyle/>
                    <a:p>
                      <a:pPr algn="l" fontAlgn="ctr"/>
                      <a:r>
                        <a:rPr lang="en-US" sz="1200" u="sng" strike="noStrike" dirty="0">
                          <a:solidFill>
                            <a:schemeClr val="bg1"/>
                          </a:solidFill>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Perkins V Special Populations Definitions:</a:t>
                      </a:r>
                      <a:endParaRPr lang="en-US" sz="1200" b="1" i="0" u="sng" strike="noStrike" dirty="0">
                        <a:solidFill>
                          <a:schemeClr val="bg1"/>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1199926662"/>
                  </a:ext>
                </a:extLst>
              </a:tr>
              <a:tr h="566395">
                <a:tc>
                  <a:txBody>
                    <a:bodyPr/>
                    <a:lstStyle/>
                    <a:p>
                      <a:pPr algn="l" fontAlgn="ctr"/>
                      <a:r>
                        <a:rPr lang="en-US" sz="1200" u="none" strike="noStrike" dirty="0">
                          <a:effectLst/>
                          <a:latin typeface="Arial" panose="020B0604020202020204" pitchFamily="34" charset="0"/>
                          <a:cs typeface="Arial" panose="020B0604020202020204" pitchFamily="34" charset="0"/>
                        </a:rPr>
                        <a:t>1. (A) individuals with disabilities;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969788433"/>
                  </a:ext>
                </a:extLst>
              </a:tr>
              <a:tr h="493780">
                <a:tc>
                  <a:txBody>
                    <a:bodyPr/>
                    <a:lstStyle/>
                    <a:p>
                      <a:pPr algn="l" fontAlgn="ctr"/>
                      <a:r>
                        <a:rPr lang="en-US" sz="1200" u="none" strike="noStrike">
                          <a:effectLst/>
                          <a:latin typeface="Arial" panose="020B0604020202020204" pitchFamily="34" charset="0"/>
                          <a:cs typeface="Arial" panose="020B0604020202020204" pitchFamily="34" charset="0"/>
                        </a:rPr>
                        <a:t>2. (B) individuals from economically disadvantaged families, including low-income youth and adults;</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3196939753"/>
                  </a:ext>
                </a:extLst>
              </a:tr>
              <a:tr h="421166">
                <a:tc>
                  <a:txBody>
                    <a:bodyPr/>
                    <a:lstStyle/>
                    <a:p>
                      <a:pPr algn="l" fontAlgn="ctr"/>
                      <a:r>
                        <a:rPr lang="en-US" sz="1200" u="none" strike="noStrike" dirty="0">
                          <a:effectLst/>
                          <a:latin typeface="Arial" panose="020B0604020202020204" pitchFamily="34" charset="0"/>
                          <a:cs typeface="Arial" panose="020B0604020202020204" pitchFamily="34" charset="0"/>
                        </a:rPr>
                        <a:t>3. (C) individuals preparing for non-traditional fields;</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4294654851"/>
                  </a:ext>
                </a:extLst>
              </a:tr>
              <a:tr h="421166">
                <a:tc>
                  <a:txBody>
                    <a:bodyPr/>
                    <a:lstStyle/>
                    <a:p>
                      <a:pPr algn="l" fontAlgn="ctr"/>
                      <a:r>
                        <a:rPr lang="en-US" sz="1200" u="none" strike="noStrike" dirty="0">
                          <a:effectLst/>
                          <a:latin typeface="Arial" panose="020B0604020202020204" pitchFamily="34" charset="0"/>
                          <a:cs typeface="Arial" panose="020B0604020202020204" pitchFamily="34" charset="0"/>
                        </a:rPr>
                        <a:t>4. (D) single parents, including single pregnant women;</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2486849602"/>
                  </a:ext>
                </a:extLst>
              </a:tr>
              <a:tr h="421166">
                <a:tc>
                  <a:txBody>
                    <a:bodyPr/>
                    <a:lstStyle/>
                    <a:p>
                      <a:pPr algn="l" fontAlgn="ctr"/>
                      <a:r>
                        <a:rPr lang="en-US" sz="1200" u="none" strike="noStrike">
                          <a:effectLst/>
                          <a:latin typeface="Arial" panose="020B0604020202020204" pitchFamily="34" charset="0"/>
                          <a:cs typeface="Arial" panose="020B0604020202020204" pitchFamily="34" charset="0"/>
                        </a:rPr>
                        <a:t>5. (E) out-of-workforce individuals (postsecondary only);</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2400358135"/>
                  </a:ext>
                </a:extLst>
              </a:tr>
              <a:tr h="421166">
                <a:tc>
                  <a:txBody>
                    <a:bodyPr/>
                    <a:lstStyle/>
                    <a:p>
                      <a:pPr algn="l" fontAlgn="ctr"/>
                      <a:r>
                        <a:rPr lang="en-US" sz="1200" u="none" strike="noStrike">
                          <a:effectLst/>
                          <a:latin typeface="Arial" panose="020B0604020202020204" pitchFamily="34" charset="0"/>
                          <a:cs typeface="Arial" panose="020B0604020202020204" pitchFamily="34" charset="0"/>
                        </a:rPr>
                        <a:t>6. (F) English learners;</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3296072349"/>
                  </a:ext>
                </a:extLst>
              </a:tr>
              <a:tr h="421166">
                <a:tc>
                  <a:txBody>
                    <a:bodyPr/>
                    <a:lstStyle/>
                    <a:p>
                      <a:pPr algn="l" fontAlgn="ctr"/>
                      <a:r>
                        <a:rPr lang="en-US" sz="1200" u="none" strike="noStrike">
                          <a:effectLst/>
                          <a:latin typeface="Arial" panose="020B0604020202020204" pitchFamily="34" charset="0"/>
                          <a:cs typeface="Arial" panose="020B0604020202020204" pitchFamily="34" charset="0"/>
                        </a:rPr>
                        <a:t>7. (G) homeless individuals described in section 725 of the McKinney-Vento Homeless Assistance Act (42 U.S.C. 11434a);</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337146937"/>
                  </a:ext>
                </a:extLst>
              </a:tr>
              <a:tr h="421166">
                <a:tc>
                  <a:txBody>
                    <a:bodyPr/>
                    <a:lstStyle/>
                    <a:p>
                      <a:pPr algn="l" fontAlgn="ctr"/>
                      <a:r>
                        <a:rPr lang="en-US" sz="1200" u="none" strike="noStrike" dirty="0">
                          <a:effectLst/>
                          <a:latin typeface="Arial" panose="020B0604020202020204" pitchFamily="34" charset="0"/>
                          <a:cs typeface="Arial" panose="020B0604020202020204" pitchFamily="34" charset="0"/>
                        </a:rPr>
                        <a:t>8. (H) youth who are in, or have aged out of, the foster care system; and</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4283332310"/>
                  </a:ext>
                </a:extLst>
              </a:tr>
              <a:tr h="421166">
                <a:tc>
                  <a:txBody>
                    <a:bodyPr/>
                    <a:lstStyle/>
                    <a:p>
                      <a:pPr algn="l" fontAlgn="ctr"/>
                      <a:r>
                        <a:rPr lang="en-US" sz="1200" u="none" strike="noStrike">
                          <a:effectLst/>
                          <a:latin typeface="Arial" panose="020B0604020202020204" pitchFamily="34" charset="0"/>
                          <a:cs typeface="Arial" panose="020B0604020202020204" pitchFamily="34" charset="0"/>
                        </a:rPr>
                        <a:t>9. (I) youth with a parent who -</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4151894210"/>
                  </a:ext>
                </a:extLst>
              </a:tr>
              <a:tr h="421166">
                <a:tc>
                  <a:txBody>
                    <a:bodyPr/>
                    <a:lstStyle/>
                    <a:p>
                      <a:pPr algn="l" fontAlgn="ctr"/>
                      <a:r>
                        <a:rPr lang="en-US" sz="1200" u="none" strike="noStrike">
                          <a:effectLst/>
                          <a:latin typeface="Arial" panose="020B0604020202020204" pitchFamily="34" charset="0"/>
                          <a:cs typeface="Arial" panose="020B0604020202020204" pitchFamily="34" charset="0"/>
                        </a:rPr>
                        <a:t>(i) is a member of the armed forces (as such term is defined in section 101 (a)(4) of title 10, United States Code); and</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503895" marR="6221" marT="6221" marB="0" anchor="ctr"/>
                </a:tc>
                <a:extLst>
                  <a:ext uri="{0D108BD9-81ED-4DB2-BD59-A6C34878D82A}">
                    <a16:rowId xmlns:a16="http://schemas.microsoft.com/office/drawing/2014/main" val="3813801879"/>
                  </a:ext>
                </a:extLst>
              </a:tr>
              <a:tr h="421166">
                <a:tc>
                  <a:txBody>
                    <a:bodyPr/>
                    <a:lstStyle/>
                    <a:p>
                      <a:pPr algn="l" fontAlgn="ctr"/>
                      <a:r>
                        <a:rPr lang="en-US" sz="1200" u="none" strike="noStrike">
                          <a:effectLst/>
                          <a:latin typeface="Arial" panose="020B0604020202020204" pitchFamily="34" charset="0"/>
                          <a:cs typeface="Arial" panose="020B0604020202020204" pitchFamily="34" charset="0"/>
                        </a:rPr>
                        <a:t>(ii) is on active duty (as such term is defined in section 101(d)(1) of such title).</a:t>
                      </a:r>
                      <a:endParaRPr lang="en-US" sz="1200" b="0" i="0" u="none" strike="noStrike">
                        <a:solidFill>
                          <a:srgbClr val="000000"/>
                        </a:solidFill>
                        <a:effectLst/>
                        <a:latin typeface="Arial" panose="020B0604020202020204" pitchFamily="34" charset="0"/>
                        <a:cs typeface="Arial" panose="020B0604020202020204" pitchFamily="34" charset="0"/>
                      </a:endParaRPr>
                    </a:p>
                  </a:txBody>
                  <a:tcPr marL="503895" marR="6221" marT="6221" marB="0" anchor="ctr"/>
                </a:tc>
                <a:extLst>
                  <a:ext uri="{0D108BD9-81ED-4DB2-BD59-A6C34878D82A}">
                    <a16:rowId xmlns:a16="http://schemas.microsoft.com/office/drawing/2014/main" val="831832630"/>
                  </a:ext>
                </a:extLst>
              </a:tr>
              <a:tr h="421166">
                <a:tc>
                  <a:txBody>
                    <a:bodyPr/>
                    <a:lstStyle/>
                    <a:p>
                      <a:pPr algn="l" fontAlgn="ctr"/>
                      <a:r>
                        <a:rPr lang="en-US" sz="1200" u="none" strike="noStrike" dirty="0">
                          <a:effectLst/>
                          <a:latin typeface="Arial" panose="020B0604020202020204" pitchFamily="34" charset="0"/>
                          <a:cs typeface="Arial" panose="020B0604020202020204" pitchFamily="34" charset="0"/>
                        </a:rPr>
                        <a:t>10. (J) migrant students (secondary only)</a:t>
                      </a:r>
                      <a:endParaRPr lang="en-US" sz="1200" b="0" i="0" u="none" strike="noStrike" dirty="0">
                        <a:solidFill>
                          <a:srgbClr val="000000"/>
                        </a:solidFill>
                        <a:effectLst/>
                        <a:latin typeface="Arial" panose="020B0604020202020204" pitchFamily="34" charset="0"/>
                        <a:cs typeface="Arial" panose="020B0604020202020204" pitchFamily="34" charset="0"/>
                      </a:endParaRPr>
                    </a:p>
                  </a:txBody>
                  <a:tcPr marL="6221" marR="6221" marT="6221" marB="0" anchor="ctr"/>
                </a:tc>
                <a:extLst>
                  <a:ext uri="{0D108BD9-81ED-4DB2-BD59-A6C34878D82A}">
                    <a16:rowId xmlns:a16="http://schemas.microsoft.com/office/drawing/2014/main" val="1538420616"/>
                  </a:ext>
                </a:extLst>
              </a:tr>
            </a:tbl>
          </a:graphicData>
        </a:graphic>
      </p:graphicFrame>
    </p:spTree>
    <p:extLst>
      <p:ext uri="{BB962C8B-B14F-4D97-AF65-F5344CB8AC3E}">
        <p14:creationId xmlns:p14="http://schemas.microsoft.com/office/powerpoint/2010/main" val="29832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A9E46-6E5C-4685-B4FA-2A95E816BAF8}"/>
              </a:ext>
            </a:extLst>
          </p:cNvPr>
          <p:cNvSpPr>
            <a:spLocks noGrp="1"/>
          </p:cNvSpPr>
          <p:nvPr>
            <p:ph type="title"/>
          </p:nvPr>
        </p:nvSpPr>
        <p:spPr/>
        <p:txBody>
          <a:bodyPr>
            <a:normAutofit/>
          </a:bodyPr>
          <a:lstStyle/>
          <a:p>
            <a:r>
              <a:rPr lang="en-US" sz="1800" dirty="0"/>
              <a:t>Questions?</a:t>
            </a:r>
          </a:p>
        </p:txBody>
      </p:sp>
      <p:sp>
        <p:nvSpPr>
          <p:cNvPr id="3" name="Content Placeholder 2">
            <a:extLst>
              <a:ext uri="{FF2B5EF4-FFF2-40B4-BE49-F238E27FC236}">
                <a16:creationId xmlns:a16="http://schemas.microsoft.com/office/drawing/2014/main" id="{296393F8-6173-407C-B750-5DA43D3768DE}"/>
              </a:ext>
            </a:extLst>
          </p:cNvPr>
          <p:cNvSpPr>
            <a:spLocks noGrp="1"/>
          </p:cNvSpPr>
          <p:nvPr>
            <p:ph idx="1"/>
          </p:nvPr>
        </p:nvSpPr>
        <p:spPr>
          <a:xfrm>
            <a:off x="339213" y="1009291"/>
            <a:ext cx="11014587" cy="4881344"/>
          </a:xfrm>
        </p:spPr>
        <p:txBody>
          <a:bodyPr>
            <a:normAutofit/>
          </a:bodyPr>
          <a:lstStyle/>
          <a:p>
            <a:pPr marL="0" indent="0">
              <a:lnSpc>
                <a:spcPct val="100000"/>
              </a:lnSpc>
              <a:spcBef>
                <a:spcPts val="0"/>
              </a:spcBef>
              <a:buNone/>
            </a:pPr>
            <a:r>
              <a:rPr lang="en-US" sz="1800" b="1" dirty="0"/>
              <a:t>Jeffrey A. Fletcher, PhD, MPA</a:t>
            </a:r>
            <a:endParaRPr lang="en-US" sz="1800" dirty="0"/>
          </a:p>
          <a:p>
            <a:pPr marL="0" indent="0">
              <a:lnSpc>
                <a:spcPct val="100000"/>
              </a:lnSpc>
              <a:spcBef>
                <a:spcPts val="0"/>
              </a:spcBef>
              <a:buNone/>
            </a:pPr>
            <a:r>
              <a:rPr lang="en-US" sz="1800" dirty="0"/>
              <a:t>IowaGrants Lead, CTE/Perkins Accountability, Monitoring, Reporting</a:t>
            </a:r>
          </a:p>
          <a:p>
            <a:pPr marL="0" indent="0">
              <a:lnSpc>
                <a:spcPct val="100000"/>
              </a:lnSpc>
              <a:spcBef>
                <a:spcPts val="0"/>
              </a:spcBef>
              <a:buNone/>
            </a:pPr>
            <a:r>
              <a:rPr lang="en-US" sz="1800" dirty="0"/>
              <a:t>Iowa Department of Education</a:t>
            </a:r>
          </a:p>
          <a:p>
            <a:pPr marL="0" indent="0">
              <a:lnSpc>
                <a:spcPct val="100000"/>
              </a:lnSpc>
              <a:spcBef>
                <a:spcPts val="0"/>
              </a:spcBef>
              <a:buNone/>
            </a:pPr>
            <a:r>
              <a:rPr lang="en-US" sz="1800" dirty="0"/>
              <a:t>Grimes State Office Building</a:t>
            </a:r>
          </a:p>
          <a:p>
            <a:pPr marL="0" indent="0">
              <a:lnSpc>
                <a:spcPct val="100000"/>
              </a:lnSpc>
              <a:spcBef>
                <a:spcPts val="0"/>
              </a:spcBef>
              <a:buNone/>
            </a:pPr>
            <a:r>
              <a:rPr lang="en-US" sz="1800" dirty="0"/>
              <a:t>(515) 321-7309</a:t>
            </a:r>
            <a:br>
              <a:rPr lang="en-US" sz="1800" dirty="0"/>
            </a:br>
            <a:r>
              <a:rPr lang="en-US" sz="1800" dirty="0">
                <a:hlinkClick r:id="rId2"/>
              </a:rPr>
              <a:t>Jeffrey.Fletcher@iowa.gov</a:t>
            </a:r>
            <a:endParaRPr lang="en-US" sz="1800" dirty="0"/>
          </a:p>
          <a:p>
            <a:pPr marL="0" indent="0">
              <a:lnSpc>
                <a:spcPct val="100000"/>
              </a:lnSpc>
              <a:spcBef>
                <a:spcPts val="0"/>
              </a:spcBef>
              <a:buNone/>
            </a:pPr>
            <a:endParaRPr lang="en-US" sz="1800" dirty="0"/>
          </a:p>
          <a:p>
            <a:pPr marL="0" indent="0">
              <a:lnSpc>
                <a:spcPct val="100000"/>
              </a:lnSpc>
              <a:spcBef>
                <a:spcPts val="0"/>
              </a:spcBef>
              <a:buNone/>
            </a:pPr>
            <a:r>
              <a:rPr lang="en-US" sz="1800" b="1" dirty="0"/>
              <a:t>Vladimir Bassis</a:t>
            </a:r>
          </a:p>
          <a:p>
            <a:pPr marL="0" indent="0">
              <a:lnSpc>
                <a:spcPct val="100000"/>
              </a:lnSpc>
              <a:spcBef>
                <a:spcPts val="0"/>
              </a:spcBef>
              <a:buNone/>
            </a:pPr>
            <a:r>
              <a:rPr lang="en-US" sz="1800" dirty="0"/>
              <a:t>Community College MIS Reporting Lead</a:t>
            </a:r>
          </a:p>
          <a:p>
            <a:pPr marL="0" indent="0">
              <a:lnSpc>
                <a:spcPct val="100000"/>
              </a:lnSpc>
              <a:spcBef>
                <a:spcPts val="0"/>
              </a:spcBef>
              <a:buNone/>
            </a:pPr>
            <a:r>
              <a:rPr lang="en-US" sz="1800" dirty="0"/>
              <a:t>Iowa Department of Education</a:t>
            </a:r>
          </a:p>
          <a:p>
            <a:pPr marL="0" indent="0">
              <a:lnSpc>
                <a:spcPct val="100000"/>
              </a:lnSpc>
              <a:spcBef>
                <a:spcPts val="0"/>
              </a:spcBef>
              <a:buNone/>
            </a:pPr>
            <a:r>
              <a:rPr lang="en-US" sz="1800" dirty="0"/>
              <a:t>Grimes State Office Building</a:t>
            </a:r>
          </a:p>
          <a:p>
            <a:pPr marL="0" indent="0">
              <a:lnSpc>
                <a:spcPct val="100000"/>
              </a:lnSpc>
              <a:spcBef>
                <a:spcPts val="0"/>
              </a:spcBef>
              <a:buNone/>
            </a:pPr>
            <a:r>
              <a:rPr lang="en-US" sz="1800" dirty="0"/>
              <a:t>(515) 281-3671</a:t>
            </a:r>
          </a:p>
          <a:p>
            <a:pPr marL="0" indent="0">
              <a:lnSpc>
                <a:spcPct val="100000"/>
              </a:lnSpc>
              <a:spcBef>
                <a:spcPts val="0"/>
              </a:spcBef>
              <a:buNone/>
            </a:pPr>
            <a:r>
              <a:rPr lang="en-US" sz="1800" dirty="0">
                <a:hlinkClick r:id="rId3"/>
              </a:rPr>
              <a:t>vladimir.bassis@iowa.gov</a:t>
            </a:r>
            <a:r>
              <a:rPr lang="en-US" sz="1800" dirty="0"/>
              <a:t> </a:t>
            </a:r>
          </a:p>
        </p:txBody>
      </p:sp>
    </p:spTree>
    <p:extLst>
      <p:ext uri="{BB962C8B-B14F-4D97-AF65-F5344CB8AC3E}">
        <p14:creationId xmlns:p14="http://schemas.microsoft.com/office/powerpoint/2010/main" val="2683828143"/>
      </p:ext>
    </p:extLst>
  </p:cSld>
  <p:clrMapOvr>
    <a:masterClrMapping/>
  </p:clrMapOvr>
</p:sld>
</file>

<file path=ppt/theme/theme1.xml><?xml version="1.0" encoding="utf-8"?>
<a:theme xmlns:a="http://schemas.openxmlformats.org/drawingml/2006/main" name="Theme1">
  <a:themeElements>
    <a:clrScheme name="Iowa Department of Education">
      <a:dk1>
        <a:sysClr val="windowText" lastClr="000000"/>
      </a:dk1>
      <a:lt1>
        <a:sysClr val="window" lastClr="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artment branded template.pptx" id="{0B40A654-340A-4A68-9D90-F00228971883}" vid="{24737E32-622D-436C-8DD0-DB597522B25F}"/>
    </a:ext>
  </a:extLst>
</a:theme>
</file>

<file path=docProps/app.xml><?xml version="1.0" encoding="utf-8"?>
<Properties xmlns="http://schemas.openxmlformats.org/officeDocument/2006/extended-properties" xmlns:vt="http://schemas.openxmlformats.org/officeDocument/2006/docPropsVTypes">
  <Template>Department branded template</Template>
  <TotalTime>2453</TotalTime>
  <Words>1111</Words>
  <Application>Microsoft Office PowerPoint</Application>
  <PresentationFormat>Widescreen</PresentationFormat>
  <Paragraphs>117</Paragraphs>
  <Slides>6</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6</vt:i4>
      </vt:variant>
    </vt:vector>
  </HeadingPairs>
  <TitlesOfParts>
    <vt:vector size="8" baseType="lpstr">
      <vt:lpstr>Arial</vt:lpstr>
      <vt:lpstr>Theme1</vt:lpstr>
      <vt:lpstr>POSTSECONDARY PERKINS V SEC. 113. [20 U.S.C. 2323] ACCOUNTABILITY</vt:lpstr>
      <vt:lpstr>1P1 Postsecondary Retention &amp; Placement In the reporting year…The percentage of CTE concentrators who, during the second quarter after program completion, remain enrolled in postsecondary education, are in advanced training, military service, or a service program that receives assistance under title I of the National and Community Service Act of 1990 (42 U.S.C. 12511 et seq.), are volunteers as described in section 5(a) of the Peace Corps Act (22 U.S.C. 2504(a)), or are placed or retained in employment.</vt:lpstr>
      <vt:lpstr>2P1 Earned Recognized Postsecondary Credential In the prior year… The percentage of CTE concentrators who receive a recognized postsecondary credential during participation in or within 1 year of leaving postsecondary education.</vt:lpstr>
      <vt:lpstr>3P1 Nontraditional Program Concentration In the reporting year…The percentage of CTE concentrators in career and technical education programs and programs of study that lead to non-traditional fields and who are of the under-represented gender for the field.</vt:lpstr>
      <vt:lpstr>SPECIAL POPULATIONS – PERKINS V SEC. 113. [20 U.S.C. 2323] ACCOUNTABILITY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1P1 Postsecondary Placement</dc:title>
  <dc:creator>Alisha Hyslop</dc:creator>
  <cp:lastModifiedBy>Craven-Webb, Shari [IDOE]</cp:lastModifiedBy>
  <cp:revision>45</cp:revision>
  <cp:lastPrinted>2020-03-11T14:55:19Z</cp:lastPrinted>
  <dcterms:created xsi:type="dcterms:W3CDTF">2020-03-10T13:31:18Z</dcterms:created>
  <dcterms:modified xsi:type="dcterms:W3CDTF">2026-02-12T20:04:53Z</dcterms:modified>
</cp:coreProperties>
</file>