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84" r:id="rId3"/>
    <p:sldId id="258" r:id="rId4"/>
    <p:sldId id="285" r:id="rId5"/>
    <p:sldId id="260" r:id="rId6"/>
    <p:sldId id="261" r:id="rId7"/>
    <p:sldId id="262" r:id="rId8"/>
    <p:sldId id="286" r:id="rId9"/>
    <p:sldId id="288" r:id="rId10"/>
    <p:sldId id="287" r:id="rId11"/>
    <p:sldId id="289" r:id="rId12"/>
    <p:sldId id="290" r:id="rId13"/>
    <p:sldId id="291" r:id="rId14"/>
    <p:sldId id="268" r:id="rId15"/>
    <p:sldId id="292" r:id="rId16"/>
    <p:sldId id="270" r:id="rId17"/>
    <p:sldId id="293" r:id="rId18"/>
    <p:sldId id="294" r:id="rId19"/>
    <p:sldId id="272" r:id="rId20"/>
    <p:sldId id="273" r:id="rId21"/>
    <p:sldId id="274" r:id="rId22"/>
    <p:sldId id="275" r:id="rId23"/>
    <p:sldId id="276" r:id="rId24"/>
    <p:sldId id="277" r:id="rId25"/>
    <p:sldId id="295" r:id="rId26"/>
    <p:sldId id="279" r:id="rId27"/>
    <p:sldId id="296" r:id="rId28"/>
    <p:sldId id="281" r:id="rId29"/>
    <p:sldId id="297" r:id="rId30"/>
    <p:sldId id="283"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Open Sans" panose="020B0604020202020204" charset="0"/>
      <p:regular r:id="rId37"/>
      <p:bold r:id="rId38"/>
      <p:italic r:id="rId39"/>
      <p:boldItalic r:id="rId40"/>
    </p:embeddedFont>
    <p:embeddedFont>
      <p:font typeface="Open Sans Medium"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
          <p15:clr>
            <a:srgbClr val="747775"/>
          </p15:clr>
        </p15:guide>
        <p15:guide id="2" orient="horz" pos="68">
          <p15:clr>
            <a:srgbClr val="747775"/>
          </p15:clr>
        </p15:guide>
        <p15:guide id="3" orient="horz" pos="180">
          <p15:clr>
            <a:srgbClr val="747775"/>
          </p15:clr>
        </p15:guide>
        <p15:guide id="4" orient="horz">
          <p15:clr>
            <a:srgbClr val="747775"/>
          </p15:clr>
        </p15:guide>
        <p15:guide id="5"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gwQ6OpnQqoAxrmQlRjAlWMlY4d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E93DA5-0293-41B0-9A88-EF58FFED9051}">
  <a:tblStyle styleId="{89E93DA5-0293-41B0-9A88-EF58FFED9051}"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53A8771-1A74-4DD8-B649-4C90A91E4316}" styleName="Table_1">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0" autoAdjust="0"/>
    <p:restoredTop sz="94660"/>
  </p:normalViewPr>
  <p:slideViewPr>
    <p:cSldViewPr snapToGrid="0">
      <p:cViewPr>
        <p:scale>
          <a:sx n="70" d="100"/>
          <a:sy n="70" d="100"/>
        </p:scale>
        <p:origin x="1494" y="906"/>
      </p:cViewPr>
      <p:guideLst>
        <p:guide orient="horz" pos="216"/>
        <p:guide orient="horz" pos="68"/>
        <p:guide orient="horz" pos="180"/>
        <p:guide orient="horz"/>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bce07eba22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3bce07eba22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g3bce07eba22_0_1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extLst>
      <p:ext uri="{BB962C8B-B14F-4D97-AF65-F5344CB8AC3E}">
        <p14:creationId xmlns:p14="http://schemas.microsoft.com/office/powerpoint/2010/main" val="78192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bce07eba22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3bce07eba22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g3bce07eba22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3026678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bce07eba22_2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3bce07eba22_2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g3bce07eba22_2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3199674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531fa52e5d_2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3531fa52e5d_2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g3531fa52e5d_2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3419b8b78c_1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33419b8b78c_1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g33419b8b78c_1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extLst>
      <p:ext uri="{BB962C8B-B14F-4D97-AF65-F5344CB8AC3E}">
        <p14:creationId xmlns:p14="http://schemas.microsoft.com/office/powerpoint/2010/main" val="2701891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bce07eba22_4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3bce07eba22_4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g3bce07eba22_4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bce07eba22_4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3bce07eba22_4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g3bce07eba22_4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extLst>
      <p:ext uri="{BB962C8B-B14F-4D97-AF65-F5344CB8AC3E}">
        <p14:creationId xmlns:p14="http://schemas.microsoft.com/office/powerpoint/2010/main" val="2793192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bce07eba22_4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3bce07eba22_4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g3bce07eba22_4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2461442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bce07eba22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3bce07eba22_0_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g3bce07eba22_0_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bcb473a6f2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3bcb473a6f2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g3bcb473a6f2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bce07eba2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g3bce07eba2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g3bce07eba2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bcb473a6f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3bcb473a6f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3bcb473a6f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bce07eba22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3bce07eba22_0_2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g3bce07eba22_0_2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bcb473a6f2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bcb473a6f2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g3bcb473a6f2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bcb473a6f2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3bcb473a6f2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g3bcb473a6f2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bce07eba22_0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3bce07eba22_0_2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400"/>
              <a:buNone/>
            </a:pPr>
            <a:endParaRPr/>
          </a:p>
        </p:txBody>
      </p:sp>
      <p:sp>
        <p:nvSpPr>
          <p:cNvPr id="305" name="Google Shape;305;g3bce07eba22_0_2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extLst>
      <p:ext uri="{BB962C8B-B14F-4D97-AF65-F5344CB8AC3E}">
        <p14:creationId xmlns:p14="http://schemas.microsoft.com/office/powerpoint/2010/main" val="971070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bce07eba22_0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3bce07eba22_0_2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g3bce07eba22_0_2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bce07eba22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3bce07eba22_0_2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g3bce07eba22_0_2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extLst>
      <p:ext uri="{BB962C8B-B14F-4D97-AF65-F5344CB8AC3E}">
        <p14:creationId xmlns:p14="http://schemas.microsoft.com/office/powerpoint/2010/main" val="379640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531fa52e5d_2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3531fa52e5d_2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a:p>
        </p:txBody>
      </p:sp>
      <p:sp>
        <p:nvSpPr>
          <p:cNvPr id="336" name="Google Shape;336;g3531fa52e5d_2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531fa52e5d_2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3531fa52e5d_2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a:p>
        </p:txBody>
      </p:sp>
      <p:sp>
        <p:nvSpPr>
          <p:cNvPr id="336" name="Google Shape;336;g3531fa52e5d_2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extLst>
      <p:ext uri="{BB962C8B-B14F-4D97-AF65-F5344CB8AC3E}">
        <p14:creationId xmlns:p14="http://schemas.microsoft.com/office/powerpoint/2010/main" val="1147685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33e485a5a4_14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g333e485a5a4_14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bce07eba22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3bce07eba22_0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g3bce07eba22_0_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504218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bce07eba22_0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3bce07eba22_0_2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g3bce07eba22_0_2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bce07eba22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3bce07eba22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g3bce07eba22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bce07eba22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3bce07eba22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g3bce07eba22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bce07eba22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3bce07eba22_0_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g3bce07eba22_0_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extLst>
      <p:ext uri="{BB962C8B-B14F-4D97-AF65-F5344CB8AC3E}">
        <p14:creationId xmlns:p14="http://schemas.microsoft.com/office/powerpoint/2010/main" val="3461191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bce07eba22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3bce07eba22_0_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g3bce07eba22_0_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extLst>
      <p:ext uri="{BB962C8B-B14F-4D97-AF65-F5344CB8AC3E}">
        <p14:creationId xmlns:p14="http://schemas.microsoft.com/office/powerpoint/2010/main" val="2569346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bce07eba22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3bce07eba22_0_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g3bce07eba22_0_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98196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595959"/>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595959"/>
              </a:buClr>
              <a:buSzPts val="2400"/>
              <a:buNone/>
              <a:defRPr sz="2400"/>
            </a:lvl1pPr>
            <a:lvl2pPr lvl="1" algn="ctr">
              <a:lnSpc>
                <a:spcPct val="90000"/>
              </a:lnSpc>
              <a:spcBef>
                <a:spcPts val="500"/>
              </a:spcBef>
              <a:spcAft>
                <a:spcPts val="0"/>
              </a:spcAft>
              <a:buClr>
                <a:srgbClr val="595959"/>
              </a:buClr>
              <a:buSzPts val="2000"/>
              <a:buNone/>
              <a:defRPr sz="2000"/>
            </a:lvl2pPr>
            <a:lvl3pPr lvl="2" algn="ctr">
              <a:lnSpc>
                <a:spcPct val="90000"/>
              </a:lnSpc>
              <a:spcBef>
                <a:spcPts val="500"/>
              </a:spcBef>
              <a:spcAft>
                <a:spcPts val="0"/>
              </a:spcAft>
              <a:buClr>
                <a:srgbClr val="595959"/>
              </a:buClr>
              <a:buSzPts val="1800"/>
              <a:buNone/>
              <a:defRPr sz="1800"/>
            </a:lvl3pPr>
            <a:lvl4pPr lvl="3" algn="ctr">
              <a:lnSpc>
                <a:spcPct val="90000"/>
              </a:lnSpc>
              <a:spcBef>
                <a:spcPts val="500"/>
              </a:spcBef>
              <a:spcAft>
                <a:spcPts val="0"/>
              </a:spcAft>
              <a:buClr>
                <a:srgbClr val="595959"/>
              </a:buClr>
              <a:buSzPts val="1600"/>
              <a:buNone/>
              <a:defRPr sz="1600"/>
            </a:lvl4pPr>
            <a:lvl5pPr lvl="4" algn="ctr">
              <a:lnSpc>
                <a:spcPct val="90000"/>
              </a:lnSpc>
              <a:spcBef>
                <a:spcPts val="500"/>
              </a:spcBef>
              <a:spcAft>
                <a:spcPts val="0"/>
              </a:spcAft>
              <a:buClr>
                <a:srgbClr val="59595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22"/>
          <p:cNvSpPr txBox="1">
            <a:spLocks noGrp="1"/>
          </p:cNvSpPr>
          <p:nvPr>
            <p:ph type="dt" idx="10"/>
          </p:nvPr>
        </p:nvSpPr>
        <p:spPr>
          <a:xfrm>
            <a:off x="838200" y="5821261"/>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 name="Google Shape;18;p22"/>
          <p:cNvSpPr txBox="1">
            <a:spLocks noGrp="1"/>
          </p:cNvSpPr>
          <p:nvPr>
            <p:ph type="ftr" idx="11"/>
          </p:nvPr>
        </p:nvSpPr>
        <p:spPr>
          <a:xfrm>
            <a:off x="4038600" y="5811838"/>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9" name="Google Shape;19;p22"/>
          <p:cNvSpPr txBox="1">
            <a:spLocks noGrp="1"/>
          </p:cNvSpPr>
          <p:nvPr>
            <p:ph type="sldNum" idx="12"/>
          </p:nvPr>
        </p:nvSpPr>
        <p:spPr>
          <a:xfrm>
            <a:off x="11709400" y="6526904"/>
            <a:ext cx="3810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95959"/>
              </a:buClr>
              <a:buSzPts val="1800"/>
              <a:buChar char="•"/>
              <a:defRPr/>
            </a:lvl1pPr>
            <a:lvl2pPr marL="914400" lvl="1" indent="-342900" algn="l">
              <a:lnSpc>
                <a:spcPct val="90000"/>
              </a:lnSpc>
              <a:spcBef>
                <a:spcPts val="500"/>
              </a:spcBef>
              <a:spcAft>
                <a:spcPts val="0"/>
              </a:spcAft>
              <a:buClr>
                <a:srgbClr val="595959"/>
              </a:buClr>
              <a:buSzPts val="1800"/>
              <a:buChar char="•"/>
              <a:defRPr/>
            </a:lvl2pPr>
            <a:lvl3pPr marL="1371600" lvl="2" indent="-342900" algn="l">
              <a:lnSpc>
                <a:spcPct val="90000"/>
              </a:lnSpc>
              <a:spcBef>
                <a:spcPts val="500"/>
              </a:spcBef>
              <a:spcAft>
                <a:spcPts val="0"/>
              </a:spcAft>
              <a:buClr>
                <a:srgbClr val="595959"/>
              </a:buClr>
              <a:buSzPts val="1800"/>
              <a:buChar char="•"/>
              <a:defRPr/>
            </a:lvl3pPr>
            <a:lvl4pPr marL="1828800" lvl="3" indent="-342900" algn="l">
              <a:lnSpc>
                <a:spcPct val="90000"/>
              </a:lnSpc>
              <a:spcBef>
                <a:spcPts val="500"/>
              </a:spcBef>
              <a:spcAft>
                <a:spcPts val="0"/>
              </a:spcAft>
              <a:buClr>
                <a:srgbClr val="595959"/>
              </a:buClr>
              <a:buSzPts val="1800"/>
              <a:buChar char="•"/>
              <a:defRPr/>
            </a:lvl4pPr>
            <a:lvl5pPr marL="2286000" lvl="4" indent="-342900" algn="l">
              <a:lnSpc>
                <a:spcPct val="9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2"/>
          <p:cNvSpPr txBox="1">
            <a:spLocks noGrp="1"/>
          </p:cNvSpPr>
          <p:nvPr>
            <p:ph type="dt" idx="10"/>
          </p:nvPr>
        </p:nvSpPr>
        <p:spPr>
          <a:xfrm>
            <a:off x="838200" y="5821261"/>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5" name="Google Shape;85;p32"/>
          <p:cNvSpPr txBox="1">
            <a:spLocks noGrp="1"/>
          </p:cNvSpPr>
          <p:nvPr>
            <p:ph type="ftr" idx="11"/>
          </p:nvPr>
        </p:nvSpPr>
        <p:spPr>
          <a:xfrm>
            <a:off x="4038600" y="5811838"/>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6" name="Google Shape;86;p32"/>
          <p:cNvSpPr txBox="1">
            <a:spLocks noGrp="1"/>
          </p:cNvSpPr>
          <p:nvPr>
            <p:ph type="sldNum" idx="12"/>
          </p:nvPr>
        </p:nvSpPr>
        <p:spPr>
          <a:xfrm>
            <a:off x="11709400" y="6526904"/>
            <a:ext cx="3810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333e485a5a4_5_72"/>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4500"/>
              <a:buFont typeface="Arial"/>
              <a:buNone/>
              <a:defRPr sz="45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g333e485a5a4_5_72"/>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g33385ea5aba_0_229"/>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g33385ea5aba_0_229"/>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 name="Google Shape;23;g33385ea5aba_0_229"/>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95959"/>
              </a:buClr>
              <a:buSzPts val="1800"/>
              <a:buChar char="•"/>
              <a:defRPr/>
            </a:lvl1pPr>
            <a:lvl2pPr marL="914400" lvl="1" indent="-342900" algn="l">
              <a:lnSpc>
                <a:spcPct val="90000"/>
              </a:lnSpc>
              <a:spcBef>
                <a:spcPts val="500"/>
              </a:spcBef>
              <a:spcAft>
                <a:spcPts val="0"/>
              </a:spcAft>
              <a:buClr>
                <a:srgbClr val="595959"/>
              </a:buClr>
              <a:buSzPts val="1800"/>
              <a:buChar char="•"/>
              <a:defRPr/>
            </a:lvl2pPr>
            <a:lvl3pPr marL="1371600" lvl="2" indent="-342900" algn="l">
              <a:lnSpc>
                <a:spcPct val="90000"/>
              </a:lnSpc>
              <a:spcBef>
                <a:spcPts val="500"/>
              </a:spcBef>
              <a:spcAft>
                <a:spcPts val="0"/>
              </a:spcAft>
              <a:buClr>
                <a:srgbClr val="595959"/>
              </a:buClr>
              <a:buSzPts val="1800"/>
              <a:buChar char="•"/>
              <a:defRPr/>
            </a:lvl3pPr>
            <a:lvl4pPr marL="1828800" lvl="3" indent="-342900" algn="l">
              <a:lnSpc>
                <a:spcPct val="90000"/>
              </a:lnSpc>
              <a:spcBef>
                <a:spcPts val="500"/>
              </a:spcBef>
              <a:spcAft>
                <a:spcPts val="0"/>
              </a:spcAft>
              <a:buClr>
                <a:srgbClr val="595959"/>
              </a:buClr>
              <a:buSzPts val="1800"/>
              <a:buChar char="•"/>
              <a:defRPr/>
            </a:lvl4pPr>
            <a:lvl5pPr marL="2286000" lvl="4" indent="-342900" algn="l">
              <a:lnSpc>
                <a:spcPct val="9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3"/>
          <p:cNvSpPr txBox="1">
            <a:spLocks noGrp="1"/>
          </p:cNvSpPr>
          <p:nvPr>
            <p:ph type="dt" idx="10"/>
          </p:nvPr>
        </p:nvSpPr>
        <p:spPr>
          <a:xfrm>
            <a:off x="838200" y="5821261"/>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8" name="Google Shape;28;p23"/>
          <p:cNvSpPr txBox="1">
            <a:spLocks noGrp="1"/>
          </p:cNvSpPr>
          <p:nvPr>
            <p:ph type="ftr" idx="11"/>
          </p:nvPr>
        </p:nvSpPr>
        <p:spPr>
          <a:xfrm>
            <a:off x="4038600" y="5811838"/>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9" name="Google Shape;29;p23"/>
          <p:cNvSpPr txBox="1">
            <a:spLocks noGrp="1"/>
          </p:cNvSpPr>
          <p:nvPr>
            <p:ph type="sldNum" idx="12"/>
          </p:nvPr>
        </p:nvSpPr>
        <p:spPr>
          <a:xfrm>
            <a:off x="11709400" y="6526904"/>
            <a:ext cx="3810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
        <p:cNvGrpSpPr/>
        <p:nvPr/>
      </p:nvGrpSpPr>
      <p:grpSpPr>
        <a:xfrm>
          <a:off x="0" y="0"/>
          <a:ext cx="0" cy="0"/>
          <a:chOff x="0" y="0"/>
          <a:chExt cx="0" cy="0"/>
        </a:xfrm>
      </p:grpSpPr>
      <p:sp>
        <p:nvSpPr>
          <p:cNvPr id="31" name="Google Shape;31;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595959"/>
              </a:buClr>
              <a:buSzPts val="2400"/>
              <a:buNone/>
              <a:defRPr sz="2400" b="1"/>
            </a:lvl1pPr>
            <a:lvl2pPr marL="914400" lvl="1" indent="-228600" algn="l">
              <a:lnSpc>
                <a:spcPct val="90000"/>
              </a:lnSpc>
              <a:spcBef>
                <a:spcPts val="500"/>
              </a:spcBef>
              <a:spcAft>
                <a:spcPts val="0"/>
              </a:spcAft>
              <a:buClr>
                <a:srgbClr val="595959"/>
              </a:buClr>
              <a:buSzPts val="2000"/>
              <a:buNone/>
              <a:defRPr sz="2000" b="1"/>
            </a:lvl2pPr>
            <a:lvl3pPr marL="1371600" lvl="2" indent="-228600" algn="l">
              <a:lnSpc>
                <a:spcPct val="90000"/>
              </a:lnSpc>
              <a:spcBef>
                <a:spcPts val="500"/>
              </a:spcBef>
              <a:spcAft>
                <a:spcPts val="0"/>
              </a:spcAft>
              <a:buClr>
                <a:srgbClr val="595959"/>
              </a:buClr>
              <a:buSzPts val="1800"/>
              <a:buNone/>
              <a:defRPr sz="1800" b="1"/>
            </a:lvl3pPr>
            <a:lvl4pPr marL="1828800" lvl="3" indent="-228600" algn="l">
              <a:lnSpc>
                <a:spcPct val="90000"/>
              </a:lnSpc>
              <a:spcBef>
                <a:spcPts val="500"/>
              </a:spcBef>
              <a:spcAft>
                <a:spcPts val="0"/>
              </a:spcAft>
              <a:buClr>
                <a:srgbClr val="595959"/>
              </a:buClr>
              <a:buSzPts val="1600"/>
              <a:buNone/>
              <a:defRPr sz="1600" b="1"/>
            </a:lvl4pPr>
            <a:lvl5pPr marL="2286000" lvl="4" indent="-228600" algn="l">
              <a:lnSpc>
                <a:spcPct val="90000"/>
              </a:lnSpc>
              <a:spcBef>
                <a:spcPts val="500"/>
              </a:spcBef>
              <a:spcAft>
                <a:spcPts val="0"/>
              </a:spcAft>
              <a:buClr>
                <a:srgbClr val="59595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95959"/>
              </a:buClr>
              <a:buSzPts val="1800"/>
              <a:buChar char="•"/>
              <a:defRPr/>
            </a:lvl1pPr>
            <a:lvl2pPr marL="914400" lvl="1" indent="-342900" algn="l">
              <a:lnSpc>
                <a:spcPct val="90000"/>
              </a:lnSpc>
              <a:spcBef>
                <a:spcPts val="500"/>
              </a:spcBef>
              <a:spcAft>
                <a:spcPts val="0"/>
              </a:spcAft>
              <a:buClr>
                <a:srgbClr val="595959"/>
              </a:buClr>
              <a:buSzPts val="1800"/>
              <a:buChar char="•"/>
              <a:defRPr/>
            </a:lvl2pPr>
            <a:lvl3pPr marL="1371600" lvl="2" indent="-342900" algn="l">
              <a:lnSpc>
                <a:spcPct val="90000"/>
              </a:lnSpc>
              <a:spcBef>
                <a:spcPts val="500"/>
              </a:spcBef>
              <a:spcAft>
                <a:spcPts val="0"/>
              </a:spcAft>
              <a:buClr>
                <a:srgbClr val="595959"/>
              </a:buClr>
              <a:buSzPts val="1800"/>
              <a:buChar char="•"/>
              <a:defRPr/>
            </a:lvl3pPr>
            <a:lvl4pPr marL="1828800" lvl="3" indent="-342900" algn="l">
              <a:lnSpc>
                <a:spcPct val="90000"/>
              </a:lnSpc>
              <a:spcBef>
                <a:spcPts val="500"/>
              </a:spcBef>
              <a:spcAft>
                <a:spcPts val="0"/>
              </a:spcAft>
              <a:buClr>
                <a:srgbClr val="595959"/>
              </a:buClr>
              <a:buSzPts val="1800"/>
              <a:buChar char="•"/>
              <a:defRPr/>
            </a:lvl4pPr>
            <a:lvl5pPr marL="2286000" lvl="4" indent="-342900" algn="l">
              <a:lnSpc>
                <a:spcPct val="9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595959"/>
              </a:buClr>
              <a:buSzPts val="2400"/>
              <a:buNone/>
              <a:defRPr sz="2400" b="1"/>
            </a:lvl1pPr>
            <a:lvl2pPr marL="914400" lvl="1" indent="-228600" algn="l">
              <a:lnSpc>
                <a:spcPct val="90000"/>
              </a:lnSpc>
              <a:spcBef>
                <a:spcPts val="500"/>
              </a:spcBef>
              <a:spcAft>
                <a:spcPts val="0"/>
              </a:spcAft>
              <a:buClr>
                <a:srgbClr val="595959"/>
              </a:buClr>
              <a:buSzPts val="2000"/>
              <a:buNone/>
              <a:defRPr sz="2000" b="1"/>
            </a:lvl2pPr>
            <a:lvl3pPr marL="1371600" lvl="2" indent="-228600" algn="l">
              <a:lnSpc>
                <a:spcPct val="90000"/>
              </a:lnSpc>
              <a:spcBef>
                <a:spcPts val="500"/>
              </a:spcBef>
              <a:spcAft>
                <a:spcPts val="0"/>
              </a:spcAft>
              <a:buClr>
                <a:srgbClr val="595959"/>
              </a:buClr>
              <a:buSzPts val="1800"/>
              <a:buNone/>
              <a:defRPr sz="1800" b="1"/>
            </a:lvl3pPr>
            <a:lvl4pPr marL="1828800" lvl="3" indent="-228600" algn="l">
              <a:lnSpc>
                <a:spcPct val="90000"/>
              </a:lnSpc>
              <a:spcBef>
                <a:spcPts val="500"/>
              </a:spcBef>
              <a:spcAft>
                <a:spcPts val="0"/>
              </a:spcAft>
              <a:buClr>
                <a:srgbClr val="595959"/>
              </a:buClr>
              <a:buSzPts val="1600"/>
              <a:buNone/>
              <a:defRPr sz="1600" b="1"/>
            </a:lvl4pPr>
            <a:lvl5pPr marL="2286000" lvl="4" indent="-228600" algn="l">
              <a:lnSpc>
                <a:spcPct val="90000"/>
              </a:lnSpc>
              <a:spcBef>
                <a:spcPts val="500"/>
              </a:spcBef>
              <a:spcAft>
                <a:spcPts val="0"/>
              </a:spcAft>
              <a:buClr>
                <a:srgbClr val="59595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 name="Google Shape;35;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95959"/>
              </a:buClr>
              <a:buSzPts val="1800"/>
              <a:buChar char="•"/>
              <a:defRPr/>
            </a:lvl1pPr>
            <a:lvl2pPr marL="914400" lvl="1" indent="-342900" algn="l">
              <a:lnSpc>
                <a:spcPct val="90000"/>
              </a:lnSpc>
              <a:spcBef>
                <a:spcPts val="500"/>
              </a:spcBef>
              <a:spcAft>
                <a:spcPts val="0"/>
              </a:spcAft>
              <a:buClr>
                <a:srgbClr val="595959"/>
              </a:buClr>
              <a:buSzPts val="1800"/>
              <a:buChar char="•"/>
              <a:defRPr/>
            </a:lvl2pPr>
            <a:lvl3pPr marL="1371600" lvl="2" indent="-342900" algn="l">
              <a:lnSpc>
                <a:spcPct val="90000"/>
              </a:lnSpc>
              <a:spcBef>
                <a:spcPts val="500"/>
              </a:spcBef>
              <a:spcAft>
                <a:spcPts val="0"/>
              </a:spcAft>
              <a:buClr>
                <a:srgbClr val="595959"/>
              </a:buClr>
              <a:buSzPts val="1800"/>
              <a:buChar char="•"/>
              <a:defRPr/>
            </a:lvl3pPr>
            <a:lvl4pPr marL="1828800" lvl="3" indent="-342900" algn="l">
              <a:lnSpc>
                <a:spcPct val="90000"/>
              </a:lnSpc>
              <a:spcBef>
                <a:spcPts val="500"/>
              </a:spcBef>
              <a:spcAft>
                <a:spcPts val="0"/>
              </a:spcAft>
              <a:buClr>
                <a:srgbClr val="595959"/>
              </a:buClr>
              <a:buSzPts val="1800"/>
              <a:buChar char="•"/>
              <a:defRPr/>
            </a:lvl4pPr>
            <a:lvl5pPr marL="2286000" lvl="4" indent="-342900" algn="l">
              <a:lnSpc>
                <a:spcPct val="9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dt" idx="10"/>
          </p:nvPr>
        </p:nvSpPr>
        <p:spPr>
          <a:xfrm>
            <a:off x="838200" y="5821261"/>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 name="Google Shape;37;p26"/>
          <p:cNvSpPr txBox="1">
            <a:spLocks noGrp="1"/>
          </p:cNvSpPr>
          <p:nvPr>
            <p:ph type="ftr" idx="11"/>
          </p:nvPr>
        </p:nvSpPr>
        <p:spPr>
          <a:xfrm>
            <a:off x="4038600" y="5811838"/>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8" name="Google Shape;38;p26"/>
          <p:cNvSpPr txBox="1">
            <a:spLocks noGrp="1"/>
          </p:cNvSpPr>
          <p:nvPr>
            <p:ph type="sldNum" idx="12"/>
          </p:nvPr>
        </p:nvSpPr>
        <p:spPr>
          <a:xfrm>
            <a:off x="11709400" y="6526904"/>
            <a:ext cx="3810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95959"/>
              </a:buClr>
              <a:buSzPts val="1800"/>
              <a:buChar char="•"/>
              <a:defRPr/>
            </a:lvl1pPr>
            <a:lvl2pPr marL="914400" lvl="1" indent="-342900" algn="l">
              <a:lnSpc>
                <a:spcPct val="90000"/>
              </a:lnSpc>
              <a:spcBef>
                <a:spcPts val="500"/>
              </a:spcBef>
              <a:spcAft>
                <a:spcPts val="0"/>
              </a:spcAft>
              <a:buClr>
                <a:srgbClr val="595959"/>
              </a:buClr>
              <a:buSzPts val="1800"/>
              <a:buChar char="•"/>
              <a:defRPr/>
            </a:lvl2pPr>
            <a:lvl3pPr marL="1371600" lvl="2" indent="-342900" algn="l">
              <a:lnSpc>
                <a:spcPct val="90000"/>
              </a:lnSpc>
              <a:spcBef>
                <a:spcPts val="500"/>
              </a:spcBef>
              <a:spcAft>
                <a:spcPts val="0"/>
              </a:spcAft>
              <a:buClr>
                <a:srgbClr val="595959"/>
              </a:buClr>
              <a:buSzPts val="1800"/>
              <a:buChar char="•"/>
              <a:defRPr/>
            </a:lvl3pPr>
            <a:lvl4pPr marL="1828800" lvl="3" indent="-342900" algn="l">
              <a:lnSpc>
                <a:spcPct val="90000"/>
              </a:lnSpc>
              <a:spcBef>
                <a:spcPts val="500"/>
              </a:spcBef>
              <a:spcAft>
                <a:spcPts val="0"/>
              </a:spcAft>
              <a:buClr>
                <a:srgbClr val="595959"/>
              </a:buClr>
              <a:buSzPts val="1800"/>
              <a:buChar char="•"/>
              <a:defRPr/>
            </a:lvl4pPr>
            <a:lvl5pPr marL="2286000" lvl="4" indent="-342900" algn="l">
              <a:lnSpc>
                <a:spcPct val="9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95959"/>
              </a:buClr>
              <a:buSzPts val="1800"/>
              <a:buChar char="•"/>
              <a:defRPr/>
            </a:lvl1pPr>
            <a:lvl2pPr marL="914400" lvl="1" indent="-342900" algn="l">
              <a:lnSpc>
                <a:spcPct val="90000"/>
              </a:lnSpc>
              <a:spcBef>
                <a:spcPts val="500"/>
              </a:spcBef>
              <a:spcAft>
                <a:spcPts val="0"/>
              </a:spcAft>
              <a:buClr>
                <a:srgbClr val="595959"/>
              </a:buClr>
              <a:buSzPts val="1800"/>
              <a:buChar char="•"/>
              <a:defRPr/>
            </a:lvl2pPr>
            <a:lvl3pPr marL="1371600" lvl="2" indent="-342900" algn="l">
              <a:lnSpc>
                <a:spcPct val="90000"/>
              </a:lnSpc>
              <a:spcBef>
                <a:spcPts val="500"/>
              </a:spcBef>
              <a:spcAft>
                <a:spcPts val="0"/>
              </a:spcAft>
              <a:buClr>
                <a:srgbClr val="595959"/>
              </a:buClr>
              <a:buSzPts val="1800"/>
              <a:buChar char="•"/>
              <a:defRPr/>
            </a:lvl3pPr>
            <a:lvl4pPr marL="1828800" lvl="3" indent="-342900" algn="l">
              <a:lnSpc>
                <a:spcPct val="90000"/>
              </a:lnSpc>
              <a:spcBef>
                <a:spcPts val="500"/>
              </a:spcBef>
              <a:spcAft>
                <a:spcPts val="0"/>
              </a:spcAft>
              <a:buClr>
                <a:srgbClr val="595959"/>
              </a:buClr>
              <a:buSzPts val="1800"/>
              <a:buChar char="•"/>
              <a:defRPr/>
            </a:lvl4pPr>
            <a:lvl5pPr marL="2286000" lvl="4" indent="-342900" algn="l">
              <a:lnSpc>
                <a:spcPct val="9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5"/>
          <p:cNvSpPr txBox="1">
            <a:spLocks noGrp="1"/>
          </p:cNvSpPr>
          <p:nvPr>
            <p:ph type="dt" idx="10"/>
          </p:nvPr>
        </p:nvSpPr>
        <p:spPr>
          <a:xfrm>
            <a:off x="838200" y="5821261"/>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4" name="Google Shape;44;p25"/>
          <p:cNvSpPr txBox="1">
            <a:spLocks noGrp="1"/>
          </p:cNvSpPr>
          <p:nvPr>
            <p:ph type="ftr" idx="11"/>
          </p:nvPr>
        </p:nvSpPr>
        <p:spPr>
          <a:xfrm>
            <a:off x="4038600" y="5811838"/>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5" name="Google Shape;45;p25"/>
          <p:cNvSpPr txBox="1">
            <a:spLocks noGrp="1"/>
          </p:cNvSpPr>
          <p:nvPr>
            <p:ph type="sldNum" idx="12"/>
          </p:nvPr>
        </p:nvSpPr>
        <p:spPr>
          <a:xfrm>
            <a:off x="11709400" y="6526904"/>
            <a:ext cx="3810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9" name="Google Shape;49;p24"/>
          <p:cNvSpPr txBox="1">
            <a:spLocks noGrp="1"/>
          </p:cNvSpPr>
          <p:nvPr>
            <p:ph type="dt" idx="10"/>
          </p:nvPr>
        </p:nvSpPr>
        <p:spPr>
          <a:xfrm>
            <a:off x="838200" y="5821261"/>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0" name="Google Shape;50;p24"/>
          <p:cNvSpPr txBox="1">
            <a:spLocks noGrp="1"/>
          </p:cNvSpPr>
          <p:nvPr>
            <p:ph type="ftr" idx="11"/>
          </p:nvPr>
        </p:nvSpPr>
        <p:spPr>
          <a:xfrm>
            <a:off x="4038600" y="5811838"/>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1" name="Google Shape;51;p24"/>
          <p:cNvSpPr txBox="1">
            <a:spLocks noGrp="1"/>
          </p:cNvSpPr>
          <p:nvPr>
            <p:ph type="sldNum" idx="12"/>
          </p:nvPr>
        </p:nvSpPr>
        <p:spPr>
          <a:xfrm>
            <a:off x="11709400" y="6526904"/>
            <a:ext cx="3810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595959"/>
              </a:buClr>
              <a:buSzPts val="3200"/>
              <a:buChar char="•"/>
              <a:defRPr sz="3200"/>
            </a:lvl1pPr>
            <a:lvl2pPr marL="914400" lvl="1" indent="-406400" algn="l">
              <a:lnSpc>
                <a:spcPct val="90000"/>
              </a:lnSpc>
              <a:spcBef>
                <a:spcPts val="500"/>
              </a:spcBef>
              <a:spcAft>
                <a:spcPts val="0"/>
              </a:spcAft>
              <a:buClr>
                <a:srgbClr val="595959"/>
              </a:buClr>
              <a:buSzPts val="2800"/>
              <a:buChar char="•"/>
              <a:defRPr sz="2800"/>
            </a:lvl2pPr>
            <a:lvl3pPr marL="1371600" lvl="2" indent="-381000" algn="l">
              <a:lnSpc>
                <a:spcPct val="90000"/>
              </a:lnSpc>
              <a:spcBef>
                <a:spcPts val="500"/>
              </a:spcBef>
              <a:spcAft>
                <a:spcPts val="0"/>
              </a:spcAft>
              <a:buClr>
                <a:srgbClr val="595959"/>
              </a:buClr>
              <a:buSzPts val="2400"/>
              <a:buChar char="•"/>
              <a:defRPr sz="2400"/>
            </a:lvl3pPr>
            <a:lvl4pPr marL="1828800" lvl="3" indent="-355600" algn="l">
              <a:lnSpc>
                <a:spcPct val="90000"/>
              </a:lnSpc>
              <a:spcBef>
                <a:spcPts val="500"/>
              </a:spcBef>
              <a:spcAft>
                <a:spcPts val="0"/>
              </a:spcAft>
              <a:buClr>
                <a:srgbClr val="595959"/>
              </a:buClr>
              <a:buSzPts val="2000"/>
              <a:buChar char="•"/>
              <a:defRPr sz="2000"/>
            </a:lvl4pPr>
            <a:lvl5pPr marL="2286000" lvl="4" indent="-355600" algn="l">
              <a:lnSpc>
                <a:spcPct val="90000"/>
              </a:lnSpc>
              <a:spcBef>
                <a:spcPts val="500"/>
              </a:spcBef>
              <a:spcAft>
                <a:spcPts val="0"/>
              </a:spcAft>
              <a:buClr>
                <a:srgbClr val="59595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1600"/>
              <a:buNone/>
              <a:defRPr sz="1600"/>
            </a:lvl1pPr>
            <a:lvl2pPr marL="914400" lvl="1" indent="-228600" algn="l">
              <a:lnSpc>
                <a:spcPct val="90000"/>
              </a:lnSpc>
              <a:spcBef>
                <a:spcPts val="500"/>
              </a:spcBef>
              <a:spcAft>
                <a:spcPts val="0"/>
              </a:spcAft>
              <a:buClr>
                <a:srgbClr val="595959"/>
              </a:buClr>
              <a:buSzPts val="1400"/>
              <a:buNone/>
              <a:defRPr sz="1400"/>
            </a:lvl2pPr>
            <a:lvl3pPr marL="1371600" lvl="2" indent="-228600" algn="l">
              <a:lnSpc>
                <a:spcPct val="90000"/>
              </a:lnSpc>
              <a:spcBef>
                <a:spcPts val="500"/>
              </a:spcBef>
              <a:spcAft>
                <a:spcPts val="0"/>
              </a:spcAft>
              <a:buClr>
                <a:srgbClr val="595959"/>
              </a:buClr>
              <a:buSzPts val="1200"/>
              <a:buNone/>
              <a:defRPr sz="1200"/>
            </a:lvl3pPr>
            <a:lvl4pPr marL="1828800" lvl="3" indent="-228600" algn="l">
              <a:lnSpc>
                <a:spcPct val="90000"/>
              </a:lnSpc>
              <a:spcBef>
                <a:spcPts val="500"/>
              </a:spcBef>
              <a:spcAft>
                <a:spcPts val="0"/>
              </a:spcAft>
              <a:buClr>
                <a:srgbClr val="595959"/>
              </a:buClr>
              <a:buSzPts val="1000"/>
              <a:buNone/>
              <a:defRPr sz="1000"/>
            </a:lvl4pPr>
            <a:lvl5pPr marL="2286000" lvl="4" indent="-228600" algn="l">
              <a:lnSpc>
                <a:spcPct val="90000"/>
              </a:lnSpc>
              <a:spcBef>
                <a:spcPts val="500"/>
              </a:spcBef>
              <a:spcAft>
                <a:spcPts val="0"/>
              </a:spcAft>
              <a:buClr>
                <a:srgbClr val="59595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9"/>
          <p:cNvSpPr txBox="1">
            <a:spLocks noGrp="1"/>
          </p:cNvSpPr>
          <p:nvPr>
            <p:ph type="dt" idx="10"/>
          </p:nvPr>
        </p:nvSpPr>
        <p:spPr>
          <a:xfrm>
            <a:off x="838200" y="5821261"/>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6" name="Google Shape;66;p29"/>
          <p:cNvSpPr txBox="1">
            <a:spLocks noGrp="1"/>
          </p:cNvSpPr>
          <p:nvPr>
            <p:ph type="ftr" idx="11"/>
          </p:nvPr>
        </p:nvSpPr>
        <p:spPr>
          <a:xfrm>
            <a:off x="4038600" y="5811838"/>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7" name="Google Shape;67;p29"/>
          <p:cNvSpPr txBox="1">
            <a:spLocks noGrp="1"/>
          </p:cNvSpPr>
          <p:nvPr>
            <p:ph type="sldNum" idx="12"/>
          </p:nvPr>
        </p:nvSpPr>
        <p:spPr>
          <a:xfrm>
            <a:off x="11709400" y="6526904"/>
            <a:ext cx="3810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5959"/>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a:spLocks noGrp="1"/>
          </p:cNvSpPr>
          <p:nvPr>
            <p:ph type="pic" idx="2"/>
          </p:nvPr>
        </p:nvSpPr>
        <p:spPr>
          <a:xfrm>
            <a:off x="5183188" y="987425"/>
            <a:ext cx="6172200" cy="4873625"/>
          </a:xfrm>
          <a:prstGeom prst="rect">
            <a:avLst/>
          </a:prstGeom>
          <a:noFill/>
          <a:ln>
            <a:noFill/>
          </a:ln>
        </p:spPr>
      </p:sp>
      <p:sp>
        <p:nvSpPr>
          <p:cNvPr id="71" name="Google Shape;71;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1600"/>
              <a:buNone/>
              <a:defRPr sz="1600"/>
            </a:lvl1pPr>
            <a:lvl2pPr marL="914400" lvl="1" indent="-228600" algn="l">
              <a:lnSpc>
                <a:spcPct val="90000"/>
              </a:lnSpc>
              <a:spcBef>
                <a:spcPts val="500"/>
              </a:spcBef>
              <a:spcAft>
                <a:spcPts val="0"/>
              </a:spcAft>
              <a:buClr>
                <a:srgbClr val="595959"/>
              </a:buClr>
              <a:buSzPts val="1400"/>
              <a:buNone/>
              <a:defRPr sz="1400"/>
            </a:lvl2pPr>
            <a:lvl3pPr marL="1371600" lvl="2" indent="-228600" algn="l">
              <a:lnSpc>
                <a:spcPct val="90000"/>
              </a:lnSpc>
              <a:spcBef>
                <a:spcPts val="500"/>
              </a:spcBef>
              <a:spcAft>
                <a:spcPts val="0"/>
              </a:spcAft>
              <a:buClr>
                <a:srgbClr val="595959"/>
              </a:buClr>
              <a:buSzPts val="1200"/>
              <a:buNone/>
              <a:defRPr sz="1200"/>
            </a:lvl3pPr>
            <a:lvl4pPr marL="1828800" lvl="3" indent="-228600" algn="l">
              <a:lnSpc>
                <a:spcPct val="90000"/>
              </a:lnSpc>
              <a:spcBef>
                <a:spcPts val="500"/>
              </a:spcBef>
              <a:spcAft>
                <a:spcPts val="0"/>
              </a:spcAft>
              <a:buClr>
                <a:srgbClr val="595959"/>
              </a:buClr>
              <a:buSzPts val="1000"/>
              <a:buNone/>
              <a:defRPr sz="1000"/>
            </a:lvl4pPr>
            <a:lvl5pPr marL="2286000" lvl="4" indent="-228600" algn="l">
              <a:lnSpc>
                <a:spcPct val="90000"/>
              </a:lnSpc>
              <a:spcBef>
                <a:spcPts val="500"/>
              </a:spcBef>
              <a:spcAft>
                <a:spcPts val="0"/>
              </a:spcAft>
              <a:buClr>
                <a:srgbClr val="59595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30"/>
          <p:cNvSpPr txBox="1">
            <a:spLocks noGrp="1"/>
          </p:cNvSpPr>
          <p:nvPr>
            <p:ph type="dt" idx="10"/>
          </p:nvPr>
        </p:nvSpPr>
        <p:spPr>
          <a:xfrm>
            <a:off x="838200" y="5821261"/>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3" name="Google Shape;73;p30"/>
          <p:cNvSpPr txBox="1">
            <a:spLocks noGrp="1"/>
          </p:cNvSpPr>
          <p:nvPr>
            <p:ph type="ftr" idx="11"/>
          </p:nvPr>
        </p:nvSpPr>
        <p:spPr>
          <a:xfrm>
            <a:off x="4038600" y="5811838"/>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4" name="Google Shape;74;p30"/>
          <p:cNvSpPr txBox="1">
            <a:spLocks noGrp="1"/>
          </p:cNvSpPr>
          <p:nvPr>
            <p:ph type="sldNum" idx="12"/>
          </p:nvPr>
        </p:nvSpPr>
        <p:spPr>
          <a:xfrm>
            <a:off x="11709400" y="6526904"/>
            <a:ext cx="3810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95959"/>
              </a:buClr>
              <a:buSzPts val="1800"/>
              <a:buChar char="•"/>
              <a:defRPr/>
            </a:lvl1pPr>
            <a:lvl2pPr marL="914400" lvl="1" indent="-342900" algn="l">
              <a:lnSpc>
                <a:spcPct val="90000"/>
              </a:lnSpc>
              <a:spcBef>
                <a:spcPts val="500"/>
              </a:spcBef>
              <a:spcAft>
                <a:spcPts val="0"/>
              </a:spcAft>
              <a:buClr>
                <a:srgbClr val="595959"/>
              </a:buClr>
              <a:buSzPts val="1800"/>
              <a:buChar char="•"/>
              <a:defRPr/>
            </a:lvl2pPr>
            <a:lvl3pPr marL="1371600" lvl="2" indent="-342900" algn="l">
              <a:lnSpc>
                <a:spcPct val="90000"/>
              </a:lnSpc>
              <a:spcBef>
                <a:spcPts val="500"/>
              </a:spcBef>
              <a:spcAft>
                <a:spcPts val="0"/>
              </a:spcAft>
              <a:buClr>
                <a:srgbClr val="595959"/>
              </a:buClr>
              <a:buSzPts val="1800"/>
              <a:buChar char="•"/>
              <a:defRPr/>
            </a:lvl3pPr>
            <a:lvl4pPr marL="1828800" lvl="3" indent="-342900" algn="l">
              <a:lnSpc>
                <a:spcPct val="90000"/>
              </a:lnSpc>
              <a:spcBef>
                <a:spcPts val="500"/>
              </a:spcBef>
              <a:spcAft>
                <a:spcPts val="0"/>
              </a:spcAft>
              <a:buClr>
                <a:srgbClr val="595959"/>
              </a:buClr>
              <a:buSzPts val="1800"/>
              <a:buChar char="•"/>
              <a:defRPr/>
            </a:lvl4pPr>
            <a:lvl5pPr marL="2286000" lvl="4" indent="-342900" algn="l">
              <a:lnSpc>
                <a:spcPct val="9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31"/>
          <p:cNvSpPr txBox="1">
            <a:spLocks noGrp="1"/>
          </p:cNvSpPr>
          <p:nvPr>
            <p:ph type="dt" idx="10"/>
          </p:nvPr>
        </p:nvSpPr>
        <p:spPr>
          <a:xfrm>
            <a:off x="838200" y="5821261"/>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9" name="Google Shape;79;p31"/>
          <p:cNvSpPr txBox="1">
            <a:spLocks noGrp="1"/>
          </p:cNvSpPr>
          <p:nvPr>
            <p:ph type="ftr" idx="11"/>
          </p:nvPr>
        </p:nvSpPr>
        <p:spPr>
          <a:xfrm>
            <a:off x="4038600" y="5811838"/>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0" name="Google Shape;80;p31"/>
          <p:cNvSpPr txBox="1">
            <a:spLocks noGrp="1"/>
          </p:cNvSpPr>
          <p:nvPr>
            <p:ph type="sldNum" idx="12"/>
          </p:nvPr>
        </p:nvSpPr>
        <p:spPr>
          <a:xfrm>
            <a:off x="11709400" y="6526904"/>
            <a:ext cx="3810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1"/>
          <p:cNvPicPr preferRelativeResize="0"/>
          <p:nvPr/>
        </p:nvPicPr>
        <p:blipFill rotWithShape="1">
          <a:blip r:embed="rId13">
            <a:alphaModFix/>
          </a:blip>
          <a:srcRect/>
          <a:stretch/>
        </p:blipFill>
        <p:spPr>
          <a:xfrm>
            <a:off x="0" y="6560935"/>
            <a:ext cx="12192000" cy="297065"/>
          </a:xfrm>
          <a:prstGeom prst="rect">
            <a:avLst/>
          </a:prstGeom>
          <a:noFill/>
          <a:ln>
            <a:noFill/>
          </a:ln>
        </p:spPr>
      </p:pic>
      <p:sp>
        <p:nvSpPr>
          <p:cNvPr id="11" name="Google Shape;11;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95959"/>
              </a:buClr>
              <a:buSzPts val="4400"/>
              <a:buFont typeface="Arial"/>
              <a:buNone/>
              <a:defRPr sz="4400" b="1"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595959"/>
              </a:buClr>
              <a:buSzPts val="2800"/>
              <a:buFont typeface="Arial"/>
              <a:buChar char="•"/>
              <a:defRPr sz="2800" b="0" i="0" u="none" strike="noStrike" cap="none">
                <a:solidFill>
                  <a:srgbClr val="595959"/>
                </a:solidFill>
                <a:latin typeface="Arial"/>
                <a:ea typeface="Arial"/>
                <a:cs typeface="Arial"/>
                <a:sym typeface="Arial"/>
              </a:defRPr>
            </a:lvl1pPr>
            <a:lvl2pPr marL="914400" marR="0" lvl="1" indent="-381000" algn="l" rtl="0">
              <a:lnSpc>
                <a:spcPct val="90000"/>
              </a:lnSpc>
              <a:spcBef>
                <a:spcPts val="500"/>
              </a:spcBef>
              <a:spcAft>
                <a:spcPts val="0"/>
              </a:spcAft>
              <a:buClr>
                <a:srgbClr val="595959"/>
              </a:buClr>
              <a:buSzPts val="2400"/>
              <a:buFont typeface="Arial"/>
              <a:buChar char="•"/>
              <a:defRPr sz="2400" b="0" i="0" u="none" strike="noStrike" cap="none">
                <a:solidFill>
                  <a:srgbClr val="595959"/>
                </a:solidFill>
                <a:latin typeface="Arial"/>
                <a:ea typeface="Arial"/>
                <a:cs typeface="Arial"/>
                <a:sym typeface="Arial"/>
              </a:defRPr>
            </a:lvl2pPr>
            <a:lvl3pPr marL="1371600" marR="0" lvl="2" indent="-355600" algn="l" rtl="0">
              <a:lnSpc>
                <a:spcPct val="90000"/>
              </a:lnSpc>
              <a:spcBef>
                <a:spcPts val="5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p21"/>
          <p:cNvSpPr txBox="1">
            <a:spLocks noGrp="1"/>
          </p:cNvSpPr>
          <p:nvPr>
            <p:ph type="sldNum" idx="12"/>
          </p:nvPr>
        </p:nvSpPr>
        <p:spPr>
          <a:xfrm>
            <a:off x="11709400" y="6526904"/>
            <a:ext cx="381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 id="2147483658" r:id="rId8"/>
    <p:sldLayoutId id="2147483659" r:id="rId9"/>
    <p:sldLayoutId id="2147483660" r:id="rId10"/>
    <p:sldLayoutId id="2147483661" r:id="rId11"/>
  </p:sldLayoutIdLst>
  <p:transition spd="med">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X31vED59fok"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6" name="Google Shape;96;p1"/>
          <p:cNvSpPr txBox="1">
            <a:spLocks noGrp="1"/>
          </p:cNvSpPr>
          <p:nvPr>
            <p:ph type="ctrTitle"/>
          </p:nvPr>
        </p:nvSpPr>
        <p:spPr>
          <a:xfrm>
            <a:off x="554800" y="1806125"/>
            <a:ext cx="11275800" cy="1263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6000"/>
              <a:buFont typeface="Arial"/>
              <a:buNone/>
            </a:pPr>
            <a:r>
              <a:rPr lang="en-US">
                <a:solidFill>
                  <a:schemeClr val="lt1"/>
                </a:solidFill>
              </a:rPr>
              <a:t>Empowering Iowa to Lead</a:t>
            </a:r>
            <a:endParaRPr>
              <a:solidFill>
                <a:schemeClr val="lt1"/>
              </a:solidFill>
            </a:endParaRPr>
          </a:p>
          <a:p>
            <a:pPr marL="0" lvl="0" indent="0" algn="ctr" rtl="0">
              <a:lnSpc>
                <a:spcPct val="90000"/>
              </a:lnSpc>
              <a:spcBef>
                <a:spcPts val="0"/>
              </a:spcBef>
              <a:spcAft>
                <a:spcPts val="0"/>
              </a:spcAft>
              <a:buClr>
                <a:schemeClr val="lt1"/>
              </a:buClr>
              <a:buSzPts val="6000"/>
              <a:buFont typeface="Arial"/>
              <a:buNone/>
            </a:pPr>
            <a:endParaRPr>
              <a:solidFill>
                <a:schemeClr val="lt1"/>
              </a:solidFill>
            </a:endParaRPr>
          </a:p>
        </p:txBody>
      </p:sp>
      <p:sp>
        <p:nvSpPr>
          <p:cNvPr id="97" name="Google Shape;97;p1"/>
          <p:cNvSpPr txBox="1">
            <a:spLocks noGrp="1"/>
          </p:cNvSpPr>
          <p:nvPr>
            <p:ph type="subTitle" idx="1"/>
          </p:nvPr>
        </p:nvSpPr>
        <p:spPr>
          <a:xfrm>
            <a:off x="888725" y="3146075"/>
            <a:ext cx="10287000" cy="141150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chemeClr val="lt1"/>
              </a:buClr>
              <a:buSzPts val="3200"/>
              <a:buNone/>
            </a:pPr>
            <a:br>
              <a:rPr lang="en-US" sz="3200" b="1" dirty="0">
                <a:solidFill>
                  <a:schemeClr val="lt1"/>
                </a:solidFill>
              </a:rPr>
            </a:br>
            <a:r>
              <a:rPr lang="en-US" sz="3200" b="1" dirty="0">
                <a:solidFill>
                  <a:schemeClr val="lt1"/>
                </a:solidFill>
              </a:rPr>
              <a:t>Presentation on Iowa’s First-in-the-Nation </a:t>
            </a:r>
            <a:endParaRPr sz="3200" b="1" dirty="0">
              <a:solidFill>
                <a:schemeClr val="lt1"/>
              </a:solidFill>
            </a:endParaRPr>
          </a:p>
          <a:p>
            <a:pPr marL="0" marR="0" lvl="0" indent="0" algn="ctr" rtl="0">
              <a:lnSpc>
                <a:spcPct val="115000"/>
              </a:lnSpc>
              <a:spcBef>
                <a:spcPts val="0"/>
              </a:spcBef>
              <a:spcAft>
                <a:spcPts val="0"/>
              </a:spcAft>
              <a:buClr>
                <a:schemeClr val="lt1"/>
              </a:buClr>
              <a:buSzPts val="3200"/>
              <a:buNone/>
            </a:pPr>
            <a:r>
              <a:rPr lang="en-US" sz="3200" b="1" dirty="0">
                <a:solidFill>
                  <a:schemeClr val="lt1"/>
                </a:solidFill>
              </a:rPr>
              <a:t>Unified Allocation Plan </a:t>
            </a:r>
            <a:endParaRPr sz="3200" b="1" dirty="0">
              <a:solidFill>
                <a:schemeClr val="lt1"/>
              </a:solidFill>
            </a:endParaRPr>
          </a:p>
          <a:p>
            <a:pPr marL="0" marR="0" lvl="0" indent="0" algn="ctr" rtl="0">
              <a:lnSpc>
                <a:spcPct val="115000"/>
              </a:lnSpc>
              <a:spcBef>
                <a:spcPts val="0"/>
              </a:spcBef>
              <a:spcAft>
                <a:spcPts val="0"/>
              </a:spcAft>
              <a:buClr>
                <a:schemeClr val="lt1"/>
              </a:buClr>
              <a:buSzPts val="3200"/>
              <a:buNone/>
            </a:pPr>
            <a:endParaRPr sz="1500" b="1" dirty="0">
              <a:solidFill>
                <a:schemeClr val="lt1"/>
              </a:solidFill>
            </a:endParaRPr>
          </a:p>
          <a:p>
            <a:pPr marL="0" lvl="0" indent="0" algn="ctr" rtl="0">
              <a:lnSpc>
                <a:spcPct val="115000"/>
              </a:lnSpc>
              <a:spcBef>
                <a:spcPts val="0"/>
              </a:spcBef>
              <a:spcAft>
                <a:spcPts val="0"/>
              </a:spcAft>
              <a:buClr>
                <a:schemeClr val="lt1"/>
              </a:buClr>
              <a:buSzPts val="3200"/>
              <a:buNone/>
            </a:pPr>
            <a:r>
              <a:rPr lang="en-US" sz="3200" dirty="0">
                <a:solidFill>
                  <a:schemeClr val="lt1"/>
                </a:solidFill>
              </a:rPr>
              <a:t> Federal &amp; Other Funds Appropriations Subcommittee</a:t>
            </a:r>
            <a:endParaRPr sz="3200" dirty="0">
              <a:solidFill>
                <a:schemeClr val="lt1"/>
              </a:solidFill>
            </a:endParaRPr>
          </a:p>
          <a:p>
            <a:pPr marL="0" lvl="0" indent="0" algn="ctr" rtl="0">
              <a:lnSpc>
                <a:spcPct val="90000"/>
              </a:lnSpc>
              <a:spcBef>
                <a:spcPts val="0"/>
              </a:spcBef>
              <a:spcAft>
                <a:spcPts val="0"/>
              </a:spcAft>
              <a:buClr>
                <a:schemeClr val="lt1"/>
              </a:buClr>
              <a:buSzPts val="3200"/>
              <a:buNone/>
            </a:pPr>
            <a:r>
              <a:rPr lang="en-US" sz="3200" dirty="0">
                <a:solidFill>
                  <a:schemeClr val="lt1"/>
                </a:solidFill>
              </a:rPr>
              <a:t>Feb. </a:t>
            </a:r>
            <a:r>
              <a:rPr lang="en-US" sz="3200">
                <a:solidFill>
                  <a:schemeClr val="lt1"/>
                </a:solidFill>
              </a:rPr>
              <a:t>5, 2026</a:t>
            </a:r>
            <a:endParaRPr sz="3200">
              <a:solidFill>
                <a:schemeClr val="lt1"/>
              </a:solidFill>
            </a:endParaRPr>
          </a:p>
        </p:txBody>
      </p:sp>
      <p:pic>
        <p:nvPicPr>
          <p:cNvPr id="98" name="Google Shape;98;p1" descr="State of Iowa Department of Education logo"/>
          <p:cNvPicPr preferRelativeResize="0"/>
          <p:nvPr/>
        </p:nvPicPr>
        <p:blipFill rotWithShape="1">
          <a:blip r:embed="rId4">
            <a:alphaModFix/>
          </a:blip>
          <a:srcRect/>
          <a:stretch/>
        </p:blipFill>
        <p:spPr>
          <a:xfrm>
            <a:off x="3680429" y="5398377"/>
            <a:ext cx="4831141" cy="768044"/>
          </a:xfrm>
          <a:prstGeom prst="rect">
            <a:avLst/>
          </a:prstGeom>
          <a:noFill/>
          <a:ln>
            <a:noFill/>
          </a:ln>
        </p:spPr>
      </p:pic>
      <p:sp>
        <p:nvSpPr>
          <p:cNvPr id="99" name="Google Shape;99;p1"/>
          <p:cNvSpPr txBox="1">
            <a:spLocks noGrp="1"/>
          </p:cNvSpPr>
          <p:nvPr>
            <p:ph type="sldNum" idx="12"/>
          </p:nvPr>
        </p:nvSpPr>
        <p:spPr>
          <a:xfrm>
            <a:off x="11709400" y="6526904"/>
            <a:ext cx="381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4" name="Title 3">
            <a:extLst>
              <a:ext uri="{FF2B5EF4-FFF2-40B4-BE49-F238E27FC236}">
                <a16:creationId xmlns:a16="http://schemas.microsoft.com/office/drawing/2014/main" id="{365E0311-E4B9-479E-848B-72EE03BDD286}"/>
              </a:ext>
            </a:extLst>
          </p:cNvPr>
          <p:cNvSpPr>
            <a:spLocks noGrp="1"/>
          </p:cNvSpPr>
          <p:nvPr>
            <p:ph type="title"/>
          </p:nvPr>
        </p:nvSpPr>
        <p:spPr>
          <a:xfrm>
            <a:off x="429491" y="334447"/>
            <a:ext cx="11455534" cy="732353"/>
          </a:xfrm>
        </p:spPr>
        <p:txBody>
          <a:bodyPr anchor="t">
            <a:normAutofit/>
          </a:bodyPr>
          <a:lstStyle/>
          <a:p>
            <a:r>
              <a:rPr lang="en-US" dirty="0">
                <a:solidFill>
                  <a:srgbClr val="03617A"/>
                </a:solidFill>
              </a:rPr>
              <a:t>Overall school performance is improving.</a:t>
            </a:r>
            <a:endParaRPr lang="en-US" dirty="0"/>
          </a:p>
        </p:txBody>
      </p:sp>
      <p:sp>
        <p:nvSpPr>
          <p:cNvPr id="179" name="Google Shape;179;g3bce07eba22_0_127"/>
          <p:cNvSpPr txBox="1">
            <a:spLocks noGrp="1"/>
          </p:cNvSpPr>
          <p:nvPr>
            <p:ph type="sldNum" idx="12"/>
          </p:nvPr>
        </p:nvSpPr>
        <p:spPr/>
        <p:txBody>
          <a:bodyPr/>
          <a:lstStyle/>
          <a:p>
            <a:pPr lvl="0"/>
            <a:fld id="{00000000-1234-1234-1234-123412341234}" type="slidenum">
              <a:rPr lang="en-US" smtClean="0"/>
              <a:pPr lvl="0"/>
              <a:t>10</a:t>
            </a:fld>
            <a:endParaRPr lang="en-US"/>
          </a:p>
        </p:txBody>
      </p:sp>
      <p:pic>
        <p:nvPicPr>
          <p:cNvPr id="180" name="Google Shape;180;g3bce07eba22_0_12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337650" y="3309650"/>
            <a:ext cx="3371750" cy="3378450"/>
          </a:xfrm>
          <a:prstGeom prst="rect">
            <a:avLst/>
          </a:prstGeom>
          <a:noFill/>
          <a:ln>
            <a:noFill/>
          </a:ln>
          <a:effectLst>
            <a:reflection endPos="30000" dist="38100" dir="5400000" fadeDir="5400012" sy="-100000" algn="bl" rotWithShape="0"/>
          </a:effectLst>
        </p:spPr>
      </p:pic>
      <p:sp>
        <p:nvSpPr>
          <p:cNvPr id="12" name="Google Shape;178;g3bce07eba22_0_127">
            <a:extLst>
              <a:ext uri="{FF2B5EF4-FFF2-40B4-BE49-F238E27FC236}">
                <a16:creationId xmlns:a16="http://schemas.microsoft.com/office/drawing/2014/main" id="{7E31D041-31A5-4D8C-A229-9EEAAC99892E}"/>
              </a:ext>
            </a:extLst>
          </p:cNvPr>
          <p:cNvSpPr txBox="1">
            <a:spLocks noGrp="1"/>
          </p:cNvSpPr>
          <p:nvPr>
            <p:ph type="body" idx="1"/>
          </p:nvPr>
        </p:nvSpPr>
        <p:spPr>
          <a:xfrm>
            <a:off x="306975" y="1129675"/>
            <a:ext cx="11587800" cy="5397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1800"/>
              <a:buNone/>
            </a:pPr>
            <a:r>
              <a:rPr lang="en-US" sz="2700" dirty="0">
                <a:solidFill>
                  <a:schemeClr val="dk2"/>
                </a:solidFill>
              </a:rPr>
              <a:t>Overall scores for the 2024-25 school year improved using the same high expectations as last year. </a:t>
            </a:r>
            <a:endParaRPr sz="2700" dirty="0">
              <a:solidFill>
                <a:schemeClr val="dk2"/>
              </a:solidFill>
            </a:endParaRPr>
          </a:p>
          <a:p>
            <a:pPr marL="457200" lvl="0" indent="-387350" algn="l" rtl="0">
              <a:lnSpc>
                <a:spcPct val="120000"/>
              </a:lnSpc>
              <a:spcBef>
                <a:spcPts val="1200"/>
              </a:spcBef>
              <a:spcAft>
                <a:spcPts val="0"/>
              </a:spcAft>
              <a:buSzPts val="2500"/>
              <a:buChar char="●"/>
            </a:pPr>
            <a:r>
              <a:rPr lang="en-US" sz="2500" b="1" dirty="0">
                <a:solidFill>
                  <a:schemeClr val="accent1"/>
                </a:solidFill>
              </a:rPr>
              <a:t>Nearly 56%</a:t>
            </a:r>
            <a:r>
              <a:rPr lang="en-US" sz="2500" dirty="0"/>
              <a:t> </a:t>
            </a:r>
            <a:r>
              <a:rPr lang="en-US" sz="2500" dirty="0">
                <a:solidFill>
                  <a:schemeClr val="dk2"/>
                </a:solidFill>
              </a:rPr>
              <a:t>of schools performed in the top 3 of 6 rating categories.</a:t>
            </a:r>
            <a:endParaRPr sz="2500" dirty="0">
              <a:solidFill>
                <a:schemeClr val="dk2"/>
              </a:solidFill>
            </a:endParaRPr>
          </a:p>
          <a:p>
            <a:pPr marL="914400" lvl="1" indent="-400050" algn="l" rtl="0">
              <a:lnSpc>
                <a:spcPct val="120000"/>
              </a:lnSpc>
              <a:spcBef>
                <a:spcPts val="0"/>
              </a:spcBef>
              <a:spcAft>
                <a:spcPts val="0"/>
              </a:spcAft>
              <a:buClr>
                <a:schemeClr val="dk2"/>
              </a:buClr>
              <a:buSzPts val="2700"/>
              <a:buChar char="○"/>
            </a:pPr>
            <a:r>
              <a:rPr lang="en-US" sz="2500" b="1" dirty="0">
                <a:solidFill>
                  <a:srgbClr val="03617A"/>
                </a:solidFill>
              </a:rPr>
              <a:t>+10 percentage points</a:t>
            </a:r>
            <a:r>
              <a:rPr lang="en-US" sz="2500" dirty="0">
                <a:solidFill>
                  <a:srgbClr val="03617A"/>
                </a:solidFill>
              </a:rPr>
              <a:t> </a:t>
            </a:r>
            <a:r>
              <a:rPr lang="en-US" sz="2500" dirty="0">
                <a:solidFill>
                  <a:schemeClr val="dk2"/>
                </a:solidFill>
              </a:rPr>
              <a:t>compared to 46% of schools last year.</a:t>
            </a:r>
            <a:br>
              <a:rPr lang="en-US" sz="2700" dirty="0">
                <a:solidFill>
                  <a:schemeClr val="dk2"/>
                </a:solidFill>
              </a:rPr>
            </a:br>
            <a:endParaRPr sz="1200" dirty="0">
              <a:solidFill>
                <a:schemeClr val="dk2"/>
              </a:solidFill>
            </a:endParaRPr>
          </a:p>
          <a:p>
            <a:pPr marL="457200" lvl="0" indent="-387350" algn="l" rtl="0">
              <a:lnSpc>
                <a:spcPct val="120000"/>
              </a:lnSpc>
              <a:spcBef>
                <a:spcPts val="0"/>
              </a:spcBef>
              <a:spcAft>
                <a:spcPts val="0"/>
              </a:spcAft>
              <a:buSzPts val="2500"/>
              <a:buChar char="●"/>
            </a:pPr>
            <a:r>
              <a:rPr lang="en-US" sz="2500" b="1" dirty="0">
                <a:solidFill>
                  <a:srgbClr val="03617A"/>
                </a:solidFill>
              </a:rPr>
              <a:t>41.9% </a:t>
            </a:r>
            <a:r>
              <a:rPr lang="en-US" sz="2500" dirty="0">
                <a:solidFill>
                  <a:schemeClr val="dk2"/>
                </a:solidFill>
              </a:rPr>
              <a:t>of Iowa schools (</a:t>
            </a:r>
            <a:r>
              <a:rPr lang="en-US" sz="2500" b="1" dirty="0">
                <a:solidFill>
                  <a:schemeClr val="accent1"/>
                </a:solidFill>
              </a:rPr>
              <a:t>528 schools</a:t>
            </a:r>
            <a:r>
              <a:rPr lang="en-US" sz="2500" dirty="0"/>
              <a:t> </a:t>
            </a:r>
            <a:r>
              <a:rPr lang="en-US" sz="2500" dirty="0">
                <a:solidFill>
                  <a:schemeClr val="dk2"/>
                </a:solidFill>
              </a:rPr>
              <a:t>out of 1,276 total) </a:t>
            </a:r>
            <a:r>
              <a:rPr lang="en-US" sz="2500" b="1" dirty="0">
                <a:solidFill>
                  <a:schemeClr val="accent1"/>
                </a:solidFill>
              </a:rPr>
              <a:t>MOVED UP</a:t>
            </a:r>
            <a:r>
              <a:rPr lang="en-US" sz="2500" dirty="0">
                <a:solidFill>
                  <a:schemeClr val="dk2"/>
                </a:solidFill>
              </a:rPr>
              <a:t> one or more rating categories.</a:t>
            </a:r>
          </a:p>
          <a:p>
            <a:pPr lvl="1" indent="-387350">
              <a:lnSpc>
                <a:spcPct val="100000"/>
              </a:lnSpc>
              <a:spcBef>
                <a:spcPts val="0"/>
              </a:spcBef>
              <a:buClr>
                <a:schemeClr val="dk2"/>
              </a:buClr>
              <a:buSzPts val="2500"/>
              <a:buFont typeface="Arial"/>
              <a:buChar char="○"/>
            </a:pPr>
            <a:r>
              <a:rPr lang="en-US" b="1" dirty="0">
                <a:solidFill>
                  <a:schemeClr val="accent1"/>
                </a:solidFill>
              </a:rPr>
              <a:t>40.4%</a:t>
            </a:r>
            <a:r>
              <a:rPr lang="en-US" dirty="0">
                <a:solidFill>
                  <a:schemeClr val="dk2"/>
                </a:solidFill>
              </a:rPr>
              <a:t> (510 schools) did not change rating categories.</a:t>
            </a:r>
            <a:br>
              <a:rPr lang="en-US" b="1" dirty="0"/>
            </a:br>
            <a:endParaRPr lang="en-US" sz="1200" b="1" dirty="0"/>
          </a:p>
          <a:p>
            <a:pPr lvl="1" indent="-387350">
              <a:lnSpc>
                <a:spcPct val="100000"/>
              </a:lnSpc>
              <a:spcBef>
                <a:spcPts val="0"/>
              </a:spcBef>
              <a:buClr>
                <a:schemeClr val="dk2"/>
              </a:buClr>
              <a:buSzPts val="2500"/>
              <a:buFont typeface="Arial"/>
              <a:buChar char="○"/>
            </a:pPr>
            <a:r>
              <a:rPr lang="en-US" b="1" dirty="0">
                <a:solidFill>
                  <a:schemeClr val="accent1"/>
                </a:solidFill>
              </a:rPr>
              <a:t>17.7%</a:t>
            </a:r>
            <a:r>
              <a:rPr lang="en-US" dirty="0">
                <a:solidFill>
                  <a:schemeClr val="dk2"/>
                </a:solidFill>
              </a:rPr>
              <a:t> (223 schools) moved down one or more rating categories.</a:t>
            </a:r>
            <a:br>
              <a:rPr lang="en-US" sz="2300" dirty="0">
                <a:solidFill>
                  <a:schemeClr val="dk2"/>
                </a:solidFill>
              </a:rPr>
            </a:br>
            <a:endParaRPr sz="2100" b="1" dirty="0">
              <a:solidFill>
                <a:srgbClr val="03617A"/>
              </a:solidFill>
            </a:endParaRPr>
          </a:p>
        </p:txBody>
      </p:sp>
    </p:spTree>
    <p:extLst>
      <p:ext uri="{BB962C8B-B14F-4D97-AF65-F5344CB8AC3E}">
        <p14:creationId xmlns:p14="http://schemas.microsoft.com/office/powerpoint/2010/main" val="353125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5" name="Title 4">
            <a:extLst>
              <a:ext uri="{FF2B5EF4-FFF2-40B4-BE49-F238E27FC236}">
                <a16:creationId xmlns:a16="http://schemas.microsoft.com/office/drawing/2014/main" id="{66B4405C-E2C7-4F70-8EE1-236380B3254C}"/>
              </a:ext>
            </a:extLst>
          </p:cNvPr>
          <p:cNvSpPr>
            <a:spLocks noGrp="1"/>
          </p:cNvSpPr>
          <p:nvPr>
            <p:ph type="title"/>
          </p:nvPr>
        </p:nvSpPr>
        <p:spPr>
          <a:xfrm>
            <a:off x="326100" y="212720"/>
            <a:ext cx="11027700" cy="595125"/>
          </a:xfrm>
        </p:spPr>
        <p:txBody>
          <a:bodyPr anchor="t">
            <a:normAutofit fontScale="90000"/>
          </a:bodyPr>
          <a:lstStyle/>
          <a:p>
            <a:r>
              <a:rPr lang="en-US" sz="4000" dirty="0">
                <a:solidFill>
                  <a:schemeClr val="accent1"/>
                </a:solidFill>
              </a:rPr>
              <a:t>Schools in need of support are improving.</a:t>
            </a:r>
          </a:p>
        </p:txBody>
      </p:sp>
      <p:sp>
        <p:nvSpPr>
          <p:cNvPr id="189" name="Google Shape;189;g3bce07eba22_0_135"/>
          <p:cNvSpPr txBox="1">
            <a:spLocks noGrp="1"/>
          </p:cNvSpPr>
          <p:nvPr>
            <p:ph type="sldNum" idx="12"/>
          </p:nvPr>
        </p:nvSpPr>
        <p:spPr/>
        <p:txBody>
          <a:bodyPr/>
          <a:lstStyle/>
          <a:p>
            <a:pPr lvl="0"/>
            <a:fld id="{00000000-1234-1234-1234-123412341234}" type="slidenum">
              <a:rPr lang="en-US" smtClean="0"/>
              <a:pPr lvl="0"/>
              <a:t>11</a:t>
            </a:fld>
            <a:endParaRPr lang="en-US"/>
          </a:p>
        </p:txBody>
      </p:sp>
      <p:pic>
        <p:nvPicPr>
          <p:cNvPr id="191" name="Google Shape;191;g3bce07eba22_0_135">
            <a:extLst>
              <a:ext uri="{C183D7F6-B498-43B3-948B-1728B52AA6E4}">
                <adec:decorative xmlns:adec="http://schemas.microsoft.com/office/drawing/2017/decorative" val="1"/>
              </a:ext>
            </a:extLst>
          </p:cNvPr>
          <p:cNvPicPr preferRelativeResize="0"/>
          <p:nvPr/>
        </p:nvPicPr>
        <p:blipFill rotWithShape="1">
          <a:blip r:embed="rId3">
            <a:alphaModFix/>
          </a:blip>
          <a:srcRect l="14652" t="17058" r="31831" b="23954"/>
          <a:stretch/>
        </p:blipFill>
        <p:spPr>
          <a:xfrm>
            <a:off x="8573700" y="893800"/>
            <a:ext cx="3453949" cy="5075523"/>
          </a:xfrm>
          <a:prstGeom prst="rect">
            <a:avLst/>
          </a:prstGeom>
          <a:noFill/>
          <a:ln>
            <a:noFill/>
          </a:ln>
        </p:spPr>
      </p:pic>
      <p:sp>
        <p:nvSpPr>
          <p:cNvPr id="16" name="Google Shape;188;g3bce07eba22_0_135">
            <a:extLst>
              <a:ext uri="{FF2B5EF4-FFF2-40B4-BE49-F238E27FC236}">
                <a16:creationId xmlns:a16="http://schemas.microsoft.com/office/drawing/2014/main" id="{08135317-CAD7-4638-8E3B-D0AE26C4C617}"/>
              </a:ext>
            </a:extLst>
          </p:cNvPr>
          <p:cNvSpPr txBox="1">
            <a:spLocks noGrp="1"/>
          </p:cNvSpPr>
          <p:nvPr>
            <p:ph type="body" idx="1"/>
          </p:nvPr>
        </p:nvSpPr>
        <p:spPr>
          <a:xfrm>
            <a:off x="316500" y="893800"/>
            <a:ext cx="8107064" cy="56331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20000"/>
              </a:lnSpc>
              <a:spcBef>
                <a:spcPts val="0"/>
              </a:spcBef>
              <a:spcAft>
                <a:spcPts val="0"/>
              </a:spcAft>
              <a:buSzPct val="100699"/>
              <a:buNone/>
            </a:pPr>
            <a:r>
              <a:rPr lang="en-US" sz="2860" b="1" dirty="0">
                <a:solidFill>
                  <a:schemeClr val="accent1"/>
                </a:solidFill>
              </a:rPr>
              <a:t>Comprehensive Schools Improved (identified lowest performing 5% of Title I schools)  </a:t>
            </a:r>
            <a:endParaRPr sz="1360" dirty="0">
              <a:solidFill>
                <a:schemeClr val="dk2"/>
              </a:solidFill>
            </a:endParaRPr>
          </a:p>
          <a:p>
            <a:pPr marL="457200" lvl="0" indent="-335787" algn="l" rtl="0">
              <a:lnSpc>
                <a:spcPct val="120000"/>
              </a:lnSpc>
              <a:spcBef>
                <a:spcPts val="1200"/>
              </a:spcBef>
              <a:spcAft>
                <a:spcPts val="0"/>
              </a:spcAft>
              <a:buClr>
                <a:schemeClr val="dk2"/>
              </a:buClr>
              <a:buSzPct val="100000"/>
              <a:buChar char="●"/>
            </a:pPr>
            <a:r>
              <a:rPr lang="en-US" sz="2700" dirty="0">
                <a:solidFill>
                  <a:schemeClr val="dk2"/>
                </a:solidFill>
              </a:rPr>
              <a:t>The Department provided 6,000+ hours of school-based expert leadership support and classroom coaching and modeling in Iowa’s 35 Comprehensive schools, resulting in:</a:t>
            </a:r>
            <a:br>
              <a:rPr lang="en-US" sz="2700" dirty="0">
                <a:solidFill>
                  <a:schemeClr val="dk2"/>
                </a:solidFill>
              </a:rPr>
            </a:br>
            <a:endParaRPr sz="1250" dirty="0">
              <a:solidFill>
                <a:schemeClr val="dk2"/>
              </a:solidFill>
            </a:endParaRPr>
          </a:p>
          <a:p>
            <a:pPr marL="914400" lvl="1" indent="-335787" algn="l" rtl="0">
              <a:lnSpc>
                <a:spcPct val="120000"/>
              </a:lnSpc>
              <a:spcBef>
                <a:spcPts val="0"/>
              </a:spcBef>
              <a:spcAft>
                <a:spcPts val="0"/>
              </a:spcAft>
              <a:buClr>
                <a:srgbClr val="000000"/>
              </a:buClr>
              <a:buSzPct val="100000"/>
              <a:buChar char="○"/>
            </a:pPr>
            <a:r>
              <a:rPr lang="en-US" sz="2700" b="1" dirty="0">
                <a:solidFill>
                  <a:schemeClr val="accent1"/>
                </a:solidFill>
              </a:rPr>
              <a:t>32 of 35 Comprehensive schools</a:t>
            </a:r>
            <a:r>
              <a:rPr lang="en-US" sz="2700" dirty="0">
                <a:solidFill>
                  <a:srgbClr val="000000"/>
                </a:solidFill>
              </a:rPr>
              <a:t> </a:t>
            </a:r>
            <a:r>
              <a:rPr lang="en-US" sz="2700" dirty="0">
                <a:solidFill>
                  <a:schemeClr val="dk2"/>
                </a:solidFill>
              </a:rPr>
              <a:t>improved, with a </a:t>
            </a:r>
            <a:r>
              <a:rPr lang="en-US" sz="2700" b="1" dirty="0">
                <a:solidFill>
                  <a:schemeClr val="accent1"/>
                </a:solidFill>
              </a:rPr>
              <a:t>5.4 average percentage point increase</a:t>
            </a:r>
            <a:r>
              <a:rPr lang="en-US" sz="2700" dirty="0">
                <a:solidFill>
                  <a:srgbClr val="000000"/>
                </a:solidFill>
              </a:rPr>
              <a:t> </a:t>
            </a:r>
            <a:r>
              <a:rPr lang="en-US" sz="2700" dirty="0">
                <a:solidFill>
                  <a:schemeClr val="dk2"/>
                </a:solidFill>
              </a:rPr>
              <a:t>in overall accountability scores.</a:t>
            </a:r>
            <a:br>
              <a:rPr lang="en-US" sz="2700" dirty="0">
                <a:solidFill>
                  <a:schemeClr val="dk2"/>
                </a:solidFill>
              </a:rPr>
            </a:br>
            <a:endParaRPr sz="1250" dirty="0">
              <a:solidFill>
                <a:schemeClr val="dk2"/>
              </a:solidFill>
            </a:endParaRPr>
          </a:p>
          <a:p>
            <a:pPr marL="0" lvl="0" indent="0" algn="l" rtl="0">
              <a:lnSpc>
                <a:spcPct val="120000"/>
              </a:lnSpc>
              <a:spcBef>
                <a:spcPts val="1200"/>
              </a:spcBef>
              <a:spcAft>
                <a:spcPts val="0"/>
              </a:spcAft>
              <a:buSzPct val="100699"/>
              <a:buNone/>
            </a:pPr>
            <a:r>
              <a:rPr lang="en-US" sz="2860" b="1" dirty="0">
                <a:solidFill>
                  <a:schemeClr val="accent1"/>
                </a:solidFill>
              </a:rPr>
              <a:t>Targeted Schools Exited (identified based on the achievement gaps experienced by a student group) </a:t>
            </a:r>
            <a:endParaRPr sz="1860" dirty="0">
              <a:solidFill>
                <a:schemeClr val="dk2"/>
              </a:solidFill>
            </a:endParaRPr>
          </a:p>
          <a:p>
            <a:pPr marL="457200" lvl="0" indent="-335787" algn="l" rtl="0">
              <a:lnSpc>
                <a:spcPct val="120000"/>
              </a:lnSpc>
              <a:spcBef>
                <a:spcPts val="1200"/>
              </a:spcBef>
              <a:spcAft>
                <a:spcPts val="0"/>
              </a:spcAft>
              <a:buClr>
                <a:schemeClr val="dk2"/>
              </a:buClr>
              <a:buSzPct val="100000"/>
              <a:buChar char="●"/>
            </a:pPr>
            <a:r>
              <a:rPr lang="en-US" sz="2700" dirty="0">
                <a:solidFill>
                  <a:schemeClr val="dk2"/>
                </a:solidFill>
              </a:rPr>
              <a:t>The Department partnered with Iowa’s nine area education agencies to provide 1,000+ hours of consistent, school-based improvement supports in Iowa’s Targeted schools, resulting in:</a:t>
            </a:r>
            <a:br>
              <a:rPr lang="en-US" sz="2700" dirty="0">
                <a:solidFill>
                  <a:schemeClr val="dk2"/>
                </a:solidFill>
              </a:rPr>
            </a:br>
            <a:endParaRPr sz="1700" dirty="0">
              <a:solidFill>
                <a:schemeClr val="dk2"/>
              </a:solidFill>
            </a:endParaRPr>
          </a:p>
          <a:p>
            <a:pPr marL="914400" lvl="1" indent="-335787" algn="l" rtl="0">
              <a:lnSpc>
                <a:spcPct val="120000"/>
              </a:lnSpc>
              <a:spcBef>
                <a:spcPts val="0"/>
              </a:spcBef>
              <a:spcAft>
                <a:spcPts val="0"/>
              </a:spcAft>
              <a:buSzPct val="100000"/>
              <a:buChar char="○"/>
            </a:pPr>
            <a:r>
              <a:rPr lang="en-US" sz="2700" b="1" dirty="0">
                <a:solidFill>
                  <a:srgbClr val="03617A"/>
                </a:solidFill>
              </a:rPr>
              <a:t>1</a:t>
            </a:r>
            <a:r>
              <a:rPr lang="en-US" sz="2700" b="1" dirty="0">
                <a:solidFill>
                  <a:schemeClr val="accent1"/>
                </a:solidFill>
              </a:rPr>
              <a:t>36 of 377 Targeted schools identified in 2024 exiting Targeted status</a:t>
            </a:r>
            <a:r>
              <a:rPr lang="en-US" sz="2700" dirty="0"/>
              <a:t> </a:t>
            </a:r>
            <a:r>
              <a:rPr lang="en-US" sz="2700" dirty="0">
                <a:solidFill>
                  <a:schemeClr val="dk2"/>
                </a:solidFill>
              </a:rPr>
              <a:t>by ensuring all students are supported in meeting high expectations.</a:t>
            </a:r>
            <a:br>
              <a:rPr lang="en-US" sz="2700" dirty="0">
                <a:solidFill>
                  <a:schemeClr val="dk2"/>
                </a:solidFill>
              </a:rPr>
            </a:br>
            <a:endParaRPr sz="2700" dirty="0">
              <a:solidFill>
                <a:schemeClr val="dk2"/>
              </a:solidFill>
            </a:endParaRPr>
          </a:p>
        </p:txBody>
      </p:sp>
    </p:spTree>
    <p:extLst>
      <p:ext uri="{BB962C8B-B14F-4D97-AF65-F5344CB8AC3E}">
        <p14:creationId xmlns:p14="http://schemas.microsoft.com/office/powerpoint/2010/main" val="2126328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4" name="Title 3">
            <a:extLst>
              <a:ext uri="{FF2B5EF4-FFF2-40B4-BE49-F238E27FC236}">
                <a16:creationId xmlns:a16="http://schemas.microsoft.com/office/drawing/2014/main" id="{423B7936-512E-49FF-AA6F-EA72F8B8752B}"/>
              </a:ext>
            </a:extLst>
          </p:cNvPr>
          <p:cNvSpPr>
            <a:spLocks noGrp="1"/>
          </p:cNvSpPr>
          <p:nvPr>
            <p:ph type="title"/>
          </p:nvPr>
        </p:nvSpPr>
        <p:spPr>
          <a:xfrm>
            <a:off x="256250" y="240430"/>
            <a:ext cx="10959000" cy="657475"/>
          </a:xfrm>
        </p:spPr>
        <p:txBody>
          <a:bodyPr anchor="t">
            <a:normAutofit/>
          </a:bodyPr>
          <a:lstStyle/>
          <a:p>
            <a:r>
              <a:rPr lang="en-US" sz="3600" dirty="0">
                <a:solidFill>
                  <a:schemeClr val="accent1"/>
                </a:solidFill>
              </a:rPr>
              <a:t>Attendance is improving.</a:t>
            </a:r>
          </a:p>
        </p:txBody>
      </p:sp>
      <p:sp>
        <p:nvSpPr>
          <p:cNvPr id="198" name="Google Shape;198;g3bce07eba22_2_0"/>
          <p:cNvSpPr txBox="1">
            <a:spLocks noGrp="1"/>
          </p:cNvSpPr>
          <p:nvPr>
            <p:ph type="sldNum" idx="12"/>
          </p:nvPr>
        </p:nvSpPr>
        <p:spPr/>
        <p:txBody>
          <a:bodyPr/>
          <a:lstStyle/>
          <a:p>
            <a:pPr lvl="0"/>
            <a:fld id="{00000000-1234-1234-1234-123412341234}" type="slidenum">
              <a:rPr lang="en-US" smtClean="0"/>
              <a:pPr lvl="0"/>
              <a:t>12</a:t>
            </a:fld>
            <a:endParaRPr lang="en-US"/>
          </a:p>
        </p:txBody>
      </p:sp>
      <p:pic>
        <p:nvPicPr>
          <p:cNvPr id="200" name="Google Shape;200;g3bce07eba22_2_0" descr="Attendance bar graph&#10;&#10;2021-22 = &#10;2022-23 = Down 3 percentage points from the prior year&#10;2023-24 = Down 1 percentage point from the prior year&#10;2024-25 = 15.8 Down 5.8 percentage points from the prior year"/>
          <p:cNvPicPr preferRelativeResize="0"/>
          <p:nvPr/>
        </p:nvPicPr>
        <p:blipFill rotWithShape="1">
          <a:blip r:embed="rId3">
            <a:alphaModFix/>
          </a:blip>
          <a:srcRect/>
          <a:stretch/>
        </p:blipFill>
        <p:spPr>
          <a:xfrm>
            <a:off x="6078819" y="3280"/>
            <a:ext cx="6114526" cy="4655075"/>
          </a:xfrm>
          <a:prstGeom prst="rect">
            <a:avLst/>
          </a:prstGeom>
          <a:noFill/>
          <a:ln>
            <a:noFill/>
          </a:ln>
        </p:spPr>
      </p:pic>
      <p:sp>
        <p:nvSpPr>
          <p:cNvPr id="201" name="Google Shape;201;g3bce07eba22_2_0"/>
          <p:cNvSpPr txBox="1"/>
          <p:nvPr/>
        </p:nvSpPr>
        <p:spPr>
          <a:xfrm>
            <a:off x="130261" y="3566118"/>
            <a:ext cx="11994000" cy="2835618"/>
          </a:xfrm>
          <a:prstGeom prst="rect">
            <a:avLst/>
          </a:prstGeom>
          <a:noFill/>
          <a:ln>
            <a:noFill/>
          </a:ln>
        </p:spPr>
        <p:txBody>
          <a:bodyPr spcFirstLastPara="1" wrap="square" lIns="91425" tIns="91425" rIns="91425" bIns="91425" anchor="t" anchorCtr="0">
            <a:spAutoFit/>
          </a:bodyPr>
          <a:lstStyle/>
          <a:p>
            <a:pPr marL="457200" marR="0" lvl="0" indent="-343928" algn="l" rtl="0">
              <a:lnSpc>
                <a:spcPct val="100000"/>
              </a:lnSpc>
              <a:spcBef>
                <a:spcPts val="0"/>
              </a:spcBef>
              <a:spcAft>
                <a:spcPts val="0"/>
              </a:spcAft>
              <a:buClr>
                <a:schemeClr val="accent1"/>
              </a:buClr>
              <a:buSzPts val="1816"/>
              <a:buFont typeface="Arial"/>
              <a:buChar char="✓"/>
            </a:pPr>
            <a:r>
              <a:rPr lang="en-US" sz="1800" b="0" i="1" u="none" strike="noStrike" cap="none" dirty="0">
                <a:solidFill>
                  <a:schemeClr val="dk2"/>
                </a:solidFill>
                <a:latin typeface="Arial"/>
                <a:ea typeface="Arial"/>
                <a:cs typeface="Arial"/>
                <a:sym typeface="Arial"/>
              </a:rPr>
              <a:t>Prioritized chronic absenteeism and attendance </a:t>
            </a:r>
            <a:endParaRPr sz="1800" b="0" i="1" u="none" strike="noStrike" cap="none" dirty="0">
              <a:solidFill>
                <a:schemeClr val="dk2"/>
              </a:solidFill>
              <a:latin typeface="Arial"/>
              <a:ea typeface="Arial"/>
              <a:cs typeface="Arial"/>
              <a:sym typeface="Arial"/>
            </a:endParaRPr>
          </a:p>
          <a:p>
            <a:pPr marL="457200" marR="0" lvl="0" indent="0" algn="l" rtl="0">
              <a:lnSpc>
                <a:spcPct val="100000"/>
              </a:lnSpc>
              <a:spcBef>
                <a:spcPts val="400"/>
              </a:spcBef>
              <a:spcAft>
                <a:spcPts val="0"/>
              </a:spcAft>
              <a:buClr>
                <a:srgbClr val="000000"/>
              </a:buClr>
              <a:buSzPts val="1816"/>
              <a:buFont typeface="Arial"/>
              <a:buNone/>
            </a:pPr>
            <a:r>
              <a:rPr lang="en-US" sz="1800" b="0" i="1" u="none" strike="noStrike" cap="none" dirty="0">
                <a:solidFill>
                  <a:schemeClr val="dk2"/>
                </a:solidFill>
                <a:latin typeface="Arial"/>
                <a:ea typeface="Arial"/>
                <a:cs typeface="Arial"/>
                <a:sym typeface="Arial"/>
              </a:rPr>
              <a:t>growth in accountability system</a:t>
            </a:r>
            <a:endParaRPr sz="1800" b="0" i="1" u="none" strike="noStrike" cap="none" dirty="0">
              <a:solidFill>
                <a:schemeClr val="dk2"/>
              </a:solidFill>
              <a:latin typeface="Arial"/>
              <a:ea typeface="Arial"/>
              <a:cs typeface="Arial"/>
              <a:sym typeface="Arial"/>
            </a:endParaRPr>
          </a:p>
          <a:p>
            <a:pPr marL="457200" marR="0" lvl="0" indent="-343928" algn="l" rtl="0">
              <a:lnSpc>
                <a:spcPct val="120000"/>
              </a:lnSpc>
              <a:spcBef>
                <a:spcPts val="400"/>
              </a:spcBef>
              <a:spcAft>
                <a:spcPts val="0"/>
              </a:spcAft>
              <a:buClr>
                <a:schemeClr val="accent1"/>
              </a:buClr>
              <a:buSzPts val="1816"/>
              <a:buFont typeface="Arial"/>
              <a:buChar char="✓"/>
            </a:pPr>
            <a:r>
              <a:rPr lang="en-US" sz="1800" b="0" i="1" u="none" strike="noStrike" cap="none" dirty="0">
                <a:solidFill>
                  <a:schemeClr val="dk2"/>
                </a:solidFill>
                <a:latin typeface="Arial"/>
                <a:ea typeface="Arial"/>
                <a:cs typeface="Arial"/>
                <a:sym typeface="Arial"/>
              </a:rPr>
              <a:t>2024 State Chronic Absenteeism Reduction Work Group</a:t>
            </a:r>
            <a:endParaRPr sz="1800" b="0" i="1" u="none" strike="noStrike" cap="none" dirty="0">
              <a:solidFill>
                <a:schemeClr val="dk2"/>
              </a:solidFill>
              <a:latin typeface="Arial"/>
              <a:ea typeface="Arial"/>
              <a:cs typeface="Arial"/>
              <a:sym typeface="Arial"/>
            </a:endParaRPr>
          </a:p>
          <a:p>
            <a:pPr marL="457200" marR="0" lvl="0" indent="-343928" algn="l" rtl="0">
              <a:lnSpc>
                <a:spcPct val="120000"/>
              </a:lnSpc>
              <a:spcBef>
                <a:spcPts val="0"/>
              </a:spcBef>
              <a:spcAft>
                <a:spcPts val="0"/>
              </a:spcAft>
              <a:buClr>
                <a:schemeClr val="accent1"/>
              </a:buClr>
              <a:buSzPts val="1816"/>
              <a:buFont typeface="Arial"/>
              <a:buChar char="✓"/>
            </a:pPr>
            <a:r>
              <a:rPr lang="en-US" sz="1800" b="0" i="1" u="none" strike="noStrike" cap="none" dirty="0">
                <a:solidFill>
                  <a:schemeClr val="dk2"/>
                </a:solidFill>
                <a:latin typeface="Arial"/>
                <a:ea typeface="Arial"/>
                <a:cs typeface="Arial"/>
                <a:sym typeface="Arial"/>
              </a:rPr>
              <a:t>Statewide professional learning</a:t>
            </a:r>
            <a:endParaRPr sz="1800" b="0" i="1" u="none" strike="noStrike" cap="none" dirty="0">
              <a:solidFill>
                <a:schemeClr val="dk2"/>
              </a:solidFill>
              <a:latin typeface="Arial"/>
              <a:ea typeface="Arial"/>
              <a:cs typeface="Arial"/>
              <a:sym typeface="Arial"/>
            </a:endParaRPr>
          </a:p>
          <a:p>
            <a:pPr marL="457200" marR="0" lvl="0" indent="-343928" algn="l" rtl="0">
              <a:lnSpc>
                <a:spcPct val="120000"/>
              </a:lnSpc>
              <a:spcBef>
                <a:spcPts val="0"/>
              </a:spcBef>
              <a:spcAft>
                <a:spcPts val="0"/>
              </a:spcAft>
              <a:buClr>
                <a:schemeClr val="accent1"/>
              </a:buClr>
              <a:buSzPts val="1816"/>
              <a:buFont typeface="Arial"/>
              <a:buChar char="✓"/>
            </a:pPr>
            <a:r>
              <a:rPr lang="en-US" sz="1800" b="0" i="1" u="none" strike="noStrike" cap="none" dirty="0">
                <a:solidFill>
                  <a:schemeClr val="dk2"/>
                </a:solidFill>
                <a:latin typeface="Arial"/>
                <a:ea typeface="Arial"/>
                <a:cs typeface="Arial"/>
                <a:sym typeface="Arial"/>
              </a:rPr>
              <a:t>Intensive supports for student engagement at schools in need</a:t>
            </a:r>
            <a:endParaRPr sz="1800" b="0" i="1" u="none" strike="noStrike" cap="none" dirty="0">
              <a:solidFill>
                <a:schemeClr val="dk2"/>
              </a:solidFill>
              <a:latin typeface="Arial"/>
              <a:ea typeface="Arial"/>
              <a:cs typeface="Arial"/>
              <a:sym typeface="Arial"/>
            </a:endParaRPr>
          </a:p>
          <a:p>
            <a:pPr marL="457200" marR="0" lvl="0" indent="-343928" algn="l" rtl="0">
              <a:lnSpc>
                <a:spcPct val="120000"/>
              </a:lnSpc>
              <a:spcBef>
                <a:spcPts val="0"/>
              </a:spcBef>
              <a:spcAft>
                <a:spcPts val="0"/>
              </a:spcAft>
              <a:buClr>
                <a:schemeClr val="accent1"/>
              </a:buClr>
              <a:buSzPts val="1816"/>
              <a:buFont typeface="Arial"/>
              <a:buChar char="✓"/>
            </a:pPr>
            <a:r>
              <a:rPr lang="en-US" sz="1800" b="0" i="1" u="none" strike="noStrike" cap="none" dirty="0">
                <a:solidFill>
                  <a:schemeClr val="dk2"/>
                </a:solidFill>
                <a:latin typeface="Arial"/>
                <a:ea typeface="Arial"/>
                <a:cs typeface="Arial"/>
                <a:sym typeface="Arial"/>
              </a:rPr>
              <a:t>Early warning system for students at risk of becoming chronically absent</a:t>
            </a:r>
            <a:endParaRPr sz="1800" b="0" i="1" u="none" strike="noStrike" cap="none" dirty="0">
              <a:solidFill>
                <a:schemeClr val="dk2"/>
              </a:solidFill>
              <a:latin typeface="Arial"/>
              <a:ea typeface="Arial"/>
              <a:cs typeface="Arial"/>
              <a:sym typeface="Arial"/>
            </a:endParaRPr>
          </a:p>
          <a:p>
            <a:pPr marL="457200" marR="0" lvl="0" indent="-343928" algn="l" rtl="0">
              <a:lnSpc>
                <a:spcPct val="120000"/>
              </a:lnSpc>
              <a:spcBef>
                <a:spcPts val="0"/>
              </a:spcBef>
              <a:spcAft>
                <a:spcPts val="0"/>
              </a:spcAft>
              <a:buClr>
                <a:schemeClr val="accent1"/>
              </a:buClr>
              <a:buSzPts val="1816"/>
              <a:buFont typeface="Arial"/>
              <a:buChar char="✓"/>
            </a:pPr>
            <a:r>
              <a:rPr lang="en-US" sz="1800" b="0" i="1" u="none" strike="noStrike" cap="none" dirty="0">
                <a:solidFill>
                  <a:schemeClr val="dk2"/>
                </a:solidFill>
                <a:latin typeface="Arial"/>
                <a:ea typeface="Arial"/>
                <a:cs typeface="Arial"/>
                <a:sym typeface="Arial"/>
              </a:rPr>
              <a:t>2024 legislation to support statewide family notices, engagement meetings, prevention plans, and county attorney partnerships</a:t>
            </a:r>
            <a:endParaRPr sz="1800" b="0" i="1" u="none" strike="noStrike" cap="none" dirty="0">
              <a:solidFill>
                <a:schemeClr val="dk2"/>
              </a:solidFill>
              <a:latin typeface="Arial"/>
              <a:ea typeface="Arial"/>
              <a:cs typeface="Arial"/>
              <a:sym typeface="Arial"/>
            </a:endParaRPr>
          </a:p>
        </p:txBody>
      </p:sp>
      <p:sp>
        <p:nvSpPr>
          <p:cNvPr id="7" name="Rectangle 6">
            <a:extLst>
              <a:ext uri="{FF2B5EF4-FFF2-40B4-BE49-F238E27FC236}">
                <a16:creationId xmlns:a16="http://schemas.microsoft.com/office/drawing/2014/main" id="{4CF50C26-C8F9-41BF-B66F-2BA8979B3A4D}"/>
              </a:ext>
            </a:extLst>
          </p:cNvPr>
          <p:cNvSpPr/>
          <p:nvPr/>
        </p:nvSpPr>
        <p:spPr>
          <a:xfrm>
            <a:off x="200830" y="787065"/>
            <a:ext cx="6096000" cy="2492542"/>
          </a:xfrm>
          <a:prstGeom prst="rect">
            <a:avLst/>
          </a:prstGeom>
        </p:spPr>
        <p:txBody>
          <a:bodyPr>
            <a:spAutoFit/>
          </a:bodyPr>
          <a:lstStyle/>
          <a:p>
            <a:pPr marL="457200" lvl="0" indent="-368300">
              <a:lnSpc>
                <a:spcPct val="120000"/>
              </a:lnSpc>
              <a:buClr>
                <a:schemeClr val="dk2"/>
              </a:buClr>
              <a:buSzPts val="2200"/>
              <a:buChar char="●"/>
            </a:pPr>
            <a:r>
              <a:rPr lang="en-US" sz="2200" dirty="0">
                <a:solidFill>
                  <a:schemeClr val="dk2"/>
                </a:solidFill>
              </a:rPr>
              <a:t>The average percent of chronically absent K-12 public school students </a:t>
            </a:r>
            <a:r>
              <a:rPr lang="en-US" sz="2200" b="1" dirty="0">
                <a:solidFill>
                  <a:schemeClr val="accent1"/>
                </a:solidFill>
              </a:rPr>
              <a:t>dropped 5.8 percentage points</a:t>
            </a:r>
            <a:r>
              <a:rPr lang="en-US" sz="2200" dirty="0"/>
              <a:t> </a:t>
            </a:r>
            <a:r>
              <a:rPr lang="en-US" sz="2200" dirty="0">
                <a:solidFill>
                  <a:schemeClr val="dk2"/>
                </a:solidFill>
              </a:rPr>
              <a:t>last year.</a:t>
            </a:r>
            <a:endParaRPr lang="en-US" sz="2200" dirty="0"/>
          </a:p>
          <a:p>
            <a:pPr marL="457200" lvl="0" indent="-368300">
              <a:lnSpc>
                <a:spcPct val="120000"/>
              </a:lnSpc>
              <a:buClr>
                <a:schemeClr val="dk2"/>
              </a:buClr>
              <a:buSzPts val="2200"/>
              <a:buChar char="●"/>
            </a:pPr>
            <a:r>
              <a:rPr lang="en-US" sz="2200" dirty="0">
                <a:solidFill>
                  <a:schemeClr val="dk2"/>
                </a:solidFill>
              </a:rPr>
              <a:t>Over just the past three years, Iowa had a </a:t>
            </a:r>
            <a:r>
              <a:rPr lang="en-US" sz="2200" b="1" dirty="0">
                <a:solidFill>
                  <a:schemeClr val="accent1"/>
                </a:solidFill>
              </a:rPr>
              <a:t>9.8 percentage point decrease</a:t>
            </a:r>
            <a:r>
              <a:rPr lang="en-US" sz="2200" dirty="0"/>
              <a:t> </a:t>
            </a:r>
            <a:r>
              <a:rPr lang="en-US" sz="2200" dirty="0">
                <a:solidFill>
                  <a:schemeClr val="dk2"/>
                </a:solidFill>
              </a:rPr>
              <a:t>in chronic absenteeism.</a:t>
            </a:r>
          </a:p>
        </p:txBody>
      </p:sp>
    </p:spTree>
    <p:extLst>
      <p:ext uri="{BB962C8B-B14F-4D97-AF65-F5344CB8AC3E}">
        <p14:creationId xmlns:p14="http://schemas.microsoft.com/office/powerpoint/2010/main" val="2264747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3bce07eba22_2_22"/>
          <p:cNvSpPr txBox="1">
            <a:spLocks noGrp="1"/>
          </p:cNvSpPr>
          <p:nvPr>
            <p:ph type="sldNum" idx="12"/>
          </p:nvPr>
        </p:nvSpPr>
        <p:spPr/>
        <p:txBody>
          <a:bodyPr/>
          <a:lstStyle/>
          <a:p>
            <a:pPr lvl="0"/>
            <a:fld id="{00000000-1234-1234-1234-123412341234}" type="slidenum">
              <a:rPr lang="en-US" smtClean="0"/>
              <a:pPr lvl="0"/>
              <a:t>13</a:t>
            </a:fld>
            <a:endParaRPr lang="en-US"/>
          </a:p>
        </p:txBody>
      </p:sp>
      <p:pic>
        <p:nvPicPr>
          <p:cNvPr id="208" name="Google Shape;208;g3bce07eba22_2_22" descr="Work-based learning bar graph:&#10;WBL for Class of 2023 (no definition) = 25.6%&#10;WBL for Class of 2024 (cross-walked to new definition) = 31.7%&#10;WBL for Class of 2025 (new definition) = 45%"/>
          <p:cNvPicPr preferRelativeResize="0"/>
          <p:nvPr/>
        </p:nvPicPr>
        <p:blipFill rotWithShape="1">
          <a:blip r:embed="rId3">
            <a:alphaModFix/>
          </a:blip>
          <a:srcRect/>
          <a:stretch/>
        </p:blipFill>
        <p:spPr>
          <a:xfrm>
            <a:off x="6911234" y="45053"/>
            <a:ext cx="5257475" cy="4288975"/>
          </a:xfrm>
          <a:prstGeom prst="rect">
            <a:avLst/>
          </a:prstGeom>
          <a:noFill/>
          <a:ln>
            <a:noFill/>
          </a:ln>
        </p:spPr>
      </p:pic>
      <p:sp>
        <p:nvSpPr>
          <p:cNvPr id="211" name="Google Shape;211;g3bce07eba22_2_22"/>
          <p:cNvSpPr txBox="1"/>
          <p:nvPr/>
        </p:nvSpPr>
        <p:spPr>
          <a:xfrm>
            <a:off x="304680" y="3491361"/>
            <a:ext cx="11058420" cy="3262401"/>
          </a:xfrm>
          <a:prstGeom prst="rect">
            <a:avLst/>
          </a:prstGeom>
          <a:noFill/>
          <a:ln>
            <a:noFill/>
          </a:ln>
        </p:spPr>
        <p:txBody>
          <a:bodyPr spcFirstLastPara="1" wrap="square" lIns="91425" tIns="91425" rIns="91425" bIns="91425" anchor="t" anchorCtr="0">
            <a:spAutoFit/>
          </a:bodyPr>
          <a:lstStyle/>
          <a:p>
            <a:pPr marL="457200" marR="0" lvl="0" indent="-355600" algn="l" rtl="0">
              <a:lnSpc>
                <a:spcPct val="125000"/>
              </a:lnSpc>
              <a:spcBef>
                <a:spcPts val="0"/>
              </a:spcBef>
              <a:spcAft>
                <a:spcPts val="0"/>
              </a:spcAft>
              <a:buClr>
                <a:schemeClr val="accent1"/>
              </a:buClr>
              <a:buSzPts val="2000"/>
              <a:buFont typeface="Arial"/>
              <a:buChar char="✓"/>
            </a:pPr>
            <a:r>
              <a:rPr lang="en-US" sz="2000" b="0" i="1" u="none" strike="noStrike" cap="none" dirty="0">
                <a:solidFill>
                  <a:schemeClr val="dk2"/>
                </a:solidFill>
                <a:latin typeface="Arial"/>
                <a:ea typeface="Arial"/>
                <a:cs typeface="Arial"/>
                <a:sym typeface="Arial"/>
              </a:rPr>
              <a:t>Prioritized WBL in Iowa’s accountability system</a:t>
            </a:r>
            <a:endParaRPr sz="2000" b="0" i="1" u="none" strike="noStrike" cap="none" dirty="0">
              <a:solidFill>
                <a:schemeClr val="dk2"/>
              </a:solidFill>
              <a:latin typeface="Arial"/>
              <a:ea typeface="Arial"/>
              <a:cs typeface="Arial"/>
              <a:sym typeface="Arial"/>
            </a:endParaRPr>
          </a:p>
          <a:p>
            <a:pPr marL="457200" marR="0" lvl="0" indent="-355600" algn="l" rtl="0">
              <a:lnSpc>
                <a:spcPct val="125000"/>
              </a:lnSpc>
              <a:spcBef>
                <a:spcPts val="0"/>
              </a:spcBef>
              <a:spcAft>
                <a:spcPts val="0"/>
              </a:spcAft>
              <a:buClr>
                <a:schemeClr val="accent1"/>
              </a:buClr>
              <a:buSzPts val="2000"/>
              <a:buFont typeface="Arial"/>
              <a:buChar char="✓"/>
            </a:pPr>
            <a:r>
              <a:rPr lang="en-US" sz="2000" b="0" i="1" u="none" strike="noStrike" cap="none" dirty="0">
                <a:solidFill>
                  <a:schemeClr val="dk2"/>
                </a:solidFill>
                <a:latin typeface="Arial"/>
                <a:ea typeface="Arial"/>
                <a:cs typeface="Arial"/>
                <a:sym typeface="Arial"/>
              </a:rPr>
              <a:t>CTE Career Cluster Endorsement and WBL Authorization</a:t>
            </a:r>
            <a:endParaRPr sz="2000" b="0" i="1" u="none" strike="noStrike" cap="none" dirty="0">
              <a:solidFill>
                <a:schemeClr val="dk2"/>
              </a:solidFill>
              <a:latin typeface="Arial"/>
              <a:ea typeface="Arial"/>
              <a:cs typeface="Arial"/>
              <a:sym typeface="Arial"/>
            </a:endParaRPr>
          </a:p>
          <a:p>
            <a:pPr marL="457200" marR="0" lvl="0" indent="-355600" algn="l" rtl="0">
              <a:lnSpc>
                <a:spcPct val="125000"/>
              </a:lnSpc>
              <a:spcBef>
                <a:spcPts val="0"/>
              </a:spcBef>
              <a:spcAft>
                <a:spcPts val="0"/>
              </a:spcAft>
              <a:buClr>
                <a:schemeClr val="accent1"/>
              </a:buClr>
              <a:buSzPts val="2000"/>
              <a:buFont typeface="Arial"/>
              <a:buChar char="✓"/>
            </a:pPr>
            <a:r>
              <a:rPr lang="en-US" sz="2000" b="0" i="1" u="none" strike="noStrike" cap="none" dirty="0">
                <a:solidFill>
                  <a:schemeClr val="dk2"/>
                </a:solidFill>
                <a:latin typeface="Arial"/>
                <a:ea typeface="Arial"/>
                <a:cs typeface="Arial"/>
                <a:sym typeface="Arial"/>
              </a:rPr>
              <a:t>Individual Career Academic Plans beginning in 8th grade</a:t>
            </a:r>
            <a:endParaRPr sz="2000" b="0" i="1" u="none" strike="noStrike" cap="none" dirty="0">
              <a:solidFill>
                <a:schemeClr val="dk2"/>
              </a:solidFill>
              <a:latin typeface="Arial"/>
              <a:ea typeface="Arial"/>
              <a:cs typeface="Arial"/>
              <a:sym typeface="Arial"/>
            </a:endParaRPr>
          </a:p>
          <a:p>
            <a:pPr marL="457200" marR="0" lvl="0" indent="-355600" algn="l" rtl="0">
              <a:lnSpc>
                <a:spcPct val="125000"/>
              </a:lnSpc>
              <a:spcBef>
                <a:spcPts val="0"/>
              </a:spcBef>
              <a:spcAft>
                <a:spcPts val="0"/>
              </a:spcAft>
              <a:buClr>
                <a:schemeClr val="accent1"/>
              </a:buClr>
              <a:buSzPts val="2000"/>
              <a:buFont typeface="Arial"/>
              <a:buChar char="✓"/>
            </a:pPr>
            <a:r>
              <a:rPr lang="en-US" sz="2000" b="0" i="1" u="none" strike="noStrike" cap="none" dirty="0">
                <a:solidFill>
                  <a:schemeClr val="dk2"/>
                </a:solidFill>
                <a:latin typeface="Arial"/>
                <a:ea typeface="Arial"/>
                <a:cs typeface="Arial"/>
                <a:sym typeface="Arial"/>
              </a:rPr>
              <a:t>$3.5M in Credentials to Careers grants and $2.8M in STEM BEST grants</a:t>
            </a:r>
            <a:endParaRPr sz="2000" b="0" i="1" u="none" strike="noStrike" cap="none" dirty="0">
              <a:solidFill>
                <a:schemeClr val="dk2"/>
              </a:solidFill>
              <a:latin typeface="Arial"/>
              <a:ea typeface="Arial"/>
              <a:cs typeface="Arial"/>
              <a:sym typeface="Arial"/>
            </a:endParaRPr>
          </a:p>
          <a:p>
            <a:pPr marL="457200" marR="0" lvl="0" indent="-355600" algn="l" rtl="0">
              <a:lnSpc>
                <a:spcPct val="125000"/>
              </a:lnSpc>
              <a:spcBef>
                <a:spcPts val="0"/>
              </a:spcBef>
              <a:spcAft>
                <a:spcPts val="0"/>
              </a:spcAft>
              <a:buClr>
                <a:schemeClr val="accent1"/>
              </a:buClr>
              <a:buSzPts val="2000"/>
              <a:buFont typeface="Arial"/>
              <a:buChar char="✓"/>
            </a:pPr>
            <a:r>
              <a:rPr lang="en-US" sz="2000" b="0" i="1" u="none" strike="noStrike" cap="none" dirty="0">
                <a:solidFill>
                  <a:schemeClr val="dk2"/>
                </a:solidFill>
                <a:latin typeface="Arial"/>
                <a:ea typeface="Arial"/>
                <a:cs typeface="Arial"/>
                <a:sym typeface="Arial"/>
              </a:rPr>
              <a:t>2024 legislation to recognize CTE courses for core credit and create a consistent, high-quality definition of WBL</a:t>
            </a:r>
            <a:endParaRPr sz="2000" b="0" i="1" u="none" strike="noStrike" cap="none" dirty="0">
              <a:solidFill>
                <a:schemeClr val="dk2"/>
              </a:solidFill>
              <a:latin typeface="Arial"/>
              <a:ea typeface="Arial"/>
              <a:cs typeface="Arial"/>
              <a:sym typeface="Arial"/>
            </a:endParaRPr>
          </a:p>
          <a:p>
            <a:pPr marL="457200" marR="0" lvl="0" indent="-355600" algn="l" rtl="0">
              <a:lnSpc>
                <a:spcPct val="125000"/>
              </a:lnSpc>
              <a:spcBef>
                <a:spcPts val="0"/>
              </a:spcBef>
              <a:spcAft>
                <a:spcPts val="0"/>
              </a:spcAft>
              <a:buClr>
                <a:schemeClr val="accent1"/>
              </a:buClr>
              <a:buSzPts val="2000"/>
              <a:buFont typeface="Arial"/>
              <a:buChar char="✓"/>
            </a:pPr>
            <a:r>
              <a:rPr lang="en-US" sz="2000" b="0" i="1" u="none" strike="noStrike" cap="none" dirty="0">
                <a:solidFill>
                  <a:schemeClr val="dk2"/>
                </a:solidFill>
                <a:latin typeface="Arial"/>
                <a:ea typeface="Arial"/>
                <a:cs typeface="Arial"/>
                <a:sym typeface="Arial"/>
              </a:rPr>
              <a:t>2025 legislation to begin career exploration in 5th grade and celebrate IRC attainment with high school diploma seals</a:t>
            </a:r>
            <a:endParaRPr sz="2000" b="0" i="1" u="none" strike="noStrike" cap="none" dirty="0">
              <a:solidFill>
                <a:schemeClr val="dk2"/>
              </a:solidFill>
              <a:latin typeface="Arial"/>
              <a:ea typeface="Arial"/>
              <a:cs typeface="Arial"/>
              <a:sym typeface="Arial"/>
            </a:endParaRPr>
          </a:p>
        </p:txBody>
      </p:sp>
      <p:sp>
        <p:nvSpPr>
          <p:cNvPr id="4" name="Title 3">
            <a:extLst>
              <a:ext uri="{FF2B5EF4-FFF2-40B4-BE49-F238E27FC236}">
                <a16:creationId xmlns:a16="http://schemas.microsoft.com/office/drawing/2014/main" id="{A1E2B57D-2D29-46E6-8441-B5E9BD70B6D7}"/>
              </a:ext>
            </a:extLst>
          </p:cNvPr>
          <p:cNvSpPr>
            <a:spLocks noGrp="1"/>
          </p:cNvSpPr>
          <p:nvPr>
            <p:ph type="title"/>
          </p:nvPr>
        </p:nvSpPr>
        <p:spPr>
          <a:xfrm>
            <a:off x="304680" y="268141"/>
            <a:ext cx="11049120" cy="729384"/>
          </a:xfrm>
        </p:spPr>
        <p:txBody>
          <a:bodyPr anchor="t">
            <a:normAutofit/>
          </a:bodyPr>
          <a:lstStyle/>
          <a:p>
            <a:r>
              <a:rPr lang="en-US" sz="3500" dirty="0">
                <a:solidFill>
                  <a:srgbClr val="03617A"/>
                </a:solidFill>
              </a:rPr>
              <a:t>Work-based learning is growing. </a:t>
            </a:r>
            <a:endParaRPr lang="en-US" sz="3500" dirty="0"/>
          </a:p>
        </p:txBody>
      </p:sp>
      <p:sp>
        <p:nvSpPr>
          <p:cNvPr id="12" name="Google Shape;209;g3bce07eba22_2_22">
            <a:extLst>
              <a:ext uri="{FF2B5EF4-FFF2-40B4-BE49-F238E27FC236}">
                <a16:creationId xmlns:a16="http://schemas.microsoft.com/office/drawing/2014/main" id="{4788203A-D09D-48B9-BB34-7F3B7B3DBAD9}"/>
              </a:ext>
            </a:extLst>
          </p:cNvPr>
          <p:cNvSpPr txBox="1">
            <a:spLocks noGrp="1"/>
          </p:cNvSpPr>
          <p:nvPr>
            <p:ph type="body" idx="1"/>
          </p:nvPr>
        </p:nvSpPr>
        <p:spPr>
          <a:xfrm>
            <a:off x="360100" y="860000"/>
            <a:ext cx="6417600" cy="2631300"/>
          </a:xfrm>
          <a:prstGeom prst="rect">
            <a:avLst/>
          </a:prstGeom>
          <a:noFill/>
          <a:ln>
            <a:noFill/>
          </a:ln>
        </p:spPr>
        <p:txBody>
          <a:bodyPr spcFirstLastPara="1" wrap="square" lIns="91425" tIns="45700" rIns="91425" bIns="45700" anchor="t" anchorCtr="0">
            <a:normAutofit/>
          </a:bodyPr>
          <a:lstStyle/>
          <a:p>
            <a:pPr marL="457200" marR="0" lvl="0" indent="-400050" algn="l" rtl="0">
              <a:lnSpc>
                <a:spcPct val="120000"/>
              </a:lnSpc>
              <a:spcBef>
                <a:spcPts val="0"/>
              </a:spcBef>
              <a:spcAft>
                <a:spcPts val="0"/>
              </a:spcAft>
              <a:buClr>
                <a:schemeClr val="dk2"/>
              </a:buClr>
              <a:buSzPts val="2700"/>
              <a:buChar char="●"/>
            </a:pPr>
            <a:r>
              <a:rPr lang="en-US" sz="2700" b="1" dirty="0">
                <a:solidFill>
                  <a:schemeClr val="accent1"/>
                </a:solidFill>
              </a:rPr>
              <a:t>45% of all high-school seniors</a:t>
            </a:r>
            <a:r>
              <a:rPr lang="en-US" sz="2700" dirty="0">
                <a:solidFill>
                  <a:schemeClr val="dk2"/>
                </a:solidFill>
              </a:rPr>
              <a:t>, or 15,154 students, attained a WBL experience – a </a:t>
            </a:r>
            <a:r>
              <a:rPr lang="en-US" sz="2700" b="1" dirty="0">
                <a:solidFill>
                  <a:schemeClr val="accent1"/>
                </a:solidFill>
              </a:rPr>
              <a:t>19.5 percentage point increase</a:t>
            </a:r>
            <a:r>
              <a:rPr lang="en-US" sz="2700" dirty="0"/>
              <a:t> </a:t>
            </a:r>
            <a:r>
              <a:rPr lang="en-US" sz="2700" dirty="0">
                <a:solidFill>
                  <a:schemeClr val="dk2"/>
                </a:solidFill>
              </a:rPr>
              <a:t>and a 76% rate of increase over two years.</a:t>
            </a:r>
            <a:endParaRPr sz="2700" dirty="0">
              <a:solidFill>
                <a:schemeClr val="dk2"/>
              </a:solidFill>
            </a:endParaRPr>
          </a:p>
        </p:txBody>
      </p:sp>
    </p:spTree>
    <p:extLst>
      <p:ext uri="{BB962C8B-B14F-4D97-AF65-F5344CB8AC3E}">
        <p14:creationId xmlns:p14="http://schemas.microsoft.com/office/powerpoint/2010/main" val="4168003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g3531fa52e5d_2_8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18" name="Google Shape;218;g3531fa52e5d_2_89"/>
          <p:cNvSpPr txBox="1">
            <a:spLocks noGrp="1"/>
          </p:cNvSpPr>
          <p:nvPr>
            <p:ph type="ctrTitle"/>
          </p:nvPr>
        </p:nvSpPr>
        <p:spPr>
          <a:xfrm>
            <a:off x="643200" y="1573475"/>
            <a:ext cx="10905600" cy="2921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6000"/>
              <a:buNone/>
            </a:pPr>
            <a:r>
              <a:rPr lang="en-US" sz="3200" b="0" dirty="0">
                <a:solidFill>
                  <a:schemeClr val="lt1"/>
                </a:solidFill>
              </a:rPr>
              <a:t>These remarkable results demonstrate the Department and Iowa’s districts and schools are </a:t>
            </a:r>
            <a:r>
              <a:rPr lang="en-US" sz="3200" dirty="0">
                <a:solidFill>
                  <a:schemeClr val="lt1"/>
                </a:solidFill>
              </a:rPr>
              <a:t>well-positioned </a:t>
            </a:r>
            <a:r>
              <a:rPr lang="en-US" sz="3200" b="0" dirty="0">
                <a:solidFill>
                  <a:schemeClr val="lt1"/>
                </a:solidFill>
              </a:rPr>
              <a:t>to employ the </a:t>
            </a:r>
            <a:r>
              <a:rPr lang="en-US" sz="3200" dirty="0">
                <a:solidFill>
                  <a:schemeClr val="lt1"/>
                </a:solidFill>
              </a:rPr>
              <a:t>improved flexibility</a:t>
            </a:r>
            <a:r>
              <a:rPr lang="en-US" sz="3200" b="0" dirty="0">
                <a:solidFill>
                  <a:schemeClr val="lt1"/>
                </a:solidFill>
              </a:rPr>
              <a:t> and </a:t>
            </a:r>
            <a:r>
              <a:rPr lang="en-US" sz="3200" dirty="0">
                <a:solidFill>
                  <a:schemeClr val="lt1"/>
                </a:solidFill>
              </a:rPr>
              <a:t>accountability </a:t>
            </a:r>
            <a:r>
              <a:rPr lang="en-US" sz="3200" b="0" dirty="0">
                <a:solidFill>
                  <a:schemeClr val="lt1"/>
                </a:solidFill>
              </a:rPr>
              <a:t>in our…</a:t>
            </a:r>
            <a:endParaRPr sz="600" b="0" dirty="0">
              <a:solidFill>
                <a:schemeClr val="dk1"/>
              </a:solidFill>
              <a:latin typeface="Calibri"/>
              <a:ea typeface="Calibri"/>
              <a:cs typeface="Calibri"/>
              <a:sym typeface="Calibri"/>
            </a:endParaRPr>
          </a:p>
          <a:p>
            <a:pPr marL="0" lvl="0" indent="0" algn="l" rtl="0">
              <a:lnSpc>
                <a:spcPct val="100000"/>
              </a:lnSpc>
              <a:spcBef>
                <a:spcPts val="800"/>
              </a:spcBef>
              <a:spcAft>
                <a:spcPts val="0"/>
              </a:spcAft>
              <a:buSzPts val="6000"/>
              <a:buNone/>
            </a:pPr>
            <a:endParaRPr sz="100" b="0" dirty="0">
              <a:solidFill>
                <a:schemeClr val="dk1"/>
              </a:solidFill>
              <a:latin typeface="Calibri"/>
              <a:ea typeface="Calibri"/>
              <a:cs typeface="Calibri"/>
              <a:sym typeface="Calibri"/>
            </a:endParaRPr>
          </a:p>
          <a:p>
            <a:pPr marL="0" lvl="0" indent="0" algn="ctr" rtl="0">
              <a:lnSpc>
                <a:spcPct val="100000"/>
              </a:lnSpc>
              <a:spcBef>
                <a:spcPts val="800"/>
              </a:spcBef>
              <a:spcAft>
                <a:spcPts val="800"/>
              </a:spcAft>
              <a:buSzPts val="6000"/>
              <a:buNone/>
            </a:pPr>
            <a:r>
              <a:rPr lang="en-US" dirty="0">
                <a:solidFill>
                  <a:schemeClr val="lt1"/>
                </a:solidFill>
              </a:rPr>
              <a:t>Unified Allocation Plan</a:t>
            </a:r>
            <a:endParaRPr sz="3100" dirty="0">
              <a:solidFill>
                <a:schemeClr val="lt1"/>
              </a:solidFill>
            </a:endParaRPr>
          </a:p>
        </p:txBody>
      </p:sp>
      <p:sp>
        <p:nvSpPr>
          <p:cNvPr id="219" name="Google Shape;219;g3531fa52e5d_2_89"/>
          <p:cNvSpPr txBox="1">
            <a:spLocks noGrp="1"/>
          </p:cNvSpPr>
          <p:nvPr>
            <p:ph type="sldNum" idx="12"/>
          </p:nvPr>
        </p:nvSpPr>
        <p:spPr>
          <a:xfrm>
            <a:off x="11709400" y="6526904"/>
            <a:ext cx="381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33419b8b78c_11_6"/>
          <p:cNvSpPr txBox="1"/>
          <p:nvPr/>
        </p:nvSpPr>
        <p:spPr>
          <a:xfrm>
            <a:off x="0" y="0"/>
            <a:ext cx="9494700" cy="552900"/>
          </a:xfrm>
          <a:prstGeom prst="rect">
            <a:avLst/>
          </a:prstGeom>
          <a:noFill/>
          <a:ln>
            <a:noFill/>
          </a:ln>
        </p:spPr>
        <p:txBody>
          <a:bodyPr spcFirstLastPara="1" wrap="square" lIns="68575" tIns="34275" rIns="68575" bIns="34275" anchor="ctr" anchorCtr="0">
            <a:normAutofit fontScale="62500" lnSpcReduction="20000"/>
          </a:bodyPr>
          <a:lstStyle/>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r>
              <a:rPr lang="en-US" sz="2615" b="1" i="0" u="none" strike="noStrike" cap="none">
                <a:solidFill>
                  <a:srgbClr val="FFFFFF"/>
                </a:solidFill>
                <a:latin typeface="Arial"/>
                <a:ea typeface="Arial"/>
                <a:cs typeface="Arial"/>
                <a:sym typeface="Arial"/>
              </a:rPr>
              <a:t>  Ensuring Effective, Efficient Operations to Best Serve Iowans</a:t>
            </a:r>
            <a:endParaRPr sz="1948"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p:txBody>
      </p:sp>
      <p:sp>
        <p:nvSpPr>
          <p:cNvPr id="3" name="Title 2">
            <a:extLst>
              <a:ext uri="{FF2B5EF4-FFF2-40B4-BE49-F238E27FC236}">
                <a16:creationId xmlns:a16="http://schemas.microsoft.com/office/drawing/2014/main" id="{4BC77813-0557-4C8B-95B4-E8146F948B6A}"/>
              </a:ext>
            </a:extLst>
          </p:cNvPr>
          <p:cNvSpPr>
            <a:spLocks noGrp="1"/>
          </p:cNvSpPr>
          <p:nvPr>
            <p:ph type="title"/>
          </p:nvPr>
        </p:nvSpPr>
        <p:spPr>
          <a:xfrm>
            <a:off x="309900" y="309705"/>
            <a:ext cx="11043900" cy="989615"/>
          </a:xfrm>
        </p:spPr>
        <p:txBody>
          <a:bodyPr anchor="t">
            <a:normAutofit fontScale="90000"/>
          </a:bodyPr>
          <a:lstStyle/>
          <a:p>
            <a:r>
              <a:rPr lang="en-US" sz="3300" b="0" dirty="0">
                <a:solidFill>
                  <a:schemeClr val="accent1"/>
                </a:solidFill>
              </a:rPr>
              <a:t>Informed by </a:t>
            </a:r>
            <a:r>
              <a:rPr lang="en-US" sz="3300" dirty="0">
                <a:solidFill>
                  <a:schemeClr val="accent1"/>
                </a:solidFill>
              </a:rPr>
              <a:t>robust stakeholder feedback </a:t>
            </a:r>
            <a:r>
              <a:rPr lang="en-US" sz="3300" b="0" dirty="0">
                <a:solidFill>
                  <a:schemeClr val="accent1"/>
                </a:solidFill>
              </a:rPr>
              <a:t>and</a:t>
            </a:r>
            <a:r>
              <a:rPr lang="en-US" sz="3300" dirty="0">
                <a:solidFill>
                  <a:schemeClr val="accent1"/>
                </a:solidFill>
              </a:rPr>
              <a:t> ongoing consultation</a:t>
            </a:r>
            <a:r>
              <a:rPr lang="en-US" sz="3300" b="0" dirty="0">
                <a:solidFill>
                  <a:schemeClr val="accent1"/>
                </a:solidFill>
              </a:rPr>
              <a:t>, our Unified Allocation Plan empowers Iowa to:</a:t>
            </a:r>
            <a:br>
              <a:rPr lang="en-US" b="0" dirty="0">
                <a:solidFill>
                  <a:srgbClr val="03617A"/>
                </a:solidFill>
              </a:rPr>
            </a:br>
            <a:endParaRPr lang="en-US" dirty="0"/>
          </a:p>
        </p:txBody>
      </p:sp>
      <p:sp>
        <p:nvSpPr>
          <p:cNvPr id="229" name="Google Shape;229;g33419b8b78c_11_6"/>
          <p:cNvSpPr txBox="1">
            <a:spLocks noGrp="1"/>
          </p:cNvSpPr>
          <p:nvPr>
            <p:ph type="sldNum" idx="12"/>
          </p:nvPr>
        </p:nvSpPr>
        <p:spPr/>
        <p:txBody>
          <a:bodyPr/>
          <a:lstStyle/>
          <a:p>
            <a:pPr lvl="0"/>
            <a:fld id="{00000000-1234-1234-1234-123412341234}" type="slidenum">
              <a:rPr lang="en-US" smtClean="0"/>
              <a:pPr lvl="0"/>
              <a:t>15</a:t>
            </a:fld>
            <a:endParaRPr lang="en-US"/>
          </a:p>
        </p:txBody>
      </p:sp>
      <p:pic>
        <p:nvPicPr>
          <p:cNvPr id="230" name="Google Shape;230;g33419b8b78c_11_6">
            <a:extLst>
              <a:ext uri="{C183D7F6-B498-43B3-948B-1728B52AA6E4}">
                <adec:decorative xmlns:adec="http://schemas.microsoft.com/office/drawing/2017/decorative" val="1"/>
              </a:ext>
            </a:extLst>
          </p:cNvPr>
          <p:cNvPicPr preferRelativeResize="0"/>
          <p:nvPr/>
        </p:nvPicPr>
        <p:blipFill rotWithShape="1">
          <a:blip r:embed="rId3">
            <a:alphaModFix/>
          </a:blip>
          <a:srcRect l="2689" r="-2689"/>
          <a:stretch/>
        </p:blipFill>
        <p:spPr>
          <a:xfrm>
            <a:off x="6518691" y="1473350"/>
            <a:ext cx="5820442" cy="4362474"/>
          </a:xfrm>
          <a:prstGeom prst="rect">
            <a:avLst/>
          </a:prstGeom>
          <a:noFill/>
          <a:ln>
            <a:noFill/>
          </a:ln>
        </p:spPr>
      </p:pic>
      <p:sp>
        <p:nvSpPr>
          <p:cNvPr id="10" name="Google Shape;227;g33419b8b78c_11_6">
            <a:extLst>
              <a:ext uri="{FF2B5EF4-FFF2-40B4-BE49-F238E27FC236}">
                <a16:creationId xmlns:a16="http://schemas.microsoft.com/office/drawing/2014/main" id="{FB3AD9CF-73C2-4ADF-BBE1-8B9C28B42E21}"/>
              </a:ext>
            </a:extLst>
          </p:cNvPr>
          <p:cNvSpPr txBox="1"/>
          <p:nvPr/>
        </p:nvSpPr>
        <p:spPr>
          <a:xfrm>
            <a:off x="254480" y="1307090"/>
            <a:ext cx="6118611" cy="480128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endParaRPr sz="1000" b="0" i="0" u="none" strike="noStrike" cap="none" dirty="0">
              <a:solidFill>
                <a:schemeClr val="dk2"/>
              </a:solidFill>
              <a:latin typeface="Arial"/>
              <a:ea typeface="Arial"/>
              <a:cs typeface="Arial"/>
              <a:sym typeface="Arial"/>
            </a:endParaRPr>
          </a:p>
          <a:p>
            <a:pPr marL="457200" marR="0" lvl="0" indent="-387350" algn="l" rtl="0">
              <a:lnSpc>
                <a:spcPct val="100000"/>
              </a:lnSpc>
              <a:spcBef>
                <a:spcPts val="0"/>
              </a:spcBef>
              <a:spcAft>
                <a:spcPts val="0"/>
              </a:spcAft>
              <a:buClr>
                <a:schemeClr val="dk2"/>
              </a:buClr>
              <a:buSzPts val="2500"/>
              <a:buFont typeface="Arial"/>
              <a:buChar char="●"/>
            </a:pPr>
            <a:r>
              <a:rPr lang="en-US" sz="2500" b="0" i="0" u="none" strike="noStrike" cap="none" dirty="0">
                <a:solidFill>
                  <a:schemeClr val="dk2"/>
                </a:solidFill>
                <a:latin typeface="Arial"/>
                <a:ea typeface="Arial"/>
                <a:cs typeface="Arial"/>
                <a:sym typeface="Arial"/>
              </a:rPr>
              <a:t>Align ESEA programs to Iowa’s </a:t>
            </a:r>
            <a:r>
              <a:rPr lang="en-US" sz="2500" b="1" i="0" u="none" strike="noStrike" cap="none" dirty="0">
                <a:solidFill>
                  <a:srgbClr val="03617A"/>
                </a:solidFill>
                <a:latin typeface="Arial"/>
                <a:ea typeface="Arial"/>
                <a:cs typeface="Arial"/>
                <a:sym typeface="Arial"/>
              </a:rPr>
              <a:t>state and local education priorities</a:t>
            </a:r>
            <a:endParaRPr sz="2500" b="0" i="0" u="none" strike="noStrike" cap="none" dirty="0">
              <a:solidFill>
                <a:schemeClr val="dk2"/>
              </a:solidFill>
              <a:latin typeface="Arial"/>
              <a:ea typeface="Arial"/>
              <a:cs typeface="Arial"/>
              <a:sym typeface="Arial"/>
            </a:endParaRPr>
          </a:p>
          <a:p>
            <a:pPr marL="457200" marR="0" lvl="0" indent="-387350" algn="l" rtl="0">
              <a:lnSpc>
                <a:spcPct val="100000"/>
              </a:lnSpc>
              <a:spcBef>
                <a:spcPts val="1200"/>
              </a:spcBef>
              <a:spcAft>
                <a:spcPts val="0"/>
              </a:spcAft>
              <a:buClr>
                <a:schemeClr val="dk2"/>
              </a:buClr>
              <a:buSzPts val="2500"/>
              <a:buFont typeface="Arial"/>
              <a:buChar char="●"/>
            </a:pPr>
            <a:r>
              <a:rPr lang="en-US" sz="2500" b="0" i="0" u="none" strike="noStrike" cap="none" dirty="0">
                <a:solidFill>
                  <a:schemeClr val="dk2"/>
                </a:solidFill>
                <a:latin typeface="Arial"/>
                <a:ea typeface="Arial"/>
                <a:cs typeface="Arial"/>
                <a:sym typeface="Arial"/>
              </a:rPr>
              <a:t>Redirect federal resources from </a:t>
            </a:r>
            <a:r>
              <a:rPr lang="en-US" sz="2500" b="1" i="0" u="none" strike="noStrike" cap="none" dirty="0">
                <a:solidFill>
                  <a:srgbClr val="03617A"/>
                </a:solidFill>
                <a:latin typeface="Arial"/>
                <a:ea typeface="Arial"/>
                <a:cs typeface="Arial"/>
                <a:sym typeface="Arial"/>
              </a:rPr>
              <a:t>compliance to the classroom</a:t>
            </a:r>
            <a:endParaRPr sz="2500" b="1" i="0" u="none" strike="noStrike" cap="none" dirty="0">
              <a:solidFill>
                <a:srgbClr val="03617A"/>
              </a:solidFill>
              <a:latin typeface="Arial"/>
              <a:ea typeface="Arial"/>
              <a:cs typeface="Arial"/>
              <a:sym typeface="Arial"/>
            </a:endParaRPr>
          </a:p>
          <a:p>
            <a:pPr marL="457200" marR="0" lvl="0" indent="-387350" algn="l" rtl="0">
              <a:lnSpc>
                <a:spcPct val="100000"/>
              </a:lnSpc>
              <a:spcBef>
                <a:spcPts val="1200"/>
              </a:spcBef>
              <a:spcAft>
                <a:spcPts val="0"/>
              </a:spcAft>
              <a:buClr>
                <a:schemeClr val="dk2"/>
              </a:buClr>
              <a:buSzPts val="2500"/>
              <a:buFont typeface="Arial"/>
              <a:buChar char="●"/>
            </a:pPr>
            <a:r>
              <a:rPr lang="en-US" sz="2500" b="0" i="0" u="none" strike="noStrike" cap="none" dirty="0">
                <a:solidFill>
                  <a:schemeClr val="dk2"/>
                </a:solidFill>
                <a:latin typeface="Arial"/>
                <a:ea typeface="Arial"/>
                <a:cs typeface="Arial"/>
                <a:sym typeface="Arial"/>
              </a:rPr>
              <a:t>Bolster </a:t>
            </a:r>
            <a:r>
              <a:rPr lang="en-US" sz="2500" b="1" i="0" u="none" strike="noStrike" cap="none" dirty="0">
                <a:solidFill>
                  <a:srgbClr val="03617A"/>
                </a:solidFill>
                <a:latin typeface="Arial"/>
                <a:ea typeface="Arial"/>
                <a:cs typeface="Arial"/>
                <a:sym typeface="Arial"/>
              </a:rPr>
              <a:t>school improvement efforts</a:t>
            </a:r>
            <a:r>
              <a:rPr lang="en-US" sz="2500" b="0" i="0" u="none" strike="noStrike" cap="none" dirty="0">
                <a:solidFill>
                  <a:schemeClr val="dk2"/>
                </a:solidFill>
                <a:latin typeface="Arial"/>
                <a:ea typeface="Arial"/>
                <a:cs typeface="Arial"/>
                <a:sym typeface="Arial"/>
              </a:rPr>
              <a:t> informed by </a:t>
            </a:r>
            <a:r>
              <a:rPr lang="en-US" sz="2500" b="1" i="0" u="none" strike="noStrike" cap="none" dirty="0">
                <a:solidFill>
                  <a:srgbClr val="03617A"/>
                </a:solidFill>
                <a:latin typeface="Arial"/>
                <a:ea typeface="Arial"/>
                <a:cs typeface="Arial"/>
                <a:sym typeface="Arial"/>
              </a:rPr>
              <a:t>accountability and assessment </a:t>
            </a:r>
            <a:endParaRPr sz="2500" b="0" i="0" u="none" strike="noStrike" cap="none" dirty="0">
              <a:solidFill>
                <a:schemeClr val="dk2"/>
              </a:solidFill>
              <a:latin typeface="Arial"/>
              <a:ea typeface="Arial"/>
              <a:cs typeface="Arial"/>
              <a:sym typeface="Arial"/>
            </a:endParaRPr>
          </a:p>
          <a:p>
            <a:pPr marL="457200" marR="0" lvl="0" indent="-387350" algn="l" rtl="0">
              <a:lnSpc>
                <a:spcPct val="100000"/>
              </a:lnSpc>
              <a:spcBef>
                <a:spcPts val="1200"/>
              </a:spcBef>
              <a:spcAft>
                <a:spcPts val="1200"/>
              </a:spcAft>
              <a:buClr>
                <a:schemeClr val="dk2"/>
              </a:buClr>
              <a:buSzPts val="2500"/>
              <a:buFont typeface="Arial"/>
              <a:buChar char="●"/>
            </a:pPr>
            <a:r>
              <a:rPr lang="en-US" sz="2500" b="0" i="0" u="none" strike="noStrike" cap="none" dirty="0">
                <a:solidFill>
                  <a:schemeClr val="dk2"/>
                </a:solidFill>
                <a:latin typeface="Arial"/>
                <a:ea typeface="Arial"/>
                <a:cs typeface="Arial"/>
                <a:sym typeface="Arial"/>
              </a:rPr>
              <a:t>Support school districts’ focus on best serving </a:t>
            </a:r>
            <a:r>
              <a:rPr lang="en-US" sz="2500" b="1" i="0" u="none" strike="noStrike" cap="none" dirty="0">
                <a:solidFill>
                  <a:srgbClr val="03617A"/>
                </a:solidFill>
                <a:latin typeface="Arial"/>
                <a:ea typeface="Arial"/>
                <a:cs typeface="Arial"/>
                <a:sym typeface="Arial"/>
              </a:rPr>
              <a:t>students most in need of support </a:t>
            </a:r>
            <a:endParaRPr sz="2500" b="0" i="0" u="none" strike="noStrike" cap="none" dirty="0">
              <a:solidFill>
                <a:schemeClr val="dk2"/>
              </a:solidFill>
              <a:latin typeface="Arial"/>
              <a:ea typeface="Arial"/>
              <a:cs typeface="Arial"/>
              <a:sym typeface="Arial"/>
            </a:endParaRPr>
          </a:p>
        </p:txBody>
      </p:sp>
    </p:spTree>
    <p:extLst>
      <p:ext uri="{BB962C8B-B14F-4D97-AF65-F5344CB8AC3E}">
        <p14:creationId xmlns:p14="http://schemas.microsoft.com/office/powerpoint/2010/main" val="2219823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3bce07eba22_4_11"/>
          <p:cNvSpPr txBox="1">
            <a:spLocks noGrp="1"/>
          </p:cNvSpPr>
          <p:nvPr>
            <p:ph type="sldNum" idx="12"/>
          </p:nvPr>
        </p:nvSpPr>
        <p:spPr>
          <a:xfrm>
            <a:off x="11709400" y="6526904"/>
            <a:ext cx="381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pic>
        <p:nvPicPr>
          <p:cNvPr id="237" name="Google Shape;237;g3bce07eba22_4_11" title="Iowa’s Unified Allocation Plan receives first-in-the-nation federal approval">
            <a:hlinkClick r:id="rId3"/>
          </p:cNvPr>
          <p:cNvPicPr preferRelativeResize="0"/>
          <p:nvPr/>
        </p:nvPicPr>
        <p:blipFill rotWithShape="1">
          <a:blip r:embed="rId4">
            <a:alphaModFix/>
          </a:blip>
          <a:srcRect/>
          <a:stretch/>
        </p:blipFill>
        <p:spPr>
          <a:xfrm>
            <a:off x="230514" y="-29813"/>
            <a:ext cx="11712850" cy="65884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3bce07eba22_4_53"/>
          <p:cNvSpPr txBox="1"/>
          <p:nvPr/>
        </p:nvSpPr>
        <p:spPr>
          <a:xfrm>
            <a:off x="0" y="0"/>
            <a:ext cx="9494700" cy="552900"/>
          </a:xfrm>
          <a:prstGeom prst="rect">
            <a:avLst/>
          </a:prstGeom>
          <a:noFill/>
          <a:ln>
            <a:noFill/>
          </a:ln>
        </p:spPr>
        <p:txBody>
          <a:bodyPr spcFirstLastPara="1" wrap="square" lIns="68575" tIns="34275" rIns="68575" bIns="34275" anchor="ctr" anchorCtr="0">
            <a:normAutofit fontScale="62500" lnSpcReduction="20000"/>
          </a:bodyPr>
          <a:lstStyle/>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r>
              <a:rPr lang="en-US" sz="2615" b="1" i="0" u="none" strike="noStrike" cap="none">
                <a:solidFill>
                  <a:srgbClr val="FFFFFF"/>
                </a:solidFill>
                <a:latin typeface="Arial"/>
                <a:ea typeface="Arial"/>
                <a:cs typeface="Arial"/>
                <a:sym typeface="Arial"/>
              </a:rPr>
              <a:t>  Ensuring Effective, Efficient Operations to Best Serve Iowans</a:t>
            </a:r>
            <a:endParaRPr sz="1948"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p:txBody>
      </p:sp>
      <p:sp>
        <p:nvSpPr>
          <p:cNvPr id="245" name="Google Shape;245;g3bce07eba22_4_53"/>
          <p:cNvSpPr txBox="1"/>
          <p:nvPr/>
        </p:nvSpPr>
        <p:spPr>
          <a:xfrm>
            <a:off x="254480" y="648671"/>
            <a:ext cx="11562900" cy="5973913"/>
          </a:xfrm>
          <a:prstGeom prst="rect">
            <a:avLst/>
          </a:prstGeom>
          <a:noFill/>
          <a:ln>
            <a:noFill/>
          </a:ln>
        </p:spPr>
        <p:txBody>
          <a:bodyPr spcFirstLastPara="1" wrap="square" lIns="91425" tIns="91425" rIns="91425" bIns="91425" anchor="t" anchorCtr="0">
            <a:spAutoFit/>
          </a:bodyPr>
          <a:lstStyle/>
          <a:p>
            <a:pPr marL="457200" marR="0" lvl="0" indent="-330200" algn="l" rtl="0">
              <a:lnSpc>
                <a:spcPct val="115000"/>
              </a:lnSpc>
              <a:spcBef>
                <a:spcPts val="1200"/>
              </a:spcBef>
              <a:spcAft>
                <a:spcPts val="0"/>
              </a:spcAft>
              <a:buClr>
                <a:srgbClr val="000000"/>
              </a:buClr>
              <a:buSzPts val="1600"/>
              <a:buFont typeface="Arial"/>
              <a:buChar char="●"/>
            </a:pPr>
            <a:r>
              <a:rPr lang="en-US" sz="1600" b="1" i="0" u="none" strike="noStrike" cap="none" dirty="0">
                <a:solidFill>
                  <a:schemeClr val="accent1"/>
                </a:solidFill>
                <a:latin typeface="Arial"/>
                <a:ea typeface="Arial"/>
                <a:cs typeface="Arial"/>
                <a:sym typeface="Arial"/>
              </a:rPr>
              <a:t>Ankeny Community School District Superintendent Erick Pruitt: </a:t>
            </a:r>
            <a:r>
              <a:rPr lang="en-US" sz="1600" b="0" i="1" u="none" strike="noStrike" cap="none" dirty="0">
                <a:solidFill>
                  <a:srgbClr val="262828"/>
                </a:solidFill>
                <a:latin typeface="Arial"/>
                <a:ea typeface="Arial"/>
                <a:cs typeface="Arial"/>
                <a:sym typeface="Arial"/>
              </a:rPr>
              <a:t>“Local school boards and district leaders know best how to meet the needs of their students and communities. Reducing unnecessary administrative burden and allowing local governance to guide decisions around how funds are spent can support more responsive and effective educational programs…”</a:t>
            </a:r>
            <a:endParaRPr sz="1600" b="0" i="1" u="none" strike="noStrike" cap="none" dirty="0">
              <a:solidFill>
                <a:srgbClr val="262828"/>
              </a:solidFill>
              <a:latin typeface="Arial"/>
              <a:ea typeface="Arial"/>
              <a:cs typeface="Arial"/>
              <a:sym typeface="Arial"/>
            </a:endParaRPr>
          </a:p>
          <a:p>
            <a:pPr marL="457200" marR="0" lvl="0" indent="-330200" algn="l" rtl="0">
              <a:lnSpc>
                <a:spcPct val="115000"/>
              </a:lnSpc>
              <a:spcBef>
                <a:spcPts val="1000"/>
              </a:spcBef>
              <a:spcAft>
                <a:spcPts val="0"/>
              </a:spcAft>
              <a:buClr>
                <a:srgbClr val="000000"/>
              </a:buClr>
              <a:buSzPts val="1600"/>
              <a:buFont typeface="Arial"/>
              <a:buChar char="●"/>
            </a:pPr>
            <a:r>
              <a:rPr lang="en-US" sz="1600" b="1" i="0" u="none" strike="noStrike" cap="none" dirty="0">
                <a:solidFill>
                  <a:schemeClr val="accent1"/>
                </a:solidFill>
                <a:latin typeface="Arial"/>
                <a:ea typeface="Arial"/>
                <a:cs typeface="Arial"/>
                <a:sym typeface="Arial"/>
              </a:rPr>
              <a:t>Davenport Community School District Superintendent TJ Schneckloth:</a:t>
            </a:r>
            <a:r>
              <a:rPr lang="en-US" sz="1600" b="0" i="0" u="none" strike="noStrike" cap="none" dirty="0">
                <a:solidFill>
                  <a:srgbClr val="262828"/>
                </a:solidFill>
                <a:latin typeface="Arial"/>
                <a:ea typeface="Arial"/>
                <a:cs typeface="Arial"/>
                <a:sym typeface="Arial"/>
              </a:rPr>
              <a:t> </a:t>
            </a:r>
            <a:r>
              <a:rPr lang="en-US" sz="1600" b="0" i="1" u="none" strike="noStrike" cap="none" dirty="0">
                <a:solidFill>
                  <a:srgbClr val="262828"/>
                </a:solidFill>
                <a:latin typeface="Arial"/>
                <a:ea typeface="Arial"/>
                <a:cs typeface="Arial"/>
                <a:sym typeface="Arial"/>
              </a:rPr>
              <a:t>“... New consolidated applications will help districts improve outcomes for students and better target resources to the areas of greatest need by breaking down silos.”</a:t>
            </a:r>
            <a:endParaRPr sz="1600" b="0" i="1" u="none" strike="noStrike" cap="none" dirty="0">
              <a:solidFill>
                <a:srgbClr val="262828"/>
              </a:solidFill>
              <a:latin typeface="Arial"/>
              <a:ea typeface="Arial"/>
              <a:cs typeface="Arial"/>
              <a:sym typeface="Arial"/>
            </a:endParaRPr>
          </a:p>
          <a:p>
            <a:pPr marL="457200" marR="0" lvl="0" indent="-330200" algn="l" rtl="0">
              <a:lnSpc>
                <a:spcPct val="115000"/>
              </a:lnSpc>
              <a:spcBef>
                <a:spcPts val="1000"/>
              </a:spcBef>
              <a:spcAft>
                <a:spcPts val="0"/>
              </a:spcAft>
              <a:buClr>
                <a:srgbClr val="000000"/>
              </a:buClr>
              <a:buSzPts val="1600"/>
              <a:buFont typeface="Arial"/>
              <a:buChar char="●"/>
            </a:pPr>
            <a:r>
              <a:rPr lang="en-US" sz="1600" b="1" i="0" u="none" strike="noStrike" cap="none" dirty="0">
                <a:solidFill>
                  <a:schemeClr val="accent1"/>
                </a:solidFill>
                <a:latin typeface="Arial"/>
                <a:ea typeface="Arial"/>
                <a:cs typeface="Arial"/>
                <a:sym typeface="Arial"/>
              </a:rPr>
              <a:t>College Community School District Superintendent Doug Wheeler: </a:t>
            </a:r>
            <a:r>
              <a:rPr lang="en-US" sz="1600" b="1" i="1" u="none" strike="noStrike" cap="none" dirty="0">
                <a:solidFill>
                  <a:srgbClr val="262828"/>
                </a:solidFill>
                <a:latin typeface="Arial"/>
                <a:ea typeface="Arial"/>
                <a:cs typeface="Arial"/>
                <a:sym typeface="Arial"/>
              </a:rPr>
              <a:t>“</a:t>
            </a:r>
            <a:r>
              <a:rPr lang="en-US" sz="1600" b="0" i="1" u="none" strike="noStrike" cap="none" dirty="0">
                <a:solidFill>
                  <a:srgbClr val="262828"/>
                </a:solidFill>
                <a:latin typeface="Arial"/>
                <a:ea typeface="Arial"/>
                <a:cs typeface="Arial"/>
                <a:sym typeface="Arial"/>
              </a:rPr>
              <a:t>Just as Iowa educators personalize instruction for every student, the UAP provides districts with the autonomy to do the same. This plan aims to transform vital federal funding into a strategic tool rather than a one-size fits all approach, allowing Districts to prioritize on their local context through flexibility and adjusting focus through streamlined reporting.”</a:t>
            </a:r>
            <a:endParaRPr sz="1600" b="0" i="1" u="none" strike="noStrike" cap="none" dirty="0">
              <a:solidFill>
                <a:srgbClr val="262828"/>
              </a:solidFill>
              <a:latin typeface="Arial"/>
              <a:ea typeface="Arial"/>
              <a:cs typeface="Arial"/>
              <a:sym typeface="Arial"/>
            </a:endParaRPr>
          </a:p>
          <a:p>
            <a:pPr marL="457200" marR="0" lvl="0" indent="-330200" algn="l" rtl="0">
              <a:lnSpc>
                <a:spcPct val="115000"/>
              </a:lnSpc>
              <a:spcBef>
                <a:spcPts val="1000"/>
              </a:spcBef>
              <a:spcAft>
                <a:spcPts val="0"/>
              </a:spcAft>
              <a:buClr>
                <a:srgbClr val="000000"/>
              </a:buClr>
              <a:buSzPts val="1600"/>
              <a:buFont typeface="Arial"/>
              <a:buChar char="●"/>
            </a:pPr>
            <a:r>
              <a:rPr lang="en-US" sz="1600" b="1" i="0" u="none" strike="noStrike" cap="none" dirty="0">
                <a:solidFill>
                  <a:schemeClr val="accent1"/>
                </a:solidFill>
                <a:latin typeface="Arial"/>
                <a:ea typeface="Arial"/>
                <a:cs typeface="Arial"/>
                <a:sym typeface="Arial"/>
              </a:rPr>
              <a:t>UEN Executive Director, RSAI Professional Advocate, and ISFIS Partner Margaret Buckton:</a:t>
            </a:r>
            <a:r>
              <a:rPr lang="en-US" sz="1600" b="1" i="1" u="none" strike="noStrike" cap="none" dirty="0">
                <a:solidFill>
                  <a:schemeClr val="accent1"/>
                </a:solidFill>
                <a:latin typeface="Arial"/>
                <a:ea typeface="Arial"/>
                <a:cs typeface="Arial"/>
                <a:sym typeface="Arial"/>
              </a:rPr>
              <a:t> </a:t>
            </a:r>
            <a:r>
              <a:rPr lang="en-US" sz="1600" b="0" i="1" u="none" strike="noStrike" cap="none" dirty="0">
                <a:solidFill>
                  <a:schemeClr val="dk1"/>
                </a:solidFill>
                <a:latin typeface="Arial"/>
                <a:ea typeface="Arial"/>
                <a:cs typeface="Arial"/>
                <a:sym typeface="Arial"/>
              </a:rPr>
              <a:t>“Both rural and urban schools benefit from Iowa’s new Uniform Allocation Plan; relieved of excessive regulation, staff time and energy are freed up to refocus on students…..The Urban Education Network and the Rural School Advocates of Iowa appreciate the extraordinary work of the Iowa Department of Education staff and Director Snow in proposing the Plan, the U.S. Department of Education support and Gov. Reynolds’ passion for reducing regulation and trusting local leaders to know best what students need.”</a:t>
            </a:r>
            <a:endParaRPr sz="1600" b="1" i="1" u="none" strike="noStrike" cap="none" dirty="0">
              <a:solidFill>
                <a:srgbClr val="222222"/>
              </a:solidFill>
              <a:highlight>
                <a:srgbClr val="00FF00"/>
              </a:highlight>
              <a:latin typeface="Arial"/>
              <a:ea typeface="Arial"/>
              <a:cs typeface="Arial"/>
              <a:sym typeface="Arial"/>
            </a:endParaRPr>
          </a:p>
          <a:p>
            <a:pPr marL="457200" marR="0" lvl="0" indent="-330200" algn="l" rtl="0">
              <a:lnSpc>
                <a:spcPct val="115000"/>
              </a:lnSpc>
              <a:spcBef>
                <a:spcPts val="1200"/>
              </a:spcBef>
              <a:spcAft>
                <a:spcPts val="0"/>
              </a:spcAft>
              <a:buClr>
                <a:srgbClr val="000000"/>
              </a:buClr>
              <a:buSzPts val="1600"/>
              <a:buFont typeface="Arial"/>
              <a:buChar char="●"/>
            </a:pPr>
            <a:r>
              <a:rPr lang="en-US" sz="1600" b="1" i="0" u="none" strike="noStrike" cap="none" dirty="0">
                <a:solidFill>
                  <a:schemeClr val="accent1"/>
                </a:solidFill>
                <a:latin typeface="Arial"/>
                <a:ea typeface="Arial"/>
                <a:cs typeface="Arial"/>
                <a:sym typeface="Arial"/>
              </a:rPr>
              <a:t>Community Colleges For Iowa:</a:t>
            </a:r>
            <a:r>
              <a:rPr lang="en-US" sz="1600" b="0" i="1" u="none" strike="noStrike" cap="none" dirty="0">
                <a:solidFill>
                  <a:srgbClr val="262828"/>
                </a:solidFill>
                <a:latin typeface="Arial"/>
                <a:ea typeface="Arial"/>
                <a:cs typeface="Arial"/>
                <a:sym typeface="Arial"/>
              </a:rPr>
              <a:t> “Today, the U.S. Department of Education (ED) approved Iowa’s Returning Education to the States Waiver, empowering state education officials to have more discretion over their federal education dollars.”</a:t>
            </a:r>
            <a:endParaRPr sz="1600" b="0" i="1" u="none" strike="noStrike" cap="none" dirty="0">
              <a:solidFill>
                <a:srgbClr val="262828"/>
              </a:solidFill>
              <a:latin typeface="Arial"/>
              <a:ea typeface="Arial"/>
              <a:cs typeface="Arial"/>
              <a:sym typeface="Arial"/>
            </a:endParaRPr>
          </a:p>
        </p:txBody>
      </p:sp>
      <p:sp>
        <p:nvSpPr>
          <p:cNvPr id="3" name="Title 2">
            <a:extLst>
              <a:ext uri="{FF2B5EF4-FFF2-40B4-BE49-F238E27FC236}">
                <a16:creationId xmlns:a16="http://schemas.microsoft.com/office/drawing/2014/main" id="{AC7C116A-230D-4DED-8DBE-D5FD4B6DE57E}"/>
              </a:ext>
            </a:extLst>
          </p:cNvPr>
          <p:cNvSpPr>
            <a:spLocks noGrp="1"/>
          </p:cNvSpPr>
          <p:nvPr>
            <p:ph type="title"/>
          </p:nvPr>
        </p:nvSpPr>
        <p:spPr>
          <a:xfrm>
            <a:off x="319200" y="166409"/>
            <a:ext cx="10515600" cy="574075"/>
          </a:xfrm>
        </p:spPr>
        <p:txBody>
          <a:bodyPr anchor="t">
            <a:normAutofit fontScale="90000"/>
          </a:bodyPr>
          <a:lstStyle/>
          <a:p>
            <a:r>
              <a:rPr lang="en-US" sz="4000" dirty="0">
                <a:solidFill>
                  <a:schemeClr val="accent1"/>
                </a:solidFill>
              </a:rPr>
              <a:t>What they are saying in Iowa</a:t>
            </a:r>
            <a:r>
              <a:rPr lang="en-US" sz="3600" dirty="0">
                <a:solidFill>
                  <a:schemeClr val="accent1"/>
                </a:solidFill>
              </a:rPr>
              <a:t>…</a:t>
            </a:r>
          </a:p>
        </p:txBody>
      </p:sp>
      <p:sp>
        <p:nvSpPr>
          <p:cNvPr id="247" name="Google Shape;247;g3bce07eba22_4_53"/>
          <p:cNvSpPr txBox="1">
            <a:spLocks noGrp="1"/>
          </p:cNvSpPr>
          <p:nvPr>
            <p:ph type="sldNum" idx="12"/>
          </p:nvPr>
        </p:nvSpPr>
        <p:spPr/>
        <p:txBody>
          <a:bodyPr/>
          <a:lstStyle/>
          <a:p>
            <a:pPr lvl="0"/>
            <a:fld id="{00000000-1234-1234-1234-123412341234}" type="slidenum">
              <a:rPr lang="en-US" smtClean="0"/>
              <a:pPr lvl="0"/>
              <a:t>17</a:t>
            </a:fld>
            <a:endParaRPr lang="en-US"/>
          </a:p>
        </p:txBody>
      </p:sp>
    </p:spTree>
    <p:extLst>
      <p:ext uri="{BB962C8B-B14F-4D97-AF65-F5344CB8AC3E}">
        <p14:creationId xmlns:p14="http://schemas.microsoft.com/office/powerpoint/2010/main" val="2583792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3bce07eba22_4_53"/>
          <p:cNvSpPr txBox="1"/>
          <p:nvPr/>
        </p:nvSpPr>
        <p:spPr>
          <a:xfrm>
            <a:off x="0" y="0"/>
            <a:ext cx="9494700" cy="552900"/>
          </a:xfrm>
          <a:prstGeom prst="rect">
            <a:avLst/>
          </a:prstGeom>
          <a:noFill/>
          <a:ln>
            <a:noFill/>
          </a:ln>
        </p:spPr>
        <p:txBody>
          <a:bodyPr spcFirstLastPara="1" wrap="square" lIns="68575" tIns="34275" rIns="68575" bIns="34275" anchor="ctr" anchorCtr="0">
            <a:normAutofit fontScale="62500" lnSpcReduction="20000"/>
          </a:bodyPr>
          <a:lstStyle/>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r>
              <a:rPr lang="en-US" sz="2615" b="1" i="0" u="none" strike="noStrike" cap="none">
                <a:solidFill>
                  <a:srgbClr val="FFFFFF"/>
                </a:solidFill>
                <a:latin typeface="Arial"/>
                <a:ea typeface="Arial"/>
                <a:cs typeface="Arial"/>
                <a:sym typeface="Arial"/>
              </a:rPr>
              <a:t>  Ensuring Effective, Efficient Operations to Best Serve Iowans</a:t>
            </a:r>
            <a:endParaRPr sz="1948"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p:txBody>
      </p:sp>
      <p:sp>
        <p:nvSpPr>
          <p:cNvPr id="3" name="Title 2">
            <a:extLst>
              <a:ext uri="{FF2B5EF4-FFF2-40B4-BE49-F238E27FC236}">
                <a16:creationId xmlns:a16="http://schemas.microsoft.com/office/drawing/2014/main" id="{AC7C116A-230D-4DED-8DBE-D5FD4B6DE57E}"/>
              </a:ext>
            </a:extLst>
          </p:cNvPr>
          <p:cNvSpPr>
            <a:spLocks noGrp="1"/>
          </p:cNvSpPr>
          <p:nvPr>
            <p:ph type="title"/>
          </p:nvPr>
        </p:nvSpPr>
        <p:spPr>
          <a:xfrm>
            <a:off x="319200" y="166409"/>
            <a:ext cx="10515600" cy="574075"/>
          </a:xfrm>
        </p:spPr>
        <p:txBody>
          <a:bodyPr anchor="t">
            <a:normAutofit fontScale="90000"/>
          </a:bodyPr>
          <a:lstStyle/>
          <a:p>
            <a:r>
              <a:rPr lang="en-US" sz="4000" dirty="0">
                <a:solidFill>
                  <a:schemeClr val="accent1"/>
                </a:solidFill>
              </a:rPr>
              <a:t>And across the Nation…</a:t>
            </a:r>
            <a:endParaRPr lang="en-US" sz="3600" dirty="0">
              <a:solidFill>
                <a:schemeClr val="accent1"/>
              </a:solidFill>
            </a:endParaRPr>
          </a:p>
        </p:txBody>
      </p:sp>
      <p:sp>
        <p:nvSpPr>
          <p:cNvPr id="247" name="Google Shape;247;g3bce07eba22_4_53"/>
          <p:cNvSpPr txBox="1">
            <a:spLocks noGrp="1"/>
          </p:cNvSpPr>
          <p:nvPr>
            <p:ph type="sldNum" idx="12"/>
          </p:nvPr>
        </p:nvSpPr>
        <p:spPr/>
        <p:txBody>
          <a:bodyPr/>
          <a:lstStyle/>
          <a:p>
            <a:pPr lvl="0"/>
            <a:fld id="{00000000-1234-1234-1234-123412341234}" type="slidenum">
              <a:rPr lang="en-US" smtClean="0"/>
              <a:pPr lvl="0"/>
              <a:t>18</a:t>
            </a:fld>
            <a:endParaRPr lang="en-US"/>
          </a:p>
        </p:txBody>
      </p:sp>
      <p:sp>
        <p:nvSpPr>
          <p:cNvPr id="6" name="Google Shape;255;g3bce07eba22_0_177">
            <a:extLst>
              <a:ext uri="{FF2B5EF4-FFF2-40B4-BE49-F238E27FC236}">
                <a16:creationId xmlns:a16="http://schemas.microsoft.com/office/drawing/2014/main" id="{CAA4BC25-50B6-467A-A7A9-EDEC16A345D0}"/>
              </a:ext>
            </a:extLst>
          </p:cNvPr>
          <p:cNvSpPr txBox="1"/>
          <p:nvPr/>
        </p:nvSpPr>
        <p:spPr>
          <a:xfrm>
            <a:off x="185205" y="757985"/>
            <a:ext cx="11562900" cy="53730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15000"/>
              </a:lnSpc>
              <a:spcBef>
                <a:spcPts val="1200"/>
              </a:spcBef>
              <a:spcAft>
                <a:spcPts val="0"/>
              </a:spcAft>
              <a:buClr>
                <a:srgbClr val="000000"/>
              </a:buClr>
              <a:buSzPts val="1600"/>
              <a:buFont typeface="Arial"/>
              <a:buChar char="●"/>
            </a:pPr>
            <a:r>
              <a:rPr lang="en-US" sz="1600" b="1" i="0" u="none" strike="noStrike" cap="none" dirty="0">
                <a:solidFill>
                  <a:schemeClr val="accent1"/>
                </a:solidFill>
                <a:latin typeface="Arial"/>
                <a:ea typeface="Arial"/>
                <a:cs typeface="Arial"/>
                <a:sym typeface="Arial"/>
              </a:rPr>
              <a:t>American Enterprise Institute (AEI) Senior Fellow and Director, Education Policy Studies, Rick Hess:</a:t>
            </a:r>
            <a:r>
              <a:rPr lang="en-US" sz="1600" b="0" i="0" u="none" strike="noStrike" cap="none" dirty="0">
                <a:solidFill>
                  <a:srgbClr val="262828"/>
                </a:solidFill>
                <a:latin typeface="Arial"/>
                <a:ea typeface="Arial"/>
                <a:cs typeface="Arial"/>
                <a:sym typeface="Arial"/>
              </a:rPr>
              <a:t> </a:t>
            </a:r>
            <a:r>
              <a:rPr lang="en-US" sz="1600" b="0" i="1" u="none" strike="noStrike" cap="none" dirty="0">
                <a:solidFill>
                  <a:srgbClr val="262828"/>
                </a:solidFill>
                <a:latin typeface="Arial"/>
                <a:ea typeface="Arial"/>
                <a:cs typeface="Arial"/>
                <a:sym typeface="Arial"/>
              </a:rPr>
              <a:t>“For too long well-meaning rules and regulations have slowed state improvement efforts while siphoning up time and money. Today, Iowa and the US Department of Education deserve to be congratulated on stepping up and addressing this challenge. Here’s hoping that this is the first of many such announcements, and a commitment to reducing the outdated bureaucratic obligations that burden educators.”</a:t>
            </a:r>
            <a:endParaRPr sz="1600" b="0" i="1" u="none" strike="noStrike" cap="none" dirty="0">
              <a:solidFill>
                <a:srgbClr val="262828"/>
              </a:solidFill>
              <a:latin typeface="Arial"/>
              <a:ea typeface="Arial"/>
              <a:cs typeface="Arial"/>
              <a:sym typeface="Arial"/>
            </a:endParaRPr>
          </a:p>
          <a:p>
            <a:pPr marL="457200" marR="0" lvl="0" indent="-330200" algn="l" rtl="0">
              <a:lnSpc>
                <a:spcPct val="115000"/>
              </a:lnSpc>
              <a:spcBef>
                <a:spcPts val="1000"/>
              </a:spcBef>
              <a:spcAft>
                <a:spcPts val="0"/>
              </a:spcAft>
              <a:buClr>
                <a:srgbClr val="000000"/>
              </a:buClr>
              <a:buSzPts val="1600"/>
              <a:buFont typeface="Arial"/>
              <a:buChar char="●"/>
            </a:pPr>
            <a:r>
              <a:rPr lang="en-US" sz="1600" b="1" i="0" u="none" strike="noStrike" cap="none" dirty="0">
                <a:solidFill>
                  <a:schemeClr val="accent1"/>
                </a:solidFill>
                <a:latin typeface="Arial"/>
                <a:ea typeface="Arial"/>
                <a:cs typeface="Arial"/>
                <a:sym typeface="Arial"/>
              </a:rPr>
              <a:t>Arkansas Secretary of Education, Jacob Olivia:</a:t>
            </a:r>
            <a:r>
              <a:rPr lang="en-US" sz="1600" b="0" i="0" u="none" strike="noStrike" cap="none" dirty="0">
                <a:solidFill>
                  <a:srgbClr val="262828"/>
                </a:solidFill>
                <a:latin typeface="Arial"/>
                <a:ea typeface="Arial"/>
                <a:cs typeface="Arial"/>
                <a:sym typeface="Arial"/>
              </a:rPr>
              <a:t> </a:t>
            </a:r>
            <a:r>
              <a:rPr lang="en-US" sz="1600" b="0" i="1" u="none" strike="noStrike" cap="none" dirty="0">
                <a:solidFill>
                  <a:srgbClr val="262828"/>
                </a:solidFill>
                <a:latin typeface="Arial"/>
                <a:ea typeface="Arial"/>
                <a:cs typeface="Arial"/>
                <a:sym typeface="Arial"/>
              </a:rPr>
              <a:t>“Anything that provides more flexibility for states to use federal funds to do good on behalf of students is a good thing. We look forward to submitting a waiver request in the coming weeks to better support Arkansas students and families as well.”</a:t>
            </a:r>
            <a:endParaRPr sz="1600" b="0" i="1" u="none" strike="noStrike" cap="none" dirty="0">
              <a:solidFill>
                <a:srgbClr val="262828"/>
              </a:solidFill>
              <a:latin typeface="Arial"/>
              <a:ea typeface="Arial"/>
              <a:cs typeface="Arial"/>
              <a:sym typeface="Arial"/>
            </a:endParaRPr>
          </a:p>
          <a:p>
            <a:pPr marL="457200" marR="0" lvl="0" indent="-330200" algn="l" rtl="0">
              <a:lnSpc>
                <a:spcPct val="115000"/>
              </a:lnSpc>
              <a:spcBef>
                <a:spcPts val="1000"/>
              </a:spcBef>
              <a:spcAft>
                <a:spcPts val="0"/>
              </a:spcAft>
              <a:buClr>
                <a:srgbClr val="000000"/>
              </a:buClr>
              <a:buSzPts val="1600"/>
              <a:buFont typeface="Arial"/>
              <a:buChar char="●"/>
            </a:pPr>
            <a:r>
              <a:rPr lang="en-US" sz="1600" b="1" i="0" u="none" strike="noStrike" cap="none" dirty="0" err="1">
                <a:solidFill>
                  <a:schemeClr val="accent1"/>
                </a:solidFill>
                <a:latin typeface="Arial"/>
                <a:ea typeface="Arial"/>
                <a:cs typeface="Arial"/>
                <a:sym typeface="Arial"/>
              </a:rPr>
              <a:t>ExcelinEd</a:t>
            </a:r>
            <a:r>
              <a:rPr lang="en-US" sz="1600" b="1" i="0" u="none" strike="noStrike" cap="none" dirty="0">
                <a:solidFill>
                  <a:schemeClr val="accent1"/>
                </a:solidFill>
                <a:latin typeface="Arial"/>
                <a:ea typeface="Arial"/>
                <a:cs typeface="Arial"/>
                <a:sym typeface="Arial"/>
              </a:rPr>
              <a:t> Chairman of the Board, Jeb Bush:</a:t>
            </a:r>
            <a:r>
              <a:rPr lang="en-US" sz="1600" b="0" i="0" u="none" strike="noStrike" cap="none" dirty="0">
                <a:solidFill>
                  <a:srgbClr val="262828"/>
                </a:solidFill>
                <a:latin typeface="Arial"/>
                <a:ea typeface="Arial"/>
                <a:cs typeface="Arial"/>
                <a:sym typeface="Arial"/>
              </a:rPr>
              <a:t> </a:t>
            </a:r>
            <a:r>
              <a:rPr lang="en-US" sz="1600" b="0" i="1" u="none" strike="noStrike" cap="none" dirty="0">
                <a:solidFill>
                  <a:srgbClr val="262828"/>
                </a:solidFill>
                <a:latin typeface="Arial"/>
                <a:ea typeface="Arial"/>
                <a:cs typeface="Arial"/>
                <a:sym typeface="Arial"/>
              </a:rPr>
              <a:t>“Today, Iowa became the first state to gain approval of a plan to give the state more flexibility with funding while maintaining important federal assessment and accountability guardrails. When it comes to education policy, states know best what their students and families need, and states should be empowered to be responsive and nimble. I look forward to seeing how Iowa uses their flexibility and how further efforts to shift power from Washington back to the states will help students thrive.”</a:t>
            </a:r>
            <a:endParaRPr sz="1600" b="0" i="1" u="none" strike="noStrike" cap="none" dirty="0">
              <a:solidFill>
                <a:srgbClr val="262828"/>
              </a:solidFill>
              <a:latin typeface="Arial"/>
              <a:ea typeface="Arial"/>
              <a:cs typeface="Arial"/>
              <a:sym typeface="Arial"/>
            </a:endParaRPr>
          </a:p>
          <a:p>
            <a:pPr marL="457200" marR="0" lvl="0" indent="-330200" algn="l" rtl="0">
              <a:lnSpc>
                <a:spcPct val="115000"/>
              </a:lnSpc>
              <a:spcBef>
                <a:spcPts val="1200"/>
              </a:spcBef>
              <a:spcAft>
                <a:spcPts val="1000"/>
              </a:spcAft>
              <a:buClr>
                <a:srgbClr val="000000"/>
              </a:buClr>
              <a:buSzPts val="1600"/>
              <a:buFont typeface="Arial"/>
              <a:buChar char="●"/>
            </a:pPr>
            <a:r>
              <a:rPr lang="en-US" sz="1600" b="1" i="0" u="none" strike="noStrike" cap="none" dirty="0">
                <a:solidFill>
                  <a:schemeClr val="accent1"/>
                </a:solidFill>
                <a:latin typeface="Arial"/>
                <a:ea typeface="Arial"/>
                <a:cs typeface="Arial"/>
                <a:sym typeface="Arial"/>
              </a:rPr>
              <a:t>South Carolina State Superintendent of Education, Ellen Weaver:</a:t>
            </a:r>
            <a:r>
              <a:rPr lang="en-US" sz="1600" b="0" i="0" u="none" strike="noStrike" cap="none" dirty="0">
                <a:solidFill>
                  <a:srgbClr val="262828"/>
                </a:solidFill>
                <a:latin typeface="Arial"/>
                <a:ea typeface="Arial"/>
                <a:cs typeface="Arial"/>
                <a:sym typeface="Arial"/>
              </a:rPr>
              <a:t> </a:t>
            </a:r>
            <a:r>
              <a:rPr lang="en-US" sz="1600" b="0" i="1" u="none" strike="noStrike" cap="none" dirty="0">
                <a:solidFill>
                  <a:srgbClr val="262828"/>
                </a:solidFill>
                <a:latin typeface="Arial"/>
                <a:ea typeface="Arial"/>
                <a:cs typeface="Arial"/>
                <a:sym typeface="Arial"/>
              </a:rPr>
              <a:t>“... Iowa is offering a practical roadmap for how flexibility, accountability, and a focus on the fundamentals can work together. It’s a promising model South Carolina can learn from as we work to align resources, reduce red tape, and ensure every dollar drives academic achievement, character development, and citizenship readiness for every student.”</a:t>
            </a:r>
            <a:endParaRPr sz="1600" b="0" i="0" u="none" strike="noStrike" cap="none" dirty="0">
              <a:solidFill>
                <a:srgbClr val="262828"/>
              </a:solidFill>
              <a:latin typeface="Arial"/>
              <a:ea typeface="Arial"/>
              <a:cs typeface="Arial"/>
              <a:sym typeface="Arial"/>
            </a:endParaRPr>
          </a:p>
        </p:txBody>
      </p:sp>
    </p:spTree>
    <p:extLst>
      <p:ext uri="{BB962C8B-B14F-4D97-AF65-F5344CB8AC3E}">
        <p14:creationId xmlns:p14="http://schemas.microsoft.com/office/powerpoint/2010/main" val="2327297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3bce07eba22_0_177"/>
          <p:cNvSpPr txBox="1"/>
          <p:nvPr/>
        </p:nvSpPr>
        <p:spPr>
          <a:xfrm>
            <a:off x="0" y="0"/>
            <a:ext cx="9494700" cy="552900"/>
          </a:xfrm>
          <a:prstGeom prst="rect">
            <a:avLst/>
          </a:prstGeom>
          <a:noFill/>
          <a:ln>
            <a:noFill/>
          </a:ln>
        </p:spPr>
        <p:txBody>
          <a:bodyPr spcFirstLastPara="1" wrap="square" lIns="68575" tIns="34275" rIns="68575" bIns="34275" anchor="ctr" anchorCtr="0">
            <a:normAutofit fontScale="62500" lnSpcReduction="20000"/>
          </a:bodyPr>
          <a:lstStyle/>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r>
              <a:rPr lang="en-US" sz="2615" b="1" i="0" u="none" strike="noStrike" cap="none">
                <a:solidFill>
                  <a:srgbClr val="FFFFFF"/>
                </a:solidFill>
                <a:latin typeface="Arial"/>
                <a:ea typeface="Arial"/>
                <a:cs typeface="Arial"/>
                <a:sym typeface="Arial"/>
              </a:rPr>
              <a:t>  Ensuring Effective, Efficient Operations to Best Serve Iowans</a:t>
            </a:r>
            <a:endParaRPr sz="1948"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p:txBody>
      </p:sp>
      <p:sp>
        <p:nvSpPr>
          <p:cNvPr id="255" name="Google Shape;255;g3bce07eba22_0_177"/>
          <p:cNvSpPr txBox="1"/>
          <p:nvPr/>
        </p:nvSpPr>
        <p:spPr>
          <a:xfrm>
            <a:off x="393030" y="702565"/>
            <a:ext cx="11562900" cy="53730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15000"/>
              </a:lnSpc>
              <a:spcBef>
                <a:spcPts val="1200"/>
              </a:spcBef>
              <a:spcAft>
                <a:spcPts val="0"/>
              </a:spcAft>
              <a:buClr>
                <a:srgbClr val="000000"/>
              </a:buClr>
              <a:buSzPts val="1600"/>
              <a:buFont typeface="Arial"/>
              <a:buChar char="●"/>
            </a:pPr>
            <a:r>
              <a:rPr lang="en-US" sz="1600" b="1" i="0" u="none" strike="noStrike" cap="none" dirty="0">
                <a:solidFill>
                  <a:schemeClr val="accent1"/>
                </a:solidFill>
                <a:latin typeface="Arial"/>
                <a:ea typeface="Arial"/>
                <a:cs typeface="Arial"/>
                <a:sym typeface="Arial"/>
              </a:rPr>
              <a:t>American Enterprise Institute (AEI) Senior Fellow and Director, Education Policy Studies, Rick Hess:</a:t>
            </a:r>
            <a:r>
              <a:rPr lang="en-US" sz="1600" b="0" i="0" u="none" strike="noStrike" cap="none" dirty="0">
                <a:solidFill>
                  <a:srgbClr val="262828"/>
                </a:solidFill>
                <a:latin typeface="Arial"/>
                <a:ea typeface="Arial"/>
                <a:cs typeface="Arial"/>
                <a:sym typeface="Arial"/>
              </a:rPr>
              <a:t> </a:t>
            </a:r>
            <a:r>
              <a:rPr lang="en-US" sz="1600" b="0" i="1" u="none" strike="noStrike" cap="none" dirty="0">
                <a:solidFill>
                  <a:srgbClr val="262828"/>
                </a:solidFill>
                <a:latin typeface="Arial"/>
                <a:ea typeface="Arial"/>
                <a:cs typeface="Arial"/>
                <a:sym typeface="Arial"/>
              </a:rPr>
              <a:t>“For too long well-meaning rules and regulations have slowed state improvement efforts while siphoning up time and money. Today, Iowa and the US Department of Education deserve to be congratulated on stepping up and addressing this challenge. Here’s hoping that this is the first of many such announcements, and a commitment to reducing the outdated bureaucratic obligations that burden educators.”</a:t>
            </a:r>
            <a:endParaRPr sz="1600" b="0" i="1" u="none" strike="noStrike" cap="none" dirty="0">
              <a:solidFill>
                <a:srgbClr val="262828"/>
              </a:solidFill>
              <a:latin typeface="Arial"/>
              <a:ea typeface="Arial"/>
              <a:cs typeface="Arial"/>
              <a:sym typeface="Arial"/>
            </a:endParaRPr>
          </a:p>
          <a:p>
            <a:pPr marL="457200" marR="0" lvl="0" indent="-330200" algn="l" rtl="0">
              <a:lnSpc>
                <a:spcPct val="115000"/>
              </a:lnSpc>
              <a:spcBef>
                <a:spcPts val="1000"/>
              </a:spcBef>
              <a:spcAft>
                <a:spcPts val="0"/>
              </a:spcAft>
              <a:buClr>
                <a:srgbClr val="000000"/>
              </a:buClr>
              <a:buSzPts val="1600"/>
              <a:buFont typeface="Arial"/>
              <a:buChar char="●"/>
            </a:pPr>
            <a:r>
              <a:rPr lang="en-US" sz="1600" b="1" i="0" u="none" strike="noStrike" cap="none" dirty="0">
                <a:solidFill>
                  <a:schemeClr val="accent1"/>
                </a:solidFill>
                <a:latin typeface="Arial"/>
                <a:ea typeface="Arial"/>
                <a:cs typeface="Arial"/>
                <a:sym typeface="Arial"/>
              </a:rPr>
              <a:t>Arkansas Secretary of Education, Jacob Olivia:</a:t>
            </a:r>
            <a:r>
              <a:rPr lang="en-US" sz="1600" b="0" i="0" u="none" strike="noStrike" cap="none" dirty="0">
                <a:solidFill>
                  <a:srgbClr val="262828"/>
                </a:solidFill>
                <a:latin typeface="Arial"/>
                <a:ea typeface="Arial"/>
                <a:cs typeface="Arial"/>
                <a:sym typeface="Arial"/>
              </a:rPr>
              <a:t> </a:t>
            </a:r>
            <a:r>
              <a:rPr lang="en-US" sz="1600" b="0" i="1" u="none" strike="noStrike" cap="none" dirty="0">
                <a:solidFill>
                  <a:srgbClr val="262828"/>
                </a:solidFill>
                <a:latin typeface="Arial"/>
                <a:ea typeface="Arial"/>
                <a:cs typeface="Arial"/>
                <a:sym typeface="Arial"/>
              </a:rPr>
              <a:t>“Anything that provides more flexibility for states to use federal funds to do good on behalf of students is a good thing. We look forward to submitting a waiver request in the coming weeks to better support Arkansas students and families as well.”</a:t>
            </a:r>
            <a:endParaRPr sz="1600" b="0" i="1" u="none" strike="noStrike" cap="none" dirty="0">
              <a:solidFill>
                <a:srgbClr val="262828"/>
              </a:solidFill>
              <a:latin typeface="Arial"/>
              <a:ea typeface="Arial"/>
              <a:cs typeface="Arial"/>
              <a:sym typeface="Arial"/>
            </a:endParaRPr>
          </a:p>
          <a:p>
            <a:pPr marL="457200" marR="0" lvl="0" indent="-330200" algn="l" rtl="0">
              <a:lnSpc>
                <a:spcPct val="115000"/>
              </a:lnSpc>
              <a:spcBef>
                <a:spcPts val="1000"/>
              </a:spcBef>
              <a:spcAft>
                <a:spcPts val="0"/>
              </a:spcAft>
              <a:buClr>
                <a:srgbClr val="000000"/>
              </a:buClr>
              <a:buSzPts val="1600"/>
              <a:buFont typeface="Arial"/>
              <a:buChar char="●"/>
            </a:pPr>
            <a:r>
              <a:rPr lang="en-US" sz="1600" b="1" i="0" u="none" strike="noStrike" cap="none" dirty="0" err="1">
                <a:solidFill>
                  <a:schemeClr val="accent1"/>
                </a:solidFill>
                <a:latin typeface="Arial"/>
                <a:ea typeface="Arial"/>
                <a:cs typeface="Arial"/>
                <a:sym typeface="Arial"/>
              </a:rPr>
              <a:t>ExcelinEd</a:t>
            </a:r>
            <a:r>
              <a:rPr lang="en-US" sz="1600" b="1" i="0" u="none" strike="noStrike" cap="none" dirty="0">
                <a:solidFill>
                  <a:schemeClr val="accent1"/>
                </a:solidFill>
                <a:latin typeface="Arial"/>
                <a:ea typeface="Arial"/>
                <a:cs typeface="Arial"/>
                <a:sym typeface="Arial"/>
              </a:rPr>
              <a:t> Chairman of the Board, Jeb Bush:</a:t>
            </a:r>
            <a:r>
              <a:rPr lang="en-US" sz="1600" b="0" i="0" u="none" strike="noStrike" cap="none" dirty="0">
                <a:solidFill>
                  <a:srgbClr val="262828"/>
                </a:solidFill>
                <a:latin typeface="Arial"/>
                <a:ea typeface="Arial"/>
                <a:cs typeface="Arial"/>
                <a:sym typeface="Arial"/>
              </a:rPr>
              <a:t> </a:t>
            </a:r>
            <a:r>
              <a:rPr lang="en-US" sz="1600" b="0" i="1" u="none" strike="noStrike" cap="none" dirty="0">
                <a:solidFill>
                  <a:srgbClr val="262828"/>
                </a:solidFill>
                <a:latin typeface="Arial"/>
                <a:ea typeface="Arial"/>
                <a:cs typeface="Arial"/>
                <a:sym typeface="Arial"/>
              </a:rPr>
              <a:t>“Today, Iowa became the first state to gain approval of a plan to give the state more flexibility with funding while maintaining important federal assessment and accountability guardrails. When it comes to education policy, states know best what their students and families need, and states should be empowered to be responsive and nimble. I look forward to seeing how Iowa uses their flexibility and how further efforts to shift power from Washington back to the states will help students thrive.”</a:t>
            </a:r>
            <a:endParaRPr sz="1600" b="0" i="1" u="none" strike="noStrike" cap="none" dirty="0">
              <a:solidFill>
                <a:srgbClr val="262828"/>
              </a:solidFill>
              <a:latin typeface="Arial"/>
              <a:ea typeface="Arial"/>
              <a:cs typeface="Arial"/>
              <a:sym typeface="Arial"/>
            </a:endParaRPr>
          </a:p>
          <a:p>
            <a:pPr marL="457200" marR="0" lvl="0" indent="-330200" algn="l" rtl="0">
              <a:lnSpc>
                <a:spcPct val="115000"/>
              </a:lnSpc>
              <a:spcBef>
                <a:spcPts val="1200"/>
              </a:spcBef>
              <a:spcAft>
                <a:spcPts val="1000"/>
              </a:spcAft>
              <a:buClr>
                <a:srgbClr val="000000"/>
              </a:buClr>
              <a:buSzPts val="1600"/>
              <a:buFont typeface="Arial"/>
              <a:buChar char="●"/>
            </a:pPr>
            <a:r>
              <a:rPr lang="en-US" sz="1600" b="1" i="0" u="none" strike="noStrike" cap="none" dirty="0">
                <a:solidFill>
                  <a:schemeClr val="accent1"/>
                </a:solidFill>
                <a:latin typeface="Arial"/>
                <a:ea typeface="Arial"/>
                <a:cs typeface="Arial"/>
                <a:sym typeface="Arial"/>
              </a:rPr>
              <a:t>South Carolina State Superintendent of Education, Ellen Weaver:</a:t>
            </a:r>
            <a:r>
              <a:rPr lang="en-US" sz="1600" b="0" i="0" u="none" strike="noStrike" cap="none" dirty="0">
                <a:solidFill>
                  <a:srgbClr val="262828"/>
                </a:solidFill>
                <a:latin typeface="Arial"/>
                <a:ea typeface="Arial"/>
                <a:cs typeface="Arial"/>
                <a:sym typeface="Arial"/>
              </a:rPr>
              <a:t> </a:t>
            </a:r>
            <a:r>
              <a:rPr lang="en-US" sz="1600" b="0" i="1" u="none" strike="noStrike" cap="none" dirty="0">
                <a:solidFill>
                  <a:srgbClr val="262828"/>
                </a:solidFill>
                <a:latin typeface="Arial"/>
                <a:ea typeface="Arial"/>
                <a:cs typeface="Arial"/>
                <a:sym typeface="Arial"/>
              </a:rPr>
              <a:t>“... Iowa is offering a practical roadmap for how flexibility, accountability, and a focus on the fundamentals can work together. It’s a promising model South Carolina can learn from as we work to align resources, reduce red tape, and ensure every dollar drives academic achievement, character development, and citizenship readiness for every student.”</a:t>
            </a:r>
            <a:endParaRPr sz="1600" b="0" i="0" u="none" strike="noStrike" cap="none" dirty="0">
              <a:solidFill>
                <a:srgbClr val="262828"/>
              </a:solidFill>
              <a:latin typeface="Arial"/>
              <a:ea typeface="Arial"/>
              <a:cs typeface="Arial"/>
              <a:sym typeface="Arial"/>
            </a:endParaRPr>
          </a:p>
        </p:txBody>
      </p:sp>
      <p:sp>
        <p:nvSpPr>
          <p:cNvPr id="257" name="Google Shape;257;g3bce07eba22_0_177"/>
          <p:cNvSpPr txBox="1">
            <a:spLocks noGrp="1"/>
          </p:cNvSpPr>
          <p:nvPr>
            <p:ph type="sldNum" idx="12"/>
          </p:nvPr>
        </p:nvSpPr>
        <p:spPr/>
        <p:txBody>
          <a:bodyPr/>
          <a:lstStyle/>
          <a:p>
            <a:pPr lvl="0"/>
            <a:fld id="{00000000-1234-1234-1234-123412341234}" type="slidenum">
              <a:rPr lang="en-US" smtClean="0"/>
              <a:pPr lvl="0"/>
              <a:t>19</a:t>
            </a:fld>
            <a:endParaRPr lang="en-US"/>
          </a:p>
        </p:txBody>
      </p:sp>
      <p:sp>
        <p:nvSpPr>
          <p:cNvPr id="8" name="Title 7">
            <a:extLst>
              <a:ext uri="{FF2B5EF4-FFF2-40B4-BE49-F238E27FC236}">
                <a16:creationId xmlns:a16="http://schemas.microsoft.com/office/drawing/2014/main" id="{A06C80F6-F949-4F6B-B2AD-F6E9D39B5A6F}"/>
              </a:ext>
            </a:extLst>
          </p:cNvPr>
          <p:cNvSpPr>
            <a:spLocks noGrp="1"/>
          </p:cNvSpPr>
          <p:nvPr>
            <p:ph type="title"/>
          </p:nvPr>
        </p:nvSpPr>
        <p:spPr>
          <a:xfrm>
            <a:off x="505680" y="157302"/>
            <a:ext cx="10515600" cy="715530"/>
          </a:xfrm>
        </p:spPr>
        <p:txBody>
          <a:bodyPr anchor="t">
            <a:normAutofit/>
          </a:bodyPr>
          <a:lstStyle/>
          <a:p>
            <a:r>
              <a:rPr lang="en-US" sz="3600" dirty="0">
                <a:solidFill>
                  <a:schemeClr val="accent1"/>
                </a:solidFill>
              </a:rPr>
              <a:t>And across the Nation…</a:t>
            </a:r>
            <a:endParaRPr lang="en-US" sz="3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066A9-E1E0-4E0C-BAE9-9D0533C010F9}"/>
              </a:ext>
            </a:extLst>
          </p:cNvPr>
          <p:cNvSpPr>
            <a:spLocks noGrp="1"/>
          </p:cNvSpPr>
          <p:nvPr>
            <p:ph type="title"/>
          </p:nvPr>
        </p:nvSpPr>
        <p:spPr/>
        <p:txBody>
          <a:bodyPr>
            <a:normAutofit/>
          </a:bodyPr>
          <a:lstStyle/>
          <a:p>
            <a:r>
              <a:rPr lang="en-US" dirty="0">
                <a:solidFill>
                  <a:schemeClr val="accent1"/>
                </a:solidFill>
              </a:rPr>
              <a:t>Our Presentation Team</a:t>
            </a:r>
          </a:p>
        </p:txBody>
      </p:sp>
      <p:sp>
        <p:nvSpPr>
          <p:cNvPr id="4" name="Slide Number Placeholder 3">
            <a:extLst>
              <a:ext uri="{FF2B5EF4-FFF2-40B4-BE49-F238E27FC236}">
                <a16:creationId xmlns:a16="http://schemas.microsoft.com/office/drawing/2014/main" id="{5670C2E8-9319-4D9B-B568-A9D39F730B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pic>
        <p:nvPicPr>
          <p:cNvPr id="5" name="Google Shape;107;g3bce07eba22_4_20">
            <a:extLst>
              <a:ext uri="{FF2B5EF4-FFF2-40B4-BE49-F238E27FC236}">
                <a16:creationId xmlns:a16="http://schemas.microsoft.com/office/drawing/2014/main" id="{C5828D92-6422-430A-B170-B7E05C593914}"/>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586685" y="1558734"/>
            <a:ext cx="2621700" cy="3277800"/>
          </a:xfrm>
          <a:prstGeom prst="roundRect">
            <a:avLst>
              <a:gd name="adj" fmla="val 16667"/>
            </a:avLst>
          </a:prstGeom>
          <a:noFill/>
          <a:ln>
            <a:noFill/>
          </a:ln>
        </p:spPr>
      </p:pic>
      <p:pic>
        <p:nvPicPr>
          <p:cNvPr id="6" name="Google Shape;108;g3bce07eba22_4_20">
            <a:extLst>
              <a:ext uri="{FF2B5EF4-FFF2-40B4-BE49-F238E27FC236}">
                <a16:creationId xmlns:a16="http://schemas.microsoft.com/office/drawing/2014/main" id="{78627F60-4750-4EB3-803E-3B2B8108C3E4}"/>
              </a:ext>
              <a:ext uri="{C183D7F6-B498-43B3-948B-1728B52AA6E4}">
                <adec:decorative xmlns:adec="http://schemas.microsoft.com/office/drawing/2017/decorative" val="1"/>
              </a:ext>
            </a:extLst>
          </p:cNvPr>
          <p:cNvPicPr preferRelativeResize="0"/>
          <p:nvPr/>
        </p:nvPicPr>
        <p:blipFill rotWithShape="1">
          <a:blip r:embed="rId3">
            <a:alphaModFix/>
          </a:blip>
          <a:srcRect t="1709" b="1709"/>
          <a:stretch/>
        </p:blipFill>
        <p:spPr>
          <a:xfrm>
            <a:off x="3347860" y="1558734"/>
            <a:ext cx="2621700" cy="3277800"/>
          </a:xfrm>
          <a:prstGeom prst="roundRect">
            <a:avLst>
              <a:gd name="adj" fmla="val 16667"/>
            </a:avLst>
          </a:prstGeom>
          <a:noFill/>
          <a:ln>
            <a:noFill/>
          </a:ln>
        </p:spPr>
      </p:pic>
      <p:pic>
        <p:nvPicPr>
          <p:cNvPr id="7" name="Google Shape;109;g3bce07eba22_4_20">
            <a:extLst>
              <a:ext uri="{FF2B5EF4-FFF2-40B4-BE49-F238E27FC236}">
                <a16:creationId xmlns:a16="http://schemas.microsoft.com/office/drawing/2014/main" id="{BD618531-3DDD-4C20-B4A4-6ADD9B80F9CF}"/>
              </a:ext>
              <a:ext uri="{C183D7F6-B498-43B3-948B-1728B52AA6E4}">
                <adec:decorative xmlns:adec="http://schemas.microsoft.com/office/drawing/2017/decorative" val="1"/>
              </a:ext>
            </a:extLst>
          </p:cNvPr>
          <p:cNvPicPr preferRelativeResize="0"/>
          <p:nvPr/>
        </p:nvPicPr>
        <p:blipFill rotWithShape="1">
          <a:blip r:embed="rId4">
            <a:alphaModFix/>
          </a:blip>
          <a:srcRect l="29" r="28"/>
          <a:stretch/>
        </p:blipFill>
        <p:spPr>
          <a:xfrm>
            <a:off x="6109035" y="1558734"/>
            <a:ext cx="2621700" cy="3277800"/>
          </a:xfrm>
          <a:prstGeom prst="roundRect">
            <a:avLst>
              <a:gd name="adj" fmla="val 16667"/>
            </a:avLst>
          </a:prstGeom>
          <a:noFill/>
          <a:ln>
            <a:noFill/>
          </a:ln>
        </p:spPr>
      </p:pic>
      <p:pic>
        <p:nvPicPr>
          <p:cNvPr id="8" name="Google Shape;110;g3bce07eba22_4_20">
            <a:extLst>
              <a:ext uri="{FF2B5EF4-FFF2-40B4-BE49-F238E27FC236}">
                <a16:creationId xmlns:a16="http://schemas.microsoft.com/office/drawing/2014/main" id="{3472488F-0315-4E89-93E3-4A3C35D717D7}"/>
              </a:ext>
              <a:ext uri="{C183D7F6-B498-43B3-948B-1728B52AA6E4}">
                <adec:decorative xmlns:adec="http://schemas.microsoft.com/office/drawing/2017/decorative" val="1"/>
              </a:ext>
            </a:extLst>
          </p:cNvPr>
          <p:cNvPicPr preferRelativeResize="0"/>
          <p:nvPr/>
        </p:nvPicPr>
        <p:blipFill rotWithShape="1">
          <a:blip r:embed="rId5">
            <a:alphaModFix/>
          </a:blip>
          <a:srcRect t="1040" b="6834"/>
          <a:stretch/>
        </p:blipFill>
        <p:spPr>
          <a:xfrm>
            <a:off x="8870210" y="1558734"/>
            <a:ext cx="2621700" cy="3277800"/>
          </a:xfrm>
          <a:prstGeom prst="roundRect">
            <a:avLst>
              <a:gd name="adj" fmla="val 16667"/>
            </a:avLst>
          </a:prstGeom>
          <a:noFill/>
          <a:ln>
            <a:noFill/>
          </a:ln>
        </p:spPr>
      </p:pic>
      <p:sp>
        <p:nvSpPr>
          <p:cNvPr id="9" name="Google Shape;111;g3bce07eba22_4_20">
            <a:extLst>
              <a:ext uri="{FF2B5EF4-FFF2-40B4-BE49-F238E27FC236}">
                <a16:creationId xmlns:a16="http://schemas.microsoft.com/office/drawing/2014/main" id="{2DD88A56-92FA-4DFA-9B4A-48C9CECA805A}"/>
              </a:ext>
            </a:extLst>
          </p:cNvPr>
          <p:cNvSpPr txBox="1"/>
          <p:nvPr/>
        </p:nvSpPr>
        <p:spPr>
          <a:xfrm>
            <a:off x="627701" y="5083134"/>
            <a:ext cx="2529000" cy="94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rgbClr val="03617A"/>
                </a:solidFill>
                <a:latin typeface="Arial"/>
                <a:ea typeface="Arial"/>
                <a:cs typeface="Arial"/>
                <a:sym typeface="Arial"/>
              </a:rPr>
              <a:t>McKENZIE SNOW</a:t>
            </a:r>
            <a:endParaRPr sz="1700" b="1" i="0" u="none" strike="noStrike" cap="none">
              <a:solidFill>
                <a:srgbClr val="03617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DIRECTOR</a:t>
            </a:r>
            <a:endParaRPr sz="15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IOWA DEPARTMENT OF EDUCATION</a:t>
            </a:r>
            <a:endParaRPr sz="1500" b="0" i="0" u="none" strike="noStrike" cap="none">
              <a:solidFill>
                <a:schemeClr val="dk2"/>
              </a:solidFill>
              <a:latin typeface="Arial"/>
              <a:ea typeface="Arial"/>
              <a:cs typeface="Arial"/>
              <a:sym typeface="Arial"/>
            </a:endParaRPr>
          </a:p>
        </p:txBody>
      </p:sp>
      <p:sp>
        <p:nvSpPr>
          <p:cNvPr id="10" name="Google Shape;112;g3bce07eba22_4_20">
            <a:extLst>
              <a:ext uri="{FF2B5EF4-FFF2-40B4-BE49-F238E27FC236}">
                <a16:creationId xmlns:a16="http://schemas.microsoft.com/office/drawing/2014/main" id="{2D0AEC19-35B4-4F82-AB04-29ACC1CA9536}"/>
              </a:ext>
            </a:extLst>
          </p:cNvPr>
          <p:cNvSpPr txBox="1"/>
          <p:nvPr/>
        </p:nvSpPr>
        <p:spPr>
          <a:xfrm>
            <a:off x="3320525" y="5083134"/>
            <a:ext cx="2718300" cy="94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rgbClr val="03617A"/>
                </a:solidFill>
                <a:latin typeface="Arial"/>
                <a:ea typeface="Arial"/>
                <a:cs typeface="Arial"/>
                <a:sym typeface="Arial"/>
              </a:rPr>
              <a:t>TINA WAHLERT</a:t>
            </a:r>
            <a:endParaRPr sz="1700" b="1" i="0" u="none" strike="noStrike" cap="none">
              <a:solidFill>
                <a:srgbClr val="03617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DIVISION ADMINISTRATOR</a:t>
            </a:r>
            <a:endParaRPr sz="15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PK-12 LEARNING</a:t>
            </a:r>
            <a:endParaRPr sz="1500" b="0" i="0" u="none" strike="noStrike" cap="none">
              <a:solidFill>
                <a:schemeClr val="dk2"/>
              </a:solidFill>
              <a:latin typeface="Arial"/>
              <a:ea typeface="Arial"/>
              <a:cs typeface="Arial"/>
              <a:sym typeface="Arial"/>
            </a:endParaRPr>
          </a:p>
        </p:txBody>
      </p:sp>
      <p:sp>
        <p:nvSpPr>
          <p:cNvPr id="11" name="Google Shape;113;g3bce07eba22_4_20">
            <a:extLst>
              <a:ext uri="{FF2B5EF4-FFF2-40B4-BE49-F238E27FC236}">
                <a16:creationId xmlns:a16="http://schemas.microsoft.com/office/drawing/2014/main" id="{AAB7E816-2F7B-470F-A8C6-D4769104F786}"/>
              </a:ext>
            </a:extLst>
          </p:cNvPr>
          <p:cNvSpPr txBox="1"/>
          <p:nvPr/>
        </p:nvSpPr>
        <p:spPr>
          <a:xfrm>
            <a:off x="6150052" y="5083134"/>
            <a:ext cx="2718300" cy="94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rgbClr val="03617A"/>
                </a:solidFill>
                <a:latin typeface="Arial"/>
                <a:ea typeface="Arial"/>
                <a:cs typeface="Arial"/>
                <a:sym typeface="Arial"/>
              </a:rPr>
              <a:t>JAY PENNINGTON</a:t>
            </a:r>
            <a:endParaRPr sz="1700" b="1" i="0" u="none" strike="noStrike" cap="none">
              <a:solidFill>
                <a:srgbClr val="03617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DIVISION ADMINISTRATOR</a:t>
            </a:r>
            <a:endParaRPr sz="15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TEACHER QUALITY &amp; INNOVATION</a:t>
            </a:r>
            <a:endParaRPr sz="1500" b="0" i="0" u="none" strike="noStrike" cap="none">
              <a:solidFill>
                <a:schemeClr val="dk2"/>
              </a:solidFill>
              <a:latin typeface="Arial"/>
              <a:ea typeface="Arial"/>
              <a:cs typeface="Arial"/>
              <a:sym typeface="Arial"/>
            </a:endParaRPr>
          </a:p>
        </p:txBody>
      </p:sp>
      <p:sp>
        <p:nvSpPr>
          <p:cNvPr id="12" name="Google Shape;114;g3bce07eba22_4_20">
            <a:extLst>
              <a:ext uri="{FF2B5EF4-FFF2-40B4-BE49-F238E27FC236}">
                <a16:creationId xmlns:a16="http://schemas.microsoft.com/office/drawing/2014/main" id="{75F6EF58-39CF-4FDD-938A-596BEB88F011}"/>
              </a:ext>
            </a:extLst>
          </p:cNvPr>
          <p:cNvSpPr txBox="1"/>
          <p:nvPr/>
        </p:nvSpPr>
        <p:spPr>
          <a:xfrm>
            <a:off x="8911226" y="5083134"/>
            <a:ext cx="2718300" cy="94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rgbClr val="03617A"/>
                </a:solidFill>
                <a:latin typeface="Arial"/>
                <a:ea typeface="Arial"/>
                <a:cs typeface="Arial"/>
                <a:sym typeface="Arial"/>
              </a:rPr>
              <a:t>JILLIAN DOTSON</a:t>
            </a:r>
            <a:endParaRPr sz="1700" b="1" i="0" u="none" strike="noStrike" cap="none">
              <a:solidFill>
                <a:srgbClr val="03617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BUREAU CHIEF</a:t>
            </a:r>
            <a:endParaRPr sz="15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ESEA PROGRAMS</a:t>
            </a:r>
            <a:endParaRPr sz="1500" b="0" i="0" u="none" strike="noStrike" cap="none">
              <a:solidFill>
                <a:schemeClr val="dk2"/>
              </a:solidFill>
              <a:latin typeface="Arial"/>
              <a:ea typeface="Arial"/>
              <a:cs typeface="Arial"/>
              <a:sym typeface="Arial"/>
            </a:endParaRPr>
          </a:p>
        </p:txBody>
      </p:sp>
      <p:sp>
        <p:nvSpPr>
          <p:cNvPr id="29" name="Google Shape;105;g3bce07eba22_4_20">
            <a:extLst>
              <a:ext uri="{FF2B5EF4-FFF2-40B4-BE49-F238E27FC236}">
                <a16:creationId xmlns:a16="http://schemas.microsoft.com/office/drawing/2014/main" id="{6697D462-68BE-4FE4-8E6A-9BCF41A679D6}"/>
              </a:ext>
            </a:extLst>
          </p:cNvPr>
          <p:cNvSpPr txBox="1">
            <a:spLocks/>
          </p:cNvSpPr>
          <p:nvPr/>
        </p:nvSpPr>
        <p:spPr>
          <a:xfrm>
            <a:off x="11709400" y="6526904"/>
            <a:ext cx="3810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US" smtClean="0"/>
              <a:pPr/>
              <a:t>2</a:t>
            </a:fld>
            <a:endParaRPr lang="en-US" dirty="0"/>
          </a:p>
        </p:txBody>
      </p:sp>
    </p:spTree>
    <p:extLst>
      <p:ext uri="{BB962C8B-B14F-4D97-AF65-F5344CB8AC3E}">
        <p14:creationId xmlns:p14="http://schemas.microsoft.com/office/powerpoint/2010/main" val="878399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g3bcb473a6f2_0_1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9725" y="-157000"/>
            <a:ext cx="12429850" cy="6858000"/>
          </a:xfrm>
          <a:prstGeom prst="rect">
            <a:avLst/>
          </a:prstGeom>
          <a:noFill/>
          <a:ln>
            <a:noFill/>
          </a:ln>
        </p:spPr>
      </p:pic>
      <p:sp>
        <p:nvSpPr>
          <p:cNvPr id="264" name="Google Shape;264;g3bcb473a6f2_0_14"/>
          <p:cNvSpPr txBox="1">
            <a:spLocks noGrp="1"/>
          </p:cNvSpPr>
          <p:nvPr>
            <p:ph type="ctrTitle"/>
          </p:nvPr>
        </p:nvSpPr>
        <p:spPr>
          <a:xfrm>
            <a:off x="625358" y="2904000"/>
            <a:ext cx="10905600" cy="1263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6000"/>
              <a:buNone/>
            </a:pPr>
            <a:r>
              <a:rPr lang="en-US" sz="4400" b="0">
                <a:solidFill>
                  <a:schemeClr val="lt1"/>
                </a:solidFill>
              </a:rPr>
              <a:t>Federal approval of critical steps in   </a:t>
            </a:r>
            <a:r>
              <a:rPr lang="en-US" sz="4400">
                <a:solidFill>
                  <a:schemeClr val="lt1"/>
                </a:solidFill>
              </a:rPr>
              <a:t>Unified Allocation Plan </a:t>
            </a:r>
            <a:r>
              <a:rPr lang="en-US" sz="4400" b="0">
                <a:solidFill>
                  <a:schemeClr val="lt1"/>
                </a:solidFill>
              </a:rPr>
              <a:t>allows Iowa to: </a:t>
            </a:r>
            <a:endParaRPr sz="4400" b="0">
              <a:solidFill>
                <a:schemeClr val="lt1"/>
              </a:solidFill>
            </a:endParaRPr>
          </a:p>
          <a:p>
            <a:pPr marL="457200" marR="0" lvl="0" indent="-419100" algn="l" rtl="0">
              <a:lnSpc>
                <a:spcPct val="100000"/>
              </a:lnSpc>
              <a:spcBef>
                <a:spcPts val="800"/>
              </a:spcBef>
              <a:spcAft>
                <a:spcPts val="0"/>
              </a:spcAft>
              <a:buClr>
                <a:schemeClr val="lt1"/>
              </a:buClr>
              <a:buSzPts val="3000"/>
              <a:buAutoNum type="arabicPeriod"/>
            </a:pPr>
            <a:r>
              <a:rPr lang="en-US" sz="3000" b="0">
                <a:solidFill>
                  <a:schemeClr val="lt1"/>
                </a:solidFill>
              </a:rPr>
              <a:t>Operate a </a:t>
            </a:r>
            <a:r>
              <a:rPr lang="en-US" sz="3000">
                <a:solidFill>
                  <a:schemeClr val="lt1"/>
                </a:solidFill>
              </a:rPr>
              <a:t>Block Grant</a:t>
            </a:r>
            <a:r>
              <a:rPr lang="en-US" sz="3000" b="0">
                <a:solidFill>
                  <a:schemeClr val="lt1"/>
                </a:solidFill>
              </a:rPr>
              <a:t> for Federal State-Level ESEA Funds</a:t>
            </a:r>
            <a:endParaRPr sz="3000" b="0">
              <a:solidFill>
                <a:schemeClr val="lt1"/>
              </a:solidFill>
            </a:endParaRPr>
          </a:p>
          <a:p>
            <a:pPr marL="457200" marR="0" lvl="0" indent="-419100" algn="l" rtl="0">
              <a:lnSpc>
                <a:spcPct val="100000"/>
              </a:lnSpc>
              <a:spcBef>
                <a:spcPts val="0"/>
              </a:spcBef>
              <a:spcAft>
                <a:spcPts val="0"/>
              </a:spcAft>
              <a:buClr>
                <a:schemeClr val="lt1"/>
              </a:buClr>
              <a:buSzPts val="3000"/>
              <a:buAutoNum type="arabicPeriod"/>
            </a:pPr>
            <a:r>
              <a:rPr lang="en-US" sz="3000" b="0">
                <a:solidFill>
                  <a:schemeClr val="lt1"/>
                </a:solidFill>
              </a:rPr>
              <a:t>Provide </a:t>
            </a:r>
            <a:r>
              <a:rPr lang="en-US" sz="3000">
                <a:solidFill>
                  <a:schemeClr val="lt1"/>
                </a:solidFill>
              </a:rPr>
              <a:t>Targeted Local Flexibilities</a:t>
            </a:r>
            <a:r>
              <a:rPr lang="en-US" sz="3000" b="0">
                <a:solidFill>
                  <a:schemeClr val="lt1"/>
                </a:solidFill>
              </a:rPr>
              <a:t> for School Districts </a:t>
            </a:r>
            <a:endParaRPr sz="3000" b="0">
              <a:solidFill>
                <a:schemeClr val="lt1"/>
              </a:solidFill>
            </a:endParaRPr>
          </a:p>
          <a:p>
            <a:pPr marL="457200" marR="0" lvl="0" indent="-419100" algn="l" rtl="0">
              <a:lnSpc>
                <a:spcPct val="100000"/>
              </a:lnSpc>
              <a:spcBef>
                <a:spcPts val="0"/>
              </a:spcBef>
              <a:spcAft>
                <a:spcPts val="0"/>
              </a:spcAft>
              <a:buClr>
                <a:schemeClr val="lt1"/>
              </a:buClr>
              <a:buSzPts val="3000"/>
              <a:buAutoNum type="arabicPeriod"/>
            </a:pPr>
            <a:r>
              <a:rPr lang="en-US" sz="3000" b="0">
                <a:solidFill>
                  <a:schemeClr val="lt1"/>
                </a:solidFill>
              </a:rPr>
              <a:t>Advance </a:t>
            </a:r>
            <a:r>
              <a:rPr lang="en-US" sz="3000">
                <a:solidFill>
                  <a:schemeClr val="lt1"/>
                </a:solidFill>
              </a:rPr>
              <a:t>Modernized Reporting </a:t>
            </a:r>
            <a:r>
              <a:rPr lang="en-US" sz="3000" b="0">
                <a:solidFill>
                  <a:schemeClr val="lt1"/>
                </a:solidFill>
              </a:rPr>
              <a:t>and Administrative Alignment</a:t>
            </a:r>
            <a:endParaRPr sz="3000" b="0">
              <a:solidFill>
                <a:schemeClr val="lt1"/>
              </a:solidFill>
            </a:endParaRPr>
          </a:p>
        </p:txBody>
      </p:sp>
      <p:sp>
        <p:nvSpPr>
          <p:cNvPr id="265" name="Google Shape;265;g3bcb473a6f2_0_14"/>
          <p:cNvSpPr txBox="1">
            <a:spLocks noGrp="1"/>
          </p:cNvSpPr>
          <p:nvPr>
            <p:ph type="sldNum" idx="12"/>
          </p:nvPr>
        </p:nvSpPr>
        <p:spPr>
          <a:xfrm>
            <a:off x="11709400" y="6526904"/>
            <a:ext cx="381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3bcb473a6f2_0_0"/>
          <p:cNvSpPr txBox="1">
            <a:spLocks noGrp="1"/>
          </p:cNvSpPr>
          <p:nvPr>
            <p:ph type="title"/>
          </p:nvPr>
        </p:nvSpPr>
        <p:spPr>
          <a:xfrm>
            <a:off x="365238" y="-17000"/>
            <a:ext cx="11386800" cy="921000"/>
          </a:xfrm>
          <a:prstGeom prst="rect">
            <a:avLst/>
          </a:prstGeom>
          <a:noFill/>
          <a:ln>
            <a:noFill/>
          </a:ln>
        </p:spPr>
        <p:txBody>
          <a:bodyPr spcFirstLastPara="1" wrap="square" lIns="91425" tIns="45700" rIns="91425" bIns="45700" anchor="ctr" anchorCtr="0">
            <a:noAutofit/>
          </a:bodyPr>
          <a:lstStyle/>
          <a:p>
            <a:pPr marL="457200" lvl="0" indent="-438150" algn="l" rtl="0">
              <a:lnSpc>
                <a:spcPct val="120000"/>
              </a:lnSpc>
              <a:spcBef>
                <a:spcPts val="1200"/>
              </a:spcBef>
              <a:spcAft>
                <a:spcPts val="0"/>
              </a:spcAft>
              <a:buClr>
                <a:srgbClr val="03617A"/>
              </a:buClr>
              <a:buSzPts val="3300"/>
              <a:buAutoNum type="arabicPeriod"/>
            </a:pPr>
            <a:r>
              <a:rPr lang="en-US" sz="3300" dirty="0">
                <a:solidFill>
                  <a:srgbClr val="03617A"/>
                </a:solidFill>
              </a:rPr>
              <a:t>Block Grant for Federal State-Level ESEA Funds</a:t>
            </a:r>
            <a:endParaRPr sz="3300" dirty="0">
              <a:solidFill>
                <a:srgbClr val="03617A"/>
              </a:solidFill>
            </a:endParaRPr>
          </a:p>
        </p:txBody>
      </p:sp>
      <p:sp>
        <p:nvSpPr>
          <p:cNvPr id="272" name="Google Shape;272;g3bcb473a6f2_0_0"/>
          <p:cNvSpPr txBox="1">
            <a:spLocks noGrp="1"/>
          </p:cNvSpPr>
          <p:nvPr>
            <p:ph type="body" idx="1"/>
          </p:nvPr>
        </p:nvSpPr>
        <p:spPr>
          <a:xfrm>
            <a:off x="163613" y="904000"/>
            <a:ext cx="7835100" cy="5148000"/>
          </a:xfrm>
          <a:prstGeom prst="rect">
            <a:avLst/>
          </a:prstGeom>
          <a:noFill/>
          <a:ln>
            <a:noFill/>
          </a:ln>
        </p:spPr>
        <p:txBody>
          <a:bodyPr spcFirstLastPara="1" wrap="square" lIns="91425" tIns="45700" rIns="91425" bIns="45700" anchor="t" anchorCtr="0">
            <a:noAutofit/>
          </a:bodyPr>
          <a:lstStyle/>
          <a:p>
            <a:pPr marL="457200" lvl="0" indent="-355600" algn="l" rtl="0">
              <a:lnSpc>
                <a:spcPct val="120000"/>
              </a:lnSpc>
              <a:spcBef>
                <a:spcPts val="0"/>
              </a:spcBef>
              <a:spcAft>
                <a:spcPts val="0"/>
              </a:spcAft>
              <a:buSzPts val="2000"/>
              <a:buChar char="●"/>
            </a:pPr>
            <a:r>
              <a:rPr lang="en-US" sz="2000">
                <a:solidFill>
                  <a:schemeClr val="dk2"/>
                </a:solidFill>
              </a:rPr>
              <a:t>Iowa will consolidate </a:t>
            </a:r>
            <a:r>
              <a:rPr lang="en-US" sz="2000" b="1">
                <a:solidFill>
                  <a:schemeClr val="accent1"/>
                </a:solidFill>
              </a:rPr>
              <a:t>100% of </a:t>
            </a:r>
            <a:r>
              <a:rPr lang="en-US" sz="2000" b="1" i="1">
                <a:solidFill>
                  <a:schemeClr val="accent1"/>
                </a:solidFill>
              </a:rPr>
              <a:t>existing</a:t>
            </a:r>
            <a:r>
              <a:rPr lang="en-US" sz="2000" b="1">
                <a:solidFill>
                  <a:schemeClr val="accent1"/>
                </a:solidFill>
              </a:rPr>
              <a:t> federal state-level resources</a:t>
            </a:r>
            <a:r>
              <a:rPr lang="en-US" sz="2000">
                <a:solidFill>
                  <a:schemeClr val="dk2"/>
                </a:solidFill>
              </a:rPr>
              <a:t> into a single state block grant. To have the greatest impact on </a:t>
            </a:r>
            <a:r>
              <a:rPr lang="en-US" sz="2000" b="1">
                <a:solidFill>
                  <a:schemeClr val="accent1"/>
                </a:solidFill>
              </a:rPr>
              <a:t>student achievement and growth</a:t>
            </a:r>
            <a:r>
              <a:rPr lang="en-US" sz="2000">
                <a:solidFill>
                  <a:schemeClr val="dk2"/>
                </a:solidFill>
              </a:rPr>
              <a:t>, this brings together state-level activities funds from four programs:</a:t>
            </a:r>
            <a:endParaRPr sz="2000">
              <a:solidFill>
                <a:schemeClr val="dk2"/>
              </a:solidFill>
            </a:endParaRPr>
          </a:p>
          <a:p>
            <a:pPr marL="914400" lvl="1" indent="-342900" algn="l" rtl="0">
              <a:lnSpc>
                <a:spcPct val="120000"/>
              </a:lnSpc>
              <a:spcBef>
                <a:spcPts val="0"/>
              </a:spcBef>
              <a:spcAft>
                <a:spcPts val="0"/>
              </a:spcAft>
              <a:buClr>
                <a:schemeClr val="dk2"/>
              </a:buClr>
              <a:buSzPts val="1800"/>
              <a:buChar char="○"/>
            </a:pPr>
            <a:r>
              <a:rPr lang="en-US" sz="1800">
                <a:solidFill>
                  <a:schemeClr val="dk2"/>
                </a:solidFill>
              </a:rPr>
              <a:t>Title II, Part A (Supporting Effective Instruction)</a:t>
            </a:r>
            <a:endParaRPr sz="1800">
              <a:solidFill>
                <a:schemeClr val="dk2"/>
              </a:solidFill>
            </a:endParaRPr>
          </a:p>
          <a:p>
            <a:pPr marL="914400" lvl="1" indent="-342900" algn="l" rtl="0">
              <a:lnSpc>
                <a:spcPct val="120000"/>
              </a:lnSpc>
              <a:spcBef>
                <a:spcPts val="0"/>
              </a:spcBef>
              <a:spcAft>
                <a:spcPts val="0"/>
              </a:spcAft>
              <a:buClr>
                <a:schemeClr val="dk2"/>
              </a:buClr>
              <a:buSzPts val="1800"/>
              <a:buChar char="○"/>
            </a:pPr>
            <a:r>
              <a:rPr lang="en-US" sz="1800">
                <a:solidFill>
                  <a:schemeClr val="dk2"/>
                </a:solidFill>
              </a:rPr>
              <a:t>Title III, Part A (English Language Learners)</a:t>
            </a:r>
            <a:endParaRPr sz="1800">
              <a:solidFill>
                <a:schemeClr val="dk2"/>
              </a:solidFill>
            </a:endParaRPr>
          </a:p>
          <a:p>
            <a:pPr marL="914400" lvl="1" indent="-342900" algn="l" rtl="0">
              <a:lnSpc>
                <a:spcPct val="120000"/>
              </a:lnSpc>
              <a:spcBef>
                <a:spcPts val="0"/>
              </a:spcBef>
              <a:spcAft>
                <a:spcPts val="0"/>
              </a:spcAft>
              <a:buClr>
                <a:schemeClr val="dk2"/>
              </a:buClr>
              <a:buSzPts val="1800"/>
              <a:buChar char="○"/>
            </a:pPr>
            <a:r>
              <a:rPr lang="en-US" sz="1800">
                <a:solidFill>
                  <a:schemeClr val="dk2"/>
                </a:solidFill>
              </a:rPr>
              <a:t>Title IV, Part A (Student Support and Academic Enrichment)</a:t>
            </a:r>
            <a:endParaRPr sz="1800">
              <a:solidFill>
                <a:schemeClr val="dk2"/>
              </a:solidFill>
            </a:endParaRPr>
          </a:p>
          <a:p>
            <a:pPr marL="914400" lvl="1" indent="-342900" algn="l" rtl="0">
              <a:lnSpc>
                <a:spcPct val="120000"/>
              </a:lnSpc>
              <a:spcBef>
                <a:spcPts val="0"/>
              </a:spcBef>
              <a:spcAft>
                <a:spcPts val="0"/>
              </a:spcAft>
              <a:buClr>
                <a:schemeClr val="dk2"/>
              </a:buClr>
              <a:buSzPts val="1800"/>
              <a:buChar char="○"/>
            </a:pPr>
            <a:r>
              <a:rPr lang="en-US" sz="1800">
                <a:solidFill>
                  <a:schemeClr val="dk2"/>
                </a:solidFill>
              </a:rPr>
              <a:t>Title IV, Part B (21st Century Community Learning Centers)</a:t>
            </a:r>
            <a:endParaRPr sz="1800">
              <a:solidFill>
                <a:schemeClr val="dk2"/>
              </a:solidFill>
            </a:endParaRPr>
          </a:p>
          <a:p>
            <a:pPr marL="457200" lvl="0" indent="-355600" algn="l" rtl="0">
              <a:lnSpc>
                <a:spcPct val="120000"/>
              </a:lnSpc>
              <a:spcBef>
                <a:spcPts val="0"/>
              </a:spcBef>
              <a:spcAft>
                <a:spcPts val="0"/>
              </a:spcAft>
              <a:buClr>
                <a:schemeClr val="dk2"/>
              </a:buClr>
              <a:buSzPts val="2000"/>
              <a:buChar char="●"/>
            </a:pPr>
            <a:r>
              <a:rPr lang="en-US" sz="2000">
                <a:solidFill>
                  <a:schemeClr val="dk2"/>
                </a:solidFill>
              </a:rPr>
              <a:t>This block grant will total approximately $3.8 million for FFY 2024 and 2025 and about $9.5 million over the waiver period through FFY 2028 to support:</a:t>
            </a:r>
            <a:endParaRPr sz="2000">
              <a:solidFill>
                <a:schemeClr val="dk2"/>
              </a:solidFill>
            </a:endParaRPr>
          </a:p>
          <a:p>
            <a:pPr marL="914400" marR="0" lvl="1" indent="-342900" algn="l" rtl="0">
              <a:lnSpc>
                <a:spcPct val="120000"/>
              </a:lnSpc>
              <a:spcBef>
                <a:spcPts val="0"/>
              </a:spcBef>
              <a:spcAft>
                <a:spcPts val="0"/>
              </a:spcAft>
              <a:buClr>
                <a:schemeClr val="accent1"/>
              </a:buClr>
              <a:buSzPts val="1800"/>
              <a:buChar char="✓"/>
            </a:pPr>
            <a:r>
              <a:rPr lang="en-US" sz="1800">
                <a:solidFill>
                  <a:schemeClr val="dk2"/>
                </a:solidFill>
              </a:rPr>
              <a:t>Continued investments in </a:t>
            </a:r>
            <a:r>
              <a:rPr lang="en-US" sz="1800" b="1">
                <a:solidFill>
                  <a:schemeClr val="accent1"/>
                </a:solidFill>
              </a:rPr>
              <a:t>evidence-based literacy professional learning</a:t>
            </a:r>
            <a:r>
              <a:rPr lang="en-US" sz="1800">
                <a:solidFill>
                  <a:schemeClr val="dk2"/>
                </a:solidFill>
              </a:rPr>
              <a:t> </a:t>
            </a:r>
            <a:endParaRPr sz="1800">
              <a:solidFill>
                <a:schemeClr val="dk2"/>
              </a:solidFill>
            </a:endParaRPr>
          </a:p>
          <a:p>
            <a:pPr marL="914400" marR="0" lvl="1" indent="-342900" algn="l" rtl="0">
              <a:lnSpc>
                <a:spcPct val="120000"/>
              </a:lnSpc>
              <a:spcBef>
                <a:spcPts val="0"/>
              </a:spcBef>
              <a:spcAft>
                <a:spcPts val="0"/>
              </a:spcAft>
              <a:buClr>
                <a:schemeClr val="accent1"/>
              </a:buClr>
              <a:buSzPts val="1800"/>
              <a:buChar char="✓"/>
            </a:pPr>
            <a:r>
              <a:rPr lang="en-US" sz="1800">
                <a:solidFill>
                  <a:schemeClr val="dk2"/>
                </a:solidFill>
              </a:rPr>
              <a:t>New investments in </a:t>
            </a:r>
            <a:r>
              <a:rPr lang="en-US" sz="1800" b="1">
                <a:solidFill>
                  <a:schemeClr val="accent1"/>
                </a:solidFill>
              </a:rPr>
              <a:t>professional learning to empower all teachers to best serve English learners </a:t>
            </a:r>
            <a:r>
              <a:rPr lang="en-US" sz="1800">
                <a:solidFill>
                  <a:schemeClr val="dk2"/>
                </a:solidFill>
              </a:rPr>
              <a:t>offered statewide at no cost to schools or educators over the next four years</a:t>
            </a:r>
            <a:endParaRPr sz="1800">
              <a:solidFill>
                <a:schemeClr val="dk2"/>
              </a:solidFill>
            </a:endParaRPr>
          </a:p>
          <a:p>
            <a:pPr marL="914400" marR="0" lvl="0" indent="0" algn="l" rtl="0">
              <a:lnSpc>
                <a:spcPct val="120000"/>
              </a:lnSpc>
              <a:spcBef>
                <a:spcPts val="0"/>
              </a:spcBef>
              <a:spcAft>
                <a:spcPts val="0"/>
              </a:spcAft>
              <a:buSzPts val="1800"/>
              <a:buNone/>
            </a:pPr>
            <a:endParaRPr sz="500">
              <a:solidFill>
                <a:schemeClr val="dk2"/>
              </a:solidFill>
            </a:endParaRPr>
          </a:p>
          <a:p>
            <a:pPr marL="0" marR="0" lvl="0" indent="0" algn="l" rtl="0">
              <a:lnSpc>
                <a:spcPct val="120000"/>
              </a:lnSpc>
              <a:spcBef>
                <a:spcPts val="1200"/>
              </a:spcBef>
              <a:spcAft>
                <a:spcPts val="1200"/>
              </a:spcAft>
              <a:buSzPts val="1800"/>
              <a:buNone/>
            </a:pPr>
            <a:endParaRPr sz="1800" i="1">
              <a:solidFill>
                <a:schemeClr val="dk2"/>
              </a:solidFill>
            </a:endParaRPr>
          </a:p>
        </p:txBody>
      </p:sp>
      <p:sp>
        <p:nvSpPr>
          <p:cNvPr id="273" name="Google Shape;273;g3bcb473a6f2_0_0"/>
          <p:cNvSpPr txBox="1">
            <a:spLocks noGrp="1"/>
          </p:cNvSpPr>
          <p:nvPr>
            <p:ph type="sldNum" idx="12"/>
          </p:nvPr>
        </p:nvSpPr>
        <p:spPr>
          <a:xfrm>
            <a:off x="11752038" y="6509904"/>
            <a:ext cx="381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000"/>
              <a:t>21</a:t>
            </a:fld>
            <a:endParaRPr sz="1000"/>
          </a:p>
        </p:txBody>
      </p:sp>
      <p:pic>
        <p:nvPicPr>
          <p:cNvPr id="274" name="Google Shape;274;g3bcb473a6f2_0_0">
            <a:extLst>
              <a:ext uri="{C183D7F6-B498-43B3-948B-1728B52AA6E4}">
                <adec:decorative xmlns:adec="http://schemas.microsoft.com/office/drawing/2017/decorative" val="1"/>
              </a:ext>
            </a:extLst>
          </p:cNvPr>
          <p:cNvPicPr preferRelativeResize="0"/>
          <p:nvPr/>
        </p:nvPicPr>
        <p:blipFill rotWithShape="1">
          <a:blip r:embed="rId3">
            <a:alphaModFix/>
          </a:blip>
          <a:srcRect l="21525" r="26102" b="9835"/>
          <a:stretch/>
        </p:blipFill>
        <p:spPr>
          <a:xfrm>
            <a:off x="8063700" y="1105000"/>
            <a:ext cx="3916252" cy="449707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3bce07eba22_0_210"/>
          <p:cNvSpPr txBox="1">
            <a:spLocks noGrp="1"/>
          </p:cNvSpPr>
          <p:nvPr>
            <p:ph type="title"/>
          </p:nvPr>
        </p:nvSpPr>
        <p:spPr>
          <a:xfrm>
            <a:off x="322600" y="0"/>
            <a:ext cx="11386800" cy="921000"/>
          </a:xfrm>
          <a:prstGeom prst="rect">
            <a:avLst/>
          </a:prstGeom>
          <a:noFill/>
          <a:ln>
            <a:noFill/>
          </a:ln>
        </p:spPr>
        <p:txBody>
          <a:bodyPr spcFirstLastPara="1" wrap="square" lIns="91425" tIns="45700" rIns="91425" bIns="45700" anchor="ctr" anchorCtr="0">
            <a:noAutofit/>
          </a:bodyPr>
          <a:lstStyle/>
          <a:p>
            <a:pPr marL="457200" lvl="0" indent="-431800" algn="l" rtl="0">
              <a:lnSpc>
                <a:spcPct val="120000"/>
              </a:lnSpc>
              <a:spcBef>
                <a:spcPts val="1200"/>
              </a:spcBef>
              <a:spcAft>
                <a:spcPts val="0"/>
              </a:spcAft>
              <a:buClr>
                <a:schemeClr val="accent1"/>
              </a:buClr>
              <a:buSzPts val="3200"/>
              <a:buAutoNum type="arabicPeriod"/>
            </a:pPr>
            <a:r>
              <a:rPr lang="en-US" sz="3200">
                <a:solidFill>
                  <a:schemeClr val="accent1"/>
                </a:solidFill>
              </a:rPr>
              <a:t>Block Grant for Federal State-Level ESEA Funds (cont.)</a:t>
            </a:r>
            <a:endParaRPr sz="3400">
              <a:solidFill>
                <a:srgbClr val="03617A"/>
              </a:solidFill>
            </a:endParaRPr>
          </a:p>
        </p:txBody>
      </p:sp>
      <p:sp>
        <p:nvSpPr>
          <p:cNvPr id="281" name="Google Shape;281;g3bce07eba22_0_210"/>
          <p:cNvSpPr txBox="1">
            <a:spLocks noGrp="1"/>
          </p:cNvSpPr>
          <p:nvPr>
            <p:ph type="body" idx="1"/>
          </p:nvPr>
        </p:nvSpPr>
        <p:spPr>
          <a:xfrm>
            <a:off x="246575" y="980600"/>
            <a:ext cx="6306600" cy="5148000"/>
          </a:xfrm>
          <a:prstGeom prst="rect">
            <a:avLst/>
          </a:prstGeom>
          <a:noFill/>
          <a:ln>
            <a:noFill/>
          </a:ln>
        </p:spPr>
        <p:txBody>
          <a:bodyPr spcFirstLastPara="1" wrap="square" lIns="91425" tIns="45700" rIns="91425" bIns="45700" anchor="t" anchorCtr="0">
            <a:noAutofit/>
          </a:bodyPr>
          <a:lstStyle/>
          <a:p>
            <a:pPr marL="457200" marR="0" lvl="0" indent="-387350" algn="l" rtl="0">
              <a:lnSpc>
                <a:spcPct val="120000"/>
              </a:lnSpc>
              <a:spcBef>
                <a:spcPts val="1200"/>
              </a:spcBef>
              <a:spcAft>
                <a:spcPts val="0"/>
              </a:spcAft>
              <a:buClr>
                <a:schemeClr val="dk2"/>
              </a:buClr>
              <a:buSzPts val="2500"/>
              <a:buChar char="●"/>
            </a:pPr>
            <a:r>
              <a:rPr lang="en-US" sz="2500">
                <a:solidFill>
                  <a:schemeClr val="dk2"/>
                </a:solidFill>
              </a:rPr>
              <a:t>This state block grant</a:t>
            </a:r>
            <a:r>
              <a:rPr lang="en-US" sz="2500" b="1">
                <a:solidFill>
                  <a:schemeClr val="accent1"/>
                </a:solidFill>
              </a:rPr>
              <a:t> does NOT</a:t>
            </a:r>
            <a:r>
              <a:rPr lang="en-US" sz="2500">
                <a:solidFill>
                  <a:schemeClr val="dk2"/>
                </a:solidFill>
              </a:rPr>
              <a:t>:</a:t>
            </a:r>
            <a:endParaRPr sz="2500">
              <a:solidFill>
                <a:schemeClr val="dk2"/>
              </a:solidFill>
            </a:endParaRPr>
          </a:p>
          <a:p>
            <a:pPr marL="914400" marR="0" lvl="1" indent="-361950" algn="l" rtl="0">
              <a:lnSpc>
                <a:spcPct val="120000"/>
              </a:lnSpc>
              <a:spcBef>
                <a:spcPts val="0"/>
              </a:spcBef>
              <a:spcAft>
                <a:spcPts val="0"/>
              </a:spcAft>
              <a:buClr>
                <a:srgbClr val="FF0000"/>
              </a:buClr>
              <a:buSzPts val="2100"/>
              <a:buChar char="✖"/>
            </a:pPr>
            <a:r>
              <a:rPr lang="en-US" sz="2100">
                <a:solidFill>
                  <a:schemeClr val="dk2"/>
                </a:solidFill>
              </a:rPr>
              <a:t>Create new funding, reduce funding, or generate savings</a:t>
            </a:r>
            <a:endParaRPr sz="2100">
              <a:solidFill>
                <a:schemeClr val="dk2"/>
              </a:solidFill>
            </a:endParaRPr>
          </a:p>
          <a:p>
            <a:pPr marL="914400" marR="0" lvl="1" indent="-361950" algn="l" rtl="0">
              <a:lnSpc>
                <a:spcPct val="120000"/>
              </a:lnSpc>
              <a:spcBef>
                <a:spcPts val="0"/>
              </a:spcBef>
              <a:spcAft>
                <a:spcPts val="0"/>
              </a:spcAft>
              <a:buClr>
                <a:srgbClr val="FF0000"/>
              </a:buClr>
              <a:buSzPts val="2100"/>
              <a:buChar char="✖"/>
            </a:pPr>
            <a:r>
              <a:rPr lang="en-US" sz="2100">
                <a:solidFill>
                  <a:schemeClr val="dk2"/>
                </a:solidFill>
              </a:rPr>
              <a:t>Affect, reduce, or divert funds previously allocated to school districts or other subgrantees</a:t>
            </a:r>
            <a:endParaRPr sz="2100">
              <a:solidFill>
                <a:schemeClr val="dk2"/>
              </a:solidFill>
            </a:endParaRPr>
          </a:p>
          <a:p>
            <a:pPr marL="457200" marR="0" lvl="0" indent="-387350" algn="l" rtl="0">
              <a:lnSpc>
                <a:spcPct val="120000"/>
              </a:lnSpc>
              <a:spcBef>
                <a:spcPts val="0"/>
              </a:spcBef>
              <a:spcAft>
                <a:spcPts val="0"/>
              </a:spcAft>
              <a:buClr>
                <a:schemeClr val="dk2"/>
              </a:buClr>
              <a:buSzPts val="2500"/>
              <a:buChar char="●"/>
            </a:pPr>
            <a:r>
              <a:rPr lang="en-US" sz="2500">
                <a:solidFill>
                  <a:schemeClr val="dk2"/>
                </a:solidFill>
              </a:rPr>
              <a:t>It simply modernizes how federal state-level funds already appropriated may be </a:t>
            </a:r>
            <a:r>
              <a:rPr lang="en-US" sz="2500" b="1">
                <a:solidFill>
                  <a:schemeClr val="accent1"/>
                </a:solidFill>
              </a:rPr>
              <a:t>flexibly administered</a:t>
            </a:r>
            <a:r>
              <a:rPr lang="en-US" sz="2500">
                <a:solidFill>
                  <a:schemeClr val="dk2"/>
                </a:solidFill>
              </a:rPr>
              <a:t> and</a:t>
            </a:r>
            <a:r>
              <a:rPr lang="en-US" sz="2500" b="1">
                <a:solidFill>
                  <a:schemeClr val="accent1"/>
                </a:solidFill>
              </a:rPr>
              <a:t> effectively used</a:t>
            </a:r>
            <a:r>
              <a:rPr lang="en-US" sz="2500">
                <a:solidFill>
                  <a:schemeClr val="dk2"/>
                </a:solidFill>
              </a:rPr>
              <a:t>.</a:t>
            </a:r>
            <a:endParaRPr sz="2500">
              <a:solidFill>
                <a:schemeClr val="dk2"/>
              </a:solidFill>
            </a:endParaRPr>
          </a:p>
        </p:txBody>
      </p:sp>
      <p:sp>
        <p:nvSpPr>
          <p:cNvPr id="282" name="Google Shape;282;g3bce07eba22_0_210"/>
          <p:cNvSpPr txBox="1">
            <a:spLocks noGrp="1"/>
          </p:cNvSpPr>
          <p:nvPr>
            <p:ph type="sldNum" idx="12"/>
          </p:nvPr>
        </p:nvSpPr>
        <p:spPr>
          <a:xfrm>
            <a:off x="11709400" y="6526904"/>
            <a:ext cx="381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pic>
        <p:nvPicPr>
          <p:cNvPr id="283" name="Google Shape;283;g3bce07eba22_0_210">
            <a:extLst>
              <a:ext uri="{C183D7F6-B498-43B3-948B-1728B52AA6E4}">
                <adec:decorative xmlns:adec="http://schemas.microsoft.com/office/drawing/2017/decorative" val="1"/>
              </a:ext>
            </a:extLst>
          </p:cNvPr>
          <p:cNvPicPr preferRelativeResize="0"/>
          <p:nvPr/>
        </p:nvPicPr>
        <p:blipFill rotWithShape="1">
          <a:blip r:embed="rId3">
            <a:alphaModFix/>
          </a:blip>
          <a:srcRect l="21740"/>
          <a:stretch/>
        </p:blipFill>
        <p:spPr>
          <a:xfrm>
            <a:off x="6566782" y="966993"/>
            <a:ext cx="5255424" cy="503655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3bcb473a6f2_0_7"/>
          <p:cNvSpPr txBox="1">
            <a:spLocks noGrp="1"/>
          </p:cNvSpPr>
          <p:nvPr>
            <p:ph type="title"/>
          </p:nvPr>
        </p:nvSpPr>
        <p:spPr>
          <a:xfrm>
            <a:off x="453325" y="12421"/>
            <a:ext cx="11256000" cy="1325700"/>
          </a:xfrm>
          <a:prstGeom prst="rect">
            <a:avLst/>
          </a:prstGeom>
          <a:noFill/>
          <a:ln>
            <a:noFill/>
          </a:ln>
        </p:spPr>
        <p:txBody>
          <a:bodyPr spcFirstLastPara="1" wrap="square" lIns="91425" tIns="45700" rIns="91425" bIns="45700" anchor="ctr" anchorCtr="0">
            <a:normAutofit/>
          </a:bodyPr>
          <a:lstStyle/>
          <a:p>
            <a:pPr marL="0" lvl="0" indent="0" algn="l" rtl="0">
              <a:lnSpc>
                <a:spcPct val="120000"/>
              </a:lnSpc>
              <a:spcBef>
                <a:spcPts val="1200"/>
              </a:spcBef>
              <a:spcAft>
                <a:spcPts val="1200"/>
              </a:spcAft>
              <a:buClr>
                <a:schemeClr val="dk1"/>
              </a:buClr>
              <a:buSzPts val="1100"/>
              <a:buFont typeface="Arial"/>
              <a:buNone/>
            </a:pPr>
            <a:r>
              <a:rPr lang="en-US" sz="3500">
                <a:solidFill>
                  <a:srgbClr val="03617A"/>
                </a:solidFill>
              </a:rPr>
              <a:t>2. Targeted Local Flexibilities for School Districts </a:t>
            </a:r>
            <a:endParaRPr sz="3500">
              <a:solidFill>
                <a:srgbClr val="03617A"/>
              </a:solidFill>
            </a:endParaRPr>
          </a:p>
        </p:txBody>
      </p:sp>
      <p:sp>
        <p:nvSpPr>
          <p:cNvPr id="290" name="Google Shape;290;g3bcb473a6f2_0_7"/>
          <p:cNvSpPr txBox="1">
            <a:spLocks noGrp="1"/>
          </p:cNvSpPr>
          <p:nvPr>
            <p:ph type="body" idx="1"/>
          </p:nvPr>
        </p:nvSpPr>
        <p:spPr>
          <a:xfrm>
            <a:off x="453325" y="997652"/>
            <a:ext cx="7257500" cy="5723231"/>
          </a:xfrm>
          <a:prstGeom prst="rect">
            <a:avLst/>
          </a:prstGeom>
          <a:noFill/>
          <a:ln>
            <a:noFill/>
          </a:ln>
        </p:spPr>
        <p:txBody>
          <a:bodyPr spcFirstLastPara="1" wrap="square" lIns="91425" tIns="45700" rIns="91425" bIns="45700" anchor="t" anchorCtr="0">
            <a:noAutofit/>
          </a:bodyPr>
          <a:lstStyle/>
          <a:p>
            <a:pPr marL="457200" marR="0" lvl="0" indent="-371475" algn="l" rtl="0">
              <a:lnSpc>
                <a:spcPct val="120000"/>
              </a:lnSpc>
              <a:spcBef>
                <a:spcPts val="1200"/>
              </a:spcBef>
              <a:spcAft>
                <a:spcPts val="0"/>
              </a:spcAft>
              <a:buClr>
                <a:schemeClr val="dk2"/>
              </a:buClr>
              <a:buSzPts val="2250"/>
              <a:buChar char="●"/>
            </a:pPr>
            <a:r>
              <a:rPr lang="en-US" sz="2250" dirty="0">
                <a:solidFill>
                  <a:schemeClr val="dk2"/>
                </a:solidFill>
              </a:rPr>
              <a:t>Iowa may approve school district </a:t>
            </a:r>
            <a:r>
              <a:rPr lang="en-US" sz="2250" b="1" dirty="0">
                <a:solidFill>
                  <a:schemeClr val="accent1"/>
                </a:solidFill>
              </a:rPr>
              <a:t>requests</a:t>
            </a:r>
            <a:r>
              <a:rPr lang="en-US" sz="2250" dirty="0">
                <a:solidFill>
                  <a:schemeClr val="dk2"/>
                </a:solidFill>
              </a:rPr>
              <a:t> to:</a:t>
            </a:r>
            <a:endParaRPr sz="2250" dirty="0">
              <a:solidFill>
                <a:schemeClr val="dk2"/>
              </a:solidFill>
            </a:endParaRPr>
          </a:p>
          <a:p>
            <a:pPr marL="914400" lvl="1" indent="-358775" algn="l" rtl="0">
              <a:lnSpc>
                <a:spcPct val="120000"/>
              </a:lnSpc>
              <a:spcBef>
                <a:spcPts val="0"/>
              </a:spcBef>
              <a:spcAft>
                <a:spcPts val="0"/>
              </a:spcAft>
              <a:buClr>
                <a:schemeClr val="accent1"/>
              </a:buClr>
              <a:buSzPts val="2050"/>
              <a:buChar char="✓"/>
            </a:pPr>
            <a:r>
              <a:rPr lang="en-US" sz="2050" b="1" dirty="0">
                <a:solidFill>
                  <a:schemeClr val="accent1"/>
                </a:solidFill>
              </a:rPr>
              <a:t>Carry over up to 100 percent of Title I, Part A</a:t>
            </a:r>
            <a:r>
              <a:rPr lang="en-US" sz="2050" b="1" dirty="0">
                <a:solidFill>
                  <a:schemeClr val="dk2"/>
                </a:solidFill>
              </a:rPr>
              <a:t> </a:t>
            </a:r>
            <a:r>
              <a:rPr lang="en-US" sz="2050" dirty="0">
                <a:solidFill>
                  <a:schemeClr val="dk2"/>
                </a:solidFill>
              </a:rPr>
              <a:t>funds to support significant, evidence-based instructional investments; and</a:t>
            </a:r>
            <a:endParaRPr sz="2050" dirty="0">
              <a:solidFill>
                <a:schemeClr val="dk2"/>
              </a:solidFill>
            </a:endParaRPr>
          </a:p>
          <a:p>
            <a:pPr marL="914400" lvl="1" indent="-358775" algn="l" rtl="0">
              <a:lnSpc>
                <a:spcPct val="120000"/>
              </a:lnSpc>
              <a:spcBef>
                <a:spcPts val="0"/>
              </a:spcBef>
              <a:spcAft>
                <a:spcPts val="0"/>
              </a:spcAft>
              <a:buClr>
                <a:schemeClr val="accent1"/>
              </a:buClr>
              <a:buSzPts val="2050"/>
              <a:buChar char="✓"/>
            </a:pPr>
            <a:r>
              <a:rPr lang="en-US" sz="2050" b="1" dirty="0">
                <a:solidFill>
                  <a:schemeClr val="accent1"/>
                </a:solidFill>
              </a:rPr>
              <a:t>Waive up to 100 percent of Title IV, Part A spending limitations</a:t>
            </a:r>
            <a:r>
              <a:rPr lang="en-US" sz="2050" dirty="0">
                <a:solidFill>
                  <a:schemeClr val="dk2"/>
                </a:solidFill>
              </a:rPr>
              <a:t>, including requirements that larger grants allocate set percentages to well-rounded education, safe and healthy schools, and education technology.</a:t>
            </a:r>
            <a:endParaRPr sz="2450" dirty="0">
              <a:solidFill>
                <a:schemeClr val="dk2"/>
              </a:solidFill>
            </a:endParaRPr>
          </a:p>
          <a:p>
            <a:pPr marL="457200" lvl="0" indent="-371475" algn="l" rtl="0">
              <a:lnSpc>
                <a:spcPct val="115000"/>
              </a:lnSpc>
              <a:spcBef>
                <a:spcPts val="0"/>
              </a:spcBef>
              <a:spcAft>
                <a:spcPts val="0"/>
              </a:spcAft>
              <a:buClr>
                <a:schemeClr val="dk2"/>
              </a:buClr>
              <a:buSzPts val="2250"/>
              <a:buChar char="●"/>
            </a:pPr>
            <a:r>
              <a:rPr lang="en-US" sz="2250" dirty="0">
                <a:solidFill>
                  <a:schemeClr val="dk2"/>
                </a:solidFill>
              </a:rPr>
              <a:t>Iowa also may approve state institutions’ requests to use up to 100% of Title I, Part D funds to </a:t>
            </a:r>
            <a:r>
              <a:rPr lang="en-US" sz="2250" b="1" dirty="0">
                <a:solidFill>
                  <a:schemeClr val="accent1"/>
                </a:solidFill>
              </a:rPr>
              <a:t>support educational transitions </a:t>
            </a:r>
            <a:r>
              <a:rPr lang="en-US" sz="2250" dirty="0">
                <a:solidFill>
                  <a:schemeClr val="dk2"/>
                </a:solidFill>
              </a:rPr>
              <a:t>for students in nontraditional home settings and justice-connected youth.</a:t>
            </a:r>
            <a:endParaRPr sz="2250" dirty="0">
              <a:solidFill>
                <a:schemeClr val="dk2"/>
              </a:solidFill>
            </a:endParaRPr>
          </a:p>
        </p:txBody>
      </p:sp>
      <p:sp>
        <p:nvSpPr>
          <p:cNvPr id="291" name="Google Shape;291;g3bcb473a6f2_0_7"/>
          <p:cNvSpPr txBox="1">
            <a:spLocks noGrp="1"/>
          </p:cNvSpPr>
          <p:nvPr>
            <p:ph type="sldNum" idx="12"/>
          </p:nvPr>
        </p:nvSpPr>
        <p:spPr>
          <a:xfrm>
            <a:off x="11709400" y="6526904"/>
            <a:ext cx="381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pic>
        <p:nvPicPr>
          <p:cNvPr id="292" name="Google Shape;292;g3bcb473a6f2_0_7">
            <a:extLst>
              <a:ext uri="{C183D7F6-B498-43B3-948B-1728B52AA6E4}">
                <adec:decorative xmlns:adec="http://schemas.microsoft.com/office/drawing/2017/decorative" val="1"/>
              </a:ext>
            </a:extLst>
          </p:cNvPr>
          <p:cNvPicPr preferRelativeResize="0"/>
          <p:nvPr/>
        </p:nvPicPr>
        <p:blipFill rotWithShape="1">
          <a:blip r:embed="rId3">
            <a:alphaModFix/>
          </a:blip>
          <a:srcRect l="2223" r="14448"/>
          <a:stretch/>
        </p:blipFill>
        <p:spPr>
          <a:xfrm>
            <a:off x="7806900" y="1904250"/>
            <a:ext cx="4155525" cy="33260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3bcb473a6f2_0_28"/>
          <p:cNvSpPr txBox="1">
            <a:spLocks noGrp="1"/>
          </p:cNvSpPr>
          <p:nvPr>
            <p:ph type="title"/>
          </p:nvPr>
        </p:nvSpPr>
        <p:spPr>
          <a:xfrm>
            <a:off x="150000" y="68649"/>
            <a:ext cx="11892000" cy="1325700"/>
          </a:xfrm>
          <a:prstGeom prst="rect">
            <a:avLst/>
          </a:prstGeom>
          <a:noFill/>
          <a:ln>
            <a:noFill/>
          </a:ln>
        </p:spPr>
        <p:txBody>
          <a:bodyPr spcFirstLastPara="1" wrap="square" lIns="91425" tIns="45700" rIns="91425" bIns="45700" anchor="ctr" anchorCtr="0">
            <a:normAutofit/>
          </a:bodyPr>
          <a:lstStyle/>
          <a:p>
            <a:pPr marL="0" lvl="0" indent="0" algn="l" rtl="0">
              <a:lnSpc>
                <a:spcPct val="120000"/>
              </a:lnSpc>
              <a:spcBef>
                <a:spcPts val="1200"/>
              </a:spcBef>
              <a:spcAft>
                <a:spcPts val="1200"/>
              </a:spcAft>
              <a:buClr>
                <a:schemeClr val="dk1"/>
              </a:buClr>
              <a:buSzPts val="1100"/>
              <a:buFont typeface="Arial"/>
              <a:buNone/>
            </a:pPr>
            <a:r>
              <a:rPr lang="en-US" sz="3500">
                <a:solidFill>
                  <a:srgbClr val="03617A"/>
                </a:solidFill>
              </a:rPr>
              <a:t>3. Modernized Reporting and Administrative Alignment</a:t>
            </a:r>
            <a:endParaRPr sz="3500">
              <a:solidFill>
                <a:srgbClr val="03617A"/>
              </a:solidFill>
            </a:endParaRPr>
          </a:p>
        </p:txBody>
      </p:sp>
      <p:sp>
        <p:nvSpPr>
          <p:cNvPr id="299" name="Google Shape;299;g3bcb473a6f2_0_28"/>
          <p:cNvSpPr txBox="1">
            <a:spLocks noGrp="1"/>
          </p:cNvSpPr>
          <p:nvPr>
            <p:ph type="body" idx="1"/>
          </p:nvPr>
        </p:nvSpPr>
        <p:spPr>
          <a:xfrm>
            <a:off x="312425" y="1288050"/>
            <a:ext cx="5874900" cy="4888800"/>
          </a:xfrm>
          <a:prstGeom prst="rect">
            <a:avLst/>
          </a:prstGeom>
          <a:noFill/>
          <a:ln>
            <a:noFill/>
          </a:ln>
        </p:spPr>
        <p:txBody>
          <a:bodyPr spcFirstLastPara="1" wrap="square" lIns="91425" tIns="45700" rIns="91425" bIns="45700" anchor="t" anchorCtr="0">
            <a:normAutofit/>
          </a:bodyPr>
          <a:lstStyle/>
          <a:p>
            <a:pPr marL="457200" marR="0" lvl="0" indent="-358775" algn="l" rtl="0">
              <a:lnSpc>
                <a:spcPct val="100000"/>
              </a:lnSpc>
              <a:spcBef>
                <a:spcPts val="1200"/>
              </a:spcBef>
              <a:spcAft>
                <a:spcPts val="0"/>
              </a:spcAft>
              <a:buClr>
                <a:schemeClr val="dk2"/>
              </a:buClr>
              <a:buSzPts val="2050"/>
              <a:buChar char="●"/>
            </a:pPr>
            <a:r>
              <a:rPr lang="en-US" sz="2450">
                <a:solidFill>
                  <a:schemeClr val="dk2"/>
                </a:solidFill>
              </a:rPr>
              <a:t>The U.S. Department of Education committed to advancing Iowa’s request to </a:t>
            </a:r>
            <a:r>
              <a:rPr lang="en-US" sz="2450" b="1">
                <a:solidFill>
                  <a:schemeClr val="accent1"/>
                </a:solidFill>
              </a:rPr>
              <a:t>streamline programmatic and fiscal reporting </a:t>
            </a:r>
            <a:r>
              <a:rPr lang="en-US" sz="2450">
                <a:solidFill>
                  <a:schemeClr val="dk2"/>
                </a:solidFill>
              </a:rPr>
              <a:t>as a model for the nation.</a:t>
            </a:r>
            <a:endParaRPr sz="2450">
              <a:solidFill>
                <a:schemeClr val="dk2"/>
              </a:solidFill>
            </a:endParaRPr>
          </a:p>
          <a:p>
            <a:pPr marL="457200" marR="0" lvl="0" indent="-358775" algn="l" rtl="0">
              <a:lnSpc>
                <a:spcPct val="100000"/>
              </a:lnSpc>
              <a:spcBef>
                <a:spcPts val="1000"/>
              </a:spcBef>
              <a:spcAft>
                <a:spcPts val="0"/>
              </a:spcAft>
              <a:buClr>
                <a:schemeClr val="dk2"/>
              </a:buClr>
              <a:buSzPts val="2050"/>
              <a:buChar char="●"/>
            </a:pPr>
            <a:r>
              <a:rPr lang="en-US" sz="2450">
                <a:solidFill>
                  <a:schemeClr val="dk2"/>
                </a:solidFill>
              </a:rPr>
              <a:t>This will: </a:t>
            </a:r>
            <a:endParaRPr sz="2450">
              <a:solidFill>
                <a:schemeClr val="dk2"/>
              </a:solidFill>
            </a:endParaRPr>
          </a:p>
          <a:p>
            <a:pPr marL="914400" marR="0" lvl="1" indent="-361950" algn="l" rtl="0">
              <a:lnSpc>
                <a:spcPct val="100000"/>
              </a:lnSpc>
              <a:spcBef>
                <a:spcPts val="1000"/>
              </a:spcBef>
              <a:spcAft>
                <a:spcPts val="0"/>
              </a:spcAft>
              <a:buClr>
                <a:schemeClr val="accent1"/>
              </a:buClr>
              <a:buSzPts val="2100"/>
              <a:buChar char="✓"/>
            </a:pPr>
            <a:r>
              <a:rPr lang="en-US" sz="2100" b="1">
                <a:solidFill>
                  <a:schemeClr val="accent1"/>
                </a:solidFill>
              </a:rPr>
              <a:t>Rightsize administrative workloads</a:t>
            </a:r>
            <a:r>
              <a:rPr lang="en-US" sz="2100">
                <a:solidFill>
                  <a:schemeClr val="dk2"/>
                </a:solidFill>
              </a:rPr>
              <a:t>, reducing time and resources spent on duplicative administrative duties</a:t>
            </a:r>
            <a:endParaRPr sz="2100">
              <a:solidFill>
                <a:schemeClr val="dk2"/>
              </a:solidFill>
            </a:endParaRPr>
          </a:p>
          <a:p>
            <a:pPr marL="914400" marR="0" lvl="1" indent="-361950" algn="l" rtl="0">
              <a:lnSpc>
                <a:spcPct val="100000"/>
              </a:lnSpc>
              <a:spcBef>
                <a:spcPts val="1200"/>
              </a:spcBef>
              <a:spcAft>
                <a:spcPts val="1000"/>
              </a:spcAft>
              <a:buClr>
                <a:schemeClr val="accent1"/>
              </a:buClr>
              <a:buSzPts val="2100"/>
              <a:buChar char="✓"/>
            </a:pPr>
            <a:r>
              <a:rPr lang="en-US" sz="2100">
                <a:solidFill>
                  <a:schemeClr val="dk2"/>
                </a:solidFill>
              </a:rPr>
              <a:t>Continue to </a:t>
            </a:r>
            <a:r>
              <a:rPr lang="en-US" sz="2100" b="1">
                <a:solidFill>
                  <a:schemeClr val="accent1"/>
                </a:solidFill>
              </a:rPr>
              <a:t>ensure transparency and accountability</a:t>
            </a:r>
            <a:endParaRPr sz="2100">
              <a:solidFill>
                <a:schemeClr val="dk2"/>
              </a:solidFill>
            </a:endParaRPr>
          </a:p>
        </p:txBody>
      </p:sp>
      <p:sp>
        <p:nvSpPr>
          <p:cNvPr id="300" name="Google Shape;300;g3bcb473a6f2_0_28"/>
          <p:cNvSpPr txBox="1">
            <a:spLocks noGrp="1"/>
          </p:cNvSpPr>
          <p:nvPr>
            <p:ph type="sldNum" idx="12"/>
          </p:nvPr>
        </p:nvSpPr>
        <p:spPr>
          <a:xfrm>
            <a:off x="11709400" y="6526904"/>
            <a:ext cx="381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pic>
        <p:nvPicPr>
          <p:cNvPr id="301" name="Google Shape;301;g3bcb473a6f2_0_2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317223" y="1225941"/>
            <a:ext cx="5874775" cy="4406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3bce07eba22_0_262"/>
          <p:cNvSpPr txBox="1"/>
          <p:nvPr/>
        </p:nvSpPr>
        <p:spPr>
          <a:xfrm>
            <a:off x="0" y="0"/>
            <a:ext cx="9494700" cy="552900"/>
          </a:xfrm>
          <a:prstGeom prst="rect">
            <a:avLst/>
          </a:prstGeom>
          <a:noFill/>
          <a:ln>
            <a:noFill/>
          </a:ln>
        </p:spPr>
        <p:txBody>
          <a:bodyPr spcFirstLastPara="1" wrap="square" lIns="68575" tIns="34275" rIns="68575" bIns="34275" anchor="ctr" anchorCtr="0">
            <a:normAutofit fontScale="62500" lnSpcReduction="20000"/>
          </a:bodyPr>
          <a:lstStyle/>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r>
              <a:rPr lang="en-US" sz="2615" b="1" i="0" u="none" strike="noStrike" cap="none">
                <a:solidFill>
                  <a:srgbClr val="FFFFFF"/>
                </a:solidFill>
                <a:latin typeface="Arial"/>
                <a:ea typeface="Arial"/>
                <a:cs typeface="Arial"/>
                <a:sym typeface="Arial"/>
              </a:rPr>
              <a:t>  Ensuring Effective, Efficient Operations to Best Serve Iowans</a:t>
            </a:r>
            <a:endParaRPr sz="1948"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p:txBody>
      </p:sp>
      <p:sp>
        <p:nvSpPr>
          <p:cNvPr id="3" name="Title 2">
            <a:extLst>
              <a:ext uri="{FF2B5EF4-FFF2-40B4-BE49-F238E27FC236}">
                <a16:creationId xmlns:a16="http://schemas.microsoft.com/office/drawing/2014/main" id="{2535807E-5515-43E3-9C0E-C399507B382A}"/>
              </a:ext>
            </a:extLst>
          </p:cNvPr>
          <p:cNvSpPr>
            <a:spLocks noGrp="1"/>
          </p:cNvSpPr>
          <p:nvPr>
            <p:ph type="title"/>
          </p:nvPr>
        </p:nvSpPr>
        <p:spPr>
          <a:xfrm>
            <a:off x="290945" y="365126"/>
            <a:ext cx="11637819" cy="1103456"/>
          </a:xfrm>
        </p:spPr>
        <p:txBody>
          <a:bodyPr anchor="t">
            <a:normAutofit fontScale="90000"/>
          </a:bodyPr>
          <a:lstStyle/>
          <a:p>
            <a:r>
              <a:rPr lang="en-US" sz="3900" dirty="0">
                <a:solidFill>
                  <a:schemeClr val="accent1"/>
                </a:solidFill>
              </a:rPr>
              <a:t>Department’s ESEA Programs Team Time Distribution </a:t>
            </a:r>
            <a:br>
              <a:rPr lang="en-US" sz="3900" dirty="0">
                <a:solidFill>
                  <a:schemeClr val="accent1"/>
                </a:solidFill>
              </a:rPr>
            </a:br>
            <a:r>
              <a:rPr lang="en-US" sz="3900" i="1" dirty="0">
                <a:solidFill>
                  <a:schemeClr val="accent1"/>
                </a:solidFill>
              </a:rPr>
              <a:t>(Compliance vs. Improving Achievement)</a:t>
            </a:r>
            <a:br>
              <a:rPr lang="en-US" dirty="0"/>
            </a:br>
            <a:endParaRPr lang="en-US" dirty="0"/>
          </a:p>
        </p:txBody>
      </p:sp>
      <p:sp>
        <p:nvSpPr>
          <p:cNvPr id="310" name="Google Shape;310;g3bce07eba22_0_262"/>
          <p:cNvSpPr txBox="1">
            <a:spLocks noGrp="1"/>
          </p:cNvSpPr>
          <p:nvPr>
            <p:ph type="sldNum" idx="12"/>
          </p:nvPr>
        </p:nvSpPr>
        <p:spPr/>
        <p:txBody>
          <a:bodyPr/>
          <a:lstStyle/>
          <a:p>
            <a:pPr lvl="0"/>
            <a:fld id="{00000000-1234-1234-1234-123412341234}" type="slidenum">
              <a:rPr lang="en-US" smtClean="0"/>
              <a:pPr lvl="0"/>
              <a:t>25</a:t>
            </a:fld>
            <a:endParaRPr lang="en-US"/>
          </a:p>
        </p:txBody>
      </p:sp>
      <p:graphicFrame>
        <p:nvGraphicFramePr>
          <p:cNvPr id="311" name="Google Shape;311;g3bce07eba22_0_262"/>
          <p:cNvGraphicFramePr/>
          <p:nvPr/>
        </p:nvGraphicFramePr>
        <p:xfrm>
          <a:off x="490238" y="1613813"/>
          <a:ext cx="11211525" cy="2993334"/>
        </p:xfrm>
        <a:graphic>
          <a:graphicData uri="http://schemas.openxmlformats.org/drawingml/2006/table">
            <a:tbl>
              <a:tblPr firstRow="1">
                <a:noFill/>
                <a:tableStyleId>{E53A8771-1A74-4DD8-B649-4C90A91E4316}</a:tableStyleId>
              </a:tblPr>
              <a:tblGrid>
                <a:gridCol w="1379400">
                  <a:extLst>
                    <a:ext uri="{9D8B030D-6E8A-4147-A177-3AD203B41FA5}">
                      <a16:colId xmlns:a16="http://schemas.microsoft.com/office/drawing/2014/main" val="20000"/>
                    </a:ext>
                  </a:extLst>
                </a:gridCol>
                <a:gridCol w="1714350">
                  <a:extLst>
                    <a:ext uri="{9D8B030D-6E8A-4147-A177-3AD203B41FA5}">
                      <a16:colId xmlns:a16="http://schemas.microsoft.com/office/drawing/2014/main" val="20001"/>
                    </a:ext>
                  </a:extLst>
                </a:gridCol>
                <a:gridCol w="1768675">
                  <a:extLst>
                    <a:ext uri="{9D8B030D-6E8A-4147-A177-3AD203B41FA5}">
                      <a16:colId xmlns:a16="http://schemas.microsoft.com/office/drawing/2014/main" val="20002"/>
                    </a:ext>
                  </a:extLst>
                </a:gridCol>
                <a:gridCol w="2117800">
                  <a:extLst>
                    <a:ext uri="{9D8B030D-6E8A-4147-A177-3AD203B41FA5}">
                      <a16:colId xmlns:a16="http://schemas.microsoft.com/office/drawing/2014/main" val="20003"/>
                    </a:ext>
                  </a:extLst>
                </a:gridCol>
                <a:gridCol w="1993625">
                  <a:extLst>
                    <a:ext uri="{9D8B030D-6E8A-4147-A177-3AD203B41FA5}">
                      <a16:colId xmlns:a16="http://schemas.microsoft.com/office/drawing/2014/main" val="20004"/>
                    </a:ext>
                  </a:extLst>
                </a:gridCol>
                <a:gridCol w="2237675">
                  <a:extLst>
                    <a:ext uri="{9D8B030D-6E8A-4147-A177-3AD203B41FA5}">
                      <a16:colId xmlns:a16="http://schemas.microsoft.com/office/drawing/2014/main" val="20005"/>
                    </a:ext>
                  </a:extLst>
                </a:gridCol>
              </a:tblGrid>
              <a:tr h="60122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FFFFFF"/>
                          </a:solidFill>
                        </a:rPr>
                        <a:t>Position</a:t>
                      </a:r>
                      <a:endParaRPr sz="2000" b="1" u="none" strike="noStrike" cap="none">
                        <a:solidFill>
                          <a:srgbClr val="FFFFFF"/>
                        </a:solidFill>
                      </a:endParaRPr>
                    </a:p>
                  </a:txBody>
                  <a:tcPr marL="19200" marR="19200" marT="19200" marB="19200" anchor="ctr">
                    <a:lnL w="9525" cap="flat" cmpd="sng">
                      <a:solidFill>
                        <a:srgbClr val="595959"/>
                      </a:solidFill>
                      <a:prstDash val="solid"/>
                      <a:round/>
                      <a:headEnd type="none" w="sm" len="sm"/>
                      <a:tailEnd type="none" w="sm" len="sm"/>
                    </a:lnL>
                    <a:lnR w="9525" cap="flat" cmpd="sng">
                      <a:solidFill>
                        <a:srgbClr val="F8F9FA"/>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03617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FFFFFF"/>
                          </a:solidFill>
                        </a:rPr>
                        <a:t> Approximate Current % Compliance</a:t>
                      </a:r>
                      <a:endParaRPr sz="2000" b="1" u="none" strike="noStrike" cap="none">
                        <a:solidFill>
                          <a:srgbClr val="FFFFFF"/>
                        </a:solidFill>
                      </a:endParaRPr>
                    </a:p>
                  </a:txBody>
                  <a:tcPr marL="19200" marR="19200" marT="19200" marB="19200" anchor="ctr">
                    <a:lnL w="9525" cap="flat" cmpd="sng">
                      <a:solidFill>
                        <a:srgbClr val="F8F9FA"/>
                      </a:solidFill>
                      <a:prstDash val="solid"/>
                      <a:round/>
                      <a:headEnd type="none" w="sm" len="sm"/>
                      <a:tailEnd type="none" w="sm" len="sm"/>
                    </a:lnL>
                    <a:lnR w="9525" cap="flat" cmpd="sng">
                      <a:solidFill>
                        <a:srgbClr val="F8F9FA"/>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03617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FFFFFF"/>
                          </a:solidFill>
                        </a:rPr>
                        <a:t>Approximate Current $</a:t>
                      </a:r>
                      <a:endParaRPr sz="2000" b="1" u="none" strike="noStrike" cap="none">
                        <a:solidFill>
                          <a:srgbClr val="FFFFFF"/>
                        </a:solidFill>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FFFFFF"/>
                          </a:solidFill>
                        </a:rPr>
                        <a:t>Compliance</a:t>
                      </a:r>
                      <a:endParaRPr sz="2000" b="1" u="none" strike="noStrike" cap="none">
                        <a:solidFill>
                          <a:srgbClr val="FFFFFF"/>
                        </a:solidFill>
                      </a:endParaRPr>
                    </a:p>
                  </a:txBody>
                  <a:tcPr marL="19200" marR="19200" marT="19200" marB="19200" anchor="ctr">
                    <a:lnL w="9525" cap="flat" cmpd="sng">
                      <a:solidFill>
                        <a:srgbClr val="F8F9FA"/>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03617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FFFFFF"/>
                          </a:solidFill>
                        </a:rPr>
                        <a:t>Approximate New % Compliance</a:t>
                      </a:r>
                      <a:endParaRPr sz="2000" b="1" u="none" strike="noStrike" cap="none">
                        <a:solidFill>
                          <a:srgbClr val="FFFFFF"/>
                        </a:solidFill>
                      </a:endParaRPr>
                    </a:p>
                  </a:txBody>
                  <a:tcPr marL="19200" marR="19200" marT="19200" marB="192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03617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FFFFFF"/>
                          </a:solidFill>
                        </a:rPr>
                        <a:t>Approximate New $</a:t>
                      </a:r>
                      <a:endParaRPr sz="2000" b="1" u="none" strike="noStrike" cap="none">
                        <a:solidFill>
                          <a:srgbClr val="FFFFFF"/>
                        </a:solidFill>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FFFFFF"/>
                          </a:solidFill>
                        </a:rPr>
                        <a:t>Compliance </a:t>
                      </a:r>
                      <a:endParaRPr sz="2000" b="1" u="none" strike="noStrike" cap="none">
                        <a:solidFill>
                          <a:srgbClr val="FFFFFF"/>
                        </a:solidFill>
                      </a:endParaRPr>
                    </a:p>
                  </a:txBody>
                  <a:tcPr marL="19200" marR="19200" marT="19200" marB="19200" anchor="ctr">
                    <a:lnL w="9525" cap="flat" cmpd="sng">
                      <a:solidFill>
                        <a:schemeClr val="lt1"/>
                      </a:solidFill>
                      <a:prstDash val="solid"/>
                      <a:round/>
                      <a:headEnd type="none" w="sm" len="sm"/>
                      <a:tailEnd type="none" w="sm" len="sm"/>
                    </a:lnL>
                    <a:lnR w="9525" cap="flat" cmpd="sng">
                      <a:solidFill>
                        <a:srgbClr val="F8F9FA"/>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03617A"/>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rgbClr val="FFFFFF"/>
                          </a:solidFill>
                        </a:rPr>
                        <a:t>Approximate $ Reallocation </a:t>
                      </a:r>
                      <a:br>
                        <a:rPr lang="en-US" sz="2000" b="1" u="none" strike="noStrike" cap="none">
                          <a:solidFill>
                            <a:srgbClr val="FFFFFF"/>
                          </a:solidFill>
                        </a:rPr>
                      </a:br>
                      <a:r>
                        <a:rPr lang="en-US" sz="2000" b="1" u="none" strike="noStrike" cap="none">
                          <a:solidFill>
                            <a:srgbClr val="FFFFFF"/>
                          </a:solidFill>
                        </a:rPr>
                        <a:t>to Achievement</a:t>
                      </a:r>
                      <a:endParaRPr sz="2000" b="1" u="none" strike="noStrike" cap="none">
                        <a:solidFill>
                          <a:srgbClr val="FFFFFF"/>
                        </a:solidFill>
                      </a:endParaRPr>
                    </a:p>
                  </a:txBody>
                  <a:tcPr marL="19200" marR="19200" marT="19200" marB="19200" anchor="ctr">
                    <a:lnL w="9525" cap="flat" cmpd="sng">
                      <a:solidFill>
                        <a:srgbClr val="F8F9FA"/>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03617A"/>
                    </a:solidFill>
                  </a:tcPr>
                </a:tc>
                <a:extLst>
                  <a:ext uri="{0D108BD9-81ED-4DB2-BD59-A6C34878D82A}">
                    <a16:rowId xmlns:a16="http://schemas.microsoft.com/office/drawing/2014/main" val="10000"/>
                  </a:ext>
                </a:extLst>
              </a:tr>
              <a:tr h="460100">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  Bureau      </a:t>
                      </a:r>
                      <a:endParaRPr sz="2000" b="1" u="none" strike="noStrike" cap="none">
                        <a:solidFill>
                          <a:srgbClr val="595959"/>
                        </a:solidFill>
                      </a:endParaRPr>
                    </a:p>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  Chief (1)</a:t>
                      </a:r>
                      <a:endParaRPr sz="2000" b="1" u="none" strike="noStrike" cap="none">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dirty="0">
                          <a:solidFill>
                            <a:srgbClr val="595959"/>
                          </a:solidFill>
                        </a:rPr>
                        <a:t>70%</a:t>
                      </a:r>
                      <a:endParaRPr sz="2000" b="1" u="none" strike="noStrike" cap="none" dirty="0">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$130,898</a:t>
                      </a:r>
                      <a:endParaRPr sz="2000" b="1" u="none" strike="noStrike" cap="none">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30%</a:t>
                      </a:r>
                      <a:endParaRPr sz="2000" b="1" u="none" strike="noStrike" cap="none">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$56,099</a:t>
                      </a:r>
                      <a:endParaRPr sz="2000" b="1" u="none" strike="noStrike" cap="none">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$74,799 </a:t>
                      </a:r>
                      <a:endParaRPr sz="2000" b="1" u="none" strike="noStrike" cap="none">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extLst>
                  <a:ext uri="{0D108BD9-81ED-4DB2-BD59-A6C34878D82A}">
                    <a16:rowId xmlns:a16="http://schemas.microsoft.com/office/drawing/2014/main" val="10001"/>
                  </a:ext>
                </a:extLst>
              </a:tr>
              <a:tr h="472775">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  ACs (2)</a:t>
                      </a:r>
                      <a:endParaRPr sz="2000" b="1" u="none" strike="noStrike" cap="none">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75%</a:t>
                      </a:r>
                      <a:endParaRPr sz="2000" b="1" u="none" strike="noStrike" cap="none">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$244,237</a:t>
                      </a:r>
                      <a:endParaRPr sz="2000" b="1" u="none" strike="noStrike" cap="none">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25%</a:t>
                      </a:r>
                      <a:endParaRPr sz="2000" b="1" u="none" strike="noStrike" cap="none">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$81,412</a:t>
                      </a:r>
                      <a:endParaRPr sz="2000" b="1" u="none" strike="noStrike" cap="none">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$162,825</a:t>
                      </a:r>
                      <a:endParaRPr sz="2000" b="1" u="none" strike="noStrike" cap="none">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extLst>
                  <a:ext uri="{0D108BD9-81ED-4DB2-BD59-A6C34878D82A}">
                    <a16:rowId xmlns:a16="http://schemas.microsoft.com/office/drawing/2014/main" val="10002"/>
                  </a:ext>
                </a:extLst>
              </a:tr>
              <a:tr h="435250">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  EPCs (10)</a:t>
                      </a:r>
                      <a:endParaRPr sz="2000" b="1" u="none" strike="noStrike" cap="none">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70%</a:t>
                      </a:r>
                      <a:endParaRPr sz="2000" b="1" u="none" strike="noStrike" cap="none">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$1,012,081</a:t>
                      </a:r>
                      <a:endParaRPr sz="2000" b="1" u="none" strike="noStrike" cap="none">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30%</a:t>
                      </a:r>
                      <a:endParaRPr sz="2000" b="1" u="none" strike="noStrike" cap="none">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$433,749</a:t>
                      </a:r>
                      <a:endParaRPr sz="2000" b="1" u="none" strike="noStrike" cap="none">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595959"/>
                          </a:solidFill>
                        </a:rPr>
                        <a:t>$578,322</a:t>
                      </a:r>
                      <a:endParaRPr sz="2000" b="1" u="none" strike="noStrike" cap="none">
                        <a:solidFill>
                          <a:srgbClr val="595959"/>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extLst>
                  <a:ext uri="{0D108BD9-81ED-4DB2-BD59-A6C34878D82A}">
                    <a16:rowId xmlns:a16="http://schemas.microsoft.com/office/drawing/2014/main" val="10003"/>
                  </a:ext>
                </a:extLst>
              </a:tr>
              <a:tr h="410450">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dirty="0">
                          <a:solidFill>
                            <a:srgbClr val="03617A"/>
                          </a:solidFill>
                        </a:rPr>
                        <a:t>  Total</a:t>
                      </a:r>
                      <a:endParaRPr sz="2000" b="1" u="none" strike="noStrike" cap="none" dirty="0">
                        <a:solidFill>
                          <a:srgbClr val="03617A"/>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CFE2F3"/>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03617A"/>
                          </a:solidFill>
                        </a:rPr>
                        <a:t>70-75%</a:t>
                      </a:r>
                      <a:endParaRPr sz="2000" b="1" u="none" strike="noStrike" cap="none">
                        <a:solidFill>
                          <a:srgbClr val="03617A"/>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CFE2F3"/>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03617A"/>
                          </a:solidFill>
                        </a:rPr>
                        <a:t>$1,387,216</a:t>
                      </a:r>
                      <a:endParaRPr sz="2000" b="1" u="none" strike="noStrike" cap="none">
                        <a:solidFill>
                          <a:srgbClr val="03617A"/>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A9999"/>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03617A"/>
                          </a:solidFill>
                        </a:rPr>
                        <a:t>25-30%</a:t>
                      </a:r>
                      <a:endParaRPr sz="2000" b="1" u="none" strike="noStrike" cap="none">
                        <a:solidFill>
                          <a:srgbClr val="03617A"/>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CFE2F3"/>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03617A"/>
                          </a:solidFill>
                        </a:rPr>
                        <a:t>$571,260</a:t>
                      </a:r>
                      <a:endParaRPr sz="2000" b="1" u="none" strike="noStrike" cap="none">
                        <a:solidFill>
                          <a:srgbClr val="03617A"/>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CFE2F3"/>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dirty="0">
                          <a:solidFill>
                            <a:srgbClr val="03617A"/>
                          </a:solidFill>
                        </a:rPr>
                        <a:t>$815,956</a:t>
                      </a:r>
                      <a:endParaRPr sz="2000" b="1" u="none" strike="noStrike" cap="none" dirty="0">
                        <a:solidFill>
                          <a:srgbClr val="03617A"/>
                        </a:solidFill>
                      </a:endParaRPr>
                    </a:p>
                  </a:txBody>
                  <a:tcPr marL="25400" marR="25400" marT="25400" marB="254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93C47D"/>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15058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3bce07eba22_0_283"/>
          <p:cNvSpPr txBox="1"/>
          <p:nvPr/>
        </p:nvSpPr>
        <p:spPr>
          <a:xfrm>
            <a:off x="121250" y="-17000"/>
            <a:ext cx="9494700" cy="552900"/>
          </a:xfrm>
          <a:prstGeom prst="rect">
            <a:avLst/>
          </a:prstGeom>
          <a:noFill/>
          <a:ln>
            <a:noFill/>
          </a:ln>
        </p:spPr>
        <p:txBody>
          <a:bodyPr spcFirstLastPara="1" wrap="square" lIns="68575" tIns="34275" rIns="68575" bIns="34275" anchor="ctr" anchorCtr="0">
            <a:normAutofit fontScale="62500" lnSpcReduction="20000"/>
          </a:bodyPr>
          <a:lstStyle/>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r>
              <a:rPr lang="en-US" sz="2615" b="1" i="0" u="none" strike="noStrike" cap="none">
                <a:solidFill>
                  <a:srgbClr val="FFFFFF"/>
                </a:solidFill>
                <a:latin typeface="Arial"/>
                <a:ea typeface="Arial"/>
                <a:cs typeface="Arial"/>
                <a:sym typeface="Arial"/>
              </a:rPr>
              <a:t>  Ensuring Effective, Efficient Operations to Best Serve Iowans</a:t>
            </a:r>
            <a:endParaRPr sz="1948"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p:txBody>
      </p:sp>
      <p:sp>
        <p:nvSpPr>
          <p:cNvPr id="3" name="Title 2">
            <a:extLst>
              <a:ext uri="{FF2B5EF4-FFF2-40B4-BE49-F238E27FC236}">
                <a16:creationId xmlns:a16="http://schemas.microsoft.com/office/drawing/2014/main" id="{58B736BD-93C4-44D5-B996-6B1686DD3FAC}"/>
              </a:ext>
            </a:extLst>
          </p:cNvPr>
          <p:cNvSpPr>
            <a:spLocks noGrp="1"/>
          </p:cNvSpPr>
          <p:nvPr>
            <p:ph type="title"/>
          </p:nvPr>
        </p:nvSpPr>
        <p:spPr>
          <a:xfrm>
            <a:off x="482600" y="386803"/>
            <a:ext cx="10830200" cy="1176464"/>
          </a:xfrm>
        </p:spPr>
        <p:txBody>
          <a:bodyPr anchor="t">
            <a:normAutofit fontScale="90000"/>
          </a:bodyPr>
          <a:lstStyle/>
          <a:p>
            <a:r>
              <a:rPr lang="en-US" dirty="0">
                <a:solidFill>
                  <a:schemeClr val="accent1"/>
                </a:solidFill>
              </a:rPr>
              <a:t>What is the potential impact of rightsizing administrative workloads?</a:t>
            </a:r>
            <a:br>
              <a:rPr lang="en-US" dirty="0"/>
            </a:br>
            <a:endParaRPr lang="en-US" dirty="0"/>
          </a:p>
        </p:txBody>
      </p:sp>
      <p:sp>
        <p:nvSpPr>
          <p:cNvPr id="321" name="Google Shape;321;g3bce07eba22_0_283"/>
          <p:cNvSpPr txBox="1">
            <a:spLocks noGrp="1"/>
          </p:cNvSpPr>
          <p:nvPr>
            <p:ph type="sldNum" idx="12"/>
          </p:nvPr>
        </p:nvSpPr>
        <p:spPr/>
        <p:txBody>
          <a:bodyPr/>
          <a:lstStyle/>
          <a:p>
            <a:pPr lvl="0"/>
            <a:fld id="{00000000-1234-1234-1234-123412341234}" type="slidenum">
              <a:rPr lang="en-US" smtClean="0"/>
              <a:pPr lvl="0"/>
              <a:t>26</a:t>
            </a:fld>
            <a:endParaRPr lang="en-US"/>
          </a:p>
        </p:txBody>
      </p:sp>
      <p:sp>
        <p:nvSpPr>
          <p:cNvPr id="322" name="Google Shape;322;g3bce07eba22_0_283"/>
          <p:cNvSpPr txBox="1"/>
          <p:nvPr/>
        </p:nvSpPr>
        <p:spPr>
          <a:xfrm>
            <a:off x="523600" y="1599990"/>
            <a:ext cx="11185800" cy="4767942"/>
          </a:xfrm>
          <a:prstGeom prst="rect">
            <a:avLst/>
          </a:prstGeom>
          <a:noFill/>
          <a:ln>
            <a:noFill/>
          </a:ln>
        </p:spPr>
        <p:txBody>
          <a:bodyPr spcFirstLastPara="1" wrap="square" lIns="91425" tIns="91425" rIns="91425" bIns="91425" anchor="ctr" anchorCtr="0">
            <a:spAutoFit/>
          </a:bodyPr>
          <a:lstStyle/>
          <a:p>
            <a:pPr marL="457200" marR="0" lvl="0" indent="-358775" algn="l" rtl="0">
              <a:lnSpc>
                <a:spcPct val="100000"/>
              </a:lnSpc>
              <a:spcBef>
                <a:spcPts val="1200"/>
              </a:spcBef>
              <a:spcAft>
                <a:spcPts val="0"/>
              </a:spcAft>
              <a:buClr>
                <a:schemeClr val="dk2"/>
              </a:buClr>
              <a:buSzPts val="2050"/>
              <a:buFont typeface="Arial"/>
              <a:buChar char="●"/>
            </a:pPr>
            <a:r>
              <a:rPr lang="en-US" sz="2450" b="0" i="0" u="none" strike="noStrike" cap="none" dirty="0">
                <a:solidFill>
                  <a:schemeClr val="dk2"/>
                </a:solidFill>
                <a:latin typeface="Arial"/>
                <a:ea typeface="Arial"/>
                <a:cs typeface="Arial"/>
                <a:sym typeface="Arial"/>
              </a:rPr>
              <a:t>Iowa projects that, by rightsizing administrative workloads, it will allow nearly </a:t>
            </a:r>
            <a:r>
              <a:rPr lang="en-US" sz="2450" b="1" i="0" u="none" strike="noStrike" cap="none" dirty="0">
                <a:solidFill>
                  <a:schemeClr val="accent1"/>
                </a:solidFill>
                <a:latin typeface="Arial"/>
                <a:ea typeface="Arial"/>
                <a:cs typeface="Arial"/>
                <a:sym typeface="Arial"/>
              </a:rPr>
              <a:t>$8 million in time and resources</a:t>
            </a:r>
            <a:r>
              <a:rPr lang="en-US" sz="2450" b="0" i="0" u="none" strike="noStrike" cap="none" dirty="0">
                <a:solidFill>
                  <a:schemeClr val="dk2"/>
                </a:solidFill>
                <a:latin typeface="Arial"/>
                <a:ea typeface="Arial"/>
                <a:cs typeface="Arial"/>
                <a:sym typeface="Arial"/>
              </a:rPr>
              <a:t> to be redirected from compliance to the classroom</a:t>
            </a:r>
            <a:r>
              <a:rPr lang="en-US" sz="2450" b="1" i="0" u="none" strike="noStrike" cap="none" dirty="0">
                <a:solidFill>
                  <a:schemeClr val="accent1"/>
                </a:solidFill>
                <a:latin typeface="Arial"/>
                <a:ea typeface="Arial"/>
                <a:cs typeface="Arial"/>
                <a:sym typeface="Arial"/>
              </a:rPr>
              <a:t> over four years</a:t>
            </a:r>
            <a:r>
              <a:rPr lang="en-US" sz="2450" b="0" i="0" u="none" strike="noStrike" cap="none" dirty="0">
                <a:solidFill>
                  <a:schemeClr val="dk2"/>
                </a:solidFill>
                <a:latin typeface="Arial"/>
                <a:ea typeface="Arial"/>
                <a:cs typeface="Arial"/>
                <a:sym typeface="Arial"/>
              </a:rPr>
              <a:t>.</a:t>
            </a:r>
            <a:endParaRPr sz="2450" b="0" i="0" u="none" strike="noStrike" cap="none" dirty="0">
              <a:solidFill>
                <a:schemeClr val="dk2"/>
              </a:solidFill>
              <a:latin typeface="Arial"/>
              <a:ea typeface="Arial"/>
              <a:cs typeface="Arial"/>
              <a:sym typeface="Arial"/>
            </a:endParaRPr>
          </a:p>
          <a:p>
            <a:pPr marL="914400" marR="0" lvl="1" indent="-361950" algn="l" rtl="0">
              <a:lnSpc>
                <a:spcPct val="120000"/>
              </a:lnSpc>
              <a:spcBef>
                <a:spcPts val="1000"/>
              </a:spcBef>
              <a:spcAft>
                <a:spcPts val="0"/>
              </a:spcAft>
              <a:buClr>
                <a:srgbClr val="FF0000"/>
              </a:buClr>
              <a:buSzPts val="2100"/>
              <a:buFont typeface="Arial"/>
              <a:buChar char="✖"/>
            </a:pPr>
            <a:r>
              <a:rPr lang="en-US" sz="2450" b="0" i="0" u="none" strike="noStrike" cap="none" dirty="0">
                <a:solidFill>
                  <a:schemeClr val="dk2"/>
                </a:solidFill>
                <a:latin typeface="Arial"/>
                <a:ea typeface="Arial"/>
                <a:cs typeface="Arial"/>
                <a:sym typeface="Arial"/>
              </a:rPr>
              <a:t>Please recall that Iowa’s Unified Allocation Plan does not create new funding, reduce funding, or generate savings.</a:t>
            </a:r>
            <a:endParaRPr sz="2450" b="0" i="0" u="none" strike="noStrike" cap="none" dirty="0">
              <a:solidFill>
                <a:schemeClr val="dk2"/>
              </a:solidFill>
              <a:latin typeface="Arial"/>
              <a:ea typeface="Arial"/>
              <a:cs typeface="Arial"/>
              <a:sym typeface="Arial"/>
            </a:endParaRPr>
          </a:p>
          <a:p>
            <a:pPr marL="914400" marR="0" lvl="1" indent="-384175" algn="l" rtl="0">
              <a:lnSpc>
                <a:spcPct val="120000"/>
              </a:lnSpc>
              <a:spcBef>
                <a:spcPts val="0"/>
              </a:spcBef>
              <a:spcAft>
                <a:spcPts val="0"/>
              </a:spcAft>
              <a:buClr>
                <a:schemeClr val="accent1"/>
              </a:buClr>
              <a:buSzPts val="2450"/>
              <a:buFont typeface="Arial"/>
              <a:buChar char="✓"/>
            </a:pPr>
            <a:r>
              <a:rPr lang="en-US" sz="2450" b="0" i="0" u="none" strike="noStrike" cap="none" dirty="0">
                <a:solidFill>
                  <a:schemeClr val="dk2"/>
                </a:solidFill>
                <a:latin typeface="Arial"/>
                <a:ea typeface="Arial"/>
                <a:cs typeface="Arial"/>
                <a:sym typeface="Arial"/>
              </a:rPr>
              <a:t>Instead, it redirects – to the maximum extent possible – the use of federal funds at both the state and local levels to work that directly supports advancing student learning. </a:t>
            </a:r>
            <a:endParaRPr sz="2450" b="0" i="0" u="none" strike="noStrike" cap="none" dirty="0">
              <a:solidFill>
                <a:schemeClr val="dk2"/>
              </a:solidFill>
              <a:latin typeface="Arial"/>
              <a:ea typeface="Arial"/>
              <a:cs typeface="Arial"/>
              <a:sym typeface="Arial"/>
            </a:endParaRPr>
          </a:p>
          <a:p>
            <a:pPr marL="457200" marR="0" lvl="0" indent="-358775" algn="l" rtl="0">
              <a:lnSpc>
                <a:spcPct val="100000"/>
              </a:lnSpc>
              <a:spcBef>
                <a:spcPts val="1200"/>
              </a:spcBef>
              <a:spcAft>
                <a:spcPts val="0"/>
              </a:spcAft>
              <a:buClr>
                <a:schemeClr val="dk2"/>
              </a:buClr>
              <a:buSzPts val="2050"/>
              <a:buFont typeface="Arial"/>
              <a:buChar char="●"/>
            </a:pPr>
            <a:r>
              <a:rPr lang="en-US" sz="2450" b="0" i="0" u="none" strike="noStrike" cap="none" dirty="0">
                <a:solidFill>
                  <a:schemeClr val="dk2"/>
                </a:solidFill>
                <a:latin typeface="Arial"/>
                <a:ea typeface="Arial"/>
                <a:cs typeface="Arial"/>
                <a:sym typeface="Arial"/>
              </a:rPr>
              <a:t>Note: School employee salary and benefit costs comprise an average of 73% of Iowa school district General Fund expenditures statewide.  </a:t>
            </a:r>
            <a:endParaRPr sz="2450" b="0" i="0" u="none" strike="noStrike" cap="none" dirty="0">
              <a:solidFill>
                <a:schemeClr val="dk2"/>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3bce07eba22_0_226"/>
          <p:cNvSpPr txBox="1"/>
          <p:nvPr/>
        </p:nvSpPr>
        <p:spPr>
          <a:xfrm>
            <a:off x="121250" y="-17000"/>
            <a:ext cx="9494700" cy="552900"/>
          </a:xfrm>
          <a:prstGeom prst="rect">
            <a:avLst/>
          </a:prstGeom>
          <a:noFill/>
          <a:ln>
            <a:noFill/>
          </a:ln>
        </p:spPr>
        <p:txBody>
          <a:bodyPr spcFirstLastPara="1" wrap="square" lIns="68575" tIns="34275" rIns="68575" bIns="34275" anchor="ctr" anchorCtr="0">
            <a:normAutofit fontScale="62500" lnSpcReduction="20000"/>
          </a:bodyPr>
          <a:lstStyle/>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r>
              <a:rPr lang="en-US" sz="2615" b="1" i="0" u="none" strike="noStrike" cap="none">
                <a:solidFill>
                  <a:srgbClr val="FFFFFF"/>
                </a:solidFill>
                <a:latin typeface="Arial"/>
                <a:ea typeface="Arial"/>
                <a:cs typeface="Arial"/>
                <a:sym typeface="Arial"/>
              </a:rPr>
              <a:t>  Ensuring Effective, Efficient Operations to Best Serve Iowans</a:t>
            </a:r>
            <a:endParaRPr sz="1948"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p:txBody>
      </p:sp>
      <p:sp>
        <p:nvSpPr>
          <p:cNvPr id="330" name="Google Shape;330;g3bce07eba22_0_226"/>
          <p:cNvSpPr txBox="1"/>
          <p:nvPr/>
        </p:nvSpPr>
        <p:spPr>
          <a:xfrm>
            <a:off x="503100" y="1007050"/>
            <a:ext cx="11185800" cy="52056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600"/>
              <a:buFont typeface="Arial"/>
              <a:buNone/>
            </a:pPr>
            <a:endParaRPr sz="1600" b="1" i="0" u="none" strike="noStrike" cap="none" dirty="0">
              <a:solidFill>
                <a:srgbClr val="03617A"/>
              </a:solidFill>
              <a:latin typeface="Arial"/>
              <a:ea typeface="Arial"/>
              <a:cs typeface="Arial"/>
              <a:sym typeface="Arial"/>
            </a:endParaRPr>
          </a:p>
          <a:p>
            <a:pPr marL="457200" marR="0" lvl="0" indent="-368300" algn="l" rtl="0">
              <a:lnSpc>
                <a:spcPct val="90000"/>
              </a:lnSpc>
              <a:spcBef>
                <a:spcPts val="0"/>
              </a:spcBef>
              <a:spcAft>
                <a:spcPts val="0"/>
              </a:spcAft>
              <a:buClr>
                <a:schemeClr val="accent1"/>
              </a:buClr>
              <a:buSzPts val="2200"/>
              <a:buFont typeface="Arial"/>
              <a:buAutoNum type="arabicPeriod"/>
            </a:pPr>
            <a:r>
              <a:rPr lang="en-US" sz="2300" b="1" i="0" u="none" strike="noStrike" cap="none" dirty="0">
                <a:solidFill>
                  <a:schemeClr val="accent1"/>
                </a:solidFill>
                <a:latin typeface="Arial"/>
                <a:ea typeface="Arial"/>
                <a:cs typeface="Arial"/>
                <a:sym typeface="Arial"/>
              </a:rPr>
              <a:t>Stronger alignment to Iowa priorities</a:t>
            </a:r>
            <a:r>
              <a:rPr lang="en-US" sz="2300" b="0" i="0" u="none" strike="noStrike" cap="none" dirty="0">
                <a:solidFill>
                  <a:schemeClr val="dk1"/>
                </a:solidFill>
                <a:latin typeface="Arial"/>
                <a:ea typeface="Arial"/>
                <a:cs typeface="Arial"/>
                <a:sym typeface="Arial"/>
              </a:rPr>
              <a:t>, improving school improvement efforts and support for students most in need.</a:t>
            </a:r>
            <a:br>
              <a:rPr lang="en-US" sz="2300" b="0" i="0" u="none" strike="noStrike" cap="none" dirty="0">
                <a:solidFill>
                  <a:schemeClr val="dk1"/>
                </a:solidFill>
                <a:latin typeface="Arial"/>
                <a:ea typeface="Arial"/>
                <a:cs typeface="Arial"/>
                <a:sym typeface="Arial"/>
              </a:rPr>
            </a:br>
            <a:endParaRPr sz="2300" b="0" i="0" u="none" strike="noStrike" cap="none" dirty="0">
              <a:solidFill>
                <a:schemeClr val="dk1"/>
              </a:solidFill>
              <a:latin typeface="Arial"/>
              <a:ea typeface="Arial"/>
              <a:cs typeface="Arial"/>
              <a:sym typeface="Arial"/>
            </a:endParaRPr>
          </a:p>
          <a:p>
            <a:pPr marL="457200" marR="0" lvl="0" indent="-368300" algn="l" rtl="0">
              <a:lnSpc>
                <a:spcPct val="90000"/>
              </a:lnSpc>
              <a:spcBef>
                <a:spcPts val="0"/>
              </a:spcBef>
              <a:spcAft>
                <a:spcPts val="0"/>
              </a:spcAft>
              <a:buClr>
                <a:schemeClr val="accent1"/>
              </a:buClr>
              <a:buSzPts val="2200"/>
              <a:buFont typeface="Arial"/>
              <a:buAutoNum type="arabicPeriod"/>
            </a:pPr>
            <a:r>
              <a:rPr lang="en-US" sz="2300" b="1" i="0" u="none" strike="noStrike" cap="none" dirty="0">
                <a:solidFill>
                  <a:schemeClr val="accent1"/>
                </a:solidFill>
                <a:latin typeface="Arial"/>
                <a:ea typeface="Arial"/>
                <a:cs typeface="Arial"/>
                <a:sym typeface="Arial"/>
              </a:rPr>
              <a:t>Sustained, high-quality support for educators</a:t>
            </a:r>
            <a:r>
              <a:rPr lang="en-US" sz="2300" b="0" i="0" u="none" strike="noStrike" cap="none" dirty="0">
                <a:solidFill>
                  <a:schemeClr val="dk1"/>
                </a:solidFill>
                <a:latin typeface="Arial"/>
                <a:ea typeface="Arial"/>
                <a:cs typeface="Arial"/>
                <a:sym typeface="Arial"/>
              </a:rPr>
              <a:t>, including statewide professional learning at no cost.</a:t>
            </a:r>
            <a:br>
              <a:rPr lang="en-US" sz="2300" b="0" i="0" u="none" strike="noStrike" cap="none" dirty="0">
                <a:solidFill>
                  <a:schemeClr val="dk1"/>
                </a:solidFill>
                <a:latin typeface="Arial"/>
                <a:ea typeface="Arial"/>
                <a:cs typeface="Arial"/>
                <a:sym typeface="Arial"/>
              </a:rPr>
            </a:br>
            <a:endParaRPr sz="2300" b="0" i="0" u="none" strike="noStrike" cap="none" dirty="0">
              <a:solidFill>
                <a:schemeClr val="dk1"/>
              </a:solidFill>
              <a:latin typeface="Arial"/>
              <a:ea typeface="Arial"/>
              <a:cs typeface="Arial"/>
              <a:sym typeface="Arial"/>
            </a:endParaRPr>
          </a:p>
          <a:p>
            <a:pPr marL="457200" marR="0" lvl="0" indent="-368300" algn="l" rtl="0">
              <a:lnSpc>
                <a:spcPct val="90000"/>
              </a:lnSpc>
              <a:spcBef>
                <a:spcPts val="0"/>
              </a:spcBef>
              <a:spcAft>
                <a:spcPts val="0"/>
              </a:spcAft>
              <a:buClr>
                <a:schemeClr val="accent1"/>
              </a:buClr>
              <a:buSzPts val="2200"/>
              <a:buFont typeface="Arial"/>
              <a:buAutoNum type="arabicPeriod"/>
            </a:pPr>
            <a:r>
              <a:rPr lang="en-US" sz="2300" b="1" i="0" u="none" strike="noStrike" cap="none" dirty="0">
                <a:solidFill>
                  <a:schemeClr val="accent1"/>
                </a:solidFill>
                <a:latin typeface="Arial"/>
                <a:ea typeface="Arial"/>
                <a:cs typeface="Arial"/>
                <a:sym typeface="Arial"/>
              </a:rPr>
              <a:t>Greater flexibility for districts</a:t>
            </a:r>
            <a:r>
              <a:rPr lang="en-US" sz="2300" b="0" i="0" u="none" strike="noStrike" cap="none" dirty="0">
                <a:solidFill>
                  <a:schemeClr val="dk1"/>
                </a:solidFill>
                <a:latin typeface="Arial"/>
                <a:ea typeface="Arial"/>
                <a:cs typeface="Arial"/>
                <a:sym typeface="Arial"/>
              </a:rPr>
              <a:t> to plan multi-year, evidence-based investments while maintaining accountability.</a:t>
            </a:r>
            <a:br>
              <a:rPr lang="en-US" sz="2300" b="0" i="0" u="none" strike="noStrike" cap="none" dirty="0">
                <a:solidFill>
                  <a:schemeClr val="dk1"/>
                </a:solidFill>
                <a:latin typeface="Arial"/>
                <a:ea typeface="Arial"/>
                <a:cs typeface="Arial"/>
                <a:sym typeface="Arial"/>
              </a:rPr>
            </a:br>
            <a:endParaRPr sz="2300" b="0" i="0" u="none" strike="noStrike" cap="none" dirty="0">
              <a:solidFill>
                <a:schemeClr val="dk1"/>
              </a:solidFill>
              <a:latin typeface="Arial"/>
              <a:ea typeface="Arial"/>
              <a:cs typeface="Arial"/>
              <a:sym typeface="Arial"/>
            </a:endParaRPr>
          </a:p>
          <a:p>
            <a:pPr marL="457200" marR="0" lvl="0" indent="-368300" algn="l" rtl="0">
              <a:lnSpc>
                <a:spcPct val="90000"/>
              </a:lnSpc>
              <a:spcBef>
                <a:spcPts val="0"/>
              </a:spcBef>
              <a:spcAft>
                <a:spcPts val="0"/>
              </a:spcAft>
              <a:buClr>
                <a:schemeClr val="accent1"/>
              </a:buClr>
              <a:buSzPts val="2200"/>
              <a:buFont typeface="Arial"/>
              <a:buAutoNum type="arabicPeriod"/>
            </a:pPr>
            <a:r>
              <a:rPr lang="en-US" sz="2300" b="1" i="0" u="none" strike="noStrike" cap="none" dirty="0">
                <a:solidFill>
                  <a:schemeClr val="accent1"/>
                </a:solidFill>
                <a:latin typeface="Arial"/>
                <a:ea typeface="Arial"/>
                <a:cs typeface="Arial"/>
                <a:sym typeface="Arial"/>
              </a:rPr>
              <a:t>More time and resources focused on students</a:t>
            </a:r>
            <a:r>
              <a:rPr lang="en-US" sz="2300" b="0" i="0" u="none" strike="noStrike" cap="none" dirty="0">
                <a:solidFill>
                  <a:schemeClr val="dk1"/>
                </a:solidFill>
                <a:latin typeface="Arial"/>
                <a:ea typeface="Arial"/>
                <a:cs typeface="Arial"/>
                <a:sym typeface="Arial"/>
              </a:rPr>
              <a:t>, not paperwork, by rightsizing administrative workloads.</a:t>
            </a:r>
            <a:br>
              <a:rPr lang="en-US" sz="2300" b="0" i="0" u="none" strike="noStrike" cap="none" dirty="0">
                <a:solidFill>
                  <a:schemeClr val="dk1"/>
                </a:solidFill>
                <a:latin typeface="Arial"/>
                <a:ea typeface="Arial"/>
                <a:cs typeface="Arial"/>
                <a:sym typeface="Arial"/>
              </a:rPr>
            </a:br>
            <a:endParaRPr sz="2300" b="0" i="0" u="none" strike="noStrike" cap="none" dirty="0">
              <a:solidFill>
                <a:schemeClr val="dk1"/>
              </a:solidFill>
              <a:latin typeface="Arial"/>
              <a:ea typeface="Arial"/>
              <a:cs typeface="Arial"/>
              <a:sym typeface="Arial"/>
            </a:endParaRPr>
          </a:p>
          <a:p>
            <a:pPr marL="457200" marR="0" lvl="0" indent="-368300" algn="l" rtl="0">
              <a:lnSpc>
                <a:spcPct val="90000"/>
              </a:lnSpc>
              <a:spcBef>
                <a:spcPts val="0"/>
              </a:spcBef>
              <a:spcAft>
                <a:spcPts val="0"/>
              </a:spcAft>
              <a:buClr>
                <a:schemeClr val="accent1"/>
              </a:buClr>
              <a:buSzPts val="2200"/>
              <a:buFont typeface="Arial"/>
              <a:buAutoNum type="arabicPeriod"/>
            </a:pPr>
            <a:r>
              <a:rPr lang="en-US" sz="2300" b="1" i="0" u="none" strike="noStrike" cap="none" dirty="0">
                <a:solidFill>
                  <a:schemeClr val="accent1"/>
                </a:solidFill>
                <a:latin typeface="Arial"/>
                <a:ea typeface="Arial"/>
                <a:cs typeface="Arial"/>
                <a:sym typeface="Arial"/>
              </a:rPr>
              <a:t>Iowa helps lead the nation</a:t>
            </a:r>
            <a:r>
              <a:rPr lang="en-US" sz="2300" b="0" i="0" u="none" strike="noStrike" cap="none" dirty="0">
                <a:solidFill>
                  <a:schemeClr val="dk1"/>
                </a:solidFill>
                <a:latin typeface="Arial"/>
                <a:ea typeface="Arial"/>
                <a:cs typeface="Arial"/>
                <a:sym typeface="Arial"/>
              </a:rPr>
              <a:t> in modernizing how federal education funds are used to improve student outcomes.</a:t>
            </a:r>
            <a:endParaRPr sz="3400" b="0" i="0" u="none" strike="noStrike" cap="none" dirty="0">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2200" b="0" i="0" u="none" strike="noStrike" cap="none" dirty="0">
              <a:solidFill>
                <a:srgbClr val="595959"/>
              </a:solidFill>
              <a:latin typeface="Arial"/>
              <a:ea typeface="Arial"/>
              <a:cs typeface="Arial"/>
              <a:sym typeface="Arial"/>
            </a:endParaRPr>
          </a:p>
        </p:txBody>
      </p:sp>
      <p:sp>
        <p:nvSpPr>
          <p:cNvPr id="3" name="Title 2">
            <a:extLst>
              <a:ext uri="{FF2B5EF4-FFF2-40B4-BE49-F238E27FC236}">
                <a16:creationId xmlns:a16="http://schemas.microsoft.com/office/drawing/2014/main" id="{0DF47B78-6A25-4996-85C7-E0CF3A3F65D4}"/>
              </a:ext>
            </a:extLst>
          </p:cNvPr>
          <p:cNvSpPr>
            <a:spLocks noGrp="1"/>
          </p:cNvSpPr>
          <p:nvPr>
            <p:ph type="title"/>
          </p:nvPr>
        </p:nvSpPr>
        <p:spPr>
          <a:xfrm>
            <a:off x="574955" y="281995"/>
            <a:ext cx="10515600" cy="659525"/>
          </a:xfrm>
        </p:spPr>
        <p:txBody>
          <a:bodyPr anchor="t">
            <a:normAutofit fontScale="90000"/>
          </a:bodyPr>
          <a:lstStyle/>
          <a:p>
            <a:r>
              <a:rPr lang="en-US" dirty="0">
                <a:solidFill>
                  <a:schemeClr val="accent1"/>
                </a:solidFill>
              </a:rPr>
              <a:t>What does this all mean?</a:t>
            </a:r>
          </a:p>
        </p:txBody>
      </p:sp>
      <p:sp>
        <p:nvSpPr>
          <p:cNvPr id="332" name="Google Shape;332;g3bce07eba22_0_226"/>
          <p:cNvSpPr txBox="1">
            <a:spLocks noGrp="1"/>
          </p:cNvSpPr>
          <p:nvPr>
            <p:ph type="sldNum" idx="12"/>
          </p:nvPr>
        </p:nvSpPr>
        <p:spPr/>
        <p:txBody>
          <a:bodyPr/>
          <a:lstStyle/>
          <a:p>
            <a:pPr lvl="0"/>
            <a:fld id="{00000000-1234-1234-1234-123412341234}" type="slidenum">
              <a:rPr lang="en-US" smtClean="0"/>
              <a:pPr lvl="0"/>
              <a:t>27</a:t>
            </a:fld>
            <a:endParaRPr lang="en-US"/>
          </a:p>
        </p:txBody>
      </p:sp>
    </p:spTree>
    <p:extLst>
      <p:ext uri="{BB962C8B-B14F-4D97-AF65-F5344CB8AC3E}">
        <p14:creationId xmlns:p14="http://schemas.microsoft.com/office/powerpoint/2010/main" val="3027617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3531fa52e5d_2_184"/>
          <p:cNvSpPr txBox="1"/>
          <p:nvPr/>
        </p:nvSpPr>
        <p:spPr>
          <a:xfrm>
            <a:off x="0" y="0"/>
            <a:ext cx="9494700" cy="552900"/>
          </a:xfrm>
          <a:prstGeom prst="rect">
            <a:avLst/>
          </a:prstGeom>
          <a:noFill/>
          <a:ln>
            <a:noFill/>
          </a:ln>
        </p:spPr>
        <p:txBody>
          <a:bodyPr spcFirstLastPara="1" wrap="square" lIns="68575" tIns="34275" rIns="68575" bIns="34275" anchor="ctr" anchorCtr="0">
            <a:normAutofit fontScale="62500" lnSpcReduction="20000"/>
          </a:bodyPr>
          <a:lstStyle/>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r>
              <a:rPr lang="en-US" sz="2615" b="1" i="0" u="none" strike="noStrike" cap="none">
                <a:solidFill>
                  <a:srgbClr val="FFFFFF"/>
                </a:solidFill>
                <a:latin typeface="Arial"/>
                <a:ea typeface="Arial"/>
                <a:cs typeface="Arial"/>
                <a:sym typeface="Arial"/>
              </a:rPr>
              <a:t>  Ensuring Effective, Efficient Operations to Best Serve Iowans</a:t>
            </a:r>
            <a:endParaRPr sz="1948"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p:txBody>
      </p:sp>
      <p:sp>
        <p:nvSpPr>
          <p:cNvPr id="340" name="Google Shape;340;g3531fa52e5d_2_184"/>
          <p:cNvSpPr txBox="1"/>
          <p:nvPr/>
        </p:nvSpPr>
        <p:spPr>
          <a:xfrm>
            <a:off x="430350" y="107950"/>
            <a:ext cx="11331300" cy="637479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800"/>
              <a:buFont typeface="Arial"/>
              <a:buNone/>
            </a:pPr>
            <a:endParaRPr sz="25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200"/>
              <a:buFont typeface="Arial"/>
              <a:buNone/>
            </a:pPr>
            <a:endParaRPr sz="2500" b="0" i="0" u="none" strike="noStrike" cap="none" dirty="0">
              <a:solidFill>
                <a:schemeClr val="dk1"/>
              </a:solidFill>
              <a:latin typeface="Arial"/>
              <a:ea typeface="Arial"/>
              <a:cs typeface="Arial"/>
              <a:sym typeface="Arial"/>
            </a:endParaRPr>
          </a:p>
          <a:p>
            <a:pPr marL="457200" marR="0" lvl="0" indent="-387350" algn="l" rtl="0">
              <a:lnSpc>
                <a:spcPct val="90000"/>
              </a:lnSpc>
              <a:spcBef>
                <a:spcPts val="0"/>
              </a:spcBef>
              <a:spcAft>
                <a:spcPts val="0"/>
              </a:spcAft>
              <a:buClr>
                <a:schemeClr val="accent1"/>
              </a:buClr>
              <a:buSzPts val="2500"/>
              <a:buFont typeface="Arial"/>
              <a:buAutoNum type="arabicPeriod"/>
            </a:pPr>
            <a:r>
              <a:rPr lang="en-US" sz="2500" b="0" i="0" u="none" strike="noStrike" cap="none" dirty="0">
                <a:solidFill>
                  <a:schemeClr val="dk2"/>
                </a:solidFill>
                <a:latin typeface="Arial"/>
                <a:ea typeface="Arial"/>
                <a:cs typeface="Arial"/>
                <a:sym typeface="Arial"/>
              </a:rPr>
              <a:t>Iowa’s commitment to meaningful accountability achieved in its new, model </a:t>
            </a:r>
            <a:r>
              <a:rPr lang="en-US" sz="2500" b="1" i="0" u="none" strike="noStrike" cap="none" dirty="0">
                <a:solidFill>
                  <a:schemeClr val="accent1"/>
                </a:solidFill>
                <a:latin typeface="Arial"/>
                <a:ea typeface="Arial"/>
                <a:cs typeface="Arial"/>
                <a:sym typeface="Arial"/>
              </a:rPr>
              <a:t>Unified School Accountability System </a:t>
            </a:r>
            <a:r>
              <a:rPr lang="en-US" sz="2500" b="0" i="0" u="none" strike="noStrike" cap="none" dirty="0">
                <a:solidFill>
                  <a:schemeClr val="dk2"/>
                </a:solidFill>
                <a:latin typeface="Arial"/>
                <a:ea typeface="Arial"/>
                <a:cs typeface="Arial"/>
                <a:sym typeface="Arial"/>
              </a:rPr>
              <a:t>implemented for the first time during the 2024-25 school year that:</a:t>
            </a:r>
            <a:endParaRPr sz="2500" b="0" i="0" u="none" strike="noStrike" cap="none" dirty="0">
              <a:solidFill>
                <a:schemeClr val="dk2"/>
              </a:solidFill>
              <a:latin typeface="Arial"/>
              <a:ea typeface="Arial"/>
              <a:cs typeface="Arial"/>
              <a:sym typeface="Arial"/>
            </a:endParaRPr>
          </a:p>
          <a:p>
            <a:pPr marL="914400" marR="0" lvl="1" indent="-374650" algn="l" rtl="0">
              <a:lnSpc>
                <a:spcPct val="90000"/>
              </a:lnSpc>
              <a:spcBef>
                <a:spcPts val="0"/>
              </a:spcBef>
              <a:spcAft>
                <a:spcPts val="0"/>
              </a:spcAft>
              <a:buClr>
                <a:srgbClr val="000000"/>
              </a:buClr>
              <a:buSzPts val="2300"/>
              <a:buFont typeface="Arial"/>
              <a:buChar char="○"/>
            </a:pPr>
            <a:r>
              <a:rPr lang="en-US" sz="2300" b="0" i="0" u="none" strike="noStrike" cap="none" dirty="0">
                <a:solidFill>
                  <a:schemeClr val="dk2"/>
                </a:solidFill>
                <a:latin typeface="Arial"/>
                <a:ea typeface="Arial"/>
                <a:cs typeface="Arial"/>
                <a:sym typeface="Arial"/>
              </a:rPr>
              <a:t>Reflects </a:t>
            </a:r>
            <a:r>
              <a:rPr lang="en-US" sz="2300" b="1" i="0" u="none" strike="noStrike" cap="none" dirty="0">
                <a:solidFill>
                  <a:schemeClr val="accent1"/>
                </a:solidFill>
                <a:latin typeface="Arial"/>
                <a:ea typeface="Arial"/>
                <a:cs typeface="Arial"/>
                <a:sym typeface="Arial"/>
              </a:rPr>
              <a:t>high expectations</a:t>
            </a:r>
            <a:r>
              <a:rPr lang="en-US" sz="2300" b="0" i="0" u="none" strike="noStrike" cap="none" dirty="0">
                <a:solidFill>
                  <a:schemeClr val="dk2"/>
                </a:solidFill>
                <a:latin typeface="Arial"/>
                <a:ea typeface="Arial"/>
                <a:cs typeface="Arial"/>
                <a:sym typeface="Arial"/>
              </a:rPr>
              <a:t> for all students, with </a:t>
            </a:r>
            <a:r>
              <a:rPr lang="en-US" sz="2300" b="1" i="0" u="none" strike="noStrike" cap="none" dirty="0">
                <a:solidFill>
                  <a:schemeClr val="accent1"/>
                </a:solidFill>
                <a:latin typeface="Arial"/>
                <a:ea typeface="Arial"/>
                <a:cs typeface="Arial"/>
                <a:sym typeface="Arial"/>
              </a:rPr>
              <a:t>challenging academic standards</a:t>
            </a:r>
            <a:r>
              <a:rPr lang="en-US" sz="2300" b="0" i="0" u="none" strike="noStrike" cap="none" dirty="0">
                <a:solidFill>
                  <a:schemeClr val="dk2"/>
                </a:solidFill>
                <a:latin typeface="Arial"/>
                <a:ea typeface="Arial"/>
                <a:cs typeface="Arial"/>
                <a:sym typeface="Arial"/>
              </a:rPr>
              <a:t> to which our state summative </a:t>
            </a:r>
            <a:r>
              <a:rPr lang="en-US" sz="2300" b="1" i="0" u="none" strike="noStrike" cap="none" dirty="0">
                <a:solidFill>
                  <a:schemeClr val="accent1"/>
                </a:solidFill>
                <a:latin typeface="Arial"/>
                <a:ea typeface="Arial"/>
                <a:cs typeface="Arial"/>
                <a:sym typeface="Arial"/>
              </a:rPr>
              <a:t>assessment</a:t>
            </a:r>
            <a:r>
              <a:rPr lang="en-US" sz="2300" b="0" i="0" u="none" strike="noStrike" cap="none" dirty="0">
                <a:solidFill>
                  <a:schemeClr val="dk2"/>
                </a:solidFill>
                <a:latin typeface="Arial"/>
                <a:ea typeface="Arial"/>
                <a:cs typeface="Arial"/>
                <a:sym typeface="Arial"/>
              </a:rPr>
              <a:t> is aligned</a:t>
            </a:r>
            <a:endParaRPr sz="2300" b="0" i="0" u="none" strike="noStrike" cap="none" dirty="0">
              <a:solidFill>
                <a:schemeClr val="dk2"/>
              </a:solidFill>
              <a:latin typeface="Arial"/>
              <a:ea typeface="Arial"/>
              <a:cs typeface="Arial"/>
              <a:sym typeface="Arial"/>
            </a:endParaRPr>
          </a:p>
          <a:p>
            <a:pPr marL="914400" marR="0" lvl="1" indent="-374650" algn="l" rtl="0">
              <a:lnSpc>
                <a:spcPct val="90000"/>
              </a:lnSpc>
              <a:spcBef>
                <a:spcPts val="0"/>
              </a:spcBef>
              <a:spcAft>
                <a:spcPts val="0"/>
              </a:spcAft>
              <a:buClr>
                <a:srgbClr val="000000"/>
              </a:buClr>
              <a:buSzPts val="2300"/>
              <a:buFont typeface="Arial"/>
              <a:buChar char="○"/>
            </a:pPr>
            <a:r>
              <a:rPr lang="en-US" sz="2300" b="0" i="0" u="none" strike="noStrike" cap="none" dirty="0">
                <a:solidFill>
                  <a:schemeClr val="dk2"/>
                </a:solidFill>
                <a:latin typeface="Arial"/>
                <a:ea typeface="Arial"/>
                <a:cs typeface="Arial"/>
                <a:sym typeface="Arial"/>
              </a:rPr>
              <a:t>Prioritizes comprehensive, evidence-based</a:t>
            </a:r>
            <a:r>
              <a:rPr lang="en-US" sz="2300" b="1" i="0" u="none" strike="noStrike" cap="none" dirty="0">
                <a:solidFill>
                  <a:schemeClr val="accent1"/>
                </a:solidFill>
                <a:latin typeface="Arial"/>
                <a:ea typeface="Arial"/>
                <a:cs typeface="Arial"/>
                <a:sym typeface="Arial"/>
              </a:rPr>
              <a:t> school improvement supports</a:t>
            </a:r>
            <a:r>
              <a:rPr lang="en-US" sz="2300" b="0" i="0" u="none" strike="noStrike" cap="none" dirty="0">
                <a:solidFill>
                  <a:schemeClr val="dk2"/>
                </a:solidFill>
                <a:latin typeface="Arial"/>
                <a:ea typeface="Arial"/>
                <a:cs typeface="Arial"/>
                <a:sym typeface="Arial"/>
              </a:rPr>
              <a:t>, recognizing that the purpose of accountability is continuous improvement</a:t>
            </a:r>
            <a:br>
              <a:rPr lang="en-US" sz="2300" b="0" i="0" u="none" strike="noStrike" cap="none" dirty="0">
                <a:solidFill>
                  <a:schemeClr val="dk2"/>
                </a:solidFill>
                <a:latin typeface="Arial"/>
                <a:ea typeface="Arial"/>
                <a:cs typeface="Arial"/>
                <a:sym typeface="Arial"/>
              </a:rPr>
            </a:br>
            <a:endParaRPr sz="2300" b="0" i="0" u="none" strike="noStrike" cap="none" dirty="0">
              <a:solidFill>
                <a:schemeClr val="dk2"/>
              </a:solidFill>
              <a:latin typeface="Arial"/>
              <a:ea typeface="Arial"/>
              <a:cs typeface="Arial"/>
              <a:sym typeface="Arial"/>
            </a:endParaRPr>
          </a:p>
          <a:p>
            <a:pPr marL="527050" marR="0" lvl="0" indent="-457200" algn="l" rtl="0">
              <a:lnSpc>
                <a:spcPct val="90000"/>
              </a:lnSpc>
              <a:spcBef>
                <a:spcPts val="0"/>
              </a:spcBef>
              <a:spcAft>
                <a:spcPts val="0"/>
              </a:spcAft>
              <a:buClr>
                <a:schemeClr val="accent1"/>
              </a:buClr>
              <a:buSzPts val="2500"/>
              <a:buFont typeface="+mj-lt"/>
              <a:buAutoNum type="arabicPeriod"/>
            </a:pPr>
            <a:r>
              <a:rPr lang="en-US" sz="2500" b="0" i="0" u="none" strike="noStrike" cap="none" dirty="0">
                <a:solidFill>
                  <a:schemeClr val="dk2"/>
                </a:solidFill>
                <a:latin typeface="Arial"/>
                <a:ea typeface="Arial"/>
                <a:cs typeface="Arial"/>
                <a:sym typeface="Arial"/>
              </a:rPr>
              <a:t>Iowa’s commitment to ensuring the</a:t>
            </a:r>
            <a:r>
              <a:rPr lang="en-US" sz="2500" b="1" i="0" u="none" strike="noStrike" cap="none" dirty="0">
                <a:solidFill>
                  <a:schemeClr val="dk2"/>
                </a:solidFill>
                <a:latin typeface="Arial"/>
                <a:ea typeface="Arial"/>
                <a:cs typeface="Arial"/>
                <a:sym typeface="Arial"/>
              </a:rPr>
              <a:t> </a:t>
            </a:r>
            <a:r>
              <a:rPr lang="en-US" sz="2500" b="1" i="0" u="none" strike="noStrike" cap="none" dirty="0">
                <a:solidFill>
                  <a:schemeClr val="accent1"/>
                </a:solidFill>
                <a:latin typeface="Arial"/>
                <a:ea typeface="Arial"/>
                <a:cs typeface="Arial"/>
                <a:sym typeface="Arial"/>
              </a:rPr>
              <a:t>civil rights protections</a:t>
            </a:r>
            <a:r>
              <a:rPr lang="en-US" sz="2500" b="0" i="0" u="none" strike="noStrike" cap="none" dirty="0">
                <a:solidFill>
                  <a:schemeClr val="dk2"/>
                </a:solidFill>
                <a:latin typeface="Arial"/>
                <a:ea typeface="Arial"/>
                <a:cs typeface="Arial"/>
                <a:sym typeface="Arial"/>
              </a:rPr>
              <a:t> in ESEA, including school district requirements to provide </a:t>
            </a:r>
            <a:r>
              <a:rPr lang="en-US" sz="2500" b="1" i="0" u="none" strike="noStrike" cap="none" dirty="0">
                <a:solidFill>
                  <a:schemeClr val="accent1"/>
                </a:solidFill>
                <a:latin typeface="Arial"/>
                <a:ea typeface="Arial"/>
                <a:cs typeface="Arial"/>
                <a:sym typeface="Arial"/>
              </a:rPr>
              <a:t>specific services and supports to student groups</a:t>
            </a:r>
            <a:br>
              <a:rPr lang="en-US" sz="2500" b="1" i="0" u="none" strike="noStrike" cap="none" dirty="0">
                <a:solidFill>
                  <a:schemeClr val="accent1"/>
                </a:solidFill>
                <a:latin typeface="Arial"/>
                <a:ea typeface="Arial"/>
                <a:cs typeface="Arial"/>
                <a:sym typeface="Arial"/>
              </a:rPr>
            </a:br>
            <a:endParaRPr lang="en-US" sz="2500" dirty="0">
              <a:solidFill>
                <a:schemeClr val="dk2"/>
              </a:solidFill>
            </a:endParaRPr>
          </a:p>
          <a:p>
            <a:pPr marL="527050" marR="0" lvl="0" indent="-457200" algn="l" rtl="0">
              <a:lnSpc>
                <a:spcPct val="90000"/>
              </a:lnSpc>
              <a:spcBef>
                <a:spcPts val="0"/>
              </a:spcBef>
              <a:spcAft>
                <a:spcPts val="0"/>
              </a:spcAft>
              <a:buClr>
                <a:schemeClr val="accent1"/>
              </a:buClr>
              <a:buSzPts val="2500"/>
              <a:buFont typeface="+mj-lt"/>
              <a:buAutoNum type="arabicPeriod"/>
            </a:pPr>
            <a:r>
              <a:rPr lang="en-US" sz="2500" b="0" i="0" u="none" strike="noStrike" cap="none" dirty="0">
                <a:solidFill>
                  <a:schemeClr val="dk2"/>
                </a:solidFill>
                <a:latin typeface="Arial"/>
                <a:ea typeface="Arial"/>
                <a:cs typeface="Arial"/>
                <a:sym typeface="Arial"/>
              </a:rPr>
              <a:t>Iowa’s commitment to implement and monitor</a:t>
            </a:r>
            <a:r>
              <a:rPr lang="en-US" sz="2500" b="1" i="0" u="none" strike="noStrike" cap="none" dirty="0">
                <a:solidFill>
                  <a:schemeClr val="dk2"/>
                </a:solidFill>
                <a:latin typeface="Arial"/>
                <a:ea typeface="Arial"/>
                <a:cs typeface="Arial"/>
                <a:sym typeface="Arial"/>
              </a:rPr>
              <a:t> </a:t>
            </a:r>
            <a:r>
              <a:rPr lang="en-US" sz="2500" b="1" i="0" u="none" strike="noStrike" cap="none" dirty="0">
                <a:solidFill>
                  <a:schemeClr val="accent1"/>
                </a:solidFill>
                <a:latin typeface="Arial"/>
                <a:ea typeface="Arial"/>
                <a:cs typeface="Arial"/>
                <a:sym typeface="Arial"/>
              </a:rPr>
              <a:t>all statutory requirements</a:t>
            </a:r>
            <a:r>
              <a:rPr lang="en-US" sz="2500" b="0" i="0" u="none" strike="noStrike" cap="none" dirty="0">
                <a:solidFill>
                  <a:schemeClr val="dk2"/>
                </a:solidFill>
                <a:latin typeface="Arial"/>
                <a:ea typeface="Arial"/>
                <a:cs typeface="Arial"/>
                <a:sym typeface="Arial"/>
              </a:rPr>
              <a:t>, including allocation and distribution of funds, maintenance of effort, comparability, supplement not supplant, equitable participation, parental participation and involvement, etc.</a:t>
            </a:r>
          </a:p>
        </p:txBody>
      </p:sp>
      <p:sp>
        <p:nvSpPr>
          <p:cNvPr id="3" name="Title 2">
            <a:extLst>
              <a:ext uri="{FF2B5EF4-FFF2-40B4-BE49-F238E27FC236}">
                <a16:creationId xmlns:a16="http://schemas.microsoft.com/office/drawing/2014/main" id="{B2E4005D-EE70-49BC-83A5-CC883F69B6E1}"/>
              </a:ext>
            </a:extLst>
          </p:cNvPr>
          <p:cNvSpPr>
            <a:spLocks noGrp="1"/>
          </p:cNvSpPr>
          <p:nvPr>
            <p:ph type="title"/>
          </p:nvPr>
        </p:nvSpPr>
        <p:spPr>
          <a:xfrm>
            <a:off x="477970" y="240430"/>
            <a:ext cx="10515600" cy="710325"/>
          </a:xfrm>
        </p:spPr>
        <p:txBody>
          <a:bodyPr anchor="t"/>
          <a:lstStyle/>
          <a:p>
            <a:r>
              <a:rPr lang="en-US" dirty="0">
                <a:solidFill>
                  <a:schemeClr val="accent1"/>
                </a:solidFill>
              </a:rPr>
              <a:t>What never changed?</a:t>
            </a:r>
          </a:p>
        </p:txBody>
      </p:sp>
      <p:sp>
        <p:nvSpPr>
          <p:cNvPr id="342" name="Google Shape;342;g3531fa52e5d_2_184"/>
          <p:cNvSpPr txBox="1">
            <a:spLocks noGrp="1"/>
          </p:cNvSpPr>
          <p:nvPr>
            <p:ph type="sldNum" idx="12"/>
          </p:nvPr>
        </p:nvSpPr>
        <p:spPr/>
        <p:txBody>
          <a:bodyPr/>
          <a:lstStyle/>
          <a:p>
            <a:pPr lvl="0"/>
            <a:fld id="{00000000-1234-1234-1234-123412341234}" type="slidenum">
              <a:rPr lang="en-US" smtClean="0"/>
              <a:pPr lvl="0"/>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3531fa52e5d_2_184"/>
          <p:cNvSpPr txBox="1"/>
          <p:nvPr/>
        </p:nvSpPr>
        <p:spPr>
          <a:xfrm>
            <a:off x="0" y="0"/>
            <a:ext cx="9494700" cy="552900"/>
          </a:xfrm>
          <a:prstGeom prst="rect">
            <a:avLst/>
          </a:prstGeom>
          <a:noFill/>
          <a:ln>
            <a:noFill/>
          </a:ln>
        </p:spPr>
        <p:txBody>
          <a:bodyPr spcFirstLastPara="1" wrap="square" lIns="68575" tIns="34275" rIns="68575" bIns="34275" anchor="ctr" anchorCtr="0">
            <a:normAutofit fontScale="62500" lnSpcReduction="20000"/>
          </a:bodyPr>
          <a:lstStyle/>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r>
              <a:rPr lang="en-US" sz="2615" b="1" i="0" u="none" strike="noStrike" cap="none">
                <a:solidFill>
                  <a:srgbClr val="FFFFFF"/>
                </a:solidFill>
                <a:latin typeface="Arial"/>
                <a:ea typeface="Arial"/>
                <a:cs typeface="Arial"/>
                <a:sym typeface="Arial"/>
              </a:rPr>
              <a:t>  Ensuring Effective, Efficient Operations to Best Serve Iowans</a:t>
            </a:r>
            <a:endParaRPr sz="1948"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000000"/>
              </a:buClr>
              <a:buSzPct val="100000"/>
              <a:buFont typeface="Arial"/>
              <a:buNone/>
            </a:pPr>
            <a:endParaRPr sz="2060" b="1" i="0" u="none" strike="noStrike" cap="none">
              <a:solidFill>
                <a:srgbClr val="FFFFFF"/>
              </a:solidFill>
              <a:latin typeface="Arial"/>
              <a:ea typeface="Arial"/>
              <a:cs typeface="Arial"/>
              <a:sym typeface="Arial"/>
            </a:endParaRPr>
          </a:p>
        </p:txBody>
      </p:sp>
      <p:sp>
        <p:nvSpPr>
          <p:cNvPr id="3" name="Title 2">
            <a:extLst>
              <a:ext uri="{FF2B5EF4-FFF2-40B4-BE49-F238E27FC236}">
                <a16:creationId xmlns:a16="http://schemas.microsoft.com/office/drawing/2014/main" id="{B2E4005D-EE70-49BC-83A5-CC883F69B6E1}"/>
              </a:ext>
            </a:extLst>
          </p:cNvPr>
          <p:cNvSpPr>
            <a:spLocks noGrp="1"/>
          </p:cNvSpPr>
          <p:nvPr>
            <p:ph type="title"/>
          </p:nvPr>
        </p:nvSpPr>
        <p:spPr>
          <a:xfrm>
            <a:off x="477970" y="240430"/>
            <a:ext cx="10515600" cy="710325"/>
          </a:xfrm>
        </p:spPr>
        <p:txBody>
          <a:bodyPr anchor="t"/>
          <a:lstStyle/>
          <a:p>
            <a:r>
              <a:rPr lang="en-US" dirty="0">
                <a:solidFill>
                  <a:schemeClr val="accent1"/>
                </a:solidFill>
              </a:rPr>
              <a:t>What’s next?</a:t>
            </a:r>
          </a:p>
        </p:txBody>
      </p:sp>
      <p:sp>
        <p:nvSpPr>
          <p:cNvPr id="342" name="Google Shape;342;g3531fa52e5d_2_184"/>
          <p:cNvSpPr txBox="1">
            <a:spLocks noGrp="1"/>
          </p:cNvSpPr>
          <p:nvPr>
            <p:ph type="sldNum" idx="12"/>
          </p:nvPr>
        </p:nvSpPr>
        <p:spPr/>
        <p:txBody>
          <a:bodyPr/>
          <a:lstStyle/>
          <a:p>
            <a:pPr lvl="0"/>
            <a:fld id="{00000000-1234-1234-1234-123412341234}" type="slidenum">
              <a:rPr lang="en-US" smtClean="0"/>
              <a:pPr lvl="0"/>
              <a:t>29</a:t>
            </a:fld>
            <a:endParaRPr lang="en-US"/>
          </a:p>
        </p:txBody>
      </p:sp>
      <p:sp>
        <p:nvSpPr>
          <p:cNvPr id="7" name="Google Shape;349;g3bcb473a6f2_0_44">
            <a:extLst>
              <a:ext uri="{FF2B5EF4-FFF2-40B4-BE49-F238E27FC236}">
                <a16:creationId xmlns:a16="http://schemas.microsoft.com/office/drawing/2014/main" id="{7BCECAE2-DAAD-4626-B75D-6321F514B7E6}"/>
              </a:ext>
            </a:extLst>
          </p:cNvPr>
          <p:cNvSpPr txBox="1">
            <a:spLocks noGrp="1"/>
          </p:cNvSpPr>
          <p:nvPr>
            <p:ph type="body" idx="1"/>
          </p:nvPr>
        </p:nvSpPr>
        <p:spPr>
          <a:xfrm>
            <a:off x="438770" y="949879"/>
            <a:ext cx="11333100" cy="5452329"/>
          </a:xfrm>
          <a:prstGeom prst="rect">
            <a:avLst/>
          </a:prstGeom>
          <a:noFill/>
          <a:ln>
            <a:noFill/>
          </a:ln>
        </p:spPr>
        <p:txBody>
          <a:bodyPr spcFirstLastPara="1" wrap="square" lIns="91425" tIns="45700" rIns="91425" bIns="45700" anchor="t" anchorCtr="0">
            <a:noAutofit/>
          </a:bodyPr>
          <a:lstStyle/>
          <a:p>
            <a:pPr marL="457200" lvl="0" indent="-358775" algn="l" rtl="0">
              <a:lnSpc>
                <a:spcPct val="100000"/>
              </a:lnSpc>
              <a:spcBef>
                <a:spcPts val="1200"/>
              </a:spcBef>
              <a:spcAft>
                <a:spcPts val="0"/>
              </a:spcAft>
              <a:buClr>
                <a:schemeClr val="accent1"/>
              </a:buClr>
              <a:buSzPts val="2050"/>
              <a:buAutoNum type="arabicPeriod"/>
            </a:pPr>
            <a:r>
              <a:rPr lang="en-US" sz="2050" dirty="0">
                <a:solidFill>
                  <a:schemeClr val="dk2"/>
                </a:solidFill>
              </a:rPr>
              <a:t>Iowa will </a:t>
            </a:r>
            <a:r>
              <a:rPr lang="en-US" sz="2050" b="1" dirty="0">
                <a:solidFill>
                  <a:schemeClr val="accent1"/>
                </a:solidFill>
              </a:rPr>
              <a:t>implement</a:t>
            </a:r>
            <a:r>
              <a:rPr lang="en-US" sz="2050" dirty="0">
                <a:solidFill>
                  <a:schemeClr val="dk2"/>
                </a:solidFill>
              </a:rPr>
              <a:t> the approved elements of its Unified Allocation Plan, </a:t>
            </a:r>
            <a:r>
              <a:rPr lang="en-US" sz="2050" b="1" dirty="0">
                <a:solidFill>
                  <a:schemeClr val="accent1"/>
                </a:solidFill>
              </a:rPr>
              <a:t>demonstrating impact and continuing to build the case for broader flexibility</a:t>
            </a:r>
            <a:r>
              <a:rPr lang="en-US" sz="2050" dirty="0">
                <a:solidFill>
                  <a:schemeClr val="dk2"/>
                </a:solidFill>
              </a:rPr>
              <a:t>.</a:t>
            </a:r>
            <a:endParaRPr sz="2050" dirty="0">
              <a:solidFill>
                <a:schemeClr val="dk2"/>
              </a:solidFill>
            </a:endParaRPr>
          </a:p>
          <a:p>
            <a:pPr marL="914400" lvl="1" indent="-358775" algn="l" rtl="0">
              <a:lnSpc>
                <a:spcPct val="100000"/>
              </a:lnSpc>
              <a:spcBef>
                <a:spcPts val="0"/>
              </a:spcBef>
              <a:spcAft>
                <a:spcPts val="0"/>
              </a:spcAft>
              <a:buSzPts val="2050"/>
              <a:buChar char="•"/>
            </a:pPr>
            <a:r>
              <a:rPr lang="en-US" sz="2050" dirty="0">
                <a:solidFill>
                  <a:schemeClr val="dk2"/>
                </a:solidFill>
              </a:rPr>
              <a:t>Implementation supports to school districts will include monthly ESEA Programs webinars and virtual office hours.</a:t>
            </a:r>
            <a:endParaRPr sz="2050" dirty="0">
              <a:solidFill>
                <a:schemeClr val="dk2"/>
              </a:solidFill>
            </a:endParaRPr>
          </a:p>
          <a:p>
            <a:pPr marL="457200" lvl="0" indent="-358775" algn="l" rtl="0">
              <a:lnSpc>
                <a:spcPct val="100000"/>
              </a:lnSpc>
              <a:spcBef>
                <a:spcPts val="1200"/>
              </a:spcBef>
              <a:spcAft>
                <a:spcPts val="0"/>
              </a:spcAft>
              <a:buClr>
                <a:schemeClr val="accent1"/>
              </a:buClr>
              <a:buSzPts val="2050"/>
              <a:buAutoNum type="arabicPeriod"/>
            </a:pPr>
            <a:r>
              <a:rPr lang="en-US" sz="2050" dirty="0">
                <a:solidFill>
                  <a:schemeClr val="dk2"/>
                </a:solidFill>
              </a:rPr>
              <a:t>Iowa will continue to work with the U.S. Department of Education to: </a:t>
            </a:r>
            <a:endParaRPr sz="2050" dirty="0">
              <a:solidFill>
                <a:schemeClr val="dk2"/>
              </a:solidFill>
            </a:endParaRPr>
          </a:p>
          <a:p>
            <a:pPr marL="914400" marR="0" lvl="1" indent="-358775" algn="l" rtl="0">
              <a:lnSpc>
                <a:spcPct val="100000"/>
              </a:lnSpc>
              <a:spcBef>
                <a:spcPts val="0"/>
              </a:spcBef>
              <a:spcAft>
                <a:spcPts val="0"/>
              </a:spcAft>
              <a:buSzPts val="2050"/>
              <a:buChar char="•"/>
            </a:pPr>
            <a:r>
              <a:rPr lang="en-US" sz="2050" b="1" dirty="0">
                <a:solidFill>
                  <a:schemeClr val="accent1"/>
                </a:solidFill>
              </a:rPr>
              <a:t>Streamline programmatic and fiscal reporting</a:t>
            </a:r>
            <a:r>
              <a:rPr lang="en-US" sz="2050" dirty="0">
                <a:solidFill>
                  <a:schemeClr val="dk2"/>
                </a:solidFill>
              </a:rPr>
              <a:t> as a model for the nation, and</a:t>
            </a:r>
            <a:endParaRPr sz="2050" dirty="0">
              <a:solidFill>
                <a:schemeClr val="dk2"/>
              </a:solidFill>
            </a:endParaRPr>
          </a:p>
          <a:p>
            <a:pPr marL="914400" marR="0" lvl="1" indent="-358775" algn="l" rtl="0">
              <a:lnSpc>
                <a:spcPct val="100000"/>
              </a:lnSpc>
              <a:spcBef>
                <a:spcPts val="0"/>
              </a:spcBef>
              <a:spcAft>
                <a:spcPts val="0"/>
              </a:spcAft>
              <a:buSzPts val="2050"/>
              <a:buChar char="•"/>
            </a:pPr>
            <a:r>
              <a:rPr lang="en-US" sz="2050" b="1" dirty="0">
                <a:solidFill>
                  <a:schemeClr val="accent1"/>
                </a:solidFill>
              </a:rPr>
              <a:t>Modernize administrative interpretations</a:t>
            </a:r>
            <a:r>
              <a:rPr lang="en-US" sz="2050" dirty="0">
                <a:solidFill>
                  <a:schemeClr val="dk2"/>
                </a:solidFill>
              </a:rPr>
              <a:t> of “rank and serve” and “supplement, not supplant” statutory requirements.</a:t>
            </a:r>
            <a:endParaRPr sz="2050" dirty="0">
              <a:solidFill>
                <a:schemeClr val="dk2"/>
              </a:solidFill>
            </a:endParaRPr>
          </a:p>
          <a:p>
            <a:pPr marL="457200" marR="0" lvl="0" indent="-358775" algn="l" rtl="0">
              <a:lnSpc>
                <a:spcPct val="100000"/>
              </a:lnSpc>
              <a:spcBef>
                <a:spcPts val="1200"/>
              </a:spcBef>
              <a:spcAft>
                <a:spcPts val="0"/>
              </a:spcAft>
              <a:buClr>
                <a:schemeClr val="accent1"/>
              </a:buClr>
              <a:buSzPts val="2050"/>
              <a:buAutoNum type="arabicPeriod"/>
            </a:pPr>
            <a:r>
              <a:rPr lang="en-US" sz="2050" dirty="0">
                <a:solidFill>
                  <a:schemeClr val="dk2"/>
                </a:solidFill>
              </a:rPr>
              <a:t>Iowa will allow a school district and nonpublic school to choose – in meaningful consultation – to </a:t>
            </a:r>
            <a:r>
              <a:rPr lang="en-US" sz="2050" b="1" dirty="0">
                <a:solidFill>
                  <a:schemeClr val="accent1"/>
                </a:solidFill>
              </a:rPr>
              <a:t>simplify the administration of equitable services</a:t>
            </a:r>
            <a:r>
              <a:rPr lang="en-US" sz="2050" dirty="0">
                <a:solidFill>
                  <a:schemeClr val="dk2"/>
                </a:solidFill>
              </a:rPr>
              <a:t> to eligible nonpublic schools.</a:t>
            </a:r>
            <a:endParaRPr sz="2050" dirty="0">
              <a:solidFill>
                <a:schemeClr val="dk2"/>
              </a:solidFill>
            </a:endParaRPr>
          </a:p>
          <a:p>
            <a:pPr marL="914400" marR="0" lvl="1" indent="-358775" algn="l" rtl="0">
              <a:lnSpc>
                <a:spcPct val="100000"/>
              </a:lnSpc>
              <a:spcBef>
                <a:spcPts val="0"/>
              </a:spcBef>
              <a:spcAft>
                <a:spcPts val="0"/>
              </a:spcAft>
              <a:buSzPts val="2050"/>
              <a:buChar char="•"/>
            </a:pPr>
            <a:r>
              <a:rPr lang="en-US" sz="2050" dirty="0">
                <a:solidFill>
                  <a:schemeClr val="dk2"/>
                </a:solidFill>
              </a:rPr>
              <a:t>This opt-in feature does not impact the equitable services proportionate share (amount of funds).</a:t>
            </a:r>
            <a:endParaRPr sz="2050" i="1" dirty="0">
              <a:solidFill>
                <a:schemeClr val="dk2"/>
              </a:solidFill>
            </a:endParaRPr>
          </a:p>
          <a:p>
            <a:pPr marL="457200" lvl="0" indent="-358775" algn="l" rtl="0">
              <a:lnSpc>
                <a:spcPct val="100000"/>
              </a:lnSpc>
              <a:spcBef>
                <a:spcPts val="1200"/>
              </a:spcBef>
              <a:spcAft>
                <a:spcPts val="1000"/>
              </a:spcAft>
              <a:buClr>
                <a:schemeClr val="accent1"/>
              </a:buClr>
              <a:buSzPts val="2050"/>
              <a:buAutoNum type="arabicPeriod"/>
            </a:pPr>
            <a:r>
              <a:rPr lang="en-US" sz="2050" dirty="0">
                <a:solidFill>
                  <a:schemeClr val="dk2"/>
                </a:solidFill>
              </a:rPr>
              <a:t>Iowa will continue to engage </a:t>
            </a:r>
            <a:r>
              <a:rPr lang="en-US" sz="2050" b="1" dirty="0">
                <a:solidFill>
                  <a:schemeClr val="accent1"/>
                </a:solidFill>
              </a:rPr>
              <a:t>administrators, educators, families, communities, and policymakers</a:t>
            </a:r>
            <a:r>
              <a:rPr lang="en-US" sz="2050" b="1" dirty="0">
                <a:solidFill>
                  <a:schemeClr val="dk2"/>
                </a:solidFill>
              </a:rPr>
              <a:t> </a:t>
            </a:r>
            <a:r>
              <a:rPr lang="en-US" sz="2050" dirty="0">
                <a:solidFill>
                  <a:schemeClr val="dk2"/>
                </a:solidFill>
              </a:rPr>
              <a:t>to ensure these improvements – and future advancements – support accelerated learning for all students.</a:t>
            </a:r>
            <a:endParaRPr sz="2050" dirty="0">
              <a:solidFill>
                <a:schemeClr val="dk2"/>
              </a:solidFill>
            </a:endParaRPr>
          </a:p>
        </p:txBody>
      </p:sp>
    </p:spTree>
    <p:extLst>
      <p:ext uri="{BB962C8B-B14F-4D97-AF65-F5344CB8AC3E}">
        <p14:creationId xmlns:p14="http://schemas.microsoft.com/office/powerpoint/2010/main" val="3539418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2" name="Google Shape;122;g3bce07eba22_0_0" descr="Mission to ensure all students experience a world-class education&#10;&#10;Teacher Pipeline - Supporting a strong teacher pipeline through recruitment, development, and retention&#10;&#10;Early Literacy and Numeracy - Strengthening early literacy and numeracy through evidence-based reading and math instruction&#10;&#10;Narrowing Gaps - Narrowing and closing achievement gaps through accountability and support&#10;&#10;Multiple Pathways - Empowering students with multiple pathways to postsecondary success and completion&#10;&#10;Built on a foundation of vibrant, safe, and healthy learning environments"/>
          <p:cNvPicPr preferRelativeResize="0"/>
          <p:nvPr/>
        </p:nvPicPr>
        <p:blipFill rotWithShape="1">
          <a:blip r:embed="rId3">
            <a:alphaModFix/>
          </a:blip>
          <a:srcRect/>
          <a:stretch/>
        </p:blipFill>
        <p:spPr>
          <a:xfrm>
            <a:off x="1832825" y="107950"/>
            <a:ext cx="9022802" cy="6339748"/>
          </a:xfrm>
          <a:prstGeom prst="rect">
            <a:avLst/>
          </a:prstGeom>
          <a:noFill/>
          <a:ln>
            <a:noFill/>
          </a:ln>
        </p:spPr>
      </p:pic>
      <p:sp>
        <p:nvSpPr>
          <p:cNvPr id="5" name="Title 4">
            <a:extLst>
              <a:ext uri="{FF2B5EF4-FFF2-40B4-BE49-F238E27FC236}">
                <a16:creationId xmlns:a16="http://schemas.microsoft.com/office/drawing/2014/main" id="{DAEC26F2-743A-4E95-BFB6-27C59BDBBB82}"/>
              </a:ext>
            </a:extLst>
          </p:cNvPr>
          <p:cNvSpPr>
            <a:spLocks noGrp="1"/>
          </p:cNvSpPr>
          <p:nvPr>
            <p:ph type="title"/>
          </p:nvPr>
        </p:nvSpPr>
        <p:spPr>
          <a:xfrm>
            <a:off x="415600" y="260867"/>
            <a:ext cx="3918894" cy="763500"/>
          </a:xfrm>
        </p:spPr>
        <p:txBody>
          <a:bodyPr>
            <a:normAutofit/>
          </a:bodyPr>
          <a:lstStyle/>
          <a:p>
            <a:r>
              <a:rPr lang="en-US" sz="3600" dirty="0">
                <a:solidFill>
                  <a:schemeClr val="accent1"/>
                </a:solidFill>
              </a:rPr>
              <a:t>Our Bold Vision</a:t>
            </a:r>
          </a:p>
        </p:txBody>
      </p:sp>
      <p:sp>
        <p:nvSpPr>
          <p:cNvPr id="11" name="Google Shape;105;g3bce07eba22_4_20">
            <a:extLst>
              <a:ext uri="{FF2B5EF4-FFF2-40B4-BE49-F238E27FC236}">
                <a16:creationId xmlns:a16="http://schemas.microsoft.com/office/drawing/2014/main" id="{E3194EA9-349B-43ED-8C3F-94F35FBDC004}"/>
              </a:ext>
            </a:extLst>
          </p:cNvPr>
          <p:cNvSpPr txBox="1">
            <a:spLocks/>
          </p:cNvSpPr>
          <p:nvPr/>
        </p:nvSpPr>
        <p:spPr>
          <a:xfrm>
            <a:off x="11709400" y="6526904"/>
            <a:ext cx="3810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g333e485a5a4_14_10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56" name="Google Shape;356;g333e485a5a4_14_100"/>
          <p:cNvSpPr txBox="1">
            <a:spLocks noGrp="1"/>
          </p:cNvSpPr>
          <p:nvPr>
            <p:ph type="ctrTitle"/>
          </p:nvPr>
        </p:nvSpPr>
        <p:spPr>
          <a:xfrm>
            <a:off x="901650" y="2883450"/>
            <a:ext cx="10388700" cy="1091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9500"/>
              <a:buFont typeface="Arial"/>
              <a:buNone/>
            </a:pPr>
            <a:r>
              <a:rPr lang="en-US">
                <a:solidFill>
                  <a:schemeClr val="lt1"/>
                </a:solidFill>
              </a:rPr>
              <a:t>Questions &amp; Discussion</a:t>
            </a:r>
            <a:endParaRPr/>
          </a:p>
        </p:txBody>
      </p:sp>
      <p:sp>
        <p:nvSpPr>
          <p:cNvPr id="357" name="Google Shape;357;g333e485a5a4_14_100"/>
          <p:cNvSpPr txBox="1">
            <a:spLocks noGrp="1"/>
          </p:cNvSpPr>
          <p:nvPr>
            <p:ph type="sldNum" idx="12"/>
          </p:nvPr>
        </p:nvSpPr>
        <p:spPr>
          <a:xfrm>
            <a:off x="11709400" y="6526904"/>
            <a:ext cx="381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0" name="Google Shape;129;g3bce07eba22_0_169">
            <a:extLst>
              <a:ext uri="{FF2B5EF4-FFF2-40B4-BE49-F238E27FC236}">
                <a16:creationId xmlns:a16="http://schemas.microsoft.com/office/drawing/2014/main" id="{69EF5E74-7230-4767-BE6A-D157E72FE95A}"/>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Title 2">
            <a:extLst>
              <a:ext uri="{FF2B5EF4-FFF2-40B4-BE49-F238E27FC236}">
                <a16:creationId xmlns:a16="http://schemas.microsoft.com/office/drawing/2014/main" id="{B99E352E-9DE9-4454-8BA5-1B5DA3EA8EFA}"/>
              </a:ext>
            </a:extLst>
          </p:cNvPr>
          <p:cNvSpPr>
            <a:spLocks noGrp="1"/>
          </p:cNvSpPr>
          <p:nvPr>
            <p:ph type="title"/>
          </p:nvPr>
        </p:nvSpPr>
        <p:spPr>
          <a:xfrm>
            <a:off x="838200" y="788194"/>
            <a:ext cx="10515600" cy="5544940"/>
          </a:xfrm>
        </p:spPr>
        <p:txBody>
          <a:bodyPr anchor="t">
            <a:noAutofit/>
          </a:bodyPr>
          <a:lstStyle/>
          <a:p>
            <a:pPr>
              <a:lnSpc>
                <a:spcPct val="100000"/>
              </a:lnSpc>
            </a:pPr>
            <a:r>
              <a:rPr lang="en-US" sz="3900" b="0" dirty="0">
                <a:solidFill>
                  <a:schemeClr val="bg1">
                    <a:lumMod val="95000"/>
                  </a:schemeClr>
                </a:solidFill>
              </a:rPr>
              <a:t>Shaped by the </a:t>
            </a:r>
            <a:r>
              <a:rPr lang="en-US" sz="3900" dirty="0">
                <a:solidFill>
                  <a:schemeClr val="bg1">
                    <a:lumMod val="95000"/>
                  </a:schemeClr>
                </a:solidFill>
              </a:rPr>
              <a:t>experience and expertise of Iowans</a:t>
            </a:r>
            <a:r>
              <a:rPr lang="en-US" sz="3900" b="0" dirty="0">
                <a:solidFill>
                  <a:schemeClr val="bg1">
                    <a:lumMod val="95000"/>
                  </a:schemeClr>
                </a:solidFill>
              </a:rPr>
              <a:t>, our Unified Allocation Plan marks Iowa as the </a:t>
            </a:r>
            <a:r>
              <a:rPr lang="en-US" sz="3900" dirty="0">
                <a:solidFill>
                  <a:schemeClr val="bg1">
                    <a:lumMod val="95000"/>
                  </a:schemeClr>
                </a:solidFill>
              </a:rPr>
              <a:t>first state in the nation</a:t>
            </a:r>
            <a:r>
              <a:rPr lang="en-US" sz="3900" b="0" dirty="0">
                <a:solidFill>
                  <a:schemeClr val="bg1">
                    <a:lumMod val="95000"/>
                  </a:schemeClr>
                </a:solidFill>
              </a:rPr>
              <a:t> to receive a “Returning Education to the States” federal waiver approval.</a:t>
            </a:r>
            <a:br>
              <a:rPr lang="en-US" sz="3900" b="0" dirty="0">
                <a:solidFill>
                  <a:schemeClr val="bg1">
                    <a:lumMod val="95000"/>
                  </a:schemeClr>
                </a:solidFill>
              </a:rPr>
            </a:br>
            <a:br>
              <a:rPr lang="en-US" sz="3900" b="0" dirty="0">
                <a:solidFill>
                  <a:schemeClr val="bg1">
                    <a:lumMod val="95000"/>
                  </a:schemeClr>
                </a:solidFill>
              </a:rPr>
            </a:br>
            <a:r>
              <a:rPr lang="en-US" sz="3900" dirty="0">
                <a:solidFill>
                  <a:schemeClr val="bg1">
                    <a:lumMod val="95000"/>
                  </a:schemeClr>
                </a:solidFill>
              </a:rPr>
              <a:t>Together, we’re refocusing federal resources on their true purpose – the </a:t>
            </a:r>
            <a:r>
              <a:rPr lang="en-US" sz="3900" u="sng" dirty="0">
                <a:solidFill>
                  <a:schemeClr val="bg1">
                    <a:lumMod val="95000"/>
                  </a:schemeClr>
                </a:solidFill>
              </a:rPr>
              <a:t>success of all learners</a:t>
            </a:r>
            <a:r>
              <a:rPr lang="en-US" sz="3900" dirty="0">
                <a:solidFill>
                  <a:schemeClr val="bg1">
                    <a:lumMod val="95000"/>
                  </a:schemeClr>
                </a:solidFill>
              </a:rPr>
              <a:t>.</a:t>
            </a:r>
          </a:p>
        </p:txBody>
      </p:sp>
      <p:sp>
        <p:nvSpPr>
          <p:cNvPr id="11" name="Google Shape;105;g3bce07eba22_4_20">
            <a:extLst>
              <a:ext uri="{FF2B5EF4-FFF2-40B4-BE49-F238E27FC236}">
                <a16:creationId xmlns:a16="http://schemas.microsoft.com/office/drawing/2014/main" id="{9BF234F4-E256-4C21-867E-027B76500CE9}"/>
              </a:ext>
            </a:extLst>
          </p:cNvPr>
          <p:cNvSpPr txBox="1">
            <a:spLocks/>
          </p:cNvSpPr>
          <p:nvPr/>
        </p:nvSpPr>
        <p:spPr>
          <a:xfrm>
            <a:off x="11709400" y="6526904"/>
            <a:ext cx="3810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US" smtClean="0"/>
              <a:pPr/>
              <a:t>4</a:t>
            </a:fld>
            <a:endParaRPr lang="en-US" dirty="0"/>
          </a:p>
        </p:txBody>
      </p:sp>
    </p:spTree>
    <p:extLst>
      <p:ext uri="{BB962C8B-B14F-4D97-AF65-F5344CB8AC3E}">
        <p14:creationId xmlns:p14="http://schemas.microsoft.com/office/powerpoint/2010/main" val="1189753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g3bce07eba22_0_21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Title 2">
            <a:extLst>
              <a:ext uri="{FF2B5EF4-FFF2-40B4-BE49-F238E27FC236}">
                <a16:creationId xmlns:a16="http://schemas.microsoft.com/office/drawing/2014/main" id="{7A2AE326-D7DD-436C-ADDF-F8592E94B9B8}"/>
              </a:ext>
            </a:extLst>
          </p:cNvPr>
          <p:cNvSpPr>
            <a:spLocks noGrp="1"/>
          </p:cNvSpPr>
          <p:nvPr>
            <p:ph type="ctrTitle"/>
          </p:nvPr>
        </p:nvSpPr>
        <p:spPr/>
        <p:txBody>
          <a:bodyPr/>
          <a:lstStyle/>
          <a:p>
            <a:endParaRPr lang="en-US" dirty="0"/>
          </a:p>
        </p:txBody>
      </p:sp>
      <p:sp>
        <p:nvSpPr>
          <p:cNvPr id="4" name="Subtitle 3">
            <a:extLst>
              <a:ext uri="{FF2B5EF4-FFF2-40B4-BE49-F238E27FC236}">
                <a16:creationId xmlns:a16="http://schemas.microsoft.com/office/drawing/2014/main" id="{38EB6F26-3673-4544-B4A0-5530CF45D8F0}"/>
              </a:ext>
            </a:extLst>
          </p:cNvPr>
          <p:cNvSpPr>
            <a:spLocks noGrp="1"/>
          </p:cNvSpPr>
          <p:nvPr>
            <p:ph type="subTitle" idx="1"/>
          </p:nvPr>
        </p:nvSpPr>
        <p:spPr/>
        <p:txBody>
          <a:bodyPr/>
          <a:lstStyle/>
          <a:p>
            <a:endParaRPr lang="en-US"/>
          </a:p>
        </p:txBody>
      </p:sp>
      <p:sp>
        <p:nvSpPr>
          <p:cNvPr id="138" name="Google Shape;138;g3bce07eba22_0_219"/>
          <p:cNvSpPr txBox="1">
            <a:spLocks noGrp="1"/>
          </p:cNvSpPr>
          <p:nvPr>
            <p:ph type="sldNum" idx="12"/>
          </p:nvPr>
        </p:nvSpPr>
        <p:spPr/>
        <p:txBody>
          <a:bodyPr/>
          <a:lstStyle/>
          <a:p>
            <a:pPr lvl="0"/>
            <a:fld id="{00000000-1234-1234-1234-123412341234}" type="slidenum">
              <a:rPr lang="en-US" smtClean="0"/>
              <a:pPr lvl="0"/>
              <a:t>5</a:t>
            </a:fld>
            <a:endParaRPr lang="en-US"/>
          </a:p>
        </p:txBody>
      </p:sp>
      <p:pic>
        <p:nvPicPr>
          <p:cNvPr id="139" name="Google Shape;139;g3bce07eba22_0_219" descr="ABC News: 'States should lead:' McMahon grants Iowa first-of-its-kind education funding waiver. The waivers grant states more flexibility, the agency says."/>
          <p:cNvPicPr preferRelativeResize="0"/>
          <p:nvPr/>
        </p:nvPicPr>
        <p:blipFill rotWithShape="1">
          <a:blip r:embed="rId4">
            <a:alphaModFix/>
          </a:blip>
          <a:srcRect b="70542"/>
          <a:stretch/>
        </p:blipFill>
        <p:spPr>
          <a:xfrm>
            <a:off x="196512" y="1851963"/>
            <a:ext cx="5636124" cy="1831699"/>
          </a:xfrm>
          <a:prstGeom prst="rect">
            <a:avLst/>
          </a:prstGeom>
          <a:noFill/>
          <a:ln>
            <a:noFill/>
          </a:ln>
          <a:effectLst>
            <a:outerShdw blurRad="57150" dist="19050" dir="5400000" algn="bl" rotWithShape="0">
              <a:srgbClr val="000000">
                <a:alpha val="49803"/>
              </a:srgbClr>
            </a:outerShdw>
          </a:effectLst>
        </p:spPr>
      </p:pic>
      <p:pic>
        <p:nvPicPr>
          <p:cNvPr id="140" name="Google Shape;140;g3bce07eba22_0_219" descr="Fox News: Trump admin cuts red tape as Iowa joins effort to return education to states"/>
          <p:cNvPicPr preferRelativeResize="0"/>
          <p:nvPr/>
        </p:nvPicPr>
        <p:blipFill rotWithShape="1">
          <a:blip r:embed="rId5">
            <a:alphaModFix/>
          </a:blip>
          <a:srcRect t="22581" b="63378"/>
          <a:stretch/>
        </p:blipFill>
        <p:spPr>
          <a:xfrm>
            <a:off x="6605882" y="5301074"/>
            <a:ext cx="5500500" cy="1413688"/>
          </a:xfrm>
          <a:prstGeom prst="rect">
            <a:avLst/>
          </a:prstGeom>
          <a:noFill/>
          <a:ln>
            <a:noFill/>
          </a:ln>
          <a:effectLst>
            <a:outerShdw blurRad="57150" dist="19050" dir="5400000" algn="bl" rotWithShape="0">
              <a:srgbClr val="000000">
                <a:alpha val="49803"/>
              </a:srgbClr>
            </a:outerShdw>
          </a:effectLst>
        </p:spPr>
      </p:pic>
      <p:pic>
        <p:nvPicPr>
          <p:cNvPr id="141" name="Google Shape;141;g3bce07eba22_0_219" descr="The Hill: Iowa gains flexibility with federal education dollars, with other states hoping to follow"/>
          <p:cNvPicPr preferRelativeResize="0"/>
          <p:nvPr/>
        </p:nvPicPr>
        <p:blipFill rotWithShape="1">
          <a:blip r:embed="rId6">
            <a:alphaModFix/>
          </a:blip>
          <a:srcRect r="14154" b="74840"/>
          <a:stretch/>
        </p:blipFill>
        <p:spPr>
          <a:xfrm>
            <a:off x="5450601" y="53500"/>
            <a:ext cx="5174101" cy="1794600"/>
          </a:xfrm>
          <a:prstGeom prst="rect">
            <a:avLst/>
          </a:prstGeom>
          <a:noFill/>
          <a:ln>
            <a:noFill/>
          </a:ln>
          <a:effectLst>
            <a:outerShdw blurRad="57150" dist="19050" dir="5400000" algn="bl" rotWithShape="0">
              <a:srgbClr val="000000">
                <a:alpha val="49803"/>
              </a:srgbClr>
            </a:outerShdw>
          </a:effectLst>
        </p:spPr>
      </p:pic>
      <p:pic>
        <p:nvPicPr>
          <p:cNvPr id="142" name="Google Shape;142;g3bce07eba22_0_219" descr="The Washington Post: Trump Administration gives Iowa education waiver; more states may follow. Iowa becomes the first state to receive a waiver giving it more control over federal education funds, and potentially paving the way for other states to follow suit."/>
          <p:cNvPicPr preferRelativeResize="0"/>
          <p:nvPr/>
        </p:nvPicPr>
        <p:blipFill rotWithShape="1">
          <a:blip r:embed="rId7">
            <a:alphaModFix/>
          </a:blip>
          <a:srcRect b="71975"/>
          <a:stretch/>
        </p:blipFill>
        <p:spPr>
          <a:xfrm>
            <a:off x="1447397" y="53500"/>
            <a:ext cx="4010050" cy="1921901"/>
          </a:xfrm>
          <a:prstGeom prst="rect">
            <a:avLst/>
          </a:prstGeom>
          <a:noFill/>
          <a:ln>
            <a:noFill/>
          </a:ln>
          <a:effectLst>
            <a:outerShdw blurRad="57150" dist="19050" dir="5400000" algn="bl" rotWithShape="0">
              <a:srgbClr val="000000">
                <a:alpha val="49803"/>
              </a:srgbClr>
            </a:outerShdw>
          </a:effectLst>
        </p:spPr>
      </p:pic>
      <p:pic>
        <p:nvPicPr>
          <p:cNvPr id="143" name="Google Shape;143;g3bce07eba22_0_219" descr="Washington Examiner: Iowa becomes first state approved for sweeping federal education waiver by Trump administration"/>
          <p:cNvPicPr preferRelativeResize="0"/>
          <p:nvPr/>
        </p:nvPicPr>
        <p:blipFill rotWithShape="1">
          <a:blip r:embed="rId8">
            <a:alphaModFix/>
          </a:blip>
          <a:srcRect l="6076" b="80229"/>
          <a:stretch/>
        </p:blipFill>
        <p:spPr>
          <a:xfrm>
            <a:off x="65732" y="5361262"/>
            <a:ext cx="6528649" cy="1355899"/>
          </a:xfrm>
          <a:prstGeom prst="rect">
            <a:avLst/>
          </a:prstGeom>
          <a:noFill/>
          <a:ln>
            <a:noFill/>
          </a:ln>
          <a:effectLst>
            <a:outerShdw blurRad="57150" dist="19050" dir="5400000" algn="bl" rotWithShape="0">
              <a:srgbClr val="000000">
                <a:alpha val="49803"/>
              </a:srgbClr>
            </a:outerShdw>
          </a:effectLst>
        </p:spPr>
      </p:pic>
      <p:pic>
        <p:nvPicPr>
          <p:cNvPr id="144" name="Google Shape;144;g3bce07eba22_0_219" descr="AP: Trump officials loosen strings on federal education money for Iowa. More states could follow"/>
          <p:cNvPicPr preferRelativeResize="0"/>
          <p:nvPr/>
        </p:nvPicPr>
        <p:blipFill rotWithShape="1">
          <a:blip r:embed="rId9">
            <a:alphaModFix/>
          </a:blip>
          <a:srcRect r="14110" b="77133"/>
          <a:stretch/>
        </p:blipFill>
        <p:spPr>
          <a:xfrm>
            <a:off x="310075" y="3703775"/>
            <a:ext cx="4010050" cy="1655075"/>
          </a:xfrm>
          <a:prstGeom prst="rect">
            <a:avLst/>
          </a:prstGeom>
          <a:noFill/>
          <a:ln>
            <a:noFill/>
          </a:ln>
          <a:effectLst>
            <a:outerShdw blurRad="57150" dist="19050" dir="5400000" algn="bl" rotWithShape="0">
              <a:srgbClr val="000000">
                <a:alpha val="49803"/>
              </a:srgbClr>
            </a:outerShdw>
          </a:effectLst>
        </p:spPr>
      </p:pic>
      <p:pic>
        <p:nvPicPr>
          <p:cNvPr id="145" name="Google Shape;145;g3bce07eba22_0_219" descr="ChalkBeat"/>
          <p:cNvPicPr preferRelativeResize="0"/>
          <p:nvPr/>
        </p:nvPicPr>
        <p:blipFill rotWithShape="1">
          <a:blip r:embed="rId10">
            <a:alphaModFix/>
          </a:blip>
          <a:srcRect l="9973" r="14865" b="92033"/>
          <a:stretch/>
        </p:blipFill>
        <p:spPr>
          <a:xfrm>
            <a:off x="7887724" y="3817827"/>
            <a:ext cx="4269275" cy="546350"/>
          </a:xfrm>
          <a:prstGeom prst="rect">
            <a:avLst/>
          </a:prstGeom>
          <a:noFill/>
          <a:ln>
            <a:noFill/>
          </a:ln>
        </p:spPr>
      </p:pic>
      <p:pic>
        <p:nvPicPr>
          <p:cNvPr id="146" name="Google Shape;146;g3bce07eba22_0_219" descr="Politico: Trump administration gives Iowa narrow exemption from education spending rules"/>
          <p:cNvPicPr preferRelativeResize="0"/>
          <p:nvPr/>
        </p:nvPicPr>
        <p:blipFill rotWithShape="1">
          <a:blip r:embed="rId11">
            <a:alphaModFix/>
          </a:blip>
          <a:srcRect b="77133"/>
          <a:stretch/>
        </p:blipFill>
        <p:spPr>
          <a:xfrm>
            <a:off x="4323797" y="3693068"/>
            <a:ext cx="3936581" cy="1655075"/>
          </a:xfrm>
          <a:prstGeom prst="rect">
            <a:avLst/>
          </a:prstGeom>
          <a:noFill/>
          <a:ln>
            <a:noFill/>
          </a:ln>
          <a:effectLst>
            <a:outerShdw blurRad="57150" dist="19050" dir="5400000" algn="bl" rotWithShape="0">
              <a:srgbClr val="000000">
                <a:alpha val="49803"/>
              </a:srgbClr>
            </a:outerShdw>
          </a:effectLst>
        </p:spPr>
      </p:pic>
      <p:pic>
        <p:nvPicPr>
          <p:cNvPr id="147" name="Google Shape;147;g3bce07eba22_0_219" descr="Education Department approved funding flexibility for Iowa, setting stage for more state waivers"/>
          <p:cNvPicPr preferRelativeResize="0"/>
          <p:nvPr/>
        </p:nvPicPr>
        <p:blipFill rotWithShape="1">
          <a:blip r:embed="rId10">
            <a:alphaModFix/>
          </a:blip>
          <a:srcRect l="-890" t="21127" r="7037" b="60793"/>
          <a:stretch/>
        </p:blipFill>
        <p:spPr>
          <a:xfrm>
            <a:off x="8040125" y="4351522"/>
            <a:ext cx="4116876" cy="957451"/>
          </a:xfrm>
          <a:prstGeom prst="rect">
            <a:avLst/>
          </a:prstGeom>
          <a:noFill/>
          <a:ln>
            <a:noFill/>
          </a:ln>
          <a:effectLst>
            <a:outerShdw blurRad="57150" dist="19050" dir="5400000" algn="bl" rotWithShape="0">
              <a:srgbClr val="000000">
                <a:alpha val="49803"/>
              </a:srgbClr>
            </a:outerShdw>
          </a:effectLst>
        </p:spPr>
      </p:pic>
      <p:pic>
        <p:nvPicPr>
          <p:cNvPr id="148" name="Google Shape;148;g3bce07eba22_0_219" descr="The 74: Education Dept. Green Lights Iowa Block Grant Request"/>
          <p:cNvPicPr preferRelativeResize="0"/>
          <p:nvPr/>
        </p:nvPicPr>
        <p:blipFill rotWithShape="1">
          <a:blip r:embed="rId12">
            <a:alphaModFix/>
          </a:blip>
          <a:srcRect b="73407"/>
          <a:stretch/>
        </p:blipFill>
        <p:spPr>
          <a:xfrm>
            <a:off x="5637724" y="1848096"/>
            <a:ext cx="5086325" cy="1965490"/>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3bce07eba22_0_8"/>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pic>
        <p:nvPicPr>
          <p:cNvPr id="155" name="Google Shape;155;g3bce07eba22_0_8" descr="Iowa is Delivering Remarkable Results!&#10;&#10;Following Iowa's landmark early literacy legislation, we've seen an 11% increase from third to forth grade in English language arts from 2024 to 2025.&#10;&#10;Results show an increase of 7% in science for 10th grade from 2024 to 2025 following inclusion of science proficiency in the statewide accountability system.&#10;&#10;45% of all Iowa seniors completed at least one high-quality work-based learning experience while in high school. This is an increase of over 76% in last two years.&#10;&#10;Chronic absenteeism in Iowa dropped from 25.6% to 15.8%, a nearly 10 percentage point decrease in the past three years.&#10;&#10;Nearly 56% of Iowa schools are performing in the top three of six rating categories, up from 46% of schools last year with the same high expectations.&#10;&#10;Comprehensive schools improved an average of 5.6% pm their overall accountability score, following 6,000 hours of Department school-based coaching.&#10;&#10;98% Over 98% of Iowa's nearly 38,000 full-time teaching positions were filled last year."/>
          <p:cNvPicPr preferRelativeResize="0"/>
          <p:nvPr/>
        </p:nvPicPr>
        <p:blipFill rotWithShape="1">
          <a:blip r:embed="rId3">
            <a:alphaModFix/>
          </a:blip>
          <a:srcRect b="4232"/>
          <a:stretch/>
        </p:blipFill>
        <p:spPr>
          <a:xfrm>
            <a:off x="-27214" y="0"/>
            <a:ext cx="12261350" cy="6604926"/>
          </a:xfrm>
          <a:prstGeom prst="rect">
            <a:avLst/>
          </a:prstGeom>
          <a:noFill/>
          <a:ln>
            <a:noFill/>
          </a:ln>
        </p:spPr>
      </p:pic>
      <p:sp>
        <p:nvSpPr>
          <p:cNvPr id="4" name="Google Shape;105;g3bce07eba22_4_20">
            <a:extLst>
              <a:ext uri="{FF2B5EF4-FFF2-40B4-BE49-F238E27FC236}">
                <a16:creationId xmlns:a16="http://schemas.microsoft.com/office/drawing/2014/main" id="{4E446B18-352D-4AB6-9949-A37B87AC76FE}"/>
              </a:ext>
            </a:extLst>
          </p:cNvPr>
          <p:cNvSpPr txBox="1">
            <a:spLocks/>
          </p:cNvSpPr>
          <p:nvPr/>
        </p:nvSpPr>
        <p:spPr>
          <a:xfrm>
            <a:off x="11709400" y="6526904"/>
            <a:ext cx="3810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US" smtClean="0"/>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graphicFrame>
        <p:nvGraphicFramePr>
          <p:cNvPr id="161" name="Google Shape;161;g3bce07eba22_0_14"/>
          <p:cNvGraphicFramePr/>
          <p:nvPr>
            <p:extLst>
              <p:ext uri="{D42A27DB-BD31-4B8C-83A1-F6EECF244321}">
                <p14:modId xmlns:p14="http://schemas.microsoft.com/office/powerpoint/2010/main" val="2900383323"/>
              </p:ext>
            </p:extLst>
          </p:nvPr>
        </p:nvGraphicFramePr>
        <p:xfrm>
          <a:off x="378240" y="949275"/>
          <a:ext cx="11442000" cy="5867160"/>
        </p:xfrm>
        <a:graphic>
          <a:graphicData uri="http://schemas.openxmlformats.org/drawingml/2006/table">
            <a:tbl>
              <a:tblPr firstRow="1">
                <a:noFill/>
                <a:tableStyleId>{89E93DA5-0293-41B0-9A88-EF58FFED9051}</a:tableStyleId>
              </a:tblPr>
              <a:tblGrid>
                <a:gridCol w="2145775">
                  <a:extLst>
                    <a:ext uri="{9D8B030D-6E8A-4147-A177-3AD203B41FA5}">
                      <a16:colId xmlns:a16="http://schemas.microsoft.com/office/drawing/2014/main" val="20000"/>
                    </a:ext>
                  </a:extLst>
                </a:gridCol>
                <a:gridCol w="4643575">
                  <a:extLst>
                    <a:ext uri="{9D8B030D-6E8A-4147-A177-3AD203B41FA5}">
                      <a16:colId xmlns:a16="http://schemas.microsoft.com/office/drawing/2014/main" val="20001"/>
                    </a:ext>
                  </a:extLst>
                </a:gridCol>
                <a:gridCol w="4652650">
                  <a:extLst>
                    <a:ext uri="{9D8B030D-6E8A-4147-A177-3AD203B41FA5}">
                      <a16:colId xmlns:a16="http://schemas.microsoft.com/office/drawing/2014/main" val="20002"/>
                    </a:ext>
                  </a:extLst>
                </a:gridCol>
              </a:tblGrid>
              <a:tr h="439025">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dirty="0"/>
                    </a:p>
                  </a:txBody>
                  <a:tcPr marL="91425" marR="91425" marT="91425" marB="91425" anchor="ctr">
                    <a:solidFill>
                      <a:schemeClr val="accent4"/>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lt1"/>
                          </a:solidFill>
                        </a:rPr>
                        <a:t>Literacy Changes Lives Act</a:t>
                      </a:r>
                      <a:r>
                        <a:rPr lang="en-US" sz="1800" b="1" u="none" strike="noStrike" cap="none">
                          <a:solidFill>
                            <a:schemeClr val="lt1"/>
                          </a:solidFill>
                        </a:rPr>
                        <a:t> (2024)</a:t>
                      </a:r>
                      <a:endParaRPr sz="100" u="none" strike="noStrike" cap="none">
                        <a:solidFill>
                          <a:schemeClr val="lt1"/>
                        </a:solidFill>
                      </a:endParaRPr>
                    </a:p>
                  </a:txBody>
                  <a:tcPr marL="91425" marR="91425" marT="91425" marB="91425" anchor="ctr">
                    <a:solidFill>
                      <a:schemeClr val="accent4"/>
                    </a:solidFill>
                  </a:tcPr>
                </a:tc>
                <a:tc>
                  <a:txBody>
                    <a:bodyPr/>
                    <a:lstStyle/>
                    <a:p>
                      <a:pPr marL="0" marR="0" lvl="0" indent="0" algn="l" rtl="0">
                        <a:lnSpc>
                          <a:spcPct val="90000"/>
                        </a:lnSpc>
                        <a:spcBef>
                          <a:spcPts val="0"/>
                        </a:spcBef>
                        <a:spcAft>
                          <a:spcPts val="0"/>
                        </a:spcAft>
                        <a:buClr>
                          <a:srgbClr val="000000"/>
                        </a:buClr>
                        <a:buSzPts val="1800"/>
                        <a:buFont typeface="Arial"/>
                        <a:buNone/>
                      </a:pPr>
                      <a:r>
                        <a:rPr lang="en-US" sz="1800" b="1" i="1" u="none" strike="noStrike" cap="none" dirty="0">
                          <a:solidFill>
                            <a:schemeClr val="lt1"/>
                          </a:solidFill>
                        </a:rPr>
                        <a:t>Math Counts Act</a:t>
                      </a:r>
                      <a:r>
                        <a:rPr lang="en-US" sz="1800" b="1" u="none" strike="noStrike" cap="none" dirty="0">
                          <a:solidFill>
                            <a:schemeClr val="lt1"/>
                          </a:solidFill>
                        </a:rPr>
                        <a:t> (2025)</a:t>
                      </a:r>
                      <a:r>
                        <a:rPr lang="en-US" sz="1800" b="1" u="none" strike="noStrike" cap="none" dirty="0">
                          <a:solidFill>
                            <a:schemeClr val="accent1"/>
                          </a:solidFill>
                        </a:rPr>
                        <a:t> </a:t>
                      </a:r>
                      <a:endParaRPr sz="1800" u="none" strike="noStrike" cap="none" dirty="0"/>
                    </a:p>
                  </a:txBody>
                  <a:tcPr marL="91425" marR="91425" marT="91425" marB="91425" anchor="ctr">
                    <a:solidFill>
                      <a:schemeClr val="accent4"/>
                    </a:solidFill>
                  </a:tcPr>
                </a:tc>
                <a:extLst>
                  <a:ext uri="{0D108BD9-81ED-4DB2-BD59-A6C34878D82A}">
                    <a16:rowId xmlns:a16="http://schemas.microsoft.com/office/drawing/2014/main" val="10000"/>
                  </a:ext>
                </a:extLst>
              </a:tr>
              <a:tr h="628200">
                <a:tc>
                  <a:txBody>
                    <a:bodyPr/>
                    <a:lstStyle/>
                    <a:p>
                      <a:pPr marL="0" marR="0" lvl="0" indent="0" algn="l" rtl="0">
                        <a:lnSpc>
                          <a:spcPct val="100000"/>
                        </a:lnSpc>
                        <a:spcBef>
                          <a:spcPts val="0"/>
                        </a:spcBef>
                        <a:spcAft>
                          <a:spcPts val="0"/>
                        </a:spcAft>
                        <a:buClr>
                          <a:srgbClr val="000000"/>
                        </a:buClr>
                        <a:buSzPts val="1400"/>
                        <a:buFont typeface="Arial"/>
                        <a:buNone/>
                      </a:pPr>
                      <a:r>
                        <a:rPr lang="en-US" sz="1300" b="1" u="none" strike="noStrike" cap="none" dirty="0">
                          <a:solidFill>
                            <a:schemeClr val="accent1"/>
                          </a:solidFill>
                          <a:latin typeface="Open Sans"/>
                          <a:ea typeface="Open Sans"/>
                          <a:cs typeface="Open Sans"/>
                          <a:sym typeface="Open Sans"/>
                        </a:rPr>
                        <a:t>Rigorous Academic Standards</a:t>
                      </a:r>
                      <a:endParaRPr sz="1300" b="1" u="none" strike="noStrike" cap="none" dirty="0">
                        <a:solidFill>
                          <a:schemeClr val="accent1"/>
                        </a:solidFill>
                        <a:latin typeface="Open Sans"/>
                        <a:ea typeface="Open Sans"/>
                        <a:cs typeface="Open Sans"/>
                        <a:sym typeface="Open Sans"/>
                      </a:endParaRPr>
                    </a:p>
                  </a:txBody>
                  <a:tcPr marL="91425" marR="91425" marT="91425" marB="91425">
                    <a:solidFill>
                      <a:srgbClr val="C9DAF8"/>
                    </a:solidFill>
                  </a:tcPr>
                </a:tc>
                <a:tc>
                  <a:txBody>
                    <a:bodyPr/>
                    <a:lstStyle/>
                    <a:p>
                      <a:pPr marL="457200" marR="0" lvl="0" indent="-304800" algn="l" rtl="0">
                        <a:lnSpc>
                          <a:spcPct val="100000"/>
                        </a:lnSpc>
                        <a:spcBef>
                          <a:spcPts val="0"/>
                        </a:spcBef>
                        <a:spcAft>
                          <a:spcPts val="0"/>
                        </a:spcAft>
                        <a:buClr>
                          <a:schemeClr val="dk2"/>
                        </a:buClr>
                        <a:buSzPts val="1200"/>
                        <a:buFont typeface="Open Sans Medium"/>
                        <a:buChar char="●"/>
                      </a:pPr>
                      <a:r>
                        <a:rPr lang="en-US" sz="1200" b="1" u="none" strike="noStrike" cap="none" dirty="0">
                          <a:solidFill>
                            <a:schemeClr val="dk2"/>
                          </a:solidFill>
                          <a:latin typeface="Open Sans"/>
                          <a:ea typeface="Open Sans"/>
                          <a:cs typeface="Open Sans"/>
                          <a:sym typeface="Open Sans"/>
                        </a:rPr>
                        <a:t>Updated in 2024 </a:t>
                      </a:r>
                      <a:r>
                        <a:rPr lang="en-US" sz="1200" u="none" strike="noStrike" cap="none" dirty="0">
                          <a:solidFill>
                            <a:schemeClr val="dk2"/>
                          </a:solidFill>
                          <a:latin typeface="Open Sans Medium"/>
                          <a:ea typeface="Open Sans Medium"/>
                          <a:cs typeface="Open Sans Medium"/>
                          <a:sym typeface="Open Sans Medium"/>
                        </a:rPr>
                        <a:t>and implemented beginning in the 2024-25 school year following 14 years without substantive review or revision</a:t>
                      </a:r>
                      <a:endParaRPr sz="1200" u="none" strike="noStrike" cap="none" dirty="0">
                        <a:solidFill>
                          <a:srgbClr val="434343"/>
                        </a:solidFill>
                        <a:latin typeface="Open Sans Medium"/>
                        <a:ea typeface="Open Sans Medium"/>
                        <a:cs typeface="Open Sans Medium"/>
                        <a:sym typeface="Open Sans Medium"/>
                      </a:endParaRPr>
                    </a:p>
                  </a:txBody>
                  <a:tcPr marL="91425" marR="91425" marT="91425" marB="91425">
                    <a:solidFill>
                      <a:srgbClr val="C9DAF8"/>
                    </a:solidFill>
                  </a:tcPr>
                </a:tc>
                <a:tc>
                  <a:txBody>
                    <a:bodyPr/>
                    <a:lstStyle/>
                    <a:p>
                      <a:pPr marL="457200" marR="0" lvl="0" indent="-304800" algn="l" rtl="0">
                        <a:lnSpc>
                          <a:spcPct val="100000"/>
                        </a:lnSpc>
                        <a:spcBef>
                          <a:spcPts val="0"/>
                        </a:spcBef>
                        <a:spcAft>
                          <a:spcPts val="0"/>
                        </a:spcAft>
                        <a:buClr>
                          <a:schemeClr val="dk2"/>
                        </a:buClr>
                        <a:buSzPts val="1200"/>
                        <a:buFont typeface="Open Sans Medium"/>
                        <a:buChar char="●"/>
                      </a:pPr>
                      <a:r>
                        <a:rPr lang="en-US" sz="1200" b="1" u="none" strike="noStrike" cap="none" dirty="0">
                          <a:solidFill>
                            <a:schemeClr val="dk2"/>
                          </a:solidFill>
                          <a:latin typeface="Open Sans"/>
                          <a:ea typeface="Open Sans"/>
                          <a:cs typeface="Open Sans"/>
                          <a:sym typeface="Open Sans"/>
                        </a:rPr>
                        <a:t>Updated in 2024</a:t>
                      </a:r>
                      <a:r>
                        <a:rPr lang="en-US" sz="1200" u="none" strike="noStrike" cap="none" dirty="0">
                          <a:solidFill>
                            <a:schemeClr val="dk2"/>
                          </a:solidFill>
                          <a:latin typeface="Open Sans Medium"/>
                          <a:ea typeface="Open Sans Medium"/>
                          <a:cs typeface="Open Sans Medium"/>
                          <a:sym typeface="Open Sans Medium"/>
                        </a:rPr>
                        <a:t> and implemented beginning in the 2024-25 school year following 14 years without any review or revision</a:t>
                      </a:r>
                      <a:endParaRPr sz="1200" u="none" strike="noStrike" cap="none" dirty="0">
                        <a:solidFill>
                          <a:srgbClr val="434343"/>
                        </a:solidFill>
                        <a:latin typeface="Open Sans Medium"/>
                        <a:ea typeface="Open Sans Medium"/>
                        <a:cs typeface="Open Sans Medium"/>
                        <a:sym typeface="Open Sans Medium"/>
                      </a:endParaRPr>
                    </a:p>
                  </a:txBody>
                  <a:tcPr marL="91425" marR="91425" marT="91425" marB="91425">
                    <a:solidFill>
                      <a:srgbClr val="C9DAF8"/>
                    </a:solidFill>
                  </a:tcPr>
                </a:tc>
                <a:extLst>
                  <a:ext uri="{0D108BD9-81ED-4DB2-BD59-A6C34878D82A}">
                    <a16:rowId xmlns:a16="http://schemas.microsoft.com/office/drawing/2014/main" val="10001"/>
                  </a:ext>
                </a:extLst>
              </a:tr>
              <a:tr h="491225">
                <a:tc>
                  <a:txBody>
                    <a:bodyPr/>
                    <a:lstStyle/>
                    <a:p>
                      <a:pPr marL="0" marR="0" lvl="0" indent="0" algn="l" rtl="0">
                        <a:lnSpc>
                          <a:spcPct val="100000"/>
                        </a:lnSpc>
                        <a:spcBef>
                          <a:spcPts val="0"/>
                        </a:spcBef>
                        <a:spcAft>
                          <a:spcPts val="0"/>
                        </a:spcAft>
                        <a:buClr>
                          <a:srgbClr val="000000"/>
                        </a:buClr>
                        <a:buSzPts val="1400"/>
                        <a:buFont typeface="Arial"/>
                        <a:buNone/>
                      </a:pPr>
                      <a:r>
                        <a:rPr lang="en-US" sz="1300" b="1" u="none" strike="noStrike" cap="none" dirty="0">
                          <a:solidFill>
                            <a:schemeClr val="accent1"/>
                          </a:solidFill>
                          <a:latin typeface="Open Sans"/>
                          <a:ea typeface="Open Sans"/>
                          <a:cs typeface="Open Sans"/>
                          <a:sym typeface="Open Sans"/>
                        </a:rPr>
                        <a:t>High-Quality Instructional Materials</a:t>
                      </a:r>
                      <a:endParaRPr sz="1300" b="1" u="none" strike="noStrike" cap="none" dirty="0">
                        <a:solidFill>
                          <a:schemeClr val="accent1"/>
                        </a:solidFill>
                        <a:latin typeface="Open Sans"/>
                        <a:ea typeface="Open Sans"/>
                        <a:cs typeface="Open Sans"/>
                        <a:sym typeface="Open Sans"/>
                      </a:endParaRPr>
                    </a:p>
                  </a:txBody>
                  <a:tcPr marL="91425" marR="91425" marT="91425" marB="91425"/>
                </a:tc>
                <a:tc>
                  <a:txBody>
                    <a:bodyPr/>
                    <a:lstStyle/>
                    <a:p>
                      <a:pPr marL="457200" marR="0" lvl="0" indent="-304800" algn="l" rtl="0">
                        <a:lnSpc>
                          <a:spcPct val="100000"/>
                        </a:lnSpc>
                        <a:spcBef>
                          <a:spcPts val="0"/>
                        </a:spcBef>
                        <a:spcAft>
                          <a:spcPts val="0"/>
                        </a:spcAft>
                        <a:buClr>
                          <a:srgbClr val="434343"/>
                        </a:buClr>
                        <a:buSzPts val="1200"/>
                        <a:buFont typeface="Open Sans Medium"/>
                        <a:buChar char="●"/>
                      </a:pPr>
                      <a:r>
                        <a:rPr lang="en-US" sz="1200" u="none" strike="noStrike" cap="none" dirty="0">
                          <a:solidFill>
                            <a:srgbClr val="434343"/>
                          </a:solidFill>
                          <a:latin typeface="Open Sans Medium"/>
                          <a:ea typeface="Open Sans Medium"/>
                          <a:cs typeface="Open Sans Medium"/>
                          <a:sym typeface="Open Sans Medium"/>
                        </a:rPr>
                        <a:t>State </a:t>
                      </a:r>
                      <a:r>
                        <a:rPr lang="en-US" sz="1200" b="1" u="none" strike="noStrike" cap="none" dirty="0">
                          <a:solidFill>
                            <a:srgbClr val="434343"/>
                          </a:solidFill>
                          <a:latin typeface="Open Sans"/>
                          <a:ea typeface="Open Sans"/>
                          <a:cs typeface="Open Sans"/>
                          <a:sym typeface="Open Sans"/>
                        </a:rPr>
                        <a:t>purchasing list </a:t>
                      </a:r>
                      <a:r>
                        <a:rPr lang="en-US" sz="1200" u="none" strike="noStrike" cap="none" dirty="0">
                          <a:solidFill>
                            <a:srgbClr val="434343"/>
                          </a:solidFill>
                          <a:latin typeface="Open Sans Medium"/>
                          <a:ea typeface="Open Sans Medium"/>
                          <a:cs typeface="Open Sans Medium"/>
                          <a:sym typeface="Open Sans Medium"/>
                        </a:rPr>
                        <a:t>published with statewide contracts and negotiated pricing </a:t>
                      </a:r>
                      <a:endParaRPr sz="1200" u="none" strike="noStrike" cap="none" dirty="0">
                        <a:solidFill>
                          <a:srgbClr val="434343"/>
                        </a:solidFill>
                        <a:latin typeface="Open Sans Medium"/>
                        <a:ea typeface="Open Sans Medium"/>
                        <a:cs typeface="Open Sans Medium"/>
                        <a:sym typeface="Open Sans Medium"/>
                      </a:endParaRPr>
                    </a:p>
                  </a:txBody>
                  <a:tcPr marL="91425" marR="91425" marT="91425" marB="91425"/>
                </a:tc>
                <a:tc>
                  <a:txBody>
                    <a:bodyPr/>
                    <a:lstStyle/>
                    <a:p>
                      <a:pPr marL="457200" marR="0" lvl="0" indent="-304800" algn="l" rtl="0">
                        <a:lnSpc>
                          <a:spcPct val="100000"/>
                        </a:lnSpc>
                        <a:spcBef>
                          <a:spcPts val="0"/>
                        </a:spcBef>
                        <a:spcAft>
                          <a:spcPts val="0"/>
                        </a:spcAft>
                        <a:buClr>
                          <a:schemeClr val="dk2"/>
                        </a:buClr>
                        <a:buSzPts val="1200"/>
                        <a:buFont typeface="Open Sans Medium"/>
                        <a:buChar char="●"/>
                      </a:pPr>
                      <a:r>
                        <a:rPr lang="en-US" sz="1200" u="none" strike="noStrike" cap="none">
                          <a:solidFill>
                            <a:schemeClr val="dk2"/>
                          </a:solidFill>
                          <a:latin typeface="Open Sans Medium"/>
                          <a:ea typeface="Open Sans Medium"/>
                          <a:cs typeface="Open Sans Medium"/>
                          <a:sym typeface="Open Sans Medium"/>
                        </a:rPr>
                        <a:t>State </a:t>
                      </a:r>
                      <a:r>
                        <a:rPr lang="en-US" sz="1200" b="1" u="none" strike="noStrike" cap="none">
                          <a:solidFill>
                            <a:schemeClr val="dk2"/>
                          </a:solidFill>
                          <a:latin typeface="Open Sans"/>
                          <a:ea typeface="Open Sans"/>
                          <a:cs typeface="Open Sans"/>
                          <a:sym typeface="Open Sans"/>
                        </a:rPr>
                        <a:t>purchasing list </a:t>
                      </a:r>
                      <a:r>
                        <a:rPr lang="en-US" sz="1200" u="none" strike="noStrike" cap="none">
                          <a:solidFill>
                            <a:schemeClr val="dk2"/>
                          </a:solidFill>
                          <a:latin typeface="Open Sans Medium"/>
                          <a:ea typeface="Open Sans Medium"/>
                          <a:cs typeface="Open Sans Medium"/>
                          <a:sym typeface="Open Sans Medium"/>
                        </a:rPr>
                        <a:t>published with statewide contracts and negotiated pricing </a:t>
                      </a:r>
                      <a:endParaRPr sz="1200" u="none" strike="noStrike" cap="none">
                        <a:solidFill>
                          <a:schemeClr val="dk2"/>
                        </a:solidFill>
                        <a:latin typeface="Open Sans Medium"/>
                        <a:ea typeface="Open Sans Medium"/>
                        <a:cs typeface="Open Sans Medium"/>
                        <a:sym typeface="Open Sans Medium"/>
                      </a:endParaRPr>
                    </a:p>
                  </a:txBody>
                  <a:tcPr marL="91425" marR="91425" marT="91425" marB="91425"/>
                </a:tc>
                <a:extLst>
                  <a:ext uri="{0D108BD9-81ED-4DB2-BD59-A6C34878D82A}">
                    <a16:rowId xmlns:a16="http://schemas.microsoft.com/office/drawing/2014/main" val="10002"/>
                  </a:ext>
                </a:extLst>
              </a:tr>
              <a:tr h="513075">
                <a:tc>
                  <a:txBody>
                    <a:bodyPr/>
                    <a:lstStyle/>
                    <a:p>
                      <a:pPr marL="0" marR="0" lvl="0" indent="0" algn="l" rtl="0">
                        <a:lnSpc>
                          <a:spcPct val="100000"/>
                        </a:lnSpc>
                        <a:spcBef>
                          <a:spcPts val="0"/>
                        </a:spcBef>
                        <a:spcAft>
                          <a:spcPts val="0"/>
                        </a:spcAft>
                        <a:buClr>
                          <a:srgbClr val="000000"/>
                        </a:buClr>
                        <a:buSzPts val="1400"/>
                        <a:buFont typeface="Arial"/>
                        <a:buNone/>
                      </a:pPr>
                      <a:r>
                        <a:rPr lang="en-US" sz="1300" b="1" u="none" strike="noStrike" cap="none" dirty="0">
                          <a:solidFill>
                            <a:schemeClr val="accent1"/>
                          </a:solidFill>
                          <a:latin typeface="Open Sans"/>
                          <a:ea typeface="Open Sans"/>
                          <a:cs typeface="Open Sans"/>
                          <a:sym typeface="Open Sans"/>
                        </a:rPr>
                        <a:t>Early ID &amp; Progress Monitoring </a:t>
                      </a:r>
                      <a:endParaRPr sz="1300" b="1" u="none" strike="noStrike" cap="none" dirty="0">
                        <a:latin typeface="Open Sans"/>
                        <a:ea typeface="Open Sans"/>
                        <a:cs typeface="Open Sans"/>
                        <a:sym typeface="Open Sans"/>
                      </a:endParaRPr>
                    </a:p>
                  </a:txBody>
                  <a:tcPr marL="91425" marR="91425" marT="91425" marB="91425">
                    <a:solidFill>
                      <a:srgbClr val="C9DAF8"/>
                    </a:solidFill>
                  </a:tcPr>
                </a:tc>
                <a:tc>
                  <a:txBody>
                    <a:bodyPr/>
                    <a:lstStyle/>
                    <a:p>
                      <a:pPr marL="457200" marR="0" lvl="0" indent="-304800" algn="l" rtl="0">
                        <a:lnSpc>
                          <a:spcPct val="100000"/>
                        </a:lnSpc>
                        <a:spcBef>
                          <a:spcPts val="0"/>
                        </a:spcBef>
                        <a:spcAft>
                          <a:spcPts val="0"/>
                        </a:spcAft>
                        <a:buClr>
                          <a:srgbClr val="434343"/>
                        </a:buClr>
                        <a:buSzPts val="1200"/>
                        <a:buFont typeface="Open Sans Medium"/>
                        <a:buChar char="●"/>
                      </a:pPr>
                      <a:r>
                        <a:rPr lang="en-US" sz="1200" u="none" strike="noStrike" cap="none">
                          <a:solidFill>
                            <a:srgbClr val="434343"/>
                          </a:solidFill>
                          <a:latin typeface="Open Sans Medium"/>
                          <a:ea typeface="Open Sans Medium"/>
                          <a:cs typeface="Open Sans Medium"/>
                          <a:sym typeface="Open Sans Medium"/>
                        </a:rPr>
                        <a:t>Universal </a:t>
                      </a:r>
                      <a:r>
                        <a:rPr lang="en-US" sz="1200" b="1" u="none" strike="noStrike" cap="none">
                          <a:solidFill>
                            <a:srgbClr val="434343"/>
                          </a:solidFill>
                          <a:latin typeface="Open Sans"/>
                          <a:ea typeface="Open Sans"/>
                          <a:cs typeface="Open Sans"/>
                          <a:sym typeface="Open Sans"/>
                        </a:rPr>
                        <a:t>screening </a:t>
                      </a:r>
                      <a:r>
                        <a:rPr lang="en-US" sz="1200" u="none" strike="noStrike" cap="none">
                          <a:solidFill>
                            <a:srgbClr val="434343"/>
                          </a:solidFill>
                          <a:latin typeface="Open Sans Medium"/>
                          <a:ea typeface="Open Sans Medium"/>
                          <a:cs typeface="Open Sans Medium"/>
                          <a:sym typeface="Open Sans Medium"/>
                        </a:rPr>
                        <a:t>3x/year and </a:t>
                      </a:r>
                      <a:r>
                        <a:rPr lang="en-US" sz="1200" b="1" u="none" strike="noStrike" cap="none">
                          <a:solidFill>
                            <a:srgbClr val="434343"/>
                          </a:solidFill>
                          <a:latin typeface="Open Sans"/>
                          <a:ea typeface="Open Sans"/>
                          <a:cs typeface="Open Sans"/>
                          <a:sym typeface="Open Sans"/>
                        </a:rPr>
                        <a:t>monitoring </a:t>
                      </a:r>
                      <a:r>
                        <a:rPr lang="en-US" sz="1200" u="none" strike="noStrike" cap="none">
                          <a:solidFill>
                            <a:srgbClr val="434343"/>
                          </a:solidFill>
                          <a:latin typeface="Open Sans Medium"/>
                          <a:ea typeface="Open Sans Medium"/>
                          <a:cs typeface="Open Sans Medium"/>
                          <a:sym typeface="Open Sans Medium"/>
                        </a:rPr>
                        <a:t>of identified student progress at least biweekly</a:t>
                      </a:r>
                      <a:endParaRPr sz="1200" u="none" strike="noStrike" cap="none">
                        <a:solidFill>
                          <a:srgbClr val="434343"/>
                        </a:solidFill>
                        <a:latin typeface="Open Sans Medium"/>
                        <a:ea typeface="Open Sans Medium"/>
                        <a:cs typeface="Open Sans Medium"/>
                        <a:sym typeface="Open Sans Medium"/>
                      </a:endParaRPr>
                    </a:p>
                  </a:txBody>
                  <a:tcPr marL="91425" marR="91425" marT="91425" marB="91425">
                    <a:solidFill>
                      <a:srgbClr val="C9DAF8"/>
                    </a:solidFill>
                  </a:tcPr>
                </a:tc>
                <a:tc>
                  <a:txBody>
                    <a:bodyPr/>
                    <a:lstStyle/>
                    <a:p>
                      <a:pPr marL="457200" marR="0" lvl="0" indent="-304800" algn="l" rtl="0">
                        <a:lnSpc>
                          <a:spcPct val="100000"/>
                        </a:lnSpc>
                        <a:spcBef>
                          <a:spcPts val="0"/>
                        </a:spcBef>
                        <a:spcAft>
                          <a:spcPts val="0"/>
                        </a:spcAft>
                        <a:buClr>
                          <a:schemeClr val="dk2"/>
                        </a:buClr>
                        <a:buSzPts val="1200"/>
                        <a:buFont typeface="Open Sans Medium"/>
                        <a:buChar char="●"/>
                      </a:pPr>
                      <a:r>
                        <a:rPr lang="en-US" sz="1200" u="none" strike="noStrike" cap="none">
                          <a:solidFill>
                            <a:schemeClr val="dk2"/>
                          </a:solidFill>
                          <a:latin typeface="Open Sans Medium"/>
                          <a:ea typeface="Open Sans Medium"/>
                          <a:cs typeface="Open Sans Medium"/>
                          <a:sym typeface="Open Sans Medium"/>
                        </a:rPr>
                        <a:t>Universal </a:t>
                      </a:r>
                      <a:r>
                        <a:rPr lang="en-US" sz="1200" b="1" u="none" strike="noStrike" cap="none">
                          <a:solidFill>
                            <a:schemeClr val="dk2"/>
                          </a:solidFill>
                          <a:latin typeface="Open Sans"/>
                          <a:ea typeface="Open Sans"/>
                          <a:cs typeface="Open Sans"/>
                          <a:sym typeface="Open Sans"/>
                        </a:rPr>
                        <a:t>screening </a:t>
                      </a:r>
                      <a:r>
                        <a:rPr lang="en-US" sz="1200" u="none" strike="noStrike" cap="none">
                          <a:solidFill>
                            <a:schemeClr val="dk2"/>
                          </a:solidFill>
                          <a:latin typeface="Open Sans Medium"/>
                          <a:ea typeface="Open Sans Medium"/>
                          <a:cs typeface="Open Sans Medium"/>
                          <a:sym typeface="Open Sans Medium"/>
                        </a:rPr>
                        <a:t>3x/year and </a:t>
                      </a:r>
                      <a:r>
                        <a:rPr lang="en-US" sz="1200" b="1" u="none" strike="noStrike" cap="none">
                          <a:solidFill>
                            <a:schemeClr val="dk2"/>
                          </a:solidFill>
                          <a:latin typeface="Open Sans"/>
                          <a:ea typeface="Open Sans"/>
                          <a:cs typeface="Open Sans"/>
                          <a:sym typeface="Open Sans"/>
                        </a:rPr>
                        <a:t>monitoring </a:t>
                      </a:r>
                      <a:r>
                        <a:rPr lang="en-US" sz="1200" u="none" strike="noStrike" cap="none">
                          <a:solidFill>
                            <a:schemeClr val="dk2"/>
                          </a:solidFill>
                          <a:latin typeface="Open Sans Medium"/>
                          <a:ea typeface="Open Sans Medium"/>
                          <a:cs typeface="Open Sans Medium"/>
                          <a:sym typeface="Open Sans Medium"/>
                        </a:rPr>
                        <a:t>of identified student progress at least biweekly</a:t>
                      </a:r>
                      <a:endParaRPr sz="1200" u="none" strike="noStrike" cap="none">
                        <a:solidFill>
                          <a:srgbClr val="434343"/>
                        </a:solidFill>
                        <a:latin typeface="Open Sans Medium"/>
                        <a:ea typeface="Open Sans Medium"/>
                        <a:cs typeface="Open Sans Medium"/>
                        <a:sym typeface="Open Sans Medium"/>
                      </a:endParaRPr>
                    </a:p>
                  </a:txBody>
                  <a:tcPr marL="91425" marR="91425" marT="91425" marB="91425">
                    <a:solidFill>
                      <a:srgbClr val="C9DAF8"/>
                    </a:solidFill>
                  </a:tcPr>
                </a:tc>
                <a:extLst>
                  <a:ext uri="{0D108BD9-81ED-4DB2-BD59-A6C34878D82A}">
                    <a16:rowId xmlns:a16="http://schemas.microsoft.com/office/drawing/2014/main" val="10003"/>
                  </a:ext>
                </a:extLst>
              </a:tr>
              <a:tr h="1085000">
                <a:tc>
                  <a:txBody>
                    <a:bodyPr/>
                    <a:lstStyle/>
                    <a:p>
                      <a:pPr marL="0" marR="0" lvl="0" indent="0" algn="l" rtl="0">
                        <a:lnSpc>
                          <a:spcPct val="100000"/>
                        </a:lnSpc>
                        <a:spcBef>
                          <a:spcPts val="0"/>
                        </a:spcBef>
                        <a:spcAft>
                          <a:spcPts val="0"/>
                        </a:spcAft>
                        <a:buClr>
                          <a:srgbClr val="000000"/>
                        </a:buClr>
                        <a:buSzPts val="1400"/>
                        <a:buFont typeface="Arial"/>
                        <a:buNone/>
                      </a:pPr>
                      <a:r>
                        <a:rPr lang="en-US" sz="1300" b="1" u="none" strike="noStrike" cap="none">
                          <a:solidFill>
                            <a:schemeClr val="accent1"/>
                          </a:solidFill>
                          <a:latin typeface="Open Sans"/>
                          <a:ea typeface="Open Sans"/>
                          <a:cs typeface="Open Sans"/>
                          <a:sym typeface="Open Sans"/>
                        </a:rPr>
                        <a:t>Strong Intervention Structures, including Personalized Academic Plans</a:t>
                      </a:r>
                      <a:endParaRPr sz="1300" b="1" u="none" strike="noStrike" cap="none">
                        <a:solidFill>
                          <a:schemeClr val="accent1"/>
                        </a:solidFill>
                        <a:latin typeface="Open Sans"/>
                        <a:ea typeface="Open Sans"/>
                        <a:cs typeface="Open Sans"/>
                        <a:sym typeface="Open Sans"/>
                      </a:endParaRPr>
                    </a:p>
                  </a:txBody>
                  <a:tcPr marL="91425" marR="91425" marT="91425" marB="91425"/>
                </a:tc>
                <a:tc>
                  <a:txBody>
                    <a:bodyPr/>
                    <a:lstStyle/>
                    <a:p>
                      <a:pPr marL="457200" marR="0" lvl="0" indent="-304800" algn="l" rtl="0">
                        <a:lnSpc>
                          <a:spcPct val="100000"/>
                        </a:lnSpc>
                        <a:spcBef>
                          <a:spcPts val="0"/>
                        </a:spcBef>
                        <a:spcAft>
                          <a:spcPts val="0"/>
                        </a:spcAft>
                        <a:buClr>
                          <a:srgbClr val="434343"/>
                        </a:buClr>
                        <a:buSzPts val="1200"/>
                        <a:buFont typeface="Open Sans Medium"/>
                        <a:buChar char="●"/>
                      </a:pPr>
                      <a:r>
                        <a:rPr lang="en-US" sz="1200" u="none" strike="noStrike" cap="none" dirty="0">
                          <a:solidFill>
                            <a:srgbClr val="434343"/>
                          </a:solidFill>
                          <a:latin typeface="Open Sans Medium"/>
                          <a:ea typeface="Open Sans Medium"/>
                          <a:cs typeface="Open Sans Medium"/>
                          <a:sym typeface="Open Sans Medium"/>
                        </a:rPr>
                        <a:t>K-6 </a:t>
                      </a:r>
                      <a:r>
                        <a:rPr lang="en-US" sz="1200" b="1" u="none" strike="noStrike" cap="none" dirty="0">
                          <a:solidFill>
                            <a:srgbClr val="434343"/>
                          </a:solidFill>
                          <a:latin typeface="Open Sans"/>
                          <a:ea typeface="Open Sans"/>
                          <a:cs typeface="Open Sans"/>
                          <a:sym typeface="Open Sans"/>
                        </a:rPr>
                        <a:t>Personalized Reading Plan</a:t>
                      </a:r>
                      <a:r>
                        <a:rPr lang="en-US" sz="1200" u="none" strike="noStrike" cap="none" dirty="0">
                          <a:solidFill>
                            <a:srgbClr val="434343"/>
                          </a:solidFill>
                          <a:latin typeface="Open Sans Medium"/>
                          <a:ea typeface="Open Sans Medium"/>
                          <a:cs typeface="Open Sans Medium"/>
                          <a:sym typeface="Open Sans Medium"/>
                        </a:rPr>
                        <a:t> required for all in-need students and embedded in State Early Warning System</a:t>
                      </a:r>
                      <a:endParaRPr sz="1200" u="none" strike="noStrike" cap="none" dirty="0">
                        <a:solidFill>
                          <a:srgbClr val="434343"/>
                        </a:solidFill>
                        <a:latin typeface="Open Sans Medium"/>
                        <a:ea typeface="Open Sans Medium"/>
                        <a:cs typeface="Open Sans Medium"/>
                        <a:sym typeface="Open Sans Medium"/>
                      </a:endParaRPr>
                    </a:p>
                    <a:p>
                      <a:pPr marL="457200" marR="0" lvl="0" indent="-304800" algn="l" rtl="0">
                        <a:lnSpc>
                          <a:spcPct val="100000"/>
                        </a:lnSpc>
                        <a:spcBef>
                          <a:spcPts val="0"/>
                        </a:spcBef>
                        <a:spcAft>
                          <a:spcPts val="0"/>
                        </a:spcAft>
                        <a:buClr>
                          <a:srgbClr val="434343"/>
                        </a:buClr>
                        <a:buSzPts val="1200"/>
                        <a:buFont typeface="Open Sans Medium"/>
                        <a:buChar char="●"/>
                      </a:pPr>
                      <a:r>
                        <a:rPr lang="en-US" sz="1200" u="none" strike="noStrike" cap="none" dirty="0">
                          <a:solidFill>
                            <a:srgbClr val="434343"/>
                          </a:solidFill>
                          <a:latin typeface="Open Sans Medium"/>
                          <a:ea typeface="Open Sans Medium"/>
                          <a:cs typeface="Open Sans Medium"/>
                          <a:sym typeface="Open Sans Medium"/>
                        </a:rPr>
                        <a:t>Statewide access to </a:t>
                      </a:r>
                      <a:r>
                        <a:rPr lang="en-US" sz="1200" b="1" u="none" strike="noStrike" cap="none" dirty="0">
                          <a:solidFill>
                            <a:srgbClr val="434343"/>
                          </a:solidFill>
                          <a:latin typeface="Open Sans"/>
                          <a:ea typeface="Open Sans"/>
                          <a:cs typeface="Open Sans"/>
                          <a:sym typeface="Open Sans"/>
                        </a:rPr>
                        <a:t>intelligent, personalized tutoring assistant</a:t>
                      </a:r>
                      <a:r>
                        <a:rPr lang="en-US" sz="1200" u="none" strike="noStrike" cap="none" dirty="0">
                          <a:solidFill>
                            <a:srgbClr val="434343"/>
                          </a:solidFill>
                          <a:latin typeface="Open Sans Medium"/>
                          <a:ea typeface="Open Sans Medium"/>
                          <a:cs typeface="Open Sans Medium"/>
                          <a:sym typeface="Open Sans Medium"/>
                        </a:rPr>
                        <a:t>, with 243 districts participating in performance-based contract</a:t>
                      </a:r>
                      <a:endParaRPr sz="1200" u="none" strike="noStrike" cap="none" dirty="0">
                        <a:solidFill>
                          <a:srgbClr val="434343"/>
                        </a:solidFill>
                        <a:latin typeface="Open Sans Medium"/>
                        <a:ea typeface="Open Sans Medium"/>
                        <a:cs typeface="Open Sans Medium"/>
                        <a:sym typeface="Open Sans Medium"/>
                      </a:endParaRPr>
                    </a:p>
                  </a:txBody>
                  <a:tcPr marL="91425" marR="91425" marT="91425" marB="91425"/>
                </a:tc>
                <a:tc>
                  <a:txBody>
                    <a:bodyPr/>
                    <a:lstStyle/>
                    <a:p>
                      <a:pPr marL="457200" marR="0" lvl="0" indent="-304800" algn="l" rtl="0">
                        <a:lnSpc>
                          <a:spcPct val="100000"/>
                        </a:lnSpc>
                        <a:spcBef>
                          <a:spcPts val="0"/>
                        </a:spcBef>
                        <a:spcAft>
                          <a:spcPts val="0"/>
                        </a:spcAft>
                        <a:buClr>
                          <a:schemeClr val="dk2"/>
                        </a:buClr>
                        <a:buSzPts val="1200"/>
                        <a:buFont typeface="Open Sans Medium"/>
                        <a:buChar char="●"/>
                      </a:pPr>
                      <a:r>
                        <a:rPr lang="en-US" sz="1200" u="none" strike="noStrike" cap="none">
                          <a:solidFill>
                            <a:schemeClr val="dk2"/>
                          </a:solidFill>
                          <a:latin typeface="Open Sans Medium"/>
                          <a:ea typeface="Open Sans Medium"/>
                          <a:cs typeface="Open Sans Medium"/>
                          <a:sym typeface="Open Sans Medium"/>
                        </a:rPr>
                        <a:t>K-6 </a:t>
                      </a:r>
                      <a:r>
                        <a:rPr lang="en-US" sz="1200" b="1" u="none" strike="noStrike" cap="none">
                          <a:solidFill>
                            <a:schemeClr val="dk2"/>
                          </a:solidFill>
                          <a:latin typeface="Open Sans"/>
                          <a:ea typeface="Open Sans"/>
                          <a:cs typeface="Open Sans"/>
                          <a:sym typeface="Open Sans"/>
                        </a:rPr>
                        <a:t>Personalized Math Plan</a:t>
                      </a:r>
                      <a:r>
                        <a:rPr lang="en-US" sz="1200" u="none" strike="noStrike" cap="none">
                          <a:solidFill>
                            <a:schemeClr val="dk2"/>
                          </a:solidFill>
                          <a:latin typeface="Open Sans Medium"/>
                          <a:ea typeface="Open Sans Medium"/>
                          <a:cs typeface="Open Sans Medium"/>
                          <a:sym typeface="Open Sans Medium"/>
                        </a:rPr>
                        <a:t> required for all in-need students and embedded in State Early Warning System</a:t>
                      </a:r>
                      <a:endParaRPr sz="1200" u="none" strike="noStrike" cap="none">
                        <a:solidFill>
                          <a:srgbClr val="434343"/>
                        </a:solidFill>
                        <a:latin typeface="Open Sans Medium"/>
                        <a:ea typeface="Open Sans Medium"/>
                        <a:cs typeface="Open Sans Medium"/>
                        <a:sym typeface="Open Sans Medium"/>
                      </a:endParaRPr>
                    </a:p>
                    <a:p>
                      <a:pPr marL="457200" marR="0" lvl="0" indent="-298450" algn="l" rtl="0">
                        <a:lnSpc>
                          <a:spcPct val="100000"/>
                        </a:lnSpc>
                        <a:spcBef>
                          <a:spcPts val="0"/>
                        </a:spcBef>
                        <a:spcAft>
                          <a:spcPts val="0"/>
                        </a:spcAft>
                        <a:buClr>
                          <a:schemeClr val="dk1"/>
                        </a:buClr>
                        <a:buSzPts val="1100"/>
                        <a:buFont typeface="Arial"/>
                        <a:buChar char="●"/>
                      </a:pPr>
                      <a:r>
                        <a:rPr lang="en-US" sz="1200" u="none" strike="noStrike" cap="none">
                          <a:solidFill>
                            <a:schemeClr val="dk2"/>
                          </a:solidFill>
                          <a:latin typeface="Open Sans Medium"/>
                          <a:ea typeface="Open Sans Medium"/>
                          <a:cs typeface="Open Sans Medium"/>
                          <a:sym typeface="Open Sans Medium"/>
                        </a:rPr>
                        <a:t>Statewide </a:t>
                      </a:r>
                      <a:r>
                        <a:rPr lang="en-US" sz="1200" b="1" u="none" strike="noStrike" cap="none">
                          <a:solidFill>
                            <a:schemeClr val="dk2"/>
                          </a:solidFill>
                          <a:latin typeface="Open Sans"/>
                          <a:ea typeface="Open Sans"/>
                          <a:cs typeface="Open Sans"/>
                          <a:sym typeface="Open Sans"/>
                        </a:rPr>
                        <a:t>intervention supports </a:t>
                      </a:r>
                      <a:r>
                        <a:rPr lang="en-US" sz="1200" u="none" strike="noStrike" cap="none">
                          <a:solidFill>
                            <a:schemeClr val="dk2"/>
                          </a:solidFill>
                          <a:latin typeface="Open Sans Medium"/>
                          <a:ea typeface="Open Sans Medium"/>
                          <a:cs typeface="Open Sans Medium"/>
                          <a:sym typeface="Open Sans Medium"/>
                        </a:rPr>
                        <a:t>include the Numeracy Project (K-8), SOAR (4-12), and Building Math Minds Tier ll and lll Interventions</a:t>
                      </a:r>
                      <a:endParaRPr sz="1200" u="none" strike="noStrike" cap="none">
                        <a:solidFill>
                          <a:schemeClr val="dk2"/>
                        </a:solidFill>
                        <a:latin typeface="Open Sans Medium"/>
                        <a:ea typeface="Open Sans Medium"/>
                        <a:cs typeface="Open Sans Medium"/>
                        <a:sym typeface="Open Sans Medium"/>
                      </a:endParaRPr>
                    </a:p>
                  </a:txBody>
                  <a:tcPr marL="91425" marR="91425" marT="91425" marB="91425"/>
                </a:tc>
                <a:extLst>
                  <a:ext uri="{0D108BD9-81ED-4DB2-BD59-A6C34878D82A}">
                    <a16:rowId xmlns:a16="http://schemas.microsoft.com/office/drawing/2014/main" val="10004"/>
                  </a:ext>
                </a:extLst>
              </a:tr>
              <a:tr h="386850">
                <a:tc>
                  <a:txBody>
                    <a:bodyPr/>
                    <a:lstStyle/>
                    <a:p>
                      <a:pPr marL="0" marR="0" lvl="0" indent="0" algn="l" rtl="0">
                        <a:lnSpc>
                          <a:spcPct val="100000"/>
                        </a:lnSpc>
                        <a:spcBef>
                          <a:spcPts val="0"/>
                        </a:spcBef>
                        <a:spcAft>
                          <a:spcPts val="0"/>
                        </a:spcAft>
                        <a:buClr>
                          <a:srgbClr val="000000"/>
                        </a:buClr>
                        <a:buSzPts val="1400"/>
                        <a:buFont typeface="Arial"/>
                        <a:buNone/>
                      </a:pPr>
                      <a:r>
                        <a:rPr lang="en-US" sz="1300" b="1" u="none" strike="noStrike" cap="none">
                          <a:solidFill>
                            <a:schemeClr val="accent1"/>
                          </a:solidFill>
                          <a:latin typeface="Open Sans"/>
                          <a:ea typeface="Open Sans"/>
                          <a:cs typeface="Open Sans"/>
                          <a:sym typeface="Open Sans"/>
                        </a:rPr>
                        <a:t>Evidence-based PD</a:t>
                      </a:r>
                      <a:endParaRPr sz="1300" b="1" u="none" strike="noStrike" cap="none">
                        <a:solidFill>
                          <a:schemeClr val="accent1"/>
                        </a:solidFill>
                        <a:latin typeface="Open Sans"/>
                        <a:ea typeface="Open Sans"/>
                        <a:cs typeface="Open Sans"/>
                        <a:sym typeface="Open Sans"/>
                      </a:endParaRPr>
                    </a:p>
                  </a:txBody>
                  <a:tcPr marL="91425" marR="91425" marT="91425" marB="91425">
                    <a:solidFill>
                      <a:srgbClr val="C9DAF8"/>
                    </a:solidFill>
                  </a:tcPr>
                </a:tc>
                <a:tc>
                  <a:txBody>
                    <a:bodyPr/>
                    <a:lstStyle/>
                    <a:p>
                      <a:pPr marL="457200" marR="0" lvl="0" indent="-304800" algn="l" rtl="0">
                        <a:lnSpc>
                          <a:spcPct val="100000"/>
                        </a:lnSpc>
                        <a:spcBef>
                          <a:spcPts val="0"/>
                        </a:spcBef>
                        <a:spcAft>
                          <a:spcPts val="0"/>
                        </a:spcAft>
                        <a:buClr>
                          <a:srgbClr val="434343"/>
                        </a:buClr>
                        <a:buSzPts val="1200"/>
                        <a:buFont typeface="Open Sans Medium"/>
                        <a:buChar char="●"/>
                      </a:pPr>
                      <a:r>
                        <a:rPr lang="en-US" sz="1200" b="1" u="none" strike="noStrike" cap="none">
                          <a:solidFill>
                            <a:srgbClr val="434343"/>
                          </a:solidFill>
                          <a:latin typeface="Open Sans"/>
                          <a:ea typeface="Open Sans"/>
                          <a:cs typeface="Open Sans"/>
                          <a:sym typeface="Open Sans"/>
                        </a:rPr>
                        <a:t>LETRS</a:t>
                      </a:r>
                      <a:r>
                        <a:rPr lang="en-US" sz="1200" u="none" strike="noStrike" cap="none">
                          <a:solidFill>
                            <a:srgbClr val="434343"/>
                          </a:solidFill>
                          <a:latin typeface="Open Sans Medium"/>
                          <a:ea typeface="Open Sans Medium"/>
                          <a:cs typeface="Open Sans Medium"/>
                          <a:sym typeface="Open Sans Medium"/>
                        </a:rPr>
                        <a:t> for 6,600 educators since 2023</a:t>
                      </a:r>
                      <a:endParaRPr sz="1200" u="none" strike="noStrike" cap="none">
                        <a:solidFill>
                          <a:srgbClr val="434343"/>
                        </a:solidFill>
                        <a:latin typeface="Open Sans Medium"/>
                        <a:ea typeface="Open Sans Medium"/>
                        <a:cs typeface="Open Sans Medium"/>
                        <a:sym typeface="Open Sans Medium"/>
                      </a:endParaRPr>
                    </a:p>
                  </a:txBody>
                  <a:tcPr marL="91425" marR="91425" marT="91425" marB="91425">
                    <a:solidFill>
                      <a:srgbClr val="C9DAF8"/>
                    </a:solidFill>
                  </a:tcPr>
                </a:tc>
                <a:tc>
                  <a:txBody>
                    <a:bodyPr/>
                    <a:lstStyle/>
                    <a:p>
                      <a:pPr marL="457200" marR="0" lvl="0" indent="-304800" algn="l" rtl="0">
                        <a:lnSpc>
                          <a:spcPct val="100000"/>
                        </a:lnSpc>
                        <a:spcBef>
                          <a:spcPts val="0"/>
                        </a:spcBef>
                        <a:spcAft>
                          <a:spcPts val="0"/>
                        </a:spcAft>
                        <a:buClr>
                          <a:srgbClr val="434343"/>
                        </a:buClr>
                        <a:buSzPts val="1200"/>
                        <a:buFont typeface="Open Sans Medium"/>
                        <a:buChar char="●"/>
                      </a:pPr>
                      <a:r>
                        <a:rPr lang="en-US" sz="1200" b="1" u="none" strike="noStrike" cap="none">
                          <a:solidFill>
                            <a:srgbClr val="434343"/>
                          </a:solidFill>
                          <a:latin typeface="Open Sans"/>
                          <a:ea typeface="Open Sans"/>
                          <a:cs typeface="Open Sans"/>
                          <a:sym typeface="Open Sans"/>
                        </a:rPr>
                        <a:t>Building Math Minds </a:t>
                      </a:r>
                      <a:r>
                        <a:rPr lang="en-US" sz="1200" u="none" strike="noStrike" cap="none">
                          <a:solidFill>
                            <a:srgbClr val="434343"/>
                          </a:solidFill>
                          <a:latin typeface="Open Sans Medium"/>
                          <a:ea typeface="Open Sans Medium"/>
                          <a:cs typeface="Open Sans Medium"/>
                          <a:sym typeface="Open Sans Medium"/>
                        </a:rPr>
                        <a:t>for 1,265 educators since July 2025</a:t>
                      </a:r>
                      <a:endParaRPr sz="1200" u="none" strike="noStrike" cap="none">
                        <a:solidFill>
                          <a:srgbClr val="434343"/>
                        </a:solidFill>
                        <a:latin typeface="Open Sans Medium"/>
                        <a:ea typeface="Open Sans Medium"/>
                        <a:cs typeface="Open Sans Medium"/>
                        <a:sym typeface="Open Sans Medium"/>
                      </a:endParaRPr>
                    </a:p>
                  </a:txBody>
                  <a:tcPr marL="91425" marR="91425" marT="91425" marB="91425">
                    <a:solidFill>
                      <a:srgbClr val="C9DAF8"/>
                    </a:solidFill>
                  </a:tcPr>
                </a:tc>
                <a:extLst>
                  <a:ext uri="{0D108BD9-81ED-4DB2-BD59-A6C34878D82A}">
                    <a16:rowId xmlns:a16="http://schemas.microsoft.com/office/drawing/2014/main" val="10005"/>
                  </a:ext>
                </a:extLst>
              </a:tr>
              <a:tr h="678100">
                <a:tc>
                  <a:txBody>
                    <a:bodyPr/>
                    <a:lstStyle/>
                    <a:p>
                      <a:pPr marL="0" marR="0" lvl="0" indent="0" algn="l" rtl="0">
                        <a:lnSpc>
                          <a:spcPct val="100000"/>
                        </a:lnSpc>
                        <a:spcBef>
                          <a:spcPts val="0"/>
                        </a:spcBef>
                        <a:spcAft>
                          <a:spcPts val="0"/>
                        </a:spcAft>
                        <a:buClr>
                          <a:srgbClr val="000000"/>
                        </a:buClr>
                        <a:buSzPts val="1400"/>
                        <a:buFont typeface="Arial"/>
                        <a:buNone/>
                      </a:pPr>
                      <a:r>
                        <a:rPr lang="en-US" sz="1300" b="1" u="none" strike="noStrike" cap="none">
                          <a:solidFill>
                            <a:schemeClr val="accent1"/>
                          </a:solidFill>
                          <a:latin typeface="Open Sans"/>
                          <a:ea typeface="Open Sans"/>
                          <a:cs typeface="Open Sans"/>
                          <a:sym typeface="Open Sans"/>
                        </a:rPr>
                        <a:t>High-Quality Teacher Preparation </a:t>
                      </a:r>
                      <a:endParaRPr sz="1300" b="1" u="none" strike="noStrike" cap="none">
                        <a:solidFill>
                          <a:schemeClr val="accent1"/>
                        </a:solidFill>
                        <a:latin typeface="Open Sans"/>
                        <a:ea typeface="Open Sans"/>
                        <a:cs typeface="Open Sans"/>
                        <a:sym typeface="Open Sans"/>
                      </a:endParaRPr>
                    </a:p>
                  </a:txBody>
                  <a:tcPr marL="91425" marR="91425" marT="91425" marB="91425"/>
                </a:tc>
                <a:tc>
                  <a:txBody>
                    <a:bodyPr/>
                    <a:lstStyle/>
                    <a:p>
                      <a:pPr marL="457200" marR="0" lvl="0" indent="-304800" algn="l" rtl="0">
                        <a:lnSpc>
                          <a:spcPct val="100000"/>
                        </a:lnSpc>
                        <a:spcBef>
                          <a:spcPts val="0"/>
                        </a:spcBef>
                        <a:spcAft>
                          <a:spcPts val="0"/>
                        </a:spcAft>
                        <a:buClr>
                          <a:srgbClr val="434343"/>
                        </a:buClr>
                        <a:buSzPts val="1200"/>
                        <a:buFont typeface="Open Sans Medium"/>
                        <a:buChar char="●"/>
                      </a:pPr>
                      <a:r>
                        <a:rPr lang="en-US" sz="1200" u="none" strike="noStrike" cap="none">
                          <a:solidFill>
                            <a:srgbClr val="434343"/>
                          </a:solidFill>
                          <a:latin typeface="Open Sans Medium"/>
                          <a:ea typeface="Open Sans Medium"/>
                          <a:cs typeface="Open Sans Medium"/>
                          <a:sym typeface="Open Sans Medium"/>
                        </a:rPr>
                        <a:t>Implementation of new TPP </a:t>
                      </a:r>
                      <a:r>
                        <a:rPr lang="en-US" sz="1200" b="1" u="none" strike="noStrike" cap="none">
                          <a:solidFill>
                            <a:srgbClr val="434343"/>
                          </a:solidFill>
                          <a:latin typeface="Open Sans"/>
                          <a:ea typeface="Open Sans"/>
                          <a:cs typeface="Open Sans"/>
                          <a:sym typeface="Open Sans"/>
                        </a:rPr>
                        <a:t>accreditation standards </a:t>
                      </a:r>
                      <a:endParaRPr sz="1200" b="1" u="none" strike="noStrike" cap="none">
                        <a:solidFill>
                          <a:srgbClr val="434343"/>
                        </a:solidFill>
                        <a:latin typeface="Open Sans"/>
                        <a:ea typeface="Open Sans"/>
                        <a:cs typeface="Open Sans"/>
                        <a:sym typeface="Open Sans"/>
                      </a:endParaRPr>
                    </a:p>
                    <a:p>
                      <a:pPr marL="457200" marR="0" lvl="0" indent="-304800" algn="l" rtl="0">
                        <a:lnSpc>
                          <a:spcPct val="100000"/>
                        </a:lnSpc>
                        <a:spcBef>
                          <a:spcPts val="0"/>
                        </a:spcBef>
                        <a:spcAft>
                          <a:spcPts val="0"/>
                        </a:spcAft>
                        <a:buClr>
                          <a:schemeClr val="dk2"/>
                        </a:buClr>
                        <a:buSzPts val="1200"/>
                        <a:buFont typeface="Open Sans Medium"/>
                        <a:buChar char="●"/>
                      </a:pPr>
                      <a:r>
                        <a:rPr lang="en-US" sz="1200" b="1" u="none" strike="noStrike" cap="none">
                          <a:solidFill>
                            <a:schemeClr val="dk2"/>
                          </a:solidFill>
                          <a:latin typeface="Open Sans"/>
                          <a:ea typeface="Open Sans"/>
                          <a:cs typeface="Open Sans"/>
                          <a:sym typeface="Open Sans"/>
                        </a:rPr>
                        <a:t>Self-assessment workbooks </a:t>
                      </a:r>
                      <a:r>
                        <a:rPr lang="en-US" sz="1200" u="none" strike="noStrike" cap="none">
                          <a:solidFill>
                            <a:schemeClr val="dk2"/>
                          </a:solidFill>
                          <a:latin typeface="Open Sans Medium"/>
                          <a:ea typeface="Open Sans Medium"/>
                          <a:cs typeface="Open Sans Medium"/>
                          <a:sym typeface="Open Sans Medium"/>
                        </a:rPr>
                        <a:t>and </a:t>
                      </a:r>
                      <a:r>
                        <a:rPr lang="en-US" sz="1200" b="1" u="none" strike="noStrike" cap="none">
                          <a:solidFill>
                            <a:schemeClr val="dk2"/>
                          </a:solidFill>
                          <a:latin typeface="Open Sans"/>
                          <a:ea typeface="Open Sans"/>
                          <a:cs typeface="Open Sans"/>
                          <a:sym typeface="Open Sans"/>
                        </a:rPr>
                        <a:t>targeted PD and TA</a:t>
                      </a:r>
                      <a:r>
                        <a:rPr lang="en-US" sz="1200" u="none" strike="noStrike" cap="none">
                          <a:solidFill>
                            <a:schemeClr val="dk2"/>
                          </a:solidFill>
                          <a:latin typeface="Open Sans Medium"/>
                          <a:ea typeface="Open Sans Medium"/>
                          <a:cs typeface="Open Sans Medium"/>
                          <a:sym typeface="Open Sans Medium"/>
                        </a:rPr>
                        <a:t> to support TPPs aligning to revised standards</a:t>
                      </a:r>
                      <a:endParaRPr sz="1200" b="1" u="none" strike="noStrike" cap="none">
                        <a:solidFill>
                          <a:srgbClr val="434343"/>
                        </a:solidFill>
                        <a:latin typeface="Open Sans"/>
                        <a:ea typeface="Open Sans"/>
                        <a:cs typeface="Open Sans"/>
                        <a:sym typeface="Open Sans"/>
                      </a:endParaRPr>
                    </a:p>
                    <a:p>
                      <a:pPr marL="457200" marR="0" lvl="0" indent="-304800" algn="l" rtl="0">
                        <a:lnSpc>
                          <a:spcPct val="100000"/>
                        </a:lnSpc>
                        <a:spcBef>
                          <a:spcPts val="0"/>
                        </a:spcBef>
                        <a:spcAft>
                          <a:spcPts val="0"/>
                        </a:spcAft>
                        <a:buClr>
                          <a:srgbClr val="434343"/>
                        </a:buClr>
                        <a:buSzPts val="1200"/>
                        <a:buFont typeface="Open Sans Medium"/>
                        <a:buChar char="●"/>
                      </a:pPr>
                      <a:r>
                        <a:rPr lang="en-US" sz="1200" b="1" u="none" strike="noStrike" cap="none">
                          <a:solidFill>
                            <a:srgbClr val="434343"/>
                          </a:solidFill>
                          <a:latin typeface="Open Sans"/>
                          <a:ea typeface="Open Sans"/>
                          <a:cs typeface="Open Sans"/>
                          <a:sym typeface="Open Sans"/>
                        </a:rPr>
                        <a:t>Foundations of Reading test</a:t>
                      </a:r>
                      <a:r>
                        <a:rPr lang="en-US" sz="1200" u="none" strike="noStrike" cap="none">
                          <a:solidFill>
                            <a:srgbClr val="434343"/>
                          </a:solidFill>
                          <a:latin typeface="Open Sans Medium"/>
                          <a:ea typeface="Open Sans Medium"/>
                          <a:cs typeface="Open Sans Medium"/>
                          <a:sym typeface="Open Sans Medium"/>
                        </a:rPr>
                        <a:t> for teacher candidates  </a:t>
                      </a:r>
                      <a:endParaRPr sz="1200" u="none" strike="noStrike" cap="none">
                        <a:solidFill>
                          <a:srgbClr val="434343"/>
                        </a:solidFill>
                        <a:latin typeface="Open Sans Medium"/>
                        <a:ea typeface="Open Sans Medium"/>
                        <a:cs typeface="Open Sans Medium"/>
                        <a:sym typeface="Open Sans Medium"/>
                      </a:endParaRPr>
                    </a:p>
                  </a:txBody>
                  <a:tcPr marL="91425" marR="91425" marT="91425" marB="91425"/>
                </a:tc>
                <a:tc>
                  <a:txBody>
                    <a:bodyPr/>
                    <a:lstStyle/>
                    <a:p>
                      <a:pPr marL="457200" marR="0" lvl="0" indent="-304800" algn="l" rtl="0">
                        <a:lnSpc>
                          <a:spcPct val="100000"/>
                        </a:lnSpc>
                        <a:spcBef>
                          <a:spcPts val="0"/>
                        </a:spcBef>
                        <a:spcAft>
                          <a:spcPts val="0"/>
                        </a:spcAft>
                        <a:buClr>
                          <a:schemeClr val="dk2"/>
                        </a:buClr>
                        <a:buSzPts val="1200"/>
                        <a:buFont typeface="Open Sans Medium"/>
                        <a:buChar char="●"/>
                      </a:pPr>
                      <a:r>
                        <a:rPr lang="en-US" sz="1200" u="none" strike="noStrike" cap="none">
                          <a:solidFill>
                            <a:schemeClr val="dk2"/>
                          </a:solidFill>
                          <a:latin typeface="Open Sans Medium"/>
                          <a:ea typeface="Open Sans Medium"/>
                          <a:cs typeface="Open Sans Medium"/>
                          <a:sym typeface="Open Sans Medium"/>
                        </a:rPr>
                        <a:t>Implementation of new TPP </a:t>
                      </a:r>
                      <a:r>
                        <a:rPr lang="en-US" sz="1200" b="1" u="none" strike="noStrike" cap="none">
                          <a:solidFill>
                            <a:schemeClr val="dk2"/>
                          </a:solidFill>
                          <a:latin typeface="Open Sans"/>
                          <a:ea typeface="Open Sans"/>
                          <a:cs typeface="Open Sans"/>
                          <a:sym typeface="Open Sans"/>
                        </a:rPr>
                        <a:t>accreditation standards </a:t>
                      </a:r>
                      <a:endParaRPr sz="1200" u="none" strike="noStrike" cap="none">
                        <a:solidFill>
                          <a:srgbClr val="434343"/>
                        </a:solidFill>
                        <a:latin typeface="Open Sans Medium"/>
                        <a:ea typeface="Open Sans Medium"/>
                        <a:cs typeface="Open Sans Medium"/>
                        <a:sym typeface="Open Sans Medium"/>
                      </a:endParaRPr>
                    </a:p>
                    <a:p>
                      <a:pPr marL="457200" marR="0" lvl="0" indent="-304800" algn="l" rtl="0">
                        <a:lnSpc>
                          <a:spcPct val="100000"/>
                        </a:lnSpc>
                        <a:spcBef>
                          <a:spcPts val="0"/>
                        </a:spcBef>
                        <a:spcAft>
                          <a:spcPts val="0"/>
                        </a:spcAft>
                        <a:buClr>
                          <a:schemeClr val="dk2"/>
                        </a:buClr>
                        <a:buSzPts val="1200"/>
                        <a:buFont typeface="Open Sans Medium"/>
                        <a:buChar char="●"/>
                      </a:pPr>
                      <a:r>
                        <a:rPr lang="en-US" sz="1200" b="1" u="none" strike="noStrike" cap="none">
                          <a:solidFill>
                            <a:schemeClr val="dk2"/>
                          </a:solidFill>
                          <a:latin typeface="Open Sans"/>
                          <a:ea typeface="Open Sans"/>
                          <a:cs typeface="Open Sans"/>
                          <a:sym typeface="Open Sans"/>
                        </a:rPr>
                        <a:t>Self-assessment workbooks </a:t>
                      </a:r>
                      <a:r>
                        <a:rPr lang="en-US" sz="1200" u="none" strike="noStrike" cap="none">
                          <a:solidFill>
                            <a:schemeClr val="dk2"/>
                          </a:solidFill>
                          <a:latin typeface="Open Sans Medium"/>
                          <a:ea typeface="Open Sans Medium"/>
                          <a:cs typeface="Open Sans Medium"/>
                          <a:sym typeface="Open Sans Medium"/>
                        </a:rPr>
                        <a:t>and </a:t>
                      </a:r>
                      <a:r>
                        <a:rPr lang="en-US" sz="1200" b="1" u="none" strike="noStrike" cap="none">
                          <a:solidFill>
                            <a:schemeClr val="dk2"/>
                          </a:solidFill>
                          <a:latin typeface="Open Sans"/>
                          <a:ea typeface="Open Sans"/>
                          <a:cs typeface="Open Sans"/>
                          <a:sym typeface="Open Sans"/>
                        </a:rPr>
                        <a:t>targeted PD and TA</a:t>
                      </a:r>
                      <a:r>
                        <a:rPr lang="en-US" sz="1200" u="none" strike="noStrike" cap="none">
                          <a:solidFill>
                            <a:schemeClr val="dk2"/>
                          </a:solidFill>
                          <a:latin typeface="Open Sans Medium"/>
                          <a:ea typeface="Open Sans Medium"/>
                          <a:cs typeface="Open Sans Medium"/>
                          <a:sym typeface="Open Sans Medium"/>
                        </a:rPr>
                        <a:t> to support TPPs aligning to revised standards</a:t>
                      </a:r>
                      <a:endParaRPr sz="1200" u="none" strike="noStrike" cap="none">
                        <a:solidFill>
                          <a:srgbClr val="434343"/>
                        </a:solidFill>
                        <a:latin typeface="Open Sans Medium"/>
                        <a:ea typeface="Open Sans Medium"/>
                        <a:cs typeface="Open Sans Medium"/>
                        <a:sym typeface="Open Sans Medium"/>
                      </a:endParaRPr>
                    </a:p>
                  </a:txBody>
                  <a:tcPr marL="91425" marR="91425" marT="91425" marB="91425"/>
                </a:tc>
                <a:extLst>
                  <a:ext uri="{0D108BD9-81ED-4DB2-BD59-A6C34878D82A}">
                    <a16:rowId xmlns:a16="http://schemas.microsoft.com/office/drawing/2014/main" val="10006"/>
                  </a:ext>
                </a:extLst>
              </a:tr>
              <a:tr h="345675">
                <a:tc>
                  <a:txBody>
                    <a:bodyPr/>
                    <a:lstStyle/>
                    <a:p>
                      <a:pPr marL="0" marR="0" lvl="0" indent="0" algn="l" rtl="0">
                        <a:lnSpc>
                          <a:spcPct val="100000"/>
                        </a:lnSpc>
                        <a:spcBef>
                          <a:spcPts val="0"/>
                        </a:spcBef>
                        <a:spcAft>
                          <a:spcPts val="0"/>
                        </a:spcAft>
                        <a:buClr>
                          <a:srgbClr val="000000"/>
                        </a:buClr>
                        <a:buSzPts val="1400"/>
                        <a:buFont typeface="Arial"/>
                        <a:buNone/>
                      </a:pPr>
                      <a:r>
                        <a:rPr lang="en-US" sz="1300" b="1" u="none" strike="noStrike" cap="none">
                          <a:solidFill>
                            <a:schemeClr val="accent1"/>
                          </a:solidFill>
                          <a:latin typeface="Open Sans"/>
                          <a:ea typeface="Open Sans"/>
                          <a:cs typeface="Open Sans"/>
                          <a:sym typeface="Open Sans"/>
                        </a:rPr>
                        <a:t>Family-centered Resources </a:t>
                      </a:r>
                      <a:endParaRPr sz="1300" b="1" u="none" strike="noStrike" cap="none">
                        <a:solidFill>
                          <a:schemeClr val="accent1"/>
                        </a:solidFill>
                        <a:latin typeface="Open Sans"/>
                        <a:ea typeface="Open Sans"/>
                        <a:cs typeface="Open Sans"/>
                        <a:sym typeface="Open Sans"/>
                      </a:endParaRPr>
                    </a:p>
                  </a:txBody>
                  <a:tcPr marL="91425" marR="91425" marT="91425" marB="91425">
                    <a:solidFill>
                      <a:srgbClr val="C9DAF8"/>
                    </a:solidFill>
                  </a:tcPr>
                </a:tc>
                <a:tc>
                  <a:txBody>
                    <a:bodyPr/>
                    <a:lstStyle/>
                    <a:p>
                      <a:pPr marL="457200" marR="0" lvl="0" indent="-304800" algn="l" rtl="0">
                        <a:lnSpc>
                          <a:spcPct val="100000"/>
                        </a:lnSpc>
                        <a:spcBef>
                          <a:spcPts val="0"/>
                        </a:spcBef>
                        <a:spcAft>
                          <a:spcPts val="0"/>
                        </a:spcAft>
                        <a:buClr>
                          <a:srgbClr val="434343"/>
                        </a:buClr>
                        <a:buSzPts val="1200"/>
                        <a:buFont typeface="Open Sans Medium"/>
                        <a:buChar char="●"/>
                      </a:pPr>
                      <a:r>
                        <a:rPr lang="en-US" sz="1200" u="none" strike="noStrike" cap="none">
                          <a:solidFill>
                            <a:srgbClr val="434343"/>
                          </a:solidFill>
                          <a:latin typeface="Open Sans Medium"/>
                          <a:ea typeface="Open Sans Medium"/>
                          <a:cs typeface="Open Sans Medium"/>
                          <a:sym typeface="Open Sans Medium"/>
                        </a:rPr>
                        <a:t>10 </a:t>
                      </a:r>
                      <a:r>
                        <a:rPr lang="en-US" sz="1200" b="1" u="none" strike="noStrike" cap="none">
                          <a:solidFill>
                            <a:srgbClr val="434343"/>
                          </a:solidFill>
                          <a:latin typeface="Open Sans"/>
                          <a:ea typeface="Open Sans"/>
                          <a:cs typeface="Open Sans"/>
                          <a:sym typeface="Open Sans"/>
                        </a:rPr>
                        <a:t>decodables </a:t>
                      </a:r>
                      <a:r>
                        <a:rPr lang="en-US" sz="1200" u="none" strike="noStrike" cap="none">
                          <a:solidFill>
                            <a:srgbClr val="434343"/>
                          </a:solidFill>
                          <a:latin typeface="Open Sans Medium"/>
                          <a:ea typeface="Open Sans Medium"/>
                          <a:cs typeface="Open Sans Medium"/>
                          <a:sym typeface="Open Sans Medium"/>
                        </a:rPr>
                        <a:t>provided to nearly 38,000 first graders</a:t>
                      </a:r>
                      <a:endParaRPr sz="1200" u="none" strike="noStrike" cap="none">
                        <a:solidFill>
                          <a:srgbClr val="434343"/>
                        </a:solidFill>
                        <a:latin typeface="Open Sans Medium"/>
                        <a:ea typeface="Open Sans Medium"/>
                        <a:cs typeface="Open Sans Medium"/>
                        <a:sym typeface="Open Sans Medium"/>
                      </a:endParaRPr>
                    </a:p>
                  </a:txBody>
                  <a:tcPr marL="91425" marR="91425" marT="91425" marB="91425">
                    <a:solidFill>
                      <a:srgbClr val="C9DAF8"/>
                    </a:solidFill>
                  </a:tcPr>
                </a:tc>
                <a:tc>
                  <a:txBody>
                    <a:bodyPr/>
                    <a:lstStyle/>
                    <a:p>
                      <a:pPr marL="457200" marR="0" lvl="0" indent="-304800" algn="l" rtl="0">
                        <a:lnSpc>
                          <a:spcPct val="100000"/>
                        </a:lnSpc>
                        <a:spcBef>
                          <a:spcPts val="0"/>
                        </a:spcBef>
                        <a:spcAft>
                          <a:spcPts val="0"/>
                        </a:spcAft>
                        <a:buClr>
                          <a:srgbClr val="434343"/>
                        </a:buClr>
                        <a:buSzPts val="1200"/>
                        <a:buFont typeface="Open Sans Medium"/>
                        <a:buChar char="●"/>
                      </a:pPr>
                      <a:r>
                        <a:rPr lang="en-US" sz="1200" i="1" u="none" strike="noStrike" cap="none" dirty="0">
                          <a:solidFill>
                            <a:srgbClr val="434343"/>
                          </a:solidFill>
                          <a:latin typeface="Open Sans Medium"/>
                          <a:ea typeface="Open Sans Medium"/>
                          <a:cs typeface="Open Sans Medium"/>
                          <a:sym typeface="Open Sans Medium"/>
                        </a:rPr>
                        <a:t>Math Moments That Matter</a:t>
                      </a:r>
                      <a:r>
                        <a:rPr lang="en-US" sz="1200" u="none" strike="noStrike" cap="none" dirty="0">
                          <a:solidFill>
                            <a:srgbClr val="434343"/>
                          </a:solidFill>
                          <a:latin typeface="Open Sans Medium"/>
                          <a:ea typeface="Open Sans Medium"/>
                          <a:cs typeface="Open Sans Medium"/>
                          <a:sym typeface="Open Sans Medium"/>
                        </a:rPr>
                        <a:t> K-2</a:t>
                      </a:r>
                      <a:r>
                        <a:rPr lang="en-US" sz="1200" b="1" u="none" strike="noStrike" cap="none" dirty="0">
                          <a:solidFill>
                            <a:srgbClr val="434343"/>
                          </a:solidFill>
                          <a:latin typeface="Open Sans"/>
                          <a:ea typeface="Open Sans"/>
                          <a:cs typeface="Open Sans"/>
                          <a:sym typeface="Open Sans"/>
                        </a:rPr>
                        <a:t> family support series</a:t>
                      </a:r>
                      <a:endParaRPr sz="1200" b="1" u="none" strike="noStrike" cap="none" dirty="0">
                        <a:solidFill>
                          <a:srgbClr val="434343"/>
                        </a:solidFill>
                        <a:latin typeface="Open Sans"/>
                        <a:ea typeface="Open Sans"/>
                        <a:cs typeface="Open Sans"/>
                        <a:sym typeface="Open Sans"/>
                      </a:endParaRPr>
                    </a:p>
                  </a:txBody>
                  <a:tcPr marL="91425" marR="91425" marT="91425" marB="91425">
                    <a:solidFill>
                      <a:srgbClr val="C9DAF8"/>
                    </a:solidFill>
                  </a:tcPr>
                </a:tc>
                <a:extLst>
                  <a:ext uri="{0D108BD9-81ED-4DB2-BD59-A6C34878D82A}">
                    <a16:rowId xmlns:a16="http://schemas.microsoft.com/office/drawing/2014/main" val="10007"/>
                  </a:ext>
                </a:extLst>
              </a:tr>
            </a:tbl>
          </a:graphicData>
        </a:graphic>
      </p:graphicFrame>
      <p:sp>
        <p:nvSpPr>
          <p:cNvPr id="6" name="Title 5">
            <a:extLst>
              <a:ext uri="{FF2B5EF4-FFF2-40B4-BE49-F238E27FC236}">
                <a16:creationId xmlns:a16="http://schemas.microsoft.com/office/drawing/2014/main" id="{A65062BB-D8E0-4148-B366-46FEFD6F5B4F}"/>
              </a:ext>
            </a:extLst>
          </p:cNvPr>
          <p:cNvSpPr>
            <a:spLocks noGrp="1"/>
          </p:cNvSpPr>
          <p:nvPr>
            <p:ph type="title"/>
          </p:nvPr>
        </p:nvSpPr>
        <p:spPr>
          <a:xfrm>
            <a:off x="334300" y="11469"/>
            <a:ext cx="11442000" cy="763500"/>
          </a:xfrm>
        </p:spPr>
        <p:txBody>
          <a:bodyPr/>
          <a:lstStyle/>
          <a:p>
            <a:r>
              <a:rPr lang="en-US" dirty="0">
                <a:solidFill>
                  <a:schemeClr val="accent1"/>
                </a:solidFill>
              </a:rPr>
              <a:t>Early literacy is improving</a:t>
            </a:r>
          </a:p>
        </p:txBody>
      </p:sp>
      <p:sp>
        <p:nvSpPr>
          <p:cNvPr id="11" name="TextBox 10">
            <a:extLst>
              <a:ext uri="{FF2B5EF4-FFF2-40B4-BE49-F238E27FC236}">
                <a16:creationId xmlns:a16="http://schemas.microsoft.com/office/drawing/2014/main" id="{675DC6D6-39F2-47E7-9029-71DA751CE0F7}"/>
              </a:ext>
            </a:extLst>
          </p:cNvPr>
          <p:cNvSpPr txBox="1"/>
          <p:nvPr/>
        </p:nvSpPr>
        <p:spPr>
          <a:xfrm>
            <a:off x="371761" y="637299"/>
            <a:ext cx="11559320" cy="338554"/>
          </a:xfrm>
          <a:prstGeom prst="rect">
            <a:avLst/>
          </a:prstGeom>
          <a:noFill/>
        </p:spPr>
        <p:txBody>
          <a:bodyPr wrap="square" rtlCol="0">
            <a:spAutoFit/>
          </a:bodyPr>
          <a:lstStyle/>
          <a:p>
            <a:r>
              <a:rPr lang="en-US" sz="1600" dirty="0">
                <a:solidFill>
                  <a:schemeClr val="accent1"/>
                </a:solidFill>
              </a:rPr>
              <a:t>Fourth graders showed an incredible </a:t>
            </a:r>
            <a:r>
              <a:rPr lang="en-US" sz="1600" b="1" dirty="0">
                <a:solidFill>
                  <a:schemeClr val="accent1"/>
                </a:solidFill>
              </a:rPr>
              <a:t>11 percentage point proficiency gain</a:t>
            </a:r>
            <a:r>
              <a:rPr lang="en-US" sz="1600" dirty="0">
                <a:solidFill>
                  <a:schemeClr val="accent1"/>
                </a:solidFill>
              </a:rPr>
              <a:t> from third grade.</a:t>
            </a:r>
          </a:p>
        </p:txBody>
      </p:sp>
      <p:sp>
        <p:nvSpPr>
          <p:cNvPr id="12" name="Google Shape;105;g3bce07eba22_4_20">
            <a:extLst>
              <a:ext uri="{FF2B5EF4-FFF2-40B4-BE49-F238E27FC236}">
                <a16:creationId xmlns:a16="http://schemas.microsoft.com/office/drawing/2014/main" id="{FCE589B8-9E94-4F40-A5DA-F66DD059E5E6}"/>
              </a:ext>
            </a:extLst>
          </p:cNvPr>
          <p:cNvSpPr txBox="1">
            <a:spLocks/>
          </p:cNvSpPr>
          <p:nvPr/>
        </p:nvSpPr>
        <p:spPr>
          <a:xfrm>
            <a:off x="11709400" y="6526904"/>
            <a:ext cx="3810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fld id="{00000000-1234-1234-1234-123412341234}"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4" name="Title 3">
            <a:extLst>
              <a:ext uri="{FF2B5EF4-FFF2-40B4-BE49-F238E27FC236}">
                <a16:creationId xmlns:a16="http://schemas.microsoft.com/office/drawing/2014/main" id="{0C0016CC-8BEB-4A39-9BDE-155448D8031D}"/>
              </a:ext>
            </a:extLst>
          </p:cNvPr>
          <p:cNvSpPr>
            <a:spLocks noGrp="1"/>
          </p:cNvSpPr>
          <p:nvPr>
            <p:ph type="title"/>
          </p:nvPr>
        </p:nvSpPr>
        <p:spPr>
          <a:xfrm>
            <a:off x="373675" y="365125"/>
            <a:ext cx="10980125" cy="743239"/>
          </a:xfrm>
        </p:spPr>
        <p:txBody>
          <a:bodyPr anchor="t"/>
          <a:lstStyle/>
          <a:p>
            <a:r>
              <a:rPr lang="en-US" dirty="0">
                <a:solidFill>
                  <a:srgbClr val="03617A"/>
                </a:solidFill>
              </a:rPr>
              <a:t>Science proficiency is improving.</a:t>
            </a:r>
            <a:endParaRPr lang="en-US" dirty="0"/>
          </a:p>
        </p:txBody>
      </p:sp>
      <p:sp>
        <p:nvSpPr>
          <p:cNvPr id="169" name="Google Shape;169;g3bce07eba22_0_109"/>
          <p:cNvSpPr txBox="1">
            <a:spLocks noGrp="1"/>
          </p:cNvSpPr>
          <p:nvPr>
            <p:ph type="sldNum" idx="12"/>
          </p:nvPr>
        </p:nvSpPr>
        <p:spPr/>
        <p:txBody>
          <a:bodyPr/>
          <a:lstStyle/>
          <a:p>
            <a:pPr lvl="0"/>
            <a:fld id="{00000000-1234-1234-1234-123412341234}" type="slidenum">
              <a:rPr lang="en-US" smtClean="0"/>
              <a:pPr lvl="0"/>
              <a:t>8</a:t>
            </a:fld>
            <a:endParaRPr lang="en-US"/>
          </a:p>
        </p:txBody>
      </p:sp>
      <p:pic>
        <p:nvPicPr>
          <p:cNvPr id="172" name="Google Shape;172;g3bce07eba22_0_10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534025" y="3189925"/>
            <a:ext cx="3098349" cy="3098349"/>
          </a:xfrm>
          <a:prstGeom prst="rect">
            <a:avLst/>
          </a:prstGeom>
          <a:noFill/>
          <a:ln>
            <a:noFill/>
          </a:ln>
        </p:spPr>
      </p:pic>
      <p:sp>
        <p:nvSpPr>
          <p:cNvPr id="11" name="Google Shape;171;g3bce07eba22_0_109">
            <a:extLst>
              <a:ext uri="{FF2B5EF4-FFF2-40B4-BE49-F238E27FC236}">
                <a16:creationId xmlns:a16="http://schemas.microsoft.com/office/drawing/2014/main" id="{22ADD494-A3EB-4B1C-9801-3A06F0851B04}"/>
              </a:ext>
            </a:extLst>
          </p:cNvPr>
          <p:cNvSpPr txBox="1">
            <a:spLocks/>
          </p:cNvSpPr>
          <p:nvPr/>
        </p:nvSpPr>
        <p:spPr>
          <a:xfrm>
            <a:off x="296574" y="966874"/>
            <a:ext cx="11335800" cy="53214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595959"/>
              </a:buClr>
              <a:buSzPts val="1800"/>
              <a:buFont typeface="Arial"/>
              <a:buChar char="•"/>
              <a:defRPr sz="2800" b="0" i="0" u="none" strike="noStrike" cap="none">
                <a:solidFill>
                  <a:srgbClr val="595959"/>
                </a:solidFill>
                <a:latin typeface="Arial"/>
                <a:ea typeface="Arial"/>
                <a:cs typeface="Arial"/>
                <a:sym typeface="Arial"/>
              </a:defRPr>
            </a:lvl1pPr>
            <a:lvl2pPr marL="914400" marR="0" lvl="1" indent="-342900" algn="l" rtl="0">
              <a:lnSpc>
                <a:spcPct val="90000"/>
              </a:lnSpc>
              <a:spcBef>
                <a:spcPts val="500"/>
              </a:spcBef>
              <a:spcAft>
                <a:spcPts val="0"/>
              </a:spcAft>
              <a:buClr>
                <a:srgbClr val="595959"/>
              </a:buClr>
              <a:buSzPts val="1800"/>
              <a:buFont typeface="Arial"/>
              <a:buChar char="•"/>
              <a:defRPr sz="2400" b="0" i="0" u="none" strike="noStrike" cap="none">
                <a:solidFill>
                  <a:srgbClr val="595959"/>
                </a:solidFill>
                <a:latin typeface="Arial"/>
                <a:ea typeface="Arial"/>
                <a:cs typeface="Arial"/>
                <a:sym typeface="Arial"/>
              </a:defRPr>
            </a:lvl2pPr>
            <a:lvl3pPr marL="1371600" marR="0" lvl="2" indent="-342900" algn="l" rtl="0">
              <a:lnSpc>
                <a:spcPct val="90000"/>
              </a:lnSpc>
              <a:spcBef>
                <a:spcPts val="500"/>
              </a:spcBef>
              <a:spcAft>
                <a:spcPts val="0"/>
              </a:spcAft>
              <a:buClr>
                <a:srgbClr val="595959"/>
              </a:buClr>
              <a:buSzPts val="1800"/>
              <a:buFont typeface="Arial"/>
              <a:buChar char="•"/>
              <a:defRPr sz="2000" b="0" i="0" u="none" strike="noStrike" cap="none">
                <a:solidFill>
                  <a:srgbClr val="595959"/>
                </a:solidFill>
                <a:latin typeface="Arial"/>
                <a:ea typeface="Arial"/>
                <a:cs typeface="Arial"/>
                <a:sym typeface="Arial"/>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indent="-387350">
              <a:lnSpc>
                <a:spcPct val="120000"/>
              </a:lnSpc>
              <a:spcBef>
                <a:spcPts val="0"/>
              </a:spcBef>
              <a:buClr>
                <a:schemeClr val="dk2"/>
              </a:buClr>
              <a:buSzPts val="2500"/>
              <a:buFont typeface="Arial"/>
              <a:buChar char="●"/>
            </a:pPr>
            <a:r>
              <a:rPr lang="en-US" sz="2500" dirty="0">
                <a:solidFill>
                  <a:schemeClr val="dk2"/>
                </a:solidFill>
              </a:rPr>
              <a:t>Science proficiency was included in Iowa’s new, unified school accountability system for the first time during the 2024-25 school year.</a:t>
            </a:r>
          </a:p>
          <a:p>
            <a:pPr indent="-387350">
              <a:lnSpc>
                <a:spcPct val="120000"/>
              </a:lnSpc>
              <a:buClr>
                <a:schemeClr val="dk2"/>
              </a:buClr>
              <a:buSzPts val="2500"/>
              <a:buFont typeface="Arial"/>
              <a:buChar char="●"/>
            </a:pPr>
            <a:r>
              <a:rPr lang="en-US" sz="2500" dirty="0">
                <a:solidFill>
                  <a:schemeClr val="dk2"/>
                </a:solidFill>
              </a:rPr>
              <a:t>In spring 2025, science proficiency increased across all tested grades by:</a:t>
            </a:r>
          </a:p>
          <a:p>
            <a:pPr marL="914400" indent="0">
              <a:lnSpc>
                <a:spcPct val="115000"/>
              </a:lnSpc>
              <a:buFont typeface="Arial"/>
              <a:buNone/>
            </a:pPr>
            <a:r>
              <a:rPr lang="en-US" sz="2500" b="1" dirty="0">
                <a:solidFill>
                  <a:schemeClr val="accent1"/>
                </a:solidFill>
              </a:rPr>
              <a:t>Grade 5: +4 percentage points </a:t>
            </a:r>
            <a:br>
              <a:rPr lang="en-US" sz="2500" b="1" dirty="0">
                <a:solidFill>
                  <a:schemeClr val="accent1"/>
                </a:solidFill>
              </a:rPr>
            </a:br>
            <a:r>
              <a:rPr lang="en-US" sz="2500" b="1" dirty="0">
                <a:solidFill>
                  <a:schemeClr val="accent1"/>
                </a:solidFill>
              </a:rPr>
              <a:t>Grade 8: +5 percentage points </a:t>
            </a:r>
            <a:br>
              <a:rPr lang="en-US" sz="2500" b="1" dirty="0">
                <a:solidFill>
                  <a:schemeClr val="accent1"/>
                </a:solidFill>
              </a:rPr>
            </a:br>
            <a:r>
              <a:rPr lang="en-US" sz="2500" b="1" dirty="0">
                <a:solidFill>
                  <a:schemeClr val="accent1"/>
                </a:solidFill>
              </a:rPr>
              <a:t>Grade 10: +7 percentage points </a:t>
            </a:r>
            <a:br>
              <a:rPr lang="en-US" sz="2500" b="1" dirty="0">
                <a:solidFill>
                  <a:schemeClr val="accent1"/>
                </a:solidFill>
              </a:rPr>
            </a:br>
            <a:endParaRPr lang="en-US" sz="2500" dirty="0">
              <a:solidFill>
                <a:schemeClr val="dk2"/>
              </a:solidFill>
            </a:endParaRPr>
          </a:p>
          <a:p>
            <a:pPr lvl="1" indent="-387350">
              <a:lnSpc>
                <a:spcPct val="120000"/>
              </a:lnSpc>
              <a:spcBef>
                <a:spcPts val="0"/>
              </a:spcBef>
              <a:buClr>
                <a:schemeClr val="accent1"/>
              </a:buClr>
              <a:buSzPts val="2500"/>
              <a:buFont typeface="Arial"/>
              <a:buChar char="✓"/>
            </a:pPr>
            <a:r>
              <a:rPr lang="en-US" sz="2500" i="1" dirty="0">
                <a:solidFill>
                  <a:schemeClr val="dk2"/>
                </a:solidFill>
              </a:rPr>
              <a:t>New, rigorous academic standards</a:t>
            </a:r>
          </a:p>
          <a:p>
            <a:pPr lvl="1" indent="-387350">
              <a:lnSpc>
                <a:spcPct val="120000"/>
              </a:lnSpc>
              <a:spcBef>
                <a:spcPts val="0"/>
              </a:spcBef>
              <a:buClr>
                <a:schemeClr val="accent1"/>
              </a:buClr>
              <a:buSzPts val="2500"/>
              <a:buFont typeface="Arial"/>
              <a:buChar char="✓"/>
            </a:pPr>
            <a:r>
              <a:rPr lang="en-US" sz="2500" i="1" dirty="0">
                <a:solidFill>
                  <a:schemeClr val="dk2"/>
                </a:solidFill>
              </a:rPr>
              <a:t>HQIM-aligned professional learning and science kits</a:t>
            </a:r>
          </a:p>
          <a:p>
            <a:pPr lvl="1" indent="-387350">
              <a:lnSpc>
                <a:spcPct val="120000"/>
              </a:lnSpc>
              <a:spcBef>
                <a:spcPts val="0"/>
              </a:spcBef>
              <a:buClr>
                <a:schemeClr val="accent1"/>
              </a:buClr>
              <a:buSzPts val="2500"/>
              <a:buFont typeface="Arial"/>
              <a:buChar char="✓"/>
            </a:pPr>
            <a:r>
              <a:rPr lang="en-US" sz="2500" i="1" dirty="0">
                <a:solidFill>
                  <a:schemeClr val="dk2"/>
                </a:solidFill>
              </a:rPr>
              <a:t>Standards implementation professional learning</a:t>
            </a:r>
          </a:p>
          <a:p>
            <a:pPr lvl="1" indent="-387350">
              <a:lnSpc>
                <a:spcPct val="120000"/>
              </a:lnSpc>
              <a:spcBef>
                <a:spcPts val="0"/>
              </a:spcBef>
              <a:buClr>
                <a:schemeClr val="accent1"/>
              </a:buClr>
              <a:buSzPts val="2500"/>
              <a:buFont typeface="Arial"/>
              <a:buChar char="✓"/>
            </a:pPr>
            <a:r>
              <a:rPr lang="en-US" sz="2500" i="1" dirty="0">
                <a:solidFill>
                  <a:schemeClr val="dk2"/>
                </a:solidFill>
              </a:rPr>
              <a:t>School-based coaching and modeling</a:t>
            </a:r>
          </a:p>
        </p:txBody>
      </p:sp>
    </p:spTree>
    <p:extLst>
      <p:ext uri="{BB962C8B-B14F-4D97-AF65-F5344CB8AC3E}">
        <p14:creationId xmlns:p14="http://schemas.microsoft.com/office/powerpoint/2010/main" val="3246696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4" name="Title 3">
            <a:extLst>
              <a:ext uri="{FF2B5EF4-FFF2-40B4-BE49-F238E27FC236}">
                <a16:creationId xmlns:a16="http://schemas.microsoft.com/office/drawing/2014/main" id="{E5142925-70E8-4B45-8599-C586986CAE47}"/>
              </a:ext>
            </a:extLst>
          </p:cNvPr>
          <p:cNvSpPr>
            <a:spLocks noGrp="1"/>
          </p:cNvSpPr>
          <p:nvPr>
            <p:ph type="title"/>
          </p:nvPr>
        </p:nvSpPr>
        <p:spPr>
          <a:xfrm>
            <a:off x="326400" y="226576"/>
            <a:ext cx="11383000" cy="715530"/>
          </a:xfrm>
        </p:spPr>
        <p:txBody>
          <a:bodyPr anchor="t"/>
          <a:lstStyle/>
          <a:p>
            <a:r>
              <a:rPr lang="en-US" dirty="0">
                <a:solidFill>
                  <a:schemeClr val="accent1"/>
                </a:solidFill>
              </a:rPr>
              <a:t>Overall school performance is improving.</a:t>
            </a:r>
          </a:p>
        </p:txBody>
      </p:sp>
      <p:sp>
        <p:nvSpPr>
          <p:cNvPr id="178" name="Google Shape;178;g3bce07eba22_0_127"/>
          <p:cNvSpPr txBox="1">
            <a:spLocks noGrp="1"/>
          </p:cNvSpPr>
          <p:nvPr>
            <p:ph type="body" idx="1"/>
          </p:nvPr>
        </p:nvSpPr>
        <p:spPr>
          <a:xfrm>
            <a:off x="443824" y="930051"/>
            <a:ext cx="11265576" cy="5179803"/>
          </a:xfrm>
        </p:spPr>
        <p:txBody>
          <a:bodyPr>
            <a:normAutofit/>
          </a:bodyPr>
          <a:lstStyle/>
          <a:p>
            <a:pPr marL="0" lvl="0" indent="0">
              <a:lnSpc>
                <a:spcPct val="120000"/>
              </a:lnSpc>
              <a:spcBef>
                <a:spcPts val="0"/>
              </a:spcBef>
              <a:buNone/>
            </a:pPr>
            <a:r>
              <a:rPr lang="en-US" sz="2700" dirty="0">
                <a:solidFill>
                  <a:schemeClr val="dk2"/>
                </a:solidFill>
              </a:rPr>
              <a:t>Overall scores for the 2024-25 school year improved using the same high expectations as last year. </a:t>
            </a:r>
          </a:p>
          <a:p>
            <a:pPr lvl="0" indent="-387350">
              <a:lnSpc>
                <a:spcPct val="120000"/>
              </a:lnSpc>
              <a:spcBef>
                <a:spcPts val="1200"/>
              </a:spcBef>
              <a:buSzPts val="2500"/>
              <a:buChar char="●"/>
            </a:pPr>
            <a:r>
              <a:rPr lang="en-US" sz="2500" b="1" dirty="0">
                <a:solidFill>
                  <a:schemeClr val="accent1"/>
                </a:solidFill>
              </a:rPr>
              <a:t>Nearly 56%</a:t>
            </a:r>
            <a:r>
              <a:rPr lang="en-US" sz="2500" dirty="0"/>
              <a:t> </a:t>
            </a:r>
            <a:r>
              <a:rPr lang="en-US" sz="2500" dirty="0">
                <a:solidFill>
                  <a:schemeClr val="dk2"/>
                </a:solidFill>
              </a:rPr>
              <a:t>of schools performed in the top 3 of 6 rating categories.</a:t>
            </a:r>
          </a:p>
          <a:p>
            <a:pPr lvl="1" indent="-400050">
              <a:lnSpc>
                <a:spcPct val="120000"/>
              </a:lnSpc>
              <a:spcBef>
                <a:spcPts val="0"/>
              </a:spcBef>
              <a:buClr>
                <a:schemeClr val="dk2"/>
              </a:buClr>
              <a:buSzPts val="2700"/>
              <a:buChar char="○"/>
            </a:pPr>
            <a:r>
              <a:rPr lang="en-US" sz="2500" b="1" dirty="0">
                <a:solidFill>
                  <a:srgbClr val="03617A"/>
                </a:solidFill>
              </a:rPr>
              <a:t>+10 percentage points</a:t>
            </a:r>
            <a:r>
              <a:rPr lang="en-US" sz="2500" dirty="0">
                <a:solidFill>
                  <a:srgbClr val="03617A"/>
                </a:solidFill>
              </a:rPr>
              <a:t> </a:t>
            </a:r>
            <a:r>
              <a:rPr lang="en-US" sz="2500" dirty="0">
                <a:solidFill>
                  <a:schemeClr val="dk2"/>
                </a:solidFill>
              </a:rPr>
              <a:t>compared to 46% of schools last year.</a:t>
            </a:r>
            <a:br>
              <a:rPr lang="en-US" sz="2700" dirty="0">
                <a:solidFill>
                  <a:schemeClr val="dk2"/>
                </a:solidFill>
              </a:rPr>
            </a:br>
            <a:endParaRPr lang="en-US" sz="1200" dirty="0">
              <a:solidFill>
                <a:schemeClr val="dk2"/>
              </a:solidFill>
            </a:endParaRPr>
          </a:p>
          <a:p>
            <a:pPr lvl="0" indent="-387350">
              <a:lnSpc>
                <a:spcPct val="120000"/>
              </a:lnSpc>
              <a:spcBef>
                <a:spcPts val="0"/>
              </a:spcBef>
              <a:buSzPts val="2500"/>
              <a:buChar char="●"/>
            </a:pPr>
            <a:r>
              <a:rPr lang="en-US" sz="2500" b="1" dirty="0">
                <a:solidFill>
                  <a:srgbClr val="03617A"/>
                </a:solidFill>
              </a:rPr>
              <a:t>41.9% </a:t>
            </a:r>
            <a:r>
              <a:rPr lang="en-US" sz="2500" dirty="0">
                <a:solidFill>
                  <a:schemeClr val="dk2"/>
                </a:solidFill>
              </a:rPr>
              <a:t>of Iowa schools (</a:t>
            </a:r>
            <a:r>
              <a:rPr lang="en-US" sz="2500" b="1" dirty="0">
                <a:solidFill>
                  <a:schemeClr val="accent1"/>
                </a:solidFill>
              </a:rPr>
              <a:t>528 schools</a:t>
            </a:r>
            <a:r>
              <a:rPr lang="en-US" sz="2500" dirty="0"/>
              <a:t> </a:t>
            </a:r>
            <a:r>
              <a:rPr lang="en-US" sz="2500" dirty="0">
                <a:solidFill>
                  <a:schemeClr val="dk2"/>
                </a:solidFill>
              </a:rPr>
              <a:t>out of 1,276 total) </a:t>
            </a:r>
            <a:r>
              <a:rPr lang="en-US" sz="2500" b="1" dirty="0">
                <a:solidFill>
                  <a:schemeClr val="accent1"/>
                </a:solidFill>
              </a:rPr>
              <a:t>MOVED UP</a:t>
            </a:r>
            <a:r>
              <a:rPr lang="en-US" sz="2500" dirty="0">
                <a:solidFill>
                  <a:schemeClr val="dk2"/>
                </a:solidFill>
              </a:rPr>
              <a:t> one or more rating categories.</a:t>
            </a:r>
          </a:p>
          <a:p>
            <a:pPr lvl="1" indent="-387350">
              <a:lnSpc>
                <a:spcPct val="100000"/>
              </a:lnSpc>
              <a:spcBef>
                <a:spcPts val="0"/>
              </a:spcBef>
              <a:buClr>
                <a:schemeClr val="dk2"/>
              </a:buClr>
              <a:buSzPts val="2500"/>
              <a:buFont typeface="Arial"/>
              <a:buChar char="○"/>
            </a:pPr>
            <a:r>
              <a:rPr lang="en-US" b="1" dirty="0">
                <a:solidFill>
                  <a:schemeClr val="accent1"/>
                </a:solidFill>
              </a:rPr>
              <a:t>40.4%</a:t>
            </a:r>
            <a:r>
              <a:rPr lang="en-US" dirty="0">
                <a:solidFill>
                  <a:schemeClr val="dk2"/>
                </a:solidFill>
              </a:rPr>
              <a:t> (510 schools) did not change rating </a:t>
            </a:r>
            <a:br>
              <a:rPr lang="en-US" dirty="0">
                <a:solidFill>
                  <a:schemeClr val="dk2"/>
                </a:solidFill>
              </a:rPr>
            </a:br>
            <a:r>
              <a:rPr lang="en-US" dirty="0">
                <a:solidFill>
                  <a:schemeClr val="dk2"/>
                </a:solidFill>
              </a:rPr>
              <a:t>categories.</a:t>
            </a:r>
            <a:br>
              <a:rPr lang="en-US" b="1" dirty="0"/>
            </a:br>
            <a:endParaRPr lang="en-US" sz="1200" b="1" dirty="0"/>
          </a:p>
          <a:p>
            <a:pPr lvl="1" indent="-387350">
              <a:lnSpc>
                <a:spcPct val="100000"/>
              </a:lnSpc>
              <a:spcBef>
                <a:spcPts val="0"/>
              </a:spcBef>
              <a:buClr>
                <a:schemeClr val="dk2"/>
              </a:buClr>
              <a:buSzPts val="2500"/>
              <a:buFont typeface="Arial"/>
              <a:buChar char="○"/>
            </a:pPr>
            <a:r>
              <a:rPr lang="en-US" b="1" dirty="0">
                <a:solidFill>
                  <a:schemeClr val="accent1"/>
                </a:solidFill>
              </a:rPr>
              <a:t>17.7%</a:t>
            </a:r>
            <a:r>
              <a:rPr lang="en-US" dirty="0">
                <a:solidFill>
                  <a:schemeClr val="dk2"/>
                </a:solidFill>
              </a:rPr>
              <a:t> (223 schools) moved down one or more</a:t>
            </a:r>
            <a:br>
              <a:rPr lang="en-US" dirty="0">
                <a:solidFill>
                  <a:schemeClr val="dk2"/>
                </a:solidFill>
              </a:rPr>
            </a:br>
            <a:r>
              <a:rPr lang="en-US" dirty="0">
                <a:solidFill>
                  <a:schemeClr val="dk2"/>
                </a:solidFill>
              </a:rPr>
              <a:t>rating categories.</a:t>
            </a:r>
            <a:endParaRPr lang="en-US" sz="1200" dirty="0">
              <a:solidFill>
                <a:srgbClr val="000000"/>
              </a:solidFill>
            </a:endParaRPr>
          </a:p>
          <a:p>
            <a:pPr lvl="1" indent="-387350">
              <a:lnSpc>
                <a:spcPct val="120000"/>
              </a:lnSpc>
              <a:spcBef>
                <a:spcPts val="0"/>
              </a:spcBef>
              <a:buSzPts val="2500"/>
              <a:buFont typeface="Courier New" panose="02070309020205020404" pitchFamily="49" charset="0"/>
              <a:buChar char="o"/>
            </a:pPr>
            <a:endParaRPr lang="en-US" dirty="0"/>
          </a:p>
        </p:txBody>
      </p:sp>
      <p:sp>
        <p:nvSpPr>
          <p:cNvPr id="179" name="Google Shape;179;g3bce07eba22_0_127"/>
          <p:cNvSpPr txBox="1">
            <a:spLocks noGrp="1"/>
          </p:cNvSpPr>
          <p:nvPr>
            <p:ph type="sldNum" idx="12"/>
          </p:nvPr>
        </p:nvSpPr>
        <p:spPr/>
        <p:txBody>
          <a:bodyPr/>
          <a:lstStyle/>
          <a:p>
            <a:pPr lvl="0"/>
            <a:fld id="{00000000-1234-1234-1234-123412341234}" type="slidenum">
              <a:rPr lang="en-US" smtClean="0"/>
              <a:pPr lvl="0"/>
              <a:t>9</a:t>
            </a:fld>
            <a:endParaRPr lang="en-US"/>
          </a:p>
        </p:txBody>
      </p:sp>
      <p:pic>
        <p:nvPicPr>
          <p:cNvPr id="180" name="Google Shape;180;g3bce07eba22_0_12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528150" y="3252974"/>
            <a:ext cx="3371750" cy="3378450"/>
          </a:xfrm>
          <a:prstGeom prst="rect">
            <a:avLst/>
          </a:prstGeom>
          <a:noFill/>
          <a:ln>
            <a:noFill/>
          </a:ln>
          <a:effectLst>
            <a:reflection endPos="30000" dist="38100" dir="5400000" fadeDir="5400012" sy="-100000" algn="bl" rotWithShape="0"/>
          </a:effectLst>
        </p:spPr>
      </p:pic>
    </p:spTree>
    <p:extLst>
      <p:ext uri="{BB962C8B-B14F-4D97-AF65-F5344CB8AC3E}">
        <p14:creationId xmlns:p14="http://schemas.microsoft.com/office/powerpoint/2010/main" val="1258992415"/>
      </p:ext>
    </p:extLst>
  </p:cSld>
  <p:clrMapOvr>
    <a:masterClrMapping/>
  </p:clrMapOvr>
</p:sld>
</file>

<file path=ppt/theme/theme1.xml><?xml version="1.0" encoding="utf-8"?>
<a:theme xmlns:a="http://schemas.openxmlformats.org/drawingml/2006/main" name="Office Theme">
  <a:themeElements>
    <a:clrScheme name="Iowa DoE">
      <a:dk1>
        <a:srgbClr val="000000"/>
      </a:dk1>
      <a:lt1>
        <a:srgbClr val="FFFFFF"/>
      </a:lt1>
      <a:dk2>
        <a:srgbClr val="434343"/>
      </a:dk2>
      <a:lt2>
        <a:srgbClr val="E7E6E6"/>
      </a:lt2>
      <a:accent1>
        <a:srgbClr val="03617A"/>
      </a:accent1>
      <a:accent2>
        <a:srgbClr val="C6D667"/>
      </a:accent2>
      <a:accent3>
        <a:srgbClr val="E0A624"/>
      </a:accent3>
      <a:accent4>
        <a:srgbClr val="19405B"/>
      </a:accent4>
      <a:accent5>
        <a:srgbClr val="70C8B8"/>
      </a:accent5>
      <a:accent6>
        <a:srgbClr val="2A6357"/>
      </a:accent6>
      <a:hlink>
        <a:srgbClr val="F27024"/>
      </a:hlink>
      <a:folHlink>
        <a:srgbClr val="694B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TotalTime>
  <Words>3209</Words>
  <Application>Microsoft Office PowerPoint</Application>
  <PresentationFormat>Widescreen</PresentationFormat>
  <Paragraphs>302</Paragraphs>
  <Slides>30</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Courier New</vt:lpstr>
      <vt:lpstr>Open Sans Medium</vt:lpstr>
      <vt:lpstr>Arial</vt:lpstr>
      <vt:lpstr>Calibri</vt:lpstr>
      <vt:lpstr>Open Sans</vt:lpstr>
      <vt:lpstr>Office Theme</vt:lpstr>
      <vt:lpstr>Empowering Iowa to Lead </vt:lpstr>
      <vt:lpstr>Our Presentation Team</vt:lpstr>
      <vt:lpstr>Our Bold Vision</vt:lpstr>
      <vt:lpstr>Shaped by the experience and expertise of Iowans, our Unified Allocation Plan marks Iowa as the first state in the nation to receive a “Returning Education to the States” federal waiver approval.  Together, we’re refocusing federal resources on their true purpose – the success of all learners.</vt:lpstr>
      <vt:lpstr>PowerPoint Presentation</vt:lpstr>
      <vt:lpstr>PowerPoint Presentation</vt:lpstr>
      <vt:lpstr>Early literacy is improving</vt:lpstr>
      <vt:lpstr>Science proficiency is improving.</vt:lpstr>
      <vt:lpstr>Overall school performance is improving.</vt:lpstr>
      <vt:lpstr>Overall school performance is improving.</vt:lpstr>
      <vt:lpstr>Schools in need of support are improving.</vt:lpstr>
      <vt:lpstr>Attendance is improving.</vt:lpstr>
      <vt:lpstr>Work-based learning is growing. </vt:lpstr>
      <vt:lpstr>These remarkable results demonstrate the Department and Iowa’s districts and schools are well-positioned to employ the improved flexibility and accountability in our…  Unified Allocation Plan</vt:lpstr>
      <vt:lpstr>Informed by robust stakeholder feedback and ongoing consultation, our Unified Allocation Plan empowers Iowa to: </vt:lpstr>
      <vt:lpstr>PowerPoint Presentation</vt:lpstr>
      <vt:lpstr>What they are saying in Iowa…</vt:lpstr>
      <vt:lpstr>And across the Nation…</vt:lpstr>
      <vt:lpstr>And across the Nation…</vt:lpstr>
      <vt:lpstr>Federal approval of critical steps in   Unified Allocation Plan allows Iowa to:  Operate a Block Grant for Federal State-Level ESEA Funds Provide Targeted Local Flexibilities for School Districts  Advance Modernized Reporting and Administrative Alignment</vt:lpstr>
      <vt:lpstr>Block Grant for Federal State-Level ESEA Funds</vt:lpstr>
      <vt:lpstr>Block Grant for Federal State-Level ESEA Funds (cont.)</vt:lpstr>
      <vt:lpstr>2. Targeted Local Flexibilities for School Districts </vt:lpstr>
      <vt:lpstr>3. Modernized Reporting and Administrative Alignment</vt:lpstr>
      <vt:lpstr>Department’s ESEA Programs Team Time Distribution  (Compliance vs. Improving Achievement) </vt:lpstr>
      <vt:lpstr>What is the potential impact of rightsizing administrative workloads? </vt:lpstr>
      <vt:lpstr>What does this all mean?</vt:lpstr>
      <vt:lpstr>What never changed?</vt:lpstr>
      <vt:lpstr>What’s next?</vt:lpstr>
      <vt:lpstr>Questions &amp;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Empowering Iowa to Lead</dc:title>
  <dc:creator>Turner, Reese [ICSAC]</dc:creator>
  <cp:lastModifiedBy>Albers, Lisa [IDOE]</cp:lastModifiedBy>
  <cp:revision>26</cp:revision>
  <dcterms:created xsi:type="dcterms:W3CDTF">2024-06-05T20:29:06Z</dcterms:created>
  <dcterms:modified xsi:type="dcterms:W3CDTF">2026-02-09T23:17:26Z</dcterms:modified>
</cp:coreProperties>
</file>