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D7h1H8xdBkljUnwZYVZAosRKL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86B9C4-4375-4975-A362-DC614393E244}">
  <a:tblStyle styleId="{0086B9C4-4375-4975-A362-DC614393E24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73" autoAdjust="0"/>
  </p:normalViewPr>
  <p:slideViewPr>
    <p:cSldViewPr snapToGrid="0">
      <p:cViewPr varScale="1">
        <p:scale>
          <a:sx n="138" d="100"/>
          <a:sy n="138" d="100"/>
        </p:scale>
        <p:origin x="834" y="13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 name="Google Shape;3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bcd765a65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bcd765a65d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bcd765a65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3bcd765a65d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bcd765a65d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3bcd765a65d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bcd765a65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3bcd765a65d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bcd765a6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 name="Google Shape;45;g3bcd765a6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8"/>
        <p:cNvGrpSpPr/>
        <p:nvPr/>
      </p:nvGrpSpPr>
      <p:grpSpPr>
        <a:xfrm>
          <a:off x="0" y="0"/>
          <a:ext cx="0" cy="0"/>
          <a:chOff x="0" y="0"/>
          <a:chExt cx="0" cy="0"/>
        </a:xfrm>
      </p:grpSpPr>
      <p:sp>
        <p:nvSpPr>
          <p:cNvPr id="9" name="Google Shape;9;p26"/>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400"/>
              <a:buFont typeface="Arial"/>
              <a:buNone/>
              <a:defRPr sz="3400" b="1">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 name="Google Shape;10;p26"/>
          <p:cNvSpPr txBox="1">
            <a:spLocks noGrp="1"/>
          </p:cNvSpPr>
          <p:nvPr>
            <p:ph type="subTitle" idx="1"/>
          </p:nvPr>
        </p:nvSpPr>
        <p:spPr>
          <a:xfrm>
            <a:off x="216953" y="2878621"/>
            <a:ext cx="8727600" cy="9615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600"/>
              </a:spcBef>
              <a:spcAft>
                <a:spcPts val="0"/>
              </a:spcAft>
              <a:buClr>
                <a:schemeClr val="lt1"/>
              </a:buClr>
              <a:buSzPts val="1800"/>
              <a:buNone/>
              <a:defRPr sz="1800" b="1">
                <a:solidFill>
                  <a:schemeClr val="lt1"/>
                </a:solidFill>
              </a:defRPr>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11" name="Google Shape;11;p26"/>
          <p:cNvPicPr preferRelativeResize="0"/>
          <p:nvPr/>
        </p:nvPicPr>
        <p:blipFill rotWithShape="1">
          <a:blip r:embed="rId2">
            <a:alphaModFix/>
          </a:blip>
          <a:srcRect/>
          <a:stretch/>
        </p:blipFill>
        <p:spPr>
          <a:xfrm>
            <a:off x="824913" y="4400095"/>
            <a:ext cx="3747088" cy="3435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12"/>
        <p:cNvGrpSpPr/>
        <p:nvPr/>
      </p:nvGrpSpPr>
      <p:grpSpPr>
        <a:xfrm>
          <a:off x="0" y="0"/>
          <a:ext cx="0" cy="0"/>
          <a:chOff x="0" y="0"/>
          <a:chExt cx="0" cy="0"/>
        </a:xfrm>
      </p:grpSpPr>
      <p:sp>
        <p:nvSpPr>
          <p:cNvPr id="13" name="Google Shape;13;p27"/>
          <p:cNvSpPr/>
          <p:nvPr/>
        </p:nvSpPr>
        <p:spPr>
          <a:xfrm>
            <a:off x="0" y="0"/>
            <a:ext cx="9144000" cy="5532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 name="Google Shape;14;p27"/>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7"/>
          <p:cNvSpPr txBox="1">
            <a:spLocks noGrp="1"/>
          </p:cNvSpPr>
          <p:nvPr>
            <p:ph type="body" idx="1"/>
          </p:nvPr>
        </p:nvSpPr>
        <p:spPr>
          <a:xfrm>
            <a:off x="516834" y="1095374"/>
            <a:ext cx="8110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16"/>
        <p:cNvGrpSpPr/>
        <p:nvPr/>
      </p:nvGrpSpPr>
      <p:grpSpPr>
        <a:xfrm>
          <a:off x="0" y="0"/>
          <a:ext cx="0" cy="0"/>
          <a:chOff x="0" y="0"/>
          <a:chExt cx="0" cy="0"/>
        </a:xfrm>
      </p:grpSpPr>
      <p:sp>
        <p:nvSpPr>
          <p:cNvPr id="17" name="Google Shape;17;p28"/>
          <p:cNvSpPr/>
          <p:nvPr/>
        </p:nvSpPr>
        <p:spPr>
          <a:xfrm>
            <a:off x="0" y="0"/>
            <a:ext cx="9144000" cy="8946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18;p28"/>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28"/>
          <p:cNvSpPr txBox="1">
            <a:spLocks noGrp="1"/>
          </p:cNvSpPr>
          <p:nvPr>
            <p:ph type="body" idx="1"/>
          </p:nvPr>
        </p:nvSpPr>
        <p:spPr>
          <a:xfrm>
            <a:off x="669599" y="1161481"/>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0" name="Google Shape;20;p28"/>
          <p:cNvSpPr txBox="1">
            <a:spLocks noGrp="1"/>
          </p:cNvSpPr>
          <p:nvPr>
            <p:ph type="body" idx="2"/>
          </p:nvPr>
        </p:nvSpPr>
        <p:spPr>
          <a:xfrm>
            <a:off x="669599" y="1779415"/>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21" name="Google Shape;21;p28"/>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22" name="Google Shape;22;p28"/>
          <p:cNvSpPr txBox="1">
            <a:spLocks noGrp="1"/>
          </p:cNvSpPr>
          <p:nvPr>
            <p:ph type="body" idx="4"/>
          </p:nvPr>
        </p:nvSpPr>
        <p:spPr>
          <a:xfrm>
            <a:off x="4668908" y="1779415"/>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23"/>
        <p:cNvGrpSpPr/>
        <p:nvPr/>
      </p:nvGrpSpPr>
      <p:grpSpPr>
        <a:xfrm>
          <a:off x="0" y="0"/>
          <a:ext cx="0" cy="0"/>
          <a:chOff x="0" y="0"/>
          <a:chExt cx="0" cy="0"/>
        </a:xfrm>
      </p:grpSpPr>
      <p:sp>
        <p:nvSpPr>
          <p:cNvPr id="24" name="Google Shape;24;p29"/>
          <p:cNvSpPr/>
          <p:nvPr/>
        </p:nvSpPr>
        <p:spPr>
          <a:xfrm>
            <a:off x="0" y="1701401"/>
            <a:ext cx="9144000" cy="24567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Google Shape;25;p29"/>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400"/>
              <a:buFont typeface="Arial"/>
              <a:buNone/>
              <a:defRPr sz="3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29"/>
          <p:cNvSpPr txBox="1">
            <a:spLocks noGrp="1"/>
          </p:cNvSpPr>
          <p:nvPr>
            <p:ph type="body" idx="1"/>
          </p:nvPr>
        </p:nvSpPr>
        <p:spPr>
          <a:xfrm>
            <a:off x="623888" y="3442099"/>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Clr>
                <a:schemeClr val="lt1"/>
              </a:buClr>
              <a:buSzPts val="1400"/>
              <a:buNone/>
              <a:defRPr sz="1400">
                <a:solidFill>
                  <a:schemeClr val="lt1"/>
                </a:solidFill>
              </a:defRPr>
            </a:lvl1pPr>
            <a:lvl2pPr marL="914400" lvl="1" indent="-228600" algn="l">
              <a:lnSpc>
                <a:spcPct val="90000"/>
              </a:lnSpc>
              <a:spcBef>
                <a:spcPts val="300"/>
              </a:spcBef>
              <a:spcAft>
                <a:spcPts val="0"/>
              </a:spcAft>
              <a:buClr>
                <a:srgbClr val="888888"/>
              </a:buClr>
              <a:buSzPts val="1100"/>
              <a:buNone/>
              <a:defRPr sz="11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25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30"/>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30200" algn="l">
              <a:lnSpc>
                <a:spcPct val="90000"/>
              </a:lnSpc>
              <a:spcBef>
                <a:spcPts val="600"/>
              </a:spcBef>
              <a:spcAft>
                <a:spcPts val="0"/>
              </a:spcAft>
              <a:buClr>
                <a:srgbClr val="000000"/>
              </a:buClr>
              <a:buSzPts val="1600"/>
              <a:buChar char="➔"/>
              <a:defRPr>
                <a:solidFill>
                  <a:srgbClr val="000000"/>
                </a:solidFill>
              </a:defRPr>
            </a:lvl1pPr>
            <a:lvl2pPr marL="914400" lvl="1" indent="-317500" algn="l">
              <a:lnSpc>
                <a:spcPct val="90000"/>
              </a:lnSpc>
              <a:spcBef>
                <a:spcPts val="300"/>
              </a:spcBef>
              <a:spcAft>
                <a:spcPts val="0"/>
              </a:spcAft>
              <a:buClr>
                <a:srgbClr val="000000"/>
              </a:buClr>
              <a:buSzPts val="1400"/>
              <a:buChar char="◆"/>
              <a:defRPr>
                <a:solidFill>
                  <a:srgbClr val="000000"/>
                </a:solidFill>
              </a:defRPr>
            </a:lvl2pPr>
            <a:lvl3pPr marL="1371600" lvl="2" indent="-298450" algn="l">
              <a:lnSpc>
                <a:spcPct val="90000"/>
              </a:lnSpc>
              <a:spcBef>
                <a:spcPts val="300"/>
              </a:spcBef>
              <a:spcAft>
                <a:spcPts val="0"/>
              </a:spcAft>
              <a:buClr>
                <a:schemeClr val="accent5"/>
              </a:buClr>
              <a:buSzPts val="1100"/>
              <a:buChar char="●"/>
              <a:defRPr>
                <a:solidFill>
                  <a:schemeClr val="accent5"/>
                </a:solidFill>
              </a:defRPr>
            </a:lvl3pPr>
            <a:lvl4pPr marL="1828800" lvl="3" indent="-292100" algn="l">
              <a:lnSpc>
                <a:spcPct val="90000"/>
              </a:lnSpc>
              <a:spcBef>
                <a:spcPts val="300"/>
              </a:spcBef>
              <a:spcAft>
                <a:spcPts val="0"/>
              </a:spcAft>
              <a:buClr>
                <a:srgbClr val="000000"/>
              </a:buClr>
              <a:buSzPts val="1000"/>
              <a:buChar char="○"/>
              <a:defRPr>
                <a:solidFill>
                  <a:srgbClr val="000000"/>
                </a:solidFill>
              </a:defRPr>
            </a:lvl4pPr>
            <a:lvl5pPr marL="2286000" lvl="4" indent="-292100" algn="l">
              <a:lnSpc>
                <a:spcPct val="90000"/>
              </a:lnSpc>
              <a:spcBef>
                <a:spcPts val="300"/>
              </a:spcBef>
              <a:spcAft>
                <a:spcPts val="0"/>
              </a:spcAft>
              <a:buClr>
                <a:srgbClr val="000000"/>
              </a:buClr>
              <a:buSzPts val="1000"/>
              <a:buChar char="◆"/>
              <a:defRPr>
                <a:solidFill>
                  <a:srgbClr val="000000"/>
                </a:solidFill>
              </a:defRPr>
            </a:lvl5pPr>
            <a:lvl6pPr marL="2743200" lvl="5" indent="-292100" algn="l">
              <a:lnSpc>
                <a:spcPct val="90000"/>
              </a:lnSpc>
              <a:spcBef>
                <a:spcPts val="300"/>
              </a:spcBef>
              <a:spcAft>
                <a:spcPts val="0"/>
              </a:spcAft>
              <a:buClr>
                <a:schemeClr val="accent5"/>
              </a:buClr>
              <a:buSzPts val="1000"/>
              <a:buChar char="●"/>
              <a:defRPr>
                <a:solidFill>
                  <a:schemeClr val="accent5"/>
                </a:solidFill>
              </a:defRPr>
            </a:lvl6pPr>
            <a:lvl7pPr marL="3200400" lvl="6" indent="-292100" algn="l">
              <a:lnSpc>
                <a:spcPct val="90000"/>
              </a:lnSpc>
              <a:spcBef>
                <a:spcPts val="300"/>
              </a:spcBef>
              <a:spcAft>
                <a:spcPts val="0"/>
              </a:spcAft>
              <a:buClr>
                <a:srgbClr val="000000"/>
              </a:buClr>
              <a:buSzPts val="1000"/>
              <a:buChar char="○"/>
              <a:defRPr>
                <a:solidFill>
                  <a:srgbClr val="000000"/>
                </a:solidFill>
              </a:defRPr>
            </a:lvl7pPr>
            <a:lvl8pPr marL="3657600" lvl="7" indent="-292100" algn="l">
              <a:lnSpc>
                <a:spcPct val="90000"/>
              </a:lnSpc>
              <a:spcBef>
                <a:spcPts val="300"/>
              </a:spcBef>
              <a:spcAft>
                <a:spcPts val="0"/>
              </a:spcAft>
              <a:buClr>
                <a:srgbClr val="000000"/>
              </a:buClr>
              <a:buSzPts val="1000"/>
              <a:buChar char="◆"/>
              <a:defRPr>
                <a:solidFill>
                  <a:srgbClr val="000000"/>
                </a:solidFill>
              </a:defRPr>
            </a:lvl8pPr>
            <a:lvl9pPr marL="4114800" lvl="8" indent="-292100" algn="l">
              <a:lnSpc>
                <a:spcPct val="90000"/>
              </a:lnSpc>
              <a:spcBef>
                <a:spcPts val="300"/>
              </a:spcBef>
              <a:spcAft>
                <a:spcPts val="0"/>
              </a:spcAft>
              <a:buClr>
                <a:schemeClr val="accent5"/>
              </a:buClr>
              <a:buSzPts val="1000"/>
              <a:buChar char="●"/>
              <a:defRPr>
                <a:solidFill>
                  <a:schemeClr val="accent5"/>
                </a:solidFill>
              </a:defRPr>
            </a:lvl9pPr>
          </a:lstStyle>
          <a:p>
            <a:endParaRPr/>
          </a:p>
        </p:txBody>
      </p:sp>
      <p:sp>
        <p:nvSpPr>
          <p:cNvPr id="30" name="Google Shape;30;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596346" y="1"/>
            <a:ext cx="8110200" cy="8745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596346" y="1095374"/>
            <a:ext cx="81102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drive.google.com/drive/folders/176dViJXVu38ZzwMQVadxs-e_k4gGQXCa?usp=drive_lin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iowastudentoutcomes.com/index.php/credit-noncredit-enrollments" TargetMode="External"/><Relationship Id="rId3" Type="http://schemas.openxmlformats.org/officeDocument/2006/relationships/hyperlink" Target="https://drive.google.com/drive/folders/176dViJXVu38ZzwMQVadxs-e_k4gGQXCa?usp=drive_link" TargetMode="External"/><Relationship Id="rId7" Type="http://schemas.openxmlformats.org/officeDocument/2006/relationships/hyperlink" Target="https://iowastudentoutcomes.com/joint-enrollment" TargetMode="External"/><Relationship Id="rId12"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iowastudentoutcomes.com/community-college-profiles" TargetMode="External"/><Relationship Id="rId11" Type="http://schemas.openxmlformats.org/officeDocument/2006/relationships/hyperlink" Target="https://drive.google.com/drive/folders/1sBdNyxFHSSb5D5HTFoOIXPh5bl5V-UsA?usp=drive_link" TargetMode="External"/><Relationship Id="rId5" Type="http://schemas.openxmlformats.org/officeDocument/2006/relationships/hyperlink" Target="https://iowastudentoutcomes.com/perkins" TargetMode="External"/><Relationship Id="rId10" Type="http://schemas.openxmlformats.org/officeDocument/2006/relationships/hyperlink" Target="https://educate.iowa.gov/2024-annual-condition-iowas-community-colleges" TargetMode="External"/><Relationship Id="rId4" Type="http://schemas.openxmlformats.org/officeDocument/2006/relationships/hyperlink" Target="https://iowastudentoutcomes.com/index.php/" TargetMode="External"/><Relationship Id="rId9" Type="http://schemas.openxmlformats.org/officeDocument/2006/relationships/hyperlink" Target="https://iowastudentoutcomes.com/index.php/credit_program_outcom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bls.gov/soc/faqs/frequently_asked_questions.htm" TargetMode="External"/><Relationship Id="rId3" Type="http://schemas.openxmlformats.org/officeDocument/2006/relationships/hyperlink" Target="https://workforce.iowa.gov/labor-market-information/career-exploration/data" TargetMode="External"/><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orkforce.iowa.gov/labor-market-information/occupations/occupational-projections/dat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orkforce.iowa.gov/labor-market-information/occupations/occupational-projections/dat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workforce.iowa.gov/labor-market-information/occupations/occupational-projections/dat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onetonline.org/link/localtraining/35-1011.00?st=I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orkforce.iowa.gov/labor-market-information/occupations/occupational-projections/dat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orkforce.iowa.gov/labor-market-information/career-exploration/dat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cte@iowa.gov" TargetMode="External"/><Relationship Id="rId4" Type="http://schemas.openxmlformats.org/officeDocument/2006/relationships/hyperlink" Target="https://workforce.iowa.gov/labor-market-information/occupations/occupational-projections/dat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orkforce.iowa.gov/labor-market-information/occupations/licensed-occupations/dat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orkforce.iowa.gov/opportunities/ra/data" TargetMode="External"/><Relationship Id="rId4" Type="http://schemas.openxmlformats.org/officeDocument/2006/relationships/hyperlink" Target="https://workforce.iowa.gov/jobs/openings/top-25-job-postings#the-top-25-job-postings-in-iowa-as-of-january-1-2024-updated-mon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jodie.smith@iowa.gov" TargetMode="External"/><Relationship Id="rId13"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4.jpg"/><Relationship Id="rId12" Type="http://schemas.openxmlformats.org/officeDocument/2006/relationships/hyperlink" Target="mailto:shelly.duwa@iow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heather.meissen@iowa.gov"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hyperlink" Target="mailto:amy.vybiral@iowa.gov" TargetMode="External"/><Relationship Id="rId10" Type="http://schemas.openxmlformats.org/officeDocument/2006/relationships/hyperlink" Target="mailto:alan.spencer@iowa.gov" TargetMode="External"/><Relationship Id="rId4" Type="http://schemas.openxmlformats.org/officeDocument/2006/relationships/hyperlink" Target="mailto:cale.hutchings@iowa.gov" TargetMode="External"/><Relationship Id="rId9" Type="http://schemas.openxmlformats.org/officeDocument/2006/relationships/image" Target="../media/image15.jpg"/><Relationship Id="rId1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te.ed.gov/accountability/core-indicato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soc/faqs/frequently_asked_question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obertreich.substack.com/p/how-your-kids-will-make-mone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2" name="Title 1">
            <a:extLst>
              <a:ext uri="{FF2B5EF4-FFF2-40B4-BE49-F238E27FC236}">
                <a16:creationId xmlns:a16="http://schemas.microsoft.com/office/drawing/2014/main" id="{CDD25937-070A-2031-3ED6-EDC07ED2A12B}"/>
              </a:ext>
            </a:extLst>
          </p:cNvPr>
          <p:cNvSpPr>
            <a:spLocks noGrp="1"/>
          </p:cNvSpPr>
          <p:nvPr>
            <p:ph type="ctrTitle"/>
          </p:nvPr>
        </p:nvSpPr>
        <p:spPr>
          <a:xfrm>
            <a:off x="216953" y="-1620000"/>
            <a:ext cx="8727600" cy="1620000"/>
          </a:xfrm>
        </p:spPr>
        <p:txBody>
          <a:bodyPr spcFirstLastPara="1" wrap="square" lIns="68575" tIns="34275" rIns="68575" bIns="34275" anchor="b" anchorCtr="0">
            <a:normAutofit/>
          </a:bodyPr>
          <a:lstStyle/>
          <a:p>
            <a:r>
              <a:rPr lang="en-US" dirty="0"/>
              <a:t>Labor Market</a:t>
            </a:r>
          </a:p>
        </p:txBody>
      </p:sp>
      <p:sp>
        <p:nvSpPr>
          <p:cNvPr id="35" name="Google Shape;35;p1"/>
          <p:cNvSpPr txBox="1"/>
          <p:nvPr/>
        </p:nvSpPr>
        <p:spPr>
          <a:xfrm>
            <a:off x="581550" y="432550"/>
            <a:ext cx="8562450" cy="241913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2600" b="1" i="0" u="none" strike="noStrike" cap="none" dirty="0">
                <a:solidFill>
                  <a:schemeClr val="lt1"/>
                </a:solidFill>
                <a:latin typeface="Arial"/>
                <a:ea typeface="Arial"/>
                <a:cs typeface="Arial"/>
                <a:sym typeface="Arial"/>
              </a:rPr>
              <a:t>Labor Market </a:t>
            </a:r>
            <a:endParaRPr sz="2600" b="1"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3000"/>
              <a:buFont typeface="Arial"/>
              <a:buNone/>
            </a:pPr>
            <a:endParaRPr sz="3000" b="1"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None/>
            </a:pPr>
            <a:r>
              <a:rPr lang="en" sz="1600" b="1" i="1" u="none" strike="noStrike" cap="none" dirty="0">
                <a:solidFill>
                  <a:schemeClr val="lt1"/>
                </a:solidFill>
                <a:latin typeface="Arial"/>
                <a:ea typeface="Arial"/>
                <a:cs typeface="Arial"/>
                <a:sym typeface="Arial"/>
              </a:rPr>
              <a:t>A deeper look at Iowa labor market information, </a:t>
            </a:r>
            <a:endParaRPr sz="1600" b="1" i="1"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None/>
            </a:pPr>
            <a:r>
              <a:rPr lang="en" sz="1600" b="1" i="1" dirty="0">
                <a:solidFill>
                  <a:schemeClr val="lt1"/>
                </a:solidFill>
              </a:rPr>
              <a:t>A</a:t>
            </a:r>
            <a:r>
              <a:rPr lang="en" sz="1600" b="1" i="1" u="none" strike="noStrike" cap="none" dirty="0">
                <a:solidFill>
                  <a:schemeClr val="lt1"/>
                </a:solidFill>
                <a:latin typeface="Arial"/>
                <a:ea typeface="Arial"/>
                <a:cs typeface="Arial"/>
                <a:sym typeface="Arial"/>
              </a:rPr>
              <a:t>dapting CTE programs to address employment gaps. </a:t>
            </a:r>
            <a:endParaRPr sz="1600" b="1" i="1"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None/>
            </a:pPr>
            <a:r>
              <a:rPr lang="en" sz="1600" b="1" i="1" u="none" strike="noStrike" cap="none" dirty="0">
                <a:solidFill>
                  <a:schemeClr val="lt1"/>
                </a:solidFill>
                <a:latin typeface="Arial"/>
                <a:ea typeface="Arial"/>
                <a:cs typeface="Arial"/>
                <a:sym typeface="Arial"/>
              </a:rPr>
              <a:t>Creating versatile stu</a:t>
            </a:r>
            <a:r>
              <a:rPr lang="en" sz="1600" b="1" i="1" dirty="0">
                <a:solidFill>
                  <a:schemeClr val="lt1"/>
                </a:solidFill>
              </a:rPr>
              <a:t>dent </a:t>
            </a:r>
            <a:r>
              <a:rPr lang="en" sz="1600" b="1" i="1" u="none" strike="noStrike" cap="none" dirty="0">
                <a:solidFill>
                  <a:schemeClr val="lt1"/>
                </a:solidFill>
                <a:latin typeface="Arial"/>
                <a:ea typeface="Arial"/>
                <a:cs typeface="Arial"/>
                <a:sym typeface="Arial"/>
              </a:rPr>
              <a:t>talent pipelines</a:t>
            </a:r>
            <a:endParaRPr sz="1600" b="1" i="1" dirty="0">
              <a:solidFill>
                <a:schemeClr val="lt1"/>
              </a:solidFill>
            </a:endParaRPr>
          </a:p>
          <a:p>
            <a:pPr marL="0" marR="0" lvl="0" indent="0" algn="r" rtl="0">
              <a:lnSpc>
                <a:spcPct val="100000"/>
              </a:lnSpc>
              <a:spcBef>
                <a:spcPts val="0"/>
              </a:spcBef>
              <a:spcAft>
                <a:spcPts val="0"/>
              </a:spcAft>
              <a:buNone/>
            </a:pPr>
            <a:r>
              <a:rPr lang="en" sz="1600" b="1" i="1" dirty="0">
                <a:solidFill>
                  <a:schemeClr val="lt1"/>
                </a:solidFill>
              </a:rPr>
              <a:t>B</a:t>
            </a:r>
            <a:r>
              <a:rPr lang="en" sz="1600" b="1" i="1" u="none" strike="noStrike" cap="none" dirty="0">
                <a:solidFill>
                  <a:schemeClr val="lt1"/>
                </a:solidFill>
                <a:latin typeface="Arial"/>
                <a:ea typeface="Arial"/>
                <a:cs typeface="Arial"/>
                <a:sym typeface="Arial"/>
              </a:rPr>
              <a:t>uilding relationships with business and industry stakeholders.</a:t>
            </a:r>
            <a:endParaRPr sz="1600" b="1" i="1" u="none" strike="noStrike" cap="none" dirty="0">
              <a:solidFill>
                <a:schemeClr val="lt1"/>
              </a:solidFill>
              <a:latin typeface="Arial"/>
              <a:ea typeface="Arial"/>
              <a:cs typeface="Arial"/>
              <a:sym typeface="Arial"/>
            </a:endParaRPr>
          </a:p>
        </p:txBody>
      </p:sp>
      <p:sp>
        <p:nvSpPr>
          <p:cNvPr id="36" name="Google Shape;36;p1"/>
          <p:cNvSpPr txBox="1"/>
          <p:nvPr/>
        </p:nvSpPr>
        <p:spPr>
          <a:xfrm>
            <a:off x="6222225" y="4109900"/>
            <a:ext cx="2334600" cy="415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 sz="1600" b="0" i="0" u="none" strike="noStrike" cap="none">
                <a:solidFill>
                  <a:schemeClr val="lt1"/>
                </a:solidFill>
                <a:latin typeface="Arial"/>
                <a:ea typeface="Arial"/>
                <a:cs typeface="Arial"/>
                <a:sym typeface="Arial"/>
              </a:rPr>
              <a:t>February 3, 2026</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0"/>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1800" dirty="0"/>
              <a:t>Labor Market: Educating for Success: Characteristics</a:t>
            </a:r>
            <a:endParaRPr sz="1800" dirty="0"/>
          </a:p>
        </p:txBody>
      </p:sp>
      <p:sp>
        <p:nvSpPr>
          <p:cNvPr id="107" name="Google Shape;107;p10"/>
          <p:cNvSpPr txBox="1">
            <a:spLocks noGrp="1"/>
          </p:cNvSpPr>
          <p:nvPr>
            <p:ph type="body" idx="1"/>
          </p:nvPr>
        </p:nvSpPr>
        <p:spPr>
          <a:xfrm>
            <a:off x="246000" y="773600"/>
            <a:ext cx="8452200" cy="4069200"/>
          </a:xfrm>
          <a:prstGeom prst="rect">
            <a:avLst/>
          </a:prstGeom>
          <a:noFill/>
          <a:ln>
            <a:noFill/>
          </a:ln>
        </p:spPr>
        <p:txBody>
          <a:bodyPr spcFirstLastPara="1" wrap="square" lIns="68575" tIns="34275" rIns="68575" bIns="34275" anchor="t" anchorCtr="0">
            <a:noAutofit/>
          </a:bodyPr>
          <a:lstStyle/>
          <a:p>
            <a:pPr marL="0" marR="330200" lvl="0" indent="0" algn="l" rtl="0">
              <a:lnSpc>
                <a:spcPct val="150000"/>
              </a:lnSpc>
              <a:spcBef>
                <a:spcPts val="0"/>
              </a:spcBef>
              <a:spcAft>
                <a:spcPts val="0"/>
              </a:spcAft>
              <a:buClr>
                <a:schemeClr val="dk1"/>
              </a:buClr>
              <a:buSzPts val="1100"/>
              <a:buFont typeface="Arial"/>
              <a:buNone/>
            </a:pPr>
            <a:r>
              <a:rPr lang="en" sz="1400" b="1" dirty="0"/>
              <a:t>Characteristics of the people who will be affected</a:t>
            </a:r>
            <a:endParaRPr sz="1400" dirty="0"/>
          </a:p>
          <a:p>
            <a:pPr marL="285750" lvl="0" indent="-285750" algn="l" rtl="0">
              <a:lnSpc>
                <a:spcPct val="150000"/>
              </a:lnSpc>
              <a:spcBef>
                <a:spcPts val="0"/>
              </a:spcBef>
              <a:spcAft>
                <a:spcPts val="0"/>
              </a:spcAft>
              <a:buSzPts val="1400"/>
              <a:buChar char="❖"/>
            </a:pPr>
            <a:r>
              <a:rPr lang="en" sz="1400" dirty="0"/>
              <a:t>Autonomous vehicles:</a:t>
            </a:r>
            <a:endParaRPr sz="1400" dirty="0"/>
          </a:p>
          <a:p>
            <a:pPr marL="742950" lvl="1" indent="-285750" algn="l" rtl="0">
              <a:lnSpc>
                <a:spcPct val="150000"/>
              </a:lnSpc>
              <a:spcBef>
                <a:spcPts val="0"/>
              </a:spcBef>
              <a:spcAft>
                <a:spcPts val="0"/>
              </a:spcAft>
              <a:buSzPts val="1400"/>
              <a:buChar char="➢"/>
            </a:pPr>
            <a:r>
              <a:rPr lang="en" dirty="0"/>
              <a:t>Currently there are one million CDL truck drivers with a current nationwide shortage of 180,000</a:t>
            </a:r>
            <a:endParaRPr dirty="0"/>
          </a:p>
          <a:p>
            <a:pPr marL="742950" lvl="1" indent="-285750" algn="l" rtl="0">
              <a:lnSpc>
                <a:spcPct val="150000"/>
              </a:lnSpc>
              <a:spcBef>
                <a:spcPts val="0"/>
              </a:spcBef>
              <a:spcAft>
                <a:spcPts val="0"/>
              </a:spcAft>
              <a:buSzPts val="1400"/>
              <a:buChar char="➢"/>
            </a:pPr>
            <a:r>
              <a:rPr lang="en" dirty="0"/>
              <a:t>The characteristics of the persons that a disruption will affect</a:t>
            </a:r>
            <a:endParaRPr dirty="0"/>
          </a:p>
          <a:p>
            <a:pPr marL="742950" lvl="1" indent="-285750" algn="l" rtl="0">
              <a:lnSpc>
                <a:spcPct val="150000"/>
              </a:lnSpc>
              <a:spcBef>
                <a:spcPts val="0"/>
              </a:spcBef>
              <a:spcAft>
                <a:spcPts val="0"/>
              </a:spcAft>
              <a:buSzPts val="1400"/>
              <a:buChar char="➢"/>
            </a:pPr>
            <a:r>
              <a:rPr lang="en" dirty="0"/>
              <a:t>94 percent of CDL drivers are male with an education level of high school and less than one year of college</a:t>
            </a:r>
            <a:endParaRPr dirty="0"/>
          </a:p>
          <a:p>
            <a:pPr marL="742950" lvl="1" indent="-285750" algn="l" rtl="0">
              <a:lnSpc>
                <a:spcPct val="150000"/>
              </a:lnSpc>
              <a:spcBef>
                <a:spcPts val="0"/>
              </a:spcBef>
              <a:spcAft>
                <a:spcPts val="0"/>
              </a:spcAft>
              <a:buSzPts val="1400"/>
              <a:buChar char="➢"/>
            </a:pPr>
            <a:r>
              <a:rPr lang="en" dirty="0"/>
              <a:t>Plan for transitions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250"/>
              <a:buNone/>
            </a:pPr>
            <a:r>
              <a:rPr lang="en" sz="2200" dirty="0"/>
              <a:t>Element 3: Labor Market Alignment: Rolling Up Our Sleeves</a:t>
            </a:r>
            <a:endParaRPr sz="2200" dirty="0"/>
          </a:p>
        </p:txBody>
      </p:sp>
      <p:pic>
        <p:nvPicPr>
          <p:cNvPr id="114" name="Google Shape;114;p3" descr="A screenshot of &quot;Element 3: Alignment of Programs to Labor Market Needs.&quot;"/>
          <p:cNvPicPr preferRelativeResize="0"/>
          <p:nvPr/>
        </p:nvPicPr>
        <p:blipFill rotWithShape="1">
          <a:blip r:embed="rId3">
            <a:alphaModFix/>
          </a:blip>
          <a:srcRect/>
          <a:stretch/>
        </p:blipFill>
        <p:spPr>
          <a:xfrm>
            <a:off x="88105" y="587850"/>
            <a:ext cx="8910322" cy="1870300"/>
          </a:xfrm>
          <a:prstGeom prst="rect">
            <a:avLst/>
          </a:prstGeom>
          <a:noFill/>
          <a:ln w="9525" cap="flat" cmpd="sng">
            <a:solidFill>
              <a:srgbClr val="000000"/>
            </a:solidFill>
            <a:prstDash val="solid"/>
            <a:round/>
            <a:headEnd type="none" w="sm" len="sm"/>
            <a:tailEnd type="none" w="sm" len="sm"/>
          </a:ln>
        </p:spPr>
      </p:pic>
      <p:sp>
        <p:nvSpPr>
          <p:cNvPr id="113" name="Google Shape;113;p3"/>
          <p:cNvSpPr txBox="1"/>
          <p:nvPr/>
        </p:nvSpPr>
        <p:spPr>
          <a:xfrm>
            <a:off x="0" y="2571750"/>
            <a:ext cx="91440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3.1 Review openings and wages by program (School </a:t>
            </a:r>
            <a:r>
              <a:rPr lang="en" dirty="0"/>
              <a:t>district with f</a:t>
            </a:r>
            <a:r>
              <a:rPr lang="en" sz="1400" b="0" i="0" u="none" strike="noStrike" cap="none" dirty="0">
                <a:solidFill>
                  <a:srgbClr val="000000"/>
                </a:solidFill>
                <a:latin typeface="Arial"/>
                <a:ea typeface="Arial"/>
                <a:cs typeface="Arial"/>
                <a:sym typeface="Arial"/>
              </a:rPr>
              <a:t>ive CTE programs</a:t>
            </a:r>
            <a:r>
              <a:rPr lang="en" dirty="0"/>
              <a:t> and </a:t>
            </a:r>
            <a:r>
              <a:rPr lang="en" sz="1400" b="0" i="0" u="none" strike="noStrike" cap="none" dirty="0">
                <a:solidFill>
                  <a:srgbClr val="000000"/>
                </a:solidFill>
                <a:latin typeface="Arial"/>
                <a:ea typeface="Arial"/>
                <a:cs typeface="Arial"/>
                <a:sym typeface="Arial"/>
              </a:rPr>
              <a:t>51</a:t>
            </a:r>
            <a:r>
              <a:rPr lang="en" dirty="0"/>
              <a:t> local course titles).</a:t>
            </a: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3.2 Review emerging occupations related to current programs.</a:t>
            </a: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3.3 Review access for students with disabilities and special populations.</a:t>
            </a:r>
            <a:endParaRPr dirty="0"/>
          </a:p>
        </p:txBody>
      </p:sp>
      <p:sp>
        <p:nvSpPr>
          <p:cNvPr id="115" name="Google Shape;115;p3"/>
          <p:cNvSpPr txBox="1"/>
          <p:nvPr/>
        </p:nvSpPr>
        <p:spPr>
          <a:xfrm>
            <a:off x="0" y="3310425"/>
            <a:ext cx="4728000" cy="1223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dirty="0">
                <a:solidFill>
                  <a:schemeClr val="dk1"/>
                </a:solidFill>
              </a:rPr>
              <a:t>Secondary - if Google Doc is open:</a:t>
            </a:r>
            <a:endParaRPr sz="1000" b="1" i="0" u="none" strike="noStrike" cap="none" dirty="0">
              <a:solidFill>
                <a:schemeClr val="dk1"/>
              </a:solidFill>
            </a:endParaRPr>
          </a:p>
          <a:p>
            <a:pPr marL="0" marR="0" lvl="0" indent="0" algn="l" rtl="0">
              <a:lnSpc>
                <a:spcPct val="115000"/>
              </a:lnSpc>
              <a:spcBef>
                <a:spcPts val="0"/>
              </a:spcBef>
              <a:spcAft>
                <a:spcPts val="0"/>
              </a:spcAft>
              <a:buClr>
                <a:srgbClr val="000000"/>
              </a:buClr>
              <a:buSzPts val="1000"/>
              <a:buFont typeface="Arial"/>
              <a:buNone/>
            </a:pPr>
            <a:r>
              <a:rPr lang="en" sz="1000" b="1" i="0" u="sng" strike="noStrike" cap="none" dirty="0">
                <a:solidFill>
                  <a:schemeClr val="dk1"/>
                </a:solidFill>
                <a:highlight>
                  <a:schemeClr val="accent6"/>
                </a:highlight>
              </a:rPr>
              <a:t>File (Left-Click) &gt;&gt; Download – (Left-Click) to MS Excel, MS Word, PDF, etc.</a:t>
            </a:r>
            <a:endParaRPr sz="1000" b="1" i="0" u="sng" strike="noStrike" cap="none" dirty="0">
              <a:solidFill>
                <a:schemeClr val="dk1"/>
              </a:solidFill>
              <a:highlight>
                <a:schemeClr val="accent6"/>
              </a:highlight>
            </a:endParaRPr>
          </a:p>
          <a:p>
            <a:pPr marL="0" marR="0" lvl="0" indent="0" algn="l" rtl="0">
              <a:lnSpc>
                <a:spcPct val="115000"/>
              </a:lnSpc>
              <a:spcBef>
                <a:spcPts val="0"/>
              </a:spcBef>
              <a:spcAft>
                <a:spcPts val="0"/>
              </a:spcAft>
              <a:buClr>
                <a:srgbClr val="000000"/>
              </a:buClr>
              <a:buSzPts val="1000"/>
              <a:buFont typeface="Arial"/>
              <a:buNone/>
            </a:pPr>
            <a:r>
              <a:rPr lang="en" sz="1000" i="0" u="none" strike="noStrike" cap="none" dirty="0">
                <a:solidFill>
                  <a:schemeClr val="dk1"/>
                </a:solidFill>
              </a:rPr>
              <a:t>All folders, sub-folders, materials are view/read/download only.</a:t>
            </a:r>
            <a:endParaRPr sz="1000" i="0" u="none" strike="noStrike" cap="none" dirty="0">
              <a:solidFill>
                <a:schemeClr val="dk1"/>
              </a:solidFill>
            </a:endParaRPr>
          </a:p>
          <a:p>
            <a:pPr marL="0" marR="0" lvl="0" indent="0" algn="l" rtl="0">
              <a:lnSpc>
                <a:spcPct val="115000"/>
              </a:lnSpc>
              <a:spcBef>
                <a:spcPts val="0"/>
              </a:spcBef>
              <a:spcAft>
                <a:spcPts val="0"/>
              </a:spcAft>
              <a:buClr>
                <a:srgbClr val="000000"/>
              </a:buClr>
              <a:buSzPts val="1000"/>
              <a:buFont typeface="Arial"/>
              <a:buNone/>
            </a:pPr>
            <a:r>
              <a:rPr lang="en" sz="1000" i="0" u="none" strike="noStrike" cap="none" dirty="0">
                <a:solidFill>
                  <a:schemeClr val="dk1"/>
                </a:solidFill>
              </a:rPr>
              <a:t>Once “saved” locally, may optimize and utilize as one desires. </a:t>
            </a:r>
            <a:endParaRPr sz="1000" i="0" u="none" strike="noStrike" cap="none" dirty="0">
              <a:solidFill>
                <a:schemeClr val="dk1"/>
              </a:solidFill>
            </a:endParaRPr>
          </a:p>
          <a:p>
            <a:pPr marL="0" marR="0" lvl="0" indent="0" algn="l" rtl="0">
              <a:lnSpc>
                <a:spcPct val="115000"/>
              </a:lnSpc>
              <a:spcBef>
                <a:spcPts val="0"/>
              </a:spcBef>
              <a:spcAft>
                <a:spcPts val="0"/>
              </a:spcAft>
              <a:buClr>
                <a:srgbClr val="000000"/>
              </a:buClr>
              <a:buSzPts val="1000"/>
              <a:buFont typeface="Arial"/>
              <a:buNone/>
            </a:pPr>
            <a:r>
              <a:rPr lang="en" sz="1000" i="0" u="sng" strike="noStrike" cap="none" dirty="0">
                <a:solidFill>
                  <a:schemeClr val="accent1"/>
                </a:solidFill>
                <a:hlinkClick r:id="rId4">
                  <a:extLst>
                    <a:ext uri="{A12FA001-AC4F-418D-AE19-62706E023703}">
                      <ahyp:hlinkClr xmlns:ahyp="http://schemas.microsoft.com/office/drawing/2018/hyperlinkcolor" val="tx"/>
                    </a:ext>
                  </a:extLst>
                </a:hlinkClick>
              </a:rPr>
              <a:t>(DOWNLOAD FILE TO MS EXCEL ) District-level CTE Counts &amp; Programs &amp; Course Information</a:t>
            </a:r>
            <a:endParaRPr sz="1000" i="0" u="none" strike="noStrike" cap="none" dirty="0">
              <a:solidFill>
                <a:schemeClr val="accent1"/>
              </a:solidFill>
              <a:highlight>
                <a:srgbClr val="FFFF00"/>
              </a:highlight>
            </a:endParaRPr>
          </a:p>
        </p:txBody>
      </p:sp>
      <p:pic>
        <p:nvPicPr>
          <p:cNvPr id="116" name="Google Shape;116;p3" descr="This is a screenshot example from a district-level CTE counts &amp; programs and course information file from CLNA webinar session #2."/>
          <p:cNvPicPr preferRelativeResize="0"/>
          <p:nvPr/>
        </p:nvPicPr>
        <p:blipFill rotWithShape="1">
          <a:blip r:embed="rId5">
            <a:alphaModFix/>
          </a:blip>
          <a:srcRect/>
          <a:stretch/>
        </p:blipFill>
        <p:spPr>
          <a:xfrm>
            <a:off x="4728104" y="3310414"/>
            <a:ext cx="4201111" cy="156231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2"/>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dirty="0"/>
              <a:t>Saving file locally if “open”</a:t>
            </a:r>
            <a:endParaRPr dirty="0"/>
          </a:p>
        </p:txBody>
      </p:sp>
      <p:sp>
        <p:nvSpPr>
          <p:cNvPr id="122" name="Google Shape;122;p12"/>
          <p:cNvSpPr txBox="1"/>
          <p:nvPr/>
        </p:nvSpPr>
        <p:spPr>
          <a:xfrm>
            <a:off x="105650" y="619575"/>
            <a:ext cx="47871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1000" b="1" i="0" u="none" strike="noStrike" cap="none" dirty="0">
                <a:solidFill>
                  <a:schemeClr val="dk1"/>
                </a:solidFill>
                <a:latin typeface="Arial"/>
                <a:ea typeface="Arial"/>
                <a:cs typeface="Arial"/>
                <a:sym typeface="Arial"/>
              </a:rPr>
              <a:t>Secondary - if Google Doc is open:</a:t>
            </a:r>
            <a:endParaRPr sz="10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1000" b="1" i="0" u="sng" strike="noStrike" cap="none" dirty="0">
                <a:solidFill>
                  <a:schemeClr val="dk1"/>
                </a:solidFill>
                <a:highlight>
                  <a:schemeClr val="accent6"/>
                </a:highlight>
                <a:latin typeface="Arial"/>
                <a:ea typeface="Arial"/>
                <a:cs typeface="Arial"/>
                <a:sym typeface="Arial"/>
              </a:rPr>
              <a:t>File (Left-Click) &gt;&gt; Download – (Left-Click) to MS Excel, MS Word, PDF, etc.</a:t>
            </a:r>
            <a:endParaRPr sz="1000" b="1" i="0" u="sng" strike="noStrike" cap="none" dirty="0">
              <a:solidFill>
                <a:schemeClr val="dk1"/>
              </a:solidFill>
              <a:highlight>
                <a:schemeClr val="accent6"/>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dirty="0">
                <a:solidFill>
                  <a:schemeClr val="dk1"/>
                </a:solidFill>
                <a:latin typeface="Arial"/>
                <a:ea typeface="Arial"/>
                <a:cs typeface="Arial"/>
                <a:sym typeface="Arial"/>
              </a:rPr>
              <a:t>All folders, sub-folders, materials are view/read/download only.</a:t>
            </a:r>
            <a:endParaRPr sz="1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1000" b="0" i="0" u="none" strike="noStrike" cap="none" dirty="0">
                <a:solidFill>
                  <a:schemeClr val="dk1"/>
                </a:solidFill>
                <a:latin typeface="Arial"/>
                <a:ea typeface="Arial"/>
                <a:cs typeface="Arial"/>
                <a:sym typeface="Arial"/>
              </a:rPr>
              <a:t>Once “saved” locally, may optimize and utilize as one desires. </a:t>
            </a:r>
            <a:endParaRPr sz="10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1000" b="0" i="0" u="sng" strike="noStrike" cap="none" dirty="0">
                <a:solidFill>
                  <a:schemeClr val="accent1"/>
                </a:solidFill>
                <a:latin typeface="Arial"/>
                <a:ea typeface="Arial"/>
                <a:cs typeface="Arial"/>
                <a:sym typeface="Arial"/>
                <a:hlinkClick r:id="rId3">
                  <a:extLst>
                    <a:ext uri="{A12FA001-AC4F-418D-AE19-62706E023703}">
                      <ahyp:hlinkClr xmlns:ahyp="http://schemas.microsoft.com/office/drawing/2018/hyperlinkcolor" val="tx"/>
                    </a:ext>
                  </a:extLst>
                </a:hlinkClick>
              </a:rPr>
              <a:t>(DOWNLOAD FILE TO MS EXCEL ) District-level CTE Counts &amp; Programs &amp; Course Information</a:t>
            </a:r>
            <a:endParaRPr sz="1000" b="0" i="0" u="sng" strike="noStrike" cap="none" dirty="0">
              <a:solidFill>
                <a:schemeClr val="accen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endParaRPr sz="1000" b="0" i="0" u="sng" strike="noStrike" cap="none" dirty="0">
              <a:solidFill>
                <a:schemeClr val="accent1"/>
              </a:solidFill>
              <a:highlight>
                <a:srgbClr val="FFFF00"/>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1000" b="0" i="0" u="sng" strike="noStrike" cap="none" dirty="0">
                <a:solidFill>
                  <a:schemeClr val="accent1"/>
                </a:solidFill>
                <a:highlight>
                  <a:srgbClr val="FFFF00"/>
                </a:highlight>
                <a:latin typeface="Arial"/>
                <a:ea typeface="Arial"/>
                <a:cs typeface="Arial"/>
                <a:sym typeface="Arial"/>
              </a:rPr>
              <a:t>Review 23-24 DIST-PROGRAMS-COURSES File</a:t>
            </a:r>
            <a:endParaRPr sz="1000" dirty="0"/>
          </a:p>
          <a:p>
            <a:pPr marL="0" marR="0" lvl="0" indent="0" algn="l" rtl="0">
              <a:lnSpc>
                <a:spcPct val="115000"/>
              </a:lnSpc>
              <a:spcBef>
                <a:spcPts val="0"/>
              </a:spcBef>
              <a:spcAft>
                <a:spcPts val="0"/>
              </a:spcAft>
              <a:buClr>
                <a:srgbClr val="000000"/>
              </a:buClr>
              <a:buSzPts val="1000"/>
              <a:buFont typeface="Arial"/>
              <a:buNone/>
            </a:pPr>
            <a:r>
              <a:rPr lang="en" sz="1000" b="0" i="0" u="sng" strike="noStrike" cap="none" dirty="0">
                <a:solidFill>
                  <a:schemeClr val="accent1"/>
                </a:solidFill>
                <a:highlight>
                  <a:srgbClr val="FFFF00"/>
                </a:highlight>
                <a:latin typeface="Arial"/>
                <a:ea typeface="Arial"/>
                <a:cs typeface="Arial"/>
                <a:sym typeface="Arial"/>
              </a:rPr>
              <a:t>Review Column J “Local Course Titles</a:t>
            </a:r>
            <a:endParaRPr sz="1000" b="0" i="0" u="none" strike="noStrike" cap="none" dirty="0">
              <a:solidFill>
                <a:schemeClr val="accent1"/>
              </a:solidFill>
              <a:highlight>
                <a:srgbClr val="FFFF00"/>
              </a:highlight>
              <a:latin typeface="Arial"/>
              <a:ea typeface="Arial"/>
              <a:cs typeface="Arial"/>
              <a:sym typeface="Arial"/>
            </a:endParaRPr>
          </a:p>
        </p:txBody>
      </p:sp>
      <p:sp>
        <p:nvSpPr>
          <p:cNvPr id="123" name="Google Shape;123;p12"/>
          <p:cNvSpPr txBox="1"/>
          <p:nvPr/>
        </p:nvSpPr>
        <p:spPr>
          <a:xfrm>
            <a:off x="152400" y="2279975"/>
            <a:ext cx="4787100" cy="2553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000"/>
              <a:buFont typeface="Arial"/>
              <a:buNone/>
            </a:pPr>
            <a:r>
              <a:rPr lang="en" sz="900" b="1" i="0" u="none" strike="noStrike" cap="none" dirty="0">
                <a:solidFill>
                  <a:schemeClr val="dk1"/>
                </a:solidFill>
                <a:latin typeface="Arial"/>
                <a:ea typeface="Arial"/>
                <a:cs typeface="Arial"/>
                <a:sym typeface="Arial"/>
              </a:rPr>
              <a:t>CC - if Google Doc is open:</a:t>
            </a:r>
            <a:endParaRPr sz="900" b="1"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900" b="1" i="0" u="sng" strike="noStrike" cap="none" dirty="0">
                <a:solidFill>
                  <a:schemeClr val="dk1"/>
                </a:solidFill>
                <a:highlight>
                  <a:schemeClr val="accent6"/>
                </a:highlight>
                <a:latin typeface="Arial"/>
                <a:ea typeface="Arial"/>
                <a:cs typeface="Arial"/>
                <a:sym typeface="Arial"/>
              </a:rPr>
              <a:t>File (Left-Click) &gt;&gt; Download – (Left-Click) to MS Excel, MS Word, PDF, etc.</a:t>
            </a:r>
            <a:endParaRPr sz="900" b="1" i="0" u="sng" strike="noStrike" cap="none" dirty="0">
              <a:solidFill>
                <a:schemeClr val="dk1"/>
              </a:solidFill>
              <a:highlight>
                <a:schemeClr val="accent6"/>
              </a:highlight>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900" b="0" i="0" u="none" strike="noStrike" cap="none" dirty="0">
                <a:solidFill>
                  <a:schemeClr val="dk1"/>
                </a:solidFill>
                <a:latin typeface="Arial"/>
                <a:ea typeface="Arial"/>
                <a:cs typeface="Arial"/>
                <a:sym typeface="Arial"/>
              </a:rPr>
              <a:t>All folders, sub-folders, materials are view/read/download only.</a:t>
            </a:r>
            <a:endParaRPr sz="9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900" b="0" i="0" u="none" strike="noStrike" cap="none" dirty="0">
                <a:solidFill>
                  <a:schemeClr val="dk1"/>
                </a:solidFill>
                <a:latin typeface="Arial"/>
                <a:ea typeface="Arial"/>
                <a:cs typeface="Arial"/>
                <a:sym typeface="Arial"/>
              </a:rPr>
              <a:t>Once “saved” locally, may optimize and utilize as one desires with </a:t>
            </a:r>
            <a:r>
              <a:rPr lang="en" sz="900" b="0" i="0" u="sng" strike="noStrike" cap="none" dirty="0">
                <a:solidFill>
                  <a:schemeClr val="dk1"/>
                </a:solidFill>
                <a:latin typeface="Arial"/>
                <a:ea typeface="Arial"/>
                <a:cs typeface="Arial"/>
                <a:sym typeface="Arial"/>
              </a:rPr>
              <a:t>local </a:t>
            </a:r>
            <a:r>
              <a:rPr lang="en" sz="900" b="0" i="0" u="none" strike="noStrike" cap="none" dirty="0">
                <a:solidFill>
                  <a:schemeClr val="dk1"/>
                </a:solidFill>
                <a:latin typeface="Arial"/>
                <a:ea typeface="Arial"/>
                <a:cs typeface="Arial"/>
                <a:sym typeface="Arial"/>
              </a:rPr>
              <a:t>institutional research (IR) tools &amp; data already provided by the Community College MIS Team:</a:t>
            </a:r>
            <a:endParaRPr sz="9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900" b="0" i="0" u="sng" strike="noStrike" cap="none" dirty="0">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(HOME) Iowa Student Outcomes</a:t>
            </a:r>
            <a:endParaRPr sz="900" b="0" i="0" u="none" strike="noStrike" cap="none" dirty="0">
              <a:solidFill>
                <a:schemeClr val="accent1"/>
              </a:solidFill>
              <a:latin typeface="Arial"/>
              <a:ea typeface="Arial"/>
              <a:cs typeface="Arial"/>
              <a:sym typeface="Arial"/>
            </a:endParaRPr>
          </a:p>
          <a:p>
            <a:pPr marL="457200" marR="0" lvl="0" indent="-285750" algn="l" rtl="0">
              <a:lnSpc>
                <a:spcPct val="115000"/>
              </a:lnSpc>
              <a:spcBef>
                <a:spcPts val="0"/>
              </a:spcBef>
              <a:spcAft>
                <a:spcPts val="0"/>
              </a:spcAft>
              <a:buClr>
                <a:schemeClr val="accent1"/>
              </a:buClr>
              <a:buSzPts val="900"/>
              <a:buFont typeface="Arial"/>
              <a:buChar char="●"/>
            </a:pPr>
            <a:r>
              <a:rPr lang="en" sz="900" b="0" i="0" u="sng" strike="noStrike" cap="none" dirty="0">
                <a:solidFill>
                  <a:schemeClr val="accent1"/>
                </a:solidFill>
                <a:latin typeface="Arial"/>
                <a:ea typeface="Arial"/>
                <a:cs typeface="Arial"/>
                <a:sym typeface="Arial"/>
                <a:hlinkClick r:id="rId5">
                  <a:extLst>
                    <a:ext uri="{A12FA001-AC4F-418D-AE19-62706E023703}">
                      <ahyp:hlinkClr xmlns:ahyp="http://schemas.microsoft.com/office/drawing/2018/hyperlinkcolor" val="tx"/>
                    </a:ext>
                  </a:extLst>
                </a:hlinkClick>
              </a:rPr>
              <a:t>(CC) Iowa Perkins V &amp; CTE Summary</a:t>
            </a:r>
            <a:endParaRPr sz="900" b="0" i="0" u="none" strike="noStrike" cap="none" dirty="0">
              <a:solidFill>
                <a:schemeClr val="accent1"/>
              </a:solidFill>
              <a:latin typeface="Arial"/>
              <a:ea typeface="Arial"/>
              <a:cs typeface="Arial"/>
              <a:sym typeface="Arial"/>
            </a:endParaRPr>
          </a:p>
          <a:p>
            <a:pPr marL="457200" marR="0" lvl="0" indent="-285750" algn="l" rtl="0">
              <a:lnSpc>
                <a:spcPct val="115000"/>
              </a:lnSpc>
              <a:spcBef>
                <a:spcPts val="0"/>
              </a:spcBef>
              <a:spcAft>
                <a:spcPts val="0"/>
              </a:spcAft>
              <a:buClr>
                <a:schemeClr val="accent1"/>
              </a:buClr>
              <a:buSzPts val="900"/>
              <a:buFont typeface="Arial"/>
              <a:buChar char="●"/>
            </a:pPr>
            <a:r>
              <a:rPr lang="en" sz="900" b="0" i="0" u="sng" strike="noStrike" cap="none" dirty="0">
                <a:solidFill>
                  <a:schemeClr val="accent1"/>
                </a:solidFill>
                <a:latin typeface="Arial"/>
                <a:ea typeface="Arial"/>
                <a:cs typeface="Arial"/>
                <a:sym typeface="Arial"/>
                <a:hlinkClick r:id="rId6">
                  <a:extLst>
                    <a:ext uri="{A12FA001-AC4F-418D-AE19-62706E023703}">
                      <ahyp:hlinkClr xmlns:ahyp="http://schemas.microsoft.com/office/drawing/2018/hyperlinkcolor" val="tx"/>
                    </a:ext>
                  </a:extLst>
                </a:hlinkClick>
              </a:rPr>
              <a:t>(CC) Community College Profiles</a:t>
            </a:r>
            <a:endParaRPr sz="900" b="0" i="0" u="none" strike="noStrike" cap="none" dirty="0">
              <a:solidFill>
                <a:schemeClr val="accent1"/>
              </a:solidFill>
              <a:latin typeface="Arial"/>
              <a:ea typeface="Arial"/>
              <a:cs typeface="Arial"/>
              <a:sym typeface="Arial"/>
            </a:endParaRPr>
          </a:p>
          <a:p>
            <a:pPr marL="457200" marR="0" lvl="0" indent="-285750" algn="l" rtl="0">
              <a:lnSpc>
                <a:spcPct val="115000"/>
              </a:lnSpc>
              <a:spcBef>
                <a:spcPts val="0"/>
              </a:spcBef>
              <a:spcAft>
                <a:spcPts val="0"/>
              </a:spcAft>
              <a:buClr>
                <a:schemeClr val="accent1"/>
              </a:buClr>
              <a:buSzPts val="900"/>
              <a:buFont typeface="Arial"/>
              <a:buChar char="●"/>
            </a:pPr>
            <a:r>
              <a:rPr lang="en" sz="900" b="0" i="0" u="sng" strike="noStrike" cap="none" dirty="0">
                <a:solidFill>
                  <a:schemeClr val="accent1"/>
                </a:solidFill>
                <a:latin typeface="Arial"/>
                <a:ea typeface="Arial"/>
                <a:cs typeface="Arial"/>
                <a:sym typeface="Arial"/>
                <a:hlinkClick r:id="rId7">
                  <a:extLst>
                    <a:ext uri="{A12FA001-AC4F-418D-AE19-62706E023703}">
                      <ahyp:hlinkClr xmlns:ahyp="http://schemas.microsoft.com/office/drawing/2018/hyperlinkcolor" val="tx"/>
                    </a:ext>
                  </a:extLst>
                </a:hlinkClick>
              </a:rPr>
              <a:t>(CC) Joint Enrollment</a:t>
            </a:r>
            <a:endParaRPr sz="900" b="0" i="0" u="none" strike="noStrike" cap="none" dirty="0">
              <a:solidFill>
                <a:schemeClr val="accent1"/>
              </a:solidFill>
              <a:latin typeface="Arial"/>
              <a:ea typeface="Arial"/>
              <a:cs typeface="Arial"/>
              <a:sym typeface="Arial"/>
            </a:endParaRPr>
          </a:p>
          <a:p>
            <a:pPr marL="457200" marR="0" lvl="0" indent="-285750" algn="l" rtl="0">
              <a:lnSpc>
                <a:spcPct val="115000"/>
              </a:lnSpc>
              <a:spcBef>
                <a:spcPts val="0"/>
              </a:spcBef>
              <a:spcAft>
                <a:spcPts val="0"/>
              </a:spcAft>
              <a:buClr>
                <a:schemeClr val="accent1"/>
              </a:buClr>
              <a:buSzPts val="900"/>
              <a:buFont typeface="Arial"/>
              <a:buChar char="●"/>
            </a:pPr>
            <a:r>
              <a:rPr lang="en" sz="900" b="0" i="0" u="sng" strike="noStrike" cap="none" dirty="0">
                <a:solidFill>
                  <a:schemeClr val="accent1"/>
                </a:solidFill>
                <a:latin typeface="Arial"/>
                <a:ea typeface="Arial"/>
                <a:cs typeface="Arial"/>
                <a:sym typeface="Arial"/>
                <a:hlinkClick r:id="rId8">
                  <a:extLst>
                    <a:ext uri="{A12FA001-AC4F-418D-AE19-62706E023703}">
                      <ahyp:hlinkClr xmlns:ahyp="http://schemas.microsoft.com/office/drawing/2018/hyperlinkcolor" val="tx"/>
                    </a:ext>
                  </a:extLst>
                </a:hlinkClick>
              </a:rPr>
              <a:t>(CC) Annual Credit &amp; Noncredit Enrollments</a:t>
            </a:r>
            <a:endParaRPr sz="900" b="0" i="0" u="none" strike="noStrike" cap="none" dirty="0">
              <a:solidFill>
                <a:schemeClr val="accent1"/>
              </a:solidFill>
              <a:latin typeface="Arial"/>
              <a:ea typeface="Arial"/>
              <a:cs typeface="Arial"/>
              <a:sym typeface="Arial"/>
            </a:endParaRPr>
          </a:p>
          <a:p>
            <a:pPr marL="457200" marR="0" lvl="0" indent="-285750" algn="l" rtl="0">
              <a:lnSpc>
                <a:spcPct val="115000"/>
              </a:lnSpc>
              <a:spcBef>
                <a:spcPts val="0"/>
              </a:spcBef>
              <a:spcAft>
                <a:spcPts val="0"/>
              </a:spcAft>
              <a:buClr>
                <a:schemeClr val="accent1"/>
              </a:buClr>
              <a:buSzPts val="900"/>
              <a:buFont typeface="Arial"/>
              <a:buChar char="●"/>
            </a:pPr>
            <a:r>
              <a:rPr lang="en" sz="900" b="0" i="0" u="sng" strike="noStrike" cap="none" dirty="0">
                <a:solidFill>
                  <a:schemeClr val="accent1"/>
                </a:solidFill>
                <a:latin typeface="Arial"/>
                <a:ea typeface="Arial"/>
                <a:cs typeface="Arial"/>
                <a:sym typeface="Arial"/>
                <a:hlinkClick r:id="rId9">
                  <a:extLst>
                    <a:ext uri="{A12FA001-AC4F-418D-AE19-62706E023703}">
                      <ahyp:hlinkClr xmlns:ahyp="http://schemas.microsoft.com/office/drawing/2018/hyperlinkcolor" val="tx"/>
                    </a:ext>
                  </a:extLst>
                </a:hlinkClick>
              </a:rPr>
              <a:t>(CC) Education Outcomes</a:t>
            </a:r>
            <a:endParaRPr sz="900" b="0" i="0" u="none" strike="noStrike" cap="none" dirty="0">
              <a:solidFill>
                <a:schemeClr val="accen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900" b="0" i="0" u="sng" strike="noStrike" cap="none" dirty="0">
                <a:solidFill>
                  <a:schemeClr val="accent1"/>
                </a:solidFill>
                <a:latin typeface="Arial"/>
                <a:ea typeface="Arial"/>
                <a:cs typeface="Arial"/>
                <a:sym typeface="Arial"/>
                <a:hlinkClick r:id="rId10">
                  <a:extLst>
                    <a:ext uri="{A12FA001-AC4F-418D-AE19-62706E023703}">
                      <ahyp:hlinkClr xmlns:ahyp="http://schemas.microsoft.com/office/drawing/2018/hyperlinkcolor" val="tx"/>
                    </a:ext>
                  </a:extLst>
                </a:hlinkClick>
              </a:rPr>
              <a:t>(CC) Iowa Online Condition of Community Colleges Reports</a:t>
            </a:r>
            <a:endParaRPr sz="900" b="0" i="0" u="none" strike="noStrike" cap="none" dirty="0">
              <a:solidFill>
                <a:schemeClr val="accent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900" b="0" i="0" u="none" strike="noStrike" cap="none" dirty="0">
                <a:solidFill>
                  <a:schemeClr val="dk1"/>
                </a:solidFill>
                <a:latin typeface="Arial"/>
                <a:ea typeface="Arial"/>
                <a:cs typeface="Arial"/>
                <a:sym typeface="Arial"/>
              </a:rPr>
              <a:t>Workbook is a “one-stop-shop” containing all Perkins V reported data by CC from AY2023-2024, Perkins CAR 2024, approved March 2025. </a:t>
            </a:r>
            <a:endParaRPr sz="9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000"/>
              <a:buFont typeface="Arial"/>
              <a:buNone/>
            </a:pPr>
            <a:r>
              <a:rPr lang="en" sz="900" b="0" i="0" u="sng" strike="noStrike" cap="none" dirty="0">
                <a:solidFill>
                  <a:schemeClr val="accent1"/>
                </a:solidFill>
                <a:latin typeface="Arial"/>
                <a:ea typeface="Arial"/>
                <a:cs typeface="Arial"/>
                <a:sym typeface="Arial"/>
                <a:hlinkClick r:id="rId11">
                  <a:extLst>
                    <a:ext uri="{A12FA001-AC4F-418D-AE19-62706E023703}">
                      <ahyp:hlinkClr xmlns:ahyp="http://schemas.microsoft.com/office/drawing/2018/hyperlinkcolor" val="tx"/>
                    </a:ext>
                  </a:extLst>
                </a:hlinkClick>
              </a:rPr>
              <a:t>#_CC_2324_CC_PERKINS_CLNA_ELEMENT_1</a:t>
            </a:r>
            <a:endParaRPr sz="900" b="0" i="0" u="none" strike="noStrike" cap="none" dirty="0">
              <a:solidFill>
                <a:schemeClr val="accent1"/>
              </a:solidFill>
              <a:latin typeface="Arial"/>
              <a:ea typeface="Arial"/>
              <a:cs typeface="Arial"/>
              <a:sym typeface="Arial"/>
            </a:endParaRPr>
          </a:p>
        </p:txBody>
      </p:sp>
      <p:pic>
        <p:nvPicPr>
          <p:cNvPr id="124" name="Google Shape;124;p12" descr="screenshot example of a district file showing how to click file, then download to excel"/>
          <p:cNvPicPr preferRelativeResize="0"/>
          <p:nvPr/>
        </p:nvPicPr>
        <p:blipFill rotWithShape="1">
          <a:blip r:embed="rId12">
            <a:alphaModFix/>
          </a:blip>
          <a:srcRect t="1912"/>
          <a:stretch/>
        </p:blipFill>
        <p:spPr>
          <a:xfrm>
            <a:off x="5193650" y="743950"/>
            <a:ext cx="3478875" cy="4203425"/>
          </a:xfrm>
          <a:prstGeom prst="rect">
            <a:avLst/>
          </a:prstGeom>
          <a:noFill/>
          <a:ln w="9525" cap="flat" cmpd="sng">
            <a:solidFill>
              <a:schemeClr val="dk2"/>
            </a:solidFill>
            <a:prstDash val="solid"/>
            <a:round/>
            <a:headEnd type="none" w="sm" len="sm"/>
            <a:tailEnd type="none" w="sm" len="sm"/>
          </a:ln>
        </p:spPr>
      </p:pic>
      <p:sp>
        <p:nvSpPr>
          <p:cNvPr id="125" name="Google Shape;125;p12" descr="this is decorative"/>
          <p:cNvSpPr/>
          <p:nvPr/>
        </p:nvSpPr>
        <p:spPr>
          <a:xfrm>
            <a:off x="7186750" y="2374275"/>
            <a:ext cx="1416000" cy="198600"/>
          </a:xfrm>
          <a:prstGeom prst="rect">
            <a:avLst/>
          </a:prstGeom>
          <a:noFill/>
          <a:ln w="952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3"/>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dirty="0"/>
              <a:t>Element 3: Labor Market Alignment Making Your Case</a:t>
            </a:r>
            <a:endParaRPr dirty="0"/>
          </a:p>
        </p:txBody>
      </p:sp>
      <p:sp>
        <p:nvSpPr>
          <p:cNvPr id="131" name="Google Shape;131;p13"/>
          <p:cNvSpPr txBox="1"/>
          <p:nvPr/>
        </p:nvSpPr>
        <p:spPr>
          <a:xfrm>
            <a:off x="265204" y="2094750"/>
            <a:ext cx="8509500" cy="26568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SzPts val="1400"/>
              <a:buFont typeface="Arial"/>
              <a:buAutoNum type="arabicPeriod"/>
            </a:pPr>
            <a:r>
              <a:rPr lang="en" b="1" i="0" u="none" strike="noStrike" cap="none" dirty="0">
                <a:solidFill>
                  <a:srgbClr val="000000"/>
                </a:solidFill>
                <a:latin typeface="Arial"/>
                <a:ea typeface="Arial"/>
                <a:cs typeface="Arial"/>
                <a:sym typeface="Arial"/>
              </a:rPr>
              <a:t>Review</a:t>
            </a:r>
            <a:r>
              <a:rPr lang="en" b="0" i="0" u="none" strike="noStrike" cap="none" dirty="0">
                <a:solidFill>
                  <a:srgbClr val="000000"/>
                </a:solidFill>
                <a:latin typeface="Arial"/>
                <a:ea typeface="Arial"/>
                <a:cs typeface="Arial"/>
                <a:sym typeface="Arial"/>
              </a:rPr>
              <a:t> your school district’s or community college’s CTE programs.</a:t>
            </a:r>
            <a:endParaRPr b="0" i="0" u="none" strike="noStrike" cap="none" dirty="0">
              <a:solidFill>
                <a:srgbClr val="000000"/>
              </a:solidFill>
              <a:latin typeface="Arial"/>
              <a:ea typeface="Arial"/>
              <a:cs typeface="Arial"/>
              <a:sym typeface="Arial"/>
            </a:endParaRPr>
          </a:p>
          <a:p>
            <a:pPr marL="914400" lvl="1" indent="-317500" algn="l" rtl="0">
              <a:lnSpc>
                <a:spcPct val="115000"/>
              </a:lnSpc>
              <a:spcBef>
                <a:spcPts val="0"/>
              </a:spcBef>
              <a:spcAft>
                <a:spcPts val="0"/>
              </a:spcAft>
              <a:buSzPts val="1400"/>
              <a:buAutoNum type="alphaLcPeriod"/>
            </a:pPr>
            <a:r>
              <a:rPr lang="en" u="sng" dirty="0">
                <a:solidFill>
                  <a:schemeClr val="accent1"/>
                </a:solidFill>
                <a:highlight>
                  <a:schemeClr val="lt1"/>
                </a:highlight>
              </a:rPr>
              <a:t>23-24 DIST-PROGRAMS-COURSES File</a:t>
            </a:r>
            <a:endParaRPr u="sng" dirty="0">
              <a:solidFill>
                <a:schemeClr val="accent1"/>
              </a:solidFill>
              <a:highlight>
                <a:schemeClr val="lt1"/>
              </a:highlight>
            </a:endParaRPr>
          </a:p>
          <a:p>
            <a:pPr marL="914400" lvl="1" indent="-317500" algn="l" rtl="0">
              <a:spcBef>
                <a:spcPts val="0"/>
              </a:spcBef>
              <a:spcAft>
                <a:spcPts val="0"/>
              </a:spcAft>
              <a:buClr>
                <a:schemeClr val="accent1"/>
              </a:buClr>
              <a:buSzPts val="1400"/>
              <a:buAutoNum type="alphaLcPeriod"/>
            </a:pPr>
            <a:r>
              <a:rPr lang="en" dirty="0">
                <a:solidFill>
                  <a:schemeClr val="dk1"/>
                </a:solidFill>
                <a:highlight>
                  <a:schemeClr val="lt1"/>
                </a:highlight>
              </a:rPr>
              <a:t>Cooking and Culinary Arts (one of five CTE programs)</a:t>
            </a:r>
            <a:endParaRPr dirty="0">
              <a:solidFill>
                <a:schemeClr val="dk1"/>
              </a:solidFill>
              <a:highlight>
                <a:schemeClr val="lt1"/>
              </a:highlight>
            </a:endParaRPr>
          </a:p>
          <a:p>
            <a:pPr marL="0" lvl="0" indent="0" algn="l" rtl="0">
              <a:lnSpc>
                <a:spcPct val="115000"/>
              </a:lnSpc>
              <a:spcBef>
                <a:spcPts val="0"/>
              </a:spcBef>
              <a:spcAft>
                <a:spcPts val="0"/>
              </a:spcAft>
              <a:buNone/>
            </a:pPr>
            <a:endParaRPr u="sng" dirty="0">
              <a:solidFill>
                <a:schemeClr val="accent1"/>
              </a:solidFill>
              <a:highlight>
                <a:schemeClr val="lt1"/>
              </a:highlight>
            </a:endParaRPr>
          </a:p>
          <a:p>
            <a:pPr marL="457200" marR="0" lvl="0" indent="-317500" algn="l" rtl="0">
              <a:lnSpc>
                <a:spcPct val="150000"/>
              </a:lnSpc>
              <a:spcBef>
                <a:spcPts val="0"/>
              </a:spcBef>
              <a:spcAft>
                <a:spcPts val="0"/>
              </a:spcAft>
              <a:buSzPts val="1400"/>
              <a:buFont typeface="Arial"/>
              <a:buAutoNum type="arabicPeriod"/>
            </a:pPr>
            <a:r>
              <a:rPr lang="en" b="1" dirty="0">
                <a:highlight>
                  <a:schemeClr val="lt1"/>
                </a:highlight>
              </a:rPr>
              <a:t>Compile</a:t>
            </a:r>
            <a:r>
              <a:rPr lang="en" dirty="0">
                <a:highlight>
                  <a:schemeClr val="lt1"/>
                </a:highlight>
              </a:rPr>
              <a:t> current local course titles.</a:t>
            </a:r>
            <a:endParaRPr dirty="0">
              <a:highlight>
                <a:schemeClr val="lt1"/>
              </a:highlight>
            </a:endParaRPr>
          </a:p>
          <a:p>
            <a:pPr marL="914400" lvl="1" indent="-317500" algn="l" rtl="0">
              <a:lnSpc>
                <a:spcPct val="115000"/>
              </a:lnSpc>
              <a:spcBef>
                <a:spcPts val="0"/>
              </a:spcBef>
              <a:spcAft>
                <a:spcPts val="0"/>
              </a:spcAft>
              <a:buClr>
                <a:schemeClr val="dk1"/>
              </a:buClr>
              <a:buSzPts val="1400"/>
              <a:buAutoNum type="alphaLcPeriod"/>
            </a:pPr>
            <a:r>
              <a:rPr lang="en" u="sng" dirty="0">
                <a:solidFill>
                  <a:schemeClr val="accent1"/>
                </a:solidFill>
                <a:highlight>
                  <a:schemeClr val="lt1"/>
                </a:highlight>
              </a:rPr>
              <a:t>Column J “Local Course Titles</a:t>
            </a:r>
            <a:endParaRPr u="sng" dirty="0">
              <a:solidFill>
                <a:schemeClr val="accent1"/>
              </a:solidFill>
              <a:highlight>
                <a:schemeClr val="lt1"/>
              </a:highlight>
            </a:endParaRPr>
          </a:p>
          <a:p>
            <a:pPr marL="1371600" lvl="2" indent="-317500" algn="l" rtl="0">
              <a:lnSpc>
                <a:spcPct val="115000"/>
              </a:lnSpc>
              <a:spcBef>
                <a:spcPts val="0"/>
              </a:spcBef>
              <a:spcAft>
                <a:spcPts val="0"/>
              </a:spcAft>
              <a:buClr>
                <a:schemeClr val="accent1"/>
              </a:buClr>
              <a:buSzPts val="1400"/>
              <a:buAutoNum type="romanLcPeriod"/>
            </a:pPr>
            <a:r>
              <a:rPr lang="en" dirty="0"/>
              <a:t>Bake Shop I &amp; II</a:t>
            </a:r>
            <a:endParaRPr dirty="0"/>
          </a:p>
          <a:p>
            <a:pPr marL="1371600" lvl="2" indent="-317500" algn="l" rtl="0">
              <a:lnSpc>
                <a:spcPct val="115000"/>
              </a:lnSpc>
              <a:spcBef>
                <a:spcPts val="0"/>
              </a:spcBef>
              <a:spcAft>
                <a:spcPts val="0"/>
              </a:spcAft>
              <a:buSzPts val="1400"/>
              <a:buAutoNum type="romanLcPeriod"/>
            </a:pPr>
            <a:r>
              <a:rPr lang="en" dirty="0"/>
              <a:t>Iron Chef</a:t>
            </a:r>
            <a:endParaRPr dirty="0"/>
          </a:p>
          <a:p>
            <a:pPr marL="1371600" lvl="2" indent="-317500" algn="l" rtl="0">
              <a:lnSpc>
                <a:spcPct val="115000"/>
              </a:lnSpc>
              <a:spcBef>
                <a:spcPts val="0"/>
              </a:spcBef>
              <a:spcAft>
                <a:spcPts val="0"/>
              </a:spcAft>
              <a:buSzPts val="1400"/>
              <a:buAutoNum type="romanLcPeriod"/>
            </a:pPr>
            <a:r>
              <a:rPr lang="en" dirty="0"/>
              <a:t>Nutrition I &amp; II</a:t>
            </a:r>
            <a:endParaRPr dirty="0"/>
          </a:p>
          <a:p>
            <a:pPr marL="1371600" lvl="2" indent="-317500" algn="l" rtl="0">
              <a:lnSpc>
                <a:spcPct val="115000"/>
              </a:lnSpc>
              <a:spcBef>
                <a:spcPts val="0"/>
              </a:spcBef>
              <a:spcAft>
                <a:spcPts val="0"/>
              </a:spcAft>
              <a:buSzPts val="1400"/>
              <a:buAutoNum type="romanLcPeriod"/>
            </a:pPr>
            <a:r>
              <a:rPr lang="en" dirty="0"/>
              <a:t>Restaurant Management I &amp; II</a:t>
            </a:r>
            <a:endParaRPr dirty="0"/>
          </a:p>
        </p:txBody>
      </p:sp>
      <p:sp>
        <p:nvSpPr>
          <p:cNvPr id="132" name="Google Shape;132;p13"/>
          <p:cNvSpPr txBox="1"/>
          <p:nvPr/>
        </p:nvSpPr>
        <p:spPr>
          <a:xfrm>
            <a:off x="372450" y="984300"/>
            <a:ext cx="3037200" cy="969600"/>
          </a:xfrm>
          <a:prstGeom prst="rect">
            <a:avLst/>
          </a:prstGeom>
          <a:noFill/>
          <a:ln>
            <a:noFill/>
          </a:ln>
        </p:spPr>
        <p:txBody>
          <a:bodyPr spcFirstLastPara="1" wrap="square" lIns="91425" tIns="45700" rIns="91425" bIns="45700" anchor="t" anchorCtr="0">
            <a:spAutoFit/>
          </a:bodyPr>
          <a:lstStyle/>
          <a:p>
            <a:pPr marL="0" marR="0" lvl="1" indent="0" algn="l" rtl="0">
              <a:lnSpc>
                <a:spcPct val="100000"/>
              </a:lnSpc>
              <a:spcBef>
                <a:spcPts val="0"/>
              </a:spcBef>
              <a:spcAft>
                <a:spcPts val="0"/>
              </a:spcAft>
              <a:buNone/>
            </a:pPr>
            <a:r>
              <a:rPr lang="en" sz="1500"/>
              <a:t>Cooking and Culinary Arts</a:t>
            </a:r>
            <a:endParaRPr sz="1500"/>
          </a:p>
          <a:p>
            <a:pPr marL="457200" marR="0" lvl="0" indent="-317500" algn="l" rtl="0">
              <a:lnSpc>
                <a:spcPct val="100000"/>
              </a:lnSpc>
              <a:spcBef>
                <a:spcPts val="0"/>
              </a:spcBef>
              <a:spcAft>
                <a:spcPts val="0"/>
              </a:spcAft>
              <a:buSzPts val="1400"/>
              <a:buChar char="●"/>
            </a:pPr>
            <a:r>
              <a:rPr lang="en"/>
              <a:t>68 Enrolled</a:t>
            </a:r>
            <a:endParaRPr/>
          </a:p>
          <a:p>
            <a:pPr marL="457200" marR="0" lvl="0" indent="-317500" algn="l" rtl="0">
              <a:lnSpc>
                <a:spcPct val="100000"/>
              </a:lnSpc>
              <a:spcBef>
                <a:spcPts val="0"/>
              </a:spcBef>
              <a:spcAft>
                <a:spcPts val="0"/>
              </a:spcAft>
              <a:buSzPts val="1400"/>
              <a:buChar char="●"/>
            </a:pPr>
            <a:r>
              <a:rPr lang="en"/>
              <a:t>22 Retained (Concentrators)</a:t>
            </a:r>
            <a:endParaRPr/>
          </a:p>
          <a:p>
            <a:pPr marL="457200" marR="0" lvl="0" indent="-317500" algn="l" rtl="0">
              <a:lnSpc>
                <a:spcPct val="100000"/>
              </a:lnSpc>
              <a:spcBef>
                <a:spcPts val="0"/>
              </a:spcBef>
              <a:spcAft>
                <a:spcPts val="0"/>
              </a:spcAft>
              <a:buSzPts val="1400"/>
              <a:buChar char="●"/>
            </a:pPr>
            <a:r>
              <a:rPr lang="en"/>
              <a:t>32% Retention Rate</a:t>
            </a:r>
            <a:endParaRPr/>
          </a:p>
        </p:txBody>
      </p:sp>
      <p:sp>
        <p:nvSpPr>
          <p:cNvPr id="133" name="Google Shape;133;p13"/>
          <p:cNvSpPr txBox="1"/>
          <p:nvPr/>
        </p:nvSpPr>
        <p:spPr>
          <a:xfrm>
            <a:off x="372450" y="553200"/>
            <a:ext cx="8295000" cy="431100"/>
          </a:xfrm>
          <a:prstGeom prst="rect">
            <a:avLst/>
          </a:prstGeom>
          <a:noFill/>
          <a:ln>
            <a:noFill/>
          </a:ln>
        </p:spPr>
        <p:txBody>
          <a:bodyPr spcFirstLastPara="1" wrap="square" lIns="91425" tIns="91425" rIns="91425" bIns="91425" anchor="t" anchorCtr="0">
            <a:spAutoFit/>
          </a:bodyPr>
          <a:lstStyle/>
          <a:p>
            <a:pPr marL="0" lvl="1" indent="0" algn="ctr" rtl="0">
              <a:spcBef>
                <a:spcPts val="0"/>
              </a:spcBef>
              <a:spcAft>
                <a:spcPts val="0"/>
              </a:spcAft>
              <a:buNone/>
            </a:pPr>
            <a:r>
              <a:rPr lang="en" sz="1600">
                <a:solidFill>
                  <a:schemeClr val="dk1"/>
                </a:solidFill>
              </a:rPr>
              <a:t>Prepare to </a:t>
            </a:r>
            <a:r>
              <a:rPr lang="en" sz="1600" b="1">
                <a:solidFill>
                  <a:schemeClr val="dk1"/>
                </a:solidFill>
              </a:rPr>
              <a:t>make your </a:t>
            </a:r>
            <a:r>
              <a:rPr lang="en" sz="1600">
                <a:solidFill>
                  <a:schemeClr val="dk1"/>
                </a:solidFill>
              </a:rPr>
              <a:t>case for FY 2027 and 2028 Perkins purchases</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bcd765a65d_0_24"/>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dirty="0"/>
              <a:t>Element 3: Review Career Explorer</a:t>
            </a:r>
            <a:endParaRPr dirty="0"/>
          </a:p>
        </p:txBody>
      </p:sp>
      <p:sp>
        <p:nvSpPr>
          <p:cNvPr id="139" name="Google Shape;139;g3bcd765a65d_0_24"/>
          <p:cNvSpPr txBox="1"/>
          <p:nvPr/>
        </p:nvSpPr>
        <p:spPr>
          <a:xfrm>
            <a:off x="135354" y="601225"/>
            <a:ext cx="8509500" cy="20319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SzPts val="1400"/>
              <a:buFont typeface="Arial"/>
              <a:buAutoNum type="arabicPeriod"/>
            </a:pPr>
            <a:r>
              <a:rPr lang="en" dirty="0"/>
              <a:t>Use Iowa Workforce Development </a:t>
            </a:r>
            <a:r>
              <a:rPr lang="en" u="sng" dirty="0">
                <a:solidFill>
                  <a:schemeClr val="hlink"/>
                </a:solidFill>
                <a:hlinkClick r:id="rId3"/>
              </a:rPr>
              <a:t>Iowa’s Career Explorer</a:t>
            </a:r>
            <a:r>
              <a:rPr lang="en" dirty="0"/>
              <a:t>, </a:t>
            </a:r>
            <a:r>
              <a:rPr lang="en" u="sng" dirty="0">
                <a:solidFill>
                  <a:schemeClr val="hlink"/>
                </a:solidFill>
                <a:hlinkClick r:id="rId4"/>
              </a:rPr>
              <a:t>Occupational Projections</a:t>
            </a:r>
            <a:r>
              <a:rPr lang="en" dirty="0"/>
              <a:t>, and *AI resources for New and Emerging careers in </a:t>
            </a:r>
            <a:r>
              <a:rPr lang="en" b="1" dirty="0"/>
              <a:t>Culinary</a:t>
            </a:r>
            <a:r>
              <a:rPr lang="en" dirty="0"/>
              <a:t>.</a:t>
            </a:r>
            <a:r>
              <a:rPr lang="en" u="sng" dirty="0">
                <a:solidFill>
                  <a:schemeClr val="hlink"/>
                </a:solidFill>
                <a:hlinkClick r:id="rId3"/>
              </a:rPr>
              <a:t>Iowa’s Career Explorer</a:t>
            </a:r>
            <a:r>
              <a:rPr lang="en" dirty="0">
                <a:solidFill>
                  <a:srgbClr val="0000FF"/>
                </a:solidFill>
              </a:rPr>
              <a:t> (Use State of Iowa)</a:t>
            </a:r>
            <a:endParaRPr dirty="0">
              <a:solidFill>
                <a:srgbClr val="0000FF"/>
              </a:solidFill>
            </a:endParaRPr>
          </a:p>
          <a:p>
            <a:pPr marL="0" lvl="0" indent="0" algn="l" rtl="0">
              <a:lnSpc>
                <a:spcPct val="125000"/>
              </a:lnSpc>
              <a:spcBef>
                <a:spcPts val="0"/>
              </a:spcBef>
              <a:spcAft>
                <a:spcPts val="0"/>
              </a:spcAft>
              <a:buNone/>
            </a:pPr>
            <a:endParaRPr dirty="0">
              <a:solidFill>
                <a:srgbClr val="0000FF"/>
              </a:solidFill>
            </a:endParaRPr>
          </a:p>
          <a:p>
            <a:pPr marL="0" lvl="0" indent="0" algn="l" rtl="0">
              <a:lnSpc>
                <a:spcPct val="125000"/>
              </a:lnSpc>
              <a:spcBef>
                <a:spcPts val="0"/>
              </a:spcBef>
              <a:spcAft>
                <a:spcPts val="0"/>
              </a:spcAft>
              <a:buNone/>
            </a:pPr>
            <a:endParaRPr dirty="0">
              <a:solidFill>
                <a:srgbClr val="0000FF"/>
              </a:solidFill>
            </a:endParaRPr>
          </a:p>
          <a:p>
            <a:pPr marL="0" lvl="0" indent="0" algn="l" rtl="0">
              <a:lnSpc>
                <a:spcPct val="125000"/>
              </a:lnSpc>
              <a:spcBef>
                <a:spcPts val="0"/>
              </a:spcBef>
              <a:spcAft>
                <a:spcPts val="0"/>
              </a:spcAft>
              <a:buNone/>
            </a:pPr>
            <a:endParaRPr dirty="0">
              <a:solidFill>
                <a:srgbClr val="0000FF"/>
              </a:solidFill>
            </a:endParaRPr>
          </a:p>
          <a:p>
            <a:pPr marL="0" lvl="0" indent="0" algn="l" rtl="0">
              <a:lnSpc>
                <a:spcPct val="125000"/>
              </a:lnSpc>
              <a:spcBef>
                <a:spcPts val="0"/>
              </a:spcBef>
              <a:spcAft>
                <a:spcPts val="0"/>
              </a:spcAft>
              <a:buNone/>
            </a:pPr>
            <a:endParaRPr dirty="0">
              <a:solidFill>
                <a:srgbClr val="0000FF"/>
              </a:solidFill>
            </a:endParaRPr>
          </a:p>
          <a:p>
            <a:pPr marL="457200" marR="0" lvl="0" indent="0" algn="l" rtl="0">
              <a:lnSpc>
                <a:spcPct val="150000"/>
              </a:lnSpc>
              <a:spcBef>
                <a:spcPts val="0"/>
              </a:spcBef>
              <a:spcAft>
                <a:spcPts val="0"/>
              </a:spcAft>
              <a:buNone/>
            </a:pPr>
            <a:endParaRPr dirty="0"/>
          </a:p>
        </p:txBody>
      </p:sp>
      <p:pic>
        <p:nvPicPr>
          <p:cNvPr id="140" name="Google Shape;140;g3bcd765a65d_0_24" descr="This screenshot example is of picks from the Iowa career explorer Iowa workforce development webpage showing chef &amp; headcook and &quot;state of iowa&quot; for change your area."/>
          <p:cNvPicPr preferRelativeResize="0"/>
          <p:nvPr/>
        </p:nvPicPr>
        <p:blipFill rotWithShape="1">
          <a:blip r:embed="rId5">
            <a:alphaModFix/>
          </a:blip>
          <a:srcRect/>
          <a:stretch/>
        </p:blipFill>
        <p:spPr>
          <a:xfrm>
            <a:off x="254400" y="1249700"/>
            <a:ext cx="8804926" cy="880500"/>
          </a:xfrm>
          <a:prstGeom prst="rect">
            <a:avLst/>
          </a:prstGeom>
          <a:noFill/>
          <a:ln w="9525" cap="flat" cmpd="sng">
            <a:solidFill>
              <a:srgbClr val="000000"/>
            </a:solidFill>
            <a:prstDash val="solid"/>
            <a:round/>
            <a:headEnd type="none" w="sm" len="sm"/>
            <a:tailEnd type="none" w="sm" len="sm"/>
          </a:ln>
        </p:spPr>
      </p:pic>
      <p:pic>
        <p:nvPicPr>
          <p:cNvPr id="141" name="Google Shape;141;g3bcd765a65d_0_24" descr="this is a screenshot example of estimate annual salary and hourly wages for chef &amp; head cook example for state of iowa"/>
          <p:cNvPicPr preferRelativeResize="0"/>
          <p:nvPr/>
        </p:nvPicPr>
        <p:blipFill rotWithShape="1">
          <a:blip r:embed="rId6">
            <a:alphaModFix/>
          </a:blip>
          <a:srcRect/>
          <a:stretch/>
        </p:blipFill>
        <p:spPr>
          <a:xfrm>
            <a:off x="135350" y="2297675"/>
            <a:ext cx="2823199" cy="2539676"/>
          </a:xfrm>
          <a:prstGeom prst="rect">
            <a:avLst/>
          </a:prstGeom>
          <a:noFill/>
          <a:ln>
            <a:noFill/>
          </a:ln>
        </p:spPr>
      </p:pic>
      <p:pic>
        <p:nvPicPr>
          <p:cNvPr id="142" name="Google Shape;142;g3bcd765a65d_0_24" descr="this is a screenshot example of estimated annual job growth for chef &amp; head cook example for state of iowa"/>
          <p:cNvPicPr preferRelativeResize="0"/>
          <p:nvPr/>
        </p:nvPicPr>
        <p:blipFill rotWithShape="1">
          <a:blip r:embed="rId7">
            <a:alphaModFix/>
          </a:blip>
          <a:srcRect/>
          <a:stretch/>
        </p:blipFill>
        <p:spPr>
          <a:xfrm>
            <a:off x="3056872" y="2249153"/>
            <a:ext cx="3349825" cy="1150445"/>
          </a:xfrm>
          <a:prstGeom prst="rect">
            <a:avLst/>
          </a:prstGeom>
          <a:noFill/>
          <a:ln>
            <a:noFill/>
          </a:ln>
        </p:spPr>
      </p:pic>
      <p:sp>
        <p:nvSpPr>
          <p:cNvPr id="143" name="Google Shape;143;g3bcd765a65d_0_24"/>
          <p:cNvSpPr txBox="1"/>
          <p:nvPr/>
        </p:nvSpPr>
        <p:spPr>
          <a:xfrm>
            <a:off x="6406700" y="2249150"/>
            <a:ext cx="2444700" cy="1800900"/>
          </a:xfrm>
          <a:prstGeom prst="rect">
            <a:avLst/>
          </a:prstGeom>
          <a:noFill/>
          <a:ln>
            <a:noFill/>
          </a:ln>
        </p:spPr>
        <p:txBody>
          <a:bodyPr spcFirstLastPara="1" wrap="square" lIns="91425" tIns="91425" rIns="91425" bIns="91425" anchor="t" anchorCtr="0">
            <a:spAutoFit/>
          </a:bodyPr>
          <a:lstStyle/>
          <a:p>
            <a:pPr marL="152400" lvl="0" indent="0" algn="l" rtl="0">
              <a:spcBef>
                <a:spcPts val="0"/>
              </a:spcBef>
              <a:spcAft>
                <a:spcPts val="0"/>
              </a:spcAft>
              <a:buNone/>
            </a:pPr>
            <a:r>
              <a:rPr lang="en" sz="1500" i="1" dirty="0">
                <a:solidFill>
                  <a:schemeClr val="dk1"/>
                </a:solidFill>
              </a:rPr>
              <a:t>*Standard Occupational Titles updated every five years. Next release: Public input began in 2024, release year, 2027 for 2028, </a:t>
            </a:r>
            <a:r>
              <a:rPr lang="en" sz="1500" i="1" u="sng" dirty="0">
                <a:solidFill>
                  <a:schemeClr val="hlink"/>
                </a:solidFill>
                <a:hlinkClick r:id="rId8"/>
              </a:rPr>
              <a:t>BLS</a:t>
            </a:r>
            <a:r>
              <a:rPr lang="en" sz="1500" i="1" dirty="0">
                <a:solidFill>
                  <a:schemeClr val="dk1"/>
                </a:solidFill>
              </a:rPr>
              <a:t>, Robust versus Recent</a:t>
            </a:r>
            <a:endParaRPr sz="1500" i="1"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bcd765a65d_0_49"/>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a:t>Element 3: Occupational Projections</a:t>
            </a:r>
            <a:endParaRPr/>
          </a:p>
        </p:txBody>
      </p:sp>
      <p:sp>
        <p:nvSpPr>
          <p:cNvPr id="149" name="Google Shape;149;g3bcd765a65d_0_49"/>
          <p:cNvSpPr txBox="1"/>
          <p:nvPr/>
        </p:nvSpPr>
        <p:spPr>
          <a:xfrm>
            <a:off x="0" y="627675"/>
            <a:ext cx="88665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Iowa Workforce Development </a:t>
            </a:r>
            <a:r>
              <a:rPr lang="en" sz="1400" b="0"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Occupational Projections</a:t>
            </a:r>
            <a:r>
              <a:rPr lang="en" sz="1400" b="0" i="0" u="none" strike="noStrike" cap="none">
                <a:solidFill>
                  <a:srgbClr val="000000"/>
                </a:solidFill>
                <a:latin typeface="Arial"/>
                <a:ea typeface="Arial"/>
                <a:cs typeface="Arial"/>
                <a:sym typeface="Arial"/>
              </a:rPr>
              <a:t> Data Visualizations Tool - Culinary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a:p>
        </p:txBody>
      </p:sp>
      <p:pic>
        <p:nvPicPr>
          <p:cNvPr id="150" name="Google Shape;150;g3bcd765a65d_0_49" descr="This is a screenshot of a map of Iowa's local workforce development areas courtesy of Iowa workforce development (IWD)."/>
          <p:cNvPicPr preferRelativeResize="0"/>
          <p:nvPr/>
        </p:nvPicPr>
        <p:blipFill rotWithShape="1">
          <a:blip r:embed="rId4">
            <a:alphaModFix/>
          </a:blip>
          <a:srcRect/>
          <a:stretch/>
        </p:blipFill>
        <p:spPr>
          <a:xfrm>
            <a:off x="1520601" y="1016901"/>
            <a:ext cx="6102800" cy="39436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3bcd765a65d_0_55"/>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ts val="2500"/>
              <a:buNone/>
            </a:pPr>
            <a:r>
              <a:rPr lang="en" dirty="0"/>
              <a:t>Element 3: Labor Market Alignment Occupational Projections</a:t>
            </a:r>
            <a:endParaRPr dirty="0"/>
          </a:p>
        </p:txBody>
      </p:sp>
      <p:sp>
        <p:nvSpPr>
          <p:cNvPr id="156" name="Google Shape;156;g3bcd765a65d_0_55"/>
          <p:cNvSpPr txBox="1"/>
          <p:nvPr/>
        </p:nvSpPr>
        <p:spPr>
          <a:xfrm>
            <a:off x="891153" y="627682"/>
            <a:ext cx="64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Iowa Workforce Development </a:t>
            </a:r>
            <a:r>
              <a:rPr lang="en" sz="1400" b="0" i="0" u="sng" strike="noStrike" cap="none" dirty="0">
                <a:solidFill>
                  <a:schemeClr val="hlink"/>
                </a:solidFill>
                <a:latin typeface="Arial"/>
                <a:ea typeface="Arial"/>
                <a:cs typeface="Arial"/>
                <a:sym typeface="Arial"/>
                <a:hlinkClick r:id="rId3"/>
              </a:rPr>
              <a:t>Occupational Projections</a:t>
            </a:r>
            <a:r>
              <a:rPr lang="en" sz="1400" b="0" i="0" u="none" strike="noStrike" cap="none" dirty="0">
                <a:solidFill>
                  <a:srgbClr val="000000"/>
                </a:solidFill>
                <a:latin typeface="Arial"/>
                <a:ea typeface="Arial"/>
                <a:cs typeface="Arial"/>
                <a:sym typeface="Arial"/>
              </a:rPr>
              <a:t> Culinary </a:t>
            </a:r>
            <a:r>
              <a:rPr lang="en" dirty="0"/>
              <a:t>by Region</a:t>
            </a:r>
            <a:endParaRPr dirty="0"/>
          </a:p>
        </p:txBody>
      </p:sp>
      <p:sp>
        <p:nvSpPr>
          <p:cNvPr id="157" name="Google Shape;157;g3bcd765a65d_0_55"/>
          <p:cNvSpPr txBox="1"/>
          <p:nvPr/>
        </p:nvSpPr>
        <p:spPr>
          <a:xfrm>
            <a:off x="2286000" y="2117379"/>
            <a:ext cx="45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onetonline</a:t>
            </a:r>
            <a:endParaRPr sz="1400" b="0" i="0" u="none" strike="noStrike" cap="none">
              <a:solidFill>
                <a:srgbClr val="000000"/>
              </a:solidFill>
              <a:latin typeface="Arial"/>
              <a:ea typeface="Arial"/>
              <a:cs typeface="Arial"/>
              <a:sym typeface="Arial"/>
            </a:endParaRPr>
          </a:p>
        </p:txBody>
      </p:sp>
      <p:pic>
        <p:nvPicPr>
          <p:cNvPr id="158" name="Google Shape;158;g3bcd765a65d_0_55" descr="This is a screenshot from the Iowa workforce development website: Data Visualization: Occupational Projections."/>
          <p:cNvPicPr preferRelativeResize="0"/>
          <p:nvPr/>
        </p:nvPicPr>
        <p:blipFill rotWithShape="1">
          <a:blip r:embed="rId5">
            <a:alphaModFix/>
          </a:blip>
          <a:srcRect/>
          <a:stretch/>
        </p:blipFill>
        <p:spPr>
          <a:xfrm>
            <a:off x="1279487" y="981900"/>
            <a:ext cx="5487525" cy="4078426"/>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3bcd765a65d_0_62"/>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ts val="2500"/>
              <a:buNone/>
            </a:pPr>
            <a:r>
              <a:rPr lang="en" dirty="0"/>
              <a:t>Element 3: Labor Market Alignment Occupational Projetions</a:t>
            </a:r>
            <a:endParaRPr dirty="0"/>
          </a:p>
        </p:txBody>
      </p:sp>
      <p:sp>
        <p:nvSpPr>
          <p:cNvPr id="164" name="Google Shape;164;g3bcd765a65d_0_62" descr="This is a screenshot from the Iowa workforce development website: Data Visualization: Occupational Projections."/>
          <p:cNvSpPr txBox="1"/>
          <p:nvPr/>
        </p:nvSpPr>
        <p:spPr>
          <a:xfrm>
            <a:off x="891153" y="627682"/>
            <a:ext cx="64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rgbClr val="000000"/>
                </a:solidFill>
                <a:latin typeface="Arial"/>
                <a:ea typeface="Arial"/>
                <a:cs typeface="Arial"/>
                <a:sym typeface="Arial"/>
              </a:rPr>
              <a:t>Iowa Workforce Development</a:t>
            </a:r>
            <a:r>
              <a:rPr lang="en" sz="1400" b="0" i="0" u="none" strike="noStrike" cap="none">
                <a:solidFill>
                  <a:srgbClr val="0000FF"/>
                </a:solidFill>
                <a:latin typeface="Arial"/>
                <a:ea typeface="Arial"/>
                <a:cs typeface="Arial"/>
                <a:sym typeface="Arial"/>
              </a:rPr>
              <a:t> </a:t>
            </a:r>
            <a:r>
              <a:rPr lang="en" sz="1400" b="0" i="0" u="sng" strike="noStrike" cap="none">
                <a:solidFill>
                  <a:schemeClr val="hlink"/>
                </a:solidFill>
                <a:latin typeface="Arial"/>
                <a:ea typeface="Arial"/>
                <a:cs typeface="Arial"/>
                <a:sym typeface="Arial"/>
                <a:hlinkClick r:id="rId3"/>
              </a:rPr>
              <a:t>Occupational Projections</a:t>
            </a:r>
            <a:r>
              <a:rPr lang="en" sz="1400" b="0" i="0" u="none" strike="noStrike" cap="none">
                <a:solidFill>
                  <a:srgbClr val="000000"/>
                </a:solidFill>
                <a:latin typeface="Arial"/>
                <a:ea typeface="Arial"/>
                <a:cs typeface="Arial"/>
                <a:sym typeface="Arial"/>
              </a:rPr>
              <a:t> </a:t>
            </a:r>
            <a:r>
              <a:rPr lang="en"/>
              <a:t>Culinary Statewide</a:t>
            </a:r>
            <a:endParaRPr/>
          </a:p>
        </p:txBody>
      </p:sp>
      <p:pic>
        <p:nvPicPr>
          <p:cNvPr id="165" name="Google Shape;165;g3bcd765a65d_0_62" descr="Screenshot of Iowa Workforce Development occupational projections for chefs and head cooks statewide."/>
          <p:cNvPicPr preferRelativeResize="0"/>
          <p:nvPr/>
        </p:nvPicPr>
        <p:blipFill rotWithShape="1">
          <a:blip r:embed="rId4">
            <a:alphaModFix/>
          </a:blip>
          <a:srcRect/>
          <a:stretch/>
        </p:blipFill>
        <p:spPr>
          <a:xfrm>
            <a:off x="1464525" y="1009950"/>
            <a:ext cx="5337600" cy="40784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5"/>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SzPts val="2500"/>
              <a:buNone/>
            </a:pPr>
            <a:r>
              <a:rPr lang="en" dirty="0"/>
              <a:t>Element 3: Labor Market Alignment Two- and Five-Year</a:t>
            </a:r>
            <a:endParaRPr dirty="0"/>
          </a:p>
        </p:txBody>
      </p:sp>
      <p:sp>
        <p:nvSpPr>
          <p:cNvPr id="171" name="Google Shape;171;p15"/>
          <p:cNvSpPr txBox="1"/>
          <p:nvPr/>
        </p:nvSpPr>
        <p:spPr>
          <a:xfrm>
            <a:off x="0" y="593088"/>
            <a:ext cx="4572000" cy="3894300"/>
          </a:xfrm>
          <a:prstGeom prst="rect">
            <a:avLst/>
          </a:prstGeom>
          <a:noFill/>
          <a:ln>
            <a:noFill/>
          </a:ln>
        </p:spPr>
        <p:txBody>
          <a:bodyPr spcFirstLastPara="1" wrap="square" lIns="91425" tIns="45700" rIns="91425" bIns="45700" anchor="t" anchorCtr="0">
            <a:spAutoFit/>
          </a:bodyPr>
          <a:lstStyle/>
          <a:p>
            <a:pPr marL="0" marR="0" lvl="1" indent="0" algn="l" rtl="0">
              <a:lnSpc>
                <a:spcPct val="150000"/>
              </a:lnSpc>
              <a:spcBef>
                <a:spcPts val="0"/>
              </a:spcBef>
              <a:spcAft>
                <a:spcPts val="0"/>
              </a:spcAft>
              <a:buNone/>
            </a:pPr>
            <a:r>
              <a:rPr lang="en" sz="1300" dirty="0"/>
              <a:t>Once instructors have labor market information for local course titles, convene as a group to determine CTE Program Labor Market </a:t>
            </a:r>
            <a:r>
              <a:rPr lang="en" sz="1300" b="1" dirty="0"/>
              <a:t>Two Year</a:t>
            </a:r>
            <a:r>
              <a:rPr lang="en" sz="1300" dirty="0"/>
              <a:t> and </a:t>
            </a:r>
            <a:r>
              <a:rPr lang="en" sz="1300" b="1" dirty="0"/>
              <a:t>Five-Year</a:t>
            </a:r>
            <a:r>
              <a:rPr lang="en" sz="1300" dirty="0"/>
              <a:t> Outcomes</a:t>
            </a:r>
            <a:endParaRPr sz="1300" dirty="0"/>
          </a:p>
          <a:p>
            <a:pPr marL="0" marR="0" lvl="1" indent="0" algn="l" rtl="0">
              <a:lnSpc>
                <a:spcPct val="150000"/>
              </a:lnSpc>
              <a:spcBef>
                <a:spcPts val="0"/>
              </a:spcBef>
              <a:spcAft>
                <a:spcPts val="0"/>
              </a:spcAft>
              <a:buNone/>
            </a:pPr>
            <a:endParaRPr sz="1300" dirty="0"/>
          </a:p>
          <a:p>
            <a:pPr marL="285750" marR="0" lvl="1" indent="-279400" algn="l" rtl="0">
              <a:lnSpc>
                <a:spcPct val="150000"/>
              </a:lnSpc>
              <a:spcBef>
                <a:spcPts val="0"/>
              </a:spcBef>
              <a:spcAft>
                <a:spcPts val="0"/>
              </a:spcAft>
              <a:buClr>
                <a:srgbClr val="000000"/>
              </a:buClr>
              <a:buSzPts val="1300"/>
              <a:buFont typeface="Noto Sans Symbols"/>
              <a:buChar char="⮚"/>
            </a:pPr>
            <a:r>
              <a:rPr lang="en" sz="1300" dirty="0"/>
              <a:t>What does an FY 2027 culinary budget look like after a review of future culinary coursework?</a:t>
            </a:r>
            <a:endParaRPr sz="1300" dirty="0"/>
          </a:p>
          <a:p>
            <a:pPr marL="285750" marR="0" lvl="1" indent="-279400" algn="l" rtl="0">
              <a:lnSpc>
                <a:spcPct val="150000"/>
              </a:lnSpc>
              <a:spcBef>
                <a:spcPts val="0"/>
              </a:spcBef>
              <a:spcAft>
                <a:spcPts val="0"/>
              </a:spcAft>
              <a:buClr>
                <a:srgbClr val="000000"/>
              </a:buClr>
              <a:buSzPts val="1300"/>
              <a:buFont typeface="Noto Sans Symbols"/>
              <a:buChar char="⮚"/>
            </a:pPr>
            <a:r>
              <a:rPr lang="en" sz="1300" dirty="0"/>
              <a:t>What do local course titles look like after a labor market review of each CTE program?</a:t>
            </a:r>
            <a:endParaRPr sz="1300" dirty="0"/>
          </a:p>
          <a:p>
            <a:pPr marL="285750" marR="0" lvl="1" indent="-279400" algn="l" rtl="0">
              <a:lnSpc>
                <a:spcPct val="150000"/>
              </a:lnSpc>
              <a:spcBef>
                <a:spcPts val="0"/>
              </a:spcBef>
              <a:spcAft>
                <a:spcPts val="0"/>
              </a:spcAft>
              <a:buClr>
                <a:srgbClr val="000000"/>
              </a:buClr>
              <a:buSzPts val="1300"/>
              <a:buFont typeface="Noto Sans Symbols"/>
              <a:buChar char="⮚"/>
            </a:pPr>
            <a:r>
              <a:rPr lang="en" sz="1300" dirty="0"/>
              <a:t>How will your institution s</a:t>
            </a:r>
            <a:r>
              <a:rPr lang="en" sz="1300" b="0" i="0" u="none" strike="noStrike" cap="none" dirty="0">
                <a:solidFill>
                  <a:srgbClr val="000000"/>
                </a:solidFill>
                <a:latin typeface="Arial"/>
                <a:ea typeface="Arial"/>
                <a:cs typeface="Arial"/>
                <a:sym typeface="Arial"/>
              </a:rPr>
              <a:t>hare data with, and solicit feedback from, business, industry, and stakeholders</a:t>
            </a:r>
            <a:r>
              <a:rPr lang="en" sz="1300" dirty="0"/>
              <a:t>?</a:t>
            </a:r>
            <a:endParaRPr sz="1300" dirty="0"/>
          </a:p>
          <a:p>
            <a:pPr marL="285750" marR="0" lvl="1" indent="-279400" algn="l" rtl="0">
              <a:lnSpc>
                <a:spcPct val="150000"/>
              </a:lnSpc>
              <a:spcBef>
                <a:spcPts val="0"/>
              </a:spcBef>
              <a:spcAft>
                <a:spcPts val="0"/>
              </a:spcAft>
              <a:buClr>
                <a:srgbClr val="000000"/>
              </a:buClr>
              <a:buSzPts val="1300"/>
              <a:buFont typeface="Noto Sans Symbols"/>
              <a:buChar char="⮚"/>
            </a:pPr>
            <a:r>
              <a:rPr lang="en" sz="1300" dirty="0"/>
              <a:t>How will wage and labor market information be shared with students and parents?</a:t>
            </a:r>
            <a:endParaRPr sz="1300" dirty="0"/>
          </a:p>
          <a:p>
            <a:pPr marL="285750" marR="0" lvl="1" indent="-279400" algn="l" rtl="0">
              <a:lnSpc>
                <a:spcPct val="150000"/>
              </a:lnSpc>
              <a:spcBef>
                <a:spcPts val="0"/>
              </a:spcBef>
              <a:spcAft>
                <a:spcPts val="0"/>
              </a:spcAft>
              <a:buClr>
                <a:srgbClr val="000000"/>
              </a:buClr>
              <a:buSzPts val="1300"/>
              <a:buFont typeface="Noto Sans Symbols"/>
              <a:buChar char="⮚"/>
            </a:pPr>
            <a:r>
              <a:rPr lang="en" sz="1300" dirty="0"/>
              <a:t>How will the 2027 budget reflect a need-based budget?</a:t>
            </a:r>
            <a:endParaRPr sz="1300" dirty="0"/>
          </a:p>
        </p:txBody>
      </p:sp>
      <p:sp>
        <p:nvSpPr>
          <p:cNvPr id="172" name="Google Shape;172;p15"/>
          <p:cNvSpPr txBox="1"/>
          <p:nvPr/>
        </p:nvSpPr>
        <p:spPr>
          <a:xfrm>
            <a:off x="4572000" y="593100"/>
            <a:ext cx="4572000" cy="3986700"/>
          </a:xfrm>
          <a:prstGeom prst="rect">
            <a:avLst/>
          </a:prstGeom>
          <a:noFill/>
          <a:ln>
            <a:noFill/>
          </a:ln>
        </p:spPr>
        <p:txBody>
          <a:bodyPr spcFirstLastPara="1" wrap="square" lIns="91425" tIns="91425" rIns="91425" bIns="91425" anchor="t" anchorCtr="0">
            <a:spAutoFit/>
          </a:bodyPr>
          <a:lstStyle/>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Transform culinary from manual to virtual reality and AI simulation (similar to correctional budgets).</a:t>
            </a:r>
            <a:endParaRPr sz="1300" dirty="0">
              <a:solidFill>
                <a:schemeClr val="dk1"/>
              </a:solidFill>
            </a:endParaRPr>
          </a:p>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Simulated knife skills &amp; cooking techniques</a:t>
            </a:r>
            <a:endParaRPr sz="1300" dirty="0">
              <a:solidFill>
                <a:schemeClr val="dk1"/>
              </a:solidFill>
            </a:endParaRPr>
          </a:p>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High pressure, hazardous environments will transition to safe, controlled settings</a:t>
            </a:r>
            <a:endParaRPr sz="1300" dirty="0">
              <a:solidFill>
                <a:schemeClr val="dk1"/>
              </a:solidFill>
            </a:endParaRPr>
          </a:p>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Instant, data driven feedback</a:t>
            </a:r>
            <a:endParaRPr sz="1300" dirty="0">
              <a:solidFill>
                <a:schemeClr val="dk1"/>
              </a:solidFill>
            </a:endParaRPr>
          </a:p>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Cooking techniques, recipe adjustments, replacing the need for an instructor to personally monitor every student’s dish.</a:t>
            </a:r>
            <a:endParaRPr sz="1300" dirty="0">
              <a:solidFill>
                <a:schemeClr val="dk1"/>
              </a:solidFill>
            </a:endParaRPr>
          </a:p>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Menu Engineering and Digital Creativity</a:t>
            </a:r>
            <a:endParaRPr sz="1300" dirty="0">
              <a:solidFill>
                <a:schemeClr val="dk1"/>
              </a:solidFill>
            </a:endParaRPr>
          </a:p>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Automated Inventory and Waste Management Software</a:t>
            </a:r>
            <a:endParaRPr sz="1300" dirty="0">
              <a:solidFill>
                <a:schemeClr val="dk1"/>
              </a:solidFill>
            </a:endParaRPr>
          </a:p>
          <a:p>
            <a:pPr marL="457200" lvl="0" indent="-311150" algn="l" rtl="0">
              <a:lnSpc>
                <a:spcPct val="150000"/>
              </a:lnSpc>
              <a:spcBef>
                <a:spcPts val="0"/>
              </a:spcBef>
              <a:spcAft>
                <a:spcPts val="0"/>
              </a:spcAft>
              <a:buClr>
                <a:schemeClr val="dk1"/>
              </a:buClr>
              <a:buSzPts val="1300"/>
              <a:buChar char="➢"/>
            </a:pPr>
            <a:r>
              <a:rPr lang="en" sz="1300" dirty="0">
                <a:solidFill>
                  <a:schemeClr val="dk1"/>
                </a:solidFill>
              </a:rPr>
              <a:t>AI System Supervision</a:t>
            </a:r>
            <a:endParaRPr sz="130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6"/>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a:t>Element 3: Labor Market:</a:t>
            </a:r>
            <a:endParaRPr/>
          </a:p>
        </p:txBody>
      </p:sp>
      <p:sp>
        <p:nvSpPr>
          <p:cNvPr id="178" name="Google Shape;178;p16"/>
          <p:cNvSpPr txBox="1">
            <a:spLocks noGrp="1"/>
          </p:cNvSpPr>
          <p:nvPr>
            <p:ph type="body" idx="1"/>
          </p:nvPr>
        </p:nvSpPr>
        <p:spPr>
          <a:xfrm>
            <a:off x="0" y="553200"/>
            <a:ext cx="8516700" cy="4291200"/>
          </a:xfrm>
          <a:prstGeom prst="rect">
            <a:avLst/>
          </a:prstGeom>
          <a:noFill/>
          <a:ln>
            <a:noFill/>
          </a:ln>
        </p:spPr>
        <p:txBody>
          <a:bodyPr spcFirstLastPara="1" wrap="square" lIns="68575" tIns="34275" rIns="68575" bIns="34275" anchor="t" anchorCtr="0">
            <a:noAutofit/>
          </a:bodyPr>
          <a:lstStyle/>
          <a:p>
            <a:pPr marL="0" lvl="0" indent="0" algn="l" rtl="0">
              <a:lnSpc>
                <a:spcPct val="125000"/>
              </a:lnSpc>
              <a:spcBef>
                <a:spcPts val="0"/>
              </a:spcBef>
              <a:spcAft>
                <a:spcPts val="0"/>
              </a:spcAft>
              <a:buSzPts val="770"/>
              <a:buNone/>
            </a:pPr>
            <a:r>
              <a:rPr lang="en" sz="1400" b="1" dirty="0"/>
              <a:t>Using Labor Market Information to Guide CTE Program Size, Scope and Quality</a:t>
            </a:r>
            <a:endParaRPr sz="1400" b="1" dirty="0"/>
          </a:p>
          <a:p>
            <a:pPr marL="914400" lvl="1" indent="-317500" algn="l" rtl="0">
              <a:lnSpc>
                <a:spcPct val="125000"/>
              </a:lnSpc>
              <a:spcBef>
                <a:spcPts val="0"/>
              </a:spcBef>
              <a:spcAft>
                <a:spcPts val="0"/>
              </a:spcAft>
              <a:buSzPts val="1400"/>
              <a:buAutoNum type="alphaLcPeriod"/>
            </a:pPr>
            <a:r>
              <a:rPr lang="en" u="sng" dirty="0">
                <a:solidFill>
                  <a:schemeClr val="hlink"/>
                </a:solidFill>
                <a:hlinkClick r:id="rId3"/>
              </a:rPr>
              <a:t>Iowa’s Career Explorer</a:t>
            </a:r>
            <a:endParaRPr dirty="0">
              <a:solidFill>
                <a:srgbClr val="0000FF"/>
              </a:solidFill>
            </a:endParaRPr>
          </a:p>
          <a:p>
            <a:pPr marL="914400" lvl="1" indent="-317500" algn="l" rtl="0">
              <a:lnSpc>
                <a:spcPct val="125000"/>
              </a:lnSpc>
              <a:spcBef>
                <a:spcPts val="0"/>
              </a:spcBef>
              <a:spcAft>
                <a:spcPts val="0"/>
              </a:spcAft>
              <a:buSzPts val="1400"/>
              <a:buAutoNum type="alphaLcPeriod"/>
            </a:pPr>
            <a:r>
              <a:rPr lang="en" u="sng" dirty="0">
                <a:solidFill>
                  <a:schemeClr val="hlink"/>
                </a:solidFill>
                <a:hlinkClick r:id="rId4"/>
              </a:rPr>
              <a:t>Occupational Projections</a:t>
            </a:r>
            <a:r>
              <a:rPr lang="en" dirty="0"/>
              <a:t> (by Region)</a:t>
            </a:r>
            <a:endParaRPr dirty="0"/>
          </a:p>
          <a:p>
            <a:pPr marL="914400" lvl="1" indent="-317500" algn="l" rtl="0">
              <a:lnSpc>
                <a:spcPct val="125000"/>
              </a:lnSpc>
              <a:spcBef>
                <a:spcPts val="0"/>
              </a:spcBef>
              <a:spcAft>
                <a:spcPts val="0"/>
              </a:spcAft>
              <a:buSzPts val="1400"/>
              <a:buAutoNum type="alphaLcPeriod"/>
            </a:pPr>
            <a:r>
              <a:rPr lang="en" dirty="0"/>
              <a:t>Lightcast Projections (Landing Page)</a:t>
            </a:r>
            <a:endParaRPr dirty="0"/>
          </a:p>
          <a:p>
            <a:pPr marL="0" lvl="0" indent="0" algn="l" rtl="0">
              <a:lnSpc>
                <a:spcPct val="125000"/>
              </a:lnSpc>
              <a:spcBef>
                <a:spcPts val="0"/>
              </a:spcBef>
              <a:spcAft>
                <a:spcPts val="0"/>
              </a:spcAft>
              <a:buClr>
                <a:schemeClr val="dk1"/>
              </a:buClr>
              <a:buSzPts val="770"/>
              <a:buFont typeface="Arial"/>
              <a:buNone/>
            </a:pPr>
            <a:endParaRPr sz="1400" b="1" dirty="0"/>
          </a:p>
          <a:p>
            <a:pPr marL="0" lvl="0" indent="0" algn="l" rtl="0">
              <a:lnSpc>
                <a:spcPct val="125000"/>
              </a:lnSpc>
              <a:spcBef>
                <a:spcPts val="0"/>
              </a:spcBef>
              <a:spcAft>
                <a:spcPts val="0"/>
              </a:spcAft>
              <a:buClr>
                <a:schemeClr val="dk1"/>
              </a:buClr>
              <a:buSzPts val="770"/>
              <a:buFont typeface="Arial"/>
              <a:buNone/>
            </a:pPr>
            <a:r>
              <a:rPr lang="en" sz="1400" b="1" dirty="0"/>
              <a:t>More details coming soon - Cale</a:t>
            </a:r>
            <a:endParaRPr sz="1400" b="1" dirty="0"/>
          </a:p>
          <a:p>
            <a:pPr marL="457200" lvl="0" indent="-317500" algn="l" rtl="0">
              <a:lnSpc>
                <a:spcPct val="125000"/>
              </a:lnSpc>
              <a:spcBef>
                <a:spcPts val="0"/>
              </a:spcBef>
              <a:spcAft>
                <a:spcPts val="0"/>
              </a:spcAft>
              <a:buSzPts val="1400"/>
              <a:buChar char="●"/>
            </a:pPr>
            <a:r>
              <a:rPr lang="en" sz="1400" dirty="0"/>
              <a:t>Dates and registration will be shared on the </a:t>
            </a:r>
            <a:r>
              <a:rPr lang="en" sz="1400" b="1" dirty="0"/>
              <a:t>Iowa CLNA Landing Page</a:t>
            </a:r>
            <a:r>
              <a:rPr lang="en" sz="1400" dirty="0"/>
              <a:t> as they are finalized.</a:t>
            </a:r>
            <a:endParaRPr sz="1400" dirty="0"/>
          </a:p>
          <a:p>
            <a:pPr marL="0" lvl="0" indent="0" algn="l" rtl="0">
              <a:lnSpc>
                <a:spcPct val="125000"/>
              </a:lnSpc>
              <a:spcBef>
                <a:spcPts val="0"/>
              </a:spcBef>
              <a:spcAft>
                <a:spcPts val="0"/>
              </a:spcAft>
              <a:buSzPts val="1400"/>
              <a:buNone/>
            </a:pPr>
            <a:endParaRPr sz="1400" b="1" dirty="0"/>
          </a:p>
          <a:p>
            <a:pPr marL="0" lvl="0" indent="0" algn="l" rtl="0">
              <a:lnSpc>
                <a:spcPct val="125000"/>
              </a:lnSpc>
              <a:spcBef>
                <a:spcPts val="0"/>
              </a:spcBef>
              <a:spcAft>
                <a:spcPts val="0"/>
              </a:spcAft>
              <a:buSzPts val="1400"/>
              <a:buNone/>
            </a:pPr>
            <a:r>
              <a:rPr lang="en" sz="1400" b="1" dirty="0"/>
              <a:t>Stay connected for the 4</a:t>
            </a:r>
            <a:r>
              <a:rPr lang="en" sz="1400" b="1" baseline="30000" dirty="0"/>
              <a:t>th</a:t>
            </a:r>
            <a:r>
              <a:rPr lang="en" sz="1400" b="1" dirty="0"/>
              <a:t> (FY 2027 Perkins Budget Form)</a:t>
            </a:r>
            <a:endParaRPr sz="1400" b="1" dirty="0"/>
          </a:p>
          <a:p>
            <a:pPr marL="0" lvl="0" indent="0" algn="l" rtl="0">
              <a:lnSpc>
                <a:spcPct val="125000"/>
              </a:lnSpc>
              <a:spcBef>
                <a:spcPts val="0"/>
              </a:spcBef>
              <a:spcAft>
                <a:spcPts val="0"/>
              </a:spcAft>
              <a:buSzPts val="1400"/>
              <a:buNone/>
            </a:pPr>
            <a:r>
              <a:rPr lang="en" sz="1400" b="1" dirty="0"/>
              <a:t>March 2</a:t>
            </a:r>
            <a:r>
              <a:rPr lang="en" sz="1400" b="1" baseline="30000" dirty="0"/>
              <a:t>nd</a:t>
            </a:r>
            <a:r>
              <a:rPr lang="en" sz="1400" b="1" dirty="0"/>
              <a:t> 10:00-11:00</a:t>
            </a:r>
            <a:endParaRPr sz="1400" b="1" dirty="0"/>
          </a:p>
          <a:p>
            <a:pPr marL="0" lvl="0" indent="0" algn="l" rtl="0">
              <a:lnSpc>
                <a:spcPct val="125000"/>
              </a:lnSpc>
              <a:spcBef>
                <a:spcPts val="0"/>
              </a:spcBef>
              <a:spcAft>
                <a:spcPts val="0"/>
              </a:spcAft>
              <a:buSzPts val="1400"/>
              <a:buNone/>
            </a:pPr>
            <a:endParaRPr sz="1400" b="1" dirty="0"/>
          </a:p>
          <a:p>
            <a:pPr marL="0" lvl="0" indent="0" algn="l" rtl="0">
              <a:lnSpc>
                <a:spcPct val="125000"/>
              </a:lnSpc>
              <a:spcBef>
                <a:spcPts val="0"/>
              </a:spcBef>
              <a:spcAft>
                <a:spcPts val="0"/>
              </a:spcAft>
              <a:buSzPts val="1400"/>
              <a:buNone/>
            </a:pPr>
            <a:r>
              <a:rPr lang="en" sz="1400" b="1" dirty="0"/>
              <a:t>New Resource: Perkins Activity Two, CLNA Element Four</a:t>
            </a:r>
            <a:endParaRPr sz="1400" b="1" dirty="0"/>
          </a:p>
          <a:p>
            <a:pPr marL="457200" lvl="0" indent="-317500" algn="l" rtl="0">
              <a:lnSpc>
                <a:spcPct val="125000"/>
              </a:lnSpc>
              <a:spcBef>
                <a:spcPts val="0"/>
              </a:spcBef>
              <a:spcAft>
                <a:spcPts val="0"/>
              </a:spcAft>
              <a:buSzPts val="1400"/>
              <a:buChar char="•"/>
            </a:pPr>
            <a:r>
              <a:rPr lang="en" sz="1400" b="1" dirty="0"/>
              <a:t>CTE Related In and Out-of-State Conference List: </a:t>
            </a:r>
            <a:r>
              <a:rPr lang="en" sz="1400" b="1" u="sng" dirty="0">
                <a:solidFill>
                  <a:schemeClr val="hlink"/>
                </a:solidFill>
                <a:hlinkClick r:id="rId5"/>
              </a:rPr>
              <a:t>cte@iowa.gov</a:t>
            </a:r>
            <a:endParaRPr sz="1400" b="1" dirty="0"/>
          </a:p>
          <a:p>
            <a:pPr marL="457200" lvl="0" indent="-317500" algn="l" rtl="0">
              <a:lnSpc>
                <a:spcPct val="125000"/>
              </a:lnSpc>
              <a:spcBef>
                <a:spcPts val="0"/>
              </a:spcBef>
              <a:spcAft>
                <a:spcPts val="0"/>
              </a:spcAft>
              <a:buSzPts val="1400"/>
              <a:buChar char="•"/>
            </a:pPr>
            <a:r>
              <a:rPr lang="en" sz="1400" b="1" dirty="0"/>
              <a:t>Conference Name &amp; Description, Date/Month, Content Area</a:t>
            </a:r>
            <a:endParaRPr sz="1400" b="1" dirty="0"/>
          </a:p>
          <a:p>
            <a:pPr marL="0" lvl="0" indent="0" algn="l" rtl="0">
              <a:lnSpc>
                <a:spcPct val="125000"/>
              </a:lnSpc>
              <a:spcBef>
                <a:spcPts val="0"/>
              </a:spcBef>
              <a:spcAft>
                <a:spcPts val="0"/>
              </a:spcAft>
              <a:buSzPts val="1400"/>
              <a:buNone/>
            </a:pPr>
            <a:endParaRPr sz="1400" b="1" dirty="0"/>
          </a:p>
          <a:p>
            <a:pPr marL="0" lvl="0" indent="0" algn="l" rtl="0">
              <a:lnSpc>
                <a:spcPct val="125000"/>
              </a:lnSpc>
              <a:spcBef>
                <a:spcPts val="0"/>
              </a:spcBef>
              <a:spcAft>
                <a:spcPts val="0"/>
              </a:spcAft>
              <a:buSzPts val="1400"/>
              <a:buNone/>
            </a:pPr>
            <a:r>
              <a:rPr lang="en" sz="1400" b="1" i="1" dirty="0"/>
              <a:t>Date &amp; Time TBD – Aligning Purchases with Perkins Activities (1-6) with CLNA Elements (1-6)</a:t>
            </a:r>
            <a:endParaRPr sz="1400" dirty="0"/>
          </a:p>
          <a:p>
            <a:pPr marL="0" lvl="0" indent="0" algn="l" rtl="0">
              <a:lnSpc>
                <a:spcPct val="125000"/>
              </a:lnSpc>
              <a:spcBef>
                <a:spcPts val="0"/>
              </a:spcBef>
              <a:spcAft>
                <a:spcPts val="0"/>
              </a:spcAft>
              <a:buSzPts val="1400"/>
              <a:buNone/>
            </a:pPr>
            <a:endParaRPr sz="1400" b="1" i="1" dirty="0"/>
          </a:p>
          <a:p>
            <a:pPr marL="0" lvl="0" indent="0" algn="l" rtl="0">
              <a:lnSpc>
                <a:spcPct val="125000"/>
              </a:lnSpc>
              <a:spcBef>
                <a:spcPts val="0"/>
              </a:spcBef>
              <a:spcAft>
                <a:spcPts val="0"/>
              </a:spcAft>
              <a:buSzPts val="1400"/>
              <a:buNone/>
            </a:pPr>
            <a:endParaRPr sz="1670"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 name="Title 1">
            <a:extLst>
              <a:ext uri="{FF2B5EF4-FFF2-40B4-BE49-F238E27FC236}">
                <a16:creationId xmlns:a16="http://schemas.microsoft.com/office/drawing/2014/main" id="{C9704CDD-9AF8-3ABB-D70B-7A53A638FA3D}"/>
              </a:ext>
            </a:extLst>
          </p:cNvPr>
          <p:cNvSpPr>
            <a:spLocks noGrp="1"/>
          </p:cNvSpPr>
          <p:nvPr>
            <p:ph type="title"/>
          </p:nvPr>
        </p:nvSpPr>
        <p:spPr>
          <a:xfrm>
            <a:off x="254410" y="-553200"/>
            <a:ext cx="8452200" cy="553200"/>
          </a:xfrm>
        </p:spPr>
        <p:txBody>
          <a:bodyPr spcFirstLastPara="1" wrap="square" lIns="68575" tIns="34275" rIns="68575" bIns="34275" anchor="b" anchorCtr="0">
            <a:normAutofit/>
          </a:bodyPr>
          <a:lstStyle/>
          <a:p>
            <a:r>
              <a:rPr lang="en-US" dirty="0"/>
              <a:t>Webinar Information</a:t>
            </a:r>
          </a:p>
        </p:txBody>
      </p:sp>
      <p:sp>
        <p:nvSpPr>
          <p:cNvPr id="41" name="Google Shape;41;p2"/>
          <p:cNvSpPr txBox="1"/>
          <p:nvPr/>
        </p:nvSpPr>
        <p:spPr>
          <a:xfrm>
            <a:off x="172450" y="38375"/>
            <a:ext cx="6678900" cy="46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2400" b="1" i="0" u="none" strike="noStrike" cap="none" dirty="0">
                <a:solidFill>
                  <a:schemeClr val="lt1"/>
                </a:solidFill>
                <a:latin typeface="Arial"/>
                <a:ea typeface="Arial"/>
                <a:cs typeface="Arial"/>
                <a:sym typeface="Arial"/>
              </a:rPr>
              <a:t>Webinar Information</a:t>
            </a:r>
            <a:endParaRPr sz="2400" b="1" i="0" u="none" strike="noStrike" cap="none" dirty="0">
              <a:solidFill>
                <a:schemeClr val="lt1"/>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Roboto"/>
              <a:ea typeface="Roboto"/>
              <a:cs typeface="Roboto"/>
              <a:sym typeface="Roboto"/>
            </a:endParaRPr>
          </a:p>
          <a:p>
            <a:pPr marL="0" marR="0" lvl="0" indent="0" algn="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a:ea typeface="Roboto"/>
              <a:cs typeface="Roboto"/>
              <a:sym typeface="Roboto"/>
            </a:endParaRPr>
          </a:p>
        </p:txBody>
      </p:sp>
      <p:sp>
        <p:nvSpPr>
          <p:cNvPr id="42" name="Google Shape;42;p2"/>
          <p:cNvSpPr txBox="1">
            <a:spLocks noGrp="1"/>
          </p:cNvSpPr>
          <p:nvPr>
            <p:ph type="body" idx="1"/>
          </p:nvPr>
        </p:nvSpPr>
        <p:spPr>
          <a:xfrm>
            <a:off x="243800" y="687725"/>
            <a:ext cx="8580300" cy="3975900"/>
          </a:xfrm>
          <a:prstGeom prst="rect">
            <a:avLst/>
          </a:prstGeom>
          <a:noFill/>
          <a:ln>
            <a:noFill/>
          </a:ln>
        </p:spPr>
        <p:txBody>
          <a:bodyPr spcFirstLastPara="1" wrap="square" lIns="68575" tIns="34275" rIns="68575" bIns="34275" anchor="t" anchorCtr="0">
            <a:normAutofit fontScale="62500" lnSpcReduction="20000"/>
          </a:bodyPr>
          <a:lstStyle/>
          <a:p>
            <a:pPr marL="0" lvl="0" indent="0" algn="l" rtl="0">
              <a:lnSpc>
                <a:spcPct val="90000"/>
              </a:lnSpc>
              <a:spcBef>
                <a:spcPts val="1000"/>
              </a:spcBef>
              <a:spcAft>
                <a:spcPts val="0"/>
              </a:spcAft>
              <a:buSzPct val="77777"/>
              <a:buNone/>
            </a:pPr>
            <a:r>
              <a:rPr lang="en" sz="1800" dirty="0"/>
              <a:t>Thank you for joining today’s CLNA webinar training presentation session #3</a:t>
            </a:r>
            <a:endParaRPr sz="1800" dirty="0"/>
          </a:p>
          <a:p>
            <a:pPr marL="0" lvl="0" indent="0" algn="l" rtl="0">
              <a:lnSpc>
                <a:spcPct val="90000"/>
              </a:lnSpc>
              <a:spcBef>
                <a:spcPts val="1000"/>
              </a:spcBef>
              <a:spcAft>
                <a:spcPts val="0"/>
              </a:spcAft>
              <a:buSzPct val="77777"/>
              <a:buNone/>
            </a:pPr>
            <a:endParaRPr sz="1800" dirty="0"/>
          </a:p>
          <a:p>
            <a:pPr marL="0" lvl="0" indent="0" algn="l" rtl="0">
              <a:lnSpc>
                <a:spcPct val="90000"/>
              </a:lnSpc>
              <a:spcBef>
                <a:spcPts val="1000"/>
              </a:spcBef>
              <a:spcAft>
                <a:spcPts val="0"/>
              </a:spcAft>
              <a:buSzPct val="124444"/>
              <a:buNone/>
            </a:pPr>
            <a:r>
              <a:rPr lang="en" sz="1800" dirty="0"/>
              <a:t>This webinar will be recorded and linked to the CLNA Landing Page</a:t>
            </a:r>
            <a:endParaRPr sz="1800" dirty="0"/>
          </a:p>
          <a:p>
            <a:pPr marL="457200" lvl="0" indent="0" algn="l" rtl="0">
              <a:lnSpc>
                <a:spcPct val="90000"/>
              </a:lnSpc>
              <a:spcBef>
                <a:spcPts val="1000"/>
              </a:spcBef>
              <a:spcAft>
                <a:spcPts val="0"/>
              </a:spcAft>
              <a:buSzPct val="124444"/>
              <a:buNone/>
            </a:pPr>
            <a:endParaRPr sz="1800" dirty="0"/>
          </a:p>
          <a:p>
            <a:pPr marL="0" lvl="0" indent="0" algn="l" rtl="0">
              <a:lnSpc>
                <a:spcPct val="90000"/>
              </a:lnSpc>
              <a:spcBef>
                <a:spcPts val="1000"/>
              </a:spcBef>
              <a:spcAft>
                <a:spcPts val="0"/>
              </a:spcAft>
              <a:buSzPct val="124444"/>
              <a:buNone/>
            </a:pPr>
            <a:r>
              <a:rPr lang="en" sz="1800" dirty="0"/>
              <a:t>This slide deck will be available on the CLNA Landing Page </a:t>
            </a:r>
            <a:endParaRPr sz="1800" dirty="0"/>
          </a:p>
          <a:p>
            <a:pPr marL="457200" lvl="0" indent="0" algn="l" rtl="0">
              <a:lnSpc>
                <a:spcPct val="90000"/>
              </a:lnSpc>
              <a:spcBef>
                <a:spcPts val="1000"/>
              </a:spcBef>
              <a:spcAft>
                <a:spcPts val="0"/>
              </a:spcAft>
              <a:buSzPct val="124444"/>
              <a:buNone/>
            </a:pPr>
            <a:endParaRPr sz="1800" dirty="0"/>
          </a:p>
          <a:p>
            <a:pPr marL="0" lvl="0" indent="0" algn="l" rtl="0">
              <a:lnSpc>
                <a:spcPct val="90000"/>
              </a:lnSpc>
              <a:spcBef>
                <a:spcPts val="1000"/>
              </a:spcBef>
              <a:spcAft>
                <a:spcPts val="0"/>
              </a:spcAft>
              <a:buSzPct val="124444"/>
              <a:buNone/>
            </a:pPr>
            <a:r>
              <a:rPr lang="en" sz="1800" dirty="0"/>
              <a:t>Chat, mics, and cameras have been disabled, </a:t>
            </a:r>
            <a:r>
              <a:rPr lang="en" sz="1800" b="1" u="sng" dirty="0"/>
              <a:t>please use the Q &amp; A feature</a:t>
            </a:r>
            <a:r>
              <a:rPr lang="en" sz="1800" dirty="0"/>
              <a:t>. In order to be considerate of everyone’s time, we are compiling questions received today and will provide follow up information that will be linked to the CLNA Landing Page. </a:t>
            </a:r>
            <a:endParaRPr sz="1800" dirty="0"/>
          </a:p>
          <a:p>
            <a:pPr marL="0" lvl="0" indent="0" algn="l" rtl="0">
              <a:lnSpc>
                <a:spcPct val="90000"/>
              </a:lnSpc>
              <a:spcBef>
                <a:spcPts val="1000"/>
              </a:spcBef>
              <a:spcAft>
                <a:spcPts val="0"/>
              </a:spcAft>
              <a:buSzPct val="124444"/>
              <a:buNone/>
            </a:pPr>
            <a:endParaRPr sz="1800" dirty="0"/>
          </a:p>
          <a:p>
            <a:pPr marL="0" lvl="0" indent="0" algn="just" rtl="0">
              <a:lnSpc>
                <a:spcPct val="90000"/>
              </a:lnSpc>
              <a:spcBef>
                <a:spcPts val="1000"/>
              </a:spcBef>
              <a:spcAft>
                <a:spcPts val="0"/>
              </a:spcAft>
              <a:buSzPct val="124444"/>
              <a:buNone/>
            </a:pPr>
            <a:r>
              <a:rPr lang="en" sz="1800" dirty="0"/>
              <a:t>All student-level data shared, discussed, or reported under this initiative are protected under the Family Educational Rights and Privacy Act (FERPA), 20 U.S.C. § 1232g, and its implementing regulations (34 CFR Part 99). Any data containing personally identifiable information (PII) from education records must be used solely for authorized educational purposes, may not be redisclosed to unauthorized parties, and must be handled in a manner that maintains confidentiality and data security. Only aggregate, de-identified, or summary data may be publicly disseminated. </a:t>
            </a:r>
            <a:endParaRPr sz="1800" dirty="0"/>
          </a:p>
          <a:p>
            <a:pPr marL="0" lvl="0" indent="0" algn="l" rtl="0">
              <a:lnSpc>
                <a:spcPct val="90000"/>
              </a:lnSpc>
              <a:spcBef>
                <a:spcPts val="1000"/>
              </a:spcBef>
              <a:spcAft>
                <a:spcPts val="0"/>
              </a:spcAft>
              <a:buSzPct val="124444"/>
              <a:buNone/>
            </a:pPr>
            <a:endParaRPr sz="1800" dirty="0"/>
          </a:p>
          <a:p>
            <a:pPr marL="0" lvl="0" indent="0" algn="l" rtl="0">
              <a:lnSpc>
                <a:spcPct val="90000"/>
              </a:lnSpc>
              <a:spcBef>
                <a:spcPts val="1000"/>
              </a:spcBef>
              <a:spcAft>
                <a:spcPts val="0"/>
              </a:spcAft>
              <a:buSzPct val="124444"/>
              <a:buNone/>
            </a:pPr>
            <a:r>
              <a:rPr lang="en" sz="1800" i="1" dirty="0"/>
              <a:t>All information and materials provided for this webinar and Spring 2024 CLNA work have been aggregated, de-identified, and/or summarized for public dissemination (FERPA/PII).</a:t>
            </a:r>
            <a:endParaRPr sz="1800" i="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1"/>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1800" dirty="0"/>
              <a:t>Iowa Workforce Data: Emerging Careers &amp; Additional Resources</a:t>
            </a:r>
            <a:br>
              <a:rPr lang="en" sz="1800" dirty="0"/>
            </a:br>
            <a:endParaRPr sz="1800" dirty="0">
              <a:solidFill>
                <a:schemeClr val="lt1"/>
              </a:solidFill>
            </a:endParaRPr>
          </a:p>
        </p:txBody>
      </p:sp>
      <p:sp>
        <p:nvSpPr>
          <p:cNvPr id="184" name="Google Shape;184;p11"/>
          <p:cNvSpPr txBox="1">
            <a:spLocks noGrp="1"/>
          </p:cNvSpPr>
          <p:nvPr>
            <p:ph type="body" idx="1"/>
          </p:nvPr>
        </p:nvSpPr>
        <p:spPr>
          <a:xfrm>
            <a:off x="222900" y="637050"/>
            <a:ext cx="8698200" cy="4223400"/>
          </a:xfrm>
          <a:prstGeom prst="rect">
            <a:avLst/>
          </a:prstGeom>
          <a:noFill/>
          <a:ln>
            <a:noFill/>
          </a:ln>
        </p:spPr>
        <p:txBody>
          <a:bodyPr spcFirstLastPara="1" wrap="square" lIns="68575" tIns="34275" rIns="68575" bIns="34275" anchor="t" anchorCtr="0">
            <a:noAutofit/>
          </a:bodyPr>
          <a:lstStyle/>
          <a:p>
            <a:pPr marL="0" marR="330200" lvl="0" indent="0" algn="l" rtl="0">
              <a:lnSpc>
                <a:spcPct val="150000"/>
              </a:lnSpc>
              <a:spcBef>
                <a:spcPts val="0"/>
              </a:spcBef>
              <a:spcAft>
                <a:spcPts val="0"/>
              </a:spcAft>
              <a:buSzPts val="1100"/>
              <a:buNone/>
            </a:pPr>
            <a:r>
              <a:rPr lang="en" sz="1200" u="sng" dirty="0">
                <a:solidFill>
                  <a:schemeClr val="hlink"/>
                </a:solidFill>
                <a:hlinkClick r:id="rId3"/>
              </a:rPr>
              <a:t>Licensed Occupations</a:t>
            </a:r>
            <a:r>
              <a:rPr lang="en" sz="1200" dirty="0">
                <a:solidFill>
                  <a:srgbClr val="0000FF"/>
                </a:solidFill>
              </a:rPr>
              <a:t> (115 in Iowa)</a:t>
            </a:r>
            <a:endParaRPr sz="1200" dirty="0">
              <a:solidFill>
                <a:srgbClr val="0000FF"/>
              </a:solidFill>
            </a:endParaRPr>
          </a:p>
          <a:p>
            <a:pPr marL="0" marR="330200" lvl="0" indent="0" algn="l" rtl="0">
              <a:lnSpc>
                <a:spcPct val="150000"/>
              </a:lnSpc>
              <a:spcBef>
                <a:spcPts val="0"/>
              </a:spcBef>
              <a:spcAft>
                <a:spcPts val="0"/>
              </a:spcAft>
              <a:buSzPts val="1100"/>
              <a:buNone/>
            </a:pPr>
            <a:r>
              <a:rPr lang="en" sz="1200" u="sng" dirty="0">
                <a:solidFill>
                  <a:schemeClr val="hlink"/>
                </a:solidFill>
                <a:hlinkClick r:id="rId4"/>
              </a:rPr>
              <a:t>Top 25 Job Postings in Iowa</a:t>
            </a:r>
            <a:endParaRPr sz="1200" dirty="0">
              <a:solidFill>
                <a:srgbClr val="0000FF"/>
              </a:solidFill>
            </a:endParaRPr>
          </a:p>
          <a:p>
            <a:pPr marL="0" marR="330200" lvl="0" indent="0" algn="l" rtl="0">
              <a:lnSpc>
                <a:spcPct val="150000"/>
              </a:lnSpc>
              <a:spcBef>
                <a:spcPts val="0"/>
              </a:spcBef>
              <a:spcAft>
                <a:spcPts val="0"/>
              </a:spcAft>
              <a:buSzPts val="1100"/>
              <a:buNone/>
            </a:pPr>
            <a:r>
              <a:rPr lang="en" sz="1200" u="sng" dirty="0">
                <a:solidFill>
                  <a:schemeClr val="hlink"/>
                </a:solidFill>
                <a:hlinkClick r:id="rId5"/>
              </a:rPr>
              <a:t>Iowa Registered Apprenticeships</a:t>
            </a:r>
            <a:endParaRPr sz="1200" dirty="0">
              <a:solidFill>
                <a:srgbClr val="0000FF"/>
              </a:solidFill>
            </a:endParaRPr>
          </a:p>
          <a:p>
            <a:pPr marL="0" marR="330200" lvl="0" indent="0" algn="l" rtl="0">
              <a:lnSpc>
                <a:spcPct val="150000"/>
              </a:lnSpc>
              <a:spcBef>
                <a:spcPts val="0"/>
              </a:spcBef>
              <a:spcAft>
                <a:spcPts val="0"/>
              </a:spcAft>
              <a:buSzPts val="1100"/>
              <a:buNone/>
            </a:pPr>
            <a:r>
              <a:rPr lang="en" sz="1200" dirty="0">
                <a:solidFill>
                  <a:srgbClr val="0000FF"/>
                </a:solidFill>
              </a:rPr>
              <a:t>Lightcast Projections (179 SOC Titles)</a:t>
            </a:r>
            <a:endParaRPr sz="1200" dirty="0">
              <a:solidFill>
                <a:srgbClr val="0000FF"/>
              </a:solidFill>
            </a:endParaRPr>
          </a:p>
        </p:txBody>
      </p:sp>
      <p:sp>
        <p:nvSpPr>
          <p:cNvPr id="185" name="Google Shape;185;p11"/>
          <p:cNvSpPr txBox="1"/>
          <p:nvPr/>
        </p:nvSpPr>
        <p:spPr>
          <a:xfrm>
            <a:off x="3556811" y="693889"/>
            <a:ext cx="5364300" cy="41097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 sz="1800" b="1" dirty="0"/>
              <a:t>Iowa: 2026 Emerging Careers</a:t>
            </a:r>
            <a:endParaRPr sz="1800" b="1"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Nurse Practitioners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Wind Turbine Service Technicians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Information Security Analysts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Data Scientists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Medical/Health Services Managers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Physical Therapy Assistants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Occupational Therapy Assistants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Physician Assistants</a:t>
            </a:r>
            <a:endParaRPr dirty="0"/>
          </a:p>
          <a:p>
            <a:pPr marL="171450" marR="0" lvl="0" indent="-171450" algn="l" rtl="0">
              <a:lnSpc>
                <a:spcPct val="150000"/>
              </a:lnSpc>
              <a:spcBef>
                <a:spcPts val="0"/>
              </a:spcBef>
              <a:spcAft>
                <a:spcPts val="0"/>
              </a:spcAft>
              <a:buClr>
                <a:srgbClr val="000000"/>
              </a:buClr>
              <a:buSzPts val="1800"/>
              <a:buChar char="⮚"/>
            </a:pPr>
            <a:r>
              <a:rPr lang="en" sz="1800" i="0" u="none" strike="noStrike" cap="none" dirty="0">
                <a:solidFill>
                  <a:srgbClr val="000000"/>
                </a:solidFill>
              </a:rPr>
              <a:t>Home Health Aides</a:t>
            </a:r>
            <a:endParaRPr sz="1200" i="0" u="none" strike="noStrike" cap="none"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8" name="Google Shape;198;p21"/>
          <p:cNvSpPr txBox="1">
            <a:spLocks noGrp="1"/>
          </p:cNvSpPr>
          <p:nvPr>
            <p:ph type="title"/>
          </p:nvPr>
        </p:nvSpPr>
        <p:spPr>
          <a:xfrm>
            <a:off x="190808" y="1"/>
            <a:ext cx="6339300" cy="414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dirty="0"/>
              <a:t>Contact Information</a:t>
            </a:r>
            <a:endParaRPr dirty="0"/>
          </a:p>
        </p:txBody>
      </p:sp>
      <p:pic>
        <p:nvPicPr>
          <p:cNvPr id="193" name="Google Shape;193;p21" descr="this is a headshot of cale huthchings"/>
          <p:cNvPicPr preferRelativeResize="0"/>
          <p:nvPr/>
        </p:nvPicPr>
        <p:blipFill rotWithShape="1">
          <a:blip r:embed="rId3">
            <a:alphaModFix/>
          </a:blip>
          <a:srcRect/>
          <a:stretch/>
        </p:blipFill>
        <p:spPr>
          <a:xfrm>
            <a:off x="635373" y="617133"/>
            <a:ext cx="1293336" cy="1611085"/>
          </a:xfrm>
          <a:prstGeom prst="rect">
            <a:avLst/>
          </a:prstGeom>
          <a:noFill/>
          <a:ln>
            <a:noFill/>
          </a:ln>
        </p:spPr>
      </p:pic>
      <p:sp>
        <p:nvSpPr>
          <p:cNvPr id="192" name="Google Shape;192;p21"/>
          <p:cNvSpPr txBox="1"/>
          <p:nvPr/>
        </p:nvSpPr>
        <p:spPr>
          <a:xfrm>
            <a:off x="316957" y="2197143"/>
            <a:ext cx="17385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0"/>
              </a:spcBef>
              <a:spcAft>
                <a:spcPts val="0"/>
              </a:spcAft>
              <a:buClr>
                <a:srgbClr val="000000"/>
              </a:buClr>
              <a:buSzPts val="1800"/>
              <a:buFont typeface="Arial"/>
              <a:buNone/>
            </a:pPr>
            <a:r>
              <a:rPr lang="en" sz="900" b="1" i="0" u="none" strike="noStrike" cap="none">
                <a:solidFill>
                  <a:srgbClr val="000000"/>
                </a:solidFill>
                <a:latin typeface="Arial"/>
                <a:ea typeface="Arial"/>
                <a:cs typeface="Arial"/>
                <a:sym typeface="Arial"/>
              </a:rPr>
              <a:t>Cale Hutchings</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Bureau Chief - CTE</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cale.hutchings@iowa.gov</a:t>
            </a:r>
            <a:r>
              <a:rPr lang="en"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515-975-8193</a:t>
            </a:r>
            <a:endParaRPr sz="900" b="0" i="0" u="none" strike="noStrike" cap="none">
              <a:solidFill>
                <a:srgbClr val="000000"/>
              </a:solidFill>
              <a:latin typeface="Arial"/>
              <a:ea typeface="Arial"/>
              <a:cs typeface="Arial"/>
              <a:sym typeface="Arial"/>
            </a:endParaRPr>
          </a:p>
        </p:txBody>
      </p:sp>
      <p:pic>
        <p:nvPicPr>
          <p:cNvPr id="195" name="Google Shape;195;p21" descr="this is a headshot of heath meissen"/>
          <p:cNvPicPr preferRelativeResize="0"/>
          <p:nvPr/>
        </p:nvPicPr>
        <p:blipFill rotWithShape="1">
          <a:blip r:embed="rId5">
            <a:alphaModFix/>
          </a:blip>
          <a:srcRect/>
          <a:stretch/>
        </p:blipFill>
        <p:spPr>
          <a:xfrm>
            <a:off x="2787330" y="617140"/>
            <a:ext cx="1293332" cy="1611069"/>
          </a:xfrm>
          <a:prstGeom prst="rect">
            <a:avLst/>
          </a:prstGeom>
          <a:noFill/>
          <a:ln>
            <a:noFill/>
          </a:ln>
        </p:spPr>
      </p:pic>
      <p:sp>
        <p:nvSpPr>
          <p:cNvPr id="194" name="Google Shape;194;p21"/>
          <p:cNvSpPr txBox="1"/>
          <p:nvPr/>
        </p:nvSpPr>
        <p:spPr>
          <a:xfrm>
            <a:off x="2269885" y="2225475"/>
            <a:ext cx="21225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i="0" u="none" strike="noStrike" cap="none">
                <a:solidFill>
                  <a:srgbClr val="000000"/>
                </a:solidFill>
                <a:latin typeface="Arial"/>
                <a:ea typeface="Arial"/>
                <a:cs typeface="Arial"/>
                <a:sym typeface="Arial"/>
              </a:rPr>
              <a:t>Heather Meissen, PhD</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Administrative Consultant - CTE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sng" strike="noStrike" cap="none">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heather.meissen@iowa.gov</a:t>
            </a:r>
            <a:r>
              <a:rPr lang="en"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515-326-5378</a:t>
            </a:r>
            <a:endParaRPr sz="900" b="0" i="0" u="none" strike="noStrike" cap="none">
              <a:solidFill>
                <a:srgbClr val="000000"/>
              </a:solidFill>
              <a:latin typeface="Arial"/>
              <a:ea typeface="Arial"/>
              <a:cs typeface="Arial"/>
              <a:sym typeface="Arial"/>
            </a:endParaRPr>
          </a:p>
        </p:txBody>
      </p:sp>
      <p:pic>
        <p:nvPicPr>
          <p:cNvPr id="197" name="Google Shape;197;p21" descr="Smith, Jodie.jpg&#10;&#10;this is a headshot of jodie smith" title="Smith, Jodie.jpg"/>
          <p:cNvPicPr preferRelativeResize="0"/>
          <p:nvPr/>
        </p:nvPicPr>
        <p:blipFill rotWithShape="1">
          <a:blip r:embed="rId7">
            <a:alphaModFix/>
          </a:blip>
          <a:srcRect/>
          <a:stretch/>
        </p:blipFill>
        <p:spPr>
          <a:xfrm>
            <a:off x="4939281" y="617467"/>
            <a:ext cx="1293339" cy="1610414"/>
          </a:xfrm>
          <a:prstGeom prst="rect">
            <a:avLst/>
          </a:prstGeom>
          <a:noFill/>
          <a:ln>
            <a:noFill/>
          </a:ln>
        </p:spPr>
      </p:pic>
      <p:sp>
        <p:nvSpPr>
          <p:cNvPr id="196" name="Google Shape;196;p21"/>
          <p:cNvSpPr txBox="1"/>
          <p:nvPr/>
        </p:nvSpPr>
        <p:spPr>
          <a:xfrm>
            <a:off x="4606883" y="2225466"/>
            <a:ext cx="16632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i="0" u="none" strike="noStrike" cap="none">
                <a:solidFill>
                  <a:srgbClr val="000000"/>
                </a:solidFill>
                <a:latin typeface="Arial"/>
                <a:ea typeface="Arial"/>
                <a:cs typeface="Arial"/>
                <a:sym typeface="Arial"/>
              </a:rPr>
              <a:t>Jodie Smith</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Consultant - WBL/IRCs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sng" strike="noStrike" cap="none">
                <a:solidFill>
                  <a:schemeClr val="hlink"/>
                </a:solidFill>
                <a:latin typeface="Arial"/>
                <a:ea typeface="Arial"/>
                <a:cs typeface="Arial"/>
                <a:sym typeface="Arial"/>
                <a:hlinkClick r:id="rId8"/>
              </a:rPr>
              <a:t>jodie.smith@iowa.gov</a:t>
            </a:r>
            <a:r>
              <a:rPr lang="en"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222222"/>
                </a:solidFill>
                <a:highlight>
                  <a:srgbClr val="FFFFFF"/>
                </a:highlight>
                <a:latin typeface="Arial"/>
                <a:ea typeface="Arial"/>
                <a:cs typeface="Arial"/>
                <a:sym typeface="Arial"/>
              </a:rPr>
              <a:t>515-419-5190</a:t>
            </a:r>
            <a:endParaRPr sz="900" b="0" i="0" u="none" strike="noStrike" cap="none">
              <a:solidFill>
                <a:srgbClr val="000000"/>
              </a:solidFill>
              <a:latin typeface="Arial"/>
              <a:ea typeface="Arial"/>
              <a:cs typeface="Arial"/>
              <a:sym typeface="Arial"/>
            </a:endParaRPr>
          </a:p>
        </p:txBody>
      </p:sp>
      <p:pic>
        <p:nvPicPr>
          <p:cNvPr id="201" name="Google Shape;201;p21" descr="this is a headshot of alan spencer" title="Spencer, Alan.jpg"/>
          <p:cNvPicPr preferRelativeResize="0"/>
          <p:nvPr/>
        </p:nvPicPr>
        <p:blipFill rotWithShape="1">
          <a:blip r:embed="rId9">
            <a:alphaModFix/>
          </a:blip>
          <a:srcRect/>
          <a:stretch/>
        </p:blipFill>
        <p:spPr>
          <a:xfrm>
            <a:off x="7091239" y="614137"/>
            <a:ext cx="1293340" cy="1617075"/>
          </a:xfrm>
          <a:prstGeom prst="rect">
            <a:avLst/>
          </a:prstGeom>
          <a:noFill/>
          <a:ln>
            <a:noFill/>
          </a:ln>
        </p:spPr>
      </p:pic>
      <p:sp>
        <p:nvSpPr>
          <p:cNvPr id="200" name="Google Shape;200;p21"/>
          <p:cNvSpPr txBox="1"/>
          <p:nvPr/>
        </p:nvSpPr>
        <p:spPr>
          <a:xfrm>
            <a:off x="6906318" y="2195522"/>
            <a:ext cx="1663200" cy="6774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i="0" u="none" strike="noStrike" cap="none">
                <a:solidFill>
                  <a:srgbClr val="000000"/>
                </a:solidFill>
                <a:latin typeface="Arial"/>
                <a:ea typeface="Arial"/>
                <a:cs typeface="Arial"/>
                <a:sym typeface="Arial"/>
              </a:rPr>
              <a:t>Alan Spencer</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Consultant - Ag Ed</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sng" strike="noStrike" cap="none">
                <a:solidFill>
                  <a:schemeClr val="hlink"/>
                </a:solidFill>
                <a:latin typeface="Arial"/>
                <a:ea typeface="Arial"/>
                <a:cs typeface="Arial"/>
                <a:sym typeface="Arial"/>
                <a:hlinkClick r:id="rId10"/>
              </a:rPr>
              <a:t>alan.spencer@iowa.gov</a:t>
            </a:r>
            <a:r>
              <a:rPr lang="en"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800" b="0" i="0" u="none" strike="noStrike" cap="none">
                <a:solidFill>
                  <a:srgbClr val="222222"/>
                </a:solidFill>
                <a:highlight>
                  <a:srgbClr val="FFFFFF"/>
                </a:highlight>
                <a:latin typeface="Arial"/>
                <a:ea typeface="Arial"/>
                <a:cs typeface="Arial"/>
                <a:sym typeface="Arial"/>
              </a:rPr>
              <a:t>515-720-8863</a:t>
            </a:r>
            <a:endParaRPr sz="900" b="0" i="0" u="none" strike="noStrike" cap="none">
              <a:solidFill>
                <a:srgbClr val="000000"/>
              </a:solidFill>
              <a:latin typeface="Arial"/>
              <a:ea typeface="Arial"/>
              <a:cs typeface="Arial"/>
              <a:sym typeface="Arial"/>
            </a:endParaRPr>
          </a:p>
        </p:txBody>
      </p:sp>
      <p:pic>
        <p:nvPicPr>
          <p:cNvPr id="203" name="Google Shape;203;p21" descr="this is a headshot of shelly duwa" title="Duwa, Shelly.jpg"/>
          <p:cNvPicPr preferRelativeResize="0"/>
          <p:nvPr/>
        </p:nvPicPr>
        <p:blipFill rotWithShape="1">
          <a:blip r:embed="rId11">
            <a:alphaModFix/>
          </a:blip>
          <a:srcRect/>
          <a:stretch/>
        </p:blipFill>
        <p:spPr>
          <a:xfrm>
            <a:off x="1666885" y="2920370"/>
            <a:ext cx="1296162" cy="1611628"/>
          </a:xfrm>
          <a:prstGeom prst="rect">
            <a:avLst/>
          </a:prstGeom>
          <a:noFill/>
          <a:ln>
            <a:noFill/>
          </a:ln>
        </p:spPr>
      </p:pic>
      <p:sp>
        <p:nvSpPr>
          <p:cNvPr id="199" name="Google Shape;199;p21"/>
          <p:cNvSpPr txBox="1"/>
          <p:nvPr/>
        </p:nvSpPr>
        <p:spPr>
          <a:xfrm>
            <a:off x="1052756" y="4513613"/>
            <a:ext cx="2354400" cy="6927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i="0" u="none" strike="noStrike" cap="none">
                <a:solidFill>
                  <a:srgbClr val="000000"/>
                </a:solidFill>
                <a:latin typeface="Arial"/>
                <a:ea typeface="Arial"/>
                <a:cs typeface="Arial"/>
                <a:sym typeface="Arial"/>
              </a:rPr>
              <a:t>Shelly Duwa</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Consultant - Business Ed and CTSOs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sng" strike="noStrike" cap="none">
                <a:solidFill>
                  <a:schemeClr val="hlink"/>
                </a:solidFill>
                <a:latin typeface="Arial"/>
                <a:ea typeface="Arial"/>
                <a:cs typeface="Arial"/>
                <a:sym typeface="Arial"/>
                <a:hlinkClick r:id="rId12"/>
              </a:rPr>
              <a:t>shelly.duwa@iowa.gov</a:t>
            </a:r>
            <a:r>
              <a:rPr lang="en"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515-971-0669</a:t>
            </a:r>
            <a:endParaRPr sz="900" b="0" i="0" u="none" strike="noStrike" cap="none">
              <a:solidFill>
                <a:srgbClr val="000000"/>
              </a:solidFill>
              <a:latin typeface="Arial"/>
              <a:ea typeface="Arial"/>
              <a:cs typeface="Arial"/>
              <a:sym typeface="Arial"/>
            </a:endParaRPr>
          </a:p>
        </p:txBody>
      </p:sp>
      <p:pic>
        <p:nvPicPr>
          <p:cNvPr id="191" name="Google Shape;191;p21" descr="this is a headshot of jeffrey fletcher"/>
          <p:cNvPicPr preferRelativeResize="0"/>
          <p:nvPr/>
        </p:nvPicPr>
        <p:blipFill rotWithShape="1">
          <a:blip r:embed="rId13">
            <a:alphaModFix/>
          </a:blip>
          <a:srcRect/>
          <a:stretch/>
        </p:blipFill>
        <p:spPr>
          <a:xfrm>
            <a:off x="3833932" y="2920372"/>
            <a:ext cx="1293336" cy="1611075"/>
          </a:xfrm>
          <a:prstGeom prst="rect">
            <a:avLst/>
          </a:prstGeom>
          <a:noFill/>
          <a:ln>
            <a:noFill/>
          </a:ln>
        </p:spPr>
      </p:pic>
      <p:sp>
        <p:nvSpPr>
          <p:cNvPr id="190" name="Google Shape;190;p21"/>
          <p:cNvSpPr txBox="1"/>
          <p:nvPr/>
        </p:nvSpPr>
        <p:spPr>
          <a:xfrm>
            <a:off x="3407147" y="4513340"/>
            <a:ext cx="20013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 sz="900" b="1" i="0" u="none" strike="noStrike" cap="none">
                <a:solidFill>
                  <a:schemeClr val="dk1"/>
                </a:solidFill>
                <a:latin typeface="Arial"/>
                <a:ea typeface="Arial"/>
                <a:cs typeface="Arial"/>
                <a:sym typeface="Arial"/>
              </a:rPr>
              <a:t>Jeffrey Fletcher, PhD, MPA</a:t>
            </a:r>
            <a:endParaRPr sz="9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Consultant - Perkins, IowaGrants</a:t>
            </a:r>
            <a:endParaRPr sz="9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800"/>
              <a:buFont typeface="Arial"/>
              <a:buNone/>
            </a:pPr>
            <a:r>
              <a:rPr lang="en" sz="900" b="0" i="0" u="sng" strike="noStrike" cap="none">
                <a:solidFill>
                  <a:schemeClr val="hlink"/>
                </a:solidFill>
                <a:latin typeface="Arial"/>
                <a:ea typeface="Arial"/>
                <a:cs typeface="Arial"/>
                <a:sym typeface="Arial"/>
              </a:rPr>
              <a:t>jeffrey.fletcher@iowa.gov</a:t>
            </a:r>
            <a:endParaRPr sz="900" b="0" i="0" u="sng" strike="noStrike" cap="none">
              <a:solidFill>
                <a:srgbClr val="0097A7"/>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Arial"/>
                <a:ea typeface="Arial"/>
                <a:cs typeface="Arial"/>
                <a:sym typeface="Arial"/>
              </a:rPr>
              <a:t>515-321-7309</a:t>
            </a:r>
            <a:endParaRPr sz="900" b="0" i="0" u="none" strike="noStrike" cap="none">
              <a:solidFill>
                <a:schemeClr val="dk1"/>
              </a:solidFill>
              <a:latin typeface="Arial"/>
              <a:ea typeface="Arial"/>
              <a:cs typeface="Arial"/>
              <a:sym typeface="Arial"/>
            </a:endParaRPr>
          </a:p>
        </p:txBody>
      </p:sp>
      <p:pic>
        <p:nvPicPr>
          <p:cNvPr id="204" name="Google Shape;204;p21" descr="this is a headshot of amy vybiral"/>
          <p:cNvPicPr preferRelativeResize="0"/>
          <p:nvPr/>
        </p:nvPicPr>
        <p:blipFill rotWithShape="1">
          <a:blip r:embed="rId14">
            <a:alphaModFix/>
          </a:blip>
          <a:srcRect/>
          <a:stretch/>
        </p:blipFill>
        <p:spPr>
          <a:xfrm>
            <a:off x="6079500" y="2878278"/>
            <a:ext cx="1293327" cy="1635072"/>
          </a:xfrm>
          <a:prstGeom prst="rect">
            <a:avLst/>
          </a:prstGeom>
          <a:noFill/>
          <a:ln>
            <a:noFill/>
          </a:ln>
        </p:spPr>
      </p:pic>
      <p:sp>
        <p:nvSpPr>
          <p:cNvPr id="202" name="Google Shape;202;p21"/>
          <p:cNvSpPr txBox="1"/>
          <p:nvPr/>
        </p:nvSpPr>
        <p:spPr>
          <a:xfrm>
            <a:off x="5246344" y="4519331"/>
            <a:ext cx="2537100" cy="677400"/>
          </a:xfrm>
          <a:prstGeom prst="rect">
            <a:avLst/>
          </a:prstGeom>
          <a:noFill/>
          <a:ln>
            <a:noFill/>
          </a:ln>
        </p:spPr>
        <p:txBody>
          <a:bodyPr spcFirstLastPara="1" wrap="square" lIns="68575" tIns="68575" rIns="68575" bIns="68575" anchor="t" anchorCtr="0">
            <a:spAutoFit/>
          </a:bodyPr>
          <a:lstStyle/>
          <a:p>
            <a:pPr marL="177800" marR="0" lvl="0" indent="0" algn="ctr" rtl="0">
              <a:lnSpc>
                <a:spcPct val="100000"/>
              </a:lnSpc>
              <a:spcBef>
                <a:spcPts val="800"/>
              </a:spcBef>
              <a:spcAft>
                <a:spcPts val="0"/>
              </a:spcAft>
              <a:buClr>
                <a:srgbClr val="000000"/>
              </a:buClr>
              <a:buSzPts val="1800"/>
              <a:buFont typeface="Arial"/>
              <a:buNone/>
            </a:pPr>
            <a:r>
              <a:rPr lang="en" sz="900" b="1" i="0" u="none" strike="noStrike" cap="none">
                <a:solidFill>
                  <a:srgbClr val="000000"/>
                </a:solidFill>
                <a:latin typeface="Arial"/>
                <a:ea typeface="Arial"/>
                <a:cs typeface="Arial"/>
                <a:sym typeface="Arial"/>
              </a:rPr>
              <a:t>Amy Vybiral</a:t>
            </a:r>
            <a:endParaRPr sz="900" b="1"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none" strike="noStrike" cap="none">
                <a:solidFill>
                  <a:srgbClr val="000000"/>
                </a:solidFill>
                <a:latin typeface="Arial"/>
                <a:ea typeface="Arial"/>
                <a:cs typeface="Arial"/>
                <a:sym typeface="Arial"/>
              </a:rPr>
              <a:t>Consultant - Perkins Budgets and Claims</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900" b="0" i="0" u="sng" strike="noStrike" cap="none">
                <a:solidFill>
                  <a:schemeClr val="hlink"/>
                </a:solidFill>
                <a:latin typeface="Arial"/>
                <a:ea typeface="Arial"/>
                <a:cs typeface="Arial"/>
                <a:sym typeface="Arial"/>
                <a:hlinkClick r:id="rId15"/>
              </a:rPr>
              <a:t>amy.vybiral@iowa.gov</a:t>
            </a:r>
            <a:r>
              <a:rPr lang="en" sz="900" b="0" i="0" u="none" strike="noStrike" cap="none">
                <a:solidFill>
                  <a:srgbClr val="000000"/>
                </a:solidFill>
                <a:latin typeface="Arial"/>
                <a:ea typeface="Arial"/>
                <a:cs typeface="Arial"/>
                <a:sym typeface="Arial"/>
              </a:rPr>
              <a:t> </a:t>
            </a:r>
            <a:endParaRPr sz="900" b="0" i="0" u="none" strike="noStrike" cap="none">
              <a:solidFill>
                <a:srgbClr val="000000"/>
              </a:solidFill>
              <a:latin typeface="Arial"/>
              <a:ea typeface="Arial"/>
              <a:cs typeface="Arial"/>
              <a:sym typeface="Arial"/>
            </a:endParaRPr>
          </a:p>
          <a:p>
            <a:pPr marL="177800" marR="0" lvl="0" indent="0" algn="ctr" rtl="0">
              <a:lnSpc>
                <a:spcPct val="100000"/>
              </a:lnSpc>
              <a:spcBef>
                <a:spcPts val="0"/>
              </a:spcBef>
              <a:spcAft>
                <a:spcPts val="0"/>
              </a:spcAft>
              <a:buClr>
                <a:srgbClr val="000000"/>
              </a:buClr>
              <a:buSzPts val="1800"/>
              <a:buFont typeface="Arial"/>
              <a:buNone/>
            </a:pPr>
            <a:r>
              <a:rPr lang="en" sz="800" b="0" i="0" u="none" strike="noStrike" cap="none">
                <a:solidFill>
                  <a:schemeClr val="dk1"/>
                </a:solidFill>
                <a:highlight>
                  <a:srgbClr val="FFFFFF"/>
                </a:highlight>
                <a:latin typeface="Arial"/>
                <a:ea typeface="Arial"/>
                <a:cs typeface="Arial"/>
                <a:sym typeface="Arial"/>
              </a:rPr>
              <a:t>515- 339-4520</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2"/>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1800"/>
              <a:t>(Preview) IowaGrants CLNA Outcomes/Questions Application Form</a:t>
            </a:r>
            <a:endParaRPr sz="1800"/>
          </a:p>
        </p:txBody>
      </p:sp>
      <p:sp>
        <p:nvSpPr>
          <p:cNvPr id="210" name="Google Shape;210;p22"/>
          <p:cNvSpPr txBox="1">
            <a:spLocks noGrp="1"/>
          </p:cNvSpPr>
          <p:nvPr>
            <p:ph type="body" idx="1"/>
          </p:nvPr>
        </p:nvSpPr>
        <p:spPr>
          <a:xfrm>
            <a:off x="97450" y="699950"/>
            <a:ext cx="4156800" cy="43569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30000"/>
              </a:lnSpc>
              <a:spcBef>
                <a:spcPts val="600"/>
              </a:spcBef>
              <a:spcAft>
                <a:spcPts val="0"/>
              </a:spcAft>
              <a:buSzPts val="865"/>
              <a:buNone/>
            </a:pPr>
            <a:r>
              <a:rPr lang="en" sz="1160" dirty="0"/>
              <a:t>The nine required narrative elements (often framed as the “9 questions” in local Perkins V CLNA-linked applications) are specified in </a:t>
            </a:r>
            <a:r>
              <a:rPr lang="en" sz="1160" b="1" i="1" dirty="0"/>
              <a:t>Section 134(b) </a:t>
            </a:r>
            <a:r>
              <a:rPr lang="en" sz="1160" dirty="0"/>
              <a:t>of the Strengthening Career and Technical Education for the 21st Century Act (Perkins V). </a:t>
            </a:r>
            <a:endParaRPr sz="1160" dirty="0"/>
          </a:p>
          <a:p>
            <a:pPr marL="0" lvl="0" indent="0" algn="l" rtl="0">
              <a:lnSpc>
                <a:spcPct val="130000"/>
              </a:lnSpc>
              <a:spcBef>
                <a:spcPts val="600"/>
              </a:spcBef>
              <a:spcAft>
                <a:spcPts val="0"/>
              </a:spcAft>
              <a:buSzPts val="865"/>
              <a:buNone/>
            </a:pPr>
            <a:endParaRPr sz="1160" dirty="0"/>
          </a:p>
          <a:p>
            <a:pPr marL="0" lvl="0" indent="0" algn="l" rtl="0">
              <a:lnSpc>
                <a:spcPct val="130000"/>
              </a:lnSpc>
              <a:spcBef>
                <a:spcPts val="600"/>
              </a:spcBef>
              <a:spcAft>
                <a:spcPts val="0"/>
              </a:spcAft>
              <a:buSzPts val="865"/>
              <a:buNone/>
            </a:pPr>
            <a:r>
              <a:rPr lang="en" sz="1160" dirty="0"/>
              <a:t>These elements define the statutory contents of the Perkins V local application that all eligible recipients must address when submitting a biennial application informed by the Comprehensive Local Needs Assessment (CLNA). </a:t>
            </a:r>
            <a:endParaRPr sz="1160" dirty="0"/>
          </a:p>
          <a:p>
            <a:pPr marL="0" lvl="0" indent="0" algn="l" rtl="0">
              <a:lnSpc>
                <a:spcPct val="130000"/>
              </a:lnSpc>
              <a:spcBef>
                <a:spcPts val="600"/>
              </a:spcBef>
              <a:spcAft>
                <a:spcPts val="0"/>
              </a:spcAft>
              <a:buSzPts val="865"/>
              <a:buNone/>
            </a:pPr>
            <a:endParaRPr sz="1160" dirty="0"/>
          </a:p>
          <a:p>
            <a:pPr marL="457200" lvl="0" indent="-292289" algn="l" rtl="0">
              <a:lnSpc>
                <a:spcPct val="130000"/>
              </a:lnSpc>
              <a:spcBef>
                <a:spcPts val="600"/>
              </a:spcBef>
              <a:spcAft>
                <a:spcPts val="0"/>
              </a:spcAft>
              <a:buSzPts val="1003"/>
              <a:buChar char="•"/>
            </a:pPr>
            <a:r>
              <a:rPr lang="en" sz="1160" dirty="0"/>
              <a:t>Applicable to all 50 U.S. states and certain U.S. territories receiving the Perkins V (the Strengthening Career and Technical Education for the 21st Century Act)</a:t>
            </a:r>
            <a:endParaRPr sz="1160" dirty="0"/>
          </a:p>
          <a:p>
            <a:pPr marL="457200" lvl="0" indent="0" algn="l" rtl="0">
              <a:lnSpc>
                <a:spcPct val="130000"/>
              </a:lnSpc>
              <a:spcBef>
                <a:spcPts val="600"/>
              </a:spcBef>
              <a:spcAft>
                <a:spcPts val="0"/>
              </a:spcAft>
              <a:buSzPts val="865"/>
              <a:buNone/>
            </a:pPr>
            <a:endParaRPr sz="1160" dirty="0"/>
          </a:p>
          <a:p>
            <a:pPr marL="457200" lvl="0" indent="-292289" algn="l" rtl="0">
              <a:lnSpc>
                <a:spcPct val="130000"/>
              </a:lnSpc>
              <a:spcBef>
                <a:spcPts val="600"/>
              </a:spcBef>
              <a:spcAft>
                <a:spcPts val="0"/>
              </a:spcAft>
              <a:buSzPts val="1003"/>
              <a:buChar char="•"/>
            </a:pPr>
            <a:r>
              <a:rPr lang="en" sz="1160" dirty="0"/>
              <a:t>Federal Basic State Grant funding for career and technical education (CTE)</a:t>
            </a:r>
            <a:endParaRPr sz="1160" dirty="0"/>
          </a:p>
        </p:txBody>
      </p:sp>
      <p:pic>
        <p:nvPicPr>
          <p:cNvPr id="211" name="Google Shape;211;p22" descr="This is a screenshot from the instructions section of the CLNA narrative questions form; one of several forms to complete the FY27 Perkins application due June 30, 2026."/>
          <p:cNvPicPr preferRelativeResize="0"/>
          <p:nvPr/>
        </p:nvPicPr>
        <p:blipFill rotWithShape="1">
          <a:blip r:embed="rId3">
            <a:alphaModFix/>
          </a:blip>
          <a:srcRect/>
          <a:stretch/>
        </p:blipFill>
        <p:spPr>
          <a:xfrm>
            <a:off x="4364225" y="774125"/>
            <a:ext cx="4563674" cy="38601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1800" dirty="0"/>
              <a:t>(Preview) IowaGrants CLNA Outcomes/Questions Application Form 1-5</a:t>
            </a:r>
            <a:endParaRPr sz="1800" dirty="0"/>
          </a:p>
        </p:txBody>
      </p:sp>
      <p:sp>
        <p:nvSpPr>
          <p:cNvPr id="217" name="Google Shape;217;p23"/>
          <p:cNvSpPr txBox="1">
            <a:spLocks noGrp="1"/>
          </p:cNvSpPr>
          <p:nvPr>
            <p:ph type="body" idx="1"/>
          </p:nvPr>
        </p:nvSpPr>
        <p:spPr>
          <a:xfrm>
            <a:off x="222900" y="637050"/>
            <a:ext cx="8698200" cy="4223400"/>
          </a:xfrm>
          <a:prstGeom prst="rect">
            <a:avLst/>
          </a:prstGeom>
          <a:noFill/>
          <a:ln>
            <a:noFill/>
          </a:ln>
        </p:spPr>
        <p:txBody>
          <a:bodyPr spcFirstLastPara="1" wrap="square" lIns="68575" tIns="34275" rIns="68575" bIns="34275" anchor="t" anchorCtr="0">
            <a:noAutofit/>
          </a:bodyPr>
          <a:lstStyle/>
          <a:p>
            <a:pPr marL="0" marR="330200" lvl="0" indent="0" algn="l" rtl="0">
              <a:lnSpc>
                <a:spcPct val="150000"/>
              </a:lnSpc>
              <a:spcBef>
                <a:spcPts val="0"/>
              </a:spcBef>
              <a:spcAft>
                <a:spcPts val="0"/>
              </a:spcAft>
              <a:buClr>
                <a:schemeClr val="dk1"/>
              </a:buClr>
              <a:buSzPts val="1100"/>
              <a:buFont typeface="Arial"/>
              <a:buNone/>
            </a:pPr>
            <a:r>
              <a:rPr lang="en" sz="1400" b="1" dirty="0"/>
              <a:t>Based on the completion of the CLNA process, please answer the following questions:</a:t>
            </a:r>
            <a:endParaRPr sz="1400" b="1" dirty="0"/>
          </a:p>
          <a:p>
            <a:pPr marL="0" lvl="0" indent="0" algn="l" rtl="0">
              <a:lnSpc>
                <a:spcPct val="150000"/>
              </a:lnSpc>
              <a:spcBef>
                <a:spcPts val="0"/>
              </a:spcBef>
              <a:spcAft>
                <a:spcPts val="0"/>
              </a:spcAft>
              <a:buSzPts val="1400"/>
              <a:buNone/>
            </a:pPr>
            <a:r>
              <a:rPr lang="en" sz="1400" dirty="0"/>
              <a:t>1. Provide a summary of the results of the comprehensive needs assessment.</a:t>
            </a:r>
            <a:endParaRPr sz="1400" dirty="0"/>
          </a:p>
          <a:p>
            <a:pPr marL="0" lvl="0" indent="0" algn="l" rtl="0">
              <a:lnSpc>
                <a:spcPct val="150000"/>
              </a:lnSpc>
              <a:spcBef>
                <a:spcPts val="0"/>
              </a:spcBef>
              <a:spcAft>
                <a:spcPts val="0"/>
              </a:spcAft>
              <a:buSzPts val="1400"/>
              <a:buNone/>
            </a:pPr>
            <a:r>
              <a:rPr lang="en" sz="1400" dirty="0"/>
              <a:t>2. Provide information on the CTE course offerings and activities to be provided with Perkins funds, including all state-approved plans of study.</a:t>
            </a:r>
            <a:endParaRPr sz="1400" dirty="0"/>
          </a:p>
          <a:p>
            <a:pPr marL="0" lvl="0" indent="0" algn="l" rtl="0">
              <a:lnSpc>
                <a:spcPct val="150000"/>
              </a:lnSpc>
              <a:spcBef>
                <a:spcPts val="0"/>
              </a:spcBef>
              <a:spcAft>
                <a:spcPts val="0"/>
              </a:spcAft>
              <a:buSzPts val="1400"/>
              <a:buNone/>
            </a:pPr>
            <a:r>
              <a:rPr lang="en" sz="1400" dirty="0"/>
              <a:t>3. Describe how your school district will, in collaboration with local workforce development partners, provide a series of career exploration and career guidance activities.</a:t>
            </a:r>
            <a:endParaRPr sz="1400" dirty="0"/>
          </a:p>
          <a:p>
            <a:pPr marL="0" lvl="0" indent="0" algn="l" rtl="0">
              <a:lnSpc>
                <a:spcPct val="150000"/>
              </a:lnSpc>
              <a:spcBef>
                <a:spcPts val="0"/>
              </a:spcBef>
              <a:spcAft>
                <a:spcPts val="0"/>
              </a:spcAft>
              <a:buSzPts val="1400"/>
              <a:buNone/>
            </a:pPr>
            <a:r>
              <a:rPr lang="en" sz="1400" dirty="0"/>
              <a:t>4. Provide a description of how the district or consortia will improve the academic and technical skills of students participating in CTE programs.</a:t>
            </a:r>
            <a:endParaRPr sz="1400" dirty="0"/>
          </a:p>
          <a:p>
            <a:pPr marL="0" lvl="0" indent="0" algn="l" rtl="0">
              <a:lnSpc>
                <a:spcPct val="150000"/>
              </a:lnSpc>
              <a:spcBef>
                <a:spcPts val="0"/>
              </a:spcBef>
              <a:spcAft>
                <a:spcPts val="0"/>
              </a:spcAft>
              <a:buSzPts val="1400"/>
              <a:buNone/>
            </a:pPr>
            <a:r>
              <a:rPr lang="en" sz="1400" dirty="0"/>
              <a:t>5. Utilizing available student performance and labor market data, provide a description of how the district or consortia will provide activities to prepare special populations for high-skill, high-wage, or in-demand occupations; prepare CTE participants for non-traditional fields; provide equal access for special populations to CTE courses, programs, and programs of study; and ensure that members of special populations will not be discriminated against.</a:t>
            </a:r>
            <a:endParaRPr sz="1400" dirty="0"/>
          </a:p>
          <a:p>
            <a:pPr marL="0" lvl="0" indent="0" algn="l" rtl="0">
              <a:lnSpc>
                <a:spcPct val="100000"/>
              </a:lnSpc>
              <a:spcBef>
                <a:spcPts val="0"/>
              </a:spcBef>
              <a:spcAft>
                <a:spcPts val="0"/>
              </a:spcAft>
              <a:buSzPts val="1400"/>
              <a:buNone/>
            </a:pPr>
            <a:endParaRPr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1800" dirty="0"/>
              <a:t>(Preview) IowaGrants CLNA Outcomes/Questions Application Form 6-9</a:t>
            </a:r>
            <a:endParaRPr sz="1800" dirty="0"/>
          </a:p>
        </p:txBody>
      </p:sp>
      <p:sp>
        <p:nvSpPr>
          <p:cNvPr id="223" name="Google Shape;223;p24"/>
          <p:cNvSpPr txBox="1">
            <a:spLocks noGrp="1"/>
          </p:cNvSpPr>
          <p:nvPr>
            <p:ph type="body" idx="1"/>
          </p:nvPr>
        </p:nvSpPr>
        <p:spPr>
          <a:xfrm>
            <a:off x="222900" y="637050"/>
            <a:ext cx="8698200" cy="4223400"/>
          </a:xfrm>
          <a:prstGeom prst="rect">
            <a:avLst/>
          </a:prstGeom>
          <a:noFill/>
          <a:ln>
            <a:noFill/>
          </a:ln>
        </p:spPr>
        <p:txBody>
          <a:bodyPr spcFirstLastPara="1" wrap="square" lIns="68575" tIns="34275" rIns="68575" bIns="34275" anchor="t" anchorCtr="0">
            <a:noAutofit/>
          </a:bodyPr>
          <a:lstStyle/>
          <a:p>
            <a:pPr marL="0" marR="330200" lvl="0" indent="0" algn="l" rtl="0">
              <a:lnSpc>
                <a:spcPct val="150000"/>
              </a:lnSpc>
              <a:spcBef>
                <a:spcPts val="0"/>
              </a:spcBef>
              <a:spcAft>
                <a:spcPts val="0"/>
              </a:spcAft>
              <a:buSzPts val="1400"/>
              <a:buNone/>
            </a:pPr>
            <a:r>
              <a:rPr lang="en" sz="1400" b="1" dirty="0"/>
              <a:t>Based on the completion of the CLNA process, please answer the following questions:</a:t>
            </a:r>
            <a:endParaRPr sz="1400" b="1" dirty="0"/>
          </a:p>
          <a:p>
            <a:pPr marL="0" lvl="0" indent="0" algn="l" rtl="0">
              <a:lnSpc>
                <a:spcPct val="150000"/>
              </a:lnSpc>
              <a:spcBef>
                <a:spcPts val="0"/>
              </a:spcBef>
              <a:spcAft>
                <a:spcPts val="0"/>
              </a:spcAft>
              <a:buSzPts val="1400"/>
              <a:buNone/>
            </a:pPr>
            <a:r>
              <a:rPr lang="en" sz="1400" dirty="0"/>
              <a:t>6. Provide a description of the work-based learning opportunities for students participating in CTE programs and how the district or consortia will work with representatives from business and industry to develop or expand work-based learning.</a:t>
            </a:r>
            <a:endParaRPr sz="1400" dirty="0"/>
          </a:p>
          <a:p>
            <a:pPr marL="0" lvl="0" indent="0" algn="l" rtl="0">
              <a:lnSpc>
                <a:spcPct val="150000"/>
              </a:lnSpc>
              <a:spcBef>
                <a:spcPts val="0"/>
              </a:spcBef>
              <a:spcAft>
                <a:spcPts val="0"/>
              </a:spcAft>
              <a:buSzPts val="1400"/>
              <a:buNone/>
            </a:pPr>
            <a:r>
              <a:rPr lang="en" sz="1400" dirty="0"/>
              <a:t>7. Provide a description of how the district or consortia will provide students participating in CTE the opportunity to gain postsecondary credit while still attending high school.</a:t>
            </a:r>
            <a:endParaRPr sz="1400" dirty="0"/>
          </a:p>
          <a:p>
            <a:pPr marL="0" lvl="0" indent="0" algn="l" rtl="0">
              <a:lnSpc>
                <a:spcPct val="150000"/>
              </a:lnSpc>
              <a:spcBef>
                <a:spcPts val="0"/>
              </a:spcBef>
              <a:spcAft>
                <a:spcPts val="0"/>
              </a:spcAft>
              <a:buSzPts val="1400"/>
              <a:buNone/>
            </a:pPr>
            <a:r>
              <a:rPr lang="en" sz="1400" dirty="0"/>
              <a:t>8. Provide a description of how the district or consortia supports the recruitment, preparation, retention, and training, including professional development of teachers, faculty, administrators, counselors, and specialized instructional support personnel. </a:t>
            </a:r>
            <a:endParaRPr sz="1400" dirty="0"/>
          </a:p>
          <a:p>
            <a:pPr marL="0" lvl="0" indent="0" algn="l" rtl="0">
              <a:lnSpc>
                <a:spcPct val="150000"/>
              </a:lnSpc>
              <a:spcBef>
                <a:spcPts val="0"/>
              </a:spcBef>
              <a:spcAft>
                <a:spcPts val="0"/>
              </a:spcAft>
              <a:buSzPts val="1400"/>
              <a:buNone/>
            </a:pPr>
            <a:r>
              <a:rPr lang="en" sz="1400" dirty="0"/>
              <a:t>9. Provide a description of how the district or consortia will address disparities or gaps in performance between groups of students in each of the plan years, and if no meaningful progress has been achieved prior to the third program year, a description of the additional actions that will be taken to eliminate these disparities or gaps.</a:t>
            </a:r>
            <a:endParaRPr sz="1400" dirty="0"/>
          </a:p>
          <a:p>
            <a:pPr marL="0" lvl="0" indent="0" algn="l" rtl="0">
              <a:lnSpc>
                <a:spcPct val="100000"/>
              </a:lnSpc>
              <a:spcBef>
                <a:spcPts val="0"/>
              </a:spcBef>
              <a:spcAft>
                <a:spcPts val="0"/>
              </a:spcAft>
              <a:buSzPts val="1400"/>
              <a:buNone/>
            </a:pPr>
            <a:endParaRPr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g3bcd765a65d_0_0"/>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dirty="0"/>
              <a:t>Element 3: Labor Market Alignment</a:t>
            </a:r>
            <a:endParaRPr dirty="0"/>
          </a:p>
        </p:txBody>
      </p:sp>
      <p:sp>
        <p:nvSpPr>
          <p:cNvPr id="48" name="Google Shape;48;g3bcd765a65d_0_0"/>
          <p:cNvSpPr txBox="1"/>
          <p:nvPr/>
        </p:nvSpPr>
        <p:spPr>
          <a:xfrm>
            <a:off x="0" y="2537550"/>
            <a:ext cx="5878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dirty="0"/>
              <a:t>Labor market resources to address Element Three:</a:t>
            </a:r>
            <a:endParaRPr sz="1200" dirty="0"/>
          </a:p>
          <a:p>
            <a:pPr marL="0" marR="0" lvl="0" indent="0" algn="l" rtl="0">
              <a:lnSpc>
                <a:spcPct val="100000"/>
              </a:lnSpc>
              <a:spcBef>
                <a:spcPts val="0"/>
              </a:spcBef>
              <a:spcAft>
                <a:spcPts val="0"/>
              </a:spcAft>
              <a:buNone/>
            </a:pPr>
            <a:endParaRPr sz="1200" dirty="0"/>
          </a:p>
          <a:p>
            <a:pPr marL="0" marR="0" lvl="0" indent="0" algn="l" rtl="0">
              <a:lnSpc>
                <a:spcPct val="100000"/>
              </a:lnSpc>
              <a:spcBef>
                <a:spcPts val="0"/>
              </a:spcBef>
              <a:spcAft>
                <a:spcPts val="0"/>
              </a:spcAft>
              <a:buNone/>
            </a:pPr>
            <a:r>
              <a:rPr lang="en" sz="1200" b="0" i="0" u="none" strike="noStrike" cap="none" dirty="0">
                <a:solidFill>
                  <a:srgbClr val="000000"/>
                </a:solidFill>
                <a:latin typeface="Arial"/>
                <a:ea typeface="Arial"/>
                <a:cs typeface="Arial"/>
                <a:sym typeface="Arial"/>
              </a:rPr>
              <a:t>3.1 Review openings and wages by program</a:t>
            </a:r>
            <a:endParaRPr sz="1200" dirty="0"/>
          </a:p>
          <a:p>
            <a:pPr marL="0" marR="0" lvl="0" indent="0" algn="l" rtl="0">
              <a:lnSpc>
                <a:spcPct val="100000"/>
              </a:lnSpc>
              <a:spcBef>
                <a:spcPts val="0"/>
              </a:spcBef>
              <a:spcAft>
                <a:spcPts val="0"/>
              </a:spcAft>
              <a:buNone/>
            </a:pPr>
            <a:r>
              <a:rPr lang="en" sz="1200" b="0" i="0" u="none" strike="noStrike" cap="none" dirty="0">
                <a:solidFill>
                  <a:srgbClr val="000000"/>
                </a:solidFill>
                <a:latin typeface="Arial"/>
                <a:ea typeface="Arial"/>
                <a:cs typeface="Arial"/>
                <a:sym typeface="Arial"/>
              </a:rPr>
              <a:t>3.2 Review emerging occupations related to current programs.</a:t>
            </a:r>
            <a:endParaRPr sz="1200" dirty="0"/>
          </a:p>
          <a:p>
            <a:pPr marL="0" marR="0" lvl="0" indent="0" algn="l" rtl="0">
              <a:lnSpc>
                <a:spcPct val="100000"/>
              </a:lnSpc>
              <a:spcBef>
                <a:spcPts val="0"/>
              </a:spcBef>
              <a:spcAft>
                <a:spcPts val="0"/>
              </a:spcAft>
              <a:buNone/>
            </a:pPr>
            <a:r>
              <a:rPr lang="en" sz="1200" b="0" i="0" u="none" strike="noStrike" cap="none" dirty="0">
                <a:solidFill>
                  <a:srgbClr val="000000"/>
                </a:solidFill>
                <a:latin typeface="Arial"/>
                <a:ea typeface="Arial"/>
                <a:cs typeface="Arial"/>
                <a:sym typeface="Arial"/>
              </a:rPr>
              <a:t>3.3 Review access for students with disabilities and special populations.</a:t>
            </a:r>
            <a:endParaRPr sz="1200" dirty="0"/>
          </a:p>
        </p:txBody>
      </p:sp>
      <p:pic>
        <p:nvPicPr>
          <p:cNvPr id="49" name="Google Shape;49;g3bcd765a65d_0_0" descr="Screenshot of Element 3: Alignment of Programs to Labor Market Needs&quot;"/>
          <p:cNvPicPr preferRelativeResize="0"/>
          <p:nvPr/>
        </p:nvPicPr>
        <p:blipFill rotWithShape="1">
          <a:blip r:embed="rId3">
            <a:alphaModFix/>
          </a:blip>
          <a:srcRect/>
          <a:stretch/>
        </p:blipFill>
        <p:spPr>
          <a:xfrm>
            <a:off x="0" y="483340"/>
            <a:ext cx="9143998" cy="191935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dirty="0"/>
              <a:t>Iowa’s Labor Market: Overview </a:t>
            </a:r>
            <a:endParaRPr dirty="0"/>
          </a:p>
        </p:txBody>
      </p:sp>
      <p:graphicFrame>
        <p:nvGraphicFramePr>
          <p:cNvPr id="55" name="Google Shape;55;p4"/>
          <p:cNvGraphicFramePr/>
          <p:nvPr>
            <p:extLst>
              <p:ext uri="{D42A27DB-BD31-4B8C-83A1-F6EECF244321}">
                <p14:modId xmlns:p14="http://schemas.microsoft.com/office/powerpoint/2010/main" val="1829166220"/>
              </p:ext>
            </p:extLst>
          </p:nvPr>
        </p:nvGraphicFramePr>
        <p:xfrm>
          <a:off x="93935" y="536795"/>
          <a:ext cx="8773150" cy="4077750"/>
        </p:xfrm>
        <a:graphic>
          <a:graphicData uri="http://schemas.openxmlformats.org/drawingml/2006/table">
            <a:tbl>
              <a:tblPr firstRow="1">
                <a:noFill/>
                <a:tableStyleId>{0086B9C4-4375-4975-A362-DC614393E244}</a:tableStyleId>
              </a:tblPr>
              <a:tblGrid>
                <a:gridCol w="4386575">
                  <a:extLst>
                    <a:ext uri="{9D8B030D-6E8A-4147-A177-3AD203B41FA5}">
                      <a16:colId xmlns:a16="http://schemas.microsoft.com/office/drawing/2014/main" val="20000"/>
                    </a:ext>
                  </a:extLst>
                </a:gridCol>
                <a:gridCol w="4386575">
                  <a:extLst>
                    <a:ext uri="{9D8B030D-6E8A-4147-A177-3AD203B41FA5}">
                      <a16:colId xmlns:a16="http://schemas.microsoft.com/office/drawing/2014/main" val="20001"/>
                    </a:ext>
                  </a:extLst>
                </a:gridCol>
              </a:tblGrid>
              <a:tr h="4077750">
                <a:tc>
                  <a:txBody>
                    <a:bodyPr/>
                    <a:lstStyle/>
                    <a:p>
                      <a:pPr marL="0" marR="0" lvl="0" indent="0" algn="l" rtl="0">
                        <a:lnSpc>
                          <a:spcPct val="200000"/>
                        </a:lnSpc>
                        <a:spcBef>
                          <a:spcPts val="0"/>
                        </a:spcBef>
                        <a:spcAft>
                          <a:spcPts val="0"/>
                        </a:spcAft>
                        <a:buClr>
                          <a:srgbClr val="000000"/>
                        </a:buClr>
                        <a:buSzPts val="1100"/>
                        <a:buFont typeface="Arial"/>
                        <a:buNone/>
                      </a:pPr>
                      <a:r>
                        <a:rPr lang="en" sz="1200" b="1" i="1" u="sng" strike="noStrike" cap="none" dirty="0">
                          <a:solidFill>
                            <a:srgbClr val="0097A7"/>
                          </a:solidFill>
                        </a:rPr>
                        <a:t>Current Labor Trends (2025 Data)</a:t>
                      </a:r>
                      <a:endParaRPr sz="1200" i="1" u="none" strike="noStrike" cap="none" dirty="0"/>
                    </a:p>
                    <a:p>
                      <a:pPr marL="457200" marR="0" lvl="0" indent="-304800" algn="l" rtl="0">
                        <a:lnSpc>
                          <a:spcPct val="200000"/>
                        </a:lnSpc>
                        <a:spcBef>
                          <a:spcPts val="0"/>
                        </a:spcBef>
                        <a:spcAft>
                          <a:spcPts val="0"/>
                        </a:spcAft>
                        <a:buClr>
                          <a:srgbClr val="000000"/>
                        </a:buClr>
                        <a:buSzPts val="1200"/>
                        <a:buFont typeface="Arial"/>
                        <a:buChar char="➔"/>
                      </a:pPr>
                      <a:r>
                        <a:rPr lang="en" sz="1200" u="none" strike="noStrike" cap="none" dirty="0">
                          <a:solidFill>
                            <a:srgbClr val="000000"/>
                          </a:solidFill>
                        </a:rPr>
                        <a:t>Unemployment Rate in 2025: 3.5%</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u="none" strike="noStrike" cap="none" dirty="0">
                          <a:solidFill>
                            <a:srgbClr val="000000"/>
                          </a:solidFill>
                        </a:rPr>
                        <a:t>10,000+ Job openings, slower growth</a:t>
                      </a:r>
                      <a:endParaRPr sz="1200" u="none" strike="noStrike" cap="none" dirty="0">
                        <a:solidFill>
                          <a:srgbClr val="000000"/>
                        </a:solidFill>
                      </a:endParaRPr>
                    </a:p>
                    <a:p>
                      <a:pPr marL="0" marR="0" lvl="0" indent="0" algn="l" rtl="0">
                        <a:lnSpc>
                          <a:spcPct val="200000"/>
                        </a:lnSpc>
                        <a:spcBef>
                          <a:spcPts val="0"/>
                        </a:spcBef>
                        <a:spcAft>
                          <a:spcPts val="0"/>
                        </a:spcAft>
                        <a:buNone/>
                      </a:pPr>
                      <a:endParaRPr sz="1200" dirty="0"/>
                    </a:p>
                    <a:p>
                      <a:pPr marL="0" marR="0" lvl="0" indent="0" algn="l" rtl="0">
                        <a:lnSpc>
                          <a:spcPct val="200000"/>
                        </a:lnSpc>
                        <a:spcBef>
                          <a:spcPts val="0"/>
                        </a:spcBef>
                        <a:spcAft>
                          <a:spcPts val="0"/>
                        </a:spcAft>
                        <a:buNone/>
                      </a:pPr>
                      <a:endParaRPr sz="1200" dirty="0"/>
                    </a:p>
                    <a:p>
                      <a:pPr marL="0" marR="0" lvl="0" indent="0" algn="l" rtl="0">
                        <a:lnSpc>
                          <a:spcPct val="200000"/>
                        </a:lnSpc>
                        <a:spcBef>
                          <a:spcPts val="0"/>
                        </a:spcBef>
                        <a:spcAft>
                          <a:spcPts val="0"/>
                        </a:spcAft>
                        <a:buClr>
                          <a:srgbClr val="000000"/>
                        </a:buClr>
                        <a:buSzPts val="1100"/>
                        <a:buFont typeface="Arial"/>
                        <a:buNone/>
                      </a:pPr>
                      <a:r>
                        <a:rPr lang="en" sz="1200" b="1" u="sng" strike="noStrike" cap="none" dirty="0">
                          <a:solidFill>
                            <a:srgbClr val="0097A7"/>
                          </a:solidFill>
                        </a:rPr>
                        <a:t>Long –Term Proections (2022 – 2032)</a:t>
                      </a:r>
                      <a:endParaRPr sz="1200" b="1" u="sng" strike="noStrike" cap="none" dirty="0">
                        <a:solidFill>
                          <a:srgbClr val="0097A7"/>
                        </a:solidFill>
                      </a:endParaRPr>
                    </a:p>
                    <a:p>
                      <a:pPr marL="457200" lvl="0" indent="-304800" algn="l" rtl="0">
                        <a:lnSpc>
                          <a:spcPct val="200000"/>
                        </a:lnSpc>
                        <a:spcBef>
                          <a:spcPts val="0"/>
                        </a:spcBef>
                        <a:spcAft>
                          <a:spcPts val="0"/>
                        </a:spcAft>
                        <a:buClr>
                          <a:schemeClr val="dk1"/>
                        </a:buClr>
                        <a:buSzPts val="1200"/>
                        <a:buChar char="➔"/>
                      </a:pPr>
                      <a:r>
                        <a:rPr lang="en" sz="1200" dirty="0">
                          <a:solidFill>
                            <a:schemeClr val="dk1"/>
                          </a:solidFill>
                        </a:rPr>
                        <a:t>BLS: 73,000 job openings over 10 years</a:t>
                      </a:r>
                      <a:endParaRPr sz="1200" b="1" u="sng" dirty="0">
                        <a:solidFill>
                          <a:srgbClr val="0097A7"/>
                        </a:solidFill>
                      </a:endParaRPr>
                    </a:p>
                    <a:p>
                      <a:pPr marL="457200" marR="0" lvl="0" indent="0" algn="l" rtl="0">
                        <a:lnSpc>
                          <a:spcPct val="200000"/>
                        </a:lnSpc>
                        <a:spcBef>
                          <a:spcPts val="0"/>
                        </a:spcBef>
                        <a:spcAft>
                          <a:spcPts val="0"/>
                        </a:spcAft>
                        <a:buNone/>
                      </a:pPr>
                      <a:endParaRPr sz="1200" dirty="0"/>
                    </a:p>
                    <a:p>
                      <a:pPr marL="0" marR="0" lvl="0" indent="0" algn="l" rtl="0">
                        <a:lnSpc>
                          <a:spcPct val="200000"/>
                        </a:lnSpc>
                        <a:spcBef>
                          <a:spcPts val="0"/>
                        </a:spcBef>
                        <a:spcAft>
                          <a:spcPts val="0"/>
                        </a:spcAft>
                        <a:buClr>
                          <a:srgbClr val="000000"/>
                        </a:buClr>
                        <a:buSzPts val="1100"/>
                        <a:buFont typeface="Arial"/>
                        <a:buNone/>
                      </a:pPr>
                      <a:r>
                        <a:rPr lang="en" sz="1200" i="1" u="none" strike="noStrike" cap="none" dirty="0"/>
                        <a:t>.</a:t>
                      </a:r>
                      <a:r>
                        <a:rPr lang="en" sz="1200" b="1" u="sng" strike="noStrike" cap="none" dirty="0">
                          <a:solidFill>
                            <a:srgbClr val="0097A7"/>
                          </a:solidFill>
                          <a:hlinkClick r:id="rId3">
                            <a:extLst>
                              <a:ext uri="{A12FA001-AC4F-418D-AE19-62706E023703}">
                                <ahyp:hlinkClr xmlns:ahyp="http://schemas.microsoft.com/office/drawing/2018/hyperlinkcolor" val="tx"/>
                              </a:ext>
                            </a:extLst>
                          </a:hlinkClick>
                        </a:rPr>
                        <a:t> </a:t>
                      </a:r>
                      <a:endParaRPr sz="1200" u="none" strike="noStrike" cap="none" dirty="0">
                        <a:solidFill>
                          <a:srgbClr val="000000"/>
                        </a:solidFill>
                      </a:endParaRPr>
                    </a:p>
                    <a:p>
                      <a:pPr marL="152400" marR="0" lvl="0" indent="0" algn="l" rtl="0">
                        <a:lnSpc>
                          <a:spcPct val="200000"/>
                        </a:lnSpc>
                        <a:spcBef>
                          <a:spcPts val="0"/>
                        </a:spcBef>
                        <a:spcAft>
                          <a:spcPts val="0"/>
                        </a:spcAft>
                        <a:buClr>
                          <a:srgbClr val="000000"/>
                        </a:buClr>
                        <a:buSzPts val="1200"/>
                        <a:buFont typeface="Arial"/>
                        <a:buNone/>
                      </a:pPr>
                      <a:endParaRPr sz="1200" u="none" strike="noStrike" cap="none" dirty="0">
                        <a:solidFill>
                          <a:srgbClr val="00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200000"/>
                        </a:lnSpc>
                        <a:spcBef>
                          <a:spcPts val="0"/>
                        </a:spcBef>
                        <a:spcAft>
                          <a:spcPts val="0"/>
                        </a:spcAft>
                        <a:buClr>
                          <a:srgbClr val="000000"/>
                        </a:buClr>
                        <a:buSzPts val="1100"/>
                        <a:buFont typeface="Arial"/>
                        <a:buNone/>
                      </a:pPr>
                      <a:r>
                        <a:rPr lang="en" sz="1200" b="1" u="sng" strike="noStrike" cap="none" dirty="0">
                          <a:solidFill>
                            <a:srgbClr val="0097A7"/>
                          </a:solidFill>
                          <a:hlinkClick r:id="rId3">
                            <a:extLst>
                              <a:ext uri="{A12FA001-AC4F-418D-AE19-62706E023703}">
                                <ahyp:hlinkClr xmlns:ahyp="http://schemas.microsoft.com/office/drawing/2018/hyperlinkcolor" val="tx"/>
                              </a:ext>
                            </a:extLst>
                          </a:hlinkClick>
                        </a:rPr>
                        <a:t>Occupational Projections</a:t>
                      </a:r>
                      <a:r>
                        <a:rPr lang="en" sz="1200" b="1" u="sng" dirty="0">
                          <a:solidFill>
                            <a:srgbClr val="0097A7"/>
                          </a:solidFill>
                        </a:rPr>
                        <a:t> (Two Year &amp; 10 Year)</a:t>
                      </a:r>
                      <a:endParaRPr sz="1200" b="1" u="sng" strike="noStrike" cap="none" dirty="0">
                        <a:solidFill>
                          <a:srgbClr val="0097A7"/>
                        </a:solidFill>
                      </a:endParaRPr>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t>Registered Nurses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t>Heavy &amp; Tractor-Trailer Truck Drivers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t>Teaching Assistants</a:t>
                      </a:r>
                      <a:endParaRPr sz="1200" b="0" u="none" strike="noStrike" cap="none" dirty="0"/>
                    </a:p>
                    <a:p>
                      <a:pPr marL="0" lvl="0" indent="0" algn="l" rtl="0">
                        <a:lnSpc>
                          <a:spcPct val="200000"/>
                        </a:lnSpc>
                        <a:spcBef>
                          <a:spcPts val="0"/>
                        </a:spcBef>
                        <a:spcAft>
                          <a:spcPts val="0"/>
                        </a:spcAft>
                        <a:buNone/>
                      </a:pPr>
                      <a:r>
                        <a:rPr lang="en" sz="1200" b="1" u="sng" dirty="0">
                          <a:solidFill>
                            <a:srgbClr val="0097A7"/>
                          </a:solidFill>
                        </a:rPr>
                        <a:t>Industry Employment Growth (2025 and 10 Year)</a:t>
                      </a:r>
                      <a:endParaRPr sz="1200" dirty="0">
                        <a:solidFill>
                          <a:schemeClr val="dk1"/>
                        </a:solidFill>
                      </a:endParaRPr>
                    </a:p>
                    <a:p>
                      <a:pPr marL="457200" lvl="0" indent="-304800" algn="l" rtl="0">
                        <a:lnSpc>
                          <a:spcPct val="200000"/>
                        </a:lnSpc>
                        <a:spcBef>
                          <a:spcPts val="0"/>
                        </a:spcBef>
                        <a:spcAft>
                          <a:spcPts val="0"/>
                        </a:spcAft>
                        <a:buClr>
                          <a:schemeClr val="dk1"/>
                        </a:buClr>
                        <a:buSzPts val="1200"/>
                        <a:buChar char="➔"/>
                      </a:pPr>
                      <a:r>
                        <a:rPr lang="en" sz="1200" dirty="0">
                          <a:solidFill>
                            <a:schemeClr val="dk1"/>
                          </a:solidFill>
                        </a:rPr>
                        <a:t>Health Care &amp; Social Assistance: +33,215 jobs</a:t>
                      </a:r>
                      <a:endParaRPr sz="1200" dirty="0">
                        <a:solidFill>
                          <a:schemeClr val="dk1"/>
                        </a:solidFill>
                      </a:endParaRPr>
                    </a:p>
                    <a:p>
                      <a:pPr marL="457200" lvl="0" indent="-304800" algn="l" rtl="0">
                        <a:lnSpc>
                          <a:spcPct val="200000"/>
                        </a:lnSpc>
                        <a:spcBef>
                          <a:spcPts val="0"/>
                        </a:spcBef>
                        <a:spcAft>
                          <a:spcPts val="0"/>
                        </a:spcAft>
                        <a:buClr>
                          <a:schemeClr val="dk1"/>
                        </a:buClr>
                        <a:buSzPts val="1200"/>
                        <a:buChar char="➔"/>
                      </a:pPr>
                      <a:r>
                        <a:rPr lang="en" sz="1200" dirty="0">
                          <a:solidFill>
                            <a:schemeClr val="dk1"/>
                          </a:solidFill>
                        </a:rPr>
                        <a:t>Educational Services: +12,355 jobs</a:t>
                      </a:r>
                      <a:endParaRPr sz="1200" dirty="0">
                        <a:solidFill>
                          <a:schemeClr val="dk1"/>
                        </a:solidFill>
                      </a:endParaRPr>
                    </a:p>
                    <a:p>
                      <a:pPr marL="457200" lvl="0" indent="-304800" algn="l" rtl="0">
                        <a:lnSpc>
                          <a:spcPct val="200000"/>
                        </a:lnSpc>
                        <a:spcBef>
                          <a:spcPts val="0"/>
                        </a:spcBef>
                        <a:spcAft>
                          <a:spcPts val="0"/>
                        </a:spcAft>
                        <a:buClr>
                          <a:schemeClr val="dk1"/>
                        </a:buClr>
                        <a:buSzPts val="1200"/>
                        <a:buChar char="➔"/>
                      </a:pPr>
                      <a:r>
                        <a:rPr lang="en" sz="1200" dirty="0">
                          <a:solidFill>
                            <a:schemeClr val="dk1"/>
                          </a:solidFill>
                        </a:rPr>
                        <a:t>Construction: +8,880 jobs</a:t>
                      </a:r>
                      <a:endParaRPr sz="1200" dirty="0">
                        <a:solidFill>
                          <a:schemeClr val="dk1"/>
                        </a:solidFill>
                      </a:endParaRPr>
                    </a:p>
                    <a:p>
                      <a:pPr marL="0" marR="0" lvl="0" indent="0" algn="l" rtl="0">
                        <a:lnSpc>
                          <a:spcPct val="200000"/>
                        </a:lnSpc>
                        <a:spcBef>
                          <a:spcPts val="0"/>
                        </a:spcBef>
                        <a:spcAft>
                          <a:spcPts val="0"/>
                        </a:spcAft>
                        <a:buNone/>
                      </a:pPr>
                      <a:endParaRPr sz="1200" dirty="0"/>
                    </a:p>
                  </a:txBody>
                  <a:tcPr marL="91425" marR="91425" marT="91425" marB="91425">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6" name="Google Shape;56;p4"/>
          <p:cNvSpPr txBox="1"/>
          <p:nvPr/>
        </p:nvSpPr>
        <p:spPr>
          <a:xfrm>
            <a:off x="93920" y="4614550"/>
            <a:ext cx="747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200" b="0" i="0" u="none" strike="noStrike" cap="none">
                <a:solidFill>
                  <a:srgbClr val="000000"/>
                </a:solidFill>
                <a:latin typeface="Arial"/>
                <a:ea typeface="Arial"/>
                <a:cs typeface="Arial"/>
                <a:sym typeface="Arial"/>
              </a:rPr>
              <a:t>Iowa Workforce Development, 2025, Bureau of Labor Statistics (BLS), August-December, 2025)</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500"/>
              <a:buNone/>
            </a:pPr>
            <a:r>
              <a:rPr lang="en" dirty="0"/>
              <a:t>Iowa’s Labor Market, 2025 </a:t>
            </a:r>
            <a:endParaRPr dirty="0"/>
          </a:p>
        </p:txBody>
      </p:sp>
      <p:pic>
        <p:nvPicPr>
          <p:cNvPr id="62" name="Google Shape;62;p5" descr="this is a bar chart from iowa workforce development showing top employers by industry."/>
          <p:cNvPicPr preferRelativeResize="0"/>
          <p:nvPr/>
        </p:nvPicPr>
        <p:blipFill>
          <a:blip r:embed="rId3">
            <a:alphaModFix/>
          </a:blip>
          <a:stretch>
            <a:fillRect/>
          </a:stretch>
        </p:blipFill>
        <p:spPr>
          <a:xfrm>
            <a:off x="131676" y="833750"/>
            <a:ext cx="8880650" cy="36431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6"/>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2500"/>
              <a:buNone/>
            </a:pPr>
            <a:r>
              <a:rPr lang="en" sz="2000" dirty="0"/>
              <a:t>Artificial Intelligence Impact - 2024 Careers (in decline and replaced)</a:t>
            </a:r>
            <a:endParaRPr sz="2000" dirty="0"/>
          </a:p>
        </p:txBody>
      </p:sp>
      <p:graphicFrame>
        <p:nvGraphicFramePr>
          <p:cNvPr id="68" name="Google Shape;68;p6"/>
          <p:cNvGraphicFramePr/>
          <p:nvPr>
            <p:extLst>
              <p:ext uri="{D42A27DB-BD31-4B8C-83A1-F6EECF244321}">
                <p14:modId xmlns:p14="http://schemas.microsoft.com/office/powerpoint/2010/main" val="2072612851"/>
              </p:ext>
            </p:extLst>
          </p:nvPr>
        </p:nvGraphicFramePr>
        <p:xfrm>
          <a:off x="302100" y="714150"/>
          <a:ext cx="8773150" cy="3623725"/>
        </p:xfrm>
        <a:graphic>
          <a:graphicData uri="http://schemas.openxmlformats.org/drawingml/2006/table">
            <a:tbl>
              <a:tblPr firstRow="1">
                <a:noFill/>
                <a:tableStyleId>{0086B9C4-4375-4975-A362-DC614393E244}</a:tableStyleId>
              </a:tblPr>
              <a:tblGrid>
                <a:gridCol w="4386575">
                  <a:extLst>
                    <a:ext uri="{9D8B030D-6E8A-4147-A177-3AD203B41FA5}">
                      <a16:colId xmlns:a16="http://schemas.microsoft.com/office/drawing/2014/main" val="20000"/>
                    </a:ext>
                  </a:extLst>
                </a:gridCol>
                <a:gridCol w="4386575">
                  <a:extLst>
                    <a:ext uri="{9D8B030D-6E8A-4147-A177-3AD203B41FA5}">
                      <a16:colId xmlns:a16="http://schemas.microsoft.com/office/drawing/2014/main" val="20001"/>
                    </a:ext>
                  </a:extLst>
                </a:gridCol>
              </a:tblGrid>
              <a:tr h="2897175">
                <a:tc>
                  <a:txBody>
                    <a:bodyPr/>
                    <a:lstStyle/>
                    <a:p>
                      <a:pPr marL="0" marR="0" lvl="0" indent="0" algn="l" rtl="0">
                        <a:lnSpc>
                          <a:spcPct val="125000"/>
                        </a:lnSpc>
                        <a:spcBef>
                          <a:spcPts val="0"/>
                        </a:spcBef>
                        <a:spcAft>
                          <a:spcPts val="0"/>
                        </a:spcAft>
                        <a:buClr>
                          <a:srgbClr val="000000"/>
                        </a:buClr>
                        <a:buSzPts val="1100"/>
                        <a:buFont typeface="Arial"/>
                        <a:buNone/>
                      </a:pPr>
                      <a:r>
                        <a:rPr lang="en" b="1" i="0" u="sng" strike="noStrike" cap="none" dirty="0">
                          <a:solidFill>
                            <a:srgbClr val="0097A7"/>
                          </a:solidFill>
                        </a:rPr>
                        <a:t>Entry-Level, Creative, Routine Service Roles</a:t>
                      </a:r>
                      <a:endParaRPr b="1" i="0" u="sng" strike="noStrike" cap="none" dirty="0"/>
                    </a:p>
                    <a:p>
                      <a:pPr marL="457200" marR="0" lvl="0" indent="-317500" algn="l" rtl="0">
                        <a:lnSpc>
                          <a:spcPct val="125000"/>
                        </a:lnSpc>
                        <a:spcBef>
                          <a:spcPts val="0"/>
                        </a:spcBef>
                        <a:spcAft>
                          <a:spcPts val="0"/>
                        </a:spcAft>
                        <a:buClr>
                          <a:srgbClr val="000000"/>
                        </a:buClr>
                        <a:buSzPts val="1400"/>
                        <a:buChar char="➔"/>
                      </a:pPr>
                      <a:r>
                        <a:rPr lang="en" u="none" strike="noStrike" cap="none" dirty="0">
                          <a:solidFill>
                            <a:srgbClr val="000000"/>
                          </a:solidFill>
                        </a:rPr>
                        <a:t>Data entry, telemarketing, copywriting.</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solidFill>
                            <a:srgbClr val="000000"/>
                          </a:solidFill>
                        </a:rPr>
                        <a:t>Bank tellers, proofreaders, customer services reps</a:t>
                      </a:r>
                      <a:endParaRPr dirty="0"/>
                    </a:p>
                    <a:p>
                      <a:pPr marL="0" marR="0" lvl="0" indent="0" algn="l" rtl="0">
                        <a:lnSpc>
                          <a:spcPct val="125000"/>
                        </a:lnSpc>
                        <a:spcBef>
                          <a:spcPts val="0"/>
                        </a:spcBef>
                        <a:spcAft>
                          <a:spcPts val="0"/>
                        </a:spcAft>
                        <a:buClr>
                          <a:srgbClr val="000000"/>
                        </a:buClr>
                        <a:buSzPts val="1100"/>
                        <a:buFont typeface="Arial"/>
                        <a:buNone/>
                      </a:pPr>
                      <a:r>
                        <a:rPr lang="en" b="1" u="sng" strike="noStrike" cap="none" dirty="0">
                          <a:solidFill>
                            <a:srgbClr val="0097A7"/>
                          </a:solidFill>
                        </a:rPr>
                        <a:t>White Collar and Entry Level</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t>Clerks, typists, payroll &amp; bookkeeping</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solidFill>
                            <a:schemeClr val="accent5"/>
                          </a:solidFill>
                        </a:rPr>
                        <a:t>Automated data processing systems</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t>Customer Service and Sales</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solidFill>
                            <a:schemeClr val="accent5"/>
                          </a:solidFill>
                        </a:rPr>
                        <a:t>AI voice bots and chatbots</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t>Content Creation &amp; Graphic Designers</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solidFill>
                            <a:schemeClr val="accent5"/>
                          </a:solidFill>
                        </a:rPr>
                        <a:t>Iterative tasks &amp; Generative AI </a:t>
                      </a:r>
                      <a:endParaRPr dirty="0"/>
                    </a:p>
                    <a:p>
                      <a:pPr marL="457200" marR="0" lvl="0" indent="-317500" algn="l" rtl="0">
                        <a:lnSpc>
                          <a:spcPct val="125000"/>
                        </a:lnSpc>
                        <a:spcBef>
                          <a:spcPts val="0"/>
                        </a:spcBef>
                        <a:spcAft>
                          <a:spcPts val="0"/>
                        </a:spcAft>
                        <a:buClr>
                          <a:srgbClr val="000000"/>
                        </a:buClr>
                        <a:buSzPts val="1400"/>
                        <a:buChar char="➔"/>
                      </a:pPr>
                      <a:r>
                        <a:rPr lang="en" u="none" strike="noStrike" cap="none" dirty="0">
                          <a:solidFill>
                            <a:schemeClr val="accent5"/>
                          </a:solidFill>
                        </a:rPr>
                        <a:t>(strategic, </a:t>
                      </a:r>
                      <a:r>
                        <a:rPr lang="en" dirty="0">
                          <a:solidFill>
                            <a:schemeClr val="accent5"/>
                          </a:solidFill>
                        </a:rPr>
                        <a:t>“meta-learning” </a:t>
                      </a:r>
                      <a:r>
                        <a:rPr lang="en" u="none" strike="noStrike" cap="none" dirty="0">
                          <a:solidFill>
                            <a:schemeClr val="accent5"/>
                          </a:solidFill>
                        </a:rPr>
                        <a:t>roles </a:t>
                      </a:r>
                      <a:r>
                        <a:rPr lang="en" dirty="0">
                          <a:solidFill>
                            <a:schemeClr val="accent5"/>
                          </a:solidFill>
                        </a:rPr>
                        <a:t>less likely to be in decline</a:t>
                      </a:r>
                      <a:r>
                        <a:rPr lang="en" u="none" strike="noStrike" cap="none" dirty="0">
                          <a:solidFill>
                            <a:schemeClr val="accent5"/>
                          </a:solidFill>
                        </a:rPr>
                        <a:t>)</a:t>
                      </a:r>
                      <a:endParaRPr u="none" strike="noStrike" cap="none" dirty="0">
                        <a:solidFill>
                          <a:srgbClr val="00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25000"/>
                        </a:lnSpc>
                        <a:spcBef>
                          <a:spcPts val="0"/>
                        </a:spcBef>
                        <a:spcAft>
                          <a:spcPts val="0"/>
                        </a:spcAft>
                        <a:buClr>
                          <a:srgbClr val="000000"/>
                        </a:buClr>
                        <a:buSzPts val="1100"/>
                        <a:buFont typeface="Arial"/>
                        <a:buNone/>
                      </a:pPr>
                      <a:r>
                        <a:rPr lang="en" b="1" u="sng" strike="noStrike" cap="none" dirty="0">
                          <a:solidFill>
                            <a:srgbClr val="0097A7"/>
                          </a:solidFill>
                        </a:rPr>
                        <a:t>White Collar and Entry Level</a:t>
                      </a:r>
                      <a:endParaRPr dirty="0"/>
                    </a:p>
                    <a:p>
                      <a:pPr marL="457200" marR="0" lvl="0" indent="-317500" algn="l" rtl="0">
                        <a:lnSpc>
                          <a:spcPct val="125000"/>
                        </a:lnSpc>
                        <a:spcBef>
                          <a:spcPts val="0"/>
                        </a:spcBef>
                        <a:spcAft>
                          <a:spcPts val="0"/>
                        </a:spcAft>
                        <a:buClr>
                          <a:srgbClr val="000000"/>
                        </a:buClr>
                        <a:buSzPts val="1400"/>
                        <a:buFont typeface="Arial"/>
                        <a:buChar char="➔"/>
                      </a:pPr>
                      <a:r>
                        <a:rPr lang="en" b="0" u="none" strike="noStrike" cap="none" dirty="0"/>
                        <a:t>Translation and medical transcription (20% in 2025)</a:t>
                      </a:r>
                      <a:endParaRPr dirty="0"/>
                    </a:p>
                    <a:p>
                      <a:pPr marL="457200" marR="0" lvl="0" indent="-317500" algn="l" rtl="0">
                        <a:lnSpc>
                          <a:spcPct val="125000"/>
                        </a:lnSpc>
                        <a:spcBef>
                          <a:spcPts val="0"/>
                        </a:spcBef>
                        <a:spcAft>
                          <a:spcPts val="0"/>
                        </a:spcAft>
                        <a:buClr>
                          <a:srgbClr val="000000"/>
                        </a:buClr>
                        <a:buSzPts val="1400"/>
                        <a:buFont typeface="Arial"/>
                        <a:buChar char="➔"/>
                      </a:pPr>
                      <a:r>
                        <a:rPr lang="en" b="0" u="none" strike="noStrike" cap="none" dirty="0">
                          <a:solidFill>
                            <a:schemeClr val="accent5"/>
                          </a:solidFill>
                        </a:rPr>
                        <a:t>Entry Level technical writers</a:t>
                      </a:r>
                      <a:endParaRPr dirty="0"/>
                    </a:p>
                    <a:p>
                      <a:pPr marL="457200" marR="0" lvl="0" indent="-317500" algn="l" rtl="0">
                        <a:lnSpc>
                          <a:spcPct val="125000"/>
                        </a:lnSpc>
                        <a:spcBef>
                          <a:spcPts val="0"/>
                        </a:spcBef>
                        <a:spcAft>
                          <a:spcPts val="0"/>
                        </a:spcAft>
                        <a:buClr>
                          <a:srgbClr val="000000"/>
                        </a:buClr>
                        <a:buSzPts val="1400"/>
                        <a:buFont typeface="Arial"/>
                        <a:buChar char="➔"/>
                      </a:pPr>
                      <a:r>
                        <a:rPr lang="en" b="0" u="none" strike="noStrike" cap="none" dirty="0"/>
                        <a:t>Travel Agents</a:t>
                      </a:r>
                      <a:endParaRPr dirty="0"/>
                    </a:p>
                    <a:p>
                      <a:pPr marL="457200" marR="0" lvl="0" indent="-317500" algn="l" rtl="0">
                        <a:lnSpc>
                          <a:spcPct val="125000"/>
                        </a:lnSpc>
                        <a:spcBef>
                          <a:spcPts val="0"/>
                        </a:spcBef>
                        <a:spcAft>
                          <a:spcPts val="0"/>
                        </a:spcAft>
                        <a:buClr>
                          <a:srgbClr val="000000"/>
                        </a:buClr>
                        <a:buSzPts val="1400"/>
                        <a:buFont typeface="Arial"/>
                        <a:buChar char="➔"/>
                      </a:pPr>
                      <a:r>
                        <a:rPr lang="en" b="0" u="none" strike="noStrike" cap="none" dirty="0">
                          <a:solidFill>
                            <a:schemeClr val="accent5"/>
                          </a:solidFill>
                        </a:rPr>
                        <a:t>AI Travel Advisors</a:t>
                      </a:r>
                      <a:endParaRPr dirty="0"/>
                    </a:p>
                    <a:p>
                      <a:pPr marL="457200" marR="0" lvl="0" indent="-317500" algn="l" rtl="0">
                        <a:lnSpc>
                          <a:spcPct val="125000"/>
                        </a:lnSpc>
                        <a:spcBef>
                          <a:spcPts val="0"/>
                        </a:spcBef>
                        <a:spcAft>
                          <a:spcPts val="0"/>
                        </a:spcAft>
                        <a:buClr>
                          <a:srgbClr val="000000"/>
                        </a:buClr>
                        <a:buSzPts val="1400"/>
                        <a:buFont typeface="Arial"/>
                        <a:buChar char="➔"/>
                      </a:pPr>
                      <a:r>
                        <a:rPr lang="en" b="0" u="none" strike="noStrike" cap="none" dirty="0">
                          <a:solidFill>
                            <a:schemeClr val="dk1"/>
                          </a:solidFill>
                        </a:rPr>
                        <a:t>Computer Programmers</a:t>
                      </a:r>
                      <a:endParaRPr dirty="0"/>
                    </a:p>
                    <a:p>
                      <a:pPr marL="457200" marR="0" lvl="0" indent="-317500" algn="l" rtl="0">
                        <a:lnSpc>
                          <a:spcPct val="125000"/>
                        </a:lnSpc>
                        <a:spcBef>
                          <a:spcPts val="0"/>
                        </a:spcBef>
                        <a:spcAft>
                          <a:spcPts val="0"/>
                        </a:spcAft>
                        <a:buClr>
                          <a:srgbClr val="000000"/>
                        </a:buClr>
                        <a:buSzPts val="1400"/>
                        <a:buFont typeface="Arial"/>
                        <a:buChar char="➔"/>
                      </a:pPr>
                      <a:r>
                        <a:rPr lang="en" b="0" u="none" strike="noStrike" cap="none" dirty="0">
                          <a:solidFill>
                            <a:schemeClr val="accent5"/>
                          </a:solidFill>
                        </a:rPr>
                        <a:t>Single Senior Engineer can do the work of 3-4 junior developers. AI Tools instantly generate basic functions faster and cheaper than human novices</a:t>
                      </a:r>
                      <a:endParaRPr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69" name="Google Shape;69;p6" descr="Key: Text in black are &quot;in decline.&quot; Text in orange is &quot;replaced with.&quot;"/>
          <p:cNvGrpSpPr/>
          <p:nvPr/>
        </p:nvGrpSpPr>
        <p:grpSpPr>
          <a:xfrm>
            <a:off x="5275000" y="3745609"/>
            <a:ext cx="2939827" cy="1298483"/>
            <a:chOff x="1971775" y="3611334"/>
            <a:chExt cx="2939827" cy="1298483"/>
          </a:xfrm>
        </p:grpSpPr>
        <p:grpSp>
          <p:nvGrpSpPr>
            <p:cNvPr id="70" name="Google Shape;70;p6"/>
            <p:cNvGrpSpPr/>
            <p:nvPr/>
          </p:nvGrpSpPr>
          <p:grpSpPr>
            <a:xfrm>
              <a:off x="1971775" y="3611334"/>
              <a:ext cx="2939827" cy="643356"/>
              <a:chOff x="1593000" y="2322568"/>
              <a:chExt cx="2939827" cy="643356"/>
            </a:xfrm>
          </p:grpSpPr>
          <p:sp>
            <p:nvSpPr>
              <p:cNvPr id="71" name="Google Shape;71;p6"/>
              <p:cNvSpPr/>
              <p:nvPr/>
            </p:nvSpPr>
            <p:spPr>
              <a:xfrm flipH="1">
                <a:off x="2283025" y="2322575"/>
                <a:ext cx="18444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2" name="Google Shape;72;p6"/>
              <p:cNvSpPr/>
              <p:nvPr/>
            </p:nvSpPr>
            <p:spPr>
              <a:xfrm rot="-5400000">
                <a:off x="3501574" y="1934671"/>
                <a:ext cx="643356" cy="1419149"/>
              </a:xfrm>
              <a:prstGeom prst="flowChartOffpageConnector">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3" name="Google Shape;73;p6"/>
              <p:cNvSpPr/>
              <p:nvPr/>
            </p:nvSpPr>
            <p:spPr>
              <a:xfrm>
                <a:off x="2342625" y="2399951"/>
                <a:ext cx="1940700" cy="49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rgbClr val="FFFFFF"/>
                    </a:solidFill>
                  </a:rPr>
                  <a:t>In Decline</a:t>
                </a:r>
                <a:endParaRPr sz="1000" b="1">
                  <a:solidFill>
                    <a:srgbClr val="FFFFFF"/>
                  </a:solidFill>
                </a:endParaRPr>
              </a:p>
            </p:txBody>
          </p:sp>
          <p:sp>
            <p:nvSpPr>
              <p:cNvPr id="74" name="Google Shape;74;p6"/>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5" name="Google Shape;75;p6"/>
              <p:cNvSpPr/>
              <p:nvPr/>
            </p:nvSpPr>
            <p:spPr>
              <a:xfrm>
                <a:off x="1593000" y="2322575"/>
                <a:ext cx="690000" cy="642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rgbClr val="FFFFFF"/>
                    </a:solidFill>
                  </a:rPr>
                  <a:t>Black</a:t>
                </a:r>
                <a:endParaRPr sz="1000" b="1">
                  <a:solidFill>
                    <a:srgbClr val="FFFFFF"/>
                  </a:solidFill>
                </a:endParaRPr>
              </a:p>
            </p:txBody>
          </p:sp>
        </p:grpSp>
        <p:grpSp>
          <p:nvGrpSpPr>
            <p:cNvPr id="76" name="Google Shape;76;p6"/>
            <p:cNvGrpSpPr/>
            <p:nvPr/>
          </p:nvGrpSpPr>
          <p:grpSpPr>
            <a:xfrm>
              <a:off x="1971775" y="4266461"/>
              <a:ext cx="2939827" cy="643356"/>
              <a:chOff x="1593000" y="2322568"/>
              <a:chExt cx="2939827" cy="643356"/>
            </a:xfrm>
          </p:grpSpPr>
          <p:sp>
            <p:nvSpPr>
              <p:cNvPr id="77" name="Google Shape;77;p6"/>
              <p:cNvSpPr/>
              <p:nvPr/>
            </p:nvSpPr>
            <p:spPr>
              <a:xfrm flipH="1">
                <a:off x="2283025" y="2322575"/>
                <a:ext cx="1844400" cy="6426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8" name="Google Shape;78;p6"/>
              <p:cNvSpPr/>
              <p:nvPr/>
            </p:nvSpPr>
            <p:spPr>
              <a:xfrm rot="-5400000">
                <a:off x="3501574" y="1934671"/>
                <a:ext cx="643356" cy="1419149"/>
              </a:xfrm>
              <a:prstGeom prst="flowChartOffpageConnector">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79" name="Google Shape;79;p6"/>
              <p:cNvSpPr/>
              <p:nvPr/>
            </p:nvSpPr>
            <p:spPr>
              <a:xfrm>
                <a:off x="2342625" y="2399951"/>
                <a:ext cx="1940700" cy="4959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b="1">
                    <a:solidFill>
                      <a:schemeClr val="dk1"/>
                    </a:solidFill>
                  </a:rPr>
                  <a:t>Replaced with</a:t>
                </a:r>
                <a:endParaRPr sz="1000" b="1">
                  <a:solidFill>
                    <a:schemeClr val="dk1"/>
                  </a:solidFill>
                </a:endParaRPr>
              </a:p>
            </p:txBody>
          </p:sp>
          <p:sp>
            <p:nvSpPr>
              <p:cNvPr id="80" name="Google Shape;80;p6"/>
              <p:cNvSpPr/>
              <p:nvPr/>
            </p:nvSpPr>
            <p:spPr>
              <a:xfrm>
                <a:off x="1593000" y="2322568"/>
                <a:ext cx="690000" cy="642300"/>
              </a:xfrm>
              <a:prstGeom prst="rect">
                <a:avLst/>
              </a:prstGeom>
              <a:solidFill>
                <a:srgbClr val="FF990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p>
            </p:txBody>
          </p:sp>
          <p:sp>
            <p:nvSpPr>
              <p:cNvPr id="81" name="Google Shape;81;p6"/>
              <p:cNvSpPr/>
              <p:nvPr/>
            </p:nvSpPr>
            <p:spPr>
              <a:xfrm>
                <a:off x="1593000" y="2322575"/>
                <a:ext cx="690000" cy="6426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solidFill>
                      <a:schemeClr val="dk1"/>
                    </a:solidFill>
                  </a:rPr>
                  <a:t>Orange</a:t>
                </a:r>
                <a:endParaRPr sz="1000" b="1">
                  <a:solidFill>
                    <a:schemeClr val="dk1"/>
                  </a:solidFill>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7"/>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500"/>
              <a:buNone/>
            </a:pPr>
            <a:r>
              <a:rPr lang="en" dirty="0"/>
              <a:t> 2026 New Careers</a:t>
            </a:r>
            <a:endParaRPr dirty="0"/>
          </a:p>
        </p:txBody>
      </p:sp>
      <p:graphicFrame>
        <p:nvGraphicFramePr>
          <p:cNvPr id="87" name="Google Shape;87;p7"/>
          <p:cNvGraphicFramePr/>
          <p:nvPr>
            <p:extLst>
              <p:ext uri="{D42A27DB-BD31-4B8C-83A1-F6EECF244321}">
                <p14:modId xmlns:p14="http://schemas.microsoft.com/office/powerpoint/2010/main" val="2253441295"/>
              </p:ext>
            </p:extLst>
          </p:nvPr>
        </p:nvGraphicFramePr>
        <p:xfrm>
          <a:off x="10" y="599224"/>
          <a:ext cx="8773150" cy="3417985"/>
        </p:xfrm>
        <a:graphic>
          <a:graphicData uri="http://schemas.openxmlformats.org/drawingml/2006/table">
            <a:tbl>
              <a:tblPr firstRow="1">
                <a:noFill/>
                <a:tableStyleId>{0086B9C4-4375-4975-A362-DC614393E244}</a:tableStyleId>
              </a:tblPr>
              <a:tblGrid>
                <a:gridCol w="4386575">
                  <a:extLst>
                    <a:ext uri="{9D8B030D-6E8A-4147-A177-3AD203B41FA5}">
                      <a16:colId xmlns:a16="http://schemas.microsoft.com/office/drawing/2014/main" val="20000"/>
                    </a:ext>
                  </a:extLst>
                </a:gridCol>
                <a:gridCol w="4386575">
                  <a:extLst>
                    <a:ext uri="{9D8B030D-6E8A-4147-A177-3AD203B41FA5}">
                      <a16:colId xmlns:a16="http://schemas.microsoft.com/office/drawing/2014/main" val="20001"/>
                    </a:ext>
                  </a:extLst>
                </a:gridCol>
              </a:tblGrid>
              <a:tr h="3273650">
                <a:tc>
                  <a:txBody>
                    <a:bodyPr/>
                    <a:lstStyle/>
                    <a:p>
                      <a:pPr marL="152400" marR="0" lvl="0" indent="0" algn="l" rtl="0">
                        <a:lnSpc>
                          <a:spcPct val="100000"/>
                        </a:lnSpc>
                        <a:spcBef>
                          <a:spcPts val="0"/>
                        </a:spcBef>
                        <a:spcAft>
                          <a:spcPts val="0"/>
                        </a:spcAft>
                        <a:buClr>
                          <a:srgbClr val="000000"/>
                        </a:buClr>
                        <a:buSzPts val="1200"/>
                        <a:buFont typeface="Arial"/>
                        <a:buNone/>
                      </a:pPr>
                      <a:r>
                        <a:rPr lang="en" sz="1200" b="1" u="sng" strike="noStrike" cap="none" dirty="0">
                          <a:solidFill>
                            <a:srgbClr val="0097A7"/>
                          </a:solidFill>
                        </a:rPr>
                        <a:t>Productivity will increase </a:t>
                      </a:r>
                      <a:r>
                        <a:rPr lang="en" sz="1200" b="1" u="sng" dirty="0">
                          <a:solidFill>
                            <a:srgbClr val="0097A7"/>
                          </a:solidFill>
                        </a:rPr>
                        <a:t>geometrically</a:t>
                      </a:r>
                      <a:r>
                        <a:rPr lang="en" sz="1200" b="1" u="sng" strike="noStrike" cap="none" dirty="0">
                          <a:solidFill>
                            <a:srgbClr val="0097A7"/>
                          </a:solidFill>
                        </a:rPr>
                        <a:t>. </a:t>
                      </a:r>
                      <a:endParaRPr sz="1200" b="1" u="sng" strike="noStrike" cap="none" dirty="0">
                        <a:solidFill>
                          <a:srgbClr val="0097A7"/>
                        </a:solidFill>
                      </a:endParaRPr>
                    </a:p>
                    <a:p>
                      <a:pPr marL="152400" marR="0" lvl="0" indent="0" algn="l" rtl="0">
                        <a:lnSpc>
                          <a:spcPct val="100000"/>
                        </a:lnSpc>
                        <a:spcBef>
                          <a:spcPts val="0"/>
                        </a:spcBef>
                        <a:spcAft>
                          <a:spcPts val="0"/>
                        </a:spcAft>
                        <a:buClr>
                          <a:srgbClr val="000000"/>
                        </a:buClr>
                        <a:buSzPts val="1200"/>
                        <a:buFont typeface="Arial"/>
                        <a:buNone/>
                      </a:pPr>
                      <a:r>
                        <a:rPr lang="en" sz="1200" b="1" u="sng" strike="noStrike" cap="none" dirty="0">
                          <a:solidFill>
                            <a:srgbClr val="0097A7"/>
                          </a:solidFill>
                        </a:rPr>
                        <a:t>Employees will gain”</a:t>
                      </a:r>
                      <a:r>
                        <a:rPr lang="en" sz="1200" b="1" u="sng" dirty="0">
                          <a:solidFill>
                            <a:srgbClr val="0097A7"/>
                          </a:solidFill>
                        </a:rPr>
                        <a:t>v</a:t>
                      </a:r>
                      <a:r>
                        <a:rPr lang="en" sz="1200" b="1" u="sng" strike="noStrike" cap="none" dirty="0">
                          <a:solidFill>
                            <a:srgbClr val="0097A7"/>
                          </a:solidFill>
                        </a:rPr>
                        <a:t>irtual co-workers”</a:t>
                      </a:r>
                      <a:endParaRPr sz="1200" b="1" u="sng" strike="noStrike" cap="none" dirty="0">
                        <a:solidFill>
                          <a:srgbClr val="0097A7"/>
                        </a:solidFill>
                      </a:endParaRPr>
                    </a:p>
                    <a:p>
                      <a:pPr marL="152400" marR="0" lvl="0" indent="0" algn="l" rtl="0">
                        <a:lnSpc>
                          <a:spcPct val="100000"/>
                        </a:lnSpc>
                        <a:spcBef>
                          <a:spcPts val="0"/>
                        </a:spcBef>
                        <a:spcAft>
                          <a:spcPts val="0"/>
                        </a:spcAft>
                        <a:buClr>
                          <a:srgbClr val="000000"/>
                        </a:buClr>
                        <a:buSzPts val="1200"/>
                        <a:buFont typeface="Arial"/>
                        <a:buNone/>
                      </a:pPr>
                      <a:endParaRPr sz="1200" b="1" u="sng" dirty="0">
                        <a:solidFill>
                          <a:srgbClr val="0097A7"/>
                        </a:solidFill>
                      </a:endParaRPr>
                    </a:p>
                    <a:p>
                      <a:pPr marL="152400" marR="0" lvl="0" indent="0" algn="l" rtl="0">
                        <a:lnSpc>
                          <a:spcPct val="100000"/>
                        </a:lnSpc>
                        <a:spcBef>
                          <a:spcPts val="0"/>
                        </a:spcBef>
                        <a:spcAft>
                          <a:spcPts val="0"/>
                        </a:spcAft>
                        <a:buClr>
                          <a:srgbClr val="000000"/>
                        </a:buClr>
                        <a:buSzPts val="1200"/>
                        <a:buFont typeface="Arial"/>
                        <a:buNone/>
                      </a:pPr>
                      <a:r>
                        <a:rPr lang="en" sz="1200" b="1" u="sng" dirty="0">
                          <a:solidFill>
                            <a:schemeClr val="accent5"/>
                          </a:solidFill>
                        </a:rPr>
                        <a:t>*</a:t>
                      </a:r>
                      <a:r>
                        <a:rPr lang="en" sz="1200" b="1" u="sng" strike="noStrike" cap="none" dirty="0">
                          <a:solidFill>
                            <a:schemeClr val="accent5"/>
                          </a:solidFill>
                        </a:rPr>
                        <a:t>New Job (SOC) Titles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Cloud architects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AI Ethics &amp; Compliance</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Algorithm Auditors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Agentic Specialists and Architects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Machine Learning and AI Lifecycle Monitors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AI Security and Simulation Ethical Hackers</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AI Human Workflow Specialists</a:t>
                      </a:r>
                      <a:endParaRPr sz="1200" dirty="0"/>
                    </a:p>
                  </a:txBody>
                  <a:tcPr marL="91425" marR="0"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200" b="1" u="sng" strike="noStrike" cap="none" dirty="0">
                          <a:solidFill>
                            <a:srgbClr val="0097A7"/>
                          </a:solidFill>
                        </a:rPr>
                        <a:t>Skills &amp; human capital that AI cannot replace Innovation, judgment, creativity, grit, “meta-learning” (learning how to learn)</a:t>
                      </a:r>
                      <a:endParaRPr sz="1200" b="1" u="sng" strike="noStrike" cap="none" dirty="0">
                        <a:solidFill>
                          <a:srgbClr val="0097A7"/>
                        </a:solidFill>
                      </a:endParaRPr>
                    </a:p>
                    <a:p>
                      <a:pPr marL="0" marR="0" lvl="0" indent="0" algn="l" rtl="0">
                        <a:lnSpc>
                          <a:spcPct val="100000"/>
                        </a:lnSpc>
                        <a:spcBef>
                          <a:spcPts val="0"/>
                        </a:spcBef>
                        <a:spcAft>
                          <a:spcPts val="0"/>
                        </a:spcAft>
                        <a:buClr>
                          <a:srgbClr val="000000"/>
                        </a:buClr>
                        <a:buSzPts val="1100"/>
                        <a:buFont typeface="Arial"/>
                        <a:buNone/>
                      </a:pPr>
                      <a:endParaRPr sz="1200" b="1" u="sng" dirty="0">
                        <a:solidFill>
                          <a:srgbClr val="0097A7"/>
                        </a:solidFill>
                      </a:endParaRPr>
                    </a:p>
                    <a:p>
                      <a:pPr marL="0" marR="0" lvl="0" indent="0" algn="l" rtl="0">
                        <a:lnSpc>
                          <a:spcPct val="200000"/>
                        </a:lnSpc>
                        <a:spcBef>
                          <a:spcPts val="0"/>
                        </a:spcBef>
                        <a:spcAft>
                          <a:spcPts val="0"/>
                        </a:spcAft>
                        <a:buClr>
                          <a:srgbClr val="000000"/>
                        </a:buClr>
                        <a:buSzPts val="1100"/>
                        <a:buFont typeface="Arial"/>
                        <a:buNone/>
                      </a:pPr>
                      <a:r>
                        <a:rPr lang="en" sz="1200" b="1" u="sng" strike="noStrike" cap="none" dirty="0">
                          <a:solidFill>
                            <a:schemeClr val="accent5"/>
                          </a:solidFill>
                        </a:rPr>
                        <a:t>New Credentials and Certification</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Certified AI Ethics Officer</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Certified AI Testing Professional</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Regulator Fluency and Risk Management</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Artificial Intelligence Governance Professional</a:t>
                      </a:r>
                      <a:endParaRPr sz="1200" dirty="0"/>
                    </a:p>
                    <a:p>
                      <a:pPr marL="457200" marR="0" lvl="0" indent="-304800" algn="l" rtl="0">
                        <a:lnSpc>
                          <a:spcPct val="200000"/>
                        </a:lnSpc>
                        <a:spcBef>
                          <a:spcPts val="0"/>
                        </a:spcBef>
                        <a:spcAft>
                          <a:spcPts val="0"/>
                        </a:spcAft>
                        <a:buClr>
                          <a:srgbClr val="000000"/>
                        </a:buClr>
                        <a:buSzPts val="1200"/>
                        <a:buFont typeface="Arial"/>
                        <a:buChar char="➔"/>
                      </a:pPr>
                      <a:r>
                        <a:rPr lang="en" sz="1200" b="0" u="none" strike="noStrike" cap="none" dirty="0">
                          <a:solidFill>
                            <a:schemeClr val="dk1"/>
                          </a:solidFill>
                        </a:rPr>
                        <a:t>Certified Generative IA Cybersecurity</a:t>
                      </a:r>
                      <a:endParaRPr sz="1000"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88" name="Google Shape;88;p7"/>
          <p:cNvSpPr txBox="1"/>
          <p:nvPr/>
        </p:nvSpPr>
        <p:spPr>
          <a:xfrm>
            <a:off x="90100" y="3826450"/>
            <a:ext cx="8865300" cy="307800"/>
          </a:xfrm>
          <a:prstGeom prst="rect">
            <a:avLst/>
          </a:prstGeom>
          <a:noFill/>
          <a:ln>
            <a:noFill/>
          </a:ln>
        </p:spPr>
        <p:txBody>
          <a:bodyPr spcFirstLastPara="1" wrap="square" lIns="91425" tIns="91425" rIns="91425" bIns="91425" anchor="t" anchorCtr="0">
            <a:spAutoFit/>
          </a:bodyPr>
          <a:lstStyle/>
          <a:p>
            <a:pPr marL="152400" marR="0" lvl="0" indent="0" algn="l" rtl="0">
              <a:spcBef>
                <a:spcPts val="0"/>
              </a:spcBef>
              <a:spcAft>
                <a:spcPts val="0"/>
              </a:spcAft>
              <a:buNone/>
            </a:pPr>
            <a:r>
              <a:rPr lang="en" sz="800" i="1" dirty="0">
                <a:solidFill>
                  <a:schemeClr val="dk1"/>
                </a:solidFill>
              </a:rPr>
              <a:t>*Standard Occupational Titles updated every five years. Next release: Public input began in 2024, release year, 2027 for 2028. </a:t>
            </a:r>
            <a:r>
              <a:rPr lang="en" sz="800" i="1" u="sng" dirty="0">
                <a:solidFill>
                  <a:schemeClr val="hlink"/>
                </a:solidFill>
                <a:hlinkClick r:id="rId3"/>
              </a:rPr>
              <a:t>BLS</a:t>
            </a:r>
            <a:r>
              <a:rPr lang="en" sz="800" i="1" dirty="0">
                <a:solidFill>
                  <a:schemeClr val="dk1"/>
                </a:solidFill>
              </a:rPr>
              <a:t> (Robust versus Recent)</a:t>
            </a:r>
            <a:endParaRPr sz="800" i="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8"/>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dk1"/>
              </a:buClr>
              <a:buSzPts val="990"/>
              <a:buFont typeface="Arial"/>
              <a:buNone/>
            </a:pPr>
            <a:r>
              <a:rPr lang="en" sz="1800" dirty="0"/>
              <a:t>Labor Market: Educating for Success</a:t>
            </a:r>
            <a:endParaRPr sz="1800" dirty="0"/>
          </a:p>
        </p:txBody>
      </p:sp>
      <p:sp>
        <p:nvSpPr>
          <p:cNvPr id="94" name="Google Shape;94;p8"/>
          <p:cNvSpPr txBox="1">
            <a:spLocks noGrp="1"/>
          </p:cNvSpPr>
          <p:nvPr>
            <p:ph type="body" idx="1"/>
          </p:nvPr>
        </p:nvSpPr>
        <p:spPr>
          <a:xfrm>
            <a:off x="0" y="610625"/>
            <a:ext cx="8698200" cy="4223400"/>
          </a:xfrm>
          <a:prstGeom prst="rect">
            <a:avLst/>
          </a:prstGeom>
          <a:noFill/>
          <a:ln>
            <a:noFill/>
          </a:ln>
        </p:spPr>
        <p:txBody>
          <a:bodyPr spcFirstLastPara="1" wrap="square" lIns="68575" tIns="34275" rIns="68575" bIns="34275" anchor="t" anchorCtr="0">
            <a:noAutofit/>
          </a:bodyPr>
          <a:lstStyle/>
          <a:p>
            <a:pPr marL="457200" lvl="0" indent="-317500" algn="l" rtl="0">
              <a:lnSpc>
                <a:spcPct val="150000"/>
              </a:lnSpc>
              <a:spcBef>
                <a:spcPts val="0"/>
              </a:spcBef>
              <a:spcAft>
                <a:spcPts val="0"/>
              </a:spcAft>
              <a:buSzPts val="1400"/>
              <a:buChar char="❖"/>
            </a:pPr>
            <a:r>
              <a:rPr lang="en"/>
              <a:t>AI is currently replacing 11.7 million of the U.S workforce in finance, healthcare, and professional services (MIT, Nov. 25, 2025)</a:t>
            </a:r>
            <a:endParaRPr/>
          </a:p>
          <a:p>
            <a:pPr marL="457200" lvl="0" indent="-317500" algn="l" rtl="0">
              <a:lnSpc>
                <a:spcPct val="150000"/>
              </a:lnSpc>
              <a:spcBef>
                <a:spcPts val="0"/>
              </a:spcBef>
              <a:spcAft>
                <a:spcPts val="0"/>
              </a:spcAft>
              <a:buSzPts val="1400"/>
              <a:buChar char="❖"/>
            </a:pPr>
            <a:r>
              <a:rPr lang="en"/>
              <a:t>Amazon plans to replace more than half a million jobs with robots and to automate 75 percent of its workforce (New York Times, October 21, 2025)</a:t>
            </a:r>
            <a:endParaRPr/>
          </a:p>
          <a:p>
            <a:pPr marL="457200" lvl="0" indent="-317500" algn="l" rtl="0">
              <a:lnSpc>
                <a:spcPct val="150000"/>
              </a:lnSpc>
              <a:spcBef>
                <a:spcPts val="0"/>
              </a:spcBef>
              <a:spcAft>
                <a:spcPts val="0"/>
              </a:spcAft>
              <a:buSzPts val="1400"/>
              <a:buChar char="❖"/>
            </a:pPr>
            <a:r>
              <a:rPr lang="en"/>
              <a:t>Goldman Sachs estimates that six to seven percent of current white collar jobs will be replaced by AI in 2026 (but AI will create jobs in other capacities)</a:t>
            </a:r>
            <a:endParaRPr/>
          </a:p>
          <a:p>
            <a:pPr marL="457200" lvl="0" indent="-317500" algn="l" rtl="0">
              <a:lnSpc>
                <a:spcPct val="150000"/>
              </a:lnSpc>
              <a:spcBef>
                <a:spcPts val="0"/>
              </a:spcBef>
              <a:spcAft>
                <a:spcPts val="0"/>
              </a:spcAft>
              <a:buSzPts val="1400"/>
              <a:buChar char="❖"/>
            </a:pPr>
            <a:r>
              <a:rPr lang="en"/>
              <a:t>AI will replace repetitive jobs</a:t>
            </a:r>
            <a:endParaRPr/>
          </a:p>
          <a:p>
            <a:pPr marL="914400" lvl="0" indent="-330200" algn="l" rtl="0">
              <a:lnSpc>
                <a:spcPct val="150000"/>
              </a:lnSpc>
              <a:spcBef>
                <a:spcPts val="0"/>
              </a:spcBef>
              <a:spcAft>
                <a:spcPts val="0"/>
              </a:spcAft>
              <a:buSzPts val="1600"/>
              <a:buChar char="●"/>
            </a:pPr>
            <a:r>
              <a:rPr lang="en" sz="1600"/>
              <a:t>Estimated 44 percent of US jobs are repetitive manual.</a:t>
            </a:r>
            <a:endParaRPr sz="1600"/>
          </a:p>
          <a:p>
            <a:pPr marL="914400" lvl="0" indent="-330200" algn="l" rtl="0">
              <a:lnSpc>
                <a:spcPct val="150000"/>
              </a:lnSpc>
              <a:spcBef>
                <a:spcPts val="0"/>
              </a:spcBef>
              <a:spcAft>
                <a:spcPts val="0"/>
              </a:spcAft>
              <a:buSzPts val="1600"/>
              <a:buChar char="●"/>
            </a:pPr>
            <a:r>
              <a:rPr lang="en" sz="1600"/>
              <a:t>Estimated 44 percent are repetitive cognitive </a:t>
            </a:r>
            <a:endParaRPr sz="1600"/>
          </a:p>
          <a:p>
            <a:pPr marL="1371600" lvl="1" indent="-330200" algn="l" rtl="0">
              <a:lnSpc>
                <a:spcPct val="150000"/>
              </a:lnSpc>
              <a:spcBef>
                <a:spcPts val="0"/>
              </a:spcBef>
              <a:spcAft>
                <a:spcPts val="0"/>
              </a:spcAft>
              <a:buSzPts val="1600"/>
              <a:buChar char="○"/>
            </a:pPr>
            <a:r>
              <a:rPr lang="en" sz="1600"/>
              <a:t>Manual and cognitive include retail, call center, fast food, insurance, accounting, government, manufacturing (Andrew Yang 2020)</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9"/>
          <p:cNvSpPr txBox="1">
            <a:spLocks noGrp="1"/>
          </p:cNvSpPr>
          <p:nvPr>
            <p:ph type="title"/>
          </p:nvPr>
        </p:nvSpPr>
        <p:spPr>
          <a:xfrm>
            <a:off x="254410" y="1"/>
            <a:ext cx="8452200" cy="553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1800" dirty="0"/>
              <a:t>Labor Market: Educating for Success: Three Job Categories	</a:t>
            </a:r>
            <a:endParaRPr sz="1800" dirty="0"/>
          </a:p>
        </p:txBody>
      </p:sp>
      <p:sp>
        <p:nvSpPr>
          <p:cNvPr id="100" name="Google Shape;100;p9"/>
          <p:cNvSpPr txBox="1">
            <a:spLocks noGrp="1"/>
          </p:cNvSpPr>
          <p:nvPr>
            <p:ph type="body" idx="1"/>
          </p:nvPr>
        </p:nvSpPr>
        <p:spPr>
          <a:xfrm>
            <a:off x="124050" y="678800"/>
            <a:ext cx="8452200" cy="3955200"/>
          </a:xfrm>
          <a:prstGeom prst="rect">
            <a:avLst/>
          </a:prstGeom>
          <a:noFill/>
          <a:ln>
            <a:noFill/>
          </a:ln>
        </p:spPr>
        <p:txBody>
          <a:bodyPr spcFirstLastPara="1" wrap="square" lIns="68575" tIns="34275" rIns="68575" bIns="34275" anchor="t" anchorCtr="0">
            <a:noAutofit/>
          </a:bodyPr>
          <a:lstStyle/>
          <a:p>
            <a:pPr marL="457200" marR="330200" lvl="0" indent="-330200" algn="l" rtl="0">
              <a:lnSpc>
                <a:spcPct val="150000"/>
              </a:lnSpc>
              <a:spcBef>
                <a:spcPts val="0"/>
              </a:spcBef>
              <a:spcAft>
                <a:spcPts val="0"/>
              </a:spcAft>
              <a:buSzPts val="1600"/>
              <a:buChar char="❖"/>
            </a:pPr>
            <a:r>
              <a:rPr lang="en" dirty="0"/>
              <a:t>Making (currently automating) – Production and manufacturing</a:t>
            </a:r>
            <a:endParaRPr dirty="0"/>
          </a:p>
          <a:p>
            <a:pPr marL="457200" marR="330200" lvl="0" indent="-330200" algn="l" rtl="0">
              <a:lnSpc>
                <a:spcPct val="150000"/>
              </a:lnSpc>
              <a:spcBef>
                <a:spcPts val="0"/>
              </a:spcBef>
              <a:spcAft>
                <a:spcPts val="0"/>
              </a:spcAft>
              <a:buSzPts val="1600"/>
              <a:buChar char="❖"/>
            </a:pPr>
            <a:r>
              <a:rPr lang="en" dirty="0"/>
              <a:t>Making/Thinking (in transition) Skilled Trades (except for installing, upgrading, repairing)</a:t>
            </a:r>
            <a:endParaRPr dirty="0"/>
          </a:p>
          <a:p>
            <a:pPr marL="457200" marR="330200" lvl="0" indent="-330200" algn="l" rtl="0">
              <a:lnSpc>
                <a:spcPct val="150000"/>
              </a:lnSpc>
              <a:spcBef>
                <a:spcPts val="0"/>
              </a:spcBef>
              <a:spcAft>
                <a:spcPts val="0"/>
              </a:spcAft>
              <a:buSzPts val="1600"/>
              <a:buChar char="❖"/>
            </a:pPr>
            <a:r>
              <a:rPr lang="en" sz="1600" dirty="0"/>
              <a:t>Caring (most secure) Human Services</a:t>
            </a:r>
            <a:endParaRPr sz="1600" dirty="0"/>
          </a:p>
          <a:p>
            <a:pPr marL="914400" marR="330200" lvl="1" indent="-330200" algn="l" rtl="0">
              <a:lnSpc>
                <a:spcPct val="150000"/>
              </a:lnSpc>
              <a:spcBef>
                <a:spcPts val="0"/>
              </a:spcBef>
              <a:spcAft>
                <a:spcPts val="0"/>
              </a:spcAft>
              <a:buSzPts val="1600"/>
              <a:buFont typeface="Noto Sans Symbols"/>
              <a:buChar char="➢"/>
            </a:pPr>
            <a:r>
              <a:rPr lang="en" sz="1600" dirty="0"/>
              <a:t>Childcare</a:t>
            </a:r>
            <a:endParaRPr sz="1600" dirty="0"/>
          </a:p>
          <a:p>
            <a:pPr marL="914400" marR="330200" lvl="1" indent="-330200" algn="l" rtl="0">
              <a:lnSpc>
                <a:spcPct val="150000"/>
              </a:lnSpc>
              <a:spcBef>
                <a:spcPts val="0"/>
              </a:spcBef>
              <a:spcAft>
                <a:spcPts val="0"/>
              </a:spcAft>
              <a:buSzPts val="1600"/>
              <a:buFont typeface="Noto Sans Symbols"/>
              <a:buChar char="➢"/>
            </a:pPr>
            <a:r>
              <a:rPr lang="en" sz="1600" dirty="0"/>
              <a:t>Elder care</a:t>
            </a:r>
            <a:endParaRPr sz="1600" dirty="0"/>
          </a:p>
          <a:p>
            <a:pPr marL="914400" marR="330200" lvl="1" indent="-330200" algn="l" rtl="0">
              <a:lnSpc>
                <a:spcPct val="150000"/>
              </a:lnSpc>
              <a:spcBef>
                <a:spcPts val="0"/>
              </a:spcBef>
              <a:spcAft>
                <a:spcPts val="0"/>
              </a:spcAft>
              <a:buSzPts val="1600"/>
              <a:buFont typeface="Noto Sans Symbols"/>
              <a:buChar char="➢"/>
            </a:pPr>
            <a:r>
              <a:rPr lang="en" sz="1600" dirty="0"/>
              <a:t>In Home Care</a:t>
            </a:r>
            <a:endParaRPr sz="1600" dirty="0"/>
          </a:p>
          <a:p>
            <a:pPr marL="1371600" marR="330200" lvl="2" indent="-330200" algn="l" rtl="0">
              <a:lnSpc>
                <a:spcPct val="150000"/>
              </a:lnSpc>
              <a:spcBef>
                <a:spcPts val="0"/>
              </a:spcBef>
              <a:spcAft>
                <a:spcPts val="0"/>
              </a:spcAft>
              <a:buSzPts val="1600"/>
              <a:buFont typeface="Noto Sans Symbols"/>
              <a:buChar char="■"/>
            </a:pPr>
            <a:r>
              <a:rPr lang="en" sz="1600" dirty="0"/>
              <a:t>Nurses, physical therapists, social workers, teachers</a:t>
            </a:r>
            <a:endParaRPr sz="1600" dirty="0"/>
          </a:p>
          <a:p>
            <a:pPr marL="1371600" marR="330200" lvl="2" indent="-330200" algn="l" rtl="0">
              <a:lnSpc>
                <a:spcPct val="150000"/>
              </a:lnSpc>
              <a:spcBef>
                <a:spcPts val="0"/>
              </a:spcBef>
              <a:spcAft>
                <a:spcPts val="0"/>
              </a:spcAft>
              <a:buSzPts val="1600"/>
              <a:buFont typeface="Noto Sans Symbols"/>
              <a:buChar char="■"/>
            </a:pPr>
            <a:r>
              <a:rPr lang="en" sz="1600" dirty="0"/>
              <a:t>Empathy business and the very essence of “human”</a:t>
            </a:r>
            <a:endParaRPr sz="1600" dirty="0"/>
          </a:p>
        </p:txBody>
      </p:sp>
      <p:sp>
        <p:nvSpPr>
          <p:cNvPr id="101" name="Google Shape;101;p9"/>
          <p:cNvSpPr txBox="1"/>
          <p:nvPr/>
        </p:nvSpPr>
        <p:spPr>
          <a:xfrm>
            <a:off x="6634733" y="4634000"/>
            <a:ext cx="23007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9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Substack, Robert Reich, August 19, 2025</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2555</Words>
  <Application>Microsoft Office PowerPoint</Application>
  <PresentationFormat>On-screen Show (16:9)</PresentationFormat>
  <Paragraphs>275</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Roboto</vt:lpstr>
      <vt:lpstr>Arial</vt:lpstr>
      <vt:lpstr>Noto Sans Symbols</vt:lpstr>
      <vt:lpstr>Theme1</vt:lpstr>
      <vt:lpstr>Labor Market</vt:lpstr>
      <vt:lpstr>Webinar Information</vt:lpstr>
      <vt:lpstr>Element 3: Labor Market Alignment</vt:lpstr>
      <vt:lpstr>Iowa’s Labor Market: Overview </vt:lpstr>
      <vt:lpstr>Iowa’s Labor Market, 2025 </vt:lpstr>
      <vt:lpstr>Artificial Intelligence Impact - 2024 Careers (in decline and replaced)</vt:lpstr>
      <vt:lpstr> 2026 New Careers</vt:lpstr>
      <vt:lpstr>Labor Market: Educating for Success</vt:lpstr>
      <vt:lpstr>Labor Market: Educating for Success: Three Job Categories </vt:lpstr>
      <vt:lpstr>Labor Market: Educating for Success: Characteristics</vt:lpstr>
      <vt:lpstr>Element 3: Labor Market Alignment: Rolling Up Our Sleeves</vt:lpstr>
      <vt:lpstr>Saving file locally if “open”</vt:lpstr>
      <vt:lpstr>Element 3: Labor Market Alignment Making Your Case</vt:lpstr>
      <vt:lpstr>Element 3: Review Career Explorer</vt:lpstr>
      <vt:lpstr>Element 3: Occupational Projections</vt:lpstr>
      <vt:lpstr>Element 3: Labor Market Alignment Occupational Projections</vt:lpstr>
      <vt:lpstr>Element 3: Labor Market Alignment Occupational Projetions</vt:lpstr>
      <vt:lpstr>Element 3: Labor Market Alignment Two- and Five-Year</vt:lpstr>
      <vt:lpstr>Element 3: Labor Market:</vt:lpstr>
      <vt:lpstr>Iowa Workforce Data: Emerging Careers &amp; Additional Resources </vt:lpstr>
      <vt:lpstr>Contact Information</vt:lpstr>
      <vt:lpstr>(Preview) IowaGrants CLNA Outcomes/Questions Application Form</vt:lpstr>
      <vt:lpstr>(Preview) IowaGrants CLNA Outcomes/Questions Application Form 1-5</vt:lpstr>
      <vt:lpstr>(Preview) IowaGrants CLNA Outcomes/Questions Application Form 6-9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Vybiral, Amy [IDOE]</dc:creator>
  <cp:lastModifiedBy>Svare, Nathan [IDOE]</cp:lastModifiedBy>
  <cp:revision>1</cp:revision>
  <dcterms:modified xsi:type="dcterms:W3CDTF">2026-02-04T21:44:31Z</dcterms:modified>
</cp:coreProperties>
</file>