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0"/>
  </p:notesMasterIdLst>
  <p:sldIdLst>
    <p:sldId id="256" r:id="rId2"/>
    <p:sldId id="257" r:id="rId3"/>
    <p:sldId id="310" r:id="rId4"/>
    <p:sldId id="311" r:id="rId5"/>
    <p:sldId id="312" r:id="rId6"/>
    <p:sldId id="313" r:id="rId7"/>
    <p:sldId id="314" r:id="rId8"/>
    <p:sldId id="315" r:id="rId9"/>
    <p:sldId id="316" r:id="rId10"/>
    <p:sldId id="317" r:id="rId11"/>
    <p:sldId id="318" r:id="rId12"/>
    <p:sldId id="319" r:id="rId13"/>
    <p:sldId id="320" r:id="rId14"/>
    <p:sldId id="321" r:id="rId15"/>
    <p:sldId id="322" r:id="rId16"/>
    <p:sldId id="323" r:id="rId17"/>
    <p:sldId id="324" r:id="rId18"/>
    <p:sldId id="325" r:id="rId19"/>
    <p:sldId id="326" r:id="rId20"/>
    <p:sldId id="327" r:id="rId21"/>
    <p:sldId id="328" r:id="rId22"/>
    <p:sldId id="329" r:id="rId23"/>
    <p:sldId id="330" r:id="rId24"/>
    <p:sldId id="331" r:id="rId25"/>
    <p:sldId id="332" r:id="rId26"/>
    <p:sldId id="333" r:id="rId27"/>
    <p:sldId id="334" r:id="rId28"/>
    <p:sldId id="335" r:id="rId29"/>
    <p:sldId id="336" r:id="rId30"/>
    <p:sldId id="338" r:id="rId31"/>
    <p:sldId id="340" r:id="rId32"/>
    <p:sldId id="339" r:id="rId33"/>
    <p:sldId id="341" r:id="rId34"/>
    <p:sldId id="342" r:id="rId35"/>
    <p:sldId id="343" r:id="rId36"/>
    <p:sldId id="344" r:id="rId37"/>
    <p:sldId id="345" r:id="rId38"/>
    <p:sldId id="293" r:id="rId3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4" roundtripDataSignature="AMtx7mjo2ucYxUNNjTWABzRPdT6K+ASu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1022611-36B3-4B7B-90A1-8A8EE6FBB620}">
  <a:tblStyle styleId="{21022611-36B3-4B7B-90A1-8A8EE6FBB62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116" autoAdjust="0"/>
  </p:normalViewPr>
  <p:slideViewPr>
    <p:cSldViewPr snapToGrid="0">
      <p:cViewPr varScale="1">
        <p:scale>
          <a:sx n="72" d="100"/>
          <a:sy n="72" d="100"/>
        </p:scale>
        <p:origin x="203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docs.google.com/document/d/1-gfykCu-ZvnSD5w8NaMBVfR4FewlJ-87FC4A4Y2OVRM/edit?tab=t.sfwn83k4gfxf" TargetMode="External"/><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https://docs.google.com/document/d/1-gfykCu-ZvnSD5w8NaMBVfR4FewlJ-87FC4A4Y2OVRM/edit?tab=t.0" TargetMode="Externa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3" Type="http://schemas.openxmlformats.org/officeDocument/2006/relationships/hyperlink" Target="https://docs.google.com/document/d/1U8_F1XExU8_QhHXU4LamJi8qNs5Z-u3GnMNNiv5nJN0/edit?tab=t.0" TargetMode="External"/><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dirty="0">
                <a:solidFill>
                  <a:schemeClr val="dk1"/>
                </a:solidFill>
              </a:rPr>
              <a:t>Welcome to the Generalization and Fading Plans Training/Webinar. The updates to the FBA and BIP sections in ACHIEVE in September 2025 resulted in the Iowa Department of Education receiving requests for training materials for how to create Generalization and Fading Plans. The training materials provided today will be uploaded to the Iowa Department of Education website in January 2026. The training provided today was created by Rose Cartee, Education Program Consultant for Specially Designed Instruction for Behavior and Autism and Dain Hendrickson, Regional Education Program Consultant, providing support to Mississippi Bend Area Education Agency.</a:t>
            </a:r>
            <a:endParaRPr dirty="0"/>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A behavior description should clearly identify specific, observable behaviors and provide sufficient information for staff to recognize when the safety plan should be implemented. It serves as the foundation for consistent, timely responses and ensures that all staff understand exactly what to monitor. Common mistakes in writing behavior descriptions include listing too many behaviors, using vague or general language, and failing to individualize the description of the learner’s unique patterns and triggers. Effective behavior descriptions are concise, precise, and tailored to the learner, making it easier to implement interventions consistently and accurately. </a:t>
            </a:r>
            <a:endParaRPr lang="en-US" b="0" dirty="0">
              <a:effectLst/>
            </a:endParaRPr>
          </a:p>
          <a:p>
            <a:pPr marL="158750" indent="0">
              <a:buNone/>
            </a:pPr>
            <a:endParaRPr lang="en-US" dirty="0"/>
          </a:p>
        </p:txBody>
      </p:sp>
    </p:spTree>
    <p:extLst>
      <p:ext uri="{BB962C8B-B14F-4D97-AF65-F5344CB8AC3E}">
        <p14:creationId xmlns:p14="http://schemas.microsoft.com/office/powerpoint/2010/main" val="33413024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De-escalation strategies are included in a safety plan to reduce the intensity of challenging behaviors and prevent situations from escalating further. By providing staff with specific, individualized techniques, the learner is more capable of regulating their emotions and returning to a safe state. De-escalation strategies should be tailored to the learner and include things that have been successful in reducing challenging behavior in the past. De-escalation strategies should also be detailed enough that all individuals are able to understand how to use them. Quality, comprehensive de-escalation strategies should be able to pass the “stranger test,” meaning, that if a stranger were to read them, they would be able to implement the strategies, even if they have never worked with the learner before. </a:t>
            </a:r>
          </a:p>
          <a:p>
            <a:pPr marL="158750" indent="0" rtl="0">
              <a:buNone/>
            </a:pP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Some of the more common mistakes made when writing de-escalation strategies are including strategies that are not student-specific or are vague. Two examples of this are:</a:t>
            </a:r>
            <a:endParaRPr lang="en-US" b="0" dirty="0">
              <a:effectLst/>
            </a:endParaRPr>
          </a:p>
          <a:p>
            <a:pPr marL="387350" indent="-228600" rtl="0" fontAlgn="base">
              <a:buFont typeface="+mj-lt"/>
              <a:buAutoNum type="arabicPeriod"/>
            </a:pPr>
            <a:r>
              <a:rPr lang="en-US" sz="1100" b="0" i="0" u="none" strike="noStrike" cap="none" dirty="0">
                <a:solidFill>
                  <a:srgbClr val="000000"/>
                </a:solidFill>
                <a:effectLst/>
                <a:latin typeface="Arial"/>
                <a:ea typeface="Arial"/>
                <a:cs typeface="Arial"/>
                <a:sym typeface="Arial"/>
              </a:rPr>
              <a:t>Writing “offer choices” as a de-escalation strategy for all learners with a safety plan. While offering choices is not a bad strategy, the mistake made is that it does not work for all learners, thus making it not student-specific unless offering choices has been an effective de-escalation strategy for that learner in the past.</a:t>
            </a:r>
          </a:p>
          <a:p>
            <a:pPr marL="387350" indent="-228600" rtl="0" fontAlgn="base">
              <a:buFont typeface="+mj-lt"/>
              <a:buAutoNum type="arabicPeriod"/>
            </a:pPr>
            <a:r>
              <a:rPr lang="en-US" sz="1100" b="0" i="0" u="none" strike="noStrike" cap="none" dirty="0">
                <a:solidFill>
                  <a:srgbClr val="000000"/>
                </a:solidFill>
                <a:effectLst/>
                <a:latin typeface="Arial"/>
                <a:ea typeface="Arial"/>
                <a:cs typeface="Arial"/>
                <a:sym typeface="Arial"/>
              </a:rPr>
              <a:t>Another example of a de-escalation strategy is writing, “set a timer.” This is a vague description of how to use a timer to help de-escalate the student. </a:t>
            </a:r>
          </a:p>
          <a:p>
            <a:pPr marL="158750" indent="0">
              <a:buNone/>
            </a:pPr>
            <a:endParaRPr lang="en-US" dirty="0"/>
          </a:p>
        </p:txBody>
      </p:sp>
    </p:spTree>
    <p:extLst>
      <p:ext uri="{BB962C8B-B14F-4D97-AF65-F5344CB8AC3E}">
        <p14:creationId xmlns:p14="http://schemas.microsoft.com/office/powerpoint/2010/main" val="1318887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Read the slide content on the left, then say, “Now we are going to give you all some time to practice writing one of these de-escalation strategies in a small group. Select one from the list and discuss with your group how you can rewrite this in a way that makes it more detailed and specific to a hypothetical learner. You will have 4 minutes to work on this in your breakout room/group, and then we will ask for 2-3 volunteers to share their descriptions.</a:t>
            </a:r>
            <a:endParaRPr lang="en-US" b="0" dirty="0">
              <a:effectLst/>
            </a:endParaRPr>
          </a:p>
          <a:p>
            <a:pPr marL="158750" indent="0" rtl="0">
              <a:buNone/>
            </a:pPr>
            <a:br>
              <a:rPr lang="en-US" b="0" dirty="0">
                <a:effectLst/>
              </a:rPr>
            </a:br>
            <a:r>
              <a:rPr lang="en-US" sz="1100" b="0" i="1" u="none" strike="noStrike" cap="none" dirty="0">
                <a:solidFill>
                  <a:srgbClr val="000000"/>
                </a:solidFill>
                <a:effectLst/>
                <a:latin typeface="Arial"/>
                <a:ea typeface="Arial"/>
                <a:cs typeface="Arial"/>
                <a:sym typeface="Arial"/>
              </a:rPr>
              <a:t>break out into either a) small groups for an in-person training or b) breakout groups if training via Zoom </a:t>
            </a:r>
            <a:endParaRPr lang="en-US" b="0" dirty="0">
              <a:effectLst/>
            </a:endParaRPr>
          </a:p>
          <a:p>
            <a:pPr marL="158750" indent="0" rtl="0">
              <a:buNone/>
            </a:pPr>
            <a:endParaRPr lang="en-US" sz="1100" b="0" i="0" u="none" strike="noStrike" cap="none" dirty="0">
              <a:solidFill>
                <a:srgbClr val="000000"/>
              </a:solidFill>
              <a:effectLst/>
              <a:latin typeface="Arial"/>
              <a:ea typeface="Arial"/>
              <a:cs typeface="Arial"/>
              <a:sym typeface="Arial"/>
            </a:endParaRPr>
          </a:p>
          <a:p>
            <a:pPr marL="158750" indent="0" rtl="0">
              <a:buNone/>
            </a:pPr>
            <a:r>
              <a:rPr lang="en-US" sz="1100" b="0" i="0" u="none" strike="noStrike" cap="none" dirty="0">
                <a:solidFill>
                  <a:srgbClr val="000000"/>
                </a:solidFill>
                <a:effectLst/>
                <a:latin typeface="Arial"/>
                <a:ea typeface="Arial"/>
                <a:cs typeface="Arial"/>
                <a:sym typeface="Arial"/>
              </a:rPr>
              <a:t>When the group comes back together, ask for 2-3 volunteers to share how they changed the de-escalation strategy to make it more personalized, then advance the slide to show the “better” description on the right.</a:t>
            </a:r>
            <a:endParaRPr lang="en-US" b="0" dirty="0">
              <a:effectLst/>
            </a:endParaRPr>
          </a:p>
          <a:p>
            <a:pPr marL="158750" indent="0">
              <a:buNone/>
            </a:pP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Some of the more common mistakes made when writing de-escalation strategies are including strategies that are not student-specific or are vague. Two examples of this are:</a:t>
            </a:r>
            <a:endParaRPr lang="en-US" b="0" dirty="0">
              <a:effectLst/>
            </a:endParaRPr>
          </a:p>
          <a:p>
            <a:pPr marL="387350" indent="-228600" rtl="0" fontAlgn="base">
              <a:buFont typeface="+mj-lt"/>
              <a:buAutoNum type="arabicPeriod"/>
            </a:pPr>
            <a:r>
              <a:rPr lang="en-US" sz="1100" b="0" i="0" u="none" strike="noStrike" cap="none" dirty="0">
                <a:solidFill>
                  <a:srgbClr val="000000"/>
                </a:solidFill>
                <a:effectLst/>
                <a:latin typeface="Arial"/>
                <a:ea typeface="Arial"/>
                <a:cs typeface="Arial"/>
                <a:sym typeface="Arial"/>
              </a:rPr>
              <a:t>Writing “offer choices” as a de-escalation strategy for all learners with a safety plan. While offering choices is not a bad strategy, the mistake made is that it does not work for all learners, thus making it not student-specific unless offering choices has been an effective de-escalation strategy for that learner in the past.</a:t>
            </a:r>
          </a:p>
          <a:p>
            <a:pPr marL="387350" indent="-228600" rtl="0" fontAlgn="base">
              <a:buFont typeface="+mj-lt"/>
              <a:buAutoNum type="arabicPeriod"/>
            </a:pPr>
            <a:r>
              <a:rPr lang="en-US" sz="1100" b="0" i="0" u="none" strike="noStrike" cap="none" dirty="0">
                <a:solidFill>
                  <a:srgbClr val="000000"/>
                </a:solidFill>
                <a:effectLst/>
                <a:latin typeface="Arial"/>
                <a:ea typeface="Arial"/>
                <a:cs typeface="Arial"/>
                <a:sym typeface="Arial"/>
              </a:rPr>
              <a:t>Another example of a de-escalation strategy is writing, “set a timer.” This is a vague description of how to use a timer to help de-escalate the student. </a:t>
            </a:r>
          </a:p>
          <a:p>
            <a:pPr marL="158750" indent="0">
              <a:buNone/>
            </a:pPr>
            <a:endParaRPr lang="en-US" dirty="0"/>
          </a:p>
        </p:txBody>
      </p:sp>
    </p:spTree>
    <p:extLst>
      <p:ext uri="{BB962C8B-B14F-4D97-AF65-F5344CB8AC3E}">
        <p14:creationId xmlns:p14="http://schemas.microsoft.com/office/powerpoint/2010/main" val="16446264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Similar to behavior descriptions and de-escalation strategies, safety monitoring should include information that is specific to the learner and detailed enough that all individuals who work with the learner are able to understand; however, the safety monitoring differs in that it should include how the behavioral incident will be documented within the guidelines of Chapter 103. Some of the common mistakes when identifying safety monitoring procedures include not being student-specific, offering vague guidance, and/or being skipped over. It is important to keep in mind how a behavioral episode will be monitored and if there are individuals whose presence escalate or de-escalate a learner’s behavior more quickly than others. </a:t>
            </a:r>
            <a:endParaRPr lang="en-US" dirty="0"/>
          </a:p>
        </p:txBody>
      </p:sp>
    </p:spTree>
    <p:extLst>
      <p:ext uri="{BB962C8B-B14F-4D97-AF65-F5344CB8AC3E}">
        <p14:creationId xmlns:p14="http://schemas.microsoft.com/office/powerpoint/2010/main" val="17147306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(Read the slide)</a:t>
            </a:r>
            <a:endParaRPr lang="en-US" b="0" dirty="0">
              <a:effectLst/>
            </a:endParaRPr>
          </a:p>
          <a:p>
            <a:endParaRPr lang="en-US" dirty="0"/>
          </a:p>
        </p:txBody>
      </p:sp>
    </p:spTree>
    <p:extLst>
      <p:ext uri="{BB962C8B-B14F-4D97-AF65-F5344CB8AC3E}">
        <p14:creationId xmlns:p14="http://schemas.microsoft.com/office/powerpoint/2010/main" val="35598075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dirty="0"/>
              <a:t>A Safety Plan should clarify who is the primary responder for the learner during escalation and name at least one trained backup to ensure coverage when the primary staff member is absent. Clear roles should be defined so staff know who leads de-escalation, who supports the environment, and who documents. Contingency plans should be addressed for staff absences, including substitutes who are briefed on the safety plan. </a:t>
            </a:r>
          </a:p>
          <a:p>
            <a:pPr marL="158750" indent="0">
              <a:buNone/>
            </a:pPr>
            <a:endParaRPr lang="en-US" dirty="0"/>
          </a:p>
          <a:p>
            <a:pPr marL="158750" indent="0">
              <a:buNone/>
            </a:pPr>
            <a:r>
              <a:rPr lang="en-US" dirty="0"/>
              <a:t>After a crisis, supports should be outlined for both the learner and the staff, emphasizing debriefing, emotional regulation, and relationship repair. Debriefing notes should prompt teams to reflect on whether post-crisis responses unintentionally reinforce problem behavior and how to adjust accordingly. Restorative practices, such as guided reflection, problem-solving conversations, and skill re-teaching should focus on rebuilding trust and supporting behavior change.</a:t>
            </a:r>
          </a:p>
          <a:p>
            <a:pPr marL="158750" indent="0">
              <a:buNone/>
            </a:pPr>
            <a:endParaRPr lang="en-US" dirty="0"/>
          </a:p>
          <a:p>
            <a:pPr marL="158750" indent="0">
              <a:buNone/>
            </a:pPr>
            <a:r>
              <a:rPr lang="en-US" dirty="0"/>
              <a:t>The team should be guided to make a determination on whether the BIP needs to be amended based on data and recent incidents, and whether it is being implemented with fidelity across settings and staff. Confirm that all team members are current on Crisis Prevention Intervention (CPI) training and identify if additional practices or refreshers are required. Finally, the team should ensure all practices align with Iowa Code Chapter 103 requirements on restraint and seclusion, prioritizing prevention, using restrictive procedures only as a last resort, and maintaining proper documentation and oversight.</a:t>
            </a:r>
          </a:p>
        </p:txBody>
      </p:sp>
    </p:spTree>
    <p:extLst>
      <p:ext uri="{BB962C8B-B14F-4D97-AF65-F5344CB8AC3E}">
        <p14:creationId xmlns:p14="http://schemas.microsoft.com/office/powerpoint/2010/main" val="3310094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Although these considerations are not listed in ACHIEVE, it is important to consider the learner’s individual history and specific needs, including past incidents, triggers, and patterns of escalation, to ensure the plan is tailored and effective. Environmental and access considerations should also be addressed, such as adjusting physical spaces, providing safe areas, and managing exposure to potential triggers to minimize risk. Effective communication and collaboration among staff, families, and any external supports are essential to ensure that everyone understands roles, responsibilities, and response procedures. Finally, safety plans should include scheduled review and adjustment, allowing the team to evaluate effectiveness, incorporate new data, and modify strategies as the learner’s needs or circumstances change, ensuring a dynamic, responsive approach to maintaining safety.</a:t>
            </a:r>
            <a:endParaRPr lang="en-US" b="0" dirty="0">
              <a:effectLst/>
            </a:endParaRPr>
          </a:p>
          <a:p>
            <a:pPr marL="158750" indent="0">
              <a:buNone/>
            </a:pPr>
            <a:endParaRPr lang="en-US" dirty="0"/>
          </a:p>
        </p:txBody>
      </p:sp>
    </p:spTree>
    <p:extLst>
      <p:ext uri="{BB962C8B-B14F-4D97-AF65-F5344CB8AC3E}">
        <p14:creationId xmlns:p14="http://schemas.microsoft.com/office/powerpoint/2010/main" val="8317892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We are going to break apart into small groups. Each group is assigned three roles. (Read the roles above). We will come back together in 15 minutes and your Reporter will be asked to share the sample reintegration plan that your group has drafted.</a:t>
            </a:r>
          </a:p>
          <a:p>
            <a:pPr marL="158750" indent="0" rtl="0">
              <a:buNone/>
            </a:pPr>
            <a:endParaRPr lang="en-US" sz="1100" b="0" i="0" u="none" strike="noStrike" cap="none" dirty="0">
              <a:solidFill>
                <a:srgbClr val="000000"/>
              </a:solidFill>
              <a:effectLst/>
              <a:latin typeface="Arial"/>
              <a:cs typeface="Arial"/>
              <a:sym typeface="Arial"/>
              <a:hlinkClick r:id="rId3"/>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dirty="0">
                <a:hlinkClick r:id="rId4"/>
              </a:rPr>
              <a:t>Safety Plan Practice</a:t>
            </a:r>
            <a:endParaRPr lang="en-US" sz="1100" dirty="0"/>
          </a:p>
        </p:txBody>
      </p:sp>
    </p:spTree>
    <p:extLst>
      <p:ext uri="{BB962C8B-B14F-4D97-AF65-F5344CB8AC3E}">
        <p14:creationId xmlns:p14="http://schemas.microsoft.com/office/powerpoint/2010/main" val="36625787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dirty="0"/>
              <a:t>We are now going to share the Safety Plans that your group has written. Reporters, if you could please be ready to share, we will call out groups at random until each group has had the opportunity to share.</a:t>
            </a:r>
          </a:p>
          <a:p>
            <a:pPr marL="158750" indent="0">
              <a:buNone/>
            </a:pPr>
            <a:endParaRPr lang="en-US" dirty="0"/>
          </a:p>
          <a:p>
            <a:pPr marL="158750" indent="0">
              <a:buNone/>
            </a:pPr>
            <a:r>
              <a:rPr lang="en-US" b="1" u="sng" dirty="0"/>
              <a:t>Things to Listen For During Share Out:</a:t>
            </a:r>
            <a:endParaRPr lang="en-US" b="0" u="none" dirty="0"/>
          </a:p>
          <a:p>
            <a:pPr marL="158750" indent="0">
              <a:buNone/>
            </a:pPr>
            <a:r>
              <a:rPr lang="en-US" b="0" u="none" dirty="0"/>
              <a:t>Learner 1: </a:t>
            </a:r>
          </a:p>
          <a:p>
            <a:pPr marL="158750" indent="0">
              <a:buNone/>
            </a:pPr>
            <a:r>
              <a:rPr lang="en-US" b="0" u="none" dirty="0"/>
              <a:t>De-Escalation Strategies: When Donald Duck engages in aggression towards adults, the adults will refrain from commenting on the behavior of concern and only provide redirections using visual prompts. Prompting will occur approximately every 60 to 90 seconds in order to provide Donald Duck with wait time in between prompts. As Donald Duck begins to demonstrate a de-escalation, as seen by a reduction in the frequency or intensity of aggression and beginning to sit with his head down, the lad primary response person will quietly provide Donald Duck with behavior-specific praise (e.g., “I like how your body is calm”). </a:t>
            </a:r>
          </a:p>
          <a:p>
            <a:pPr marL="158750" indent="0">
              <a:buNone/>
            </a:pPr>
            <a:endParaRPr lang="en-US" b="0" u="none" dirty="0"/>
          </a:p>
          <a:p>
            <a:pPr marL="158750" indent="0">
              <a:buNone/>
            </a:pPr>
            <a:r>
              <a:rPr lang="en-US" b="0" u="none" dirty="0"/>
              <a:t>How the team will respond: The Behavior Interventionist will be the primary response individual on the days she is on campus. On the days she is not on campus, the primary response individual will be the Special Education Teacher. Two individuals will respond to calls for support for Donald Duck, with male staff members only responding in the event all female staff members are busy.</a:t>
            </a:r>
          </a:p>
          <a:p>
            <a:pPr marL="158750" indent="0">
              <a:buNone/>
            </a:pPr>
            <a:endParaRPr lang="en-US" b="0" u="none" dirty="0"/>
          </a:p>
          <a:p>
            <a:pPr marL="158750" indent="0">
              <a:buNone/>
            </a:pPr>
            <a:r>
              <a:rPr lang="en-US" b="0" u="none" dirty="0"/>
              <a:t>Staff supports: The team might need to consider Donald Duck’s BIP, as it has been implemented with fidelity; staff might need a refresher on verbal de-escalation strategies, to include use of visuals, continue with implementation fidelity checks (especially if the BIP is amended).</a:t>
            </a:r>
          </a:p>
          <a:p>
            <a:pPr marL="158750" indent="0">
              <a:buNone/>
            </a:pPr>
            <a:endParaRPr lang="en-US" b="0" u="none" dirty="0"/>
          </a:p>
          <a:p>
            <a:pPr marL="158750" indent="0">
              <a:buNone/>
            </a:pPr>
            <a:r>
              <a:rPr lang="en-US" b="0" u="none" dirty="0"/>
              <a:t>Learner 2:</a:t>
            </a:r>
          </a:p>
          <a:p>
            <a:pPr marL="158750" indent="0">
              <a:buNone/>
            </a:pPr>
            <a:r>
              <a:rPr lang="en-US" b="0" u="none" dirty="0"/>
              <a:t>De-Escalation Strategies: The adults who respond to Learner 2 will provide space (at least 5 feet) between themselves and Learner 2. Before an adult changes their position or proximity, they will tell Learner 2 that they are going to move, and where they are going (e.g., “Learner 2, I am going to come closer to you and stand beside the desk”). All adults who respond to Learner 2 will refrain from engaging in any off-topic conversations and provide at least 30 seconds of wait time from the time a directive is given before another directive is given (e.g., “Learner 2, please come down off the counter,” then wait 30 seconds before repeating the instruction). Learner 2 should be provided choices whenever possible (e.g., “Learner 2, would you prefer to sit in this chair or stand by the clock?”).</a:t>
            </a:r>
          </a:p>
          <a:p>
            <a:pPr marL="158750" indent="0">
              <a:buNone/>
            </a:pPr>
            <a:endParaRPr lang="en-US" b="0" u="none" dirty="0"/>
          </a:p>
          <a:p>
            <a:pPr marL="158750" indent="0">
              <a:buNone/>
            </a:pPr>
            <a:r>
              <a:rPr lang="en-US" b="0" u="none" dirty="0"/>
              <a:t>How the team will respond: At least two CPI trained adults will need to respond and be in the room with Learner 2 at all times. The primary response person will be the only adult who will speak during a crisis situation and/or during de-escalation. Learner 2 will be provided a choice to go to two alternate locations (e.g., empty classroom, office, Special Education classroom, School Counselor’s office, </a:t>
            </a:r>
            <a:r>
              <a:rPr lang="en-US" b="0" u="none" dirty="0" err="1"/>
              <a:t>etc</a:t>
            </a:r>
            <a:r>
              <a:rPr lang="en-US" b="0" u="none" dirty="0"/>
              <a:t>) that are both close in proximity to the original location and that have less items that could be used as potential weapons. If/when Learner 2 makes a choice from the two locations offered, brief, neutral praise will be provided quietly by the primary response person. If Learner 2 refused both choices, provide wait time of at least 30 seconds before asking Learner 2 if they are ready to make a choice. The team will engage in verbal de-escalations with Learner 2, but will avoid using physical interventions. All adults who respond to Learner 2 during a crisis situation will engage in slow movements and will proactively identify any items that may need to be removed from the area. When items must be removed from the area, the adults who are removing the items will keep the item out of the line of vision of Learner 2 as much as possible. </a:t>
            </a:r>
          </a:p>
          <a:p>
            <a:pPr marL="158750" indent="0">
              <a:buNone/>
            </a:pPr>
            <a:endParaRPr lang="en-US" b="0" u="none" dirty="0"/>
          </a:p>
          <a:p>
            <a:pPr marL="158750" indent="0">
              <a:buNone/>
            </a:pPr>
            <a:r>
              <a:rPr lang="en-US" b="0" u="none" dirty="0"/>
              <a:t>Staff supports: Additional staff training and ongoing implementation fidelity checks until the BIP is implemented with fidelity (80% or greater) across all individuals for at least three consecutive sessions. </a:t>
            </a:r>
          </a:p>
          <a:p>
            <a:pPr marL="158750" indent="0">
              <a:buNone/>
            </a:pPr>
            <a:endParaRPr lang="en-US" b="0" u="none" dirty="0"/>
          </a:p>
          <a:p>
            <a:pPr marL="158750" indent="0">
              <a:buNone/>
            </a:pPr>
            <a:r>
              <a:rPr lang="en-US" b="0" u="none" dirty="0"/>
              <a:t>Learner 3:</a:t>
            </a:r>
          </a:p>
          <a:p>
            <a:pPr marL="158750" indent="0">
              <a:buNone/>
            </a:pPr>
            <a:r>
              <a:rPr lang="en-US" b="0" u="none" dirty="0"/>
              <a:t>De-Escalation Strategies: Staff should first provide Learner 3 with a visual redirection. Visual redirections should include the adult looking away from Learner 3 while holding the corresponding visual on their lanyard in Learner 3’s line of vision. If Learner 3 is engaging in elopement and is near an exterior door, after providing Learner 3 with a visual redirection, staff should try the “interruption and redirection” strategy by interrupting/blocking the ability to exit the building and redirect back to an appropriate area for Learner 3 to go (e.g., break room, Special Education classroom, General Education classroom, </a:t>
            </a:r>
            <a:r>
              <a:rPr lang="en-US" b="0" u="none" dirty="0" err="1"/>
              <a:t>etc</a:t>
            </a:r>
            <a:r>
              <a:rPr lang="en-US" b="0" u="none" dirty="0"/>
              <a:t>). </a:t>
            </a:r>
          </a:p>
          <a:p>
            <a:pPr marL="158750" indent="0">
              <a:buNone/>
            </a:pPr>
            <a:endParaRPr lang="en-US" b="0" u="none" dirty="0"/>
          </a:p>
          <a:p>
            <a:pPr marL="158750" indent="0">
              <a:buNone/>
            </a:pPr>
            <a:r>
              <a:rPr lang="en-US" b="0" u="none" dirty="0"/>
              <a:t>How the team will respond: As soon as Learner 3 has left the classroom, the teacher will call over the Walkie Talkie system, and all adults who have been assigned a check-point (exterior door) will go to their assigned door location. Each adult that is assigned a check-point will have a lanyard with laminated visual redirections with them. All adults will refrain from verbally engaging with Learner 3 with the exception of using limit-setting and/or providing directives (e.g., “time to go back to class”). If Learner 3 enters one of the restrooms, the adult assigned to the nearest exterior door will walkie when Learner 3 has entered the classroom and will maintain auditory observation until Learner 3 exits the restroom. When Learner 3 exits the classroom, the adult will either show their visual that says “back to class” to Learner 3 or set a limit, such as “bathroom is done, time for class.” The Principal should only respond as a last resort until they are implementing the BIP with 90% or higher fidelity. Staff will refrain from requiring Learner 3 from completing a “Think Sheet” as part of the debriefing process.</a:t>
            </a:r>
          </a:p>
          <a:p>
            <a:pPr marL="158750" indent="0">
              <a:buNone/>
            </a:pPr>
            <a:endParaRPr lang="en-US" b="0" u="none" dirty="0"/>
          </a:p>
          <a:p>
            <a:pPr marL="158750" indent="0">
              <a:buNone/>
            </a:pPr>
            <a:r>
              <a:rPr lang="en-US" b="0" u="none" dirty="0"/>
              <a:t>Staff supports: Additional training for the Principal, to include follow-up implementation fidelity checks; consider amending the BIP if behavior persists with implementation fidelity</a:t>
            </a:r>
          </a:p>
          <a:p>
            <a:pPr marL="158750" indent="0">
              <a:buNone/>
            </a:pPr>
            <a:endParaRPr lang="en-US" b="0" u="none" dirty="0"/>
          </a:p>
          <a:p>
            <a:pPr marL="158750" indent="0">
              <a:buNone/>
            </a:pPr>
            <a:r>
              <a:rPr lang="en-US" b="0" u="none" dirty="0"/>
              <a:t>Learner 4:</a:t>
            </a:r>
          </a:p>
          <a:p>
            <a:pPr marL="158750" indent="0">
              <a:buNone/>
            </a:pPr>
            <a:r>
              <a:rPr lang="en-US" b="0" u="none" dirty="0"/>
              <a:t>De-Escalation Strategies: The primary response person will tell Learner 4, “I want to know what happened, let’s talk about this.” As Learner 4 is de-escalating and describing what happened, the primary response person will use open ended questions or sentence frames, such as, “I think…,” “What I am hearing you say is….,” and “can you tell me more about that from your perspective?” As Learner 4 continues to have a conversation with the adult and shows signs of de-escalation by lowering their voice, slowing their rate of speech, and slouching their shoulders, the primary response person will provide behavior-specific praise, such as “I like how you are expressing this feeling to me.” </a:t>
            </a:r>
          </a:p>
          <a:p>
            <a:pPr marL="158750" indent="0">
              <a:buNone/>
            </a:pPr>
            <a:endParaRPr lang="en-US" b="0" u="none" dirty="0"/>
          </a:p>
          <a:p>
            <a:pPr marL="158750" indent="0">
              <a:buNone/>
            </a:pPr>
            <a:r>
              <a:rPr lang="en-US" b="0" u="none" dirty="0"/>
              <a:t>How the team will respond: The School Counselor and Vice Principal will wear walkie talkies throughout the day, with the Vice Principal being the key point person for responding to Learner 4’s calls for support. If the Vice Principal is gone, the School Counselor will become the primary response person, with the School Counselor canceling groups, if necessary. If both the Vice Principal and School Counselor are absent, a response-tree has been created, starting with the adult the learner has the most positive relationship with.</a:t>
            </a:r>
          </a:p>
          <a:p>
            <a:pPr marL="158750" indent="0">
              <a:buNone/>
            </a:pPr>
            <a:endParaRPr lang="en-US" b="0" u="none" dirty="0"/>
          </a:p>
          <a:p>
            <a:pPr marL="158750" indent="0">
              <a:buNone/>
            </a:pPr>
            <a:r>
              <a:rPr lang="en-US" b="0" u="none" dirty="0"/>
              <a:t>Staff supports: Consider amending the BIP, since it has had no significant changes for four years; consider CPI recertification for the Vice-Principal, male Special Education Teacher, and male paraeducator</a:t>
            </a:r>
          </a:p>
        </p:txBody>
      </p:sp>
    </p:spTree>
    <p:extLst>
      <p:ext uri="{BB962C8B-B14F-4D97-AF65-F5344CB8AC3E}">
        <p14:creationId xmlns:p14="http://schemas.microsoft.com/office/powerpoint/2010/main" val="32321740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Reintegration plans that are embedded within a learner’s Behavior Intervention Plan as part of their IEP are intended to support the learner in smoothly transitioning back into the general education environment after a period of absence. When drafting a reintegration plan, the IEP team should consider when and how the learner will gradually increase their time in the least restrictive environment in order for the learner to first demonstrate success and then maintain that success with less support. The purpose of the next few slides is to guide IEP teams in identifying ways they can play to begin reintegration for learners.</a:t>
            </a:r>
            <a:endParaRPr lang="en-US" b="0" dirty="0">
              <a:effectLst/>
            </a:endParaRPr>
          </a:p>
          <a:p>
            <a:pPr marL="158750" indent="0">
              <a:buNone/>
            </a:pPr>
            <a:endParaRPr lang="en-US" dirty="0"/>
          </a:p>
        </p:txBody>
      </p:sp>
    </p:spTree>
    <p:extLst>
      <p:ext uri="{BB962C8B-B14F-4D97-AF65-F5344CB8AC3E}">
        <p14:creationId xmlns:p14="http://schemas.microsoft.com/office/powerpoint/2010/main" val="1154870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b="1">
                <a:solidFill>
                  <a:schemeClr val="dk1"/>
                </a:solidFill>
              </a:rPr>
              <a:t>Housekeeping items for LEAs hosting this training:</a:t>
            </a:r>
            <a:endParaRPr b="1">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Share PDF of slides</a:t>
            </a:r>
            <a:endParaRPr>
              <a:solidFill>
                <a:schemeClr val="dk1"/>
              </a:solidFill>
            </a:endParaRPr>
          </a:p>
          <a:p>
            <a:pPr marL="457200" lvl="0" indent="-298450" algn="l" rtl="0">
              <a:spcBef>
                <a:spcPts val="0"/>
              </a:spcBef>
              <a:spcAft>
                <a:spcPts val="0"/>
              </a:spcAft>
              <a:buClr>
                <a:schemeClr val="dk1"/>
              </a:buClr>
              <a:buSzPts val="1100"/>
              <a:buChar char="●"/>
            </a:pPr>
            <a:r>
              <a:rPr lang="en-US">
                <a:solidFill>
                  <a:schemeClr val="dk1"/>
                </a:solidFill>
              </a:rPr>
              <a:t>All materials that are reviewed today will be made available/were made available on the Iowa Department of Education webpage in December 2025. </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The agenda for today includes:</a:t>
            </a: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An overview of fading plans and how to write them within the prevention strategy, replacement/appropriate behavior strategy, and behavior of concern response strategy sections of the BIP in ACHIEVE followed by an opportunity to practice writing fading plans. We will then provide an overview of generalization plans and how to incorporate them within the teaching strategy section of the BIP in ACHIEVE. This presentation will conclude with an in-depth case study example, with participants writing fading plans and generalization plan for hypothetical learners. </a:t>
            </a:r>
            <a:endParaRPr/>
          </a:p>
        </p:txBody>
      </p:sp>
      <p:sp>
        <p:nvSpPr>
          <p:cNvPr id="39" name="Google Shape;3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(Read slide) then explain:</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A reintegration plan often involves a gradual return to the general education setting. Often, reintegration plans include a personalized schedule, support from educational staff, and focuses on the learner re-establishing a connection with the school environment. </a:t>
            </a:r>
            <a:endParaRPr lang="en-US" b="0" dirty="0">
              <a:effectLst/>
            </a:endParaRPr>
          </a:p>
          <a:p>
            <a:pPr marL="158750" indent="0">
              <a:buNone/>
            </a:pPr>
            <a:endParaRPr lang="en-US" dirty="0"/>
          </a:p>
        </p:txBody>
      </p:sp>
    </p:spTree>
    <p:extLst>
      <p:ext uri="{BB962C8B-B14F-4D97-AF65-F5344CB8AC3E}">
        <p14:creationId xmlns:p14="http://schemas.microsoft.com/office/powerpoint/2010/main" val="23207760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A school team should develop a reintegration plan within a BIP when a learner with challenging behaviors is returning from a significant removal, such as a long-term suspension, or when their behavior has substantially disrupted access to the general education setting. The primary focus of the reintegration plan is to support a gradual increase in  positive participation within the school environment.</a:t>
            </a: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This plan serves as a bridge between intensive intervention or removal and a full return to the general education setting by outlining clear steps, targeted supports, and regular review schedules to promote consistent and successful re-engagement. A reintegration plan is particularly necessary following extended removals, for example, suspensions of more than 10 days, or other prolonged absences from the classroom due to behavior concerns. Additionally, if a learner’s ongoing behavior significantly limits their ability to access instruction in the general education environment, a reintegration plan provides the structure needed to increase their time and participation in that setting. By proactively addressing supports, expectations, and routines, the plan helps prevent regression and promotes a smooth, positive transition back to appropriate school behaviors and engagement.</a:t>
            </a:r>
            <a:endParaRPr lang="en-US" b="0" dirty="0">
              <a:effectLst/>
            </a:endParaRPr>
          </a:p>
        </p:txBody>
      </p:sp>
    </p:spTree>
    <p:extLst>
      <p:ext uri="{BB962C8B-B14F-4D97-AF65-F5344CB8AC3E}">
        <p14:creationId xmlns:p14="http://schemas.microsoft.com/office/powerpoint/2010/main" val="7662509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As discussed in the Updates to the FBA and BIP Training Webinar, teams are required to consider whether a learner’s access to the general education environment is impacted by their behavior. If the team selects “yes” that the learner’s access to the general education environment is impacted by their behavior, four additional questions populate for the team to address. </a:t>
            </a:r>
            <a:endParaRPr lang="en-US" b="0" dirty="0">
              <a:effectLst/>
            </a:endParaRPr>
          </a:p>
          <a:p>
            <a:pPr marL="158750" indent="0">
              <a:buNone/>
            </a:pPr>
            <a:endParaRPr lang="en-US" dirty="0"/>
          </a:p>
        </p:txBody>
      </p:sp>
    </p:spTree>
    <p:extLst>
      <p:ext uri="{BB962C8B-B14F-4D97-AF65-F5344CB8AC3E}">
        <p14:creationId xmlns:p14="http://schemas.microsoft.com/office/powerpoint/2010/main" val="37521635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When developing a reintegration plan in ACHIEVE, the following fields are required: clearly defined observable and measurable behaviors; identified lagging skills; specific, sequenced steps for reintegration; relevant data to be considered; and the established frequency for data review.</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It is important that the IEP carefully and thoughtfully addresses each of these questions to ensure that each reintegration plan includes individualized considerations for how the learner will begin to reintegrate into the general education environment.</a:t>
            </a:r>
            <a:endParaRPr lang="en-US" b="0" dirty="0">
              <a:effectLst/>
            </a:endParaRPr>
          </a:p>
          <a:p>
            <a:pPr marL="158750" indent="0">
              <a:buNone/>
            </a:pPr>
            <a:endParaRPr lang="en-US" dirty="0"/>
          </a:p>
        </p:txBody>
      </p:sp>
    </p:spTree>
    <p:extLst>
      <p:ext uri="{BB962C8B-B14F-4D97-AF65-F5344CB8AC3E}">
        <p14:creationId xmlns:p14="http://schemas.microsoft.com/office/powerpoint/2010/main" val="10703389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When developing a reintegration plan for a learner, several key factors should be taken into consideration. While this list is not exhaustive, it provides a strong foundation for effective planning. The plan should incorporate the learner’s strengths, interests, and preferences, and be developed through collaboration with family members and educational staff to identify environments and strategies in which the learner is most likely to succeed. Whenever possible, the learner should be paired with a peer mentor and the general education environment should be intentionally made more supportive and reinforcing. </a:t>
            </a:r>
            <a:endParaRPr lang="en-US" b="0" dirty="0">
              <a:effectLst/>
            </a:endParaRPr>
          </a:p>
          <a:p>
            <a:pPr marL="158750" indent="0">
              <a:buNone/>
            </a:pPr>
            <a:endParaRPr lang="en-US" dirty="0"/>
          </a:p>
        </p:txBody>
      </p:sp>
    </p:spTree>
    <p:extLst>
      <p:ext uri="{BB962C8B-B14F-4D97-AF65-F5344CB8AC3E}">
        <p14:creationId xmlns:p14="http://schemas.microsoft.com/office/powerpoint/2010/main" val="16973999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dirty="0"/>
              <a:t>One of the most important considerations when writing reintegration plans is ensuring that learners are not required to “earn” time back. Access to instruction is a right, not a reward, and reintegration should be based on skill development and support rather than compliance or time-based contingencies. </a:t>
            </a:r>
          </a:p>
          <a:p>
            <a:pPr marL="158750" indent="0" rtl="0">
              <a:buNone/>
            </a:pPr>
            <a:endParaRPr lang="en-US" dirty="0"/>
          </a:p>
          <a:p>
            <a:pPr marL="158750" indent="0" rtl="0">
              <a:buNone/>
            </a:pPr>
            <a:r>
              <a:rPr lang="en-US" dirty="0"/>
              <a:t>Examples of “earning time back” practices that should be avoided include:</a:t>
            </a:r>
          </a:p>
          <a:p>
            <a:pPr marL="158750" indent="0" rtl="0">
              <a:buNone/>
            </a:pPr>
            <a:r>
              <a:rPr lang="en-US" dirty="0"/>
              <a:t>Using progress-monitoring data tied to a goal to determine </a:t>
            </a:r>
            <a:r>
              <a:rPr lang="en-US" i="1" dirty="0"/>
              <a:t>when</a:t>
            </a:r>
            <a:r>
              <a:rPr lang="en-US" i="0" dirty="0"/>
              <a:t> or </a:t>
            </a:r>
            <a:r>
              <a:rPr lang="en-US" i="1" dirty="0"/>
              <a:t>whether </a:t>
            </a:r>
            <a:r>
              <a:rPr lang="en-US" i="0" dirty="0"/>
              <a:t>a learner regains access to instruction, activities, or settings</a:t>
            </a:r>
          </a:p>
          <a:p>
            <a:pPr marL="158750" indent="0" rtl="0">
              <a:buNone/>
            </a:pPr>
            <a:r>
              <a:rPr lang="en-US" i="0" dirty="0"/>
              <a:t>Requiring a reduction in the number or frequency of behavioral incidents before a learner is allowed increased access to instructional time or peer settings</a:t>
            </a:r>
          </a:p>
          <a:p>
            <a:pPr marL="158750" indent="0" rtl="0">
              <a:buNone/>
            </a:pPr>
            <a:r>
              <a:rPr lang="en-US" i="0" dirty="0"/>
              <a:t>Conditioning reintegration on meeting predetermined data thresholds (e.g., “three consecutive days with zero incidents”).</a:t>
            </a:r>
          </a:p>
          <a:p>
            <a:pPr marL="158750" indent="0" rtl="0">
              <a:buNone/>
            </a:pPr>
            <a:r>
              <a:rPr lang="en-US" i="0" dirty="0"/>
              <a:t>Delaying access to instruction until behavioral data demonstrate “improvement” rather than providing access with appropriate supports</a:t>
            </a:r>
          </a:p>
          <a:p>
            <a:pPr marL="158750" indent="0" rtl="0">
              <a:buNone/>
            </a:pPr>
            <a:r>
              <a:rPr lang="en-US" i="0" dirty="0"/>
              <a:t>Framing access decisions around learner compliance instead of skill acquisition and support needs.</a:t>
            </a:r>
          </a:p>
          <a:p>
            <a:pPr marL="158750" indent="0" rtl="0">
              <a:buNone/>
            </a:pPr>
            <a:endParaRPr lang="en-US" i="0" dirty="0"/>
          </a:p>
          <a:p>
            <a:pPr marL="158750" indent="0" rtl="0">
              <a:buNone/>
            </a:pPr>
            <a:r>
              <a:rPr lang="en-US" i="0" dirty="0"/>
              <a:t>In the next slide, we will review strategies to support successful reintegration, followed by examples of reintegration plans aligned with these considerations.</a:t>
            </a:r>
          </a:p>
        </p:txBody>
      </p:sp>
    </p:spTree>
    <p:extLst>
      <p:ext uri="{BB962C8B-B14F-4D97-AF65-F5344CB8AC3E}">
        <p14:creationId xmlns:p14="http://schemas.microsoft.com/office/powerpoint/2010/main" val="11354016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Providing a learner with a structured transition involves creating a clear, supportive, step-by-step reintegration plan to ensure their safe and successful return to learning after a time away. This plan should prioritize the learner’s social and emotional safety, relationships, self-regulation, and sense of belonging. Consistent, ongoing support, adapted to the learner’s changing needs, offers reassurance and strengthens resilience and self-confidence.</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A welcoming and inclusive environment can be fostered through intentional relationship-building, consistent expectations, culturally responsive practices, and SEL-informed routines that promote belonging, safety, and mutual respect. Effective communication for reintegration requires sharing information in a clear, compassionate, and supportive manner so that the learner, family, and staff remain informed, connected, and reassured. This can be achieved through regular check-ins, clear expectations, collaborative planning, and the use of strengths-based language to support the learner’s emotional readiness and confidence throughout the process.</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Aligning the rigor involves adjusting academic and behavioral expectations to be developmentally appropriate and supportive, with a gradual increase in demand as the learner’s confidence and capacity grow. Purposeful challenge should be maintained while embedding scaffolds that promote self-efficacy and reduce feelings of overwhelm.</a:t>
            </a:r>
            <a:endParaRPr lang="en-US" b="0" dirty="0">
              <a:effectLst/>
            </a:endParaRPr>
          </a:p>
          <a:p>
            <a:pPr marL="158750" indent="0">
              <a:buNone/>
            </a:pPr>
            <a:endParaRPr lang="en-US" dirty="0"/>
          </a:p>
        </p:txBody>
      </p:sp>
    </p:spTree>
    <p:extLst>
      <p:ext uri="{BB962C8B-B14F-4D97-AF65-F5344CB8AC3E}">
        <p14:creationId xmlns:p14="http://schemas.microsoft.com/office/powerpoint/2010/main" val="16715325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Let’s take a look at a few well-written reintegration plans.</a:t>
            </a:r>
          </a:p>
          <a:p>
            <a:pPr marL="158750" indent="0" rtl="0">
              <a:buNone/>
            </a:pP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Anita Sample-Learner is a 6th grade student who is currently in the General Education setting throughout their school day, except for an average of 4, 60- minute breaks and reteaching each time Anita engages in Property Disruption per day in the Special Education Classroom. Anita’s behaviors of concern that is impeding her access to instruction is Physical Disruption. Anita’s IEP team met and began to develop a reintegration plan to increase Anita’s access to the general education setting for breaks and re-teaching in the general education classroom. Anita Sample-Learner’s IEP team members were noted as the general education teacher, special education teacher, school counselor, and parent.</a:t>
            </a: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(Read the slide)</a:t>
            </a:r>
            <a:endParaRPr lang="en-US" b="0" dirty="0">
              <a:effectLst/>
            </a:endParaRPr>
          </a:p>
          <a:p>
            <a:pPr marL="158750" indent="0">
              <a:buNone/>
            </a:pPr>
            <a:br>
              <a:rPr lang="en-US" dirty="0"/>
            </a:br>
            <a:endParaRPr lang="en-US" dirty="0"/>
          </a:p>
        </p:txBody>
      </p:sp>
    </p:spTree>
    <p:extLst>
      <p:ext uri="{BB962C8B-B14F-4D97-AF65-F5344CB8AC3E}">
        <p14:creationId xmlns:p14="http://schemas.microsoft.com/office/powerpoint/2010/main" val="15688045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dirty="0"/>
              <a:t>At the time this reintegration plan was written, Anita Sample-Learner would engage in physical disruption in the general education classroom, which would result in Anita Sample-Learner being sent to the Special Education Classroom to take a break and receive instruction on how to request help, clarification on how to complete the task, and/or which materials are necessary for the task. This process took an average of 60- minute to complete.</a:t>
            </a:r>
          </a:p>
          <a:p>
            <a:pPr marL="158750" indent="0">
              <a:buNone/>
            </a:pPr>
            <a:endParaRPr lang="en-US" dirty="0"/>
          </a:p>
          <a:p>
            <a:pPr marL="158750" indent="0">
              <a:buNone/>
            </a:pPr>
            <a:endParaRPr lang="en-US" dirty="0"/>
          </a:p>
        </p:txBody>
      </p:sp>
    </p:spTree>
    <p:extLst>
      <p:ext uri="{BB962C8B-B14F-4D97-AF65-F5344CB8AC3E}">
        <p14:creationId xmlns:p14="http://schemas.microsoft.com/office/powerpoint/2010/main" val="9896027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dirty="0"/>
              <a:t>The IEP team began having Anita Sample-Learner slowly begin taking breaks and engaging in the reteaching sessions either in the General Education Classroom or in the hallway just outside of the General Education Classroom. As shown here, this was a slow process and the fourth/final break and reteaching session became a reward/earned time for successfully completing all of the breaks and reteaching sessions in the General Education setting. Special Education support was identified and described by stating how the Special Education staff would be supporting Anita Sample-Learner during this transition period, including who would be supporting and how SDI would help address the modifications to Anita’s breaks and reteaching sessions (Read slide).</a:t>
            </a:r>
          </a:p>
          <a:p>
            <a:pPr marL="158750" indent="0">
              <a:buNone/>
            </a:pPr>
            <a:r>
              <a:rPr lang="en-US" dirty="0"/>
              <a:t>Because Anita Sample-Learner’s SDI for behavior occurs at the same rate as other special education services within the school setting, a reintegration plan does not need to be developed for that area.</a:t>
            </a:r>
          </a:p>
        </p:txBody>
      </p:sp>
    </p:spTree>
    <p:extLst>
      <p:ext uri="{BB962C8B-B14F-4D97-AF65-F5344CB8AC3E}">
        <p14:creationId xmlns:p14="http://schemas.microsoft.com/office/powerpoint/2010/main" val="35884009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In his book, “The Robert Collier Letter Book,” author Robert Collier defines success as “the sum of small efforts repeated day in and day out.”</a:t>
            </a:r>
            <a:br>
              <a:rPr lang="en-US" b="0" dirty="0">
                <a:effectLst/>
              </a:rPr>
            </a:br>
            <a:r>
              <a:rPr lang="en-US" sz="1100" b="0" i="0" u="none" strike="noStrike" cap="none" dirty="0">
                <a:solidFill>
                  <a:srgbClr val="000000"/>
                </a:solidFill>
                <a:effectLst/>
                <a:latin typeface="Arial"/>
                <a:ea typeface="Arial"/>
                <a:cs typeface="Arial"/>
                <a:sym typeface="Arial"/>
              </a:rPr>
              <a:t>Think about a time when you had a goal that you wanted to accomplish. I will be vulnerable and share my own example. I belonged to a gym that had sign-ups for anyone who worked out at the gym to join a group to be in the Spartan Race, which is a 5k with 29 obstacles throughout. Now, not being a runner, and having only partial experience with some of the obstacles that were part of the course, I took some time to study both the terrain and the obstacles that would be part of the race. I knew that I didn’t have much, if any, experience at running across rough terrain. I had completed a few 5k’s up to that point, but they were all on flat, paved surfaces, and the Spartan Race was being held on a dirt trail with many hills and valleys. I spent several months training by identifying observable, measurable behaviors I would need to engage in in order to finish the course. I identified areas of strengths and weaknesses, and collaborated with other members of the gym in order to develop days that we would train together, focusing on one obstacle at a time. I regularly monitored my progress and adjusted my training accordingly. At the end of 9 very long, exhausting months, I completed the Spartan Race in the top 28% for my age division.</a:t>
            </a:r>
            <a:endParaRPr lang="en-US" b="0" dirty="0">
              <a:effectLst/>
            </a:endParaRPr>
          </a:p>
        </p:txBody>
      </p:sp>
    </p:spTree>
    <p:extLst>
      <p:ext uri="{BB962C8B-B14F-4D97-AF65-F5344CB8AC3E}">
        <p14:creationId xmlns:p14="http://schemas.microsoft.com/office/powerpoint/2010/main" val="42442249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Faux Learner is a 4th grade student who is currently spending time in the Special Education Classroom during Core Math, Core Literacy, Lunch, and Recess. Faux Learner’s behaviors of concern that were impeding their ability to access the general education classroom included property destruction (throwing chairs across the room) and aggression toward peers (hitting, kicking, punching, and spitting at peers). Faux Learner’s IEP team met and began to develop a partial reintegration plan to increase Faux Learner’s access to the general education setting for Lunch, Recess, and Core Classes (Reading and Math). Faux Learner’s IEP team members were noted as the general education teacher, the special education teacher, the school counselor, parent, and the principal.</a:t>
            </a:r>
            <a:endParaRPr lang="en-US" b="0" dirty="0">
              <a:effectLst/>
            </a:endParaRPr>
          </a:p>
          <a:p>
            <a:pPr marL="158750" indent="0" rtl="0">
              <a:buNone/>
            </a:pPr>
            <a:br>
              <a:rPr lang="en-US" b="0" dirty="0">
                <a:effectLst/>
              </a:rPr>
            </a:br>
            <a:endParaRPr lang="en-US" dirty="0"/>
          </a:p>
        </p:txBody>
      </p:sp>
    </p:spTree>
    <p:extLst>
      <p:ext uri="{BB962C8B-B14F-4D97-AF65-F5344CB8AC3E}">
        <p14:creationId xmlns:p14="http://schemas.microsoft.com/office/powerpoint/2010/main" val="35456364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Similar to Anita Sample-learner, Faux Learner’s IEP team met and discussed what the behaviors are that limiting Faux from accessing the general education environment, the lagging skills that are contributing to the behaviors of concern, and the data/frequency of data monitoring. Note here that Faux Learner must display zero instances of Level 5 physical aggression, which is defined in their BIP as: aggression resulting in immediate bruising, bumps, swelling, redness (with or without raised skin) and/or active bleeding. While it is important to remember that learners must not be required to “earn” time back, this is a safety concern that is an expectation of all learners within the school setting.</a:t>
            </a:r>
          </a:p>
          <a:p>
            <a:pPr marL="158750" indent="0" rtl="0">
              <a:buNone/>
            </a:pP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Let’s look at Faux Learners behaviors, lagging skills, and data/frequency of monitoring. Notice here that as Faux progresses toward more time in the general education classroom, the time is not dependent upon Faux demonstrating an absence of behavior of concern; rather, </a:t>
            </a:r>
            <a:r>
              <a:rPr lang="en-US" sz="1100" b="0" i="0" u="none" strike="noStrike" cap="none" dirty="0" err="1">
                <a:solidFill>
                  <a:srgbClr val="000000"/>
                </a:solidFill>
                <a:effectLst/>
                <a:latin typeface="Arial"/>
                <a:ea typeface="Arial"/>
                <a:cs typeface="Arial"/>
                <a:sym typeface="Arial"/>
              </a:rPr>
              <a:t>Faux’s</a:t>
            </a:r>
            <a:r>
              <a:rPr lang="en-US" sz="1100" b="0" i="0" u="none" strike="noStrike" cap="none" dirty="0">
                <a:solidFill>
                  <a:srgbClr val="000000"/>
                </a:solidFill>
                <a:effectLst/>
                <a:latin typeface="Arial"/>
                <a:ea typeface="Arial"/>
                <a:cs typeface="Arial"/>
                <a:sym typeface="Arial"/>
              </a:rPr>
              <a:t> expectation is to utilize a coping strategy 80% of the time and 0 instances of physical aggression at a Level 5, which, as defined in their BIP, included Faux engaging in aggression that resulted in harm against others.</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(Read the slide)</a:t>
            </a:r>
            <a:endParaRPr lang="en-US" b="0" dirty="0">
              <a:effectLst/>
            </a:endParaRPr>
          </a:p>
          <a:p>
            <a:pPr marL="158750" indent="0">
              <a:buNone/>
            </a:pPr>
            <a:endParaRPr lang="en-US" dirty="0"/>
          </a:p>
          <a:p>
            <a:pPr marL="158750" indent="0">
              <a:buNone/>
            </a:pPr>
            <a:endParaRPr lang="en-US" dirty="0"/>
          </a:p>
        </p:txBody>
      </p:sp>
    </p:spTree>
    <p:extLst>
      <p:ext uri="{BB962C8B-B14F-4D97-AF65-F5344CB8AC3E}">
        <p14:creationId xmlns:p14="http://schemas.microsoft.com/office/powerpoint/2010/main" val="245032357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The IEP team began by identifying the times of the day in which Faux Learner was most consistently demonstrating success, as defined as using their coping strategies when frustrated, and began the reintegration process by having Faux attend those periods with their peers. These periods included Lunch and Recess. Ms. Special Education Teacher and Faux Learner then identified times that they would feel most comfortable returning back to the general education classroom. Faux Learner indicated that they would prefer to attend a small group literacy class first, then whole group literacy class, and finally math activities. Ms. Special Education Teacher outlined the phases of the plan and the number of weeks that correspond with each phase of the plan. Ms. Special Education Teacher shared this plan with Faux Learner and asked </a:t>
            </a:r>
            <a:r>
              <a:rPr lang="en-US" sz="1100" b="0" i="0" u="none" strike="noStrike" cap="none" dirty="0" err="1">
                <a:solidFill>
                  <a:srgbClr val="000000"/>
                </a:solidFill>
                <a:effectLst/>
                <a:latin typeface="Arial"/>
                <a:ea typeface="Arial"/>
                <a:cs typeface="Arial"/>
                <a:sym typeface="Arial"/>
              </a:rPr>
              <a:t>Faux’s</a:t>
            </a:r>
            <a:r>
              <a:rPr lang="en-US" sz="1100" b="0" i="0" u="none" strike="noStrike" cap="none" dirty="0">
                <a:solidFill>
                  <a:srgbClr val="000000"/>
                </a:solidFill>
                <a:effectLst/>
                <a:latin typeface="Arial"/>
                <a:ea typeface="Arial"/>
                <a:cs typeface="Arial"/>
                <a:sym typeface="Arial"/>
              </a:rPr>
              <a:t> thoughts on how this looked. Ms. Special Education Teacher and Faux Learner agreed that the flow for the general education setting/activity made sense. Ms. Special Education Teacher then considered the type of support that Faux might need from the Special Education Teacher and/or paraeducator in order for Faux to be successful at these targeted times during the day. </a:t>
            </a:r>
            <a:endParaRPr lang="en-US" dirty="0"/>
          </a:p>
        </p:txBody>
      </p:sp>
    </p:spTree>
    <p:extLst>
      <p:ext uri="{BB962C8B-B14F-4D97-AF65-F5344CB8AC3E}">
        <p14:creationId xmlns:p14="http://schemas.microsoft.com/office/powerpoint/2010/main" val="61792622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Fake Name is a 9th grade student who is currently enrolled in a Special Program, at a campus other than their resident building. Fake Name’s behaviors of concern that are impeding their ability to access the general education classroom include aggression towards peers and adults (kicking, punching, throwing items that make contact with another person), vocal disruption (yelling out, calling others names), and elopement (leaving the classroom, leaving the assigned building). Fake Name’s IEP team met and began to develop a partial reintegration plan to increase Fake Name’s access to the general education setting for Core classes (Reading, and Math) and Electives (Welding). Fake Name’s IEP team members were noted as the general education teachers, electives teacher, special education teacher, parent, principal, and the learner.</a:t>
            </a:r>
          </a:p>
          <a:p>
            <a:pPr marL="158750" indent="0" rtl="0">
              <a:buNone/>
            </a:pPr>
            <a:endParaRPr lang="en-US" sz="1100" b="0" i="0" u="none" strike="noStrike" cap="none" dirty="0">
              <a:solidFill>
                <a:srgbClr val="000000"/>
              </a:solidFill>
              <a:effectLst/>
              <a:latin typeface="Arial"/>
              <a:cs typeface="Arial"/>
              <a:sym typeface="Arial"/>
            </a:endParaRPr>
          </a:p>
          <a:p>
            <a:pPr marL="158750" indent="0" rtl="0">
              <a:buNone/>
            </a:pPr>
            <a:r>
              <a:rPr lang="en-US" sz="1100" b="0" i="0" u="none" strike="noStrike" cap="none" dirty="0">
                <a:solidFill>
                  <a:srgbClr val="000000"/>
                </a:solidFill>
                <a:effectLst/>
                <a:latin typeface="Arial"/>
                <a:cs typeface="Arial"/>
                <a:sym typeface="Arial"/>
              </a:rPr>
              <a:t>A partial reintegration plan has been developed at this time, as Fake Name has been attending a special program at another district campus since the beginning of fifth grade. The reintegration process will occur through gradual, intentional steps, with a focus on times of day identified by the IEP team, including Fake Name, as most likely to support success. The IEP team has determined that Fake Name’s schedule will be structured so that additional class period at their home school are added incrementally, beginning with the last period of the day, followed by the second-to-last period, and continuing in this manner.</a:t>
            </a:r>
            <a:endParaRPr lang="en-US" dirty="0"/>
          </a:p>
        </p:txBody>
      </p:sp>
    </p:spTree>
    <p:extLst>
      <p:ext uri="{BB962C8B-B14F-4D97-AF65-F5344CB8AC3E}">
        <p14:creationId xmlns:p14="http://schemas.microsoft.com/office/powerpoint/2010/main" val="28251819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Fake Name’s IEP team identified the behaviors that are limiting them from accessing the general education environment, the lagging skills that are contributing to the behaviors, and the data/frequency of monitoring. </a:t>
            </a: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(Read the slide)</a:t>
            </a:r>
            <a:endParaRPr lang="en-US" b="0" dirty="0">
              <a:effectLst/>
            </a:endParaRPr>
          </a:p>
          <a:p>
            <a:pPr marL="158750" indent="0">
              <a:buNone/>
            </a:pPr>
            <a:endParaRPr lang="en-US" dirty="0"/>
          </a:p>
        </p:txBody>
      </p:sp>
    </p:spTree>
    <p:extLst>
      <p:ext uri="{BB962C8B-B14F-4D97-AF65-F5344CB8AC3E}">
        <p14:creationId xmlns:p14="http://schemas.microsoft.com/office/powerpoint/2010/main" val="332811324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The IEP team, including the learner, began identifying the classes in which Fake Name was most interested in attending at their resident school. Those classes included Welding, Core Literacy, and Core Math. Fake Name was very interested in starting the Welding program quickly. The IEP team explained to Fake Name that they do not expect for his behaviors to be completely extinguished prior to reintegration; however, Level 5 aggression was “off-limits,” as those instances had a history of causing physical harm. Together, the IEP team created a 12- week plan for reintegration into the three preferred academic times, starting with Welding class first. A schedule was built so that Fake Name could ride the bus to school daily, and be on campus for their general education classes. The IEP team, including Fake Name, identified that a daily check-in/check-out system would be helpful for supporting the transition to their neighborhood school, and the Gen Ed Teacher, </a:t>
            </a:r>
            <a:r>
              <a:rPr lang="en-US" sz="1100" b="0" i="0" u="none" strike="noStrike" cap="none" dirty="0" err="1">
                <a:solidFill>
                  <a:srgbClr val="000000"/>
                </a:solidFill>
                <a:effectLst/>
                <a:latin typeface="Arial"/>
                <a:ea typeface="Arial"/>
                <a:cs typeface="Arial"/>
                <a:sym typeface="Arial"/>
              </a:rPr>
              <a:t>SpEd</a:t>
            </a:r>
            <a:r>
              <a:rPr lang="en-US" sz="1100" b="0" i="0" u="none" strike="noStrike" cap="none" dirty="0">
                <a:solidFill>
                  <a:srgbClr val="000000"/>
                </a:solidFill>
                <a:effectLst/>
                <a:latin typeface="Arial"/>
                <a:ea typeface="Arial"/>
                <a:cs typeface="Arial"/>
                <a:sym typeface="Arial"/>
              </a:rPr>
              <a:t> Teacher, and Electives teacher indicated that they would need to engage in collaboration once a week during Phase 1, then bi-weekly during Phases 2 &amp; 3, unless a situation arises that requires immediate attention.</a:t>
            </a:r>
          </a:p>
          <a:p>
            <a:pPr marL="158750" indent="0">
              <a:buNone/>
            </a:pPr>
            <a:endParaRPr lang="en-US" sz="1100" b="0" i="0" u="none" strike="noStrike" cap="none" dirty="0">
              <a:solidFill>
                <a:srgbClr val="000000"/>
              </a:solidFill>
              <a:effectLst/>
              <a:latin typeface="Arial"/>
              <a:cs typeface="Arial"/>
              <a:sym typeface="Arial"/>
            </a:endParaRPr>
          </a:p>
          <a:p>
            <a:pPr marL="158750" indent="0">
              <a:buNone/>
            </a:pPr>
            <a:r>
              <a:rPr lang="en-US" sz="1100" b="0" i="0" u="none" strike="noStrike" cap="none" dirty="0">
                <a:solidFill>
                  <a:srgbClr val="000000"/>
                </a:solidFill>
                <a:effectLst/>
                <a:latin typeface="Arial"/>
                <a:cs typeface="Arial"/>
                <a:sym typeface="Arial"/>
              </a:rPr>
              <a:t>NOTE FOR PRESENTER: If questions arise about the high school level and difficulty with a learner coming into a class in the middle of a semester, an appropriate response could be: The IEP Team can begin planning for reintegration during the middle of a semester, with the timeline set to begin when a unit ends and a new unit is beginning, during a natural transition period (such as after a grading period or a school break), and/or extend the phases so that they align with grading period/semesters/trimesters, natural breaks, etc. The team could also begin by supporting building positive relationships with the General Education teachers/Electives teacher by having a standing weekly Zoom meeting as a check-in, then gradually increasing that check-in to release the responsibility to the General Education building teachers.</a:t>
            </a:r>
          </a:p>
          <a:p>
            <a:pPr marL="158750" indent="0">
              <a:buNone/>
            </a:pPr>
            <a:endParaRPr lang="en-US" dirty="0"/>
          </a:p>
        </p:txBody>
      </p:sp>
    </p:spTree>
    <p:extLst>
      <p:ext uri="{BB962C8B-B14F-4D97-AF65-F5344CB8AC3E}">
        <p14:creationId xmlns:p14="http://schemas.microsoft.com/office/powerpoint/2010/main" val="324629800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We are now going to break up into small groups.</a:t>
            </a: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*Link Google Doc in chat or Q&amp;A if this is a Webinar*</a:t>
            </a: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A link/template has been provided for you in the chat/Q&amp;A/back of this handout. We are going to break apart into small groups. Each group is assigned three roles. (Read the roles above). We will come back together in 15 minutes and your Reporter will be asked to share the sample reintegration plan that your group has drafted. **If this is a Zoom/Webinar, say: “There is a link in the chat/Q&amp;A. Please open that now, as you will need the template and sample learner information to complete the activity in your breakout room.:** You will have 15 minutes to complete your group’s case study.</a:t>
            </a:r>
            <a:endParaRPr lang="en-US" b="0" dirty="0">
              <a:effectLst/>
            </a:endParaRPr>
          </a:p>
          <a:p>
            <a:pPr marL="158750" indent="0" rtl="0">
              <a:buNone/>
            </a:pPr>
            <a:br>
              <a:rPr lang="en-US" b="0" dirty="0">
                <a:effectLst/>
              </a:rPr>
            </a:br>
            <a:r>
              <a:rPr lang="en-US" sz="1100" b="0" i="0" u="sng" strike="noStrike" cap="none" dirty="0">
                <a:solidFill>
                  <a:srgbClr val="000000"/>
                </a:solidFill>
                <a:effectLst/>
                <a:latin typeface="Arial"/>
                <a:ea typeface="Arial"/>
                <a:cs typeface="Arial"/>
                <a:sym typeface="Arial"/>
                <a:hlinkClick r:id="rId3"/>
              </a:rPr>
              <a:t>Case Study</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Put participants in breakout rooms and navigate in and out of rooms to provide support (if a Webinar), or have groups work at table teams and move around the room to provide support (if in-person).</a:t>
            </a:r>
            <a:endParaRPr lang="en-US" b="0" dirty="0">
              <a:effectLst/>
            </a:endParaRPr>
          </a:p>
          <a:p>
            <a:pPr marL="158750" indent="0">
              <a:buNone/>
            </a:pPr>
            <a:endParaRPr lang="en-US" dirty="0"/>
          </a:p>
        </p:txBody>
      </p:sp>
    </p:spTree>
    <p:extLst>
      <p:ext uri="{BB962C8B-B14F-4D97-AF65-F5344CB8AC3E}">
        <p14:creationId xmlns:p14="http://schemas.microsoft.com/office/powerpoint/2010/main" val="154502535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Welcome back to the main room. We will now ask the Reporter to share your team’s sample reintegration plan.</a:t>
            </a:r>
            <a:endParaRPr lang="en-US" b="0" dirty="0">
              <a:effectLst/>
            </a:endParaRPr>
          </a:p>
          <a:p>
            <a:pPr marL="158750" indent="0" rtl="0">
              <a:buNone/>
            </a:pPr>
            <a:endParaRPr lang="en-US" sz="1100" b="0" i="0" u="none" strike="noStrike" cap="none" dirty="0">
              <a:solidFill>
                <a:srgbClr val="000000"/>
              </a:solidFill>
              <a:effectLst/>
              <a:latin typeface="Arial"/>
              <a:ea typeface="Arial"/>
              <a:cs typeface="Arial"/>
              <a:sym typeface="Arial"/>
            </a:endParaRPr>
          </a:p>
          <a:p>
            <a:pPr marL="158750" indent="0" rtl="0">
              <a:buNone/>
            </a:pPr>
            <a:r>
              <a:rPr lang="en-US" sz="1100" b="0" i="0" u="none" strike="noStrike" cap="none" dirty="0">
                <a:solidFill>
                  <a:srgbClr val="000000"/>
                </a:solidFill>
                <a:effectLst/>
                <a:latin typeface="Arial"/>
                <a:ea typeface="Arial"/>
                <a:cs typeface="Arial"/>
                <a:sym typeface="Arial"/>
              </a:rPr>
              <a:t>**Write down which group numbers have shared so that we can make sure that all teams are represented with their draft plan**</a:t>
            </a:r>
          </a:p>
          <a:p>
            <a:pPr marL="158750" indent="0" rtl="0">
              <a:buNone/>
            </a:pPr>
            <a:endParaRPr lang="en-US" sz="1100" b="0" i="0" u="none" strike="noStrike" cap="none" dirty="0">
              <a:solidFill>
                <a:srgbClr val="000000"/>
              </a:solidFill>
              <a:effectLst/>
              <a:latin typeface="Arial"/>
              <a:cs typeface="Arial"/>
              <a:sym typeface="Arial"/>
            </a:endParaRPr>
          </a:p>
          <a:p>
            <a:pPr marL="158750" indent="0" rtl="0">
              <a:buNone/>
            </a:pPr>
            <a:r>
              <a:rPr lang="en-US" sz="1100" b="1" i="0" u="sng" strike="noStrike" cap="none" dirty="0">
                <a:solidFill>
                  <a:srgbClr val="000000"/>
                </a:solidFill>
                <a:effectLst/>
                <a:latin typeface="Arial"/>
                <a:cs typeface="Arial"/>
                <a:sym typeface="Arial"/>
              </a:rPr>
              <a:t>Things to listen for during Share Out</a:t>
            </a:r>
          </a:p>
          <a:p>
            <a:pPr marL="158750" indent="0" rtl="0">
              <a:buNone/>
            </a:pPr>
            <a:endParaRPr lang="en-US" sz="1100" b="1" i="0" u="sng" strike="noStrike" cap="none" dirty="0">
              <a:solidFill>
                <a:srgbClr val="000000"/>
              </a:solidFill>
              <a:effectLst/>
              <a:latin typeface="Arial"/>
              <a:cs typeface="Arial"/>
              <a:sym typeface="Arial"/>
            </a:endParaRPr>
          </a:p>
          <a:p>
            <a:pPr marL="158750" indent="0" rtl="0">
              <a:buNone/>
            </a:pPr>
            <a:r>
              <a:rPr lang="en-US" sz="1100" b="1" i="0" u="none" strike="noStrike" cap="none" dirty="0">
                <a:solidFill>
                  <a:srgbClr val="000000"/>
                </a:solidFill>
                <a:effectLst/>
                <a:latin typeface="Arial"/>
                <a:cs typeface="Arial"/>
                <a:sym typeface="Arial"/>
              </a:rPr>
              <a:t>For all learners, listen that the learner is not being required to “earn” time back; </a:t>
            </a:r>
            <a:r>
              <a:rPr lang="en-US" sz="1100" b="0" i="0" u="none" strike="noStrike" cap="none" dirty="0">
                <a:solidFill>
                  <a:srgbClr val="000000"/>
                </a:solidFill>
                <a:effectLst/>
                <a:latin typeface="Arial"/>
                <a:cs typeface="Arial"/>
                <a:sym typeface="Arial"/>
              </a:rPr>
              <a:t>make sure that there are successive steps for reintegration, probe the groups and ask what an appropriate replacement behavior might be; what data are they going to use to make decisions?</a:t>
            </a:r>
            <a:endParaRPr lang="en-US" sz="1100" b="1" i="0" u="none" strike="noStrike" cap="none" dirty="0">
              <a:solidFill>
                <a:srgbClr val="000000"/>
              </a:solidFill>
              <a:effectLst/>
              <a:latin typeface="Arial"/>
              <a:cs typeface="Arial"/>
              <a:sym typeface="Arial"/>
            </a:endParaRPr>
          </a:p>
          <a:p>
            <a:pPr marL="158750" indent="0" rtl="0">
              <a:buNone/>
            </a:pPr>
            <a:endParaRPr lang="en-US" sz="1100" b="1" i="0" u="sng" strike="noStrike" cap="none" dirty="0">
              <a:solidFill>
                <a:srgbClr val="000000"/>
              </a:solidFill>
              <a:effectLst/>
              <a:latin typeface="Arial"/>
              <a:cs typeface="Arial"/>
              <a:sym typeface="Arial"/>
            </a:endParaRPr>
          </a:p>
          <a:p>
            <a:pPr marL="158750" indent="0" rtl="0">
              <a:buNone/>
            </a:pPr>
            <a:r>
              <a:rPr lang="en-US" b="0" dirty="0">
                <a:effectLst/>
              </a:rPr>
              <a:t>Learner 1: The learner has expressed interest in attending Science class, which is right after Recess. The IEP team could consider a check-in after Recess, support the learner in Science class in the </a:t>
            </a:r>
            <a:r>
              <a:rPr lang="en-US" b="0" dirty="0" err="1">
                <a:effectLst/>
              </a:rPr>
              <a:t>GenEd</a:t>
            </a:r>
            <a:r>
              <a:rPr lang="en-US" b="0" dirty="0">
                <a:effectLst/>
              </a:rPr>
              <a:t> setting, then check-out after Science to discuss how class went. Consider having the learner attend Math and Reading rotations before beginning reintegration into whole-group lessons, especially if the rotations include more hands-on activities. Be sure that the expectation is not for the learner to be required to display zero instances of aggression or property destruction, and if there is an expectation of zero instances, ask for clarification on how intensity would potentially be a factor (</a:t>
            </a:r>
            <a:r>
              <a:rPr lang="en-US" b="0" dirty="0" err="1">
                <a:effectLst/>
              </a:rPr>
              <a:t>e.g</a:t>
            </a:r>
            <a:r>
              <a:rPr lang="en-US" b="0" dirty="0">
                <a:effectLst/>
              </a:rPr>
              <a:t>, 0 instances of aggression resulting in immediate bruising is different than 0 instances of aggression in which the learner kicked a peer from a distance of less than two inches). Listen for how the team is suggesting using meaningful relationships within the building to increase time in the LRE (e.g., special time with the PE teacher for reaching a goal related to time in the general education setting).</a:t>
            </a:r>
          </a:p>
          <a:p>
            <a:pPr marL="158750" indent="0" rtl="0">
              <a:buNone/>
            </a:pPr>
            <a:endParaRPr lang="en-US" b="0" dirty="0">
              <a:effectLst/>
            </a:endParaRPr>
          </a:p>
          <a:p>
            <a:pPr marL="158750" indent="0" rtl="0">
              <a:buNone/>
            </a:pPr>
            <a:r>
              <a:rPr lang="en-US" b="0" dirty="0">
                <a:effectLst/>
              </a:rPr>
              <a:t>Learner 2: The team could start the relationship-building process between the Pre-Algebra teacher and the learner by having the learner take breaks in the Pre-Algebra classroom at times that the Pre-Algebra teacher is able to support. The Pre-Algebra classroom could also be designed as a “safe space” for the learner to go to when they need to escape, instead of engaging in elopement. Data to consider for reintegration: breaks taken in the Pre-Algebra room absent of problem behavior. Begin by having the learner attend all or part of Pre-Algebra class first, since they have a meaningful relationship with the teacher. Use a check-in/check-out for Pre-Algebra with goal setting with the Pre-Algebra teacher. Once the learner is attending the full Pre-Algebra class period with general education peers, slowly introduce time in Home Economics class, but still allow breaks in the Pre-Algebra classroom or in the hallway outside of Pre-Algebra/Home Economics classroom as needed.</a:t>
            </a:r>
          </a:p>
          <a:p>
            <a:pPr marL="158750" indent="0" rtl="0">
              <a:buNone/>
            </a:pPr>
            <a:endParaRPr lang="en-US" b="0" dirty="0">
              <a:effectLst/>
            </a:endParaRPr>
          </a:p>
          <a:p>
            <a:pPr marL="158750" indent="0" rtl="0">
              <a:buNone/>
            </a:pPr>
            <a:r>
              <a:rPr lang="en-US" b="0" dirty="0">
                <a:effectLst/>
              </a:rPr>
              <a:t>Learner 3: Since the Horticulture block is a 2-period block and the learner has a relationship with the Horticulture teacher, the learner could start by reintegrating into the second-half of the Horticulture class using goal setting and a check-in/check-out system. As the learner demonstrates an increase in stamina, they could begin to attend the full Horticulture class. Next, since the learner has a relationship with the Math teacher, they could begin their school day at their neighborhood school by attending math, transition to the special program, then transition back to the neighborhood school to finish the last 2 periods of the school day. As the learner demonstrates success with a targeted replacement behavior (e.g., expressing frustration, asking for help, asking to take a break), then the reintegration plan could be extended to attend Reading and Math the first two periods of the day at the neighborhood school, transition to the special program, then come back for the final two periods of the school day.</a:t>
            </a:r>
          </a:p>
          <a:p>
            <a:pPr marL="158750" indent="0">
              <a:buNone/>
            </a:pPr>
            <a:endParaRPr lang="en-US" dirty="0"/>
          </a:p>
        </p:txBody>
      </p:sp>
    </p:spTree>
    <p:extLst>
      <p:ext uri="{BB962C8B-B14F-4D97-AF65-F5344CB8AC3E}">
        <p14:creationId xmlns:p14="http://schemas.microsoft.com/office/powerpoint/2010/main" val="409401016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g3a3d969812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indent="0" rtl="0">
              <a:buNone/>
            </a:pPr>
            <a:r>
              <a:rPr lang="en-US" sz="1100" b="0" i="0" u="none" strike="noStrike" cap="none" dirty="0">
                <a:solidFill>
                  <a:srgbClr val="000000"/>
                </a:solidFill>
                <a:effectLst/>
                <a:latin typeface="Arial"/>
                <a:ea typeface="Arial"/>
                <a:cs typeface="Arial"/>
                <a:sym typeface="Arial"/>
              </a:rPr>
              <a:t>Thank you for your participation in today’s training on Safety Plans and Reintegration Plans. We hope that the information we have provided to you today provides support in writing individualized, comprehensive plans for learners who engage in behavior that is either a safety concern or limits their access to the general education environment. If you have any questions, please feel free to reach out. Thank you for your time, have a great afternoon!</a:t>
            </a:r>
            <a:endParaRPr lang="en-US" b="0" dirty="0">
              <a:effectLst/>
            </a:endParaRPr>
          </a:p>
          <a:p>
            <a:pPr marL="158750" indent="0">
              <a:buNone/>
            </a:pPr>
            <a:endParaRPr dirty="0"/>
          </a:p>
        </p:txBody>
      </p:sp>
      <p:sp>
        <p:nvSpPr>
          <p:cNvPr id="269" name="Google Shape;269;g3a3d969812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Within a Behavior Intervention Plan (BIP), reintegration and safety planning are closely related and often work in tandem, though they are not always both required. A reintegration plan focuses on supporting a learner’s gradual, structured return to the general education environment following significant absence or disruption, while a safety plan addresses immediate risks and outlines procedures to respond to behaviors that may cause harm. Depending on the individual needs and circumstances of the learner, one or both plans may be incorporated into the BIP to ensure a comprehensive, responsive approach that prioritizes safety, stability, and long-term success. When a learner engages in behaviors that pose an imminent risk to themselves or others, a safety plan becomes an essential component of a comprehensive behavior intervention plan. The primary purpose of a safety plan is to prevent crises by identifying triggers and establishing consistent, predictable responses that minimize the risk of harm. By making unsafe behavior ineffective and inefficient, the plan helps create a safer and more structured environment for the learner, staff, and peers during moments of heightened distress.</a:t>
            </a:r>
          </a:p>
          <a:p>
            <a:pPr marL="158750" indent="0" rtl="0">
              <a:buNone/>
            </a:pP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Unlike a general behavior intervention plan, a safety plan provides immediate, actionable steps to be taken during a crisis, with a specific focus on acute risk reduction. Safety plans are individualized and include clearly identified triggers, early warning signs, support strategies, and designated support persons. They also outline clearly defined roles and communication procedures, ensuring that all involved know how to respond effectively and consistently.</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Reintegration plans serve as a bridge for learners returning from extended absences from the general education environment by providing a structured and personalized roadmap for their smooth transition back into the learning environment. These plans help prevent regression, restore consistency, and prioritize the development of academic, social, and emotional skills. By offering targeted supports and gradual adjustments, reintegration plans promote stability, build confidence, and create a positive cycle of engagement, growth, and success.</a:t>
            </a:r>
            <a:endParaRPr lang="en-US" b="0" dirty="0">
              <a:effectLst/>
            </a:endParaRPr>
          </a:p>
        </p:txBody>
      </p:sp>
    </p:spTree>
    <p:extLst>
      <p:ext uri="{BB962C8B-B14F-4D97-AF65-F5344CB8AC3E}">
        <p14:creationId xmlns:p14="http://schemas.microsoft.com/office/powerpoint/2010/main" val="1452028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Safety plans are not required for every learner with a BIP and/or Social Emotional Behavioral goal; however, they should be considered for learners who engage in behavior that poses risk of danger to themselves and/or others. This section of our training will provide you with information about what a safety plan is, when a team should consider creating one, what should be included in it, and additional considerations when developing the plan.</a:t>
            </a:r>
            <a:endParaRPr lang="en-US" dirty="0"/>
          </a:p>
        </p:txBody>
      </p:sp>
    </p:spTree>
    <p:extLst>
      <p:ext uri="{BB962C8B-B14F-4D97-AF65-F5344CB8AC3E}">
        <p14:creationId xmlns:p14="http://schemas.microsoft.com/office/powerpoint/2010/main" val="1190991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Let’s start by describing what a safety plan is. A safety plan within a BIP is a crucial, “just in case” component of a BIP that outlines specific, step-by-step emergency strategies to keep everyone safe when high-risk behaviors escalate, preventing harm to the learner and others, and de-escalating crises. It can detail triggers, early warning signs, and immediate actions to manage severe outbursts, complementing a BIPs broader goal of teaching new, appropriate skills to replace challenging behaviors.</a:t>
            </a:r>
            <a:endParaRPr lang="en-US" dirty="0"/>
          </a:p>
        </p:txBody>
      </p:sp>
    </p:spTree>
    <p:extLst>
      <p:ext uri="{BB962C8B-B14F-4D97-AF65-F5344CB8AC3E}">
        <p14:creationId xmlns:p14="http://schemas.microsoft.com/office/powerpoint/2010/main" val="3789837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Safety plans are not required for all learners with BIPs and/or Social Emotional Behavior goals; rather, an IEP team should create a safety plan when a learner’s behavior presents an imminent or ongoing risk to their own safety or the safety of others, when there is a clear pattern of escalation, or when existing strategies and interventions have not been sufficient to manage risk effectively. This may include repeated crisis incidents, severe aggression, self-injury, unsafe elopement, or threats of serious harm. Safety planning is also essential during periods of heightened vulnerability, such as transitions, returns from suspensions, changes in placement, or significant life stressors that may increase the likelihood of a crisis. In these situations, a safety plan provides clear, defined, immediate response procedures to ensure a consistent, coordinated approach that protects the learner, staff, and peers while supporting de-escalation and restoring a safe and predictable learning environment.</a:t>
            </a:r>
            <a:endParaRPr lang="en-US" dirty="0"/>
          </a:p>
        </p:txBody>
      </p:sp>
    </p:spTree>
    <p:extLst>
      <p:ext uri="{BB962C8B-B14F-4D97-AF65-F5344CB8AC3E}">
        <p14:creationId xmlns:p14="http://schemas.microsoft.com/office/powerpoint/2010/main" val="624352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A safety plan in ACHIEVE is used to document specific, immediate response procedure when a learner’s behavior presents a risk to themselves or others. It outlines the behaviors that are unsafe along with clearly defined de-escalation strategies and safety monitoring procedures to minimize harm. The plan identifies staff roles and responsibilities and any required supervision adjustments to maintain safety. By providing consistent, actionable guidance, the safety plan ensures that all staff respond in a coordinated, predictable manner while prioritizing the learner’s dignity, emotional regulation, and physical well-being.</a:t>
            </a:r>
            <a:endParaRPr lang="en-US" dirty="0"/>
          </a:p>
        </p:txBody>
      </p:sp>
    </p:spTree>
    <p:extLst>
      <p:ext uri="{BB962C8B-B14F-4D97-AF65-F5344CB8AC3E}">
        <p14:creationId xmlns:p14="http://schemas.microsoft.com/office/powerpoint/2010/main" val="11776510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A comprehensive safety plan should include clearly defined, observable and measurable behaviors that indicate risk, along with specific de-escalation strategies to reduce escalation and restore regulation. It should also outline safety monitoring procedures to ensure the learner and others remain protected during high-risk moments, including assigned roles, response responsibilities, and required supervision, to ensure a coordinated, consistent approach to maintaining safety.</a:t>
            </a:r>
            <a:endParaRPr lang="en-US" dirty="0"/>
          </a:p>
        </p:txBody>
      </p:sp>
    </p:spTree>
    <p:extLst>
      <p:ext uri="{BB962C8B-B14F-4D97-AF65-F5344CB8AC3E}">
        <p14:creationId xmlns:p14="http://schemas.microsoft.com/office/powerpoint/2010/main" val="40395966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7"/>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7"/>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7"/>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Google Shape;13;p8">
            <a:extLst>
              <a:ext uri="{FF2B5EF4-FFF2-40B4-BE49-F238E27FC236}">
                <a16:creationId xmlns:a16="http://schemas.microsoft.com/office/drawing/2014/main" id="{F76213A0-B112-430C-ACD0-F045CA86AF5C}"/>
              </a:ext>
            </a:extLst>
          </p:cNvPr>
          <p:cNvSpPr/>
          <p:nvPr userDrawn="1"/>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5" name="Google Shape;14;p8">
            <a:extLst>
              <a:ext uri="{FF2B5EF4-FFF2-40B4-BE49-F238E27FC236}">
                <a16:creationId xmlns:a16="http://schemas.microsoft.com/office/drawing/2014/main" id="{31AA624A-65CB-4AD3-A02A-A474DF0A416A}"/>
              </a:ext>
            </a:extLst>
          </p:cNvPr>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0" name="Table Placeholder 9">
            <a:extLst>
              <a:ext uri="{FF2B5EF4-FFF2-40B4-BE49-F238E27FC236}">
                <a16:creationId xmlns:a16="http://schemas.microsoft.com/office/drawing/2014/main" id="{A859DF57-9FDB-467D-949E-2704A4A4E9CA}"/>
              </a:ext>
            </a:extLst>
          </p:cNvPr>
          <p:cNvSpPr>
            <a:spLocks noGrp="1"/>
          </p:cNvSpPr>
          <p:nvPr>
            <p:ph type="tbl" sz="quarter" idx="10"/>
          </p:nvPr>
        </p:nvSpPr>
        <p:spPr>
          <a:xfrm>
            <a:off x="400050" y="987425"/>
            <a:ext cx="11372850" cy="5437188"/>
          </a:xfrm>
        </p:spPr>
        <p:txBody>
          <a:bodyPr/>
          <a:lstStyle>
            <a:lvl1pPr>
              <a:defRPr>
                <a:solidFill>
                  <a:sysClr val="windowText" lastClr="000000"/>
                </a:solidFill>
              </a:defRPr>
            </a:lvl1pPr>
          </a:lstStyle>
          <a:p>
            <a:endParaRPr lang="en-US" dirty="0"/>
          </a:p>
        </p:txBody>
      </p:sp>
    </p:spTree>
    <p:extLst>
      <p:ext uri="{BB962C8B-B14F-4D97-AF65-F5344CB8AC3E}">
        <p14:creationId xmlns:p14="http://schemas.microsoft.com/office/powerpoint/2010/main" val="1589839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5" name="Google Shape;15;p8"/>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reserve="1" userDrawn="1">
  <p:cSld name="2_Title and Content">
    <p:bg>
      <p:bgPr>
        <a:solidFill>
          <a:schemeClr val="lt1"/>
        </a:solidFill>
        <a:effectLst/>
      </p:bgPr>
    </p:bg>
    <p:spTree>
      <p:nvGrpSpPr>
        <p:cNvPr id="1" name="Shape 12"/>
        <p:cNvGrpSpPr/>
        <p:nvPr/>
      </p:nvGrpSpPr>
      <p:grpSpPr>
        <a:xfrm>
          <a:off x="0" y="0"/>
          <a:ext cx="0" cy="0"/>
          <a:chOff x="0" y="0"/>
          <a:chExt cx="0" cy="0"/>
        </a:xfrm>
      </p:grpSpPr>
      <p:sp>
        <p:nvSpPr>
          <p:cNvPr id="13" name="Google Shape;13;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5" name="Google Shape;15;p8"/>
          <p:cNvSpPr txBox="1">
            <a:spLocks noGrp="1"/>
          </p:cNvSpPr>
          <p:nvPr>
            <p:ph type="body" idx="1"/>
          </p:nvPr>
        </p:nvSpPr>
        <p:spPr>
          <a:xfrm>
            <a:off x="689112" y="825798"/>
            <a:ext cx="10813776" cy="73741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dirty="0"/>
          </a:p>
        </p:txBody>
      </p:sp>
      <p:sp>
        <p:nvSpPr>
          <p:cNvPr id="3" name="Picture Placeholder 2">
            <a:extLst>
              <a:ext uri="{FF2B5EF4-FFF2-40B4-BE49-F238E27FC236}">
                <a16:creationId xmlns:a16="http://schemas.microsoft.com/office/drawing/2014/main" id="{A60D2F6A-571F-4047-AE2A-60439836C05E}"/>
              </a:ext>
            </a:extLst>
          </p:cNvPr>
          <p:cNvSpPr>
            <a:spLocks noGrp="1"/>
          </p:cNvSpPr>
          <p:nvPr>
            <p:ph type="pic" sz="quarter" idx="10"/>
          </p:nvPr>
        </p:nvSpPr>
        <p:spPr>
          <a:xfrm>
            <a:off x="688975" y="1646238"/>
            <a:ext cx="10814050" cy="5045075"/>
          </a:xfrm>
        </p:spPr>
        <p:txBody>
          <a:bodyPr/>
          <a:lstStyle/>
          <a:p>
            <a:endParaRPr lang="en-US"/>
          </a:p>
        </p:txBody>
      </p:sp>
    </p:spTree>
    <p:extLst>
      <p:ext uri="{BB962C8B-B14F-4D97-AF65-F5344CB8AC3E}">
        <p14:creationId xmlns:p14="http://schemas.microsoft.com/office/powerpoint/2010/main" val="2168914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preserve="1" userDrawn="1">
  <p:cSld name="2_Title and Content">
    <p:bg>
      <p:bgPr>
        <a:solidFill>
          <a:schemeClr val="lt1"/>
        </a:solidFill>
        <a:effectLst/>
      </p:bgPr>
    </p:bg>
    <p:spTree>
      <p:nvGrpSpPr>
        <p:cNvPr id="1" name="Shape 12"/>
        <p:cNvGrpSpPr/>
        <p:nvPr/>
      </p:nvGrpSpPr>
      <p:grpSpPr>
        <a:xfrm>
          <a:off x="0" y="0"/>
          <a:ext cx="0" cy="0"/>
          <a:chOff x="0" y="0"/>
          <a:chExt cx="0" cy="0"/>
        </a:xfrm>
      </p:grpSpPr>
      <p:sp>
        <p:nvSpPr>
          <p:cNvPr id="13" name="Google Shape;13;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5" name="Google Shape;15;p8"/>
          <p:cNvSpPr txBox="1">
            <a:spLocks noGrp="1"/>
          </p:cNvSpPr>
          <p:nvPr>
            <p:ph type="body" idx="1"/>
          </p:nvPr>
        </p:nvSpPr>
        <p:spPr>
          <a:xfrm>
            <a:off x="689112" y="1460499"/>
            <a:ext cx="6045175" cy="421953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dirty="0"/>
          </a:p>
        </p:txBody>
      </p:sp>
      <p:sp>
        <p:nvSpPr>
          <p:cNvPr id="5" name="Picture Placeholder 4">
            <a:extLst>
              <a:ext uri="{FF2B5EF4-FFF2-40B4-BE49-F238E27FC236}">
                <a16:creationId xmlns:a16="http://schemas.microsoft.com/office/drawing/2014/main" id="{09783B4B-401E-4EF5-97EE-DF1537AE8E73}"/>
              </a:ext>
            </a:extLst>
          </p:cNvPr>
          <p:cNvSpPr>
            <a:spLocks noGrp="1"/>
          </p:cNvSpPr>
          <p:nvPr>
            <p:ph type="pic" sz="quarter" idx="10"/>
          </p:nvPr>
        </p:nvSpPr>
        <p:spPr>
          <a:xfrm>
            <a:off x="7659688" y="1460500"/>
            <a:ext cx="3743325" cy="4219576"/>
          </a:xfrm>
        </p:spPr>
        <p:txBody>
          <a:bodyPr/>
          <a:lstStyle/>
          <a:p>
            <a:endParaRPr lang="en-US" dirty="0"/>
          </a:p>
        </p:txBody>
      </p:sp>
    </p:spTree>
    <p:extLst>
      <p:ext uri="{BB962C8B-B14F-4D97-AF65-F5344CB8AC3E}">
        <p14:creationId xmlns:p14="http://schemas.microsoft.com/office/powerpoint/2010/main" val="4083709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preserve="1" userDrawn="1">
  <p:cSld name="2_Title and Content">
    <p:bg>
      <p:bgPr>
        <a:solidFill>
          <a:schemeClr val="lt1"/>
        </a:solidFill>
        <a:effectLst/>
      </p:bgPr>
    </p:bg>
    <p:spTree>
      <p:nvGrpSpPr>
        <p:cNvPr id="1" name="Shape 12"/>
        <p:cNvGrpSpPr/>
        <p:nvPr/>
      </p:nvGrpSpPr>
      <p:grpSpPr>
        <a:xfrm>
          <a:off x="0" y="0"/>
          <a:ext cx="0" cy="0"/>
          <a:chOff x="0" y="0"/>
          <a:chExt cx="0" cy="0"/>
        </a:xfrm>
      </p:grpSpPr>
      <p:sp>
        <p:nvSpPr>
          <p:cNvPr id="13" name="Google Shape;13;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3" name="Table Placeholder 2">
            <a:extLst>
              <a:ext uri="{FF2B5EF4-FFF2-40B4-BE49-F238E27FC236}">
                <a16:creationId xmlns:a16="http://schemas.microsoft.com/office/drawing/2014/main" id="{881BCCD3-E3CA-4250-809C-E34ABE275CA4}"/>
              </a:ext>
            </a:extLst>
          </p:cNvPr>
          <p:cNvSpPr>
            <a:spLocks noGrp="1"/>
          </p:cNvSpPr>
          <p:nvPr>
            <p:ph type="tbl" sz="quarter" idx="10"/>
          </p:nvPr>
        </p:nvSpPr>
        <p:spPr>
          <a:xfrm>
            <a:off x="217488" y="931863"/>
            <a:ext cx="11723687" cy="5622925"/>
          </a:xfrm>
        </p:spPr>
        <p:txBody>
          <a:bodyPr/>
          <a:lstStyle/>
          <a:p>
            <a:endParaRPr lang="en-US" dirty="0"/>
          </a:p>
        </p:txBody>
      </p:sp>
    </p:spTree>
    <p:extLst>
      <p:ext uri="{BB962C8B-B14F-4D97-AF65-F5344CB8AC3E}">
        <p14:creationId xmlns:p14="http://schemas.microsoft.com/office/powerpoint/2010/main" val="905102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9"/>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Title and Content" preserve="1" userDrawn="1">
  <p:cSld name="2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 name="Picture Placeholder 2">
            <a:extLst>
              <a:ext uri="{FF2B5EF4-FFF2-40B4-BE49-F238E27FC236}">
                <a16:creationId xmlns:a16="http://schemas.microsoft.com/office/drawing/2014/main" id="{0CEE4207-3F91-46FD-91C6-A90F59F7E7F7}"/>
              </a:ext>
            </a:extLst>
          </p:cNvPr>
          <p:cNvSpPr>
            <a:spLocks noGrp="1"/>
          </p:cNvSpPr>
          <p:nvPr>
            <p:ph type="pic" sz="quarter" idx="10"/>
          </p:nvPr>
        </p:nvSpPr>
        <p:spPr>
          <a:xfrm>
            <a:off x="4572000" y="428625"/>
            <a:ext cx="7212013" cy="5905500"/>
          </a:xfrm>
        </p:spPr>
        <p:txBody>
          <a:bodyPr/>
          <a:lstStyle/>
          <a:p>
            <a:endParaRPr lang="en-US"/>
          </a:p>
        </p:txBody>
      </p:sp>
    </p:spTree>
    <p:extLst>
      <p:ext uri="{BB962C8B-B14F-4D97-AF65-F5344CB8AC3E}">
        <p14:creationId xmlns:p14="http://schemas.microsoft.com/office/powerpoint/2010/main" val="2269836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0"/>
        <p:cNvGrpSpPr/>
        <p:nvPr/>
      </p:nvGrpSpPr>
      <p:grpSpPr>
        <a:xfrm>
          <a:off x="0" y="0"/>
          <a:ext cx="0" cy="0"/>
          <a:chOff x="0" y="0"/>
          <a:chExt cx="0" cy="0"/>
        </a:xfrm>
      </p:grpSpPr>
      <p:sp>
        <p:nvSpPr>
          <p:cNvPr id="21" name="Google Shape;21;p10"/>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10"/>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0"/>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4" name="Google Shape;24;p10"/>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5" name="Google Shape;25;p10"/>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6" name="Google Shape;26;p10"/>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7"/>
        <p:cNvGrpSpPr/>
        <p:nvPr/>
      </p:nvGrpSpPr>
      <p:grpSpPr>
        <a:xfrm>
          <a:off x="0" y="0"/>
          <a:ext cx="0" cy="0"/>
          <a:chOff x="0" y="0"/>
          <a:chExt cx="0" cy="0"/>
        </a:xfrm>
      </p:grpSpPr>
      <p:sp>
        <p:nvSpPr>
          <p:cNvPr id="28" name="Google Shape;28;p11"/>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9" name="Google Shape;29;p1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11"/>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6"/>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7" r:id="rId3"/>
    <p:sldLayoutId id="2147483656" r:id="rId4"/>
    <p:sldLayoutId id="2147483655" r:id="rId5"/>
    <p:sldLayoutId id="2147483651" r:id="rId6"/>
    <p:sldLayoutId id="2147483658" r:id="rId7"/>
    <p:sldLayoutId id="2147483652" r:id="rId8"/>
    <p:sldLayoutId id="2147483653" r:id="rId9"/>
    <p:sldLayoutId id="2147483654"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1"/>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dirty="0"/>
              <a:t>Safety Plans and Reintegration Plans</a:t>
            </a:r>
            <a:endParaRPr dirty="0"/>
          </a:p>
        </p:txBody>
      </p:sp>
      <p:sp>
        <p:nvSpPr>
          <p:cNvPr id="36" name="Google Shape;36;p1"/>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dirty="0"/>
              <a:t>January 2026</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5386A9-7C9C-4011-B136-375C9B4E9EBC}"/>
              </a:ext>
            </a:extLst>
          </p:cNvPr>
          <p:cNvSpPr>
            <a:spLocks noGrp="1"/>
          </p:cNvSpPr>
          <p:nvPr>
            <p:ph type="title"/>
          </p:nvPr>
        </p:nvSpPr>
        <p:spPr>
          <a:xfrm>
            <a:off x="892797" y="452063"/>
            <a:ext cx="10515600" cy="708917"/>
          </a:xfrm>
        </p:spPr>
        <p:txBody>
          <a:bodyPr>
            <a:normAutofit fontScale="90000"/>
          </a:bodyPr>
          <a:lstStyle/>
          <a:p>
            <a:pPr algn="ctr"/>
            <a:r>
              <a:rPr lang="en-US" b="0" dirty="0"/>
              <a:t>Behavior Description</a:t>
            </a:r>
            <a:br>
              <a:rPr lang="en-US" b="0" dirty="0"/>
            </a:br>
            <a:br>
              <a:rPr lang="en-US" dirty="0"/>
            </a:br>
            <a:endParaRPr lang="en-US" dirty="0"/>
          </a:p>
        </p:txBody>
      </p:sp>
      <p:sp>
        <p:nvSpPr>
          <p:cNvPr id="9" name="TextBox 8">
            <a:extLst>
              <a:ext uri="{FF2B5EF4-FFF2-40B4-BE49-F238E27FC236}">
                <a16:creationId xmlns:a16="http://schemas.microsoft.com/office/drawing/2014/main" id="{FA7648EC-367E-46B0-8D03-3786A678F3E5}"/>
              </a:ext>
            </a:extLst>
          </p:cNvPr>
          <p:cNvSpPr txBox="1"/>
          <p:nvPr/>
        </p:nvSpPr>
        <p:spPr>
          <a:xfrm>
            <a:off x="892797" y="1160980"/>
            <a:ext cx="10515600" cy="523220"/>
          </a:xfrm>
          <a:prstGeom prst="rect">
            <a:avLst/>
          </a:prstGeom>
          <a:noFill/>
        </p:spPr>
        <p:txBody>
          <a:bodyPr wrap="square" rtlCol="0">
            <a:spAutoFit/>
          </a:bodyPr>
          <a:lstStyle/>
          <a:p>
            <a:pPr algn="ctr"/>
            <a:r>
              <a:rPr lang="en-US" sz="2800" dirty="0"/>
              <a:t>Indicates what unsafe behavior triggers to use of the safety plan</a:t>
            </a:r>
          </a:p>
        </p:txBody>
      </p:sp>
      <p:sp>
        <p:nvSpPr>
          <p:cNvPr id="5" name="Text Placeholder 4">
            <a:extLst>
              <a:ext uri="{FF2B5EF4-FFF2-40B4-BE49-F238E27FC236}">
                <a16:creationId xmlns:a16="http://schemas.microsoft.com/office/drawing/2014/main" id="{5B3941F3-A4D3-4367-A0D7-50C1050582BA}"/>
              </a:ext>
            </a:extLst>
          </p:cNvPr>
          <p:cNvSpPr>
            <a:spLocks noGrp="1"/>
          </p:cNvSpPr>
          <p:nvPr>
            <p:ph type="body" idx="1"/>
          </p:nvPr>
        </p:nvSpPr>
        <p:spPr>
          <a:xfrm>
            <a:off x="892797" y="2105813"/>
            <a:ext cx="5157787" cy="533479"/>
          </a:xfrm>
        </p:spPr>
        <p:txBody>
          <a:bodyPr>
            <a:noAutofit/>
          </a:bodyPr>
          <a:lstStyle/>
          <a:p>
            <a:pPr algn="ctr"/>
            <a:r>
              <a:rPr lang="en-US" sz="2200" dirty="0"/>
              <a:t>A behavior description should include:</a:t>
            </a:r>
          </a:p>
        </p:txBody>
      </p:sp>
      <p:sp>
        <p:nvSpPr>
          <p:cNvPr id="6" name="Text Placeholder 5">
            <a:extLst>
              <a:ext uri="{FF2B5EF4-FFF2-40B4-BE49-F238E27FC236}">
                <a16:creationId xmlns:a16="http://schemas.microsoft.com/office/drawing/2014/main" id="{8A7526B7-EB65-41D0-9784-EC7CB8F53FFE}"/>
              </a:ext>
            </a:extLst>
          </p:cNvPr>
          <p:cNvSpPr>
            <a:spLocks noGrp="1"/>
          </p:cNvSpPr>
          <p:nvPr>
            <p:ph type="body" idx="2"/>
          </p:nvPr>
        </p:nvSpPr>
        <p:spPr>
          <a:xfrm>
            <a:off x="892797" y="2643155"/>
            <a:ext cx="5157787" cy="3684588"/>
          </a:xfrm>
        </p:spPr>
        <p:txBody>
          <a:bodyPr/>
          <a:lstStyle/>
          <a:p>
            <a:pPr fontAlgn="base"/>
            <a:r>
              <a:rPr lang="en-US" sz="2200" dirty="0"/>
              <a:t>Specific behaviors are identified</a:t>
            </a:r>
          </a:p>
          <a:p>
            <a:pPr fontAlgn="base"/>
            <a:r>
              <a:rPr lang="en-US" sz="2200" dirty="0"/>
              <a:t>Information for staff to support them in identifying when the plan should go in effect</a:t>
            </a:r>
          </a:p>
          <a:p>
            <a:pPr marL="114300" indent="0">
              <a:buNone/>
            </a:pPr>
            <a:endParaRPr lang="en-US" dirty="0"/>
          </a:p>
        </p:txBody>
      </p:sp>
      <p:sp>
        <p:nvSpPr>
          <p:cNvPr id="7" name="Text Placeholder 6">
            <a:extLst>
              <a:ext uri="{FF2B5EF4-FFF2-40B4-BE49-F238E27FC236}">
                <a16:creationId xmlns:a16="http://schemas.microsoft.com/office/drawing/2014/main" id="{1147281D-E933-4629-B4EF-BA9B84C4E496}"/>
              </a:ext>
            </a:extLst>
          </p:cNvPr>
          <p:cNvSpPr>
            <a:spLocks noGrp="1"/>
          </p:cNvSpPr>
          <p:nvPr>
            <p:ph type="body" idx="3"/>
          </p:nvPr>
        </p:nvSpPr>
        <p:spPr>
          <a:xfrm>
            <a:off x="6150597" y="2105812"/>
            <a:ext cx="5183188" cy="533480"/>
          </a:xfrm>
        </p:spPr>
        <p:txBody>
          <a:bodyPr>
            <a:noAutofit/>
          </a:bodyPr>
          <a:lstStyle/>
          <a:p>
            <a:pPr algn="ctr"/>
            <a:r>
              <a:rPr lang="en-US" sz="2200" dirty="0"/>
              <a:t>Common mistakes in behavior descriptions:</a:t>
            </a:r>
          </a:p>
        </p:txBody>
      </p:sp>
      <p:sp>
        <p:nvSpPr>
          <p:cNvPr id="8" name="Text Placeholder 7">
            <a:extLst>
              <a:ext uri="{FF2B5EF4-FFF2-40B4-BE49-F238E27FC236}">
                <a16:creationId xmlns:a16="http://schemas.microsoft.com/office/drawing/2014/main" id="{89C07637-7174-4EF7-BF91-2B1216517B0E}"/>
              </a:ext>
            </a:extLst>
          </p:cNvPr>
          <p:cNvSpPr>
            <a:spLocks noGrp="1"/>
          </p:cNvSpPr>
          <p:nvPr>
            <p:ph type="body" idx="4"/>
          </p:nvPr>
        </p:nvSpPr>
        <p:spPr>
          <a:xfrm>
            <a:off x="6225210" y="2643155"/>
            <a:ext cx="5183188" cy="3684588"/>
          </a:xfrm>
        </p:spPr>
        <p:txBody>
          <a:bodyPr>
            <a:normAutofit/>
          </a:bodyPr>
          <a:lstStyle/>
          <a:p>
            <a:pPr fontAlgn="base"/>
            <a:r>
              <a:rPr lang="en-US" sz="2200" dirty="0"/>
              <a:t>Too many behaviors listed</a:t>
            </a:r>
          </a:p>
          <a:p>
            <a:pPr fontAlgn="base"/>
            <a:r>
              <a:rPr lang="en-US" sz="2200" dirty="0"/>
              <a:t>Vague descriptions</a:t>
            </a:r>
          </a:p>
          <a:p>
            <a:pPr fontAlgn="base"/>
            <a:r>
              <a:rPr lang="en-US" sz="2200" dirty="0"/>
              <a:t>Not individualized to the learner</a:t>
            </a:r>
          </a:p>
        </p:txBody>
      </p:sp>
    </p:spTree>
    <p:extLst>
      <p:ext uri="{BB962C8B-B14F-4D97-AF65-F5344CB8AC3E}">
        <p14:creationId xmlns:p14="http://schemas.microsoft.com/office/powerpoint/2010/main" val="4246665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5386A9-7C9C-4011-B136-375C9B4E9EBC}"/>
              </a:ext>
            </a:extLst>
          </p:cNvPr>
          <p:cNvSpPr>
            <a:spLocks noGrp="1"/>
          </p:cNvSpPr>
          <p:nvPr>
            <p:ph type="title"/>
          </p:nvPr>
        </p:nvSpPr>
        <p:spPr>
          <a:xfrm>
            <a:off x="892797" y="452063"/>
            <a:ext cx="10515600" cy="708917"/>
          </a:xfrm>
        </p:spPr>
        <p:txBody>
          <a:bodyPr>
            <a:normAutofit/>
          </a:bodyPr>
          <a:lstStyle/>
          <a:p>
            <a:pPr algn="ctr"/>
            <a:r>
              <a:rPr lang="en-US" b="0" dirty="0"/>
              <a:t>De-Escalation Strategies</a:t>
            </a:r>
            <a:endParaRPr lang="en-US" dirty="0"/>
          </a:p>
        </p:txBody>
      </p:sp>
      <p:sp>
        <p:nvSpPr>
          <p:cNvPr id="9" name="TextBox 8">
            <a:extLst>
              <a:ext uri="{FF2B5EF4-FFF2-40B4-BE49-F238E27FC236}">
                <a16:creationId xmlns:a16="http://schemas.microsoft.com/office/drawing/2014/main" id="{FA7648EC-367E-46B0-8D03-3786A678F3E5}"/>
              </a:ext>
            </a:extLst>
          </p:cNvPr>
          <p:cNvSpPr txBox="1"/>
          <p:nvPr/>
        </p:nvSpPr>
        <p:spPr>
          <a:xfrm>
            <a:off x="892797" y="1160980"/>
            <a:ext cx="10515600" cy="523220"/>
          </a:xfrm>
          <a:prstGeom prst="rect">
            <a:avLst/>
          </a:prstGeom>
          <a:noFill/>
        </p:spPr>
        <p:txBody>
          <a:bodyPr wrap="square" rtlCol="0">
            <a:spAutoFit/>
          </a:bodyPr>
          <a:lstStyle/>
          <a:p>
            <a:pPr algn="ctr"/>
            <a:r>
              <a:rPr lang="en-US" sz="2800" dirty="0"/>
              <a:t>Reducing the intensity of challenging behaviors</a:t>
            </a:r>
          </a:p>
        </p:txBody>
      </p:sp>
      <p:sp>
        <p:nvSpPr>
          <p:cNvPr id="5" name="Text Placeholder 4">
            <a:extLst>
              <a:ext uri="{FF2B5EF4-FFF2-40B4-BE49-F238E27FC236}">
                <a16:creationId xmlns:a16="http://schemas.microsoft.com/office/drawing/2014/main" id="{5B3941F3-A4D3-4367-A0D7-50C1050582BA}"/>
              </a:ext>
            </a:extLst>
          </p:cNvPr>
          <p:cNvSpPr>
            <a:spLocks noGrp="1"/>
          </p:cNvSpPr>
          <p:nvPr>
            <p:ph type="body" idx="1"/>
          </p:nvPr>
        </p:nvSpPr>
        <p:spPr>
          <a:xfrm>
            <a:off x="892799" y="1946514"/>
            <a:ext cx="5157787" cy="533479"/>
          </a:xfrm>
        </p:spPr>
        <p:txBody>
          <a:bodyPr>
            <a:noAutofit/>
          </a:bodyPr>
          <a:lstStyle/>
          <a:p>
            <a:pPr algn="ctr"/>
            <a:r>
              <a:rPr lang="en-US" sz="2200" dirty="0"/>
              <a:t>De-Escalation Strategies should be:</a:t>
            </a:r>
          </a:p>
        </p:txBody>
      </p:sp>
      <p:sp>
        <p:nvSpPr>
          <p:cNvPr id="6" name="Text Placeholder 5">
            <a:extLst>
              <a:ext uri="{FF2B5EF4-FFF2-40B4-BE49-F238E27FC236}">
                <a16:creationId xmlns:a16="http://schemas.microsoft.com/office/drawing/2014/main" id="{8A7526B7-EB65-41D0-9784-EC7CB8F53FFE}"/>
              </a:ext>
            </a:extLst>
          </p:cNvPr>
          <p:cNvSpPr>
            <a:spLocks noGrp="1"/>
          </p:cNvSpPr>
          <p:nvPr>
            <p:ph type="body" idx="2"/>
          </p:nvPr>
        </p:nvSpPr>
        <p:spPr>
          <a:xfrm>
            <a:off x="892799" y="2695258"/>
            <a:ext cx="5157787" cy="3684588"/>
          </a:xfrm>
        </p:spPr>
        <p:txBody>
          <a:bodyPr/>
          <a:lstStyle/>
          <a:p>
            <a:pPr fontAlgn="base"/>
            <a:r>
              <a:rPr lang="en-US" sz="2200" dirty="0"/>
              <a:t>Specific to the learner</a:t>
            </a:r>
          </a:p>
          <a:p>
            <a:pPr fontAlgn="base"/>
            <a:r>
              <a:rPr lang="en-US" sz="2200" dirty="0"/>
              <a:t>Detailed</a:t>
            </a:r>
          </a:p>
          <a:p>
            <a:pPr marL="114300" indent="0">
              <a:buNone/>
            </a:pPr>
            <a:endParaRPr lang="en-US" dirty="0"/>
          </a:p>
        </p:txBody>
      </p:sp>
      <p:sp>
        <p:nvSpPr>
          <p:cNvPr id="7" name="Text Placeholder 6">
            <a:extLst>
              <a:ext uri="{FF2B5EF4-FFF2-40B4-BE49-F238E27FC236}">
                <a16:creationId xmlns:a16="http://schemas.microsoft.com/office/drawing/2014/main" id="{1147281D-E933-4629-B4EF-BA9B84C4E496}"/>
              </a:ext>
            </a:extLst>
          </p:cNvPr>
          <p:cNvSpPr>
            <a:spLocks noGrp="1"/>
          </p:cNvSpPr>
          <p:nvPr>
            <p:ph type="body" idx="3"/>
          </p:nvPr>
        </p:nvSpPr>
        <p:spPr>
          <a:xfrm>
            <a:off x="6225209" y="1974359"/>
            <a:ext cx="5183188" cy="533480"/>
          </a:xfrm>
        </p:spPr>
        <p:txBody>
          <a:bodyPr>
            <a:noAutofit/>
          </a:bodyPr>
          <a:lstStyle/>
          <a:p>
            <a:pPr algn="ctr"/>
            <a:r>
              <a:rPr lang="en-US" sz="2200" dirty="0"/>
              <a:t>Common mistakes in De-Escalation Strategies:</a:t>
            </a:r>
          </a:p>
        </p:txBody>
      </p:sp>
      <p:sp>
        <p:nvSpPr>
          <p:cNvPr id="8" name="Text Placeholder 7">
            <a:extLst>
              <a:ext uri="{FF2B5EF4-FFF2-40B4-BE49-F238E27FC236}">
                <a16:creationId xmlns:a16="http://schemas.microsoft.com/office/drawing/2014/main" id="{89C07637-7174-4EF7-BF91-2B1216517B0E}"/>
              </a:ext>
            </a:extLst>
          </p:cNvPr>
          <p:cNvSpPr>
            <a:spLocks noGrp="1"/>
          </p:cNvSpPr>
          <p:nvPr>
            <p:ph type="body" idx="4"/>
          </p:nvPr>
        </p:nvSpPr>
        <p:spPr>
          <a:xfrm>
            <a:off x="6225210" y="2695258"/>
            <a:ext cx="5183188" cy="3684588"/>
          </a:xfrm>
        </p:spPr>
        <p:txBody>
          <a:bodyPr>
            <a:normAutofit/>
          </a:bodyPr>
          <a:lstStyle/>
          <a:p>
            <a:pPr fontAlgn="base"/>
            <a:r>
              <a:rPr lang="en-US" sz="2200" dirty="0"/>
              <a:t>Not student-specific</a:t>
            </a:r>
          </a:p>
          <a:p>
            <a:pPr fontAlgn="base"/>
            <a:r>
              <a:rPr lang="en-US" sz="2200" dirty="0"/>
              <a:t>Vague</a:t>
            </a:r>
          </a:p>
        </p:txBody>
      </p:sp>
    </p:spTree>
    <p:extLst>
      <p:ext uri="{BB962C8B-B14F-4D97-AF65-F5344CB8AC3E}">
        <p14:creationId xmlns:p14="http://schemas.microsoft.com/office/powerpoint/2010/main" val="1790514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5386A9-7C9C-4011-B136-375C9B4E9EBC}"/>
              </a:ext>
            </a:extLst>
          </p:cNvPr>
          <p:cNvSpPr>
            <a:spLocks noGrp="1"/>
          </p:cNvSpPr>
          <p:nvPr>
            <p:ph type="title"/>
          </p:nvPr>
        </p:nvSpPr>
        <p:spPr>
          <a:xfrm>
            <a:off x="892797" y="452063"/>
            <a:ext cx="10515600" cy="708917"/>
          </a:xfrm>
        </p:spPr>
        <p:txBody>
          <a:bodyPr>
            <a:normAutofit/>
          </a:bodyPr>
          <a:lstStyle/>
          <a:p>
            <a:pPr algn="ctr"/>
            <a:r>
              <a:rPr lang="en-US" b="0" dirty="0"/>
              <a:t>De-Escalation Strategies (Example)</a:t>
            </a:r>
            <a:endParaRPr lang="en-US" dirty="0"/>
          </a:p>
        </p:txBody>
      </p:sp>
      <p:sp>
        <p:nvSpPr>
          <p:cNvPr id="5" name="Text Placeholder 4">
            <a:extLst>
              <a:ext uri="{FF2B5EF4-FFF2-40B4-BE49-F238E27FC236}">
                <a16:creationId xmlns:a16="http://schemas.microsoft.com/office/drawing/2014/main" id="{5B3941F3-A4D3-4367-A0D7-50C1050582BA}"/>
              </a:ext>
            </a:extLst>
          </p:cNvPr>
          <p:cNvSpPr>
            <a:spLocks noGrp="1"/>
          </p:cNvSpPr>
          <p:nvPr>
            <p:ph type="body" idx="1"/>
          </p:nvPr>
        </p:nvSpPr>
        <p:spPr>
          <a:xfrm>
            <a:off x="892799" y="1839073"/>
            <a:ext cx="5157787" cy="533479"/>
          </a:xfrm>
        </p:spPr>
        <p:txBody>
          <a:bodyPr>
            <a:noAutofit/>
          </a:bodyPr>
          <a:lstStyle/>
          <a:p>
            <a:pPr algn="ctr"/>
            <a:r>
              <a:rPr lang="en-US" sz="2200" dirty="0"/>
              <a:t>What’s wrong with these De-Escalation Strategies?:</a:t>
            </a:r>
          </a:p>
        </p:txBody>
      </p:sp>
      <p:sp>
        <p:nvSpPr>
          <p:cNvPr id="6" name="Text Placeholder 5">
            <a:extLst>
              <a:ext uri="{FF2B5EF4-FFF2-40B4-BE49-F238E27FC236}">
                <a16:creationId xmlns:a16="http://schemas.microsoft.com/office/drawing/2014/main" id="{8A7526B7-EB65-41D0-9784-EC7CB8F53FFE}"/>
              </a:ext>
            </a:extLst>
          </p:cNvPr>
          <p:cNvSpPr>
            <a:spLocks noGrp="1"/>
          </p:cNvSpPr>
          <p:nvPr>
            <p:ph type="body" idx="2"/>
          </p:nvPr>
        </p:nvSpPr>
        <p:spPr/>
        <p:txBody>
          <a:bodyPr>
            <a:normAutofit/>
          </a:bodyPr>
          <a:lstStyle/>
          <a:p>
            <a:pPr marL="114300" indent="0">
              <a:buNone/>
            </a:pPr>
            <a:r>
              <a:rPr lang="en-US" sz="2200" dirty="0"/>
              <a:t>When Marsha </a:t>
            </a:r>
            <a:r>
              <a:rPr lang="en-US" sz="2200" dirty="0" err="1"/>
              <a:t>Mellow’s</a:t>
            </a:r>
            <a:r>
              <a:rPr lang="en-US" sz="2200" dirty="0"/>
              <a:t> Behaviors Escalate, Staff Will Use the Following Strategies to De-Escalate Her:</a:t>
            </a:r>
          </a:p>
          <a:p>
            <a:pPr fontAlgn="base"/>
            <a:r>
              <a:rPr lang="en-US" sz="2200" dirty="0"/>
              <a:t>Choices</a:t>
            </a:r>
          </a:p>
          <a:p>
            <a:pPr fontAlgn="base"/>
            <a:r>
              <a:rPr lang="en-US" sz="2200" dirty="0"/>
              <a:t>Praise Statements</a:t>
            </a:r>
          </a:p>
          <a:p>
            <a:pPr fontAlgn="base"/>
            <a:r>
              <a:rPr lang="en-US" sz="2200" dirty="0"/>
              <a:t>Allowing Wait Time</a:t>
            </a:r>
          </a:p>
        </p:txBody>
      </p:sp>
      <p:sp>
        <p:nvSpPr>
          <p:cNvPr id="7" name="Text Placeholder 6">
            <a:extLst>
              <a:ext uri="{FF2B5EF4-FFF2-40B4-BE49-F238E27FC236}">
                <a16:creationId xmlns:a16="http://schemas.microsoft.com/office/drawing/2014/main" id="{1147281D-E933-4629-B4EF-BA9B84C4E496}"/>
              </a:ext>
            </a:extLst>
          </p:cNvPr>
          <p:cNvSpPr>
            <a:spLocks noGrp="1"/>
          </p:cNvSpPr>
          <p:nvPr>
            <p:ph type="body" idx="3"/>
          </p:nvPr>
        </p:nvSpPr>
        <p:spPr>
          <a:xfrm>
            <a:off x="6225209" y="1693299"/>
            <a:ext cx="5183188" cy="533480"/>
          </a:xfrm>
        </p:spPr>
        <p:txBody>
          <a:bodyPr>
            <a:normAutofit/>
          </a:bodyPr>
          <a:lstStyle/>
          <a:p>
            <a:pPr algn="ctr"/>
            <a:r>
              <a:rPr lang="en-US" sz="2200" dirty="0"/>
              <a:t>A better description:</a:t>
            </a:r>
          </a:p>
        </p:txBody>
      </p:sp>
      <p:sp>
        <p:nvSpPr>
          <p:cNvPr id="8" name="Text Placeholder 7">
            <a:extLst>
              <a:ext uri="{FF2B5EF4-FFF2-40B4-BE49-F238E27FC236}">
                <a16:creationId xmlns:a16="http://schemas.microsoft.com/office/drawing/2014/main" id="{89C07637-7174-4EF7-BF91-2B1216517B0E}"/>
              </a:ext>
            </a:extLst>
          </p:cNvPr>
          <p:cNvSpPr>
            <a:spLocks noGrp="1"/>
          </p:cNvSpPr>
          <p:nvPr>
            <p:ph type="body" idx="4"/>
          </p:nvPr>
        </p:nvSpPr>
        <p:spPr>
          <a:xfrm>
            <a:off x="6225210" y="2372552"/>
            <a:ext cx="5183188" cy="4485447"/>
          </a:xfrm>
        </p:spPr>
        <p:txBody>
          <a:bodyPr>
            <a:normAutofit fontScale="85000" lnSpcReduction="10000"/>
          </a:bodyPr>
          <a:lstStyle/>
          <a:p>
            <a:r>
              <a:rPr lang="en-US" sz="2400" u="sng" dirty="0"/>
              <a:t>Cool Down Time</a:t>
            </a:r>
            <a:r>
              <a:rPr lang="en-US" sz="2400" dirty="0"/>
              <a:t>:  Marsha will be given time to “cool down” when behavior is escalating.  She will access this by 1)  requesting it, or 2)  staff will politely direct her.  During this time, she will be offered choices to journal, scribble, or use any other anger control strategies she finds helpful.  Staff will also speak to her as little as possible during “cool down time.”  After five minutes of “cool down time” staff will ask Marsha if she is ready to return to work, or if she needs five more minutes.  If Marsha Mallow indicates she needs more time, provide praise for asking appropriately, then provide five more minutes of “cool down time.”</a:t>
            </a:r>
          </a:p>
        </p:txBody>
      </p:sp>
    </p:spTree>
    <p:extLst>
      <p:ext uri="{BB962C8B-B14F-4D97-AF65-F5344CB8AC3E}">
        <p14:creationId xmlns:p14="http://schemas.microsoft.com/office/powerpoint/2010/main" val="374340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5386A9-7C9C-4011-B136-375C9B4E9EBC}"/>
              </a:ext>
            </a:extLst>
          </p:cNvPr>
          <p:cNvSpPr>
            <a:spLocks noGrp="1"/>
          </p:cNvSpPr>
          <p:nvPr>
            <p:ph type="title"/>
          </p:nvPr>
        </p:nvSpPr>
        <p:spPr>
          <a:xfrm>
            <a:off x="892797" y="452063"/>
            <a:ext cx="10515600" cy="708917"/>
          </a:xfrm>
        </p:spPr>
        <p:txBody>
          <a:bodyPr>
            <a:normAutofit/>
          </a:bodyPr>
          <a:lstStyle/>
          <a:p>
            <a:pPr algn="ctr"/>
            <a:r>
              <a:rPr lang="en-US" b="0" dirty="0"/>
              <a:t>Safety Monitoring</a:t>
            </a:r>
            <a:endParaRPr lang="en-US" dirty="0"/>
          </a:p>
        </p:txBody>
      </p:sp>
      <p:sp>
        <p:nvSpPr>
          <p:cNvPr id="9" name="TextBox 8">
            <a:extLst>
              <a:ext uri="{FF2B5EF4-FFF2-40B4-BE49-F238E27FC236}">
                <a16:creationId xmlns:a16="http://schemas.microsoft.com/office/drawing/2014/main" id="{FA7648EC-367E-46B0-8D03-3786A678F3E5}"/>
              </a:ext>
            </a:extLst>
          </p:cNvPr>
          <p:cNvSpPr txBox="1"/>
          <p:nvPr/>
        </p:nvSpPr>
        <p:spPr>
          <a:xfrm>
            <a:off x="892797" y="1160980"/>
            <a:ext cx="10515600" cy="954107"/>
          </a:xfrm>
          <a:prstGeom prst="rect">
            <a:avLst/>
          </a:prstGeom>
          <a:noFill/>
        </p:spPr>
        <p:txBody>
          <a:bodyPr wrap="square" rtlCol="0">
            <a:spAutoFit/>
          </a:bodyPr>
          <a:lstStyle/>
          <a:p>
            <a:pPr algn="ctr"/>
            <a:r>
              <a:rPr lang="en-US" sz="2800" dirty="0"/>
              <a:t>Responses that help staff ensure safety when interacting with the learner in crisis</a:t>
            </a:r>
          </a:p>
        </p:txBody>
      </p:sp>
      <p:sp>
        <p:nvSpPr>
          <p:cNvPr id="5" name="Text Placeholder 4">
            <a:extLst>
              <a:ext uri="{FF2B5EF4-FFF2-40B4-BE49-F238E27FC236}">
                <a16:creationId xmlns:a16="http://schemas.microsoft.com/office/drawing/2014/main" id="{5B3941F3-A4D3-4367-A0D7-50C1050582BA}"/>
              </a:ext>
            </a:extLst>
          </p:cNvPr>
          <p:cNvSpPr>
            <a:spLocks noGrp="1"/>
          </p:cNvSpPr>
          <p:nvPr>
            <p:ph type="body" idx="1"/>
          </p:nvPr>
        </p:nvSpPr>
        <p:spPr>
          <a:xfrm>
            <a:off x="783602" y="2772719"/>
            <a:ext cx="5157787" cy="533479"/>
          </a:xfrm>
        </p:spPr>
        <p:txBody>
          <a:bodyPr>
            <a:normAutofit/>
          </a:bodyPr>
          <a:lstStyle/>
          <a:p>
            <a:pPr algn="ctr"/>
            <a:r>
              <a:rPr lang="en-US" sz="2200" dirty="0"/>
              <a:t>Safety Monitoring should be:</a:t>
            </a:r>
          </a:p>
        </p:txBody>
      </p:sp>
      <p:sp>
        <p:nvSpPr>
          <p:cNvPr id="6" name="Text Placeholder 5">
            <a:extLst>
              <a:ext uri="{FF2B5EF4-FFF2-40B4-BE49-F238E27FC236}">
                <a16:creationId xmlns:a16="http://schemas.microsoft.com/office/drawing/2014/main" id="{8A7526B7-EB65-41D0-9784-EC7CB8F53FFE}"/>
              </a:ext>
            </a:extLst>
          </p:cNvPr>
          <p:cNvSpPr>
            <a:spLocks noGrp="1"/>
          </p:cNvSpPr>
          <p:nvPr>
            <p:ph type="body" idx="2"/>
          </p:nvPr>
        </p:nvSpPr>
        <p:spPr>
          <a:xfrm>
            <a:off x="892797" y="3429000"/>
            <a:ext cx="5157787" cy="3306234"/>
          </a:xfrm>
        </p:spPr>
        <p:txBody>
          <a:bodyPr/>
          <a:lstStyle/>
          <a:p>
            <a:pPr fontAlgn="base"/>
            <a:r>
              <a:rPr lang="en-US" sz="2200" dirty="0"/>
              <a:t>Detailed</a:t>
            </a:r>
          </a:p>
          <a:p>
            <a:pPr fontAlgn="base"/>
            <a:r>
              <a:rPr lang="en-US" sz="2200" dirty="0"/>
              <a:t>Specific to the learner</a:t>
            </a:r>
          </a:p>
          <a:p>
            <a:pPr fontAlgn="base"/>
            <a:r>
              <a:rPr lang="en-US" sz="2200" dirty="0"/>
              <a:t>Include documentation</a:t>
            </a:r>
          </a:p>
          <a:p>
            <a:pPr marL="114300" indent="0">
              <a:buNone/>
            </a:pPr>
            <a:endParaRPr lang="en-US" dirty="0"/>
          </a:p>
        </p:txBody>
      </p:sp>
      <p:sp>
        <p:nvSpPr>
          <p:cNvPr id="7" name="Text Placeholder 6">
            <a:extLst>
              <a:ext uri="{FF2B5EF4-FFF2-40B4-BE49-F238E27FC236}">
                <a16:creationId xmlns:a16="http://schemas.microsoft.com/office/drawing/2014/main" id="{1147281D-E933-4629-B4EF-BA9B84C4E496}"/>
              </a:ext>
            </a:extLst>
          </p:cNvPr>
          <p:cNvSpPr>
            <a:spLocks noGrp="1"/>
          </p:cNvSpPr>
          <p:nvPr>
            <p:ph type="body" idx="3"/>
          </p:nvPr>
        </p:nvSpPr>
        <p:spPr>
          <a:xfrm>
            <a:off x="6096000" y="2882050"/>
            <a:ext cx="5183188" cy="533480"/>
          </a:xfrm>
        </p:spPr>
        <p:txBody>
          <a:bodyPr>
            <a:noAutofit/>
          </a:bodyPr>
          <a:lstStyle/>
          <a:p>
            <a:pPr algn="ctr"/>
            <a:r>
              <a:rPr lang="en-US" sz="2200" dirty="0"/>
              <a:t>Common mistakes in Safety Monitoring:</a:t>
            </a:r>
          </a:p>
        </p:txBody>
      </p:sp>
      <p:sp>
        <p:nvSpPr>
          <p:cNvPr id="8" name="Text Placeholder 7">
            <a:extLst>
              <a:ext uri="{FF2B5EF4-FFF2-40B4-BE49-F238E27FC236}">
                <a16:creationId xmlns:a16="http://schemas.microsoft.com/office/drawing/2014/main" id="{89C07637-7174-4EF7-BF91-2B1216517B0E}"/>
              </a:ext>
            </a:extLst>
          </p:cNvPr>
          <p:cNvSpPr>
            <a:spLocks noGrp="1"/>
          </p:cNvSpPr>
          <p:nvPr>
            <p:ph type="body" idx="4"/>
          </p:nvPr>
        </p:nvSpPr>
        <p:spPr>
          <a:xfrm>
            <a:off x="6225210" y="3471273"/>
            <a:ext cx="5183188" cy="3263961"/>
          </a:xfrm>
        </p:spPr>
        <p:txBody>
          <a:bodyPr>
            <a:normAutofit/>
          </a:bodyPr>
          <a:lstStyle/>
          <a:p>
            <a:pPr fontAlgn="base"/>
            <a:r>
              <a:rPr lang="en-US" sz="2200" dirty="0"/>
              <a:t>Not student-specific</a:t>
            </a:r>
          </a:p>
          <a:p>
            <a:pPr fontAlgn="base"/>
            <a:r>
              <a:rPr lang="en-US" sz="2200" dirty="0"/>
              <a:t>Vague</a:t>
            </a:r>
          </a:p>
          <a:p>
            <a:pPr fontAlgn="base"/>
            <a:r>
              <a:rPr lang="en-US" sz="2200" dirty="0"/>
              <a:t>Skipped over</a:t>
            </a:r>
          </a:p>
        </p:txBody>
      </p:sp>
    </p:spTree>
    <p:extLst>
      <p:ext uri="{BB962C8B-B14F-4D97-AF65-F5344CB8AC3E}">
        <p14:creationId xmlns:p14="http://schemas.microsoft.com/office/powerpoint/2010/main" val="2636698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02CB69-7312-4382-A8E4-989DF20CD650}"/>
              </a:ext>
            </a:extLst>
          </p:cNvPr>
          <p:cNvSpPr>
            <a:spLocks noGrp="1"/>
          </p:cNvSpPr>
          <p:nvPr>
            <p:ph type="title"/>
          </p:nvPr>
        </p:nvSpPr>
        <p:spPr/>
        <p:txBody>
          <a:bodyPr/>
          <a:lstStyle/>
          <a:p>
            <a:pPr algn="ctr"/>
            <a:r>
              <a:rPr lang="en-US" dirty="0"/>
              <a:t>Safety Monitoring (Examples)</a:t>
            </a:r>
          </a:p>
        </p:txBody>
      </p:sp>
      <p:sp>
        <p:nvSpPr>
          <p:cNvPr id="9" name="Text Placeholder 8">
            <a:extLst>
              <a:ext uri="{FF2B5EF4-FFF2-40B4-BE49-F238E27FC236}">
                <a16:creationId xmlns:a16="http://schemas.microsoft.com/office/drawing/2014/main" id="{B9ABD9A5-8960-4A7B-8C1D-4DECC70E8B32}"/>
              </a:ext>
            </a:extLst>
          </p:cNvPr>
          <p:cNvSpPr>
            <a:spLocks noGrp="1"/>
          </p:cNvSpPr>
          <p:nvPr>
            <p:ph type="body" idx="2"/>
          </p:nvPr>
        </p:nvSpPr>
        <p:spPr/>
        <p:txBody>
          <a:bodyPr/>
          <a:lstStyle/>
          <a:p>
            <a:pPr marL="114300" indent="0">
              <a:buNone/>
            </a:pPr>
            <a:r>
              <a:rPr lang="en-US" dirty="0"/>
              <a:t>When Harry Potter is exhibiting dangerous behavior, he has demonstrated the ability to de-escalate more quickly when there is a male presence in the room. The school-based IEP team and school-based crisis response team will include male team members who will prioritize responding to Harry Potter when he is engaging in dangerous behavior. </a:t>
            </a:r>
          </a:p>
        </p:txBody>
      </p:sp>
      <p:sp>
        <p:nvSpPr>
          <p:cNvPr id="11" name="Text Placeholder 10">
            <a:extLst>
              <a:ext uri="{FF2B5EF4-FFF2-40B4-BE49-F238E27FC236}">
                <a16:creationId xmlns:a16="http://schemas.microsoft.com/office/drawing/2014/main" id="{1AB41941-4803-4288-809B-18CB958CD649}"/>
              </a:ext>
            </a:extLst>
          </p:cNvPr>
          <p:cNvSpPr>
            <a:spLocks noGrp="1"/>
          </p:cNvSpPr>
          <p:nvPr>
            <p:ph type="body" idx="4"/>
          </p:nvPr>
        </p:nvSpPr>
        <p:spPr/>
        <p:txBody>
          <a:bodyPr>
            <a:normAutofit lnSpcReduction="10000"/>
          </a:bodyPr>
          <a:lstStyle/>
          <a:p>
            <a:pPr marL="114300" indent="0">
              <a:buNone/>
            </a:pPr>
            <a:r>
              <a:rPr lang="en-US" dirty="0"/>
              <a:t>When Punky Brewster engages in elopement during which she leaves the school grounds during the school day, two staff members from the crisis response team will follow Punky Brewster and maintain communication with the school team via Walkie Talkie and/or cell phone communication, providing an update every minute until either a) Punky Brewster has returned back to the school campus or b) an administrator makes the decision to call for additional support.</a:t>
            </a:r>
          </a:p>
        </p:txBody>
      </p:sp>
    </p:spTree>
    <p:extLst>
      <p:ext uri="{BB962C8B-B14F-4D97-AF65-F5344CB8AC3E}">
        <p14:creationId xmlns:p14="http://schemas.microsoft.com/office/powerpoint/2010/main" val="114110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EBA169F-6553-47DC-AA3A-14ECD685A8AB}"/>
              </a:ext>
            </a:extLst>
          </p:cNvPr>
          <p:cNvSpPr>
            <a:spLocks noGrp="1"/>
          </p:cNvSpPr>
          <p:nvPr>
            <p:ph type="title"/>
          </p:nvPr>
        </p:nvSpPr>
        <p:spPr/>
        <p:txBody>
          <a:bodyPr/>
          <a:lstStyle/>
          <a:p>
            <a:pPr algn="ctr"/>
            <a:r>
              <a:rPr lang="en-US" dirty="0"/>
              <a:t>Staff Supports</a:t>
            </a:r>
          </a:p>
        </p:txBody>
      </p:sp>
      <p:sp>
        <p:nvSpPr>
          <p:cNvPr id="8" name="Text Placeholder 7">
            <a:extLst>
              <a:ext uri="{FF2B5EF4-FFF2-40B4-BE49-F238E27FC236}">
                <a16:creationId xmlns:a16="http://schemas.microsoft.com/office/drawing/2014/main" id="{3480A7AF-AE60-4FC4-96B7-EEB103B7B148}"/>
              </a:ext>
            </a:extLst>
          </p:cNvPr>
          <p:cNvSpPr>
            <a:spLocks noGrp="1"/>
          </p:cNvSpPr>
          <p:nvPr>
            <p:ph type="body" idx="1"/>
          </p:nvPr>
        </p:nvSpPr>
        <p:spPr/>
        <p:txBody>
          <a:bodyPr/>
          <a:lstStyle/>
          <a:p>
            <a:pPr lvl="1"/>
            <a:r>
              <a:rPr lang="en-US" sz="2200" dirty="0"/>
              <a:t>Safety supports</a:t>
            </a:r>
          </a:p>
          <a:p>
            <a:pPr lvl="2"/>
            <a:r>
              <a:rPr lang="en-US" sz="2200" dirty="0"/>
              <a:t>Who will respond to the learner?</a:t>
            </a:r>
          </a:p>
          <a:p>
            <a:pPr lvl="2"/>
            <a:r>
              <a:rPr lang="en-US" sz="2200" dirty="0"/>
              <a:t>What happens if that person/those people are absent?</a:t>
            </a:r>
          </a:p>
          <a:p>
            <a:pPr lvl="1"/>
            <a:r>
              <a:rPr lang="en-US" sz="2200" dirty="0"/>
              <a:t>Post-crisis supports</a:t>
            </a:r>
          </a:p>
          <a:p>
            <a:pPr lvl="2"/>
            <a:r>
              <a:rPr lang="en-US" sz="2200" dirty="0"/>
              <a:t>Are we reinforcing problem behavior?</a:t>
            </a:r>
          </a:p>
          <a:p>
            <a:pPr lvl="2"/>
            <a:r>
              <a:rPr lang="en-US" sz="2200" dirty="0"/>
              <a:t>Restorative practices</a:t>
            </a:r>
          </a:p>
          <a:p>
            <a:pPr lvl="1"/>
            <a:r>
              <a:rPr lang="en-US" sz="2200" dirty="0"/>
              <a:t>Team-level supports</a:t>
            </a:r>
          </a:p>
          <a:p>
            <a:pPr lvl="2"/>
            <a:r>
              <a:rPr lang="en-US" sz="2200" dirty="0"/>
              <a:t>Does the BIP need to be amended?</a:t>
            </a:r>
          </a:p>
          <a:p>
            <a:pPr lvl="2"/>
            <a:r>
              <a:rPr lang="en-US" sz="2200" dirty="0"/>
              <a:t>Is the BIP being implemented with fidelity?</a:t>
            </a:r>
          </a:p>
          <a:p>
            <a:pPr lvl="2"/>
            <a:r>
              <a:rPr lang="en-US" sz="2200" dirty="0"/>
              <a:t>Are all team members current on Crisis Prevention Intervention training?</a:t>
            </a:r>
          </a:p>
          <a:p>
            <a:pPr lvl="2"/>
            <a:r>
              <a:rPr lang="en-US" sz="2200" dirty="0"/>
              <a:t>Is additional training and practice in CPI required?</a:t>
            </a:r>
          </a:p>
          <a:p>
            <a:pPr marL="571500" lvl="1" indent="0">
              <a:buNone/>
            </a:pPr>
            <a:endParaRPr lang="en-US" dirty="0"/>
          </a:p>
        </p:txBody>
      </p:sp>
    </p:spTree>
    <p:extLst>
      <p:ext uri="{BB962C8B-B14F-4D97-AF65-F5344CB8AC3E}">
        <p14:creationId xmlns:p14="http://schemas.microsoft.com/office/powerpoint/2010/main" val="4035290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42305-DE58-4BB1-94FD-93DFE0FA5E8D}"/>
              </a:ext>
            </a:extLst>
          </p:cNvPr>
          <p:cNvSpPr>
            <a:spLocks noGrp="1"/>
          </p:cNvSpPr>
          <p:nvPr>
            <p:ph type="title"/>
          </p:nvPr>
        </p:nvSpPr>
        <p:spPr/>
        <p:txBody>
          <a:bodyPr/>
          <a:lstStyle/>
          <a:p>
            <a:pPr algn="ctr"/>
            <a:r>
              <a:rPr lang="en-US" dirty="0"/>
              <a:t>Considerations for Writing a Safety Plan</a:t>
            </a:r>
          </a:p>
        </p:txBody>
      </p:sp>
      <p:sp>
        <p:nvSpPr>
          <p:cNvPr id="3" name="Text Placeholder 2">
            <a:extLst>
              <a:ext uri="{FF2B5EF4-FFF2-40B4-BE49-F238E27FC236}">
                <a16:creationId xmlns:a16="http://schemas.microsoft.com/office/drawing/2014/main" id="{2CC3BB00-1356-4294-8D77-AA6BE806B745}"/>
              </a:ext>
            </a:extLst>
          </p:cNvPr>
          <p:cNvSpPr>
            <a:spLocks noGrp="1"/>
          </p:cNvSpPr>
          <p:nvPr>
            <p:ph type="body" idx="1"/>
          </p:nvPr>
        </p:nvSpPr>
        <p:spPr/>
        <p:txBody>
          <a:bodyPr/>
          <a:lstStyle/>
          <a:p>
            <a:pPr fontAlgn="base"/>
            <a:r>
              <a:rPr lang="en-US" sz="2200" dirty="0"/>
              <a:t>Individual history and need</a:t>
            </a:r>
          </a:p>
          <a:p>
            <a:pPr fontAlgn="base"/>
            <a:r>
              <a:rPr lang="en-US" sz="2200" dirty="0"/>
              <a:t>Environment and access considerations</a:t>
            </a:r>
          </a:p>
          <a:p>
            <a:pPr fontAlgn="base"/>
            <a:r>
              <a:rPr lang="en-US" sz="2200" dirty="0"/>
              <a:t>Communication and collaboration</a:t>
            </a:r>
          </a:p>
          <a:p>
            <a:pPr fontAlgn="base"/>
            <a:r>
              <a:rPr lang="en-US" sz="2200" dirty="0"/>
              <a:t>Review and adjustment</a:t>
            </a:r>
          </a:p>
          <a:p>
            <a:pPr marL="114300" indent="0">
              <a:buNone/>
            </a:pPr>
            <a:endParaRPr lang="en-US" dirty="0"/>
          </a:p>
        </p:txBody>
      </p:sp>
    </p:spTree>
    <p:extLst>
      <p:ext uri="{BB962C8B-B14F-4D97-AF65-F5344CB8AC3E}">
        <p14:creationId xmlns:p14="http://schemas.microsoft.com/office/powerpoint/2010/main" val="1244612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29CDB-1ADF-42B9-9B56-882DFB360492}"/>
              </a:ext>
            </a:extLst>
          </p:cNvPr>
          <p:cNvSpPr>
            <a:spLocks noGrp="1"/>
          </p:cNvSpPr>
          <p:nvPr>
            <p:ph type="title"/>
          </p:nvPr>
        </p:nvSpPr>
        <p:spPr/>
        <p:txBody>
          <a:bodyPr/>
          <a:lstStyle/>
          <a:p>
            <a:pPr algn="ctr"/>
            <a:r>
              <a:rPr lang="en-US" dirty="0"/>
              <a:t>Practice Writing a Safety Plan</a:t>
            </a:r>
          </a:p>
        </p:txBody>
      </p:sp>
      <p:sp>
        <p:nvSpPr>
          <p:cNvPr id="3" name="Text Placeholder 2">
            <a:extLst>
              <a:ext uri="{FF2B5EF4-FFF2-40B4-BE49-F238E27FC236}">
                <a16:creationId xmlns:a16="http://schemas.microsoft.com/office/drawing/2014/main" id="{F7565362-9438-4FFF-A2D6-FCE13E2BC186}"/>
              </a:ext>
            </a:extLst>
          </p:cNvPr>
          <p:cNvSpPr>
            <a:spLocks noGrp="1"/>
          </p:cNvSpPr>
          <p:nvPr>
            <p:ph type="body" idx="1"/>
          </p:nvPr>
        </p:nvSpPr>
        <p:spPr/>
        <p:txBody>
          <a:bodyPr/>
          <a:lstStyle/>
          <a:p>
            <a:pPr fontAlgn="base"/>
            <a:r>
              <a:rPr lang="en-US" sz="2200" dirty="0"/>
              <a:t>Small group</a:t>
            </a:r>
          </a:p>
          <a:p>
            <a:pPr lvl="1" fontAlgn="base"/>
            <a:r>
              <a:rPr lang="en-US" sz="2200" dirty="0"/>
              <a:t>Recorder: Documents information during the brainstorming session</a:t>
            </a:r>
          </a:p>
          <a:p>
            <a:pPr lvl="1" fontAlgn="base"/>
            <a:r>
              <a:rPr lang="en-US" sz="2200" dirty="0"/>
              <a:t>Time Checker: Keeps the team on track with topic and time</a:t>
            </a:r>
          </a:p>
          <a:p>
            <a:pPr lvl="1" fontAlgn="base"/>
            <a:r>
              <a:rPr lang="en-US" sz="2200" dirty="0"/>
              <a:t>Reporter: Reports the sample reintegration plan back to the group</a:t>
            </a:r>
          </a:p>
          <a:p>
            <a:pPr fontAlgn="base"/>
            <a:r>
              <a:rPr lang="en-US" sz="2200" dirty="0"/>
              <a:t>Use the link provided and write a safety plan for one of the sample learners</a:t>
            </a:r>
          </a:p>
          <a:p>
            <a:pPr fontAlgn="base"/>
            <a:r>
              <a:rPr lang="en-US" sz="2200" dirty="0"/>
              <a:t>We will come back together in 15 minutes and will ask your Reporter to share out</a:t>
            </a:r>
          </a:p>
          <a:p>
            <a:pPr marL="114300" indent="0" fontAlgn="base">
              <a:buNone/>
            </a:pPr>
            <a:endParaRPr lang="en-US" sz="2200" dirty="0"/>
          </a:p>
        </p:txBody>
      </p:sp>
    </p:spTree>
    <p:extLst>
      <p:ext uri="{BB962C8B-B14F-4D97-AF65-F5344CB8AC3E}">
        <p14:creationId xmlns:p14="http://schemas.microsoft.com/office/powerpoint/2010/main" val="24378936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2E8C17A-19D3-4A2C-89D6-4C364C09281F}"/>
              </a:ext>
            </a:extLst>
          </p:cNvPr>
          <p:cNvSpPr>
            <a:spLocks noGrp="1"/>
          </p:cNvSpPr>
          <p:nvPr>
            <p:ph type="title"/>
          </p:nvPr>
        </p:nvSpPr>
        <p:spPr/>
        <p:txBody>
          <a:bodyPr/>
          <a:lstStyle/>
          <a:p>
            <a:pPr algn="ctr"/>
            <a:r>
              <a:rPr lang="en-US" dirty="0"/>
              <a:t>Safety Plan Share Out</a:t>
            </a:r>
          </a:p>
        </p:txBody>
      </p:sp>
      <p:pic>
        <p:nvPicPr>
          <p:cNvPr id="3078" name="Picture 6" hidden="1">
            <a:extLst>
              <a:ext uri="{FF2B5EF4-FFF2-40B4-BE49-F238E27FC236}">
                <a16:creationId xmlns:a16="http://schemas.microsoft.com/office/drawing/2014/main" id="{2444ECE5-D2E1-440E-BB1C-3575B512049B}"/>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87127" y="2493301"/>
            <a:ext cx="2417745" cy="241774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extLst>
              <a:ext uri="{FF2B5EF4-FFF2-40B4-BE49-F238E27FC236}">
                <a16:creationId xmlns:a16="http://schemas.microsoft.com/office/drawing/2014/main" id="{2203F3F6-F60D-4125-8A7D-EB1C61CB9F5A}"/>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91125" y="2524125"/>
            <a:ext cx="1809750" cy="1809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2779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4E3AE31-5F09-48DB-9BFB-E27055069770}"/>
              </a:ext>
            </a:extLst>
          </p:cNvPr>
          <p:cNvSpPr>
            <a:spLocks noGrp="1"/>
          </p:cNvSpPr>
          <p:nvPr>
            <p:ph type="title"/>
          </p:nvPr>
        </p:nvSpPr>
        <p:spPr/>
        <p:txBody>
          <a:bodyPr/>
          <a:lstStyle/>
          <a:p>
            <a:pPr algn="ctr"/>
            <a:r>
              <a:rPr lang="en-US" dirty="0"/>
              <a:t>Reintegration Plans</a:t>
            </a:r>
          </a:p>
        </p:txBody>
      </p:sp>
    </p:spTree>
    <p:extLst>
      <p:ext uri="{BB962C8B-B14F-4D97-AF65-F5344CB8AC3E}">
        <p14:creationId xmlns:p14="http://schemas.microsoft.com/office/powerpoint/2010/main" val="3686032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3"/>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3300"/>
              <a:buFont typeface="Arial"/>
              <a:buNone/>
            </a:pPr>
            <a:r>
              <a:rPr lang="en-US"/>
              <a:t>Agenda</a:t>
            </a:r>
            <a:endParaRPr/>
          </a:p>
        </p:txBody>
      </p:sp>
      <p:sp>
        <p:nvSpPr>
          <p:cNvPr id="42" name="Google Shape;42;p3"/>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p>
            <a:pPr fontAlgn="base"/>
            <a:r>
              <a:rPr lang="en-US" dirty="0"/>
              <a:t>Safety Plans</a:t>
            </a:r>
          </a:p>
          <a:p>
            <a:pPr fontAlgn="base"/>
            <a:r>
              <a:rPr lang="en-US" dirty="0"/>
              <a:t>Reintegration Plans</a:t>
            </a:r>
          </a:p>
          <a:p>
            <a:pPr fontAlgn="base"/>
            <a:r>
              <a:rPr lang="en-US" dirty="0"/>
              <a:t>Application and Practice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C57D9E7-F290-474D-95AE-0FD8B37A3136}"/>
              </a:ext>
            </a:extLst>
          </p:cNvPr>
          <p:cNvSpPr>
            <a:spLocks noGrp="1"/>
          </p:cNvSpPr>
          <p:nvPr>
            <p:ph type="title"/>
          </p:nvPr>
        </p:nvSpPr>
        <p:spPr/>
        <p:txBody>
          <a:bodyPr/>
          <a:lstStyle/>
          <a:p>
            <a:pPr algn="ctr"/>
            <a:r>
              <a:rPr lang="en-US" dirty="0"/>
              <a:t>What is a Reintegration Plan?</a:t>
            </a:r>
          </a:p>
        </p:txBody>
      </p:sp>
      <p:sp>
        <p:nvSpPr>
          <p:cNvPr id="5" name="Text Placeholder 4">
            <a:extLst>
              <a:ext uri="{FF2B5EF4-FFF2-40B4-BE49-F238E27FC236}">
                <a16:creationId xmlns:a16="http://schemas.microsoft.com/office/drawing/2014/main" id="{70393F9D-2426-4814-BEFF-E0797EC27EA4}"/>
              </a:ext>
            </a:extLst>
          </p:cNvPr>
          <p:cNvSpPr>
            <a:spLocks noGrp="1"/>
          </p:cNvSpPr>
          <p:nvPr>
            <p:ph type="body" idx="1"/>
          </p:nvPr>
        </p:nvSpPr>
        <p:spPr/>
        <p:txBody>
          <a:bodyPr/>
          <a:lstStyle/>
          <a:p>
            <a:pPr marL="114300" indent="0">
              <a:buNone/>
            </a:pPr>
            <a:r>
              <a:rPr lang="en-US" sz="2200" dirty="0"/>
              <a:t>A reintegration plan is a </a:t>
            </a:r>
            <a:r>
              <a:rPr lang="en-US" sz="2200" i="1" dirty="0"/>
              <a:t>structured document</a:t>
            </a:r>
            <a:r>
              <a:rPr lang="en-US" sz="2200" dirty="0"/>
              <a:t> designed to support a learner’s successful transition back to the general education environment after a period of absence or removal</a:t>
            </a:r>
          </a:p>
          <a:p>
            <a:pPr marL="114300" indent="0">
              <a:buNone/>
            </a:pPr>
            <a:endParaRPr lang="en-US" dirty="0"/>
          </a:p>
        </p:txBody>
      </p:sp>
    </p:spTree>
    <p:extLst>
      <p:ext uri="{BB962C8B-B14F-4D97-AF65-F5344CB8AC3E}">
        <p14:creationId xmlns:p14="http://schemas.microsoft.com/office/powerpoint/2010/main" val="2379690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475B3-B2F6-48ED-96D9-73732E5A2A1E}"/>
              </a:ext>
            </a:extLst>
          </p:cNvPr>
          <p:cNvSpPr>
            <a:spLocks noGrp="1"/>
          </p:cNvSpPr>
          <p:nvPr>
            <p:ph type="title"/>
          </p:nvPr>
        </p:nvSpPr>
        <p:spPr/>
        <p:txBody>
          <a:bodyPr>
            <a:normAutofit fontScale="90000"/>
          </a:bodyPr>
          <a:lstStyle/>
          <a:p>
            <a:pPr algn="ctr"/>
            <a:r>
              <a:rPr lang="en-US" dirty="0"/>
              <a:t>When Would a Team Need to Create a Reintegration Plan?</a:t>
            </a:r>
          </a:p>
        </p:txBody>
      </p:sp>
      <p:sp>
        <p:nvSpPr>
          <p:cNvPr id="3" name="Text Placeholder 2">
            <a:extLst>
              <a:ext uri="{FF2B5EF4-FFF2-40B4-BE49-F238E27FC236}">
                <a16:creationId xmlns:a16="http://schemas.microsoft.com/office/drawing/2014/main" id="{DB19037E-B285-4D95-818C-46F83854B1EB}"/>
              </a:ext>
            </a:extLst>
          </p:cNvPr>
          <p:cNvSpPr>
            <a:spLocks noGrp="1"/>
          </p:cNvSpPr>
          <p:nvPr>
            <p:ph type="body" idx="1"/>
          </p:nvPr>
        </p:nvSpPr>
        <p:spPr/>
        <p:txBody>
          <a:bodyPr/>
          <a:lstStyle/>
          <a:p>
            <a:pPr fontAlgn="base"/>
            <a:r>
              <a:rPr lang="en-US" sz="2200" dirty="0"/>
              <a:t>After Extended Removals</a:t>
            </a:r>
          </a:p>
          <a:p>
            <a:pPr fontAlgn="base"/>
            <a:r>
              <a:rPr lang="en-US" sz="2200" dirty="0"/>
              <a:t>Behavior Affects Access</a:t>
            </a:r>
          </a:p>
          <a:p>
            <a:pPr fontAlgn="base"/>
            <a:r>
              <a:rPr lang="en-US" sz="2200" dirty="0"/>
              <a:t>To Prevent Regression</a:t>
            </a:r>
          </a:p>
          <a:p>
            <a:pPr marL="114300" indent="0">
              <a:buNone/>
            </a:pPr>
            <a:endParaRPr lang="en-US" dirty="0"/>
          </a:p>
        </p:txBody>
      </p:sp>
    </p:spTree>
    <p:extLst>
      <p:ext uri="{BB962C8B-B14F-4D97-AF65-F5344CB8AC3E}">
        <p14:creationId xmlns:p14="http://schemas.microsoft.com/office/powerpoint/2010/main" val="3167327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D6F65-47DD-49CC-AF12-5D99512936F1}"/>
              </a:ext>
            </a:extLst>
          </p:cNvPr>
          <p:cNvSpPr>
            <a:spLocks noGrp="1"/>
          </p:cNvSpPr>
          <p:nvPr>
            <p:ph type="title"/>
          </p:nvPr>
        </p:nvSpPr>
        <p:spPr/>
        <p:txBody>
          <a:bodyPr>
            <a:normAutofit/>
          </a:bodyPr>
          <a:lstStyle/>
          <a:p>
            <a:pPr algn="ctr"/>
            <a:r>
              <a:rPr lang="en-US" b="0" dirty="0"/>
              <a:t>Reintegration Plans in ACHIEVE</a:t>
            </a:r>
            <a:endParaRPr lang="en-US" dirty="0"/>
          </a:p>
        </p:txBody>
      </p:sp>
      <p:pic>
        <p:nvPicPr>
          <p:cNvPr id="4100" name="Picture 4" descr="This is a screenshot of the Reintegration Plan section in ACHIEVE. These sections include: What the lagging skills are that are contributing to the behavior of concern, the steps for reintegration and what data may be used to move from step to step, and how frequently the team will review data to make decisions." hidden="1">
            <a:extLst>
              <a:ext uri="{FF2B5EF4-FFF2-40B4-BE49-F238E27FC236}">
                <a16:creationId xmlns:a16="http://schemas.microsoft.com/office/drawing/2014/main" id="{FBA56B3F-A6B2-438D-BB14-C79713C9C4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785938"/>
            <a:ext cx="12192000" cy="3284537"/>
          </a:xfrm>
          <a:prstGeom prst="rect">
            <a:avLst/>
          </a:prstGeom>
          <a:noFill/>
          <a:extLst>
            <a:ext uri="{909E8E84-426E-40DD-AFC4-6F175D3DCCD1}">
              <a14:hiddenFill xmlns:a14="http://schemas.microsoft.com/office/drawing/2010/main">
                <a:solidFill>
                  <a:srgbClr val="FFFFFF"/>
                </a:solidFill>
              </a14:hiddenFill>
            </a:ext>
          </a:extLst>
        </p:spPr>
      </p:pic>
      <p:pic>
        <p:nvPicPr>
          <p:cNvPr id="4106" name="Picture 10" descr="This is a screenshot of Reintegration Plans in ACHIEVE">
            <a:extLst>
              <a:ext uri="{FF2B5EF4-FFF2-40B4-BE49-F238E27FC236}">
                <a16:creationId xmlns:a16="http://schemas.microsoft.com/office/drawing/2014/main" id="{A905851D-343C-4126-8316-48B02B30CA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938338"/>
            <a:ext cx="12192000" cy="3284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66454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DBF8ACF-76CE-42C4-AFF9-F00A848759D8}"/>
              </a:ext>
            </a:extLst>
          </p:cNvPr>
          <p:cNvSpPr>
            <a:spLocks noGrp="1"/>
          </p:cNvSpPr>
          <p:nvPr>
            <p:ph type="title"/>
          </p:nvPr>
        </p:nvSpPr>
        <p:spPr/>
        <p:txBody>
          <a:bodyPr/>
          <a:lstStyle/>
          <a:p>
            <a:pPr algn="ctr"/>
            <a:r>
              <a:rPr lang="en-US" dirty="0"/>
              <a:t>What Should Be Included In A Reintegration Plan?</a:t>
            </a:r>
          </a:p>
        </p:txBody>
      </p:sp>
      <p:sp>
        <p:nvSpPr>
          <p:cNvPr id="6" name="Text Placeholder 5">
            <a:extLst>
              <a:ext uri="{FF2B5EF4-FFF2-40B4-BE49-F238E27FC236}">
                <a16:creationId xmlns:a16="http://schemas.microsoft.com/office/drawing/2014/main" id="{DE260CA9-6005-4348-A395-DE05E463C165}"/>
              </a:ext>
            </a:extLst>
          </p:cNvPr>
          <p:cNvSpPr>
            <a:spLocks noGrp="1"/>
          </p:cNvSpPr>
          <p:nvPr>
            <p:ph type="body" idx="1"/>
          </p:nvPr>
        </p:nvSpPr>
        <p:spPr/>
        <p:txBody>
          <a:bodyPr/>
          <a:lstStyle/>
          <a:p>
            <a:pPr fontAlgn="base">
              <a:buFont typeface="Wingdings" panose="05000000000000000000" pitchFamily="2" charset="2"/>
              <a:buChar char="q"/>
            </a:pPr>
            <a:r>
              <a:rPr lang="en-US" sz="2200" dirty="0"/>
              <a:t>Observable, measurable behaviors</a:t>
            </a:r>
          </a:p>
          <a:p>
            <a:pPr fontAlgn="base">
              <a:buFont typeface="Wingdings" panose="05000000000000000000" pitchFamily="2" charset="2"/>
              <a:buChar char="q"/>
            </a:pPr>
            <a:r>
              <a:rPr lang="en-US" sz="2200" dirty="0"/>
              <a:t>Lagging skills</a:t>
            </a:r>
          </a:p>
          <a:p>
            <a:pPr fontAlgn="base">
              <a:buFont typeface="Wingdings" panose="05000000000000000000" pitchFamily="2" charset="2"/>
              <a:buChar char="q"/>
            </a:pPr>
            <a:r>
              <a:rPr lang="en-US" sz="2200" dirty="0"/>
              <a:t>Steps for reintegration</a:t>
            </a:r>
          </a:p>
          <a:p>
            <a:pPr fontAlgn="base">
              <a:buFont typeface="Wingdings" panose="05000000000000000000" pitchFamily="2" charset="2"/>
              <a:buChar char="q"/>
            </a:pPr>
            <a:r>
              <a:rPr lang="en-US" sz="2200" dirty="0"/>
              <a:t>Data to consider</a:t>
            </a:r>
          </a:p>
          <a:p>
            <a:pPr fontAlgn="base">
              <a:buFont typeface="Wingdings" panose="05000000000000000000" pitchFamily="2" charset="2"/>
              <a:buChar char="q"/>
            </a:pPr>
            <a:r>
              <a:rPr lang="en-US" sz="2200" dirty="0"/>
              <a:t>Frequency of data review</a:t>
            </a:r>
          </a:p>
          <a:p>
            <a:pPr marL="114300" indent="0">
              <a:buNone/>
            </a:pPr>
            <a:endParaRPr lang="en-US" dirty="0"/>
          </a:p>
        </p:txBody>
      </p:sp>
    </p:spTree>
    <p:extLst>
      <p:ext uri="{BB962C8B-B14F-4D97-AF65-F5344CB8AC3E}">
        <p14:creationId xmlns:p14="http://schemas.microsoft.com/office/powerpoint/2010/main" val="7811389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13F5F-212E-449D-80F0-D115FA1519E5}"/>
              </a:ext>
            </a:extLst>
          </p:cNvPr>
          <p:cNvSpPr>
            <a:spLocks noGrp="1"/>
          </p:cNvSpPr>
          <p:nvPr>
            <p:ph type="title"/>
          </p:nvPr>
        </p:nvSpPr>
        <p:spPr/>
        <p:txBody>
          <a:bodyPr/>
          <a:lstStyle/>
          <a:p>
            <a:pPr algn="ctr"/>
            <a:r>
              <a:rPr lang="en-US" dirty="0"/>
              <a:t>Considerations for Writing a Reintegration Plan</a:t>
            </a:r>
          </a:p>
        </p:txBody>
      </p:sp>
      <p:sp>
        <p:nvSpPr>
          <p:cNvPr id="3" name="Text Placeholder 2">
            <a:extLst>
              <a:ext uri="{FF2B5EF4-FFF2-40B4-BE49-F238E27FC236}">
                <a16:creationId xmlns:a16="http://schemas.microsoft.com/office/drawing/2014/main" id="{F92457C1-522B-4A1E-BBAF-1E34689B63FC}"/>
              </a:ext>
            </a:extLst>
          </p:cNvPr>
          <p:cNvSpPr>
            <a:spLocks noGrp="1"/>
          </p:cNvSpPr>
          <p:nvPr>
            <p:ph type="body" idx="1"/>
          </p:nvPr>
        </p:nvSpPr>
        <p:spPr/>
        <p:txBody>
          <a:bodyPr/>
          <a:lstStyle/>
          <a:p>
            <a:pPr fontAlgn="base"/>
            <a:r>
              <a:rPr lang="en-US" sz="2200" dirty="0"/>
              <a:t>Incorporate student’s strengths, interests, and preferences</a:t>
            </a:r>
          </a:p>
          <a:p>
            <a:pPr fontAlgn="base"/>
            <a:r>
              <a:rPr lang="en-US" sz="2200" dirty="0"/>
              <a:t>Collaborate with family and educational staff</a:t>
            </a:r>
          </a:p>
          <a:p>
            <a:pPr fontAlgn="base"/>
            <a:r>
              <a:rPr lang="en-US" sz="2200" dirty="0"/>
              <a:t>Pair with a peer mentor</a:t>
            </a:r>
          </a:p>
          <a:p>
            <a:pPr fontAlgn="base"/>
            <a:r>
              <a:rPr lang="en-US" sz="2200" dirty="0"/>
              <a:t>Make the General Education setting more reinforcing</a:t>
            </a:r>
          </a:p>
          <a:p>
            <a:pPr marL="114300" indent="0">
              <a:buNone/>
            </a:pPr>
            <a:endParaRPr lang="en-US" dirty="0"/>
          </a:p>
        </p:txBody>
      </p:sp>
    </p:spTree>
    <p:extLst>
      <p:ext uri="{BB962C8B-B14F-4D97-AF65-F5344CB8AC3E}">
        <p14:creationId xmlns:p14="http://schemas.microsoft.com/office/powerpoint/2010/main" val="11303143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3F476-0B56-4D5A-80FF-60D13413C866}"/>
              </a:ext>
            </a:extLst>
          </p:cNvPr>
          <p:cNvSpPr>
            <a:spLocks noGrp="1"/>
          </p:cNvSpPr>
          <p:nvPr>
            <p:ph type="title"/>
          </p:nvPr>
        </p:nvSpPr>
        <p:spPr/>
        <p:txBody>
          <a:bodyPr/>
          <a:lstStyle/>
          <a:p>
            <a:pPr algn="ctr"/>
            <a:r>
              <a:rPr lang="en-US" dirty="0"/>
              <a:t>A Major Consideration for Writing a Reintegration Plan</a:t>
            </a:r>
          </a:p>
        </p:txBody>
      </p:sp>
      <p:sp>
        <p:nvSpPr>
          <p:cNvPr id="3" name="Text Placeholder 2">
            <a:extLst>
              <a:ext uri="{FF2B5EF4-FFF2-40B4-BE49-F238E27FC236}">
                <a16:creationId xmlns:a16="http://schemas.microsoft.com/office/drawing/2014/main" id="{0DD2201F-A3EA-4313-B422-494A6E5B73AD}"/>
              </a:ext>
            </a:extLst>
          </p:cNvPr>
          <p:cNvSpPr>
            <a:spLocks noGrp="1"/>
          </p:cNvSpPr>
          <p:nvPr>
            <p:ph type="body" idx="1"/>
          </p:nvPr>
        </p:nvSpPr>
        <p:spPr/>
        <p:txBody>
          <a:bodyPr>
            <a:normAutofit lnSpcReduction="10000"/>
          </a:bodyPr>
          <a:lstStyle/>
          <a:p>
            <a:pPr marL="114300" indent="0">
              <a:buNone/>
            </a:pPr>
            <a:endParaRPr lang="en-US" dirty="0"/>
          </a:p>
          <a:p>
            <a:pPr marL="114300" indent="0">
              <a:buNone/>
            </a:pPr>
            <a:r>
              <a:rPr lang="en-US" sz="2200" u="sng" dirty="0"/>
              <a:t>Practices to Avoid:</a:t>
            </a:r>
          </a:p>
          <a:p>
            <a:r>
              <a:rPr lang="en-US" sz="2200" dirty="0"/>
              <a:t>Using progress monitoring data tied to a goal to determine </a:t>
            </a:r>
            <a:r>
              <a:rPr lang="en-US" sz="2200" i="1" dirty="0"/>
              <a:t>when</a:t>
            </a:r>
            <a:r>
              <a:rPr lang="en-US" sz="2200" dirty="0"/>
              <a:t> or </a:t>
            </a:r>
            <a:r>
              <a:rPr lang="en-US" sz="2200" i="1" dirty="0"/>
              <a:t>whether</a:t>
            </a:r>
            <a:r>
              <a:rPr lang="en-US" sz="2200" dirty="0"/>
              <a:t> a learner regains access to instruction, activities, or settings</a:t>
            </a:r>
          </a:p>
          <a:p>
            <a:r>
              <a:rPr lang="en-US" sz="2200" dirty="0"/>
              <a:t>Requiring a reduction in the number or frequency of behavioral incidents before a learner is allowed to increased access to instructional time or peer settings</a:t>
            </a:r>
          </a:p>
          <a:p>
            <a:r>
              <a:rPr lang="en-US" sz="2200" dirty="0"/>
              <a:t>Conditioning reintegration on meeting predetermined data thresholds, such as “three consecutive days with zero incidents”</a:t>
            </a:r>
          </a:p>
          <a:p>
            <a:r>
              <a:rPr lang="en-US" sz="2200" dirty="0"/>
              <a:t>Delaying access to instruction until behavioral data demonstrates “improvement” rather than providing access with appropriate supports</a:t>
            </a:r>
          </a:p>
          <a:p>
            <a:r>
              <a:rPr lang="en-US" sz="2200" dirty="0"/>
              <a:t>Framing access decisions around learner compliance instead of skill acquisition and support needs</a:t>
            </a:r>
          </a:p>
        </p:txBody>
      </p:sp>
      <p:sp>
        <p:nvSpPr>
          <p:cNvPr id="9" name="Text Placeholder 8">
            <a:extLst>
              <a:ext uri="{FF2B5EF4-FFF2-40B4-BE49-F238E27FC236}">
                <a16:creationId xmlns:a16="http://schemas.microsoft.com/office/drawing/2014/main" id="{0A55A6F9-16CE-443E-A762-29F21B2D2A54}"/>
              </a:ext>
            </a:extLst>
          </p:cNvPr>
          <p:cNvSpPr>
            <a:spLocks noGrp="1"/>
          </p:cNvSpPr>
          <p:nvPr>
            <p:ph type="body" idx="4294967295"/>
          </p:nvPr>
        </p:nvSpPr>
        <p:spPr>
          <a:xfrm>
            <a:off x="987288" y="1046163"/>
            <a:ext cx="10515600" cy="722313"/>
          </a:xfrm>
        </p:spPr>
        <p:txBody>
          <a:bodyPr>
            <a:normAutofit/>
          </a:bodyPr>
          <a:lstStyle/>
          <a:p>
            <a:pPr marL="95250" indent="0" algn="ctr">
              <a:buNone/>
            </a:pPr>
            <a:r>
              <a:rPr lang="en-US" sz="3200" dirty="0"/>
              <a:t>Do NOT Require Learners to “Earn” Time Back</a:t>
            </a:r>
            <a:endParaRPr lang="en-US" sz="3200" b="0" dirty="0"/>
          </a:p>
        </p:txBody>
      </p:sp>
    </p:spTree>
    <p:extLst>
      <p:ext uri="{BB962C8B-B14F-4D97-AF65-F5344CB8AC3E}">
        <p14:creationId xmlns:p14="http://schemas.microsoft.com/office/powerpoint/2010/main" val="19116244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C051498-9838-4556-8CFE-EFE38AC5BA36}"/>
              </a:ext>
            </a:extLst>
          </p:cNvPr>
          <p:cNvSpPr>
            <a:spLocks noGrp="1"/>
          </p:cNvSpPr>
          <p:nvPr>
            <p:ph type="title"/>
          </p:nvPr>
        </p:nvSpPr>
        <p:spPr/>
        <p:txBody>
          <a:bodyPr/>
          <a:lstStyle/>
          <a:p>
            <a:pPr algn="ctr"/>
            <a:r>
              <a:rPr lang="en-US" dirty="0"/>
              <a:t>Strategies to Support a Successful Reintegration</a:t>
            </a:r>
          </a:p>
        </p:txBody>
      </p:sp>
      <p:sp>
        <p:nvSpPr>
          <p:cNvPr id="8" name="Text Placeholder 7">
            <a:extLst>
              <a:ext uri="{FF2B5EF4-FFF2-40B4-BE49-F238E27FC236}">
                <a16:creationId xmlns:a16="http://schemas.microsoft.com/office/drawing/2014/main" id="{A4A76D14-E629-4B20-9528-DEA6E693E1D5}"/>
              </a:ext>
            </a:extLst>
          </p:cNvPr>
          <p:cNvSpPr>
            <a:spLocks noGrp="1"/>
          </p:cNvSpPr>
          <p:nvPr>
            <p:ph type="body" idx="1"/>
          </p:nvPr>
        </p:nvSpPr>
        <p:spPr/>
        <p:txBody>
          <a:bodyPr/>
          <a:lstStyle/>
          <a:p>
            <a:pPr marL="571500" indent="-457200" fontAlgn="base">
              <a:buFont typeface="+mj-lt"/>
              <a:buAutoNum type="arabicPeriod"/>
            </a:pPr>
            <a:r>
              <a:rPr lang="en-US" sz="2200" dirty="0"/>
              <a:t>Provide a structured transition</a:t>
            </a:r>
          </a:p>
          <a:p>
            <a:pPr marL="571500" indent="-457200" fontAlgn="base">
              <a:buFont typeface="+mj-lt"/>
              <a:buAutoNum type="arabicPeriod"/>
            </a:pPr>
            <a:r>
              <a:rPr lang="en-US" sz="2200" dirty="0"/>
              <a:t>Focus on social-emotional learning</a:t>
            </a:r>
          </a:p>
          <a:p>
            <a:pPr marL="571500" indent="-457200" fontAlgn="base">
              <a:buFont typeface="+mj-lt"/>
              <a:buAutoNum type="arabicPeriod"/>
            </a:pPr>
            <a:r>
              <a:rPr lang="en-US" sz="2200" dirty="0"/>
              <a:t>Offer continuous support</a:t>
            </a:r>
          </a:p>
          <a:p>
            <a:pPr marL="571500" indent="-457200" fontAlgn="base">
              <a:buFont typeface="+mj-lt"/>
              <a:buAutoNum type="arabicPeriod"/>
            </a:pPr>
            <a:r>
              <a:rPr lang="en-US" sz="2200" dirty="0"/>
              <a:t>Create a welcoming and inclusive environment</a:t>
            </a:r>
          </a:p>
          <a:p>
            <a:pPr marL="571500" indent="-457200" fontAlgn="base">
              <a:buFont typeface="+mj-lt"/>
              <a:buAutoNum type="arabicPeriod"/>
            </a:pPr>
            <a:r>
              <a:rPr lang="en-US" sz="2200" dirty="0"/>
              <a:t>Communicate effectively for reintegration</a:t>
            </a:r>
          </a:p>
          <a:p>
            <a:pPr marL="571500" indent="-457200" fontAlgn="base">
              <a:buFont typeface="+mj-lt"/>
              <a:buAutoNum type="arabicPeriod"/>
            </a:pPr>
            <a:r>
              <a:rPr lang="en-US" sz="2200" dirty="0"/>
              <a:t>Align the rigor</a:t>
            </a:r>
          </a:p>
          <a:p>
            <a:pPr marL="114300" indent="0">
              <a:buNone/>
            </a:pPr>
            <a:endParaRPr lang="en-US" dirty="0"/>
          </a:p>
        </p:txBody>
      </p:sp>
    </p:spTree>
    <p:extLst>
      <p:ext uri="{BB962C8B-B14F-4D97-AF65-F5344CB8AC3E}">
        <p14:creationId xmlns:p14="http://schemas.microsoft.com/office/powerpoint/2010/main" val="35210093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C9E9F8-BCFE-4055-8A05-074BECF95060}"/>
              </a:ext>
            </a:extLst>
          </p:cNvPr>
          <p:cNvSpPr>
            <a:spLocks noGrp="1"/>
          </p:cNvSpPr>
          <p:nvPr>
            <p:ph type="title"/>
          </p:nvPr>
        </p:nvSpPr>
        <p:spPr/>
        <p:txBody>
          <a:bodyPr>
            <a:normAutofit fontScale="90000"/>
          </a:bodyPr>
          <a:lstStyle/>
          <a:p>
            <a:pPr algn="ctr"/>
            <a:r>
              <a:rPr lang="en-US" dirty="0"/>
              <a:t>General Education Classroom Reintegration Plan (Example)</a:t>
            </a:r>
          </a:p>
        </p:txBody>
      </p:sp>
      <p:graphicFrame>
        <p:nvGraphicFramePr>
          <p:cNvPr id="6" name="Table Placeholder 5">
            <a:extLst>
              <a:ext uri="{FF2B5EF4-FFF2-40B4-BE49-F238E27FC236}">
                <a16:creationId xmlns:a16="http://schemas.microsoft.com/office/drawing/2014/main" id="{1E009497-0BBC-4B83-AEB7-C305F7CAD6F0}"/>
              </a:ext>
            </a:extLst>
          </p:cNvPr>
          <p:cNvGraphicFramePr>
            <a:graphicFrameLocks noGrp="1"/>
          </p:cNvGraphicFramePr>
          <p:nvPr>
            <p:ph type="tbl" sz="quarter" idx="10"/>
            <p:extLst>
              <p:ext uri="{D42A27DB-BD31-4B8C-83A1-F6EECF244321}">
                <p14:modId xmlns:p14="http://schemas.microsoft.com/office/powerpoint/2010/main" val="3549142340"/>
              </p:ext>
            </p:extLst>
          </p:nvPr>
        </p:nvGraphicFramePr>
        <p:xfrm>
          <a:off x="400050" y="987423"/>
          <a:ext cx="11372850" cy="5477172"/>
        </p:xfrm>
        <a:graphic>
          <a:graphicData uri="http://schemas.openxmlformats.org/drawingml/2006/table">
            <a:tbl>
              <a:tblPr firstRow="1" bandRow="1">
                <a:tableStyleId>{21022611-36B3-4B7B-90A1-8A8EE6FBB620}</a:tableStyleId>
              </a:tblPr>
              <a:tblGrid>
                <a:gridCol w="2864145">
                  <a:extLst>
                    <a:ext uri="{9D8B030D-6E8A-4147-A177-3AD203B41FA5}">
                      <a16:colId xmlns:a16="http://schemas.microsoft.com/office/drawing/2014/main" val="2575153092"/>
                    </a:ext>
                  </a:extLst>
                </a:gridCol>
                <a:gridCol w="8508705">
                  <a:extLst>
                    <a:ext uri="{9D8B030D-6E8A-4147-A177-3AD203B41FA5}">
                      <a16:colId xmlns:a16="http://schemas.microsoft.com/office/drawing/2014/main" val="2020087147"/>
                    </a:ext>
                  </a:extLst>
                </a:gridCol>
              </a:tblGrid>
              <a:tr h="700020">
                <a:tc>
                  <a:txBody>
                    <a:bodyPr/>
                    <a:lstStyle/>
                    <a:p>
                      <a:pPr rtl="0" fontAlgn="t">
                        <a:spcBef>
                          <a:spcPts val="0"/>
                        </a:spcBef>
                        <a:spcAft>
                          <a:spcPts val="0"/>
                        </a:spcAft>
                      </a:pPr>
                      <a:r>
                        <a:rPr lang="en-US" sz="2400" b="1" i="0" u="none" strike="noStrike" dirty="0">
                          <a:solidFill>
                            <a:srgbClr val="000000"/>
                          </a:solidFill>
                          <a:effectLst/>
                          <a:latin typeface="Arial" panose="020B0604020202020204" pitchFamily="34" charset="0"/>
                        </a:rPr>
                        <a:t>Section</a:t>
                      </a:r>
                      <a:endParaRPr lang="en-US" sz="2400" b="1" dirty="0">
                        <a:effectLst/>
                      </a:endParaRPr>
                    </a:p>
                  </a:txBody>
                  <a:tcPr marL="63500" marR="63500" marT="63500" marB="63500"/>
                </a:tc>
                <a:tc>
                  <a:txBody>
                    <a:bodyPr/>
                    <a:lstStyle/>
                    <a:p>
                      <a:pPr rtl="0" fontAlgn="t">
                        <a:spcBef>
                          <a:spcPts val="0"/>
                        </a:spcBef>
                        <a:spcAft>
                          <a:spcPts val="0"/>
                        </a:spcAft>
                      </a:pPr>
                      <a:r>
                        <a:rPr lang="en-US" sz="2400" b="1" i="0" u="none" strike="noStrike" dirty="0">
                          <a:solidFill>
                            <a:srgbClr val="000000"/>
                          </a:solidFill>
                          <a:effectLst/>
                          <a:latin typeface="Arial" panose="020B0604020202020204" pitchFamily="34" charset="0"/>
                        </a:rPr>
                        <a:t>Detail</a:t>
                      </a:r>
                      <a:endParaRPr lang="en-US" sz="2400" b="1" dirty="0">
                        <a:effectLst/>
                      </a:endParaRPr>
                    </a:p>
                  </a:txBody>
                  <a:tcPr marL="63500" marR="63500" marT="63500" marB="63500"/>
                </a:tc>
                <a:extLst>
                  <a:ext uri="{0D108BD9-81ED-4DB2-BD59-A6C34878D82A}">
                    <a16:rowId xmlns:a16="http://schemas.microsoft.com/office/drawing/2014/main" val="2564869654"/>
                  </a:ext>
                </a:extLst>
              </a:tr>
              <a:tr h="1592384">
                <a:tc>
                  <a:txBody>
                    <a:bodyPr/>
                    <a:lstStyle/>
                    <a:p>
                      <a:pPr rtl="0" fontAlgn="t">
                        <a:spcBef>
                          <a:spcPts val="0"/>
                        </a:spcBef>
                        <a:spcAft>
                          <a:spcPts val="0"/>
                        </a:spcAft>
                      </a:pPr>
                      <a:r>
                        <a:rPr lang="en-US" sz="2200" b="0" i="0" u="none" strike="noStrike" dirty="0">
                          <a:solidFill>
                            <a:srgbClr val="000000"/>
                          </a:solidFill>
                          <a:effectLst/>
                          <a:latin typeface="Arial" panose="020B0604020202020204" pitchFamily="34" charset="0"/>
                        </a:rPr>
                        <a:t>Learner Information</a:t>
                      </a:r>
                      <a:endParaRPr lang="en-US" sz="2200" b="0" dirty="0">
                        <a:effectLst/>
                      </a:endParaRPr>
                    </a:p>
                  </a:txBody>
                  <a:tcPr marL="63500" marR="63500" marT="63500" marB="63500"/>
                </a:tc>
                <a:tc>
                  <a:txBody>
                    <a:bodyPr/>
                    <a:lstStyle/>
                    <a:p>
                      <a:pPr rtl="0" fontAlgn="t">
                        <a:spcBef>
                          <a:spcPts val="0"/>
                        </a:spcBef>
                        <a:spcAft>
                          <a:spcPts val="0"/>
                        </a:spcAft>
                      </a:pPr>
                      <a:r>
                        <a:rPr lang="en-US" sz="2200" b="0" i="0" u="none" strike="noStrike" dirty="0">
                          <a:solidFill>
                            <a:srgbClr val="000000"/>
                          </a:solidFill>
                          <a:effectLst/>
                          <a:latin typeface="Arial" panose="020B0604020202020204" pitchFamily="34" charset="0"/>
                        </a:rPr>
                        <a:t>Student Name: Anita Sample-Learner</a:t>
                      </a:r>
                      <a:endParaRPr lang="en-US" sz="2200" dirty="0">
                        <a:effectLst/>
                      </a:endParaRPr>
                    </a:p>
                    <a:p>
                      <a:pPr rtl="0" fontAlgn="t">
                        <a:spcBef>
                          <a:spcPts val="0"/>
                        </a:spcBef>
                        <a:spcAft>
                          <a:spcPts val="0"/>
                        </a:spcAft>
                      </a:pPr>
                      <a:r>
                        <a:rPr lang="en-US" sz="2200" b="0" i="0" u="none" strike="noStrike" dirty="0">
                          <a:solidFill>
                            <a:srgbClr val="000000"/>
                          </a:solidFill>
                          <a:effectLst/>
                          <a:latin typeface="Arial" panose="020B0604020202020204" pitchFamily="34" charset="0"/>
                        </a:rPr>
                        <a:t>Grade: 6</a:t>
                      </a:r>
                      <a:endParaRPr lang="en-US" sz="2200" dirty="0">
                        <a:effectLst/>
                      </a:endParaRPr>
                    </a:p>
                    <a:p>
                      <a:pPr rtl="0" fontAlgn="t">
                        <a:spcBef>
                          <a:spcPts val="0"/>
                        </a:spcBef>
                        <a:spcAft>
                          <a:spcPts val="0"/>
                        </a:spcAft>
                      </a:pPr>
                      <a:r>
                        <a:rPr lang="en-US" sz="2200" b="0" i="0" u="none" strike="noStrike" dirty="0">
                          <a:solidFill>
                            <a:srgbClr val="000000"/>
                          </a:solidFill>
                          <a:effectLst/>
                          <a:latin typeface="Arial" panose="020B0604020202020204" pitchFamily="34" charset="0"/>
                        </a:rPr>
                        <a:t>Current Setting: General Education Classroom except for breaks in the Special Education Classroom </a:t>
                      </a:r>
                      <a:endParaRPr lang="en-US" sz="2200" dirty="0">
                        <a:effectLst/>
                      </a:endParaRPr>
                    </a:p>
                  </a:txBody>
                  <a:tcPr marL="63500" marR="63500" marT="63500" marB="63500"/>
                </a:tc>
                <a:extLst>
                  <a:ext uri="{0D108BD9-81ED-4DB2-BD59-A6C34878D82A}">
                    <a16:rowId xmlns:a16="http://schemas.microsoft.com/office/drawing/2014/main" val="150669379"/>
                  </a:ext>
                </a:extLst>
              </a:tr>
              <a:tr h="1592384">
                <a:tc>
                  <a:txBody>
                    <a:bodyPr/>
                    <a:lstStyle/>
                    <a:p>
                      <a:pPr rtl="0" fontAlgn="t">
                        <a:spcBef>
                          <a:spcPts val="0"/>
                        </a:spcBef>
                        <a:spcAft>
                          <a:spcPts val="0"/>
                        </a:spcAft>
                      </a:pPr>
                      <a:r>
                        <a:rPr lang="en-US" sz="2200" b="0" i="0" u="none" strike="noStrike" dirty="0">
                          <a:solidFill>
                            <a:srgbClr val="000000"/>
                          </a:solidFill>
                          <a:effectLst/>
                          <a:latin typeface="Arial" panose="020B0604020202020204" pitchFamily="34" charset="0"/>
                        </a:rPr>
                        <a:t>Projected Reintegration Date</a:t>
                      </a:r>
                      <a:endParaRPr lang="en-US" sz="2200" b="0" dirty="0">
                        <a:effectLst/>
                      </a:endParaRPr>
                    </a:p>
                  </a:txBody>
                  <a:tcPr marL="63500" marR="63500" marT="63500" marB="63500"/>
                </a:tc>
                <a:tc>
                  <a:txBody>
                    <a:bodyPr/>
                    <a:lstStyle/>
                    <a:p>
                      <a:pPr rtl="0" fontAlgn="t">
                        <a:spcBef>
                          <a:spcPts val="0"/>
                        </a:spcBef>
                        <a:spcAft>
                          <a:spcPts val="0"/>
                        </a:spcAft>
                      </a:pPr>
                      <a:r>
                        <a:rPr lang="en-US" sz="2200" b="0" i="0" u="none" strike="noStrike" dirty="0">
                          <a:solidFill>
                            <a:srgbClr val="000000"/>
                          </a:solidFill>
                          <a:effectLst/>
                          <a:latin typeface="Arial" panose="020B0604020202020204" pitchFamily="34" charset="0"/>
                        </a:rPr>
                        <a:t>Full Reintegration by April 2026</a:t>
                      </a:r>
                      <a:endParaRPr lang="en-US" sz="2200" dirty="0">
                        <a:effectLst/>
                      </a:endParaRPr>
                    </a:p>
                  </a:txBody>
                  <a:tcPr marL="63500" marR="63500" marT="63500" marB="63500"/>
                </a:tc>
                <a:extLst>
                  <a:ext uri="{0D108BD9-81ED-4DB2-BD59-A6C34878D82A}">
                    <a16:rowId xmlns:a16="http://schemas.microsoft.com/office/drawing/2014/main" val="3786870544"/>
                  </a:ext>
                </a:extLst>
              </a:tr>
              <a:tr h="1592384">
                <a:tc>
                  <a:txBody>
                    <a:bodyPr/>
                    <a:lstStyle/>
                    <a:p>
                      <a:pPr rtl="0" fontAlgn="t">
                        <a:spcBef>
                          <a:spcPts val="0"/>
                        </a:spcBef>
                        <a:spcAft>
                          <a:spcPts val="0"/>
                        </a:spcAft>
                      </a:pPr>
                      <a:r>
                        <a:rPr lang="en-US" sz="2200" b="0" i="0" u="none" strike="noStrike" dirty="0">
                          <a:solidFill>
                            <a:srgbClr val="000000"/>
                          </a:solidFill>
                          <a:effectLst/>
                          <a:latin typeface="Arial" panose="020B0604020202020204" pitchFamily="34" charset="0"/>
                        </a:rPr>
                        <a:t>IEP Team Members</a:t>
                      </a:r>
                      <a:endParaRPr lang="en-US" sz="2200" b="0" dirty="0">
                        <a:effectLst/>
                      </a:endParaRPr>
                    </a:p>
                  </a:txBody>
                  <a:tcPr marL="63500" marR="63500" marT="63500" marB="63500"/>
                </a:tc>
                <a:tc>
                  <a:txBody>
                    <a:bodyPr/>
                    <a:lstStyle/>
                    <a:p>
                      <a:pPr rtl="0" fontAlgn="t">
                        <a:spcBef>
                          <a:spcPts val="0"/>
                        </a:spcBef>
                        <a:spcAft>
                          <a:spcPts val="0"/>
                        </a:spcAft>
                      </a:pPr>
                      <a:r>
                        <a:rPr lang="en-US" sz="2200" b="0" i="0" u="none" strike="noStrike" dirty="0">
                          <a:solidFill>
                            <a:srgbClr val="000000"/>
                          </a:solidFill>
                          <a:effectLst/>
                          <a:latin typeface="Arial" panose="020B0604020202020204" pitchFamily="34" charset="0"/>
                        </a:rPr>
                        <a:t>Mr. Gen Ed Teacher (General Education Teacher), Ms. Special Education Teacher (Special Education Teacher), Mr. S-C (School Counselor), Mrs. Parent (Parent)</a:t>
                      </a:r>
                      <a:endParaRPr lang="en-US" sz="2200" dirty="0">
                        <a:effectLst/>
                      </a:endParaRPr>
                    </a:p>
                  </a:txBody>
                  <a:tcPr marL="63500" marR="63500" marT="63500" marB="63500"/>
                </a:tc>
                <a:extLst>
                  <a:ext uri="{0D108BD9-81ED-4DB2-BD59-A6C34878D82A}">
                    <a16:rowId xmlns:a16="http://schemas.microsoft.com/office/drawing/2014/main" val="2851771209"/>
                  </a:ext>
                </a:extLst>
              </a:tr>
            </a:tbl>
          </a:graphicData>
        </a:graphic>
      </p:graphicFrame>
    </p:spTree>
    <p:extLst>
      <p:ext uri="{BB962C8B-B14F-4D97-AF65-F5344CB8AC3E}">
        <p14:creationId xmlns:p14="http://schemas.microsoft.com/office/powerpoint/2010/main" val="39276477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3732E-CF73-48E9-9B08-FFE6C73FA3E5}"/>
              </a:ext>
            </a:extLst>
          </p:cNvPr>
          <p:cNvSpPr>
            <a:spLocks noGrp="1"/>
          </p:cNvSpPr>
          <p:nvPr>
            <p:ph type="title"/>
          </p:nvPr>
        </p:nvSpPr>
        <p:spPr/>
        <p:txBody>
          <a:bodyPr>
            <a:normAutofit fontScale="90000"/>
          </a:bodyPr>
          <a:lstStyle/>
          <a:p>
            <a:pPr algn="ctr"/>
            <a:r>
              <a:rPr lang="en-US" b="0" dirty="0"/>
              <a:t>General Education Classroom Behavior, Skills, and Data (Example) </a:t>
            </a:r>
            <a:endParaRPr lang="en-US" dirty="0"/>
          </a:p>
        </p:txBody>
      </p:sp>
      <p:graphicFrame>
        <p:nvGraphicFramePr>
          <p:cNvPr id="4" name="Table Placeholder 3">
            <a:extLst>
              <a:ext uri="{FF2B5EF4-FFF2-40B4-BE49-F238E27FC236}">
                <a16:creationId xmlns:a16="http://schemas.microsoft.com/office/drawing/2014/main" id="{A5926556-E8C0-4403-A62D-1A36936C366D}"/>
              </a:ext>
            </a:extLst>
          </p:cNvPr>
          <p:cNvGraphicFramePr>
            <a:graphicFrameLocks noGrp="1"/>
          </p:cNvGraphicFramePr>
          <p:nvPr>
            <p:ph type="tbl" sz="quarter" idx="10"/>
            <p:extLst>
              <p:ext uri="{D42A27DB-BD31-4B8C-83A1-F6EECF244321}">
                <p14:modId xmlns:p14="http://schemas.microsoft.com/office/powerpoint/2010/main" val="1772651257"/>
              </p:ext>
            </p:extLst>
          </p:nvPr>
        </p:nvGraphicFramePr>
        <p:xfrm>
          <a:off x="400050" y="987424"/>
          <a:ext cx="11372850" cy="5724215"/>
        </p:xfrm>
        <a:graphic>
          <a:graphicData uri="http://schemas.openxmlformats.org/drawingml/2006/table">
            <a:tbl>
              <a:tblPr firstRow="1" bandRow="1">
                <a:tableStyleId>{21022611-36B3-4B7B-90A1-8A8EE6FBB620}</a:tableStyleId>
              </a:tblPr>
              <a:tblGrid>
                <a:gridCol w="3790950">
                  <a:extLst>
                    <a:ext uri="{9D8B030D-6E8A-4147-A177-3AD203B41FA5}">
                      <a16:colId xmlns:a16="http://schemas.microsoft.com/office/drawing/2014/main" val="2801890633"/>
                    </a:ext>
                  </a:extLst>
                </a:gridCol>
                <a:gridCol w="3790950">
                  <a:extLst>
                    <a:ext uri="{9D8B030D-6E8A-4147-A177-3AD203B41FA5}">
                      <a16:colId xmlns:a16="http://schemas.microsoft.com/office/drawing/2014/main" val="3721417410"/>
                    </a:ext>
                  </a:extLst>
                </a:gridCol>
                <a:gridCol w="3790950">
                  <a:extLst>
                    <a:ext uri="{9D8B030D-6E8A-4147-A177-3AD203B41FA5}">
                      <a16:colId xmlns:a16="http://schemas.microsoft.com/office/drawing/2014/main" val="3619675914"/>
                    </a:ext>
                  </a:extLst>
                </a:gridCol>
              </a:tblGrid>
              <a:tr h="1070085">
                <a:tc>
                  <a:txBody>
                    <a:bodyPr/>
                    <a:lstStyle/>
                    <a:p>
                      <a:pPr rtl="0" fontAlgn="t">
                        <a:spcBef>
                          <a:spcPts val="0"/>
                        </a:spcBef>
                        <a:spcAft>
                          <a:spcPts val="0"/>
                        </a:spcAft>
                      </a:pPr>
                      <a:r>
                        <a:rPr lang="en-US" sz="2000" b="0" i="0" u="none" strike="noStrike" dirty="0">
                          <a:solidFill>
                            <a:srgbClr val="000000"/>
                          </a:solidFill>
                          <a:effectLst/>
                          <a:latin typeface="Arial" panose="020B0604020202020204" pitchFamily="34" charset="0"/>
                        </a:rPr>
                        <a:t>What are the behavior(s) that are limiting Anita Sample-Learner from accessing the general education environment?</a:t>
                      </a:r>
                      <a:endParaRPr lang="en-US" sz="2000" dirty="0">
                        <a:effectLst/>
                      </a:endParaRPr>
                    </a:p>
                  </a:txBody>
                  <a:tcPr marL="63500" marR="63500" marT="63500" marB="63500"/>
                </a:tc>
                <a:tc>
                  <a:txBody>
                    <a:bodyPr/>
                    <a:lstStyle/>
                    <a:p>
                      <a:pPr rtl="0" fontAlgn="t">
                        <a:spcBef>
                          <a:spcPts val="0"/>
                        </a:spcBef>
                        <a:spcAft>
                          <a:spcPts val="0"/>
                        </a:spcAft>
                      </a:pPr>
                      <a:r>
                        <a:rPr lang="en-US" sz="2000" b="0" i="0" u="none" strike="noStrike">
                          <a:solidFill>
                            <a:srgbClr val="000000"/>
                          </a:solidFill>
                          <a:effectLst/>
                          <a:latin typeface="Arial" panose="020B0604020202020204" pitchFamily="34" charset="0"/>
                        </a:rPr>
                        <a:t>What are the Lagging Skills that are contributing to the behavior(s)?</a:t>
                      </a:r>
                      <a:endParaRPr lang="en-US" sz="2000">
                        <a:effectLst/>
                      </a:endParaRPr>
                    </a:p>
                  </a:txBody>
                  <a:tcPr marL="63500" marR="63500" marT="63500" marB="63500"/>
                </a:tc>
                <a:tc>
                  <a:txBody>
                    <a:bodyPr/>
                    <a:lstStyle/>
                    <a:p>
                      <a:pPr rtl="0" fontAlgn="t">
                        <a:spcBef>
                          <a:spcPts val="0"/>
                        </a:spcBef>
                        <a:spcAft>
                          <a:spcPts val="0"/>
                        </a:spcAft>
                      </a:pPr>
                      <a:r>
                        <a:rPr lang="en-US" sz="2000" b="0" i="0" u="none" strike="noStrike">
                          <a:solidFill>
                            <a:srgbClr val="000000"/>
                          </a:solidFill>
                          <a:effectLst/>
                          <a:latin typeface="Arial" panose="020B0604020202020204" pitchFamily="34" charset="0"/>
                        </a:rPr>
                        <a:t>Data/Frequency of Monitoring</a:t>
                      </a:r>
                      <a:endParaRPr lang="en-US" sz="2000">
                        <a:effectLst/>
                      </a:endParaRPr>
                    </a:p>
                  </a:txBody>
                  <a:tcPr marL="63500" marR="63500" marT="63500" marB="63500"/>
                </a:tc>
                <a:extLst>
                  <a:ext uri="{0D108BD9-81ED-4DB2-BD59-A6C34878D82A}">
                    <a16:rowId xmlns:a16="http://schemas.microsoft.com/office/drawing/2014/main" val="1000518926"/>
                  </a:ext>
                </a:extLst>
              </a:tr>
              <a:tr h="4378015">
                <a:tc>
                  <a:txBody>
                    <a:bodyPr/>
                    <a:lstStyle/>
                    <a:p>
                      <a:pPr rtl="0" fontAlgn="base">
                        <a:spcBef>
                          <a:spcPts val="0"/>
                        </a:spcBef>
                        <a:spcAft>
                          <a:spcPts val="0"/>
                        </a:spcAft>
                        <a:buFont typeface="+mj-lt"/>
                        <a:buAutoNum type="arabicPeriod"/>
                      </a:pPr>
                      <a:r>
                        <a:rPr lang="en-US" sz="2000" b="0" i="0" u="none" strike="noStrike" dirty="0">
                          <a:solidFill>
                            <a:srgbClr val="000000"/>
                          </a:solidFill>
                          <a:effectLst/>
                          <a:latin typeface="Arial" panose="020B0604020202020204" pitchFamily="34" charset="0"/>
                        </a:rPr>
                        <a:t>Physical Disruption: Using a fist to bang on the desk, knocking over chairs, desks, or classroom materials, kicking furniture, walls, or doors</a:t>
                      </a:r>
                    </a:p>
                  </a:txBody>
                  <a:tcPr marL="63500" marR="63500" marT="63500" marB="63500"/>
                </a:tc>
                <a:tc>
                  <a:txBody>
                    <a:bodyPr/>
                    <a:lstStyle/>
                    <a:p>
                      <a:pPr rtl="0" fontAlgn="t">
                        <a:spcBef>
                          <a:spcPts val="0"/>
                        </a:spcBef>
                        <a:spcAft>
                          <a:spcPts val="0"/>
                        </a:spcAft>
                      </a:pPr>
                      <a:r>
                        <a:rPr lang="en-US" sz="2000" b="0" i="0" u="none" strike="noStrike" dirty="0">
                          <a:solidFill>
                            <a:srgbClr val="000000"/>
                          </a:solidFill>
                          <a:effectLst/>
                          <a:latin typeface="Arial" panose="020B0604020202020204" pitchFamily="34" charset="0"/>
                        </a:rPr>
                        <a:t>Attention and Working Memory: (Disorganization and forgetting multi-step directions)</a:t>
                      </a:r>
                      <a:endParaRPr lang="en-US" sz="2000" dirty="0">
                        <a:effectLst/>
                      </a:endParaRPr>
                    </a:p>
                    <a:p>
                      <a:pPr rtl="0" fontAlgn="t">
                        <a:spcBef>
                          <a:spcPts val="0"/>
                        </a:spcBef>
                        <a:spcAft>
                          <a:spcPts val="0"/>
                        </a:spcAft>
                      </a:pPr>
                      <a:br>
                        <a:rPr lang="en-US" sz="2000" dirty="0">
                          <a:effectLst/>
                        </a:rPr>
                      </a:br>
                      <a:r>
                        <a:rPr lang="en-US" sz="2000" b="0" i="0" u="none" strike="noStrike" dirty="0">
                          <a:solidFill>
                            <a:srgbClr val="000000"/>
                          </a:solidFill>
                          <a:effectLst/>
                          <a:latin typeface="Arial" panose="020B0604020202020204" pitchFamily="34" charset="0"/>
                        </a:rPr>
                        <a:t>This is being addressed through a Prevention Strategy &amp; a Teaching Strategy</a:t>
                      </a:r>
                      <a:endParaRPr lang="en-US" sz="2000" dirty="0">
                        <a:effectLst/>
                      </a:endParaRPr>
                    </a:p>
                  </a:txBody>
                  <a:tcPr marL="63500" marR="63500" marT="63500" marB="63500"/>
                </a:tc>
                <a:tc>
                  <a:txBody>
                    <a:bodyPr/>
                    <a:lstStyle/>
                    <a:p>
                      <a:pPr rtl="0" fontAlgn="t">
                        <a:spcBef>
                          <a:spcPts val="0"/>
                        </a:spcBef>
                        <a:spcAft>
                          <a:spcPts val="0"/>
                        </a:spcAft>
                      </a:pPr>
                      <a:r>
                        <a:rPr lang="en-US" sz="2000" b="0" i="0" u="none" strike="noStrike" dirty="0">
                          <a:solidFill>
                            <a:srgbClr val="000000"/>
                          </a:solidFill>
                          <a:effectLst/>
                          <a:latin typeface="Arial" panose="020B0604020202020204" pitchFamily="34" charset="0"/>
                        </a:rPr>
                        <a:t>Data to be monitored: Asking for “help” or “clarification” on how to complete the task, what materials are necessary for the task, absent of physical disruption, in 80% of measured opportunities</a:t>
                      </a:r>
                      <a:endParaRPr lang="en-US" sz="2000" dirty="0">
                        <a:effectLst/>
                      </a:endParaRPr>
                    </a:p>
                    <a:p>
                      <a:pPr rtl="0" fontAlgn="t">
                        <a:spcBef>
                          <a:spcPts val="0"/>
                        </a:spcBef>
                        <a:spcAft>
                          <a:spcPts val="0"/>
                        </a:spcAft>
                      </a:pPr>
                      <a:br>
                        <a:rPr lang="en-US" sz="2000" dirty="0">
                          <a:effectLst/>
                        </a:rPr>
                      </a:br>
                      <a:r>
                        <a:rPr lang="en-US" sz="2000" b="0" i="0" u="none" strike="noStrike" dirty="0">
                          <a:solidFill>
                            <a:srgbClr val="000000"/>
                          </a:solidFill>
                          <a:effectLst/>
                          <a:latin typeface="Arial" panose="020B0604020202020204" pitchFamily="34" charset="0"/>
                        </a:rPr>
                        <a:t>Frequency: Data will be reviewed by the school-based IEP team bi-weekly on Monday morning. </a:t>
                      </a:r>
                      <a:endParaRPr lang="en-US" sz="2000" dirty="0">
                        <a:effectLst/>
                      </a:endParaRPr>
                    </a:p>
                  </a:txBody>
                  <a:tcPr marL="63500" marR="63500" marT="63500" marB="63500"/>
                </a:tc>
                <a:extLst>
                  <a:ext uri="{0D108BD9-81ED-4DB2-BD59-A6C34878D82A}">
                    <a16:rowId xmlns:a16="http://schemas.microsoft.com/office/drawing/2014/main" val="1303965989"/>
                  </a:ext>
                </a:extLst>
              </a:tr>
            </a:tbl>
          </a:graphicData>
        </a:graphic>
      </p:graphicFrame>
    </p:spTree>
    <p:extLst>
      <p:ext uri="{BB962C8B-B14F-4D97-AF65-F5344CB8AC3E}">
        <p14:creationId xmlns:p14="http://schemas.microsoft.com/office/powerpoint/2010/main" val="40408634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64D35-212B-4354-88A9-3B9F26390FC1}"/>
              </a:ext>
            </a:extLst>
          </p:cNvPr>
          <p:cNvSpPr>
            <a:spLocks noGrp="1"/>
          </p:cNvSpPr>
          <p:nvPr>
            <p:ph type="title"/>
          </p:nvPr>
        </p:nvSpPr>
        <p:spPr/>
        <p:txBody>
          <a:bodyPr>
            <a:normAutofit fontScale="90000"/>
          </a:bodyPr>
          <a:lstStyle/>
          <a:p>
            <a:pPr algn="ctr"/>
            <a:r>
              <a:rPr lang="en-US" b="0" dirty="0"/>
              <a:t>General Education Classroom Steps for Breaks &amp; Reteaching (Example)</a:t>
            </a:r>
            <a:endParaRPr lang="en-US" dirty="0"/>
          </a:p>
        </p:txBody>
      </p:sp>
      <p:graphicFrame>
        <p:nvGraphicFramePr>
          <p:cNvPr id="4" name="Table Placeholder 3">
            <a:extLst>
              <a:ext uri="{FF2B5EF4-FFF2-40B4-BE49-F238E27FC236}">
                <a16:creationId xmlns:a16="http://schemas.microsoft.com/office/drawing/2014/main" id="{16DE5E3C-1363-405A-A57E-0F328ADFD96B}"/>
              </a:ext>
            </a:extLst>
          </p:cNvPr>
          <p:cNvGraphicFramePr>
            <a:graphicFrameLocks noGrp="1"/>
          </p:cNvGraphicFramePr>
          <p:nvPr>
            <p:ph type="tbl" sz="quarter" idx="10"/>
            <p:extLst>
              <p:ext uri="{D42A27DB-BD31-4B8C-83A1-F6EECF244321}">
                <p14:modId xmlns:p14="http://schemas.microsoft.com/office/powerpoint/2010/main" val="2110926315"/>
              </p:ext>
            </p:extLst>
          </p:nvPr>
        </p:nvGraphicFramePr>
        <p:xfrm>
          <a:off x="0" y="737421"/>
          <a:ext cx="12192000" cy="6170993"/>
        </p:xfrm>
        <a:graphic>
          <a:graphicData uri="http://schemas.openxmlformats.org/drawingml/2006/table">
            <a:tbl>
              <a:tblPr firstRow="1" bandRow="1">
                <a:tableStyleId>{21022611-36B3-4B7B-90A1-8A8EE6FBB620}</a:tableStyleId>
              </a:tblPr>
              <a:tblGrid>
                <a:gridCol w="1075236">
                  <a:extLst>
                    <a:ext uri="{9D8B030D-6E8A-4147-A177-3AD203B41FA5}">
                      <a16:colId xmlns:a16="http://schemas.microsoft.com/office/drawing/2014/main" val="4137771953"/>
                    </a:ext>
                  </a:extLst>
                </a:gridCol>
                <a:gridCol w="1265613">
                  <a:extLst>
                    <a:ext uri="{9D8B030D-6E8A-4147-A177-3AD203B41FA5}">
                      <a16:colId xmlns:a16="http://schemas.microsoft.com/office/drawing/2014/main" val="4220575108"/>
                    </a:ext>
                  </a:extLst>
                </a:gridCol>
                <a:gridCol w="6352636">
                  <a:extLst>
                    <a:ext uri="{9D8B030D-6E8A-4147-A177-3AD203B41FA5}">
                      <a16:colId xmlns:a16="http://schemas.microsoft.com/office/drawing/2014/main" val="2774559860"/>
                    </a:ext>
                  </a:extLst>
                </a:gridCol>
                <a:gridCol w="3498515">
                  <a:extLst>
                    <a:ext uri="{9D8B030D-6E8A-4147-A177-3AD203B41FA5}">
                      <a16:colId xmlns:a16="http://schemas.microsoft.com/office/drawing/2014/main" val="2649715752"/>
                    </a:ext>
                  </a:extLst>
                </a:gridCol>
              </a:tblGrid>
              <a:tr h="410273">
                <a:tc>
                  <a:txBody>
                    <a:bodyPr/>
                    <a:lstStyle/>
                    <a:p>
                      <a:pPr rtl="0" fontAlgn="t">
                        <a:spcBef>
                          <a:spcPts val="0"/>
                        </a:spcBef>
                        <a:spcAft>
                          <a:spcPts val="0"/>
                        </a:spcAft>
                      </a:pPr>
                      <a:r>
                        <a:rPr lang="en-US" sz="1800" b="0" i="0" u="none" strike="noStrike" dirty="0">
                          <a:solidFill>
                            <a:srgbClr val="000000"/>
                          </a:solidFill>
                          <a:effectLst/>
                          <a:latin typeface="Arial" panose="020B0604020202020204" pitchFamily="34" charset="0"/>
                        </a:rPr>
                        <a:t>Phase</a:t>
                      </a:r>
                      <a:endParaRPr lang="en-US" sz="1800" dirty="0">
                        <a:effectLst/>
                      </a:endParaRPr>
                    </a:p>
                  </a:txBody>
                  <a:tcPr marL="63500" marR="63500" marT="63500" marB="63500"/>
                </a:tc>
                <a:tc>
                  <a:txBody>
                    <a:bodyPr/>
                    <a:lstStyle/>
                    <a:p>
                      <a:pPr rtl="0" fontAlgn="t">
                        <a:spcBef>
                          <a:spcPts val="0"/>
                        </a:spcBef>
                        <a:spcAft>
                          <a:spcPts val="0"/>
                        </a:spcAft>
                      </a:pPr>
                      <a:r>
                        <a:rPr lang="en-US" sz="1800" b="0" i="0" u="none" strike="noStrike" dirty="0">
                          <a:solidFill>
                            <a:srgbClr val="000000"/>
                          </a:solidFill>
                          <a:effectLst/>
                          <a:latin typeface="Arial" panose="020B0604020202020204" pitchFamily="34" charset="0"/>
                        </a:rPr>
                        <a:t>Timeline</a:t>
                      </a:r>
                      <a:endParaRPr lang="en-US" sz="1800" dirty="0">
                        <a:effectLst/>
                      </a:endParaRPr>
                    </a:p>
                  </a:txBody>
                  <a:tcPr marL="63500" marR="63500" marT="63500" marB="63500"/>
                </a:tc>
                <a:tc>
                  <a:txBody>
                    <a:bodyPr/>
                    <a:lstStyle/>
                    <a:p>
                      <a:pPr rtl="0" fontAlgn="t">
                        <a:spcBef>
                          <a:spcPts val="0"/>
                        </a:spcBef>
                        <a:spcAft>
                          <a:spcPts val="0"/>
                        </a:spcAft>
                      </a:pPr>
                      <a:r>
                        <a:rPr lang="en-US" sz="1800" b="0" i="0" u="none" strike="noStrike" dirty="0">
                          <a:solidFill>
                            <a:srgbClr val="000000"/>
                          </a:solidFill>
                          <a:effectLst/>
                          <a:latin typeface="Arial" panose="020B0604020202020204" pitchFamily="34" charset="0"/>
                        </a:rPr>
                        <a:t>General Education Setting/Activity</a:t>
                      </a:r>
                      <a:endParaRPr lang="en-US" sz="1800" dirty="0">
                        <a:effectLst/>
                      </a:endParaRPr>
                    </a:p>
                  </a:txBody>
                  <a:tcPr marL="63500" marR="63500" marT="63500" marB="63500"/>
                </a:tc>
                <a:tc>
                  <a:txBody>
                    <a:bodyPr/>
                    <a:lstStyle/>
                    <a:p>
                      <a:pPr rtl="0" fontAlgn="t">
                        <a:spcBef>
                          <a:spcPts val="0"/>
                        </a:spcBef>
                        <a:spcAft>
                          <a:spcPts val="0"/>
                        </a:spcAft>
                      </a:pPr>
                      <a:r>
                        <a:rPr lang="en-US" sz="1800" b="0" i="0" u="none" strike="noStrike" dirty="0">
                          <a:solidFill>
                            <a:srgbClr val="000000"/>
                          </a:solidFill>
                          <a:effectLst/>
                          <a:latin typeface="Arial" panose="020B0604020202020204" pitchFamily="34" charset="0"/>
                        </a:rPr>
                        <a:t>Special Education Support</a:t>
                      </a:r>
                      <a:endParaRPr lang="en-US" sz="1800" dirty="0">
                        <a:effectLst/>
                      </a:endParaRPr>
                    </a:p>
                  </a:txBody>
                  <a:tcPr marL="63500" marR="63500" marT="63500" marB="63500"/>
                </a:tc>
                <a:extLst>
                  <a:ext uri="{0D108BD9-81ED-4DB2-BD59-A6C34878D82A}">
                    <a16:rowId xmlns:a16="http://schemas.microsoft.com/office/drawing/2014/main" val="1698942182"/>
                  </a:ext>
                </a:extLst>
              </a:tr>
              <a:tr h="2211802">
                <a:tc>
                  <a:txBody>
                    <a:bodyPr/>
                    <a:lstStyle/>
                    <a:p>
                      <a:r>
                        <a:rPr lang="en-US" sz="1800" dirty="0"/>
                        <a:t>Phase 1</a:t>
                      </a:r>
                    </a:p>
                  </a:txBody>
                  <a:tcPr/>
                </a:tc>
                <a:tc>
                  <a:txBody>
                    <a:bodyPr/>
                    <a:lstStyle/>
                    <a:p>
                      <a:r>
                        <a:rPr lang="en-US" sz="1800" dirty="0"/>
                        <a:t>Weeks 1-2</a:t>
                      </a:r>
                    </a:p>
                  </a:txBody>
                  <a:tcPr/>
                </a:tc>
                <a:tc>
                  <a:txBody>
                    <a:bodyPr/>
                    <a:lstStyle/>
                    <a:p>
                      <a:r>
                        <a:rPr lang="en-US" sz="1800" dirty="0"/>
                        <a:t>1 out of 4 daily break &amp; reteaching sessions to occur either in the Gen Ed Classroom or in the hallway outside of the Gen Ed Classroom.</a:t>
                      </a:r>
                    </a:p>
                  </a:txBody>
                  <a:tcPr/>
                </a:tc>
                <a:tc>
                  <a:txBody>
                    <a:bodyPr/>
                    <a:lstStyle/>
                    <a:p>
                      <a:r>
                        <a:rPr lang="en-US" sz="1800" dirty="0"/>
                        <a:t>“Push-in” support from the Special Education Teacher or Paraeducator during the break and re-teaching session that Anita is taking in the Gen Ed setting. Consultation with the Gen Ed teacher. SDI to teach new break/re-teaching routine.</a:t>
                      </a:r>
                    </a:p>
                  </a:txBody>
                  <a:tcPr/>
                </a:tc>
                <a:extLst>
                  <a:ext uri="{0D108BD9-81ED-4DB2-BD59-A6C34878D82A}">
                    <a16:rowId xmlns:a16="http://schemas.microsoft.com/office/drawing/2014/main" val="2894832795"/>
                  </a:ext>
                </a:extLst>
              </a:tr>
              <a:tr h="1415553">
                <a:tc>
                  <a:txBody>
                    <a:bodyPr/>
                    <a:lstStyle/>
                    <a:p>
                      <a:r>
                        <a:rPr lang="en-US" sz="1800" dirty="0"/>
                        <a:t>Phase 2</a:t>
                      </a:r>
                    </a:p>
                  </a:txBody>
                  <a:tcPr/>
                </a:tc>
                <a:tc>
                  <a:txBody>
                    <a:bodyPr/>
                    <a:lstStyle/>
                    <a:p>
                      <a:r>
                        <a:rPr lang="en-US" sz="1800" dirty="0"/>
                        <a:t>Weeks 3-5</a:t>
                      </a:r>
                    </a:p>
                  </a:txBody>
                  <a:tcPr/>
                </a:tc>
                <a:tc>
                  <a:txBody>
                    <a:bodyPr/>
                    <a:lstStyle/>
                    <a:p>
                      <a:r>
                        <a:rPr lang="en-US" sz="1800" dirty="0"/>
                        <a:t>2 out of 4 daily breaks &amp; reteaching to occur either in the Ge Ed Classroom or in the hallway outside of the Gen Ed Classroom.</a:t>
                      </a:r>
                    </a:p>
                  </a:txBody>
                  <a:tcPr/>
                </a:tc>
                <a:tc>
                  <a:txBody>
                    <a:bodyPr/>
                    <a:lstStyle/>
                    <a:p>
                      <a:r>
                        <a:rPr lang="en-US" sz="1800" dirty="0"/>
                        <a:t>“Push-in” support from the Paraeducator during the break and reteaching session. Consultation with the Gen Ed Teacher.</a:t>
                      </a:r>
                    </a:p>
                  </a:txBody>
                  <a:tcPr/>
                </a:tc>
                <a:extLst>
                  <a:ext uri="{0D108BD9-81ED-4DB2-BD59-A6C34878D82A}">
                    <a16:rowId xmlns:a16="http://schemas.microsoft.com/office/drawing/2014/main" val="2668728572"/>
                  </a:ext>
                </a:extLst>
              </a:tr>
              <a:tr h="1946385">
                <a:tc>
                  <a:txBody>
                    <a:bodyPr/>
                    <a:lstStyle/>
                    <a:p>
                      <a:r>
                        <a:rPr lang="en-US" sz="1800" dirty="0"/>
                        <a:t>Phase 3</a:t>
                      </a:r>
                    </a:p>
                  </a:txBody>
                  <a:tcPr/>
                </a:tc>
                <a:tc>
                  <a:txBody>
                    <a:bodyPr/>
                    <a:lstStyle/>
                    <a:p>
                      <a:r>
                        <a:rPr lang="en-US" sz="1800" dirty="0"/>
                        <a:t>Weeks 6-8</a:t>
                      </a:r>
                    </a:p>
                  </a:txBody>
                  <a:tcPr/>
                </a:tc>
                <a:tc>
                  <a:txBody>
                    <a:bodyPr/>
                    <a:lstStyle/>
                    <a:p>
                      <a:r>
                        <a:rPr lang="en-US" sz="1800" dirty="0"/>
                        <a:t>3 out of 4 daily breaks &amp; reteaching to occur either in the Gen Ed Classroom or in the hallway outside of the Gen Ed Classroom. The 4</a:t>
                      </a:r>
                      <a:r>
                        <a:rPr lang="en-US" sz="1800" baseline="30000" dirty="0"/>
                        <a:t>th</a:t>
                      </a:r>
                      <a:r>
                        <a:rPr lang="en-US" sz="1800" dirty="0"/>
                        <a:t> break &amp; reteaching session will now be earned time for successfully taking all breaks &amp; reteaching opportunities in the Gen Ed Classroom. The duration of the 4</a:t>
                      </a:r>
                      <a:r>
                        <a:rPr lang="en-US" sz="1800" baseline="30000" dirty="0"/>
                        <a:t>th</a:t>
                      </a:r>
                      <a:r>
                        <a:rPr lang="en-US" sz="1800" dirty="0"/>
                        <a:t> break &amp; reteaching session will now be decreased to 30 minutes.</a:t>
                      </a:r>
                    </a:p>
                  </a:txBody>
                  <a:tcPr/>
                </a:tc>
                <a:tc>
                  <a:txBody>
                    <a:bodyPr/>
                    <a:lstStyle/>
                    <a:p>
                      <a:r>
                        <a:rPr lang="en-US" sz="1800" dirty="0"/>
                        <a:t>“Push-in” support from the Paraeducator as requested; SDI to teach about new earned time. Consultation with the Gen Ed Teacher.</a:t>
                      </a:r>
                    </a:p>
                  </a:txBody>
                  <a:tcPr/>
                </a:tc>
                <a:extLst>
                  <a:ext uri="{0D108BD9-81ED-4DB2-BD59-A6C34878D82A}">
                    <a16:rowId xmlns:a16="http://schemas.microsoft.com/office/drawing/2014/main" val="2534603760"/>
                  </a:ext>
                </a:extLst>
              </a:tr>
            </a:tbl>
          </a:graphicData>
        </a:graphic>
      </p:graphicFrame>
    </p:spTree>
    <p:extLst>
      <p:ext uri="{BB962C8B-B14F-4D97-AF65-F5344CB8AC3E}">
        <p14:creationId xmlns:p14="http://schemas.microsoft.com/office/powerpoint/2010/main" val="3450398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7873858-954E-4DA4-BEBD-6388F68A98AD}"/>
              </a:ext>
            </a:extLst>
          </p:cNvPr>
          <p:cNvSpPr>
            <a:spLocks noGrp="1"/>
          </p:cNvSpPr>
          <p:nvPr>
            <p:ph type="title"/>
          </p:nvPr>
        </p:nvSpPr>
        <p:spPr>
          <a:xfrm>
            <a:off x="339213" y="688369"/>
            <a:ext cx="11269691" cy="49050"/>
          </a:xfrm>
        </p:spPr>
        <p:txBody>
          <a:bodyPr>
            <a:normAutofit fontScale="90000"/>
          </a:bodyPr>
          <a:lstStyle/>
          <a:p>
            <a:pPr algn="ctr"/>
            <a:r>
              <a:rPr lang="en-US" b="0" dirty="0"/>
              <a:t>Individual Goal</a:t>
            </a:r>
            <a:br>
              <a:rPr lang="en-US" b="0" dirty="0"/>
            </a:br>
            <a:br>
              <a:rPr lang="en-US" dirty="0"/>
            </a:br>
            <a:endParaRPr lang="en-US" dirty="0"/>
          </a:p>
        </p:txBody>
      </p:sp>
      <p:sp>
        <p:nvSpPr>
          <p:cNvPr id="5" name="Text Placeholder 4">
            <a:extLst>
              <a:ext uri="{FF2B5EF4-FFF2-40B4-BE49-F238E27FC236}">
                <a16:creationId xmlns:a16="http://schemas.microsoft.com/office/drawing/2014/main" id="{89065495-834F-4308-A118-C8F609AD0380}"/>
              </a:ext>
            </a:extLst>
          </p:cNvPr>
          <p:cNvSpPr>
            <a:spLocks noGrp="1"/>
          </p:cNvSpPr>
          <p:nvPr>
            <p:ph type="body" idx="1"/>
          </p:nvPr>
        </p:nvSpPr>
        <p:spPr/>
        <p:txBody>
          <a:bodyPr/>
          <a:lstStyle/>
          <a:p>
            <a:pPr marL="571500" indent="-457200" fontAlgn="base">
              <a:buFont typeface="+mj-lt"/>
              <a:buAutoNum type="arabicPeriod"/>
            </a:pPr>
            <a:r>
              <a:rPr lang="en-US" sz="2400" dirty="0"/>
              <a:t>Overall goal</a:t>
            </a:r>
          </a:p>
          <a:p>
            <a:pPr marL="571500" indent="-457200" fontAlgn="base">
              <a:buFont typeface="+mj-lt"/>
              <a:buAutoNum type="arabicPeriod"/>
            </a:pPr>
            <a:r>
              <a:rPr lang="en-US" sz="2400" dirty="0"/>
              <a:t>Smaller steps</a:t>
            </a:r>
          </a:p>
          <a:p>
            <a:pPr marL="571500" indent="-457200" fontAlgn="base">
              <a:buFont typeface="+mj-lt"/>
              <a:buAutoNum type="arabicPeriod"/>
            </a:pPr>
            <a:r>
              <a:rPr lang="en-US" sz="2400" dirty="0"/>
              <a:t>Strengths and weaknesses</a:t>
            </a:r>
          </a:p>
          <a:p>
            <a:pPr marL="571500" indent="-457200" fontAlgn="base">
              <a:buFont typeface="+mj-lt"/>
              <a:buAutoNum type="arabicPeriod"/>
            </a:pPr>
            <a:r>
              <a:rPr lang="en-US" sz="2400" dirty="0"/>
              <a:t>Milestones</a:t>
            </a:r>
          </a:p>
          <a:p>
            <a:pPr marL="571500" indent="-457200" fontAlgn="base">
              <a:buFont typeface="+mj-lt"/>
              <a:buAutoNum type="arabicPeriod"/>
            </a:pPr>
            <a:r>
              <a:rPr lang="en-US" sz="2400" dirty="0"/>
              <a:t>Progress monitoring</a:t>
            </a:r>
          </a:p>
          <a:p>
            <a:pPr marL="114300" indent="0">
              <a:buNone/>
            </a:pPr>
            <a:endParaRPr lang="en-US" dirty="0"/>
          </a:p>
        </p:txBody>
      </p:sp>
      <p:pic>
        <p:nvPicPr>
          <p:cNvPr id="1026" name="Picture 2" descr="Lightbulb icon">
            <a:extLst>
              <a:ext uri="{FF2B5EF4-FFF2-40B4-BE49-F238E27FC236}">
                <a16:creationId xmlns:a16="http://schemas.microsoft.com/office/drawing/2014/main" id="{F88A9755-ED9D-4E58-B954-15FA9E54BAA1}"/>
              </a:ext>
              <a:ext uri="{C183D7F6-B498-43B3-948B-1728B52AA6E4}">
                <adec:decorative xmlns:adec="http://schemas.microsoft.com/office/drawing/2017/decorative" val="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79548" y="3911136"/>
            <a:ext cx="1809750" cy="1809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41346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C9E9F8-BCFE-4055-8A05-074BECF95060}"/>
              </a:ext>
            </a:extLst>
          </p:cNvPr>
          <p:cNvSpPr>
            <a:spLocks noGrp="1"/>
          </p:cNvSpPr>
          <p:nvPr>
            <p:ph type="title"/>
          </p:nvPr>
        </p:nvSpPr>
        <p:spPr/>
        <p:txBody>
          <a:bodyPr>
            <a:normAutofit fontScale="90000"/>
          </a:bodyPr>
          <a:lstStyle/>
          <a:p>
            <a:pPr algn="ctr"/>
            <a:r>
              <a:rPr lang="en-US" dirty="0"/>
              <a:t>Self-Contained Classroom Reintegration Plan (Example)</a:t>
            </a:r>
          </a:p>
        </p:txBody>
      </p:sp>
      <p:graphicFrame>
        <p:nvGraphicFramePr>
          <p:cNvPr id="6" name="Table Placeholder 5">
            <a:extLst>
              <a:ext uri="{FF2B5EF4-FFF2-40B4-BE49-F238E27FC236}">
                <a16:creationId xmlns:a16="http://schemas.microsoft.com/office/drawing/2014/main" id="{1E009497-0BBC-4B83-AEB7-C305F7CAD6F0}"/>
              </a:ext>
            </a:extLst>
          </p:cNvPr>
          <p:cNvGraphicFramePr>
            <a:graphicFrameLocks noGrp="1"/>
          </p:cNvGraphicFramePr>
          <p:nvPr>
            <p:ph type="tbl" sz="quarter" idx="10"/>
            <p:extLst>
              <p:ext uri="{D42A27DB-BD31-4B8C-83A1-F6EECF244321}">
                <p14:modId xmlns:p14="http://schemas.microsoft.com/office/powerpoint/2010/main" val="3434205444"/>
              </p:ext>
            </p:extLst>
          </p:nvPr>
        </p:nvGraphicFramePr>
        <p:xfrm>
          <a:off x="400050" y="987423"/>
          <a:ext cx="11372850" cy="5688188"/>
        </p:xfrm>
        <a:graphic>
          <a:graphicData uri="http://schemas.openxmlformats.org/drawingml/2006/table">
            <a:tbl>
              <a:tblPr firstRow="1" bandRow="1">
                <a:tableStyleId>{21022611-36B3-4B7B-90A1-8A8EE6FBB620}</a:tableStyleId>
              </a:tblPr>
              <a:tblGrid>
                <a:gridCol w="2864145">
                  <a:extLst>
                    <a:ext uri="{9D8B030D-6E8A-4147-A177-3AD203B41FA5}">
                      <a16:colId xmlns:a16="http://schemas.microsoft.com/office/drawing/2014/main" val="2575153092"/>
                    </a:ext>
                  </a:extLst>
                </a:gridCol>
                <a:gridCol w="8508705">
                  <a:extLst>
                    <a:ext uri="{9D8B030D-6E8A-4147-A177-3AD203B41FA5}">
                      <a16:colId xmlns:a16="http://schemas.microsoft.com/office/drawing/2014/main" val="2020087147"/>
                    </a:ext>
                  </a:extLst>
                </a:gridCol>
              </a:tblGrid>
              <a:tr h="700020">
                <a:tc>
                  <a:txBody>
                    <a:bodyPr/>
                    <a:lstStyle/>
                    <a:p>
                      <a:pPr rtl="0" fontAlgn="t">
                        <a:spcBef>
                          <a:spcPts val="0"/>
                        </a:spcBef>
                        <a:spcAft>
                          <a:spcPts val="0"/>
                        </a:spcAft>
                      </a:pPr>
                      <a:r>
                        <a:rPr lang="en-US" sz="2400" b="1" i="0" u="none" strike="noStrike" dirty="0">
                          <a:solidFill>
                            <a:srgbClr val="000000"/>
                          </a:solidFill>
                          <a:effectLst/>
                          <a:latin typeface="Arial" panose="020B0604020202020204" pitchFamily="34" charset="0"/>
                        </a:rPr>
                        <a:t>Section</a:t>
                      </a:r>
                      <a:endParaRPr lang="en-US" sz="2400" b="1" dirty="0">
                        <a:effectLst/>
                      </a:endParaRPr>
                    </a:p>
                  </a:txBody>
                  <a:tcPr marL="63500" marR="63500" marT="63500" marB="63500"/>
                </a:tc>
                <a:tc>
                  <a:txBody>
                    <a:bodyPr/>
                    <a:lstStyle/>
                    <a:p>
                      <a:pPr rtl="0" fontAlgn="t">
                        <a:spcBef>
                          <a:spcPts val="0"/>
                        </a:spcBef>
                        <a:spcAft>
                          <a:spcPts val="0"/>
                        </a:spcAft>
                      </a:pPr>
                      <a:r>
                        <a:rPr lang="en-US" sz="2400" b="1" i="0" u="none" strike="noStrike" dirty="0">
                          <a:solidFill>
                            <a:srgbClr val="000000"/>
                          </a:solidFill>
                          <a:effectLst/>
                          <a:latin typeface="Arial" panose="020B0604020202020204" pitchFamily="34" charset="0"/>
                        </a:rPr>
                        <a:t>Detail</a:t>
                      </a:r>
                      <a:endParaRPr lang="en-US" sz="2400" b="1" dirty="0">
                        <a:effectLst/>
                      </a:endParaRPr>
                    </a:p>
                  </a:txBody>
                  <a:tcPr marL="63500" marR="63500" marT="63500" marB="63500"/>
                </a:tc>
                <a:extLst>
                  <a:ext uri="{0D108BD9-81ED-4DB2-BD59-A6C34878D82A}">
                    <a16:rowId xmlns:a16="http://schemas.microsoft.com/office/drawing/2014/main" val="2564869654"/>
                  </a:ext>
                </a:extLst>
              </a:tr>
              <a:tr h="1592384">
                <a:tc>
                  <a:txBody>
                    <a:bodyPr/>
                    <a:lstStyle/>
                    <a:p>
                      <a:pPr rtl="0" fontAlgn="t">
                        <a:spcBef>
                          <a:spcPts val="0"/>
                        </a:spcBef>
                        <a:spcAft>
                          <a:spcPts val="0"/>
                        </a:spcAft>
                      </a:pPr>
                      <a:r>
                        <a:rPr lang="en-US" sz="2200" b="0" i="0" u="none" strike="noStrike">
                          <a:solidFill>
                            <a:srgbClr val="000000"/>
                          </a:solidFill>
                          <a:effectLst/>
                          <a:latin typeface="Arial" panose="020B0604020202020204" pitchFamily="34" charset="0"/>
                        </a:rPr>
                        <a:t>Learner Information</a:t>
                      </a:r>
                      <a:endParaRPr lang="en-US" sz="2200">
                        <a:effectLst/>
                      </a:endParaRPr>
                    </a:p>
                  </a:txBody>
                  <a:tcPr marL="63500" marR="63500" marT="63500" marB="63500"/>
                </a:tc>
                <a:tc>
                  <a:txBody>
                    <a:bodyPr/>
                    <a:lstStyle/>
                    <a:p>
                      <a:pPr rtl="0" fontAlgn="t">
                        <a:spcBef>
                          <a:spcPts val="0"/>
                        </a:spcBef>
                        <a:spcAft>
                          <a:spcPts val="0"/>
                        </a:spcAft>
                      </a:pPr>
                      <a:r>
                        <a:rPr lang="en-US" sz="2200" b="0" i="0" u="none" strike="noStrike" dirty="0">
                          <a:solidFill>
                            <a:srgbClr val="000000"/>
                          </a:solidFill>
                          <a:effectLst/>
                          <a:latin typeface="Arial" panose="020B0604020202020204" pitchFamily="34" charset="0"/>
                        </a:rPr>
                        <a:t>Student Name: Faux Learner</a:t>
                      </a:r>
                      <a:endParaRPr lang="en-US" sz="2200" dirty="0">
                        <a:effectLst/>
                      </a:endParaRPr>
                    </a:p>
                    <a:p>
                      <a:pPr rtl="0" fontAlgn="t">
                        <a:spcBef>
                          <a:spcPts val="0"/>
                        </a:spcBef>
                        <a:spcAft>
                          <a:spcPts val="0"/>
                        </a:spcAft>
                      </a:pPr>
                      <a:r>
                        <a:rPr lang="en-US" sz="2200" b="0" i="0" u="none" strike="noStrike" dirty="0">
                          <a:solidFill>
                            <a:srgbClr val="000000"/>
                          </a:solidFill>
                          <a:effectLst/>
                          <a:latin typeface="Arial" panose="020B0604020202020204" pitchFamily="34" charset="0"/>
                        </a:rPr>
                        <a:t>Grade: 4</a:t>
                      </a:r>
                      <a:endParaRPr lang="en-US" sz="2200" dirty="0">
                        <a:effectLst/>
                      </a:endParaRPr>
                    </a:p>
                    <a:p>
                      <a:pPr rtl="0" fontAlgn="t">
                        <a:spcBef>
                          <a:spcPts val="0"/>
                        </a:spcBef>
                        <a:spcAft>
                          <a:spcPts val="0"/>
                        </a:spcAft>
                      </a:pPr>
                      <a:r>
                        <a:rPr lang="en-US" sz="2200" b="0" i="0" u="none" strike="noStrike" dirty="0">
                          <a:solidFill>
                            <a:srgbClr val="000000"/>
                          </a:solidFill>
                          <a:effectLst/>
                          <a:latin typeface="Arial" panose="020B0604020202020204" pitchFamily="34" charset="0"/>
                        </a:rPr>
                        <a:t>Current Setting: General Education Classroom except for Math, Literacy, Lunch, and Recess. Math, Literacy, Lunch, and Recess are in the Special Education Classroom.</a:t>
                      </a:r>
                      <a:endParaRPr lang="en-US" sz="2200" dirty="0">
                        <a:effectLst/>
                      </a:endParaRPr>
                    </a:p>
                  </a:txBody>
                  <a:tcPr marL="63500" marR="63500" marT="63500" marB="63500"/>
                </a:tc>
                <a:extLst>
                  <a:ext uri="{0D108BD9-81ED-4DB2-BD59-A6C34878D82A}">
                    <a16:rowId xmlns:a16="http://schemas.microsoft.com/office/drawing/2014/main" val="150669379"/>
                  </a:ext>
                </a:extLst>
              </a:tr>
              <a:tr h="1592384">
                <a:tc>
                  <a:txBody>
                    <a:bodyPr/>
                    <a:lstStyle/>
                    <a:p>
                      <a:pPr rtl="0" fontAlgn="t">
                        <a:spcBef>
                          <a:spcPts val="0"/>
                        </a:spcBef>
                        <a:spcAft>
                          <a:spcPts val="0"/>
                        </a:spcAft>
                      </a:pPr>
                      <a:r>
                        <a:rPr lang="en-US" sz="2200" b="0" i="0" u="none" strike="noStrike" dirty="0">
                          <a:solidFill>
                            <a:srgbClr val="000000"/>
                          </a:solidFill>
                          <a:effectLst/>
                          <a:latin typeface="Arial" panose="020B0604020202020204" pitchFamily="34" charset="0"/>
                        </a:rPr>
                        <a:t>Projected Reintegration Date</a:t>
                      </a:r>
                      <a:endParaRPr lang="en-US" sz="2200" b="0" dirty="0">
                        <a:effectLst/>
                      </a:endParaRPr>
                    </a:p>
                  </a:txBody>
                  <a:tcPr marL="63500" marR="63500" marT="63500" marB="63500"/>
                </a:tc>
                <a:tc>
                  <a:txBody>
                    <a:bodyPr/>
                    <a:lstStyle/>
                    <a:p>
                      <a:pPr rtl="0" fontAlgn="t">
                        <a:spcBef>
                          <a:spcPts val="0"/>
                        </a:spcBef>
                        <a:spcAft>
                          <a:spcPts val="0"/>
                        </a:spcAft>
                      </a:pPr>
                      <a:r>
                        <a:rPr lang="en-US" sz="2200" b="0" i="0" u="none" strike="noStrike" dirty="0">
                          <a:solidFill>
                            <a:srgbClr val="000000"/>
                          </a:solidFill>
                          <a:effectLst/>
                          <a:latin typeface="Arial" panose="020B0604020202020204" pitchFamily="34" charset="0"/>
                        </a:rPr>
                        <a:t>Full Reintegration by March 2026</a:t>
                      </a:r>
                      <a:endParaRPr lang="en-US" sz="2200" dirty="0">
                        <a:effectLst/>
                      </a:endParaRPr>
                    </a:p>
                  </a:txBody>
                  <a:tcPr marL="63500" marR="63500" marT="63500" marB="63500"/>
                </a:tc>
                <a:extLst>
                  <a:ext uri="{0D108BD9-81ED-4DB2-BD59-A6C34878D82A}">
                    <a16:rowId xmlns:a16="http://schemas.microsoft.com/office/drawing/2014/main" val="3786870544"/>
                  </a:ext>
                </a:extLst>
              </a:tr>
              <a:tr h="1592384">
                <a:tc>
                  <a:txBody>
                    <a:bodyPr/>
                    <a:lstStyle/>
                    <a:p>
                      <a:pPr rtl="0" fontAlgn="t">
                        <a:spcBef>
                          <a:spcPts val="0"/>
                        </a:spcBef>
                        <a:spcAft>
                          <a:spcPts val="0"/>
                        </a:spcAft>
                      </a:pPr>
                      <a:r>
                        <a:rPr lang="en-US" sz="2200" b="0" i="0" u="none" strike="noStrike" dirty="0">
                          <a:solidFill>
                            <a:srgbClr val="000000"/>
                          </a:solidFill>
                          <a:effectLst/>
                          <a:latin typeface="Arial" panose="020B0604020202020204" pitchFamily="34" charset="0"/>
                        </a:rPr>
                        <a:t>IEP Team Members</a:t>
                      </a:r>
                      <a:endParaRPr lang="en-US" sz="2200" b="0" dirty="0">
                        <a:effectLst/>
                      </a:endParaRPr>
                    </a:p>
                  </a:txBody>
                  <a:tcPr marL="63500" marR="63500" marT="63500" marB="63500"/>
                </a:tc>
                <a:tc>
                  <a:txBody>
                    <a:bodyPr/>
                    <a:lstStyle/>
                    <a:p>
                      <a:pPr rtl="0" fontAlgn="t">
                        <a:spcBef>
                          <a:spcPts val="0"/>
                        </a:spcBef>
                        <a:spcAft>
                          <a:spcPts val="0"/>
                        </a:spcAft>
                      </a:pPr>
                      <a:r>
                        <a:rPr lang="en-US" sz="2200" b="0" i="0" u="none" strike="noStrike" cap="none" dirty="0">
                          <a:solidFill>
                            <a:srgbClr val="000000"/>
                          </a:solidFill>
                          <a:effectLst/>
                          <a:latin typeface="Arial"/>
                          <a:ea typeface="Arial"/>
                          <a:cs typeface="Arial"/>
                          <a:sym typeface="Arial"/>
                        </a:rPr>
                        <a:t>Mr. Gen Ed Teacher (General Education Teacher), Ms. Special Education Teacher (Special Education Teacher), Mr. S-C (School Counselor), Mrs. Parent (Parent), Dr. Admin (Administrator)</a:t>
                      </a:r>
                      <a:endParaRPr lang="en-US" sz="2200" dirty="0">
                        <a:effectLst/>
                      </a:endParaRPr>
                    </a:p>
                  </a:txBody>
                  <a:tcPr marL="63500" marR="63500" marT="63500" marB="63500"/>
                </a:tc>
                <a:extLst>
                  <a:ext uri="{0D108BD9-81ED-4DB2-BD59-A6C34878D82A}">
                    <a16:rowId xmlns:a16="http://schemas.microsoft.com/office/drawing/2014/main" val="2851771209"/>
                  </a:ext>
                </a:extLst>
              </a:tr>
            </a:tbl>
          </a:graphicData>
        </a:graphic>
      </p:graphicFrame>
    </p:spTree>
    <p:extLst>
      <p:ext uri="{BB962C8B-B14F-4D97-AF65-F5344CB8AC3E}">
        <p14:creationId xmlns:p14="http://schemas.microsoft.com/office/powerpoint/2010/main" val="9570166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3732E-CF73-48E9-9B08-FFE6C73FA3E5}"/>
              </a:ext>
            </a:extLst>
          </p:cNvPr>
          <p:cNvSpPr>
            <a:spLocks noGrp="1"/>
          </p:cNvSpPr>
          <p:nvPr>
            <p:ph type="title"/>
          </p:nvPr>
        </p:nvSpPr>
        <p:spPr/>
        <p:txBody>
          <a:bodyPr>
            <a:normAutofit fontScale="90000"/>
          </a:bodyPr>
          <a:lstStyle/>
          <a:p>
            <a:pPr algn="ctr"/>
            <a:r>
              <a:rPr lang="en-US" b="0" dirty="0"/>
              <a:t>Self-Contained Classroom Behavior, Skills, and Data (Example) </a:t>
            </a:r>
            <a:endParaRPr lang="en-US" dirty="0"/>
          </a:p>
        </p:txBody>
      </p:sp>
      <p:graphicFrame>
        <p:nvGraphicFramePr>
          <p:cNvPr id="4" name="Table Placeholder 3">
            <a:extLst>
              <a:ext uri="{FF2B5EF4-FFF2-40B4-BE49-F238E27FC236}">
                <a16:creationId xmlns:a16="http://schemas.microsoft.com/office/drawing/2014/main" id="{A5926556-E8C0-4403-A62D-1A36936C366D}"/>
              </a:ext>
            </a:extLst>
          </p:cNvPr>
          <p:cNvGraphicFramePr>
            <a:graphicFrameLocks noGrp="1"/>
          </p:cNvGraphicFramePr>
          <p:nvPr>
            <p:ph type="tbl" sz="quarter" idx="10"/>
            <p:extLst>
              <p:ext uri="{D42A27DB-BD31-4B8C-83A1-F6EECF244321}">
                <p14:modId xmlns:p14="http://schemas.microsoft.com/office/powerpoint/2010/main" val="2177064013"/>
              </p:ext>
            </p:extLst>
          </p:nvPr>
        </p:nvGraphicFramePr>
        <p:xfrm>
          <a:off x="400050" y="987424"/>
          <a:ext cx="11372850" cy="5724215"/>
        </p:xfrm>
        <a:graphic>
          <a:graphicData uri="http://schemas.openxmlformats.org/drawingml/2006/table">
            <a:tbl>
              <a:tblPr firstRow="1" bandRow="1">
                <a:tableStyleId>{21022611-36B3-4B7B-90A1-8A8EE6FBB620}</a:tableStyleId>
              </a:tblPr>
              <a:tblGrid>
                <a:gridCol w="3790950">
                  <a:extLst>
                    <a:ext uri="{9D8B030D-6E8A-4147-A177-3AD203B41FA5}">
                      <a16:colId xmlns:a16="http://schemas.microsoft.com/office/drawing/2014/main" val="2801890633"/>
                    </a:ext>
                  </a:extLst>
                </a:gridCol>
                <a:gridCol w="3790950">
                  <a:extLst>
                    <a:ext uri="{9D8B030D-6E8A-4147-A177-3AD203B41FA5}">
                      <a16:colId xmlns:a16="http://schemas.microsoft.com/office/drawing/2014/main" val="3721417410"/>
                    </a:ext>
                  </a:extLst>
                </a:gridCol>
                <a:gridCol w="3790950">
                  <a:extLst>
                    <a:ext uri="{9D8B030D-6E8A-4147-A177-3AD203B41FA5}">
                      <a16:colId xmlns:a16="http://schemas.microsoft.com/office/drawing/2014/main" val="3619675914"/>
                    </a:ext>
                  </a:extLst>
                </a:gridCol>
              </a:tblGrid>
              <a:tr h="1070085">
                <a:tc>
                  <a:txBody>
                    <a:bodyPr/>
                    <a:lstStyle/>
                    <a:p>
                      <a:pPr rtl="0" fontAlgn="t">
                        <a:spcBef>
                          <a:spcPts val="0"/>
                        </a:spcBef>
                        <a:spcAft>
                          <a:spcPts val="0"/>
                        </a:spcAft>
                      </a:pPr>
                      <a:r>
                        <a:rPr lang="en-US" sz="2000" b="0" i="0" u="none" strike="noStrike" dirty="0">
                          <a:solidFill>
                            <a:srgbClr val="000000"/>
                          </a:solidFill>
                          <a:effectLst/>
                          <a:latin typeface="Arial" panose="020B0604020202020204" pitchFamily="34" charset="0"/>
                        </a:rPr>
                        <a:t>What are the behavior(s) that are limiting Faux Learner from accessing the general education environment?</a:t>
                      </a:r>
                      <a:endParaRPr lang="en-US" sz="2000" dirty="0">
                        <a:effectLst/>
                      </a:endParaRPr>
                    </a:p>
                  </a:txBody>
                  <a:tcPr marL="63500" marR="63500" marT="63500" marB="63500"/>
                </a:tc>
                <a:tc>
                  <a:txBody>
                    <a:bodyPr/>
                    <a:lstStyle/>
                    <a:p>
                      <a:pPr rtl="0" fontAlgn="t">
                        <a:spcBef>
                          <a:spcPts val="0"/>
                        </a:spcBef>
                        <a:spcAft>
                          <a:spcPts val="0"/>
                        </a:spcAft>
                      </a:pPr>
                      <a:r>
                        <a:rPr lang="en-US" sz="2000" b="0" i="0" u="none" strike="noStrike">
                          <a:solidFill>
                            <a:srgbClr val="000000"/>
                          </a:solidFill>
                          <a:effectLst/>
                          <a:latin typeface="Arial" panose="020B0604020202020204" pitchFamily="34" charset="0"/>
                        </a:rPr>
                        <a:t>What are the Lagging Skills that are contributing to the behavior(s)?</a:t>
                      </a:r>
                      <a:endParaRPr lang="en-US" sz="2000">
                        <a:effectLst/>
                      </a:endParaRPr>
                    </a:p>
                  </a:txBody>
                  <a:tcPr marL="63500" marR="63500" marT="63500" marB="63500"/>
                </a:tc>
                <a:tc>
                  <a:txBody>
                    <a:bodyPr/>
                    <a:lstStyle/>
                    <a:p>
                      <a:pPr rtl="0" fontAlgn="t">
                        <a:spcBef>
                          <a:spcPts val="0"/>
                        </a:spcBef>
                        <a:spcAft>
                          <a:spcPts val="0"/>
                        </a:spcAft>
                      </a:pPr>
                      <a:r>
                        <a:rPr lang="en-US" sz="2000" b="0" i="0" u="none" strike="noStrike">
                          <a:solidFill>
                            <a:srgbClr val="000000"/>
                          </a:solidFill>
                          <a:effectLst/>
                          <a:latin typeface="Arial" panose="020B0604020202020204" pitchFamily="34" charset="0"/>
                        </a:rPr>
                        <a:t>Data/Frequency of Monitoring</a:t>
                      </a:r>
                      <a:endParaRPr lang="en-US" sz="2000">
                        <a:effectLst/>
                      </a:endParaRPr>
                    </a:p>
                  </a:txBody>
                  <a:tcPr marL="63500" marR="63500" marT="63500" marB="63500"/>
                </a:tc>
                <a:extLst>
                  <a:ext uri="{0D108BD9-81ED-4DB2-BD59-A6C34878D82A}">
                    <a16:rowId xmlns:a16="http://schemas.microsoft.com/office/drawing/2014/main" val="1000518926"/>
                  </a:ext>
                </a:extLst>
              </a:tr>
              <a:tr h="4378015">
                <a:tc>
                  <a:txBody>
                    <a:bodyPr/>
                    <a:lstStyle/>
                    <a:p>
                      <a:pPr rtl="0" fontAlgn="base">
                        <a:spcBef>
                          <a:spcPts val="0"/>
                        </a:spcBef>
                        <a:spcAft>
                          <a:spcPts val="0"/>
                        </a:spcAft>
                        <a:buFont typeface="+mj-lt"/>
                        <a:buAutoNum type="arabicPeriod"/>
                      </a:pPr>
                      <a:r>
                        <a:rPr lang="en-US" sz="2000" b="0" i="0" u="none" strike="noStrike" dirty="0">
                          <a:solidFill>
                            <a:srgbClr val="000000"/>
                          </a:solidFill>
                          <a:effectLst/>
                          <a:latin typeface="Arial" panose="020B0604020202020204" pitchFamily="34" charset="0"/>
                        </a:rPr>
                        <a:t>Property destruction: throwing chairs across the room</a:t>
                      </a:r>
                    </a:p>
                    <a:p>
                      <a:pPr rtl="0" fontAlgn="base">
                        <a:spcBef>
                          <a:spcPts val="0"/>
                        </a:spcBef>
                        <a:spcAft>
                          <a:spcPts val="0"/>
                        </a:spcAft>
                        <a:buFont typeface="+mj-lt"/>
                        <a:buAutoNum type="arabicPeriod"/>
                      </a:pPr>
                      <a:r>
                        <a:rPr lang="en-US" sz="2000" b="0" i="0" u="none" strike="noStrike" dirty="0">
                          <a:solidFill>
                            <a:srgbClr val="000000"/>
                          </a:solidFill>
                          <a:effectLst/>
                          <a:latin typeface="Arial" panose="020B0604020202020204" pitchFamily="34" charset="0"/>
                        </a:rPr>
                        <a:t>Aggression: hitting, kicking, punching, spitting at peers</a:t>
                      </a:r>
                    </a:p>
                  </a:txBody>
                  <a:tcPr marL="63500" marR="63500" marT="63500" marB="63500"/>
                </a:tc>
                <a:tc>
                  <a:txBody>
                    <a:bodyPr/>
                    <a:lstStyle/>
                    <a:p>
                      <a:pPr rtl="0" fontAlgn="t">
                        <a:spcBef>
                          <a:spcPts val="0"/>
                        </a:spcBef>
                        <a:spcAft>
                          <a:spcPts val="0"/>
                        </a:spcAft>
                      </a:pPr>
                      <a:r>
                        <a:rPr lang="en-US" sz="2000" b="0" i="0" u="none" strike="noStrike" dirty="0">
                          <a:solidFill>
                            <a:srgbClr val="000000"/>
                          </a:solidFill>
                          <a:effectLst/>
                          <a:latin typeface="Arial" panose="020B0604020202020204" pitchFamily="34" charset="0"/>
                        </a:rPr>
                        <a:t>Emotion and Self- Regulation Skills</a:t>
                      </a:r>
                      <a:endParaRPr lang="en-US" sz="2000" dirty="0">
                        <a:effectLst/>
                      </a:endParaRPr>
                    </a:p>
                    <a:p>
                      <a:pPr rtl="0" fontAlgn="t">
                        <a:spcBef>
                          <a:spcPts val="0"/>
                        </a:spcBef>
                        <a:spcAft>
                          <a:spcPts val="0"/>
                        </a:spcAft>
                      </a:pPr>
                      <a:br>
                        <a:rPr lang="en-US" sz="2000" dirty="0">
                          <a:effectLst/>
                        </a:rPr>
                      </a:br>
                      <a:r>
                        <a:rPr lang="en-US" sz="2000" b="0" i="0" u="none" strike="noStrike" dirty="0">
                          <a:solidFill>
                            <a:srgbClr val="000000"/>
                          </a:solidFill>
                          <a:effectLst/>
                          <a:latin typeface="Arial" panose="020B0604020202020204" pitchFamily="34" charset="0"/>
                        </a:rPr>
                        <a:t>This is being addressed through an IEP Goal &amp; a Teaching Strategy</a:t>
                      </a:r>
                      <a:endParaRPr lang="en-US" sz="2000" dirty="0">
                        <a:effectLst/>
                      </a:endParaRPr>
                    </a:p>
                  </a:txBody>
                  <a:tcPr marL="63500" marR="63500" marT="63500" marB="63500"/>
                </a:tc>
                <a:tc>
                  <a:txBody>
                    <a:bodyPr/>
                    <a:lstStyle/>
                    <a:p>
                      <a:pPr rtl="0" fontAlgn="t">
                        <a:spcBef>
                          <a:spcPts val="0"/>
                        </a:spcBef>
                        <a:spcAft>
                          <a:spcPts val="0"/>
                        </a:spcAft>
                      </a:pPr>
                      <a:r>
                        <a:rPr lang="en-US" sz="2000" b="0" i="0" u="none" strike="noStrike" dirty="0">
                          <a:solidFill>
                            <a:srgbClr val="000000"/>
                          </a:solidFill>
                          <a:effectLst/>
                          <a:latin typeface="Arial" panose="020B0604020202020204" pitchFamily="34" charset="0"/>
                        </a:rPr>
                        <a:t>Data to be monitored: Zero instances of level 5 Physical Aggression (as defined in their BIP); accessing a coping strategy in 80% of measured opportunities when provided with a frustrating situation</a:t>
                      </a:r>
                      <a:endParaRPr lang="en-US" sz="2000" dirty="0">
                        <a:effectLst/>
                      </a:endParaRPr>
                    </a:p>
                    <a:p>
                      <a:pPr rtl="0" fontAlgn="t">
                        <a:spcBef>
                          <a:spcPts val="0"/>
                        </a:spcBef>
                        <a:spcAft>
                          <a:spcPts val="0"/>
                        </a:spcAft>
                      </a:pPr>
                      <a:br>
                        <a:rPr lang="en-US" sz="2000" dirty="0">
                          <a:effectLst/>
                        </a:rPr>
                      </a:br>
                      <a:r>
                        <a:rPr lang="en-US" sz="2000" b="0" i="0" u="none" strike="noStrike" dirty="0">
                          <a:solidFill>
                            <a:srgbClr val="000000"/>
                          </a:solidFill>
                          <a:effectLst/>
                          <a:latin typeface="Arial" panose="020B0604020202020204" pitchFamily="34" charset="0"/>
                        </a:rPr>
                        <a:t>Frequency: Data will be reviewed by the school-based IEP team weekly on Monday morning. </a:t>
                      </a:r>
                      <a:endParaRPr lang="en-US" sz="2000" dirty="0">
                        <a:effectLst/>
                      </a:endParaRPr>
                    </a:p>
                  </a:txBody>
                  <a:tcPr marL="63500" marR="63500" marT="63500" marB="63500"/>
                </a:tc>
                <a:extLst>
                  <a:ext uri="{0D108BD9-81ED-4DB2-BD59-A6C34878D82A}">
                    <a16:rowId xmlns:a16="http://schemas.microsoft.com/office/drawing/2014/main" val="1303965989"/>
                  </a:ext>
                </a:extLst>
              </a:tr>
            </a:tbl>
          </a:graphicData>
        </a:graphic>
      </p:graphicFrame>
    </p:spTree>
    <p:extLst>
      <p:ext uri="{BB962C8B-B14F-4D97-AF65-F5344CB8AC3E}">
        <p14:creationId xmlns:p14="http://schemas.microsoft.com/office/powerpoint/2010/main" val="37091764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64D35-212B-4354-88A9-3B9F26390FC1}"/>
              </a:ext>
            </a:extLst>
          </p:cNvPr>
          <p:cNvSpPr>
            <a:spLocks noGrp="1"/>
          </p:cNvSpPr>
          <p:nvPr>
            <p:ph type="title"/>
          </p:nvPr>
        </p:nvSpPr>
        <p:spPr/>
        <p:txBody>
          <a:bodyPr>
            <a:normAutofit fontScale="90000"/>
          </a:bodyPr>
          <a:lstStyle/>
          <a:p>
            <a:pPr algn="ctr"/>
            <a:r>
              <a:rPr lang="en-US" b="0" dirty="0"/>
              <a:t>Self-Contained Classroom Steps for Breaks &amp; Reteaching (Example)</a:t>
            </a:r>
            <a:endParaRPr lang="en-US" dirty="0"/>
          </a:p>
        </p:txBody>
      </p:sp>
      <p:graphicFrame>
        <p:nvGraphicFramePr>
          <p:cNvPr id="4" name="Table Placeholder 3">
            <a:extLst>
              <a:ext uri="{FF2B5EF4-FFF2-40B4-BE49-F238E27FC236}">
                <a16:creationId xmlns:a16="http://schemas.microsoft.com/office/drawing/2014/main" id="{16DE5E3C-1363-405A-A57E-0F328ADFD96B}"/>
              </a:ext>
            </a:extLst>
          </p:cNvPr>
          <p:cNvGraphicFramePr>
            <a:graphicFrameLocks noGrp="1"/>
          </p:cNvGraphicFramePr>
          <p:nvPr>
            <p:ph type="tbl" sz="quarter" idx="10"/>
            <p:extLst>
              <p:ext uri="{D42A27DB-BD31-4B8C-83A1-F6EECF244321}">
                <p14:modId xmlns:p14="http://schemas.microsoft.com/office/powerpoint/2010/main" val="841700732"/>
              </p:ext>
            </p:extLst>
          </p:nvPr>
        </p:nvGraphicFramePr>
        <p:xfrm>
          <a:off x="0" y="737421"/>
          <a:ext cx="12192000" cy="6031500"/>
        </p:xfrm>
        <a:graphic>
          <a:graphicData uri="http://schemas.openxmlformats.org/drawingml/2006/table">
            <a:tbl>
              <a:tblPr firstRow="1" bandRow="1">
                <a:tableStyleId>{21022611-36B3-4B7B-90A1-8A8EE6FBB620}</a:tableStyleId>
              </a:tblPr>
              <a:tblGrid>
                <a:gridCol w="1075236">
                  <a:extLst>
                    <a:ext uri="{9D8B030D-6E8A-4147-A177-3AD203B41FA5}">
                      <a16:colId xmlns:a16="http://schemas.microsoft.com/office/drawing/2014/main" val="4137771953"/>
                    </a:ext>
                  </a:extLst>
                </a:gridCol>
                <a:gridCol w="1265613">
                  <a:extLst>
                    <a:ext uri="{9D8B030D-6E8A-4147-A177-3AD203B41FA5}">
                      <a16:colId xmlns:a16="http://schemas.microsoft.com/office/drawing/2014/main" val="4220575108"/>
                    </a:ext>
                  </a:extLst>
                </a:gridCol>
                <a:gridCol w="6352636">
                  <a:extLst>
                    <a:ext uri="{9D8B030D-6E8A-4147-A177-3AD203B41FA5}">
                      <a16:colId xmlns:a16="http://schemas.microsoft.com/office/drawing/2014/main" val="2774559860"/>
                    </a:ext>
                  </a:extLst>
                </a:gridCol>
                <a:gridCol w="3498515">
                  <a:extLst>
                    <a:ext uri="{9D8B030D-6E8A-4147-A177-3AD203B41FA5}">
                      <a16:colId xmlns:a16="http://schemas.microsoft.com/office/drawing/2014/main" val="2649715752"/>
                    </a:ext>
                  </a:extLst>
                </a:gridCol>
              </a:tblGrid>
              <a:tr h="410273">
                <a:tc>
                  <a:txBody>
                    <a:bodyPr/>
                    <a:lstStyle/>
                    <a:p>
                      <a:pPr rtl="0" fontAlgn="t">
                        <a:spcBef>
                          <a:spcPts val="0"/>
                        </a:spcBef>
                        <a:spcAft>
                          <a:spcPts val="0"/>
                        </a:spcAft>
                      </a:pPr>
                      <a:r>
                        <a:rPr lang="en-US" sz="1800" b="0" i="0" u="none" strike="noStrike" dirty="0">
                          <a:solidFill>
                            <a:srgbClr val="000000"/>
                          </a:solidFill>
                          <a:effectLst/>
                          <a:latin typeface="Arial" panose="020B0604020202020204" pitchFamily="34" charset="0"/>
                        </a:rPr>
                        <a:t>Phase</a:t>
                      </a:r>
                      <a:endParaRPr lang="en-US" sz="1800" dirty="0">
                        <a:effectLst/>
                      </a:endParaRPr>
                    </a:p>
                  </a:txBody>
                  <a:tcPr marL="63500" marR="63500" marT="63500" marB="63500"/>
                </a:tc>
                <a:tc>
                  <a:txBody>
                    <a:bodyPr/>
                    <a:lstStyle/>
                    <a:p>
                      <a:pPr rtl="0" fontAlgn="t">
                        <a:spcBef>
                          <a:spcPts val="0"/>
                        </a:spcBef>
                        <a:spcAft>
                          <a:spcPts val="0"/>
                        </a:spcAft>
                      </a:pPr>
                      <a:r>
                        <a:rPr lang="en-US" sz="1800" b="0" i="0" u="none" strike="noStrike" dirty="0">
                          <a:solidFill>
                            <a:srgbClr val="000000"/>
                          </a:solidFill>
                          <a:effectLst/>
                          <a:latin typeface="Arial" panose="020B0604020202020204" pitchFamily="34" charset="0"/>
                        </a:rPr>
                        <a:t>Timeline</a:t>
                      </a:r>
                      <a:endParaRPr lang="en-US" sz="1800" dirty="0">
                        <a:effectLst/>
                      </a:endParaRPr>
                    </a:p>
                  </a:txBody>
                  <a:tcPr marL="63500" marR="63500" marT="63500" marB="63500"/>
                </a:tc>
                <a:tc>
                  <a:txBody>
                    <a:bodyPr/>
                    <a:lstStyle/>
                    <a:p>
                      <a:pPr rtl="0" fontAlgn="t">
                        <a:spcBef>
                          <a:spcPts val="0"/>
                        </a:spcBef>
                        <a:spcAft>
                          <a:spcPts val="0"/>
                        </a:spcAft>
                      </a:pPr>
                      <a:r>
                        <a:rPr lang="en-US" sz="1800" b="0" i="0" u="none" strike="noStrike" dirty="0">
                          <a:solidFill>
                            <a:srgbClr val="000000"/>
                          </a:solidFill>
                          <a:effectLst/>
                          <a:latin typeface="Arial" panose="020B0604020202020204" pitchFamily="34" charset="0"/>
                        </a:rPr>
                        <a:t>General Education Setting/Activity</a:t>
                      </a:r>
                      <a:endParaRPr lang="en-US" sz="1800" dirty="0">
                        <a:effectLst/>
                      </a:endParaRPr>
                    </a:p>
                  </a:txBody>
                  <a:tcPr marL="63500" marR="63500" marT="63500" marB="63500"/>
                </a:tc>
                <a:tc>
                  <a:txBody>
                    <a:bodyPr/>
                    <a:lstStyle/>
                    <a:p>
                      <a:pPr rtl="0" fontAlgn="t">
                        <a:spcBef>
                          <a:spcPts val="0"/>
                        </a:spcBef>
                        <a:spcAft>
                          <a:spcPts val="0"/>
                        </a:spcAft>
                      </a:pPr>
                      <a:r>
                        <a:rPr lang="en-US" sz="1800" b="0" i="0" u="none" strike="noStrike" dirty="0">
                          <a:solidFill>
                            <a:srgbClr val="000000"/>
                          </a:solidFill>
                          <a:effectLst/>
                          <a:latin typeface="Arial" panose="020B0604020202020204" pitchFamily="34" charset="0"/>
                        </a:rPr>
                        <a:t>Special Education Support</a:t>
                      </a:r>
                      <a:endParaRPr lang="en-US" sz="1800" dirty="0">
                        <a:effectLst/>
                      </a:endParaRPr>
                    </a:p>
                  </a:txBody>
                  <a:tcPr marL="63500" marR="63500" marT="63500" marB="63500"/>
                </a:tc>
                <a:extLst>
                  <a:ext uri="{0D108BD9-81ED-4DB2-BD59-A6C34878D82A}">
                    <a16:rowId xmlns:a16="http://schemas.microsoft.com/office/drawing/2014/main" val="1698942182"/>
                  </a:ext>
                </a:extLst>
              </a:tr>
              <a:tr h="2211802">
                <a:tc>
                  <a:txBody>
                    <a:bodyPr/>
                    <a:lstStyle/>
                    <a:p>
                      <a:r>
                        <a:rPr lang="en-US" sz="1800" dirty="0"/>
                        <a:t>Phase 1</a:t>
                      </a:r>
                    </a:p>
                  </a:txBody>
                  <a:tcPr/>
                </a:tc>
                <a:tc>
                  <a:txBody>
                    <a:bodyPr/>
                    <a:lstStyle/>
                    <a:p>
                      <a:r>
                        <a:rPr lang="en-US" sz="1800" dirty="0"/>
                        <a:t>Weeks 1-2</a:t>
                      </a:r>
                    </a:p>
                  </a:txBody>
                  <a:tcPr/>
                </a:tc>
                <a:tc>
                  <a:txBody>
                    <a:bodyPr/>
                    <a:lstStyle/>
                    <a:p>
                      <a:r>
                        <a:rPr lang="en-US" sz="1800" dirty="0"/>
                        <a:t>Lunch and recess with general education peers daily; 30 minutes of guided reading group in General Education Classroom 3x/week</a:t>
                      </a:r>
                    </a:p>
                  </a:txBody>
                  <a:tcPr/>
                </a:tc>
                <a:tc>
                  <a:txBody>
                    <a:bodyPr/>
                    <a:lstStyle/>
                    <a:p>
                      <a:r>
                        <a:rPr lang="en-US" sz="1800" dirty="0"/>
                        <a:t>Special Education Teacher check-in daily (Check-in/Check-out system); Consultation with General Education Teacher.</a:t>
                      </a:r>
                    </a:p>
                  </a:txBody>
                  <a:tcPr/>
                </a:tc>
                <a:extLst>
                  <a:ext uri="{0D108BD9-81ED-4DB2-BD59-A6C34878D82A}">
                    <a16:rowId xmlns:a16="http://schemas.microsoft.com/office/drawing/2014/main" val="2894832795"/>
                  </a:ext>
                </a:extLst>
              </a:tr>
              <a:tr h="1415553">
                <a:tc>
                  <a:txBody>
                    <a:bodyPr/>
                    <a:lstStyle/>
                    <a:p>
                      <a:r>
                        <a:rPr lang="en-US" sz="1800" dirty="0"/>
                        <a:t>Phase 2</a:t>
                      </a:r>
                    </a:p>
                  </a:txBody>
                  <a:tcPr/>
                </a:tc>
                <a:tc>
                  <a:txBody>
                    <a:bodyPr/>
                    <a:lstStyle/>
                    <a:p>
                      <a:r>
                        <a:rPr lang="en-US" sz="1800" dirty="0"/>
                        <a:t>Weeks 3-5</a:t>
                      </a:r>
                    </a:p>
                  </a:txBody>
                  <a:tcPr/>
                </a:tc>
                <a:tc>
                  <a:txBody>
                    <a:bodyPr/>
                    <a:lstStyle/>
                    <a:p>
                      <a:r>
                        <a:rPr lang="en-US" sz="1800" dirty="0"/>
                        <a:t>Attend full Reading block in General Education Classroom daily; continue with Phase 1 activities.</a:t>
                      </a:r>
                    </a:p>
                  </a:txBody>
                  <a:tcPr/>
                </a:tc>
                <a:tc>
                  <a:txBody>
                    <a:bodyPr/>
                    <a:lstStyle/>
                    <a:p>
                      <a:r>
                        <a:rPr lang="en-US" sz="1800" dirty="0"/>
                        <a:t>“Push-in” support from Special Education Teacher or Paraeducator during Reading; Daily check-in faded to every other day if successful.</a:t>
                      </a:r>
                    </a:p>
                  </a:txBody>
                  <a:tcPr/>
                </a:tc>
                <a:extLst>
                  <a:ext uri="{0D108BD9-81ED-4DB2-BD59-A6C34878D82A}">
                    <a16:rowId xmlns:a16="http://schemas.microsoft.com/office/drawing/2014/main" val="2668728572"/>
                  </a:ext>
                </a:extLst>
              </a:tr>
              <a:tr h="1946385">
                <a:tc>
                  <a:txBody>
                    <a:bodyPr/>
                    <a:lstStyle/>
                    <a:p>
                      <a:r>
                        <a:rPr lang="en-US" sz="1800" dirty="0"/>
                        <a:t>Phase 3</a:t>
                      </a:r>
                    </a:p>
                  </a:txBody>
                  <a:tcPr/>
                </a:tc>
                <a:tc>
                  <a:txBody>
                    <a:bodyPr/>
                    <a:lstStyle/>
                    <a:p>
                      <a:r>
                        <a:rPr lang="en-US" sz="1800" dirty="0"/>
                        <a:t>Weeks 6-8</a:t>
                      </a:r>
                    </a:p>
                  </a:txBody>
                  <a:tcPr/>
                </a:tc>
                <a:tc>
                  <a:txBody>
                    <a:bodyPr/>
                    <a:lstStyle/>
                    <a:p>
                      <a:r>
                        <a:rPr lang="en-US" sz="1800" dirty="0"/>
                        <a:t>Attend full Math and Reading blocks in General Education Classroom daily; continue with Phase 1 activities.</a:t>
                      </a:r>
                    </a:p>
                  </a:txBody>
                  <a:tcPr/>
                </a:tc>
                <a:tc>
                  <a:txBody>
                    <a:bodyPr/>
                    <a:lstStyle/>
                    <a:p>
                      <a:r>
                        <a:rPr lang="en-US" sz="1800" dirty="0"/>
                        <a:t>Consultation support; check-ins once per week, fading as appropriate; ongoing accommodations and modifications.</a:t>
                      </a:r>
                    </a:p>
                  </a:txBody>
                  <a:tcPr/>
                </a:tc>
                <a:extLst>
                  <a:ext uri="{0D108BD9-81ED-4DB2-BD59-A6C34878D82A}">
                    <a16:rowId xmlns:a16="http://schemas.microsoft.com/office/drawing/2014/main" val="2534603760"/>
                  </a:ext>
                </a:extLst>
              </a:tr>
            </a:tbl>
          </a:graphicData>
        </a:graphic>
      </p:graphicFrame>
    </p:spTree>
    <p:extLst>
      <p:ext uri="{BB962C8B-B14F-4D97-AF65-F5344CB8AC3E}">
        <p14:creationId xmlns:p14="http://schemas.microsoft.com/office/powerpoint/2010/main" val="21873036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C9E9F8-BCFE-4055-8A05-074BECF95060}"/>
              </a:ext>
            </a:extLst>
          </p:cNvPr>
          <p:cNvSpPr>
            <a:spLocks noGrp="1"/>
          </p:cNvSpPr>
          <p:nvPr>
            <p:ph type="title"/>
          </p:nvPr>
        </p:nvSpPr>
        <p:spPr/>
        <p:txBody>
          <a:bodyPr>
            <a:normAutofit/>
          </a:bodyPr>
          <a:lstStyle/>
          <a:p>
            <a:pPr algn="ctr"/>
            <a:r>
              <a:rPr lang="en-US" dirty="0"/>
              <a:t>Special Program Reintegration Plan (Example)</a:t>
            </a:r>
          </a:p>
        </p:txBody>
      </p:sp>
      <p:graphicFrame>
        <p:nvGraphicFramePr>
          <p:cNvPr id="6" name="Table Placeholder 5">
            <a:extLst>
              <a:ext uri="{FF2B5EF4-FFF2-40B4-BE49-F238E27FC236}">
                <a16:creationId xmlns:a16="http://schemas.microsoft.com/office/drawing/2014/main" id="{1E009497-0BBC-4B83-AEB7-C305F7CAD6F0}"/>
              </a:ext>
            </a:extLst>
          </p:cNvPr>
          <p:cNvGraphicFramePr>
            <a:graphicFrameLocks noGrp="1"/>
          </p:cNvGraphicFramePr>
          <p:nvPr>
            <p:ph type="tbl" sz="quarter" idx="10"/>
            <p:extLst>
              <p:ext uri="{D42A27DB-BD31-4B8C-83A1-F6EECF244321}">
                <p14:modId xmlns:p14="http://schemas.microsoft.com/office/powerpoint/2010/main" val="4069408585"/>
              </p:ext>
            </p:extLst>
          </p:nvPr>
        </p:nvGraphicFramePr>
        <p:xfrm>
          <a:off x="400050" y="987423"/>
          <a:ext cx="11372850" cy="5688188"/>
        </p:xfrm>
        <a:graphic>
          <a:graphicData uri="http://schemas.openxmlformats.org/drawingml/2006/table">
            <a:tbl>
              <a:tblPr firstRow="1" bandRow="1">
                <a:tableStyleId>{21022611-36B3-4B7B-90A1-8A8EE6FBB620}</a:tableStyleId>
              </a:tblPr>
              <a:tblGrid>
                <a:gridCol w="2864145">
                  <a:extLst>
                    <a:ext uri="{9D8B030D-6E8A-4147-A177-3AD203B41FA5}">
                      <a16:colId xmlns:a16="http://schemas.microsoft.com/office/drawing/2014/main" val="2575153092"/>
                    </a:ext>
                  </a:extLst>
                </a:gridCol>
                <a:gridCol w="8508705">
                  <a:extLst>
                    <a:ext uri="{9D8B030D-6E8A-4147-A177-3AD203B41FA5}">
                      <a16:colId xmlns:a16="http://schemas.microsoft.com/office/drawing/2014/main" val="2020087147"/>
                    </a:ext>
                  </a:extLst>
                </a:gridCol>
              </a:tblGrid>
              <a:tr h="700020">
                <a:tc>
                  <a:txBody>
                    <a:bodyPr/>
                    <a:lstStyle/>
                    <a:p>
                      <a:pPr rtl="0" fontAlgn="t">
                        <a:spcBef>
                          <a:spcPts val="0"/>
                        </a:spcBef>
                        <a:spcAft>
                          <a:spcPts val="0"/>
                        </a:spcAft>
                      </a:pPr>
                      <a:r>
                        <a:rPr lang="en-US" sz="2400" b="1" i="0" u="none" strike="noStrike" dirty="0">
                          <a:solidFill>
                            <a:srgbClr val="000000"/>
                          </a:solidFill>
                          <a:effectLst/>
                          <a:latin typeface="Arial" panose="020B0604020202020204" pitchFamily="34" charset="0"/>
                        </a:rPr>
                        <a:t>Section</a:t>
                      </a:r>
                      <a:endParaRPr lang="en-US" sz="2400" b="1" dirty="0">
                        <a:effectLst/>
                      </a:endParaRPr>
                    </a:p>
                  </a:txBody>
                  <a:tcPr marL="63500" marR="63500" marT="63500" marB="63500"/>
                </a:tc>
                <a:tc>
                  <a:txBody>
                    <a:bodyPr/>
                    <a:lstStyle/>
                    <a:p>
                      <a:pPr rtl="0" fontAlgn="t">
                        <a:spcBef>
                          <a:spcPts val="0"/>
                        </a:spcBef>
                        <a:spcAft>
                          <a:spcPts val="0"/>
                        </a:spcAft>
                      </a:pPr>
                      <a:r>
                        <a:rPr lang="en-US" sz="2400" b="1" i="0" u="none" strike="noStrike" dirty="0">
                          <a:solidFill>
                            <a:srgbClr val="000000"/>
                          </a:solidFill>
                          <a:effectLst/>
                          <a:latin typeface="Arial" panose="020B0604020202020204" pitchFamily="34" charset="0"/>
                        </a:rPr>
                        <a:t>Detail</a:t>
                      </a:r>
                      <a:endParaRPr lang="en-US" sz="2400" b="1" dirty="0">
                        <a:effectLst/>
                      </a:endParaRPr>
                    </a:p>
                  </a:txBody>
                  <a:tcPr marL="63500" marR="63500" marT="63500" marB="63500"/>
                </a:tc>
                <a:extLst>
                  <a:ext uri="{0D108BD9-81ED-4DB2-BD59-A6C34878D82A}">
                    <a16:rowId xmlns:a16="http://schemas.microsoft.com/office/drawing/2014/main" val="2564869654"/>
                  </a:ext>
                </a:extLst>
              </a:tr>
              <a:tr h="1592384">
                <a:tc>
                  <a:txBody>
                    <a:bodyPr/>
                    <a:lstStyle/>
                    <a:p>
                      <a:pPr rtl="0" fontAlgn="t">
                        <a:spcBef>
                          <a:spcPts val="0"/>
                        </a:spcBef>
                        <a:spcAft>
                          <a:spcPts val="0"/>
                        </a:spcAft>
                      </a:pPr>
                      <a:r>
                        <a:rPr lang="en-US" sz="2200" b="0" i="0" u="none" strike="noStrike">
                          <a:solidFill>
                            <a:srgbClr val="000000"/>
                          </a:solidFill>
                          <a:effectLst/>
                          <a:latin typeface="Arial" panose="020B0604020202020204" pitchFamily="34" charset="0"/>
                        </a:rPr>
                        <a:t>Learner Information</a:t>
                      </a:r>
                      <a:endParaRPr lang="en-US" sz="2200">
                        <a:effectLst/>
                      </a:endParaRPr>
                    </a:p>
                  </a:txBody>
                  <a:tcPr marL="63500" marR="63500" marT="63500" marB="63500"/>
                </a:tc>
                <a:tc>
                  <a:txBody>
                    <a:bodyPr/>
                    <a:lstStyle/>
                    <a:p>
                      <a:pPr rtl="0" fontAlgn="t">
                        <a:spcBef>
                          <a:spcPts val="0"/>
                        </a:spcBef>
                        <a:spcAft>
                          <a:spcPts val="0"/>
                        </a:spcAft>
                      </a:pPr>
                      <a:r>
                        <a:rPr lang="en-US" sz="2200" b="0" i="0" u="none" strike="noStrike" dirty="0">
                          <a:solidFill>
                            <a:srgbClr val="000000"/>
                          </a:solidFill>
                          <a:effectLst/>
                          <a:latin typeface="Arial" panose="020B0604020202020204" pitchFamily="34" charset="0"/>
                        </a:rPr>
                        <a:t>Student Name: Fake Name</a:t>
                      </a:r>
                      <a:endParaRPr lang="en-US" sz="2200" dirty="0">
                        <a:effectLst/>
                      </a:endParaRPr>
                    </a:p>
                    <a:p>
                      <a:pPr rtl="0" fontAlgn="t">
                        <a:spcBef>
                          <a:spcPts val="0"/>
                        </a:spcBef>
                        <a:spcAft>
                          <a:spcPts val="0"/>
                        </a:spcAft>
                      </a:pPr>
                      <a:r>
                        <a:rPr lang="en-US" sz="2200" b="0" i="0" u="none" strike="noStrike" dirty="0">
                          <a:solidFill>
                            <a:srgbClr val="000000"/>
                          </a:solidFill>
                          <a:effectLst/>
                          <a:latin typeface="Arial" panose="020B0604020202020204" pitchFamily="34" charset="0"/>
                        </a:rPr>
                        <a:t>Grade: 9</a:t>
                      </a:r>
                      <a:endParaRPr lang="en-US" sz="2200" dirty="0">
                        <a:effectLst/>
                      </a:endParaRPr>
                    </a:p>
                    <a:p>
                      <a:pPr rtl="0" fontAlgn="t">
                        <a:spcBef>
                          <a:spcPts val="0"/>
                        </a:spcBef>
                        <a:spcAft>
                          <a:spcPts val="0"/>
                        </a:spcAft>
                      </a:pPr>
                      <a:r>
                        <a:rPr lang="en-US" sz="2200" b="0" i="0" u="none" strike="noStrike" dirty="0">
                          <a:solidFill>
                            <a:srgbClr val="000000"/>
                          </a:solidFill>
                          <a:effectLst/>
                          <a:latin typeface="Arial" panose="020B0604020202020204" pitchFamily="34" charset="0"/>
                        </a:rPr>
                        <a:t>Current Setting: Full-Day Special Program</a:t>
                      </a:r>
                      <a:endParaRPr lang="en-US" sz="2200" dirty="0">
                        <a:effectLst/>
                      </a:endParaRPr>
                    </a:p>
                  </a:txBody>
                  <a:tcPr marL="63500" marR="63500" marT="63500" marB="63500"/>
                </a:tc>
                <a:extLst>
                  <a:ext uri="{0D108BD9-81ED-4DB2-BD59-A6C34878D82A}">
                    <a16:rowId xmlns:a16="http://schemas.microsoft.com/office/drawing/2014/main" val="150669379"/>
                  </a:ext>
                </a:extLst>
              </a:tr>
              <a:tr h="1592384">
                <a:tc>
                  <a:txBody>
                    <a:bodyPr/>
                    <a:lstStyle/>
                    <a:p>
                      <a:pPr rtl="0" fontAlgn="t">
                        <a:spcBef>
                          <a:spcPts val="0"/>
                        </a:spcBef>
                        <a:spcAft>
                          <a:spcPts val="0"/>
                        </a:spcAft>
                      </a:pPr>
                      <a:r>
                        <a:rPr lang="en-US" sz="2200" b="0" i="0" u="none" strike="noStrike" dirty="0">
                          <a:solidFill>
                            <a:srgbClr val="000000"/>
                          </a:solidFill>
                          <a:effectLst/>
                          <a:latin typeface="Arial" panose="020B0604020202020204" pitchFamily="34" charset="0"/>
                        </a:rPr>
                        <a:t>Projected Reintegration Date</a:t>
                      </a:r>
                      <a:endParaRPr lang="en-US" sz="2200" b="0" dirty="0">
                        <a:effectLst/>
                      </a:endParaRPr>
                    </a:p>
                  </a:txBody>
                  <a:tcPr marL="63500" marR="63500" marT="63500" marB="63500"/>
                </a:tc>
                <a:tc>
                  <a:txBody>
                    <a:bodyPr/>
                    <a:lstStyle/>
                    <a:p>
                      <a:pPr rtl="0" fontAlgn="t">
                        <a:spcBef>
                          <a:spcPts val="0"/>
                        </a:spcBef>
                        <a:spcAft>
                          <a:spcPts val="0"/>
                        </a:spcAft>
                      </a:pPr>
                      <a:r>
                        <a:rPr lang="en-US" sz="2200" b="0" i="0" u="none" strike="noStrike" dirty="0">
                          <a:solidFill>
                            <a:srgbClr val="000000"/>
                          </a:solidFill>
                          <a:effectLst/>
                          <a:latin typeface="Arial" panose="020B0604020202020204" pitchFamily="34" charset="0"/>
                        </a:rPr>
                        <a:t>Partial Reintegration (Core &amp; Electives) May 2026</a:t>
                      </a:r>
                      <a:endParaRPr lang="en-US" sz="2200" dirty="0">
                        <a:effectLst/>
                      </a:endParaRPr>
                    </a:p>
                  </a:txBody>
                  <a:tcPr marL="63500" marR="63500" marT="63500" marB="63500"/>
                </a:tc>
                <a:extLst>
                  <a:ext uri="{0D108BD9-81ED-4DB2-BD59-A6C34878D82A}">
                    <a16:rowId xmlns:a16="http://schemas.microsoft.com/office/drawing/2014/main" val="3786870544"/>
                  </a:ext>
                </a:extLst>
              </a:tr>
              <a:tr h="1592384">
                <a:tc>
                  <a:txBody>
                    <a:bodyPr/>
                    <a:lstStyle/>
                    <a:p>
                      <a:pPr rtl="0" fontAlgn="t">
                        <a:spcBef>
                          <a:spcPts val="0"/>
                        </a:spcBef>
                        <a:spcAft>
                          <a:spcPts val="0"/>
                        </a:spcAft>
                      </a:pPr>
                      <a:r>
                        <a:rPr lang="en-US" sz="2200" b="0" i="0" u="none" strike="noStrike" dirty="0">
                          <a:solidFill>
                            <a:srgbClr val="000000"/>
                          </a:solidFill>
                          <a:effectLst/>
                          <a:latin typeface="Arial" panose="020B0604020202020204" pitchFamily="34" charset="0"/>
                        </a:rPr>
                        <a:t>IEP Team Members</a:t>
                      </a:r>
                      <a:endParaRPr lang="en-US" sz="2200" b="0" dirty="0">
                        <a:effectLst/>
                      </a:endParaRPr>
                    </a:p>
                  </a:txBody>
                  <a:tcPr marL="63500" marR="63500" marT="63500" marB="63500"/>
                </a:tc>
                <a:tc>
                  <a:txBody>
                    <a:bodyPr/>
                    <a:lstStyle/>
                    <a:p>
                      <a:pPr rtl="0" fontAlgn="t">
                        <a:spcBef>
                          <a:spcPts val="0"/>
                        </a:spcBef>
                        <a:spcAft>
                          <a:spcPts val="0"/>
                        </a:spcAft>
                      </a:pPr>
                      <a:r>
                        <a:rPr lang="en-US" sz="2200" b="0" i="0" u="none" strike="noStrike" cap="none" dirty="0">
                          <a:solidFill>
                            <a:srgbClr val="000000"/>
                          </a:solidFill>
                          <a:effectLst/>
                          <a:latin typeface="Arial"/>
                          <a:ea typeface="Arial"/>
                          <a:cs typeface="Arial"/>
                          <a:sym typeface="Arial"/>
                        </a:rPr>
                        <a:t>Mr. Gen Ed Teacher (General Education Teacher), Ms. Gen Ed Teacher (General Education Teacher), Mrs. Electives (Welding Teacher), Ms. Special Education Teacher (Special Education Teacher), Mr. Dad (Parent), Ms. Admin (Principal), Fake Name (Learner)</a:t>
                      </a:r>
                      <a:endParaRPr lang="en-US" sz="2200" dirty="0">
                        <a:effectLst/>
                      </a:endParaRPr>
                    </a:p>
                  </a:txBody>
                  <a:tcPr marL="63500" marR="63500" marT="63500" marB="63500"/>
                </a:tc>
                <a:extLst>
                  <a:ext uri="{0D108BD9-81ED-4DB2-BD59-A6C34878D82A}">
                    <a16:rowId xmlns:a16="http://schemas.microsoft.com/office/drawing/2014/main" val="2851771209"/>
                  </a:ext>
                </a:extLst>
              </a:tr>
            </a:tbl>
          </a:graphicData>
        </a:graphic>
      </p:graphicFrame>
    </p:spTree>
    <p:extLst>
      <p:ext uri="{BB962C8B-B14F-4D97-AF65-F5344CB8AC3E}">
        <p14:creationId xmlns:p14="http://schemas.microsoft.com/office/powerpoint/2010/main" val="9944068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3732E-CF73-48E9-9B08-FFE6C73FA3E5}"/>
              </a:ext>
            </a:extLst>
          </p:cNvPr>
          <p:cNvSpPr>
            <a:spLocks noGrp="1"/>
          </p:cNvSpPr>
          <p:nvPr>
            <p:ph type="title"/>
          </p:nvPr>
        </p:nvSpPr>
        <p:spPr/>
        <p:txBody>
          <a:bodyPr>
            <a:normAutofit/>
          </a:bodyPr>
          <a:lstStyle/>
          <a:p>
            <a:pPr algn="ctr"/>
            <a:r>
              <a:rPr lang="en-US" b="0" dirty="0"/>
              <a:t>Special Program Behavior, Skills, and Data (Example) </a:t>
            </a:r>
            <a:endParaRPr lang="en-US" dirty="0"/>
          </a:p>
        </p:txBody>
      </p:sp>
      <p:graphicFrame>
        <p:nvGraphicFramePr>
          <p:cNvPr id="4" name="Table Placeholder 3">
            <a:extLst>
              <a:ext uri="{FF2B5EF4-FFF2-40B4-BE49-F238E27FC236}">
                <a16:creationId xmlns:a16="http://schemas.microsoft.com/office/drawing/2014/main" id="{A5926556-E8C0-4403-A62D-1A36936C366D}"/>
              </a:ext>
            </a:extLst>
          </p:cNvPr>
          <p:cNvGraphicFramePr>
            <a:graphicFrameLocks noGrp="1"/>
          </p:cNvGraphicFramePr>
          <p:nvPr>
            <p:ph type="tbl" sz="quarter" idx="10"/>
            <p:extLst>
              <p:ext uri="{D42A27DB-BD31-4B8C-83A1-F6EECF244321}">
                <p14:modId xmlns:p14="http://schemas.microsoft.com/office/powerpoint/2010/main" val="4275230782"/>
              </p:ext>
            </p:extLst>
          </p:nvPr>
        </p:nvGraphicFramePr>
        <p:xfrm>
          <a:off x="400050" y="987424"/>
          <a:ext cx="11372850" cy="5724215"/>
        </p:xfrm>
        <a:graphic>
          <a:graphicData uri="http://schemas.openxmlformats.org/drawingml/2006/table">
            <a:tbl>
              <a:tblPr firstRow="1" bandRow="1">
                <a:tableStyleId>{21022611-36B3-4B7B-90A1-8A8EE6FBB620}</a:tableStyleId>
              </a:tblPr>
              <a:tblGrid>
                <a:gridCol w="3790950">
                  <a:extLst>
                    <a:ext uri="{9D8B030D-6E8A-4147-A177-3AD203B41FA5}">
                      <a16:colId xmlns:a16="http://schemas.microsoft.com/office/drawing/2014/main" val="2801890633"/>
                    </a:ext>
                  </a:extLst>
                </a:gridCol>
                <a:gridCol w="3790950">
                  <a:extLst>
                    <a:ext uri="{9D8B030D-6E8A-4147-A177-3AD203B41FA5}">
                      <a16:colId xmlns:a16="http://schemas.microsoft.com/office/drawing/2014/main" val="3721417410"/>
                    </a:ext>
                  </a:extLst>
                </a:gridCol>
                <a:gridCol w="3790950">
                  <a:extLst>
                    <a:ext uri="{9D8B030D-6E8A-4147-A177-3AD203B41FA5}">
                      <a16:colId xmlns:a16="http://schemas.microsoft.com/office/drawing/2014/main" val="3619675914"/>
                    </a:ext>
                  </a:extLst>
                </a:gridCol>
              </a:tblGrid>
              <a:tr h="1070085">
                <a:tc>
                  <a:txBody>
                    <a:bodyPr/>
                    <a:lstStyle/>
                    <a:p>
                      <a:pPr rtl="0" fontAlgn="t">
                        <a:spcBef>
                          <a:spcPts val="0"/>
                        </a:spcBef>
                        <a:spcAft>
                          <a:spcPts val="0"/>
                        </a:spcAft>
                      </a:pPr>
                      <a:r>
                        <a:rPr lang="en-US" sz="2000" b="0" i="0" u="none" strike="noStrike" dirty="0">
                          <a:solidFill>
                            <a:srgbClr val="000000"/>
                          </a:solidFill>
                          <a:effectLst/>
                          <a:latin typeface="Arial" panose="020B0604020202020204" pitchFamily="34" charset="0"/>
                        </a:rPr>
                        <a:t>What are the behavior(s) that are limiting Fake Name from accessing the general education environment?</a:t>
                      </a:r>
                      <a:endParaRPr lang="en-US" sz="2000" dirty="0">
                        <a:effectLst/>
                      </a:endParaRPr>
                    </a:p>
                  </a:txBody>
                  <a:tcPr marL="63500" marR="63500" marT="63500" marB="63500"/>
                </a:tc>
                <a:tc>
                  <a:txBody>
                    <a:bodyPr/>
                    <a:lstStyle/>
                    <a:p>
                      <a:pPr rtl="0" fontAlgn="t">
                        <a:spcBef>
                          <a:spcPts val="0"/>
                        </a:spcBef>
                        <a:spcAft>
                          <a:spcPts val="0"/>
                        </a:spcAft>
                      </a:pPr>
                      <a:r>
                        <a:rPr lang="en-US" sz="2000" b="0" i="0" u="none" strike="noStrike">
                          <a:solidFill>
                            <a:srgbClr val="000000"/>
                          </a:solidFill>
                          <a:effectLst/>
                          <a:latin typeface="Arial" panose="020B0604020202020204" pitchFamily="34" charset="0"/>
                        </a:rPr>
                        <a:t>What are the Lagging Skills that are contributing to the behavior(s)?</a:t>
                      </a:r>
                      <a:endParaRPr lang="en-US" sz="2000">
                        <a:effectLst/>
                      </a:endParaRPr>
                    </a:p>
                  </a:txBody>
                  <a:tcPr marL="63500" marR="63500" marT="63500" marB="63500"/>
                </a:tc>
                <a:tc>
                  <a:txBody>
                    <a:bodyPr/>
                    <a:lstStyle/>
                    <a:p>
                      <a:pPr rtl="0" fontAlgn="t">
                        <a:spcBef>
                          <a:spcPts val="0"/>
                        </a:spcBef>
                        <a:spcAft>
                          <a:spcPts val="0"/>
                        </a:spcAft>
                      </a:pPr>
                      <a:r>
                        <a:rPr lang="en-US" sz="2000" b="0" i="0" u="none" strike="noStrike">
                          <a:solidFill>
                            <a:srgbClr val="000000"/>
                          </a:solidFill>
                          <a:effectLst/>
                          <a:latin typeface="Arial" panose="020B0604020202020204" pitchFamily="34" charset="0"/>
                        </a:rPr>
                        <a:t>Data/Frequency of Monitoring</a:t>
                      </a:r>
                      <a:endParaRPr lang="en-US" sz="2000">
                        <a:effectLst/>
                      </a:endParaRPr>
                    </a:p>
                  </a:txBody>
                  <a:tcPr marL="63500" marR="63500" marT="63500" marB="63500"/>
                </a:tc>
                <a:extLst>
                  <a:ext uri="{0D108BD9-81ED-4DB2-BD59-A6C34878D82A}">
                    <a16:rowId xmlns:a16="http://schemas.microsoft.com/office/drawing/2014/main" val="1000518926"/>
                  </a:ext>
                </a:extLst>
              </a:tr>
              <a:tr h="4378015">
                <a:tc>
                  <a:txBody>
                    <a:bodyPr/>
                    <a:lstStyle/>
                    <a:p>
                      <a:pPr marL="457200" indent="-457200" rtl="0" fontAlgn="base">
                        <a:buFont typeface="+mj-lt"/>
                        <a:buAutoNum type="arabicPeriod"/>
                      </a:pPr>
                      <a:r>
                        <a:rPr lang="en-US" sz="1800" b="0" i="0" u="none" strike="noStrike" cap="none" dirty="0">
                          <a:solidFill>
                            <a:srgbClr val="000000"/>
                          </a:solidFill>
                          <a:effectLst/>
                          <a:latin typeface="Arial"/>
                          <a:ea typeface="Arial"/>
                          <a:cs typeface="Arial"/>
                          <a:sym typeface="Arial"/>
                        </a:rPr>
                        <a:t>Aggression: kicking, punching, throwing items that make contact with another person</a:t>
                      </a:r>
                    </a:p>
                    <a:p>
                      <a:pPr marL="457200" indent="-457200" rtl="0" fontAlgn="base">
                        <a:buFont typeface="+mj-lt"/>
                        <a:buAutoNum type="arabicPeriod"/>
                      </a:pPr>
                      <a:r>
                        <a:rPr lang="en-US" sz="1800" b="0" i="0" u="none" strike="noStrike" cap="none" dirty="0">
                          <a:solidFill>
                            <a:srgbClr val="000000"/>
                          </a:solidFill>
                          <a:effectLst/>
                          <a:latin typeface="Arial"/>
                          <a:ea typeface="Arial"/>
                          <a:cs typeface="Arial"/>
                          <a:sym typeface="Arial"/>
                        </a:rPr>
                        <a:t>Vocal Disruption: Yelling out, calling others names</a:t>
                      </a:r>
                    </a:p>
                    <a:p>
                      <a:pPr marL="457200" indent="-457200" rtl="0" fontAlgn="base">
                        <a:buFont typeface="+mj-lt"/>
                        <a:buAutoNum type="arabicPeriod"/>
                      </a:pPr>
                      <a:r>
                        <a:rPr lang="en-US" sz="1800" b="0" i="0" u="none" strike="noStrike" cap="none" dirty="0">
                          <a:solidFill>
                            <a:srgbClr val="000000"/>
                          </a:solidFill>
                          <a:effectLst/>
                          <a:latin typeface="Arial"/>
                          <a:ea typeface="Arial"/>
                          <a:cs typeface="Arial"/>
                          <a:sym typeface="Arial"/>
                        </a:rPr>
                        <a:t>Elopement: Leaving the instructional area without permission (classroom, building)</a:t>
                      </a:r>
                    </a:p>
                  </a:txBody>
                  <a:tcPr marL="63500" marR="63500" marT="63500" marB="63500"/>
                </a:tc>
                <a:tc>
                  <a:txBody>
                    <a:bodyPr/>
                    <a:lstStyle/>
                    <a:p>
                      <a:pPr marL="457200" indent="-457200" rtl="0" fontAlgn="t">
                        <a:spcBef>
                          <a:spcPts val="0"/>
                        </a:spcBef>
                        <a:spcAft>
                          <a:spcPts val="0"/>
                        </a:spcAft>
                        <a:buFont typeface="+mj-lt"/>
                        <a:buAutoNum type="arabicPeriod"/>
                      </a:pPr>
                      <a:r>
                        <a:rPr lang="en-US" sz="1800" b="0" i="0" u="none" strike="noStrike" dirty="0">
                          <a:solidFill>
                            <a:srgbClr val="000000"/>
                          </a:solidFill>
                          <a:effectLst/>
                          <a:latin typeface="Arial" panose="020B0604020202020204" pitchFamily="34" charset="0"/>
                        </a:rPr>
                        <a:t>Emotion and Self- Regulation Skills</a:t>
                      </a:r>
                    </a:p>
                    <a:p>
                      <a:pPr marL="457200" indent="-457200" rtl="0" fontAlgn="t">
                        <a:spcBef>
                          <a:spcPts val="0"/>
                        </a:spcBef>
                        <a:spcAft>
                          <a:spcPts val="0"/>
                        </a:spcAft>
                        <a:buFont typeface="+mj-lt"/>
                        <a:buAutoNum type="arabicPeriod"/>
                      </a:pPr>
                      <a:r>
                        <a:rPr lang="en-US" sz="1800" b="0" i="0" u="none" strike="noStrike" dirty="0">
                          <a:solidFill>
                            <a:srgbClr val="000000"/>
                          </a:solidFill>
                          <a:effectLst/>
                          <a:latin typeface="Arial" panose="020B0604020202020204" pitchFamily="34" charset="0"/>
                        </a:rPr>
                        <a:t>Social Skills</a:t>
                      </a:r>
                      <a:endParaRPr lang="en-US" sz="1800" dirty="0">
                        <a:effectLst/>
                      </a:endParaRPr>
                    </a:p>
                    <a:p>
                      <a:pPr rtl="0" fontAlgn="t">
                        <a:spcBef>
                          <a:spcPts val="0"/>
                        </a:spcBef>
                        <a:spcAft>
                          <a:spcPts val="0"/>
                        </a:spcAft>
                      </a:pPr>
                      <a:br>
                        <a:rPr lang="en-US" sz="1800" dirty="0">
                          <a:effectLst/>
                        </a:rPr>
                      </a:br>
                      <a:r>
                        <a:rPr lang="en-US" sz="1800" b="0" i="0" u="none" strike="noStrike" dirty="0">
                          <a:solidFill>
                            <a:srgbClr val="000000"/>
                          </a:solidFill>
                          <a:effectLst/>
                          <a:latin typeface="Arial" panose="020B0604020202020204" pitchFamily="34" charset="0"/>
                        </a:rPr>
                        <a:t>Emotion and Self-Regulation Skills are taught through an IEP Goal, Social Skills are taught through an IEP Goal, Prevention Strategy, and Appropriate/Replacement Behavior Strategy</a:t>
                      </a:r>
                      <a:endParaRPr lang="en-US" sz="1800" dirty="0">
                        <a:effectLst/>
                      </a:endParaRPr>
                    </a:p>
                  </a:txBody>
                  <a:tcPr marL="63500" marR="63500" marT="63500" marB="63500"/>
                </a:tc>
                <a:tc>
                  <a:txBody>
                    <a:bodyPr/>
                    <a:lstStyle/>
                    <a:p>
                      <a:pPr rtl="0" fontAlgn="t">
                        <a:spcBef>
                          <a:spcPts val="0"/>
                        </a:spcBef>
                        <a:spcAft>
                          <a:spcPts val="0"/>
                        </a:spcAft>
                      </a:pPr>
                      <a:r>
                        <a:rPr lang="en-US" sz="1800" b="0" i="0" u="none" strike="noStrike" dirty="0">
                          <a:solidFill>
                            <a:srgbClr val="000000"/>
                          </a:solidFill>
                          <a:effectLst/>
                          <a:latin typeface="Arial" panose="020B0604020202020204" pitchFamily="34" charset="0"/>
                        </a:rPr>
                        <a:t>Data to be monitored:</a:t>
                      </a:r>
                    </a:p>
                    <a:p>
                      <a:pPr marL="457200" indent="-457200" rtl="0" fontAlgn="t">
                        <a:spcBef>
                          <a:spcPts val="0"/>
                        </a:spcBef>
                        <a:spcAft>
                          <a:spcPts val="0"/>
                        </a:spcAft>
                        <a:buFont typeface="+mj-lt"/>
                        <a:buAutoNum type="arabicPeriod"/>
                      </a:pPr>
                      <a:r>
                        <a:rPr lang="en-US" sz="1800" b="0" i="0" u="none" strike="noStrike" dirty="0">
                          <a:solidFill>
                            <a:srgbClr val="000000"/>
                          </a:solidFill>
                          <a:effectLst/>
                          <a:latin typeface="Arial" panose="020B0604020202020204" pitchFamily="34" charset="0"/>
                        </a:rPr>
                        <a:t>Zero instances of Level 5 Aggression (as defined in their BIP)</a:t>
                      </a:r>
                    </a:p>
                    <a:p>
                      <a:pPr marL="457200" indent="-457200" rtl="0" fontAlgn="t">
                        <a:spcBef>
                          <a:spcPts val="0"/>
                        </a:spcBef>
                        <a:spcAft>
                          <a:spcPts val="0"/>
                        </a:spcAft>
                        <a:buFont typeface="+mj-lt"/>
                        <a:buAutoNum type="arabicPeriod"/>
                      </a:pPr>
                      <a:r>
                        <a:rPr lang="en-US" sz="1800" b="0" i="0" u="none" strike="noStrike" dirty="0">
                          <a:solidFill>
                            <a:srgbClr val="000000"/>
                          </a:solidFill>
                          <a:effectLst/>
                          <a:latin typeface="Arial" panose="020B0604020202020204" pitchFamily="34" charset="0"/>
                        </a:rPr>
                        <a:t>Three or less instances of yelling loudly enough to disrupt instruction (cussing and blurting do not count)</a:t>
                      </a:r>
                    </a:p>
                    <a:p>
                      <a:pPr marL="457200" indent="-457200" rtl="0" fontAlgn="t">
                        <a:spcBef>
                          <a:spcPts val="0"/>
                        </a:spcBef>
                        <a:spcAft>
                          <a:spcPts val="0"/>
                        </a:spcAft>
                        <a:buFont typeface="+mj-lt"/>
                        <a:buAutoNum type="arabicPeriod"/>
                      </a:pPr>
                      <a:r>
                        <a:rPr lang="en-US" sz="1800" b="0" i="0" u="none" strike="noStrike" dirty="0">
                          <a:solidFill>
                            <a:srgbClr val="000000"/>
                          </a:solidFill>
                          <a:effectLst/>
                          <a:latin typeface="Arial" panose="020B0604020202020204" pitchFamily="34" charset="0"/>
                        </a:rPr>
                        <a:t>Use of replacement behavior (break request, ask to leave) in 80% of opportunities</a:t>
                      </a:r>
                    </a:p>
                    <a:p>
                      <a:pPr marL="0" indent="0" rtl="0" fontAlgn="t">
                        <a:spcBef>
                          <a:spcPts val="0"/>
                        </a:spcBef>
                        <a:spcAft>
                          <a:spcPts val="0"/>
                        </a:spcAft>
                        <a:buFont typeface="+mj-lt"/>
                        <a:buNone/>
                      </a:pPr>
                      <a:br>
                        <a:rPr lang="en-US" sz="1800" dirty="0">
                          <a:effectLst/>
                        </a:rPr>
                      </a:br>
                      <a:r>
                        <a:rPr lang="en-US" sz="1800" b="0" i="0" u="none" strike="noStrike" dirty="0">
                          <a:solidFill>
                            <a:srgbClr val="000000"/>
                          </a:solidFill>
                          <a:effectLst/>
                          <a:latin typeface="Arial" panose="020B0604020202020204" pitchFamily="34" charset="0"/>
                        </a:rPr>
                        <a:t>Frequency: Data will be reviewed by the school-based IEP team weekly on Monday morning. </a:t>
                      </a:r>
                      <a:endParaRPr lang="en-US" sz="1800" dirty="0">
                        <a:effectLst/>
                      </a:endParaRPr>
                    </a:p>
                  </a:txBody>
                  <a:tcPr marL="63500" marR="63500" marT="63500" marB="63500"/>
                </a:tc>
                <a:extLst>
                  <a:ext uri="{0D108BD9-81ED-4DB2-BD59-A6C34878D82A}">
                    <a16:rowId xmlns:a16="http://schemas.microsoft.com/office/drawing/2014/main" val="1303965989"/>
                  </a:ext>
                </a:extLst>
              </a:tr>
            </a:tbl>
          </a:graphicData>
        </a:graphic>
      </p:graphicFrame>
    </p:spTree>
    <p:extLst>
      <p:ext uri="{BB962C8B-B14F-4D97-AF65-F5344CB8AC3E}">
        <p14:creationId xmlns:p14="http://schemas.microsoft.com/office/powerpoint/2010/main" val="16506203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64D35-212B-4354-88A9-3B9F26390FC1}"/>
              </a:ext>
            </a:extLst>
          </p:cNvPr>
          <p:cNvSpPr>
            <a:spLocks noGrp="1"/>
          </p:cNvSpPr>
          <p:nvPr>
            <p:ph type="title"/>
          </p:nvPr>
        </p:nvSpPr>
        <p:spPr/>
        <p:txBody>
          <a:bodyPr>
            <a:normAutofit/>
          </a:bodyPr>
          <a:lstStyle/>
          <a:p>
            <a:pPr algn="ctr"/>
            <a:r>
              <a:rPr lang="en-US" b="0" dirty="0"/>
              <a:t>Special Programs Steps (Example)</a:t>
            </a:r>
            <a:endParaRPr lang="en-US" dirty="0"/>
          </a:p>
        </p:txBody>
      </p:sp>
      <p:graphicFrame>
        <p:nvGraphicFramePr>
          <p:cNvPr id="4" name="Table Placeholder 3">
            <a:extLst>
              <a:ext uri="{FF2B5EF4-FFF2-40B4-BE49-F238E27FC236}">
                <a16:creationId xmlns:a16="http://schemas.microsoft.com/office/drawing/2014/main" id="{16DE5E3C-1363-405A-A57E-0F328ADFD96B}"/>
              </a:ext>
            </a:extLst>
          </p:cNvPr>
          <p:cNvGraphicFramePr>
            <a:graphicFrameLocks noGrp="1"/>
          </p:cNvGraphicFramePr>
          <p:nvPr>
            <p:ph type="tbl" sz="quarter" idx="10"/>
            <p:extLst>
              <p:ext uri="{D42A27DB-BD31-4B8C-83A1-F6EECF244321}">
                <p14:modId xmlns:p14="http://schemas.microsoft.com/office/powerpoint/2010/main" val="3230782321"/>
              </p:ext>
            </p:extLst>
          </p:nvPr>
        </p:nvGraphicFramePr>
        <p:xfrm>
          <a:off x="0" y="737421"/>
          <a:ext cx="12192000" cy="6139328"/>
        </p:xfrm>
        <a:graphic>
          <a:graphicData uri="http://schemas.openxmlformats.org/drawingml/2006/table">
            <a:tbl>
              <a:tblPr firstRow="1" bandRow="1">
                <a:tableStyleId>{21022611-36B3-4B7B-90A1-8A8EE6FBB620}</a:tableStyleId>
              </a:tblPr>
              <a:tblGrid>
                <a:gridCol w="1075236">
                  <a:extLst>
                    <a:ext uri="{9D8B030D-6E8A-4147-A177-3AD203B41FA5}">
                      <a16:colId xmlns:a16="http://schemas.microsoft.com/office/drawing/2014/main" val="4137771953"/>
                    </a:ext>
                  </a:extLst>
                </a:gridCol>
                <a:gridCol w="1371081">
                  <a:extLst>
                    <a:ext uri="{9D8B030D-6E8A-4147-A177-3AD203B41FA5}">
                      <a16:colId xmlns:a16="http://schemas.microsoft.com/office/drawing/2014/main" val="4220575108"/>
                    </a:ext>
                  </a:extLst>
                </a:gridCol>
                <a:gridCol w="5747657">
                  <a:extLst>
                    <a:ext uri="{9D8B030D-6E8A-4147-A177-3AD203B41FA5}">
                      <a16:colId xmlns:a16="http://schemas.microsoft.com/office/drawing/2014/main" val="2774559860"/>
                    </a:ext>
                  </a:extLst>
                </a:gridCol>
                <a:gridCol w="3998026">
                  <a:extLst>
                    <a:ext uri="{9D8B030D-6E8A-4147-A177-3AD203B41FA5}">
                      <a16:colId xmlns:a16="http://schemas.microsoft.com/office/drawing/2014/main" val="2649715752"/>
                    </a:ext>
                  </a:extLst>
                </a:gridCol>
              </a:tblGrid>
              <a:tr h="397801">
                <a:tc>
                  <a:txBody>
                    <a:bodyPr/>
                    <a:lstStyle/>
                    <a:p>
                      <a:pPr rtl="0" fontAlgn="t">
                        <a:spcBef>
                          <a:spcPts val="0"/>
                        </a:spcBef>
                        <a:spcAft>
                          <a:spcPts val="0"/>
                        </a:spcAft>
                      </a:pPr>
                      <a:r>
                        <a:rPr lang="en-US" sz="1800" b="0" i="0" u="none" strike="noStrike" dirty="0">
                          <a:solidFill>
                            <a:srgbClr val="000000"/>
                          </a:solidFill>
                          <a:effectLst/>
                          <a:latin typeface="Arial" panose="020B0604020202020204" pitchFamily="34" charset="0"/>
                        </a:rPr>
                        <a:t>Phase</a:t>
                      </a:r>
                      <a:endParaRPr lang="en-US" sz="1800" dirty="0">
                        <a:effectLst/>
                      </a:endParaRPr>
                    </a:p>
                  </a:txBody>
                  <a:tcPr marL="63500" marR="63500" marT="63500" marB="63500"/>
                </a:tc>
                <a:tc>
                  <a:txBody>
                    <a:bodyPr/>
                    <a:lstStyle/>
                    <a:p>
                      <a:pPr rtl="0" fontAlgn="t">
                        <a:spcBef>
                          <a:spcPts val="0"/>
                        </a:spcBef>
                        <a:spcAft>
                          <a:spcPts val="0"/>
                        </a:spcAft>
                      </a:pPr>
                      <a:r>
                        <a:rPr lang="en-US" sz="1800" b="0" i="0" u="none" strike="noStrike" dirty="0">
                          <a:solidFill>
                            <a:srgbClr val="000000"/>
                          </a:solidFill>
                          <a:effectLst/>
                          <a:latin typeface="Arial" panose="020B0604020202020204" pitchFamily="34" charset="0"/>
                        </a:rPr>
                        <a:t>Timeline</a:t>
                      </a:r>
                      <a:endParaRPr lang="en-US" sz="1800" dirty="0">
                        <a:effectLst/>
                      </a:endParaRPr>
                    </a:p>
                  </a:txBody>
                  <a:tcPr marL="63500" marR="63500" marT="63500" marB="63500"/>
                </a:tc>
                <a:tc>
                  <a:txBody>
                    <a:bodyPr/>
                    <a:lstStyle/>
                    <a:p>
                      <a:pPr rtl="0" fontAlgn="t">
                        <a:spcBef>
                          <a:spcPts val="0"/>
                        </a:spcBef>
                        <a:spcAft>
                          <a:spcPts val="0"/>
                        </a:spcAft>
                      </a:pPr>
                      <a:r>
                        <a:rPr lang="en-US" sz="1800" b="0" i="0" u="none" strike="noStrike" dirty="0">
                          <a:solidFill>
                            <a:srgbClr val="000000"/>
                          </a:solidFill>
                          <a:effectLst/>
                          <a:latin typeface="Arial" panose="020B0604020202020204" pitchFamily="34" charset="0"/>
                        </a:rPr>
                        <a:t>General Education Setting/Activity</a:t>
                      </a:r>
                      <a:endParaRPr lang="en-US" sz="1800" dirty="0">
                        <a:effectLst/>
                      </a:endParaRPr>
                    </a:p>
                  </a:txBody>
                  <a:tcPr marL="63500" marR="63500" marT="63500" marB="63500"/>
                </a:tc>
                <a:tc>
                  <a:txBody>
                    <a:bodyPr/>
                    <a:lstStyle/>
                    <a:p>
                      <a:pPr rtl="0" fontAlgn="t">
                        <a:spcBef>
                          <a:spcPts val="0"/>
                        </a:spcBef>
                        <a:spcAft>
                          <a:spcPts val="0"/>
                        </a:spcAft>
                      </a:pPr>
                      <a:r>
                        <a:rPr lang="en-US" sz="1800" b="0" i="0" u="none" strike="noStrike" dirty="0">
                          <a:solidFill>
                            <a:srgbClr val="000000"/>
                          </a:solidFill>
                          <a:effectLst/>
                          <a:latin typeface="Arial" panose="020B0604020202020204" pitchFamily="34" charset="0"/>
                        </a:rPr>
                        <a:t>Special Education Support</a:t>
                      </a:r>
                      <a:endParaRPr lang="en-US" sz="1800" dirty="0">
                        <a:effectLst/>
                      </a:endParaRPr>
                    </a:p>
                  </a:txBody>
                  <a:tcPr marL="63500" marR="63500" marT="63500" marB="63500"/>
                </a:tc>
                <a:extLst>
                  <a:ext uri="{0D108BD9-81ED-4DB2-BD59-A6C34878D82A}">
                    <a16:rowId xmlns:a16="http://schemas.microsoft.com/office/drawing/2014/main" val="1698942182"/>
                  </a:ext>
                </a:extLst>
              </a:tr>
              <a:tr h="2128005">
                <a:tc>
                  <a:txBody>
                    <a:bodyPr/>
                    <a:lstStyle/>
                    <a:p>
                      <a:r>
                        <a:rPr lang="en-US" sz="1800" dirty="0"/>
                        <a:t>Phase 1</a:t>
                      </a:r>
                    </a:p>
                  </a:txBody>
                  <a:tcPr/>
                </a:tc>
                <a:tc>
                  <a:txBody>
                    <a:bodyPr/>
                    <a:lstStyle/>
                    <a:p>
                      <a:r>
                        <a:rPr lang="en-US" sz="1800" dirty="0"/>
                        <a:t>Weeks 1-4</a:t>
                      </a:r>
                    </a:p>
                  </a:txBody>
                  <a:tcPr/>
                </a:tc>
                <a:tc>
                  <a:txBody>
                    <a:bodyPr/>
                    <a:lstStyle/>
                    <a:p>
                      <a:r>
                        <a:rPr lang="en-US" sz="1800" dirty="0"/>
                        <a:t>Electives (Welding) with general education peers daily.</a:t>
                      </a:r>
                    </a:p>
                  </a:txBody>
                  <a:tcPr/>
                </a:tc>
                <a:tc>
                  <a:txBody>
                    <a:bodyPr/>
                    <a:lstStyle/>
                    <a:p>
                      <a:r>
                        <a:rPr lang="en-US" sz="1800" dirty="0"/>
                        <a:t>Electives teacher check-in daily (Check-In/Check-Out system with Goal Setting embedded); Consultation with </a:t>
                      </a:r>
                      <a:r>
                        <a:rPr lang="en-US" sz="1800" dirty="0" err="1"/>
                        <a:t>SpEd</a:t>
                      </a:r>
                      <a:r>
                        <a:rPr lang="en-US" sz="1800" dirty="0"/>
                        <a:t> Teacher</a:t>
                      </a:r>
                    </a:p>
                  </a:txBody>
                  <a:tcPr/>
                </a:tc>
                <a:extLst>
                  <a:ext uri="{0D108BD9-81ED-4DB2-BD59-A6C34878D82A}">
                    <a16:rowId xmlns:a16="http://schemas.microsoft.com/office/drawing/2014/main" val="2894832795"/>
                  </a:ext>
                </a:extLst>
              </a:tr>
              <a:tr h="1722128">
                <a:tc>
                  <a:txBody>
                    <a:bodyPr/>
                    <a:lstStyle/>
                    <a:p>
                      <a:r>
                        <a:rPr lang="en-US" sz="1800" dirty="0"/>
                        <a:t>Phase 2</a:t>
                      </a:r>
                    </a:p>
                  </a:txBody>
                  <a:tcPr/>
                </a:tc>
                <a:tc>
                  <a:txBody>
                    <a:bodyPr/>
                    <a:lstStyle/>
                    <a:p>
                      <a:r>
                        <a:rPr lang="en-US" sz="1800" dirty="0"/>
                        <a:t>Weeks 5-8</a:t>
                      </a:r>
                    </a:p>
                  </a:txBody>
                  <a:tcPr/>
                </a:tc>
                <a:tc>
                  <a:txBody>
                    <a:bodyPr/>
                    <a:lstStyle/>
                    <a:p>
                      <a:r>
                        <a:rPr lang="en-US" sz="1800" dirty="0"/>
                        <a:t>Attend Core Literacy in </a:t>
                      </a:r>
                      <a:r>
                        <a:rPr lang="en-US" sz="1800" dirty="0" err="1"/>
                        <a:t>GenEd</a:t>
                      </a:r>
                      <a:r>
                        <a:rPr lang="en-US" sz="1800" dirty="0"/>
                        <a:t> classroom daily (this will be scheduled directly before Welding class); continue with Phase 1 activities.</a:t>
                      </a:r>
                    </a:p>
                  </a:txBody>
                  <a:tcPr/>
                </a:tc>
                <a:tc>
                  <a:txBody>
                    <a:bodyPr/>
                    <a:lstStyle/>
                    <a:p>
                      <a:r>
                        <a:rPr lang="en-US" sz="1800" dirty="0"/>
                        <a:t>Electives teacher check-in daily prior to Core Literacy with Goal Setting embedded; Check-out after Welding class; Consultation between </a:t>
                      </a:r>
                      <a:r>
                        <a:rPr lang="en-US" sz="1800" dirty="0" err="1"/>
                        <a:t>GenEd</a:t>
                      </a:r>
                      <a:r>
                        <a:rPr lang="en-US" sz="1800" dirty="0"/>
                        <a:t> Teacher, </a:t>
                      </a:r>
                      <a:r>
                        <a:rPr lang="en-US" sz="1800" dirty="0" err="1"/>
                        <a:t>SpEd</a:t>
                      </a:r>
                      <a:r>
                        <a:rPr lang="en-US" sz="1800" dirty="0"/>
                        <a:t> Teacher, and Electives Teacher</a:t>
                      </a:r>
                    </a:p>
                  </a:txBody>
                  <a:tcPr/>
                </a:tc>
                <a:extLst>
                  <a:ext uri="{0D108BD9-81ED-4DB2-BD59-A6C34878D82A}">
                    <a16:rowId xmlns:a16="http://schemas.microsoft.com/office/drawing/2014/main" val="2668728572"/>
                  </a:ext>
                </a:extLst>
              </a:tr>
              <a:tr h="1872643">
                <a:tc>
                  <a:txBody>
                    <a:bodyPr/>
                    <a:lstStyle/>
                    <a:p>
                      <a:r>
                        <a:rPr lang="en-US" sz="1800" dirty="0"/>
                        <a:t>Phase 3</a:t>
                      </a:r>
                    </a:p>
                  </a:txBody>
                  <a:tcPr/>
                </a:tc>
                <a:tc>
                  <a:txBody>
                    <a:bodyPr/>
                    <a:lstStyle/>
                    <a:p>
                      <a:r>
                        <a:rPr lang="en-US" sz="1800" dirty="0"/>
                        <a:t>Weeks 9-12</a:t>
                      </a:r>
                    </a:p>
                  </a:txBody>
                  <a:tcPr/>
                </a:tc>
                <a:tc>
                  <a:txBody>
                    <a:bodyPr/>
                    <a:lstStyle/>
                    <a:p>
                      <a:r>
                        <a:rPr lang="en-US" sz="1800" dirty="0"/>
                        <a:t>Attend full Core Math (this is scheduled directly before Core Literacy) and Core Literacy blocks in </a:t>
                      </a:r>
                      <a:r>
                        <a:rPr lang="en-US" sz="1800" dirty="0" err="1"/>
                        <a:t>GenEd</a:t>
                      </a:r>
                      <a:r>
                        <a:rPr lang="en-US" sz="1800" dirty="0"/>
                        <a:t> classroom daily; continue with Phase 1 activities</a:t>
                      </a:r>
                    </a:p>
                  </a:txBody>
                  <a:tcPr/>
                </a:tc>
                <a:tc>
                  <a:txBody>
                    <a:bodyPr/>
                    <a:lstStyle/>
                    <a:p>
                      <a:r>
                        <a:rPr lang="en-US" sz="1800" dirty="0"/>
                        <a:t>Electives Teacher check-in daily prior to Core Math with Goal Setting embedded; Check0-out after Welding class; Consultation between </a:t>
                      </a:r>
                      <a:r>
                        <a:rPr lang="en-US" sz="1800" dirty="0" err="1"/>
                        <a:t>GenEd</a:t>
                      </a:r>
                      <a:r>
                        <a:rPr lang="en-US" sz="1800" dirty="0"/>
                        <a:t> Teacher, </a:t>
                      </a:r>
                      <a:r>
                        <a:rPr lang="en-US" sz="1800" dirty="0" err="1"/>
                        <a:t>SpEd</a:t>
                      </a:r>
                      <a:r>
                        <a:rPr lang="en-US" sz="1800" dirty="0"/>
                        <a:t> Teacher, and Electives Teacher</a:t>
                      </a:r>
                    </a:p>
                  </a:txBody>
                  <a:tcPr/>
                </a:tc>
                <a:extLst>
                  <a:ext uri="{0D108BD9-81ED-4DB2-BD59-A6C34878D82A}">
                    <a16:rowId xmlns:a16="http://schemas.microsoft.com/office/drawing/2014/main" val="2534603760"/>
                  </a:ext>
                </a:extLst>
              </a:tr>
            </a:tbl>
          </a:graphicData>
        </a:graphic>
      </p:graphicFrame>
    </p:spTree>
    <p:extLst>
      <p:ext uri="{BB962C8B-B14F-4D97-AF65-F5344CB8AC3E}">
        <p14:creationId xmlns:p14="http://schemas.microsoft.com/office/powerpoint/2010/main" val="38796020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9004A-33D7-4D08-8779-3F054BD41E9A}"/>
              </a:ext>
            </a:extLst>
          </p:cNvPr>
          <p:cNvSpPr>
            <a:spLocks noGrp="1"/>
          </p:cNvSpPr>
          <p:nvPr>
            <p:ph type="title"/>
          </p:nvPr>
        </p:nvSpPr>
        <p:spPr/>
        <p:txBody>
          <a:bodyPr/>
          <a:lstStyle/>
          <a:p>
            <a:pPr algn="ctr"/>
            <a:r>
              <a:rPr lang="en-US" dirty="0"/>
              <a:t>Practice Writing a Reintegration Plan</a:t>
            </a:r>
          </a:p>
        </p:txBody>
      </p:sp>
      <p:sp>
        <p:nvSpPr>
          <p:cNvPr id="4" name="Text Placeholder 3">
            <a:extLst>
              <a:ext uri="{FF2B5EF4-FFF2-40B4-BE49-F238E27FC236}">
                <a16:creationId xmlns:a16="http://schemas.microsoft.com/office/drawing/2014/main" id="{3FE08454-E200-4D72-A28F-6049FBF855C4}"/>
              </a:ext>
            </a:extLst>
          </p:cNvPr>
          <p:cNvSpPr>
            <a:spLocks noGrp="1"/>
          </p:cNvSpPr>
          <p:nvPr>
            <p:ph type="body" idx="1"/>
          </p:nvPr>
        </p:nvSpPr>
        <p:spPr/>
        <p:txBody>
          <a:bodyPr>
            <a:normAutofit/>
          </a:bodyPr>
          <a:lstStyle/>
          <a:p>
            <a:pPr lvl="1"/>
            <a:r>
              <a:rPr lang="en-US" sz="2400" dirty="0"/>
              <a:t>Small group</a:t>
            </a:r>
          </a:p>
          <a:p>
            <a:pPr lvl="2"/>
            <a:r>
              <a:rPr lang="en-US" sz="2400" dirty="0"/>
              <a:t>Recorder: Documents information during the brainstorming session</a:t>
            </a:r>
          </a:p>
          <a:p>
            <a:pPr lvl="2"/>
            <a:r>
              <a:rPr lang="en-US" sz="2400" dirty="0"/>
              <a:t>Time Keeper: Keeps the team on track with topic and time</a:t>
            </a:r>
          </a:p>
          <a:p>
            <a:pPr lvl="2"/>
            <a:r>
              <a:rPr lang="en-US" sz="2400" dirty="0"/>
              <a:t>Reporter: Reports the sample reintegration plan back to the group</a:t>
            </a:r>
          </a:p>
          <a:p>
            <a:pPr lvl="2"/>
            <a:endParaRPr lang="en-US" sz="2400" dirty="0"/>
          </a:p>
          <a:p>
            <a:pPr marL="1028700" lvl="2" indent="0">
              <a:buNone/>
            </a:pPr>
            <a:r>
              <a:rPr lang="en-US" sz="2400" dirty="0"/>
              <a:t>Use the link provided and write a reintegration plan for one of the sample learners</a:t>
            </a:r>
          </a:p>
          <a:p>
            <a:pPr marL="1028700" lvl="2" indent="0">
              <a:buNone/>
            </a:pPr>
            <a:endParaRPr lang="en-US" sz="2400" dirty="0"/>
          </a:p>
          <a:p>
            <a:pPr marL="1028700" lvl="2" indent="0">
              <a:buNone/>
            </a:pPr>
            <a:r>
              <a:rPr lang="en-US" sz="2400" dirty="0"/>
              <a:t>We will come back together in 15 minutes and will ask your Reporter to share out</a:t>
            </a:r>
          </a:p>
        </p:txBody>
      </p:sp>
    </p:spTree>
    <p:extLst>
      <p:ext uri="{BB962C8B-B14F-4D97-AF65-F5344CB8AC3E}">
        <p14:creationId xmlns:p14="http://schemas.microsoft.com/office/powerpoint/2010/main" val="24703860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E1F487-0819-4FFC-97C0-ECF91AA16473}"/>
              </a:ext>
            </a:extLst>
          </p:cNvPr>
          <p:cNvSpPr>
            <a:spLocks noGrp="1"/>
          </p:cNvSpPr>
          <p:nvPr>
            <p:ph type="title"/>
          </p:nvPr>
        </p:nvSpPr>
        <p:spPr/>
        <p:txBody>
          <a:bodyPr/>
          <a:lstStyle/>
          <a:p>
            <a:pPr algn="ctr"/>
            <a:r>
              <a:rPr lang="en-US" dirty="0"/>
              <a:t>Reintegration Plan Share Out</a:t>
            </a:r>
          </a:p>
        </p:txBody>
      </p:sp>
      <p:pic>
        <p:nvPicPr>
          <p:cNvPr id="5122" name="Picture 2" hidden="1">
            <a:extLst>
              <a:ext uri="{FF2B5EF4-FFF2-40B4-BE49-F238E27FC236}">
                <a16:creationId xmlns:a16="http://schemas.microsoft.com/office/drawing/2014/main" id="{D0F7E90F-697D-4BE9-A120-ADF30EEA1B7A}"/>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6468" y="1923221"/>
            <a:ext cx="3011557" cy="3011557"/>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a:extLst>
              <a:ext uri="{FF2B5EF4-FFF2-40B4-BE49-F238E27FC236}">
                <a16:creationId xmlns:a16="http://schemas.microsoft.com/office/drawing/2014/main" id="{B7A7DB92-7285-4A3A-9F4F-5DD6FC8E4AEE}"/>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91125" y="2524125"/>
            <a:ext cx="1809750" cy="1809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61217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g3a3d969812c_0_0"/>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3300"/>
              <a:buFont typeface="Arial"/>
              <a:buNone/>
            </a:pPr>
            <a:r>
              <a:rPr lang="en-US"/>
              <a:t>Thank you!</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97CA33-9AE3-45FD-9B10-993C27C95101}"/>
              </a:ext>
            </a:extLst>
          </p:cNvPr>
          <p:cNvSpPr>
            <a:spLocks noGrp="1"/>
          </p:cNvSpPr>
          <p:nvPr>
            <p:ph type="title"/>
          </p:nvPr>
        </p:nvSpPr>
        <p:spPr>
          <a:xfrm>
            <a:off x="892797" y="277401"/>
            <a:ext cx="10515600" cy="915295"/>
          </a:xfrm>
        </p:spPr>
        <p:txBody>
          <a:bodyPr>
            <a:normAutofit fontScale="90000"/>
          </a:bodyPr>
          <a:lstStyle/>
          <a:p>
            <a:r>
              <a:rPr lang="en-US" b="0" dirty="0"/>
              <a:t>Why are Safety Plans and Reintegration Plans Necessary?</a:t>
            </a:r>
            <a:br>
              <a:rPr lang="en-US" b="0" dirty="0"/>
            </a:br>
            <a:endParaRPr lang="en-US" dirty="0"/>
          </a:p>
        </p:txBody>
      </p:sp>
      <p:sp>
        <p:nvSpPr>
          <p:cNvPr id="5" name="Text Placeholder 4">
            <a:extLst>
              <a:ext uri="{FF2B5EF4-FFF2-40B4-BE49-F238E27FC236}">
                <a16:creationId xmlns:a16="http://schemas.microsoft.com/office/drawing/2014/main" id="{DFC1686E-9DB9-42B0-B388-41C3C3328453}"/>
              </a:ext>
            </a:extLst>
          </p:cNvPr>
          <p:cNvSpPr>
            <a:spLocks noGrp="1"/>
          </p:cNvSpPr>
          <p:nvPr>
            <p:ph type="body" idx="1"/>
          </p:nvPr>
        </p:nvSpPr>
        <p:spPr/>
        <p:txBody>
          <a:bodyPr>
            <a:normAutofit/>
          </a:bodyPr>
          <a:lstStyle/>
          <a:p>
            <a:pPr algn="ctr"/>
            <a:r>
              <a:rPr lang="en-US" sz="2200" u="sng" dirty="0"/>
              <a:t>Safety Plans</a:t>
            </a:r>
          </a:p>
        </p:txBody>
      </p:sp>
      <p:sp>
        <p:nvSpPr>
          <p:cNvPr id="6" name="Text Placeholder 5">
            <a:extLst>
              <a:ext uri="{FF2B5EF4-FFF2-40B4-BE49-F238E27FC236}">
                <a16:creationId xmlns:a16="http://schemas.microsoft.com/office/drawing/2014/main" id="{AABD413B-9241-4958-BF27-B24CE571D9DF}"/>
              </a:ext>
            </a:extLst>
          </p:cNvPr>
          <p:cNvSpPr>
            <a:spLocks noGrp="1"/>
          </p:cNvSpPr>
          <p:nvPr>
            <p:ph type="body" idx="2"/>
          </p:nvPr>
        </p:nvSpPr>
        <p:spPr/>
        <p:txBody>
          <a:bodyPr/>
          <a:lstStyle/>
          <a:p>
            <a:pPr fontAlgn="base"/>
            <a:r>
              <a:rPr lang="en-US" sz="2200" dirty="0"/>
              <a:t>Crisis Management</a:t>
            </a:r>
          </a:p>
          <a:p>
            <a:pPr fontAlgn="base"/>
            <a:r>
              <a:rPr lang="en-US" sz="2200" dirty="0"/>
              <a:t>Risk Reduction</a:t>
            </a:r>
          </a:p>
          <a:p>
            <a:pPr fontAlgn="base"/>
            <a:r>
              <a:rPr lang="en-US" sz="2200" dirty="0"/>
              <a:t>Individualized Support</a:t>
            </a:r>
          </a:p>
          <a:p>
            <a:pPr fontAlgn="base"/>
            <a:r>
              <a:rPr lang="en-US" sz="2200" dirty="0"/>
              <a:t>Team Coordination</a:t>
            </a:r>
          </a:p>
          <a:p>
            <a:pPr marL="114300" indent="0">
              <a:buNone/>
            </a:pPr>
            <a:endParaRPr lang="en-US" dirty="0"/>
          </a:p>
        </p:txBody>
      </p:sp>
      <p:sp>
        <p:nvSpPr>
          <p:cNvPr id="7" name="Text Placeholder 6">
            <a:extLst>
              <a:ext uri="{FF2B5EF4-FFF2-40B4-BE49-F238E27FC236}">
                <a16:creationId xmlns:a16="http://schemas.microsoft.com/office/drawing/2014/main" id="{3185A298-AEB1-4130-B2B2-1EB2E59462BA}"/>
              </a:ext>
            </a:extLst>
          </p:cNvPr>
          <p:cNvSpPr>
            <a:spLocks noGrp="1"/>
          </p:cNvSpPr>
          <p:nvPr>
            <p:ph type="body" idx="3"/>
          </p:nvPr>
        </p:nvSpPr>
        <p:spPr/>
        <p:txBody>
          <a:bodyPr>
            <a:normAutofit/>
          </a:bodyPr>
          <a:lstStyle/>
          <a:p>
            <a:pPr algn="ctr"/>
            <a:r>
              <a:rPr lang="en-US" sz="2200" u="sng" dirty="0"/>
              <a:t>Reintegration Plans</a:t>
            </a:r>
          </a:p>
        </p:txBody>
      </p:sp>
      <p:sp>
        <p:nvSpPr>
          <p:cNvPr id="8" name="Text Placeholder 7">
            <a:extLst>
              <a:ext uri="{FF2B5EF4-FFF2-40B4-BE49-F238E27FC236}">
                <a16:creationId xmlns:a16="http://schemas.microsoft.com/office/drawing/2014/main" id="{93D2F43D-6CC7-4766-9A55-5E626DF3C4DB}"/>
              </a:ext>
            </a:extLst>
          </p:cNvPr>
          <p:cNvSpPr>
            <a:spLocks noGrp="1"/>
          </p:cNvSpPr>
          <p:nvPr>
            <p:ph type="body" idx="4"/>
          </p:nvPr>
        </p:nvSpPr>
        <p:spPr/>
        <p:txBody>
          <a:bodyPr/>
          <a:lstStyle/>
          <a:p>
            <a:pPr fontAlgn="base"/>
            <a:r>
              <a:rPr lang="en-US" sz="2200" dirty="0"/>
              <a:t>Prevents Regression</a:t>
            </a:r>
          </a:p>
          <a:p>
            <a:pPr fontAlgn="base"/>
            <a:r>
              <a:rPr lang="en-US" sz="2200" dirty="0"/>
              <a:t>Builds Consistency</a:t>
            </a:r>
          </a:p>
          <a:p>
            <a:pPr fontAlgn="base"/>
            <a:r>
              <a:rPr lang="en-US" sz="2200" dirty="0"/>
              <a:t>Focuses on Skill-Building</a:t>
            </a:r>
          </a:p>
          <a:p>
            <a:pPr fontAlgn="base"/>
            <a:r>
              <a:rPr lang="en-US" sz="2200" dirty="0"/>
              <a:t>Creates a Positive Cycle</a:t>
            </a:r>
          </a:p>
          <a:p>
            <a:pPr marL="114300" indent="0">
              <a:buNone/>
            </a:pPr>
            <a:endParaRPr lang="en-US" dirty="0"/>
          </a:p>
        </p:txBody>
      </p:sp>
    </p:spTree>
    <p:extLst>
      <p:ext uri="{BB962C8B-B14F-4D97-AF65-F5344CB8AC3E}">
        <p14:creationId xmlns:p14="http://schemas.microsoft.com/office/powerpoint/2010/main" val="1384146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42CB10-AE97-4D09-AD36-FDEB17E3AD65}"/>
              </a:ext>
            </a:extLst>
          </p:cNvPr>
          <p:cNvSpPr>
            <a:spLocks noGrp="1"/>
          </p:cNvSpPr>
          <p:nvPr>
            <p:ph type="title"/>
          </p:nvPr>
        </p:nvSpPr>
        <p:spPr/>
        <p:txBody>
          <a:bodyPr/>
          <a:lstStyle/>
          <a:p>
            <a:pPr algn="ctr"/>
            <a:r>
              <a:rPr lang="en-US" dirty="0"/>
              <a:t>Safety Plans</a:t>
            </a:r>
          </a:p>
        </p:txBody>
      </p:sp>
    </p:spTree>
    <p:extLst>
      <p:ext uri="{BB962C8B-B14F-4D97-AF65-F5344CB8AC3E}">
        <p14:creationId xmlns:p14="http://schemas.microsoft.com/office/powerpoint/2010/main" val="4148026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8D6C255-D918-4F8A-95CF-EAC7F362C520}"/>
              </a:ext>
            </a:extLst>
          </p:cNvPr>
          <p:cNvSpPr>
            <a:spLocks noGrp="1"/>
          </p:cNvSpPr>
          <p:nvPr>
            <p:ph type="title"/>
          </p:nvPr>
        </p:nvSpPr>
        <p:spPr/>
        <p:txBody>
          <a:bodyPr/>
          <a:lstStyle/>
          <a:p>
            <a:pPr algn="ctr"/>
            <a:r>
              <a:rPr lang="en-US" dirty="0"/>
              <a:t>What is a Safety Plan?</a:t>
            </a:r>
          </a:p>
        </p:txBody>
      </p:sp>
      <p:sp>
        <p:nvSpPr>
          <p:cNvPr id="5" name="Text Placeholder 4">
            <a:extLst>
              <a:ext uri="{FF2B5EF4-FFF2-40B4-BE49-F238E27FC236}">
                <a16:creationId xmlns:a16="http://schemas.microsoft.com/office/drawing/2014/main" id="{87F6D041-8413-4C5C-973D-550B35A7DBFD}"/>
              </a:ext>
            </a:extLst>
          </p:cNvPr>
          <p:cNvSpPr>
            <a:spLocks noGrp="1"/>
          </p:cNvSpPr>
          <p:nvPr>
            <p:ph type="body" idx="1"/>
          </p:nvPr>
        </p:nvSpPr>
        <p:spPr/>
        <p:txBody>
          <a:bodyPr>
            <a:normAutofit/>
          </a:bodyPr>
          <a:lstStyle/>
          <a:p>
            <a:pPr marL="114300" indent="0">
              <a:buNone/>
            </a:pPr>
            <a:r>
              <a:rPr lang="en-US" sz="2200" dirty="0"/>
              <a:t>A crucial, “just in case” component of a BIP, outlining specific, step-by-step </a:t>
            </a:r>
            <a:r>
              <a:rPr lang="en-US" sz="2200" i="1" dirty="0"/>
              <a:t>emergency strategies to keep everyone safe</a:t>
            </a:r>
            <a:r>
              <a:rPr lang="en-US" sz="2200" dirty="0"/>
              <a:t> when high-risk behaviors escalate, preventing harm to the learner and others, and de-escalating crises. </a:t>
            </a:r>
          </a:p>
        </p:txBody>
      </p:sp>
    </p:spTree>
    <p:extLst>
      <p:ext uri="{BB962C8B-B14F-4D97-AF65-F5344CB8AC3E}">
        <p14:creationId xmlns:p14="http://schemas.microsoft.com/office/powerpoint/2010/main" val="668091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3A25C-1F31-47CB-8D37-24F672F33709}"/>
              </a:ext>
            </a:extLst>
          </p:cNvPr>
          <p:cNvSpPr>
            <a:spLocks noGrp="1"/>
          </p:cNvSpPr>
          <p:nvPr>
            <p:ph type="title"/>
          </p:nvPr>
        </p:nvSpPr>
        <p:spPr/>
        <p:txBody>
          <a:bodyPr/>
          <a:lstStyle/>
          <a:p>
            <a:pPr algn="ctr"/>
            <a:r>
              <a:rPr lang="en-US" dirty="0"/>
              <a:t>When Would a Team Need to Create a Safety Plan?</a:t>
            </a:r>
          </a:p>
        </p:txBody>
      </p:sp>
      <p:sp>
        <p:nvSpPr>
          <p:cNvPr id="3" name="Text Placeholder 2">
            <a:extLst>
              <a:ext uri="{FF2B5EF4-FFF2-40B4-BE49-F238E27FC236}">
                <a16:creationId xmlns:a16="http://schemas.microsoft.com/office/drawing/2014/main" id="{412F3B8C-42FA-4390-8CE9-A123355EF4C7}"/>
              </a:ext>
            </a:extLst>
          </p:cNvPr>
          <p:cNvSpPr>
            <a:spLocks noGrp="1"/>
          </p:cNvSpPr>
          <p:nvPr>
            <p:ph type="body" idx="1"/>
          </p:nvPr>
        </p:nvSpPr>
        <p:spPr/>
        <p:txBody>
          <a:bodyPr/>
          <a:lstStyle/>
          <a:p>
            <a:pPr fontAlgn="base"/>
            <a:r>
              <a:rPr lang="en-US" sz="2200" dirty="0"/>
              <a:t>Imminent risk is present</a:t>
            </a:r>
          </a:p>
          <a:p>
            <a:pPr fontAlgn="base"/>
            <a:r>
              <a:rPr lang="en-US" sz="2200" dirty="0"/>
              <a:t>There is a pattern of escalating behavior</a:t>
            </a:r>
          </a:p>
          <a:p>
            <a:pPr fontAlgn="base"/>
            <a:r>
              <a:rPr lang="en-US" sz="2200" dirty="0"/>
              <a:t>Previous strategies have not been sufficient</a:t>
            </a:r>
          </a:p>
          <a:p>
            <a:pPr fontAlgn="base"/>
            <a:r>
              <a:rPr lang="en-US" sz="2200" dirty="0"/>
              <a:t>The learner has a history of crisis events</a:t>
            </a:r>
          </a:p>
          <a:p>
            <a:pPr fontAlgn="base"/>
            <a:r>
              <a:rPr lang="en-US" sz="2200" dirty="0"/>
              <a:t>Transitions or changes in increased risk</a:t>
            </a:r>
          </a:p>
          <a:p>
            <a:pPr fontAlgn="base"/>
            <a:r>
              <a:rPr lang="en-US" sz="2200" dirty="0"/>
              <a:t>The behavior significantly disrupts safety</a:t>
            </a:r>
          </a:p>
          <a:p>
            <a:pPr marL="114300" indent="0">
              <a:buNone/>
            </a:pPr>
            <a:endParaRPr lang="en-US" dirty="0"/>
          </a:p>
        </p:txBody>
      </p:sp>
    </p:spTree>
    <p:extLst>
      <p:ext uri="{BB962C8B-B14F-4D97-AF65-F5344CB8AC3E}">
        <p14:creationId xmlns:p14="http://schemas.microsoft.com/office/powerpoint/2010/main" val="1702202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BE8E6-429A-43ED-B705-204C039B23BB}"/>
              </a:ext>
            </a:extLst>
          </p:cNvPr>
          <p:cNvSpPr>
            <a:spLocks noGrp="1"/>
          </p:cNvSpPr>
          <p:nvPr>
            <p:ph type="title"/>
          </p:nvPr>
        </p:nvSpPr>
        <p:spPr/>
        <p:txBody>
          <a:bodyPr/>
          <a:lstStyle/>
          <a:p>
            <a:pPr algn="ctr"/>
            <a:r>
              <a:rPr lang="en-US" dirty="0"/>
              <a:t>Safety Plans in ACHIEVE</a:t>
            </a:r>
          </a:p>
        </p:txBody>
      </p:sp>
      <p:pic>
        <p:nvPicPr>
          <p:cNvPr id="2050" name="Picture 2" descr="This is a screenshot of the Safety Plan section within ACHIEVE. These sections include: A description of the unsafe behaviors, de-escalation strategies, safety monitoring, and staff supports.">
            <a:extLst>
              <a:ext uri="{FF2B5EF4-FFF2-40B4-BE49-F238E27FC236}">
                <a16:creationId xmlns:a16="http://schemas.microsoft.com/office/drawing/2014/main" id="{400EA61A-3C06-496E-8888-B1630BE39D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811213"/>
            <a:ext cx="12192000" cy="5233987"/>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This is a screenshot of the Safety Plan section in ACHIEVE">
            <a:extLst>
              <a:ext uri="{FF2B5EF4-FFF2-40B4-BE49-F238E27FC236}">
                <a16:creationId xmlns:a16="http://schemas.microsoft.com/office/drawing/2014/main" id="{9D47CD0D-50B6-400C-AF1B-5F41F4C130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63613"/>
            <a:ext cx="12192000" cy="5233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0631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E86FBDE-2CEC-4C86-8B9E-E48368B5BB7C}"/>
              </a:ext>
            </a:extLst>
          </p:cNvPr>
          <p:cNvSpPr>
            <a:spLocks noGrp="1"/>
          </p:cNvSpPr>
          <p:nvPr>
            <p:ph type="title"/>
          </p:nvPr>
        </p:nvSpPr>
        <p:spPr>
          <a:xfrm>
            <a:off x="339213" y="2"/>
            <a:ext cx="11269691" cy="1460497"/>
          </a:xfrm>
        </p:spPr>
        <p:txBody>
          <a:bodyPr>
            <a:normAutofit/>
          </a:bodyPr>
          <a:lstStyle/>
          <a:p>
            <a:pPr algn="ctr"/>
            <a:r>
              <a:rPr lang="en-US" b="0" dirty="0"/>
              <a:t>What Should Be Included In A Safety Plan?</a:t>
            </a:r>
            <a:br>
              <a:rPr lang="en-US" b="0" dirty="0"/>
            </a:br>
            <a:br>
              <a:rPr lang="en-US" dirty="0"/>
            </a:br>
            <a:endParaRPr lang="en-US" dirty="0"/>
          </a:p>
        </p:txBody>
      </p:sp>
      <p:sp>
        <p:nvSpPr>
          <p:cNvPr id="6" name="Text Placeholder 5">
            <a:extLst>
              <a:ext uri="{FF2B5EF4-FFF2-40B4-BE49-F238E27FC236}">
                <a16:creationId xmlns:a16="http://schemas.microsoft.com/office/drawing/2014/main" id="{D1498857-E91A-4FF8-BE4D-F764D7816D12}"/>
              </a:ext>
            </a:extLst>
          </p:cNvPr>
          <p:cNvSpPr>
            <a:spLocks noGrp="1"/>
          </p:cNvSpPr>
          <p:nvPr>
            <p:ph type="body" idx="1"/>
          </p:nvPr>
        </p:nvSpPr>
        <p:spPr/>
        <p:txBody>
          <a:bodyPr/>
          <a:lstStyle/>
          <a:p>
            <a:pPr fontAlgn="base">
              <a:buFont typeface="Wingdings" panose="05000000000000000000" pitchFamily="2" charset="2"/>
              <a:buChar char="q"/>
            </a:pPr>
            <a:r>
              <a:rPr lang="en-US" sz="2200" dirty="0"/>
              <a:t>Observable, measurable behaviors</a:t>
            </a:r>
          </a:p>
          <a:p>
            <a:pPr fontAlgn="base">
              <a:buFont typeface="Wingdings" panose="05000000000000000000" pitchFamily="2" charset="2"/>
              <a:buChar char="q"/>
            </a:pPr>
            <a:r>
              <a:rPr lang="en-US" sz="2200" dirty="0"/>
              <a:t>De-escalation strategies</a:t>
            </a:r>
          </a:p>
          <a:p>
            <a:pPr fontAlgn="base">
              <a:buFont typeface="Wingdings" panose="05000000000000000000" pitchFamily="2" charset="2"/>
              <a:buChar char="q"/>
            </a:pPr>
            <a:r>
              <a:rPr lang="en-US" sz="2200" dirty="0"/>
              <a:t>Safety monitoring</a:t>
            </a:r>
          </a:p>
          <a:p>
            <a:pPr fontAlgn="base">
              <a:buFont typeface="Wingdings" panose="05000000000000000000" pitchFamily="2" charset="2"/>
              <a:buChar char="q"/>
            </a:pPr>
            <a:r>
              <a:rPr lang="en-US" sz="2200" dirty="0"/>
              <a:t>Staff supports</a:t>
            </a:r>
          </a:p>
          <a:p>
            <a:pPr marL="114300" indent="0">
              <a:buNone/>
            </a:pPr>
            <a:endParaRPr lang="en-US" dirty="0"/>
          </a:p>
        </p:txBody>
      </p:sp>
    </p:spTree>
    <p:extLst>
      <p:ext uri="{BB962C8B-B14F-4D97-AF65-F5344CB8AC3E}">
        <p14:creationId xmlns:p14="http://schemas.microsoft.com/office/powerpoint/2010/main" val="1058168858"/>
      </p:ext>
    </p:extLst>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10606</TotalTime>
  <Words>9955</Words>
  <Application>Microsoft Office PowerPoint</Application>
  <PresentationFormat>Widescreen</PresentationFormat>
  <Paragraphs>402</Paragraphs>
  <Slides>38</Slides>
  <Notes>38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38</vt:i4>
      </vt:variant>
    </vt:vector>
  </HeadingPairs>
  <TitlesOfParts>
    <vt:vector size="41" baseType="lpstr">
      <vt:lpstr>Arial</vt:lpstr>
      <vt:lpstr>Wingdings</vt:lpstr>
      <vt:lpstr>Theme1</vt:lpstr>
      <vt:lpstr>Safety Plans and Reintegration Plans</vt:lpstr>
      <vt:lpstr>Agenda</vt:lpstr>
      <vt:lpstr>Individual Goal  </vt:lpstr>
      <vt:lpstr>Why are Safety Plans and Reintegration Plans Necessary? </vt:lpstr>
      <vt:lpstr>Safety Plans</vt:lpstr>
      <vt:lpstr>What is a Safety Plan?</vt:lpstr>
      <vt:lpstr>When Would a Team Need to Create a Safety Plan?</vt:lpstr>
      <vt:lpstr>Safety Plans in ACHIEVE</vt:lpstr>
      <vt:lpstr>What Should Be Included In A Safety Plan?  </vt:lpstr>
      <vt:lpstr>Behavior Description  </vt:lpstr>
      <vt:lpstr>De-Escalation Strategies</vt:lpstr>
      <vt:lpstr>De-Escalation Strategies (Example)</vt:lpstr>
      <vt:lpstr>Safety Monitoring</vt:lpstr>
      <vt:lpstr>Safety Monitoring (Examples)</vt:lpstr>
      <vt:lpstr>Staff Supports</vt:lpstr>
      <vt:lpstr>Considerations for Writing a Safety Plan</vt:lpstr>
      <vt:lpstr>Practice Writing a Safety Plan</vt:lpstr>
      <vt:lpstr>Safety Plan Share Out</vt:lpstr>
      <vt:lpstr>Reintegration Plans</vt:lpstr>
      <vt:lpstr>What is a Reintegration Plan?</vt:lpstr>
      <vt:lpstr>When Would a Team Need to Create a Reintegration Plan?</vt:lpstr>
      <vt:lpstr>Reintegration Plans in ACHIEVE</vt:lpstr>
      <vt:lpstr>What Should Be Included In A Reintegration Plan?</vt:lpstr>
      <vt:lpstr>Considerations for Writing a Reintegration Plan</vt:lpstr>
      <vt:lpstr>A Major Consideration for Writing a Reintegration Plan</vt:lpstr>
      <vt:lpstr>Strategies to Support a Successful Reintegration</vt:lpstr>
      <vt:lpstr>General Education Classroom Reintegration Plan (Example)</vt:lpstr>
      <vt:lpstr>General Education Classroom Behavior, Skills, and Data (Example) </vt:lpstr>
      <vt:lpstr>General Education Classroom Steps for Breaks &amp; Reteaching (Example)</vt:lpstr>
      <vt:lpstr>Self-Contained Classroom Reintegration Plan (Example)</vt:lpstr>
      <vt:lpstr>Self-Contained Classroom Behavior, Skills, and Data (Example) </vt:lpstr>
      <vt:lpstr>Self-Contained Classroom Steps for Breaks &amp; Reteaching (Example)</vt:lpstr>
      <vt:lpstr>Special Program Reintegration Plan (Example)</vt:lpstr>
      <vt:lpstr>Special Program Behavior, Skills, and Data (Example) </vt:lpstr>
      <vt:lpstr>Special Programs Steps (Example)</vt:lpstr>
      <vt:lpstr>Practice Writing a Reintegration Plan</vt:lpstr>
      <vt:lpstr>Reintegration Plan Share Out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Generalization and Fading Plans</dc:title>
  <dc:creator>Iowa Department of Education</dc:creator>
  <cp:lastModifiedBy>Patton, Ty</cp:lastModifiedBy>
  <cp:revision>73</cp:revision>
  <dcterms:created xsi:type="dcterms:W3CDTF">2022-10-28T01:47:54Z</dcterms:created>
  <dcterms:modified xsi:type="dcterms:W3CDTF">2026-02-04T20:18:24Z</dcterms:modified>
</cp:coreProperties>
</file>