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48436C-578A-4908-9F34-020B83F6993C}">
  <a:tblStyle styleId="{4448436C-578A-4908-9F34-020B83F6993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122" d="100"/>
          <a:sy n="122" d="100"/>
        </p:scale>
        <p:origin x="120" y="354"/>
      </p:cViewPr>
      <p:guideLst/>
    </p:cSldViewPr>
  </p:slideViewPr>
  <p:outlineViewPr>
    <p:cViewPr>
      <p:scale>
        <a:sx n="33" d="100"/>
        <a:sy n="33" d="100"/>
      </p:scale>
      <p:origin x="0" y="-123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be4029a87b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3be4029a87b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bbec7ae7a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3bbec7ae7a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be4029a87b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3be4029a87b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bbec7ae7a5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3bbec7ae7a5_1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be4029a87b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be4029a87b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be129ccd5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be129ccd5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be129ccd51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be129ccd51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bbf681bf6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3bbf681bf67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bbec7ae7a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3bbec7ae7a5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be129ccd51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be129ccd51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be129ccd5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3be129ccd5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be129ccd5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3be129ccd51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be129ccd5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be129ccd51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be129ccd5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3be129ccd51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e129ccd51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3be129ccd51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be129ccd5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3be129ccd51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bbec7ae7a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3bbec7ae7a5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bbec7ae7a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3bbec7ae7a5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be129ccd5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3be129ccd51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be129ccd5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be129ccd51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bbf681bf67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3bbf681bf67_3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b68a8675f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b68a8675f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b990fae149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b990fae149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b990fae149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b990fae149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b990fae149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b990fae149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b990fae149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b990fae149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be4029a87b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be4029a87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be4029a87b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be4029a87b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be4029a87b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be4029a87b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990fae149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b990fae149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b990fae149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b990fae149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Clr>
                <a:srgbClr val="333333"/>
              </a:buClr>
              <a:buSzPts val="800"/>
              <a:buChar char="●"/>
            </a:pPr>
            <a:r>
              <a:rPr lang="en" sz="800">
                <a:solidFill>
                  <a:srgbClr val="333333"/>
                </a:solidFill>
              </a:rPr>
              <a:t>Non-binary reporting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6953" y="806021"/>
            <a:ext cx="8727600" cy="16200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3400"/>
              <a:buFont typeface="Arial"/>
              <a:buNone/>
              <a:defRPr sz="3400" b="1">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 name="Google Shape;10;p2"/>
          <p:cNvSpPr txBox="1">
            <a:spLocks noGrp="1"/>
          </p:cNvSpPr>
          <p:nvPr>
            <p:ph type="subTitle" idx="1"/>
          </p:nvPr>
        </p:nvSpPr>
        <p:spPr>
          <a:xfrm>
            <a:off x="216953" y="2878621"/>
            <a:ext cx="8727600" cy="9615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600"/>
              </a:spcBef>
              <a:spcAft>
                <a:spcPts val="0"/>
              </a:spcAft>
              <a:buClr>
                <a:schemeClr val="lt1"/>
              </a:buClr>
              <a:buSzPts val="1800"/>
              <a:buNone/>
              <a:defRPr sz="1800" b="1">
                <a:solidFill>
                  <a:schemeClr val="lt1"/>
                </a:solidFill>
              </a:defRPr>
            </a:lvl1pPr>
            <a:lvl2pPr lvl="1" algn="ctr">
              <a:lnSpc>
                <a:spcPct val="90000"/>
              </a:lnSpc>
              <a:spcBef>
                <a:spcPts val="300"/>
              </a:spcBef>
              <a:spcAft>
                <a:spcPts val="0"/>
              </a:spcAft>
              <a:buClr>
                <a:schemeClr val="dk1"/>
              </a:buClr>
              <a:buSzPts val="1100"/>
              <a:buNone/>
              <a:defRPr sz="1100"/>
            </a:lvl2pPr>
            <a:lvl3pPr lvl="2" algn="ctr">
              <a:lnSpc>
                <a:spcPct val="90000"/>
              </a:lnSpc>
              <a:spcBef>
                <a:spcPts val="300"/>
              </a:spcBef>
              <a:spcAft>
                <a:spcPts val="0"/>
              </a:spcAft>
              <a:buClr>
                <a:schemeClr val="dk1"/>
              </a:buClr>
              <a:buSzPts val="1000"/>
              <a:buNone/>
              <a:defRPr sz="1000"/>
            </a:lvl3pPr>
            <a:lvl4pPr lvl="3" algn="ctr">
              <a:lnSpc>
                <a:spcPct val="90000"/>
              </a:lnSpc>
              <a:spcBef>
                <a:spcPts val="300"/>
              </a:spcBef>
              <a:spcAft>
                <a:spcPts val="0"/>
              </a:spcAft>
              <a:buClr>
                <a:schemeClr val="dk1"/>
              </a:buClr>
              <a:buSzPts val="900"/>
              <a:buNone/>
              <a:defRPr sz="900"/>
            </a:lvl4pPr>
            <a:lvl5pPr lvl="4" algn="ctr">
              <a:lnSpc>
                <a:spcPct val="90000"/>
              </a:lnSpc>
              <a:spcBef>
                <a:spcPts val="300"/>
              </a:spcBef>
              <a:spcAft>
                <a:spcPts val="0"/>
              </a:spcAft>
              <a:buClr>
                <a:schemeClr val="dk1"/>
              </a:buClr>
              <a:buSzPts val="9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pic>
        <p:nvPicPr>
          <p:cNvPr id="11" name="Google Shape;11;p2"/>
          <p:cNvPicPr preferRelativeResize="0"/>
          <p:nvPr/>
        </p:nvPicPr>
        <p:blipFill rotWithShape="1">
          <a:blip r:embed="rId2">
            <a:alphaModFix/>
          </a:blip>
          <a:srcRect/>
          <a:stretch/>
        </p:blipFill>
        <p:spPr>
          <a:xfrm>
            <a:off x="824913" y="4400095"/>
            <a:ext cx="3747088" cy="34350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p:nvPr/>
        </p:nvSpPr>
        <p:spPr>
          <a:xfrm>
            <a:off x="0" y="0"/>
            <a:ext cx="9144000" cy="5532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3"/>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5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3"/>
          <p:cNvSpPr txBox="1">
            <a:spLocks noGrp="1"/>
          </p:cNvSpPr>
          <p:nvPr>
            <p:ph type="body" idx="1"/>
          </p:nvPr>
        </p:nvSpPr>
        <p:spPr>
          <a:xfrm>
            <a:off x="516834" y="1095374"/>
            <a:ext cx="8110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4"/>
          <p:cNvSpPr/>
          <p:nvPr/>
        </p:nvSpPr>
        <p:spPr>
          <a:xfrm>
            <a:off x="0" y="0"/>
            <a:ext cx="3137100" cy="51435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 name="Google Shape;18;p4"/>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5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4"/>
          <p:cNvSpPr txBox="1">
            <a:spLocks noGrp="1"/>
          </p:cNvSpPr>
          <p:nvPr>
            <p:ph type="body" idx="1"/>
          </p:nvPr>
        </p:nvSpPr>
        <p:spPr>
          <a:xfrm>
            <a:off x="3443591" y="321013"/>
            <a:ext cx="5263200" cy="4429800"/>
          </a:xfrm>
          <a:prstGeom prst="rect">
            <a:avLst/>
          </a:prstGeom>
          <a:noFill/>
          <a:ln>
            <a:noFill/>
          </a:ln>
        </p:spPr>
        <p:txBody>
          <a:bodyPr spcFirstLastPara="1" wrap="square" lIns="68575" tIns="34275" rIns="68575" bIns="34275" anchor="ctr" anchorCtr="0">
            <a:normAutofit/>
          </a:bodyPr>
          <a:lstStyle>
            <a:lvl1pPr marL="457200" lvl="0" indent="-361950" algn="l">
              <a:lnSpc>
                <a:spcPct val="90000"/>
              </a:lnSpc>
              <a:spcBef>
                <a:spcPts val="600"/>
              </a:spcBef>
              <a:spcAft>
                <a:spcPts val="0"/>
              </a:spcAft>
              <a:buClr>
                <a:schemeClr val="dk1"/>
              </a:buClr>
              <a:buSzPts val="2100"/>
              <a:buChar char="•"/>
              <a:defRPr sz="2100"/>
            </a:lvl1pPr>
            <a:lvl2pPr marL="914400" lvl="1" indent="-342900" algn="l">
              <a:lnSpc>
                <a:spcPct val="90000"/>
              </a:lnSpc>
              <a:spcBef>
                <a:spcPts val="300"/>
              </a:spcBef>
              <a:spcAft>
                <a:spcPts val="0"/>
              </a:spcAft>
              <a:buClr>
                <a:schemeClr val="dk1"/>
              </a:buClr>
              <a:buSzPts val="1800"/>
              <a:buChar char="•"/>
              <a:defRPr sz="1800"/>
            </a:lvl2pPr>
            <a:lvl3pPr marL="1371600" lvl="2" indent="-304800" algn="l">
              <a:lnSpc>
                <a:spcPct val="90000"/>
              </a:lnSpc>
              <a:spcBef>
                <a:spcPts val="300"/>
              </a:spcBef>
              <a:spcAft>
                <a:spcPts val="0"/>
              </a:spcAft>
              <a:buClr>
                <a:schemeClr val="dk1"/>
              </a:buClr>
              <a:buSzPts val="1200"/>
              <a:buChar char="•"/>
              <a:defRPr sz="12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p:nvPr/>
        </p:nvSpPr>
        <p:spPr>
          <a:xfrm>
            <a:off x="0" y="0"/>
            <a:ext cx="9144000" cy="8946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 name="Google Shape;22;p5"/>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5"/>
          <p:cNvSpPr txBox="1">
            <a:spLocks noGrp="1"/>
          </p:cNvSpPr>
          <p:nvPr>
            <p:ph type="body" idx="1"/>
          </p:nvPr>
        </p:nvSpPr>
        <p:spPr>
          <a:xfrm>
            <a:off x="669599" y="1161481"/>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24" name="Google Shape;24;p5"/>
          <p:cNvSpPr txBox="1">
            <a:spLocks noGrp="1"/>
          </p:cNvSpPr>
          <p:nvPr>
            <p:ph type="body" idx="2"/>
          </p:nvPr>
        </p:nvSpPr>
        <p:spPr>
          <a:xfrm>
            <a:off x="669599" y="1779415"/>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5" name="Google Shape;25;p5"/>
          <p:cNvSpPr txBox="1">
            <a:spLocks noGrp="1"/>
          </p:cNvSpPr>
          <p:nvPr>
            <p:ph type="body" idx="3"/>
          </p:nvPr>
        </p:nvSpPr>
        <p:spPr>
          <a:xfrm>
            <a:off x="4668908" y="1161481"/>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26" name="Google Shape;26;p5"/>
          <p:cNvSpPr txBox="1">
            <a:spLocks noGrp="1"/>
          </p:cNvSpPr>
          <p:nvPr>
            <p:ph type="body" idx="4"/>
          </p:nvPr>
        </p:nvSpPr>
        <p:spPr>
          <a:xfrm>
            <a:off x="4668908" y="1779415"/>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7"/>
        <p:cNvGrpSpPr/>
        <p:nvPr/>
      </p:nvGrpSpPr>
      <p:grpSpPr>
        <a:xfrm>
          <a:off x="0" y="0"/>
          <a:ext cx="0" cy="0"/>
          <a:chOff x="0" y="0"/>
          <a:chExt cx="0" cy="0"/>
        </a:xfrm>
      </p:grpSpPr>
      <p:sp>
        <p:nvSpPr>
          <p:cNvPr id="28" name="Google Shape;28;p6"/>
          <p:cNvSpPr/>
          <p:nvPr/>
        </p:nvSpPr>
        <p:spPr>
          <a:xfrm>
            <a:off x="0" y="1701401"/>
            <a:ext cx="9144000" cy="24567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 name="Google Shape;29;p6"/>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400"/>
              <a:buFont typeface="Arial"/>
              <a:buNone/>
              <a:defRPr sz="3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6"/>
          <p:cNvSpPr txBox="1">
            <a:spLocks noGrp="1"/>
          </p:cNvSpPr>
          <p:nvPr>
            <p:ph type="body" idx="1"/>
          </p:nvPr>
        </p:nvSpPr>
        <p:spPr>
          <a:xfrm>
            <a:off x="623888" y="3442099"/>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600"/>
              </a:spcBef>
              <a:spcAft>
                <a:spcPts val="0"/>
              </a:spcAft>
              <a:buClr>
                <a:schemeClr val="lt1"/>
              </a:buClr>
              <a:buSzPts val="1400"/>
              <a:buNone/>
              <a:defRPr sz="1400">
                <a:solidFill>
                  <a:schemeClr val="lt1"/>
                </a:solidFill>
              </a:defRPr>
            </a:lvl1pPr>
            <a:lvl2pPr marL="914400" lvl="1" indent="-228600" algn="l">
              <a:lnSpc>
                <a:spcPct val="90000"/>
              </a:lnSpc>
              <a:spcBef>
                <a:spcPts val="300"/>
              </a:spcBef>
              <a:spcAft>
                <a:spcPts val="0"/>
              </a:spcAft>
              <a:buClr>
                <a:srgbClr val="888888"/>
              </a:buClr>
              <a:buSzPts val="1100"/>
              <a:buNone/>
              <a:defRPr sz="1100">
                <a:solidFill>
                  <a:srgbClr val="888888"/>
                </a:solidFill>
              </a:defRPr>
            </a:lvl2pPr>
            <a:lvl3pPr marL="1371600" lvl="2" indent="-228600" algn="l">
              <a:lnSpc>
                <a:spcPct val="90000"/>
              </a:lnSpc>
              <a:spcBef>
                <a:spcPts val="300"/>
              </a:spcBef>
              <a:spcAft>
                <a:spcPts val="0"/>
              </a:spcAft>
              <a:buClr>
                <a:srgbClr val="888888"/>
              </a:buClr>
              <a:buSzPts val="1000"/>
              <a:buNone/>
              <a:defRPr sz="1000">
                <a:solidFill>
                  <a:srgbClr val="888888"/>
                </a:solidFill>
              </a:defRPr>
            </a:lvl3pPr>
            <a:lvl4pPr marL="1828800" lvl="3" indent="-228600" algn="l">
              <a:lnSpc>
                <a:spcPct val="90000"/>
              </a:lnSpc>
              <a:spcBef>
                <a:spcPts val="300"/>
              </a:spcBef>
              <a:spcAft>
                <a:spcPts val="0"/>
              </a:spcAft>
              <a:buClr>
                <a:srgbClr val="888888"/>
              </a:buClr>
              <a:buSzPts val="900"/>
              <a:buNone/>
              <a:defRPr sz="900">
                <a:solidFill>
                  <a:srgbClr val="888888"/>
                </a:solidFill>
              </a:defRPr>
            </a:lvl4pPr>
            <a:lvl5pPr marL="2286000" lvl="4" indent="-228600" algn="l">
              <a:lnSpc>
                <a:spcPct val="90000"/>
              </a:lnSpc>
              <a:spcBef>
                <a:spcPts val="300"/>
              </a:spcBef>
              <a:spcAft>
                <a:spcPts val="0"/>
              </a:spcAft>
              <a:buClr>
                <a:srgbClr val="888888"/>
              </a:buClr>
              <a:buSzPts val="900"/>
              <a:buNone/>
              <a:defRPr sz="900">
                <a:solidFill>
                  <a:srgbClr val="888888"/>
                </a:solidFill>
              </a:defRPr>
            </a:lvl5pPr>
            <a:lvl6pPr marL="2743200" lvl="5" indent="-228600" algn="l">
              <a:lnSpc>
                <a:spcPct val="90000"/>
              </a:lnSpc>
              <a:spcBef>
                <a:spcPts val="300"/>
              </a:spcBef>
              <a:spcAft>
                <a:spcPts val="0"/>
              </a:spcAft>
              <a:buClr>
                <a:srgbClr val="888888"/>
              </a:buClr>
              <a:buSzPts val="900"/>
              <a:buNone/>
              <a:defRPr sz="900">
                <a:solidFill>
                  <a:srgbClr val="888888"/>
                </a:solidFill>
              </a:defRPr>
            </a:lvl6pPr>
            <a:lvl7pPr marL="3200400" lvl="6" indent="-228600" algn="l">
              <a:lnSpc>
                <a:spcPct val="90000"/>
              </a:lnSpc>
              <a:spcBef>
                <a:spcPts val="300"/>
              </a:spcBef>
              <a:spcAft>
                <a:spcPts val="0"/>
              </a:spcAft>
              <a:buClr>
                <a:srgbClr val="888888"/>
              </a:buClr>
              <a:buSzPts val="900"/>
              <a:buNone/>
              <a:defRPr sz="900">
                <a:solidFill>
                  <a:srgbClr val="888888"/>
                </a:solidFill>
              </a:defRPr>
            </a:lvl7pPr>
            <a:lvl8pPr marL="3657600" lvl="7" indent="-228600" algn="l">
              <a:lnSpc>
                <a:spcPct val="90000"/>
              </a:lnSpc>
              <a:spcBef>
                <a:spcPts val="300"/>
              </a:spcBef>
              <a:spcAft>
                <a:spcPts val="0"/>
              </a:spcAft>
              <a:buClr>
                <a:srgbClr val="888888"/>
              </a:buClr>
              <a:buSzPts val="900"/>
              <a:buNone/>
              <a:defRPr sz="900">
                <a:solidFill>
                  <a:srgbClr val="888888"/>
                </a:solidFill>
              </a:defRPr>
            </a:lvl8pPr>
            <a:lvl9pPr marL="4114800" lvl="8" indent="-228600" algn="l">
              <a:lnSpc>
                <a:spcPct val="90000"/>
              </a:lnSpc>
              <a:spcBef>
                <a:spcPts val="300"/>
              </a:spcBef>
              <a:spcAft>
                <a:spcPts val="0"/>
              </a:spcAft>
              <a:buClr>
                <a:srgbClr val="888888"/>
              </a:buClr>
              <a:buSzPts val="900"/>
              <a:buNone/>
              <a:defRPr sz="9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25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30200" algn="l">
              <a:lnSpc>
                <a:spcPct val="90000"/>
              </a:lnSpc>
              <a:spcBef>
                <a:spcPts val="600"/>
              </a:spcBef>
              <a:spcAft>
                <a:spcPts val="0"/>
              </a:spcAft>
              <a:buClr>
                <a:srgbClr val="000000"/>
              </a:buClr>
              <a:buSzPts val="1600"/>
              <a:buChar char="➔"/>
              <a:defRPr>
                <a:solidFill>
                  <a:srgbClr val="000000"/>
                </a:solidFill>
              </a:defRPr>
            </a:lvl1pPr>
            <a:lvl2pPr marL="914400" lvl="1" indent="-317500" algn="l">
              <a:lnSpc>
                <a:spcPct val="90000"/>
              </a:lnSpc>
              <a:spcBef>
                <a:spcPts val="300"/>
              </a:spcBef>
              <a:spcAft>
                <a:spcPts val="0"/>
              </a:spcAft>
              <a:buClr>
                <a:srgbClr val="000000"/>
              </a:buClr>
              <a:buSzPts val="1400"/>
              <a:buChar char="◆"/>
              <a:defRPr>
                <a:solidFill>
                  <a:srgbClr val="000000"/>
                </a:solidFill>
              </a:defRPr>
            </a:lvl2pPr>
            <a:lvl3pPr marL="1371600" lvl="2" indent="-298450" algn="l">
              <a:lnSpc>
                <a:spcPct val="90000"/>
              </a:lnSpc>
              <a:spcBef>
                <a:spcPts val="300"/>
              </a:spcBef>
              <a:spcAft>
                <a:spcPts val="0"/>
              </a:spcAft>
              <a:buClr>
                <a:schemeClr val="accent5"/>
              </a:buClr>
              <a:buSzPts val="1100"/>
              <a:buChar char="●"/>
              <a:defRPr>
                <a:solidFill>
                  <a:schemeClr val="accent5"/>
                </a:solidFill>
              </a:defRPr>
            </a:lvl3pPr>
            <a:lvl4pPr marL="1828800" lvl="3" indent="-292100" algn="l">
              <a:lnSpc>
                <a:spcPct val="90000"/>
              </a:lnSpc>
              <a:spcBef>
                <a:spcPts val="300"/>
              </a:spcBef>
              <a:spcAft>
                <a:spcPts val="0"/>
              </a:spcAft>
              <a:buClr>
                <a:srgbClr val="000000"/>
              </a:buClr>
              <a:buSzPts val="1000"/>
              <a:buChar char="○"/>
              <a:defRPr>
                <a:solidFill>
                  <a:srgbClr val="000000"/>
                </a:solidFill>
              </a:defRPr>
            </a:lvl4pPr>
            <a:lvl5pPr marL="2286000" lvl="4" indent="-292100" algn="l">
              <a:lnSpc>
                <a:spcPct val="90000"/>
              </a:lnSpc>
              <a:spcBef>
                <a:spcPts val="300"/>
              </a:spcBef>
              <a:spcAft>
                <a:spcPts val="0"/>
              </a:spcAft>
              <a:buClr>
                <a:srgbClr val="000000"/>
              </a:buClr>
              <a:buSzPts val="1000"/>
              <a:buChar char="◆"/>
              <a:defRPr>
                <a:solidFill>
                  <a:srgbClr val="000000"/>
                </a:solidFill>
              </a:defRPr>
            </a:lvl5pPr>
            <a:lvl6pPr marL="2743200" lvl="5" indent="-292100" algn="l">
              <a:lnSpc>
                <a:spcPct val="90000"/>
              </a:lnSpc>
              <a:spcBef>
                <a:spcPts val="300"/>
              </a:spcBef>
              <a:spcAft>
                <a:spcPts val="0"/>
              </a:spcAft>
              <a:buClr>
                <a:schemeClr val="accent5"/>
              </a:buClr>
              <a:buSzPts val="1000"/>
              <a:buChar char="●"/>
              <a:defRPr>
                <a:solidFill>
                  <a:schemeClr val="accent5"/>
                </a:solidFill>
              </a:defRPr>
            </a:lvl6pPr>
            <a:lvl7pPr marL="3200400" lvl="6" indent="-292100" algn="l">
              <a:lnSpc>
                <a:spcPct val="90000"/>
              </a:lnSpc>
              <a:spcBef>
                <a:spcPts val="300"/>
              </a:spcBef>
              <a:spcAft>
                <a:spcPts val="0"/>
              </a:spcAft>
              <a:buClr>
                <a:srgbClr val="000000"/>
              </a:buClr>
              <a:buSzPts val="1000"/>
              <a:buChar char="○"/>
              <a:defRPr>
                <a:solidFill>
                  <a:srgbClr val="000000"/>
                </a:solidFill>
              </a:defRPr>
            </a:lvl7pPr>
            <a:lvl8pPr marL="3657600" lvl="7" indent="-292100" algn="l">
              <a:lnSpc>
                <a:spcPct val="90000"/>
              </a:lnSpc>
              <a:spcBef>
                <a:spcPts val="300"/>
              </a:spcBef>
              <a:spcAft>
                <a:spcPts val="0"/>
              </a:spcAft>
              <a:buClr>
                <a:srgbClr val="000000"/>
              </a:buClr>
              <a:buSzPts val="1000"/>
              <a:buChar char="◆"/>
              <a:defRPr>
                <a:solidFill>
                  <a:srgbClr val="000000"/>
                </a:solidFill>
              </a:defRPr>
            </a:lvl8pPr>
            <a:lvl9pPr marL="4114800" lvl="8" indent="-292100" algn="l">
              <a:lnSpc>
                <a:spcPct val="90000"/>
              </a:lnSpc>
              <a:spcBef>
                <a:spcPts val="300"/>
              </a:spcBef>
              <a:spcAft>
                <a:spcPts val="0"/>
              </a:spcAft>
              <a:buClr>
                <a:schemeClr val="accent5"/>
              </a:buClr>
              <a:buSzPts val="1000"/>
              <a:buChar char="●"/>
              <a:defRPr>
                <a:solidFill>
                  <a:schemeClr val="accent5"/>
                </a:solidFill>
              </a:defRPr>
            </a:lvl9pPr>
          </a:lstStyle>
          <a:p>
            <a:endParaRPr/>
          </a:p>
        </p:txBody>
      </p:sp>
      <p:sp>
        <p:nvSpPr>
          <p:cNvPr id="34" name="Google Shape;3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6346" y="1"/>
            <a:ext cx="8110200" cy="8745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596346" y="1095374"/>
            <a:ext cx="8110200" cy="3263400"/>
          </a:xfrm>
          <a:prstGeom prst="rect">
            <a:avLst/>
          </a:prstGeom>
          <a:noFill/>
          <a:ln>
            <a:noFill/>
          </a:ln>
        </p:spPr>
        <p:txBody>
          <a:bodyPr spcFirstLastPara="1" wrap="square" lIns="68575" tIns="34275" rIns="68575" bIns="34275" anchor="t" anchorCtr="0">
            <a:norm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iowastudentoutcomes.com/index.php/credit-noncredit-enrollments" TargetMode="External"/><Relationship Id="rId13" Type="http://schemas.openxmlformats.org/officeDocument/2006/relationships/hyperlink" Target="https://drive.google.com/drive/folders/1ruXQTDDC3MLieYbmESHxwNsqWxBtVDPT?usp=drive_link" TargetMode="External"/><Relationship Id="rId3" Type="http://schemas.openxmlformats.org/officeDocument/2006/relationships/image" Target="../media/image9.png"/><Relationship Id="rId7" Type="http://schemas.openxmlformats.org/officeDocument/2006/relationships/hyperlink" Target="https://iowastudentoutcomes.com/joint-enrollment" TargetMode="External"/><Relationship Id="rId12" Type="http://schemas.openxmlformats.org/officeDocument/2006/relationships/hyperlink" Target="https://drive.google.com/drive/folders/176dViJXVu38ZzwMQVadxs-e_k4gGQXCa?usp=drive_lin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iowastudentoutcomes.com/community-college-profiles" TargetMode="External"/><Relationship Id="rId11" Type="http://schemas.openxmlformats.org/officeDocument/2006/relationships/hyperlink" Target="https://drive.google.com/drive/folders/1sBdNyxFHSSb5D5HTFoOIXPh5bl5V-UsA?usp=drive_link" TargetMode="External"/><Relationship Id="rId5" Type="http://schemas.openxmlformats.org/officeDocument/2006/relationships/hyperlink" Target="https://iowastudentoutcomes.com/perkins" TargetMode="External"/><Relationship Id="rId10" Type="http://schemas.openxmlformats.org/officeDocument/2006/relationships/hyperlink" Target="https://educate.iowa.gov/2024-annual-condition-iowas-community-colleges" TargetMode="External"/><Relationship Id="rId4" Type="http://schemas.openxmlformats.org/officeDocument/2006/relationships/hyperlink" Target="https://iowastudentoutcomes.com/index.php/" TargetMode="External"/><Relationship Id="rId9" Type="http://schemas.openxmlformats.org/officeDocument/2006/relationships/hyperlink" Target="https://iowastudentoutcomes.com/index.php/credit_program_outcom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rive.google.com/drive/folders/1ruXQTDDC3MLieYbmESHxwNsqWxBtVDPT?usp=drive_lin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drive/folders/176dViJXVu38ZzwMQVadxs-e_k4gGQXCa?usp=drive_link" TargetMode="External"/><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educate.iowa.gov/higher-ed/cte/irc" TargetMode="External"/><Relationship Id="rId5" Type="http://schemas.openxmlformats.org/officeDocument/2006/relationships/hyperlink" Target="https://educate.iowa.gov/higher-ed/cte/iowa-quality/career-connected-learning" TargetMode="External"/><Relationship Id="rId4" Type="http://schemas.openxmlformats.org/officeDocument/2006/relationships/hyperlink" Target="https://educate.iowa.gov/higher-ed/cte/iowa-quality/student-organizat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rive.google.com/drive/folders/176dViJXVu38ZzwMQVadxs-e_k4gGQXCa?usp=drive_link"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hyperlink" Target="https://workforce.iowa.gov/labor-market-information/occupations/occupational-projections/data" TargetMode="External"/><Relationship Id="rId3" Type="http://schemas.openxmlformats.org/officeDocument/2006/relationships/image" Target="../media/image19.png"/><Relationship Id="rId7" Type="http://schemas.openxmlformats.org/officeDocument/2006/relationships/hyperlink" Target="https://workforce.iowa.gov/labor-market-information/career-exploration/dat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drive.google.com/drive/folders/176dViJXVu38ZzwMQVadxs-e_k4gGQXCa?usp=drive_link"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https://drive.google.com/drive/folders/176dViJXVu38ZzwMQVadxs-e_k4gGQXCa?usp=drive_lin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https://workforce.iowa.gov/labor-market-information/career-exploration/dat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orkforce.iowa.gov/labor-market-information/occupations/occupational-projections/dat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mailto:alan.spencer@iowa.gov" TargetMode="External"/><Relationship Id="rId13" Type="http://schemas.openxmlformats.org/officeDocument/2006/relationships/image" Target="../media/image28.jpg"/><Relationship Id="rId3" Type="http://schemas.openxmlformats.org/officeDocument/2006/relationships/hyperlink" Target="mailto:amy.vybiral@iowa.gov" TargetMode="External"/><Relationship Id="rId7" Type="http://schemas.openxmlformats.org/officeDocument/2006/relationships/image" Target="../media/image25.jpg"/><Relationship Id="rId12" Type="http://schemas.openxmlformats.org/officeDocument/2006/relationships/hyperlink" Target="mailto:heather.meissen@iowa.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shelly.duwa@iowa.gov" TargetMode="External"/><Relationship Id="rId11" Type="http://schemas.openxmlformats.org/officeDocument/2006/relationships/image" Target="../media/image27.jpg"/><Relationship Id="rId5" Type="http://schemas.openxmlformats.org/officeDocument/2006/relationships/image" Target="../media/image24.png"/><Relationship Id="rId15" Type="http://schemas.openxmlformats.org/officeDocument/2006/relationships/image" Target="../media/image29.jpg"/><Relationship Id="rId10" Type="http://schemas.openxmlformats.org/officeDocument/2006/relationships/hyperlink" Target="mailto:jodie.smith@iowa.gov" TargetMode="External"/><Relationship Id="rId4" Type="http://schemas.openxmlformats.org/officeDocument/2006/relationships/image" Target="../media/image23.jpg"/><Relationship Id="rId9" Type="http://schemas.openxmlformats.org/officeDocument/2006/relationships/image" Target="../media/image26.jpg"/><Relationship Id="rId14" Type="http://schemas.openxmlformats.org/officeDocument/2006/relationships/hyperlink" Target="mailto:cale.hutchings@iowa.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te.ed.gov/accountability/core-indicato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iaschoolperformance.gov/ECP/Home/TechGuide" TargetMode="External"/><Relationship Id="rId3" Type="http://schemas.openxmlformats.org/officeDocument/2006/relationships/hyperlink" Target="https://cte.ed.gov/accountability/core-indicators" TargetMode="External"/><Relationship Id="rId7" Type="http://schemas.openxmlformats.org/officeDocument/2006/relationships/hyperlink" Target="https://www.iaschoolperformance.gov/ECP/Home/UserGui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ed.gov/laws-and-policy/laws-preschool-grade-12-education/every-student-succeeds-act-essa" TargetMode="External"/><Relationship Id="rId11" Type="http://schemas.openxmlformats.org/officeDocument/2006/relationships/hyperlink" Target="https://cte.ed.gov/legislation" TargetMode="External"/><Relationship Id="rId5" Type="http://schemas.openxmlformats.org/officeDocument/2006/relationships/hyperlink" Target="https://www.iaschoolperformance.gov/ECP/Home/About" TargetMode="External"/><Relationship Id="rId10" Type="http://schemas.openxmlformats.org/officeDocument/2006/relationships/hyperlink" Target="https://reports.educateiowa.gov/postsecondaryreadiness/home/index" TargetMode="External"/><Relationship Id="rId4" Type="http://schemas.openxmlformats.org/officeDocument/2006/relationships/hyperlink" Target="https://drive.google.com/file/d/1BGw91nyaiqRSnA_iVslBxaKSRrXmxqIP/view?usp=drive_link" TargetMode="External"/><Relationship Id="rId9" Type="http://schemas.openxmlformats.org/officeDocument/2006/relationships/hyperlink" Target="https://reports.educateiowa.gov/PostSecondaryReadiness/home/enrollmentDemographic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docs.google.com/document/d/1WIR71Q6jKWIh8_d74wnffcH9Rk5kHqMArXf_CNmLaAw/edit?tab=t.0" TargetMode="External"/><Relationship Id="rId3" Type="http://schemas.openxmlformats.org/officeDocument/2006/relationships/image" Target="../media/image2.png"/><Relationship Id="rId7" Type="http://schemas.openxmlformats.org/officeDocument/2006/relationships/hyperlink" Target="https://docs.google.com/document/d/1qmwtEwI4D-ijOXJR2Vl2YVrKmdstN6VmVEKBhTzhfHE/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ocs.google.com/document/d/1y7g1m5giWO3ya4ilsvz_r6oiUHEPAl-zmN2vXeBihIc/edit?tab=t.0" TargetMode="External"/><Relationship Id="rId11" Type="http://schemas.openxmlformats.org/officeDocument/2006/relationships/hyperlink" Target="https://docs.google.com/document/d/1GO5ObpP9VmADyWSO9usY_6CICnLP5mpUQb2X0D-8MLI/edit?usp=sharing" TargetMode="External"/><Relationship Id="rId5" Type="http://schemas.openxmlformats.org/officeDocument/2006/relationships/hyperlink" Target="https://tinyurl.com/IowaCLNA4" TargetMode="External"/><Relationship Id="rId10" Type="http://schemas.openxmlformats.org/officeDocument/2006/relationships/hyperlink" Target="https://docs.google.com/document/d/1hszN3xGwWrjfvB8IwTP-N0YjkBn3AzwBvQcfX3cYcY0/edit?usp=sharing" TargetMode="External"/><Relationship Id="rId4" Type="http://schemas.openxmlformats.org/officeDocument/2006/relationships/image" Target="../media/image3.png"/><Relationship Id="rId9" Type="http://schemas.openxmlformats.org/officeDocument/2006/relationships/hyperlink" Target="https://docs.google.com/document/d/1QM-FatUDdc70HlHjK27iiq-VTkDI40U3e2eSZTUIqwY/edit?usp=sha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Google Shape;40;p8"/>
          <p:cNvSpPr txBox="1"/>
          <p:nvPr/>
        </p:nvSpPr>
        <p:spPr>
          <a:xfrm>
            <a:off x="6222225" y="4109900"/>
            <a:ext cx="2334600" cy="415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 sz="1600">
                <a:solidFill>
                  <a:schemeClr val="lt1"/>
                </a:solidFill>
              </a:rPr>
              <a:t>January, 27 2026</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 name="Google Shape;39;p8"/>
          <p:cNvSpPr txBox="1"/>
          <p:nvPr/>
        </p:nvSpPr>
        <p:spPr>
          <a:xfrm>
            <a:off x="581550" y="432550"/>
            <a:ext cx="8015400" cy="245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2600" b="1" dirty="0">
                <a:solidFill>
                  <a:schemeClr val="lt1"/>
                </a:solidFill>
              </a:rPr>
              <a:t>Student Performance</a:t>
            </a:r>
            <a:endParaRPr sz="2600" b="1" dirty="0">
              <a:solidFill>
                <a:schemeClr val="lt1"/>
              </a:solidFill>
            </a:endParaRPr>
          </a:p>
          <a:p>
            <a:pPr marL="0" marR="0" lvl="0" indent="0" algn="r" rtl="0">
              <a:lnSpc>
                <a:spcPct val="100000"/>
              </a:lnSpc>
              <a:spcBef>
                <a:spcPts val="0"/>
              </a:spcBef>
              <a:spcAft>
                <a:spcPts val="0"/>
              </a:spcAft>
              <a:buClr>
                <a:srgbClr val="000000"/>
              </a:buClr>
              <a:buSzPts val="3000"/>
              <a:buFont typeface="Arial"/>
              <a:buNone/>
            </a:pPr>
            <a:endParaRPr sz="3000" b="1" dirty="0">
              <a:solidFill>
                <a:schemeClr val="lt1"/>
              </a:solidFill>
            </a:endParaRPr>
          </a:p>
          <a:p>
            <a:pPr marL="0" marR="0" lvl="0" indent="0" algn="r" rtl="0">
              <a:lnSpc>
                <a:spcPct val="100000"/>
              </a:lnSpc>
              <a:spcBef>
                <a:spcPts val="0"/>
              </a:spcBef>
              <a:spcAft>
                <a:spcPts val="0"/>
              </a:spcAft>
              <a:buClr>
                <a:srgbClr val="000000"/>
              </a:buClr>
              <a:buSzPts val="3000"/>
              <a:buFont typeface="Arial"/>
              <a:buNone/>
            </a:pPr>
            <a:r>
              <a:rPr lang="en" sz="1600" b="1" i="1" dirty="0">
                <a:solidFill>
                  <a:schemeClr val="lt1"/>
                </a:solidFill>
              </a:rPr>
              <a:t>A deeper look at Perkins performance data, programs, courses, enrollments: </a:t>
            </a:r>
            <a:endParaRPr sz="1600" b="1" i="1" dirty="0">
              <a:solidFill>
                <a:schemeClr val="lt1"/>
              </a:solidFill>
            </a:endParaRPr>
          </a:p>
          <a:p>
            <a:pPr marL="0" marR="0" lvl="0" indent="0" algn="r" rtl="0">
              <a:lnSpc>
                <a:spcPct val="100000"/>
              </a:lnSpc>
              <a:spcBef>
                <a:spcPts val="0"/>
              </a:spcBef>
              <a:spcAft>
                <a:spcPts val="0"/>
              </a:spcAft>
              <a:buClr>
                <a:srgbClr val="000000"/>
              </a:buClr>
              <a:buSzPts val="3000"/>
              <a:buFont typeface="Arial"/>
              <a:buNone/>
            </a:pPr>
            <a:r>
              <a:rPr lang="en" sz="1600" b="1" i="1" dirty="0">
                <a:solidFill>
                  <a:schemeClr val="lt1"/>
                </a:solidFill>
              </a:rPr>
              <a:t>How to interpret gaps, and how to turn findings into clear local priorities</a:t>
            </a:r>
            <a:endParaRPr sz="1600" b="1" i="1" dirty="0">
              <a:solidFill>
                <a:schemeClr val="lt1"/>
              </a:solidFill>
            </a:endParaRPr>
          </a:p>
        </p:txBody>
      </p:sp>
      <p:sp>
        <p:nvSpPr>
          <p:cNvPr id="2" name="Title 1">
            <a:extLst>
              <a:ext uri="{FF2B5EF4-FFF2-40B4-BE49-F238E27FC236}">
                <a16:creationId xmlns:a16="http://schemas.microsoft.com/office/drawing/2014/main" id="{1171BB1F-D4BC-6A86-CC85-D780FBBF0AD0}"/>
              </a:ext>
            </a:extLst>
          </p:cNvPr>
          <p:cNvSpPr>
            <a:spLocks noGrp="1"/>
          </p:cNvSpPr>
          <p:nvPr>
            <p:ph type="ctrTitle"/>
          </p:nvPr>
        </p:nvSpPr>
        <p:spPr>
          <a:xfrm>
            <a:off x="216953" y="-1620000"/>
            <a:ext cx="8727600" cy="1620000"/>
          </a:xfrm>
        </p:spPr>
        <p:txBody>
          <a:bodyPr spcFirstLastPara="1" wrap="square" lIns="68575" tIns="34275" rIns="68575" bIns="34275" anchor="b" anchorCtr="0">
            <a:normAutofit/>
          </a:bodyPr>
          <a:lstStyle/>
          <a:p>
            <a:r>
              <a:rPr lang="en-US" dirty="0"/>
              <a:t>Student Performance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9" name="Google Shape;99;p17" descr="This screenshot is from the spring 2026 element 1 resource page document."/>
          <p:cNvPicPr preferRelativeResize="0"/>
          <p:nvPr/>
        </p:nvPicPr>
        <p:blipFill>
          <a:blip r:embed="rId3">
            <a:alphaModFix/>
          </a:blip>
          <a:stretch>
            <a:fillRect/>
          </a:stretch>
        </p:blipFill>
        <p:spPr>
          <a:xfrm>
            <a:off x="1667600" y="734200"/>
            <a:ext cx="5715796" cy="4311274"/>
          </a:xfrm>
          <a:prstGeom prst="rect">
            <a:avLst/>
          </a:prstGeom>
          <a:noFill/>
          <a:ln w="9525" cap="flat" cmpd="sng">
            <a:solidFill>
              <a:schemeClr val="dk2"/>
            </a:solidFill>
            <a:prstDash val="solid"/>
            <a:round/>
            <a:headEnd type="none" w="sm" len="sm"/>
            <a:tailEnd type="none" w="sm" len="sm"/>
          </a:ln>
        </p:spPr>
      </p:pic>
      <p:sp>
        <p:nvSpPr>
          <p:cNvPr id="98" name="Google Shape;98;p17"/>
          <p:cNvSpPr txBox="1">
            <a:spLocks noGrp="1"/>
          </p:cNvSpPr>
          <p:nvPr>
            <p:ph type="title" idx="4294967295"/>
          </p:nvPr>
        </p:nvSpPr>
        <p:spPr>
          <a:xfrm>
            <a:off x="149375" y="58825"/>
            <a:ext cx="73695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400" b="1" i="0" u="none" strike="noStrike" kern="0" cap="none" spc="0" normalizeH="0" baseline="0" noProof="0" dirty="0">
                <a:ln>
                  <a:noFill/>
                </a:ln>
                <a:solidFill>
                  <a:schemeClr val="lt1"/>
                </a:solidFill>
                <a:effectLst/>
                <a:uLnTx/>
                <a:uFillTx/>
                <a:latin typeface="Roboto"/>
                <a:ea typeface="Roboto"/>
                <a:cs typeface="Roboto"/>
                <a:sym typeface="Roboto"/>
              </a:rPr>
              <a:t>Spring 2026 Element 1 Resource - Screenshot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5" name="Google Shape;105;p18" descr="This screenshot is from the spring 2026 element 1 resource page document."/>
          <p:cNvPicPr preferRelativeResize="0"/>
          <p:nvPr/>
        </p:nvPicPr>
        <p:blipFill>
          <a:blip r:embed="rId3">
            <a:alphaModFix/>
          </a:blip>
          <a:stretch>
            <a:fillRect/>
          </a:stretch>
        </p:blipFill>
        <p:spPr>
          <a:xfrm>
            <a:off x="1668738" y="625475"/>
            <a:ext cx="5806514" cy="4311274"/>
          </a:xfrm>
          <a:prstGeom prst="rect">
            <a:avLst/>
          </a:prstGeom>
          <a:noFill/>
          <a:ln w="9525" cap="flat" cmpd="sng">
            <a:solidFill>
              <a:schemeClr val="dk2"/>
            </a:solidFill>
            <a:prstDash val="solid"/>
            <a:round/>
            <a:headEnd type="none" w="sm" len="sm"/>
            <a:tailEnd type="none" w="sm" len="sm"/>
          </a:ln>
        </p:spPr>
      </p:pic>
      <p:sp>
        <p:nvSpPr>
          <p:cNvPr id="104" name="Google Shape;104;p18"/>
          <p:cNvSpPr txBox="1">
            <a:spLocks noGrp="1"/>
          </p:cNvSpPr>
          <p:nvPr>
            <p:ph type="title" idx="4294967295"/>
          </p:nvPr>
        </p:nvSpPr>
        <p:spPr>
          <a:xfrm>
            <a:off x="149375" y="58825"/>
            <a:ext cx="73695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400" b="1" i="0" u="none" strike="noStrike" kern="0" cap="none" spc="0" normalizeH="0" baseline="0" noProof="0" dirty="0">
                <a:ln>
                  <a:noFill/>
                </a:ln>
                <a:solidFill>
                  <a:schemeClr val="lt1"/>
                </a:solidFill>
                <a:effectLst/>
                <a:uLnTx/>
                <a:uFillTx/>
                <a:latin typeface="Roboto"/>
                <a:ea typeface="Roboto"/>
                <a:cs typeface="Roboto"/>
                <a:sym typeface="Roboto"/>
              </a:rPr>
              <a:t>Spring 2026 Element 1 Resource - #3</a:t>
            </a:r>
            <a:endParaRPr kumimoji="0" lang="en-US" sz="2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1" name="Google Shape;111;p19" descr="This screenshot is from the spring 2026 element 1 resource page document."/>
          <p:cNvPicPr preferRelativeResize="0"/>
          <p:nvPr/>
        </p:nvPicPr>
        <p:blipFill rotWithShape="1">
          <a:blip r:embed="rId3">
            <a:alphaModFix/>
          </a:blip>
          <a:srcRect r="4095"/>
          <a:stretch/>
        </p:blipFill>
        <p:spPr>
          <a:xfrm>
            <a:off x="1430025" y="632250"/>
            <a:ext cx="5839426" cy="4311274"/>
          </a:xfrm>
          <a:prstGeom prst="rect">
            <a:avLst/>
          </a:prstGeom>
          <a:noFill/>
          <a:ln w="9525" cap="flat" cmpd="sng">
            <a:solidFill>
              <a:schemeClr val="dk2"/>
            </a:solidFill>
            <a:prstDash val="solid"/>
            <a:round/>
            <a:headEnd type="none" w="sm" len="sm"/>
            <a:tailEnd type="none" w="sm" len="sm"/>
          </a:ln>
        </p:spPr>
      </p:pic>
      <p:sp>
        <p:nvSpPr>
          <p:cNvPr id="110" name="Google Shape;110;p19"/>
          <p:cNvSpPr txBox="1">
            <a:spLocks noGrp="1"/>
          </p:cNvSpPr>
          <p:nvPr>
            <p:ph type="title" idx="4294967295"/>
          </p:nvPr>
        </p:nvSpPr>
        <p:spPr>
          <a:xfrm>
            <a:off x="149375" y="58825"/>
            <a:ext cx="73695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400" b="1" i="0" u="none" strike="noStrike" kern="0" cap="none" spc="0" normalizeH="0" baseline="0" noProof="0" dirty="0">
                <a:ln>
                  <a:noFill/>
                </a:ln>
                <a:solidFill>
                  <a:schemeClr val="lt1"/>
                </a:solidFill>
                <a:effectLst/>
                <a:uLnTx/>
                <a:uFillTx/>
                <a:latin typeface="Roboto"/>
                <a:ea typeface="Roboto"/>
                <a:cs typeface="Roboto"/>
                <a:sym typeface="Roboto"/>
              </a:rPr>
              <a:t>Spring 2026 Element 1 Resource - #4</a:t>
            </a:r>
            <a:endParaRPr kumimoji="0" lang="en-US" sz="2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8" name="Google Shape;118;p20" descr="This screenshot is from the District-level performance MS workbook excel file."/>
          <p:cNvGrpSpPr/>
          <p:nvPr/>
        </p:nvGrpSpPr>
        <p:grpSpPr>
          <a:xfrm>
            <a:off x="991900" y="1597750"/>
            <a:ext cx="6963900" cy="3495625"/>
            <a:chOff x="991900" y="1597750"/>
            <a:chExt cx="6963900" cy="3495625"/>
          </a:xfrm>
        </p:grpSpPr>
        <p:sp>
          <p:nvSpPr>
            <p:cNvPr id="125" name="Google Shape;125;p20"/>
            <p:cNvSpPr/>
            <p:nvPr/>
          </p:nvSpPr>
          <p:spPr>
            <a:xfrm>
              <a:off x="1324200" y="4835075"/>
              <a:ext cx="1182300" cy="2583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 name="Google Shape;124;p20" descr="decorative"/>
            <p:cNvSpPr/>
            <p:nvPr/>
          </p:nvSpPr>
          <p:spPr>
            <a:xfrm>
              <a:off x="991900" y="3414925"/>
              <a:ext cx="6963900" cy="16647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20" descr="decorative"/>
            <p:cNvSpPr/>
            <p:nvPr/>
          </p:nvSpPr>
          <p:spPr>
            <a:xfrm>
              <a:off x="5727075" y="2667550"/>
              <a:ext cx="2194800" cy="7473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p20" descr="decorative"/>
            <p:cNvSpPr/>
            <p:nvPr/>
          </p:nvSpPr>
          <p:spPr>
            <a:xfrm>
              <a:off x="3881875" y="2667625"/>
              <a:ext cx="1845300" cy="7473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p20" descr="decorative"/>
            <p:cNvSpPr/>
            <p:nvPr/>
          </p:nvSpPr>
          <p:spPr>
            <a:xfrm>
              <a:off x="3881875" y="1597750"/>
              <a:ext cx="4040100" cy="10698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p20" descr="decorative"/>
            <p:cNvSpPr/>
            <p:nvPr/>
          </p:nvSpPr>
          <p:spPr>
            <a:xfrm>
              <a:off x="991900" y="1597750"/>
              <a:ext cx="2889900" cy="12126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9" name="Google Shape;119;p20" descr="This screenshot is from the District-level performance MS workbook excel file."/>
            <p:cNvPicPr preferRelativeResize="0"/>
            <p:nvPr/>
          </p:nvPicPr>
          <p:blipFill>
            <a:blip r:embed="rId3">
              <a:alphaModFix/>
            </a:blip>
            <a:stretch>
              <a:fillRect/>
            </a:stretch>
          </p:blipFill>
          <p:spPr>
            <a:xfrm>
              <a:off x="991900" y="1597750"/>
              <a:ext cx="6963799" cy="3454050"/>
            </a:xfrm>
            <a:prstGeom prst="rect">
              <a:avLst/>
            </a:prstGeom>
            <a:noFill/>
            <a:ln>
              <a:noFill/>
            </a:ln>
          </p:spPr>
        </p:pic>
      </p:grpSp>
      <p:sp>
        <p:nvSpPr>
          <p:cNvPr id="117" name="Google Shape;117;p20"/>
          <p:cNvSpPr txBox="1"/>
          <p:nvPr/>
        </p:nvSpPr>
        <p:spPr>
          <a:xfrm>
            <a:off x="128700" y="493325"/>
            <a:ext cx="88866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t>Each secondary MS Excel Workbook (N=2) and CC MS Excel Workbook (N=1) contains multiple tabs, and the data is organized in tabular format to aid local use flexibility and contains only “district-level” or “CC-level” 2023-2024 Perkins V CAR (3/2025 approved)/CTE information to help keep this work focused and not overwhelming because this is a “biennial” process.</a:t>
            </a:r>
            <a:endParaRPr sz="800" dirty="0"/>
          </a:p>
          <a:p>
            <a:pPr marL="0" lvl="0" indent="0" algn="l" rtl="0">
              <a:spcBef>
                <a:spcPts val="0"/>
              </a:spcBef>
              <a:spcAft>
                <a:spcPts val="0"/>
              </a:spcAft>
              <a:buNone/>
            </a:pPr>
            <a:endParaRPr sz="800" dirty="0"/>
          </a:p>
          <a:p>
            <a:pPr marL="0" lvl="0" indent="0" algn="l" rtl="0">
              <a:spcBef>
                <a:spcPts val="0"/>
              </a:spcBef>
              <a:spcAft>
                <a:spcPts val="0"/>
              </a:spcAft>
              <a:buNone/>
            </a:pPr>
            <a:r>
              <a:rPr lang="en" sz="800" dirty="0"/>
              <a:t>Notes about the 2023-2024 District-Level Performance MS Workbook Excel file:</a:t>
            </a:r>
            <a:endParaRPr sz="800" dirty="0"/>
          </a:p>
          <a:p>
            <a:pPr marL="457200" lvl="0" indent="-279400" algn="l" rtl="0">
              <a:spcBef>
                <a:spcPts val="0"/>
              </a:spcBef>
              <a:spcAft>
                <a:spcPts val="0"/>
              </a:spcAft>
              <a:buSzPts val="800"/>
              <a:buChar char="●"/>
            </a:pPr>
            <a:r>
              <a:rPr lang="en" sz="800" dirty="0"/>
              <a:t>It contains (2) worksheets - 1) A data worksheet and 2) a worksheet that contains the PivotTable and PivotChart (they are connected to each other); both “Pivots” are connected to the “data worksheet of district-level information” labeled “data”</a:t>
            </a:r>
            <a:endParaRPr sz="800" dirty="0"/>
          </a:p>
          <a:p>
            <a:pPr marL="457200" lvl="0" indent="-279400" algn="l" rtl="0">
              <a:spcBef>
                <a:spcPts val="0"/>
              </a:spcBef>
              <a:spcAft>
                <a:spcPts val="0"/>
              </a:spcAft>
              <a:buSzPts val="800"/>
              <a:buChar char="●"/>
            </a:pPr>
            <a:r>
              <a:rPr lang="en" sz="800" dirty="0"/>
              <a:t>On the PivotTable &amp; PivotChart worksheet, the slicers/buttons are interactive and using them will dynamically auto update and refresh both the PivotTable and PivotTable. Depending on internet connection and computer/laptop or device, load times may vary</a:t>
            </a:r>
            <a:endParaRPr sz="800" dirty="0"/>
          </a:p>
        </p:txBody>
      </p:sp>
      <p:sp>
        <p:nvSpPr>
          <p:cNvPr id="116" name="Google Shape;116;p20"/>
          <p:cNvSpPr txBox="1">
            <a:spLocks noGrp="1"/>
          </p:cNvSpPr>
          <p:nvPr>
            <p:ph type="title" idx="4294967295"/>
          </p:nvPr>
        </p:nvSpPr>
        <p:spPr>
          <a:xfrm>
            <a:off x="149375" y="58825"/>
            <a:ext cx="73695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400" b="1" i="0" u="none" strike="noStrike" kern="0" cap="none" spc="0" normalizeH="0" baseline="0" noProof="0" dirty="0">
                <a:ln>
                  <a:noFill/>
                </a:ln>
                <a:solidFill>
                  <a:schemeClr val="lt1"/>
                </a:solidFill>
                <a:effectLst/>
                <a:uLnTx/>
                <a:uFillTx/>
                <a:latin typeface="Roboto"/>
                <a:ea typeface="Roboto"/>
                <a:cs typeface="Roboto"/>
                <a:sym typeface="Roboto"/>
              </a:rPr>
              <a:t> Spring 2026 Resource Folder Notes - #5</a:t>
            </a:r>
            <a:endParaRPr kumimoji="0" lang="en-US" sz="2400" b="0" i="0" u="none" strike="noStrike" kern="0" cap="none" spc="0" normalizeH="0" baseline="0" noProof="0" dirty="0">
              <a:ln>
                <a:noFill/>
              </a:ln>
              <a:solidFill>
                <a:schemeClr val="dk1"/>
              </a:solidFill>
              <a:effectLst/>
              <a:uLnTx/>
              <a:uFillTx/>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4" name="Google Shape;134;p21">
            <a:extLst>
              <a:ext uri="{C183D7F6-B498-43B3-948B-1728B52AA6E4}">
                <adec:decorative xmlns:adec="http://schemas.microsoft.com/office/drawing/2017/decorative" val="1"/>
              </a:ext>
            </a:extLst>
          </p:cNvPr>
          <p:cNvSpPr/>
          <p:nvPr/>
        </p:nvSpPr>
        <p:spPr>
          <a:xfrm>
            <a:off x="7193550" y="2402325"/>
            <a:ext cx="1416000" cy="1986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3" name="Google Shape;133;p21" descr="screenshot example of a district file showing how to click file, then download to excel"/>
          <p:cNvPicPr preferRelativeResize="0"/>
          <p:nvPr/>
        </p:nvPicPr>
        <p:blipFill rotWithShape="1">
          <a:blip r:embed="rId3">
            <a:alphaModFix/>
          </a:blip>
          <a:srcRect t="1912"/>
          <a:stretch/>
        </p:blipFill>
        <p:spPr>
          <a:xfrm>
            <a:off x="5158650" y="723175"/>
            <a:ext cx="3478875" cy="4203425"/>
          </a:xfrm>
          <a:prstGeom prst="rect">
            <a:avLst/>
          </a:prstGeom>
          <a:noFill/>
          <a:ln w="9525" cap="flat" cmpd="sng">
            <a:solidFill>
              <a:schemeClr val="dk2"/>
            </a:solidFill>
            <a:prstDash val="solid"/>
            <a:round/>
            <a:headEnd type="none" w="sm" len="sm"/>
            <a:tailEnd type="none" w="sm" len="sm"/>
          </a:ln>
        </p:spPr>
      </p:pic>
      <p:sp>
        <p:nvSpPr>
          <p:cNvPr id="132" name="Google Shape;132;p21"/>
          <p:cNvSpPr txBox="1"/>
          <p:nvPr/>
        </p:nvSpPr>
        <p:spPr>
          <a:xfrm>
            <a:off x="152400" y="2279975"/>
            <a:ext cx="4787100" cy="2816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sz="1000" b="1">
                <a:solidFill>
                  <a:schemeClr val="dk1"/>
                </a:solidFill>
              </a:rPr>
              <a:t>CC - if Google Doc is open:</a:t>
            </a:r>
            <a:endParaRPr sz="1000" b="1">
              <a:solidFill>
                <a:schemeClr val="dk1"/>
              </a:solidFill>
            </a:endParaRPr>
          </a:p>
          <a:p>
            <a:pPr marL="0" marR="0" lvl="0" indent="0" algn="l" rtl="0">
              <a:lnSpc>
                <a:spcPct val="115000"/>
              </a:lnSpc>
              <a:spcBef>
                <a:spcPts val="0"/>
              </a:spcBef>
              <a:spcAft>
                <a:spcPts val="0"/>
              </a:spcAft>
              <a:buNone/>
            </a:pPr>
            <a:r>
              <a:rPr lang="en" sz="1000" b="1" u="sng">
                <a:solidFill>
                  <a:schemeClr val="dk1"/>
                </a:solidFill>
                <a:highlight>
                  <a:schemeClr val="accent6"/>
                </a:highlight>
              </a:rPr>
              <a:t>File (Left-Click) &gt;&gt; Download – (Left-Click) to MS Excel, MS Word, PDF, etc.</a:t>
            </a:r>
            <a:endParaRPr sz="1000" b="1" u="sng">
              <a:solidFill>
                <a:schemeClr val="dk1"/>
              </a:solidFill>
              <a:highlight>
                <a:schemeClr val="accent6"/>
              </a:highlight>
            </a:endParaRPr>
          </a:p>
          <a:p>
            <a:pPr marL="0" marR="0" lvl="0" indent="0" algn="l" rtl="0">
              <a:lnSpc>
                <a:spcPct val="115000"/>
              </a:lnSpc>
              <a:spcBef>
                <a:spcPts val="0"/>
              </a:spcBef>
              <a:spcAft>
                <a:spcPts val="0"/>
              </a:spcAft>
              <a:buNone/>
            </a:pPr>
            <a:r>
              <a:rPr lang="en" sz="1000">
                <a:solidFill>
                  <a:schemeClr val="dk1"/>
                </a:solidFill>
              </a:rPr>
              <a:t>All folders, sub-folders, materials are view/read/download only.</a:t>
            </a:r>
            <a:endParaRPr sz="1000">
              <a:solidFill>
                <a:schemeClr val="dk1"/>
              </a:solidFill>
            </a:endParaRPr>
          </a:p>
          <a:p>
            <a:pPr marL="0" marR="0" lvl="0" indent="0" algn="l" rtl="0">
              <a:lnSpc>
                <a:spcPct val="115000"/>
              </a:lnSpc>
              <a:spcBef>
                <a:spcPts val="0"/>
              </a:spcBef>
              <a:spcAft>
                <a:spcPts val="0"/>
              </a:spcAft>
              <a:buNone/>
            </a:pPr>
            <a:r>
              <a:rPr lang="en" sz="1000">
                <a:solidFill>
                  <a:schemeClr val="dk1"/>
                </a:solidFill>
              </a:rPr>
              <a:t>Once “saved” locally, may optimize and utilize as one desires with </a:t>
            </a:r>
            <a:r>
              <a:rPr lang="en" sz="1000" u="sng">
                <a:solidFill>
                  <a:schemeClr val="dk1"/>
                </a:solidFill>
              </a:rPr>
              <a:t>local </a:t>
            </a:r>
            <a:r>
              <a:rPr lang="en" sz="1000">
                <a:solidFill>
                  <a:schemeClr val="dk1"/>
                </a:solidFill>
              </a:rPr>
              <a:t>institutional research (IR) tools &amp; data already provided by the Community College MIS Team:</a:t>
            </a:r>
            <a:endParaRPr sz="1000">
              <a:solidFill>
                <a:schemeClr val="dk1"/>
              </a:solidFill>
            </a:endParaRPr>
          </a:p>
          <a:p>
            <a:pPr marL="0" lvl="0" indent="0" algn="l" rtl="0">
              <a:lnSpc>
                <a:spcPct val="115000"/>
              </a:lnSpc>
              <a:spcBef>
                <a:spcPts val="0"/>
              </a:spcBef>
              <a:spcAft>
                <a:spcPts val="0"/>
              </a:spcAft>
              <a:buNone/>
            </a:pPr>
            <a:r>
              <a:rPr lang="en" sz="1000" u="sng">
                <a:solidFill>
                  <a:schemeClr val="accent1"/>
                </a:solidFill>
                <a:hlinkClick r:id="rId4">
                  <a:extLst>
                    <a:ext uri="{A12FA001-AC4F-418D-AE19-62706E023703}">
                      <ahyp:hlinkClr xmlns:ahyp="http://schemas.microsoft.com/office/drawing/2018/hyperlinkcolor" val="tx"/>
                    </a:ext>
                  </a:extLst>
                </a:hlinkClick>
              </a:rPr>
              <a:t>(HOME) Iowa Student Outcomes</a:t>
            </a:r>
            <a:endParaRPr sz="1000">
              <a:solidFill>
                <a:schemeClr val="accent1"/>
              </a:solidFill>
            </a:endParaRPr>
          </a:p>
          <a:p>
            <a:pPr marL="457200" lvl="0" indent="-292100" algn="l" rtl="0">
              <a:lnSpc>
                <a:spcPct val="115000"/>
              </a:lnSpc>
              <a:spcBef>
                <a:spcPts val="0"/>
              </a:spcBef>
              <a:spcAft>
                <a:spcPts val="0"/>
              </a:spcAft>
              <a:buClr>
                <a:schemeClr val="accent1"/>
              </a:buClr>
              <a:buSzPts val="1000"/>
              <a:buChar char="●"/>
            </a:pPr>
            <a:r>
              <a:rPr lang="en" sz="1000" u="sng">
                <a:solidFill>
                  <a:schemeClr val="accent1"/>
                </a:solidFill>
                <a:hlinkClick r:id="rId5">
                  <a:extLst>
                    <a:ext uri="{A12FA001-AC4F-418D-AE19-62706E023703}">
                      <ahyp:hlinkClr xmlns:ahyp="http://schemas.microsoft.com/office/drawing/2018/hyperlinkcolor" val="tx"/>
                    </a:ext>
                  </a:extLst>
                </a:hlinkClick>
              </a:rPr>
              <a:t>(CC) Iowa Perkins V &amp; CTE Summary</a:t>
            </a:r>
            <a:endParaRPr sz="1000">
              <a:solidFill>
                <a:schemeClr val="accent1"/>
              </a:solidFill>
            </a:endParaRPr>
          </a:p>
          <a:p>
            <a:pPr marL="457200" lvl="0" indent="-292100" algn="l" rtl="0">
              <a:lnSpc>
                <a:spcPct val="115000"/>
              </a:lnSpc>
              <a:spcBef>
                <a:spcPts val="0"/>
              </a:spcBef>
              <a:spcAft>
                <a:spcPts val="0"/>
              </a:spcAft>
              <a:buClr>
                <a:schemeClr val="accent1"/>
              </a:buClr>
              <a:buSzPts val="1000"/>
              <a:buChar char="●"/>
            </a:pPr>
            <a:r>
              <a:rPr lang="en" sz="1000" u="sng">
                <a:solidFill>
                  <a:schemeClr val="accent1"/>
                </a:solidFill>
                <a:hlinkClick r:id="rId6">
                  <a:extLst>
                    <a:ext uri="{A12FA001-AC4F-418D-AE19-62706E023703}">
                      <ahyp:hlinkClr xmlns:ahyp="http://schemas.microsoft.com/office/drawing/2018/hyperlinkcolor" val="tx"/>
                    </a:ext>
                  </a:extLst>
                </a:hlinkClick>
              </a:rPr>
              <a:t>(CC) Community College Profiles</a:t>
            </a:r>
            <a:endParaRPr sz="1000">
              <a:solidFill>
                <a:schemeClr val="accent1"/>
              </a:solidFill>
            </a:endParaRPr>
          </a:p>
          <a:p>
            <a:pPr marL="457200" lvl="0" indent="-292100" algn="l" rtl="0">
              <a:lnSpc>
                <a:spcPct val="115000"/>
              </a:lnSpc>
              <a:spcBef>
                <a:spcPts val="0"/>
              </a:spcBef>
              <a:spcAft>
                <a:spcPts val="0"/>
              </a:spcAft>
              <a:buClr>
                <a:schemeClr val="accent1"/>
              </a:buClr>
              <a:buSzPts val="1000"/>
              <a:buChar char="●"/>
            </a:pPr>
            <a:r>
              <a:rPr lang="en" sz="1000" u="sng">
                <a:solidFill>
                  <a:schemeClr val="accent1"/>
                </a:solidFill>
                <a:hlinkClick r:id="rId7">
                  <a:extLst>
                    <a:ext uri="{A12FA001-AC4F-418D-AE19-62706E023703}">
                      <ahyp:hlinkClr xmlns:ahyp="http://schemas.microsoft.com/office/drawing/2018/hyperlinkcolor" val="tx"/>
                    </a:ext>
                  </a:extLst>
                </a:hlinkClick>
              </a:rPr>
              <a:t>(CC) Joint Enrollment</a:t>
            </a:r>
            <a:endParaRPr sz="1000">
              <a:solidFill>
                <a:schemeClr val="accent1"/>
              </a:solidFill>
            </a:endParaRPr>
          </a:p>
          <a:p>
            <a:pPr marL="457200" lvl="0" indent="-292100" algn="l" rtl="0">
              <a:lnSpc>
                <a:spcPct val="115000"/>
              </a:lnSpc>
              <a:spcBef>
                <a:spcPts val="0"/>
              </a:spcBef>
              <a:spcAft>
                <a:spcPts val="0"/>
              </a:spcAft>
              <a:buClr>
                <a:schemeClr val="accent1"/>
              </a:buClr>
              <a:buSzPts val="1000"/>
              <a:buChar char="●"/>
            </a:pPr>
            <a:r>
              <a:rPr lang="en" sz="1000" u="sng">
                <a:solidFill>
                  <a:schemeClr val="accent1"/>
                </a:solidFill>
                <a:hlinkClick r:id="rId8">
                  <a:extLst>
                    <a:ext uri="{A12FA001-AC4F-418D-AE19-62706E023703}">
                      <ahyp:hlinkClr xmlns:ahyp="http://schemas.microsoft.com/office/drawing/2018/hyperlinkcolor" val="tx"/>
                    </a:ext>
                  </a:extLst>
                </a:hlinkClick>
              </a:rPr>
              <a:t>(CC) Annual Credit &amp; Noncredit Enrollments</a:t>
            </a:r>
            <a:endParaRPr sz="1000">
              <a:solidFill>
                <a:schemeClr val="accent1"/>
              </a:solidFill>
            </a:endParaRPr>
          </a:p>
          <a:p>
            <a:pPr marL="457200" lvl="0" indent="-292100" algn="l" rtl="0">
              <a:lnSpc>
                <a:spcPct val="115000"/>
              </a:lnSpc>
              <a:spcBef>
                <a:spcPts val="0"/>
              </a:spcBef>
              <a:spcAft>
                <a:spcPts val="0"/>
              </a:spcAft>
              <a:buClr>
                <a:schemeClr val="accent1"/>
              </a:buClr>
              <a:buSzPts val="1000"/>
              <a:buChar char="●"/>
            </a:pPr>
            <a:r>
              <a:rPr lang="en" sz="1000" u="sng">
                <a:solidFill>
                  <a:schemeClr val="accent1"/>
                </a:solidFill>
                <a:hlinkClick r:id="rId9">
                  <a:extLst>
                    <a:ext uri="{A12FA001-AC4F-418D-AE19-62706E023703}">
                      <ahyp:hlinkClr xmlns:ahyp="http://schemas.microsoft.com/office/drawing/2018/hyperlinkcolor" val="tx"/>
                    </a:ext>
                  </a:extLst>
                </a:hlinkClick>
              </a:rPr>
              <a:t>(CC) Education Outcomes</a:t>
            </a:r>
            <a:endParaRPr sz="1000">
              <a:solidFill>
                <a:schemeClr val="accent1"/>
              </a:solidFill>
            </a:endParaRPr>
          </a:p>
          <a:p>
            <a:pPr marL="0" lvl="0" indent="0" algn="l" rtl="0">
              <a:lnSpc>
                <a:spcPct val="115000"/>
              </a:lnSpc>
              <a:spcBef>
                <a:spcPts val="0"/>
              </a:spcBef>
              <a:spcAft>
                <a:spcPts val="0"/>
              </a:spcAft>
              <a:buNone/>
            </a:pPr>
            <a:r>
              <a:rPr lang="en" sz="1000" u="sng">
                <a:solidFill>
                  <a:schemeClr val="accent1"/>
                </a:solidFill>
                <a:hlinkClick r:id="rId10">
                  <a:extLst>
                    <a:ext uri="{A12FA001-AC4F-418D-AE19-62706E023703}">
                      <ahyp:hlinkClr xmlns:ahyp="http://schemas.microsoft.com/office/drawing/2018/hyperlinkcolor" val="tx"/>
                    </a:ext>
                  </a:extLst>
                </a:hlinkClick>
              </a:rPr>
              <a:t>(CC) Iowa Online Condition of Community Colleges Reports</a:t>
            </a:r>
            <a:endParaRPr sz="1000">
              <a:solidFill>
                <a:schemeClr val="accent1"/>
              </a:solidFill>
            </a:endParaRPr>
          </a:p>
          <a:p>
            <a:pPr marL="0" marR="0" lvl="0" indent="0" algn="l" rtl="0">
              <a:lnSpc>
                <a:spcPct val="115000"/>
              </a:lnSpc>
              <a:spcBef>
                <a:spcPts val="0"/>
              </a:spcBef>
              <a:spcAft>
                <a:spcPts val="0"/>
              </a:spcAft>
              <a:buNone/>
            </a:pPr>
            <a:r>
              <a:rPr lang="en" sz="1000">
                <a:solidFill>
                  <a:schemeClr val="dk1"/>
                </a:solidFill>
              </a:rPr>
              <a:t>Workbook is a “one-stop-shop” containing all Perkins V reported data by CC from AY2023-2024, Perkins CAR 2024, approved March 2025. </a:t>
            </a:r>
            <a:endParaRPr sz="1000">
              <a:solidFill>
                <a:schemeClr val="dk1"/>
              </a:solidFill>
            </a:endParaRPr>
          </a:p>
          <a:p>
            <a:pPr marL="0" marR="0" lvl="0" indent="0" algn="l" rtl="0">
              <a:lnSpc>
                <a:spcPct val="115000"/>
              </a:lnSpc>
              <a:spcBef>
                <a:spcPts val="0"/>
              </a:spcBef>
              <a:spcAft>
                <a:spcPts val="0"/>
              </a:spcAft>
              <a:buNone/>
            </a:pPr>
            <a:r>
              <a:rPr lang="en" sz="1000" u="sng">
                <a:solidFill>
                  <a:schemeClr val="accent1"/>
                </a:solidFill>
                <a:hlinkClick r:id="rId11">
                  <a:extLst>
                    <a:ext uri="{A12FA001-AC4F-418D-AE19-62706E023703}">
                      <ahyp:hlinkClr xmlns:ahyp="http://schemas.microsoft.com/office/drawing/2018/hyperlinkcolor" val="tx"/>
                    </a:ext>
                  </a:extLst>
                </a:hlinkClick>
              </a:rPr>
              <a:t>#_CC_2324_CC_PERKINS_CLNA_ELEMENT_1</a:t>
            </a:r>
            <a:endParaRPr sz="1000">
              <a:solidFill>
                <a:schemeClr val="accent1"/>
              </a:solidFill>
            </a:endParaRPr>
          </a:p>
        </p:txBody>
      </p:sp>
      <p:sp>
        <p:nvSpPr>
          <p:cNvPr id="131" name="Google Shape;131;p21"/>
          <p:cNvSpPr txBox="1"/>
          <p:nvPr/>
        </p:nvSpPr>
        <p:spPr>
          <a:xfrm>
            <a:off x="105650" y="619575"/>
            <a:ext cx="47871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sz="1000" b="1">
                <a:solidFill>
                  <a:schemeClr val="dk1"/>
                </a:solidFill>
              </a:rPr>
              <a:t>Secondary - if Google Doc is open:</a:t>
            </a:r>
            <a:endParaRPr sz="1000" b="1">
              <a:solidFill>
                <a:schemeClr val="dk1"/>
              </a:solidFill>
            </a:endParaRPr>
          </a:p>
          <a:p>
            <a:pPr marL="0" marR="0" lvl="0" indent="0" algn="l" rtl="0">
              <a:lnSpc>
                <a:spcPct val="115000"/>
              </a:lnSpc>
              <a:spcBef>
                <a:spcPts val="0"/>
              </a:spcBef>
              <a:spcAft>
                <a:spcPts val="0"/>
              </a:spcAft>
              <a:buNone/>
            </a:pPr>
            <a:r>
              <a:rPr lang="en" sz="1000" b="1" u="sng">
                <a:solidFill>
                  <a:schemeClr val="dk1"/>
                </a:solidFill>
                <a:highlight>
                  <a:schemeClr val="accent6"/>
                </a:highlight>
              </a:rPr>
              <a:t>File (Left-Click) &gt;&gt; Download – (Left-Click) to MS Excel, MS Word, PDF, etc.</a:t>
            </a:r>
            <a:endParaRPr sz="1000" b="1" u="sng">
              <a:solidFill>
                <a:schemeClr val="dk1"/>
              </a:solidFill>
              <a:highlight>
                <a:schemeClr val="accent6"/>
              </a:highlight>
            </a:endParaRPr>
          </a:p>
          <a:p>
            <a:pPr marL="0" marR="0" lvl="0" indent="0" algn="l" rtl="0">
              <a:lnSpc>
                <a:spcPct val="115000"/>
              </a:lnSpc>
              <a:spcBef>
                <a:spcPts val="0"/>
              </a:spcBef>
              <a:spcAft>
                <a:spcPts val="0"/>
              </a:spcAft>
              <a:buNone/>
            </a:pPr>
            <a:r>
              <a:rPr lang="en" sz="1000">
                <a:solidFill>
                  <a:schemeClr val="dk1"/>
                </a:solidFill>
              </a:rPr>
              <a:t>All folders, sub-folders, materials are view/read/download only.</a:t>
            </a:r>
            <a:endParaRPr sz="1000">
              <a:solidFill>
                <a:schemeClr val="dk1"/>
              </a:solidFill>
            </a:endParaRPr>
          </a:p>
          <a:p>
            <a:pPr marL="0" marR="0" lvl="0" indent="0" algn="l" rtl="0">
              <a:lnSpc>
                <a:spcPct val="115000"/>
              </a:lnSpc>
              <a:spcBef>
                <a:spcPts val="0"/>
              </a:spcBef>
              <a:spcAft>
                <a:spcPts val="0"/>
              </a:spcAft>
              <a:buNone/>
            </a:pPr>
            <a:r>
              <a:rPr lang="en" sz="1000">
                <a:solidFill>
                  <a:schemeClr val="dk1"/>
                </a:solidFill>
              </a:rPr>
              <a:t>Once “saved” locally, may optimize and utilize as one desires. </a:t>
            </a:r>
            <a:endParaRPr sz="1000">
              <a:solidFill>
                <a:schemeClr val="dk1"/>
              </a:solidFill>
            </a:endParaRPr>
          </a:p>
          <a:p>
            <a:pPr marL="0" marR="0" lvl="0" indent="0" algn="l" rtl="0">
              <a:lnSpc>
                <a:spcPct val="115000"/>
              </a:lnSpc>
              <a:spcBef>
                <a:spcPts val="0"/>
              </a:spcBef>
              <a:spcAft>
                <a:spcPts val="0"/>
              </a:spcAft>
              <a:buNone/>
            </a:pPr>
            <a:r>
              <a:rPr lang="en" sz="1000" u="sng">
                <a:solidFill>
                  <a:schemeClr val="accent1"/>
                </a:solidFill>
                <a:hlinkClick r:id="rId12">
                  <a:extLst>
                    <a:ext uri="{A12FA001-AC4F-418D-AE19-62706E023703}">
                      <ahyp:hlinkClr xmlns:ahyp="http://schemas.microsoft.com/office/drawing/2018/hyperlinkcolor" val="tx"/>
                    </a:ext>
                  </a:extLst>
                </a:hlinkClick>
              </a:rPr>
              <a:t>(DOWNLOAD FILE TO MS EXCEL ) District-level CTE Counts &amp; Programs &amp; Course Information</a:t>
            </a:r>
            <a:endParaRPr sz="1000">
              <a:solidFill>
                <a:schemeClr val="accent1"/>
              </a:solidFill>
              <a:highlight>
                <a:srgbClr val="FFFF00"/>
              </a:highlight>
            </a:endParaRPr>
          </a:p>
          <a:p>
            <a:pPr marL="0" marR="0" lvl="0" indent="0" algn="l" rtl="0">
              <a:lnSpc>
                <a:spcPct val="115000"/>
              </a:lnSpc>
              <a:spcBef>
                <a:spcPts val="0"/>
              </a:spcBef>
              <a:spcAft>
                <a:spcPts val="0"/>
              </a:spcAft>
              <a:buNone/>
            </a:pPr>
            <a:r>
              <a:rPr lang="en" sz="1000">
                <a:solidFill>
                  <a:schemeClr val="dk1"/>
                </a:solidFill>
              </a:rPr>
              <a:t>In particular, </a:t>
            </a:r>
            <a:r>
              <a:rPr lang="en" sz="1000" u="sng">
                <a:solidFill>
                  <a:schemeClr val="accent1"/>
                </a:solidFill>
                <a:hlinkClick r:id="rId13">
                  <a:extLst>
                    <a:ext uri="{A12FA001-AC4F-418D-AE19-62706E023703}">
                      <ahyp:hlinkClr xmlns:ahyp="http://schemas.microsoft.com/office/drawing/2018/hyperlinkcolor" val="tx"/>
                    </a:ext>
                  </a:extLst>
                </a:hlinkClick>
              </a:rPr>
              <a:t>(DOWNLOAD FILE TO MS EXCEL) 2023-2024 District-Level Performance</a:t>
            </a:r>
            <a:r>
              <a:rPr lang="en" sz="1000" i="1">
                <a:solidFill>
                  <a:schemeClr val="accent1"/>
                </a:solidFill>
              </a:rPr>
              <a:t> - </a:t>
            </a:r>
            <a:r>
              <a:rPr lang="en" sz="1000" i="1">
                <a:solidFill>
                  <a:schemeClr val="dk1"/>
                </a:solidFill>
              </a:rPr>
              <a:t>This MS Excel workbook contains a PivotChart-PivotTable ‘combo’ unique to </a:t>
            </a:r>
            <a:endParaRPr sz="1000" i="1">
              <a:solidFill>
                <a:schemeClr val="dk1"/>
              </a:solidFill>
            </a:endParaRPr>
          </a:p>
          <a:p>
            <a:pPr marL="0" marR="0" lvl="0" indent="0" algn="l" rtl="0">
              <a:lnSpc>
                <a:spcPct val="115000"/>
              </a:lnSpc>
              <a:spcBef>
                <a:spcPts val="0"/>
              </a:spcBef>
              <a:spcAft>
                <a:spcPts val="0"/>
              </a:spcAft>
              <a:buNone/>
            </a:pPr>
            <a:r>
              <a:rPr lang="en" sz="1000" i="1">
                <a:solidFill>
                  <a:schemeClr val="dk1"/>
                </a:solidFill>
              </a:rPr>
              <a:t>Microsoft &amp; not compatible with Google Docs.</a:t>
            </a:r>
            <a:endParaRPr sz="1000" i="1">
              <a:solidFill>
                <a:schemeClr val="dk1"/>
              </a:solidFill>
            </a:endParaRPr>
          </a:p>
        </p:txBody>
      </p:sp>
      <p:sp>
        <p:nvSpPr>
          <p:cNvPr id="130" name="Google Shape;130;p21"/>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Saving file locally if “open”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1" name="Google Shape;141;p22"/>
          <p:cNvSpPr txBox="1"/>
          <p:nvPr/>
        </p:nvSpPr>
        <p:spPr>
          <a:xfrm>
            <a:off x="7671186" y="1830129"/>
            <a:ext cx="1320414"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dk1"/>
                </a:solidFill>
              </a:rPr>
              <a:t>Find your Google Sheet</a:t>
            </a:r>
            <a:endParaRPr sz="1600" dirty="0">
              <a:solidFill>
                <a:schemeClr val="dk1"/>
              </a:solidFill>
            </a:endParaRPr>
          </a:p>
          <a:p>
            <a:pPr marL="0" lvl="0" indent="0" algn="l" rtl="0">
              <a:spcBef>
                <a:spcPts val="0"/>
              </a:spcBef>
              <a:spcAft>
                <a:spcPts val="0"/>
              </a:spcAft>
              <a:buNone/>
            </a:pPr>
            <a:endParaRPr sz="1600" dirty="0">
              <a:solidFill>
                <a:schemeClr val="dk1"/>
              </a:solidFill>
            </a:endParaRPr>
          </a:p>
        </p:txBody>
      </p:sp>
      <p:cxnSp>
        <p:nvCxnSpPr>
          <p:cNvPr id="142" name="Google Shape;142;p22">
            <a:extLst>
              <a:ext uri="{C183D7F6-B498-43B3-948B-1728B52AA6E4}">
                <adec:decorative xmlns:adec="http://schemas.microsoft.com/office/drawing/2017/decorative" val="1"/>
              </a:ext>
            </a:extLst>
          </p:cNvPr>
          <p:cNvCxnSpPr/>
          <p:nvPr/>
        </p:nvCxnSpPr>
        <p:spPr>
          <a:xfrm flipH="1">
            <a:off x="4973350" y="2710450"/>
            <a:ext cx="3384000" cy="578400"/>
          </a:xfrm>
          <a:prstGeom prst="straightConnector1">
            <a:avLst/>
          </a:prstGeom>
          <a:noFill/>
          <a:ln w="9525" cap="flat" cmpd="sng">
            <a:solidFill>
              <a:schemeClr val="dk2"/>
            </a:solidFill>
            <a:prstDash val="solid"/>
            <a:round/>
            <a:headEnd type="none" w="med" len="med"/>
            <a:tailEnd type="triangle" w="med" len="med"/>
          </a:ln>
        </p:spPr>
      </p:cxnSp>
      <p:pic>
        <p:nvPicPr>
          <p:cNvPr id="140" name="Google Shape;140;p22" descr="this is a screenshot of a view when opening the district-level performance folder."/>
          <p:cNvPicPr preferRelativeResize="0"/>
          <p:nvPr/>
        </p:nvPicPr>
        <p:blipFill>
          <a:blip r:embed="rId3">
            <a:alphaModFix/>
          </a:blip>
          <a:stretch>
            <a:fillRect/>
          </a:stretch>
        </p:blipFill>
        <p:spPr>
          <a:xfrm>
            <a:off x="152400" y="711446"/>
            <a:ext cx="8839200" cy="3855675"/>
          </a:xfrm>
          <a:prstGeom prst="rect">
            <a:avLst/>
          </a:prstGeom>
          <a:noFill/>
          <a:ln w="9525" cap="flat" cmpd="sng">
            <a:solidFill>
              <a:schemeClr val="dk2"/>
            </a:solidFill>
            <a:prstDash val="solid"/>
            <a:round/>
            <a:headEnd type="none" w="sm" len="sm"/>
            <a:tailEnd type="none" w="sm" len="sm"/>
          </a:ln>
        </p:spPr>
      </p:pic>
      <p:sp>
        <p:nvSpPr>
          <p:cNvPr id="139" name="Google Shape;139;p22"/>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Saving file locally if “not open” - #1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23"/>
          <p:cNvSpPr txBox="1"/>
          <p:nvPr/>
        </p:nvSpPr>
        <p:spPr>
          <a:xfrm>
            <a:off x="9647150" y="753950"/>
            <a:ext cx="15840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rPr>
              <a:t>Right click to download into Excel</a:t>
            </a:r>
            <a:endParaRPr sz="1600">
              <a:solidFill>
                <a:schemeClr val="dk1"/>
              </a:solidFill>
            </a:endParaRPr>
          </a:p>
          <a:p>
            <a:pPr marL="0" lvl="0" indent="0" algn="l" rtl="0">
              <a:spcBef>
                <a:spcPts val="0"/>
              </a:spcBef>
              <a:spcAft>
                <a:spcPts val="0"/>
              </a:spcAft>
              <a:buNone/>
            </a:pPr>
            <a:endParaRPr sz="1600">
              <a:solidFill>
                <a:schemeClr val="dk1"/>
              </a:solidFill>
            </a:endParaRPr>
          </a:p>
        </p:txBody>
      </p:sp>
      <p:cxnSp>
        <p:nvCxnSpPr>
          <p:cNvPr id="150" name="Google Shape;150;p23">
            <a:extLst>
              <a:ext uri="{C183D7F6-B498-43B3-948B-1728B52AA6E4}">
                <adec:decorative xmlns:adec="http://schemas.microsoft.com/office/drawing/2017/decorative" val="1"/>
              </a:ext>
            </a:extLst>
          </p:cNvPr>
          <p:cNvCxnSpPr/>
          <p:nvPr/>
        </p:nvCxnSpPr>
        <p:spPr>
          <a:xfrm rot="10800000">
            <a:off x="3568400" y="938300"/>
            <a:ext cx="5758800" cy="172500"/>
          </a:xfrm>
          <a:prstGeom prst="straightConnector1">
            <a:avLst/>
          </a:prstGeom>
          <a:noFill/>
          <a:ln w="9525" cap="flat" cmpd="sng">
            <a:solidFill>
              <a:schemeClr val="dk2"/>
            </a:solidFill>
            <a:prstDash val="solid"/>
            <a:round/>
            <a:headEnd type="none" w="med" len="med"/>
            <a:tailEnd type="triangle" w="med" len="med"/>
          </a:ln>
        </p:spPr>
      </p:cxnSp>
      <p:pic>
        <p:nvPicPr>
          <p:cNvPr id="148" name="Google Shape;148;p23" descr="this is a screenshot of a view when opening the district-level performance folder and how to download to computer that way."/>
          <p:cNvPicPr preferRelativeResize="0"/>
          <p:nvPr/>
        </p:nvPicPr>
        <p:blipFill>
          <a:blip r:embed="rId3">
            <a:alphaModFix/>
          </a:blip>
          <a:stretch>
            <a:fillRect/>
          </a:stretch>
        </p:blipFill>
        <p:spPr>
          <a:xfrm>
            <a:off x="152400" y="705601"/>
            <a:ext cx="8839202" cy="2616951"/>
          </a:xfrm>
          <a:prstGeom prst="rect">
            <a:avLst/>
          </a:prstGeom>
          <a:noFill/>
          <a:ln w="9525" cap="flat" cmpd="sng">
            <a:solidFill>
              <a:schemeClr val="dk2"/>
            </a:solidFill>
            <a:prstDash val="solid"/>
            <a:round/>
            <a:headEnd type="none" w="sm" len="sm"/>
            <a:tailEnd type="none" w="sm" len="sm"/>
          </a:ln>
        </p:spPr>
      </p:pic>
      <p:sp>
        <p:nvSpPr>
          <p:cNvPr id="147" name="Google Shape;147;p23"/>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Saving file locally if “not open” - #2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cxnSp>
        <p:nvCxnSpPr>
          <p:cNvPr id="164" name="Google Shape;164;p24">
            <a:extLst>
              <a:ext uri="{C183D7F6-B498-43B3-948B-1728B52AA6E4}">
                <adec:decorative xmlns:adec="http://schemas.microsoft.com/office/drawing/2017/decorative" val="1"/>
              </a:ext>
            </a:extLst>
          </p:cNvPr>
          <p:cNvCxnSpPr>
            <a:stCxn id="159" idx="1"/>
          </p:cNvCxnSpPr>
          <p:nvPr/>
        </p:nvCxnSpPr>
        <p:spPr>
          <a:xfrm flipH="1">
            <a:off x="6487975" y="3703825"/>
            <a:ext cx="361800" cy="553800"/>
          </a:xfrm>
          <a:prstGeom prst="straightConnector1">
            <a:avLst/>
          </a:prstGeom>
          <a:noFill/>
          <a:ln w="9525" cap="flat" cmpd="sng">
            <a:solidFill>
              <a:srgbClr val="C00000"/>
            </a:solidFill>
            <a:prstDash val="solid"/>
            <a:round/>
            <a:headEnd type="none" w="med" len="med"/>
            <a:tailEnd type="triangle" w="med" len="med"/>
          </a:ln>
        </p:spPr>
      </p:cxnSp>
      <p:cxnSp>
        <p:nvCxnSpPr>
          <p:cNvPr id="165" name="Google Shape;165;p24">
            <a:extLst>
              <a:ext uri="{C183D7F6-B498-43B3-948B-1728B52AA6E4}">
                <adec:decorative xmlns:adec="http://schemas.microsoft.com/office/drawing/2017/decorative" val="1"/>
              </a:ext>
            </a:extLst>
          </p:cNvPr>
          <p:cNvCxnSpPr>
            <a:stCxn id="159" idx="1"/>
          </p:cNvCxnSpPr>
          <p:nvPr/>
        </p:nvCxnSpPr>
        <p:spPr>
          <a:xfrm rot="10800000">
            <a:off x="6562975" y="3218125"/>
            <a:ext cx="286800" cy="485700"/>
          </a:xfrm>
          <a:prstGeom prst="straightConnector1">
            <a:avLst/>
          </a:prstGeom>
          <a:noFill/>
          <a:ln w="9525" cap="flat" cmpd="sng">
            <a:solidFill>
              <a:srgbClr val="C00000"/>
            </a:solidFill>
            <a:prstDash val="solid"/>
            <a:round/>
            <a:headEnd type="none" w="med" len="med"/>
            <a:tailEnd type="triangle" w="med" len="med"/>
          </a:ln>
        </p:spPr>
      </p:cxnSp>
      <p:cxnSp>
        <p:nvCxnSpPr>
          <p:cNvPr id="163" name="Google Shape;163;p24">
            <a:extLst>
              <a:ext uri="{C183D7F6-B498-43B3-948B-1728B52AA6E4}">
                <adec:decorative xmlns:adec="http://schemas.microsoft.com/office/drawing/2017/decorative" val="1"/>
              </a:ext>
            </a:extLst>
          </p:cNvPr>
          <p:cNvCxnSpPr>
            <a:stCxn id="157" idx="1"/>
          </p:cNvCxnSpPr>
          <p:nvPr/>
        </p:nvCxnSpPr>
        <p:spPr>
          <a:xfrm flipH="1">
            <a:off x="5305850" y="823850"/>
            <a:ext cx="2138700" cy="12300"/>
          </a:xfrm>
          <a:prstGeom prst="straightConnector1">
            <a:avLst/>
          </a:prstGeom>
          <a:noFill/>
          <a:ln w="9525" cap="flat" cmpd="sng">
            <a:solidFill>
              <a:srgbClr val="C00000"/>
            </a:solidFill>
            <a:prstDash val="solid"/>
            <a:round/>
            <a:headEnd type="none" w="med" len="med"/>
            <a:tailEnd type="triangle" w="med" len="med"/>
          </a:ln>
        </p:spPr>
      </p:cxnSp>
      <p:cxnSp>
        <p:nvCxnSpPr>
          <p:cNvPr id="162" name="Google Shape;162;p24">
            <a:extLst>
              <a:ext uri="{C183D7F6-B498-43B3-948B-1728B52AA6E4}">
                <adec:decorative xmlns:adec="http://schemas.microsoft.com/office/drawing/2017/decorative" val="1"/>
              </a:ext>
            </a:extLst>
          </p:cNvPr>
          <p:cNvCxnSpPr>
            <a:stCxn id="161" idx="2"/>
          </p:cNvCxnSpPr>
          <p:nvPr/>
        </p:nvCxnSpPr>
        <p:spPr>
          <a:xfrm>
            <a:off x="3374075" y="2188450"/>
            <a:ext cx="434700" cy="801000"/>
          </a:xfrm>
          <a:prstGeom prst="straightConnector1">
            <a:avLst/>
          </a:prstGeom>
          <a:noFill/>
          <a:ln w="9525" cap="flat" cmpd="sng">
            <a:solidFill>
              <a:srgbClr val="C00000"/>
            </a:solidFill>
            <a:prstDash val="solid"/>
            <a:round/>
            <a:headEnd type="none" w="med" len="med"/>
            <a:tailEnd type="triangle" w="med" len="med"/>
          </a:ln>
        </p:spPr>
      </p:cxnSp>
      <p:cxnSp>
        <p:nvCxnSpPr>
          <p:cNvPr id="160" name="Google Shape;160;p24">
            <a:extLst>
              <a:ext uri="{C183D7F6-B498-43B3-948B-1728B52AA6E4}">
                <adec:decorative xmlns:adec="http://schemas.microsoft.com/office/drawing/2017/decorative" val="1"/>
              </a:ext>
            </a:extLst>
          </p:cNvPr>
          <p:cNvCxnSpPr>
            <a:stCxn id="161" idx="2"/>
          </p:cNvCxnSpPr>
          <p:nvPr/>
        </p:nvCxnSpPr>
        <p:spPr>
          <a:xfrm flipH="1">
            <a:off x="2884775" y="2188450"/>
            <a:ext cx="489300" cy="792300"/>
          </a:xfrm>
          <a:prstGeom prst="straightConnector1">
            <a:avLst/>
          </a:prstGeom>
          <a:noFill/>
          <a:ln w="9525" cap="flat" cmpd="sng">
            <a:solidFill>
              <a:srgbClr val="C00000"/>
            </a:solidFill>
            <a:prstDash val="solid"/>
            <a:round/>
            <a:headEnd type="none" w="med" len="med"/>
            <a:tailEnd type="triangle" w="med" len="med"/>
          </a:ln>
        </p:spPr>
      </p:cxnSp>
      <p:sp>
        <p:nvSpPr>
          <p:cNvPr id="161" name="Google Shape;161;p24"/>
          <p:cNvSpPr txBox="1"/>
          <p:nvPr/>
        </p:nvSpPr>
        <p:spPr>
          <a:xfrm>
            <a:off x="1874075" y="1541950"/>
            <a:ext cx="3000000" cy="646500"/>
          </a:xfrm>
          <a:prstGeom prst="rect">
            <a:avLst/>
          </a:prstGeom>
          <a:solidFill>
            <a:schemeClr val="lt1"/>
          </a:solidFill>
          <a:ln w="952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0000FF"/>
                </a:solidFill>
              </a:rPr>
              <a:t>Blue = CTE Concentrator (%)</a:t>
            </a:r>
            <a:endParaRPr sz="1500" b="1">
              <a:solidFill>
                <a:srgbClr val="0000FF"/>
              </a:solidFill>
            </a:endParaRPr>
          </a:p>
          <a:p>
            <a:pPr marL="0" lvl="0" indent="0" algn="l" rtl="0">
              <a:spcBef>
                <a:spcPts val="0"/>
              </a:spcBef>
              <a:spcAft>
                <a:spcPts val="0"/>
              </a:spcAft>
              <a:buNone/>
            </a:pPr>
            <a:r>
              <a:rPr lang="en" sz="1500" b="1">
                <a:solidFill>
                  <a:srgbClr val="B45F06"/>
                </a:solidFill>
              </a:rPr>
              <a:t>Orange - Non-CTE Student (%)</a:t>
            </a:r>
            <a:endParaRPr/>
          </a:p>
        </p:txBody>
      </p:sp>
      <p:sp>
        <p:nvSpPr>
          <p:cNvPr id="159" name="Google Shape;159;p24"/>
          <p:cNvSpPr txBox="1"/>
          <p:nvPr/>
        </p:nvSpPr>
        <p:spPr>
          <a:xfrm>
            <a:off x="6849775" y="2664925"/>
            <a:ext cx="1985700" cy="207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Tables will auto-refresh/populate based on user selections across three slicers:</a:t>
            </a:r>
            <a:endParaRPr sz="1200">
              <a:solidFill>
                <a:schemeClr val="dk1"/>
              </a:solidFill>
            </a:endParaRPr>
          </a:p>
          <a:p>
            <a:pPr marL="457200" lvl="0" indent="-304800" algn="l" rtl="0">
              <a:spcBef>
                <a:spcPts val="0"/>
              </a:spcBef>
              <a:spcAft>
                <a:spcPts val="0"/>
              </a:spcAft>
              <a:buClr>
                <a:schemeClr val="accent1"/>
              </a:buClr>
              <a:buSzPts val="1200"/>
              <a:buAutoNum type="arabicPeriod"/>
            </a:pPr>
            <a:r>
              <a:rPr lang="en" sz="1200">
                <a:solidFill>
                  <a:schemeClr val="accent1"/>
                </a:solidFill>
              </a:rPr>
              <a:t>Indicators of performance (blue)</a:t>
            </a:r>
            <a:endParaRPr sz="1200">
              <a:solidFill>
                <a:schemeClr val="accent1"/>
              </a:solidFill>
            </a:endParaRPr>
          </a:p>
          <a:p>
            <a:pPr marL="457200" lvl="0" indent="-304800" algn="l" rtl="0">
              <a:spcBef>
                <a:spcPts val="0"/>
              </a:spcBef>
              <a:spcAft>
                <a:spcPts val="0"/>
              </a:spcAft>
              <a:buClr>
                <a:srgbClr val="00B050"/>
              </a:buClr>
              <a:buSzPts val="1200"/>
              <a:buAutoNum type="arabicPeriod"/>
            </a:pPr>
            <a:r>
              <a:rPr lang="en" sz="1200">
                <a:solidFill>
                  <a:srgbClr val="00B050"/>
                </a:solidFill>
              </a:rPr>
              <a:t>Category (green)</a:t>
            </a:r>
            <a:endParaRPr sz="1200">
              <a:solidFill>
                <a:srgbClr val="00B050"/>
              </a:solidFill>
            </a:endParaRPr>
          </a:p>
          <a:p>
            <a:pPr marL="457200" lvl="0" indent="-304800" algn="l" rtl="0">
              <a:spcBef>
                <a:spcPts val="0"/>
              </a:spcBef>
              <a:spcAft>
                <a:spcPts val="0"/>
              </a:spcAft>
              <a:buClr>
                <a:srgbClr val="00B050"/>
              </a:buClr>
              <a:buSzPts val="1200"/>
              <a:buAutoNum type="arabicPeriod"/>
            </a:pPr>
            <a:r>
              <a:rPr lang="en" sz="1200">
                <a:solidFill>
                  <a:srgbClr val="00B050"/>
                </a:solidFill>
              </a:rPr>
              <a:t>Pop.Groups (green)</a:t>
            </a:r>
            <a:endParaRPr sz="1200">
              <a:solidFill>
                <a:srgbClr val="00B050"/>
              </a:solidFill>
            </a:endParaRPr>
          </a:p>
          <a:p>
            <a:pPr marL="0" lvl="0" indent="0" algn="l" rtl="0">
              <a:spcBef>
                <a:spcPts val="0"/>
              </a:spcBef>
              <a:spcAft>
                <a:spcPts val="0"/>
              </a:spcAft>
              <a:buNone/>
            </a:pPr>
            <a:endParaRPr sz="1500" b="1">
              <a:solidFill>
                <a:srgbClr val="B45F06"/>
              </a:solidFill>
            </a:endParaRPr>
          </a:p>
        </p:txBody>
      </p:sp>
      <p:sp>
        <p:nvSpPr>
          <p:cNvPr id="158" name="Google Shape;158;p24"/>
          <p:cNvSpPr txBox="1"/>
          <p:nvPr/>
        </p:nvSpPr>
        <p:spPr>
          <a:xfrm>
            <a:off x="6617175" y="1140700"/>
            <a:ext cx="23796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Review ISASP &amp; CTE Performance Indicators via:</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“2324_District_level_PEF“ worksheet</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PivotTable</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PivotChart</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“Data” worksheet</a:t>
            </a:r>
            <a:endParaRPr sz="1000">
              <a:solidFill>
                <a:schemeClr val="dk1"/>
              </a:solidFill>
            </a:endParaRPr>
          </a:p>
          <a:p>
            <a:pPr marL="0" lvl="0" indent="0" algn="l" rtl="0">
              <a:spcBef>
                <a:spcPts val="0"/>
              </a:spcBef>
              <a:spcAft>
                <a:spcPts val="0"/>
              </a:spcAft>
              <a:buNone/>
            </a:pPr>
            <a:endParaRPr sz="1200">
              <a:solidFill>
                <a:schemeClr val="dk1"/>
              </a:solidFill>
            </a:endParaRPr>
          </a:p>
        </p:txBody>
      </p:sp>
      <p:sp>
        <p:nvSpPr>
          <p:cNvPr id="157" name="Google Shape;157;p24"/>
          <p:cNvSpPr txBox="1"/>
          <p:nvPr/>
        </p:nvSpPr>
        <p:spPr>
          <a:xfrm>
            <a:off x="7444550" y="639200"/>
            <a:ext cx="155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Enable Editing</a:t>
            </a:r>
            <a:endParaRPr sz="1200">
              <a:solidFill>
                <a:schemeClr val="dk1"/>
              </a:solidFill>
            </a:endParaRPr>
          </a:p>
        </p:txBody>
      </p:sp>
      <p:pic>
        <p:nvPicPr>
          <p:cNvPr id="156" name="Google Shape;156;p24" descr="this is a screenshot view example of a district level performance workbook"/>
          <p:cNvPicPr preferRelativeResize="0"/>
          <p:nvPr/>
        </p:nvPicPr>
        <p:blipFill>
          <a:blip r:embed="rId3">
            <a:alphaModFix/>
          </a:blip>
          <a:stretch>
            <a:fillRect/>
          </a:stretch>
        </p:blipFill>
        <p:spPr>
          <a:xfrm>
            <a:off x="215550" y="728500"/>
            <a:ext cx="6317063" cy="4331700"/>
          </a:xfrm>
          <a:prstGeom prst="rect">
            <a:avLst/>
          </a:prstGeom>
          <a:noFill/>
          <a:ln w="9525" cap="flat" cmpd="sng">
            <a:solidFill>
              <a:schemeClr val="dk2"/>
            </a:solidFill>
            <a:prstDash val="solid"/>
            <a:round/>
            <a:headEnd type="none" w="sm" len="sm"/>
            <a:tailEnd type="none" w="sm" len="sm"/>
          </a:ln>
        </p:spPr>
      </p:pic>
      <p:sp>
        <p:nvSpPr>
          <p:cNvPr id="155" name="Google Shape;155;p24"/>
          <p:cNvSpPr txBox="1">
            <a:spLocks noGrp="1"/>
          </p:cNvSpPr>
          <p:nvPr>
            <p:ph type="title" idx="4294967295"/>
          </p:nvPr>
        </p:nvSpPr>
        <p:spPr>
          <a:xfrm>
            <a:off x="215550" y="38400"/>
            <a:ext cx="84684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00" b="1" i="0" u="none" strike="noStrike" kern="0" cap="none" spc="0" normalizeH="0" baseline="0" noProof="0" dirty="0">
                <a:ln>
                  <a:noFill/>
                </a:ln>
                <a:solidFill>
                  <a:schemeClr val="lt1"/>
                </a:solidFill>
                <a:effectLst/>
                <a:uLnTx/>
                <a:uFillTx/>
                <a:latin typeface="Arial"/>
                <a:ea typeface="Arial"/>
                <a:cs typeface="Arial"/>
                <a:sym typeface="Arial"/>
              </a:rPr>
              <a:t>Element 1 Graduation Rate (1S1)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1" name="Google Shape;171;p25" descr="Screenshot is from element 1 of the CLNA worksheet."/>
          <p:cNvPicPr preferRelativeResize="0"/>
          <p:nvPr/>
        </p:nvPicPr>
        <p:blipFill>
          <a:blip r:embed="rId3">
            <a:alphaModFix/>
          </a:blip>
          <a:stretch>
            <a:fillRect/>
          </a:stretch>
        </p:blipFill>
        <p:spPr>
          <a:xfrm>
            <a:off x="215550" y="2720825"/>
            <a:ext cx="8839202" cy="1489156"/>
          </a:xfrm>
          <a:prstGeom prst="rect">
            <a:avLst/>
          </a:prstGeom>
          <a:noFill/>
          <a:ln w="19050" cap="flat" cmpd="sng">
            <a:solidFill>
              <a:schemeClr val="dk2"/>
            </a:solidFill>
            <a:prstDash val="solid"/>
            <a:round/>
            <a:headEnd type="none" w="sm" len="sm"/>
            <a:tailEnd type="none" w="sm" len="sm"/>
          </a:ln>
        </p:spPr>
      </p:pic>
      <p:sp>
        <p:nvSpPr>
          <p:cNvPr id="172" name="Google Shape;172;p25"/>
          <p:cNvSpPr txBox="1"/>
          <p:nvPr/>
        </p:nvSpPr>
        <p:spPr>
          <a:xfrm>
            <a:off x="107700" y="738275"/>
            <a:ext cx="8684100" cy="18777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1000" b="1">
                <a:solidFill>
                  <a:srgbClr val="0000FF"/>
                </a:solidFill>
              </a:rPr>
              <a:t>Element 1: Evaluation of Student Performance	</a:t>
            </a:r>
            <a:endParaRPr sz="1000" b="1">
              <a:solidFill>
                <a:srgbClr val="0000FF"/>
              </a:solidFill>
            </a:endParaRPr>
          </a:p>
          <a:p>
            <a:pPr marL="0" lvl="0" indent="0" algn="l" rtl="0">
              <a:lnSpc>
                <a:spcPct val="125000"/>
              </a:lnSpc>
              <a:spcBef>
                <a:spcPts val="0"/>
              </a:spcBef>
              <a:spcAft>
                <a:spcPts val="0"/>
              </a:spcAft>
              <a:buNone/>
            </a:pPr>
            <a:r>
              <a:rPr lang="en" sz="1000" b="1">
                <a:solidFill>
                  <a:srgbClr val="0000FF"/>
                </a:solidFill>
              </a:rPr>
              <a:t>Secondary - </a:t>
            </a:r>
            <a:r>
              <a:rPr lang="en" sz="1000" b="1" u="sng">
                <a:solidFill>
                  <a:srgbClr val="0000FF"/>
                </a:solidFill>
                <a:hlinkClick r:id="rId4">
                  <a:extLst>
                    <a:ext uri="{A12FA001-AC4F-418D-AE19-62706E023703}">
                      <ahyp:hlinkClr xmlns:ahyp="http://schemas.microsoft.com/office/drawing/2018/hyperlinkcolor" val="tx"/>
                    </a:ext>
                  </a:extLst>
                </a:hlinkClick>
              </a:rPr>
              <a:t>(DOWNLOAD FILE TO MS EXCEL) 2023-2024 District-Level Performance</a:t>
            </a:r>
            <a:endParaRPr sz="1000">
              <a:solidFill>
                <a:srgbClr val="0000FF"/>
              </a:solidFill>
            </a:endParaRPr>
          </a:p>
          <a:p>
            <a:pPr marL="0" lvl="0" indent="0" algn="l" rtl="0">
              <a:lnSpc>
                <a:spcPct val="125000"/>
              </a:lnSpc>
              <a:spcBef>
                <a:spcPts val="0"/>
              </a:spcBef>
              <a:spcAft>
                <a:spcPts val="0"/>
              </a:spcAft>
              <a:buNone/>
            </a:pPr>
            <a:endParaRPr sz="1000" b="1">
              <a:solidFill>
                <a:srgbClr val="0000FF"/>
              </a:solidFill>
            </a:endParaRPr>
          </a:p>
          <a:p>
            <a:pPr marL="0" lvl="0" indent="0" algn="l" rtl="0">
              <a:lnSpc>
                <a:spcPct val="125000"/>
              </a:lnSpc>
              <a:spcBef>
                <a:spcPts val="0"/>
              </a:spcBef>
              <a:spcAft>
                <a:spcPts val="0"/>
              </a:spcAft>
              <a:buNone/>
            </a:pPr>
            <a:r>
              <a:rPr lang="en" sz="1000" b="1">
                <a:solidFill>
                  <a:srgbClr val="0000FF"/>
                </a:solidFill>
              </a:rPr>
              <a:t>Question 1.1: Toggle through </a:t>
            </a:r>
            <a:r>
              <a:rPr lang="en" sz="1000">
                <a:solidFill>
                  <a:srgbClr val="0000FF"/>
                </a:solidFill>
              </a:rPr>
              <a:t>Grad Rate, ELA, Math, Science, Postsecondary Placement, Non-Trad (CTE Students only, Non-Trad data not collected for non-CTE students), Work-based learning. Compare and contrast  CTE concentrator performance with  non-CTE student performance.</a:t>
            </a:r>
            <a:endParaRPr sz="1000">
              <a:solidFill>
                <a:srgbClr val="0000FF"/>
              </a:solidFill>
            </a:endParaRPr>
          </a:p>
          <a:p>
            <a:pPr marL="0" lvl="0" indent="0" algn="l" rtl="0">
              <a:lnSpc>
                <a:spcPct val="125000"/>
              </a:lnSpc>
              <a:spcBef>
                <a:spcPts val="0"/>
              </a:spcBef>
              <a:spcAft>
                <a:spcPts val="0"/>
              </a:spcAft>
              <a:buNone/>
            </a:pPr>
            <a:r>
              <a:rPr lang="en" sz="1000" b="1">
                <a:solidFill>
                  <a:srgbClr val="0000FF"/>
                </a:solidFill>
              </a:rPr>
              <a:t>Question 1.2</a:t>
            </a:r>
            <a:r>
              <a:rPr lang="en" sz="1000">
                <a:solidFill>
                  <a:srgbClr val="0000FF"/>
                </a:solidFill>
              </a:rPr>
              <a:t>: Note instances in which special populations within CTE concentrators did not outperform CTE students and add a statement about implementing an academic or coding intervention.</a:t>
            </a:r>
            <a:endParaRPr sz="1000">
              <a:solidFill>
                <a:srgbClr val="0000FF"/>
              </a:solidFill>
            </a:endParaRPr>
          </a:p>
          <a:p>
            <a:pPr marL="0" lvl="0" indent="0" algn="l" rtl="0">
              <a:lnSpc>
                <a:spcPct val="125000"/>
              </a:lnSpc>
              <a:spcBef>
                <a:spcPts val="0"/>
              </a:spcBef>
              <a:spcAft>
                <a:spcPts val="0"/>
              </a:spcAft>
              <a:buNone/>
            </a:pPr>
            <a:r>
              <a:rPr lang="en" sz="1000" b="1">
                <a:solidFill>
                  <a:srgbClr val="0000FF"/>
                </a:solidFill>
              </a:rPr>
              <a:t>Question 1.3</a:t>
            </a:r>
            <a:r>
              <a:rPr lang="en" sz="1000">
                <a:solidFill>
                  <a:srgbClr val="0000FF"/>
                </a:solidFill>
              </a:rPr>
              <a:t>: Note any performance gaps between CTE concentrators and non-CTE students and formulate an academic or coding/reporting intervention.</a:t>
            </a:r>
            <a:endParaRPr sz="1000" b="1">
              <a:solidFill>
                <a:srgbClr val="0000FF"/>
              </a:solidFill>
            </a:endParaRPr>
          </a:p>
        </p:txBody>
      </p:sp>
      <p:sp>
        <p:nvSpPr>
          <p:cNvPr id="170" name="Google Shape;170;p25"/>
          <p:cNvSpPr txBox="1">
            <a:spLocks noGrp="1"/>
          </p:cNvSpPr>
          <p:nvPr>
            <p:ph type="title" idx="4294967295"/>
          </p:nvPr>
        </p:nvSpPr>
        <p:spPr>
          <a:xfrm>
            <a:off x="215550" y="38400"/>
            <a:ext cx="84684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00" b="1" i="0" u="none" strike="noStrike" kern="0" cap="none" spc="0" normalizeH="0" baseline="0" noProof="0" dirty="0">
                <a:ln>
                  <a:noFill/>
                </a:ln>
                <a:solidFill>
                  <a:schemeClr val="lt1"/>
                </a:solidFill>
                <a:effectLst/>
                <a:uLnTx/>
                <a:uFillTx/>
                <a:latin typeface="Arial"/>
                <a:ea typeface="Arial"/>
                <a:cs typeface="Arial"/>
                <a:sym typeface="Arial"/>
              </a:rPr>
              <a:t>Element 1: Student Performance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cxnSp>
        <p:nvCxnSpPr>
          <p:cNvPr id="186" name="Google Shape;186;p26">
            <a:extLst>
              <a:ext uri="{C183D7F6-B498-43B3-948B-1728B52AA6E4}">
                <adec:decorative xmlns:adec="http://schemas.microsoft.com/office/drawing/2017/decorative" val="1"/>
              </a:ext>
            </a:extLst>
          </p:cNvPr>
          <p:cNvCxnSpPr>
            <a:stCxn id="181" idx="1"/>
          </p:cNvCxnSpPr>
          <p:nvPr/>
        </p:nvCxnSpPr>
        <p:spPr>
          <a:xfrm flipH="1">
            <a:off x="6487975" y="3703825"/>
            <a:ext cx="361800" cy="553800"/>
          </a:xfrm>
          <a:prstGeom prst="straightConnector1">
            <a:avLst/>
          </a:prstGeom>
          <a:noFill/>
          <a:ln w="9525" cap="flat" cmpd="sng">
            <a:solidFill>
              <a:srgbClr val="C00000"/>
            </a:solidFill>
            <a:prstDash val="solid"/>
            <a:round/>
            <a:headEnd type="none" w="med" len="med"/>
            <a:tailEnd type="triangle" w="med" len="med"/>
          </a:ln>
        </p:spPr>
      </p:cxnSp>
      <p:cxnSp>
        <p:nvCxnSpPr>
          <p:cNvPr id="187" name="Google Shape;187;p26">
            <a:extLst>
              <a:ext uri="{C183D7F6-B498-43B3-948B-1728B52AA6E4}">
                <adec:decorative xmlns:adec="http://schemas.microsoft.com/office/drawing/2017/decorative" val="1"/>
              </a:ext>
            </a:extLst>
          </p:cNvPr>
          <p:cNvCxnSpPr>
            <a:stCxn id="181" idx="1"/>
          </p:cNvCxnSpPr>
          <p:nvPr/>
        </p:nvCxnSpPr>
        <p:spPr>
          <a:xfrm rot="10800000">
            <a:off x="6562975" y="3218125"/>
            <a:ext cx="286800" cy="485700"/>
          </a:xfrm>
          <a:prstGeom prst="straightConnector1">
            <a:avLst/>
          </a:prstGeom>
          <a:noFill/>
          <a:ln w="9525" cap="flat" cmpd="sng">
            <a:solidFill>
              <a:srgbClr val="C00000"/>
            </a:solidFill>
            <a:prstDash val="solid"/>
            <a:round/>
            <a:headEnd type="none" w="med" len="med"/>
            <a:tailEnd type="triangle" w="med" len="med"/>
          </a:ln>
        </p:spPr>
      </p:cxnSp>
      <p:cxnSp>
        <p:nvCxnSpPr>
          <p:cNvPr id="185" name="Google Shape;185;p26">
            <a:extLst>
              <a:ext uri="{C183D7F6-B498-43B3-948B-1728B52AA6E4}">
                <adec:decorative xmlns:adec="http://schemas.microsoft.com/office/drawing/2017/decorative" val="1"/>
              </a:ext>
            </a:extLst>
          </p:cNvPr>
          <p:cNvCxnSpPr>
            <a:stCxn id="179" idx="1"/>
          </p:cNvCxnSpPr>
          <p:nvPr/>
        </p:nvCxnSpPr>
        <p:spPr>
          <a:xfrm flipH="1">
            <a:off x="5305850" y="823850"/>
            <a:ext cx="2138700" cy="12300"/>
          </a:xfrm>
          <a:prstGeom prst="straightConnector1">
            <a:avLst/>
          </a:prstGeom>
          <a:noFill/>
          <a:ln w="9525" cap="flat" cmpd="sng">
            <a:solidFill>
              <a:srgbClr val="C00000"/>
            </a:solidFill>
            <a:prstDash val="solid"/>
            <a:round/>
            <a:headEnd type="none" w="med" len="med"/>
            <a:tailEnd type="triangle" w="med" len="med"/>
          </a:ln>
        </p:spPr>
      </p:cxnSp>
      <p:cxnSp>
        <p:nvCxnSpPr>
          <p:cNvPr id="184" name="Google Shape;184;p26">
            <a:extLst>
              <a:ext uri="{C183D7F6-B498-43B3-948B-1728B52AA6E4}">
                <adec:decorative xmlns:adec="http://schemas.microsoft.com/office/drawing/2017/decorative" val="1"/>
              </a:ext>
            </a:extLst>
          </p:cNvPr>
          <p:cNvCxnSpPr>
            <a:stCxn id="183" idx="2"/>
          </p:cNvCxnSpPr>
          <p:nvPr/>
        </p:nvCxnSpPr>
        <p:spPr>
          <a:xfrm>
            <a:off x="3374075" y="2188450"/>
            <a:ext cx="391200" cy="1147800"/>
          </a:xfrm>
          <a:prstGeom prst="straightConnector1">
            <a:avLst/>
          </a:prstGeom>
          <a:noFill/>
          <a:ln w="9525" cap="flat" cmpd="sng">
            <a:solidFill>
              <a:srgbClr val="C00000"/>
            </a:solidFill>
            <a:prstDash val="solid"/>
            <a:round/>
            <a:headEnd type="none" w="med" len="med"/>
            <a:tailEnd type="triangle" w="med" len="med"/>
          </a:ln>
        </p:spPr>
      </p:cxnSp>
      <p:cxnSp>
        <p:nvCxnSpPr>
          <p:cNvPr id="182" name="Google Shape;182;p26">
            <a:extLst>
              <a:ext uri="{C183D7F6-B498-43B3-948B-1728B52AA6E4}">
                <adec:decorative xmlns:adec="http://schemas.microsoft.com/office/drawing/2017/decorative" val="1"/>
              </a:ext>
            </a:extLst>
          </p:cNvPr>
          <p:cNvCxnSpPr>
            <a:stCxn id="183" idx="2"/>
          </p:cNvCxnSpPr>
          <p:nvPr/>
        </p:nvCxnSpPr>
        <p:spPr>
          <a:xfrm flipH="1">
            <a:off x="2799575" y="2188450"/>
            <a:ext cx="574500" cy="1147800"/>
          </a:xfrm>
          <a:prstGeom prst="straightConnector1">
            <a:avLst/>
          </a:prstGeom>
          <a:noFill/>
          <a:ln w="9525" cap="flat" cmpd="sng">
            <a:solidFill>
              <a:srgbClr val="C00000"/>
            </a:solidFill>
            <a:prstDash val="solid"/>
            <a:round/>
            <a:headEnd type="none" w="med" len="med"/>
            <a:tailEnd type="triangle" w="med" len="med"/>
          </a:ln>
        </p:spPr>
      </p:cxnSp>
      <p:sp>
        <p:nvSpPr>
          <p:cNvPr id="183" name="Google Shape;183;p26"/>
          <p:cNvSpPr txBox="1"/>
          <p:nvPr/>
        </p:nvSpPr>
        <p:spPr>
          <a:xfrm>
            <a:off x="1874075" y="1541950"/>
            <a:ext cx="3000000" cy="646500"/>
          </a:xfrm>
          <a:prstGeom prst="rect">
            <a:avLst/>
          </a:prstGeom>
          <a:solidFill>
            <a:schemeClr val="lt1"/>
          </a:solidFill>
          <a:ln w="952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0000FF"/>
                </a:solidFill>
              </a:rPr>
              <a:t>Blue = CTE Concentrator (%)</a:t>
            </a:r>
            <a:endParaRPr sz="1500" b="1">
              <a:solidFill>
                <a:srgbClr val="0000FF"/>
              </a:solidFill>
            </a:endParaRPr>
          </a:p>
          <a:p>
            <a:pPr marL="0" lvl="0" indent="0" algn="l" rtl="0">
              <a:spcBef>
                <a:spcPts val="0"/>
              </a:spcBef>
              <a:spcAft>
                <a:spcPts val="0"/>
              </a:spcAft>
              <a:buNone/>
            </a:pPr>
            <a:r>
              <a:rPr lang="en" sz="1500" b="1">
                <a:solidFill>
                  <a:srgbClr val="B45F06"/>
                </a:solidFill>
              </a:rPr>
              <a:t>Orange - Non-CTE Student (%)</a:t>
            </a:r>
            <a:endParaRPr/>
          </a:p>
        </p:txBody>
      </p:sp>
      <p:sp>
        <p:nvSpPr>
          <p:cNvPr id="181" name="Google Shape;181;p26"/>
          <p:cNvSpPr txBox="1"/>
          <p:nvPr/>
        </p:nvSpPr>
        <p:spPr>
          <a:xfrm>
            <a:off x="6849775" y="2664925"/>
            <a:ext cx="1985700" cy="207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Tables will auto-refresh/populate based on user selections across three slicers:</a:t>
            </a:r>
            <a:endParaRPr sz="1200">
              <a:solidFill>
                <a:schemeClr val="dk1"/>
              </a:solidFill>
            </a:endParaRPr>
          </a:p>
          <a:p>
            <a:pPr marL="457200" lvl="0" indent="-304800" algn="l" rtl="0">
              <a:spcBef>
                <a:spcPts val="0"/>
              </a:spcBef>
              <a:spcAft>
                <a:spcPts val="0"/>
              </a:spcAft>
              <a:buClr>
                <a:schemeClr val="accent1"/>
              </a:buClr>
              <a:buSzPts val="1200"/>
              <a:buAutoNum type="arabicPeriod"/>
            </a:pPr>
            <a:r>
              <a:rPr lang="en" sz="1200">
                <a:solidFill>
                  <a:schemeClr val="accent1"/>
                </a:solidFill>
              </a:rPr>
              <a:t>Indicators of performance (blue)</a:t>
            </a:r>
            <a:endParaRPr sz="1200">
              <a:solidFill>
                <a:schemeClr val="accent1"/>
              </a:solidFill>
            </a:endParaRPr>
          </a:p>
          <a:p>
            <a:pPr marL="457200" lvl="0" indent="-304800" algn="l" rtl="0">
              <a:spcBef>
                <a:spcPts val="0"/>
              </a:spcBef>
              <a:spcAft>
                <a:spcPts val="0"/>
              </a:spcAft>
              <a:buClr>
                <a:srgbClr val="00B050"/>
              </a:buClr>
              <a:buSzPts val="1200"/>
              <a:buAutoNum type="arabicPeriod"/>
            </a:pPr>
            <a:r>
              <a:rPr lang="en" sz="1200">
                <a:solidFill>
                  <a:srgbClr val="00B050"/>
                </a:solidFill>
              </a:rPr>
              <a:t>Category (green)</a:t>
            </a:r>
            <a:endParaRPr sz="1200">
              <a:solidFill>
                <a:srgbClr val="00B050"/>
              </a:solidFill>
            </a:endParaRPr>
          </a:p>
          <a:p>
            <a:pPr marL="457200" lvl="0" indent="-304800" algn="l" rtl="0">
              <a:spcBef>
                <a:spcPts val="0"/>
              </a:spcBef>
              <a:spcAft>
                <a:spcPts val="0"/>
              </a:spcAft>
              <a:buClr>
                <a:srgbClr val="00B050"/>
              </a:buClr>
              <a:buSzPts val="1200"/>
              <a:buAutoNum type="arabicPeriod"/>
            </a:pPr>
            <a:r>
              <a:rPr lang="en" sz="1200">
                <a:solidFill>
                  <a:srgbClr val="00B050"/>
                </a:solidFill>
              </a:rPr>
              <a:t>Pop.Groups (green)</a:t>
            </a:r>
            <a:endParaRPr sz="1200">
              <a:solidFill>
                <a:srgbClr val="00B050"/>
              </a:solidFill>
            </a:endParaRPr>
          </a:p>
          <a:p>
            <a:pPr marL="0" lvl="0" indent="0" algn="l" rtl="0">
              <a:spcBef>
                <a:spcPts val="0"/>
              </a:spcBef>
              <a:spcAft>
                <a:spcPts val="0"/>
              </a:spcAft>
              <a:buNone/>
            </a:pPr>
            <a:endParaRPr sz="1500" b="1">
              <a:solidFill>
                <a:srgbClr val="B45F06"/>
              </a:solidFill>
            </a:endParaRPr>
          </a:p>
        </p:txBody>
      </p:sp>
      <p:sp>
        <p:nvSpPr>
          <p:cNvPr id="180" name="Google Shape;180;p26"/>
          <p:cNvSpPr txBox="1"/>
          <p:nvPr/>
        </p:nvSpPr>
        <p:spPr>
          <a:xfrm>
            <a:off x="6617175" y="1140700"/>
            <a:ext cx="23796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Review ISASP &amp; CTE Performance Indicators via:</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“2324_District_level_PEF“ worksheet</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PivotTable</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PivotChart</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“Data” worksheet</a:t>
            </a:r>
            <a:endParaRPr sz="1000">
              <a:solidFill>
                <a:schemeClr val="dk1"/>
              </a:solidFill>
            </a:endParaRPr>
          </a:p>
          <a:p>
            <a:pPr marL="0" lvl="0" indent="0" algn="l" rtl="0">
              <a:spcBef>
                <a:spcPts val="0"/>
              </a:spcBef>
              <a:spcAft>
                <a:spcPts val="0"/>
              </a:spcAft>
              <a:buNone/>
            </a:pPr>
            <a:endParaRPr sz="1200">
              <a:solidFill>
                <a:schemeClr val="dk1"/>
              </a:solidFill>
            </a:endParaRPr>
          </a:p>
        </p:txBody>
      </p:sp>
      <p:sp>
        <p:nvSpPr>
          <p:cNvPr id="179" name="Google Shape;179;p26"/>
          <p:cNvSpPr txBox="1"/>
          <p:nvPr/>
        </p:nvSpPr>
        <p:spPr>
          <a:xfrm>
            <a:off x="7444550" y="639200"/>
            <a:ext cx="155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Enable Editing</a:t>
            </a:r>
            <a:endParaRPr sz="1200">
              <a:solidFill>
                <a:schemeClr val="dk1"/>
              </a:solidFill>
            </a:endParaRPr>
          </a:p>
        </p:txBody>
      </p:sp>
      <p:pic>
        <p:nvPicPr>
          <p:cNvPr id="178" name="Google Shape;178;p26" descr="this is a screenshot view example of a district level performance workbook for 1S1 graduation rate and case study example."/>
          <p:cNvPicPr preferRelativeResize="0"/>
          <p:nvPr/>
        </p:nvPicPr>
        <p:blipFill>
          <a:blip r:embed="rId3">
            <a:alphaModFix/>
          </a:blip>
          <a:stretch>
            <a:fillRect/>
          </a:stretch>
        </p:blipFill>
        <p:spPr>
          <a:xfrm>
            <a:off x="215550" y="728500"/>
            <a:ext cx="6317063" cy="4331700"/>
          </a:xfrm>
          <a:prstGeom prst="rect">
            <a:avLst/>
          </a:prstGeom>
          <a:noFill/>
          <a:ln w="9525" cap="flat" cmpd="sng">
            <a:solidFill>
              <a:schemeClr val="dk2"/>
            </a:solidFill>
            <a:prstDash val="solid"/>
            <a:round/>
            <a:headEnd type="none" w="sm" len="sm"/>
            <a:tailEnd type="none" w="sm" len="sm"/>
          </a:ln>
        </p:spPr>
      </p:pic>
      <p:sp>
        <p:nvSpPr>
          <p:cNvPr id="177" name="Google Shape;177;p26"/>
          <p:cNvSpPr txBox="1">
            <a:spLocks noGrp="1"/>
          </p:cNvSpPr>
          <p:nvPr>
            <p:ph type="title" idx="4294967295"/>
          </p:nvPr>
        </p:nvSpPr>
        <p:spPr>
          <a:xfrm>
            <a:off x="215550" y="38400"/>
            <a:ext cx="84684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00" b="1" i="0" u="none" strike="noStrike" kern="0" cap="none" spc="0" normalizeH="0" baseline="0" noProof="0" dirty="0">
                <a:ln>
                  <a:noFill/>
                </a:ln>
                <a:solidFill>
                  <a:schemeClr val="lt1"/>
                </a:solidFill>
                <a:effectLst/>
                <a:uLnTx/>
                <a:uFillTx/>
                <a:latin typeface="Arial"/>
                <a:ea typeface="Arial"/>
                <a:cs typeface="Arial"/>
                <a:sym typeface="Arial"/>
              </a:rPr>
              <a:t>Element 1 Graduation Rate (1S1): Slide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9"/>
          <p:cNvSpPr txBox="1">
            <a:spLocks noGrp="1"/>
          </p:cNvSpPr>
          <p:nvPr>
            <p:ph type="title" idx="4294967295"/>
          </p:nvPr>
        </p:nvSpPr>
        <p:spPr>
          <a:xfrm>
            <a:off x="172450" y="38375"/>
            <a:ext cx="66789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400" b="1" i="0" u="none" strike="noStrike" kern="0" cap="none" spc="0" normalizeH="0" baseline="0" noProof="0" dirty="0">
                <a:ln>
                  <a:noFill/>
                </a:ln>
                <a:solidFill>
                  <a:schemeClr val="lt1"/>
                </a:solidFill>
                <a:effectLst/>
                <a:uLnTx/>
                <a:uFillTx/>
                <a:latin typeface="Arial"/>
                <a:ea typeface="Arial"/>
                <a:cs typeface="Arial"/>
                <a:sym typeface="Arial"/>
              </a:rPr>
              <a:t>Webinar Information</a:t>
            </a:r>
          </a:p>
        </p:txBody>
      </p:sp>
      <p:sp>
        <p:nvSpPr>
          <p:cNvPr id="46" name="Google Shape;46;p9"/>
          <p:cNvSpPr txBox="1">
            <a:spLocks noGrp="1"/>
          </p:cNvSpPr>
          <p:nvPr>
            <p:ph type="body" idx="1"/>
          </p:nvPr>
        </p:nvSpPr>
        <p:spPr>
          <a:xfrm>
            <a:off x="243800" y="687725"/>
            <a:ext cx="8580300" cy="3975900"/>
          </a:xfrm>
          <a:prstGeom prst="rect">
            <a:avLst/>
          </a:prstGeom>
          <a:noFill/>
          <a:ln>
            <a:noFill/>
          </a:ln>
        </p:spPr>
        <p:txBody>
          <a:bodyPr spcFirstLastPara="1" wrap="square" lIns="68575" tIns="34275" rIns="68575" bIns="34275" anchor="t" anchorCtr="0">
            <a:normAutofit fontScale="62500" lnSpcReduction="20000"/>
          </a:bodyPr>
          <a:lstStyle/>
          <a:p>
            <a:pPr marL="0" lvl="0" indent="0" algn="l" rtl="0">
              <a:lnSpc>
                <a:spcPct val="90000"/>
              </a:lnSpc>
              <a:spcBef>
                <a:spcPts val="1000"/>
              </a:spcBef>
              <a:spcAft>
                <a:spcPts val="0"/>
              </a:spcAft>
              <a:buSzPct val="77777"/>
              <a:buNone/>
            </a:pPr>
            <a:r>
              <a:rPr lang="en" sz="1800"/>
              <a:t>Thank you for joining today’s CLNA webinar training presentation session #2</a:t>
            </a:r>
            <a:endParaRPr sz="1800"/>
          </a:p>
          <a:p>
            <a:pPr marL="0" lvl="0" indent="0" algn="l" rtl="0">
              <a:lnSpc>
                <a:spcPct val="90000"/>
              </a:lnSpc>
              <a:spcBef>
                <a:spcPts val="1000"/>
              </a:spcBef>
              <a:spcAft>
                <a:spcPts val="0"/>
              </a:spcAft>
              <a:buSzPct val="77777"/>
              <a:buNone/>
            </a:pPr>
            <a:endParaRPr sz="1800"/>
          </a:p>
          <a:p>
            <a:pPr marL="0" lvl="0" indent="0" algn="l" rtl="0">
              <a:lnSpc>
                <a:spcPct val="90000"/>
              </a:lnSpc>
              <a:spcBef>
                <a:spcPts val="1000"/>
              </a:spcBef>
              <a:spcAft>
                <a:spcPts val="0"/>
              </a:spcAft>
              <a:buNone/>
            </a:pPr>
            <a:r>
              <a:rPr lang="en" sz="1800"/>
              <a:t>This webinar will be recorded and linked to the CLNA Landing Page</a:t>
            </a:r>
            <a:endParaRPr sz="1800"/>
          </a:p>
          <a:p>
            <a:pPr marL="45720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r>
              <a:rPr lang="en" sz="1800"/>
              <a:t>This slide deck will be available on the CLNA Landing Page </a:t>
            </a:r>
            <a:endParaRPr sz="1800"/>
          </a:p>
          <a:p>
            <a:pPr marL="45720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r>
              <a:rPr lang="en" sz="1800"/>
              <a:t>Chat, mics, and cameras have been disabled, </a:t>
            </a:r>
            <a:r>
              <a:rPr lang="en" sz="1800" b="1" u="sng"/>
              <a:t>please use the Q &amp; A feature</a:t>
            </a:r>
            <a:r>
              <a:rPr lang="en" sz="1800"/>
              <a:t>. In order to be considerate of everyone’s time, we are compiling questions received today and will provide follow up information that will be linked to the CLNA Landing Page. </a:t>
            </a:r>
            <a:endParaRPr sz="1800"/>
          </a:p>
          <a:p>
            <a:pPr marL="0" lvl="0" indent="0" algn="l" rtl="0">
              <a:lnSpc>
                <a:spcPct val="90000"/>
              </a:lnSpc>
              <a:spcBef>
                <a:spcPts val="1000"/>
              </a:spcBef>
              <a:spcAft>
                <a:spcPts val="0"/>
              </a:spcAft>
              <a:buNone/>
            </a:pPr>
            <a:endParaRPr sz="1800"/>
          </a:p>
          <a:p>
            <a:pPr marL="0" lvl="0" indent="0" algn="just" rtl="0">
              <a:lnSpc>
                <a:spcPct val="90000"/>
              </a:lnSpc>
              <a:spcBef>
                <a:spcPts val="1000"/>
              </a:spcBef>
              <a:spcAft>
                <a:spcPts val="0"/>
              </a:spcAft>
              <a:buNone/>
            </a:pPr>
            <a:r>
              <a:rPr lang="en" sz="1800"/>
              <a:t>All student-level data shared, discussed, or reported under this initiative are protected under the Family Educational Rights and Privacy Act (FERPA), 20 U.S.C. § 1232g, and its implementing regulations (34 CFR Part 99). Any data containing personally identifiable information (PII) from education records must be used solely for authorized educational purposes, may not be redisclosed to unauthorized parties, and must be handled in a manner that maintains confidentiality and data security. Only aggregate, de-identified, or summary data may be publicly disseminated. </a:t>
            </a:r>
            <a:endParaRPr sz="1800"/>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r>
              <a:rPr lang="en" sz="1800" i="1"/>
              <a:t>All information and materials provided for this webinar and Spring 2024 CLNA work have been aggregated, de-identified, and/or summarized for public dissemination (FERPA/PII).</a:t>
            </a:r>
            <a:endParaRPr sz="1800"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6" name="Google Shape;196;p27"/>
          <p:cNvSpPr txBox="1"/>
          <p:nvPr/>
        </p:nvSpPr>
        <p:spPr>
          <a:xfrm>
            <a:off x="4739850" y="2642475"/>
            <a:ext cx="3944100" cy="238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Strengths (Column C): CTE Concentrator Grad rates (1S1) exceed non-CTE student graduation rates in all populations except </a:t>
            </a:r>
            <a:r>
              <a:rPr lang="en" sz="1300">
                <a:solidFill>
                  <a:srgbClr val="0097A7"/>
                </a:solidFill>
              </a:rPr>
              <a:t>White</a:t>
            </a:r>
            <a:r>
              <a:rPr lang="en" sz="1300">
                <a:solidFill>
                  <a:schemeClr val="dk1"/>
                </a:solidFill>
              </a:rPr>
              <a:t> and </a:t>
            </a:r>
            <a:r>
              <a:rPr lang="en" sz="1300">
                <a:solidFill>
                  <a:srgbClr val="03617A"/>
                </a:solidFill>
              </a:rPr>
              <a:t>Students with Disabilities (IEP)</a:t>
            </a:r>
            <a:endParaRPr sz="1300">
              <a:solidFill>
                <a:srgbClr val="03617A"/>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Evidence Reviewed (Column D):Iowa School Performance Profiles.</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Spending Priorities: Identify remediation strategies to increase grad rates for all and specifically for </a:t>
            </a:r>
            <a:r>
              <a:rPr lang="en" sz="1300">
                <a:solidFill>
                  <a:srgbClr val="03617A"/>
                </a:solidFill>
              </a:rPr>
              <a:t>White</a:t>
            </a:r>
            <a:r>
              <a:rPr lang="en" sz="1300">
                <a:solidFill>
                  <a:schemeClr val="dk1"/>
                </a:solidFill>
              </a:rPr>
              <a:t> and </a:t>
            </a:r>
            <a:r>
              <a:rPr lang="en" sz="1300">
                <a:solidFill>
                  <a:srgbClr val="03617A"/>
                </a:solidFill>
              </a:rPr>
              <a:t>Students with Disabilities (IEP)</a:t>
            </a:r>
            <a:r>
              <a:rPr lang="en" sz="1300">
                <a:solidFill>
                  <a:schemeClr val="dk1"/>
                </a:solidFill>
              </a:rPr>
              <a:t>.  </a:t>
            </a:r>
            <a:endParaRPr sz="1300">
              <a:solidFill>
                <a:schemeClr val="dk1"/>
              </a:solidFill>
            </a:endParaRPr>
          </a:p>
        </p:txBody>
      </p:sp>
      <p:pic>
        <p:nvPicPr>
          <p:cNvPr id="195" name="Google Shape;195;p27" descr="this is a screenshot example of data table from district-level performance workbook"/>
          <p:cNvPicPr preferRelativeResize="0"/>
          <p:nvPr/>
        </p:nvPicPr>
        <p:blipFill>
          <a:blip r:embed="rId3">
            <a:alphaModFix/>
          </a:blip>
          <a:stretch>
            <a:fillRect/>
          </a:stretch>
        </p:blipFill>
        <p:spPr>
          <a:xfrm>
            <a:off x="152400" y="2729625"/>
            <a:ext cx="4264301" cy="2109100"/>
          </a:xfrm>
          <a:prstGeom prst="rect">
            <a:avLst/>
          </a:prstGeom>
          <a:noFill/>
          <a:ln w="9525" cap="flat" cmpd="sng">
            <a:solidFill>
              <a:schemeClr val="dk2"/>
            </a:solidFill>
            <a:prstDash val="solid"/>
            <a:round/>
            <a:headEnd type="none" w="sm" len="sm"/>
            <a:tailEnd type="none" w="sm" len="sm"/>
          </a:ln>
        </p:spPr>
      </p:pic>
      <p:sp>
        <p:nvSpPr>
          <p:cNvPr id="194" name="Google Shape;194;p27"/>
          <p:cNvSpPr txBox="1"/>
          <p:nvPr/>
        </p:nvSpPr>
        <p:spPr>
          <a:xfrm>
            <a:off x="76200" y="2257563"/>
            <a:ext cx="8991600" cy="3849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1300">
                <a:solidFill>
                  <a:schemeClr val="dk1"/>
                </a:solidFill>
              </a:rPr>
              <a:t>1S1 Grad Rate: White &amp; IEP academic interventions for FY 2027 (CLNA Row 9)</a:t>
            </a:r>
            <a:endParaRPr sz="1300">
              <a:solidFill>
                <a:schemeClr val="dk1"/>
              </a:solidFill>
            </a:endParaRPr>
          </a:p>
        </p:txBody>
      </p:sp>
      <p:pic>
        <p:nvPicPr>
          <p:cNvPr id="193" name="Google Shape;193;p27" descr="Screenshot is from element 1 of the CLNA worksheet."/>
          <p:cNvPicPr preferRelativeResize="0"/>
          <p:nvPr/>
        </p:nvPicPr>
        <p:blipFill>
          <a:blip r:embed="rId4">
            <a:alphaModFix/>
          </a:blip>
          <a:stretch>
            <a:fillRect/>
          </a:stretch>
        </p:blipFill>
        <p:spPr>
          <a:xfrm>
            <a:off x="152400" y="681275"/>
            <a:ext cx="8839202" cy="1489156"/>
          </a:xfrm>
          <a:prstGeom prst="rect">
            <a:avLst/>
          </a:prstGeom>
          <a:noFill/>
          <a:ln w="19050" cap="flat" cmpd="sng">
            <a:solidFill>
              <a:schemeClr val="dk2"/>
            </a:solidFill>
            <a:prstDash val="solid"/>
            <a:round/>
            <a:headEnd type="none" w="sm" len="sm"/>
            <a:tailEnd type="none" w="sm" len="sm"/>
          </a:ln>
        </p:spPr>
      </p:pic>
      <p:sp>
        <p:nvSpPr>
          <p:cNvPr id="192" name="Google Shape;192;p27"/>
          <p:cNvSpPr txBox="1">
            <a:spLocks noGrp="1"/>
          </p:cNvSpPr>
          <p:nvPr>
            <p:ph type="title" idx="4294967295"/>
          </p:nvPr>
        </p:nvSpPr>
        <p:spPr>
          <a:xfrm>
            <a:off x="215550" y="38400"/>
            <a:ext cx="84684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00" b="1" i="0" u="none" strike="noStrike" kern="0" cap="none" spc="0" normalizeH="0" baseline="0" noProof="0" dirty="0">
                <a:ln>
                  <a:noFill/>
                </a:ln>
                <a:solidFill>
                  <a:schemeClr val="lt1"/>
                </a:solidFill>
                <a:effectLst/>
                <a:uLnTx/>
                <a:uFillTx/>
                <a:latin typeface="Arial"/>
                <a:ea typeface="Arial"/>
                <a:cs typeface="Arial"/>
                <a:sym typeface="Arial"/>
              </a:rPr>
              <a:t>Element 1 Graduation Rate (1S1): Slide #3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4" name="Google Shape;204;p28"/>
          <p:cNvSpPr txBox="1"/>
          <p:nvPr/>
        </p:nvSpPr>
        <p:spPr>
          <a:xfrm>
            <a:off x="975850" y="4920475"/>
            <a:ext cx="8213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Non-CTE ELA, Math, Science=0</a:t>
            </a:r>
            <a:endParaRPr sz="1200">
              <a:solidFill>
                <a:schemeClr val="dk1"/>
              </a:solidFill>
            </a:endParaRPr>
          </a:p>
        </p:txBody>
      </p:sp>
      <p:sp>
        <p:nvSpPr>
          <p:cNvPr id="205" name="Google Shape;205;p28"/>
          <p:cNvSpPr txBox="1"/>
          <p:nvPr/>
        </p:nvSpPr>
        <p:spPr>
          <a:xfrm>
            <a:off x="4739850" y="2582600"/>
            <a:ext cx="39441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Strengths (Column C): CTE Concentrators exceed all non-CTE student placement in workforce and postsecondary enrollment by 85 percent or higher.</a:t>
            </a:r>
            <a:endParaRPr sz="1300">
              <a:solidFill>
                <a:schemeClr val="dk1"/>
              </a:solidFill>
            </a:endParaRPr>
          </a:p>
          <a:p>
            <a:pPr marL="0" lvl="0" indent="0" algn="l" rtl="0">
              <a:spcBef>
                <a:spcPts val="0"/>
              </a:spcBef>
              <a:spcAft>
                <a:spcPts val="0"/>
              </a:spcAft>
              <a:buNone/>
            </a:pPr>
            <a:r>
              <a:rPr lang="en" sz="1300">
                <a:solidFill>
                  <a:schemeClr val="dk1"/>
                </a:solidFill>
              </a:rPr>
              <a:t>Focus: </a:t>
            </a:r>
            <a:r>
              <a:rPr lang="en" sz="1300">
                <a:solidFill>
                  <a:srgbClr val="03617A"/>
                </a:solidFill>
              </a:rPr>
              <a:t>Black or AA opportunities for 3S1</a:t>
            </a:r>
            <a:endParaRPr sz="1300">
              <a:solidFill>
                <a:srgbClr val="03617A"/>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Evidence Reviewed (Column D):Iowa School Performance Profiles.</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Spending Priorities: Postsecondary opportunities for our </a:t>
            </a:r>
            <a:r>
              <a:rPr lang="en" sz="1300">
                <a:solidFill>
                  <a:srgbClr val="03617A"/>
                </a:solidFill>
              </a:rPr>
              <a:t>black</a:t>
            </a:r>
            <a:r>
              <a:rPr lang="en" sz="1300">
                <a:solidFill>
                  <a:schemeClr val="dk1"/>
                </a:solidFill>
              </a:rPr>
              <a:t> student population.</a:t>
            </a:r>
            <a:endParaRPr sz="1300">
              <a:solidFill>
                <a:schemeClr val="dk1"/>
              </a:solidFill>
            </a:endParaRPr>
          </a:p>
        </p:txBody>
      </p:sp>
      <p:pic>
        <p:nvPicPr>
          <p:cNvPr id="206" name="Google Shape;206;p28" descr="this is a screenshot example of data table from district-level performance workbook"/>
          <p:cNvPicPr preferRelativeResize="0"/>
          <p:nvPr/>
        </p:nvPicPr>
        <p:blipFill>
          <a:blip r:embed="rId3">
            <a:alphaModFix/>
          </a:blip>
          <a:stretch>
            <a:fillRect/>
          </a:stretch>
        </p:blipFill>
        <p:spPr>
          <a:xfrm>
            <a:off x="152400" y="2729624"/>
            <a:ext cx="4264301" cy="1891750"/>
          </a:xfrm>
          <a:prstGeom prst="rect">
            <a:avLst/>
          </a:prstGeom>
          <a:noFill/>
          <a:ln w="9525" cap="flat" cmpd="sng">
            <a:solidFill>
              <a:schemeClr val="dk2"/>
            </a:solidFill>
            <a:prstDash val="solid"/>
            <a:round/>
            <a:headEnd type="none" w="sm" len="sm"/>
            <a:tailEnd type="none" w="sm" len="sm"/>
          </a:ln>
        </p:spPr>
      </p:pic>
      <p:sp>
        <p:nvSpPr>
          <p:cNvPr id="203" name="Google Shape;203;p28"/>
          <p:cNvSpPr txBox="1"/>
          <p:nvPr/>
        </p:nvSpPr>
        <p:spPr>
          <a:xfrm>
            <a:off x="76200" y="2257563"/>
            <a:ext cx="8991600" cy="3849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1300">
                <a:solidFill>
                  <a:schemeClr val="dk1"/>
                </a:solidFill>
              </a:rPr>
              <a:t>3S1 Postsecondary placement (employment, training, college). (CLNA Row 9)</a:t>
            </a:r>
            <a:endParaRPr sz="1300">
              <a:solidFill>
                <a:schemeClr val="dk1"/>
              </a:solidFill>
            </a:endParaRPr>
          </a:p>
        </p:txBody>
      </p:sp>
      <p:pic>
        <p:nvPicPr>
          <p:cNvPr id="202" name="Google Shape;202;p28" descr="Screenshot is from element 1 of the CLNA worksheet."/>
          <p:cNvPicPr preferRelativeResize="0"/>
          <p:nvPr/>
        </p:nvPicPr>
        <p:blipFill>
          <a:blip r:embed="rId4">
            <a:alphaModFix/>
          </a:blip>
          <a:stretch>
            <a:fillRect/>
          </a:stretch>
        </p:blipFill>
        <p:spPr>
          <a:xfrm>
            <a:off x="152400" y="681275"/>
            <a:ext cx="8839202" cy="1489156"/>
          </a:xfrm>
          <a:prstGeom prst="rect">
            <a:avLst/>
          </a:prstGeom>
          <a:noFill/>
          <a:ln w="19050" cap="flat" cmpd="sng">
            <a:solidFill>
              <a:schemeClr val="dk2"/>
            </a:solidFill>
            <a:prstDash val="solid"/>
            <a:round/>
            <a:headEnd type="none" w="sm" len="sm"/>
            <a:tailEnd type="none" w="sm" len="sm"/>
          </a:ln>
        </p:spPr>
      </p:pic>
      <p:sp>
        <p:nvSpPr>
          <p:cNvPr id="201" name="Google Shape;201;p28"/>
          <p:cNvSpPr txBox="1">
            <a:spLocks noGrp="1"/>
          </p:cNvSpPr>
          <p:nvPr>
            <p:ph type="title" idx="4294967295"/>
          </p:nvPr>
        </p:nvSpPr>
        <p:spPr>
          <a:xfrm>
            <a:off x="215550" y="38400"/>
            <a:ext cx="84684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00" b="1" i="0" u="none" strike="noStrike" kern="0" cap="none" spc="0" normalizeH="0" baseline="0" noProof="0" dirty="0">
                <a:ln>
                  <a:noFill/>
                </a:ln>
                <a:solidFill>
                  <a:schemeClr val="lt1"/>
                </a:solidFill>
                <a:effectLst/>
                <a:uLnTx/>
                <a:uFillTx/>
                <a:latin typeface="Arial"/>
                <a:ea typeface="Arial"/>
                <a:cs typeface="Arial"/>
                <a:sym typeface="Arial"/>
              </a:rPr>
              <a:t>Element 1 Postsecondary Placement (3S1)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4" name="Google Shape;214;p29"/>
          <p:cNvSpPr txBox="1"/>
          <p:nvPr/>
        </p:nvSpPr>
        <p:spPr>
          <a:xfrm>
            <a:off x="215550" y="4880575"/>
            <a:ext cx="8213400" cy="3078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Clr>
                <a:schemeClr val="dk1"/>
              </a:buClr>
              <a:buSzPts val="1100"/>
              <a:buFont typeface="Arial"/>
              <a:buNone/>
            </a:pPr>
            <a:r>
              <a:rPr lang="en" sz="800">
                <a:solidFill>
                  <a:schemeClr val="dk1"/>
                </a:solidFill>
              </a:rPr>
              <a:t>*Male/female make up less than 25% of the workforce in a given occupation.Data not collected for non-CTE students.</a:t>
            </a:r>
            <a:endParaRPr sz="700">
              <a:solidFill>
                <a:schemeClr val="dk1"/>
              </a:solidFill>
            </a:endParaRPr>
          </a:p>
        </p:txBody>
      </p:sp>
      <p:sp>
        <p:nvSpPr>
          <p:cNvPr id="215" name="Google Shape;215;p29"/>
          <p:cNvSpPr txBox="1"/>
          <p:nvPr/>
        </p:nvSpPr>
        <p:spPr>
          <a:xfrm>
            <a:off x="4739850" y="2668625"/>
            <a:ext cx="39441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Strengths (Column C): </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Focus for Improvement: Provide non-traditional career outreach to males and females in all population groups </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Evidence Reviewed (Column D):Iowa School Performance Profiles.</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Spending Priorities : </a:t>
            </a:r>
            <a:endParaRPr sz="1300">
              <a:solidFill>
                <a:schemeClr val="dk1"/>
              </a:solidFill>
            </a:endParaRPr>
          </a:p>
        </p:txBody>
      </p:sp>
      <p:pic>
        <p:nvPicPr>
          <p:cNvPr id="216" name="Google Shape;216;p29" descr="this is a screenshot example of data table from district-level performance workbook"/>
          <p:cNvPicPr preferRelativeResize="0"/>
          <p:nvPr/>
        </p:nvPicPr>
        <p:blipFill>
          <a:blip r:embed="rId3">
            <a:alphaModFix/>
          </a:blip>
          <a:stretch>
            <a:fillRect/>
          </a:stretch>
        </p:blipFill>
        <p:spPr>
          <a:xfrm>
            <a:off x="254150" y="2729600"/>
            <a:ext cx="4299774" cy="2063813"/>
          </a:xfrm>
          <a:prstGeom prst="rect">
            <a:avLst/>
          </a:prstGeom>
          <a:noFill/>
          <a:ln w="9525" cap="flat" cmpd="sng">
            <a:solidFill>
              <a:schemeClr val="dk2"/>
            </a:solidFill>
            <a:prstDash val="solid"/>
            <a:round/>
            <a:headEnd type="none" w="sm" len="sm"/>
            <a:tailEnd type="none" w="sm" len="sm"/>
          </a:ln>
        </p:spPr>
      </p:pic>
      <p:sp>
        <p:nvSpPr>
          <p:cNvPr id="213" name="Google Shape;213;p29"/>
          <p:cNvSpPr txBox="1"/>
          <p:nvPr/>
        </p:nvSpPr>
        <p:spPr>
          <a:xfrm>
            <a:off x="152400" y="2257563"/>
            <a:ext cx="8991600" cy="3849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1300">
                <a:solidFill>
                  <a:schemeClr val="dk1"/>
                </a:solidFill>
              </a:rPr>
              <a:t>4S1 *Non-traditional program concentration (CLNA Row 9)</a:t>
            </a:r>
            <a:endParaRPr sz="1300">
              <a:solidFill>
                <a:schemeClr val="dk1"/>
              </a:solidFill>
            </a:endParaRPr>
          </a:p>
        </p:txBody>
      </p:sp>
      <p:pic>
        <p:nvPicPr>
          <p:cNvPr id="212" name="Google Shape;212;p29" descr="Screenshot is from element 1 of the CLNA worksheet."/>
          <p:cNvPicPr preferRelativeResize="0"/>
          <p:nvPr/>
        </p:nvPicPr>
        <p:blipFill>
          <a:blip r:embed="rId4">
            <a:alphaModFix/>
          </a:blip>
          <a:stretch>
            <a:fillRect/>
          </a:stretch>
        </p:blipFill>
        <p:spPr>
          <a:xfrm>
            <a:off x="152400" y="681275"/>
            <a:ext cx="8839202" cy="1489156"/>
          </a:xfrm>
          <a:prstGeom prst="rect">
            <a:avLst/>
          </a:prstGeom>
          <a:noFill/>
          <a:ln w="19050" cap="flat" cmpd="sng">
            <a:solidFill>
              <a:schemeClr val="dk2"/>
            </a:solidFill>
            <a:prstDash val="solid"/>
            <a:round/>
            <a:headEnd type="none" w="sm" len="sm"/>
            <a:tailEnd type="none" w="sm" len="sm"/>
          </a:ln>
        </p:spPr>
      </p:pic>
      <p:sp>
        <p:nvSpPr>
          <p:cNvPr id="211" name="Google Shape;211;p29"/>
          <p:cNvSpPr txBox="1">
            <a:spLocks noGrp="1"/>
          </p:cNvSpPr>
          <p:nvPr>
            <p:ph type="title" idx="4294967295"/>
          </p:nvPr>
        </p:nvSpPr>
        <p:spPr>
          <a:xfrm>
            <a:off x="215550" y="38400"/>
            <a:ext cx="84684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00" b="1" i="0" u="none" strike="noStrike" kern="0" cap="none" spc="0" normalizeH="0" baseline="0" noProof="0" dirty="0">
                <a:ln>
                  <a:noFill/>
                </a:ln>
                <a:solidFill>
                  <a:schemeClr val="lt1"/>
                </a:solidFill>
                <a:effectLst/>
                <a:uLnTx/>
                <a:uFillTx/>
                <a:latin typeface="Arial"/>
                <a:ea typeface="Arial"/>
                <a:cs typeface="Arial"/>
                <a:sym typeface="Arial"/>
              </a:rPr>
              <a:t>Element 1 Non-traditional (4S1)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30"/>
          <p:cNvSpPr txBox="1"/>
          <p:nvPr/>
        </p:nvSpPr>
        <p:spPr>
          <a:xfrm>
            <a:off x="4739850" y="2625650"/>
            <a:ext cx="3944100" cy="2345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300">
                <a:solidFill>
                  <a:schemeClr val="dk1"/>
                </a:solidFill>
              </a:rPr>
              <a:t>Focus: (Column C): Work-based learning for CTE concentrators was minimal with only 50 percent of females participating and all other populations groups participating in far lower percentage rates. </a:t>
            </a:r>
            <a:endParaRPr sz="1300">
              <a:solidFill>
                <a:schemeClr val="dk1"/>
              </a:solidFill>
            </a:endParaRPr>
          </a:p>
          <a:p>
            <a:pPr marL="0" lvl="0" indent="0" algn="l" rtl="0">
              <a:lnSpc>
                <a:spcPct val="90000"/>
              </a:lnSpc>
              <a:spcBef>
                <a:spcPts val="0"/>
              </a:spcBef>
              <a:spcAft>
                <a:spcPts val="0"/>
              </a:spcAft>
              <a:buNone/>
            </a:pPr>
            <a:endParaRPr sz="1300">
              <a:solidFill>
                <a:schemeClr val="dk1"/>
              </a:solidFill>
            </a:endParaRPr>
          </a:p>
          <a:p>
            <a:pPr marL="0" lvl="0" indent="0" algn="l" rtl="0">
              <a:lnSpc>
                <a:spcPct val="90000"/>
              </a:lnSpc>
              <a:spcBef>
                <a:spcPts val="0"/>
              </a:spcBef>
              <a:spcAft>
                <a:spcPts val="0"/>
              </a:spcAft>
              <a:buNone/>
            </a:pPr>
            <a:r>
              <a:rPr lang="en" sz="1300">
                <a:solidFill>
                  <a:schemeClr val="dk1"/>
                </a:solidFill>
              </a:rPr>
              <a:t>Evidence Reviewed (Column D):Iowa School Performance Profiles.</a:t>
            </a:r>
            <a:endParaRPr sz="1300">
              <a:solidFill>
                <a:schemeClr val="dk1"/>
              </a:solidFill>
            </a:endParaRPr>
          </a:p>
          <a:p>
            <a:pPr marL="0" lvl="0" indent="0" algn="l" rtl="0">
              <a:lnSpc>
                <a:spcPct val="90000"/>
              </a:lnSpc>
              <a:spcBef>
                <a:spcPts val="0"/>
              </a:spcBef>
              <a:spcAft>
                <a:spcPts val="0"/>
              </a:spcAft>
              <a:buNone/>
            </a:pPr>
            <a:endParaRPr sz="1300">
              <a:solidFill>
                <a:schemeClr val="dk1"/>
              </a:solidFill>
            </a:endParaRPr>
          </a:p>
          <a:p>
            <a:pPr marL="0" lvl="0" indent="0" algn="l" rtl="0">
              <a:lnSpc>
                <a:spcPct val="90000"/>
              </a:lnSpc>
              <a:spcBef>
                <a:spcPts val="0"/>
              </a:spcBef>
              <a:spcAft>
                <a:spcPts val="0"/>
              </a:spcAft>
              <a:buNone/>
            </a:pPr>
            <a:r>
              <a:rPr lang="en" sz="1300">
                <a:solidFill>
                  <a:schemeClr val="dk1"/>
                </a:solidFill>
              </a:rPr>
              <a:t>Spending Priorities  District will reach out to the Department WBL consultant for coding and academic strategies to improve outcomes for students. Coding? Opportunities? Both?</a:t>
            </a:r>
            <a:endParaRPr sz="1300">
              <a:solidFill>
                <a:schemeClr val="dk1"/>
              </a:solidFill>
            </a:endParaRPr>
          </a:p>
        </p:txBody>
      </p:sp>
      <p:pic>
        <p:nvPicPr>
          <p:cNvPr id="225" name="Google Shape;225;p30" descr="this is a screenshot example of data table from district-level performance workbook"/>
          <p:cNvPicPr preferRelativeResize="0"/>
          <p:nvPr/>
        </p:nvPicPr>
        <p:blipFill>
          <a:blip r:embed="rId3">
            <a:alphaModFix/>
          </a:blip>
          <a:stretch>
            <a:fillRect/>
          </a:stretch>
        </p:blipFill>
        <p:spPr>
          <a:xfrm>
            <a:off x="0" y="2625650"/>
            <a:ext cx="4739850" cy="2294825"/>
          </a:xfrm>
          <a:prstGeom prst="rect">
            <a:avLst/>
          </a:prstGeom>
          <a:noFill/>
          <a:ln w="9525" cap="flat" cmpd="sng">
            <a:solidFill>
              <a:schemeClr val="dk2"/>
            </a:solidFill>
            <a:prstDash val="solid"/>
            <a:round/>
            <a:headEnd type="none" w="sm" len="sm"/>
            <a:tailEnd type="none" w="sm" len="sm"/>
          </a:ln>
        </p:spPr>
      </p:pic>
      <p:sp>
        <p:nvSpPr>
          <p:cNvPr id="223" name="Google Shape;223;p30"/>
          <p:cNvSpPr txBox="1"/>
          <p:nvPr/>
        </p:nvSpPr>
        <p:spPr>
          <a:xfrm>
            <a:off x="76200" y="2205575"/>
            <a:ext cx="8991600" cy="3849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1300">
                <a:solidFill>
                  <a:schemeClr val="dk1"/>
                </a:solidFill>
              </a:rPr>
              <a:t>5S3 Work-based learning (CLNA Row 9)</a:t>
            </a:r>
            <a:endParaRPr sz="1300">
              <a:solidFill>
                <a:schemeClr val="dk1"/>
              </a:solidFill>
            </a:endParaRPr>
          </a:p>
        </p:txBody>
      </p:sp>
      <p:pic>
        <p:nvPicPr>
          <p:cNvPr id="222" name="Google Shape;222;p30" descr="Screenshot is from element 1 of the CLNA worksheet."/>
          <p:cNvPicPr preferRelativeResize="0"/>
          <p:nvPr/>
        </p:nvPicPr>
        <p:blipFill>
          <a:blip r:embed="rId4">
            <a:alphaModFix/>
          </a:blip>
          <a:stretch>
            <a:fillRect/>
          </a:stretch>
        </p:blipFill>
        <p:spPr>
          <a:xfrm>
            <a:off x="152400" y="705423"/>
            <a:ext cx="8839202" cy="1489156"/>
          </a:xfrm>
          <a:prstGeom prst="rect">
            <a:avLst/>
          </a:prstGeom>
          <a:noFill/>
          <a:ln w="19050" cap="flat" cmpd="sng">
            <a:solidFill>
              <a:schemeClr val="dk2"/>
            </a:solidFill>
            <a:prstDash val="solid"/>
            <a:round/>
            <a:headEnd type="none" w="sm" len="sm"/>
            <a:tailEnd type="none" w="sm" len="sm"/>
          </a:ln>
        </p:spPr>
      </p:pic>
      <p:sp>
        <p:nvSpPr>
          <p:cNvPr id="221" name="Google Shape;221;p30"/>
          <p:cNvSpPr txBox="1">
            <a:spLocks noGrp="1"/>
          </p:cNvSpPr>
          <p:nvPr>
            <p:ph type="title" idx="4294967295"/>
          </p:nvPr>
        </p:nvSpPr>
        <p:spPr>
          <a:xfrm>
            <a:off x="215550" y="38400"/>
            <a:ext cx="84684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00" b="1" i="0" u="none" strike="noStrike" kern="0" cap="none" spc="0" normalizeH="0" baseline="0" noProof="0" dirty="0">
                <a:ln>
                  <a:noFill/>
                </a:ln>
                <a:solidFill>
                  <a:schemeClr val="lt1"/>
                </a:solidFill>
                <a:effectLst/>
                <a:uLnTx/>
                <a:uFillTx/>
                <a:latin typeface="Arial"/>
                <a:ea typeface="Arial"/>
                <a:cs typeface="Arial"/>
                <a:sym typeface="Arial"/>
              </a:rPr>
              <a:t>Element 1 Work-based learning (5S3)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1"/>
          <p:cNvSpPr txBox="1"/>
          <p:nvPr/>
        </p:nvSpPr>
        <p:spPr>
          <a:xfrm>
            <a:off x="85500" y="2609100"/>
            <a:ext cx="8973000" cy="1847100"/>
          </a:xfrm>
          <a:prstGeom prst="rect">
            <a:avLst/>
          </a:prstGeom>
          <a:noFill/>
          <a:ln>
            <a:noFill/>
          </a:ln>
        </p:spPr>
        <p:txBody>
          <a:bodyPr spcFirstLastPara="1" wrap="square" lIns="91425" tIns="91425" rIns="91425" bIns="91425" anchor="t" anchorCtr="0">
            <a:spAutoFit/>
          </a:bodyPr>
          <a:lstStyle/>
          <a:p>
            <a:pPr marL="457200" lvl="0" indent="-304800" algn="l" rtl="0">
              <a:lnSpc>
                <a:spcPct val="200000"/>
              </a:lnSpc>
              <a:spcBef>
                <a:spcPts val="0"/>
              </a:spcBef>
              <a:spcAft>
                <a:spcPts val="0"/>
              </a:spcAft>
              <a:buClr>
                <a:schemeClr val="dk1"/>
              </a:buClr>
              <a:buSzPts val="1200"/>
              <a:buChar char="•"/>
            </a:pPr>
            <a:r>
              <a:rPr lang="en" sz="1200" b="1">
                <a:solidFill>
                  <a:schemeClr val="dk1"/>
                </a:solidFill>
              </a:rPr>
              <a:t>CTE Programs/Programs of Study: Questions three, four, and five</a:t>
            </a:r>
            <a:endParaRPr sz="1200" b="1">
              <a:solidFill>
                <a:schemeClr val="dk1"/>
              </a:solidFill>
            </a:endParaRPr>
          </a:p>
          <a:p>
            <a:pPr marL="914400" lvl="1" indent="-304800" algn="l" rtl="0">
              <a:lnSpc>
                <a:spcPct val="200000"/>
              </a:lnSpc>
              <a:spcBef>
                <a:spcPts val="0"/>
              </a:spcBef>
              <a:spcAft>
                <a:spcPts val="0"/>
              </a:spcAft>
              <a:buClr>
                <a:schemeClr val="dk1"/>
              </a:buClr>
              <a:buSzPts val="1200"/>
              <a:buChar char="•"/>
            </a:pPr>
            <a:r>
              <a:rPr lang="en" sz="1200" b="1" u="sng">
                <a:solidFill>
                  <a:schemeClr val="hlink"/>
                </a:solidFill>
                <a:hlinkClick r:id="rId3"/>
              </a:rPr>
              <a:t>(DOWNLOAD FILE TO MS EXCEL ) District-level CTE Counts &amp; Programs &amp; Course Information</a:t>
            </a:r>
            <a:endParaRPr sz="1200" b="1">
              <a:solidFill>
                <a:schemeClr val="dk1"/>
              </a:solidFill>
            </a:endParaRPr>
          </a:p>
          <a:p>
            <a:pPr marL="914400" lvl="1" indent="-304800" algn="l" rtl="0">
              <a:lnSpc>
                <a:spcPct val="200000"/>
              </a:lnSpc>
              <a:spcBef>
                <a:spcPts val="0"/>
              </a:spcBef>
              <a:spcAft>
                <a:spcPts val="0"/>
              </a:spcAft>
              <a:buClr>
                <a:srgbClr val="0000FF"/>
              </a:buClr>
              <a:buSzPts val="1200"/>
              <a:buChar char="•"/>
            </a:pPr>
            <a:r>
              <a:rPr lang="en" sz="1200" b="1" u="sng">
                <a:solidFill>
                  <a:schemeClr val="hlink"/>
                </a:solidFill>
                <a:hlinkClick r:id="rId4"/>
              </a:rPr>
              <a:t>CTSOs</a:t>
            </a:r>
            <a:endParaRPr sz="1200" b="1">
              <a:solidFill>
                <a:srgbClr val="0000FF"/>
              </a:solidFill>
            </a:endParaRPr>
          </a:p>
          <a:p>
            <a:pPr marL="914400" lvl="1" indent="-304800" algn="l" rtl="0">
              <a:lnSpc>
                <a:spcPct val="200000"/>
              </a:lnSpc>
              <a:spcBef>
                <a:spcPts val="0"/>
              </a:spcBef>
              <a:spcAft>
                <a:spcPts val="0"/>
              </a:spcAft>
              <a:buClr>
                <a:srgbClr val="0000FF"/>
              </a:buClr>
              <a:buSzPts val="1200"/>
              <a:buChar char="•"/>
            </a:pPr>
            <a:r>
              <a:rPr lang="en" sz="1200" b="1" u="sng">
                <a:solidFill>
                  <a:schemeClr val="hlink"/>
                </a:solidFill>
                <a:hlinkClick r:id="rId5"/>
              </a:rPr>
              <a:t>Work-based Learning</a:t>
            </a:r>
            <a:endParaRPr sz="1200" b="1">
              <a:solidFill>
                <a:srgbClr val="0000FF"/>
              </a:solidFill>
            </a:endParaRPr>
          </a:p>
          <a:p>
            <a:pPr marL="914400" lvl="1" indent="-304800" algn="l" rtl="0">
              <a:lnSpc>
                <a:spcPct val="200000"/>
              </a:lnSpc>
              <a:spcBef>
                <a:spcPts val="0"/>
              </a:spcBef>
              <a:spcAft>
                <a:spcPts val="0"/>
              </a:spcAft>
              <a:buClr>
                <a:srgbClr val="0000FF"/>
              </a:buClr>
              <a:buSzPts val="1200"/>
              <a:buChar char="•"/>
            </a:pPr>
            <a:r>
              <a:rPr lang="en" sz="1200" b="1" u="sng">
                <a:solidFill>
                  <a:schemeClr val="hlink"/>
                </a:solidFill>
                <a:hlinkClick r:id="rId6"/>
              </a:rPr>
              <a:t>Industry Recognized Credentials</a:t>
            </a:r>
            <a:endParaRPr sz="1200">
              <a:solidFill>
                <a:srgbClr val="0000FF"/>
              </a:solidFill>
            </a:endParaRPr>
          </a:p>
        </p:txBody>
      </p:sp>
      <p:pic>
        <p:nvPicPr>
          <p:cNvPr id="232" name="Google Shape;232;p31" descr="this is a screenshot from element 2 of the clna secondary worksheet."/>
          <p:cNvPicPr preferRelativeResize="0"/>
          <p:nvPr/>
        </p:nvPicPr>
        <p:blipFill>
          <a:blip r:embed="rId7">
            <a:alphaModFix/>
          </a:blip>
          <a:stretch>
            <a:fillRect/>
          </a:stretch>
        </p:blipFill>
        <p:spPr>
          <a:xfrm>
            <a:off x="152400" y="794475"/>
            <a:ext cx="8839202" cy="1527160"/>
          </a:xfrm>
          <a:prstGeom prst="rect">
            <a:avLst/>
          </a:prstGeom>
          <a:noFill/>
          <a:ln>
            <a:noFill/>
          </a:ln>
        </p:spPr>
      </p:pic>
      <p:sp>
        <p:nvSpPr>
          <p:cNvPr id="230" name="Google Shape;230;p31"/>
          <p:cNvSpPr txBox="1">
            <a:spLocks noGrp="1"/>
          </p:cNvSpPr>
          <p:nvPr>
            <p:ph type="title" idx="4294967295"/>
          </p:nvPr>
        </p:nvSpPr>
        <p:spPr>
          <a:xfrm>
            <a:off x="215550" y="38400"/>
            <a:ext cx="84684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00" b="1" i="0" u="none" strike="noStrike" kern="0" cap="none" spc="0" normalizeH="0" baseline="0" noProof="0" dirty="0">
                <a:ln>
                  <a:noFill/>
                </a:ln>
                <a:solidFill>
                  <a:schemeClr val="lt1"/>
                </a:solidFill>
                <a:effectLst/>
                <a:uLnTx/>
                <a:uFillTx/>
                <a:latin typeface="Arial"/>
                <a:ea typeface="Arial"/>
                <a:cs typeface="Arial"/>
                <a:sym typeface="Arial"/>
              </a:rPr>
              <a:t>Element 2 Size, Scope, and Quality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0" name="Google Shape;240;p32"/>
          <p:cNvSpPr txBox="1"/>
          <p:nvPr/>
        </p:nvSpPr>
        <p:spPr>
          <a:xfrm>
            <a:off x="215550" y="2625650"/>
            <a:ext cx="84684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Grad rate: White and IEP</a:t>
            </a:r>
            <a:endParaRPr sz="1300">
              <a:solidFill>
                <a:schemeClr val="dk1"/>
              </a:solidFill>
            </a:endParaRPr>
          </a:p>
          <a:p>
            <a:pPr marL="0" lvl="0" indent="0" algn="l" rtl="0">
              <a:spcBef>
                <a:spcPts val="0"/>
              </a:spcBef>
              <a:spcAft>
                <a:spcPts val="0"/>
              </a:spcAft>
              <a:buNone/>
            </a:pPr>
            <a:r>
              <a:rPr lang="en" sz="1300">
                <a:solidFill>
                  <a:srgbClr val="0000FF"/>
                </a:solidFill>
              </a:rPr>
              <a:t>Postsecondary placement</a:t>
            </a:r>
            <a:r>
              <a:rPr lang="en" sz="1300">
                <a:solidFill>
                  <a:schemeClr val="dk1"/>
                </a:solidFill>
              </a:rPr>
              <a:t> (workforce and post high school training); </a:t>
            </a:r>
            <a:r>
              <a:rPr lang="en" sz="1300">
                <a:solidFill>
                  <a:srgbClr val="0000FF"/>
                </a:solidFill>
              </a:rPr>
              <a:t>Exceeds in all population groups</a:t>
            </a:r>
            <a:r>
              <a:rPr lang="en" sz="1300">
                <a:solidFill>
                  <a:schemeClr val="dk1"/>
                </a:solidFill>
              </a:rPr>
              <a:t>.</a:t>
            </a:r>
            <a:endParaRPr sz="1300">
              <a:solidFill>
                <a:schemeClr val="dk1"/>
              </a:solidFill>
            </a:endParaRPr>
          </a:p>
          <a:p>
            <a:pPr marL="0" lvl="0" indent="0" algn="l" rtl="0">
              <a:spcBef>
                <a:spcPts val="0"/>
              </a:spcBef>
              <a:spcAft>
                <a:spcPts val="0"/>
              </a:spcAft>
              <a:buNone/>
            </a:pPr>
            <a:r>
              <a:rPr lang="en" sz="1300">
                <a:solidFill>
                  <a:srgbClr val="FF0000"/>
                </a:solidFill>
              </a:rPr>
              <a:t>Work-based learning</a:t>
            </a:r>
            <a:r>
              <a:rPr lang="en" sz="1300">
                <a:solidFill>
                  <a:schemeClr val="dk1"/>
                </a:solidFill>
              </a:rPr>
              <a:t>: All special population groups demonstrate performance gaps and low WBL participation.</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Evidence Reviewed (Column D):Iowa School Performance Profiles.</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Spending Priorities  District will reach out to the Department </a:t>
            </a:r>
            <a:r>
              <a:rPr lang="en" sz="1300">
                <a:solidFill>
                  <a:srgbClr val="FF0000"/>
                </a:solidFill>
              </a:rPr>
              <a:t>WBL consultant for coding and academic strategies </a:t>
            </a:r>
            <a:r>
              <a:rPr lang="en" sz="1300">
                <a:solidFill>
                  <a:schemeClr val="dk1"/>
                </a:solidFill>
              </a:rPr>
              <a:t>to improve outcomes for students.</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Priorities: Expand Non-traditional opportunities for all males in healthcare and females in STEM.</a:t>
            </a:r>
            <a:endParaRPr sz="1300">
              <a:solidFill>
                <a:schemeClr val="dk1"/>
              </a:solidFill>
            </a:endParaRPr>
          </a:p>
        </p:txBody>
      </p:sp>
      <p:sp>
        <p:nvSpPr>
          <p:cNvPr id="239" name="Google Shape;239;p32"/>
          <p:cNvSpPr txBox="1"/>
          <p:nvPr/>
        </p:nvSpPr>
        <p:spPr>
          <a:xfrm>
            <a:off x="76200" y="2205575"/>
            <a:ext cx="8991600" cy="3849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1300">
                <a:solidFill>
                  <a:schemeClr val="dk1"/>
                </a:solidFill>
              </a:rPr>
              <a:t>Special Population prominent gaps and performance compared to the general CTE population. (CLNA Rows 10 &amp; 11)</a:t>
            </a:r>
            <a:endParaRPr sz="1300">
              <a:solidFill>
                <a:schemeClr val="dk1"/>
              </a:solidFill>
            </a:endParaRPr>
          </a:p>
        </p:txBody>
      </p:sp>
      <p:pic>
        <p:nvPicPr>
          <p:cNvPr id="238" name="Google Shape;238;p32" descr="this is a screenshot from element 1 of the CLNA worksheet."/>
          <p:cNvPicPr preferRelativeResize="0"/>
          <p:nvPr/>
        </p:nvPicPr>
        <p:blipFill>
          <a:blip r:embed="rId3">
            <a:alphaModFix/>
          </a:blip>
          <a:stretch>
            <a:fillRect/>
          </a:stretch>
        </p:blipFill>
        <p:spPr>
          <a:xfrm>
            <a:off x="152400" y="681275"/>
            <a:ext cx="8839202" cy="1489156"/>
          </a:xfrm>
          <a:prstGeom prst="rect">
            <a:avLst/>
          </a:prstGeom>
          <a:noFill/>
          <a:ln w="19050" cap="flat" cmpd="sng">
            <a:solidFill>
              <a:schemeClr val="dk2"/>
            </a:solidFill>
            <a:prstDash val="solid"/>
            <a:round/>
            <a:headEnd type="none" w="sm" len="sm"/>
            <a:tailEnd type="none" w="sm" len="sm"/>
          </a:ln>
        </p:spPr>
      </p:pic>
      <p:sp>
        <p:nvSpPr>
          <p:cNvPr id="237" name="Google Shape;237;p32"/>
          <p:cNvSpPr txBox="1">
            <a:spLocks noGrp="1"/>
          </p:cNvSpPr>
          <p:nvPr>
            <p:ph type="title" idx="4294967295"/>
          </p:nvPr>
        </p:nvSpPr>
        <p:spPr>
          <a:xfrm>
            <a:off x="76200" y="38400"/>
            <a:ext cx="90678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00" b="1" i="0" u="none" strike="noStrike" kern="0" cap="none" spc="0" normalizeH="0" baseline="0" noProof="0" dirty="0">
                <a:ln>
                  <a:noFill/>
                </a:ln>
                <a:solidFill>
                  <a:schemeClr val="lt1"/>
                </a:solidFill>
                <a:effectLst/>
                <a:uLnTx/>
                <a:uFillTx/>
                <a:latin typeface="Arial"/>
                <a:ea typeface="Arial"/>
                <a:cs typeface="Arial"/>
                <a:sym typeface="Arial"/>
              </a:rPr>
              <a:t>Element 1 School District Performance Eval rows 10 &amp; 11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51" name="Google Shape;251;p33"/>
          <p:cNvSpPr txBox="1"/>
          <p:nvPr/>
        </p:nvSpPr>
        <p:spPr>
          <a:xfrm>
            <a:off x="151500" y="4556500"/>
            <a:ext cx="7933200" cy="492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000">
                <a:solidFill>
                  <a:srgbClr val="0000FF"/>
                </a:solidFill>
              </a:rPr>
              <a:t>Sort by Enrolled (Ag General). Sort by highest percentage of concentrators (Construction Trades).</a:t>
            </a:r>
            <a:endParaRPr sz="1000">
              <a:solidFill>
                <a:srgbClr val="0000FF"/>
              </a:solidFill>
            </a:endParaRPr>
          </a:p>
          <a:p>
            <a:pPr marL="0" lvl="0" indent="0" algn="l" rtl="0">
              <a:lnSpc>
                <a:spcPct val="100000"/>
              </a:lnSpc>
              <a:spcBef>
                <a:spcPts val="0"/>
              </a:spcBef>
              <a:spcAft>
                <a:spcPts val="0"/>
              </a:spcAft>
              <a:buNone/>
            </a:pPr>
            <a:r>
              <a:rPr lang="en" sz="1000">
                <a:solidFill>
                  <a:srgbClr val="0000FF"/>
                </a:solidFill>
              </a:rPr>
              <a:t>Use concentrator data to assist with Element 2, questions one and two. May also be useful for Element three.</a:t>
            </a:r>
            <a:endParaRPr sz="1000">
              <a:solidFill>
                <a:srgbClr val="0000FF"/>
              </a:solidFill>
            </a:endParaRPr>
          </a:p>
        </p:txBody>
      </p:sp>
      <p:grpSp>
        <p:nvGrpSpPr>
          <p:cNvPr id="247" name="Google Shape;247;p33" descr="this is a screenshot is from element 1 of the CLNA worksheet."/>
          <p:cNvGrpSpPr/>
          <p:nvPr/>
        </p:nvGrpSpPr>
        <p:grpSpPr>
          <a:xfrm>
            <a:off x="107775" y="2398450"/>
            <a:ext cx="8928450" cy="2148275"/>
            <a:chOff x="200225" y="2302125"/>
            <a:chExt cx="8928450" cy="2148275"/>
          </a:xfrm>
        </p:grpSpPr>
        <p:pic>
          <p:nvPicPr>
            <p:cNvPr id="250" name="Google Shape;250;p33" descr="Screenshot is from element 1 of the CLNA worksheet."/>
            <p:cNvPicPr preferRelativeResize="0"/>
            <p:nvPr/>
          </p:nvPicPr>
          <p:blipFill>
            <a:blip r:embed="rId3">
              <a:alphaModFix/>
            </a:blip>
            <a:stretch>
              <a:fillRect/>
            </a:stretch>
          </p:blipFill>
          <p:spPr>
            <a:xfrm>
              <a:off x="4476000" y="3223605"/>
              <a:ext cx="4652675" cy="1217270"/>
            </a:xfrm>
            <a:prstGeom prst="rect">
              <a:avLst/>
            </a:prstGeom>
            <a:noFill/>
            <a:ln>
              <a:noFill/>
            </a:ln>
          </p:spPr>
        </p:pic>
        <p:pic>
          <p:nvPicPr>
            <p:cNvPr id="249" name="Google Shape;249;p33" descr="Screenshot is from element 1 of the CLNA worksheet."/>
            <p:cNvPicPr preferRelativeResize="0"/>
            <p:nvPr/>
          </p:nvPicPr>
          <p:blipFill>
            <a:blip r:embed="rId4">
              <a:alphaModFix/>
            </a:blip>
            <a:stretch>
              <a:fillRect/>
            </a:stretch>
          </p:blipFill>
          <p:spPr>
            <a:xfrm>
              <a:off x="200225" y="3224750"/>
              <a:ext cx="4275775" cy="1225650"/>
            </a:xfrm>
            <a:prstGeom prst="rect">
              <a:avLst/>
            </a:prstGeom>
            <a:noFill/>
            <a:ln>
              <a:noFill/>
            </a:ln>
          </p:spPr>
        </p:pic>
        <p:pic>
          <p:nvPicPr>
            <p:cNvPr id="248" name="Google Shape;248;p33" descr="this is a screenshot is from element 1 of the CLNA worksheet."/>
            <p:cNvPicPr preferRelativeResize="0"/>
            <p:nvPr/>
          </p:nvPicPr>
          <p:blipFill>
            <a:blip r:embed="rId5">
              <a:alphaModFix/>
            </a:blip>
            <a:stretch>
              <a:fillRect/>
            </a:stretch>
          </p:blipFill>
          <p:spPr>
            <a:xfrm>
              <a:off x="200225" y="2302125"/>
              <a:ext cx="8897802" cy="2148275"/>
            </a:xfrm>
            <a:prstGeom prst="rect">
              <a:avLst/>
            </a:prstGeom>
            <a:noFill/>
            <a:ln w="19050" cap="flat" cmpd="sng">
              <a:solidFill>
                <a:schemeClr val="dk2"/>
              </a:solidFill>
              <a:prstDash val="solid"/>
              <a:round/>
              <a:headEnd type="none" w="sm" len="sm"/>
              <a:tailEnd type="none" w="sm" len="sm"/>
            </a:ln>
          </p:spPr>
        </p:pic>
      </p:grpSp>
      <p:sp>
        <p:nvSpPr>
          <p:cNvPr id="246" name="Google Shape;246;p33"/>
          <p:cNvSpPr txBox="1"/>
          <p:nvPr/>
        </p:nvSpPr>
        <p:spPr>
          <a:xfrm>
            <a:off x="151500" y="629225"/>
            <a:ext cx="8898000" cy="16470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1000" b="1">
                <a:solidFill>
                  <a:srgbClr val="0000FF"/>
                </a:solidFill>
              </a:rPr>
              <a:t>Element 2: Evaluation of Size, Scope, and Quality</a:t>
            </a:r>
            <a:endParaRPr sz="1000" b="1">
              <a:solidFill>
                <a:srgbClr val="0000FF"/>
              </a:solidFill>
            </a:endParaRPr>
          </a:p>
          <a:p>
            <a:pPr marL="0" lvl="0" indent="0" algn="l" rtl="0">
              <a:lnSpc>
                <a:spcPct val="125000"/>
              </a:lnSpc>
              <a:spcBef>
                <a:spcPts val="0"/>
              </a:spcBef>
              <a:spcAft>
                <a:spcPts val="0"/>
              </a:spcAft>
              <a:buNone/>
            </a:pPr>
            <a:r>
              <a:rPr lang="en" sz="1000" b="1" u="sng">
                <a:solidFill>
                  <a:srgbClr val="0000FF"/>
                </a:solidFill>
                <a:hlinkClick r:id="rId6">
                  <a:extLst>
                    <a:ext uri="{A12FA001-AC4F-418D-AE19-62706E023703}">
                      <ahyp:hlinkClr xmlns:ahyp="http://schemas.microsoft.com/office/drawing/2018/hyperlinkcolor" val="tx"/>
                    </a:ext>
                  </a:extLst>
                </a:hlinkClick>
              </a:rPr>
              <a:t>(DOWNLOAD FILE TO MS EXCEL ) District-level CTE Counts &amp; Programs &amp; Course Information</a:t>
            </a:r>
            <a:endParaRPr sz="1000">
              <a:solidFill>
                <a:srgbClr val="0000FF"/>
              </a:solidFill>
            </a:endParaRPr>
          </a:p>
          <a:p>
            <a:pPr marL="0" lvl="0" indent="0" algn="l" rtl="0">
              <a:lnSpc>
                <a:spcPct val="125000"/>
              </a:lnSpc>
              <a:spcBef>
                <a:spcPts val="0"/>
              </a:spcBef>
              <a:spcAft>
                <a:spcPts val="0"/>
              </a:spcAft>
              <a:buNone/>
            </a:pPr>
            <a:endParaRPr sz="800">
              <a:solidFill>
                <a:srgbClr val="0000FF"/>
              </a:solidFill>
            </a:endParaRPr>
          </a:p>
          <a:p>
            <a:pPr marL="0" lvl="0" indent="0" algn="l" rtl="0">
              <a:lnSpc>
                <a:spcPct val="125000"/>
              </a:lnSpc>
              <a:spcBef>
                <a:spcPts val="0"/>
              </a:spcBef>
              <a:spcAft>
                <a:spcPts val="0"/>
              </a:spcAft>
              <a:buNone/>
            </a:pPr>
            <a:r>
              <a:rPr lang="en" sz="1000" b="1">
                <a:solidFill>
                  <a:srgbClr val="0000FF"/>
                </a:solidFill>
              </a:rPr>
              <a:t>Question 2.1:</a:t>
            </a:r>
            <a:r>
              <a:rPr lang="en" sz="1000">
                <a:solidFill>
                  <a:srgbClr val="0000FF"/>
                </a:solidFill>
              </a:rPr>
              <a:t> Review programs and courses by calculation the number of CTE Concentrators by CTE Program.</a:t>
            </a:r>
            <a:endParaRPr sz="1000">
              <a:solidFill>
                <a:srgbClr val="0000FF"/>
              </a:solidFill>
            </a:endParaRPr>
          </a:p>
          <a:p>
            <a:pPr marL="1371600" lvl="2" indent="-292100" algn="l" rtl="0">
              <a:lnSpc>
                <a:spcPct val="125000"/>
              </a:lnSpc>
              <a:spcBef>
                <a:spcPts val="0"/>
              </a:spcBef>
              <a:spcAft>
                <a:spcPts val="0"/>
              </a:spcAft>
              <a:buClr>
                <a:srgbClr val="0000FF"/>
              </a:buClr>
              <a:buSzPts val="1000"/>
              <a:buChar char="•"/>
            </a:pPr>
            <a:r>
              <a:rPr lang="en" sz="1000">
                <a:solidFill>
                  <a:srgbClr val="0000FF"/>
                </a:solidFill>
              </a:rPr>
              <a:t>Review the percentage of </a:t>
            </a:r>
            <a:r>
              <a:rPr lang="en" sz="1000" b="1">
                <a:solidFill>
                  <a:srgbClr val="0000FF"/>
                </a:solidFill>
              </a:rPr>
              <a:t>concentrators in each program</a:t>
            </a:r>
            <a:r>
              <a:rPr lang="en" sz="1000">
                <a:solidFill>
                  <a:srgbClr val="0000FF"/>
                </a:solidFill>
              </a:rPr>
              <a:t> Column I </a:t>
            </a:r>
            <a:r>
              <a:rPr lang="en" sz="1000" b="1">
                <a:solidFill>
                  <a:srgbClr val="0000FF"/>
                </a:solidFill>
              </a:rPr>
              <a:t>Concentrators Worksheet</a:t>
            </a:r>
            <a:r>
              <a:rPr lang="en" sz="1000">
                <a:solidFill>
                  <a:srgbClr val="0000FF"/>
                </a:solidFill>
              </a:rPr>
              <a:t> Divided by Column I in </a:t>
            </a:r>
            <a:r>
              <a:rPr lang="en" sz="1000" b="1">
                <a:solidFill>
                  <a:srgbClr val="0000FF"/>
                </a:solidFill>
              </a:rPr>
              <a:t>Participants Worksheet</a:t>
            </a:r>
            <a:r>
              <a:rPr lang="en" sz="1000">
                <a:solidFill>
                  <a:srgbClr val="0000FF"/>
                </a:solidFill>
              </a:rPr>
              <a:t>).</a:t>
            </a:r>
            <a:endParaRPr sz="1000">
              <a:solidFill>
                <a:srgbClr val="0000FF"/>
              </a:solidFill>
            </a:endParaRPr>
          </a:p>
          <a:p>
            <a:pPr marL="1371600" lvl="2" indent="-292100" algn="l" rtl="0">
              <a:lnSpc>
                <a:spcPct val="125000"/>
              </a:lnSpc>
              <a:spcBef>
                <a:spcPts val="0"/>
              </a:spcBef>
              <a:spcAft>
                <a:spcPts val="0"/>
              </a:spcAft>
              <a:buClr>
                <a:srgbClr val="0000FF"/>
              </a:buClr>
              <a:buSzPts val="1000"/>
              <a:buChar char="•"/>
            </a:pPr>
            <a:r>
              <a:rPr lang="en" sz="1000">
                <a:solidFill>
                  <a:srgbClr val="0000FF"/>
                </a:solidFill>
              </a:rPr>
              <a:t>Data sort by the highest number enrolled.</a:t>
            </a:r>
            <a:endParaRPr sz="1000">
              <a:solidFill>
                <a:srgbClr val="0000FF"/>
              </a:solidFill>
            </a:endParaRPr>
          </a:p>
          <a:p>
            <a:pPr marL="1371600" lvl="2" indent="-292100" algn="l" rtl="0">
              <a:lnSpc>
                <a:spcPct val="125000"/>
              </a:lnSpc>
              <a:spcBef>
                <a:spcPts val="0"/>
              </a:spcBef>
              <a:spcAft>
                <a:spcPts val="0"/>
              </a:spcAft>
              <a:buClr>
                <a:srgbClr val="0000FF"/>
              </a:buClr>
              <a:buSzPts val="1000"/>
              <a:buChar char="•"/>
            </a:pPr>
            <a:r>
              <a:rPr lang="en" sz="1000">
                <a:solidFill>
                  <a:srgbClr val="0000FF"/>
                </a:solidFill>
              </a:rPr>
              <a:t>Data Sort by the highest percentage retained (concentrator status).</a:t>
            </a:r>
            <a:endParaRPr sz="1000">
              <a:solidFill>
                <a:srgbClr val="0000FF"/>
              </a:solidFill>
            </a:endParaRPr>
          </a:p>
        </p:txBody>
      </p:sp>
      <p:sp>
        <p:nvSpPr>
          <p:cNvPr id="245" name="Google Shape;245;p33"/>
          <p:cNvSpPr txBox="1">
            <a:spLocks noGrp="1"/>
          </p:cNvSpPr>
          <p:nvPr>
            <p:ph type="title" idx="4294967295"/>
          </p:nvPr>
        </p:nvSpPr>
        <p:spPr>
          <a:xfrm>
            <a:off x="215550" y="38400"/>
            <a:ext cx="84684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00" b="1" i="0" u="none" strike="noStrike" kern="0" cap="none" spc="0" normalizeH="0" baseline="0" noProof="0" dirty="0">
                <a:ln>
                  <a:noFill/>
                </a:ln>
                <a:solidFill>
                  <a:schemeClr val="lt1"/>
                </a:solidFill>
                <a:effectLst/>
                <a:uLnTx/>
                <a:uFillTx/>
                <a:latin typeface="Arial"/>
                <a:ea typeface="Arial"/>
                <a:cs typeface="Arial"/>
                <a:sym typeface="Arial"/>
              </a:rPr>
              <a:t>Element 2: Size Scope and Quality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62" name="Google Shape;262;p34"/>
          <p:cNvSpPr txBox="1"/>
          <p:nvPr/>
        </p:nvSpPr>
        <p:spPr>
          <a:xfrm>
            <a:off x="243950" y="4391025"/>
            <a:ext cx="8841000" cy="5310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1000">
                <a:solidFill>
                  <a:srgbClr val="0000FF"/>
                </a:solidFill>
              </a:rPr>
              <a:t>Sort by Enrolled (Ag General). Sort by highest percentage of concentrators (Construction Trades)</a:t>
            </a:r>
            <a:endParaRPr sz="1000">
              <a:solidFill>
                <a:srgbClr val="0000FF"/>
              </a:solidFill>
            </a:endParaRPr>
          </a:p>
          <a:p>
            <a:pPr marL="0" lvl="0" indent="0" algn="l" rtl="0">
              <a:lnSpc>
                <a:spcPct val="125000"/>
              </a:lnSpc>
              <a:spcBef>
                <a:spcPts val="0"/>
              </a:spcBef>
              <a:spcAft>
                <a:spcPts val="0"/>
              </a:spcAft>
              <a:buNone/>
            </a:pPr>
            <a:r>
              <a:rPr lang="en" sz="1000">
                <a:solidFill>
                  <a:srgbClr val="0000FF"/>
                </a:solidFill>
              </a:rPr>
              <a:t>Use concentrator data to assist with Element 2, questions one and two. May also be useful for Element three.</a:t>
            </a:r>
            <a:endParaRPr sz="1000">
              <a:solidFill>
                <a:srgbClr val="0000FF"/>
              </a:solidFill>
            </a:endParaRPr>
          </a:p>
        </p:txBody>
      </p:sp>
      <p:grpSp>
        <p:nvGrpSpPr>
          <p:cNvPr id="258" name="Google Shape;258;p34">
            <a:extLst>
              <a:ext uri="{C183D7F6-B498-43B3-948B-1728B52AA6E4}">
                <adec:decorative xmlns:adec="http://schemas.microsoft.com/office/drawing/2017/decorative" val="1"/>
              </a:ext>
            </a:extLst>
          </p:cNvPr>
          <p:cNvGrpSpPr/>
          <p:nvPr/>
        </p:nvGrpSpPr>
        <p:grpSpPr>
          <a:xfrm>
            <a:off x="107775" y="2233350"/>
            <a:ext cx="8928450" cy="2157675"/>
            <a:chOff x="215550" y="2169050"/>
            <a:chExt cx="8928450" cy="2157675"/>
          </a:xfrm>
        </p:grpSpPr>
        <p:pic>
          <p:nvPicPr>
            <p:cNvPr id="261" name="Google Shape;261;p34" descr="Screenshot is from element 1 of the CLNA worksheet."/>
            <p:cNvPicPr preferRelativeResize="0"/>
            <p:nvPr/>
          </p:nvPicPr>
          <p:blipFill>
            <a:blip r:embed="rId3">
              <a:alphaModFix/>
            </a:blip>
            <a:stretch>
              <a:fillRect/>
            </a:stretch>
          </p:blipFill>
          <p:spPr>
            <a:xfrm>
              <a:off x="4491325" y="3031325"/>
              <a:ext cx="4652675" cy="1285875"/>
            </a:xfrm>
            <a:prstGeom prst="rect">
              <a:avLst/>
            </a:prstGeom>
            <a:noFill/>
            <a:ln>
              <a:noFill/>
            </a:ln>
          </p:spPr>
        </p:pic>
        <p:pic>
          <p:nvPicPr>
            <p:cNvPr id="260" name="Google Shape;260;p34" descr="Screenshot is from element 1 of the CLNA worksheet."/>
            <p:cNvPicPr preferRelativeResize="0"/>
            <p:nvPr/>
          </p:nvPicPr>
          <p:blipFill>
            <a:blip r:embed="rId4">
              <a:alphaModFix/>
            </a:blip>
            <a:stretch>
              <a:fillRect/>
            </a:stretch>
          </p:blipFill>
          <p:spPr>
            <a:xfrm>
              <a:off x="215550" y="3021800"/>
              <a:ext cx="4275775" cy="1304925"/>
            </a:xfrm>
            <a:prstGeom prst="rect">
              <a:avLst/>
            </a:prstGeom>
            <a:noFill/>
            <a:ln>
              <a:noFill/>
            </a:ln>
          </p:spPr>
        </p:pic>
        <p:pic>
          <p:nvPicPr>
            <p:cNvPr id="259" name="Google Shape;259;p34" descr="Screenshot is from element 1 of the CLNA worksheet."/>
            <p:cNvPicPr preferRelativeResize="0"/>
            <p:nvPr/>
          </p:nvPicPr>
          <p:blipFill>
            <a:blip r:embed="rId5">
              <a:alphaModFix/>
            </a:blip>
            <a:stretch>
              <a:fillRect/>
            </a:stretch>
          </p:blipFill>
          <p:spPr>
            <a:xfrm>
              <a:off x="215550" y="2169050"/>
              <a:ext cx="8897802" cy="1968800"/>
            </a:xfrm>
            <a:prstGeom prst="rect">
              <a:avLst/>
            </a:prstGeom>
            <a:noFill/>
            <a:ln w="19050" cap="flat" cmpd="sng">
              <a:solidFill>
                <a:schemeClr val="dk2"/>
              </a:solidFill>
              <a:prstDash val="solid"/>
              <a:round/>
              <a:headEnd type="none" w="sm" len="sm"/>
              <a:tailEnd type="none" w="sm" len="sm"/>
            </a:ln>
          </p:spPr>
        </p:pic>
      </p:grpSp>
      <p:sp>
        <p:nvSpPr>
          <p:cNvPr id="257" name="Google Shape;257;p34"/>
          <p:cNvSpPr txBox="1"/>
          <p:nvPr/>
        </p:nvSpPr>
        <p:spPr>
          <a:xfrm>
            <a:off x="0" y="689075"/>
            <a:ext cx="9144000" cy="17316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1000" b="1">
                <a:solidFill>
                  <a:srgbClr val="0000FF"/>
                </a:solidFill>
              </a:rPr>
              <a:t>Element 2: Labor Market Information </a:t>
            </a:r>
            <a:endParaRPr sz="1000" b="1">
              <a:solidFill>
                <a:srgbClr val="0000FF"/>
              </a:solidFill>
            </a:endParaRPr>
          </a:p>
          <a:p>
            <a:pPr marL="0" lvl="0" indent="0" algn="l" rtl="0">
              <a:lnSpc>
                <a:spcPct val="125000"/>
              </a:lnSpc>
              <a:spcBef>
                <a:spcPts val="0"/>
              </a:spcBef>
              <a:spcAft>
                <a:spcPts val="0"/>
              </a:spcAft>
              <a:buNone/>
            </a:pPr>
            <a:r>
              <a:rPr lang="en" sz="1000" b="1" u="sng">
                <a:solidFill>
                  <a:srgbClr val="0000FF"/>
                </a:solidFill>
                <a:hlinkClick r:id="rId6">
                  <a:extLst>
                    <a:ext uri="{A12FA001-AC4F-418D-AE19-62706E023703}">
                      <ahyp:hlinkClr xmlns:ahyp="http://schemas.microsoft.com/office/drawing/2018/hyperlinkcolor" val="tx"/>
                    </a:ext>
                  </a:extLst>
                </a:hlinkClick>
              </a:rPr>
              <a:t>(DOWNLOAD FILE TO MS EXCEL ) District-level CTE Counts &amp; Programs &amp; Course Information</a:t>
            </a:r>
            <a:endParaRPr sz="1000">
              <a:solidFill>
                <a:srgbClr val="0000FF"/>
              </a:solidFill>
            </a:endParaRPr>
          </a:p>
          <a:p>
            <a:pPr marL="457200" lvl="0" indent="-292100" algn="l" rtl="0">
              <a:lnSpc>
                <a:spcPct val="125000"/>
              </a:lnSpc>
              <a:spcBef>
                <a:spcPts val="0"/>
              </a:spcBef>
              <a:spcAft>
                <a:spcPts val="0"/>
              </a:spcAft>
              <a:buClr>
                <a:srgbClr val="0000FF"/>
              </a:buClr>
              <a:buSzPts val="1000"/>
              <a:buChar char="●"/>
            </a:pPr>
            <a:r>
              <a:rPr lang="en" sz="1000" b="1">
                <a:solidFill>
                  <a:srgbClr val="0000FF"/>
                </a:solidFill>
              </a:rPr>
              <a:t>Question 2.2: </a:t>
            </a:r>
            <a:r>
              <a:rPr lang="en" sz="1000">
                <a:solidFill>
                  <a:srgbClr val="0000FF"/>
                </a:solidFill>
              </a:rPr>
              <a:t>Have instructors review their CTE programs and local course titles.</a:t>
            </a:r>
            <a:endParaRPr sz="1000">
              <a:solidFill>
                <a:srgbClr val="0000FF"/>
              </a:solidFill>
            </a:endParaRPr>
          </a:p>
          <a:p>
            <a:pPr marL="914400" lvl="1" indent="-292100" algn="l" rtl="0">
              <a:lnSpc>
                <a:spcPct val="125000"/>
              </a:lnSpc>
              <a:spcBef>
                <a:spcPts val="0"/>
              </a:spcBef>
              <a:spcAft>
                <a:spcPts val="0"/>
              </a:spcAft>
              <a:buClr>
                <a:srgbClr val="0000FF"/>
              </a:buClr>
              <a:buSzPts val="1000"/>
              <a:buChar char="○"/>
            </a:pPr>
            <a:r>
              <a:rPr lang="en" sz="1000">
                <a:solidFill>
                  <a:srgbClr val="0000FF"/>
                </a:solidFill>
              </a:rPr>
              <a:t>Instructors: </a:t>
            </a:r>
            <a:r>
              <a:rPr lang="en" sz="1000" b="1">
                <a:solidFill>
                  <a:srgbClr val="0000FF"/>
                </a:solidFill>
              </a:rPr>
              <a:t>Make your case</a:t>
            </a:r>
            <a:r>
              <a:rPr lang="en" sz="1000">
                <a:solidFill>
                  <a:srgbClr val="0000FF"/>
                </a:solidFill>
              </a:rPr>
              <a:t>  for why your funding requests meet regional labor market needs, stakeholder input, business and industry needs, and student and parent input.</a:t>
            </a:r>
            <a:endParaRPr sz="1000">
              <a:solidFill>
                <a:srgbClr val="0000FF"/>
              </a:solidFill>
            </a:endParaRPr>
          </a:p>
          <a:p>
            <a:pPr marL="914400" lvl="1" indent="-292100" algn="l" rtl="0">
              <a:lnSpc>
                <a:spcPct val="140000"/>
              </a:lnSpc>
              <a:spcBef>
                <a:spcPts val="0"/>
              </a:spcBef>
              <a:spcAft>
                <a:spcPts val="0"/>
              </a:spcAft>
              <a:buClr>
                <a:srgbClr val="0000FF"/>
              </a:buClr>
              <a:buSzPts val="1000"/>
              <a:buAutoNum type="alphaLcPeriod"/>
            </a:pPr>
            <a:r>
              <a:rPr lang="en" sz="1000" u="sng">
                <a:solidFill>
                  <a:srgbClr val="0000FF"/>
                </a:solidFill>
                <a:hlinkClick r:id="rId7">
                  <a:extLst>
                    <a:ext uri="{A12FA001-AC4F-418D-AE19-62706E023703}">
                      <ahyp:hlinkClr xmlns:ahyp="http://schemas.microsoft.com/office/drawing/2018/hyperlinkcolor" val="tx"/>
                    </a:ext>
                  </a:extLst>
                </a:hlinkClick>
              </a:rPr>
              <a:t>Iowa’s Career Explorer</a:t>
            </a:r>
            <a:endParaRPr sz="1000">
              <a:solidFill>
                <a:srgbClr val="0000FF"/>
              </a:solidFill>
            </a:endParaRPr>
          </a:p>
          <a:p>
            <a:pPr marL="914400" lvl="1" indent="-292100" algn="l" rtl="0">
              <a:lnSpc>
                <a:spcPct val="140000"/>
              </a:lnSpc>
              <a:spcBef>
                <a:spcPts val="0"/>
              </a:spcBef>
              <a:spcAft>
                <a:spcPts val="0"/>
              </a:spcAft>
              <a:buClr>
                <a:schemeClr val="dk1"/>
              </a:buClr>
              <a:buSzPts val="1000"/>
              <a:buAutoNum type="alphaLcPeriod"/>
            </a:pPr>
            <a:r>
              <a:rPr lang="en" sz="1000" u="sng">
                <a:solidFill>
                  <a:srgbClr val="0000FF"/>
                </a:solidFill>
                <a:hlinkClick r:id="rId8">
                  <a:extLst>
                    <a:ext uri="{A12FA001-AC4F-418D-AE19-62706E023703}">
                      <ahyp:hlinkClr xmlns:ahyp="http://schemas.microsoft.com/office/drawing/2018/hyperlinkcolor" val="tx"/>
                    </a:ext>
                  </a:extLst>
                </a:hlinkClick>
              </a:rPr>
              <a:t>Occupational Projections</a:t>
            </a:r>
            <a:r>
              <a:rPr lang="en" sz="1000">
                <a:solidFill>
                  <a:schemeClr val="dk1"/>
                </a:solidFill>
              </a:rPr>
              <a:t> (by Region)</a:t>
            </a:r>
            <a:endParaRPr sz="1000">
              <a:solidFill>
                <a:schemeClr val="dk1"/>
              </a:solidFill>
            </a:endParaRPr>
          </a:p>
          <a:p>
            <a:pPr marL="914400" lvl="0" indent="0" algn="l" rtl="0">
              <a:lnSpc>
                <a:spcPct val="125000"/>
              </a:lnSpc>
              <a:spcBef>
                <a:spcPts val="0"/>
              </a:spcBef>
              <a:spcAft>
                <a:spcPts val="0"/>
              </a:spcAft>
              <a:buNone/>
            </a:pPr>
            <a:endParaRPr sz="1000">
              <a:solidFill>
                <a:srgbClr val="0000FF"/>
              </a:solidFill>
            </a:endParaRPr>
          </a:p>
        </p:txBody>
      </p:sp>
      <p:sp>
        <p:nvSpPr>
          <p:cNvPr id="256" name="Google Shape;256;p34"/>
          <p:cNvSpPr txBox="1">
            <a:spLocks noGrp="1"/>
          </p:cNvSpPr>
          <p:nvPr>
            <p:ph type="title" idx="4294967295"/>
          </p:nvPr>
        </p:nvSpPr>
        <p:spPr>
          <a:xfrm>
            <a:off x="215550" y="38400"/>
            <a:ext cx="84684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00" b="1" i="0" u="none" strike="noStrike" kern="0" cap="none" spc="0" normalizeH="0" baseline="0" noProof="0" dirty="0">
                <a:ln>
                  <a:noFill/>
                </a:ln>
                <a:solidFill>
                  <a:schemeClr val="lt1"/>
                </a:solidFill>
                <a:effectLst/>
                <a:uLnTx/>
                <a:uFillTx/>
                <a:latin typeface="Arial"/>
                <a:ea typeface="Arial"/>
                <a:cs typeface="Arial"/>
                <a:sym typeface="Arial"/>
              </a:rPr>
              <a:t>Element 3: Labor Market Information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35"/>
          <p:cNvSpPr txBox="1">
            <a:spLocks noGrp="1"/>
          </p:cNvSpPr>
          <p:nvPr>
            <p:ph type="title" idx="4294967295"/>
          </p:nvPr>
        </p:nvSpPr>
        <p:spPr>
          <a:xfrm>
            <a:off x="85500" y="3613325"/>
            <a:ext cx="8973000" cy="1185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r>
              <a:rPr kumimoji="0" lang="en-US" sz="1300" b="1" i="0" u="none" strike="noStrike" kern="0" cap="none" spc="0" normalizeH="0" baseline="0" noProof="0" dirty="0">
                <a:ln>
                  <a:noFill/>
                </a:ln>
                <a:solidFill>
                  <a:schemeClr val="dk1"/>
                </a:solidFill>
                <a:effectLst/>
                <a:uLnTx/>
                <a:uFillTx/>
                <a:latin typeface="Arial"/>
                <a:ea typeface="Arial"/>
                <a:cs typeface="Arial"/>
                <a:sym typeface="Arial"/>
              </a:rPr>
              <a:t>CTE Programs/Programs of Study: Middle School Optional</a:t>
            </a:r>
          </a:p>
          <a:p>
            <a:pPr marL="457200" marR="0" lvl="0" indent="-311150" algn="l" defTabSz="914400" rtl="0" eaLnBrk="1" fontAlgn="auto" latinLnBrk="0" hangingPunct="1">
              <a:lnSpc>
                <a:spcPct val="200000"/>
              </a:lnSpc>
              <a:spcBef>
                <a:spcPts val="0"/>
              </a:spcBef>
              <a:spcAft>
                <a:spcPts val="0"/>
              </a:spcAft>
              <a:buClr>
                <a:schemeClr val="dk1"/>
              </a:buClr>
              <a:buSzPts val="1300"/>
              <a:buFont typeface="Arial"/>
              <a:buChar char="•"/>
              <a:tabLst/>
              <a:defRPr/>
            </a:pPr>
            <a:r>
              <a:rPr kumimoji="0" lang="en-US" sz="1300" b="1" i="0" u="none" strike="noStrike" kern="0" cap="none" spc="0" normalizeH="0" baseline="0" noProof="0" dirty="0">
                <a:ln>
                  <a:noFill/>
                </a:ln>
                <a:solidFill>
                  <a:schemeClr val="dk1"/>
                </a:solidFill>
                <a:effectLst/>
                <a:uLnTx/>
                <a:uFillTx/>
                <a:latin typeface="Arial"/>
                <a:ea typeface="Arial"/>
                <a:cs typeface="Arial"/>
                <a:sym typeface="Arial"/>
              </a:rPr>
              <a:t>Prior approval and CTE Licensed instructors are required.</a:t>
            </a:r>
          </a:p>
          <a:p>
            <a:pPr marL="457200" marR="0" lvl="0" indent="-311150" algn="l" defTabSz="914400" rtl="0" eaLnBrk="1" fontAlgn="auto" latinLnBrk="0" hangingPunct="1">
              <a:lnSpc>
                <a:spcPct val="200000"/>
              </a:lnSpc>
              <a:spcBef>
                <a:spcPts val="0"/>
              </a:spcBef>
              <a:spcAft>
                <a:spcPts val="0"/>
              </a:spcAft>
              <a:buClr>
                <a:schemeClr val="dk1"/>
              </a:buClr>
              <a:buSzPts val="1300"/>
              <a:buFont typeface="Arial"/>
              <a:buChar char="•"/>
              <a:tabLst/>
              <a:defRPr/>
            </a:pPr>
            <a:r>
              <a:rPr kumimoji="0" lang="en-US" sz="1300" b="1" i="0" u="sng" strike="noStrike" kern="0" cap="none" spc="0" normalizeH="0" baseline="0" noProof="0" dirty="0">
                <a:ln>
                  <a:noFill/>
                </a:ln>
                <a:solidFill>
                  <a:schemeClr val="hlink"/>
                </a:solidFill>
                <a:effectLst/>
                <a:uLnTx/>
                <a:uFillTx/>
                <a:latin typeface="Arial"/>
                <a:ea typeface="Arial"/>
                <a:cs typeface="Arial"/>
                <a:sym typeface="Arial"/>
                <a:hlinkClick r:id="rId3"/>
              </a:rPr>
              <a:t>(DOWNLOAD FILE TO MS EXCEL ) District-level CTE Counts &amp; Programs &amp; Course Information</a:t>
            </a:r>
            <a:endParaRPr kumimoji="0" lang="en-US" sz="1300" b="0" i="0" u="none" strike="noStrike" kern="0" cap="none" spc="0" normalizeH="0" baseline="0" noProof="0" dirty="0">
              <a:ln>
                <a:noFill/>
              </a:ln>
              <a:solidFill>
                <a:schemeClr val="dk1"/>
              </a:solidFill>
              <a:effectLst/>
              <a:uLnTx/>
              <a:uFillTx/>
              <a:latin typeface="Arial"/>
              <a:ea typeface="Arial"/>
              <a:cs typeface="Arial"/>
              <a:sym typeface="Arial"/>
            </a:endParaRPr>
          </a:p>
        </p:txBody>
      </p:sp>
      <p:pic>
        <p:nvPicPr>
          <p:cNvPr id="269" name="Google Shape;269;p35" descr="this is a screenshot example of, when applicable, middle grade CTE prompts from the secondary CLNA worksheet."/>
          <p:cNvPicPr preferRelativeResize="0"/>
          <p:nvPr/>
        </p:nvPicPr>
        <p:blipFill>
          <a:blip r:embed="rId4">
            <a:alphaModFix/>
          </a:blip>
          <a:stretch>
            <a:fillRect/>
          </a:stretch>
        </p:blipFill>
        <p:spPr>
          <a:xfrm>
            <a:off x="152400" y="963624"/>
            <a:ext cx="8839201" cy="2214375"/>
          </a:xfrm>
          <a:prstGeom prst="rect">
            <a:avLst/>
          </a:prstGeom>
          <a:noFill/>
          <a:ln>
            <a:noFill/>
          </a:ln>
        </p:spPr>
      </p:pic>
      <p:sp>
        <p:nvSpPr>
          <p:cNvPr id="267" name="Google Shape;267;p35"/>
          <p:cNvSpPr txBox="1"/>
          <p:nvPr/>
        </p:nvSpPr>
        <p:spPr>
          <a:xfrm>
            <a:off x="215550" y="38400"/>
            <a:ext cx="84684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500" b="1">
                <a:solidFill>
                  <a:schemeClr val="lt1"/>
                </a:solidFill>
              </a:rPr>
              <a:t>Element 2 Size, Scope, and Quality</a:t>
            </a:r>
            <a:endParaRPr sz="2500" b="1">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Element 3: Labor Market </a:t>
            </a:r>
            <a:endParaRPr/>
          </a:p>
        </p:txBody>
      </p:sp>
      <p:sp>
        <p:nvSpPr>
          <p:cNvPr id="275" name="Google Shape;275;p36"/>
          <p:cNvSpPr txBox="1">
            <a:spLocks noGrp="1"/>
          </p:cNvSpPr>
          <p:nvPr>
            <p:ph type="body" idx="1"/>
          </p:nvPr>
        </p:nvSpPr>
        <p:spPr>
          <a:xfrm>
            <a:off x="313650" y="667400"/>
            <a:ext cx="8516700" cy="4291200"/>
          </a:xfrm>
          <a:prstGeom prst="rect">
            <a:avLst/>
          </a:prstGeom>
        </p:spPr>
        <p:txBody>
          <a:bodyPr spcFirstLastPara="1" wrap="square" lIns="68575" tIns="34275" rIns="68575" bIns="34275" anchor="t" anchorCtr="0">
            <a:noAutofit/>
          </a:bodyPr>
          <a:lstStyle/>
          <a:p>
            <a:pPr marL="0" lvl="0" indent="0" algn="l" rtl="0">
              <a:lnSpc>
                <a:spcPct val="125000"/>
              </a:lnSpc>
              <a:spcBef>
                <a:spcPts val="0"/>
              </a:spcBef>
              <a:spcAft>
                <a:spcPts val="0"/>
              </a:spcAft>
              <a:buSzPts val="770"/>
              <a:buNone/>
            </a:pPr>
            <a:r>
              <a:rPr lang="en" sz="1400" b="1"/>
              <a:t>Using Labor Market Information to Guide CTE Program Size, Scope and Quality</a:t>
            </a:r>
            <a:endParaRPr sz="1400" b="1"/>
          </a:p>
          <a:p>
            <a:pPr marL="457200" lvl="0" indent="-317500" algn="l" rtl="0">
              <a:lnSpc>
                <a:spcPct val="125000"/>
              </a:lnSpc>
              <a:spcBef>
                <a:spcPts val="0"/>
              </a:spcBef>
              <a:spcAft>
                <a:spcPts val="0"/>
              </a:spcAft>
              <a:buSzPts val="1400"/>
              <a:buChar char="●"/>
            </a:pPr>
            <a:r>
              <a:rPr lang="en" sz="1400"/>
              <a:t>Iowa and U.S. Labor Market Outlook (2027-2028 and Five year trends)</a:t>
            </a:r>
            <a:endParaRPr sz="1400"/>
          </a:p>
          <a:p>
            <a:pPr marL="457200" lvl="0" indent="-317500" algn="l" rtl="0">
              <a:lnSpc>
                <a:spcPct val="125000"/>
              </a:lnSpc>
              <a:spcBef>
                <a:spcPts val="0"/>
              </a:spcBef>
              <a:spcAft>
                <a:spcPts val="0"/>
              </a:spcAft>
              <a:buSzPts val="1400"/>
              <a:buChar char="●"/>
            </a:pPr>
            <a:r>
              <a:rPr lang="en" sz="1400"/>
              <a:t>Artificial Intelligence (AI)  Influence on Labor Market Information</a:t>
            </a:r>
            <a:endParaRPr sz="1400"/>
          </a:p>
          <a:p>
            <a:pPr marL="457200" lvl="0" indent="-317500" algn="l" rtl="0">
              <a:lnSpc>
                <a:spcPct val="125000"/>
              </a:lnSpc>
              <a:spcBef>
                <a:spcPts val="0"/>
              </a:spcBef>
              <a:spcAft>
                <a:spcPts val="0"/>
              </a:spcAft>
              <a:buSzPts val="1400"/>
              <a:buChar char="●"/>
            </a:pPr>
            <a:r>
              <a:rPr lang="en" sz="1400"/>
              <a:t>Top 15 High-Wage, High-Demand Careers (Certificate, Diploma, 2-Year Degree)</a:t>
            </a:r>
            <a:endParaRPr sz="1400"/>
          </a:p>
          <a:p>
            <a:pPr marL="457200" lvl="0" indent="-317500" algn="l" rtl="0">
              <a:lnSpc>
                <a:spcPct val="125000"/>
              </a:lnSpc>
              <a:spcBef>
                <a:spcPts val="0"/>
              </a:spcBef>
              <a:spcAft>
                <a:spcPts val="0"/>
              </a:spcAft>
              <a:buSzPts val="1400"/>
              <a:buChar char="●"/>
            </a:pPr>
            <a:r>
              <a:rPr lang="en" sz="1400"/>
              <a:t> Labor Market Outlook for  the most common 180 Local Secondary &amp; Postsecondary Course Titles</a:t>
            </a:r>
            <a:endParaRPr sz="1400"/>
          </a:p>
          <a:p>
            <a:pPr marL="914400" lvl="1" indent="-317500" algn="l" rtl="0">
              <a:lnSpc>
                <a:spcPct val="125000"/>
              </a:lnSpc>
              <a:spcBef>
                <a:spcPts val="0"/>
              </a:spcBef>
              <a:spcAft>
                <a:spcPts val="0"/>
              </a:spcAft>
              <a:buSzPts val="1400"/>
              <a:buAutoNum type="alphaLcPeriod"/>
            </a:pPr>
            <a:r>
              <a:rPr lang="en" u="sng">
                <a:solidFill>
                  <a:srgbClr val="0000FF"/>
                </a:solidFill>
                <a:hlinkClick r:id="rId3">
                  <a:extLst>
                    <a:ext uri="{A12FA001-AC4F-418D-AE19-62706E023703}">
                      <ahyp:hlinkClr xmlns:ahyp="http://schemas.microsoft.com/office/drawing/2018/hyperlinkcolor" val="tx"/>
                    </a:ext>
                  </a:extLst>
                </a:hlinkClick>
              </a:rPr>
              <a:t>Iowa’s Career Explorer</a:t>
            </a:r>
            <a:endParaRPr>
              <a:solidFill>
                <a:srgbClr val="0000FF"/>
              </a:solidFill>
            </a:endParaRPr>
          </a:p>
          <a:p>
            <a:pPr marL="914400" lvl="1" indent="-317500" algn="l" rtl="0">
              <a:lnSpc>
                <a:spcPct val="125000"/>
              </a:lnSpc>
              <a:spcBef>
                <a:spcPts val="0"/>
              </a:spcBef>
              <a:spcAft>
                <a:spcPts val="0"/>
              </a:spcAft>
              <a:buSzPts val="1400"/>
              <a:buAutoNum type="alphaLcPeriod"/>
            </a:pPr>
            <a:r>
              <a:rPr lang="en" u="sng">
                <a:solidFill>
                  <a:srgbClr val="0000FF"/>
                </a:solidFill>
                <a:hlinkClick r:id="rId4">
                  <a:extLst>
                    <a:ext uri="{A12FA001-AC4F-418D-AE19-62706E023703}">
                      <ahyp:hlinkClr xmlns:ahyp="http://schemas.microsoft.com/office/drawing/2018/hyperlinkcolor" val="tx"/>
                    </a:ext>
                  </a:extLst>
                </a:hlinkClick>
              </a:rPr>
              <a:t>Occupational Projections</a:t>
            </a:r>
            <a:r>
              <a:rPr lang="en"/>
              <a:t> (by Region)</a:t>
            </a:r>
            <a:endParaRPr/>
          </a:p>
          <a:p>
            <a:pPr marL="0" lvl="0" indent="0" algn="l" rtl="0">
              <a:lnSpc>
                <a:spcPct val="125000"/>
              </a:lnSpc>
              <a:spcBef>
                <a:spcPts val="0"/>
              </a:spcBef>
              <a:spcAft>
                <a:spcPts val="0"/>
              </a:spcAft>
              <a:buClr>
                <a:schemeClr val="dk1"/>
              </a:buClr>
              <a:buSzPts val="770"/>
              <a:buFont typeface="Arial"/>
              <a:buNone/>
            </a:pPr>
            <a:endParaRPr sz="1400" b="1"/>
          </a:p>
          <a:p>
            <a:pPr marL="0" lvl="0" indent="0" algn="l" rtl="0">
              <a:lnSpc>
                <a:spcPct val="125000"/>
              </a:lnSpc>
              <a:spcBef>
                <a:spcPts val="0"/>
              </a:spcBef>
              <a:spcAft>
                <a:spcPts val="0"/>
              </a:spcAft>
              <a:buClr>
                <a:schemeClr val="dk1"/>
              </a:buClr>
              <a:buSzPts val="770"/>
              <a:buFont typeface="Arial"/>
              <a:buNone/>
            </a:pPr>
            <a:r>
              <a:rPr lang="en" sz="1400" b="1"/>
              <a:t>More details coming soon - Cale</a:t>
            </a:r>
            <a:endParaRPr sz="1400" b="1"/>
          </a:p>
          <a:p>
            <a:pPr marL="457200" lvl="0" indent="-317500" algn="l" rtl="0">
              <a:lnSpc>
                <a:spcPct val="125000"/>
              </a:lnSpc>
              <a:spcBef>
                <a:spcPts val="0"/>
              </a:spcBef>
              <a:spcAft>
                <a:spcPts val="0"/>
              </a:spcAft>
              <a:buSzPts val="1400"/>
              <a:buChar char="●"/>
            </a:pPr>
            <a:r>
              <a:rPr lang="en" sz="1400"/>
              <a:t>Dates and registration will be shared on the </a:t>
            </a:r>
            <a:r>
              <a:rPr lang="en" sz="1400" b="1"/>
              <a:t>Iowa CLNA Landing Page</a:t>
            </a:r>
            <a:r>
              <a:rPr lang="en" sz="1400"/>
              <a:t> as they are finalized.</a:t>
            </a:r>
            <a:endParaRPr sz="1400"/>
          </a:p>
          <a:p>
            <a:pPr marL="0" lvl="0" indent="0" algn="l" rtl="0">
              <a:lnSpc>
                <a:spcPct val="125000"/>
              </a:lnSpc>
              <a:spcBef>
                <a:spcPts val="0"/>
              </a:spcBef>
              <a:spcAft>
                <a:spcPts val="0"/>
              </a:spcAft>
              <a:buNone/>
            </a:pPr>
            <a:endParaRPr sz="1400" b="1"/>
          </a:p>
          <a:p>
            <a:pPr marL="0" lvl="0" indent="0" algn="l" rtl="0">
              <a:lnSpc>
                <a:spcPct val="125000"/>
              </a:lnSpc>
              <a:spcBef>
                <a:spcPts val="0"/>
              </a:spcBef>
              <a:spcAft>
                <a:spcPts val="0"/>
              </a:spcAft>
              <a:buNone/>
            </a:pPr>
            <a:r>
              <a:rPr lang="en" sz="1400" b="1"/>
              <a:t>Stay connected for the 3rd (Labor Market)</a:t>
            </a:r>
            <a:endParaRPr sz="1400" b="1"/>
          </a:p>
          <a:p>
            <a:pPr marL="0" lvl="0" indent="0" algn="l" rtl="0">
              <a:lnSpc>
                <a:spcPct val="125000"/>
              </a:lnSpc>
              <a:spcBef>
                <a:spcPts val="0"/>
              </a:spcBef>
              <a:spcAft>
                <a:spcPts val="0"/>
              </a:spcAft>
              <a:buNone/>
            </a:pPr>
            <a:r>
              <a:rPr lang="en" sz="1400" b="1"/>
              <a:t>February 3, 2:30 - 3:30</a:t>
            </a:r>
            <a:endParaRPr sz="1400" b="1"/>
          </a:p>
          <a:p>
            <a:pPr marL="0" lvl="0" indent="0" algn="l" rtl="0">
              <a:lnSpc>
                <a:spcPct val="125000"/>
              </a:lnSpc>
              <a:spcBef>
                <a:spcPts val="0"/>
              </a:spcBef>
              <a:spcAft>
                <a:spcPts val="0"/>
              </a:spcAft>
              <a:buNone/>
            </a:pPr>
            <a:endParaRPr sz="1400" b="1"/>
          </a:p>
          <a:p>
            <a:pPr marL="0" lvl="0" indent="0" algn="l" rtl="0">
              <a:lnSpc>
                <a:spcPct val="125000"/>
              </a:lnSpc>
              <a:spcBef>
                <a:spcPts val="0"/>
              </a:spcBef>
              <a:spcAft>
                <a:spcPts val="0"/>
              </a:spcAft>
              <a:buNone/>
            </a:pPr>
            <a:r>
              <a:rPr lang="en" sz="1400" b="1" i="1"/>
              <a:t>Date &amp; Time TBD - 4th Webinar will concern Budget Prior approval and CLNA Alignment</a:t>
            </a:r>
            <a:endParaRPr sz="167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a:solidFill>
                  <a:schemeClr val="lt1"/>
                </a:solidFill>
              </a:rPr>
              <a:t>From data &amp; information to outcomes</a:t>
            </a:r>
            <a:endParaRPr/>
          </a:p>
        </p:txBody>
      </p:sp>
      <p:sp>
        <p:nvSpPr>
          <p:cNvPr id="52" name="Google Shape;52;p10"/>
          <p:cNvSpPr txBox="1">
            <a:spLocks noGrp="1"/>
          </p:cNvSpPr>
          <p:nvPr>
            <p:ph type="body" idx="1"/>
          </p:nvPr>
        </p:nvSpPr>
        <p:spPr>
          <a:xfrm>
            <a:off x="3287425" y="204475"/>
            <a:ext cx="5717700" cy="4546500"/>
          </a:xfrm>
          <a:prstGeom prst="rect">
            <a:avLst/>
          </a:prstGeom>
          <a:noFill/>
          <a:ln>
            <a:noFill/>
          </a:ln>
        </p:spPr>
        <p:txBody>
          <a:bodyPr spcFirstLastPara="1" wrap="square" lIns="68575" tIns="34275" rIns="68575" bIns="34275" anchor="ctr" anchorCtr="0">
            <a:normAutofit/>
          </a:bodyPr>
          <a:lstStyle/>
          <a:p>
            <a:pPr marL="0" lvl="0" indent="0" algn="ctr" rtl="0">
              <a:lnSpc>
                <a:spcPct val="115000"/>
              </a:lnSpc>
              <a:spcBef>
                <a:spcPts val="600"/>
              </a:spcBef>
              <a:spcAft>
                <a:spcPts val="0"/>
              </a:spcAft>
              <a:buNone/>
            </a:pPr>
            <a:r>
              <a:rPr lang="en" sz="2000"/>
              <a:t>Data/Information → </a:t>
            </a:r>
            <a:endParaRPr sz="2000"/>
          </a:p>
          <a:p>
            <a:pPr marL="0" lvl="0" indent="0" algn="ctr" rtl="0">
              <a:lnSpc>
                <a:spcPct val="115000"/>
              </a:lnSpc>
              <a:spcBef>
                <a:spcPts val="600"/>
              </a:spcBef>
              <a:spcAft>
                <a:spcPts val="0"/>
              </a:spcAft>
              <a:buNone/>
            </a:pPr>
            <a:r>
              <a:rPr lang="en" sz="2000"/>
              <a:t>Dialogue → </a:t>
            </a:r>
            <a:endParaRPr sz="2000"/>
          </a:p>
          <a:p>
            <a:pPr marL="0" lvl="0" indent="0" algn="ctr" rtl="0">
              <a:lnSpc>
                <a:spcPct val="115000"/>
              </a:lnSpc>
              <a:spcBef>
                <a:spcPts val="600"/>
              </a:spcBef>
              <a:spcAft>
                <a:spcPts val="0"/>
              </a:spcAft>
              <a:buNone/>
            </a:pPr>
            <a:r>
              <a:rPr lang="en" sz="2000"/>
              <a:t>Decisions/Strategies → </a:t>
            </a:r>
            <a:endParaRPr sz="2000"/>
          </a:p>
          <a:p>
            <a:pPr marL="0" lvl="0" indent="0" algn="ctr" rtl="0">
              <a:lnSpc>
                <a:spcPct val="115000"/>
              </a:lnSpc>
              <a:spcBef>
                <a:spcPts val="600"/>
              </a:spcBef>
              <a:spcAft>
                <a:spcPts val="0"/>
              </a:spcAft>
              <a:buNone/>
            </a:pPr>
            <a:r>
              <a:rPr lang="en" sz="2000"/>
              <a:t>Dollars = </a:t>
            </a:r>
            <a:endParaRPr sz="2000"/>
          </a:p>
          <a:p>
            <a:pPr marL="0" lvl="0" indent="0" algn="ctr" rtl="0">
              <a:lnSpc>
                <a:spcPct val="115000"/>
              </a:lnSpc>
              <a:spcBef>
                <a:spcPts val="600"/>
              </a:spcBef>
              <a:spcAft>
                <a:spcPts val="0"/>
              </a:spcAft>
              <a:buNone/>
            </a:pPr>
            <a:r>
              <a:rPr lang="en" sz="2000" b="1" i="1" u="sng">
                <a:highlight>
                  <a:srgbClr val="F9CB9C"/>
                </a:highlight>
              </a:rPr>
              <a:t>Outcomes/Programming</a:t>
            </a:r>
            <a:endParaRPr sz="2000" b="1" i="1" u="sng">
              <a:highlight>
                <a:srgbClr val="F9CB9C"/>
              </a:highlight>
            </a:endParaRPr>
          </a:p>
          <a:p>
            <a:pPr marL="457200" lvl="0" indent="0" algn="l" rtl="0">
              <a:lnSpc>
                <a:spcPct val="90000"/>
              </a:lnSpc>
              <a:spcBef>
                <a:spcPts val="600"/>
              </a:spcBef>
              <a:spcAft>
                <a:spcPts val="0"/>
              </a:spcAft>
              <a:buNone/>
            </a:pPr>
            <a:endParaRPr sz="2000"/>
          </a:p>
          <a:p>
            <a:pPr marL="0" lvl="0" indent="0" algn="l" rtl="0">
              <a:lnSpc>
                <a:spcPct val="90000"/>
              </a:lnSpc>
              <a:spcBef>
                <a:spcPts val="600"/>
              </a:spcBef>
              <a:spcAft>
                <a:spcPts val="0"/>
              </a:spcAft>
              <a:buNone/>
            </a:pPr>
            <a:r>
              <a:rPr lang="en" sz="2000" i="1"/>
              <a:t>“The CLNA is the process that connects evidence and stakeholder voice to local priorities, state Perkins plans, and measurable improvement.” </a:t>
            </a:r>
            <a:endParaRPr sz="2000" i="1"/>
          </a:p>
          <a:p>
            <a:pPr marL="0" lvl="0" indent="0" algn="l" rtl="0">
              <a:lnSpc>
                <a:spcPct val="90000"/>
              </a:lnSpc>
              <a:spcBef>
                <a:spcPts val="600"/>
              </a:spcBef>
              <a:spcAft>
                <a:spcPts val="0"/>
              </a:spcAft>
              <a:buNone/>
            </a:pPr>
            <a:r>
              <a:rPr lang="en" sz="2000" i="1"/>
              <a:t>- CLNA Webinar #1, 1/15/26, C. Hutchings</a:t>
            </a:r>
            <a:endParaRPr sz="2000"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2" name="Google Shape;282;p37"/>
          <p:cNvSpPr txBox="1">
            <a:spLocks noGrp="1"/>
          </p:cNvSpPr>
          <p:nvPr>
            <p:ph type="title" idx="4294967295"/>
          </p:nvPr>
        </p:nvSpPr>
        <p:spPr>
          <a:xfrm>
            <a:off x="1367838" y="4044750"/>
            <a:ext cx="6408300" cy="921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sng" strike="noStrike" kern="0" cap="none" spc="0" normalizeH="0" baseline="0" noProof="0" dirty="0">
                <a:ln>
                  <a:noFill/>
                </a:ln>
                <a:solidFill>
                  <a:schemeClr val="dk1"/>
                </a:solidFill>
                <a:effectLst/>
                <a:highlight>
                  <a:srgbClr val="FFFF00"/>
                </a:highlight>
                <a:uLnTx/>
                <a:uFillTx/>
                <a:latin typeface="Arial"/>
                <a:ea typeface="Arial"/>
                <a:cs typeface="Arial"/>
                <a:sym typeface="Arial"/>
              </a:rPr>
              <a:t>Districts within consortia can and will have earlier due dates due to multi-CLNA coordination by consortium leaders.</a:t>
            </a:r>
          </a:p>
        </p:txBody>
      </p:sp>
      <p:graphicFrame>
        <p:nvGraphicFramePr>
          <p:cNvPr id="281" name="Google Shape;281;p37"/>
          <p:cNvGraphicFramePr/>
          <p:nvPr>
            <p:extLst>
              <p:ext uri="{D42A27DB-BD31-4B8C-83A1-F6EECF244321}">
                <p14:modId xmlns:p14="http://schemas.microsoft.com/office/powerpoint/2010/main" val="2124342878"/>
              </p:ext>
            </p:extLst>
          </p:nvPr>
        </p:nvGraphicFramePr>
        <p:xfrm>
          <a:off x="267825" y="740150"/>
          <a:ext cx="8447275" cy="3408850"/>
        </p:xfrm>
        <a:graphic>
          <a:graphicData uri="http://schemas.openxmlformats.org/drawingml/2006/table">
            <a:tbl>
              <a:tblPr firstRow="1">
                <a:noFill/>
                <a:tableStyleId>{4448436C-578A-4908-9F34-020B83F6993C}</a:tableStyleId>
              </a:tblPr>
              <a:tblGrid>
                <a:gridCol w="1332600">
                  <a:extLst>
                    <a:ext uri="{9D8B030D-6E8A-4147-A177-3AD203B41FA5}">
                      <a16:colId xmlns:a16="http://schemas.microsoft.com/office/drawing/2014/main" val="20000"/>
                    </a:ext>
                  </a:extLst>
                </a:gridCol>
                <a:gridCol w="7114675">
                  <a:extLst>
                    <a:ext uri="{9D8B030D-6E8A-4147-A177-3AD203B41FA5}">
                      <a16:colId xmlns:a16="http://schemas.microsoft.com/office/drawing/2014/main" val="20001"/>
                    </a:ext>
                  </a:extLst>
                </a:gridCol>
              </a:tblGrid>
              <a:tr h="597275">
                <a:tc>
                  <a:txBody>
                    <a:bodyPr/>
                    <a:lstStyle/>
                    <a:p>
                      <a:pPr marL="0" lvl="0" indent="0" algn="l" rtl="0">
                        <a:spcBef>
                          <a:spcPts val="0"/>
                        </a:spcBef>
                        <a:spcAft>
                          <a:spcPts val="0"/>
                        </a:spcAft>
                        <a:buNone/>
                      </a:pPr>
                      <a:r>
                        <a:rPr lang="en-US" sz="1500" b="1" dirty="0"/>
                        <a:t>Date</a:t>
                      </a:r>
                      <a:endParaRPr sz="1500" b="1" dirty="0"/>
                    </a:p>
                  </a:txBody>
                  <a:tcPr marL="91425" marR="91425" marT="91425" marB="91425"/>
                </a:tc>
                <a:tc>
                  <a:txBody>
                    <a:bodyPr/>
                    <a:lstStyle/>
                    <a:p>
                      <a:pPr marL="0" lvl="0" indent="0" algn="l" rtl="0">
                        <a:spcBef>
                          <a:spcPts val="0"/>
                        </a:spcBef>
                        <a:spcAft>
                          <a:spcPts val="0"/>
                        </a:spcAft>
                        <a:buNone/>
                      </a:pPr>
                      <a:r>
                        <a:rPr lang="en-US" sz="1500" b="1" dirty="0">
                          <a:solidFill>
                            <a:schemeClr val="dk1"/>
                          </a:solidFill>
                        </a:rPr>
                        <a:t>Task</a:t>
                      </a:r>
                      <a:endParaRPr sz="1500" b="1" dirty="0">
                        <a:solidFill>
                          <a:schemeClr val="dk1"/>
                        </a:solidFill>
                      </a:endParaRPr>
                    </a:p>
                  </a:txBody>
                  <a:tcPr marL="91425" marR="91425" marT="91425" marB="91425"/>
                </a:tc>
                <a:extLst>
                  <a:ext uri="{0D108BD9-81ED-4DB2-BD59-A6C34878D82A}">
                    <a16:rowId xmlns:a16="http://schemas.microsoft.com/office/drawing/2014/main" val="1222649047"/>
                  </a:ext>
                </a:extLst>
              </a:tr>
              <a:tr h="597275">
                <a:tc>
                  <a:txBody>
                    <a:bodyPr/>
                    <a:lstStyle/>
                    <a:p>
                      <a:pPr marL="0" lvl="0" indent="0" algn="l" rtl="0">
                        <a:spcBef>
                          <a:spcPts val="0"/>
                        </a:spcBef>
                        <a:spcAft>
                          <a:spcPts val="0"/>
                        </a:spcAft>
                        <a:buNone/>
                      </a:pPr>
                      <a:r>
                        <a:rPr lang="en" sz="1500" b="1"/>
                        <a:t>March 1</a:t>
                      </a:r>
                      <a:endParaRPr sz="1500" b="1"/>
                    </a:p>
                  </a:txBody>
                  <a:tcPr marL="91425" marR="91425" marT="91425" marB="91425"/>
                </a:tc>
                <a:tc>
                  <a:txBody>
                    <a:bodyPr/>
                    <a:lstStyle/>
                    <a:p>
                      <a:pPr marL="0" lvl="0" indent="0" algn="l" rtl="0">
                        <a:spcBef>
                          <a:spcPts val="0"/>
                        </a:spcBef>
                        <a:spcAft>
                          <a:spcPts val="0"/>
                        </a:spcAft>
                        <a:buNone/>
                      </a:pPr>
                      <a:r>
                        <a:rPr lang="en" sz="1500" b="1">
                          <a:solidFill>
                            <a:schemeClr val="dk1"/>
                          </a:solidFill>
                        </a:rPr>
                        <a:t>Prior Approval Budget Template Distributed to Perkins Contacts</a:t>
                      </a:r>
                      <a:endParaRPr sz="1500" b="1">
                        <a:solidFill>
                          <a:schemeClr val="dk1"/>
                        </a:solidFill>
                      </a:endParaRPr>
                    </a:p>
                  </a:txBody>
                  <a:tcPr marL="91425" marR="91425" marT="91425" marB="91425"/>
                </a:tc>
                <a:extLst>
                  <a:ext uri="{0D108BD9-81ED-4DB2-BD59-A6C34878D82A}">
                    <a16:rowId xmlns:a16="http://schemas.microsoft.com/office/drawing/2014/main" val="10000"/>
                  </a:ext>
                </a:extLst>
              </a:tr>
              <a:tr h="511450">
                <a:tc>
                  <a:txBody>
                    <a:bodyPr/>
                    <a:lstStyle/>
                    <a:p>
                      <a:pPr marL="0" lvl="0" indent="0" algn="l" rtl="0">
                        <a:spcBef>
                          <a:spcPts val="0"/>
                        </a:spcBef>
                        <a:spcAft>
                          <a:spcPts val="0"/>
                        </a:spcAft>
                        <a:buNone/>
                      </a:pPr>
                      <a:r>
                        <a:rPr lang="en" sz="1500" b="1"/>
                        <a:t>March 31</a:t>
                      </a:r>
                      <a:endParaRPr sz="1500" b="1"/>
                    </a:p>
                  </a:txBody>
                  <a:tcPr marL="91425" marR="91425" marT="91425" marB="91425"/>
                </a:tc>
                <a:tc>
                  <a:txBody>
                    <a:bodyPr/>
                    <a:lstStyle/>
                    <a:p>
                      <a:pPr marL="0" lvl="0" indent="0" algn="l" rtl="0">
                        <a:spcBef>
                          <a:spcPts val="0"/>
                        </a:spcBef>
                        <a:spcAft>
                          <a:spcPts val="0"/>
                        </a:spcAft>
                        <a:buNone/>
                      </a:pPr>
                      <a:r>
                        <a:rPr lang="en" sz="1500" b="1">
                          <a:solidFill>
                            <a:schemeClr val="dk1"/>
                          </a:solidFill>
                          <a:latin typeface="Roboto"/>
                          <a:ea typeface="Roboto"/>
                          <a:cs typeface="Roboto"/>
                          <a:sym typeface="Roboto"/>
                        </a:rPr>
                        <a:t>Budget templates Due (Prior purchase approvals reviewed between April 1-April 30)</a:t>
                      </a:r>
                      <a:endParaRPr sz="1500" b="1">
                        <a:solidFill>
                          <a:schemeClr val="dk1"/>
                        </a:solidFill>
                      </a:endParaRPr>
                    </a:p>
                  </a:txBody>
                  <a:tcPr marL="91425" marR="91425" marT="91425" marB="91425"/>
                </a:tc>
                <a:extLst>
                  <a:ext uri="{0D108BD9-81ED-4DB2-BD59-A6C34878D82A}">
                    <a16:rowId xmlns:a16="http://schemas.microsoft.com/office/drawing/2014/main" val="10001"/>
                  </a:ext>
                </a:extLst>
              </a:tr>
              <a:tr h="520725">
                <a:tc>
                  <a:txBody>
                    <a:bodyPr/>
                    <a:lstStyle/>
                    <a:p>
                      <a:pPr marL="0" lvl="0" indent="0" algn="l" rtl="0">
                        <a:spcBef>
                          <a:spcPts val="0"/>
                        </a:spcBef>
                        <a:spcAft>
                          <a:spcPts val="0"/>
                        </a:spcAft>
                        <a:buNone/>
                      </a:pPr>
                      <a:r>
                        <a:rPr lang="en" sz="1500" b="1"/>
                        <a:t>May 1</a:t>
                      </a:r>
                      <a:endParaRPr sz="1500" b="1"/>
                    </a:p>
                  </a:txBody>
                  <a:tcPr marL="91425" marR="91425" marT="91425" marB="91425"/>
                </a:tc>
                <a:tc>
                  <a:txBody>
                    <a:bodyPr/>
                    <a:lstStyle/>
                    <a:p>
                      <a:pPr marL="0" lvl="0" indent="0" algn="l" rtl="0">
                        <a:spcBef>
                          <a:spcPts val="0"/>
                        </a:spcBef>
                        <a:spcAft>
                          <a:spcPts val="0"/>
                        </a:spcAft>
                        <a:buClr>
                          <a:schemeClr val="dk1"/>
                        </a:buClr>
                        <a:buSzPts val="3000"/>
                        <a:buFont typeface="Arial"/>
                        <a:buNone/>
                      </a:pPr>
                      <a:r>
                        <a:rPr lang="en" sz="1500" b="1">
                          <a:solidFill>
                            <a:schemeClr val="dk1"/>
                          </a:solidFill>
                        </a:rPr>
                        <a:t>Perkins Application Opens in IowaGrants* (</a:t>
                      </a:r>
                      <a:r>
                        <a:rPr lang="en" sz="1500" b="1">
                          <a:solidFill>
                            <a:schemeClr val="dk1"/>
                          </a:solidFill>
                          <a:highlight>
                            <a:srgbClr val="FFFFFF"/>
                          </a:highlight>
                          <a:latin typeface="Roboto"/>
                          <a:ea typeface="Roboto"/>
                          <a:cs typeface="Roboto"/>
                          <a:sym typeface="Roboto"/>
                        </a:rPr>
                        <a:t>Approved budgets are uploaded into Perkins application</a:t>
                      </a:r>
                      <a:r>
                        <a:rPr lang="en" sz="1500" b="1">
                          <a:solidFill>
                            <a:schemeClr val="dk1"/>
                          </a:solidFill>
                        </a:rPr>
                        <a:t>) </a:t>
                      </a:r>
                      <a:endParaRPr sz="1500" b="1">
                        <a:solidFill>
                          <a:schemeClr val="dk1"/>
                        </a:solidFill>
                      </a:endParaRPr>
                    </a:p>
                    <a:p>
                      <a:pPr marL="0" lvl="0" indent="0" algn="l" rtl="0">
                        <a:spcBef>
                          <a:spcPts val="0"/>
                        </a:spcBef>
                        <a:spcAft>
                          <a:spcPts val="0"/>
                        </a:spcAft>
                        <a:buNone/>
                      </a:pPr>
                      <a:endParaRPr sz="1500" b="1">
                        <a:solidFill>
                          <a:schemeClr val="dk1"/>
                        </a:solidFill>
                      </a:endParaRPr>
                    </a:p>
                  </a:txBody>
                  <a:tcPr marL="91425" marR="91425" marT="91425" marB="91425"/>
                </a:tc>
                <a:extLst>
                  <a:ext uri="{0D108BD9-81ED-4DB2-BD59-A6C34878D82A}">
                    <a16:rowId xmlns:a16="http://schemas.microsoft.com/office/drawing/2014/main" val="10002"/>
                  </a:ext>
                </a:extLst>
              </a:tr>
              <a:tr h="705600">
                <a:tc>
                  <a:txBody>
                    <a:bodyPr/>
                    <a:lstStyle/>
                    <a:p>
                      <a:pPr marL="0" lvl="0" indent="0" algn="l" rtl="0">
                        <a:spcBef>
                          <a:spcPts val="0"/>
                        </a:spcBef>
                        <a:spcAft>
                          <a:spcPts val="0"/>
                        </a:spcAft>
                        <a:buNone/>
                      </a:pPr>
                      <a:r>
                        <a:rPr lang="en" sz="1500" b="1"/>
                        <a:t>June 30</a:t>
                      </a:r>
                      <a:endParaRPr sz="1500" b="1"/>
                    </a:p>
                  </a:txBody>
                  <a:tcPr marL="91425" marR="91425" marT="91425" marB="91425"/>
                </a:tc>
                <a:tc>
                  <a:txBody>
                    <a:bodyPr/>
                    <a:lstStyle/>
                    <a:p>
                      <a:pPr marL="0" lvl="0" indent="0" algn="l" rtl="0">
                        <a:spcBef>
                          <a:spcPts val="0"/>
                        </a:spcBef>
                        <a:spcAft>
                          <a:spcPts val="0"/>
                        </a:spcAft>
                        <a:buClr>
                          <a:schemeClr val="dk1"/>
                        </a:buClr>
                        <a:buSzPts val="3000"/>
                        <a:buFont typeface="Arial"/>
                        <a:buNone/>
                      </a:pPr>
                      <a:r>
                        <a:rPr lang="en" sz="1500" b="1" dirty="0">
                          <a:solidFill>
                            <a:schemeClr val="dk1"/>
                          </a:solidFill>
                        </a:rPr>
                        <a:t>Perkins Application Due in IowaGrants </a:t>
                      </a:r>
                      <a:br>
                        <a:rPr lang="en" sz="1500" b="1" dirty="0">
                          <a:solidFill>
                            <a:schemeClr val="dk1"/>
                          </a:solidFill>
                        </a:rPr>
                      </a:br>
                      <a:r>
                        <a:rPr lang="en" sz="1500" b="1" dirty="0">
                          <a:solidFill>
                            <a:schemeClr val="dk1"/>
                          </a:solidFill>
                        </a:rPr>
                        <a:t>(The CLNA must be completed before you complete your application)</a:t>
                      </a:r>
                      <a:endParaRPr sz="1500" b="1" dirty="0">
                        <a:solidFill>
                          <a:schemeClr val="dk1"/>
                        </a:solidFill>
                      </a:endParaRPr>
                    </a:p>
                  </a:txBody>
                  <a:tcPr marL="91425" marR="91425" marT="91425" marB="91425"/>
                </a:tc>
                <a:extLst>
                  <a:ext uri="{0D108BD9-81ED-4DB2-BD59-A6C34878D82A}">
                    <a16:rowId xmlns:a16="http://schemas.microsoft.com/office/drawing/2014/main" val="10003"/>
                  </a:ext>
                </a:extLst>
              </a:tr>
            </a:tbl>
          </a:graphicData>
        </a:graphic>
      </p:graphicFrame>
      <p:sp>
        <p:nvSpPr>
          <p:cNvPr id="280" name="Google Shape;280;p37"/>
          <p:cNvSpPr txBox="1"/>
          <p:nvPr/>
        </p:nvSpPr>
        <p:spPr>
          <a:xfrm>
            <a:off x="267825" y="58825"/>
            <a:ext cx="66789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400" b="1">
                <a:solidFill>
                  <a:schemeClr val="lt1"/>
                </a:solidFill>
              </a:rPr>
              <a:t>Timeline</a:t>
            </a:r>
            <a:endParaRPr sz="2400" b="0" i="0" u="none" strike="noStrike" cap="none">
              <a:solidFill>
                <a:srgbClr val="000000"/>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99" name="Google Shape;299;p38"/>
          <p:cNvSpPr txBox="1"/>
          <p:nvPr/>
        </p:nvSpPr>
        <p:spPr>
          <a:xfrm>
            <a:off x="5246344" y="4519331"/>
            <a:ext cx="2537100" cy="6774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800"/>
              </a:spcBef>
              <a:spcAft>
                <a:spcPts val="0"/>
              </a:spcAft>
              <a:buClr>
                <a:srgbClr val="000000"/>
              </a:buClr>
              <a:buSzPts val="1800"/>
              <a:buFont typeface="Arial"/>
              <a:buNone/>
            </a:pPr>
            <a:r>
              <a:rPr lang="en" sz="900" b="1"/>
              <a:t>Amy Vybiral</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a:t>Consultant - Perkins Budgets and Claims</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u="sng">
                <a:solidFill>
                  <a:schemeClr val="hlink"/>
                </a:solidFill>
                <a:hlinkClick r:id="rId3"/>
              </a:rPr>
              <a:t>amy.vybiral@iowa.gov</a:t>
            </a:r>
            <a:r>
              <a:rPr lang="en" sz="900"/>
              <a:t> </a:t>
            </a:r>
            <a:endParaRPr sz="900"/>
          </a:p>
          <a:p>
            <a:pPr marL="177800" marR="0" lvl="0" indent="0" algn="ctr" rtl="0">
              <a:lnSpc>
                <a:spcPct val="100000"/>
              </a:lnSpc>
              <a:spcBef>
                <a:spcPts val="0"/>
              </a:spcBef>
              <a:spcAft>
                <a:spcPts val="0"/>
              </a:spcAft>
              <a:buClr>
                <a:srgbClr val="000000"/>
              </a:buClr>
              <a:buSzPts val="1800"/>
              <a:buFont typeface="Arial"/>
              <a:buNone/>
            </a:pPr>
            <a:r>
              <a:rPr lang="en" sz="800">
                <a:solidFill>
                  <a:schemeClr val="dk1"/>
                </a:solidFill>
                <a:highlight>
                  <a:srgbClr val="FFFFFF"/>
                </a:highlight>
              </a:rPr>
              <a:t>515- 339-4520</a:t>
            </a:r>
            <a:endParaRPr sz="900"/>
          </a:p>
        </p:txBody>
      </p:sp>
      <p:pic>
        <p:nvPicPr>
          <p:cNvPr id="301" name="Google Shape;301;p38" descr="this is a headshot of amy vybiral"/>
          <p:cNvPicPr preferRelativeResize="0"/>
          <p:nvPr/>
        </p:nvPicPr>
        <p:blipFill>
          <a:blip r:embed="rId4">
            <a:alphaModFix/>
          </a:blip>
          <a:stretch>
            <a:fillRect/>
          </a:stretch>
        </p:blipFill>
        <p:spPr>
          <a:xfrm>
            <a:off x="6079500" y="2878278"/>
            <a:ext cx="1293327" cy="1635072"/>
          </a:xfrm>
          <a:prstGeom prst="rect">
            <a:avLst/>
          </a:prstGeom>
          <a:noFill/>
          <a:ln>
            <a:noFill/>
          </a:ln>
        </p:spPr>
      </p:pic>
      <p:sp>
        <p:nvSpPr>
          <p:cNvPr id="287" name="Google Shape;287;p38"/>
          <p:cNvSpPr txBox="1"/>
          <p:nvPr/>
        </p:nvSpPr>
        <p:spPr>
          <a:xfrm>
            <a:off x="3407147" y="4513340"/>
            <a:ext cx="2001300" cy="692700"/>
          </a:xfrm>
          <a:prstGeom prst="rect">
            <a:avLst/>
          </a:prstGeom>
          <a:noFill/>
          <a:ln>
            <a:noFill/>
          </a:ln>
        </p:spPr>
        <p:txBody>
          <a:bodyPr spcFirstLastPara="1" wrap="square" lIns="68575" tIns="68575" rIns="68575" bIns="68575" anchor="t" anchorCtr="0">
            <a:spAutoFit/>
          </a:bodyPr>
          <a:lstStyle/>
          <a:p>
            <a:pPr marL="0" lvl="0" indent="0" algn="ctr" rtl="0">
              <a:lnSpc>
                <a:spcPct val="100000"/>
              </a:lnSpc>
              <a:spcBef>
                <a:spcPts val="0"/>
              </a:spcBef>
              <a:spcAft>
                <a:spcPts val="0"/>
              </a:spcAft>
              <a:buNone/>
            </a:pPr>
            <a:r>
              <a:rPr lang="en" sz="900" b="1">
                <a:solidFill>
                  <a:schemeClr val="dk1"/>
                </a:solidFill>
              </a:rPr>
              <a:t>Jeffrey Fletcher, PhD, MPA</a:t>
            </a:r>
            <a:endParaRPr sz="900" b="1">
              <a:solidFill>
                <a:schemeClr val="dk1"/>
              </a:solidFill>
            </a:endParaRPr>
          </a:p>
          <a:p>
            <a:pPr marL="0" lvl="0" indent="0" algn="ctr" rtl="0">
              <a:lnSpc>
                <a:spcPct val="100000"/>
              </a:lnSpc>
              <a:spcBef>
                <a:spcPts val="0"/>
              </a:spcBef>
              <a:spcAft>
                <a:spcPts val="0"/>
              </a:spcAft>
              <a:buNone/>
            </a:pPr>
            <a:r>
              <a:rPr lang="en" sz="900">
                <a:solidFill>
                  <a:schemeClr val="dk1"/>
                </a:solidFill>
              </a:rPr>
              <a:t>Consultant - Perkins, IowaGrants</a:t>
            </a:r>
            <a:endParaRPr sz="900">
              <a:solidFill>
                <a:schemeClr val="dk1"/>
              </a:solidFill>
            </a:endParaRPr>
          </a:p>
          <a:p>
            <a:pPr marL="0" lvl="0" indent="0" algn="ctr" rtl="0">
              <a:spcBef>
                <a:spcPts val="0"/>
              </a:spcBef>
              <a:spcAft>
                <a:spcPts val="0"/>
              </a:spcAft>
              <a:buClr>
                <a:schemeClr val="dk1"/>
              </a:buClr>
              <a:buSzPts val="800"/>
              <a:buFont typeface="Arial"/>
              <a:buNone/>
            </a:pPr>
            <a:r>
              <a:rPr lang="en" sz="900" u="sng">
                <a:solidFill>
                  <a:schemeClr val="hlink"/>
                </a:solidFill>
              </a:rPr>
              <a:t>jeffrey.fletcher@iowa.gov</a:t>
            </a:r>
            <a:endParaRPr sz="900" u="sng">
              <a:solidFill>
                <a:srgbClr val="0097A7"/>
              </a:solidFill>
            </a:endParaRPr>
          </a:p>
          <a:p>
            <a:pPr marL="0" lvl="0" indent="0" algn="ctr" rtl="0">
              <a:lnSpc>
                <a:spcPct val="100000"/>
              </a:lnSpc>
              <a:spcBef>
                <a:spcPts val="0"/>
              </a:spcBef>
              <a:spcAft>
                <a:spcPts val="0"/>
              </a:spcAft>
              <a:buNone/>
            </a:pPr>
            <a:r>
              <a:rPr lang="en" sz="900">
                <a:solidFill>
                  <a:schemeClr val="dk1"/>
                </a:solidFill>
              </a:rPr>
              <a:t>515-321-7309</a:t>
            </a:r>
            <a:endParaRPr sz="900">
              <a:solidFill>
                <a:schemeClr val="dk1"/>
              </a:solidFill>
            </a:endParaRPr>
          </a:p>
        </p:txBody>
      </p:sp>
      <p:pic>
        <p:nvPicPr>
          <p:cNvPr id="288" name="Google Shape;288;p38" descr="this is a headshot of jeffrey fletcher"/>
          <p:cNvPicPr preferRelativeResize="0"/>
          <p:nvPr/>
        </p:nvPicPr>
        <p:blipFill>
          <a:blip r:embed="rId5">
            <a:alphaModFix/>
          </a:blip>
          <a:stretch>
            <a:fillRect/>
          </a:stretch>
        </p:blipFill>
        <p:spPr>
          <a:xfrm>
            <a:off x="3833932" y="2920372"/>
            <a:ext cx="1293336" cy="1611075"/>
          </a:xfrm>
          <a:prstGeom prst="rect">
            <a:avLst/>
          </a:prstGeom>
          <a:noFill/>
          <a:ln>
            <a:noFill/>
          </a:ln>
        </p:spPr>
      </p:pic>
      <p:sp>
        <p:nvSpPr>
          <p:cNvPr id="296" name="Google Shape;296;p38"/>
          <p:cNvSpPr txBox="1"/>
          <p:nvPr/>
        </p:nvSpPr>
        <p:spPr>
          <a:xfrm>
            <a:off x="1052756" y="4513613"/>
            <a:ext cx="2354400" cy="6927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800"/>
              </a:spcBef>
              <a:spcAft>
                <a:spcPts val="0"/>
              </a:spcAft>
              <a:buClr>
                <a:srgbClr val="000000"/>
              </a:buClr>
              <a:buSzPts val="1800"/>
              <a:buFont typeface="Arial"/>
              <a:buNone/>
            </a:pPr>
            <a:r>
              <a:rPr lang="en" sz="900" b="1"/>
              <a:t>Shelly Duwa</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a:t>Consultant - Business Ed and CTSOs</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u="sng">
                <a:solidFill>
                  <a:schemeClr val="hlink"/>
                </a:solidFill>
                <a:hlinkClick r:id="rId6"/>
              </a:rPr>
              <a:t>shelly.duwa@iowa.gov</a:t>
            </a:r>
            <a:r>
              <a:rPr lang="en" sz="900"/>
              <a:t> </a:t>
            </a:r>
            <a:endParaRPr sz="900"/>
          </a:p>
          <a:p>
            <a:pPr marL="177800" marR="0" lvl="0" indent="0" algn="ctr" rtl="0">
              <a:lnSpc>
                <a:spcPct val="100000"/>
              </a:lnSpc>
              <a:spcBef>
                <a:spcPts val="0"/>
              </a:spcBef>
              <a:spcAft>
                <a:spcPts val="0"/>
              </a:spcAft>
              <a:buClr>
                <a:srgbClr val="000000"/>
              </a:buClr>
              <a:buSzPts val="1800"/>
              <a:buFont typeface="Arial"/>
              <a:buNone/>
            </a:pPr>
            <a:r>
              <a:rPr lang="en" sz="900"/>
              <a:t>515-971-0669</a:t>
            </a:r>
            <a:endParaRPr sz="900"/>
          </a:p>
        </p:txBody>
      </p:sp>
      <p:pic>
        <p:nvPicPr>
          <p:cNvPr id="300" name="Google Shape;300;p38" descr="this is a headshot of shelly duwa" title="Duwa, Shelly.jpg"/>
          <p:cNvPicPr preferRelativeResize="0"/>
          <p:nvPr/>
        </p:nvPicPr>
        <p:blipFill>
          <a:blip r:embed="rId7">
            <a:alphaModFix/>
          </a:blip>
          <a:stretch>
            <a:fillRect/>
          </a:stretch>
        </p:blipFill>
        <p:spPr>
          <a:xfrm>
            <a:off x="1666885" y="2920370"/>
            <a:ext cx="1296162" cy="1611628"/>
          </a:xfrm>
          <a:prstGeom prst="rect">
            <a:avLst/>
          </a:prstGeom>
          <a:noFill/>
          <a:ln>
            <a:noFill/>
          </a:ln>
        </p:spPr>
      </p:pic>
      <p:sp>
        <p:nvSpPr>
          <p:cNvPr id="297" name="Google Shape;297;p38"/>
          <p:cNvSpPr txBox="1"/>
          <p:nvPr/>
        </p:nvSpPr>
        <p:spPr>
          <a:xfrm>
            <a:off x="6906318" y="2195522"/>
            <a:ext cx="1663200" cy="6774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800"/>
              </a:spcBef>
              <a:spcAft>
                <a:spcPts val="0"/>
              </a:spcAft>
              <a:buClr>
                <a:srgbClr val="000000"/>
              </a:buClr>
              <a:buSzPts val="1800"/>
              <a:buFont typeface="Arial"/>
              <a:buNone/>
            </a:pPr>
            <a:r>
              <a:rPr lang="en" sz="900" b="1"/>
              <a:t>Alan Spencer</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a:t>Consultant - Ag Ed</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u="sng">
                <a:solidFill>
                  <a:schemeClr val="hlink"/>
                </a:solidFill>
                <a:hlinkClick r:id="rId8"/>
              </a:rPr>
              <a:t>alan.spencer@iowa.gov</a:t>
            </a:r>
            <a:r>
              <a:rPr lang="en" sz="900"/>
              <a:t> </a:t>
            </a:r>
            <a:endParaRPr sz="900"/>
          </a:p>
          <a:p>
            <a:pPr marL="177800" marR="0" lvl="0" indent="0" algn="ctr" rtl="0">
              <a:lnSpc>
                <a:spcPct val="100000"/>
              </a:lnSpc>
              <a:spcBef>
                <a:spcPts val="0"/>
              </a:spcBef>
              <a:spcAft>
                <a:spcPts val="0"/>
              </a:spcAft>
              <a:buClr>
                <a:srgbClr val="000000"/>
              </a:buClr>
              <a:buSzPts val="1800"/>
              <a:buFont typeface="Arial"/>
              <a:buNone/>
            </a:pPr>
            <a:r>
              <a:rPr lang="en" sz="800">
                <a:solidFill>
                  <a:srgbClr val="222222"/>
                </a:solidFill>
                <a:highlight>
                  <a:srgbClr val="FFFFFF"/>
                </a:highlight>
              </a:rPr>
              <a:t>515-720-8863</a:t>
            </a:r>
            <a:endParaRPr sz="900"/>
          </a:p>
        </p:txBody>
      </p:sp>
      <p:pic>
        <p:nvPicPr>
          <p:cNvPr id="298" name="Google Shape;298;p38" descr="this is a headshot of alan spencer" title="Spencer, Alan.jpg"/>
          <p:cNvPicPr preferRelativeResize="0"/>
          <p:nvPr/>
        </p:nvPicPr>
        <p:blipFill>
          <a:blip r:embed="rId9">
            <a:alphaModFix/>
          </a:blip>
          <a:stretch>
            <a:fillRect/>
          </a:stretch>
        </p:blipFill>
        <p:spPr>
          <a:xfrm>
            <a:off x="7091239" y="614137"/>
            <a:ext cx="1293340" cy="1617075"/>
          </a:xfrm>
          <a:prstGeom prst="rect">
            <a:avLst/>
          </a:prstGeom>
          <a:noFill/>
          <a:ln>
            <a:noFill/>
          </a:ln>
        </p:spPr>
      </p:pic>
      <p:sp>
        <p:nvSpPr>
          <p:cNvPr id="293" name="Google Shape;293;p38"/>
          <p:cNvSpPr txBox="1"/>
          <p:nvPr/>
        </p:nvSpPr>
        <p:spPr>
          <a:xfrm>
            <a:off x="4606883" y="2225466"/>
            <a:ext cx="1663200" cy="6927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800"/>
              </a:spcBef>
              <a:spcAft>
                <a:spcPts val="0"/>
              </a:spcAft>
              <a:buClr>
                <a:srgbClr val="000000"/>
              </a:buClr>
              <a:buSzPts val="1800"/>
              <a:buFont typeface="Arial"/>
              <a:buNone/>
            </a:pPr>
            <a:r>
              <a:rPr lang="en" sz="900" b="1"/>
              <a:t>Jodie Smith</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a:t>Consultant - WBL/IRCs</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u="sng">
                <a:solidFill>
                  <a:schemeClr val="hlink"/>
                </a:solidFill>
                <a:hlinkClick r:id="rId10"/>
              </a:rPr>
              <a:t>jodie.smith@iowa.gov</a:t>
            </a:r>
            <a:r>
              <a:rPr lang="en" sz="900"/>
              <a:t> </a:t>
            </a:r>
            <a:endParaRPr sz="900"/>
          </a:p>
          <a:p>
            <a:pPr marL="177800" marR="0" lvl="0" indent="0" algn="ctr" rtl="0">
              <a:lnSpc>
                <a:spcPct val="100000"/>
              </a:lnSpc>
              <a:spcBef>
                <a:spcPts val="0"/>
              </a:spcBef>
              <a:spcAft>
                <a:spcPts val="0"/>
              </a:spcAft>
              <a:buClr>
                <a:srgbClr val="000000"/>
              </a:buClr>
              <a:buSzPts val="1800"/>
              <a:buFont typeface="Arial"/>
              <a:buNone/>
            </a:pPr>
            <a:r>
              <a:rPr lang="en" sz="900">
                <a:solidFill>
                  <a:srgbClr val="222222"/>
                </a:solidFill>
                <a:highlight>
                  <a:srgbClr val="FFFFFF"/>
                </a:highlight>
              </a:rPr>
              <a:t>515-419-5190</a:t>
            </a:r>
            <a:endParaRPr sz="900"/>
          </a:p>
        </p:txBody>
      </p:sp>
      <p:pic>
        <p:nvPicPr>
          <p:cNvPr id="294" name="Google Shape;294;p38" descr="this is a headshot of jodie smith" title="Smith, Jodie.jpg"/>
          <p:cNvPicPr preferRelativeResize="0"/>
          <p:nvPr/>
        </p:nvPicPr>
        <p:blipFill>
          <a:blip r:embed="rId11">
            <a:alphaModFix/>
          </a:blip>
          <a:stretch>
            <a:fillRect/>
          </a:stretch>
        </p:blipFill>
        <p:spPr>
          <a:xfrm>
            <a:off x="4939281" y="617467"/>
            <a:ext cx="1293339" cy="1610414"/>
          </a:xfrm>
          <a:prstGeom prst="rect">
            <a:avLst/>
          </a:prstGeom>
          <a:noFill/>
          <a:ln>
            <a:noFill/>
          </a:ln>
        </p:spPr>
      </p:pic>
      <p:sp>
        <p:nvSpPr>
          <p:cNvPr id="291" name="Google Shape;291;p38"/>
          <p:cNvSpPr txBox="1"/>
          <p:nvPr/>
        </p:nvSpPr>
        <p:spPr>
          <a:xfrm>
            <a:off x="2269885" y="2225475"/>
            <a:ext cx="2122500" cy="6927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800"/>
              </a:spcBef>
              <a:spcAft>
                <a:spcPts val="0"/>
              </a:spcAft>
              <a:buClr>
                <a:srgbClr val="000000"/>
              </a:buClr>
              <a:buSzPts val="1800"/>
              <a:buFont typeface="Arial"/>
              <a:buNone/>
            </a:pPr>
            <a:r>
              <a:rPr lang="en" sz="900" b="1"/>
              <a:t>Heather Meissen, PhD</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a:t>Administrative Consultant - CTE</a:t>
            </a:r>
            <a:r>
              <a:rPr lang="en" sz="900" b="0" i="0" u="none" strike="noStrike" cap="none">
                <a:solidFill>
                  <a:srgbClr val="000000"/>
                </a:solidFill>
                <a:latin typeface="Arial"/>
                <a:ea typeface="Arial"/>
                <a:cs typeface="Arial"/>
                <a:sym typeface="Arial"/>
              </a:rPr>
              <a:t> </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u="sng">
                <a:solidFill>
                  <a:srgbClr val="0563C1"/>
                </a:solidFill>
                <a:hlinkClick r:id="rId12">
                  <a:extLst>
                    <a:ext uri="{A12FA001-AC4F-418D-AE19-62706E023703}">
                      <ahyp:hlinkClr xmlns:ahyp="http://schemas.microsoft.com/office/drawing/2018/hyperlinkcolor" val="tx"/>
                    </a:ext>
                  </a:extLst>
                </a:hlinkClick>
              </a:rPr>
              <a:t>heather.meissen@iowa.gov</a:t>
            </a:r>
            <a:r>
              <a:rPr lang="en" sz="900"/>
              <a:t> </a:t>
            </a:r>
            <a:endParaRPr sz="900"/>
          </a:p>
          <a:p>
            <a:pPr marL="177800" marR="0" lvl="0" indent="0" algn="ctr" rtl="0">
              <a:lnSpc>
                <a:spcPct val="100000"/>
              </a:lnSpc>
              <a:spcBef>
                <a:spcPts val="0"/>
              </a:spcBef>
              <a:spcAft>
                <a:spcPts val="0"/>
              </a:spcAft>
              <a:buClr>
                <a:srgbClr val="000000"/>
              </a:buClr>
              <a:buSzPts val="1800"/>
              <a:buFont typeface="Arial"/>
              <a:buNone/>
            </a:pPr>
            <a:r>
              <a:rPr lang="en" sz="900"/>
              <a:t>515-326-5378</a:t>
            </a:r>
            <a:endParaRPr sz="900"/>
          </a:p>
        </p:txBody>
      </p:sp>
      <p:pic>
        <p:nvPicPr>
          <p:cNvPr id="292" name="Google Shape;292;p38" descr="this is a headshot of heath meissen"/>
          <p:cNvPicPr preferRelativeResize="0"/>
          <p:nvPr/>
        </p:nvPicPr>
        <p:blipFill>
          <a:blip r:embed="rId13">
            <a:alphaModFix/>
          </a:blip>
          <a:stretch>
            <a:fillRect/>
          </a:stretch>
        </p:blipFill>
        <p:spPr>
          <a:xfrm>
            <a:off x="2787330" y="617140"/>
            <a:ext cx="1293332" cy="1611069"/>
          </a:xfrm>
          <a:prstGeom prst="rect">
            <a:avLst/>
          </a:prstGeom>
          <a:noFill/>
          <a:ln>
            <a:noFill/>
          </a:ln>
        </p:spPr>
      </p:pic>
      <p:sp>
        <p:nvSpPr>
          <p:cNvPr id="289" name="Google Shape;289;p38"/>
          <p:cNvSpPr txBox="1"/>
          <p:nvPr/>
        </p:nvSpPr>
        <p:spPr>
          <a:xfrm>
            <a:off x="316957" y="2197143"/>
            <a:ext cx="1738500" cy="6927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0"/>
              </a:spcBef>
              <a:spcAft>
                <a:spcPts val="0"/>
              </a:spcAft>
              <a:buClr>
                <a:srgbClr val="000000"/>
              </a:buClr>
              <a:buSzPts val="1800"/>
              <a:buFont typeface="Arial"/>
              <a:buNone/>
            </a:pPr>
            <a:r>
              <a:rPr lang="en" sz="900" b="1"/>
              <a:t>Cale Hutchings</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a:t>Bureau Chief - CTE</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u="sng">
                <a:solidFill>
                  <a:srgbClr val="0563C1"/>
                </a:solidFill>
                <a:hlinkClick r:id="rId14">
                  <a:extLst>
                    <a:ext uri="{A12FA001-AC4F-418D-AE19-62706E023703}">
                      <ahyp:hlinkClr xmlns:ahyp="http://schemas.microsoft.com/office/drawing/2018/hyperlinkcolor" val="tx"/>
                    </a:ext>
                  </a:extLst>
                </a:hlinkClick>
              </a:rPr>
              <a:t>cale.hutchings@iowa.gov</a:t>
            </a:r>
            <a:r>
              <a:rPr lang="en" sz="900"/>
              <a:t> </a:t>
            </a:r>
            <a:endParaRPr sz="900"/>
          </a:p>
          <a:p>
            <a:pPr marL="177800" marR="0" lvl="0" indent="0" algn="ctr" rtl="0">
              <a:lnSpc>
                <a:spcPct val="100000"/>
              </a:lnSpc>
              <a:spcBef>
                <a:spcPts val="0"/>
              </a:spcBef>
              <a:spcAft>
                <a:spcPts val="0"/>
              </a:spcAft>
              <a:buClr>
                <a:srgbClr val="000000"/>
              </a:buClr>
              <a:buSzPts val="1800"/>
              <a:buFont typeface="Arial"/>
              <a:buNone/>
            </a:pPr>
            <a:r>
              <a:rPr lang="en" sz="900"/>
              <a:t>515-975-8193</a:t>
            </a:r>
            <a:endParaRPr sz="900"/>
          </a:p>
        </p:txBody>
      </p:sp>
      <p:pic>
        <p:nvPicPr>
          <p:cNvPr id="290" name="Google Shape;290;p38" descr="this is a headshot of cale huthchings"/>
          <p:cNvPicPr preferRelativeResize="0"/>
          <p:nvPr/>
        </p:nvPicPr>
        <p:blipFill>
          <a:blip r:embed="rId15">
            <a:alphaModFix/>
          </a:blip>
          <a:stretch>
            <a:fillRect/>
          </a:stretch>
        </p:blipFill>
        <p:spPr>
          <a:xfrm>
            <a:off x="635373" y="617133"/>
            <a:ext cx="1293336" cy="1611085"/>
          </a:xfrm>
          <a:prstGeom prst="rect">
            <a:avLst/>
          </a:prstGeom>
          <a:noFill/>
          <a:ln>
            <a:noFill/>
          </a:ln>
        </p:spPr>
      </p:pic>
      <p:sp>
        <p:nvSpPr>
          <p:cNvPr id="295" name="Google Shape;295;p38"/>
          <p:cNvSpPr txBox="1">
            <a:spLocks noGrp="1"/>
          </p:cNvSpPr>
          <p:nvPr>
            <p:ph type="title"/>
          </p:nvPr>
        </p:nvSpPr>
        <p:spPr>
          <a:xfrm>
            <a:off x="190808" y="1"/>
            <a:ext cx="6339300" cy="414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Contact Information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05"/>
        <p:cNvGrpSpPr/>
        <p:nvPr/>
      </p:nvGrpSpPr>
      <p:grpSpPr>
        <a:xfrm>
          <a:off x="0" y="0"/>
          <a:ext cx="0" cy="0"/>
          <a:chOff x="0" y="0"/>
          <a:chExt cx="0" cy="0"/>
        </a:xfrm>
      </p:grpSpPr>
      <p:pic>
        <p:nvPicPr>
          <p:cNvPr id="310" name="Google Shape;310;p39" descr="This is a screenshot from the Perkins V resources and definitions resource via this hyperlink: https://drive.google.com/file/d/1BGw91nyaiqRSnA_iVslBxaKSRrXmxqIP/view?usp=drive_link"/>
          <p:cNvPicPr preferRelativeResize="0"/>
          <p:nvPr/>
        </p:nvPicPr>
        <p:blipFill>
          <a:blip r:embed="rId3">
            <a:alphaModFix/>
          </a:blip>
          <a:stretch>
            <a:fillRect/>
          </a:stretch>
        </p:blipFill>
        <p:spPr>
          <a:xfrm>
            <a:off x="152400" y="2986626"/>
            <a:ext cx="8839200" cy="1502664"/>
          </a:xfrm>
          <a:prstGeom prst="rect">
            <a:avLst/>
          </a:prstGeom>
          <a:noFill/>
          <a:ln w="9525" cap="flat" cmpd="sng">
            <a:solidFill>
              <a:schemeClr val="dk2"/>
            </a:solidFill>
            <a:prstDash val="solid"/>
            <a:round/>
            <a:headEnd type="none" w="sm" len="sm"/>
            <a:tailEnd type="none" w="sm" len="sm"/>
          </a:ln>
        </p:spPr>
      </p:pic>
      <p:sp>
        <p:nvSpPr>
          <p:cNvPr id="312" name="Google Shape;312;p39"/>
          <p:cNvSpPr txBox="1"/>
          <p:nvPr/>
        </p:nvSpPr>
        <p:spPr>
          <a:xfrm>
            <a:off x="152400" y="2798525"/>
            <a:ext cx="8839200" cy="188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000" b="1">
                <a:solidFill>
                  <a:srgbClr val="C00000"/>
                </a:solidFill>
              </a:rPr>
              <a:t>POSTSECONDARY PERKINS V SEC. 113. [20 U.S.C. 2323] ACCOUNTABILITY</a:t>
            </a:r>
            <a:endParaRPr sz="1000" b="1">
              <a:solidFill>
                <a:srgbClr val="C00000"/>
              </a:solidFill>
            </a:endParaRPr>
          </a:p>
        </p:txBody>
      </p:sp>
      <p:grpSp>
        <p:nvGrpSpPr>
          <p:cNvPr id="307" name="Google Shape;307;p39">
            <a:extLst>
              <a:ext uri="{C183D7F6-B498-43B3-948B-1728B52AA6E4}">
                <adec:decorative xmlns:adec="http://schemas.microsoft.com/office/drawing/2017/decorative" val="1"/>
              </a:ext>
            </a:extLst>
          </p:cNvPr>
          <p:cNvGrpSpPr/>
          <p:nvPr/>
        </p:nvGrpSpPr>
        <p:grpSpPr>
          <a:xfrm>
            <a:off x="150075" y="1264226"/>
            <a:ext cx="8839201" cy="1125525"/>
            <a:chOff x="152400" y="705601"/>
            <a:chExt cx="8839201" cy="1125525"/>
          </a:xfrm>
        </p:grpSpPr>
        <p:pic>
          <p:nvPicPr>
            <p:cNvPr id="309" name="Google Shape;309;p39" descr="This is a screenshot from the Perkins V resources and definitions resource via this hyperlink: https://drive.google.com/file/d/1BGw91nyaiqRSnA_iVslBxaKSRrXmxqIP/view?usp=drive_link"/>
            <p:cNvPicPr preferRelativeResize="0"/>
            <p:nvPr/>
          </p:nvPicPr>
          <p:blipFill>
            <a:blip r:embed="rId4">
              <a:alphaModFix/>
            </a:blip>
            <a:stretch>
              <a:fillRect/>
            </a:stretch>
          </p:blipFill>
          <p:spPr>
            <a:xfrm>
              <a:off x="152400" y="1530593"/>
              <a:ext cx="8839200" cy="300533"/>
            </a:xfrm>
            <a:prstGeom prst="rect">
              <a:avLst/>
            </a:prstGeom>
            <a:noFill/>
            <a:ln w="9525" cap="flat" cmpd="sng">
              <a:solidFill>
                <a:schemeClr val="dk2"/>
              </a:solidFill>
              <a:prstDash val="solid"/>
              <a:round/>
              <a:headEnd type="none" w="sm" len="sm"/>
              <a:tailEnd type="none" w="sm" len="sm"/>
            </a:ln>
          </p:spPr>
        </p:pic>
        <p:pic>
          <p:nvPicPr>
            <p:cNvPr id="308" name="Google Shape;308;p39" descr="This is a screenshot from the Perkins V resources and definitions resource via this hyperlink: https://drive.google.com/file/d/1BGw91nyaiqRSnA_iVslBxaKSRrXmxqIP/view?usp=drive_link"/>
            <p:cNvPicPr preferRelativeResize="0"/>
            <p:nvPr/>
          </p:nvPicPr>
          <p:blipFill>
            <a:blip r:embed="rId5">
              <a:alphaModFix/>
            </a:blip>
            <a:stretch>
              <a:fillRect/>
            </a:stretch>
          </p:blipFill>
          <p:spPr>
            <a:xfrm>
              <a:off x="152400" y="705601"/>
              <a:ext cx="8839201" cy="824992"/>
            </a:xfrm>
            <a:prstGeom prst="rect">
              <a:avLst/>
            </a:prstGeom>
            <a:noFill/>
            <a:ln w="9525" cap="flat" cmpd="sng">
              <a:solidFill>
                <a:schemeClr val="dk2"/>
              </a:solidFill>
              <a:prstDash val="solid"/>
              <a:round/>
              <a:headEnd type="none" w="sm" len="sm"/>
              <a:tailEnd type="none" w="sm" len="sm"/>
            </a:ln>
          </p:spPr>
        </p:pic>
      </p:grpSp>
      <p:sp>
        <p:nvSpPr>
          <p:cNvPr id="311" name="Google Shape;311;p39"/>
          <p:cNvSpPr txBox="1"/>
          <p:nvPr/>
        </p:nvSpPr>
        <p:spPr>
          <a:xfrm>
            <a:off x="154725" y="1076125"/>
            <a:ext cx="8839200" cy="188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000" b="1">
                <a:solidFill>
                  <a:srgbClr val="C00000"/>
                </a:solidFill>
              </a:rPr>
              <a:t>SECONDARY PERKINS V SEC. 113. [20 U.S.C. 2323] ACCOUNTABILITY</a:t>
            </a:r>
            <a:endParaRPr sz="1000" b="1">
              <a:solidFill>
                <a:srgbClr val="C00000"/>
              </a:solidFill>
            </a:endParaRPr>
          </a:p>
        </p:txBody>
      </p:sp>
      <p:sp>
        <p:nvSpPr>
          <p:cNvPr id="306" name="Google Shape;306;p39"/>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PERKINS V SEC. 113. [20 U.S.C. 2323] ACCOUNTABILITY - #2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16"/>
        <p:cNvGrpSpPr/>
        <p:nvPr/>
      </p:nvGrpSpPr>
      <p:grpSpPr>
        <a:xfrm>
          <a:off x="0" y="0"/>
          <a:ext cx="0" cy="0"/>
          <a:chOff x="0" y="0"/>
          <a:chExt cx="0" cy="0"/>
        </a:xfrm>
      </p:grpSpPr>
      <p:pic>
        <p:nvPicPr>
          <p:cNvPr id="318" name="Google Shape;318;p40" descr="This is a screenshot from the Perkins V resources and definitions resource via this hyperlink: https://drive.google.com/file/d/1BGw91nyaiqRSnA_iVslBxaKSRrXmxqIP/view?usp=drive_link"/>
          <p:cNvPicPr preferRelativeResize="0"/>
          <p:nvPr/>
        </p:nvPicPr>
        <p:blipFill>
          <a:blip r:embed="rId3">
            <a:alphaModFix/>
          </a:blip>
          <a:stretch>
            <a:fillRect/>
          </a:stretch>
        </p:blipFill>
        <p:spPr>
          <a:xfrm>
            <a:off x="60900" y="1063857"/>
            <a:ext cx="8839200" cy="3942283"/>
          </a:xfrm>
          <a:prstGeom prst="rect">
            <a:avLst/>
          </a:prstGeom>
          <a:noFill/>
          <a:ln w="9525" cap="flat" cmpd="sng">
            <a:solidFill>
              <a:schemeClr val="dk2"/>
            </a:solidFill>
            <a:prstDash val="solid"/>
            <a:round/>
            <a:headEnd type="none" w="sm" len="sm"/>
            <a:tailEnd type="none" w="sm" len="sm"/>
          </a:ln>
        </p:spPr>
      </p:pic>
      <p:sp>
        <p:nvSpPr>
          <p:cNvPr id="319" name="Google Shape;319;p40"/>
          <p:cNvSpPr txBox="1"/>
          <p:nvPr/>
        </p:nvSpPr>
        <p:spPr>
          <a:xfrm>
            <a:off x="60900" y="755350"/>
            <a:ext cx="8839200" cy="188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000" b="1">
                <a:solidFill>
                  <a:srgbClr val="C00000"/>
                </a:solidFill>
              </a:rPr>
              <a:t>SECONDARY PERKINS V SEC. 113. [20 U.S.C. 2323] ACCOUNTABILITY</a:t>
            </a:r>
            <a:endParaRPr sz="1000" b="1">
              <a:solidFill>
                <a:srgbClr val="C00000"/>
              </a:solidFill>
            </a:endParaRPr>
          </a:p>
        </p:txBody>
      </p:sp>
      <p:sp>
        <p:nvSpPr>
          <p:cNvPr id="317" name="Google Shape;317;p40"/>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PERKINS V SEC. 113. [20 U.S.C. 2323] ACCOUNTABILITY - #3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23"/>
        <p:cNvGrpSpPr/>
        <p:nvPr/>
      </p:nvGrpSpPr>
      <p:grpSpPr>
        <a:xfrm>
          <a:off x="0" y="0"/>
          <a:ext cx="0" cy="0"/>
          <a:chOff x="0" y="0"/>
          <a:chExt cx="0" cy="0"/>
        </a:xfrm>
      </p:grpSpPr>
      <p:pic>
        <p:nvPicPr>
          <p:cNvPr id="325" name="Google Shape;325;p41" descr="This is a screenshot from the Perkins V resources and definitions resource via this hyperlink: https://drive.google.com/file/d/1BGw91nyaiqRSnA_iVslBxaKSRrXmxqIP/view?usp=drive_link"/>
          <p:cNvPicPr preferRelativeResize="0"/>
          <p:nvPr/>
        </p:nvPicPr>
        <p:blipFill>
          <a:blip r:embed="rId3">
            <a:alphaModFix/>
          </a:blip>
          <a:stretch>
            <a:fillRect/>
          </a:stretch>
        </p:blipFill>
        <p:spPr>
          <a:xfrm>
            <a:off x="112200" y="1011600"/>
            <a:ext cx="9083100" cy="2888435"/>
          </a:xfrm>
          <a:prstGeom prst="rect">
            <a:avLst/>
          </a:prstGeom>
          <a:noFill/>
          <a:ln w="9525" cap="flat" cmpd="sng">
            <a:solidFill>
              <a:schemeClr val="dk2"/>
            </a:solidFill>
            <a:prstDash val="solid"/>
            <a:round/>
            <a:headEnd type="none" w="sm" len="sm"/>
            <a:tailEnd type="none" w="sm" len="sm"/>
          </a:ln>
        </p:spPr>
      </p:pic>
      <p:sp>
        <p:nvSpPr>
          <p:cNvPr id="326" name="Google Shape;326;p41"/>
          <p:cNvSpPr txBox="1"/>
          <p:nvPr/>
        </p:nvSpPr>
        <p:spPr>
          <a:xfrm>
            <a:off x="112200" y="734900"/>
            <a:ext cx="8839200" cy="188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000" b="1">
                <a:solidFill>
                  <a:srgbClr val="C00000"/>
                </a:solidFill>
              </a:rPr>
              <a:t>SECONDARY PERKINS V SEC. 113. [20 U.S.C. 2323] ACCOUNTABILITY</a:t>
            </a:r>
            <a:endParaRPr sz="1000" b="1">
              <a:solidFill>
                <a:srgbClr val="C00000"/>
              </a:solidFill>
            </a:endParaRPr>
          </a:p>
        </p:txBody>
      </p:sp>
      <p:sp>
        <p:nvSpPr>
          <p:cNvPr id="324" name="Google Shape;324;p41"/>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PERKINS V SEC. 113. [20 U.S.C. 2323] ACCOUNTABILITY - #4</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30"/>
        <p:cNvGrpSpPr/>
        <p:nvPr/>
      </p:nvGrpSpPr>
      <p:grpSpPr>
        <a:xfrm>
          <a:off x="0" y="0"/>
          <a:ext cx="0" cy="0"/>
          <a:chOff x="0" y="0"/>
          <a:chExt cx="0" cy="0"/>
        </a:xfrm>
      </p:grpSpPr>
      <p:pic>
        <p:nvPicPr>
          <p:cNvPr id="332" name="Google Shape;332;p42" descr="This is a screenshot from the Perkins V resources and definitions resource via this hyperlink: https://drive.google.com/file/d/1BGw91nyaiqRSnA_iVslBxaKSRrXmxqIP/view?usp=drive_link"/>
          <p:cNvPicPr preferRelativeResize="0"/>
          <p:nvPr/>
        </p:nvPicPr>
        <p:blipFill>
          <a:blip r:embed="rId3">
            <a:alphaModFix/>
          </a:blip>
          <a:stretch>
            <a:fillRect/>
          </a:stretch>
        </p:blipFill>
        <p:spPr>
          <a:xfrm>
            <a:off x="220325" y="875926"/>
            <a:ext cx="8839200" cy="3105506"/>
          </a:xfrm>
          <a:prstGeom prst="rect">
            <a:avLst/>
          </a:prstGeom>
          <a:noFill/>
          <a:ln w="9525" cap="flat" cmpd="sng">
            <a:solidFill>
              <a:schemeClr val="dk2"/>
            </a:solidFill>
            <a:prstDash val="solid"/>
            <a:round/>
            <a:headEnd type="none" w="sm" len="sm"/>
            <a:tailEnd type="none" w="sm" len="sm"/>
          </a:ln>
        </p:spPr>
      </p:pic>
      <p:sp>
        <p:nvSpPr>
          <p:cNvPr id="333" name="Google Shape;333;p42"/>
          <p:cNvSpPr txBox="1"/>
          <p:nvPr/>
        </p:nvSpPr>
        <p:spPr>
          <a:xfrm>
            <a:off x="220325" y="620513"/>
            <a:ext cx="8839200" cy="188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000" b="1">
                <a:solidFill>
                  <a:srgbClr val="C00000"/>
                </a:solidFill>
              </a:rPr>
              <a:t>POSTSECONDARY PERKINS V SEC. 113. [20 U.S.C. 2323] ACCOUNTABILITY</a:t>
            </a:r>
            <a:endParaRPr sz="1000" b="1">
              <a:solidFill>
                <a:srgbClr val="C00000"/>
              </a:solidFill>
            </a:endParaRPr>
          </a:p>
        </p:txBody>
      </p:sp>
      <p:sp>
        <p:nvSpPr>
          <p:cNvPr id="331" name="Google Shape;331;p42"/>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PERKINS V SEC. 113. [20 U.S.C. 2323] ACCOUNTABILITY - #5</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337"/>
        <p:cNvGrpSpPr/>
        <p:nvPr/>
      </p:nvGrpSpPr>
      <p:grpSpPr>
        <a:xfrm>
          <a:off x="0" y="0"/>
          <a:ext cx="0" cy="0"/>
          <a:chOff x="0" y="0"/>
          <a:chExt cx="0" cy="0"/>
        </a:xfrm>
      </p:grpSpPr>
      <p:pic>
        <p:nvPicPr>
          <p:cNvPr id="340" name="Google Shape;340;p43" descr="This is a screenshot from the instructions section of the CLNA narrative questions form; one of several forms to complete the FY27 Perkins application due June 30, 2026."/>
          <p:cNvPicPr preferRelativeResize="0"/>
          <p:nvPr/>
        </p:nvPicPr>
        <p:blipFill>
          <a:blip r:embed="rId3">
            <a:alphaModFix/>
          </a:blip>
          <a:stretch>
            <a:fillRect/>
          </a:stretch>
        </p:blipFill>
        <p:spPr>
          <a:xfrm>
            <a:off x="4364225" y="774125"/>
            <a:ext cx="4563674" cy="3860150"/>
          </a:xfrm>
          <a:prstGeom prst="rect">
            <a:avLst/>
          </a:prstGeom>
          <a:noFill/>
          <a:ln w="9525" cap="flat" cmpd="sng">
            <a:solidFill>
              <a:schemeClr val="dk2"/>
            </a:solidFill>
            <a:prstDash val="solid"/>
            <a:round/>
            <a:headEnd type="none" w="sm" len="sm"/>
            <a:tailEnd type="none" w="sm" len="sm"/>
          </a:ln>
        </p:spPr>
      </p:pic>
      <p:sp>
        <p:nvSpPr>
          <p:cNvPr id="339" name="Google Shape;339;p43"/>
          <p:cNvSpPr txBox="1">
            <a:spLocks noGrp="1"/>
          </p:cNvSpPr>
          <p:nvPr>
            <p:ph type="body" idx="1"/>
          </p:nvPr>
        </p:nvSpPr>
        <p:spPr>
          <a:xfrm>
            <a:off x="97450" y="699950"/>
            <a:ext cx="4156800" cy="4356900"/>
          </a:xfrm>
          <a:prstGeom prst="rect">
            <a:avLst/>
          </a:prstGeom>
        </p:spPr>
        <p:txBody>
          <a:bodyPr spcFirstLastPara="1" wrap="square" lIns="68575" tIns="34275" rIns="68575" bIns="34275" anchor="t" anchorCtr="0">
            <a:normAutofit lnSpcReduction="10000"/>
          </a:bodyPr>
          <a:lstStyle/>
          <a:p>
            <a:pPr marL="0" lvl="0" indent="0" algn="l" rtl="0">
              <a:lnSpc>
                <a:spcPct val="130000"/>
              </a:lnSpc>
              <a:spcBef>
                <a:spcPts val="600"/>
              </a:spcBef>
              <a:spcAft>
                <a:spcPts val="0"/>
              </a:spcAft>
              <a:buSzPts val="865"/>
              <a:buNone/>
            </a:pPr>
            <a:r>
              <a:rPr lang="en" sz="1160"/>
              <a:t>The nine required narrative elements (often framed as the “9 questions” in local Perkins V CLNA-linked applications) are specified in </a:t>
            </a:r>
            <a:r>
              <a:rPr lang="en" sz="1160" b="1" i="1"/>
              <a:t>Section 134(b) </a:t>
            </a:r>
            <a:r>
              <a:rPr lang="en" sz="1160"/>
              <a:t>of the Strengthening Career and Technical Education for the 21st Century Act (Perkins V). </a:t>
            </a:r>
            <a:endParaRPr sz="1160"/>
          </a:p>
          <a:p>
            <a:pPr marL="0" lvl="0" indent="0" algn="l" rtl="0">
              <a:lnSpc>
                <a:spcPct val="130000"/>
              </a:lnSpc>
              <a:spcBef>
                <a:spcPts val="600"/>
              </a:spcBef>
              <a:spcAft>
                <a:spcPts val="0"/>
              </a:spcAft>
              <a:buSzPts val="865"/>
              <a:buNone/>
            </a:pPr>
            <a:endParaRPr sz="1160"/>
          </a:p>
          <a:p>
            <a:pPr marL="0" lvl="0" indent="0" algn="l" rtl="0">
              <a:lnSpc>
                <a:spcPct val="130000"/>
              </a:lnSpc>
              <a:spcBef>
                <a:spcPts val="600"/>
              </a:spcBef>
              <a:spcAft>
                <a:spcPts val="0"/>
              </a:spcAft>
              <a:buSzPts val="865"/>
              <a:buNone/>
            </a:pPr>
            <a:r>
              <a:rPr lang="en" sz="1160"/>
              <a:t>These elements define the statutory contents of the Perkins V local application that all eligible recipients must address when submitting a biennial application informed by the Comprehensive Local Needs Assessment (CLNA). </a:t>
            </a:r>
            <a:endParaRPr sz="1160"/>
          </a:p>
          <a:p>
            <a:pPr marL="0" lvl="0" indent="0" algn="l" rtl="0">
              <a:lnSpc>
                <a:spcPct val="130000"/>
              </a:lnSpc>
              <a:spcBef>
                <a:spcPts val="600"/>
              </a:spcBef>
              <a:spcAft>
                <a:spcPts val="0"/>
              </a:spcAft>
              <a:buSzPts val="865"/>
              <a:buNone/>
            </a:pPr>
            <a:endParaRPr sz="1160"/>
          </a:p>
          <a:p>
            <a:pPr marL="457200" lvl="0" indent="-292290" algn="l" rtl="0">
              <a:lnSpc>
                <a:spcPct val="130000"/>
              </a:lnSpc>
              <a:spcBef>
                <a:spcPts val="600"/>
              </a:spcBef>
              <a:spcAft>
                <a:spcPts val="0"/>
              </a:spcAft>
              <a:buSzPts val="1003"/>
              <a:buChar char="•"/>
            </a:pPr>
            <a:r>
              <a:rPr lang="en" sz="1160"/>
              <a:t>Applicable to all 50 U.S. states and certain U.S. territories receiving the Perkins V (the Strengthening Career and Technical Education for the 21st Century Act)</a:t>
            </a:r>
            <a:endParaRPr sz="1160"/>
          </a:p>
          <a:p>
            <a:pPr marL="457200" lvl="0" indent="0" algn="l" rtl="0">
              <a:lnSpc>
                <a:spcPct val="130000"/>
              </a:lnSpc>
              <a:spcBef>
                <a:spcPts val="600"/>
              </a:spcBef>
              <a:spcAft>
                <a:spcPts val="0"/>
              </a:spcAft>
              <a:buSzPts val="865"/>
              <a:buNone/>
            </a:pPr>
            <a:endParaRPr sz="1160"/>
          </a:p>
          <a:p>
            <a:pPr marL="457200" lvl="0" indent="-292290" algn="l" rtl="0">
              <a:lnSpc>
                <a:spcPct val="130000"/>
              </a:lnSpc>
              <a:spcBef>
                <a:spcPts val="600"/>
              </a:spcBef>
              <a:spcAft>
                <a:spcPts val="0"/>
              </a:spcAft>
              <a:buSzPts val="1003"/>
              <a:buChar char="•"/>
            </a:pPr>
            <a:r>
              <a:rPr lang="en" sz="1160"/>
              <a:t>Federal Basic State Grant funding for career and technical education (CTE)</a:t>
            </a:r>
            <a:endParaRPr sz="1160"/>
          </a:p>
        </p:txBody>
      </p:sp>
      <p:sp>
        <p:nvSpPr>
          <p:cNvPr id="338" name="Google Shape;338;p43"/>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1800"/>
              <a:t>(Preview) IowaGrants CLNA Outcomes/Questions Application Form</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344"/>
        <p:cNvGrpSpPr/>
        <p:nvPr/>
      </p:nvGrpSpPr>
      <p:grpSpPr>
        <a:xfrm>
          <a:off x="0" y="0"/>
          <a:ext cx="0" cy="0"/>
          <a:chOff x="0" y="0"/>
          <a:chExt cx="0" cy="0"/>
        </a:xfrm>
      </p:grpSpPr>
      <p:sp>
        <p:nvSpPr>
          <p:cNvPr id="345" name="Google Shape;345;p44"/>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1800" dirty="0"/>
              <a:t>(Preview) IowaGrants CLNA Outcomes/Questions Application Form: </a:t>
            </a:r>
            <a:br>
              <a:rPr lang="en" sz="1800" dirty="0"/>
            </a:br>
            <a:r>
              <a:rPr lang="en" sz="1800" dirty="0"/>
              <a:t>Slide #2</a:t>
            </a:r>
            <a:endParaRPr sz="1800" dirty="0"/>
          </a:p>
        </p:txBody>
      </p:sp>
      <p:sp>
        <p:nvSpPr>
          <p:cNvPr id="346" name="Google Shape;346;p44"/>
          <p:cNvSpPr txBox="1">
            <a:spLocks noGrp="1"/>
          </p:cNvSpPr>
          <p:nvPr>
            <p:ph type="body" idx="1"/>
          </p:nvPr>
        </p:nvSpPr>
        <p:spPr>
          <a:xfrm>
            <a:off x="222900" y="637050"/>
            <a:ext cx="8698200" cy="4223400"/>
          </a:xfrm>
          <a:prstGeom prst="rect">
            <a:avLst/>
          </a:prstGeom>
        </p:spPr>
        <p:txBody>
          <a:bodyPr spcFirstLastPara="1" wrap="square" lIns="68575" tIns="34275" rIns="68575" bIns="34275" anchor="t" anchorCtr="0">
            <a:noAutofit/>
          </a:bodyPr>
          <a:lstStyle/>
          <a:p>
            <a:pPr marL="0" marR="330200" lvl="0" indent="0" algn="l" rtl="0">
              <a:lnSpc>
                <a:spcPct val="150000"/>
              </a:lnSpc>
              <a:spcBef>
                <a:spcPts val="0"/>
              </a:spcBef>
              <a:spcAft>
                <a:spcPts val="0"/>
              </a:spcAft>
              <a:buClr>
                <a:schemeClr val="dk1"/>
              </a:buClr>
              <a:buSzPts val="1100"/>
              <a:buFont typeface="Arial"/>
              <a:buNone/>
            </a:pPr>
            <a:r>
              <a:rPr lang="en" sz="1400" b="1" dirty="0"/>
              <a:t>Based on the completion of the CLNA process, please answer the following questions:</a:t>
            </a:r>
            <a:endParaRPr sz="1400" b="1" dirty="0"/>
          </a:p>
          <a:p>
            <a:pPr marL="0" lvl="0" indent="0" algn="l" rtl="0">
              <a:lnSpc>
                <a:spcPct val="150000"/>
              </a:lnSpc>
              <a:spcBef>
                <a:spcPts val="0"/>
              </a:spcBef>
              <a:spcAft>
                <a:spcPts val="0"/>
              </a:spcAft>
              <a:buNone/>
            </a:pPr>
            <a:r>
              <a:rPr lang="en" sz="1400" dirty="0"/>
              <a:t>1. Provide a summary of the results of the comprehensive needs assessment.</a:t>
            </a:r>
            <a:endParaRPr sz="1400" dirty="0"/>
          </a:p>
          <a:p>
            <a:pPr marL="0" lvl="0" indent="0" algn="l" rtl="0">
              <a:lnSpc>
                <a:spcPct val="150000"/>
              </a:lnSpc>
              <a:spcBef>
                <a:spcPts val="0"/>
              </a:spcBef>
              <a:spcAft>
                <a:spcPts val="0"/>
              </a:spcAft>
              <a:buNone/>
            </a:pPr>
            <a:r>
              <a:rPr lang="en" sz="1400" dirty="0"/>
              <a:t>2. Provide information on the CTE course offerings and activities to be provided with Perkins funds, including all state-approved plans of study.</a:t>
            </a:r>
            <a:endParaRPr sz="1400" dirty="0"/>
          </a:p>
          <a:p>
            <a:pPr marL="0" lvl="0" indent="0" algn="l" rtl="0">
              <a:lnSpc>
                <a:spcPct val="150000"/>
              </a:lnSpc>
              <a:spcBef>
                <a:spcPts val="0"/>
              </a:spcBef>
              <a:spcAft>
                <a:spcPts val="0"/>
              </a:spcAft>
              <a:buNone/>
            </a:pPr>
            <a:r>
              <a:rPr lang="en" sz="1400" dirty="0"/>
              <a:t>3. Describe how your school district will, in collaboration with local workforce development partners, provide a series of career exploration and career guidance activities.</a:t>
            </a:r>
            <a:endParaRPr sz="1400" dirty="0"/>
          </a:p>
          <a:p>
            <a:pPr marL="0" lvl="0" indent="0" algn="l" rtl="0">
              <a:lnSpc>
                <a:spcPct val="150000"/>
              </a:lnSpc>
              <a:spcBef>
                <a:spcPts val="0"/>
              </a:spcBef>
              <a:spcAft>
                <a:spcPts val="0"/>
              </a:spcAft>
              <a:buNone/>
            </a:pPr>
            <a:r>
              <a:rPr lang="en" sz="1400" dirty="0"/>
              <a:t>4. Provide a description of how the district or consortia will improve the academic and technical skills of students participating in CTE programs.</a:t>
            </a:r>
            <a:endParaRPr sz="1400" dirty="0"/>
          </a:p>
          <a:p>
            <a:pPr marL="0" lvl="0" indent="0" algn="l" rtl="0">
              <a:lnSpc>
                <a:spcPct val="150000"/>
              </a:lnSpc>
              <a:spcBef>
                <a:spcPts val="0"/>
              </a:spcBef>
              <a:spcAft>
                <a:spcPts val="0"/>
              </a:spcAft>
              <a:buNone/>
            </a:pPr>
            <a:r>
              <a:rPr lang="en" sz="1400" dirty="0"/>
              <a:t>5. Utilizing available student performance and labor market data, provide a description of how the district or consortia will provide activities to prepare special populations for high-skill, high-wage, or in-demand occupations; prepare CTE participants for non-traditional fields; provide equal access for special populations to CTE courses, programs, and programs of study; and ensure that members of special populations will not be discriminated against.</a:t>
            </a:r>
            <a:endParaRPr sz="1400" dirty="0"/>
          </a:p>
          <a:p>
            <a:pPr marL="0" lvl="0" indent="0" algn="l" rtl="0">
              <a:lnSpc>
                <a:spcPct val="100000"/>
              </a:lnSpc>
              <a:spcBef>
                <a:spcPts val="0"/>
              </a:spcBef>
              <a:spcAft>
                <a:spcPts val="0"/>
              </a:spcAft>
              <a:buNone/>
            </a:pPr>
            <a:endParaRPr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50"/>
        <p:cNvGrpSpPr/>
        <p:nvPr/>
      </p:nvGrpSpPr>
      <p:grpSpPr>
        <a:xfrm>
          <a:off x="0" y="0"/>
          <a:ext cx="0" cy="0"/>
          <a:chOff x="0" y="0"/>
          <a:chExt cx="0" cy="0"/>
        </a:xfrm>
      </p:grpSpPr>
      <p:sp>
        <p:nvSpPr>
          <p:cNvPr id="351" name="Google Shape;351;p45"/>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1800" dirty="0"/>
              <a:t>(Preview) IowaGrants CLNA Outcomes/Questions Application Form: </a:t>
            </a:r>
            <a:br>
              <a:rPr lang="en" sz="1800" dirty="0"/>
            </a:br>
            <a:r>
              <a:rPr lang="en" sz="1800" dirty="0"/>
              <a:t>Slide #3</a:t>
            </a:r>
            <a:endParaRPr sz="1800" dirty="0"/>
          </a:p>
        </p:txBody>
      </p:sp>
      <p:sp>
        <p:nvSpPr>
          <p:cNvPr id="352" name="Google Shape;352;p45"/>
          <p:cNvSpPr txBox="1">
            <a:spLocks noGrp="1"/>
          </p:cNvSpPr>
          <p:nvPr>
            <p:ph type="body" idx="1"/>
          </p:nvPr>
        </p:nvSpPr>
        <p:spPr>
          <a:xfrm>
            <a:off x="222900" y="637050"/>
            <a:ext cx="8698200" cy="4223400"/>
          </a:xfrm>
          <a:prstGeom prst="rect">
            <a:avLst/>
          </a:prstGeom>
        </p:spPr>
        <p:txBody>
          <a:bodyPr spcFirstLastPara="1" wrap="square" lIns="68575" tIns="34275" rIns="68575" bIns="34275" anchor="t" anchorCtr="0">
            <a:noAutofit/>
          </a:bodyPr>
          <a:lstStyle/>
          <a:p>
            <a:pPr marL="0" marR="330200" lvl="0" indent="0" algn="l" rtl="0">
              <a:lnSpc>
                <a:spcPct val="150000"/>
              </a:lnSpc>
              <a:spcBef>
                <a:spcPts val="0"/>
              </a:spcBef>
              <a:spcAft>
                <a:spcPts val="0"/>
              </a:spcAft>
              <a:buNone/>
            </a:pPr>
            <a:r>
              <a:rPr lang="en" sz="1400" b="1" dirty="0"/>
              <a:t>Based on the completion of the CLNA process, please answer the following questions:</a:t>
            </a:r>
            <a:endParaRPr sz="1400" b="1" dirty="0"/>
          </a:p>
          <a:p>
            <a:pPr marL="0" lvl="0" indent="0" algn="l" rtl="0">
              <a:lnSpc>
                <a:spcPct val="150000"/>
              </a:lnSpc>
              <a:spcBef>
                <a:spcPts val="0"/>
              </a:spcBef>
              <a:spcAft>
                <a:spcPts val="0"/>
              </a:spcAft>
              <a:buNone/>
            </a:pPr>
            <a:r>
              <a:rPr lang="en" sz="1400" dirty="0"/>
              <a:t>6. Provide a description of the work-based learning opportunities for students participating in CTE programs and how the district or consortia will work with representatives from business and industry to develop or expand work-based learning.</a:t>
            </a:r>
            <a:endParaRPr sz="1400" dirty="0"/>
          </a:p>
          <a:p>
            <a:pPr marL="0" lvl="0" indent="0" algn="l" rtl="0">
              <a:lnSpc>
                <a:spcPct val="150000"/>
              </a:lnSpc>
              <a:spcBef>
                <a:spcPts val="0"/>
              </a:spcBef>
              <a:spcAft>
                <a:spcPts val="0"/>
              </a:spcAft>
              <a:buNone/>
            </a:pPr>
            <a:r>
              <a:rPr lang="en" sz="1400" dirty="0"/>
              <a:t>7. Provide a description of how the district or consortia will provide students participating in CTE the opportunity to gain postsecondary credit while still attending high school.</a:t>
            </a:r>
            <a:endParaRPr sz="1400" dirty="0"/>
          </a:p>
          <a:p>
            <a:pPr marL="0" lvl="0" indent="0" algn="l" rtl="0">
              <a:lnSpc>
                <a:spcPct val="150000"/>
              </a:lnSpc>
              <a:spcBef>
                <a:spcPts val="0"/>
              </a:spcBef>
              <a:spcAft>
                <a:spcPts val="0"/>
              </a:spcAft>
              <a:buNone/>
            </a:pPr>
            <a:r>
              <a:rPr lang="en" sz="1400" dirty="0"/>
              <a:t>8. Provide a description of how the district or consortia supports the recruitment, preparation, retention, and training, including professional development of teachers, faculty, administrators, counselors, and specialized instructional support personnel. </a:t>
            </a:r>
            <a:endParaRPr sz="1400" dirty="0"/>
          </a:p>
          <a:p>
            <a:pPr marL="0" lvl="0" indent="0" algn="l" rtl="0">
              <a:lnSpc>
                <a:spcPct val="150000"/>
              </a:lnSpc>
              <a:spcBef>
                <a:spcPts val="0"/>
              </a:spcBef>
              <a:spcAft>
                <a:spcPts val="0"/>
              </a:spcAft>
              <a:buNone/>
            </a:pPr>
            <a:r>
              <a:rPr lang="en" sz="1400" dirty="0"/>
              <a:t>9. Provide a description of how the district or consortia will address disparities or gaps in performance between groups of students in each of the plan years, and if no meaningful progress has been achieved prior to the third program year, a description of the additional actions that will be taken to eliminate these disparities or gaps.</a:t>
            </a:r>
            <a:endParaRPr sz="1400" dirty="0"/>
          </a:p>
          <a:p>
            <a:pPr marL="0" lvl="0" indent="0" algn="l" rtl="0">
              <a:lnSpc>
                <a:spcPct val="100000"/>
              </a:lnSpc>
              <a:spcBef>
                <a:spcPts val="0"/>
              </a:spcBef>
              <a:spcAft>
                <a:spcPts val="0"/>
              </a:spcAft>
              <a:buNone/>
            </a:pPr>
            <a:endParaRPr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a:solidFill>
                  <a:schemeClr val="lt1"/>
                </a:solidFill>
              </a:rPr>
              <a:t>Big-picture questions to guide the work</a:t>
            </a:r>
            <a:r>
              <a:rPr lang="en"/>
              <a:t>, </a:t>
            </a:r>
            <a:r>
              <a:rPr lang="en" i="1"/>
              <a:t>always…</a:t>
            </a:r>
            <a:endParaRPr i="1"/>
          </a:p>
        </p:txBody>
      </p:sp>
      <p:sp>
        <p:nvSpPr>
          <p:cNvPr id="58" name="Google Shape;58;p11"/>
          <p:cNvSpPr txBox="1">
            <a:spLocks noGrp="1"/>
          </p:cNvSpPr>
          <p:nvPr>
            <p:ph type="body" idx="1"/>
          </p:nvPr>
        </p:nvSpPr>
        <p:spPr>
          <a:xfrm>
            <a:off x="3271700" y="102250"/>
            <a:ext cx="5741100" cy="4931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600"/>
              </a:spcBef>
              <a:spcAft>
                <a:spcPts val="0"/>
              </a:spcAft>
              <a:buNone/>
            </a:pPr>
            <a:r>
              <a:rPr lang="en" sz="2100"/>
              <a:t>What is our overall vision for CTE in our district/consortium/community college area?</a:t>
            </a:r>
            <a:endParaRPr/>
          </a:p>
          <a:p>
            <a:pPr marL="457200" lvl="0" indent="0" algn="l" rtl="0">
              <a:lnSpc>
                <a:spcPct val="90000"/>
              </a:lnSpc>
              <a:spcBef>
                <a:spcPts val="600"/>
              </a:spcBef>
              <a:spcAft>
                <a:spcPts val="0"/>
              </a:spcAft>
              <a:buNone/>
            </a:pPr>
            <a:endParaRPr/>
          </a:p>
          <a:p>
            <a:pPr marL="0" lvl="0" indent="0" algn="l" rtl="0">
              <a:lnSpc>
                <a:spcPct val="90000"/>
              </a:lnSpc>
              <a:spcBef>
                <a:spcPts val="600"/>
              </a:spcBef>
              <a:spcAft>
                <a:spcPts val="0"/>
              </a:spcAft>
              <a:buNone/>
            </a:pPr>
            <a:r>
              <a:rPr lang="en" sz="2100"/>
              <a:t>What are our top priorities over the next two years?</a:t>
            </a:r>
            <a:endParaRPr/>
          </a:p>
          <a:p>
            <a:pPr marL="457200" lvl="0" indent="0" algn="l" rtl="0">
              <a:lnSpc>
                <a:spcPct val="90000"/>
              </a:lnSpc>
              <a:spcBef>
                <a:spcPts val="600"/>
              </a:spcBef>
              <a:spcAft>
                <a:spcPts val="0"/>
              </a:spcAft>
              <a:buNone/>
            </a:pPr>
            <a:endParaRPr/>
          </a:p>
          <a:p>
            <a:pPr marL="0" lvl="0" indent="0" algn="l" rtl="0">
              <a:lnSpc>
                <a:spcPct val="90000"/>
              </a:lnSpc>
              <a:spcBef>
                <a:spcPts val="600"/>
              </a:spcBef>
              <a:spcAft>
                <a:spcPts val="0"/>
              </a:spcAft>
              <a:buNone/>
            </a:pPr>
            <a:r>
              <a:rPr lang="en" sz="2100"/>
              <a:t>Which programs are strongest—and which need to be transformed, redesigned/modernized, or retired?</a:t>
            </a:r>
            <a:endParaRPr/>
          </a:p>
          <a:p>
            <a:pPr marL="457200" lvl="0" indent="0" algn="l" rtl="0">
              <a:lnSpc>
                <a:spcPct val="90000"/>
              </a:lnSpc>
              <a:spcBef>
                <a:spcPts val="600"/>
              </a:spcBef>
              <a:spcAft>
                <a:spcPts val="0"/>
              </a:spcAft>
              <a:buNone/>
            </a:pPr>
            <a:endParaRPr/>
          </a:p>
          <a:p>
            <a:pPr marL="0" lvl="0" indent="0" algn="l" rtl="0">
              <a:lnSpc>
                <a:spcPct val="90000"/>
              </a:lnSpc>
              <a:spcBef>
                <a:spcPts val="600"/>
              </a:spcBef>
              <a:spcAft>
                <a:spcPts val="0"/>
              </a:spcAft>
              <a:buNone/>
            </a:pPr>
            <a:r>
              <a:rPr lang="en" sz="2100"/>
              <a:t>Where are employer needs immediate vs. longer-term pipeline needs?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2500"/>
              <a:buFont typeface="Arial"/>
              <a:buNone/>
            </a:pPr>
            <a:r>
              <a:rPr lang="en"/>
              <a:t>Big-picture questions to guide the work, </a:t>
            </a:r>
            <a:r>
              <a:rPr lang="en" i="1"/>
              <a:t>always…</a:t>
            </a:r>
            <a:endParaRPr i="1"/>
          </a:p>
          <a:p>
            <a:pPr marL="0" lvl="0" indent="0" algn="l" rtl="0">
              <a:spcBef>
                <a:spcPts val="0"/>
              </a:spcBef>
              <a:spcAft>
                <a:spcPts val="0"/>
              </a:spcAft>
              <a:buClr>
                <a:schemeClr val="lt1"/>
              </a:buClr>
              <a:buSzPts val="2500"/>
              <a:buFont typeface="Arial"/>
              <a:buNone/>
            </a:pPr>
            <a:r>
              <a:rPr lang="en" i="1"/>
              <a:t>(continued)</a:t>
            </a:r>
            <a:endParaRPr i="1"/>
          </a:p>
          <a:p>
            <a:pPr marL="0" lvl="0" indent="0" algn="l" rtl="0">
              <a:lnSpc>
                <a:spcPct val="90000"/>
              </a:lnSpc>
              <a:spcBef>
                <a:spcPts val="0"/>
              </a:spcBef>
              <a:spcAft>
                <a:spcPts val="0"/>
              </a:spcAft>
              <a:buClr>
                <a:schemeClr val="lt1"/>
              </a:buClr>
              <a:buSzPts val="2500"/>
              <a:buFont typeface="Arial"/>
              <a:buNone/>
            </a:pPr>
            <a:endParaRPr/>
          </a:p>
        </p:txBody>
      </p:sp>
      <p:sp>
        <p:nvSpPr>
          <p:cNvPr id="64" name="Google Shape;64;p12"/>
          <p:cNvSpPr txBox="1">
            <a:spLocks noGrp="1"/>
          </p:cNvSpPr>
          <p:nvPr>
            <p:ph type="body" idx="1"/>
          </p:nvPr>
        </p:nvSpPr>
        <p:spPr>
          <a:xfrm>
            <a:off x="3443591" y="321013"/>
            <a:ext cx="5263200" cy="4429800"/>
          </a:xfrm>
          <a:prstGeom prst="rect">
            <a:avLst/>
          </a:prstGeom>
          <a:noFill/>
          <a:ln>
            <a:noFill/>
          </a:ln>
        </p:spPr>
        <p:txBody>
          <a:bodyPr spcFirstLastPara="1" wrap="square" lIns="68575" tIns="34275" rIns="68575" bIns="34275" anchor="ctr" anchorCtr="0">
            <a:normAutofit lnSpcReduction="10000"/>
          </a:bodyPr>
          <a:lstStyle/>
          <a:p>
            <a:pPr marL="457200" lvl="0" indent="-361950" algn="l" rtl="0">
              <a:lnSpc>
                <a:spcPct val="90000"/>
              </a:lnSpc>
              <a:spcBef>
                <a:spcPts val="600"/>
              </a:spcBef>
              <a:spcAft>
                <a:spcPts val="0"/>
              </a:spcAft>
              <a:buSzPts val="2100"/>
              <a:buChar char="•"/>
            </a:pPr>
            <a:r>
              <a:rPr lang="en" sz="2100"/>
              <a:t>Which performance indicators show the biggest gaps? Which learner groups are most impacted?</a:t>
            </a:r>
            <a:endParaRPr/>
          </a:p>
          <a:p>
            <a:pPr marL="457200" lvl="0" indent="0" algn="l" rtl="0">
              <a:lnSpc>
                <a:spcPct val="90000"/>
              </a:lnSpc>
              <a:spcBef>
                <a:spcPts val="600"/>
              </a:spcBef>
              <a:spcAft>
                <a:spcPts val="0"/>
              </a:spcAft>
              <a:buNone/>
            </a:pPr>
            <a:endParaRPr/>
          </a:p>
          <a:p>
            <a:pPr marL="457200" lvl="0" indent="-361950" algn="l" rtl="0">
              <a:lnSpc>
                <a:spcPct val="90000"/>
              </a:lnSpc>
              <a:spcBef>
                <a:spcPts val="600"/>
              </a:spcBef>
              <a:spcAft>
                <a:spcPts val="0"/>
              </a:spcAft>
              <a:buSzPts val="2100"/>
              <a:buChar char="•"/>
            </a:pPr>
            <a:r>
              <a:rPr lang="en" sz="2100"/>
              <a:t>What can we address now? W</a:t>
            </a:r>
            <a:r>
              <a:rPr lang="en"/>
              <a:t>hat will need to be prioritized in the future? </a:t>
            </a:r>
            <a:endParaRPr/>
          </a:p>
          <a:p>
            <a:pPr marL="457200" lvl="0" indent="0" algn="l" rtl="0">
              <a:lnSpc>
                <a:spcPct val="90000"/>
              </a:lnSpc>
              <a:spcBef>
                <a:spcPts val="600"/>
              </a:spcBef>
              <a:spcAft>
                <a:spcPts val="0"/>
              </a:spcAft>
              <a:buNone/>
            </a:pPr>
            <a:endParaRPr/>
          </a:p>
          <a:p>
            <a:pPr marL="457200" lvl="0" indent="-361950" algn="l" rtl="0">
              <a:lnSpc>
                <a:spcPct val="90000"/>
              </a:lnSpc>
              <a:spcBef>
                <a:spcPts val="600"/>
              </a:spcBef>
              <a:spcAft>
                <a:spcPts val="0"/>
              </a:spcAft>
              <a:buSzPts val="2100"/>
              <a:buChar char="•"/>
            </a:pPr>
            <a:r>
              <a:rPr lang="en" sz="2100"/>
              <a:t>Which program elements are strongest (career advising, WBL, dual-credit, wrap-around </a:t>
            </a:r>
            <a:r>
              <a:rPr lang="en"/>
              <a:t>services</a:t>
            </a:r>
            <a:r>
              <a:rPr lang="en" sz="2100"/>
              <a:t>/supports)? Which are weakest?</a:t>
            </a:r>
            <a:endParaRPr/>
          </a:p>
          <a:p>
            <a:pPr marL="457200" lvl="0" indent="0" algn="l" rtl="0">
              <a:lnSpc>
                <a:spcPct val="90000"/>
              </a:lnSpc>
              <a:spcBef>
                <a:spcPts val="600"/>
              </a:spcBef>
              <a:spcAft>
                <a:spcPts val="0"/>
              </a:spcAft>
              <a:buNone/>
            </a:pPr>
            <a:endParaRPr/>
          </a:p>
          <a:p>
            <a:pPr marL="457200" lvl="0" indent="-361950" algn="l" rtl="0">
              <a:lnSpc>
                <a:spcPct val="90000"/>
              </a:lnSpc>
              <a:spcBef>
                <a:spcPts val="600"/>
              </a:spcBef>
              <a:spcAft>
                <a:spcPts val="0"/>
              </a:spcAft>
              <a:buSzPts val="2100"/>
              <a:buChar char="•"/>
            </a:pPr>
            <a:r>
              <a:rPr lang="en" sz="2100"/>
              <a:t>What strategies will we </a:t>
            </a:r>
            <a:r>
              <a:rPr lang="en"/>
              <a:t>use to retain and train CTE professionals?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70" name="Google Shape;70;p13"/>
          <p:cNvGraphicFramePr/>
          <p:nvPr>
            <p:extLst>
              <p:ext uri="{D42A27DB-BD31-4B8C-83A1-F6EECF244321}">
                <p14:modId xmlns:p14="http://schemas.microsoft.com/office/powerpoint/2010/main" val="3950468181"/>
              </p:ext>
            </p:extLst>
          </p:nvPr>
        </p:nvGraphicFramePr>
        <p:xfrm>
          <a:off x="302100" y="714150"/>
          <a:ext cx="8773150" cy="4077750"/>
        </p:xfrm>
        <a:graphic>
          <a:graphicData uri="http://schemas.openxmlformats.org/drawingml/2006/table">
            <a:tbl>
              <a:tblPr firstRow="1">
                <a:noFill/>
                <a:tableStyleId>{4448436C-578A-4908-9F34-020B83F6993C}</a:tableStyleId>
              </a:tblPr>
              <a:tblGrid>
                <a:gridCol w="4386575">
                  <a:extLst>
                    <a:ext uri="{9D8B030D-6E8A-4147-A177-3AD203B41FA5}">
                      <a16:colId xmlns:a16="http://schemas.microsoft.com/office/drawing/2014/main" val="20000"/>
                    </a:ext>
                  </a:extLst>
                </a:gridCol>
                <a:gridCol w="4386575">
                  <a:extLst>
                    <a:ext uri="{9D8B030D-6E8A-4147-A177-3AD203B41FA5}">
                      <a16:colId xmlns:a16="http://schemas.microsoft.com/office/drawing/2014/main" val="20001"/>
                    </a:ext>
                  </a:extLst>
                </a:gridCol>
              </a:tblGrid>
              <a:tr h="4077750">
                <a:tc>
                  <a:txBody>
                    <a:bodyPr/>
                    <a:lstStyle/>
                    <a:p>
                      <a:pPr marL="0" lvl="0" indent="0" algn="l" rtl="0">
                        <a:lnSpc>
                          <a:spcPct val="150000"/>
                        </a:lnSpc>
                        <a:spcBef>
                          <a:spcPts val="0"/>
                        </a:spcBef>
                        <a:spcAft>
                          <a:spcPts val="0"/>
                        </a:spcAft>
                        <a:buClr>
                          <a:srgbClr val="000000"/>
                        </a:buClr>
                        <a:buSzPts val="1100"/>
                        <a:buFont typeface="Arial"/>
                        <a:buNone/>
                      </a:pPr>
                      <a:r>
                        <a:rPr lang="en" sz="1300" b="1" u="sng" dirty="0">
                          <a:solidFill>
                            <a:srgbClr val="0097A7"/>
                          </a:solidFill>
                          <a:hlinkClick r:id="rId3">
                            <a:extLst>
                              <a:ext uri="{A12FA001-AC4F-418D-AE19-62706E023703}">
                                <ahyp:hlinkClr xmlns:ahyp="http://schemas.microsoft.com/office/drawing/2018/hyperlinkcolor" val="tx"/>
                              </a:ext>
                            </a:extLst>
                          </a:hlinkClick>
                        </a:rPr>
                        <a:t>Secondary </a:t>
                      </a:r>
                      <a:r>
                        <a:rPr lang="en" sz="1300" b="1" dirty="0">
                          <a:solidFill>
                            <a:srgbClr val="000000"/>
                          </a:solidFill>
                        </a:rPr>
                        <a:t>- Concentrators</a:t>
                      </a:r>
                      <a:endParaRPr sz="1300" b="1" dirty="0">
                        <a:solidFill>
                          <a:srgbClr val="000000"/>
                        </a:solidFill>
                      </a:endParaRPr>
                    </a:p>
                    <a:p>
                      <a:pPr marL="0" lvl="0" indent="0" algn="l" rtl="0">
                        <a:lnSpc>
                          <a:spcPct val="150000"/>
                        </a:lnSpc>
                        <a:spcBef>
                          <a:spcPts val="0"/>
                        </a:spcBef>
                        <a:spcAft>
                          <a:spcPts val="0"/>
                        </a:spcAft>
                        <a:buClr>
                          <a:srgbClr val="000000"/>
                        </a:buClr>
                        <a:buSzPts val="1100"/>
                        <a:buFont typeface="Arial"/>
                        <a:buNone/>
                      </a:pPr>
                      <a:r>
                        <a:rPr lang="en" sz="1000" i="1" dirty="0"/>
                        <a:t>A secondary student who has earned (2.0) or more units within a career and technical education program (CTE).</a:t>
                      </a:r>
                      <a:endParaRPr sz="1000" i="1" dirty="0"/>
                    </a:p>
                    <a:p>
                      <a:pPr marL="457200" lvl="0" indent="-304800" algn="l" rtl="0">
                        <a:lnSpc>
                          <a:spcPct val="150000"/>
                        </a:lnSpc>
                        <a:spcBef>
                          <a:spcPts val="0"/>
                        </a:spcBef>
                        <a:spcAft>
                          <a:spcPts val="0"/>
                        </a:spcAft>
                        <a:buClr>
                          <a:srgbClr val="000000"/>
                        </a:buClr>
                        <a:buSzPts val="1200"/>
                        <a:buChar char="➔"/>
                      </a:pPr>
                      <a:r>
                        <a:rPr lang="en" sz="1200" dirty="0">
                          <a:solidFill>
                            <a:srgbClr val="000000"/>
                          </a:solidFill>
                        </a:rPr>
                        <a:t>1S1 - Four-year graduation rate</a:t>
                      </a:r>
                      <a:endParaRPr sz="1200" dirty="0">
                        <a:solidFill>
                          <a:srgbClr val="000000"/>
                        </a:solidFill>
                      </a:endParaRPr>
                    </a:p>
                    <a:p>
                      <a:pPr marL="457200" lvl="0" indent="-304800" algn="l" rtl="0">
                        <a:lnSpc>
                          <a:spcPct val="150000"/>
                        </a:lnSpc>
                        <a:spcBef>
                          <a:spcPts val="0"/>
                        </a:spcBef>
                        <a:spcAft>
                          <a:spcPts val="0"/>
                        </a:spcAft>
                        <a:buClr>
                          <a:srgbClr val="000000"/>
                        </a:buClr>
                        <a:buSzPts val="1200"/>
                        <a:buChar char="➔"/>
                      </a:pPr>
                      <a:r>
                        <a:rPr lang="en" sz="1200" dirty="0">
                          <a:solidFill>
                            <a:srgbClr val="000000"/>
                          </a:solidFill>
                        </a:rPr>
                        <a:t>2S1 - Academic proficiency in Reading/Language Arts</a:t>
                      </a:r>
                      <a:endParaRPr sz="1200" dirty="0">
                        <a:solidFill>
                          <a:srgbClr val="000000"/>
                        </a:solidFill>
                      </a:endParaRPr>
                    </a:p>
                    <a:p>
                      <a:pPr marL="457200" lvl="0" indent="-304800" algn="l" rtl="0">
                        <a:lnSpc>
                          <a:spcPct val="150000"/>
                        </a:lnSpc>
                        <a:spcBef>
                          <a:spcPts val="0"/>
                        </a:spcBef>
                        <a:spcAft>
                          <a:spcPts val="0"/>
                        </a:spcAft>
                        <a:buClr>
                          <a:srgbClr val="000000"/>
                        </a:buClr>
                        <a:buSzPts val="1200"/>
                        <a:buChar char="➔"/>
                      </a:pPr>
                      <a:r>
                        <a:rPr lang="en" sz="1200" dirty="0">
                          <a:solidFill>
                            <a:srgbClr val="000000"/>
                          </a:solidFill>
                        </a:rPr>
                        <a:t>2S2 - Academic proficiency in Mathematics </a:t>
                      </a:r>
                      <a:endParaRPr sz="1200" dirty="0">
                        <a:solidFill>
                          <a:srgbClr val="000000"/>
                        </a:solidFill>
                      </a:endParaRPr>
                    </a:p>
                    <a:p>
                      <a:pPr marL="457200" lvl="0" indent="-304800" algn="l" rtl="0">
                        <a:lnSpc>
                          <a:spcPct val="150000"/>
                        </a:lnSpc>
                        <a:spcBef>
                          <a:spcPts val="0"/>
                        </a:spcBef>
                        <a:spcAft>
                          <a:spcPts val="0"/>
                        </a:spcAft>
                        <a:buClr>
                          <a:srgbClr val="000000"/>
                        </a:buClr>
                        <a:buSzPts val="1200"/>
                        <a:buChar char="➔"/>
                      </a:pPr>
                      <a:r>
                        <a:rPr lang="en" sz="1200" dirty="0">
                          <a:solidFill>
                            <a:srgbClr val="000000"/>
                          </a:solidFill>
                        </a:rPr>
                        <a:t>2S3 - Academic proficiency in Science</a:t>
                      </a:r>
                      <a:endParaRPr sz="1200" dirty="0">
                        <a:solidFill>
                          <a:srgbClr val="000000"/>
                        </a:solidFill>
                      </a:endParaRPr>
                    </a:p>
                    <a:p>
                      <a:pPr marL="457200" lvl="0" indent="-304800" algn="l" rtl="0">
                        <a:lnSpc>
                          <a:spcPct val="150000"/>
                        </a:lnSpc>
                        <a:spcBef>
                          <a:spcPts val="0"/>
                        </a:spcBef>
                        <a:spcAft>
                          <a:spcPts val="0"/>
                        </a:spcAft>
                        <a:buClr>
                          <a:srgbClr val="000000"/>
                        </a:buClr>
                        <a:buSzPts val="1200"/>
                        <a:buChar char="➔"/>
                      </a:pPr>
                      <a:r>
                        <a:rPr lang="en" sz="1200" dirty="0">
                          <a:solidFill>
                            <a:srgbClr val="000000"/>
                          </a:solidFill>
                        </a:rPr>
                        <a:t>3S1 - Postsecondary placement</a:t>
                      </a:r>
                      <a:endParaRPr sz="1200" dirty="0">
                        <a:solidFill>
                          <a:srgbClr val="000000"/>
                        </a:solidFill>
                      </a:endParaRPr>
                    </a:p>
                    <a:p>
                      <a:pPr marL="457200" lvl="0" indent="-304800" algn="l" rtl="0">
                        <a:lnSpc>
                          <a:spcPct val="150000"/>
                        </a:lnSpc>
                        <a:spcBef>
                          <a:spcPts val="0"/>
                        </a:spcBef>
                        <a:spcAft>
                          <a:spcPts val="0"/>
                        </a:spcAft>
                        <a:buClr>
                          <a:srgbClr val="000000"/>
                        </a:buClr>
                        <a:buSzPts val="1200"/>
                        <a:buChar char="➔"/>
                      </a:pPr>
                      <a:r>
                        <a:rPr lang="en" sz="1200" dirty="0">
                          <a:solidFill>
                            <a:srgbClr val="000000"/>
                          </a:solidFill>
                        </a:rPr>
                        <a:t>4S1 - Non-traditional program concentration</a:t>
                      </a:r>
                      <a:endParaRPr sz="1200" dirty="0">
                        <a:solidFill>
                          <a:srgbClr val="000000"/>
                        </a:solidFill>
                      </a:endParaRPr>
                    </a:p>
                    <a:p>
                      <a:pPr marL="457200" lvl="0" indent="-304800" algn="l" rtl="0">
                        <a:lnSpc>
                          <a:spcPct val="150000"/>
                        </a:lnSpc>
                        <a:spcBef>
                          <a:spcPts val="0"/>
                        </a:spcBef>
                        <a:spcAft>
                          <a:spcPts val="0"/>
                        </a:spcAft>
                        <a:buClr>
                          <a:srgbClr val="000000"/>
                        </a:buClr>
                        <a:buSzPts val="1200"/>
                        <a:buChar char="➔"/>
                      </a:pPr>
                      <a:r>
                        <a:rPr lang="en" sz="1200" dirty="0">
                          <a:solidFill>
                            <a:srgbClr val="000000"/>
                          </a:solidFill>
                        </a:rPr>
                        <a:t>5S3 - Participated in work-based learning </a:t>
                      </a:r>
                      <a:endParaRPr sz="13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 b="1" u="sng" dirty="0">
                          <a:solidFill>
                            <a:srgbClr val="0097A7"/>
                          </a:solidFill>
                          <a:hlinkClick r:id="rId3">
                            <a:extLst>
                              <a:ext uri="{A12FA001-AC4F-418D-AE19-62706E023703}">
                                <ahyp:hlinkClr xmlns:ahyp="http://schemas.microsoft.com/office/drawing/2018/hyperlinkcolor" val="tx"/>
                              </a:ext>
                            </a:extLst>
                          </a:hlinkClick>
                        </a:rPr>
                        <a:t>Postsecondary </a:t>
                      </a:r>
                      <a:r>
                        <a:rPr lang="en" b="1" dirty="0">
                          <a:solidFill>
                            <a:srgbClr val="000000"/>
                          </a:solidFill>
                        </a:rPr>
                        <a:t>- Concentrators</a:t>
                      </a:r>
                      <a:endParaRPr b="1" dirty="0">
                        <a:solidFill>
                          <a:srgbClr val="000000"/>
                        </a:solidFill>
                      </a:endParaRPr>
                    </a:p>
                    <a:p>
                      <a:pPr marL="0" lvl="0" indent="0" algn="l" rtl="0">
                        <a:lnSpc>
                          <a:spcPct val="150000"/>
                        </a:lnSpc>
                        <a:spcBef>
                          <a:spcPts val="0"/>
                        </a:spcBef>
                        <a:spcAft>
                          <a:spcPts val="0"/>
                        </a:spcAft>
                        <a:buClr>
                          <a:srgbClr val="000000"/>
                        </a:buClr>
                        <a:buSzPts val="1100"/>
                        <a:buFont typeface="Arial"/>
                        <a:buNone/>
                      </a:pPr>
                      <a:r>
                        <a:rPr lang="en" sz="1000" i="1" dirty="0"/>
                        <a:t>A postsecondary student who has earned at least twelve (12.0) credits within a career and technical education program (CTE) or program of study; or completed such a program if the program encompasses fewer than (12.0) credits or the equivalent in total.</a:t>
                      </a:r>
                      <a:endParaRPr sz="1000" i="1" dirty="0"/>
                    </a:p>
                    <a:p>
                      <a:pPr marL="457200" lvl="0" indent="-304800" algn="l" rtl="0">
                        <a:lnSpc>
                          <a:spcPct val="150000"/>
                        </a:lnSpc>
                        <a:spcBef>
                          <a:spcPts val="0"/>
                        </a:spcBef>
                        <a:spcAft>
                          <a:spcPts val="0"/>
                        </a:spcAft>
                        <a:buClr>
                          <a:srgbClr val="000000"/>
                        </a:buClr>
                        <a:buSzPts val="1200"/>
                        <a:buChar char="➔"/>
                      </a:pPr>
                      <a:r>
                        <a:rPr lang="en" sz="1200" dirty="0">
                          <a:solidFill>
                            <a:srgbClr val="000000"/>
                          </a:solidFill>
                        </a:rPr>
                        <a:t>1P1 - Postsecondary retention and Placement</a:t>
                      </a:r>
                      <a:endParaRPr sz="1200" dirty="0">
                        <a:solidFill>
                          <a:srgbClr val="000000"/>
                        </a:solidFill>
                      </a:endParaRPr>
                    </a:p>
                    <a:p>
                      <a:pPr marL="457200" lvl="0" indent="-304800" algn="l" rtl="0">
                        <a:lnSpc>
                          <a:spcPct val="150000"/>
                        </a:lnSpc>
                        <a:spcBef>
                          <a:spcPts val="0"/>
                        </a:spcBef>
                        <a:spcAft>
                          <a:spcPts val="0"/>
                        </a:spcAft>
                        <a:buClr>
                          <a:srgbClr val="000000"/>
                        </a:buClr>
                        <a:buSzPts val="1200"/>
                        <a:buChar char="➔"/>
                      </a:pPr>
                      <a:r>
                        <a:rPr lang="en" sz="1200" dirty="0">
                          <a:solidFill>
                            <a:srgbClr val="000000"/>
                          </a:solidFill>
                        </a:rPr>
                        <a:t>2P1 - Credential, Certificate, or Diploma</a:t>
                      </a:r>
                      <a:endParaRPr sz="1200" dirty="0">
                        <a:solidFill>
                          <a:srgbClr val="000000"/>
                        </a:solidFill>
                      </a:endParaRPr>
                    </a:p>
                    <a:p>
                      <a:pPr marL="457200" lvl="0" indent="-304800" algn="l" rtl="0">
                        <a:lnSpc>
                          <a:spcPct val="150000"/>
                        </a:lnSpc>
                        <a:spcBef>
                          <a:spcPts val="0"/>
                        </a:spcBef>
                        <a:spcAft>
                          <a:spcPts val="0"/>
                        </a:spcAft>
                        <a:buClr>
                          <a:srgbClr val="000000"/>
                        </a:buClr>
                        <a:buSzPts val="1200"/>
                        <a:buChar char="➔"/>
                      </a:pPr>
                      <a:r>
                        <a:rPr lang="en" sz="1200" dirty="0">
                          <a:solidFill>
                            <a:srgbClr val="000000"/>
                          </a:solidFill>
                        </a:rPr>
                        <a:t>3P1 - Non-traditional program concentration</a:t>
                      </a:r>
                      <a:endParaRPr sz="12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9" name="Google Shape;69;p13"/>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PERKINS V SEC. 113. [20 U.S.C. 2323] ACCOUNTABILITY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aphicFrame>
        <p:nvGraphicFramePr>
          <p:cNvPr id="77" name="Google Shape;77;p14"/>
          <p:cNvGraphicFramePr/>
          <p:nvPr>
            <p:extLst>
              <p:ext uri="{D42A27DB-BD31-4B8C-83A1-F6EECF244321}">
                <p14:modId xmlns:p14="http://schemas.microsoft.com/office/powerpoint/2010/main" val="326206373"/>
              </p:ext>
            </p:extLst>
          </p:nvPr>
        </p:nvGraphicFramePr>
        <p:xfrm>
          <a:off x="81138" y="1069250"/>
          <a:ext cx="8899475" cy="4010829"/>
        </p:xfrm>
        <a:graphic>
          <a:graphicData uri="http://schemas.openxmlformats.org/drawingml/2006/table">
            <a:tbl>
              <a:tblPr firstRow="1">
                <a:noFill/>
                <a:tableStyleId>{4448436C-578A-4908-9F34-020B83F6993C}</a:tableStyleId>
              </a:tblPr>
              <a:tblGrid>
                <a:gridCol w="5396400">
                  <a:extLst>
                    <a:ext uri="{9D8B030D-6E8A-4147-A177-3AD203B41FA5}">
                      <a16:colId xmlns:a16="http://schemas.microsoft.com/office/drawing/2014/main" val="20000"/>
                    </a:ext>
                  </a:extLst>
                </a:gridCol>
                <a:gridCol w="3503075">
                  <a:extLst>
                    <a:ext uri="{9D8B030D-6E8A-4147-A177-3AD203B41FA5}">
                      <a16:colId xmlns:a16="http://schemas.microsoft.com/office/drawing/2014/main" val="20001"/>
                    </a:ext>
                  </a:extLst>
                </a:gridCol>
              </a:tblGrid>
              <a:tr h="358825">
                <a:tc>
                  <a:txBody>
                    <a:bodyPr/>
                    <a:lstStyle/>
                    <a:p>
                      <a:pPr marL="0" lvl="0" indent="0" algn="ctr" rtl="0">
                        <a:lnSpc>
                          <a:spcPct val="80000"/>
                        </a:lnSpc>
                        <a:spcBef>
                          <a:spcPts val="0"/>
                        </a:spcBef>
                        <a:spcAft>
                          <a:spcPts val="0"/>
                        </a:spcAft>
                        <a:buNone/>
                      </a:pPr>
                      <a:r>
                        <a:rPr lang="en" sz="800" b="1" u="sng">
                          <a:solidFill>
                            <a:schemeClr val="hlink"/>
                          </a:solidFill>
                          <a:hlinkClick r:id="rId3"/>
                        </a:rPr>
                        <a:t>Perkins V Measures</a:t>
                      </a:r>
                      <a:endParaRPr sz="800" b="1"/>
                    </a:p>
                    <a:p>
                      <a:pPr marL="0" lvl="0" indent="0" algn="ctr" rtl="0">
                        <a:lnSpc>
                          <a:spcPct val="80000"/>
                        </a:lnSpc>
                        <a:spcBef>
                          <a:spcPts val="0"/>
                        </a:spcBef>
                        <a:spcAft>
                          <a:spcPts val="0"/>
                        </a:spcAft>
                        <a:buNone/>
                      </a:pPr>
                      <a:endParaRPr sz="800" b="1"/>
                    </a:p>
                    <a:p>
                      <a:pPr marL="0" lvl="0" indent="0" algn="ctr" rtl="0">
                        <a:lnSpc>
                          <a:spcPct val="80000"/>
                        </a:lnSpc>
                        <a:spcBef>
                          <a:spcPts val="0"/>
                        </a:spcBef>
                        <a:spcAft>
                          <a:spcPts val="0"/>
                        </a:spcAft>
                        <a:buNone/>
                      </a:pPr>
                      <a:r>
                        <a:rPr lang="en" sz="800"/>
                        <a:t>Read through the </a:t>
                      </a:r>
                      <a:r>
                        <a:rPr lang="en" sz="800" u="sng">
                          <a:solidFill>
                            <a:schemeClr val="hlink"/>
                          </a:solidFill>
                          <a:hlinkClick r:id="rId4"/>
                        </a:rPr>
                        <a:t>Perkins V Resources &amp; Definitions PDF</a:t>
                      </a:r>
                      <a:r>
                        <a:rPr lang="en" sz="800"/>
                        <a:t> in the "Spring 2026 Resource Folder" </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800" b="1" u="sng">
                          <a:solidFill>
                            <a:schemeClr val="hlink"/>
                          </a:solidFill>
                          <a:hlinkClick r:id="rId5"/>
                        </a:rPr>
                        <a:t>ESSA/ISSP Measure</a:t>
                      </a:r>
                      <a:r>
                        <a:rPr lang="en" sz="800" b="1"/>
                        <a:t> - All students “</a:t>
                      </a:r>
                      <a:r>
                        <a:rPr lang="en" sz="800" b="1" u="sng">
                          <a:solidFill>
                            <a:schemeClr val="hlink"/>
                          </a:solidFill>
                          <a:hlinkClick r:id="rId6"/>
                        </a:rPr>
                        <a:t>Every Student Succeed Act</a:t>
                      </a:r>
                      <a:r>
                        <a:rPr lang="en" sz="800" b="1"/>
                        <a:t>”</a:t>
                      </a:r>
                      <a:endParaRPr sz="800" b="1"/>
                    </a:p>
                    <a:p>
                      <a:pPr marL="0" lvl="0" indent="0" algn="ctr" rtl="0">
                        <a:lnSpc>
                          <a:spcPct val="80000"/>
                        </a:lnSpc>
                        <a:spcBef>
                          <a:spcPts val="0"/>
                        </a:spcBef>
                        <a:spcAft>
                          <a:spcPts val="0"/>
                        </a:spcAft>
                        <a:buNone/>
                      </a:pPr>
                      <a:endParaRPr sz="800"/>
                    </a:p>
                    <a:p>
                      <a:pPr marL="0" lvl="0" indent="0" algn="ctr" rtl="0">
                        <a:lnSpc>
                          <a:spcPct val="80000"/>
                        </a:lnSpc>
                        <a:spcBef>
                          <a:spcPts val="0"/>
                        </a:spcBef>
                        <a:spcAft>
                          <a:spcPts val="0"/>
                        </a:spcAft>
                        <a:buNone/>
                      </a:pPr>
                      <a:r>
                        <a:rPr lang="en" sz="800"/>
                        <a:t>Read through the </a:t>
                      </a:r>
                      <a:r>
                        <a:rPr lang="en" sz="800" u="sng">
                          <a:solidFill>
                            <a:schemeClr val="hlink"/>
                          </a:solidFill>
                          <a:hlinkClick r:id="rId7"/>
                        </a:rPr>
                        <a:t>user guide</a:t>
                      </a:r>
                      <a:r>
                        <a:rPr lang="en" sz="800"/>
                        <a:t> &amp; </a:t>
                      </a:r>
                      <a:r>
                        <a:rPr lang="en" sz="800" u="sng">
                          <a:solidFill>
                            <a:schemeClr val="hlink"/>
                          </a:solidFill>
                          <a:hlinkClick r:id="rId8"/>
                        </a:rPr>
                        <a:t>technical guide</a:t>
                      </a:r>
                      <a:r>
                        <a:rPr lang="en" sz="800"/>
                        <a:t> for more information and details</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75425">
                <a:tc>
                  <a:txBody>
                    <a:bodyPr/>
                    <a:lstStyle/>
                    <a:p>
                      <a:pPr marL="0" lvl="0" indent="0" algn="l" rtl="0">
                        <a:lnSpc>
                          <a:spcPct val="80000"/>
                        </a:lnSpc>
                        <a:spcBef>
                          <a:spcPts val="0"/>
                        </a:spcBef>
                        <a:spcAft>
                          <a:spcPts val="0"/>
                        </a:spcAft>
                        <a:buNone/>
                      </a:pPr>
                      <a:r>
                        <a:rPr lang="en" sz="700"/>
                        <a:t>1S1: FOUR-YEAR GRADUATION RATE (“cohort”) - </a:t>
                      </a:r>
                      <a:r>
                        <a:rPr lang="en" sz="700" i="1"/>
                        <a:t>In the reporting year…The % of CTE concentrators who graduate high school, as measured by the four-year adjusted cohort graduation rate (defined in section 8101 of the Elementary and Secondary Education Act of 1965). </a:t>
                      </a:r>
                      <a:r>
                        <a:rPr lang="en" sz="700" b="1"/>
                        <a:t>Performance = The % of CTE Concentrators who graduate high-school</a:t>
                      </a:r>
                      <a:endParaRPr sz="7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80000"/>
                        </a:lnSpc>
                        <a:spcBef>
                          <a:spcPts val="0"/>
                        </a:spcBef>
                        <a:spcAft>
                          <a:spcPts val="0"/>
                        </a:spcAft>
                        <a:buNone/>
                      </a:pPr>
                      <a:r>
                        <a:rPr lang="en" sz="700"/>
                        <a:t>“With the </a:t>
                      </a:r>
                      <a:r>
                        <a:rPr lang="en" sz="700" u="sng">
                          <a:solidFill>
                            <a:schemeClr val="hlink"/>
                          </a:solidFill>
                          <a:hlinkClick r:id="rId8"/>
                        </a:rPr>
                        <a:t>statewide identification system and Student Reporting in Iowa (SRI) data</a:t>
                      </a:r>
                      <a:r>
                        <a:rPr lang="en" sz="700"/>
                        <a:t>, Iowa can follow the same group of students over several years and implement the first-time freshman cohort rates (students who repeated their 9th grade year are not included in the cohort).” (p. 16)</a:t>
                      </a:r>
                      <a:endParaRPr sz="7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75425">
                <a:tc>
                  <a:txBody>
                    <a:bodyPr/>
                    <a:lstStyle/>
                    <a:p>
                      <a:pPr marL="0" lvl="0" indent="0" algn="l" rtl="0">
                        <a:lnSpc>
                          <a:spcPct val="80000"/>
                        </a:lnSpc>
                        <a:spcBef>
                          <a:spcPts val="0"/>
                        </a:spcBef>
                        <a:spcAft>
                          <a:spcPts val="0"/>
                        </a:spcAft>
                        <a:buNone/>
                      </a:pPr>
                      <a:r>
                        <a:rPr lang="en" sz="700"/>
                        <a:t>2S1: ACADEMIC PROFICIENCY IN ENGLISH-LANGUAGE ARTS - </a:t>
                      </a:r>
                      <a:r>
                        <a:rPr lang="en" sz="700" i="1"/>
                        <a:t>In the reporting year…CTE concentrator proficiency in the challenging State academic standards adopted by the State under section 1111(b)(1) of the Elementary and Secondary Education Act of 1965, as measured by the academic assessments in reading/language arts as described in section 1111(b)(2) of such Act.</a:t>
                      </a:r>
                      <a:endParaRPr sz="700" i="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80000"/>
                        </a:lnSpc>
                        <a:spcBef>
                          <a:spcPts val="0"/>
                        </a:spcBef>
                        <a:spcAft>
                          <a:spcPts val="0"/>
                        </a:spcAft>
                        <a:buNone/>
                      </a:pPr>
                      <a:r>
                        <a:rPr lang="en" sz="700"/>
                        <a:t>“</a:t>
                      </a:r>
                      <a:r>
                        <a:rPr lang="en" sz="700" u="sng">
                          <a:solidFill>
                            <a:schemeClr val="hlink"/>
                          </a:solidFill>
                          <a:hlinkClick r:id="rId8"/>
                        </a:rPr>
                        <a:t>Proficiency rates</a:t>
                      </a:r>
                      <a:r>
                        <a:rPr lang="en" sz="700"/>
                        <a:t> are calculated for </a:t>
                      </a:r>
                      <a:r>
                        <a:rPr lang="en" sz="700" b="1">
                          <a:solidFill>
                            <a:schemeClr val="accent1"/>
                          </a:solidFill>
                        </a:rPr>
                        <a:t>English language arts (ELA)</a:t>
                      </a:r>
                      <a:r>
                        <a:rPr lang="en" sz="700"/>
                        <a:t>, </a:t>
                      </a:r>
                      <a:r>
                        <a:rPr lang="en" sz="700" b="1">
                          <a:solidFill>
                            <a:srgbClr val="6AA84F"/>
                          </a:solidFill>
                        </a:rPr>
                        <a:t>mathematics</a:t>
                      </a:r>
                      <a:r>
                        <a:rPr lang="en" sz="700" b="1"/>
                        <a:t> </a:t>
                      </a:r>
                      <a:r>
                        <a:rPr lang="en" sz="700"/>
                        <a:t>and </a:t>
                      </a:r>
                      <a:r>
                        <a:rPr lang="en" sz="700" b="1">
                          <a:solidFill>
                            <a:srgbClr val="5B0F00"/>
                          </a:solidFill>
                        </a:rPr>
                        <a:t>science </a:t>
                      </a:r>
                      <a:r>
                        <a:rPr lang="en" sz="700"/>
                        <a:t>separately (grades 3-11 for ELA/mathematics, grades 5, 8 and 10 for science). (p. 19)</a:t>
                      </a:r>
                      <a:endParaRPr sz="7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75425">
                <a:tc>
                  <a:txBody>
                    <a:bodyPr/>
                    <a:lstStyle/>
                    <a:p>
                      <a:pPr marL="0" lvl="0" indent="0" algn="l" rtl="0">
                        <a:lnSpc>
                          <a:spcPct val="80000"/>
                        </a:lnSpc>
                        <a:spcBef>
                          <a:spcPts val="0"/>
                        </a:spcBef>
                        <a:spcAft>
                          <a:spcPts val="0"/>
                        </a:spcAft>
                        <a:buNone/>
                      </a:pPr>
                      <a:r>
                        <a:rPr lang="en" sz="700"/>
                        <a:t>2S2: ACADEMIC PROFICIENCY IN MATHEMATICS - </a:t>
                      </a:r>
                      <a:r>
                        <a:rPr lang="en" sz="700" i="1"/>
                        <a:t>In the reporting year… CTE concentrator proficiency in the challenging State academic standards adopted by the State under section 1111(b)(1) of the Elementary and Secondary Education Act of 1965, as measured by the academic assessments in mathematics as described in section 1111(b)(2) of such Act.</a:t>
                      </a:r>
                      <a:endParaRPr sz="700" i="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80000"/>
                        </a:lnSpc>
                        <a:spcBef>
                          <a:spcPts val="0"/>
                        </a:spcBef>
                        <a:spcAft>
                          <a:spcPts val="0"/>
                        </a:spcAft>
                        <a:buNone/>
                      </a:pPr>
                      <a:r>
                        <a:rPr lang="en" sz="700">
                          <a:solidFill>
                            <a:schemeClr val="dk1"/>
                          </a:solidFill>
                        </a:rPr>
                        <a:t>“</a:t>
                      </a:r>
                      <a:r>
                        <a:rPr lang="en" sz="700" u="sng">
                          <a:solidFill>
                            <a:schemeClr val="hlink"/>
                          </a:solidFill>
                          <a:hlinkClick r:id="rId8"/>
                        </a:rPr>
                        <a:t>Proficiency rates</a:t>
                      </a:r>
                      <a:r>
                        <a:rPr lang="en" sz="700">
                          <a:solidFill>
                            <a:schemeClr val="dk1"/>
                          </a:solidFill>
                        </a:rPr>
                        <a:t> are calculated for </a:t>
                      </a:r>
                      <a:r>
                        <a:rPr lang="en" sz="700" b="1">
                          <a:solidFill>
                            <a:schemeClr val="accent1"/>
                          </a:solidFill>
                        </a:rPr>
                        <a:t>English language arts (ELA)</a:t>
                      </a:r>
                      <a:r>
                        <a:rPr lang="en" sz="700">
                          <a:solidFill>
                            <a:schemeClr val="dk1"/>
                          </a:solidFill>
                        </a:rPr>
                        <a:t>, </a:t>
                      </a:r>
                      <a:r>
                        <a:rPr lang="en" sz="700" b="1">
                          <a:solidFill>
                            <a:srgbClr val="6AA84F"/>
                          </a:solidFill>
                        </a:rPr>
                        <a:t>mathematics</a:t>
                      </a:r>
                      <a:r>
                        <a:rPr lang="en" sz="700" b="1">
                          <a:solidFill>
                            <a:schemeClr val="dk1"/>
                          </a:solidFill>
                        </a:rPr>
                        <a:t> </a:t>
                      </a:r>
                      <a:r>
                        <a:rPr lang="en" sz="700">
                          <a:solidFill>
                            <a:schemeClr val="dk1"/>
                          </a:solidFill>
                        </a:rPr>
                        <a:t>and </a:t>
                      </a:r>
                      <a:r>
                        <a:rPr lang="en" sz="700" b="1">
                          <a:solidFill>
                            <a:srgbClr val="5B0F00"/>
                          </a:solidFill>
                        </a:rPr>
                        <a:t>science </a:t>
                      </a:r>
                      <a:r>
                        <a:rPr lang="en" sz="700">
                          <a:solidFill>
                            <a:schemeClr val="dk1"/>
                          </a:solidFill>
                        </a:rPr>
                        <a:t>separately (grades 3-11 for ELA/mathematics, grades 5, 8 and 10 for science). (p. 19)</a:t>
                      </a:r>
                      <a:endParaRPr sz="7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75425">
                <a:tc>
                  <a:txBody>
                    <a:bodyPr/>
                    <a:lstStyle/>
                    <a:p>
                      <a:pPr marL="0" lvl="0" indent="0" algn="l" rtl="0">
                        <a:lnSpc>
                          <a:spcPct val="80000"/>
                        </a:lnSpc>
                        <a:spcBef>
                          <a:spcPts val="0"/>
                        </a:spcBef>
                        <a:spcAft>
                          <a:spcPts val="0"/>
                        </a:spcAft>
                        <a:buNone/>
                      </a:pPr>
                      <a:r>
                        <a:rPr lang="en" sz="700"/>
                        <a:t>2S3: ACADEMIC PROFICIENCY IN SCIENCE - </a:t>
                      </a:r>
                      <a:r>
                        <a:rPr lang="en" sz="700" i="1"/>
                        <a:t>In the reporting year… CTE concentrator proficiency in the challenging State academic standards adopted by the State under section 1111(b)(1) of the Elementary and Secondary Education Act of 1965, as measured by the academic assessments in science as described in section 1111(b)(2) of such Act (grade 10).</a:t>
                      </a:r>
                      <a:endParaRPr sz="700" i="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80000"/>
                        </a:lnSpc>
                        <a:spcBef>
                          <a:spcPts val="0"/>
                        </a:spcBef>
                        <a:spcAft>
                          <a:spcPts val="0"/>
                        </a:spcAft>
                        <a:buNone/>
                      </a:pPr>
                      <a:r>
                        <a:rPr lang="en" sz="700">
                          <a:solidFill>
                            <a:schemeClr val="dk1"/>
                          </a:solidFill>
                        </a:rPr>
                        <a:t>“</a:t>
                      </a:r>
                      <a:r>
                        <a:rPr lang="en" sz="700" u="sng">
                          <a:solidFill>
                            <a:schemeClr val="hlink"/>
                          </a:solidFill>
                          <a:hlinkClick r:id="rId8"/>
                        </a:rPr>
                        <a:t>Proficiency rates</a:t>
                      </a:r>
                      <a:r>
                        <a:rPr lang="en" sz="700">
                          <a:solidFill>
                            <a:schemeClr val="dk1"/>
                          </a:solidFill>
                        </a:rPr>
                        <a:t> are calculated for </a:t>
                      </a:r>
                      <a:r>
                        <a:rPr lang="en" sz="700" b="1">
                          <a:solidFill>
                            <a:schemeClr val="accent1"/>
                          </a:solidFill>
                        </a:rPr>
                        <a:t>English language arts (ELA)</a:t>
                      </a:r>
                      <a:r>
                        <a:rPr lang="en" sz="700">
                          <a:solidFill>
                            <a:schemeClr val="dk1"/>
                          </a:solidFill>
                        </a:rPr>
                        <a:t>, </a:t>
                      </a:r>
                      <a:r>
                        <a:rPr lang="en" sz="700" b="1">
                          <a:solidFill>
                            <a:srgbClr val="6AA84F"/>
                          </a:solidFill>
                        </a:rPr>
                        <a:t>mathematics</a:t>
                      </a:r>
                      <a:r>
                        <a:rPr lang="en" sz="700" b="1">
                          <a:solidFill>
                            <a:schemeClr val="dk1"/>
                          </a:solidFill>
                        </a:rPr>
                        <a:t> </a:t>
                      </a:r>
                      <a:r>
                        <a:rPr lang="en" sz="700">
                          <a:solidFill>
                            <a:schemeClr val="dk1"/>
                          </a:solidFill>
                        </a:rPr>
                        <a:t>and </a:t>
                      </a:r>
                      <a:r>
                        <a:rPr lang="en" sz="700" b="1">
                          <a:solidFill>
                            <a:srgbClr val="5B0F00"/>
                          </a:solidFill>
                        </a:rPr>
                        <a:t>science </a:t>
                      </a:r>
                      <a:r>
                        <a:rPr lang="en" sz="700">
                          <a:solidFill>
                            <a:schemeClr val="dk1"/>
                          </a:solidFill>
                        </a:rPr>
                        <a:t>separately (grades 3-11 for ELA/mathematics, grades 5, 8 and 10 for science). (p. 19)</a:t>
                      </a:r>
                      <a:endParaRPr sz="7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6375">
                <a:tc>
                  <a:txBody>
                    <a:bodyPr/>
                    <a:lstStyle/>
                    <a:p>
                      <a:pPr marL="0" lvl="0" indent="0" algn="l" rtl="0">
                        <a:lnSpc>
                          <a:spcPct val="80000"/>
                        </a:lnSpc>
                        <a:spcBef>
                          <a:spcPts val="0"/>
                        </a:spcBef>
                        <a:spcAft>
                          <a:spcPts val="0"/>
                        </a:spcAft>
                        <a:buNone/>
                      </a:pPr>
                      <a:r>
                        <a:rPr lang="en" sz="700"/>
                        <a:t>3S1: POSTSECONDARY PLACEMENT -</a:t>
                      </a:r>
                      <a:r>
                        <a:rPr lang="en" sz="700" i="1"/>
                        <a:t> </a:t>
                      </a:r>
                      <a:r>
                        <a:rPr lang="en" sz="700"/>
                        <a:t>Performance = The % of CTE Concentrators who are in postsecondary education or advanced training, military service, community service, or are employed.</a:t>
                      </a:r>
                      <a:endParaRPr sz="7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80000"/>
                        </a:lnSpc>
                        <a:spcBef>
                          <a:spcPts val="0"/>
                        </a:spcBef>
                        <a:spcAft>
                          <a:spcPts val="0"/>
                        </a:spcAft>
                        <a:buNone/>
                      </a:pPr>
                      <a:r>
                        <a:rPr lang="en" sz="700"/>
                        <a:t>“Percent of HS graduates who enrolled in postsecondary education within one year of HS graduation. The three most recently available combined graduating classes are included in the data on this page. The source of this data is the </a:t>
                      </a:r>
                      <a:r>
                        <a:rPr lang="en" sz="700" u="sng">
                          <a:solidFill>
                            <a:schemeClr val="hlink"/>
                          </a:solidFill>
                          <a:hlinkClick r:id="rId9"/>
                        </a:rPr>
                        <a:t>Enrollment Demographics</a:t>
                      </a:r>
                      <a:r>
                        <a:rPr lang="en" sz="700"/>
                        <a:t> report on the </a:t>
                      </a:r>
                      <a:r>
                        <a:rPr lang="en" sz="700" u="sng">
                          <a:solidFill>
                            <a:schemeClr val="hlink"/>
                          </a:solidFill>
                          <a:hlinkClick r:id="rId10"/>
                        </a:rPr>
                        <a:t>Iowa Postsecondary Readiness Reports (PRR)</a:t>
                      </a:r>
                      <a:r>
                        <a:rPr lang="en" sz="700"/>
                        <a:t> website.” (p. 24)</a:t>
                      </a:r>
                      <a:endParaRPr sz="7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4500">
                <a:tc>
                  <a:txBody>
                    <a:bodyPr/>
                    <a:lstStyle/>
                    <a:p>
                      <a:pPr marL="0" lvl="0" indent="0" algn="l" rtl="0">
                        <a:lnSpc>
                          <a:spcPct val="80000"/>
                        </a:lnSpc>
                        <a:spcBef>
                          <a:spcPts val="0"/>
                        </a:spcBef>
                        <a:spcAft>
                          <a:spcPts val="0"/>
                        </a:spcAft>
                        <a:buNone/>
                      </a:pPr>
                      <a:r>
                        <a:rPr lang="en" sz="700"/>
                        <a:t>4S1: NONTRADITIONAL PROGRAM CONCENTRATION - </a:t>
                      </a:r>
                      <a:r>
                        <a:rPr lang="en" sz="700" i="1"/>
                        <a:t>In the reporting year…The % of CTE concentrators in career and technical education programs and programs of study that lead to non-traditional fields.</a:t>
                      </a:r>
                      <a:r>
                        <a:rPr lang="en" sz="700"/>
                        <a:t> </a:t>
                      </a:r>
                      <a:r>
                        <a:rPr lang="en" sz="700" b="1"/>
                        <a:t>Performance = The percentage of CTE Concentrators in CTE programs that lead to non-traditional fields.</a:t>
                      </a:r>
                      <a:endParaRPr sz="7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80000"/>
                        </a:lnSpc>
                        <a:spcBef>
                          <a:spcPts val="0"/>
                        </a:spcBef>
                        <a:spcAft>
                          <a:spcPts val="0"/>
                        </a:spcAft>
                        <a:buNone/>
                      </a:pPr>
                      <a:r>
                        <a:rPr lang="en" sz="700" u="sng">
                          <a:solidFill>
                            <a:schemeClr val="hlink"/>
                          </a:solidFill>
                          <a:hlinkClick r:id="rId11"/>
                        </a:rPr>
                        <a:t>No comparison: Unique to the Federal Perkins V Act.</a:t>
                      </a:r>
                      <a:endParaRPr sz="7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94500">
                <a:tc>
                  <a:txBody>
                    <a:bodyPr/>
                    <a:lstStyle/>
                    <a:p>
                      <a:pPr marL="0" lvl="0" indent="0" algn="l" rtl="0">
                        <a:lnSpc>
                          <a:spcPct val="80000"/>
                        </a:lnSpc>
                        <a:spcBef>
                          <a:spcPts val="0"/>
                        </a:spcBef>
                        <a:spcAft>
                          <a:spcPts val="0"/>
                        </a:spcAft>
                        <a:buNone/>
                      </a:pPr>
                      <a:r>
                        <a:rPr lang="en" sz="700"/>
                        <a:t>5S3: PARTICIPATED IN WORK-BASED LEARNING -</a:t>
                      </a:r>
                      <a:r>
                        <a:rPr lang="en" sz="700" i="1"/>
                        <a:t> In the reporting year…The % of CTE concentrators graduating from high school having participated in work-based learning.</a:t>
                      </a:r>
                      <a:r>
                        <a:rPr lang="en" sz="700"/>
                        <a:t> P</a:t>
                      </a:r>
                      <a:r>
                        <a:rPr lang="en" sz="700" b="1"/>
                        <a:t>erformance = The % of CTE Concentrators </a:t>
                      </a:r>
                      <a:r>
                        <a:rPr lang="en" sz="700" b="1">
                          <a:highlight>
                            <a:schemeClr val="accent2"/>
                          </a:highlight>
                        </a:rPr>
                        <a:t>graduating from high school</a:t>
                      </a:r>
                      <a:r>
                        <a:rPr lang="en" sz="700" b="1"/>
                        <a:t> having participated in work-based learning.</a:t>
                      </a:r>
                      <a:endParaRPr sz="7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80000"/>
                        </a:lnSpc>
                        <a:spcBef>
                          <a:spcPts val="0"/>
                        </a:spcBef>
                        <a:spcAft>
                          <a:spcPts val="0"/>
                        </a:spcAft>
                        <a:buNone/>
                      </a:pPr>
                      <a:r>
                        <a:rPr lang="en" sz="700" u="sng" dirty="0">
                          <a:solidFill>
                            <a:schemeClr val="hlink"/>
                          </a:solidFill>
                          <a:hlinkClick r:id="rId8"/>
                        </a:rPr>
                        <a:t>Graduated or dropouts </a:t>
                      </a:r>
                      <a:r>
                        <a:rPr lang="en" sz="700" dirty="0"/>
                        <a:t>- “Students are counted as having had a work-based learning experience </a:t>
                      </a:r>
                      <a:r>
                        <a:rPr lang="en" sz="700" b="1" dirty="0">
                          <a:highlight>
                            <a:schemeClr val="accent2"/>
                          </a:highlight>
                        </a:rPr>
                        <a:t>while in high school</a:t>
                      </a:r>
                      <a:r>
                        <a:rPr lang="en" sz="700" b="1" dirty="0"/>
                        <a:t> </a:t>
                      </a:r>
                      <a:r>
                        <a:rPr lang="en" sz="700" dirty="0"/>
                        <a:t>if they had a work-based learning experience…” (p. 18) </a:t>
                      </a:r>
                      <a:endParaRPr sz="7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76" name="Google Shape;76;p14"/>
          <p:cNvSpPr txBox="1"/>
          <p:nvPr/>
        </p:nvSpPr>
        <p:spPr>
          <a:xfrm>
            <a:off x="40025" y="515150"/>
            <a:ext cx="8981700" cy="567000"/>
          </a:xfrm>
          <a:prstGeom prst="rect">
            <a:avLst/>
          </a:prstGeom>
          <a:noFill/>
          <a:ln>
            <a:noFill/>
          </a:ln>
        </p:spPr>
        <p:txBody>
          <a:bodyPr spcFirstLastPara="1" wrap="square" lIns="91425" tIns="91425" rIns="91425" bIns="91425" anchor="t" anchorCtr="0">
            <a:spAutoFit/>
          </a:bodyPr>
          <a:lstStyle/>
          <a:p>
            <a:pPr marL="0" lvl="0" indent="0" algn="l" rtl="0">
              <a:spcBef>
                <a:spcPts val="100"/>
              </a:spcBef>
              <a:spcAft>
                <a:spcPts val="0"/>
              </a:spcAft>
              <a:buNone/>
            </a:pPr>
            <a:r>
              <a:rPr lang="en" sz="800" u="sng">
                <a:solidFill>
                  <a:schemeClr val="hlink"/>
                </a:solidFill>
                <a:hlinkClick r:id="rId5"/>
              </a:rPr>
              <a:t>Iowa School Performance Profiles</a:t>
            </a:r>
            <a:r>
              <a:rPr lang="en" sz="800">
                <a:solidFill>
                  <a:srgbClr val="333333"/>
                </a:solidFill>
              </a:rPr>
              <a:t> is an online tool showing how public schools performed on required measures. The website was developed to meet both federal and state requirements for publishing online school report cards: The federal Every Student Succeeds Act and House File 215, adopted by Iowa lawmakers in 2013.</a:t>
            </a:r>
            <a:endParaRPr sz="800">
              <a:solidFill>
                <a:srgbClr val="333333"/>
              </a:solidFill>
            </a:endParaRPr>
          </a:p>
          <a:p>
            <a:pPr marL="0" lvl="0" indent="0" algn="ctr" rtl="0">
              <a:spcBef>
                <a:spcPts val="100"/>
              </a:spcBef>
              <a:spcAft>
                <a:spcPts val="0"/>
              </a:spcAft>
              <a:buNone/>
            </a:pPr>
            <a:r>
              <a:rPr lang="en" sz="800" b="1">
                <a:solidFill>
                  <a:srgbClr val="333333"/>
                </a:solidFill>
                <a:highlight>
                  <a:schemeClr val="accent2"/>
                </a:highlight>
              </a:rPr>
              <a:t>Secondary CTE Concentrator = A secondary student who has earned (2.0) or more units within a career and technical education program (CTE).</a:t>
            </a:r>
            <a:endParaRPr sz="800" b="1">
              <a:solidFill>
                <a:srgbClr val="333333"/>
              </a:solidFill>
              <a:highlight>
                <a:schemeClr val="accent2"/>
              </a:highlight>
            </a:endParaRPr>
          </a:p>
        </p:txBody>
      </p:sp>
      <p:sp>
        <p:nvSpPr>
          <p:cNvPr id="75" name="Google Shape;75;p14"/>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SzPts val="990"/>
              <a:buNone/>
            </a:pPr>
            <a:r>
              <a:rPr lang="en" sz="1950"/>
              <a:t>Not “Apples-to-Apples”: Federal Perkins V &amp; ESSA/ISPP (Secondary)</a:t>
            </a:r>
            <a:endParaRPr sz="195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5" descr="Image of CTE logo and the following text, &quot;Learning that works for Iowa&quot;"/>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86" name="Google Shape;86;p15" descr="decorative"/>
          <p:cNvSpPr/>
          <p:nvPr/>
        </p:nvSpPr>
        <p:spPr>
          <a:xfrm>
            <a:off x="7470200" y="1659450"/>
            <a:ext cx="1039375" cy="1046050"/>
          </a:xfrm>
          <a:prstGeom prst="flowChartProcess">
            <a:avLst/>
          </a:prstGeom>
          <a:no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5" name="Google Shape;85;p15" descr="This is a screenshot of the home landing page for the Spring 2024 CLNA."/>
          <p:cNvPicPr preferRelativeResize="0"/>
          <p:nvPr/>
        </p:nvPicPr>
        <p:blipFill>
          <a:blip r:embed="rId4">
            <a:alphaModFix/>
          </a:blip>
          <a:stretch>
            <a:fillRect/>
          </a:stretch>
        </p:blipFill>
        <p:spPr>
          <a:xfrm>
            <a:off x="4791375" y="1273200"/>
            <a:ext cx="4278900" cy="2451872"/>
          </a:xfrm>
          <a:prstGeom prst="rect">
            <a:avLst/>
          </a:prstGeom>
          <a:noFill/>
          <a:ln>
            <a:noFill/>
          </a:ln>
        </p:spPr>
      </p:pic>
      <p:sp>
        <p:nvSpPr>
          <p:cNvPr id="87" name="Google Shape;87;p15"/>
          <p:cNvSpPr txBox="1">
            <a:spLocks noGrp="1"/>
          </p:cNvSpPr>
          <p:nvPr>
            <p:ph type="title" idx="4294967295"/>
          </p:nvPr>
        </p:nvSpPr>
        <p:spPr>
          <a:xfrm>
            <a:off x="4797450" y="605575"/>
            <a:ext cx="4346700" cy="517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ts val="600"/>
              </a:spcBef>
              <a:spcAft>
                <a:spcPts val="0"/>
              </a:spcAft>
              <a:buClr>
                <a:srgbClr val="000000"/>
              </a:buClr>
              <a:buSzTx/>
              <a:buFont typeface="Arial"/>
              <a:buNone/>
              <a:tabLst/>
              <a:defRPr/>
            </a:pPr>
            <a:r>
              <a:rPr kumimoji="0" lang="en-US" sz="2400" b="0" i="1" u="sng" strike="noStrike" kern="0" cap="none" spc="0" normalizeH="0" baseline="0" noProof="0" dirty="0">
                <a:ln>
                  <a:noFill/>
                </a:ln>
                <a:solidFill>
                  <a:schemeClr val="hlink"/>
                </a:solidFill>
                <a:effectLst/>
                <a:uLnTx/>
                <a:uFillTx/>
                <a:latin typeface="Arial"/>
                <a:ea typeface="Arial"/>
                <a:cs typeface="Arial"/>
                <a:sym typeface="Arial"/>
                <a:hlinkClick r:id="rId5"/>
              </a:rPr>
              <a:t>https://tinyurl.com/IowaCLNA4</a:t>
            </a:r>
            <a:endParaRPr kumimoji="0" lang="en-US" sz="2400" b="0" i="1"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84" name="Google Shape;84;p15"/>
          <p:cNvSpPr txBox="1"/>
          <p:nvPr/>
        </p:nvSpPr>
        <p:spPr>
          <a:xfrm>
            <a:off x="273350" y="605575"/>
            <a:ext cx="4634100" cy="4022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00" b="1"/>
              <a:t>Element 1:</a:t>
            </a:r>
            <a:endParaRPr sz="1000" b="1"/>
          </a:p>
          <a:p>
            <a:pPr marL="0" lvl="0" indent="0" algn="l" rtl="0">
              <a:lnSpc>
                <a:spcPct val="150000"/>
              </a:lnSpc>
              <a:spcBef>
                <a:spcPts val="0"/>
              </a:spcBef>
              <a:spcAft>
                <a:spcPts val="0"/>
              </a:spcAft>
              <a:buNone/>
            </a:pPr>
            <a:r>
              <a:rPr lang="en" sz="1000" b="1" u="sng">
                <a:solidFill>
                  <a:schemeClr val="hlink"/>
                </a:solidFill>
                <a:highlight>
                  <a:srgbClr val="FFFFFF"/>
                </a:highlight>
                <a:hlinkClick r:id="rId6"/>
              </a:rPr>
              <a:t>EVALUATION OF STUDENT PERFORMANCE</a:t>
            </a:r>
            <a:endParaRPr sz="1000" b="1">
              <a:solidFill>
                <a:srgbClr val="00B050"/>
              </a:solidFill>
              <a:highlight>
                <a:srgbClr val="FFFFFF"/>
              </a:highlight>
            </a:endParaRPr>
          </a:p>
          <a:p>
            <a:pPr marL="0" lvl="0" indent="0" algn="l" rtl="0">
              <a:lnSpc>
                <a:spcPct val="150000"/>
              </a:lnSpc>
              <a:spcBef>
                <a:spcPts val="0"/>
              </a:spcBef>
              <a:spcAft>
                <a:spcPts val="0"/>
              </a:spcAft>
              <a:buNone/>
            </a:pPr>
            <a:r>
              <a:rPr lang="en" sz="1000" b="1">
                <a:solidFill>
                  <a:schemeClr val="dk1"/>
                </a:solidFill>
                <a:highlight>
                  <a:srgbClr val="FFFFFF"/>
                </a:highlight>
                <a:uFill>
                  <a:noFill/>
                </a:uFill>
                <a:hlinkClick r:id="rId7">
                  <a:extLst>
                    <a:ext uri="{A12FA001-AC4F-418D-AE19-62706E023703}">
                      <ahyp:hlinkClr xmlns:ahyp="http://schemas.microsoft.com/office/drawing/2018/hyperlinkcolor" val="tx"/>
                    </a:ext>
                  </a:extLst>
                </a:hlinkClick>
              </a:rPr>
              <a:t>Element 2: </a:t>
            </a:r>
            <a:endParaRPr sz="1000"/>
          </a:p>
          <a:p>
            <a:pPr marL="0" lvl="0" indent="0" algn="l" rtl="0">
              <a:lnSpc>
                <a:spcPct val="150000"/>
              </a:lnSpc>
              <a:spcBef>
                <a:spcPts val="0"/>
              </a:spcBef>
              <a:spcAft>
                <a:spcPts val="0"/>
              </a:spcAft>
              <a:buNone/>
            </a:pPr>
            <a:r>
              <a:rPr lang="en" sz="1000" b="1" u="sng">
                <a:solidFill>
                  <a:srgbClr val="1155CC"/>
                </a:solidFill>
                <a:highlight>
                  <a:srgbClr val="FFFFFF"/>
                </a:highlight>
                <a:hlinkClick r:id="rId7">
                  <a:extLst>
                    <a:ext uri="{A12FA001-AC4F-418D-AE19-62706E023703}">
                      <ahyp:hlinkClr xmlns:ahyp="http://schemas.microsoft.com/office/drawing/2018/hyperlinkcolor" val="tx"/>
                    </a:ext>
                  </a:extLst>
                </a:hlinkClick>
              </a:rPr>
              <a:t>EVALUATION OF SIZE, SCOPE, AND QUALITY; AND PROGRESS TOWARD IMPLEMENTING CTE PROGRAMS/PROGRAMS OF STUDY</a:t>
            </a:r>
            <a:endParaRPr sz="1000" b="1">
              <a:solidFill>
                <a:srgbClr val="00B050"/>
              </a:solidFill>
              <a:highlight>
                <a:srgbClr val="FFFFFF"/>
              </a:highlight>
            </a:endParaRPr>
          </a:p>
          <a:p>
            <a:pPr marL="0" lvl="0" indent="0" algn="l" rtl="0">
              <a:lnSpc>
                <a:spcPct val="150000"/>
              </a:lnSpc>
              <a:spcBef>
                <a:spcPts val="0"/>
              </a:spcBef>
              <a:spcAft>
                <a:spcPts val="0"/>
              </a:spcAft>
              <a:buNone/>
            </a:pPr>
            <a:r>
              <a:rPr lang="en" sz="1000" b="1" u="sng">
                <a:solidFill>
                  <a:schemeClr val="hlink"/>
                </a:solidFill>
                <a:highlight>
                  <a:srgbClr val="FFFFFF"/>
                </a:highlight>
                <a:hlinkClick r:id="rId8"/>
              </a:rPr>
              <a:t>Element 3: EVALUATION OF LABOR MARKET ALIGNMENT</a:t>
            </a:r>
            <a:endParaRPr sz="1000" b="1">
              <a:solidFill>
                <a:srgbClr val="00B050"/>
              </a:solidFill>
              <a:highlight>
                <a:srgbClr val="FFFFFF"/>
              </a:highlight>
            </a:endParaRPr>
          </a:p>
          <a:p>
            <a:pPr marL="0" lvl="0" indent="0" algn="l" rtl="0">
              <a:lnSpc>
                <a:spcPct val="150000"/>
              </a:lnSpc>
              <a:spcBef>
                <a:spcPts val="0"/>
              </a:spcBef>
              <a:spcAft>
                <a:spcPts val="0"/>
              </a:spcAft>
              <a:buNone/>
            </a:pPr>
            <a:r>
              <a:rPr lang="en" sz="1000" b="1">
                <a:solidFill>
                  <a:schemeClr val="dk1"/>
                </a:solidFill>
                <a:highlight>
                  <a:srgbClr val="FFFFFF"/>
                </a:highlight>
                <a:uFill>
                  <a:noFill/>
                </a:uFill>
                <a:hlinkClick r:id="rId9">
                  <a:extLst>
                    <a:ext uri="{A12FA001-AC4F-418D-AE19-62706E023703}">
                      <ahyp:hlinkClr xmlns:ahyp="http://schemas.microsoft.com/office/drawing/2018/hyperlinkcolor" val="tx"/>
                    </a:ext>
                  </a:extLst>
                </a:hlinkClick>
              </a:rPr>
              <a:t>Element 4: </a:t>
            </a:r>
            <a:endParaRPr sz="1000"/>
          </a:p>
          <a:p>
            <a:pPr marL="0" lvl="0" indent="0" algn="l" rtl="0">
              <a:lnSpc>
                <a:spcPct val="150000"/>
              </a:lnSpc>
              <a:spcBef>
                <a:spcPts val="0"/>
              </a:spcBef>
              <a:spcAft>
                <a:spcPts val="0"/>
              </a:spcAft>
              <a:buNone/>
            </a:pPr>
            <a:r>
              <a:rPr lang="en" sz="1000" b="1" u="sng">
                <a:solidFill>
                  <a:srgbClr val="1155CC"/>
                </a:solidFill>
                <a:highlight>
                  <a:srgbClr val="FFFFFF"/>
                </a:highlight>
                <a:hlinkClick r:id="rId9">
                  <a:extLst>
                    <a:ext uri="{A12FA001-AC4F-418D-AE19-62706E023703}">
                      <ahyp:hlinkClr xmlns:ahyp="http://schemas.microsoft.com/office/drawing/2018/hyperlinkcolor" val="tx"/>
                    </a:ext>
                  </a:extLst>
                </a:hlinkClick>
              </a:rPr>
              <a:t>EVALUATION OF RECRUITMENT, RETENTION, AND TRAINING OF CTE EDUCATORS</a:t>
            </a:r>
            <a:endParaRPr sz="1000" b="1">
              <a:solidFill>
                <a:srgbClr val="00B050"/>
              </a:solidFill>
              <a:highlight>
                <a:srgbClr val="FFFFFF"/>
              </a:highlight>
            </a:endParaRPr>
          </a:p>
          <a:p>
            <a:pPr marL="0" lvl="0" indent="0" algn="l" rtl="0">
              <a:lnSpc>
                <a:spcPct val="150000"/>
              </a:lnSpc>
              <a:spcBef>
                <a:spcPts val="0"/>
              </a:spcBef>
              <a:spcAft>
                <a:spcPts val="0"/>
              </a:spcAft>
              <a:buNone/>
            </a:pPr>
            <a:r>
              <a:rPr lang="en" sz="1000" b="1">
                <a:solidFill>
                  <a:schemeClr val="dk1"/>
                </a:solidFill>
                <a:highlight>
                  <a:srgbClr val="FFFFFF"/>
                </a:highlight>
                <a:uFill>
                  <a:noFill/>
                </a:uFill>
                <a:hlinkClick r:id="rId10">
                  <a:extLst>
                    <a:ext uri="{A12FA001-AC4F-418D-AE19-62706E023703}">
                      <ahyp:hlinkClr xmlns:ahyp="http://schemas.microsoft.com/office/drawing/2018/hyperlinkcolor" val="tx"/>
                    </a:ext>
                  </a:extLst>
                </a:hlinkClick>
              </a:rPr>
              <a:t>Element 5: </a:t>
            </a:r>
            <a:endParaRPr sz="1000"/>
          </a:p>
          <a:p>
            <a:pPr marL="0" lvl="0" indent="0" algn="l" rtl="0">
              <a:lnSpc>
                <a:spcPct val="150000"/>
              </a:lnSpc>
              <a:spcBef>
                <a:spcPts val="0"/>
              </a:spcBef>
              <a:spcAft>
                <a:spcPts val="0"/>
              </a:spcAft>
              <a:buNone/>
            </a:pPr>
            <a:r>
              <a:rPr lang="en" sz="1000" b="1" u="sng">
                <a:solidFill>
                  <a:srgbClr val="1155CC"/>
                </a:solidFill>
                <a:highlight>
                  <a:srgbClr val="FFFFFF"/>
                </a:highlight>
                <a:hlinkClick r:id="rId10">
                  <a:extLst>
                    <a:ext uri="{A12FA001-AC4F-418D-AE19-62706E023703}">
                      <ahyp:hlinkClr xmlns:ahyp="http://schemas.microsoft.com/office/drawing/2018/hyperlinkcolor" val="tx"/>
                    </a:ext>
                  </a:extLst>
                </a:hlinkClick>
              </a:rPr>
              <a:t>EVALUATION OF PROGRESS TOWARD IMPROVING EQUITY AND ACCESS</a:t>
            </a:r>
            <a:endParaRPr sz="1000" b="1">
              <a:solidFill>
                <a:srgbClr val="00B050"/>
              </a:solidFill>
              <a:highlight>
                <a:srgbClr val="FFFFFF"/>
              </a:highlight>
            </a:endParaRPr>
          </a:p>
          <a:p>
            <a:pPr marL="0" lvl="0" indent="0" algn="l" rtl="0">
              <a:lnSpc>
                <a:spcPct val="150000"/>
              </a:lnSpc>
              <a:spcBef>
                <a:spcPts val="0"/>
              </a:spcBef>
              <a:spcAft>
                <a:spcPts val="0"/>
              </a:spcAft>
              <a:buNone/>
            </a:pPr>
            <a:r>
              <a:rPr lang="en" sz="1000" b="1">
                <a:solidFill>
                  <a:schemeClr val="dk1"/>
                </a:solidFill>
                <a:highlight>
                  <a:srgbClr val="FFFFFF"/>
                </a:highlight>
                <a:uFill>
                  <a:noFill/>
                </a:uFill>
                <a:hlinkClick r:id="rId11">
                  <a:extLst>
                    <a:ext uri="{A12FA001-AC4F-418D-AE19-62706E023703}">
                      <ahyp:hlinkClr xmlns:ahyp="http://schemas.microsoft.com/office/drawing/2018/hyperlinkcolor" val="tx"/>
                    </a:ext>
                  </a:extLst>
                </a:hlinkClick>
              </a:rPr>
              <a:t>Element 6: </a:t>
            </a:r>
            <a:endParaRPr sz="1000"/>
          </a:p>
          <a:p>
            <a:pPr marL="0" lvl="0" indent="0" algn="l" rtl="0">
              <a:lnSpc>
                <a:spcPct val="150000"/>
              </a:lnSpc>
              <a:spcBef>
                <a:spcPts val="0"/>
              </a:spcBef>
              <a:spcAft>
                <a:spcPts val="0"/>
              </a:spcAft>
              <a:buNone/>
            </a:pPr>
            <a:r>
              <a:rPr lang="en" sz="1000" b="1" u="sng">
                <a:solidFill>
                  <a:srgbClr val="1155CC"/>
                </a:solidFill>
                <a:highlight>
                  <a:srgbClr val="FFFFFF"/>
                </a:highlight>
                <a:hlinkClick r:id="rId11">
                  <a:extLst>
                    <a:ext uri="{A12FA001-AC4F-418D-AE19-62706E023703}">
                      <ahyp:hlinkClr xmlns:ahyp="http://schemas.microsoft.com/office/drawing/2018/hyperlinkcolor" val="tx"/>
                    </a:ext>
                  </a:extLst>
                </a:hlinkClick>
              </a:rPr>
              <a:t>EVALUATION OF SAFETY FOR CTE PROGRAM(S)/BUILDING(S)/DISTRICT(S)</a:t>
            </a:r>
            <a:endParaRPr sz="1000" b="0" i="0" u="none" strike="noStrike" cap="none">
              <a:solidFill>
                <a:schemeClr val="dk1"/>
              </a:solidFill>
              <a:latin typeface="Arial"/>
              <a:ea typeface="Arial"/>
              <a:cs typeface="Arial"/>
              <a:sym typeface="Arial"/>
            </a:endParaRPr>
          </a:p>
        </p:txBody>
      </p:sp>
      <p:sp>
        <p:nvSpPr>
          <p:cNvPr id="83" name="Google Shape;83;p15"/>
          <p:cNvSpPr txBox="1"/>
          <p:nvPr/>
        </p:nvSpPr>
        <p:spPr>
          <a:xfrm>
            <a:off x="337813" y="38400"/>
            <a:ext cx="84684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1600"/>
              </a:spcAft>
              <a:buClr>
                <a:srgbClr val="000000"/>
              </a:buClr>
              <a:buSzPts val="2400"/>
              <a:buFont typeface="Arial"/>
              <a:buNone/>
            </a:pPr>
            <a:r>
              <a:rPr lang="en" sz="2400" b="1" i="0" u="none" strike="noStrike" cap="none" dirty="0">
                <a:solidFill>
                  <a:schemeClr val="lt1"/>
                </a:solidFill>
                <a:latin typeface="Arial"/>
                <a:ea typeface="Arial"/>
                <a:cs typeface="Arial"/>
                <a:sym typeface="Arial"/>
              </a:rPr>
              <a:t>The CLNA Landing Page</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3" name="Google Shape;93;p16" descr="This screenshot is from the spring 2026 element 1 resource page document."/>
          <p:cNvPicPr preferRelativeResize="0"/>
          <p:nvPr/>
        </p:nvPicPr>
        <p:blipFill>
          <a:blip r:embed="rId3">
            <a:alphaModFix/>
          </a:blip>
          <a:stretch>
            <a:fillRect/>
          </a:stretch>
        </p:blipFill>
        <p:spPr>
          <a:xfrm>
            <a:off x="1661738" y="709975"/>
            <a:ext cx="5820530" cy="4311274"/>
          </a:xfrm>
          <a:prstGeom prst="rect">
            <a:avLst/>
          </a:prstGeom>
          <a:noFill/>
          <a:ln w="9525" cap="flat" cmpd="sng">
            <a:solidFill>
              <a:schemeClr val="dk2"/>
            </a:solidFill>
            <a:prstDash val="solid"/>
            <a:round/>
            <a:headEnd type="none" w="sm" len="sm"/>
            <a:tailEnd type="none" w="sm" len="sm"/>
          </a:ln>
        </p:spPr>
      </p:pic>
      <p:sp>
        <p:nvSpPr>
          <p:cNvPr id="92" name="Google Shape;92;p16"/>
          <p:cNvSpPr txBox="1">
            <a:spLocks noGrp="1"/>
          </p:cNvSpPr>
          <p:nvPr>
            <p:ph type="title" idx="4294967295"/>
          </p:nvPr>
        </p:nvSpPr>
        <p:spPr>
          <a:xfrm>
            <a:off x="149375" y="58825"/>
            <a:ext cx="7369500" cy="46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400" b="1" i="0" u="none" strike="noStrike" kern="0" cap="none" spc="0" normalizeH="0" baseline="0" noProof="0" dirty="0">
                <a:ln>
                  <a:noFill/>
                </a:ln>
                <a:solidFill>
                  <a:schemeClr val="lt1"/>
                </a:solidFill>
                <a:effectLst/>
                <a:uLnTx/>
                <a:uFillTx/>
                <a:latin typeface="Roboto"/>
                <a:ea typeface="Roboto"/>
                <a:cs typeface="Roboto"/>
                <a:sym typeface="Roboto"/>
              </a:rPr>
              <a:t>Spring 2026 Element 1 Resource - Screenshot #1</a:t>
            </a:r>
            <a:endParaRPr kumimoji="0" lang="en-US" sz="2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4105</Words>
  <Application>Microsoft Office PowerPoint</Application>
  <PresentationFormat>On-screen Show (16:9)</PresentationFormat>
  <Paragraphs>325</Paragraphs>
  <Slides>38</Slides>
  <Notes>38</Notes>
  <HiddenSlides>7</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Roboto</vt:lpstr>
      <vt:lpstr>Theme1</vt:lpstr>
      <vt:lpstr>Student Performance</vt:lpstr>
      <vt:lpstr>Webinar Information</vt:lpstr>
      <vt:lpstr>From data &amp; information to outcomes</vt:lpstr>
      <vt:lpstr>Big-picture questions to guide the work, always…</vt:lpstr>
      <vt:lpstr>Big-picture questions to guide the work, always… (continued) </vt:lpstr>
      <vt:lpstr>PERKINS V SEC. 113. [20 U.S.C. 2323] ACCOUNTABILITY</vt:lpstr>
      <vt:lpstr>Not “Apples-to-Apples”: Federal Perkins V &amp; ESSA/ISPP (Secondary)</vt:lpstr>
      <vt:lpstr>https://tinyurl.com/IowaCLNA4</vt:lpstr>
      <vt:lpstr>Spring 2026 Element 1 Resource - Screenshot #1</vt:lpstr>
      <vt:lpstr>Spring 2026 Element 1 Resource - Screenshot #2</vt:lpstr>
      <vt:lpstr>Spring 2026 Element 1 Resource - #3</vt:lpstr>
      <vt:lpstr>Spring 2026 Element 1 Resource - #4</vt:lpstr>
      <vt:lpstr> Spring 2026 Resource Folder Notes - #5</vt:lpstr>
      <vt:lpstr>Saving file locally if “open”</vt:lpstr>
      <vt:lpstr>Saving file locally if “not open” - #1</vt:lpstr>
      <vt:lpstr>Saving file locally if “not open” - #2</vt:lpstr>
      <vt:lpstr>Element 1 Graduation Rate (1S1)</vt:lpstr>
      <vt:lpstr>Element 1: Student Performance</vt:lpstr>
      <vt:lpstr>Element 1 Graduation Rate (1S1): Slide #2</vt:lpstr>
      <vt:lpstr>Element 1 Graduation Rate (1S1): Slide #3</vt:lpstr>
      <vt:lpstr>Element 1 Postsecondary Placement (3S1)</vt:lpstr>
      <vt:lpstr>Element 1 Non-traditional (4S1)</vt:lpstr>
      <vt:lpstr>Element 1 Work-based learning (5S3)</vt:lpstr>
      <vt:lpstr>Element 2 Size, Scope, and Quality</vt:lpstr>
      <vt:lpstr>Element 1 School District Performance Eval rows 10 &amp; 11</vt:lpstr>
      <vt:lpstr>Element 2: Size Scope and Quality</vt:lpstr>
      <vt:lpstr>Element 3: Labor Market Information </vt:lpstr>
      <vt:lpstr>CTE Programs/Programs of Study: Middle School Optional Prior approval and CTE Licensed instructors are required. (DOWNLOAD FILE TO MS EXCEL ) District-level CTE Counts &amp; Programs &amp; Course Information</vt:lpstr>
      <vt:lpstr>Element 3: Labor Market </vt:lpstr>
      <vt:lpstr>Districts within consortia can and will have earlier due dates due to multi-CLNA coordination by consortium leaders.</vt:lpstr>
      <vt:lpstr>Contact Information</vt:lpstr>
      <vt:lpstr>PERKINS V SEC. 113. [20 U.S.C. 2323] ACCOUNTABILITY - #2</vt:lpstr>
      <vt:lpstr>PERKINS V SEC. 113. [20 U.S.C. 2323] ACCOUNTABILITY - #3</vt:lpstr>
      <vt:lpstr>PERKINS V SEC. 113. [20 U.S.C. 2323] ACCOUNTABILITY - #4</vt:lpstr>
      <vt:lpstr>PERKINS V SEC. 113. [20 U.S.C. 2323] ACCOUNTABILITY - #5</vt:lpstr>
      <vt:lpstr>(Preview) IowaGrants CLNA Outcomes/Questions Application Form</vt:lpstr>
      <vt:lpstr>(Preview) IowaGrants CLNA Outcomes/Questions Application Form:  Slide #2</vt:lpstr>
      <vt:lpstr>(Preview) IowaGrants CLNA Outcomes/Questions Application Form:  Slide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Performance</dc:title>
  <dc:creator>Craven-Webb, Shari [IDOE]</dc:creator>
  <cp:lastModifiedBy>Craven-Webb, Shari [IDOE]</cp:lastModifiedBy>
  <cp:revision>6</cp:revision>
  <dcterms:modified xsi:type="dcterms:W3CDTF">2026-02-02T21:19:06Z</dcterms:modified>
</cp:coreProperties>
</file>