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4" r:id="rId2"/>
  </p:sldMasterIdLst>
  <p:notesMasterIdLst>
    <p:notesMasterId r:id="rId10"/>
  </p:notesMasterIdLst>
  <p:sldIdLst>
    <p:sldId id="256" r:id="rId3"/>
    <p:sldId id="257" r:id="rId4"/>
    <p:sldId id="258" r:id="rId5"/>
    <p:sldId id="259" r:id="rId6"/>
    <p:sldId id="260" r:id="rId7"/>
    <p:sldId id="261" r:id="rId8"/>
    <p:sldId id="262"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4" roundtripDataSignature="AMtx7mgntl16hajYv/9xU3x3TNo9hFiSb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BD765CB-B0CA-4E4A-AFD3-A3C89CA10FFE}">
  <a:tblStyle styleId="{DBD765CB-B0CA-4E4A-AFD3-A3C89CA10FFE}"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41" autoAdjust="0"/>
  </p:normalViewPr>
  <p:slideViewPr>
    <p:cSldViewPr snapToGrid="0">
      <p:cViewPr varScale="1">
        <p:scale>
          <a:sx n="63" d="100"/>
          <a:sy n="63" d="100"/>
        </p:scale>
        <p:origin x="52" y="13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9" name="Google Shape;5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b7c84c3b71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5" name="Google Shape;65;g3b7c84c3b7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b780f57851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1" name="Google Shape;71;g3b780f5785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b7be4024cf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g3b7be4024cf_0_1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b780f57851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3b780f57851_0_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3b7c84c3b71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0" name="Google Shape;90;g3b7c84c3b71_0_10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b7c84c3b71_0_7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6" name="Google Shape;96;g3b7c84c3b71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53"/>
        <p:cNvGrpSpPr/>
        <p:nvPr/>
      </p:nvGrpSpPr>
      <p:grpSpPr>
        <a:xfrm>
          <a:off x="0" y="0"/>
          <a:ext cx="0" cy="0"/>
          <a:chOff x="0" y="0"/>
          <a:chExt cx="0" cy="0"/>
        </a:xfrm>
      </p:grpSpPr>
      <p:sp>
        <p:nvSpPr>
          <p:cNvPr id="54" name="Google Shape;54;g3b7c84c3b71_0_99"/>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g3b7c84c3b71_0_99"/>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g3b7c84c3b71_0_99"/>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16"/>
        <p:cNvGrpSpPr/>
        <p:nvPr/>
      </p:nvGrpSpPr>
      <p:grpSpPr>
        <a:xfrm>
          <a:off x="0" y="0"/>
          <a:ext cx="0" cy="0"/>
          <a:chOff x="0" y="0"/>
          <a:chExt cx="0" cy="0"/>
        </a:xfrm>
      </p:grpSpPr>
      <p:sp>
        <p:nvSpPr>
          <p:cNvPr id="17" name="Google Shape;17;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0" name="Google Shape;20;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2" name="Google Shape;22;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3"/>
        <p:cNvGrpSpPr/>
        <p:nvPr/>
      </p:nvGrpSpPr>
      <p:grpSpPr>
        <a:xfrm>
          <a:off x="0" y="0"/>
          <a:ext cx="0" cy="0"/>
          <a:chOff x="0" y="0"/>
          <a:chExt cx="0" cy="0"/>
        </a:xfrm>
      </p:grpSpPr>
      <p:sp>
        <p:nvSpPr>
          <p:cNvPr id="24" name="Google Shape;24;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34"/>
        <p:cNvGrpSpPr/>
        <p:nvPr/>
      </p:nvGrpSpPr>
      <p:grpSpPr>
        <a:xfrm>
          <a:off x="0" y="0"/>
          <a:ext cx="0" cy="0"/>
          <a:chOff x="0" y="0"/>
          <a:chExt cx="0" cy="0"/>
        </a:xfrm>
      </p:grpSpPr>
      <p:sp>
        <p:nvSpPr>
          <p:cNvPr id="35" name="Google Shape;35;g3b7c84c3b71_0_80"/>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g3b7c84c3b71_0_80"/>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37" name="Google Shape;37;g3b7c84c3b71_0_80"/>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38"/>
        <p:cNvGrpSpPr/>
        <p:nvPr/>
      </p:nvGrpSpPr>
      <p:grpSpPr>
        <a:xfrm>
          <a:off x="0" y="0"/>
          <a:ext cx="0" cy="0"/>
          <a:chOff x="0" y="0"/>
          <a:chExt cx="0" cy="0"/>
        </a:xfrm>
      </p:grpSpPr>
      <p:sp>
        <p:nvSpPr>
          <p:cNvPr id="39" name="Google Shape;39;g3b7c84c3b71_0_8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 name="Google Shape;40;g3b7c84c3b71_0_8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g3b7c84c3b71_0_8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42"/>
        <p:cNvGrpSpPr/>
        <p:nvPr/>
      </p:nvGrpSpPr>
      <p:grpSpPr>
        <a:xfrm>
          <a:off x="0" y="0"/>
          <a:ext cx="0" cy="0"/>
          <a:chOff x="0" y="0"/>
          <a:chExt cx="0" cy="0"/>
        </a:xfrm>
      </p:grpSpPr>
      <p:sp>
        <p:nvSpPr>
          <p:cNvPr id="43" name="Google Shape;43;g3b7c84c3b71_0_88"/>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g3b7c84c3b71_0_88"/>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g3b7c84c3b71_0_88"/>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6" name="Google Shape;46;g3b7c84c3b71_0_88"/>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7" name="Google Shape;47;g3b7c84c3b71_0_88"/>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g3b7c84c3b71_0_88"/>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49"/>
        <p:cNvGrpSpPr/>
        <p:nvPr/>
      </p:nvGrpSpPr>
      <p:grpSpPr>
        <a:xfrm>
          <a:off x="0" y="0"/>
          <a:ext cx="0" cy="0"/>
          <a:chOff x="0" y="0"/>
          <a:chExt cx="0" cy="0"/>
        </a:xfrm>
      </p:grpSpPr>
      <p:sp>
        <p:nvSpPr>
          <p:cNvPr id="50" name="Google Shape;50;g3b7c84c3b71_0_95"/>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1" name="Google Shape;51;g3b7c84c3b71_0_95"/>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g3b7c84c3b71_0_95"/>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g3b7c84c3b71_0_77"/>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3" name="Google Shape;33;g3b7c84c3b71_0_77"/>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mailto:isbelia.arzola@iowa.gov"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mailto:teresa.garcia@iow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Allowable Uses of Funds</a:t>
            </a:r>
            <a:endParaRPr dirty="0"/>
          </a:p>
          <a:p>
            <a:pPr marL="0" lvl="0" indent="0" algn="ctr" rtl="0">
              <a:lnSpc>
                <a:spcPct val="90000"/>
              </a:lnSpc>
              <a:spcBef>
                <a:spcPts val="0"/>
              </a:spcBef>
              <a:spcAft>
                <a:spcPts val="0"/>
              </a:spcAft>
              <a:buClr>
                <a:schemeClr val="lt1"/>
              </a:buClr>
              <a:buSzPts val="4500"/>
              <a:buFont typeface="Arial"/>
              <a:buNone/>
            </a:pPr>
            <a:r>
              <a:rPr lang="en-US" dirty="0"/>
              <a:t>Title V, Part B, Subpart 2—Rural and Low-Income School Program</a:t>
            </a:r>
            <a:endParaRPr dirty="0"/>
          </a:p>
        </p:txBody>
      </p:sp>
      <p:sp>
        <p:nvSpPr>
          <p:cNvPr id="62" name="Google Shape;62;p1"/>
          <p:cNvSpPr txBox="1">
            <a:spLocks noGrp="1"/>
          </p:cNvSpPr>
          <p:nvPr>
            <p:ph type="subTitle" idx="1"/>
          </p:nvPr>
        </p:nvSpPr>
        <p:spPr>
          <a:xfrm>
            <a:off x="289275" y="3838148"/>
            <a:ext cx="11636700" cy="15183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t>Bureau of ESEA Programs</a:t>
            </a:r>
            <a:endParaRPr dirty="0"/>
          </a:p>
          <a:p>
            <a:pPr marL="0" lvl="0" indent="0" algn="r" rtl="0">
              <a:lnSpc>
                <a:spcPct val="90000"/>
              </a:lnSpc>
              <a:spcBef>
                <a:spcPts val="0"/>
              </a:spcBef>
              <a:spcAft>
                <a:spcPts val="0"/>
              </a:spcAft>
              <a:buClr>
                <a:schemeClr val="lt1"/>
              </a:buClr>
              <a:buSzPts val="2400"/>
              <a:buNone/>
            </a:pPr>
            <a:endParaRPr dirty="0"/>
          </a:p>
          <a:p>
            <a:pPr marL="0" lvl="0" indent="0" algn="r" rtl="0">
              <a:lnSpc>
                <a:spcPct val="90000"/>
              </a:lnSpc>
              <a:spcBef>
                <a:spcPts val="0"/>
              </a:spcBef>
              <a:spcAft>
                <a:spcPts val="0"/>
              </a:spcAft>
              <a:buClr>
                <a:schemeClr val="lt1"/>
              </a:buClr>
              <a:buSzPts val="2400"/>
              <a:buNone/>
            </a:pPr>
            <a:endParaRPr lang="en-US"/>
          </a:p>
          <a:p>
            <a:pPr marL="0" lvl="0" indent="0" rtl="0">
              <a:lnSpc>
                <a:spcPct val="90000"/>
              </a:lnSpc>
              <a:spcBef>
                <a:spcPts val="0"/>
              </a:spcBef>
              <a:spcAft>
                <a:spcPts val="0"/>
              </a:spcAft>
              <a:buClr>
                <a:schemeClr val="lt1"/>
              </a:buClr>
              <a:buSzPts val="2400"/>
              <a:buNone/>
            </a:pPr>
            <a:r>
              <a:rPr lang="en-US"/>
              <a:t>Teresa Garcia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3b7c84c3b71_0_5"/>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Overview</a:t>
            </a:r>
            <a:endParaRPr dirty="0"/>
          </a:p>
        </p:txBody>
      </p:sp>
      <p:sp>
        <p:nvSpPr>
          <p:cNvPr id="68" name="Google Shape;68;g3b7c84c3b71_0_5"/>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sz="2400"/>
              <a:t>To provide school districts, with information about Title V, Part B, Subpart 2—Rural and Low-Income School Program allowable activities. </a:t>
            </a:r>
            <a:endParaRPr sz="2400"/>
          </a:p>
          <a:p>
            <a:pPr marL="0" lvl="0" indent="0" algn="l" rtl="0">
              <a:lnSpc>
                <a:spcPct val="90000"/>
              </a:lnSpc>
              <a:spcBef>
                <a:spcPts val="0"/>
              </a:spcBef>
              <a:spcAft>
                <a:spcPts val="0"/>
              </a:spcAft>
              <a:buSzPts val="2800"/>
              <a:buNone/>
            </a:pPr>
            <a:endParaRPr sz="2400"/>
          </a:p>
          <a:p>
            <a:pPr marL="0" lvl="0" indent="0" algn="l" rtl="0">
              <a:lnSpc>
                <a:spcPct val="90000"/>
              </a:lnSpc>
              <a:spcBef>
                <a:spcPts val="0"/>
              </a:spcBef>
              <a:spcAft>
                <a:spcPts val="0"/>
              </a:spcAft>
              <a:buSzPts val="2800"/>
              <a:buNone/>
            </a:pPr>
            <a:r>
              <a:rPr lang="en-US" sz="2400"/>
              <a:t>To ensure the federal program is effectively implemented according to federal guidance.</a:t>
            </a:r>
            <a:endParaRPr sz="2400"/>
          </a:p>
          <a:p>
            <a:pPr marL="0" lvl="0" indent="0" algn="l" rtl="0">
              <a:lnSpc>
                <a:spcPct val="90000"/>
              </a:lnSpc>
              <a:spcBef>
                <a:spcPts val="0"/>
              </a:spcBef>
              <a:spcAft>
                <a:spcPts val="0"/>
              </a:spcAft>
              <a:buSzPts val="2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3b780f57851_0_0"/>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Purpose</a:t>
            </a:r>
            <a:endParaRPr dirty="0"/>
          </a:p>
        </p:txBody>
      </p:sp>
      <p:sp>
        <p:nvSpPr>
          <p:cNvPr id="74" name="Google Shape;74;g3b780f57851_0_0"/>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100"/>
              <a:buNone/>
            </a:pPr>
            <a:r>
              <a:rPr lang="en-US" sz="2400"/>
              <a:t>The purpose of REAP is to address the unique needs of rural school districts that frequently lack personnel and resources to compete effectively for Federal competitive grants and that often receive formula grant allocations in amounts too small to be effective in meeting their intended purposes (ESEA § 5201). The RLIS program:</a:t>
            </a:r>
            <a:endParaRPr sz="2400"/>
          </a:p>
          <a:p>
            <a:pPr marL="457200" lvl="0" indent="-381000" algn="l" rtl="0">
              <a:lnSpc>
                <a:spcPct val="90000"/>
              </a:lnSpc>
              <a:spcBef>
                <a:spcPts val="0"/>
              </a:spcBef>
              <a:spcAft>
                <a:spcPts val="0"/>
              </a:spcAft>
              <a:buSzPts val="2400"/>
              <a:buChar char="•"/>
            </a:pPr>
            <a:r>
              <a:rPr lang="en-US" sz="2400">
                <a:highlight>
                  <a:srgbClr val="FFFFFF"/>
                </a:highlight>
              </a:rPr>
              <a:t>Provides grant funds to rural school districts that serve concentrations of children from low-income families; and,</a:t>
            </a:r>
            <a:endParaRPr sz="2400">
              <a:highlight>
                <a:srgbClr val="FFFFFF"/>
              </a:highlight>
            </a:endParaRPr>
          </a:p>
          <a:p>
            <a:pPr marL="457200" lvl="0" indent="-381000" algn="l" rtl="0">
              <a:lnSpc>
                <a:spcPct val="90000"/>
              </a:lnSpc>
              <a:spcBef>
                <a:spcPts val="0"/>
              </a:spcBef>
              <a:spcAft>
                <a:spcPts val="0"/>
              </a:spcAft>
              <a:buSzPts val="2400"/>
              <a:buChar char="•"/>
            </a:pPr>
            <a:r>
              <a:rPr lang="en-US" sz="2400">
                <a:highlight>
                  <a:srgbClr val="FFFFFF"/>
                </a:highlight>
              </a:rPr>
              <a:t>Supports a range of authorized activities that assist students in meeting challenging State academic standards</a:t>
            </a:r>
            <a:r>
              <a:rPr lang="en-US" sz="2400">
                <a:highlight>
                  <a:schemeClr val="lt1"/>
                </a:highlight>
              </a:rPr>
              <a:t>.</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3b7be4024cf_0_14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667"/>
              <a:buNone/>
            </a:pPr>
            <a:r>
              <a:rPr lang="en-US" dirty="0"/>
              <a:t>Title V, Part B Programs</a:t>
            </a:r>
            <a:endParaRPr dirty="0"/>
          </a:p>
        </p:txBody>
      </p:sp>
      <p:sp>
        <p:nvSpPr>
          <p:cNvPr id="80" name="Google Shape;80;g3b7be4024cf_0_140"/>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r>
              <a:rPr lang="en-US" sz="2400"/>
              <a:t>Title V, Part B, known as the Rural Education Achievement Program, or REAP, includes two programs:</a:t>
            </a:r>
            <a:endParaRPr sz="2400"/>
          </a:p>
          <a:p>
            <a:pPr marL="0" lvl="0" indent="0" algn="l" rtl="0">
              <a:lnSpc>
                <a:spcPct val="90000"/>
              </a:lnSpc>
              <a:spcBef>
                <a:spcPts val="750"/>
              </a:spcBef>
              <a:spcAft>
                <a:spcPts val="0"/>
              </a:spcAft>
              <a:buSzPts val="1800"/>
              <a:buNone/>
            </a:pPr>
            <a:endParaRPr sz="2400"/>
          </a:p>
          <a:p>
            <a:pPr marL="457200" lvl="0" indent="-361950" algn="l" rtl="0">
              <a:lnSpc>
                <a:spcPct val="90000"/>
              </a:lnSpc>
              <a:spcBef>
                <a:spcPts val="750"/>
              </a:spcBef>
              <a:spcAft>
                <a:spcPts val="0"/>
              </a:spcAft>
              <a:buSzPts val="2100"/>
              <a:buChar char="•"/>
            </a:pPr>
            <a:r>
              <a:rPr lang="en-US" sz="2400"/>
              <a:t>Subpart 1, the Small Rural School Achievement (SRSA) program, is administered by the US Department of Education (USDE) and will not be addressed in this webinar.</a:t>
            </a:r>
            <a:endParaRPr sz="2400"/>
          </a:p>
          <a:p>
            <a:pPr marL="457200" lvl="0" indent="0" algn="l" rtl="0">
              <a:lnSpc>
                <a:spcPct val="90000"/>
              </a:lnSpc>
              <a:spcBef>
                <a:spcPts val="750"/>
              </a:spcBef>
              <a:spcAft>
                <a:spcPts val="0"/>
              </a:spcAft>
              <a:buNone/>
            </a:pPr>
            <a:endParaRPr sz="2400"/>
          </a:p>
          <a:p>
            <a:pPr marL="457200" lvl="0" indent="-361950" algn="l" rtl="0">
              <a:lnSpc>
                <a:spcPct val="90000"/>
              </a:lnSpc>
              <a:spcBef>
                <a:spcPts val="750"/>
              </a:spcBef>
              <a:spcAft>
                <a:spcPts val="0"/>
              </a:spcAft>
              <a:buSzPts val="2100"/>
              <a:buChar char="•"/>
            </a:pPr>
            <a:r>
              <a:rPr lang="en-US" sz="2400"/>
              <a:t>Subpart 2, the Rural and Low-Income Schools (RLIS) program, is administered by the Iowa Department of Education.</a:t>
            </a:r>
            <a:endParaRPr sz="2400"/>
          </a:p>
          <a:p>
            <a:pPr marL="0" lvl="0" indent="0" algn="l" rtl="0">
              <a:lnSpc>
                <a:spcPct val="90000"/>
              </a:lnSpc>
              <a:spcBef>
                <a:spcPts val="750"/>
              </a:spcBef>
              <a:spcAft>
                <a:spcPts val="0"/>
              </a:spcAft>
              <a:buSzPts val="18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3b780f57851_0_31"/>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a:t>
            </a:r>
            <a:r>
              <a:rPr lang="en-US" dirty="0">
                <a:solidFill>
                  <a:srgbClr val="03617A"/>
                </a:solidFill>
              </a:rPr>
              <a:t>for RLIS</a:t>
            </a:r>
            <a:endParaRPr dirty="0">
              <a:solidFill>
                <a:srgbClr val="03617A"/>
              </a:solidFill>
            </a:endParaRPr>
          </a:p>
        </p:txBody>
      </p:sp>
      <p:sp>
        <p:nvSpPr>
          <p:cNvPr id="86" name="Google Shape;86;g3b780f57851_0_31"/>
          <p:cNvSpPr txBox="1">
            <a:spLocks noGrp="1"/>
          </p:cNvSpPr>
          <p:nvPr>
            <p:ph type="body" idx="1"/>
          </p:nvPr>
        </p:nvSpPr>
        <p:spPr>
          <a:xfrm>
            <a:off x="689100" y="1029000"/>
            <a:ext cx="10534800" cy="1037100"/>
          </a:xfrm>
          <a:prstGeom prst="rect">
            <a:avLst/>
          </a:prstGeom>
          <a:noFill/>
          <a:ln>
            <a:noFill/>
          </a:ln>
        </p:spPr>
        <p:txBody>
          <a:bodyPr spcFirstLastPara="1" wrap="square" lIns="91425" tIns="45700" rIns="91425" bIns="45700" anchor="t" anchorCtr="0">
            <a:normAutofit fontScale="85000" lnSpcReduction="10000"/>
          </a:bodyPr>
          <a:lstStyle/>
          <a:p>
            <a:pPr marL="0" lvl="0" indent="0" algn="l" rtl="0">
              <a:lnSpc>
                <a:spcPct val="90000"/>
              </a:lnSpc>
              <a:spcBef>
                <a:spcPts val="750"/>
              </a:spcBef>
              <a:spcAft>
                <a:spcPts val="0"/>
              </a:spcAft>
              <a:buSzPct val="64285"/>
              <a:buNone/>
            </a:pPr>
            <a:r>
              <a:rPr lang="en-US" sz="2800"/>
              <a:t>The RLIS program provides districts with the flexibility to use funds for activities authorized </a:t>
            </a:r>
            <a:r>
              <a:rPr lang="en-US" sz="2800">
                <a:highlight>
                  <a:srgbClr val="FFFFFF"/>
                </a:highlight>
              </a:rPr>
              <a:t>under Titles I-IV of the ESEA, as well as parental involvement activities</a:t>
            </a:r>
            <a:r>
              <a:rPr lang="en-US" sz="2800"/>
              <a:t>.</a:t>
            </a:r>
            <a:endParaRPr sz="2800"/>
          </a:p>
          <a:p>
            <a:pPr marL="0" lvl="0" indent="0" algn="l" rtl="0">
              <a:lnSpc>
                <a:spcPct val="90000"/>
              </a:lnSpc>
              <a:spcBef>
                <a:spcPts val="750"/>
              </a:spcBef>
              <a:spcAft>
                <a:spcPts val="0"/>
              </a:spcAft>
              <a:buSzPct val="85714"/>
              <a:buNone/>
            </a:pPr>
            <a:endParaRPr/>
          </a:p>
        </p:txBody>
      </p:sp>
      <p:graphicFrame>
        <p:nvGraphicFramePr>
          <p:cNvPr id="87" name="Google Shape;87;g3b780f57851_0_31"/>
          <p:cNvGraphicFramePr/>
          <p:nvPr>
            <p:extLst>
              <p:ext uri="{D42A27DB-BD31-4B8C-83A1-F6EECF244321}">
                <p14:modId xmlns:p14="http://schemas.microsoft.com/office/powerpoint/2010/main" val="1105880695"/>
              </p:ext>
            </p:extLst>
          </p:nvPr>
        </p:nvGraphicFramePr>
        <p:xfrm>
          <a:off x="838650" y="2350100"/>
          <a:ext cx="10309775" cy="2606030"/>
        </p:xfrm>
        <a:graphic>
          <a:graphicData uri="http://schemas.openxmlformats.org/drawingml/2006/table">
            <a:tbl>
              <a:tblPr firstRow="1">
                <a:noFill/>
                <a:tableStyleId>{DBD765CB-B0CA-4E4A-AFD3-A3C89CA10FFE}</a:tableStyleId>
              </a:tblPr>
              <a:tblGrid>
                <a:gridCol w="4452625">
                  <a:extLst>
                    <a:ext uri="{9D8B030D-6E8A-4147-A177-3AD203B41FA5}">
                      <a16:colId xmlns:a16="http://schemas.microsoft.com/office/drawing/2014/main" val="20000"/>
                    </a:ext>
                  </a:extLst>
                </a:gridCol>
                <a:gridCol w="5857150">
                  <a:extLst>
                    <a:ext uri="{9D8B030D-6E8A-4147-A177-3AD203B41FA5}">
                      <a16:colId xmlns:a16="http://schemas.microsoft.com/office/drawing/2014/main" val="20001"/>
                    </a:ext>
                  </a:extLst>
                </a:gridCol>
              </a:tblGrid>
              <a:tr h="381000">
                <a:tc>
                  <a:txBody>
                    <a:bodyPr/>
                    <a:lstStyle/>
                    <a:p>
                      <a:pPr marL="0" marR="0" lvl="0" indent="0" algn="l" rtl="0">
                        <a:lnSpc>
                          <a:spcPct val="100000"/>
                        </a:lnSpc>
                        <a:spcBef>
                          <a:spcPts val="0"/>
                        </a:spcBef>
                        <a:spcAft>
                          <a:spcPts val="0"/>
                        </a:spcAft>
                        <a:buClr>
                          <a:srgbClr val="000000"/>
                        </a:buClr>
                        <a:buSzPts val="1800"/>
                        <a:buFont typeface="Arial"/>
                        <a:buNone/>
                      </a:pPr>
                      <a:r>
                        <a:rPr lang="en-US" sz="2100" b="1" u="none" strike="noStrike" cap="none">
                          <a:solidFill>
                            <a:schemeClr val="lt1"/>
                          </a:solidFill>
                        </a:rPr>
                        <a:t>Activities</a:t>
                      </a:r>
                      <a:endParaRPr sz="2100" b="1" u="none" strike="noStrike" cap="none">
                        <a:solidFill>
                          <a:schemeClr val="lt1"/>
                        </a:solidFill>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03617A"/>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2100" b="1" u="none" strike="noStrike" cap="none">
                          <a:solidFill>
                            <a:schemeClr val="lt1"/>
                          </a:solidFill>
                        </a:rPr>
                        <a:t>Examples</a:t>
                      </a:r>
                      <a:endParaRPr sz="2100" b="1" u="none" strike="noStrike" cap="none">
                        <a:solidFill>
                          <a:schemeClr val="lt1"/>
                        </a:solidFill>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03617A"/>
                    </a:solidFill>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600"/>
                        <a:buFont typeface="Arial"/>
                        <a:buNone/>
                      </a:pPr>
                      <a:r>
                        <a:rPr lang="en-US" sz="2100" b="1" i="0" u="none" strike="noStrike" cap="none">
                          <a:solidFill>
                            <a:srgbClr val="000000"/>
                          </a:solidFill>
                        </a:rPr>
                        <a:t>Title I, Part A</a:t>
                      </a:r>
                      <a:r>
                        <a:rPr lang="en-US" sz="2100" i="0" u="none" strike="noStrike" cap="none">
                          <a:solidFill>
                            <a:srgbClr val="000000"/>
                          </a:solidFill>
                        </a:rPr>
                        <a:t> - Improving Basic Programs Operated by LEAs activities</a:t>
                      </a:r>
                      <a:endParaRPr sz="2100" u="none" strike="noStrike" cap="none"/>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2100" u="none" strike="noStrike" cap="none"/>
                        <a:t>High-quality preschool or full-day kindergarten to facilitate the transition from early learning to elementary education programs.</a:t>
                      </a:r>
                      <a:endParaRPr sz="2100" u="none" strike="noStrike" cap="none">
                        <a:solidFill>
                          <a:srgbClr val="000000"/>
                        </a:solidFill>
                      </a:endParaRPr>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600"/>
                        <a:buFont typeface="Arial"/>
                        <a:buNone/>
                      </a:pPr>
                      <a:r>
                        <a:rPr lang="en-US" sz="2100" b="1" i="0" u="none" strike="noStrike" cap="none">
                          <a:solidFill>
                            <a:srgbClr val="000000"/>
                          </a:solidFill>
                        </a:rPr>
                        <a:t>Title II, Part A </a:t>
                      </a:r>
                      <a:r>
                        <a:rPr lang="en-US" sz="2100" i="0" u="none" strike="noStrike" cap="none">
                          <a:solidFill>
                            <a:srgbClr val="000000"/>
                          </a:solidFill>
                        </a:rPr>
                        <a:t>- Improving Teacher Quality State Grants activities</a:t>
                      </a:r>
                      <a:endParaRPr sz="2100" u="none" strike="noStrike" cap="none"/>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2100" u="none" strike="noStrike" cap="none" dirty="0"/>
                        <a:t>Teacher professional development courses to enable an LEA to offer pre-calculus or organic chemistry classes.</a:t>
                      </a:r>
                      <a:endParaRPr sz="2100" u="none" strike="noStrike" cap="none" dirty="0"/>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g3b7c84c3b71_0_10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Allowable Activities </a:t>
            </a:r>
            <a:r>
              <a:rPr lang="en-US" sz="1400" dirty="0">
                <a:solidFill>
                  <a:srgbClr val="03617A"/>
                </a:solidFill>
              </a:rPr>
              <a:t>under Titles 3, 4 part A, and Parental Involvement Activities</a:t>
            </a:r>
            <a:endParaRPr dirty="0"/>
          </a:p>
        </p:txBody>
      </p:sp>
      <p:graphicFrame>
        <p:nvGraphicFramePr>
          <p:cNvPr id="93" name="Google Shape;93;g3b7c84c3b71_0_103"/>
          <p:cNvGraphicFramePr/>
          <p:nvPr>
            <p:extLst>
              <p:ext uri="{D42A27DB-BD31-4B8C-83A1-F6EECF244321}">
                <p14:modId xmlns:p14="http://schemas.microsoft.com/office/powerpoint/2010/main" val="1636730239"/>
              </p:ext>
            </p:extLst>
          </p:nvPr>
        </p:nvGraphicFramePr>
        <p:xfrm>
          <a:off x="879463" y="1733650"/>
          <a:ext cx="10433075" cy="3749000"/>
        </p:xfrm>
        <a:graphic>
          <a:graphicData uri="http://schemas.openxmlformats.org/drawingml/2006/table">
            <a:tbl>
              <a:tblPr firstRow="1">
                <a:noFill/>
                <a:tableStyleId>{DBD765CB-B0CA-4E4A-AFD3-A3C89CA10FFE}</a:tableStyleId>
              </a:tblPr>
              <a:tblGrid>
                <a:gridCol w="4605725">
                  <a:extLst>
                    <a:ext uri="{9D8B030D-6E8A-4147-A177-3AD203B41FA5}">
                      <a16:colId xmlns:a16="http://schemas.microsoft.com/office/drawing/2014/main" val="20000"/>
                    </a:ext>
                  </a:extLst>
                </a:gridCol>
                <a:gridCol w="5827350">
                  <a:extLst>
                    <a:ext uri="{9D8B030D-6E8A-4147-A177-3AD203B41FA5}">
                      <a16:colId xmlns:a16="http://schemas.microsoft.com/office/drawing/2014/main" val="20001"/>
                    </a:ext>
                  </a:extLst>
                </a:gridCol>
              </a:tblGrid>
              <a:tr h="381000">
                <a:tc>
                  <a:txBody>
                    <a:bodyPr/>
                    <a:lstStyle/>
                    <a:p>
                      <a:pPr marL="0" marR="0" lvl="0" indent="0" algn="l" rtl="0">
                        <a:lnSpc>
                          <a:spcPct val="100000"/>
                        </a:lnSpc>
                        <a:spcBef>
                          <a:spcPts val="0"/>
                        </a:spcBef>
                        <a:spcAft>
                          <a:spcPts val="0"/>
                        </a:spcAft>
                        <a:buClr>
                          <a:srgbClr val="000000"/>
                        </a:buClr>
                        <a:buSzPts val="1800"/>
                        <a:buFont typeface="Arial"/>
                        <a:buNone/>
                      </a:pPr>
                      <a:r>
                        <a:rPr lang="en-US" sz="2100" b="1" u="none" strike="noStrike" cap="none">
                          <a:solidFill>
                            <a:schemeClr val="lt1"/>
                          </a:solidFill>
                        </a:rPr>
                        <a:t>Activities</a:t>
                      </a:r>
                      <a:endParaRPr sz="2100" b="1" u="none" strike="noStrike" cap="none">
                        <a:solidFill>
                          <a:schemeClr val="lt1"/>
                        </a:solidFill>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03617A"/>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2100" b="1" u="none" strike="noStrike" cap="none">
                          <a:solidFill>
                            <a:schemeClr val="lt1"/>
                          </a:solidFill>
                        </a:rPr>
                        <a:t>Examples</a:t>
                      </a:r>
                      <a:endParaRPr sz="2100" b="1" u="none" strike="noStrike" cap="none">
                        <a:solidFill>
                          <a:schemeClr val="lt1"/>
                        </a:solidFill>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03617A"/>
                    </a:solidFill>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600"/>
                        <a:buFont typeface="Arial"/>
                        <a:buNone/>
                      </a:pPr>
                      <a:r>
                        <a:rPr lang="en-US" sz="2100" b="1" i="0" u="none" strike="noStrike" cap="none">
                          <a:solidFill>
                            <a:srgbClr val="000000"/>
                          </a:solidFill>
                        </a:rPr>
                        <a:t>Title III </a:t>
                      </a:r>
                      <a:r>
                        <a:rPr lang="en-US" sz="2100" i="0" u="none" strike="noStrike" cap="none">
                          <a:solidFill>
                            <a:srgbClr val="000000"/>
                          </a:solidFill>
                        </a:rPr>
                        <a:t>- </a:t>
                      </a:r>
                      <a:r>
                        <a:rPr lang="en-US" sz="2100" u="none" strike="noStrike" cap="none">
                          <a:solidFill>
                            <a:srgbClr val="001E27"/>
                          </a:solidFill>
                        </a:rPr>
                        <a:t>Language Instruction for English</a:t>
                      </a:r>
                      <a:r>
                        <a:rPr lang="en-US" sz="2100" u="none" strike="noStrike" cap="none">
                          <a:solidFill>
                            <a:srgbClr val="000000"/>
                          </a:solidFill>
                        </a:rPr>
                        <a:t> </a:t>
                      </a:r>
                      <a:r>
                        <a:rPr lang="en-US" sz="2100" u="none" strike="noStrike" cap="none">
                          <a:solidFill>
                            <a:srgbClr val="001E27"/>
                          </a:solidFill>
                        </a:rPr>
                        <a:t>Learners and Immigrant Students activities</a:t>
                      </a:r>
                      <a:endParaRPr sz="2100" u="none" strike="noStrike" cap="none"/>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2100" u="none" strike="noStrike" cap="none">
                          <a:solidFill>
                            <a:srgbClr val="000000"/>
                          </a:solidFill>
                        </a:rPr>
                        <a:t>Providing specialized training to English learners and their families.</a:t>
                      </a:r>
                      <a:endParaRPr sz="2100" u="none" strike="noStrike" cap="none"/>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600"/>
                        <a:buFont typeface="Arial"/>
                        <a:buNone/>
                      </a:pPr>
                      <a:r>
                        <a:rPr lang="en-US" sz="2100" b="1" i="0" u="none" strike="noStrike" cap="none">
                          <a:solidFill>
                            <a:srgbClr val="000000"/>
                          </a:solidFill>
                        </a:rPr>
                        <a:t>Title IV, Part A </a:t>
                      </a:r>
                      <a:r>
                        <a:rPr lang="en-US" sz="2100" i="0" u="none" strike="noStrike" cap="none">
                          <a:solidFill>
                            <a:srgbClr val="000000"/>
                          </a:solidFill>
                        </a:rPr>
                        <a:t>- Student Support and Academic Enrichment activities</a:t>
                      </a:r>
                      <a:endParaRPr sz="2100" u="none" strike="noStrike" cap="none"/>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2100" u="none" strike="noStrike" cap="none"/>
                        <a:t>Purchase of computers, monitors, related hardware/software, smartboards, laptops, etc. for in-classroom use.</a:t>
                      </a:r>
                      <a:endParaRPr sz="2100" u="none" strike="noStrike" cap="none"/>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600"/>
                        <a:buFont typeface="Arial"/>
                        <a:buNone/>
                      </a:pPr>
                      <a:r>
                        <a:rPr lang="en-US" sz="2100" b="1" u="none" strike="noStrike" cap="none">
                          <a:solidFill>
                            <a:schemeClr val="dk1"/>
                          </a:solidFill>
                        </a:rPr>
                        <a:t>Parental Involvement Activities</a:t>
                      </a:r>
                      <a:endParaRPr sz="2100" u="none" strike="noStrike" cap="none"/>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2100" u="none" strike="noStrike" cap="none" dirty="0">
                          <a:solidFill>
                            <a:schemeClr val="dk1"/>
                          </a:solidFill>
                        </a:rPr>
                        <a:t>Creation of a parental review committee to  provide input on the LEA’s curriculum development. </a:t>
                      </a:r>
                      <a:endParaRPr sz="2100" u="none" strike="noStrike" cap="none" dirty="0"/>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3b7c84c3b71_0_72"/>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Contact Information</a:t>
            </a:r>
            <a:endParaRPr dirty="0"/>
          </a:p>
        </p:txBody>
      </p:sp>
      <p:sp>
        <p:nvSpPr>
          <p:cNvPr id="99" name="Google Shape;99;g3b7c84c3b71_0_72"/>
          <p:cNvSpPr txBox="1">
            <a:spLocks noGrp="1"/>
          </p:cNvSpPr>
          <p:nvPr>
            <p:ph type="body" idx="1"/>
          </p:nvPr>
        </p:nvSpPr>
        <p:spPr>
          <a:xfrm>
            <a:off x="4406529" y="74726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a:t>Isbelia Arzola</a:t>
            </a:r>
            <a:endParaRPr/>
          </a:p>
          <a:p>
            <a:pPr marL="0" lvl="0" indent="0" algn="l" rtl="0">
              <a:spcBef>
                <a:spcPts val="750"/>
              </a:spcBef>
              <a:spcAft>
                <a:spcPts val="0"/>
              </a:spcAft>
              <a:buNone/>
            </a:pPr>
            <a:r>
              <a:rPr lang="en-US"/>
              <a:t>Administrative Consultant </a:t>
            </a:r>
            <a:endParaRPr/>
          </a:p>
          <a:p>
            <a:pPr marL="0" lvl="0" indent="0" algn="l" rtl="0">
              <a:spcBef>
                <a:spcPts val="750"/>
              </a:spcBef>
              <a:spcAft>
                <a:spcPts val="0"/>
              </a:spcAft>
              <a:buNone/>
            </a:pPr>
            <a:r>
              <a:rPr lang="en-US" u="sng">
                <a:solidFill>
                  <a:schemeClr val="hlink"/>
                </a:solidFill>
                <a:hlinkClick r:id="rId3"/>
              </a:rPr>
              <a:t>isbelia.arzola@iowa.gov</a:t>
            </a:r>
            <a:endParaRPr/>
          </a:p>
          <a:p>
            <a:pPr marL="0" lvl="0" indent="0" algn="l" rtl="0">
              <a:spcBef>
                <a:spcPts val="750"/>
              </a:spcBef>
              <a:spcAft>
                <a:spcPts val="0"/>
              </a:spcAft>
              <a:buNone/>
            </a:pPr>
            <a:r>
              <a:rPr lang="en-US"/>
              <a:t>515-326-5962</a:t>
            </a:r>
            <a:endParaRPr/>
          </a:p>
          <a:p>
            <a:pPr marL="0" lvl="0" indent="0" algn="l" rtl="0">
              <a:spcBef>
                <a:spcPts val="750"/>
              </a:spcBef>
              <a:spcAft>
                <a:spcPts val="0"/>
              </a:spcAft>
              <a:buNone/>
            </a:pPr>
            <a:endParaRPr/>
          </a:p>
          <a:p>
            <a:pPr marL="0" lvl="0" indent="0" algn="l" rtl="0">
              <a:spcBef>
                <a:spcPts val="750"/>
              </a:spcBef>
              <a:spcAft>
                <a:spcPts val="0"/>
              </a:spcAft>
              <a:buNone/>
            </a:pPr>
            <a:r>
              <a:rPr lang="en-US"/>
              <a:t>Teresa Garcia</a:t>
            </a:r>
            <a:endParaRPr/>
          </a:p>
          <a:p>
            <a:pPr marL="0" lvl="0" indent="0" algn="l" rtl="0">
              <a:spcBef>
                <a:spcPts val="750"/>
              </a:spcBef>
              <a:spcAft>
                <a:spcPts val="0"/>
              </a:spcAft>
              <a:buNone/>
            </a:pPr>
            <a:r>
              <a:rPr lang="en-US"/>
              <a:t>Education Program Consultant</a:t>
            </a:r>
            <a:endParaRPr/>
          </a:p>
          <a:p>
            <a:pPr marL="0" lvl="0" indent="0" algn="l" rtl="0">
              <a:spcBef>
                <a:spcPts val="750"/>
              </a:spcBef>
              <a:spcAft>
                <a:spcPts val="0"/>
              </a:spcAft>
              <a:buNone/>
            </a:pPr>
            <a:r>
              <a:rPr lang="en-US" u="sng">
                <a:solidFill>
                  <a:schemeClr val="hlink"/>
                </a:solidFill>
                <a:hlinkClick r:id="rId4"/>
              </a:rPr>
              <a:t>teresa.garcia@iowa.gov</a:t>
            </a:r>
            <a:endParaRPr/>
          </a:p>
          <a:p>
            <a:pPr marL="0" lvl="0" indent="0" algn="l" rtl="0">
              <a:spcBef>
                <a:spcPts val="750"/>
              </a:spcBef>
              <a:spcAft>
                <a:spcPts val="0"/>
              </a:spcAft>
              <a:buNone/>
            </a:pPr>
            <a:r>
              <a:rPr lang="en-US"/>
              <a:t>515-210-6340</a:t>
            </a:r>
            <a:endParaRPr/>
          </a:p>
          <a:p>
            <a:pPr marL="0" lvl="0" indent="0" algn="l" rtl="0">
              <a:spcBef>
                <a:spcPts val="750"/>
              </a:spcBef>
              <a:spcAft>
                <a:spcPts val="0"/>
              </a:spcAft>
              <a:buNone/>
            </a:pPr>
            <a:endParaRPr/>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443</Words>
  <Application>Microsoft Office PowerPoint</Application>
  <PresentationFormat>Widescreen</PresentationFormat>
  <Paragraphs>47</Paragraphs>
  <Slides>7</Slides>
  <Notes>7</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7</vt:i4>
      </vt:variant>
    </vt:vector>
  </HeadingPairs>
  <TitlesOfParts>
    <vt:vector size="10" baseType="lpstr">
      <vt:lpstr>Arial</vt:lpstr>
      <vt:lpstr>Theme1</vt:lpstr>
      <vt:lpstr>Theme1</vt:lpstr>
      <vt:lpstr>Allowable Uses of Funds Title V, Part B, Subpart 2—Rural and Low-Income School Program</vt:lpstr>
      <vt:lpstr>Overview</vt:lpstr>
      <vt:lpstr>Purpose</vt:lpstr>
      <vt:lpstr>Title V, Part B Programs</vt:lpstr>
      <vt:lpstr>Allowable Activities for RLIS</vt:lpstr>
      <vt:lpstr>Allowable Activities under Titles 3, 4 part A, and Parental Involvement Activities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Allowable Uses of Funds Title V, Part B, Subpart 2—Rural and Low-Income School Program</dc:title>
  <dc:creator>Iowa Department of Education</dc:creator>
  <cp:lastModifiedBy>Arzola, Isbelia [IDOE]</cp:lastModifiedBy>
  <cp:revision>3</cp:revision>
  <dcterms:created xsi:type="dcterms:W3CDTF">2022-10-28T01:47:54Z</dcterms:created>
  <dcterms:modified xsi:type="dcterms:W3CDTF">2026-01-28T00:08:41Z</dcterms:modified>
</cp:coreProperties>
</file>