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17" roundtripDataSignature="AMtx7mgjNZSa6sbhHssK65+MzhOYj4qgU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3617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6D38A9D4-C811-424B-A034-7ED8A165427C}">
  <a:tblStyle styleId="{6D38A9D4-C811-424B-A034-7ED8A165427C}"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87" autoAdjust="0"/>
    <p:restoredTop sz="86441" autoAdjust="0"/>
  </p:normalViewPr>
  <p:slideViewPr>
    <p:cSldViewPr snapToGrid="0">
      <p:cViewPr varScale="1">
        <p:scale>
          <a:sx n="63" d="100"/>
          <a:sy n="63" d="100"/>
        </p:scale>
        <p:origin x="52" y="136"/>
      </p:cViewPr>
      <p:guideLst/>
    </p:cSldViewPr>
  </p:slideViewPr>
  <p:outlineViewPr>
    <p:cViewPr>
      <p:scale>
        <a:sx n="33" d="100"/>
        <a:sy n="33" d="100"/>
      </p:scale>
      <p:origin x="0" y="-2562"/>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customschemas.google.com/relationships/presentationmetadata" Target="metadata"/><Relationship Id="rId2" Type="http://schemas.openxmlformats.org/officeDocument/2006/relationships/slide" Target="slides/slide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
        <p:cNvGrpSpPr/>
        <p:nvPr/>
      </p:nvGrpSpPr>
      <p:grpSpPr>
        <a:xfrm>
          <a:off x="0" y="0"/>
          <a:ext cx="0" cy="0"/>
          <a:chOff x="0" y="0"/>
          <a:chExt cx="0" cy="0"/>
        </a:xfrm>
      </p:grpSpPr>
      <p:sp>
        <p:nvSpPr>
          <p:cNvPr id="32" name="Google Shape;3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33" name="Google Shape;33;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g3b5ac44fa60_1_4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9" name="Google Shape;89;g3b5ac44fa60_1_4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95" name="Google Shape;95;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
        <p:cNvGrpSpPr/>
        <p:nvPr/>
      </p:nvGrpSpPr>
      <p:grpSpPr>
        <a:xfrm>
          <a:off x="0" y="0"/>
          <a:ext cx="0" cy="0"/>
          <a:chOff x="0" y="0"/>
          <a:chExt cx="0" cy="0"/>
        </a:xfrm>
      </p:grpSpPr>
      <p:sp>
        <p:nvSpPr>
          <p:cNvPr id="38" name="Google Shape;3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39" name="Google Shape;39;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
        <p:cNvGrpSpPr/>
        <p:nvPr/>
      </p:nvGrpSpPr>
      <p:grpSpPr>
        <a:xfrm>
          <a:off x="0" y="0"/>
          <a:ext cx="0" cy="0"/>
          <a:chOff x="0" y="0"/>
          <a:chExt cx="0" cy="0"/>
        </a:xfrm>
      </p:grpSpPr>
      <p:sp>
        <p:nvSpPr>
          <p:cNvPr id="44" name="Google Shape;44;g3b5ac44fa60_1_5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r>
              <a:rPr lang="en-US"/>
              <a:t>Iowa 21CCLC funds are awarded for up to 5 years through an annual competitive grant process for Local Education Agencies (LEAs) and qualifying nonpublic schools, faith-based organizations, nonprofits, community-based organizations and other entities that serve eligible public school students.</a:t>
            </a:r>
            <a:endParaRPr/>
          </a:p>
        </p:txBody>
      </p:sp>
      <p:sp>
        <p:nvSpPr>
          <p:cNvPr id="45" name="Google Shape;45;g3b5ac44fa60_1_5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g3b6f46832d4_0_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r>
              <a:rPr lang="en-US"/>
              <a:t>Iowa 21CCLC funds are awarded for up to 5 years through an annual competitive grant process for Local Education Agencies (LEAs) and qualifying nonpublic schools, faith-based organizations, nonprofits, community-based organizations and other entities that serve eligible public school students.</a:t>
            </a:r>
            <a:endParaRPr/>
          </a:p>
        </p:txBody>
      </p:sp>
      <p:sp>
        <p:nvSpPr>
          <p:cNvPr id="52" name="Google Shape;52;g3b6f46832d4_0_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3b5ac44fa60_1_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9" name="Google Shape;59;g3b5ac44fa60_1_1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r>
              <a:rPr lang="en-US"/>
              <a:t>A broad array of services and activities are allowed, both within a community center and during site visits or field trips throughout the community, including, but not limited to the following three generalized areas of focus, as long as such programs, activities or events occur during non-school hours.</a:t>
            </a:r>
            <a:endParaRPr/>
          </a:p>
          <a:p>
            <a:pPr marL="0" lvl="0" indent="0" algn="l" rtl="0">
              <a:lnSpc>
                <a:spcPct val="100000"/>
              </a:lnSpc>
              <a:spcBef>
                <a:spcPts val="0"/>
              </a:spcBef>
              <a:spcAft>
                <a:spcPts val="0"/>
              </a:spcAft>
              <a:buSzPts val="1100"/>
              <a:buNone/>
            </a:pPr>
            <a:endParaRPr/>
          </a:p>
          <a:p>
            <a:pPr marL="0" lvl="0" indent="0" algn="l" rtl="0">
              <a:lnSpc>
                <a:spcPct val="100000"/>
              </a:lnSpc>
              <a:spcBef>
                <a:spcPts val="0"/>
              </a:spcBef>
              <a:spcAft>
                <a:spcPts val="0"/>
              </a:spcAft>
              <a:buClr>
                <a:srgbClr val="000000"/>
              </a:buClr>
              <a:buSzPts val="1100"/>
              <a:buFont typeface="Arial"/>
              <a:buNone/>
            </a:pPr>
            <a:r>
              <a:rPr lang="en-US"/>
              <a:t>*Refer to sections 4201-4206 of the Elementary and Secondary Education Act (ESEA) for the specific federal guidance on these allowable uses and activities and the Iowa Department of Education website for further guidance on allowability and other considerations for these funds in Iowa.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g3b5ac44fa60_1_2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5" name="Google Shape;65;g3b5ac44fa60_1_2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
        <p:cNvGrpSpPr/>
        <p:nvPr/>
      </p:nvGrpSpPr>
      <p:grpSpPr>
        <a:xfrm>
          <a:off x="0" y="0"/>
          <a:ext cx="0" cy="0"/>
          <a:chOff x="0" y="0"/>
          <a:chExt cx="0" cy="0"/>
        </a:xfrm>
      </p:grpSpPr>
      <p:sp>
        <p:nvSpPr>
          <p:cNvPr id="70" name="Google Shape;70;g3b5ac44fa60_1_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1" name="Google Shape;71;g3b5ac44fa60_1_3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p:cNvGrpSpPr/>
        <p:nvPr/>
      </p:nvGrpSpPr>
      <p:grpSpPr>
        <a:xfrm>
          <a:off x="0" y="0"/>
          <a:ext cx="0" cy="0"/>
          <a:chOff x="0" y="0"/>
          <a:chExt cx="0" cy="0"/>
        </a:xfrm>
      </p:grpSpPr>
      <p:sp>
        <p:nvSpPr>
          <p:cNvPr id="76" name="Google Shape;76;g3b5ac44fa60_1_3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7" name="Google Shape;77;g3b5ac44fa60_1_3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g3b5ac44fa60_1_4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3" name="Google Shape;83;g3b5ac44fa60_1_4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rgbClr val="03617A"/>
        </a:solidFill>
        <a:effectLst/>
      </p:bgPr>
    </p:bg>
    <p:spTree>
      <p:nvGrpSpPr>
        <p:cNvPr id="1" name="Shape 8"/>
        <p:cNvGrpSpPr/>
        <p:nvPr/>
      </p:nvGrpSpPr>
      <p:grpSpPr>
        <a:xfrm>
          <a:off x="0" y="0"/>
          <a:ext cx="0" cy="0"/>
          <a:chOff x="0" y="0"/>
          <a:chExt cx="0" cy="0"/>
        </a:xfrm>
      </p:grpSpPr>
      <p:sp>
        <p:nvSpPr>
          <p:cNvPr id="9" name="Google Shape;9;p7"/>
          <p:cNvSpPr txBox="1">
            <a:spLocks noGrp="1"/>
          </p:cNvSpPr>
          <p:nvPr>
            <p:ph type="ctrTitle"/>
          </p:nvPr>
        </p:nvSpPr>
        <p:spPr>
          <a:xfrm>
            <a:off x="289270" y="1074695"/>
            <a:ext cx="11636841" cy="2160104"/>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lt1"/>
              </a:buClr>
              <a:buSzPts val="4500"/>
              <a:buFont typeface="Arial"/>
              <a:buNone/>
              <a:defRPr sz="4500" b="1">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0" name="Google Shape;10;p7"/>
          <p:cNvSpPr txBox="1">
            <a:spLocks noGrp="1"/>
          </p:cNvSpPr>
          <p:nvPr>
            <p:ph type="subTitle" idx="1"/>
          </p:nvPr>
        </p:nvSpPr>
        <p:spPr>
          <a:xfrm>
            <a:off x="289270" y="3838162"/>
            <a:ext cx="11636841" cy="1282148"/>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750"/>
              </a:spcBef>
              <a:spcAft>
                <a:spcPts val="0"/>
              </a:spcAft>
              <a:buClr>
                <a:schemeClr val="lt1"/>
              </a:buClr>
              <a:buSzPts val="2400"/>
              <a:buNone/>
              <a:defRPr sz="2400" b="1">
                <a:solidFill>
                  <a:schemeClr val="lt1"/>
                </a:solidFill>
              </a:defRPr>
            </a:lvl1pPr>
            <a:lvl2pPr lvl="1" algn="ctr">
              <a:lnSpc>
                <a:spcPct val="90000"/>
              </a:lnSpc>
              <a:spcBef>
                <a:spcPts val="375"/>
              </a:spcBef>
              <a:spcAft>
                <a:spcPts val="0"/>
              </a:spcAft>
              <a:buClr>
                <a:schemeClr val="dk1"/>
              </a:buClr>
              <a:buSzPts val="1500"/>
              <a:buNone/>
              <a:defRPr sz="1500"/>
            </a:lvl2pPr>
            <a:lvl3pPr lvl="2" algn="ctr">
              <a:lnSpc>
                <a:spcPct val="90000"/>
              </a:lnSpc>
              <a:spcBef>
                <a:spcPts val="375"/>
              </a:spcBef>
              <a:spcAft>
                <a:spcPts val="0"/>
              </a:spcAft>
              <a:buClr>
                <a:schemeClr val="dk1"/>
              </a:buClr>
              <a:buSzPts val="1350"/>
              <a:buNone/>
              <a:defRPr sz="1350"/>
            </a:lvl3pPr>
            <a:lvl4pPr lvl="3" algn="ctr">
              <a:lnSpc>
                <a:spcPct val="90000"/>
              </a:lnSpc>
              <a:spcBef>
                <a:spcPts val="375"/>
              </a:spcBef>
              <a:spcAft>
                <a:spcPts val="0"/>
              </a:spcAft>
              <a:buClr>
                <a:schemeClr val="dk1"/>
              </a:buClr>
              <a:buSzPts val="1200"/>
              <a:buNone/>
              <a:defRPr sz="1200"/>
            </a:lvl4pPr>
            <a:lvl5pPr lvl="4" algn="ctr">
              <a:lnSpc>
                <a:spcPct val="90000"/>
              </a:lnSpc>
              <a:spcBef>
                <a:spcPts val="375"/>
              </a:spcBef>
              <a:spcAft>
                <a:spcPts val="0"/>
              </a:spcAft>
              <a:buClr>
                <a:schemeClr val="dk1"/>
              </a:buClr>
              <a:buSzPts val="1200"/>
              <a:buNone/>
              <a:defRPr sz="1200"/>
            </a:lvl5pPr>
            <a:lvl6pPr lvl="5" algn="ctr">
              <a:lnSpc>
                <a:spcPct val="90000"/>
              </a:lnSpc>
              <a:spcBef>
                <a:spcPts val="375"/>
              </a:spcBef>
              <a:spcAft>
                <a:spcPts val="0"/>
              </a:spcAft>
              <a:buClr>
                <a:schemeClr val="dk1"/>
              </a:buClr>
              <a:buSzPts val="1200"/>
              <a:buNone/>
              <a:defRPr sz="1200"/>
            </a:lvl6pPr>
            <a:lvl7pPr lvl="6" algn="ctr">
              <a:lnSpc>
                <a:spcPct val="90000"/>
              </a:lnSpc>
              <a:spcBef>
                <a:spcPts val="375"/>
              </a:spcBef>
              <a:spcAft>
                <a:spcPts val="0"/>
              </a:spcAft>
              <a:buClr>
                <a:schemeClr val="dk1"/>
              </a:buClr>
              <a:buSzPts val="1200"/>
              <a:buNone/>
              <a:defRPr sz="1200"/>
            </a:lvl7pPr>
            <a:lvl8pPr lvl="7" algn="ctr">
              <a:lnSpc>
                <a:spcPct val="90000"/>
              </a:lnSpc>
              <a:spcBef>
                <a:spcPts val="375"/>
              </a:spcBef>
              <a:spcAft>
                <a:spcPts val="0"/>
              </a:spcAft>
              <a:buClr>
                <a:schemeClr val="dk1"/>
              </a:buClr>
              <a:buSzPts val="1200"/>
              <a:buNone/>
              <a:defRPr sz="1200"/>
            </a:lvl8pPr>
            <a:lvl9pPr lvl="8" algn="ctr">
              <a:lnSpc>
                <a:spcPct val="90000"/>
              </a:lnSpc>
              <a:spcBef>
                <a:spcPts val="375"/>
              </a:spcBef>
              <a:spcAft>
                <a:spcPts val="0"/>
              </a:spcAft>
              <a:buClr>
                <a:schemeClr val="dk1"/>
              </a:buClr>
              <a:buSzPts val="1200"/>
              <a:buNone/>
              <a:defRPr sz="1200"/>
            </a:lvl9pPr>
          </a:lstStyle>
          <a:p>
            <a:endParaRPr/>
          </a:p>
        </p:txBody>
      </p:sp>
      <p:pic>
        <p:nvPicPr>
          <p:cNvPr id="11" name="Google Shape;11;p7"/>
          <p:cNvPicPr preferRelativeResize="0"/>
          <p:nvPr/>
        </p:nvPicPr>
        <p:blipFill rotWithShape="1">
          <a:blip r:embed="rId2">
            <a:alphaModFix/>
          </a:blip>
          <a:srcRect/>
          <a:stretch/>
        </p:blipFill>
        <p:spPr>
          <a:xfrm>
            <a:off x="1099884" y="5866793"/>
            <a:ext cx="4996116" cy="458004"/>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1_Title and Content">
  <p:cSld name="1_Title and Content">
    <p:bg>
      <p:bgPr>
        <a:solidFill>
          <a:schemeClr val="lt1"/>
        </a:solidFill>
        <a:effectLst/>
      </p:bgPr>
    </p:bg>
    <p:spTree>
      <p:nvGrpSpPr>
        <p:cNvPr id="1" name="Shape 12"/>
        <p:cNvGrpSpPr/>
        <p:nvPr/>
      </p:nvGrpSpPr>
      <p:grpSpPr>
        <a:xfrm>
          <a:off x="0" y="0"/>
          <a:ext cx="0" cy="0"/>
          <a:chOff x="0" y="0"/>
          <a:chExt cx="0" cy="0"/>
        </a:xfrm>
      </p:grpSpPr>
      <p:sp>
        <p:nvSpPr>
          <p:cNvPr id="13" name="Google Shape;13;p9"/>
          <p:cNvSpPr/>
          <p:nvPr/>
        </p:nvSpPr>
        <p:spPr>
          <a:xfrm>
            <a:off x="0" y="0"/>
            <a:ext cx="4182894" cy="6858000"/>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14" name="Google Shape;14;p9"/>
          <p:cNvSpPr txBox="1">
            <a:spLocks noGrp="1"/>
          </p:cNvSpPr>
          <p:nvPr>
            <p:ph type="title"/>
          </p:nvPr>
        </p:nvSpPr>
        <p:spPr>
          <a:xfrm>
            <a:off x="408561" y="428017"/>
            <a:ext cx="3540869" cy="590652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3300"/>
              <a:buFont typeface="Arial"/>
              <a:buNone/>
              <a:defRPr>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 name="Google Shape;15;p9"/>
          <p:cNvSpPr txBox="1">
            <a:spLocks noGrp="1"/>
          </p:cNvSpPr>
          <p:nvPr>
            <p:ph type="body" idx="1"/>
          </p:nvPr>
        </p:nvSpPr>
        <p:spPr>
          <a:xfrm>
            <a:off x="4591454" y="428017"/>
            <a:ext cx="7017449" cy="5906522"/>
          </a:xfrm>
          <a:prstGeom prst="rect">
            <a:avLst/>
          </a:prstGeom>
          <a:noFill/>
          <a:ln>
            <a:noFill/>
          </a:ln>
        </p:spPr>
        <p:txBody>
          <a:bodyPr spcFirstLastPara="1" wrap="square" lIns="91425" tIns="45700" rIns="91425" bIns="45700" anchor="ctr" anchorCtr="0">
            <a:normAutofit/>
          </a:bodyPr>
          <a:lstStyle>
            <a:lvl1pPr marL="457200" lvl="0" indent="-406400" algn="l">
              <a:lnSpc>
                <a:spcPct val="90000"/>
              </a:lnSpc>
              <a:spcBef>
                <a:spcPts val="750"/>
              </a:spcBef>
              <a:spcAft>
                <a:spcPts val="0"/>
              </a:spcAft>
              <a:buClr>
                <a:schemeClr val="dk1"/>
              </a:buClr>
              <a:buSzPts val="2800"/>
              <a:buChar char="•"/>
              <a:defRPr sz="2800"/>
            </a:lvl1pPr>
            <a:lvl2pPr marL="914400" lvl="1" indent="-381000" algn="l">
              <a:lnSpc>
                <a:spcPct val="90000"/>
              </a:lnSpc>
              <a:spcBef>
                <a:spcPts val="375"/>
              </a:spcBef>
              <a:spcAft>
                <a:spcPts val="0"/>
              </a:spcAft>
              <a:buClr>
                <a:schemeClr val="dk1"/>
              </a:buClr>
              <a:buSzPts val="2400"/>
              <a:buChar char="•"/>
              <a:defRPr sz="2400"/>
            </a:lvl2pPr>
            <a:lvl3pPr marL="1371600" lvl="2" indent="-330200" algn="l">
              <a:lnSpc>
                <a:spcPct val="90000"/>
              </a:lnSpc>
              <a:spcBef>
                <a:spcPts val="375"/>
              </a:spcBef>
              <a:spcAft>
                <a:spcPts val="0"/>
              </a:spcAft>
              <a:buClr>
                <a:schemeClr val="dk1"/>
              </a:buClr>
              <a:buSzPts val="1600"/>
              <a:buChar char="•"/>
              <a:defRPr sz="1600"/>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bg>
      <p:bgPr>
        <a:solidFill>
          <a:schemeClr val="lt1"/>
        </a:solidFill>
        <a:effectLst/>
      </p:bgPr>
    </p:bg>
    <p:spTree>
      <p:nvGrpSpPr>
        <p:cNvPr id="1" name="Shape 16"/>
        <p:cNvGrpSpPr/>
        <p:nvPr/>
      </p:nvGrpSpPr>
      <p:grpSpPr>
        <a:xfrm>
          <a:off x="0" y="0"/>
          <a:ext cx="0" cy="0"/>
          <a:chOff x="0" y="0"/>
          <a:chExt cx="0" cy="0"/>
        </a:xfrm>
      </p:grpSpPr>
      <p:sp>
        <p:nvSpPr>
          <p:cNvPr id="17" name="Google Shape;17;p10"/>
          <p:cNvSpPr/>
          <p:nvPr/>
        </p:nvSpPr>
        <p:spPr>
          <a:xfrm>
            <a:off x="0" y="0"/>
            <a:ext cx="12192000" cy="1192696"/>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18" name="Google Shape;18;p10"/>
          <p:cNvSpPr txBox="1">
            <a:spLocks noGrp="1"/>
          </p:cNvSpPr>
          <p:nvPr>
            <p:ph type="title"/>
          </p:nvPr>
        </p:nvSpPr>
        <p:spPr>
          <a:xfrm>
            <a:off x="892797" y="1"/>
            <a:ext cx="10515600" cy="1192696"/>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10"/>
          <p:cNvSpPr txBox="1">
            <a:spLocks noGrp="1"/>
          </p:cNvSpPr>
          <p:nvPr>
            <p:ph type="body" idx="1"/>
          </p:nvPr>
        </p:nvSpPr>
        <p:spPr>
          <a:xfrm>
            <a:off x="892799" y="1548641"/>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20" name="Google Shape;20;p10"/>
          <p:cNvSpPr txBox="1">
            <a:spLocks noGrp="1"/>
          </p:cNvSpPr>
          <p:nvPr>
            <p:ph type="body" idx="2"/>
          </p:nvPr>
        </p:nvSpPr>
        <p:spPr>
          <a:xfrm>
            <a:off x="892799" y="2372553"/>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21" name="Google Shape;21;p10"/>
          <p:cNvSpPr txBox="1">
            <a:spLocks noGrp="1"/>
          </p:cNvSpPr>
          <p:nvPr>
            <p:ph type="body" idx="3"/>
          </p:nvPr>
        </p:nvSpPr>
        <p:spPr>
          <a:xfrm>
            <a:off x="6225210" y="1548641"/>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22" name="Google Shape;22;p10"/>
          <p:cNvSpPr txBox="1">
            <a:spLocks noGrp="1"/>
          </p:cNvSpPr>
          <p:nvPr>
            <p:ph type="body" idx="4"/>
          </p:nvPr>
        </p:nvSpPr>
        <p:spPr>
          <a:xfrm>
            <a:off x="6225210" y="2372553"/>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chemeClr val="lt1"/>
        </a:solidFill>
        <a:effectLst/>
      </p:bgPr>
    </p:bg>
    <p:spTree>
      <p:nvGrpSpPr>
        <p:cNvPr id="1" name="Shape 23"/>
        <p:cNvGrpSpPr/>
        <p:nvPr/>
      </p:nvGrpSpPr>
      <p:grpSpPr>
        <a:xfrm>
          <a:off x="0" y="0"/>
          <a:ext cx="0" cy="0"/>
          <a:chOff x="0" y="0"/>
          <a:chExt cx="0" cy="0"/>
        </a:xfrm>
      </p:grpSpPr>
      <p:sp>
        <p:nvSpPr>
          <p:cNvPr id="24" name="Google Shape;24;p11"/>
          <p:cNvSpPr/>
          <p:nvPr/>
        </p:nvSpPr>
        <p:spPr>
          <a:xfrm>
            <a:off x="0" y="2268535"/>
            <a:ext cx="12192000" cy="3275783"/>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25" name="Google Shape;25;p11"/>
          <p:cNvSpPr txBox="1">
            <a:spLocks noGrp="1"/>
          </p:cNvSpPr>
          <p:nvPr>
            <p:ph type="title"/>
          </p:nvPr>
        </p:nvSpPr>
        <p:spPr>
          <a:xfrm>
            <a:off x="831851" y="1709740"/>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lt1"/>
              </a:buClr>
              <a:buSzPts val="4500"/>
              <a:buFont typeface="Arial"/>
              <a:buNone/>
              <a:defRPr sz="45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11"/>
          <p:cNvSpPr txBox="1">
            <a:spLocks noGrp="1"/>
          </p:cNvSpPr>
          <p:nvPr>
            <p:ph type="body" idx="1"/>
          </p:nvPr>
        </p:nvSpPr>
        <p:spPr>
          <a:xfrm>
            <a:off x="831851" y="4589465"/>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lt1"/>
              </a:buClr>
              <a:buSzPts val="1800"/>
              <a:buNone/>
              <a:defRPr sz="1800">
                <a:solidFill>
                  <a:schemeClr val="lt1"/>
                </a:solidFill>
              </a:defRPr>
            </a:lvl1pPr>
            <a:lvl2pPr marL="914400" lvl="1" indent="-228600" algn="l">
              <a:lnSpc>
                <a:spcPct val="90000"/>
              </a:lnSpc>
              <a:spcBef>
                <a:spcPts val="375"/>
              </a:spcBef>
              <a:spcAft>
                <a:spcPts val="0"/>
              </a:spcAft>
              <a:buClr>
                <a:srgbClr val="888888"/>
              </a:buClr>
              <a:buSzPts val="1500"/>
              <a:buNone/>
              <a:defRPr sz="1500">
                <a:solidFill>
                  <a:srgbClr val="888888"/>
                </a:solidFill>
              </a:defRPr>
            </a:lvl2pPr>
            <a:lvl3pPr marL="1371600" lvl="2" indent="-228600" algn="l">
              <a:lnSpc>
                <a:spcPct val="90000"/>
              </a:lnSpc>
              <a:spcBef>
                <a:spcPts val="375"/>
              </a:spcBef>
              <a:spcAft>
                <a:spcPts val="0"/>
              </a:spcAft>
              <a:buClr>
                <a:srgbClr val="888888"/>
              </a:buClr>
              <a:buSzPts val="1350"/>
              <a:buNone/>
              <a:defRPr sz="1350">
                <a:solidFill>
                  <a:srgbClr val="888888"/>
                </a:solidFill>
              </a:defRPr>
            </a:lvl3pPr>
            <a:lvl4pPr marL="1828800" lvl="3" indent="-228600" algn="l">
              <a:lnSpc>
                <a:spcPct val="90000"/>
              </a:lnSpc>
              <a:spcBef>
                <a:spcPts val="375"/>
              </a:spcBef>
              <a:spcAft>
                <a:spcPts val="0"/>
              </a:spcAft>
              <a:buClr>
                <a:srgbClr val="888888"/>
              </a:buClr>
              <a:buSzPts val="1200"/>
              <a:buNone/>
              <a:defRPr sz="1200">
                <a:solidFill>
                  <a:srgbClr val="888888"/>
                </a:solidFill>
              </a:defRPr>
            </a:lvl4pPr>
            <a:lvl5pPr marL="2286000" lvl="4" indent="-228600" algn="l">
              <a:lnSpc>
                <a:spcPct val="90000"/>
              </a:lnSpc>
              <a:spcBef>
                <a:spcPts val="375"/>
              </a:spcBef>
              <a:spcAft>
                <a:spcPts val="0"/>
              </a:spcAft>
              <a:buClr>
                <a:srgbClr val="888888"/>
              </a:buClr>
              <a:buSzPts val="1200"/>
              <a:buNone/>
              <a:defRPr sz="1200">
                <a:solidFill>
                  <a:srgbClr val="888888"/>
                </a:solidFill>
              </a:defRPr>
            </a:lvl5pPr>
            <a:lvl6pPr marL="2743200" lvl="5" indent="-228600" algn="l">
              <a:lnSpc>
                <a:spcPct val="90000"/>
              </a:lnSpc>
              <a:spcBef>
                <a:spcPts val="375"/>
              </a:spcBef>
              <a:spcAft>
                <a:spcPts val="0"/>
              </a:spcAft>
              <a:buClr>
                <a:srgbClr val="888888"/>
              </a:buClr>
              <a:buSzPts val="1200"/>
              <a:buNone/>
              <a:defRPr sz="1200">
                <a:solidFill>
                  <a:srgbClr val="888888"/>
                </a:solidFill>
              </a:defRPr>
            </a:lvl6pPr>
            <a:lvl7pPr marL="3200400" lvl="6" indent="-228600" algn="l">
              <a:lnSpc>
                <a:spcPct val="90000"/>
              </a:lnSpc>
              <a:spcBef>
                <a:spcPts val="375"/>
              </a:spcBef>
              <a:spcAft>
                <a:spcPts val="0"/>
              </a:spcAft>
              <a:buClr>
                <a:srgbClr val="888888"/>
              </a:buClr>
              <a:buSzPts val="1200"/>
              <a:buNone/>
              <a:defRPr sz="1200">
                <a:solidFill>
                  <a:srgbClr val="888888"/>
                </a:solidFill>
              </a:defRPr>
            </a:lvl7pPr>
            <a:lvl8pPr marL="3657600" lvl="7" indent="-228600" algn="l">
              <a:lnSpc>
                <a:spcPct val="90000"/>
              </a:lnSpc>
              <a:spcBef>
                <a:spcPts val="375"/>
              </a:spcBef>
              <a:spcAft>
                <a:spcPts val="0"/>
              </a:spcAft>
              <a:buClr>
                <a:srgbClr val="888888"/>
              </a:buClr>
              <a:buSzPts val="1200"/>
              <a:buNone/>
              <a:defRPr sz="1200">
                <a:solidFill>
                  <a:srgbClr val="888888"/>
                </a:solidFill>
              </a:defRPr>
            </a:lvl8pPr>
            <a:lvl9pPr marL="4114800" lvl="8" indent="-228600" algn="l">
              <a:lnSpc>
                <a:spcPct val="90000"/>
              </a:lnSpc>
              <a:spcBef>
                <a:spcPts val="375"/>
              </a:spcBef>
              <a:spcAft>
                <a:spcPts val="0"/>
              </a:spcAft>
              <a:buClr>
                <a:srgbClr val="888888"/>
              </a:buClr>
              <a:buSzPts val="1200"/>
              <a:buNone/>
              <a:defRPr sz="1200">
                <a:solidFill>
                  <a:srgbClr val="888888"/>
                </a:solidFill>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and Content" type="obj">
  <p:cSld name="OBJECT">
    <p:bg>
      <p:bgPr>
        <a:solidFill>
          <a:schemeClr val="lt1"/>
        </a:solidFill>
        <a:effectLst/>
      </p:bgPr>
    </p:bg>
    <p:spTree>
      <p:nvGrpSpPr>
        <p:cNvPr id="1" name="Shape 27"/>
        <p:cNvGrpSpPr/>
        <p:nvPr/>
      </p:nvGrpSpPr>
      <p:grpSpPr>
        <a:xfrm>
          <a:off x="0" y="0"/>
          <a:ext cx="0" cy="0"/>
          <a:chOff x="0" y="0"/>
          <a:chExt cx="0" cy="0"/>
        </a:xfrm>
      </p:grpSpPr>
      <p:sp>
        <p:nvSpPr>
          <p:cNvPr id="28" name="Google Shape;28;p8"/>
          <p:cNvSpPr/>
          <p:nvPr/>
        </p:nvSpPr>
        <p:spPr>
          <a:xfrm>
            <a:off x="0" y="0"/>
            <a:ext cx="12192000" cy="737419"/>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29" name="Google Shape;29;p8"/>
          <p:cNvSpPr txBox="1">
            <a:spLocks noGrp="1"/>
          </p:cNvSpPr>
          <p:nvPr>
            <p:ph type="title"/>
          </p:nvPr>
        </p:nvSpPr>
        <p:spPr>
          <a:xfrm>
            <a:off x="339213" y="2"/>
            <a:ext cx="11269691" cy="737417"/>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3300"/>
              <a:buFont typeface="Arial"/>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0" name="Google Shape;30;p8"/>
          <p:cNvSpPr txBox="1">
            <a:spLocks noGrp="1"/>
          </p:cNvSpPr>
          <p:nvPr>
            <p:ph type="body" idx="1"/>
          </p:nvPr>
        </p:nvSpPr>
        <p:spPr>
          <a:xfrm>
            <a:off x="689112" y="1460499"/>
            <a:ext cx="10813776"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6"/>
          <p:cNvSpPr txBox="1">
            <a:spLocks noGrp="1"/>
          </p:cNvSpPr>
          <p:nvPr>
            <p:ph type="title"/>
          </p:nvPr>
        </p:nvSpPr>
        <p:spPr>
          <a:xfrm>
            <a:off x="795128" y="1"/>
            <a:ext cx="10813776" cy="1166191"/>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lt1"/>
              </a:buClr>
              <a:buSzPts val="3300"/>
              <a:buFont typeface="Arial"/>
              <a:buNone/>
              <a:defRPr sz="3300" b="1"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6"/>
          <p:cNvSpPr txBox="1">
            <a:spLocks noGrp="1"/>
          </p:cNvSpPr>
          <p:nvPr>
            <p:ph type="body" idx="1"/>
          </p:nvPr>
        </p:nvSpPr>
        <p:spPr>
          <a:xfrm>
            <a:off x="795128" y="1460499"/>
            <a:ext cx="10813776" cy="4351338"/>
          </a:xfrm>
          <a:prstGeom prst="rect">
            <a:avLst/>
          </a:prstGeom>
          <a:noFill/>
          <a:ln>
            <a:noFill/>
          </a:ln>
        </p:spPr>
        <p:txBody>
          <a:bodyPr spcFirstLastPara="1" wrap="square" lIns="91425" tIns="45700" rIns="91425" bIns="45700" anchor="t" anchorCtr="0">
            <a:normAutofit/>
          </a:bodyPr>
          <a:lstStyle>
            <a:lvl1pPr marL="457200" marR="0" lvl="0" indent="-361950" algn="l" rtl="0">
              <a:lnSpc>
                <a:spcPct val="90000"/>
              </a:lnSpc>
              <a:spcBef>
                <a:spcPts val="750"/>
              </a:spcBef>
              <a:spcAft>
                <a:spcPts val="0"/>
              </a:spcAft>
              <a:buClr>
                <a:schemeClr val="dk1"/>
              </a:buClr>
              <a:buSzPts val="2100"/>
              <a:buFont typeface="Arial"/>
              <a:buChar char="•"/>
              <a:defRPr sz="2100" b="0" i="0" u="none" strike="noStrike" cap="none">
                <a:solidFill>
                  <a:schemeClr val="dk1"/>
                </a:solidFill>
                <a:latin typeface="Arial"/>
                <a:ea typeface="Arial"/>
                <a:cs typeface="Arial"/>
                <a:sym typeface="Arial"/>
              </a:defRPr>
            </a:lvl1pPr>
            <a:lvl2pPr marL="914400" marR="0" lvl="1" indent="-342900"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2pPr>
            <a:lvl3pPr marL="1371600" marR="0" lvl="2" indent="-323850" algn="l" rtl="0">
              <a:lnSpc>
                <a:spcPct val="90000"/>
              </a:lnSpc>
              <a:spcBef>
                <a:spcPts val="375"/>
              </a:spcBef>
              <a:spcAft>
                <a:spcPts val="0"/>
              </a:spcAft>
              <a:buClr>
                <a:schemeClr val="dk1"/>
              </a:buClr>
              <a:buSzPts val="1500"/>
              <a:buFont typeface="Arial"/>
              <a:buChar char="•"/>
              <a:defRPr sz="1500" b="0" i="0" u="none" strike="noStrike" cap="none">
                <a:solidFill>
                  <a:schemeClr val="dk1"/>
                </a:solidFill>
                <a:latin typeface="Arial"/>
                <a:ea typeface="Arial"/>
                <a:cs typeface="Arial"/>
                <a:sym typeface="Arial"/>
              </a:defRPr>
            </a:lvl3pPr>
            <a:lvl4pPr marL="1828800" marR="0" lvl="3"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4pPr>
            <a:lvl5pPr marL="2286000" marR="0" lvl="4"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5pPr>
            <a:lvl6pPr marL="2743200" marR="0" lvl="5"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6pPr>
            <a:lvl7pPr marL="3200400" marR="0" lvl="6"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7pPr>
            <a:lvl8pPr marL="3657600" marR="0" lvl="7"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8pPr>
            <a:lvl9pPr marL="4114800" marR="0" lvl="8"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hyperlink" Target="mailto:joe.collins@iowa.gov"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34"/>
        <p:cNvGrpSpPr/>
        <p:nvPr/>
      </p:nvGrpSpPr>
      <p:grpSpPr>
        <a:xfrm>
          <a:off x="0" y="0"/>
          <a:ext cx="0" cy="0"/>
          <a:chOff x="0" y="0"/>
          <a:chExt cx="0" cy="0"/>
        </a:xfrm>
      </p:grpSpPr>
      <p:sp>
        <p:nvSpPr>
          <p:cNvPr id="35" name="Google Shape;35;p1"/>
          <p:cNvSpPr txBox="1">
            <a:spLocks noGrp="1"/>
          </p:cNvSpPr>
          <p:nvPr>
            <p:ph type="ctrTitle"/>
          </p:nvPr>
        </p:nvSpPr>
        <p:spPr>
          <a:xfrm>
            <a:off x="289270" y="1074695"/>
            <a:ext cx="11636841" cy="2160104"/>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chemeClr val="lt1"/>
              </a:buClr>
              <a:buSzPts val="4500"/>
              <a:buFont typeface="Arial"/>
              <a:buNone/>
            </a:pPr>
            <a:r>
              <a:rPr lang="en-US" dirty="0">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0"/>
                  </a:ext>
                </a:extLst>
              </a:rPr>
              <a:t>Allowable</a:t>
            </a:r>
            <a:r>
              <a:rPr lang="en-US" dirty="0"/>
              <a:t> Uses of Funds</a:t>
            </a:r>
            <a:endParaRPr dirty="0"/>
          </a:p>
          <a:p>
            <a:pPr marL="0" lvl="0" indent="0" algn="ctr" rtl="0">
              <a:lnSpc>
                <a:spcPct val="90000"/>
              </a:lnSpc>
              <a:spcBef>
                <a:spcPts val="0"/>
              </a:spcBef>
              <a:spcAft>
                <a:spcPts val="0"/>
              </a:spcAft>
              <a:buClr>
                <a:schemeClr val="lt1"/>
              </a:buClr>
              <a:buSzPts val="4500"/>
              <a:buFont typeface="Arial"/>
              <a:buNone/>
            </a:pPr>
            <a:r>
              <a:rPr lang="en-US" dirty="0"/>
              <a:t>Title IV, Part B—Nita M. Lowey 21st Century Community Learning Centers</a:t>
            </a:r>
            <a:endParaRPr dirty="0"/>
          </a:p>
        </p:txBody>
      </p:sp>
      <p:sp>
        <p:nvSpPr>
          <p:cNvPr id="36" name="Google Shape;36;p1"/>
          <p:cNvSpPr txBox="1">
            <a:spLocks noGrp="1"/>
          </p:cNvSpPr>
          <p:nvPr>
            <p:ph type="subTitle" idx="1"/>
          </p:nvPr>
        </p:nvSpPr>
        <p:spPr>
          <a:xfrm>
            <a:off x="289270" y="3838162"/>
            <a:ext cx="11636841" cy="1282148"/>
          </a:xfrm>
          <a:prstGeom prst="rect">
            <a:avLst/>
          </a:prstGeom>
          <a:noFill/>
          <a:ln>
            <a:noFill/>
          </a:ln>
        </p:spPr>
        <p:txBody>
          <a:bodyPr spcFirstLastPara="1" wrap="square" lIns="91425" tIns="45700" rIns="91425" bIns="45700" anchor="t" anchorCtr="0">
            <a:normAutofit/>
          </a:bodyPr>
          <a:lstStyle/>
          <a:p>
            <a:pPr marL="0" lvl="0" indent="0" algn="ctr" rtl="0">
              <a:lnSpc>
                <a:spcPct val="90000"/>
              </a:lnSpc>
              <a:spcBef>
                <a:spcPts val="0"/>
              </a:spcBef>
              <a:spcAft>
                <a:spcPts val="0"/>
              </a:spcAft>
              <a:buClr>
                <a:schemeClr val="lt1"/>
              </a:buClr>
              <a:buSzPts val="2400"/>
              <a:buNone/>
            </a:pPr>
            <a:r>
              <a:rPr lang="en-US" dirty="0"/>
              <a:t>Bureau of ESEA Programs</a:t>
            </a:r>
            <a:endParaRPr dirty="0"/>
          </a:p>
          <a:p>
            <a:pPr marL="0" lvl="0" indent="0" algn="r" rtl="0">
              <a:lnSpc>
                <a:spcPct val="90000"/>
              </a:lnSpc>
              <a:spcBef>
                <a:spcPts val="0"/>
              </a:spcBef>
              <a:spcAft>
                <a:spcPts val="0"/>
              </a:spcAft>
              <a:buClr>
                <a:schemeClr val="lt1"/>
              </a:buClr>
              <a:buSzPts val="2400"/>
              <a:buNone/>
            </a:pPr>
            <a:endParaRPr/>
          </a:p>
          <a:p>
            <a:pPr marL="0" lvl="0" indent="0" rtl="0">
              <a:lnSpc>
                <a:spcPct val="90000"/>
              </a:lnSpc>
              <a:spcBef>
                <a:spcPts val="0"/>
              </a:spcBef>
              <a:spcAft>
                <a:spcPts val="0"/>
              </a:spcAft>
              <a:buClr>
                <a:schemeClr val="lt1"/>
              </a:buClr>
              <a:buSzPts val="2400"/>
              <a:buNone/>
            </a:pPr>
            <a:r>
              <a:rPr lang="en-US"/>
              <a:t>Joe Collins</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sp>
        <p:nvSpPr>
          <p:cNvPr id="91" name="Google Shape;91;g3b5ac44fa60_1_45"/>
          <p:cNvSpPr txBox="1">
            <a:spLocks noGrp="1"/>
          </p:cNvSpPr>
          <p:nvPr>
            <p:ph type="title"/>
          </p:nvPr>
        </p:nvSpPr>
        <p:spPr>
          <a:xfrm>
            <a:off x="339213" y="2"/>
            <a:ext cx="11269800" cy="7374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3300"/>
              <a:buNone/>
            </a:pPr>
            <a:r>
              <a:rPr lang="en-US" dirty="0"/>
              <a:t>21CCLC Special Considerations</a:t>
            </a:r>
            <a:r>
              <a:rPr lang="en-US" sz="1400" dirty="0">
                <a:solidFill>
                  <a:srgbClr val="03617A"/>
                </a:solidFill>
              </a:rPr>
              <a:t>, continued</a:t>
            </a:r>
            <a:endParaRPr sz="1400" dirty="0"/>
          </a:p>
        </p:txBody>
      </p:sp>
      <p:graphicFrame>
        <p:nvGraphicFramePr>
          <p:cNvPr id="92" name="Google Shape;92;g3b5ac44fa60_1_45"/>
          <p:cNvGraphicFramePr/>
          <p:nvPr>
            <p:extLst>
              <p:ext uri="{D42A27DB-BD31-4B8C-83A1-F6EECF244321}">
                <p14:modId xmlns:p14="http://schemas.microsoft.com/office/powerpoint/2010/main" val="3435425860"/>
              </p:ext>
            </p:extLst>
          </p:nvPr>
        </p:nvGraphicFramePr>
        <p:xfrm>
          <a:off x="952500" y="1450325"/>
          <a:ext cx="10287000" cy="4480500"/>
        </p:xfrm>
        <a:graphic>
          <a:graphicData uri="http://schemas.openxmlformats.org/drawingml/2006/table">
            <a:tbl>
              <a:tblPr firstRow="1">
                <a:noFill/>
                <a:tableStyleId>{6D38A9D4-C811-424B-A034-7ED8A165427C}</a:tableStyleId>
              </a:tblPr>
              <a:tblGrid>
                <a:gridCol w="3429000">
                  <a:extLst>
                    <a:ext uri="{9D8B030D-6E8A-4147-A177-3AD203B41FA5}">
                      <a16:colId xmlns:a16="http://schemas.microsoft.com/office/drawing/2014/main" val="20000"/>
                    </a:ext>
                  </a:extLst>
                </a:gridCol>
                <a:gridCol w="3429000">
                  <a:extLst>
                    <a:ext uri="{9D8B030D-6E8A-4147-A177-3AD203B41FA5}">
                      <a16:colId xmlns:a16="http://schemas.microsoft.com/office/drawing/2014/main" val="20001"/>
                    </a:ext>
                  </a:extLst>
                </a:gridCol>
                <a:gridCol w="3429000">
                  <a:extLst>
                    <a:ext uri="{9D8B030D-6E8A-4147-A177-3AD203B41FA5}">
                      <a16:colId xmlns:a16="http://schemas.microsoft.com/office/drawing/2014/main" val="20002"/>
                    </a:ext>
                  </a:extLst>
                </a:gridCol>
              </a:tblGrid>
              <a:tr h="381000">
                <a:tc>
                  <a:txBody>
                    <a:bodyPr/>
                    <a:lstStyle/>
                    <a:p>
                      <a:pPr marL="0" lvl="0" indent="0" algn="ctr" rtl="0">
                        <a:spcBef>
                          <a:spcPts val="0"/>
                        </a:spcBef>
                        <a:spcAft>
                          <a:spcPts val="0"/>
                        </a:spcAft>
                        <a:buNone/>
                      </a:pPr>
                      <a:r>
                        <a:rPr lang="en-US" sz="1800" b="1"/>
                        <a:t>Use During Nonschool Hours</a:t>
                      </a:r>
                      <a:endParaRPr sz="1800" b="1"/>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solidFill>
                      <a:srgbClr val="D0E0E3"/>
                    </a:solidFill>
                  </a:tcPr>
                </a:tc>
                <a:tc>
                  <a:txBody>
                    <a:bodyPr/>
                    <a:lstStyle/>
                    <a:p>
                      <a:pPr marL="0" lvl="0" indent="0" algn="ctr" rtl="0">
                        <a:spcBef>
                          <a:spcPts val="0"/>
                        </a:spcBef>
                        <a:spcAft>
                          <a:spcPts val="0"/>
                        </a:spcAft>
                        <a:buNone/>
                      </a:pPr>
                      <a:r>
                        <a:rPr lang="en-US" sz="1800" b="1"/>
                        <a:t>Professional Development &amp; Conferences</a:t>
                      </a:r>
                      <a:endParaRPr sz="1800" b="1"/>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solidFill>
                      <a:srgbClr val="D0E0E3"/>
                    </a:solidFill>
                  </a:tcPr>
                </a:tc>
                <a:tc>
                  <a:txBody>
                    <a:bodyPr/>
                    <a:lstStyle/>
                    <a:p>
                      <a:pPr marL="0" lvl="0" indent="0" algn="ctr" rtl="0">
                        <a:spcBef>
                          <a:spcPts val="0"/>
                        </a:spcBef>
                        <a:spcAft>
                          <a:spcPts val="0"/>
                        </a:spcAft>
                        <a:buNone/>
                      </a:pPr>
                      <a:r>
                        <a:rPr lang="en-US" sz="1800" b="1"/>
                        <a:t>Supplement Not Supplant</a:t>
                      </a:r>
                      <a:endParaRPr sz="1800" b="1"/>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solidFill>
                      <a:srgbClr val="D0E0E3"/>
                    </a:solidFill>
                  </a:tcPr>
                </a:tc>
                <a:extLst>
                  <a:ext uri="{0D108BD9-81ED-4DB2-BD59-A6C34878D82A}">
                    <a16:rowId xmlns:a16="http://schemas.microsoft.com/office/drawing/2014/main" val="10000"/>
                  </a:ext>
                </a:extLst>
              </a:tr>
              <a:tr h="381000">
                <a:tc>
                  <a:txBody>
                    <a:bodyPr/>
                    <a:lstStyle/>
                    <a:p>
                      <a:pPr marL="0" lvl="0" indent="0" algn="ctr" rtl="0">
                        <a:spcBef>
                          <a:spcPts val="0"/>
                        </a:spcBef>
                        <a:spcAft>
                          <a:spcPts val="0"/>
                        </a:spcAft>
                        <a:buNone/>
                      </a:pPr>
                      <a:r>
                        <a:rPr lang="en-US" sz="1800"/>
                        <a:t>Only those program services, activities and events that occur during non-school hours are allowed. This can include time before school, after school, during breaks or during days not included in the school district’s academic calendar, such during trimesters or shortened school weeks (i.e. non-school day during a 4-day week).</a:t>
                      </a:r>
                      <a:endParaRPr sz="1800"/>
                    </a:p>
                    <a:p>
                      <a:pPr marL="0" lvl="0" indent="0" algn="ctr" rtl="0">
                        <a:spcBef>
                          <a:spcPts val="0"/>
                        </a:spcBef>
                        <a:spcAft>
                          <a:spcPts val="0"/>
                        </a:spcAft>
                        <a:buNone/>
                      </a:pPr>
                      <a:endParaRPr sz="1800"/>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noFill/>
                  </a:tcPr>
                </a:tc>
                <a:tc>
                  <a:txBody>
                    <a:bodyPr/>
                    <a:lstStyle/>
                    <a:p>
                      <a:pPr marL="0" lvl="0" indent="0" algn="ctr" rtl="0">
                        <a:spcBef>
                          <a:spcPts val="0"/>
                        </a:spcBef>
                        <a:spcAft>
                          <a:spcPts val="0"/>
                        </a:spcAft>
                        <a:buNone/>
                      </a:pPr>
                      <a:r>
                        <a:rPr lang="en-US" sz="1800" dirty="0"/>
                        <a:t>Fund recipients are expected to spend at least 5% of their budget on professional development activities for their staff, which includes workshops, guest speakers, conferences and other staff training activities.</a:t>
                      </a:r>
                      <a:endParaRPr sz="1800" dirty="0"/>
                    </a:p>
                    <a:p>
                      <a:pPr marL="0" lvl="0" indent="0" algn="ctr" rtl="0">
                        <a:spcBef>
                          <a:spcPts val="0"/>
                        </a:spcBef>
                        <a:spcAft>
                          <a:spcPts val="0"/>
                        </a:spcAft>
                        <a:buNone/>
                      </a:pPr>
                      <a:endParaRPr sz="1800" dirty="0"/>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noFill/>
                  </a:tcPr>
                </a:tc>
                <a:tc>
                  <a:txBody>
                    <a:bodyPr/>
                    <a:lstStyle/>
                    <a:p>
                      <a:pPr marL="0" lvl="0" indent="0" algn="ctr" rtl="0">
                        <a:spcBef>
                          <a:spcPts val="0"/>
                        </a:spcBef>
                        <a:spcAft>
                          <a:spcPts val="0"/>
                        </a:spcAft>
                        <a:buNone/>
                      </a:pPr>
                      <a:r>
                        <a:rPr lang="en-US" sz="1800" dirty="0"/>
                        <a:t>Funds cannot be used to replace or “supplant” funding that is already in place for staff, resources or services. These federal funds are meant to expand, enhance or otherwise “supplement” current programs and/or develop new programs and activities.</a:t>
                      </a:r>
                      <a:endParaRPr sz="1800" dirty="0"/>
                    </a:p>
                    <a:p>
                      <a:pPr marL="0" lvl="0" indent="0" algn="ctr" rtl="0">
                        <a:spcBef>
                          <a:spcPts val="0"/>
                        </a:spcBef>
                        <a:spcAft>
                          <a:spcPts val="0"/>
                        </a:spcAft>
                        <a:buNone/>
                      </a:pPr>
                      <a:endParaRPr sz="1800" dirty="0"/>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noFill/>
                  </a:tcPr>
                </a:tc>
                <a:extLst>
                  <a:ext uri="{0D108BD9-81ED-4DB2-BD59-A6C34878D82A}">
                    <a16:rowId xmlns:a16="http://schemas.microsoft.com/office/drawing/2014/main" val="10001"/>
                  </a:ext>
                </a:extLst>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4"/>
          <p:cNvSpPr txBox="1">
            <a:spLocks noGrp="1"/>
          </p:cNvSpPr>
          <p:nvPr>
            <p:ph type="title"/>
          </p:nvPr>
        </p:nvSpPr>
        <p:spPr>
          <a:xfrm>
            <a:off x="408561" y="428017"/>
            <a:ext cx="3540900" cy="59064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3300"/>
              <a:buFont typeface="Arial"/>
              <a:buNone/>
            </a:pPr>
            <a:r>
              <a:rPr lang="en-US"/>
              <a:t>Contact Information</a:t>
            </a:r>
            <a:endParaRPr/>
          </a:p>
        </p:txBody>
      </p:sp>
      <p:sp>
        <p:nvSpPr>
          <p:cNvPr id="98" name="Google Shape;98;p4"/>
          <p:cNvSpPr txBox="1">
            <a:spLocks noGrp="1"/>
          </p:cNvSpPr>
          <p:nvPr>
            <p:ph type="body" idx="1"/>
          </p:nvPr>
        </p:nvSpPr>
        <p:spPr>
          <a:xfrm>
            <a:off x="4591454" y="428017"/>
            <a:ext cx="7017300" cy="5906400"/>
          </a:xfrm>
          <a:prstGeom prst="rect">
            <a:avLst/>
          </a:prstGeom>
        </p:spPr>
        <p:txBody>
          <a:bodyPr spcFirstLastPara="1" wrap="square" lIns="91425" tIns="45700" rIns="91425" bIns="45700" anchor="ctr" anchorCtr="0">
            <a:normAutofit/>
          </a:bodyPr>
          <a:lstStyle/>
          <a:p>
            <a:pPr marL="0" lvl="0" indent="0" algn="l" rtl="0">
              <a:spcBef>
                <a:spcPts val="750"/>
              </a:spcBef>
              <a:spcAft>
                <a:spcPts val="0"/>
              </a:spcAft>
              <a:buNone/>
            </a:pPr>
            <a:r>
              <a:rPr lang="en-US"/>
              <a:t>Joe Collins</a:t>
            </a:r>
            <a:endParaRPr/>
          </a:p>
          <a:p>
            <a:pPr marL="0" lvl="0" indent="0" algn="l" rtl="0">
              <a:spcBef>
                <a:spcPts val="750"/>
              </a:spcBef>
              <a:spcAft>
                <a:spcPts val="0"/>
              </a:spcAft>
              <a:buNone/>
            </a:pPr>
            <a:r>
              <a:rPr lang="en-US"/>
              <a:t>Education Program Consultant </a:t>
            </a:r>
            <a:endParaRPr/>
          </a:p>
          <a:p>
            <a:pPr marL="0" lvl="0" indent="0" algn="l" rtl="0">
              <a:spcBef>
                <a:spcPts val="750"/>
              </a:spcBef>
              <a:spcAft>
                <a:spcPts val="0"/>
              </a:spcAft>
              <a:buNone/>
            </a:pPr>
            <a:r>
              <a:rPr lang="en-US" u="sng">
                <a:solidFill>
                  <a:schemeClr val="hlink"/>
                </a:solidFill>
                <a:hlinkClick r:id="rId3"/>
              </a:rPr>
              <a:t>joe.collins@iowa.gov</a:t>
            </a:r>
            <a:endParaRPr/>
          </a:p>
          <a:p>
            <a:pPr marL="0" lvl="0" indent="0" algn="l" rtl="0">
              <a:spcBef>
                <a:spcPts val="750"/>
              </a:spcBef>
              <a:spcAft>
                <a:spcPts val="0"/>
              </a:spcAft>
              <a:buNone/>
            </a:pPr>
            <a:r>
              <a:rPr lang="en-US"/>
              <a:t>515-402-2729</a:t>
            </a:r>
            <a:endParaRPr/>
          </a:p>
          <a:p>
            <a:pPr marL="0" lvl="0" indent="0" algn="l" rtl="0">
              <a:spcBef>
                <a:spcPts val="750"/>
              </a:spcBef>
              <a:spcAft>
                <a:spcPts val="0"/>
              </a:spcAft>
              <a:buNone/>
            </a:pP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40"/>
        <p:cNvGrpSpPr/>
        <p:nvPr/>
      </p:nvGrpSpPr>
      <p:grpSpPr>
        <a:xfrm>
          <a:off x="0" y="0"/>
          <a:ext cx="0" cy="0"/>
          <a:chOff x="0" y="0"/>
          <a:chExt cx="0" cy="0"/>
        </a:xfrm>
      </p:grpSpPr>
      <p:sp>
        <p:nvSpPr>
          <p:cNvPr id="41" name="Google Shape;41;p3"/>
          <p:cNvSpPr txBox="1">
            <a:spLocks noGrp="1"/>
          </p:cNvSpPr>
          <p:nvPr>
            <p:ph type="title"/>
          </p:nvPr>
        </p:nvSpPr>
        <p:spPr>
          <a:xfrm>
            <a:off x="408561" y="428017"/>
            <a:ext cx="3540869" cy="5906522"/>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3300"/>
              <a:buFont typeface="Arial"/>
              <a:buNone/>
            </a:pPr>
            <a:r>
              <a:rPr lang="en-US"/>
              <a:t>Overview</a:t>
            </a:r>
            <a:endParaRPr/>
          </a:p>
        </p:txBody>
      </p:sp>
      <p:sp>
        <p:nvSpPr>
          <p:cNvPr id="42" name="Google Shape;42;p3"/>
          <p:cNvSpPr txBox="1">
            <a:spLocks noGrp="1"/>
          </p:cNvSpPr>
          <p:nvPr>
            <p:ph type="body" idx="1"/>
          </p:nvPr>
        </p:nvSpPr>
        <p:spPr>
          <a:xfrm>
            <a:off x="4591454" y="428017"/>
            <a:ext cx="7017449" cy="5906522"/>
          </a:xfrm>
          <a:prstGeom prst="rect">
            <a:avLst/>
          </a:prstGeom>
          <a:noFill/>
          <a:ln>
            <a:noFill/>
          </a:ln>
        </p:spPr>
        <p:txBody>
          <a:bodyPr spcFirstLastPara="1" wrap="square" lIns="91425" tIns="45700" rIns="91425" bIns="45700" anchor="ctr" anchorCtr="0">
            <a:normAutofit/>
          </a:bodyPr>
          <a:lstStyle/>
          <a:p>
            <a:pPr marL="0" lvl="0" indent="0" algn="l" rtl="0">
              <a:spcBef>
                <a:spcPts val="0"/>
              </a:spcBef>
              <a:spcAft>
                <a:spcPts val="0"/>
              </a:spcAft>
              <a:buClr>
                <a:schemeClr val="dk1"/>
              </a:buClr>
              <a:buSzPts val="2800"/>
              <a:buFont typeface="Arial"/>
              <a:buNone/>
            </a:pPr>
            <a:r>
              <a:rPr lang="en-US" sz="2400"/>
              <a:t>To provide subgrantees with information about Title IV, Part B - 21st CCLC Program allowable activities. </a:t>
            </a:r>
            <a:endParaRPr sz="2400"/>
          </a:p>
          <a:p>
            <a:pPr marL="0" lvl="0" indent="0" algn="l" rtl="0">
              <a:spcBef>
                <a:spcPts val="0"/>
              </a:spcBef>
              <a:spcAft>
                <a:spcPts val="0"/>
              </a:spcAft>
              <a:buClr>
                <a:schemeClr val="dk1"/>
              </a:buClr>
              <a:buSzPts val="2800"/>
              <a:buFont typeface="Arial"/>
              <a:buNone/>
            </a:pPr>
            <a:endParaRPr sz="2400"/>
          </a:p>
          <a:p>
            <a:pPr marL="0" lvl="0" indent="0" algn="l" rtl="0">
              <a:spcBef>
                <a:spcPts val="0"/>
              </a:spcBef>
              <a:spcAft>
                <a:spcPts val="0"/>
              </a:spcAft>
              <a:buClr>
                <a:schemeClr val="dk1"/>
              </a:buClr>
              <a:buSzPts val="2800"/>
              <a:buFont typeface="Arial"/>
              <a:buNone/>
            </a:pPr>
            <a:r>
              <a:rPr lang="en-US" sz="2400"/>
              <a:t>To ensure the federal program is effectively implemented according to federal guidance.</a:t>
            </a:r>
            <a:endParaRPr/>
          </a:p>
          <a:p>
            <a:pPr marL="0" lvl="0" indent="0" algn="l" rtl="0">
              <a:lnSpc>
                <a:spcPct val="90000"/>
              </a:lnSpc>
              <a:spcBef>
                <a:spcPts val="0"/>
              </a:spcBef>
              <a:spcAft>
                <a:spcPts val="0"/>
              </a:spcAft>
              <a:buSzPts val="2800"/>
              <a:buNone/>
            </a:pP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46"/>
        <p:cNvGrpSpPr/>
        <p:nvPr/>
      </p:nvGrpSpPr>
      <p:grpSpPr>
        <a:xfrm>
          <a:off x="0" y="0"/>
          <a:ext cx="0" cy="0"/>
          <a:chOff x="0" y="0"/>
          <a:chExt cx="0" cy="0"/>
        </a:xfrm>
      </p:grpSpPr>
      <p:sp>
        <p:nvSpPr>
          <p:cNvPr id="47" name="Google Shape;47;g3b5ac44fa60_1_50"/>
          <p:cNvSpPr txBox="1">
            <a:spLocks noGrp="1"/>
          </p:cNvSpPr>
          <p:nvPr>
            <p:ph type="title"/>
          </p:nvPr>
        </p:nvSpPr>
        <p:spPr>
          <a:xfrm>
            <a:off x="408561" y="428017"/>
            <a:ext cx="3540900" cy="59064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3300"/>
              <a:buFont typeface="Arial"/>
              <a:buNone/>
            </a:pPr>
            <a:r>
              <a:rPr lang="en-US" dirty="0"/>
              <a:t>Purpose</a:t>
            </a:r>
            <a:endParaRPr dirty="0"/>
          </a:p>
        </p:txBody>
      </p:sp>
      <p:sp>
        <p:nvSpPr>
          <p:cNvPr id="48" name="Google Shape;48;g3b5ac44fa60_1_50"/>
          <p:cNvSpPr txBox="1">
            <a:spLocks noGrp="1"/>
          </p:cNvSpPr>
          <p:nvPr>
            <p:ph type="body" idx="1"/>
          </p:nvPr>
        </p:nvSpPr>
        <p:spPr>
          <a:xfrm>
            <a:off x="4591450" y="286450"/>
            <a:ext cx="7345800" cy="5244300"/>
          </a:xfrm>
          <a:prstGeom prst="rect">
            <a:avLst/>
          </a:prstGeom>
          <a:noFill/>
          <a:ln>
            <a:noFill/>
          </a:ln>
        </p:spPr>
        <p:txBody>
          <a:bodyPr spcFirstLastPara="1" wrap="square" lIns="91425" tIns="45700" rIns="91425" bIns="45700" anchor="ctr" anchorCtr="0">
            <a:normAutofit/>
          </a:bodyPr>
          <a:lstStyle/>
          <a:p>
            <a:pPr marL="0" lvl="0" indent="0" algn="l" rtl="0">
              <a:lnSpc>
                <a:spcPct val="100000"/>
              </a:lnSpc>
              <a:spcBef>
                <a:spcPts val="750"/>
              </a:spcBef>
              <a:spcAft>
                <a:spcPts val="0"/>
              </a:spcAft>
              <a:buClr>
                <a:schemeClr val="dk1"/>
              </a:buClr>
              <a:buSzPts val="1100"/>
              <a:buFont typeface="Arial"/>
              <a:buNone/>
            </a:pPr>
            <a:r>
              <a:rPr lang="en-US" sz="2400"/>
              <a:t>The Title IV, Part B - Nita M. Lowey 21st Century Community Learning Centers (21CCLC) grant provides academic enrichment and support during out-of-school time (before school, after school and during breaks) to help students and their families in high-poverty areas to improve academic outcomes and overall well-being through a wide range of support and services. </a:t>
            </a:r>
            <a:endParaRPr sz="2100"/>
          </a:p>
        </p:txBody>
      </p:sp>
      <p:pic>
        <p:nvPicPr>
          <p:cNvPr id="49" name="Google Shape;49;g3b5ac44fa60_1_50" descr="Logo for Iowa 21st Century Community Learning Centers, with the tagline Soaring Beyond Expectations"/>
          <p:cNvPicPr preferRelativeResize="0"/>
          <p:nvPr/>
        </p:nvPicPr>
        <p:blipFill rotWithShape="1">
          <a:blip r:embed="rId3">
            <a:alphaModFix/>
          </a:blip>
          <a:srcRect/>
          <a:stretch/>
        </p:blipFill>
        <p:spPr>
          <a:xfrm>
            <a:off x="5742625" y="5592700"/>
            <a:ext cx="5043450" cy="991875"/>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g3b6f46832d4_0_2"/>
          <p:cNvSpPr txBox="1">
            <a:spLocks noGrp="1"/>
          </p:cNvSpPr>
          <p:nvPr>
            <p:ph type="title"/>
          </p:nvPr>
        </p:nvSpPr>
        <p:spPr>
          <a:xfrm>
            <a:off x="408561" y="428017"/>
            <a:ext cx="3540900" cy="59064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3300"/>
              <a:buFont typeface="Arial"/>
              <a:buNone/>
            </a:pPr>
            <a:r>
              <a:rPr lang="en-US" dirty="0"/>
              <a:t>Goal</a:t>
            </a:r>
            <a:endParaRPr dirty="0"/>
          </a:p>
        </p:txBody>
      </p:sp>
      <p:sp>
        <p:nvSpPr>
          <p:cNvPr id="55" name="Google Shape;55;g3b6f46832d4_0_2"/>
          <p:cNvSpPr txBox="1">
            <a:spLocks noGrp="1"/>
          </p:cNvSpPr>
          <p:nvPr>
            <p:ph type="body" idx="1"/>
          </p:nvPr>
        </p:nvSpPr>
        <p:spPr>
          <a:xfrm>
            <a:off x="4591450" y="286450"/>
            <a:ext cx="7345800" cy="5244300"/>
          </a:xfrm>
          <a:prstGeom prst="rect">
            <a:avLst/>
          </a:prstGeom>
          <a:noFill/>
          <a:ln>
            <a:noFill/>
          </a:ln>
        </p:spPr>
        <p:txBody>
          <a:bodyPr spcFirstLastPara="1" wrap="square" lIns="91425" tIns="45700" rIns="91425" bIns="45700" anchor="ctr" anchorCtr="0">
            <a:normAutofit/>
          </a:bodyPr>
          <a:lstStyle/>
          <a:p>
            <a:pPr marL="0" lvl="0" indent="0" algn="l" rtl="0">
              <a:lnSpc>
                <a:spcPct val="100000"/>
              </a:lnSpc>
              <a:spcBef>
                <a:spcPts val="750"/>
              </a:spcBef>
              <a:spcAft>
                <a:spcPts val="0"/>
              </a:spcAft>
              <a:buClr>
                <a:schemeClr val="dk1"/>
              </a:buClr>
              <a:buSzPts val="1100"/>
              <a:buFont typeface="Arial"/>
              <a:buNone/>
            </a:pPr>
            <a:r>
              <a:rPr lang="en-US" sz="2400"/>
              <a:t>The overarching goal is to establish or expand community learning centers that provide students (and in some cases their families) with opportunities and supportive services during non-school hours necessary to help them achieve academically and develop socially, emotionally, physically and behaviorally. </a:t>
            </a:r>
            <a:endParaRPr sz="2400"/>
          </a:p>
        </p:txBody>
      </p:sp>
      <p:pic>
        <p:nvPicPr>
          <p:cNvPr id="56" name="Google Shape;56;g3b6f46832d4_0_2" descr="Logo for Iowa 21st Century Community Learning Centers, with the tagline Soaring Beyond Expectations"/>
          <p:cNvPicPr preferRelativeResize="0"/>
          <p:nvPr/>
        </p:nvPicPr>
        <p:blipFill rotWithShape="1">
          <a:blip r:embed="rId3">
            <a:alphaModFix/>
          </a:blip>
          <a:srcRect/>
          <a:stretch/>
        </p:blipFill>
        <p:spPr>
          <a:xfrm>
            <a:off x="5742625" y="5592700"/>
            <a:ext cx="5043450" cy="991875"/>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61" name="Google Shape;61;g3b5ac44fa60_1_10"/>
          <p:cNvSpPr txBox="1">
            <a:spLocks noGrp="1"/>
          </p:cNvSpPr>
          <p:nvPr>
            <p:ph type="title"/>
          </p:nvPr>
        </p:nvSpPr>
        <p:spPr>
          <a:xfrm>
            <a:off x="339213" y="2"/>
            <a:ext cx="11269800" cy="7374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3300"/>
              <a:buNone/>
            </a:pPr>
            <a:r>
              <a:rPr lang="en-US" dirty="0"/>
              <a:t>21CCLC Allowable Uses</a:t>
            </a:r>
            <a:r>
              <a:rPr lang="en-US" sz="1400" dirty="0"/>
              <a:t> </a:t>
            </a:r>
            <a:r>
              <a:rPr lang="en-US" sz="1400" dirty="0">
                <a:solidFill>
                  <a:srgbClr val="03617A"/>
                </a:solidFill>
              </a:rPr>
              <a:t>Overview</a:t>
            </a:r>
            <a:endParaRPr sz="1400" dirty="0"/>
          </a:p>
        </p:txBody>
      </p:sp>
      <p:graphicFrame>
        <p:nvGraphicFramePr>
          <p:cNvPr id="62" name="Google Shape;62;g3b5ac44fa60_1_10"/>
          <p:cNvGraphicFramePr/>
          <p:nvPr>
            <p:extLst>
              <p:ext uri="{D42A27DB-BD31-4B8C-83A1-F6EECF244321}">
                <p14:modId xmlns:p14="http://schemas.microsoft.com/office/powerpoint/2010/main" val="1051836277"/>
              </p:ext>
            </p:extLst>
          </p:nvPr>
        </p:nvGraphicFramePr>
        <p:xfrm>
          <a:off x="1042925" y="1174800"/>
          <a:ext cx="10287000" cy="4639200"/>
        </p:xfrm>
        <a:graphic>
          <a:graphicData uri="http://schemas.openxmlformats.org/drawingml/2006/table">
            <a:tbl>
              <a:tblPr firstRow="1">
                <a:noFill/>
                <a:tableStyleId>{6D38A9D4-C811-424B-A034-7ED8A165427C}</a:tableStyleId>
              </a:tblPr>
              <a:tblGrid>
                <a:gridCol w="3093650">
                  <a:extLst>
                    <a:ext uri="{9D8B030D-6E8A-4147-A177-3AD203B41FA5}">
                      <a16:colId xmlns:a16="http://schemas.microsoft.com/office/drawing/2014/main" val="20000"/>
                    </a:ext>
                  </a:extLst>
                </a:gridCol>
                <a:gridCol w="7193350">
                  <a:extLst>
                    <a:ext uri="{9D8B030D-6E8A-4147-A177-3AD203B41FA5}">
                      <a16:colId xmlns:a16="http://schemas.microsoft.com/office/drawing/2014/main" val="20001"/>
                    </a:ext>
                  </a:extLst>
                </a:gridCol>
              </a:tblGrid>
              <a:tr h="1546400">
                <a:tc>
                  <a:txBody>
                    <a:bodyPr/>
                    <a:lstStyle/>
                    <a:p>
                      <a:pPr marL="0" lvl="0" indent="0" algn="ctr" rtl="0">
                        <a:spcBef>
                          <a:spcPts val="0"/>
                        </a:spcBef>
                        <a:spcAft>
                          <a:spcPts val="0"/>
                        </a:spcAft>
                        <a:buNone/>
                      </a:pPr>
                      <a:r>
                        <a:rPr lang="en-US" sz="1800" b="1" dirty="0"/>
                        <a:t>Academic Enrichment</a:t>
                      </a:r>
                      <a:endParaRPr sz="1800" b="1" dirty="0"/>
                    </a:p>
                  </a:txBody>
                  <a:tcPr marL="91425" marR="91425" marT="91425" marB="91425" anchor="ctr">
                    <a:solidFill>
                      <a:srgbClr val="D0E0E3"/>
                    </a:solidFill>
                  </a:tcPr>
                </a:tc>
                <a:tc>
                  <a:txBody>
                    <a:bodyPr/>
                    <a:lstStyle/>
                    <a:p>
                      <a:pPr marL="0" lvl="0" indent="0" algn="l" rtl="0">
                        <a:spcBef>
                          <a:spcPts val="0"/>
                        </a:spcBef>
                        <a:spcAft>
                          <a:spcPts val="0"/>
                        </a:spcAft>
                        <a:buNone/>
                      </a:pPr>
                      <a:r>
                        <a:rPr lang="en-US" sz="1800"/>
                        <a:t>Continuing or supplementing the learning process before or after the school day through activities or services that support students in staying on track with their academic goals, getting back on track if falling behind or pushing out ahead of the curve or grade level.</a:t>
                      </a:r>
                      <a:endParaRPr sz="1800"/>
                    </a:p>
                  </a:txBody>
                  <a:tcPr marL="91425" marR="91425" marT="91425" marB="91425" anchor="ctr">
                    <a:noFill/>
                  </a:tcPr>
                </a:tc>
                <a:extLst>
                  <a:ext uri="{0D108BD9-81ED-4DB2-BD59-A6C34878D82A}">
                    <a16:rowId xmlns:a16="http://schemas.microsoft.com/office/drawing/2014/main" val="10000"/>
                  </a:ext>
                </a:extLst>
              </a:tr>
              <a:tr h="1546400">
                <a:tc>
                  <a:txBody>
                    <a:bodyPr/>
                    <a:lstStyle/>
                    <a:p>
                      <a:pPr marL="0" lvl="0" indent="0" algn="ctr" rtl="0">
                        <a:spcBef>
                          <a:spcPts val="0"/>
                        </a:spcBef>
                        <a:spcAft>
                          <a:spcPts val="0"/>
                        </a:spcAft>
                        <a:buNone/>
                      </a:pPr>
                      <a:r>
                        <a:rPr lang="en-US" sz="1800" b="1"/>
                        <a:t>Health &amp; Wellness</a:t>
                      </a:r>
                      <a:endParaRPr sz="1800" b="1"/>
                    </a:p>
                  </a:txBody>
                  <a:tcPr marL="91425" marR="91425" marT="91425" marB="91425" anchor="ctr">
                    <a:solidFill>
                      <a:srgbClr val="D0E0E3"/>
                    </a:solidFill>
                  </a:tcPr>
                </a:tc>
                <a:tc>
                  <a:txBody>
                    <a:bodyPr/>
                    <a:lstStyle/>
                    <a:p>
                      <a:pPr marL="0" lvl="0" indent="0" algn="l" rtl="0">
                        <a:spcBef>
                          <a:spcPts val="0"/>
                        </a:spcBef>
                        <a:spcAft>
                          <a:spcPts val="0"/>
                        </a:spcAft>
                        <a:buNone/>
                      </a:pPr>
                      <a:r>
                        <a:rPr lang="en-US" sz="1800"/>
                        <a:t>Promoting happy, healthy and productive students, parents and other members of the community through various programs, events or activities that support a healthy lifestyle for both mind and body. </a:t>
                      </a:r>
                      <a:endParaRPr sz="1800"/>
                    </a:p>
                    <a:p>
                      <a:pPr marL="0" lvl="0" indent="0" algn="l" rtl="0">
                        <a:spcBef>
                          <a:spcPts val="0"/>
                        </a:spcBef>
                        <a:spcAft>
                          <a:spcPts val="0"/>
                        </a:spcAft>
                        <a:buNone/>
                      </a:pPr>
                      <a:endParaRPr sz="1800"/>
                    </a:p>
                  </a:txBody>
                  <a:tcPr marL="91425" marR="91425" marT="91425" marB="91425" anchor="ctr">
                    <a:noFill/>
                  </a:tcPr>
                </a:tc>
                <a:extLst>
                  <a:ext uri="{0D108BD9-81ED-4DB2-BD59-A6C34878D82A}">
                    <a16:rowId xmlns:a16="http://schemas.microsoft.com/office/drawing/2014/main" val="10001"/>
                  </a:ext>
                </a:extLst>
              </a:tr>
              <a:tr h="1546400">
                <a:tc>
                  <a:txBody>
                    <a:bodyPr/>
                    <a:lstStyle/>
                    <a:p>
                      <a:pPr marL="0" lvl="0" indent="0" algn="ctr" rtl="0">
                        <a:spcBef>
                          <a:spcPts val="0"/>
                        </a:spcBef>
                        <a:spcAft>
                          <a:spcPts val="0"/>
                        </a:spcAft>
                        <a:buNone/>
                      </a:pPr>
                      <a:r>
                        <a:rPr lang="en-US" sz="1800" b="1"/>
                        <a:t>Specialized Programs or Populations</a:t>
                      </a:r>
                      <a:endParaRPr sz="1800" b="1"/>
                    </a:p>
                  </a:txBody>
                  <a:tcPr marL="91425" marR="91425" marT="91425" marB="91425" anchor="ctr">
                    <a:solidFill>
                      <a:srgbClr val="D0E0E3"/>
                    </a:solidFill>
                  </a:tcPr>
                </a:tc>
                <a:tc>
                  <a:txBody>
                    <a:bodyPr/>
                    <a:lstStyle/>
                    <a:p>
                      <a:pPr marL="0" lvl="0" indent="0" algn="l" rtl="0">
                        <a:spcBef>
                          <a:spcPts val="0"/>
                        </a:spcBef>
                        <a:spcAft>
                          <a:spcPts val="0"/>
                        </a:spcAft>
                        <a:buNone/>
                      </a:pPr>
                      <a:r>
                        <a:rPr lang="en-US" sz="1800" dirty="0"/>
                        <a:t>Providing specialized or targeted programs, activities or supports to specific populations of students exhibiting high need or that further engage students through career-connected learning and community building.</a:t>
                      </a:r>
                      <a:endParaRPr sz="1800" dirty="0"/>
                    </a:p>
                  </a:txBody>
                  <a:tcPr marL="91425" marR="91425" marT="91425" marB="91425" anchor="ctr">
                    <a:noFill/>
                  </a:tcPr>
                </a:tc>
                <a:extLst>
                  <a:ext uri="{0D108BD9-81ED-4DB2-BD59-A6C34878D82A}">
                    <a16:rowId xmlns:a16="http://schemas.microsoft.com/office/drawing/2014/main" val="10002"/>
                  </a:ext>
                </a:extLst>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67" name="Google Shape;67;g3b5ac44fa60_1_25"/>
          <p:cNvSpPr txBox="1">
            <a:spLocks noGrp="1"/>
          </p:cNvSpPr>
          <p:nvPr>
            <p:ph type="title"/>
          </p:nvPr>
        </p:nvSpPr>
        <p:spPr>
          <a:xfrm>
            <a:off x="339213" y="2"/>
            <a:ext cx="11269800" cy="7374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3300"/>
              <a:buNone/>
            </a:pPr>
            <a:r>
              <a:rPr lang="en-US" dirty="0"/>
              <a:t>21CCLC Allowable Uses </a:t>
            </a:r>
            <a:r>
              <a:rPr lang="en-US" sz="1400" dirty="0">
                <a:solidFill>
                  <a:srgbClr val="03617A"/>
                </a:solidFill>
              </a:rPr>
              <a:t>for Academic Enrichment</a:t>
            </a:r>
            <a:endParaRPr sz="1400" dirty="0"/>
          </a:p>
        </p:txBody>
      </p:sp>
      <p:sp>
        <p:nvSpPr>
          <p:cNvPr id="68" name="Google Shape;68;g3b5ac44fa60_1_25"/>
          <p:cNvSpPr txBox="1">
            <a:spLocks noGrp="1"/>
          </p:cNvSpPr>
          <p:nvPr>
            <p:ph type="body" idx="1"/>
          </p:nvPr>
        </p:nvSpPr>
        <p:spPr>
          <a:xfrm>
            <a:off x="689100" y="973400"/>
            <a:ext cx="10813800" cy="5309400"/>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750"/>
              </a:spcBef>
              <a:spcAft>
                <a:spcPts val="0"/>
              </a:spcAft>
              <a:buSzPts val="1800"/>
              <a:buNone/>
            </a:pPr>
            <a:r>
              <a:rPr lang="en-US" sz="2400" b="1" dirty="0"/>
              <a:t>Academic Enrichment</a:t>
            </a:r>
            <a:endParaRPr sz="2400" dirty="0"/>
          </a:p>
          <a:p>
            <a:pPr marL="0" lvl="0" indent="0" algn="l" rtl="0">
              <a:lnSpc>
                <a:spcPct val="100000"/>
              </a:lnSpc>
              <a:spcBef>
                <a:spcPts val="750"/>
              </a:spcBef>
              <a:spcAft>
                <a:spcPts val="0"/>
              </a:spcAft>
              <a:buSzPts val="1800"/>
              <a:buNone/>
            </a:pPr>
            <a:endParaRPr sz="2400" dirty="0"/>
          </a:p>
          <a:p>
            <a:pPr marL="457200" lvl="0" indent="-381000" algn="l" rtl="0">
              <a:lnSpc>
                <a:spcPct val="100000"/>
              </a:lnSpc>
              <a:spcBef>
                <a:spcPts val="750"/>
              </a:spcBef>
              <a:spcAft>
                <a:spcPts val="0"/>
              </a:spcAft>
              <a:buSzPts val="2400"/>
              <a:buChar char="•"/>
            </a:pPr>
            <a:r>
              <a:rPr lang="en-US" sz="2400" dirty="0"/>
              <a:t>Tutoring services, mentoring programs, expanded library hours, literacy supports and remedial education.</a:t>
            </a:r>
            <a:br>
              <a:rPr lang="en-US" sz="2400" dirty="0"/>
            </a:br>
            <a:endParaRPr sz="2400" dirty="0"/>
          </a:p>
          <a:p>
            <a:pPr marL="457200" lvl="0" indent="-381000" algn="l" rtl="0">
              <a:lnSpc>
                <a:spcPct val="100000"/>
              </a:lnSpc>
              <a:spcBef>
                <a:spcPts val="0"/>
              </a:spcBef>
              <a:spcAft>
                <a:spcPts val="0"/>
              </a:spcAft>
              <a:buSzPts val="2400"/>
              <a:buChar char="•"/>
            </a:pPr>
            <a:r>
              <a:rPr lang="en-US" sz="2400" dirty="0"/>
              <a:t>Well-rounded education activities, including credit recovery or attainment.</a:t>
            </a:r>
            <a:br>
              <a:rPr lang="en-US" sz="2400" dirty="0"/>
            </a:br>
            <a:endParaRPr sz="2400" dirty="0"/>
          </a:p>
          <a:p>
            <a:pPr marL="457200" lvl="0" indent="-381000" algn="l" rtl="0">
              <a:lnSpc>
                <a:spcPct val="100000"/>
              </a:lnSpc>
              <a:spcBef>
                <a:spcPts val="0"/>
              </a:spcBef>
              <a:spcAft>
                <a:spcPts val="0"/>
              </a:spcAft>
              <a:buSzPts val="2400"/>
              <a:buChar char="•"/>
            </a:pPr>
            <a:r>
              <a:rPr lang="en-US" sz="2400" dirty="0"/>
              <a:t>Science, Technology, Engineering &amp; Math (STEM), computer science, telecommunications and technology education programs.</a:t>
            </a:r>
            <a:endParaRPr sz="2400" dirty="0"/>
          </a:p>
          <a:p>
            <a:pPr marL="0" lvl="0" indent="0" algn="l" rtl="0">
              <a:lnSpc>
                <a:spcPct val="100000"/>
              </a:lnSpc>
              <a:spcBef>
                <a:spcPts val="750"/>
              </a:spcBef>
              <a:spcAft>
                <a:spcPts val="0"/>
              </a:spcAft>
              <a:buSzPts val="1800"/>
              <a:buNone/>
            </a:pPr>
            <a:endParaRPr sz="17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72"/>
        <p:cNvGrpSpPr/>
        <p:nvPr/>
      </p:nvGrpSpPr>
      <p:grpSpPr>
        <a:xfrm>
          <a:off x="0" y="0"/>
          <a:ext cx="0" cy="0"/>
          <a:chOff x="0" y="0"/>
          <a:chExt cx="0" cy="0"/>
        </a:xfrm>
      </p:grpSpPr>
      <p:sp>
        <p:nvSpPr>
          <p:cNvPr id="73" name="Google Shape;73;g3b5ac44fa60_1_30"/>
          <p:cNvSpPr txBox="1">
            <a:spLocks noGrp="1"/>
          </p:cNvSpPr>
          <p:nvPr>
            <p:ph type="title"/>
          </p:nvPr>
        </p:nvSpPr>
        <p:spPr>
          <a:xfrm>
            <a:off x="339213" y="2"/>
            <a:ext cx="11269800" cy="7374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3300"/>
              <a:buNone/>
            </a:pPr>
            <a:r>
              <a:rPr lang="en-US"/>
              <a:t>21CCLC Allowable Uses</a:t>
            </a:r>
            <a:endParaRPr/>
          </a:p>
        </p:txBody>
      </p:sp>
      <p:sp>
        <p:nvSpPr>
          <p:cNvPr id="74" name="Google Shape;74;g3b5ac44fa60_1_30"/>
          <p:cNvSpPr txBox="1">
            <a:spLocks noGrp="1"/>
          </p:cNvSpPr>
          <p:nvPr>
            <p:ph type="body" idx="1"/>
          </p:nvPr>
        </p:nvSpPr>
        <p:spPr>
          <a:xfrm>
            <a:off x="689100" y="973400"/>
            <a:ext cx="10813800" cy="5309400"/>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750"/>
              </a:spcBef>
              <a:spcAft>
                <a:spcPts val="0"/>
              </a:spcAft>
              <a:buSzPts val="1800"/>
              <a:buNone/>
            </a:pPr>
            <a:r>
              <a:rPr lang="en-US" sz="2400" b="1"/>
              <a:t>Health &amp; Wellness</a:t>
            </a:r>
            <a:endParaRPr sz="2400"/>
          </a:p>
          <a:p>
            <a:pPr marL="0" lvl="0" indent="0" algn="l" rtl="0">
              <a:lnSpc>
                <a:spcPct val="100000"/>
              </a:lnSpc>
              <a:spcBef>
                <a:spcPts val="750"/>
              </a:spcBef>
              <a:spcAft>
                <a:spcPts val="0"/>
              </a:spcAft>
              <a:buSzPts val="1800"/>
              <a:buNone/>
            </a:pPr>
            <a:endParaRPr sz="2400"/>
          </a:p>
          <a:p>
            <a:pPr marL="457200" lvl="0" indent="-381000" algn="l" rtl="0">
              <a:lnSpc>
                <a:spcPct val="100000"/>
              </a:lnSpc>
              <a:spcBef>
                <a:spcPts val="750"/>
              </a:spcBef>
              <a:spcAft>
                <a:spcPts val="0"/>
              </a:spcAft>
              <a:buSzPts val="2400"/>
              <a:buChar char="•"/>
            </a:pPr>
            <a:r>
              <a:rPr lang="en-US" sz="2400"/>
              <a:t>Programs that promote nutritional education and physical fitness. </a:t>
            </a:r>
            <a:br>
              <a:rPr lang="en-US" sz="2400"/>
            </a:br>
            <a:endParaRPr sz="2400"/>
          </a:p>
          <a:p>
            <a:pPr marL="457200" lvl="0" indent="-381000" algn="l" rtl="0">
              <a:lnSpc>
                <a:spcPct val="100000"/>
              </a:lnSpc>
              <a:spcBef>
                <a:spcPts val="0"/>
              </a:spcBef>
              <a:spcAft>
                <a:spcPts val="0"/>
              </a:spcAft>
              <a:buSzPts val="2400"/>
              <a:buChar char="•"/>
            </a:pPr>
            <a:r>
              <a:rPr lang="en-US" sz="2400"/>
              <a:t>Drug and violence prevention and counseling programs.</a:t>
            </a:r>
            <a:br>
              <a:rPr lang="en-US" sz="2400"/>
            </a:br>
            <a:endParaRPr sz="2400"/>
          </a:p>
          <a:p>
            <a:pPr marL="457200" lvl="0" indent="-381000" algn="l" rtl="0">
              <a:lnSpc>
                <a:spcPct val="100000"/>
              </a:lnSpc>
              <a:spcBef>
                <a:spcPts val="0"/>
              </a:spcBef>
              <a:spcAft>
                <a:spcPts val="0"/>
              </a:spcAft>
              <a:buSzPts val="2400"/>
              <a:buChar char="•"/>
            </a:pPr>
            <a:r>
              <a:rPr lang="en-US" sz="2400"/>
              <a:t>Parenting skills programs that promote parental involvement and family literacy (language, financial, etc…).</a:t>
            </a:r>
            <a:endParaRPr sz="2400"/>
          </a:p>
          <a:p>
            <a:pPr marL="0" lvl="0" indent="0" algn="l" rtl="0">
              <a:lnSpc>
                <a:spcPct val="100000"/>
              </a:lnSpc>
              <a:spcBef>
                <a:spcPts val="750"/>
              </a:spcBef>
              <a:spcAft>
                <a:spcPts val="0"/>
              </a:spcAft>
              <a:buSzPts val="1800"/>
              <a:buNone/>
            </a:pPr>
            <a:endParaRPr sz="17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78"/>
        <p:cNvGrpSpPr/>
        <p:nvPr/>
      </p:nvGrpSpPr>
      <p:grpSpPr>
        <a:xfrm>
          <a:off x="0" y="0"/>
          <a:ext cx="0" cy="0"/>
          <a:chOff x="0" y="0"/>
          <a:chExt cx="0" cy="0"/>
        </a:xfrm>
      </p:grpSpPr>
      <p:sp>
        <p:nvSpPr>
          <p:cNvPr id="79" name="Google Shape;79;g3b5ac44fa60_1_35"/>
          <p:cNvSpPr txBox="1">
            <a:spLocks noGrp="1"/>
          </p:cNvSpPr>
          <p:nvPr>
            <p:ph type="title"/>
          </p:nvPr>
        </p:nvSpPr>
        <p:spPr>
          <a:xfrm>
            <a:off x="339213" y="2"/>
            <a:ext cx="11269800" cy="7374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3300"/>
              <a:buNone/>
            </a:pPr>
            <a:r>
              <a:rPr lang="en-US" dirty="0"/>
              <a:t>21CCLC Allowable Uses </a:t>
            </a:r>
            <a:r>
              <a:rPr lang="en-US" sz="1400" dirty="0">
                <a:solidFill>
                  <a:srgbClr val="03617A"/>
                </a:solidFill>
              </a:rPr>
              <a:t>for Specialized Programs or Populations</a:t>
            </a:r>
            <a:endParaRPr dirty="0"/>
          </a:p>
        </p:txBody>
      </p:sp>
      <p:sp>
        <p:nvSpPr>
          <p:cNvPr id="80" name="Google Shape;80;g3b5ac44fa60_1_35"/>
          <p:cNvSpPr txBox="1">
            <a:spLocks noGrp="1"/>
          </p:cNvSpPr>
          <p:nvPr>
            <p:ph type="body" idx="1"/>
          </p:nvPr>
        </p:nvSpPr>
        <p:spPr>
          <a:xfrm>
            <a:off x="689100" y="973400"/>
            <a:ext cx="10813800" cy="5309400"/>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750"/>
              </a:spcBef>
              <a:spcAft>
                <a:spcPts val="0"/>
              </a:spcAft>
              <a:buSzPts val="1800"/>
              <a:buNone/>
            </a:pPr>
            <a:r>
              <a:rPr lang="en-US" sz="2400" b="1"/>
              <a:t>Specialized Programs or Populations</a:t>
            </a:r>
            <a:endParaRPr sz="2400"/>
          </a:p>
          <a:p>
            <a:pPr marL="0" lvl="0" indent="0" algn="l" rtl="0">
              <a:lnSpc>
                <a:spcPct val="100000"/>
              </a:lnSpc>
              <a:spcBef>
                <a:spcPts val="750"/>
              </a:spcBef>
              <a:spcAft>
                <a:spcPts val="0"/>
              </a:spcAft>
              <a:buSzPts val="1800"/>
              <a:buNone/>
            </a:pPr>
            <a:endParaRPr sz="2400"/>
          </a:p>
          <a:p>
            <a:pPr marL="457200" lvl="0" indent="-381000" algn="l" rtl="0">
              <a:lnSpc>
                <a:spcPct val="100000"/>
              </a:lnSpc>
              <a:spcBef>
                <a:spcPts val="750"/>
              </a:spcBef>
              <a:spcAft>
                <a:spcPts val="0"/>
              </a:spcAft>
              <a:buSzPts val="2400"/>
              <a:buChar char="•"/>
            </a:pPr>
            <a:r>
              <a:rPr lang="en-US" sz="2400"/>
              <a:t>Programs supporting English Language Learners (ELL), students with disabilities and students who have been truant, suspended or expelled.</a:t>
            </a:r>
            <a:br>
              <a:rPr lang="en-US" sz="2400"/>
            </a:br>
            <a:endParaRPr sz="2400"/>
          </a:p>
          <a:p>
            <a:pPr marL="457200" lvl="0" indent="-381000" algn="l" rtl="0">
              <a:lnSpc>
                <a:spcPct val="100000"/>
              </a:lnSpc>
              <a:spcBef>
                <a:spcPts val="0"/>
              </a:spcBef>
              <a:spcAft>
                <a:spcPts val="0"/>
              </a:spcAft>
              <a:buSzPts val="2400"/>
              <a:buChar char="•"/>
            </a:pPr>
            <a:r>
              <a:rPr lang="en-US" sz="2400"/>
              <a:t>Career exploration and work-based learning opportunities, such as internships, service learning, and entrepreneurial programs.</a:t>
            </a:r>
            <a:br>
              <a:rPr lang="en-US" sz="2400"/>
            </a:br>
            <a:endParaRPr sz="2400"/>
          </a:p>
          <a:p>
            <a:pPr marL="457200" lvl="0" indent="-381000" algn="l" rtl="0">
              <a:lnSpc>
                <a:spcPct val="100000"/>
              </a:lnSpc>
              <a:spcBef>
                <a:spcPts val="0"/>
              </a:spcBef>
              <a:spcAft>
                <a:spcPts val="0"/>
              </a:spcAft>
              <a:buSzPts val="2400"/>
              <a:buChar char="•"/>
            </a:pPr>
            <a:r>
              <a:rPr lang="en-US" sz="2400"/>
              <a:t>Programs that explore the arts, music and culture within a community. </a:t>
            </a:r>
            <a:endParaRPr sz="24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84"/>
        <p:cNvGrpSpPr/>
        <p:nvPr/>
      </p:nvGrpSpPr>
      <p:grpSpPr>
        <a:xfrm>
          <a:off x="0" y="0"/>
          <a:ext cx="0" cy="0"/>
          <a:chOff x="0" y="0"/>
          <a:chExt cx="0" cy="0"/>
        </a:xfrm>
      </p:grpSpPr>
      <p:sp>
        <p:nvSpPr>
          <p:cNvPr id="85" name="Google Shape;85;g3b5ac44fa60_1_40"/>
          <p:cNvSpPr txBox="1">
            <a:spLocks noGrp="1"/>
          </p:cNvSpPr>
          <p:nvPr>
            <p:ph type="title"/>
          </p:nvPr>
        </p:nvSpPr>
        <p:spPr>
          <a:xfrm>
            <a:off x="339213" y="2"/>
            <a:ext cx="11269800" cy="7374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3300"/>
              <a:buNone/>
            </a:pPr>
            <a:r>
              <a:rPr lang="en-US" dirty="0"/>
              <a:t>21CCLC Special Considerations,</a:t>
            </a:r>
            <a:r>
              <a:rPr lang="en-US" baseline="0" dirty="0"/>
              <a:t> first slide</a:t>
            </a:r>
            <a:endParaRPr dirty="0"/>
          </a:p>
        </p:txBody>
      </p:sp>
      <p:graphicFrame>
        <p:nvGraphicFramePr>
          <p:cNvPr id="86" name="Google Shape;86;g3b5ac44fa60_1_40"/>
          <p:cNvGraphicFramePr/>
          <p:nvPr>
            <p:extLst>
              <p:ext uri="{D42A27DB-BD31-4B8C-83A1-F6EECF244321}">
                <p14:modId xmlns:p14="http://schemas.microsoft.com/office/powerpoint/2010/main" val="620238639"/>
              </p:ext>
            </p:extLst>
          </p:nvPr>
        </p:nvGraphicFramePr>
        <p:xfrm>
          <a:off x="1073075" y="1295438"/>
          <a:ext cx="10287000" cy="4754820"/>
        </p:xfrm>
        <a:graphic>
          <a:graphicData uri="http://schemas.openxmlformats.org/drawingml/2006/table">
            <a:tbl>
              <a:tblPr firstRow="1">
                <a:noFill/>
                <a:tableStyleId>{6D38A9D4-C811-424B-A034-7ED8A165427C}</a:tableStyleId>
              </a:tblPr>
              <a:tblGrid>
                <a:gridCol w="3429000">
                  <a:extLst>
                    <a:ext uri="{9D8B030D-6E8A-4147-A177-3AD203B41FA5}">
                      <a16:colId xmlns:a16="http://schemas.microsoft.com/office/drawing/2014/main" val="20000"/>
                    </a:ext>
                  </a:extLst>
                </a:gridCol>
                <a:gridCol w="3429000">
                  <a:extLst>
                    <a:ext uri="{9D8B030D-6E8A-4147-A177-3AD203B41FA5}">
                      <a16:colId xmlns:a16="http://schemas.microsoft.com/office/drawing/2014/main" val="20001"/>
                    </a:ext>
                  </a:extLst>
                </a:gridCol>
                <a:gridCol w="3429000">
                  <a:extLst>
                    <a:ext uri="{9D8B030D-6E8A-4147-A177-3AD203B41FA5}">
                      <a16:colId xmlns:a16="http://schemas.microsoft.com/office/drawing/2014/main" val="20002"/>
                    </a:ext>
                  </a:extLst>
                </a:gridCol>
              </a:tblGrid>
              <a:tr h="381000">
                <a:tc>
                  <a:txBody>
                    <a:bodyPr/>
                    <a:lstStyle/>
                    <a:p>
                      <a:pPr marL="0" lvl="0" indent="0" algn="ctr" rtl="0">
                        <a:spcBef>
                          <a:spcPts val="0"/>
                        </a:spcBef>
                        <a:spcAft>
                          <a:spcPts val="0"/>
                        </a:spcAft>
                        <a:buNone/>
                      </a:pPr>
                      <a:r>
                        <a:rPr lang="en-US" sz="1800" b="1" dirty="0"/>
                        <a:t>Technology &amp; Equipment</a:t>
                      </a:r>
                      <a:endParaRPr sz="1800" b="1" dirty="0"/>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solidFill>
                      <a:srgbClr val="D0E0E3"/>
                    </a:solidFill>
                  </a:tcPr>
                </a:tc>
                <a:tc>
                  <a:txBody>
                    <a:bodyPr/>
                    <a:lstStyle/>
                    <a:p>
                      <a:pPr marL="0" lvl="0" indent="0" algn="ctr" rtl="0">
                        <a:spcBef>
                          <a:spcPts val="0"/>
                        </a:spcBef>
                        <a:spcAft>
                          <a:spcPts val="0"/>
                        </a:spcAft>
                        <a:buNone/>
                      </a:pPr>
                      <a:r>
                        <a:rPr lang="en-US" sz="1800" b="1"/>
                        <a:t>Digital Content &amp; Subscriptions</a:t>
                      </a:r>
                      <a:endParaRPr sz="1800" b="1"/>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solidFill>
                      <a:srgbClr val="D0E0E3"/>
                    </a:solidFill>
                  </a:tcPr>
                </a:tc>
                <a:tc>
                  <a:txBody>
                    <a:bodyPr/>
                    <a:lstStyle/>
                    <a:p>
                      <a:pPr marL="0" lvl="0" indent="0" algn="ctr" rtl="0">
                        <a:spcBef>
                          <a:spcPts val="0"/>
                        </a:spcBef>
                        <a:spcAft>
                          <a:spcPts val="0"/>
                        </a:spcAft>
                        <a:buNone/>
                      </a:pPr>
                      <a:r>
                        <a:rPr lang="en-US" sz="1800" b="1"/>
                        <a:t>Infrastructure &amp; Vehicles</a:t>
                      </a:r>
                      <a:endParaRPr sz="1800" b="1"/>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solidFill>
                      <a:srgbClr val="D0E0E3"/>
                    </a:solidFill>
                  </a:tcPr>
                </a:tc>
                <a:extLst>
                  <a:ext uri="{0D108BD9-81ED-4DB2-BD59-A6C34878D82A}">
                    <a16:rowId xmlns:a16="http://schemas.microsoft.com/office/drawing/2014/main" val="10000"/>
                  </a:ext>
                </a:extLst>
              </a:tr>
              <a:tr h="381000">
                <a:tc>
                  <a:txBody>
                    <a:bodyPr/>
                    <a:lstStyle/>
                    <a:p>
                      <a:pPr marL="0" lvl="0" indent="0" algn="ctr" rtl="0">
                        <a:spcBef>
                          <a:spcPts val="0"/>
                        </a:spcBef>
                        <a:spcAft>
                          <a:spcPts val="0"/>
                        </a:spcAft>
                        <a:buNone/>
                      </a:pPr>
                      <a:r>
                        <a:rPr lang="en-US" sz="1800" dirty="0"/>
                        <a:t>Funds can be used to purchase technology and equipment for use by students to support them with their academic and career goals. Some examples may include laptops, tablets and 3D printers. All technology and equipment purchases must be pre-approved by Department staff through a process that confirms the appropriate and safe use, labeling, storage and disposal of all related items. </a:t>
                      </a:r>
                      <a:endParaRPr sz="1800" dirty="0"/>
                    </a:p>
                    <a:p>
                      <a:pPr marL="0" lvl="0" indent="0" algn="ctr" rtl="0">
                        <a:spcBef>
                          <a:spcPts val="0"/>
                        </a:spcBef>
                        <a:spcAft>
                          <a:spcPts val="0"/>
                        </a:spcAft>
                        <a:buNone/>
                      </a:pPr>
                      <a:endParaRPr sz="1800" dirty="0"/>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noFill/>
                  </a:tcPr>
                </a:tc>
                <a:tc>
                  <a:txBody>
                    <a:bodyPr/>
                    <a:lstStyle/>
                    <a:p>
                      <a:pPr marL="0" lvl="0" indent="0" algn="ctr" rtl="0">
                        <a:spcBef>
                          <a:spcPts val="0"/>
                        </a:spcBef>
                        <a:spcAft>
                          <a:spcPts val="0"/>
                        </a:spcAft>
                        <a:buNone/>
                      </a:pPr>
                      <a:r>
                        <a:rPr lang="en-US" sz="1800" dirty="0"/>
                        <a:t>Digital content or subscriptions to digital content, programs or services are allowed as long as they are being used to accomplish the program’s academic enrichment and student development goals, not for entertainment purposes.</a:t>
                      </a:r>
                      <a:endParaRPr sz="1800" dirty="0"/>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noFill/>
                  </a:tcPr>
                </a:tc>
                <a:tc>
                  <a:txBody>
                    <a:bodyPr/>
                    <a:lstStyle/>
                    <a:p>
                      <a:pPr marL="0" lvl="0" indent="0" algn="ctr" rtl="0">
                        <a:spcBef>
                          <a:spcPts val="0"/>
                        </a:spcBef>
                        <a:spcAft>
                          <a:spcPts val="0"/>
                        </a:spcAft>
                        <a:buNone/>
                      </a:pPr>
                      <a:r>
                        <a:rPr lang="en-US" sz="1800" dirty="0"/>
                        <a:t>These funds cannot be used to purchase new real estate or make physical changes to a center, playground or other areas of their grounds/campus. Funds are also not allowed to be used towards the routine maintenance, upkeep or purchase of new or used vehicles for any reason.</a:t>
                      </a:r>
                      <a:endParaRPr sz="1800" dirty="0"/>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noFill/>
                  </a:tcPr>
                </a:tc>
                <a:extLst>
                  <a:ext uri="{0D108BD9-81ED-4DB2-BD59-A6C34878D82A}">
                    <a16:rowId xmlns:a16="http://schemas.microsoft.com/office/drawing/2014/main" val="10001"/>
                  </a:ext>
                </a:extLst>
              </a:tr>
            </a:tbl>
          </a:graphicData>
        </a:graphic>
      </p:graphicFrame>
    </p:spTree>
  </p:cSld>
  <p:clrMapOvr>
    <a:masterClrMapping/>
  </p:clrMapOvr>
</p:sld>
</file>

<file path=ppt/theme/theme1.xml><?xml version="1.0" encoding="utf-8"?>
<a:theme xmlns:a="http://schemas.openxmlformats.org/drawingml/2006/main" name="Theme1">
  <a:themeElements>
    <a:clrScheme name="Iowa Department of Education">
      <a:dk1>
        <a:srgbClr val="000000"/>
      </a:dk1>
      <a:lt1>
        <a:srgbClr val="FFFFFF"/>
      </a:lt1>
      <a:dk2>
        <a:srgbClr val="002152"/>
      </a:dk2>
      <a:lt2>
        <a:srgbClr val="E6E6E6"/>
      </a:lt2>
      <a:accent1>
        <a:srgbClr val="005CA3"/>
      </a:accent1>
      <a:accent2>
        <a:srgbClr val="FDE263"/>
      </a:accent2>
      <a:accent3>
        <a:srgbClr val="96BCDE"/>
      </a:accent3>
      <a:accent4>
        <a:srgbClr val="A5A5A5"/>
      </a:accent4>
      <a:accent5>
        <a:srgbClr val="DC6400"/>
      </a:accent5>
      <a:accent6>
        <a:srgbClr val="FFC200"/>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988</Words>
  <Application>Microsoft Office PowerPoint</Application>
  <PresentationFormat>Widescreen</PresentationFormat>
  <Paragraphs>62</Paragraphs>
  <Slides>11</Slides>
  <Notes>11</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11</vt:i4>
      </vt:variant>
    </vt:vector>
  </HeadingPairs>
  <TitlesOfParts>
    <vt:vector size="13" baseType="lpstr">
      <vt:lpstr>Arial</vt:lpstr>
      <vt:lpstr>Theme1</vt:lpstr>
      <vt:lpstr>Allowable Uses of Funds Title IV, Part B—Nita M. Lowey 21st Century Community Learning Centers</vt:lpstr>
      <vt:lpstr>Overview</vt:lpstr>
      <vt:lpstr>Purpose</vt:lpstr>
      <vt:lpstr>Goal</vt:lpstr>
      <vt:lpstr>21CCLC Allowable Uses Overview</vt:lpstr>
      <vt:lpstr>21CCLC Allowable Uses for Academic Enrichment</vt:lpstr>
      <vt:lpstr>21CCLC Allowable Uses</vt:lpstr>
      <vt:lpstr>21CCLC Allowable Uses for Specialized Programs or Populations</vt:lpstr>
      <vt:lpstr>21CCLC Special Considerations, first slide</vt:lpstr>
      <vt:lpstr>21CCLC Special Considerations, continued</vt:lpstr>
      <vt:lpstr>Contact Information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Allowable Uses of Funds Title IV, Part B—Nita M. Lowey 21st Century Community Learning Centers</dc:title>
  <dc:creator>Iowa Department of Education</dc:creator>
  <cp:lastModifiedBy>Arzola, Isbelia [IDOE]</cp:lastModifiedBy>
  <cp:revision>2</cp:revision>
  <dcterms:created xsi:type="dcterms:W3CDTF">2022-10-28T01:47:54Z</dcterms:created>
  <dcterms:modified xsi:type="dcterms:W3CDTF">2026-01-28T00:00:31Z</dcterms:modified>
</cp:coreProperties>
</file>