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4" r:id="rId2"/>
  </p:sldMasterIdLst>
  <p:notesMasterIdLst>
    <p:notesMasterId r:id="rId14"/>
  </p:notesMasterIdLst>
  <p:sldIdLst>
    <p:sldId id="256" r:id="rId3"/>
    <p:sldId id="257" r:id="rId4"/>
    <p:sldId id="258" r:id="rId5"/>
    <p:sldId id="259" r:id="rId6"/>
    <p:sldId id="260" r:id="rId7"/>
    <p:sldId id="261" r:id="rId8"/>
    <p:sldId id="262" r:id="rId9"/>
    <p:sldId id="263" r:id="rId10"/>
    <p:sldId id="264" r:id="rId11"/>
    <p:sldId id="265" r:id="rId12"/>
    <p:sldId id="266" r:id="rId1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8" roundtripDataSignature="AMtx7miOKBlht4YN9JVzBh3XxJ04A+fCS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61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1C4959E-FFC3-4766-AC1D-C6E7C1BC774B}">
  <a:tblStyle styleId="{A1C4959E-FFC3-4766-AC1D-C6E7C1BC774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snapToGrid="0">
      <p:cViewPr varScale="1">
        <p:scale>
          <a:sx n="63" d="100"/>
          <a:sy n="63" d="100"/>
        </p:scale>
        <p:origin x="52" y="136"/>
      </p:cViewPr>
      <p:guideLst/>
    </p:cSldViewPr>
  </p:slideViewPr>
  <p:outlineViewPr>
    <p:cViewPr>
      <p:scale>
        <a:sx n="33" d="100"/>
        <a:sy n="33" d="100"/>
      </p:scale>
      <p:origin x="0" y="-843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customschemas.google.com/relationships/presentationmetadata" Target="metadata"/><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59" name="Google Shape;59;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3b7be4024cf_3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6" name="Google Shape;116;g3b7be4024cf_3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3b6faa2fa65_0_3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2" name="Google Shape;122;g3b6faa2fa65_0_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3b5ac44fa60_1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1" name="Google Shape;71;g3b5ac44fa60_1_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3b6faa2fa65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7" name="Google Shape;77;g3b6faa2fa65_0_6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b5ac44fa60_1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3" name="Google Shape;83;g3b5ac44fa60_1_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3b7b9ccb241_1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2" name="Google Shape;92;g3b7b9ccb241_1_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Your Stakeholder Team should identify needs and prioritize them according in order to use all your allocation for highest priority needs for supplemental student supports.</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3b7b9ccb241_1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8" name="Google Shape;98;g3b7b9ccb241_1_2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3b7b9ccb241_1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 name="Google Shape;104;g3b7b9ccb241_1_3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3b7b9ccb241_1_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0" name="Google Shape;110;g3b7b9ccb241_1_3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7"/>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 name="Google Shape;10;p7"/>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7"/>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53"/>
        <p:cNvGrpSpPr/>
        <p:nvPr/>
      </p:nvGrpSpPr>
      <p:grpSpPr>
        <a:xfrm>
          <a:off x="0" y="0"/>
          <a:ext cx="0" cy="0"/>
          <a:chOff x="0" y="0"/>
          <a:chExt cx="0" cy="0"/>
        </a:xfrm>
      </p:grpSpPr>
      <p:sp>
        <p:nvSpPr>
          <p:cNvPr id="54" name="Google Shape;54;g3b6faa2fa65_0_59"/>
          <p:cNvSpPr/>
          <p:nvPr/>
        </p:nvSpPr>
        <p:spPr>
          <a:xfrm>
            <a:off x="0" y="0"/>
            <a:ext cx="12192000" cy="7374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5" name="Google Shape;55;g3b6faa2fa65_0_59"/>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g3b6faa2fa65_0_59"/>
          <p:cNvSpPr txBox="1">
            <a:spLocks noGrp="1"/>
          </p:cNvSpPr>
          <p:nvPr>
            <p:ph type="body" idx="1"/>
          </p:nvPr>
        </p:nvSpPr>
        <p:spPr>
          <a:xfrm>
            <a:off x="689112" y="1460499"/>
            <a:ext cx="10813800" cy="4351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2"/>
        <p:cNvGrpSpPr/>
        <p:nvPr/>
      </p:nvGrpSpPr>
      <p:grpSpPr>
        <a:xfrm>
          <a:off x="0" y="0"/>
          <a:ext cx="0" cy="0"/>
          <a:chOff x="0" y="0"/>
          <a:chExt cx="0" cy="0"/>
        </a:xfrm>
      </p:grpSpPr>
      <p:sp>
        <p:nvSpPr>
          <p:cNvPr id="13" name="Google Shape;13;p9"/>
          <p:cNvSpPr/>
          <p:nvPr/>
        </p:nvSpPr>
        <p:spPr>
          <a:xfrm>
            <a:off x="0" y="0"/>
            <a:ext cx="4182894"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4" name="Google Shape;14;p9"/>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9"/>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16"/>
        <p:cNvGrpSpPr/>
        <p:nvPr/>
      </p:nvGrpSpPr>
      <p:grpSpPr>
        <a:xfrm>
          <a:off x="0" y="0"/>
          <a:ext cx="0" cy="0"/>
          <a:chOff x="0" y="0"/>
          <a:chExt cx="0" cy="0"/>
        </a:xfrm>
      </p:grpSpPr>
      <p:sp>
        <p:nvSpPr>
          <p:cNvPr id="17" name="Google Shape;17;p10"/>
          <p:cNvSpPr/>
          <p:nvPr/>
        </p:nvSpPr>
        <p:spPr>
          <a:xfrm>
            <a:off x="0" y="0"/>
            <a:ext cx="12192000" cy="1192696"/>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8" name="Google Shape;18;p10"/>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0"/>
          <p:cNvSpPr txBox="1">
            <a:spLocks noGrp="1"/>
          </p:cNvSpPr>
          <p:nvPr>
            <p:ph type="body" idx="1"/>
          </p:nvPr>
        </p:nvSpPr>
        <p:spPr>
          <a:xfrm>
            <a:off x="892799" y="1548641"/>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0" name="Google Shape;20;p10"/>
          <p:cNvSpPr txBox="1">
            <a:spLocks noGrp="1"/>
          </p:cNvSpPr>
          <p:nvPr>
            <p:ph type="body" idx="2"/>
          </p:nvPr>
        </p:nvSpPr>
        <p:spPr>
          <a:xfrm>
            <a:off x="892799" y="2372553"/>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1" name="Google Shape;21;p10"/>
          <p:cNvSpPr txBox="1">
            <a:spLocks noGrp="1"/>
          </p:cNvSpPr>
          <p:nvPr>
            <p:ph type="body" idx="3"/>
          </p:nvPr>
        </p:nvSpPr>
        <p:spPr>
          <a:xfrm>
            <a:off x="6225210" y="1548641"/>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2" name="Google Shape;22;p10"/>
          <p:cNvSpPr txBox="1">
            <a:spLocks noGrp="1"/>
          </p:cNvSpPr>
          <p:nvPr>
            <p:ph type="body" idx="4"/>
          </p:nvPr>
        </p:nvSpPr>
        <p:spPr>
          <a:xfrm>
            <a:off x="6225210" y="2372553"/>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3"/>
        <p:cNvGrpSpPr/>
        <p:nvPr/>
      </p:nvGrpSpPr>
      <p:grpSpPr>
        <a:xfrm>
          <a:off x="0" y="0"/>
          <a:ext cx="0" cy="0"/>
          <a:chOff x="0" y="0"/>
          <a:chExt cx="0" cy="0"/>
        </a:xfrm>
      </p:grpSpPr>
      <p:sp>
        <p:nvSpPr>
          <p:cNvPr id="24" name="Google Shape;24;p11"/>
          <p:cNvSpPr/>
          <p:nvPr/>
        </p:nvSpPr>
        <p:spPr>
          <a:xfrm>
            <a:off x="0" y="2268535"/>
            <a:ext cx="12192000" cy="3275783"/>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5" name="Google Shape;25;p11"/>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1"/>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27"/>
        <p:cNvGrpSpPr/>
        <p:nvPr/>
      </p:nvGrpSpPr>
      <p:grpSpPr>
        <a:xfrm>
          <a:off x="0" y="0"/>
          <a:ext cx="0" cy="0"/>
          <a:chOff x="0" y="0"/>
          <a:chExt cx="0" cy="0"/>
        </a:xfrm>
      </p:grpSpPr>
      <p:sp>
        <p:nvSpPr>
          <p:cNvPr id="28" name="Google Shape;28;p8"/>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9" name="Google Shape;29;p8"/>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8"/>
          <p:cNvSpPr txBox="1">
            <a:spLocks noGrp="1"/>
          </p:cNvSpPr>
          <p:nvPr>
            <p:ph type="body" idx="1"/>
          </p:nvPr>
        </p:nvSpPr>
        <p:spPr>
          <a:xfrm>
            <a:off x="689112" y="1460499"/>
            <a:ext cx="10813776"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34"/>
        <p:cNvGrpSpPr/>
        <p:nvPr/>
      </p:nvGrpSpPr>
      <p:grpSpPr>
        <a:xfrm>
          <a:off x="0" y="0"/>
          <a:ext cx="0" cy="0"/>
          <a:chOff x="0" y="0"/>
          <a:chExt cx="0" cy="0"/>
        </a:xfrm>
      </p:grpSpPr>
      <p:sp>
        <p:nvSpPr>
          <p:cNvPr id="35" name="Google Shape;35;g3b6faa2fa65_0_40"/>
          <p:cNvSpPr txBox="1">
            <a:spLocks noGrp="1"/>
          </p:cNvSpPr>
          <p:nvPr>
            <p:ph type="ctrTitle"/>
          </p:nvPr>
        </p:nvSpPr>
        <p:spPr>
          <a:xfrm>
            <a:off x="289270" y="1074695"/>
            <a:ext cx="11636700" cy="21600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g3b6faa2fa65_0_40"/>
          <p:cNvSpPr txBox="1">
            <a:spLocks noGrp="1"/>
          </p:cNvSpPr>
          <p:nvPr>
            <p:ph type="subTitle" idx="1"/>
          </p:nvPr>
        </p:nvSpPr>
        <p:spPr>
          <a:xfrm>
            <a:off x="289270" y="3838162"/>
            <a:ext cx="11636700" cy="1282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37" name="Google Shape;37;g3b6faa2fa65_0_40"/>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38"/>
        <p:cNvGrpSpPr/>
        <p:nvPr/>
      </p:nvGrpSpPr>
      <p:grpSpPr>
        <a:xfrm>
          <a:off x="0" y="0"/>
          <a:ext cx="0" cy="0"/>
          <a:chOff x="0" y="0"/>
          <a:chExt cx="0" cy="0"/>
        </a:xfrm>
      </p:grpSpPr>
      <p:sp>
        <p:nvSpPr>
          <p:cNvPr id="39" name="Google Shape;39;g3b6faa2fa65_0_44"/>
          <p:cNvSpPr/>
          <p:nvPr/>
        </p:nvSpPr>
        <p:spPr>
          <a:xfrm>
            <a:off x="0" y="0"/>
            <a:ext cx="4182900"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0" name="Google Shape;40;g3b6faa2fa65_0_44"/>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g3b6faa2fa65_0_44"/>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42"/>
        <p:cNvGrpSpPr/>
        <p:nvPr/>
      </p:nvGrpSpPr>
      <p:grpSpPr>
        <a:xfrm>
          <a:off x="0" y="0"/>
          <a:ext cx="0" cy="0"/>
          <a:chOff x="0" y="0"/>
          <a:chExt cx="0" cy="0"/>
        </a:xfrm>
      </p:grpSpPr>
      <p:sp>
        <p:nvSpPr>
          <p:cNvPr id="43" name="Google Shape;43;g3b6faa2fa65_0_48"/>
          <p:cNvSpPr/>
          <p:nvPr/>
        </p:nvSpPr>
        <p:spPr>
          <a:xfrm>
            <a:off x="0" y="0"/>
            <a:ext cx="12192000" cy="11928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4" name="Google Shape;44;g3b6faa2fa65_0_48"/>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g3b6faa2fa65_0_48"/>
          <p:cNvSpPr txBox="1">
            <a:spLocks noGrp="1"/>
          </p:cNvSpPr>
          <p:nvPr>
            <p:ph type="body" idx="1"/>
          </p:nvPr>
        </p:nvSpPr>
        <p:spPr>
          <a:xfrm>
            <a:off x="892799" y="1548641"/>
            <a:ext cx="51579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6" name="Google Shape;46;g3b6faa2fa65_0_48"/>
          <p:cNvSpPr txBox="1">
            <a:spLocks noGrp="1"/>
          </p:cNvSpPr>
          <p:nvPr>
            <p:ph type="body" idx="2"/>
          </p:nvPr>
        </p:nvSpPr>
        <p:spPr>
          <a:xfrm>
            <a:off x="892799" y="2372553"/>
            <a:ext cx="51579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7" name="Google Shape;47;g3b6faa2fa65_0_48"/>
          <p:cNvSpPr txBox="1">
            <a:spLocks noGrp="1"/>
          </p:cNvSpPr>
          <p:nvPr>
            <p:ph type="body" idx="3"/>
          </p:nvPr>
        </p:nvSpPr>
        <p:spPr>
          <a:xfrm>
            <a:off x="6225210" y="1548641"/>
            <a:ext cx="51831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8" name="Google Shape;48;g3b6faa2fa65_0_48"/>
          <p:cNvSpPr txBox="1">
            <a:spLocks noGrp="1"/>
          </p:cNvSpPr>
          <p:nvPr>
            <p:ph type="body" idx="4"/>
          </p:nvPr>
        </p:nvSpPr>
        <p:spPr>
          <a:xfrm>
            <a:off x="6225210" y="2372553"/>
            <a:ext cx="51831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49"/>
        <p:cNvGrpSpPr/>
        <p:nvPr/>
      </p:nvGrpSpPr>
      <p:grpSpPr>
        <a:xfrm>
          <a:off x="0" y="0"/>
          <a:ext cx="0" cy="0"/>
          <a:chOff x="0" y="0"/>
          <a:chExt cx="0" cy="0"/>
        </a:xfrm>
      </p:grpSpPr>
      <p:sp>
        <p:nvSpPr>
          <p:cNvPr id="50" name="Google Shape;50;g3b6faa2fa65_0_55"/>
          <p:cNvSpPr/>
          <p:nvPr/>
        </p:nvSpPr>
        <p:spPr>
          <a:xfrm>
            <a:off x="0" y="2268535"/>
            <a:ext cx="12192000" cy="32757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1" name="Google Shape;51;g3b6faa2fa65_0_55"/>
          <p:cNvSpPr txBox="1">
            <a:spLocks noGrp="1"/>
          </p:cNvSpPr>
          <p:nvPr>
            <p:ph type="title"/>
          </p:nvPr>
        </p:nvSpPr>
        <p:spPr>
          <a:xfrm>
            <a:off x="831851" y="1709740"/>
            <a:ext cx="10515600" cy="28527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g3b6faa2fa65_0_55"/>
          <p:cNvSpPr txBox="1">
            <a:spLocks noGrp="1"/>
          </p:cNvSpPr>
          <p:nvPr>
            <p:ph type="body" idx="1"/>
          </p:nvPr>
        </p:nvSpPr>
        <p:spPr>
          <a:xfrm>
            <a:off x="831851" y="4589465"/>
            <a:ext cx="10515600" cy="15003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6"/>
          <p:cNvSpPr txBox="1">
            <a:spLocks noGrp="1"/>
          </p:cNvSpPr>
          <p:nvPr>
            <p:ph type="title"/>
          </p:nvPr>
        </p:nvSpPr>
        <p:spPr>
          <a:xfrm>
            <a:off x="795128" y="1"/>
            <a:ext cx="10813776" cy="1166191"/>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6"/>
          <p:cNvSpPr txBox="1">
            <a:spLocks noGrp="1"/>
          </p:cNvSpPr>
          <p:nvPr>
            <p:ph type="body" idx="1"/>
          </p:nvPr>
        </p:nvSpPr>
        <p:spPr>
          <a:xfrm>
            <a:off x="795128" y="1460499"/>
            <a:ext cx="10813776"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
        <p:cNvGrpSpPr/>
        <p:nvPr/>
      </p:nvGrpSpPr>
      <p:grpSpPr>
        <a:xfrm>
          <a:off x="0" y="0"/>
          <a:ext cx="0" cy="0"/>
          <a:chOff x="0" y="0"/>
          <a:chExt cx="0" cy="0"/>
        </a:xfrm>
      </p:grpSpPr>
      <p:sp>
        <p:nvSpPr>
          <p:cNvPr id="32" name="Google Shape;32;g3b6faa2fa65_0_37"/>
          <p:cNvSpPr txBox="1">
            <a:spLocks noGrp="1"/>
          </p:cNvSpPr>
          <p:nvPr>
            <p:ph type="title"/>
          </p:nvPr>
        </p:nvSpPr>
        <p:spPr>
          <a:xfrm>
            <a:off x="795128" y="1"/>
            <a:ext cx="10813800" cy="1166100"/>
          </a:xfrm>
          <a:prstGeom prst="rect">
            <a:avLst/>
          </a:prstGeom>
          <a:noFill/>
          <a:ln>
            <a:noFill/>
          </a:ln>
        </p:spPr>
        <p:txBody>
          <a:bodyPr spcFirstLastPara="1" wrap="square" lIns="91425" tIns="45700" rIns="91425" bIns="45700" anchor="ctr" anchorCtr="0">
            <a:normAutofit/>
          </a:bodyPr>
          <a:lstStyle>
            <a:lvl1pPr marR="0" lvl="0" algn="l">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marR="0" lvl="1"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33" name="Google Shape;33;g3b6faa2fa65_0_37"/>
          <p:cNvSpPr txBox="1">
            <a:spLocks noGrp="1"/>
          </p:cNvSpPr>
          <p:nvPr>
            <p:ph type="body" idx="1"/>
          </p:nvPr>
        </p:nvSpPr>
        <p:spPr>
          <a:xfrm>
            <a:off x="795128" y="1460499"/>
            <a:ext cx="10813800" cy="4351200"/>
          </a:xfrm>
          <a:prstGeom prst="rect">
            <a:avLst/>
          </a:prstGeom>
          <a:noFill/>
          <a:ln>
            <a:noFill/>
          </a:ln>
        </p:spPr>
        <p:txBody>
          <a:bodyPr spcFirstLastPara="1" wrap="square" lIns="91425" tIns="45700" rIns="91425" bIns="45700" anchor="t" anchorCtr="0">
            <a:normAutofit/>
          </a:bodyPr>
          <a:lstStyle>
            <a:lvl1pPr marL="457200" marR="0" lvl="0" indent="-361950" algn="l">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mailto:luke.markway@iowa.gov"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4500"/>
              <a:buFont typeface="Arial"/>
              <a:buNone/>
            </a:pPr>
            <a:r>
              <a:rPr lang="en-US" dirty="0"/>
              <a:t>Allowable Uses of Funds</a:t>
            </a:r>
            <a:endParaRPr dirty="0"/>
          </a:p>
          <a:p>
            <a:pPr marL="0" lvl="0" indent="0" algn="ctr" rtl="0">
              <a:lnSpc>
                <a:spcPct val="90000"/>
              </a:lnSpc>
              <a:spcBef>
                <a:spcPts val="0"/>
              </a:spcBef>
              <a:spcAft>
                <a:spcPts val="0"/>
              </a:spcAft>
              <a:buClr>
                <a:schemeClr val="lt1"/>
              </a:buClr>
              <a:buSzPts val="4500"/>
              <a:buFont typeface="Arial"/>
              <a:buNone/>
            </a:pPr>
            <a:r>
              <a:rPr lang="en-US" dirty="0"/>
              <a:t>Title IV, Part A—Student </a:t>
            </a:r>
            <a:r>
              <a:rPr lang="en-US"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Support</a:t>
            </a:r>
            <a:r>
              <a:rPr lang="en-US" dirty="0"/>
              <a:t> and Academic Enrichment</a:t>
            </a:r>
            <a:endParaRPr dirty="0"/>
          </a:p>
        </p:txBody>
      </p:sp>
      <p:sp>
        <p:nvSpPr>
          <p:cNvPr id="62" name="Google Shape;62;p1"/>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dirty="0"/>
              <a:t>Bureau of ESEA Programs</a:t>
            </a:r>
            <a:endParaRPr dirty="0"/>
          </a:p>
          <a:p>
            <a:pPr marL="0" lvl="0" indent="0" algn="r" rtl="0">
              <a:lnSpc>
                <a:spcPct val="90000"/>
              </a:lnSpc>
              <a:spcBef>
                <a:spcPts val="0"/>
              </a:spcBef>
              <a:spcAft>
                <a:spcPts val="0"/>
              </a:spcAft>
              <a:buClr>
                <a:schemeClr val="lt1"/>
              </a:buClr>
              <a:buSzPts val="2400"/>
              <a:buNone/>
            </a:pPr>
            <a:endParaRPr/>
          </a:p>
          <a:p>
            <a:pPr marL="0" lvl="0" indent="0" rtl="0">
              <a:lnSpc>
                <a:spcPct val="90000"/>
              </a:lnSpc>
              <a:spcBef>
                <a:spcPts val="0"/>
              </a:spcBef>
              <a:spcAft>
                <a:spcPts val="0"/>
              </a:spcAft>
              <a:buClr>
                <a:schemeClr val="lt1"/>
              </a:buClr>
              <a:buSzPts val="2400"/>
              <a:buNone/>
            </a:pPr>
            <a:r>
              <a:rPr lang="en-US"/>
              <a:t>Luke </a:t>
            </a:r>
            <a:r>
              <a:rPr lang="en-US" dirty="0" err="1"/>
              <a:t>Markway</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g3b7be4024cf_3_0"/>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Unallowable uses of Title IV, Part A funds</a:t>
            </a:r>
            <a:endParaRPr dirty="0"/>
          </a:p>
        </p:txBody>
      </p:sp>
      <p:sp>
        <p:nvSpPr>
          <p:cNvPr id="119" name="Google Shape;119;g3b7be4024cf_3_0"/>
          <p:cNvSpPr txBox="1">
            <a:spLocks noGrp="1"/>
          </p:cNvSpPr>
          <p:nvPr>
            <p:ph type="body" idx="1"/>
          </p:nvPr>
        </p:nvSpPr>
        <p:spPr>
          <a:xfrm>
            <a:off x="689112" y="1460499"/>
            <a:ext cx="10813800" cy="4351200"/>
          </a:xfrm>
          <a:prstGeom prst="rect">
            <a:avLst/>
          </a:prstGeom>
          <a:noFill/>
          <a:ln>
            <a:noFill/>
          </a:ln>
        </p:spPr>
        <p:txBody>
          <a:bodyPr spcFirstLastPara="1" wrap="square" lIns="91425" tIns="45700" rIns="91425" bIns="45700" anchor="t" anchorCtr="0">
            <a:normAutofit/>
          </a:bodyPr>
          <a:lstStyle/>
          <a:p>
            <a:pPr marL="457200" lvl="0" indent="-342900" algn="l" rtl="0">
              <a:lnSpc>
                <a:spcPct val="90000"/>
              </a:lnSpc>
              <a:spcBef>
                <a:spcPts val="750"/>
              </a:spcBef>
              <a:spcAft>
                <a:spcPts val="0"/>
              </a:spcAft>
              <a:buSzPts val="1800"/>
              <a:buChar char="•"/>
            </a:pPr>
            <a:r>
              <a:rPr lang="en-US"/>
              <a:t>Direct reimbursement to nonpublic schools</a:t>
            </a:r>
            <a:endParaRPr/>
          </a:p>
          <a:p>
            <a:pPr marL="457200" lvl="0" indent="-342900" algn="l" rtl="0">
              <a:lnSpc>
                <a:spcPct val="90000"/>
              </a:lnSpc>
              <a:spcBef>
                <a:spcPts val="0"/>
              </a:spcBef>
              <a:spcAft>
                <a:spcPts val="0"/>
              </a:spcAft>
              <a:buSzPts val="1800"/>
              <a:buChar char="•"/>
            </a:pPr>
            <a:r>
              <a:rPr lang="en-US"/>
              <a:t>Construction - major building construction, structural alterations, modifications, maintenance or building repairs</a:t>
            </a:r>
            <a:endParaRPr/>
          </a:p>
          <a:p>
            <a:pPr marL="457200" lvl="0" indent="-342900" algn="l" rtl="0">
              <a:lnSpc>
                <a:spcPct val="90000"/>
              </a:lnSpc>
              <a:spcBef>
                <a:spcPts val="0"/>
              </a:spcBef>
              <a:spcAft>
                <a:spcPts val="0"/>
              </a:spcAft>
              <a:buSzPts val="1800"/>
              <a:buChar char="•"/>
            </a:pPr>
            <a:r>
              <a:rPr lang="en-US"/>
              <a:t>Advertising or public relations</a:t>
            </a:r>
            <a:endParaRPr/>
          </a:p>
          <a:p>
            <a:pPr marL="457200" lvl="0" indent="-342900" algn="l" rtl="0">
              <a:lnSpc>
                <a:spcPct val="90000"/>
              </a:lnSpc>
              <a:spcBef>
                <a:spcPts val="0"/>
              </a:spcBef>
              <a:spcAft>
                <a:spcPts val="0"/>
              </a:spcAft>
              <a:buSzPts val="1800"/>
              <a:buChar char="•"/>
            </a:pPr>
            <a:r>
              <a:rPr lang="en-US"/>
              <a:t>Awards or Award Ceremonies</a:t>
            </a:r>
            <a:endParaRPr/>
          </a:p>
          <a:p>
            <a:pPr marL="457200" lvl="0" indent="-342900" algn="l" rtl="0">
              <a:lnSpc>
                <a:spcPct val="90000"/>
              </a:lnSpc>
              <a:spcBef>
                <a:spcPts val="0"/>
              </a:spcBef>
              <a:spcAft>
                <a:spcPts val="0"/>
              </a:spcAft>
              <a:buSzPts val="1800"/>
              <a:buChar char="•"/>
            </a:pPr>
            <a:r>
              <a:rPr lang="en-US"/>
              <a:t>Gift Cards</a:t>
            </a:r>
            <a:endParaRPr/>
          </a:p>
          <a:p>
            <a:pPr marL="457200" lvl="0" indent="-342900" algn="l" rtl="0">
              <a:lnSpc>
                <a:spcPct val="90000"/>
              </a:lnSpc>
              <a:spcBef>
                <a:spcPts val="0"/>
              </a:spcBef>
              <a:spcAft>
                <a:spcPts val="0"/>
              </a:spcAft>
              <a:buSzPts val="1800"/>
              <a:buChar char="•"/>
            </a:pPr>
            <a:r>
              <a:rPr lang="en-US"/>
              <a:t>Fundraising</a:t>
            </a:r>
            <a:endParaRPr/>
          </a:p>
          <a:p>
            <a:pPr marL="457200" lvl="0" indent="-342900" algn="l" rtl="0">
              <a:lnSpc>
                <a:spcPct val="90000"/>
              </a:lnSpc>
              <a:spcBef>
                <a:spcPts val="0"/>
              </a:spcBef>
              <a:spcAft>
                <a:spcPts val="0"/>
              </a:spcAft>
              <a:buSzPts val="1800"/>
              <a:buChar char="•"/>
            </a:pPr>
            <a:r>
              <a:rPr lang="en-US"/>
              <a:t>Non-educational games, devices, and field trips</a:t>
            </a:r>
            <a:endParaRPr/>
          </a:p>
          <a:p>
            <a:pPr marL="457200" lvl="0" indent="-342900" algn="l" rtl="0">
              <a:lnSpc>
                <a:spcPct val="90000"/>
              </a:lnSpc>
              <a:spcBef>
                <a:spcPts val="0"/>
              </a:spcBef>
              <a:spcAft>
                <a:spcPts val="0"/>
              </a:spcAft>
              <a:buSzPts val="1800"/>
              <a:buChar char="•"/>
            </a:pPr>
            <a:r>
              <a:rPr lang="en-US"/>
              <a:t>Social Events</a:t>
            </a:r>
            <a:endParaRPr/>
          </a:p>
          <a:p>
            <a:pPr marL="0" lvl="0" indent="0" algn="l" rtl="0">
              <a:lnSpc>
                <a:spcPct val="90000"/>
              </a:lnSpc>
              <a:spcBef>
                <a:spcPts val="750"/>
              </a:spcBef>
              <a:spcAft>
                <a:spcPts val="0"/>
              </a:spcAft>
              <a:buSzPts val="1800"/>
              <a:buNone/>
            </a:pPr>
            <a:endParaRPr/>
          </a:p>
          <a:p>
            <a:pPr marL="0" lvl="0" indent="0" algn="l" rtl="0">
              <a:lnSpc>
                <a:spcPct val="90000"/>
              </a:lnSpc>
              <a:spcBef>
                <a:spcPts val="750"/>
              </a:spcBef>
              <a:spcAft>
                <a:spcPts val="0"/>
              </a:spcAft>
              <a:buSzPts val="1800"/>
              <a:buNone/>
            </a:pPr>
            <a:endParaRPr/>
          </a:p>
          <a:p>
            <a:pPr marL="0" lvl="0" indent="0" algn="l" rtl="0">
              <a:lnSpc>
                <a:spcPct val="90000"/>
              </a:lnSpc>
              <a:spcBef>
                <a:spcPts val="750"/>
              </a:spcBef>
              <a:spcAft>
                <a:spcPts val="0"/>
              </a:spcAft>
              <a:buSzPts val="1800"/>
              <a:buNone/>
            </a:pPr>
            <a:endParaRPr/>
          </a:p>
          <a:p>
            <a:pPr marL="0" lvl="0" indent="0" algn="l" rtl="0">
              <a:lnSpc>
                <a:spcPct val="90000"/>
              </a:lnSpc>
              <a:spcBef>
                <a:spcPts val="750"/>
              </a:spcBef>
              <a:spcAft>
                <a:spcPts val="0"/>
              </a:spcAft>
              <a:buClr>
                <a:schemeClr val="dk1"/>
              </a:buClr>
              <a:buSzPts val="1100"/>
              <a:buFont typeface="Arial"/>
              <a:buNone/>
            </a:pPr>
            <a:r>
              <a:rPr lang="en-US" sz="1800"/>
              <a:t>*This list is not exhaustive</a:t>
            </a:r>
            <a:endParaRPr sz="25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g3b6faa2fa65_0_32"/>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dirty="0"/>
              <a:t>Contact Information</a:t>
            </a:r>
            <a:endParaRPr dirty="0"/>
          </a:p>
        </p:txBody>
      </p:sp>
      <p:sp>
        <p:nvSpPr>
          <p:cNvPr id="125" name="Google Shape;125;g3b6faa2fa65_0_32"/>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0" lvl="0" indent="0" algn="l" rtl="0">
              <a:spcBef>
                <a:spcPts val="750"/>
              </a:spcBef>
              <a:spcAft>
                <a:spcPts val="0"/>
              </a:spcAft>
              <a:buNone/>
            </a:pPr>
            <a:r>
              <a:rPr lang="en-US"/>
              <a:t>Luke Markway</a:t>
            </a:r>
            <a:endParaRPr/>
          </a:p>
          <a:p>
            <a:pPr marL="0" lvl="0" indent="0" algn="l" rtl="0">
              <a:spcBef>
                <a:spcPts val="750"/>
              </a:spcBef>
              <a:spcAft>
                <a:spcPts val="0"/>
              </a:spcAft>
              <a:buNone/>
            </a:pPr>
            <a:r>
              <a:rPr lang="en-US"/>
              <a:t>Education Program Consultant</a:t>
            </a:r>
            <a:endParaRPr/>
          </a:p>
          <a:p>
            <a:pPr marL="0" lvl="0" indent="0" algn="l" rtl="0">
              <a:spcBef>
                <a:spcPts val="750"/>
              </a:spcBef>
              <a:spcAft>
                <a:spcPts val="0"/>
              </a:spcAft>
              <a:buNone/>
            </a:pPr>
            <a:r>
              <a:rPr lang="en-US" u="sng">
                <a:solidFill>
                  <a:schemeClr val="hlink"/>
                </a:solidFill>
                <a:hlinkClick r:id="rId3"/>
              </a:rPr>
              <a:t>luke.markway@iowa.gov</a:t>
            </a:r>
            <a:endParaRPr/>
          </a:p>
          <a:p>
            <a:pPr marL="0" lvl="0" indent="0" algn="l" rtl="0">
              <a:spcBef>
                <a:spcPts val="750"/>
              </a:spcBef>
              <a:spcAft>
                <a:spcPts val="0"/>
              </a:spcAft>
              <a:buNone/>
            </a:pPr>
            <a:r>
              <a:rPr lang="en-US"/>
              <a:t>515-729-0758</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3"/>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dirty="0"/>
              <a:t>Overview</a:t>
            </a:r>
            <a:endParaRPr dirty="0"/>
          </a:p>
        </p:txBody>
      </p:sp>
      <p:sp>
        <p:nvSpPr>
          <p:cNvPr id="68" name="Google Shape;68;p3"/>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2800"/>
              <a:buNone/>
            </a:pPr>
            <a:r>
              <a:rPr lang="en-US"/>
              <a:t>To provide subgrantees with information about Title IV, Part A—Student Support and Academic Enrichment allowable activities. </a:t>
            </a:r>
            <a:endParaRPr/>
          </a:p>
          <a:p>
            <a:pPr marL="0" lvl="0" indent="0" algn="l" rtl="0">
              <a:lnSpc>
                <a:spcPct val="90000"/>
              </a:lnSpc>
              <a:spcBef>
                <a:spcPts val="0"/>
              </a:spcBef>
              <a:spcAft>
                <a:spcPts val="0"/>
              </a:spcAft>
              <a:buSzPts val="2800"/>
              <a:buNone/>
            </a:pPr>
            <a:endParaRPr/>
          </a:p>
          <a:p>
            <a:pPr marL="0" lvl="0" indent="0" algn="l" rtl="0">
              <a:lnSpc>
                <a:spcPct val="90000"/>
              </a:lnSpc>
              <a:spcBef>
                <a:spcPts val="0"/>
              </a:spcBef>
              <a:spcAft>
                <a:spcPts val="0"/>
              </a:spcAft>
              <a:buSzPts val="2800"/>
              <a:buNone/>
            </a:pPr>
            <a:r>
              <a:rPr lang="en-US"/>
              <a:t>To ensure the federal program is effectively implemented according to federal guidance</a:t>
            </a:r>
            <a:endParaRPr/>
          </a:p>
          <a:p>
            <a:pPr marL="0" lvl="0" indent="0" algn="l" rtl="0">
              <a:lnSpc>
                <a:spcPct val="90000"/>
              </a:lnSpc>
              <a:spcBef>
                <a:spcPts val="0"/>
              </a:spcBef>
              <a:spcAft>
                <a:spcPts val="0"/>
              </a:spcAft>
              <a:buSzPts val="2800"/>
              <a:buNone/>
            </a:pPr>
            <a:endParaRPr/>
          </a:p>
          <a:p>
            <a:pPr marL="0" lvl="0" indent="0" algn="l" rtl="0">
              <a:lnSpc>
                <a:spcPct val="90000"/>
              </a:lnSpc>
              <a:spcBef>
                <a:spcPts val="0"/>
              </a:spcBef>
              <a:spcAft>
                <a:spcPts val="0"/>
              </a:spcAft>
              <a:buSzPts val="2800"/>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g3b5ac44fa60_1_15"/>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Purpose</a:t>
            </a:r>
            <a:r>
              <a:rPr lang="en-US" sz="400" dirty="0">
                <a:solidFill>
                  <a:srgbClr val="03617A"/>
                </a:solidFill>
              </a:rPr>
              <a:t>:</a:t>
            </a:r>
            <a:r>
              <a:rPr lang="en-US" sz="400" baseline="0" dirty="0">
                <a:solidFill>
                  <a:srgbClr val="03617A"/>
                </a:solidFill>
              </a:rPr>
              <a:t> Well Rounded Educational </a:t>
            </a:r>
            <a:r>
              <a:rPr lang="en-US" baseline="0" dirty="0">
                <a:solidFill>
                  <a:srgbClr val="03617A"/>
                </a:solidFill>
              </a:rPr>
              <a:t>Opportunities</a:t>
            </a:r>
            <a:endParaRPr dirty="0"/>
          </a:p>
        </p:txBody>
      </p:sp>
      <p:sp>
        <p:nvSpPr>
          <p:cNvPr id="74" name="Google Shape;74;g3b5ac44fa60_1_15"/>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750"/>
              </a:spcBef>
              <a:spcAft>
                <a:spcPts val="0"/>
              </a:spcAft>
              <a:buSzPts val="4000"/>
              <a:buNone/>
            </a:pPr>
            <a:r>
              <a:rPr lang="en-US" sz="2100" dirty="0"/>
              <a:t>The purpose of the SSAE program is to improve students’ academic achievement by increasing the capacity of the Iowa Department of Education (Department), school LEAs, and local communities to improve in the three content areas:</a:t>
            </a:r>
            <a:endParaRPr sz="2100" dirty="0"/>
          </a:p>
          <a:p>
            <a:pPr marL="0" lvl="0" indent="0" algn="l" rtl="0">
              <a:lnSpc>
                <a:spcPct val="90000"/>
              </a:lnSpc>
              <a:spcBef>
                <a:spcPts val="750"/>
              </a:spcBef>
              <a:spcAft>
                <a:spcPts val="0"/>
              </a:spcAft>
              <a:buSzPts val="4000"/>
              <a:buNone/>
            </a:pPr>
            <a:endParaRPr sz="2100" dirty="0"/>
          </a:p>
          <a:p>
            <a:pPr marL="457200" lvl="0" indent="-361950" algn="l" rtl="0">
              <a:lnSpc>
                <a:spcPct val="90000"/>
              </a:lnSpc>
              <a:spcBef>
                <a:spcPts val="750"/>
              </a:spcBef>
              <a:spcAft>
                <a:spcPts val="0"/>
              </a:spcAft>
              <a:buSzPts val="2100"/>
              <a:buChar char="•"/>
            </a:pPr>
            <a:r>
              <a:rPr lang="en-US" sz="2100" dirty="0"/>
              <a:t> </a:t>
            </a:r>
            <a:r>
              <a:rPr lang="en-US" sz="2100" b="1" dirty="0"/>
              <a:t>Well Rounded Educational Opportunities (ESEA § 4107)</a:t>
            </a:r>
            <a:r>
              <a:rPr lang="en-US" sz="2100" dirty="0"/>
              <a:t> provide an enriched curriculum and education experiences to all students. It includes programs and activities in the content areas as well as other activities that integrate multiple academic disciplines.</a:t>
            </a:r>
            <a:endParaRPr sz="2100" dirty="0"/>
          </a:p>
          <a:p>
            <a:pPr marL="0" lvl="0" indent="0" algn="l" rtl="0">
              <a:lnSpc>
                <a:spcPct val="90000"/>
              </a:lnSpc>
              <a:spcBef>
                <a:spcPts val="750"/>
              </a:spcBef>
              <a:spcAft>
                <a:spcPts val="0"/>
              </a:spcAft>
              <a:buClr>
                <a:schemeClr val="dk1"/>
              </a:buClr>
              <a:buSzPts val="1100"/>
              <a:buFont typeface="Arial"/>
              <a:buNone/>
            </a:pPr>
            <a:endParaRPr dirty="0"/>
          </a:p>
          <a:p>
            <a:pPr marL="0" lvl="0" indent="0" algn="l" rtl="0">
              <a:lnSpc>
                <a:spcPct val="90000"/>
              </a:lnSpc>
              <a:spcBef>
                <a:spcPts val="750"/>
              </a:spcBef>
              <a:spcAft>
                <a:spcPts val="0"/>
              </a:spcAft>
              <a:buSzPts val="4000"/>
              <a:buNone/>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g3b6faa2fa65_0_63"/>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Purpose</a:t>
            </a:r>
            <a:r>
              <a:rPr lang="en-US" dirty="0">
                <a:solidFill>
                  <a:srgbClr val="03617A"/>
                </a:solidFill>
              </a:rPr>
              <a:t>:</a:t>
            </a:r>
            <a:r>
              <a:rPr lang="en-US" dirty="0"/>
              <a:t> </a:t>
            </a:r>
            <a:r>
              <a:rPr lang="en-US" sz="400" dirty="0">
                <a:solidFill>
                  <a:srgbClr val="03617A"/>
                </a:solidFill>
              </a:rPr>
              <a:t>Safe and Healthy Students and Effective Use of Technology</a:t>
            </a:r>
            <a:endParaRPr sz="400" dirty="0">
              <a:solidFill>
                <a:srgbClr val="03617A"/>
              </a:solidFill>
            </a:endParaRPr>
          </a:p>
        </p:txBody>
      </p:sp>
      <p:sp>
        <p:nvSpPr>
          <p:cNvPr id="80" name="Google Shape;80;g3b6faa2fa65_0_63"/>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p>
            <a:pPr marL="457200" lvl="0" indent="-361950" algn="l" rtl="0">
              <a:lnSpc>
                <a:spcPct val="90000"/>
              </a:lnSpc>
              <a:spcBef>
                <a:spcPts val="750"/>
              </a:spcBef>
              <a:spcAft>
                <a:spcPts val="0"/>
              </a:spcAft>
              <a:buSzPts val="2100"/>
              <a:buChar char="•"/>
            </a:pPr>
            <a:r>
              <a:rPr lang="en-US" sz="2100" b="1"/>
              <a:t>Safe and Healthy Students (ESEA § 4108)</a:t>
            </a:r>
            <a:r>
              <a:rPr lang="en-US" sz="2100"/>
              <a:t> improves school conditions for student learning. When students are healthy and feel safe and supported, they are more likely to succeed in school.</a:t>
            </a:r>
            <a:endParaRPr sz="2100"/>
          </a:p>
          <a:p>
            <a:pPr marL="457200" lvl="0" indent="0" algn="l" rtl="0">
              <a:lnSpc>
                <a:spcPct val="90000"/>
              </a:lnSpc>
              <a:spcBef>
                <a:spcPts val="750"/>
              </a:spcBef>
              <a:spcAft>
                <a:spcPts val="0"/>
              </a:spcAft>
              <a:buNone/>
            </a:pPr>
            <a:endParaRPr sz="2100"/>
          </a:p>
          <a:p>
            <a:pPr marL="457200" lvl="0" indent="-361950" algn="l" rtl="0">
              <a:lnSpc>
                <a:spcPct val="90000"/>
              </a:lnSpc>
              <a:spcBef>
                <a:spcPts val="750"/>
              </a:spcBef>
              <a:spcAft>
                <a:spcPts val="0"/>
              </a:spcAft>
              <a:buSzPts val="2100"/>
              <a:buChar char="•"/>
            </a:pPr>
            <a:r>
              <a:rPr lang="en-US" sz="2100" b="1"/>
              <a:t>Effective Use of Technology (ESEA § 4109)</a:t>
            </a:r>
            <a:r>
              <a:rPr lang="en-US" sz="2100"/>
              <a:t> accelerates, amplifies, and expands the impact of effective practices that support student learning, increase community engagement, foster safe and healthy environments, and enable well-rounded educational opportunities for all students while affording historically disadvantaged students greater access to high-quality learning materials, field experts, personalized learning, and tools for planning for future education.</a:t>
            </a:r>
            <a:endParaRPr/>
          </a:p>
          <a:p>
            <a:pPr marL="0" lvl="0" indent="0" algn="l" rtl="0">
              <a:lnSpc>
                <a:spcPct val="90000"/>
              </a:lnSpc>
              <a:spcBef>
                <a:spcPts val="750"/>
              </a:spcBef>
              <a:spcAft>
                <a:spcPts val="0"/>
              </a:spcAft>
              <a:buSzPts val="4000"/>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3b5ac44fa60_1_20"/>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dirty="0"/>
              <a:t>Consultation with Stakeholders</a:t>
            </a:r>
            <a:endParaRPr dirty="0"/>
          </a:p>
        </p:txBody>
      </p:sp>
      <p:sp>
        <p:nvSpPr>
          <p:cNvPr id="86" name="Google Shape;86;g3b5ac44fa60_1_20"/>
          <p:cNvSpPr txBox="1">
            <a:spLocks noGrp="1"/>
          </p:cNvSpPr>
          <p:nvPr>
            <p:ph type="body" idx="1"/>
          </p:nvPr>
        </p:nvSpPr>
        <p:spPr>
          <a:xfrm>
            <a:off x="892800" y="1548650"/>
            <a:ext cx="9729900" cy="823800"/>
          </a:xfrm>
          <a:prstGeom prst="rect">
            <a:avLst/>
          </a:prstGeom>
          <a:noFill/>
          <a:ln>
            <a:noFill/>
          </a:ln>
        </p:spPr>
        <p:txBody>
          <a:bodyPr spcFirstLastPara="1" wrap="square" lIns="91425" tIns="45700" rIns="91425" bIns="45700" anchor="t" anchorCtr="0">
            <a:normAutofit fontScale="85000" lnSpcReduction="10000"/>
          </a:bodyPr>
          <a:lstStyle/>
          <a:p>
            <a:pPr marL="0" lvl="0" indent="0" algn="l" rtl="0">
              <a:lnSpc>
                <a:spcPct val="90000"/>
              </a:lnSpc>
              <a:spcBef>
                <a:spcPts val="750"/>
              </a:spcBef>
              <a:spcAft>
                <a:spcPts val="0"/>
              </a:spcAft>
              <a:buSzPts val="1800"/>
              <a:buNone/>
            </a:pPr>
            <a:r>
              <a:rPr lang="en-US" sz="2100"/>
              <a:t>The Stakeholder Team should include, but not be limited to:</a:t>
            </a:r>
            <a:endParaRPr sz="2100"/>
          </a:p>
        </p:txBody>
      </p:sp>
      <p:sp>
        <p:nvSpPr>
          <p:cNvPr id="87" name="Google Shape;87;g3b5ac44fa60_1_20"/>
          <p:cNvSpPr txBox="1">
            <a:spLocks noGrp="1"/>
          </p:cNvSpPr>
          <p:nvPr>
            <p:ph type="body" idx="2"/>
          </p:nvPr>
        </p:nvSpPr>
        <p:spPr>
          <a:xfrm>
            <a:off x="892799" y="2372553"/>
            <a:ext cx="5157900" cy="3684600"/>
          </a:xfrm>
          <a:prstGeom prst="rect">
            <a:avLst/>
          </a:prstGeom>
          <a:noFill/>
          <a:ln>
            <a:noFill/>
          </a:ln>
        </p:spPr>
        <p:txBody>
          <a:bodyPr spcFirstLastPara="1" wrap="square" lIns="91425" tIns="45700" rIns="91425" bIns="45700" anchor="t" anchorCtr="0">
            <a:normAutofit/>
          </a:bodyPr>
          <a:lstStyle/>
          <a:p>
            <a:pPr marL="457200" lvl="0" indent="-342900" algn="l" rtl="0">
              <a:lnSpc>
                <a:spcPct val="90000"/>
              </a:lnSpc>
              <a:spcBef>
                <a:spcPts val="750"/>
              </a:spcBef>
              <a:spcAft>
                <a:spcPts val="0"/>
              </a:spcAft>
              <a:buSzPts val="1800"/>
              <a:buChar char="•"/>
            </a:pPr>
            <a:r>
              <a:rPr lang="en-US"/>
              <a:t>Parents</a:t>
            </a:r>
            <a:endParaRPr/>
          </a:p>
          <a:p>
            <a:pPr marL="457200" lvl="0" indent="-342900" algn="l" rtl="0">
              <a:lnSpc>
                <a:spcPct val="90000"/>
              </a:lnSpc>
              <a:spcBef>
                <a:spcPts val="0"/>
              </a:spcBef>
              <a:spcAft>
                <a:spcPts val="0"/>
              </a:spcAft>
              <a:buSzPts val="1800"/>
              <a:buChar char="•"/>
            </a:pPr>
            <a:r>
              <a:rPr lang="en-US"/>
              <a:t>Teachers</a:t>
            </a:r>
            <a:endParaRPr/>
          </a:p>
          <a:p>
            <a:pPr marL="457200" lvl="0" indent="-342900" algn="l" rtl="0">
              <a:lnSpc>
                <a:spcPct val="90000"/>
              </a:lnSpc>
              <a:spcBef>
                <a:spcPts val="0"/>
              </a:spcBef>
              <a:spcAft>
                <a:spcPts val="0"/>
              </a:spcAft>
              <a:buSzPts val="1800"/>
              <a:buChar char="•"/>
            </a:pPr>
            <a:r>
              <a:rPr lang="en-US"/>
              <a:t>Principals</a:t>
            </a:r>
            <a:endParaRPr/>
          </a:p>
          <a:p>
            <a:pPr marL="457200" lvl="0" indent="-342900" algn="l" rtl="0">
              <a:lnSpc>
                <a:spcPct val="90000"/>
              </a:lnSpc>
              <a:spcBef>
                <a:spcPts val="0"/>
              </a:spcBef>
              <a:spcAft>
                <a:spcPts val="0"/>
              </a:spcAft>
              <a:buSzPts val="1800"/>
              <a:buChar char="•"/>
            </a:pPr>
            <a:r>
              <a:rPr lang="en-US"/>
              <a:t>Other school leaders</a:t>
            </a:r>
            <a:endParaRPr/>
          </a:p>
          <a:p>
            <a:pPr marL="457200" lvl="0" indent="-342900" algn="l" rtl="0">
              <a:lnSpc>
                <a:spcPct val="90000"/>
              </a:lnSpc>
              <a:spcBef>
                <a:spcPts val="0"/>
              </a:spcBef>
              <a:spcAft>
                <a:spcPts val="0"/>
              </a:spcAft>
              <a:buSzPts val="1800"/>
              <a:buChar char="•"/>
            </a:pPr>
            <a:r>
              <a:rPr lang="en-US"/>
              <a:t>Specialized instructional support personnel</a:t>
            </a:r>
            <a:endParaRPr/>
          </a:p>
          <a:p>
            <a:pPr marL="457200" lvl="0" indent="-342900" algn="l" rtl="0">
              <a:lnSpc>
                <a:spcPct val="90000"/>
              </a:lnSpc>
              <a:spcBef>
                <a:spcPts val="0"/>
              </a:spcBef>
              <a:spcAft>
                <a:spcPts val="0"/>
              </a:spcAft>
              <a:buSzPts val="1800"/>
              <a:buChar char="•"/>
            </a:pPr>
            <a:r>
              <a:rPr lang="en-US"/>
              <a:t>Students</a:t>
            </a:r>
            <a:endParaRPr/>
          </a:p>
          <a:p>
            <a:pPr marL="0" lvl="0" indent="0" algn="l" rtl="0">
              <a:lnSpc>
                <a:spcPct val="90000"/>
              </a:lnSpc>
              <a:spcBef>
                <a:spcPts val="750"/>
              </a:spcBef>
              <a:spcAft>
                <a:spcPts val="0"/>
              </a:spcAft>
              <a:buSzPts val="1800"/>
              <a:buNone/>
            </a:pPr>
            <a:endParaRPr/>
          </a:p>
        </p:txBody>
      </p:sp>
      <p:sp>
        <p:nvSpPr>
          <p:cNvPr id="89" name="Google Shape;89;g3b5ac44fa60_1_20"/>
          <p:cNvSpPr txBox="1">
            <a:spLocks noGrp="1"/>
          </p:cNvSpPr>
          <p:nvPr>
            <p:ph type="body" idx="4"/>
          </p:nvPr>
        </p:nvSpPr>
        <p:spPr>
          <a:xfrm>
            <a:off x="6225210" y="2372553"/>
            <a:ext cx="5183100" cy="3684600"/>
          </a:xfrm>
          <a:prstGeom prst="rect">
            <a:avLst/>
          </a:prstGeom>
          <a:noFill/>
          <a:ln>
            <a:noFill/>
          </a:ln>
        </p:spPr>
        <p:txBody>
          <a:bodyPr spcFirstLastPara="1" wrap="square" lIns="91425" tIns="45700" rIns="91425" bIns="45700" anchor="t" anchorCtr="0">
            <a:normAutofit/>
          </a:bodyPr>
          <a:lstStyle/>
          <a:p>
            <a:pPr marL="457200" lvl="0" indent="-342900" algn="l" rtl="0">
              <a:lnSpc>
                <a:spcPct val="90000"/>
              </a:lnSpc>
              <a:spcBef>
                <a:spcPts val="750"/>
              </a:spcBef>
              <a:spcAft>
                <a:spcPts val="0"/>
              </a:spcAft>
              <a:buSzPts val="1800"/>
              <a:buChar char="•"/>
            </a:pPr>
            <a:r>
              <a:rPr lang="en-US"/>
              <a:t>Community based organizations</a:t>
            </a:r>
            <a:endParaRPr/>
          </a:p>
          <a:p>
            <a:pPr marL="457200" lvl="0" indent="-342900" algn="l" rtl="0">
              <a:lnSpc>
                <a:spcPct val="90000"/>
              </a:lnSpc>
              <a:spcBef>
                <a:spcPts val="0"/>
              </a:spcBef>
              <a:spcAft>
                <a:spcPts val="0"/>
              </a:spcAft>
              <a:buSzPts val="1800"/>
              <a:buChar char="•"/>
            </a:pPr>
            <a:r>
              <a:rPr lang="en-US"/>
              <a:t>Local government representatives</a:t>
            </a:r>
            <a:endParaRPr/>
          </a:p>
          <a:p>
            <a:pPr marL="457200" lvl="0" indent="-342900" algn="l" rtl="0">
              <a:lnSpc>
                <a:spcPct val="90000"/>
              </a:lnSpc>
              <a:spcBef>
                <a:spcPts val="0"/>
              </a:spcBef>
              <a:spcAft>
                <a:spcPts val="0"/>
              </a:spcAft>
              <a:buSzPts val="1800"/>
              <a:buChar char="•"/>
            </a:pPr>
            <a:r>
              <a:rPr lang="en-US"/>
              <a:t> Private school leaders who participate in equitable services</a:t>
            </a:r>
            <a:endParaRPr/>
          </a:p>
          <a:p>
            <a:pPr marL="457200" lvl="0" indent="-342900" algn="l" rtl="0">
              <a:lnSpc>
                <a:spcPct val="90000"/>
              </a:lnSpc>
              <a:spcBef>
                <a:spcPts val="0"/>
              </a:spcBef>
              <a:spcAft>
                <a:spcPts val="0"/>
              </a:spcAft>
              <a:buSzPts val="1800"/>
              <a:buChar char="•"/>
            </a:pPr>
            <a:r>
              <a:rPr lang="en-US"/>
              <a:t>Others with relevant and demonstrated expertise in programs and activities designed to meet the purpose of Title V-A.</a:t>
            </a:r>
            <a:endParaRPr/>
          </a:p>
          <a:p>
            <a:pPr marL="0" lvl="0" indent="0" algn="l" rtl="0">
              <a:lnSpc>
                <a:spcPct val="90000"/>
              </a:lnSpc>
              <a:spcBef>
                <a:spcPts val="750"/>
              </a:spcBef>
              <a:spcAft>
                <a:spcPts val="0"/>
              </a:spcAft>
              <a:buSzPts val="1800"/>
              <a:buNone/>
            </a:pPr>
            <a:endParaRPr/>
          </a:p>
        </p:txBody>
      </p:sp>
      <p:sp>
        <p:nvSpPr>
          <p:cNvPr id="88" name="Google Shape;88;g3b5ac44fa60_1_20"/>
          <p:cNvSpPr txBox="1">
            <a:spLocks noGrp="1"/>
          </p:cNvSpPr>
          <p:nvPr>
            <p:ph type="body" idx="3"/>
          </p:nvPr>
        </p:nvSpPr>
        <p:spPr>
          <a:xfrm>
            <a:off x="892800" y="6057150"/>
            <a:ext cx="10301400" cy="823800"/>
          </a:xfrm>
          <a:prstGeom prst="rect">
            <a:avLst/>
          </a:prstGeom>
          <a:noFill/>
          <a:ln>
            <a:noFill/>
          </a:ln>
        </p:spPr>
        <p:txBody>
          <a:bodyPr spcFirstLastPara="1" wrap="square" lIns="91425" tIns="45700" rIns="91425" bIns="45700" anchor="b" anchorCtr="0">
            <a:normAutofit fontScale="85000" lnSpcReduction="10000"/>
          </a:bodyPr>
          <a:lstStyle/>
          <a:p>
            <a:pPr marL="0" lvl="0" indent="0" algn="l" rtl="0">
              <a:lnSpc>
                <a:spcPct val="90000"/>
              </a:lnSpc>
              <a:spcBef>
                <a:spcPts val="750"/>
              </a:spcBef>
              <a:spcAft>
                <a:spcPts val="0"/>
              </a:spcAft>
              <a:buClr>
                <a:schemeClr val="dk1"/>
              </a:buClr>
              <a:buSzPct val="61111"/>
              <a:buFont typeface="Arial"/>
              <a:buNone/>
            </a:pPr>
            <a:r>
              <a:rPr lang="en-US"/>
              <a:t>The Title IV-A Program requires that your Stakeholder Team identifies and prioritizes student needs</a:t>
            </a:r>
            <a:endParaRPr/>
          </a:p>
          <a:p>
            <a:pPr marL="0" lvl="0" indent="0" algn="l" rtl="0">
              <a:lnSpc>
                <a:spcPct val="90000"/>
              </a:lnSpc>
              <a:spcBef>
                <a:spcPts val="750"/>
              </a:spcBef>
              <a:spcAft>
                <a:spcPts val="0"/>
              </a:spcAft>
              <a:buClr>
                <a:schemeClr val="dk1"/>
              </a:buClr>
              <a:buSzPct val="61111"/>
              <a:buFont typeface="Arial"/>
              <a:buNone/>
            </a:pPr>
            <a:r>
              <a:rPr lang="en-US"/>
              <a:t>for supplemental supports in one or more of the three categories of Title IV-A programs.</a:t>
            </a:r>
            <a:endParaRPr/>
          </a:p>
          <a:p>
            <a:pPr marL="0" lvl="0" indent="0" algn="l" rtl="0">
              <a:lnSpc>
                <a:spcPct val="90000"/>
              </a:lnSpc>
              <a:spcBef>
                <a:spcPts val="750"/>
              </a:spcBef>
              <a:spcAft>
                <a:spcPts val="0"/>
              </a:spcAft>
              <a:buSzPct val="108108"/>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g3b7b9ccb241_1_14"/>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Student Needs</a:t>
            </a:r>
            <a:endParaRPr dirty="0"/>
          </a:p>
        </p:txBody>
      </p:sp>
      <p:graphicFrame>
        <p:nvGraphicFramePr>
          <p:cNvPr id="95" name="Google Shape;95;g3b7b9ccb241_1_14"/>
          <p:cNvGraphicFramePr/>
          <p:nvPr>
            <p:extLst>
              <p:ext uri="{D42A27DB-BD31-4B8C-83A1-F6EECF244321}">
                <p14:modId xmlns:p14="http://schemas.microsoft.com/office/powerpoint/2010/main" val="2703898571"/>
              </p:ext>
            </p:extLst>
          </p:nvPr>
        </p:nvGraphicFramePr>
        <p:xfrm>
          <a:off x="1091200" y="1027825"/>
          <a:ext cx="10287000" cy="4617540"/>
        </p:xfrm>
        <a:graphic>
          <a:graphicData uri="http://schemas.openxmlformats.org/drawingml/2006/table">
            <a:tbl>
              <a:tblPr firstRow="1">
                <a:noFill/>
                <a:tableStyleId>{A1C4959E-FFC3-4766-AC1D-C6E7C1BC774B}</a:tableStyleId>
              </a:tblPr>
              <a:tblGrid>
                <a:gridCol w="10287000">
                  <a:extLst>
                    <a:ext uri="{9D8B030D-6E8A-4147-A177-3AD203B41FA5}">
                      <a16:colId xmlns:a16="http://schemas.microsoft.com/office/drawing/2014/main" val="20000"/>
                    </a:ext>
                  </a:extLst>
                </a:gridCol>
              </a:tblGrid>
              <a:tr h="381000">
                <a:tc>
                  <a:txBody>
                    <a:bodyPr/>
                    <a:lstStyle/>
                    <a:p>
                      <a:pPr marL="0" lvl="0" indent="0" algn="l" rtl="0">
                        <a:spcBef>
                          <a:spcPts val="0"/>
                        </a:spcBef>
                        <a:spcAft>
                          <a:spcPts val="0"/>
                        </a:spcAft>
                        <a:buNone/>
                      </a:pPr>
                      <a:r>
                        <a:rPr lang="en-US" sz="2100" dirty="0"/>
                        <a:t>What is the intended outcome that you expect to see if the need described in the priority has been met?</a:t>
                      </a:r>
                      <a:endParaRPr sz="2100" dirty="0"/>
                    </a:p>
                  </a:txBody>
                  <a:tcPr marL="91425" marR="91425" marT="91425" marB="91425">
                    <a:solidFill>
                      <a:srgbClr val="EAD1DC"/>
                    </a:solidFill>
                  </a:tcPr>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US" sz="2100"/>
                        <a:t>Needs are supports that students are missing that hinder them from achievement.</a:t>
                      </a:r>
                      <a:endParaRPr sz="2100"/>
                    </a:p>
                  </a:txBody>
                  <a:tcPr marL="91425" marR="91425" marT="91425" marB="91425">
                    <a:lnB w="9525" cap="flat" cmpd="sng">
                      <a:solidFill>
                        <a:schemeClr val="dk1"/>
                      </a:solidFill>
                      <a:prstDash val="solid"/>
                      <a:round/>
                      <a:headEnd type="none" w="sm" len="sm"/>
                      <a:tailEnd type="none" w="sm" len="sm"/>
                    </a:lnB>
                    <a:solidFill>
                      <a:srgbClr val="D9D2E9"/>
                    </a:solidFill>
                  </a:tcPr>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r>
                        <a:rPr lang="en-US" sz="2100"/>
                        <a:t>Considering student needs first means you are deliberately developing activities to meet those needs, providing supplemental services.</a:t>
                      </a:r>
                      <a:endParaRPr sz="2100"/>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C9DAF8"/>
                    </a:solidFill>
                  </a:tcPr>
                </a:tc>
                <a:extLst>
                  <a:ext uri="{0D108BD9-81ED-4DB2-BD59-A6C34878D82A}">
                    <a16:rowId xmlns:a16="http://schemas.microsoft.com/office/drawing/2014/main" val="10002"/>
                  </a:ext>
                </a:extLst>
              </a:tr>
              <a:tr h="0">
                <a:tc>
                  <a:txBody>
                    <a:bodyPr/>
                    <a:lstStyle/>
                    <a:p>
                      <a:pPr marL="0" lvl="0" indent="0" algn="l" rtl="0">
                        <a:spcBef>
                          <a:spcPts val="0"/>
                        </a:spcBef>
                        <a:spcAft>
                          <a:spcPts val="0"/>
                        </a:spcAft>
                        <a:buNone/>
                      </a:pPr>
                      <a:r>
                        <a:rPr lang="en-US" sz="2100"/>
                        <a:t>Holding onto your allocation for long periods of time is an indication that you might be waiting for fund wants, rather than providing for your students’ needs for supplemental supports.</a:t>
                      </a:r>
                      <a:endParaRPr sz="2100"/>
                    </a:p>
                  </a:txBody>
                  <a:tcPr marL="91425" marR="91425" marT="91425" marB="91425">
                    <a:lnT w="9525" cap="flat" cmpd="sng">
                      <a:solidFill>
                        <a:schemeClr val="dk1"/>
                      </a:solidFill>
                      <a:prstDash val="solid"/>
                      <a:round/>
                      <a:headEnd type="none" w="sm" len="sm"/>
                      <a:tailEnd type="none" w="sm" len="sm"/>
                    </a:lnT>
                    <a:solidFill>
                      <a:srgbClr val="D9EAD3"/>
                    </a:solidFill>
                  </a:tcPr>
                </a:tc>
                <a:extLst>
                  <a:ext uri="{0D108BD9-81ED-4DB2-BD59-A6C34878D82A}">
                    <a16:rowId xmlns:a16="http://schemas.microsoft.com/office/drawing/2014/main" val="10003"/>
                  </a:ext>
                </a:extLst>
              </a:tr>
              <a:tr h="381000">
                <a:tc>
                  <a:txBody>
                    <a:bodyPr/>
                    <a:lstStyle/>
                    <a:p>
                      <a:pPr marL="0" lvl="0" indent="0" algn="l" rtl="0">
                        <a:spcBef>
                          <a:spcPts val="0"/>
                        </a:spcBef>
                        <a:spcAft>
                          <a:spcPts val="0"/>
                        </a:spcAft>
                        <a:buNone/>
                      </a:pPr>
                      <a:r>
                        <a:rPr lang="en-US" sz="2100"/>
                        <a:t>Wants are nice to have, and may/could help meet student needs, as an additional support.</a:t>
                      </a:r>
                      <a:endParaRPr sz="2100"/>
                    </a:p>
                  </a:txBody>
                  <a:tcPr marL="91425" marR="91425" marT="91425" marB="91425">
                    <a:solidFill>
                      <a:srgbClr val="FFF2CC"/>
                    </a:solidFill>
                  </a:tcPr>
                </a:tc>
                <a:extLst>
                  <a:ext uri="{0D108BD9-81ED-4DB2-BD59-A6C34878D82A}">
                    <a16:rowId xmlns:a16="http://schemas.microsoft.com/office/drawing/2014/main" val="10004"/>
                  </a:ext>
                </a:extLst>
              </a:tr>
              <a:tr h="381000">
                <a:tc>
                  <a:txBody>
                    <a:bodyPr/>
                    <a:lstStyle/>
                    <a:p>
                      <a:pPr marL="0" lvl="0" indent="0" algn="l" rtl="0">
                        <a:spcBef>
                          <a:spcPts val="0"/>
                        </a:spcBef>
                        <a:spcAft>
                          <a:spcPts val="0"/>
                        </a:spcAft>
                        <a:buNone/>
                      </a:pPr>
                      <a:r>
                        <a:rPr lang="en-US" sz="2100" dirty="0"/>
                        <a:t>The activity is action oriented, not purchase oriented. It is programmatic in nature.</a:t>
                      </a:r>
                      <a:endParaRPr sz="2100" dirty="0"/>
                    </a:p>
                  </a:txBody>
                  <a:tcPr marL="91425" marR="91425" marT="91425" marB="91425">
                    <a:solidFill>
                      <a:srgbClr val="F4CCCC"/>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g3b7b9ccb241_1_26"/>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750"/>
              </a:spcBef>
              <a:spcAft>
                <a:spcPts val="0"/>
              </a:spcAft>
              <a:buClr>
                <a:schemeClr val="dk1"/>
              </a:buClr>
              <a:buSzPts val="1100"/>
              <a:buFont typeface="Arial"/>
              <a:buNone/>
            </a:pPr>
            <a:r>
              <a:rPr lang="en-US" sz="2800" dirty="0"/>
              <a:t>Well Rounded Educational Opportunities (ESEA § 4107)</a:t>
            </a:r>
            <a:endParaRPr dirty="0"/>
          </a:p>
        </p:txBody>
      </p:sp>
      <p:sp>
        <p:nvSpPr>
          <p:cNvPr id="101" name="Google Shape;101;g3b7b9ccb241_1_26"/>
          <p:cNvSpPr txBox="1">
            <a:spLocks noGrp="1"/>
          </p:cNvSpPr>
          <p:nvPr>
            <p:ph type="body" idx="1"/>
          </p:nvPr>
        </p:nvSpPr>
        <p:spPr>
          <a:xfrm>
            <a:off x="689112" y="1460499"/>
            <a:ext cx="10813800" cy="4351200"/>
          </a:xfrm>
          <a:prstGeom prst="rect">
            <a:avLst/>
          </a:prstGeom>
          <a:noFill/>
          <a:ln>
            <a:noFill/>
          </a:ln>
        </p:spPr>
        <p:txBody>
          <a:bodyPr spcFirstLastPara="1" wrap="square" lIns="91425" tIns="45700" rIns="91425" bIns="45700" anchor="t" anchorCtr="0">
            <a:normAutofit/>
          </a:bodyPr>
          <a:lstStyle/>
          <a:p>
            <a:pPr marL="457200" lvl="0" indent="-342900" algn="l" rtl="0">
              <a:lnSpc>
                <a:spcPct val="90000"/>
              </a:lnSpc>
              <a:spcBef>
                <a:spcPts val="750"/>
              </a:spcBef>
              <a:spcAft>
                <a:spcPts val="0"/>
              </a:spcAft>
              <a:buSzPts val="1800"/>
              <a:buChar char="•"/>
            </a:pPr>
            <a:r>
              <a:rPr lang="en-US"/>
              <a:t>World language instruction </a:t>
            </a:r>
            <a:endParaRPr/>
          </a:p>
          <a:p>
            <a:pPr marL="457200" lvl="0" indent="-342900" algn="l" rtl="0">
              <a:lnSpc>
                <a:spcPct val="90000"/>
              </a:lnSpc>
              <a:spcBef>
                <a:spcPts val="0"/>
              </a:spcBef>
              <a:spcAft>
                <a:spcPts val="0"/>
              </a:spcAft>
              <a:buSzPts val="1800"/>
              <a:buChar char="•"/>
            </a:pPr>
            <a:r>
              <a:rPr lang="en-US"/>
              <a:t>Fine arts instruction </a:t>
            </a:r>
            <a:endParaRPr/>
          </a:p>
          <a:p>
            <a:pPr marL="457200" lvl="0" indent="-342900" algn="l" rtl="0">
              <a:lnSpc>
                <a:spcPct val="90000"/>
              </a:lnSpc>
              <a:spcBef>
                <a:spcPts val="0"/>
              </a:spcBef>
              <a:spcAft>
                <a:spcPts val="0"/>
              </a:spcAft>
              <a:buSzPts val="1800"/>
              <a:buChar char="•"/>
            </a:pPr>
            <a:r>
              <a:rPr lang="en-US"/>
              <a:t>Science, technology, engineering, and mathematics (STEM), including computer science </a:t>
            </a:r>
            <a:endParaRPr/>
          </a:p>
          <a:p>
            <a:pPr marL="457200" lvl="0" indent="-342900" algn="l" rtl="0">
              <a:lnSpc>
                <a:spcPct val="90000"/>
              </a:lnSpc>
              <a:spcBef>
                <a:spcPts val="0"/>
              </a:spcBef>
              <a:spcAft>
                <a:spcPts val="0"/>
              </a:spcAft>
              <a:buSzPts val="1800"/>
              <a:buChar char="•"/>
            </a:pPr>
            <a:r>
              <a:rPr lang="en-US"/>
              <a:t>Social studies instruction </a:t>
            </a:r>
            <a:endParaRPr/>
          </a:p>
          <a:p>
            <a:pPr marL="457200" lvl="0" indent="-342900" algn="l" rtl="0">
              <a:lnSpc>
                <a:spcPct val="90000"/>
              </a:lnSpc>
              <a:spcBef>
                <a:spcPts val="0"/>
              </a:spcBef>
              <a:spcAft>
                <a:spcPts val="0"/>
              </a:spcAft>
              <a:buSzPts val="1800"/>
              <a:buChar char="•"/>
            </a:pPr>
            <a:r>
              <a:rPr lang="en-US"/>
              <a:t>College and career counseling </a:t>
            </a:r>
            <a:endParaRPr/>
          </a:p>
          <a:p>
            <a:pPr marL="457200" lvl="0" indent="-342900" algn="l" rtl="0">
              <a:lnSpc>
                <a:spcPct val="90000"/>
              </a:lnSpc>
              <a:spcBef>
                <a:spcPts val="0"/>
              </a:spcBef>
              <a:spcAft>
                <a:spcPts val="0"/>
              </a:spcAft>
              <a:buSzPts val="1800"/>
              <a:buChar char="•"/>
            </a:pPr>
            <a:r>
              <a:rPr lang="en-US"/>
              <a:t>Social emotional learning </a:t>
            </a:r>
            <a:endParaRPr/>
          </a:p>
          <a:p>
            <a:pPr marL="457200" lvl="0" indent="-342900" algn="l" rtl="0">
              <a:lnSpc>
                <a:spcPct val="90000"/>
              </a:lnSpc>
              <a:spcBef>
                <a:spcPts val="0"/>
              </a:spcBef>
              <a:spcAft>
                <a:spcPts val="0"/>
              </a:spcAft>
              <a:buSzPts val="1800"/>
              <a:buChar char="•"/>
            </a:pPr>
            <a:r>
              <a:rPr lang="en-US"/>
              <a:t>Accelerated learning programs, including dual or concurrent enrollment and Advanced Placement or International Baccalaureate</a:t>
            </a:r>
            <a:endParaRPr/>
          </a:p>
          <a:p>
            <a:pPr marL="0" lvl="0" indent="0" algn="l" rtl="0">
              <a:lnSpc>
                <a:spcPct val="90000"/>
              </a:lnSpc>
              <a:spcBef>
                <a:spcPts val="750"/>
              </a:spcBef>
              <a:spcAft>
                <a:spcPts val="0"/>
              </a:spcAft>
              <a:buSzPts val="1800"/>
              <a:buNone/>
            </a:pPr>
            <a:endParaRPr/>
          </a:p>
          <a:p>
            <a:pPr marL="0" lvl="0" indent="0" algn="l" rtl="0">
              <a:lnSpc>
                <a:spcPct val="90000"/>
              </a:lnSpc>
              <a:spcBef>
                <a:spcPts val="750"/>
              </a:spcBef>
              <a:spcAft>
                <a:spcPts val="0"/>
              </a:spcAft>
              <a:buSzPts val="1800"/>
              <a:buNone/>
            </a:pPr>
            <a:endParaRPr sz="1800"/>
          </a:p>
          <a:p>
            <a:pPr marL="0" lvl="0" indent="0" algn="l" rtl="0">
              <a:lnSpc>
                <a:spcPct val="90000"/>
              </a:lnSpc>
              <a:spcBef>
                <a:spcPts val="750"/>
              </a:spcBef>
              <a:spcAft>
                <a:spcPts val="0"/>
              </a:spcAft>
              <a:buSzPts val="1800"/>
              <a:buNone/>
            </a:pPr>
            <a:endParaRPr sz="1800"/>
          </a:p>
          <a:p>
            <a:pPr marL="0" lvl="0" indent="0" algn="l" rtl="0">
              <a:lnSpc>
                <a:spcPct val="90000"/>
              </a:lnSpc>
              <a:spcBef>
                <a:spcPts val="750"/>
              </a:spcBef>
              <a:spcAft>
                <a:spcPts val="0"/>
              </a:spcAft>
              <a:buSzPts val="1800"/>
              <a:buNone/>
            </a:pPr>
            <a:r>
              <a:rPr lang="en-US" sz="1800"/>
              <a:t>*This list is not exhaustive</a:t>
            </a:r>
            <a:endParaRPr sz="1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g3b7b9ccb241_1_33"/>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750"/>
              </a:spcBef>
              <a:spcAft>
                <a:spcPts val="0"/>
              </a:spcAft>
              <a:buClr>
                <a:schemeClr val="dk1"/>
              </a:buClr>
              <a:buSzPts val="1100"/>
              <a:buFont typeface="Arial"/>
              <a:buNone/>
            </a:pPr>
            <a:r>
              <a:rPr lang="en-US" sz="2800" dirty="0"/>
              <a:t>Safe and Healthy Students (ESEA § 4108)</a:t>
            </a:r>
            <a:endParaRPr dirty="0"/>
          </a:p>
        </p:txBody>
      </p:sp>
      <p:sp>
        <p:nvSpPr>
          <p:cNvPr id="107" name="Google Shape;107;g3b7b9ccb241_1_33"/>
          <p:cNvSpPr txBox="1">
            <a:spLocks noGrp="1"/>
          </p:cNvSpPr>
          <p:nvPr>
            <p:ph type="body" idx="1"/>
          </p:nvPr>
        </p:nvSpPr>
        <p:spPr>
          <a:xfrm>
            <a:off x="689100" y="1460500"/>
            <a:ext cx="10813800" cy="5048700"/>
          </a:xfrm>
          <a:prstGeom prst="rect">
            <a:avLst/>
          </a:prstGeom>
          <a:noFill/>
          <a:ln>
            <a:noFill/>
          </a:ln>
        </p:spPr>
        <p:txBody>
          <a:bodyPr spcFirstLastPara="1" wrap="square" lIns="91425" tIns="45700" rIns="91425" bIns="45700" anchor="t" anchorCtr="0">
            <a:normAutofit/>
          </a:bodyPr>
          <a:lstStyle/>
          <a:p>
            <a:pPr marL="457200" lvl="0" indent="-342900" algn="l" rtl="0">
              <a:lnSpc>
                <a:spcPct val="90000"/>
              </a:lnSpc>
              <a:spcBef>
                <a:spcPts val="750"/>
              </a:spcBef>
              <a:spcAft>
                <a:spcPts val="0"/>
              </a:spcAft>
              <a:buSzPts val="1800"/>
              <a:buChar char="•"/>
            </a:pPr>
            <a:r>
              <a:rPr lang="en-US"/>
              <a:t>Preventing bullying and harassment </a:t>
            </a:r>
            <a:endParaRPr/>
          </a:p>
          <a:p>
            <a:pPr marL="457200" lvl="0" indent="-342900" algn="l" rtl="0">
              <a:lnSpc>
                <a:spcPct val="90000"/>
              </a:lnSpc>
              <a:spcBef>
                <a:spcPts val="0"/>
              </a:spcBef>
              <a:spcAft>
                <a:spcPts val="0"/>
              </a:spcAft>
              <a:buSzPts val="1800"/>
              <a:buChar char="•"/>
            </a:pPr>
            <a:r>
              <a:rPr lang="en-US"/>
              <a:t>School dropout prevention </a:t>
            </a:r>
            <a:endParaRPr/>
          </a:p>
          <a:p>
            <a:pPr marL="457200" lvl="0" indent="-342900" algn="l" rtl="0">
              <a:lnSpc>
                <a:spcPct val="90000"/>
              </a:lnSpc>
              <a:spcBef>
                <a:spcPts val="0"/>
              </a:spcBef>
              <a:spcAft>
                <a:spcPts val="0"/>
              </a:spcAft>
              <a:buSzPts val="1800"/>
              <a:buChar char="•"/>
            </a:pPr>
            <a:r>
              <a:rPr lang="en-US"/>
              <a:t>Re-entry programs and transition services for justice-involved youth </a:t>
            </a:r>
            <a:endParaRPr/>
          </a:p>
          <a:p>
            <a:pPr marL="457200" lvl="0" indent="-342900" algn="l" rtl="0">
              <a:lnSpc>
                <a:spcPct val="90000"/>
              </a:lnSpc>
              <a:spcBef>
                <a:spcPts val="0"/>
              </a:spcBef>
              <a:spcAft>
                <a:spcPts val="0"/>
              </a:spcAft>
              <a:buSzPts val="1800"/>
              <a:buChar char="•"/>
            </a:pPr>
            <a:r>
              <a:rPr lang="en-US"/>
              <a:t>Suicide prevention </a:t>
            </a:r>
            <a:endParaRPr/>
          </a:p>
          <a:p>
            <a:pPr marL="457200" lvl="0" indent="-342900" algn="l" rtl="0">
              <a:lnSpc>
                <a:spcPct val="90000"/>
              </a:lnSpc>
              <a:spcBef>
                <a:spcPts val="0"/>
              </a:spcBef>
              <a:spcAft>
                <a:spcPts val="0"/>
              </a:spcAft>
              <a:buSzPts val="1800"/>
              <a:buChar char="•"/>
            </a:pPr>
            <a:r>
              <a:rPr lang="en-US"/>
              <a:t>Evidence-based drug and violence prevention </a:t>
            </a:r>
            <a:endParaRPr/>
          </a:p>
          <a:p>
            <a:pPr marL="457200" lvl="0" indent="-342900" algn="l" rtl="0">
              <a:lnSpc>
                <a:spcPct val="90000"/>
              </a:lnSpc>
              <a:spcBef>
                <a:spcPts val="0"/>
              </a:spcBef>
              <a:spcAft>
                <a:spcPts val="0"/>
              </a:spcAft>
              <a:buSzPts val="1800"/>
              <a:buChar char="•"/>
            </a:pPr>
            <a:r>
              <a:rPr lang="en-US"/>
              <a:t>Health and safety practices in school athletic programs </a:t>
            </a:r>
            <a:endParaRPr/>
          </a:p>
          <a:p>
            <a:pPr marL="457200" lvl="0" indent="-342900" algn="l" rtl="0">
              <a:lnSpc>
                <a:spcPct val="90000"/>
              </a:lnSpc>
              <a:spcBef>
                <a:spcPts val="0"/>
              </a:spcBef>
              <a:spcAft>
                <a:spcPts val="0"/>
              </a:spcAft>
              <a:buSzPts val="1800"/>
              <a:buChar char="•"/>
            </a:pPr>
            <a:r>
              <a:rPr lang="en-US"/>
              <a:t>Evidence-based school-based health and mental health services </a:t>
            </a:r>
            <a:endParaRPr/>
          </a:p>
          <a:p>
            <a:pPr marL="457200" lvl="0" indent="-342900" algn="l" rtl="0">
              <a:lnSpc>
                <a:spcPct val="90000"/>
              </a:lnSpc>
              <a:spcBef>
                <a:spcPts val="0"/>
              </a:spcBef>
              <a:spcAft>
                <a:spcPts val="0"/>
              </a:spcAft>
              <a:buSzPts val="1800"/>
              <a:buChar char="•"/>
            </a:pPr>
            <a:r>
              <a:rPr lang="en-US"/>
              <a:t>Healthy, active lifestyle education </a:t>
            </a:r>
            <a:endParaRPr/>
          </a:p>
          <a:p>
            <a:pPr marL="457200" lvl="0" indent="-342900" algn="l" rtl="0">
              <a:lnSpc>
                <a:spcPct val="90000"/>
              </a:lnSpc>
              <a:spcBef>
                <a:spcPts val="0"/>
              </a:spcBef>
              <a:spcAft>
                <a:spcPts val="0"/>
              </a:spcAft>
              <a:buSzPts val="1800"/>
              <a:buChar char="•"/>
            </a:pPr>
            <a:r>
              <a:rPr lang="en-US"/>
              <a:t>Mentoring and school counseling </a:t>
            </a:r>
            <a:endParaRPr/>
          </a:p>
          <a:p>
            <a:pPr marL="457200" lvl="0" indent="-342900" algn="l" rtl="0">
              <a:lnSpc>
                <a:spcPct val="90000"/>
              </a:lnSpc>
              <a:spcBef>
                <a:spcPts val="0"/>
              </a:spcBef>
              <a:spcAft>
                <a:spcPts val="0"/>
              </a:spcAft>
              <a:buSzPts val="1800"/>
              <a:buChar char="•"/>
            </a:pPr>
            <a:r>
              <a:rPr lang="en-US"/>
              <a:t>Schoolwide positive behavioral interventions</a:t>
            </a:r>
            <a:endParaRPr/>
          </a:p>
          <a:p>
            <a:pPr marL="457200" lvl="0" indent="-342900" algn="l" rtl="0">
              <a:lnSpc>
                <a:spcPct val="90000"/>
              </a:lnSpc>
              <a:spcBef>
                <a:spcPts val="0"/>
              </a:spcBef>
              <a:spcAft>
                <a:spcPts val="0"/>
              </a:spcAft>
              <a:buSzPts val="1800"/>
              <a:buChar char="•"/>
            </a:pPr>
            <a:r>
              <a:rPr lang="en-US"/>
              <a:t>School Resource Officer</a:t>
            </a:r>
            <a:endParaRPr/>
          </a:p>
          <a:p>
            <a:pPr marL="0" lvl="0" indent="0" algn="l" rtl="0">
              <a:lnSpc>
                <a:spcPct val="90000"/>
              </a:lnSpc>
              <a:spcBef>
                <a:spcPts val="750"/>
              </a:spcBef>
              <a:spcAft>
                <a:spcPts val="0"/>
              </a:spcAft>
              <a:buSzPts val="1800"/>
              <a:buNone/>
            </a:pPr>
            <a:endParaRPr/>
          </a:p>
          <a:p>
            <a:pPr marL="0" lvl="0" indent="0" algn="l" rtl="0">
              <a:lnSpc>
                <a:spcPct val="90000"/>
              </a:lnSpc>
              <a:spcBef>
                <a:spcPts val="750"/>
              </a:spcBef>
              <a:spcAft>
                <a:spcPts val="0"/>
              </a:spcAft>
              <a:buSzPts val="1800"/>
              <a:buNone/>
            </a:pPr>
            <a:endParaRPr/>
          </a:p>
          <a:p>
            <a:pPr marL="0" lvl="0" indent="0" algn="l" rtl="0">
              <a:lnSpc>
                <a:spcPct val="90000"/>
              </a:lnSpc>
              <a:spcBef>
                <a:spcPts val="750"/>
              </a:spcBef>
              <a:spcAft>
                <a:spcPts val="0"/>
              </a:spcAft>
              <a:buSzPts val="1800"/>
              <a:buNone/>
            </a:pPr>
            <a:endParaRPr/>
          </a:p>
          <a:p>
            <a:pPr marL="0" lvl="0" indent="0" algn="l" rtl="0">
              <a:lnSpc>
                <a:spcPct val="90000"/>
              </a:lnSpc>
              <a:spcBef>
                <a:spcPts val="750"/>
              </a:spcBef>
              <a:spcAft>
                <a:spcPts val="0"/>
              </a:spcAft>
              <a:buClr>
                <a:schemeClr val="dk1"/>
              </a:buClr>
              <a:buSzPts val="1100"/>
              <a:buFont typeface="Arial"/>
              <a:buNone/>
            </a:pPr>
            <a:r>
              <a:rPr lang="en-US" sz="1800"/>
              <a:t>*This list is not exhaustive</a:t>
            </a:r>
            <a:endParaRPr sz="25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g3b7b9ccb241_1_38"/>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750"/>
              </a:spcBef>
              <a:spcAft>
                <a:spcPts val="0"/>
              </a:spcAft>
              <a:buClr>
                <a:schemeClr val="dk1"/>
              </a:buClr>
              <a:buSzPts val="1100"/>
              <a:buFont typeface="Arial"/>
              <a:buNone/>
            </a:pPr>
            <a:r>
              <a:rPr lang="en-US" sz="2800" dirty="0"/>
              <a:t>Effective Use of Technology (ESEA § 4109)</a:t>
            </a:r>
            <a:endParaRPr dirty="0"/>
          </a:p>
        </p:txBody>
      </p:sp>
      <p:sp>
        <p:nvSpPr>
          <p:cNvPr id="113" name="Google Shape;113;g3b7b9ccb241_1_38"/>
          <p:cNvSpPr txBox="1">
            <a:spLocks noGrp="1"/>
          </p:cNvSpPr>
          <p:nvPr>
            <p:ph type="body" idx="1"/>
          </p:nvPr>
        </p:nvSpPr>
        <p:spPr>
          <a:xfrm>
            <a:off x="689112" y="1460499"/>
            <a:ext cx="10813800" cy="4351200"/>
          </a:xfrm>
          <a:prstGeom prst="rect">
            <a:avLst/>
          </a:prstGeom>
          <a:noFill/>
          <a:ln>
            <a:noFill/>
          </a:ln>
        </p:spPr>
        <p:txBody>
          <a:bodyPr spcFirstLastPara="1" wrap="square" lIns="91425" tIns="45700" rIns="91425" bIns="45700" anchor="t" anchorCtr="0">
            <a:normAutofit/>
          </a:bodyPr>
          <a:lstStyle/>
          <a:p>
            <a:pPr marL="457200" lvl="0" indent="-342900" algn="l" rtl="0">
              <a:lnSpc>
                <a:spcPct val="90000"/>
              </a:lnSpc>
              <a:spcBef>
                <a:spcPts val="750"/>
              </a:spcBef>
              <a:spcAft>
                <a:spcPts val="0"/>
              </a:spcAft>
              <a:buSzPts val="1800"/>
              <a:buChar char="•"/>
            </a:pPr>
            <a:r>
              <a:rPr lang="en-US"/>
              <a:t>Innovative blended learning projects </a:t>
            </a:r>
            <a:endParaRPr/>
          </a:p>
          <a:p>
            <a:pPr marL="457200" lvl="0" indent="-342900" algn="l" rtl="0">
              <a:lnSpc>
                <a:spcPct val="90000"/>
              </a:lnSpc>
              <a:spcBef>
                <a:spcPts val="0"/>
              </a:spcBef>
              <a:spcAft>
                <a:spcPts val="0"/>
              </a:spcAft>
              <a:buSzPts val="1800"/>
              <a:buChar char="•"/>
            </a:pPr>
            <a:r>
              <a:rPr lang="en-US"/>
              <a:t>Technological capacity and infrastructure</a:t>
            </a:r>
            <a:endParaRPr/>
          </a:p>
          <a:p>
            <a:pPr marL="457200" lvl="0" indent="-342900" algn="l" rtl="0">
              <a:lnSpc>
                <a:spcPct val="90000"/>
              </a:lnSpc>
              <a:spcBef>
                <a:spcPts val="0"/>
              </a:spcBef>
              <a:spcAft>
                <a:spcPts val="0"/>
              </a:spcAft>
              <a:buSzPts val="1800"/>
              <a:buChar char="•"/>
            </a:pPr>
            <a:r>
              <a:rPr lang="en-US"/>
              <a:t>Specialized or rigorous academic technological courses and curricula, including digital learning and assistive technologies </a:t>
            </a:r>
            <a:endParaRPr/>
          </a:p>
          <a:p>
            <a:pPr marL="457200" lvl="0" indent="-342900" algn="l" rtl="0">
              <a:lnSpc>
                <a:spcPct val="90000"/>
              </a:lnSpc>
              <a:spcBef>
                <a:spcPts val="0"/>
              </a:spcBef>
              <a:spcAft>
                <a:spcPts val="0"/>
              </a:spcAft>
              <a:buSzPts val="1800"/>
              <a:buChar char="•"/>
            </a:pPr>
            <a:r>
              <a:rPr lang="en-US"/>
              <a:t>Professional learning tools, devices, content, and resources to personalize learning and improve academic achievement</a:t>
            </a:r>
            <a:endParaRPr/>
          </a:p>
          <a:p>
            <a:pPr marL="0" lvl="0" indent="0" algn="l" rtl="0">
              <a:lnSpc>
                <a:spcPct val="90000"/>
              </a:lnSpc>
              <a:spcBef>
                <a:spcPts val="750"/>
              </a:spcBef>
              <a:spcAft>
                <a:spcPts val="0"/>
              </a:spcAft>
              <a:buSzPts val="1800"/>
              <a:buNone/>
            </a:pPr>
            <a:endParaRPr/>
          </a:p>
          <a:p>
            <a:pPr marL="0" lvl="0" indent="0" algn="l" rtl="0">
              <a:lnSpc>
                <a:spcPct val="90000"/>
              </a:lnSpc>
              <a:spcBef>
                <a:spcPts val="750"/>
              </a:spcBef>
              <a:spcAft>
                <a:spcPts val="0"/>
              </a:spcAft>
              <a:buSzPts val="1800"/>
              <a:buNone/>
            </a:pPr>
            <a:endParaRPr/>
          </a:p>
          <a:p>
            <a:pPr marL="0" lvl="0" indent="0" algn="l" rtl="0">
              <a:lnSpc>
                <a:spcPct val="90000"/>
              </a:lnSpc>
              <a:spcBef>
                <a:spcPts val="750"/>
              </a:spcBef>
              <a:spcAft>
                <a:spcPts val="0"/>
              </a:spcAft>
              <a:buSzPts val="1800"/>
              <a:buNone/>
            </a:pPr>
            <a:endParaRPr/>
          </a:p>
          <a:p>
            <a:pPr marL="0" lvl="0" indent="0" algn="l" rtl="0">
              <a:lnSpc>
                <a:spcPct val="90000"/>
              </a:lnSpc>
              <a:spcBef>
                <a:spcPts val="750"/>
              </a:spcBef>
              <a:spcAft>
                <a:spcPts val="0"/>
              </a:spcAft>
              <a:buSzPts val="1800"/>
              <a:buNone/>
            </a:pPr>
            <a:endParaRPr/>
          </a:p>
          <a:p>
            <a:pPr marL="0" lvl="0" indent="0" algn="l" rtl="0">
              <a:lnSpc>
                <a:spcPct val="90000"/>
              </a:lnSpc>
              <a:spcBef>
                <a:spcPts val="750"/>
              </a:spcBef>
              <a:spcAft>
                <a:spcPts val="0"/>
              </a:spcAft>
              <a:buSzPts val="1800"/>
              <a:buNone/>
            </a:pPr>
            <a:endParaRPr/>
          </a:p>
          <a:p>
            <a:pPr marL="0" lvl="0" indent="0" algn="l" rtl="0">
              <a:lnSpc>
                <a:spcPct val="90000"/>
              </a:lnSpc>
              <a:spcBef>
                <a:spcPts val="750"/>
              </a:spcBef>
              <a:spcAft>
                <a:spcPts val="0"/>
              </a:spcAft>
              <a:buClr>
                <a:schemeClr val="dk1"/>
              </a:buClr>
              <a:buSzPts val="1100"/>
              <a:buFont typeface="Arial"/>
              <a:buNone/>
            </a:pPr>
            <a:r>
              <a:rPr lang="en-US" sz="1800"/>
              <a:t>*This list is not exhaustive</a:t>
            </a:r>
            <a:endParaRPr sz="2500"/>
          </a:p>
        </p:txBody>
      </p:sp>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750</Words>
  <Application>Microsoft Office PowerPoint</Application>
  <PresentationFormat>Widescreen</PresentationFormat>
  <Paragraphs>96</Paragraphs>
  <Slides>11</Slides>
  <Notes>11</Notes>
  <HiddenSlides>0</HiddenSlides>
  <MMClips>0</MMClips>
  <ScaleCrop>false</ScaleCrop>
  <HeadingPairs>
    <vt:vector size="6" baseType="variant">
      <vt:variant>
        <vt:lpstr>Fonts Used</vt:lpstr>
      </vt:variant>
      <vt:variant>
        <vt:i4>1</vt:i4>
      </vt:variant>
      <vt:variant>
        <vt:lpstr>Theme</vt:lpstr>
      </vt:variant>
      <vt:variant>
        <vt:i4>2</vt:i4>
      </vt:variant>
      <vt:variant>
        <vt:lpstr>Slide Titles</vt:lpstr>
      </vt:variant>
      <vt:variant>
        <vt:i4>11</vt:i4>
      </vt:variant>
    </vt:vector>
  </HeadingPairs>
  <TitlesOfParts>
    <vt:vector size="14" baseType="lpstr">
      <vt:lpstr>Arial</vt:lpstr>
      <vt:lpstr>Theme1</vt:lpstr>
      <vt:lpstr>Theme1</vt:lpstr>
      <vt:lpstr>Allowable Uses of Funds Title IV, Part A—Student Support and Academic Enrichment</vt:lpstr>
      <vt:lpstr>Overview</vt:lpstr>
      <vt:lpstr>Purpose: Well Rounded Educational Opportunities</vt:lpstr>
      <vt:lpstr>Purpose: Safe and Healthy Students and Effective Use of Technology</vt:lpstr>
      <vt:lpstr>Consultation with Stakeholders</vt:lpstr>
      <vt:lpstr>Student Needs</vt:lpstr>
      <vt:lpstr>Well Rounded Educational Opportunities (ESEA § 4107)</vt:lpstr>
      <vt:lpstr>Safe and Healthy Students (ESEA § 4108)</vt:lpstr>
      <vt:lpstr>Effective Use of Technology (ESEA § 4109)</vt:lpstr>
      <vt:lpstr>Unallowable uses of Title IV, Part A funds</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Allowable Uses of Funds Title IV, Part A—Student Support and Academic Enrichment</dc:title>
  <dc:creator>Iowa Department of Education</dc:creator>
  <cp:lastModifiedBy>Arzola, Isbelia [IDOE]</cp:lastModifiedBy>
  <cp:revision>2</cp:revision>
  <dcterms:created xsi:type="dcterms:W3CDTF">2022-10-28T01:47:54Z</dcterms:created>
  <dcterms:modified xsi:type="dcterms:W3CDTF">2026-01-27T23:42:35Z</dcterms:modified>
</cp:coreProperties>
</file>