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tags/tag3.xml" ContentType="application/vnd.openxmlformats-officedocument.presentationml.tags+xml"/>
  <Override PartName="/ppt/notesSlides/notesSlide9.xml" ContentType="application/vnd.openxmlformats-officedocument.presentationml.notesSlide+xml"/>
  <Override PartName="/ppt/tags/tag4.xml" ContentType="application/vnd.openxmlformats-officedocument.presentationml.tags+xml"/>
  <Override PartName="/ppt/notesSlides/notesSlide10.xml" ContentType="application/vnd.openxmlformats-officedocument.presentationml.notesSlide+xml"/>
  <Override PartName="/ppt/tags/tag5.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6.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4"/>
  </p:notesMasterIdLst>
  <p:sldIdLst>
    <p:sldId id="256" r:id="rId2"/>
    <p:sldId id="257" r:id="rId3"/>
    <p:sldId id="310" r:id="rId4"/>
    <p:sldId id="259" r:id="rId5"/>
    <p:sldId id="311" r:id="rId6"/>
    <p:sldId id="319" r:id="rId7"/>
    <p:sldId id="314" r:id="rId8"/>
    <p:sldId id="315" r:id="rId9"/>
    <p:sldId id="316" r:id="rId10"/>
    <p:sldId id="317" r:id="rId11"/>
    <p:sldId id="318"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34" r:id="rId27"/>
    <p:sldId id="335" r:id="rId28"/>
    <p:sldId id="336" r:id="rId29"/>
    <p:sldId id="337" r:id="rId30"/>
    <p:sldId id="338" r:id="rId31"/>
    <p:sldId id="339" r:id="rId32"/>
    <p:sldId id="340" r:id="rId33"/>
    <p:sldId id="341" r:id="rId34"/>
    <p:sldId id="342" r:id="rId35"/>
    <p:sldId id="343" r:id="rId36"/>
    <p:sldId id="344" r:id="rId37"/>
    <p:sldId id="345" r:id="rId38"/>
    <p:sldId id="346" r:id="rId39"/>
    <p:sldId id="347" r:id="rId40"/>
    <p:sldId id="348" r:id="rId41"/>
    <p:sldId id="349" r:id="rId42"/>
    <p:sldId id="350" r:id="rId43"/>
    <p:sldId id="351" r:id="rId44"/>
    <p:sldId id="352" r:id="rId45"/>
    <p:sldId id="353" r:id="rId46"/>
    <p:sldId id="354" r:id="rId47"/>
    <p:sldId id="355" r:id="rId48"/>
    <p:sldId id="356" r:id="rId49"/>
    <p:sldId id="357" r:id="rId50"/>
    <p:sldId id="358" r:id="rId51"/>
    <p:sldId id="359" r:id="rId52"/>
    <p:sldId id="360" r:id="rId53"/>
  </p:sldIdLst>
  <p:sldSz cx="12192000" cy="6858000"/>
  <p:notesSz cx="6858000" cy="9144000"/>
  <p:custDataLst>
    <p:tags r:id="rId55"/>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6" roundtripDataSignature="AMtx7mjo2ucYxUNNjTWABzRPdT6K+ASuO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tee, Rose" initials="CR" lastIdx="3" clrIdx="0">
    <p:extLst>
      <p:ext uri="{19B8F6BF-5375-455C-9EA6-DF929625EA0E}">
        <p15:presenceInfo xmlns:p15="http://schemas.microsoft.com/office/powerpoint/2012/main" userId="S-1-5-21-484763869-1500820517-725345543-215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022611-36B3-4B7B-90A1-8A8EE6FBB620}">
  <a:tblStyle styleId="{21022611-36B3-4B7B-90A1-8A8EE6FBB62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484" autoAdjust="0"/>
  </p:normalViewPr>
  <p:slideViewPr>
    <p:cSldViewPr snapToGrid="0">
      <p:cViewPr varScale="1">
        <p:scale>
          <a:sx n="80" d="100"/>
          <a:sy n="80" d="100"/>
        </p:scale>
        <p:origin x="111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customschemas.google.com/relationships/presentationmetadata" Target="meta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3" Type="http://schemas.openxmlformats.org/officeDocument/2006/relationships/hyperlink" Target="https://docs.google.com/document/d/1XJ_PlD_igwpj75EnCDW8aznJ1JVVG8Pxq5yztPC8Uls/edit?tab=t.0" TargetMode="External"/><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dirty="0">
                <a:solidFill>
                  <a:schemeClr val="dk1"/>
                </a:solidFill>
              </a:rPr>
              <a:t>Welcome to the Generalization and Fading Plans Training/Webinar. The updates to the FBA and BIP sections in ACHIEVE in September 2025 resulted in the Iowa Department of Education receiving requests for training materials for how to identify and address Lagging Skills within the Functional Behavior Assessment (FBA) process and Behavior Intervention Plan (BIP) planning. The training materials provided today will be uploaded to the Iowa Department of Education website in December 2025. The training provided today was created by Rose Cartee, Education Program Consultant for Specially Designed Instruction for Behavior and Autism and Marie Conklin, Regional Education Program Consultant, providing support to Central Rivers Area Education Agency,.</a:t>
            </a:r>
            <a:endParaRPr lang="en-US" dirty="0"/>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identifying lagging skills, it is important to begin by reviewing existing data sources. This includes attendance records, office discipline referrals, grades, and both past and current interventions, as well as any available outside reports. Reviewing this information helps reveal consistent patterns over time and across settings. The process of reviewing these records often highlights missed opportunities for skill development and may uncover discrepancies between expectations and the learner’s abilities. It also supports objective decision-making by grounding conclusions in data rather than assumptions. By examining when and where challenges occur, we can better identify triggers and conditions that contribute to behavior. Most importantly, this review helps us connect specific lagging skills to outcomes, allowing us to design interventions that focus on building skills rather than simply responding to behavior.</a:t>
            </a:r>
            <a:endParaRPr lang="en-US" b="0" dirty="0">
              <a:effectLst/>
            </a:endParaRPr>
          </a:p>
        </p:txBody>
      </p:sp>
    </p:spTree>
    <p:extLst>
      <p:ext uri="{BB962C8B-B14F-4D97-AF65-F5344CB8AC3E}">
        <p14:creationId xmlns:p14="http://schemas.microsoft.com/office/powerpoint/2010/main" val="2266496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Interviews help identify lagging skills by providing insight into a learner’s thoughts, feelings, and perspectives - information that cannot be observed from behavior alone. Through conversations with the learner, parents, and teachers, the team can uncover what the learner finds confusing, overwhelming, or frustrating, as well as what they understand, what they intended, and what they were trying to communicate. Interviews also add context to observed behaviors, helping the team more accurately identify why challenges occur and which specific skills need support. Similarly, rating scales can be used as a discussion guide for identifying the underlying cause for behavior. </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The next few slides provide examples of open-ended interview questions that can be helpful in identifying lagging skills. </a:t>
            </a:r>
            <a:endParaRPr lang="en-US" b="0" dirty="0">
              <a:effectLst/>
            </a:endParaRPr>
          </a:p>
          <a:p>
            <a:endParaRPr lang="en-US" dirty="0"/>
          </a:p>
        </p:txBody>
      </p:sp>
    </p:spTree>
    <p:extLst>
      <p:ext uri="{BB962C8B-B14F-4D97-AF65-F5344CB8AC3E}">
        <p14:creationId xmlns:p14="http://schemas.microsoft.com/office/powerpoint/2010/main" val="2634007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Let’s start by looking at some teacher/school interview prompts. (Read the slide).</a:t>
            </a:r>
            <a:br>
              <a:rPr lang="en-US" dirty="0"/>
            </a:br>
            <a:endParaRPr lang="en-US" dirty="0"/>
          </a:p>
        </p:txBody>
      </p:sp>
    </p:spTree>
    <p:extLst>
      <p:ext uri="{BB962C8B-B14F-4D97-AF65-F5344CB8AC3E}">
        <p14:creationId xmlns:p14="http://schemas.microsoft.com/office/powerpoint/2010/main" val="16300873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Next, we have some examples of parent/caregiver interview prompts. (Read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1779762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Last but certainly not least, we have some example interview questions that can be asked directly to the learner during the FBA process. It is important to include the learner’s perspective whenever possible, and to adapt the questions to match their cognitive and developmental level. Gathering input from the learner helps us gain valuable insight into the behavior, the challenges they may face, and the skills that may be lagging. (Read the slide).</a:t>
            </a:r>
            <a:endParaRPr lang="en-US" b="0" dirty="0">
              <a:effectLst/>
            </a:endParaRPr>
          </a:p>
        </p:txBody>
      </p:sp>
    </p:spTree>
    <p:extLst>
      <p:ext uri="{BB962C8B-B14F-4D97-AF65-F5344CB8AC3E}">
        <p14:creationId xmlns:p14="http://schemas.microsoft.com/office/powerpoint/2010/main" val="22692620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Rating scales are another tool we can use to identify lagging skills during the FBA process. These scales allow us to systematically assess the learner’s abilities across different skill areas, such as attention, emotion regulation, social skills, and cognitive flexibility. They can be completed by teachers, caregivers, or even the learner when appropriate, providing multiple perspectives on the learner’s strengths and areas of need. Using rating scales help quantify skill deficits, track progress over time, and guide intervention based on data, rather than anecdotal observations alone.</a:t>
            </a:r>
            <a:endParaRPr lang="en-US" b="0" dirty="0">
              <a:effectLst/>
            </a:endParaRPr>
          </a:p>
          <a:p>
            <a:pPr marL="158750" indent="0">
              <a:buNone/>
            </a:pPr>
            <a:endParaRPr lang="en-US" dirty="0"/>
          </a:p>
        </p:txBody>
      </p:sp>
    </p:spTree>
    <p:extLst>
      <p:ext uri="{BB962C8B-B14F-4D97-AF65-F5344CB8AC3E}">
        <p14:creationId xmlns:p14="http://schemas.microsoft.com/office/powerpoint/2010/main" val="3541021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Observations are essential for identifying lagging skills because they reveal </a:t>
            </a:r>
            <a:r>
              <a:rPr lang="en-US" sz="1100" b="0" i="1" u="none" strike="noStrike" cap="none" dirty="0">
                <a:solidFill>
                  <a:srgbClr val="000000"/>
                </a:solidFill>
                <a:effectLst/>
                <a:latin typeface="Arial"/>
                <a:ea typeface="Arial"/>
                <a:cs typeface="Arial"/>
                <a:sym typeface="Arial"/>
              </a:rPr>
              <a:t>how</a:t>
            </a:r>
            <a:r>
              <a:rPr lang="en-US" sz="1100" b="0" i="0" u="none" strike="noStrike" cap="none" dirty="0">
                <a:solidFill>
                  <a:srgbClr val="000000"/>
                </a:solidFill>
                <a:effectLst/>
                <a:latin typeface="Arial"/>
                <a:ea typeface="Arial"/>
                <a:cs typeface="Arial"/>
                <a:sym typeface="Arial"/>
              </a:rPr>
              <a:t> a learner responds in real situations, such as during tasks, transitions, frustration, social interactions, and problem-solving. Instead of relying only on assumptions or labels, careful observation shows specific patterns: what the learner struggles with, what triggers difficulties, and what supports help. These patterns point to underlying skill gaps in areas like attention and working memory, cognitive flexibility skills, emotion- and self-regulation skills, language and communication skills, and social skills. By watching behaviors in context, the IEP team can identify the true needs behind a learner’s actions and create interventions that build skills rather than simply addressing surface-level behaviors.</a:t>
            </a:r>
            <a:endParaRPr lang="en-US" b="0" dirty="0">
              <a:effectLst/>
            </a:endParaRPr>
          </a:p>
          <a:p>
            <a:pPr marL="158750" indent="0">
              <a:buNone/>
            </a:pPr>
            <a:endParaRPr lang="en-US" dirty="0"/>
          </a:p>
        </p:txBody>
      </p:sp>
    </p:spTree>
    <p:extLst>
      <p:ext uri="{BB962C8B-B14F-4D97-AF65-F5344CB8AC3E}">
        <p14:creationId xmlns:p14="http://schemas.microsoft.com/office/powerpoint/2010/main" val="2223281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Observations should occur across settings, activities, and times of day. Using multiple observation methods allows us to gain a more complete and accurate picture of the learner’s skill development.</a:t>
            </a:r>
          </a:p>
          <a:p>
            <a:pPr marL="158750" indent="0" rtl="0">
              <a:buNone/>
            </a:pP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ABC data collection helps us examine what happens before, during, and after a behavior. By identifying antecedents and consequences, we can determine which skills may be missing when the behavior occurs.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Scatterplot analysis allows us to look for patterns related to time, activity, or environment. This helps identify conditions under which lagging skills are more likely to impact behavior.</a:t>
            </a:r>
            <a:endParaRPr lang="en-US" b="0" dirty="0">
              <a:effectLst/>
            </a:endParaRPr>
          </a:p>
          <a:p>
            <a:pPr rtl="0"/>
            <a:endParaRPr lang="en-US" sz="1100" b="0" i="0" u="none" strike="noStrike" cap="none" dirty="0">
              <a:solidFill>
                <a:srgbClr val="000000"/>
              </a:solidFill>
              <a:effectLst/>
              <a:latin typeface="Arial"/>
              <a:ea typeface="Arial"/>
              <a:cs typeface="Arial"/>
              <a:sym typeface="Arial"/>
            </a:endParaRPr>
          </a:p>
          <a:p>
            <a:pPr marL="158750" indent="0" rtl="0">
              <a:buNone/>
            </a:pPr>
            <a:r>
              <a:rPr lang="en-US" sz="1100" b="0" i="0" u="none" strike="noStrike" cap="none" dirty="0">
                <a:solidFill>
                  <a:srgbClr val="000000"/>
                </a:solidFill>
                <a:effectLst/>
                <a:latin typeface="Arial"/>
                <a:ea typeface="Arial"/>
                <a:cs typeface="Arial"/>
                <a:sym typeface="Arial"/>
              </a:rPr>
              <a:t>It is also important to conduct both structured and unstructured observations. Structured observations show how the learner performs when expectations and supports are clear, while unstructured observations reveal how they manage less predictable situations that often require higher-level skills.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Finally, peer comparison analysis helps determine whether observed challenges reflect a true skill deficit or a difference in development compared to peers in similar environments. This comparison supports accurate identification of lagging skills and informs targeted intervention planning.</a:t>
            </a:r>
            <a:endParaRPr lang="en-US" b="0" dirty="0">
              <a:effectLst/>
            </a:endParaRPr>
          </a:p>
          <a:p>
            <a:pPr marL="158750" indent="0">
              <a:buNone/>
            </a:pPr>
            <a:endParaRPr lang="en-US" dirty="0"/>
          </a:p>
        </p:txBody>
      </p:sp>
    </p:spTree>
    <p:extLst>
      <p:ext uri="{BB962C8B-B14F-4D97-AF65-F5344CB8AC3E}">
        <p14:creationId xmlns:p14="http://schemas.microsoft.com/office/powerpoint/2010/main" val="3322823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For Live Training:</a:t>
            </a:r>
          </a:p>
          <a:p>
            <a:pPr marL="158750" indent="0">
              <a:buNone/>
            </a:pPr>
            <a:r>
              <a:rPr lang="en-US" sz="1100" b="0" i="0" u="none" strike="noStrike" cap="none" dirty="0">
                <a:solidFill>
                  <a:srgbClr val="000000"/>
                </a:solidFill>
                <a:effectLst/>
                <a:latin typeface="Arial"/>
                <a:ea typeface="Arial"/>
                <a:cs typeface="Arial"/>
                <a:sym typeface="Arial"/>
              </a:rPr>
              <a:t>Thinking back to the beginning of this presentation, I want you to now consider how you would identify a lagging skill for the task you broke down into smaller steps (having a conversation with a peer, driving a car, taking a test, or sitting at the carpet) using RIO from the RIOT methods within the ACHIEVE system. Take the next five minutes to write down one record you could review to help identify a lagging skill, two open-ended interview questions you could ask (try to target at least two different interview types - educator, parent, learner), and what two observable behaviors for the identified lagging skill could look like. We will ask 2-3 individuals to share out when we come back together.</a:t>
            </a:r>
          </a:p>
          <a:p>
            <a:pPr marL="158750" indent="0">
              <a:buNone/>
            </a:pPr>
            <a:endParaRPr lang="en-US" sz="1100" b="0" i="0" u="none" strike="noStrike" cap="none" dirty="0">
              <a:solidFill>
                <a:srgbClr val="000000"/>
              </a:solidFill>
              <a:effectLst/>
              <a:latin typeface="Arial"/>
              <a:cs typeface="Arial"/>
              <a:sym typeface="Arial"/>
            </a:endParaRPr>
          </a:p>
          <a:p>
            <a:pPr marL="158750" indent="0">
              <a:buNone/>
            </a:pPr>
            <a:r>
              <a:rPr lang="en-US" sz="1100" b="0" i="0" u="none" strike="noStrike" cap="none" dirty="0">
                <a:solidFill>
                  <a:srgbClr val="000000"/>
                </a:solidFill>
                <a:effectLst/>
                <a:latin typeface="Arial"/>
                <a:cs typeface="Arial"/>
                <a:sym typeface="Arial"/>
              </a:rPr>
              <a:t>(Bring the group back together after five minutes – remember to provide a 1- minute warning when there is only 1- minute of work time left. Ask 2-3 participants to share the RIO activities they identified) </a:t>
            </a:r>
          </a:p>
          <a:p>
            <a:pPr marL="158750" indent="0">
              <a:buNone/>
            </a:pPr>
            <a:endParaRPr lang="en-US" sz="1100" b="0" i="0" u="none" strike="noStrike" cap="none" dirty="0">
              <a:solidFill>
                <a:srgbClr val="000000"/>
              </a:solidFill>
              <a:effectLst/>
              <a:latin typeface="Arial"/>
              <a:cs typeface="Arial"/>
              <a:sym typeface="Arial"/>
            </a:endParaRPr>
          </a:p>
          <a:p>
            <a:pPr marL="158750" indent="0">
              <a:buNone/>
            </a:pPr>
            <a:r>
              <a:rPr lang="en-US" sz="1100" b="0" i="0" u="none" strike="noStrike" cap="none" dirty="0">
                <a:solidFill>
                  <a:srgbClr val="000000"/>
                </a:solidFill>
                <a:effectLst/>
                <a:latin typeface="Arial"/>
                <a:cs typeface="Arial"/>
                <a:sym typeface="Arial"/>
              </a:rPr>
              <a:t>For Webinar: Thinking back to the beginning of this presentation, I want you to now consider how you would identify a lagging skill for the task you broke down into smaller steps (having a conversation with a peer, driving a car, taking a test, or sitting at the carpet). Using RIO from the RIOT methods within the ACHIEVE system, take the next two to three minutes to think about one record you could review to help identify a lagging skill for that specific activity. What are two open-ended interview questions you could ask that would help identify the lagging skill? Finally, what are two observable behaviors that could be related to the lagging skill?</a:t>
            </a:r>
            <a:endParaRPr lang="en-US" dirty="0"/>
          </a:p>
        </p:txBody>
      </p:sp>
    </p:spTree>
    <p:extLst>
      <p:ext uri="{BB962C8B-B14F-4D97-AF65-F5344CB8AC3E}">
        <p14:creationId xmlns:p14="http://schemas.microsoft.com/office/powerpoint/2010/main" val="9721798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Now that we have discussed identifying lagging skills through the FBA process, we will transition to how those skills are addressed within a Behavior Intervention Plan. This is where assessment findings are translated into proactive supports and skill-building strategies that help prevent challenging behavior.</a:t>
            </a:r>
            <a:endParaRPr lang="en-US" b="0" dirty="0">
              <a:effectLst/>
            </a:endParaRPr>
          </a:p>
          <a:p>
            <a:pPr marL="158750" indent="0">
              <a:buNone/>
            </a:pPr>
            <a:endParaRPr lang="en-US" dirty="0"/>
          </a:p>
        </p:txBody>
      </p:sp>
    </p:spTree>
    <p:extLst>
      <p:ext uri="{BB962C8B-B14F-4D97-AF65-F5344CB8AC3E}">
        <p14:creationId xmlns:p14="http://schemas.microsoft.com/office/powerpoint/2010/main" val="4232873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a:solidFill>
                  <a:schemeClr val="dk1"/>
                </a:solidFill>
              </a:rPr>
              <a:t>Housekeeping items for LEAs hosting this training:</a:t>
            </a:r>
            <a:endParaRPr b="1" dirty="0">
              <a:solidFill>
                <a:schemeClr val="dk1"/>
              </a:solidFill>
            </a:endParaRPr>
          </a:p>
          <a:p>
            <a:pPr marL="457200" lvl="0" indent="-298450" algn="l" rtl="0">
              <a:spcBef>
                <a:spcPts val="0"/>
              </a:spcBef>
              <a:spcAft>
                <a:spcPts val="0"/>
              </a:spcAft>
              <a:buClr>
                <a:schemeClr val="dk1"/>
              </a:buClr>
              <a:buSzPts val="1100"/>
              <a:buChar char="●"/>
            </a:pPr>
            <a:r>
              <a:rPr lang="en-US" dirty="0">
                <a:solidFill>
                  <a:schemeClr val="dk1"/>
                </a:solidFill>
              </a:rPr>
              <a:t>Share PDF of slides</a:t>
            </a:r>
            <a:endParaRPr dirty="0">
              <a:solidFill>
                <a:schemeClr val="dk1"/>
              </a:solidFill>
            </a:endParaRPr>
          </a:p>
          <a:p>
            <a:pPr marL="457200" lvl="0" indent="-298450" algn="l" rtl="0">
              <a:spcBef>
                <a:spcPts val="0"/>
              </a:spcBef>
              <a:spcAft>
                <a:spcPts val="0"/>
              </a:spcAft>
              <a:buClr>
                <a:schemeClr val="dk1"/>
              </a:buClr>
              <a:buSzPts val="1100"/>
              <a:buChar char="●"/>
            </a:pPr>
            <a:r>
              <a:rPr lang="en-US" dirty="0">
                <a:solidFill>
                  <a:schemeClr val="dk1"/>
                </a:solidFill>
              </a:rPr>
              <a:t>All materials that are reviewed today will be made available/were made available on the Iowa Department of Education webpage in December 2025. </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sz="1100" b="0" i="0" u="none" strike="noStrike" cap="none" dirty="0">
                <a:solidFill>
                  <a:srgbClr val="000000"/>
                </a:solidFill>
                <a:effectLst/>
                <a:latin typeface="Arial"/>
                <a:ea typeface="Arial"/>
                <a:cs typeface="Arial"/>
                <a:sym typeface="Arial"/>
              </a:rPr>
              <a:t>First, we will examine lagging skills within the context of a functional behavior assessment, shifting our focus from surface-level behaviors to the skills that may be underdeveloped. Next, we will explore lagging skills from the perspective of a behavior intervention plan and how this understanding can guide effective supports. Finally, we will move into application and practice, where you will connect theory to real-life scenarios. You will have opportunity to identify lagging skills, discuss examples, and practice responses that promote skill development rather than punishment. By the end of today, the goal is for you to feel more confident identifying lagging skills and using that understanding to guide intervention. </a:t>
            </a:r>
            <a:endParaRPr dirty="0"/>
          </a:p>
        </p:txBody>
      </p:sp>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Lagging skills can be addressed in several sections within a learner’s BIP. These include: IEP goal, prevention strategy, teaching strategy, replacement/appropriate behavior response strategy, and behavior of concern strategy. In the upcoming slides, we will provide some examples of what this could look like in each of the categories.</a:t>
            </a:r>
            <a:endParaRPr lang="en-US" dirty="0"/>
          </a:p>
        </p:txBody>
      </p:sp>
    </p:spTree>
    <p:extLst>
      <p:ext uri="{BB962C8B-B14F-4D97-AF65-F5344CB8AC3E}">
        <p14:creationId xmlns:p14="http://schemas.microsoft.com/office/powerpoint/2010/main" val="14281950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The first Lagging Skill category identified in ACHIEVE is Attention and Working Memory.</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16101080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Here are two examples of IEP goals that address Attention and Working Memory as a lagging skill. (Read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23044143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Visual and transition supports help learners strengthen attention and working memory by providing clear, predictable cues they can see and follow. Examples include visual schedules, first/then boards, step-by-step task cards, and visual checklists that outline routines or multi-step tasks. Tools like visual timers, countdowns, and transition preview card prepare learners for upcoming changes and reduce reliance on verbal directions. Graphic organizers, anchor charts, and picture cues can further support focus by showing expectations and helping learners remember what to do next. Together, these supports create structure and consistency, making it easier for learners to stay on task and move smoothly between activities. Curriculum and academic supports include explicit modeling and think-</a:t>
            </a:r>
            <a:r>
              <a:rPr lang="en-US" sz="1100" b="0" i="0" u="none" strike="noStrike" cap="none" dirty="0" err="1">
                <a:solidFill>
                  <a:srgbClr val="000000"/>
                </a:solidFill>
                <a:effectLst/>
                <a:latin typeface="Arial"/>
                <a:ea typeface="Arial"/>
                <a:cs typeface="Arial"/>
                <a:sym typeface="Arial"/>
              </a:rPr>
              <a:t>alouds</a:t>
            </a:r>
            <a:r>
              <a:rPr lang="en-US" sz="1100" b="0" i="0" u="none" strike="noStrike" cap="none" dirty="0">
                <a:solidFill>
                  <a:srgbClr val="000000"/>
                </a:solidFill>
                <a:effectLst/>
                <a:latin typeface="Arial"/>
                <a:ea typeface="Arial"/>
                <a:cs typeface="Arial"/>
                <a:sym typeface="Arial"/>
              </a:rPr>
              <a:t> to guide learner thinking, reducing the number of problems or steps to avoid overload, and using high-interest, lower complexity materials to maintain engagement. Health and well-being supports create an environment conducive to focus, such as providing a calm-down area with sensory regulation tools, reducing environmental distractions, using dimmer lighting, and maintaining a quieter setting. These strategies help learner sustain attention, manage cognitive overload, and improve working memory during learning activities.</a:t>
            </a:r>
            <a:endParaRPr lang="en-US" b="0" dirty="0">
              <a:effectLst/>
            </a:endParaRPr>
          </a:p>
        </p:txBody>
      </p:sp>
    </p:spTree>
    <p:extLst>
      <p:ext uri="{BB962C8B-B14F-4D97-AF65-F5344CB8AC3E}">
        <p14:creationId xmlns:p14="http://schemas.microsoft.com/office/powerpoint/2010/main" val="23821981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Teaching attention and working memory can be supported across multiple domains by integrating targeted strategies and skill-building opportunities. Social-emotional learning skills, such as self-awareness, goal setting, and task persistence, help learners recognize when they are distracted or challenged and apply strategies to maintain focus. Functional communication skills, including request a break, asking for help, or requesting a shortened assignment, provide learners with appropriate ways to manage attention and cognitive load. Academic skills such as following multi-step directions, planning, organizing, and sequencing ideas rely on sustained attention and working memory for successful completion. Adaptive behavior and independent living skills, including daily living routines, money and time management, also require learners to hold information in mind and execute steps in order. Finally, transition skills, such as follow multi-step transition routines and maintaining time awareness, support smooth movement between activities and environments. Together, these approaches foster independence, task completion, and self-regulation across school and daily life contexts. </a:t>
            </a:r>
            <a:endParaRPr lang="en-US" dirty="0"/>
          </a:p>
        </p:txBody>
      </p:sp>
    </p:spTree>
    <p:extLst>
      <p:ext uri="{BB962C8B-B14F-4D97-AF65-F5344CB8AC3E}">
        <p14:creationId xmlns:p14="http://schemas.microsoft.com/office/powerpoint/2010/main" val="30610704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During this training, as we review behavior-specific feedback for each category of lagging skills in ACHIEVE, you will notice that the feedback consists of a praise statement directly paired with the specific behavior the learner is demonstrating. Pairing praise with the observed behavior is important because it increases the likelihood that the learner will repeat the behavior in the future. The examples shown here highlight praise paired with the learner’s use of specific attention or working memory strategies. (Read each statement).</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A token or point system could involve the learner earning one token or point for each interval of on-task behavior. Additional tokens could be awarded for completing all steps of a task using a visual checklist. Tokens can be exchanged for small incentives, such as stickers, a 2- minute break, drawing time, or a movement activity, once a predetermined goal is reached. For example, a goal might be: “Earn five tokens to receive a preferred 3- minute break.”</a:t>
            </a:r>
            <a:endParaRPr lang="en-US" b="0" dirty="0">
              <a:effectLst/>
            </a:endParaRPr>
          </a:p>
          <a:p>
            <a:pPr marL="158750" indent="0" rtl="0">
              <a:buNone/>
            </a:pPr>
            <a:endParaRPr lang="en-US" sz="1100" b="0" i="0" u="none" strike="noStrike" cap="none" dirty="0">
              <a:solidFill>
                <a:srgbClr val="000000"/>
              </a:solidFill>
              <a:effectLst/>
              <a:latin typeface="Arial"/>
              <a:ea typeface="Arial"/>
              <a:cs typeface="Arial"/>
              <a:sym typeface="Arial"/>
            </a:endParaRPr>
          </a:p>
          <a:p>
            <a:pPr marL="158750" indent="0" rtl="0">
              <a:buNone/>
            </a:pPr>
            <a:r>
              <a:rPr lang="en-US" sz="1100" b="0" i="0" u="none" strike="noStrike" cap="none" dirty="0">
                <a:solidFill>
                  <a:srgbClr val="000000"/>
                </a:solidFill>
                <a:effectLst/>
                <a:latin typeface="Arial"/>
                <a:ea typeface="Arial"/>
                <a:cs typeface="Arial"/>
                <a:sym typeface="Arial"/>
              </a:rPr>
              <a:t>A combined self-monitoring and reinforcement system could involve the learner using a simple visual tool, such as an “Am I on task?” checkmark chart, a color-coded self-rating system, a first/then board with built-in reinforcement, or a step checklist where the learner crosses off each step to earn a point. If the learner completes the self-check or checklist with at least 80% accuracy, they could receive reinforcement or a break.</a:t>
            </a:r>
            <a:endParaRPr lang="en-US" b="0" dirty="0">
              <a:effectLst/>
            </a:endParaRPr>
          </a:p>
          <a:p>
            <a:pPr marL="158750" indent="0" rtl="0">
              <a:buNone/>
            </a:pPr>
            <a:endParaRPr lang="en-US" sz="1100" b="0" i="0" u="none" strike="noStrike" cap="none" dirty="0">
              <a:solidFill>
                <a:srgbClr val="000000"/>
              </a:solidFill>
              <a:effectLst/>
              <a:latin typeface="Arial"/>
              <a:ea typeface="Arial"/>
              <a:cs typeface="Arial"/>
              <a:sym typeface="Arial"/>
            </a:endParaRPr>
          </a:p>
          <a:p>
            <a:pPr marL="158750" indent="0" rtl="0">
              <a:buNone/>
            </a:pPr>
            <a:r>
              <a:rPr lang="en-US" sz="1100" b="0" i="0" u="none" strike="noStrike" cap="none" dirty="0">
                <a:solidFill>
                  <a:srgbClr val="000000"/>
                </a:solidFill>
                <a:effectLst/>
                <a:latin typeface="Arial"/>
                <a:ea typeface="Arial"/>
                <a:cs typeface="Arial"/>
                <a:sym typeface="Arial"/>
              </a:rPr>
              <a:t>Because sustaining attention and using working memory can be effortful, breaks can also serve as reinforcement. Examples of break-based reinforcement include a movement break, quiet break, sensory tool, drawing or reading for 3 minutes, or a short preferred activity. The learner would need to complete a specific on-task interval or finish the steps on a checklist to earn one of these break-based reinforcers. </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Finally, the learner can earn access to a preferred activity as a functional reinforcer for demonstrating on-task behavior or completing a non-preferred task. For example, after sustaining attention for a set interval or completing required steps, the learner may earn a brief break to engage in a preferred activity. This reinforcement leverages escape from non-preferred tasks or demands in a structured way, teaching the learner that maintaining attention and completing work results in access to a desired activity.</a:t>
            </a:r>
            <a:endParaRPr lang="en-US" b="0" dirty="0">
              <a:effectLst/>
            </a:endParaRPr>
          </a:p>
          <a:p>
            <a:pPr marL="158750" indent="0">
              <a:buNone/>
            </a:pPr>
            <a:endParaRPr lang="en-US" dirty="0"/>
          </a:p>
        </p:txBody>
      </p:sp>
    </p:spTree>
    <p:extLst>
      <p:ext uri="{BB962C8B-B14F-4D97-AF65-F5344CB8AC3E}">
        <p14:creationId xmlns:p14="http://schemas.microsoft.com/office/powerpoint/2010/main" val="22854121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The behaviors of concern for lagging skills in attention and working memory often include off-task behavior, difficulty following directions, refusal, or distraction due to the learner’s attention and working memory challenges. Remember, these behaviors are often a signal of skill deficits, not intentional misbehavior. Some examples of response strategies include: reinforcing low-level on-task behaviors immediately. For example, notice small attempts to stay focused or use a strategy, and provide praise or a token. This helps build attention and working memory skills over time. Use a prompting system to guide learners back on task. This could be verbal (“remember your checklist”), visual (pointing to a visual schedule), or gestural prompts. Fade prompts gradually to encourage independence. Consider withholding attention if the behavior is attention-seeking in nature. Avoid giving extra attention for off-task behaviors. Withhold items or activities temporarily if they are being used inappropriately to gain attention or escape. Continue the task or activity without providing reinforcement for off-task behavior. The goal is to maintain instructional flow and signal that the task is non-negotiable.</a:t>
            </a:r>
            <a:endParaRPr lang="en-US" dirty="0"/>
          </a:p>
        </p:txBody>
      </p:sp>
    </p:spTree>
    <p:extLst>
      <p:ext uri="{BB962C8B-B14F-4D97-AF65-F5344CB8AC3E}">
        <p14:creationId xmlns:p14="http://schemas.microsoft.com/office/powerpoint/2010/main" val="38616368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The next category of Lagging Skills is Cognitive Flexibility Skills.</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3488549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Here are two examples of IEP goals that address Cognitive Flexibility as a lagging skill. (Read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3593126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Prevention strategies for supporting cognitive flexibility include a combination of visual, environmental, academic, and health-based supports. Visual and transition supports, such as countdown timers, transition preview cards, and visual cues for shifting strategies, help learners anticipate changes and adapt their behavior. Environmental supports, including structured and predictable routines, clear instructions, and flexible task design, provide consistency while allowing opportunities for problem-solving. Curriculum and academic supports, such as choice-based learning, flexible grouping, and explicit instruction in flexible thinking, teach learners how to adapt their approach and consider alternative strategies. Health and well-being supports, including physical activity, stress management, and relaxation techniques, promote emotional regulation, attention, and overall cognitive functioning. Together, these strategies create a proactive framework that fosters flexibility, reduces frustration, and increases student independence and engagement.</a:t>
            </a:r>
            <a:endParaRPr lang="en-US" b="0" dirty="0">
              <a:effectLst/>
            </a:endParaRPr>
          </a:p>
          <a:p>
            <a:pPr marL="158750" indent="0">
              <a:buNone/>
            </a:pPr>
            <a:endParaRPr lang="en-US" dirty="0"/>
          </a:p>
        </p:txBody>
      </p:sp>
    </p:spTree>
    <p:extLst>
      <p:ext uri="{BB962C8B-B14F-4D97-AF65-F5344CB8AC3E}">
        <p14:creationId xmlns:p14="http://schemas.microsoft.com/office/powerpoint/2010/main" val="1184489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For live training:</a:t>
            </a:r>
          </a:p>
          <a:p>
            <a:pPr marL="158750" indent="0" rtl="0">
              <a:buNone/>
            </a:pPr>
            <a:r>
              <a:rPr lang="en-US" sz="1100" b="0" i="0" u="none" strike="noStrike" cap="none" dirty="0">
                <a:solidFill>
                  <a:srgbClr val="000000"/>
                </a:solidFill>
                <a:effectLst/>
                <a:latin typeface="Arial"/>
                <a:ea typeface="Arial"/>
                <a:cs typeface="Arial"/>
                <a:sym typeface="Arial"/>
              </a:rPr>
              <a:t>As we begin our day today, at your tables choose one of the following from the list on the screen and as a table group write down all the necessary skills to successfully complete or engage in the task. </a:t>
            </a:r>
            <a:br>
              <a:rPr lang="en-US" b="0" dirty="0">
                <a:effectLst/>
              </a:rPr>
            </a:br>
            <a:r>
              <a:rPr lang="en-US" sz="1100" b="0" i="0" u="none" strike="noStrike" cap="none" dirty="0">
                <a:solidFill>
                  <a:srgbClr val="000000"/>
                </a:solidFill>
                <a:effectLst/>
                <a:latin typeface="Arial"/>
                <a:ea typeface="Arial"/>
                <a:cs typeface="Arial"/>
                <a:sym typeface="Arial"/>
              </a:rPr>
              <a:t>Allow a group or two to share out.</a:t>
            </a:r>
            <a:br>
              <a:rPr lang="en-US" b="0" dirty="0">
                <a:effectLst/>
              </a:rPr>
            </a:br>
            <a:r>
              <a:rPr lang="en-US" sz="1100" b="0" i="0" u="none" strike="noStrike" cap="none" dirty="0">
                <a:solidFill>
                  <a:srgbClr val="000000"/>
                </a:solidFill>
                <a:effectLst/>
                <a:latin typeface="Arial"/>
                <a:ea typeface="Arial"/>
                <a:cs typeface="Arial"/>
                <a:sym typeface="Arial"/>
              </a:rPr>
              <a:t>Next have a conversation at your table around what it might look like if one of those skills is missing. What other behavior may be used instead? </a:t>
            </a:r>
            <a:br>
              <a:rPr lang="en-US" b="0" dirty="0">
                <a:effectLst/>
              </a:rPr>
            </a:br>
            <a:r>
              <a:rPr lang="en-US" sz="1100" b="0" i="0" u="none" strike="noStrike" cap="none" dirty="0">
                <a:solidFill>
                  <a:srgbClr val="000000"/>
                </a:solidFill>
                <a:effectLst/>
                <a:latin typeface="Arial"/>
                <a:ea typeface="Arial"/>
                <a:cs typeface="Arial"/>
                <a:sym typeface="Arial"/>
              </a:rPr>
              <a:t>Share out. </a:t>
            </a:r>
            <a:br>
              <a:rPr lang="en-US" b="0" dirty="0">
                <a:effectLst/>
              </a:rPr>
            </a:br>
            <a:r>
              <a:rPr lang="en-US" sz="1100" b="0" i="0" u="none" strike="noStrike" cap="none" dirty="0">
                <a:solidFill>
                  <a:srgbClr val="000000"/>
                </a:solidFill>
                <a:effectLst/>
                <a:latin typeface="Arial"/>
                <a:ea typeface="Arial"/>
                <a:cs typeface="Arial"/>
                <a:sym typeface="Arial"/>
              </a:rPr>
              <a:t>Set aside those lists for later as we will use them throughout the training</a:t>
            </a:r>
          </a:p>
          <a:p>
            <a:pPr marL="158750" indent="0" rtl="0">
              <a:buNone/>
            </a:pP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For Webinar: As we begin our day to day, choose one of the following from the list on the screen and jot down all of the necessary skills to successfully complete or engage in the task. We are going to give you ____ minutes to write your ideas down. </a:t>
            </a:r>
            <a:endParaRPr lang="en-US" b="0" dirty="0">
              <a:effectLst/>
            </a:endParaRPr>
          </a:p>
          <a:p>
            <a:pPr marL="158750" indent="0">
              <a:buNone/>
            </a:pPr>
            <a:endParaRPr lang="en-US" dirty="0"/>
          </a:p>
        </p:txBody>
      </p:sp>
    </p:spTree>
    <p:extLst>
      <p:ext uri="{BB962C8B-B14F-4D97-AF65-F5344CB8AC3E}">
        <p14:creationId xmlns:p14="http://schemas.microsoft.com/office/powerpoint/2010/main" val="14728023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Teaching cognitive flexibility involves a combination of strategies across social-emotional learning, function communication, academic, adaptive behavior, and transition skills. Social-emotional learning strategies include fostering perspective-taking and problem-solving skills, helping learners consider multiple viewpoints and adapt their approach when challenges arise. Functional communication strategies support flexibility by teaching learners to request help or clarification and to ask for choices or alternatives when a task or routine is too difficult. Academic strategies include multi-step problem-solving and responding to open-ended questions, which encourage learners to plan, adjust, and consider multiple solutions. For adaptive behavior and independent living skills, teaching step-by-step routines with built-in choices and opportunities for reflection and adjustment helps learners develop flexible approaches to daily tasks. Transition skills can be supported through step-by-step guidance and social communication strategies that prepare learners for changes, teach appropriate ways to request support, and model adaptive responses. </a:t>
            </a:r>
            <a:endParaRPr lang="en-US" b="0" dirty="0">
              <a:effectLst/>
            </a:endParaRPr>
          </a:p>
          <a:p>
            <a:pPr marL="158750" indent="0">
              <a:buNone/>
            </a:pPr>
            <a:endParaRPr lang="en-US" dirty="0"/>
          </a:p>
        </p:txBody>
      </p:sp>
    </p:spTree>
    <p:extLst>
      <p:ext uri="{BB962C8B-B14F-4D97-AF65-F5344CB8AC3E}">
        <p14:creationId xmlns:p14="http://schemas.microsoft.com/office/powerpoint/2010/main" val="1695809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supporting cognitive flexibility through replacement or appropriate behavior strategies, the goal is to help learners adapt to change shift thinking, and respond effectively when expectations or routines change. </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One key strategy is providing behavior-specific feedback. Rather than general praise, feedback should describe the flexible behavior being used, such as acknowledging when a learner tries a new strategy, accepts a change, or recovers from frustration. This helps learners understand exactly which behaviors are being reinforced.</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Reinforcement systems also play an important role. Immediate verbal praise reinforcers flexible thinking in the moment, while choice-based reinforcement allows learners to select a preferred reward, increasing motivation and engagement. Visual feedback tools, such as charts or self-monitoring checklists, help learners track their use of flexible behaviors and reflect on their progress.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Using functional reinforcers ensures that reinforcement is meaningful and connected to the purpose of the behavior. This may include access to a preferred activity, opportunities for breaks or temporary escape from non-preferred tasks, or choice-based reinforcers that give learners a sense of control. Peer interaction and social reinforcement can be especially effective when flexibility supports positive social outcomes. Tangible reinforcers can also be used, particularly when they are directly linked to the successful use of the replacement strategy.</a:t>
            </a:r>
            <a:endParaRPr lang="en-US" b="0" dirty="0">
              <a:effectLst/>
            </a:endParaRPr>
          </a:p>
          <a:p>
            <a:pPr marL="158750" indent="0">
              <a:buNone/>
            </a:pPr>
            <a:endParaRPr lang="en-US" dirty="0"/>
          </a:p>
        </p:txBody>
      </p:sp>
    </p:spTree>
    <p:extLst>
      <p:ext uri="{BB962C8B-B14F-4D97-AF65-F5344CB8AC3E}">
        <p14:creationId xmlns:p14="http://schemas.microsoft.com/office/powerpoint/2010/main" val="39616167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When responding to cognitive flexibility behaviors of concern, staff should focus on reinforcing low-level flexible behaviors before escalation occurs. This includes acknowledging early attempts to shift attention or adjust plans, reinforcing calm communication when the learner expresses confusion or need for help, and praising any effort to try an alternative strategy. When attention is withheld, use low–level prompts, such as proximity, gestural cues, or brief visual reminders to re-engage the learner without adding pressure. Support transitions by using a first/then schedule and offering two controlled choices to maintain predictability while preserving learner autonomy. To continue with the task/activity, staff should restate expectations briefly and calmly, and provide necessary support, such as breaking the transition or activity into smaller steps. This approach helps learners build flexible thinking through consistent reinforcement and clear, supportive responses. </a:t>
            </a:r>
            <a:endParaRPr lang="en-US" dirty="0"/>
          </a:p>
        </p:txBody>
      </p:sp>
    </p:spTree>
    <p:extLst>
      <p:ext uri="{BB962C8B-B14F-4D97-AF65-F5344CB8AC3E}">
        <p14:creationId xmlns:p14="http://schemas.microsoft.com/office/powerpoint/2010/main" val="5162182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The next category of Lagging Skills is Emotion and Self-Regulation Skills.</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2180188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Here are two examples of IEP goals that address Emotion and Self-Regulation as a lagging skill. (Read the slide)</a:t>
            </a:r>
            <a:endParaRPr lang="en-US" b="0" dirty="0">
              <a:effectLst/>
            </a:endParaRPr>
          </a:p>
        </p:txBody>
      </p:sp>
    </p:spTree>
    <p:extLst>
      <p:ext uri="{BB962C8B-B14F-4D97-AF65-F5344CB8AC3E}">
        <p14:creationId xmlns:p14="http://schemas.microsoft.com/office/powerpoint/2010/main" val="34323014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supporting emotion and self-regulation, prevention strategies are essential to help learners manage feelings and engage effectively in learning. Visual and transition supports play a critical role; for example, feelings charts allow learners to identify and communicate their emotions, visual transition strips provide clear, step-by-step guidance during changes in activity, and movement-based transitions help regulate energy and support focus. Environmental supports create spaces that promote calm and focus: physical supports include defined areas for specific activities, dedicated calm-down spaces, reduced clutter, and flexible seating arrangements. Sensory environment supports such as lighting adjustments, sound management, and access to sensory tools further prevent overwhelm. Social-emotional supports, including emotion check-in areas, consistent, calm tones from adults, and co-regulation spaces, help learners feel safe and supported. Curriculum and academic supports can integrate self-regulation into learning through strategies like incorporating movement breaks, using step-by-step visual cues, scaffolding tasks, and leveraging technology tools to support organization and focus. Finally, health and wellbeing supports such as predictable routines and pre-teaching coping strategies help learners anticipate challenges, reduce anxiety, and develop independent self-regulation skills. Together, these layered supports create a proactive, structured, and responsive environment that promotes emotional wellbeing, self-regulation, and academic engagement.</a:t>
            </a:r>
            <a:endParaRPr lang="en-US" b="0" dirty="0">
              <a:effectLst/>
            </a:endParaRPr>
          </a:p>
          <a:p>
            <a:pPr marL="158750" indent="0">
              <a:buNone/>
            </a:pPr>
            <a:endParaRPr lang="en-US" dirty="0"/>
          </a:p>
        </p:txBody>
      </p:sp>
    </p:spTree>
    <p:extLst>
      <p:ext uri="{BB962C8B-B14F-4D97-AF65-F5344CB8AC3E}">
        <p14:creationId xmlns:p14="http://schemas.microsoft.com/office/powerpoint/2010/main" val="28538516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Emotion and self-regulation skills are essential across all areas of teaching and learning. In the classroom, social-emotional skills can be taught by helping learners recognize and label emotions, practice mindfulness and relaxation strategies, and engage in self-monitoring and reflection activities. Functional communication skills support self-regulation by teaching learners how to appropriately express emotions, request breaks, or ask for help when they are overwhelmed. Academic instruction can embed self-regulation by modeling goal setting, using checklists, incorporating peer support or social groups, and teaching learners to pause, plan, and reflect during tasks. Adaptive behavior and independent living skills also integrate self-regulation such as managing frustration while completing self-care routines, following multi-step directions, or coping with changes in daily schedules. Finally, transition skills are strengthened by explicitly modeling transitions, practicing them through role-play, and reinforcing calming strategies to help learners move successfully between activities and environments.</a:t>
            </a:r>
            <a:endParaRPr lang="en-US" b="0" dirty="0">
              <a:effectLst/>
            </a:endParaRPr>
          </a:p>
          <a:p>
            <a:pPr marL="158750" indent="0">
              <a:buNone/>
            </a:pPr>
            <a:endParaRPr lang="en-US" dirty="0"/>
          </a:p>
        </p:txBody>
      </p:sp>
    </p:spTree>
    <p:extLst>
      <p:ext uri="{BB962C8B-B14F-4D97-AF65-F5344CB8AC3E}">
        <p14:creationId xmlns:p14="http://schemas.microsoft.com/office/powerpoint/2010/main" val="34813845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Emotion and self-regulation can be strengthened by intentionally teaching and reinforcing replacement and appropriate behaviors. Behavior-specific feedback helps learners clearly understand which skills are being reinforced, such as, “I like how you took three deep breaths when you felt upset, “Awesome job raising your hand and waiting for your turn,” or “I love how you broke that task into smaller steps and completed it without yelling.” Reinforcement systems further support these skills through structured approaches like token or point systems, emotion regulation choice boards with rewards for appropriate strategy use, and self-monitoring tools paired with goal-based reinforcement. Functional reinforcers ensure the support matches learner needs and include short, scheduled breaks after calm requests, choice of task order, immediate and specific praise for coping efforts, one-on-one check-ins following appropriate emotional expression, and extra time with preferred materials after sustained self-regulation. Together, these strategies teach learners that appropriate emotional responses are effective, recognized, and valued.</a:t>
            </a:r>
            <a:endParaRPr lang="en-US" b="0" dirty="0">
              <a:effectLst/>
            </a:endParaRPr>
          </a:p>
          <a:p>
            <a:pPr marL="158750" indent="0">
              <a:buNone/>
            </a:pPr>
            <a:endParaRPr lang="en-US" dirty="0"/>
          </a:p>
        </p:txBody>
      </p:sp>
    </p:spTree>
    <p:extLst>
      <p:ext uri="{BB962C8B-B14F-4D97-AF65-F5344CB8AC3E}">
        <p14:creationId xmlns:p14="http://schemas.microsoft.com/office/powerpoint/2010/main" val="8090354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responding to behaviors of concern, emotion and self-regulation skills should guide intervention strategies. Reinforcing low-level behaviors helps prevent escalation by acknowledging early use of coping tools, prompting replacement behaviors, and reinforcing calm behaviors such as sitting appropriately and waiting. Attention may be intentionally withheld through planned ignoring and maintaining a neutral, calm demeanor to avoid reinforcing inappropriate behavior. Access to items or activities can be temporarily withheld and then returned contingent on the learner demonstrating positive or appropriate behavior, reinforcing the connection between regulation and outcomes. When tasks or activities are continued, staff can support regulation by using positive reinforcement for effort, offering controlled choices, and encouraging persistence while maintaining emotional support. </a:t>
            </a:r>
            <a:endParaRPr lang="en-US" b="0" dirty="0">
              <a:effectLst/>
            </a:endParaRPr>
          </a:p>
          <a:p>
            <a:pPr marL="158750" indent="0">
              <a:buNone/>
            </a:pPr>
            <a:endParaRPr lang="en-US" dirty="0"/>
          </a:p>
        </p:txBody>
      </p:sp>
    </p:spTree>
    <p:extLst>
      <p:ext uri="{BB962C8B-B14F-4D97-AF65-F5344CB8AC3E}">
        <p14:creationId xmlns:p14="http://schemas.microsoft.com/office/powerpoint/2010/main" val="2373245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Language and Communication Skills is the next category of Lagging Skills listed in ACHIEVE.</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3789333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3a3d969812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rtl="0">
              <a:buNone/>
            </a:pPr>
            <a:r>
              <a:rPr lang="en-US" sz="1100" b="0" i="0" u="none" strike="noStrike" cap="none" dirty="0">
                <a:solidFill>
                  <a:srgbClr val="000000"/>
                </a:solidFill>
                <a:effectLst/>
                <a:latin typeface="Arial"/>
                <a:ea typeface="Arial"/>
                <a:cs typeface="Arial"/>
                <a:sym typeface="Arial"/>
              </a:rPr>
              <a:t>Lagging skills are underdeveloped abilities in areas such as receptive and expressive language, communication, social skills, and executive functioning. These skill delays can significantly contribute to the display of challenging behaviors. When learners have not yet developed these skills, they may struggle to manage their responses and interactions across different situations.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Within ACHIEVE, lagging skills are organized into five categories: Attention &amp; Working Memory, Cognitive Flexibility, Emotion and Self-Regulation, Language and Communication, and Social Skills. A sixth category, labeled “Other,” allows for the identification and description of additional skill deficits that may not fit within the five primary categories.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While lagging skills are a newly defined category within ACHIEVE, these areas were previously recognized and addressed as skill deficits.</a:t>
            </a:r>
            <a:endParaRPr lang="en-US" b="0" dirty="0">
              <a:effectLst/>
            </a:endParaRPr>
          </a:p>
          <a:p>
            <a:pPr marL="158750" indent="0">
              <a:buFontTx/>
              <a:buNone/>
            </a:pPr>
            <a:br>
              <a:rPr lang="en-US" dirty="0"/>
            </a:br>
            <a:endParaRPr dirty="0"/>
          </a:p>
        </p:txBody>
      </p:sp>
      <p:sp>
        <p:nvSpPr>
          <p:cNvPr id="51" name="Google Shape;51;g3a3d969812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Here are two examples of IEP goals that address Language and Communication Skills as a lagging skill. (Read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2725448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Language and communication prevention strategies can help reduce frustration and support successful engagement before challenges arise. Visual and transition supports such as mini schedules, communication boards, and pairing verbal directions with visuals increase understanding and predictability. Environmental supports further promote communication by providing defined communication areas, appropriate seating supports, and sensory-friendly environments that reduce overload. Curriculum and academic supports include using simplified and structured language, repeating key phrases consistently, and providing positive, specific feedback to reinforce understanding and participation. Health and well-being supports are equally important and include positive adult interactions and maintaining a calm, supportive environment where learners feel safe, understood, and encouraged to communicate effectively.</a:t>
            </a:r>
            <a:endParaRPr lang="en-US" b="0" dirty="0">
              <a:effectLst/>
            </a:endParaRPr>
          </a:p>
          <a:p>
            <a:pPr marL="158750" indent="0">
              <a:buNone/>
            </a:pPr>
            <a:endParaRPr lang="en-US" dirty="0"/>
          </a:p>
        </p:txBody>
      </p:sp>
    </p:spTree>
    <p:extLst>
      <p:ext uri="{BB962C8B-B14F-4D97-AF65-F5344CB8AC3E}">
        <p14:creationId xmlns:p14="http://schemas.microsoft.com/office/powerpoint/2010/main" val="306730923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Language and communication skills should be intentionally embedded across teaching strategies to support learner success. Social-emotional learning skills can be developed through emotional labeling, vocabulary building, and guided problem-solving discussions. Functional communication skills focus on teaching learners how to appropriately request help or breaks and express emotions in ways that are clear and effective. In academic settings, communication is strengthened when learners are encouraged to explain their thinking and ask clarifying questions. Adaptive behavior and independent living instruction emphasizes self-advocacy skills, such as expressing needs and preferences. Transition skills further build communication by teaching learners to request accommodations and practice effective communication within workplace and community settings, supporting independence and long-term success. </a:t>
            </a:r>
            <a:endParaRPr lang="en-US" b="0" dirty="0">
              <a:effectLst/>
            </a:endParaRPr>
          </a:p>
          <a:p>
            <a:pPr marL="158750" indent="0">
              <a:buNone/>
            </a:pPr>
            <a:endParaRPr lang="en-US" dirty="0"/>
          </a:p>
        </p:txBody>
      </p:sp>
    </p:spTree>
    <p:extLst>
      <p:ext uri="{BB962C8B-B14F-4D97-AF65-F5344CB8AC3E}">
        <p14:creationId xmlns:p14="http://schemas.microsoft.com/office/powerpoint/2010/main" val="99727211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Language and communication skills are critical when teaching replacement and appropriate behavior strategies. Behavior-specific feedback helps reinforce effective communication by clearly naming the skill used, such as, “I like how you used your ‘help’ card instead of getting upset,” “Nice job telling me you need a break instead of walking away,” or “You used your feelings chart to show me how you felt - that helped me understand.” Reinforcement systems can strengthen these skills through differential reinforcement of alternative behaviors (DRA), choice-based reinforcement, and visual reinforcement charts that track communication successes. Functional reinforcers should match the learner’s needs and may include brief adult attention and interaction, short breaks, task assistance, access to sensory supports, and emotional support. These strategies teach learners that appropriate communication is effective and leads to positive outcomes.</a:t>
            </a:r>
            <a:endParaRPr lang="en-US" dirty="0"/>
          </a:p>
        </p:txBody>
      </p:sp>
    </p:spTree>
    <p:extLst>
      <p:ext uri="{BB962C8B-B14F-4D97-AF65-F5344CB8AC3E}">
        <p14:creationId xmlns:p14="http://schemas.microsoft.com/office/powerpoint/2010/main" val="14925705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responding to behaviors of concern, language and communication strategies should focus on teaching effective alternatives. Reinforcing low-level behaviors includes acknowledging and reinforcing attempts at communication, validating emotions while modeling appropriate language, and prompting the use of replacement communication. Attention may be intentionally withheld by </a:t>
            </a:r>
            <a:r>
              <a:rPr lang="en-US" sz="1100" b="0" i="0" u="none" strike="noStrike" cap="none" dirty="0" err="1">
                <a:solidFill>
                  <a:srgbClr val="000000"/>
                </a:solidFill>
                <a:effectLst/>
                <a:latin typeface="Arial"/>
                <a:ea typeface="Arial"/>
                <a:cs typeface="Arial"/>
                <a:sym typeface="Arial"/>
              </a:rPr>
              <a:t>by</a:t>
            </a:r>
            <a:r>
              <a:rPr lang="en-US" sz="1100" b="0" i="0" u="none" strike="noStrike" cap="none" dirty="0">
                <a:solidFill>
                  <a:srgbClr val="000000"/>
                </a:solidFill>
                <a:effectLst/>
                <a:latin typeface="Arial"/>
                <a:ea typeface="Arial"/>
                <a:cs typeface="Arial"/>
                <a:sym typeface="Arial"/>
              </a:rPr>
              <a:t> remaining calm and neutral and using gestures or visual prompts instead of verbal attention. Access to items or activities can be temporarily withheld and then returned contingent on the learner demonstrating positive or appropriate communication. When tasks or activities continue, support can be provided through assistance or short breaks that are contingent on an appropriate request, reinforcing the effectiveness of functional communication. </a:t>
            </a:r>
            <a:endParaRPr lang="en-US" b="0" dirty="0">
              <a:effectLst/>
            </a:endParaRPr>
          </a:p>
          <a:p>
            <a:pPr marL="158750" indent="0">
              <a:buNone/>
            </a:pPr>
            <a:endParaRPr lang="en-US" dirty="0"/>
          </a:p>
        </p:txBody>
      </p:sp>
    </p:spTree>
    <p:extLst>
      <p:ext uri="{BB962C8B-B14F-4D97-AF65-F5344CB8AC3E}">
        <p14:creationId xmlns:p14="http://schemas.microsoft.com/office/powerpoint/2010/main" val="400425919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The final lagging skills category listed in ACHIEVE is Social Skills.</a:t>
            </a:r>
            <a:endParaRPr lang="en-US" b="0" dirty="0">
              <a:effectLst/>
            </a:endParaRPr>
          </a:p>
          <a:p>
            <a:pPr marL="158750" indent="0" rtl="0">
              <a:buNone/>
            </a:pPr>
            <a:r>
              <a:rPr lang="en-US" sz="1100" b="0" i="0" u="none" strike="noStrike" cap="none" dirty="0">
                <a:solidFill>
                  <a:srgbClr val="000000"/>
                </a:solidFill>
                <a:effectLst/>
                <a:latin typeface="Arial"/>
                <a:ea typeface="Arial"/>
                <a:cs typeface="Arial"/>
                <a:sym typeface="Arial"/>
              </a:rPr>
              <a:t>(Read the slide).</a:t>
            </a:r>
            <a:endParaRPr lang="en-US" b="0" dirty="0">
              <a:effectLst/>
            </a:endParaRPr>
          </a:p>
          <a:p>
            <a:pPr marL="158750" indent="0">
              <a:buNone/>
            </a:pPr>
            <a:endParaRPr lang="en-US" dirty="0"/>
          </a:p>
        </p:txBody>
      </p:sp>
    </p:spTree>
    <p:extLst>
      <p:ext uri="{BB962C8B-B14F-4D97-AF65-F5344CB8AC3E}">
        <p14:creationId xmlns:p14="http://schemas.microsoft.com/office/powerpoint/2010/main" val="24295873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Here are two examples of IEP goals that address Social Skills as a lagging skill. (Read the slide)</a:t>
            </a:r>
            <a:endParaRPr lang="en-US" b="0" dirty="0">
              <a:effectLst/>
            </a:endParaRPr>
          </a:p>
          <a:p>
            <a:endParaRPr lang="en-US" dirty="0"/>
          </a:p>
        </p:txBody>
      </p:sp>
    </p:spTree>
    <p:extLst>
      <p:ext uri="{BB962C8B-B14F-4D97-AF65-F5344CB8AC3E}">
        <p14:creationId xmlns:p14="http://schemas.microsoft.com/office/powerpoint/2010/main" val="39046123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we think about supporting social skills at the prevention level, the goal is to put supports in place before challenges arise. These strategies help reduce frustration, increase predictability, and build social competence across settings.</a:t>
            </a:r>
            <a:endParaRPr lang="en-US" b="0" dirty="0">
              <a:effectLst/>
            </a:endParaRPr>
          </a:p>
          <a:p>
            <a:pPr marL="158750" indent="0" rtl="0">
              <a:buNone/>
            </a:pPr>
            <a:br>
              <a:rPr lang="en-US" sz="1100" b="0" i="0" u="none" strike="noStrike" cap="none" dirty="0">
                <a:solidFill>
                  <a:srgbClr val="000000"/>
                </a:solidFill>
                <a:effectLst/>
                <a:latin typeface="Arial"/>
                <a:ea typeface="Arial"/>
                <a:cs typeface="Arial"/>
                <a:sym typeface="Arial"/>
              </a:rPr>
            </a:br>
            <a:r>
              <a:rPr lang="en-US" sz="1100" b="0" i="0" u="none" strike="noStrike" cap="none" dirty="0">
                <a:solidFill>
                  <a:srgbClr val="000000"/>
                </a:solidFill>
                <a:effectLst/>
                <a:latin typeface="Arial"/>
                <a:ea typeface="Arial"/>
                <a:cs typeface="Arial"/>
                <a:sym typeface="Arial"/>
              </a:rPr>
              <a:t>Visual and transition supports are often a first step. Tools such as social stories, visual rules, and clear expectations help learners understand what social behaviors are expected in different situations. Social cue cards can be especially helpful in the moment, providing prompts for skills like turn-taking, asking for help, or joining a group. Visual supports during transitions can also reduce uncertainty, which can significantly impact social interactions.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Next are environmental supports, which focus on how the physical and social environment is set up. Thoughtful classroom or space design can encourage positive peer interaction, while inclusive spaces help all learners feel safe and supportive. Adults play a key role by providing social cues and modeling appropriate interactions, showing learners what social skills look like in real time.</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Curriculum and academic supports also play an important role in social skill development. Embedding social skills into instruction through core competencies, tiered supports, and cooperative learning activities allows learners to practice social skills naturally while engaging with academic content. Group work and structured peer interactions provide built-in opportunities to practice communication, collaboration, and problem-solving.</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Finally, health and wellbeing supports strengthen social skills by focusing on relationships and real-world connections. Building strong, supportive relationships with adults and peers increases engagement and motivation. Connecting social skills to real-life situations helps learners see their relevance and apply them across settings, supporting long-term success.</a:t>
            </a:r>
            <a:endParaRPr lang="en-US" b="0" dirty="0">
              <a:effectLst/>
            </a:endParaRPr>
          </a:p>
          <a:p>
            <a:pPr marL="158750" indent="0">
              <a:buNone/>
            </a:pPr>
            <a:endParaRPr lang="en-US" dirty="0"/>
          </a:p>
        </p:txBody>
      </p:sp>
    </p:spTree>
    <p:extLst>
      <p:ext uri="{BB962C8B-B14F-4D97-AF65-F5344CB8AC3E}">
        <p14:creationId xmlns:p14="http://schemas.microsoft.com/office/powerpoint/2010/main" val="15380370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Social skills should be intentionally embedded across teaching strategies to support learner success in multiple settings. Social-emotional learning focuses on interpreting social cues, perspective taking, and self-regulation to help learners navigate interactions appropriately. Functional communication skills support social success by teaching learners how to ask for help or a break, join a group, and manage mistakes or frustration using appropriate language and behavior. Academic instruction can reinforce social skills by promoting flexibility, problem-solving, and sustained focus and attention during tasks. Adaptive behavior and independent living skills emphasize following routines and expectations independently, while transition skills build on these abilities by teaching learners to maintain and demonstrate flexibility across activities, environments, and settings.</a:t>
            </a:r>
            <a:endParaRPr lang="en-US" b="0" dirty="0">
              <a:effectLst/>
            </a:endParaRPr>
          </a:p>
          <a:p>
            <a:pPr marL="158750" indent="0">
              <a:buNone/>
            </a:pPr>
            <a:endParaRPr lang="en-US" dirty="0"/>
          </a:p>
        </p:txBody>
      </p:sp>
    </p:spTree>
    <p:extLst>
      <p:ext uri="{BB962C8B-B14F-4D97-AF65-F5344CB8AC3E}">
        <p14:creationId xmlns:p14="http://schemas.microsoft.com/office/powerpoint/2010/main" val="12657009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Social skills can be strengthened through replacement and appropriate behavior strategies by providing clear, specific feedback, which helps the learner connect their actions to positive outcomes. Reinforcement systems support these skills through verbal praise, peer recognition, token economy systems, and privileges or activity-based rewards. Functional reinforcers can include praise, nonverbal cues, or written feedback, as well as choice time, partner activities, and group rewards. Together, these strategies teach learners that positive social behaviors are recognized and valued.</a:t>
            </a:r>
            <a:endParaRPr lang="en-US" b="0" dirty="0">
              <a:effectLst/>
            </a:endParaRPr>
          </a:p>
          <a:p>
            <a:pPr marL="158750" indent="0">
              <a:buNone/>
            </a:pPr>
            <a:endParaRPr lang="en-US" dirty="0"/>
          </a:p>
        </p:txBody>
      </p:sp>
    </p:spTree>
    <p:extLst>
      <p:ext uri="{BB962C8B-B14F-4D97-AF65-F5344CB8AC3E}">
        <p14:creationId xmlns:p14="http://schemas.microsoft.com/office/powerpoint/2010/main" val="600435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Identifying lagging skills is essential because it provides insight into </a:t>
            </a:r>
            <a:r>
              <a:rPr lang="en-US" sz="1100" b="0" i="1" u="none" strike="noStrike" cap="none" dirty="0">
                <a:solidFill>
                  <a:srgbClr val="000000"/>
                </a:solidFill>
                <a:effectLst/>
                <a:latin typeface="Arial"/>
                <a:ea typeface="Arial"/>
                <a:cs typeface="Arial"/>
                <a:sym typeface="Arial"/>
              </a:rPr>
              <a:t>why</a:t>
            </a:r>
            <a:r>
              <a:rPr lang="en-US" sz="1100" b="0" i="0" u="none" strike="noStrike" cap="none" dirty="0">
                <a:solidFill>
                  <a:srgbClr val="000000"/>
                </a:solidFill>
                <a:effectLst/>
                <a:latin typeface="Arial"/>
                <a:ea typeface="Arial"/>
                <a:cs typeface="Arial"/>
                <a:sym typeface="Arial"/>
              </a:rPr>
              <a:t> a learner may be engaging in challenging behavior. When we remember that behavior is a form of communication and serves a specific function, we can respond more effectively by explicitly teaching and reinforcing a functionally equivalent replacement behavior that is more socially acceptable than the maladaptive behavior. Additionally, recognizing lagging skills helps the team determine which services, supports, and interventions are needed for the learner to successfully acquire new skills and make meaningful progress. When a learner is unable to meet an expectation due to lagging skills, challenging behavior may occur as a predictable response to demands they are not yet equipped to handle.</a:t>
            </a:r>
            <a:endParaRPr lang="en-US" dirty="0"/>
          </a:p>
        </p:txBody>
      </p:sp>
    </p:spTree>
    <p:extLst>
      <p:ext uri="{BB962C8B-B14F-4D97-AF65-F5344CB8AC3E}">
        <p14:creationId xmlns:p14="http://schemas.microsoft.com/office/powerpoint/2010/main" val="204013574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When addressing behaviors of concern, social skills strategies focus on supporting positive interactions while minimizing reinforcement of challenging behavior. Reinforcing low-level behaviors includes using proximity control, nonverbal cues, and gentle redirection to encourage appropriate social responses. Attention can be withheld through planned ignoring, redirection, and clearly setting limits without escalating the situation. Access to items or activities may be temporarily withheld, with brief removal or social consequences like a short cool down-period contingent on the behavior. When tasks or activities continue, support can be provided through assistance or a break contingent on an appropriate request, reinforcing the connection between positive social behavior and successful participation.</a:t>
            </a:r>
            <a:endParaRPr lang="en-US" b="0" dirty="0">
              <a:effectLst/>
            </a:endParaRPr>
          </a:p>
          <a:p>
            <a:pPr marL="158750" indent="0">
              <a:buNone/>
            </a:pPr>
            <a:endParaRPr lang="en-US" dirty="0"/>
          </a:p>
        </p:txBody>
      </p:sp>
    </p:spTree>
    <p:extLst>
      <p:ext uri="{BB962C8B-B14F-4D97-AF65-F5344CB8AC3E}">
        <p14:creationId xmlns:p14="http://schemas.microsoft.com/office/powerpoint/2010/main" val="117475713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Now that we’ve reviewed each of the identified lagging skills categories, including how to identify lagging skills during the FBA process, examples of IEP goals aligned to each category, prevention strategies, replacement and appropriate behavior response strategies, and responses to behaviors of concern, it is time to bring all of these pieces together.</a:t>
            </a:r>
            <a:endParaRPr lang="en-US" b="0" dirty="0">
              <a:effectLst/>
            </a:endParaRPr>
          </a:p>
          <a:p>
            <a:pPr marL="158750" indent="0" rtl="0">
              <a:buNone/>
            </a:pPr>
            <a:endParaRPr lang="en-US" sz="1100" b="0" i="0" u="none" strike="noStrike" cap="none" dirty="0">
              <a:solidFill>
                <a:srgbClr val="000000"/>
              </a:solidFill>
              <a:effectLst/>
              <a:latin typeface="Arial"/>
              <a:ea typeface="Arial"/>
              <a:cs typeface="Arial"/>
              <a:sym typeface="Arial"/>
            </a:endParaRPr>
          </a:p>
          <a:p>
            <a:pPr marL="158750" indent="0" rtl="0">
              <a:buNone/>
            </a:pPr>
            <a:r>
              <a:rPr lang="en-US" sz="1100" b="0" i="0" u="none" strike="noStrike" cap="none" dirty="0">
                <a:solidFill>
                  <a:srgbClr val="000000"/>
                </a:solidFill>
                <a:effectLst/>
                <a:latin typeface="Arial"/>
                <a:ea typeface="Arial"/>
                <a:cs typeface="Arial"/>
                <a:sym typeface="Arial"/>
              </a:rPr>
              <a:t>You will now work collaboratively in small groups. You will have 20 minutes to complete a case study. As a group, you will identify lagging skills based on hypothetical observational notes, interview information, and record review. From there, you will write an IEP goal that targets an appropriate replacement behavior, identify three prevention strategies, two teaching strategies, two replacement or appropriate behavior strategies, and two behavior-of-concern response strategies. Be ready to share out when we come back together. </a:t>
            </a:r>
          </a:p>
          <a:p>
            <a:pPr marL="158750" indent="0" rtl="0">
              <a:buNone/>
            </a:pPr>
            <a:br>
              <a:rPr lang="en-US" b="0" dirty="0">
                <a:effectLst/>
              </a:rPr>
            </a:br>
            <a:r>
              <a:rPr lang="en-US" sz="1100" b="0" i="0" u="sng" strike="noStrike" cap="none" dirty="0">
                <a:solidFill>
                  <a:srgbClr val="000000"/>
                </a:solidFill>
                <a:effectLst/>
                <a:latin typeface="Arial"/>
                <a:ea typeface="Arial"/>
                <a:cs typeface="Arial"/>
                <a:sym typeface="Arial"/>
                <a:hlinkClick r:id="rId3"/>
              </a:rPr>
              <a:t>Case Study</a:t>
            </a:r>
            <a:r>
              <a:rPr lang="en-US" sz="1100" b="0" i="0" u="none" strike="noStrike" cap="none" dirty="0">
                <a:solidFill>
                  <a:srgbClr val="000000"/>
                </a:solidFill>
                <a:effectLst/>
                <a:latin typeface="Arial"/>
                <a:ea typeface="Arial"/>
                <a:cs typeface="Arial"/>
                <a:sym typeface="Arial"/>
              </a:rPr>
              <a:t> </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Talking points/Considerations for Case Study #1 (Child A. Learner):</a:t>
            </a:r>
            <a:endParaRPr lang="en-US" b="0" dirty="0">
              <a:effectLst/>
            </a:endParaRPr>
          </a:p>
          <a:p>
            <a:pPr rtl="0"/>
            <a:r>
              <a:rPr lang="en-US" sz="1100" b="0" i="0" u="none" strike="noStrike" cap="none" dirty="0">
                <a:solidFill>
                  <a:srgbClr val="000000"/>
                </a:solidFill>
                <a:effectLst/>
                <a:latin typeface="Arial"/>
                <a:ea typeface="Arial"/>
                <a:cs typeface="Arial"/>
                <a:sym typeface="Arial"/>
              </a:rPr>
              <a:t>Lagging skill identified: Emotion &amp; Self-Regulation</a:t>
            </a:r>
            <a:endParaRPr lang="en-US" b="0" dirty="0">
              <a:effectLst/>
            </a:endParaRPr>
          </a:p>
          <a:p>
            <a:pPr rtl="0"/>
            <a:r>
              <a:rPr lang="en-US" sz="1100" b="0" i="0" u="none" strike="noStrike" cap="none" dirty="0">
                <a:solidFill>
                  <a:srgbClr val="000000"/>
                </a:solidFill>
                <a:effectLst/>
                <a:latin typeface="Arial"/>
                <a:ea typeface="Arial"/>
                <a:cs typeface="Arial"/>
                <a:sym typeface="Arial"/>
              </a:rPr>
              <a:t>Hypothesized function: Escape (non-preferred social situations), possibly attention</a:t>
            </a:r>
            <a:endParaRPr lang="en-US" b="0" dirty="0">
              <a:effectLst/>
            </a:endParaRPr>
          </a:p>
          <a:p>
            <a:pPr rtl="0"/>
            <a:r>
              <a:rPr lang="en-US" sz="1100" b="0" i="0" u="none" strike="noStrike" cap="none" dirty="0">
                <a:solidFill>
                  <a:srgbClr val="000000"/>
                </a:solidFill>
                <a:effectLst/>
                <a:latin typeface="Arial"/>
                <a:ea typeface="Arial"/>
                <a:cs typeface="Arial"/>
                <a:sym typeface="Arial"/>
              </a:rPr>
              <a:t>Possible IEP goal ideas: In 36 academic weeks when presented with a non-preferred social situation (e.g., losing at a game, being last in line), Child A. Learner will either a) request to leave the situation or b) ask an adult to help them with the problem in the absence of vocal disruption or aggression in 9/10 opportunities.</a:t>
            </a:r>
            <a:endParaRPr lang="en-US" b="0" dirty="0">
              <a:effectLst/>
            </a:endParaRPr>
          </a:p>
          <a:p>
            <a:pPr rtl="0"/>
            <a:r>
              <a:rPr lang="en-US" sz="1100" b="0" i="0" u="none" strike="noStrike" cap="none" dirty="0">
                <a:solidFill>
                  <a:srgbClr val="000000"/>
                </a:solidFill>
                <a:effectLst/>
                <a:latin typeface="Arial"/>
                <a:ea typeface="Arial"/>
                <a:cs typeface="Arial"/>
                <a:sym typeface="Arial"/>
              </a:rPr>
              <a:t>Prevention strategy ideas: Teaching coping strategies for losing before challenges occur; emotion check-in before/after Recess/P.E.; defined calm down space near the playground or other areas in which “game play” will occur</a:t>
            </a:r>
          </a:p>
          <a:p>
            <a:pPr rtl="0"/>
            <a:r>
              <a:rPr lang="en-US" sz="1100" b="0" i="0" u="none" strike="noStrike" cap="none" dirty="0">
                <a:solidFill>
                  <a:srgbClr val="000000"/>
                </a:solidFill>
                <a:effectLst/>
                <a:latin typeface="Arial"/>
                <a:cs typeface="Arial"/>
                <a:sym typeface="Arial"/>
              </a:rPr>
              <a:t>Teaching strategy ideas: how to “lose” at a game; self-monitoring and reflection; emotional expression (“I’m bummed that I lost”); practice and role play losing</a:t>
            </a:r>
            <a:endParaRPr lang="en-US" b="0" dirty="0">
              <a:effectLst/>
            </a:endParaRPr>
          </a:p>
          <a:p>
            <a:pPr rtl="0"/>
            <a:r>
              <a:rPr lang="en-US" sz="1100" b="0" i="0" u="none" strike="noStrike" cap="none" dirty="0">
                <a:solidFill>
                  <a:srgbClr val="000000"/>
                </a:solidFill>
                <a:effectLst/>
                <a:latin typeface="Arial"/>
                <a:ea typeface="Arial"/>
                <a:cs typeface="Arial"/>
                <a:sym typeface="Arial"/>
              </a:rPr>
              <a:t>Replacement/appropriate behavior strategy ideas: “I like how you used our words to express that you felt bummed that you lost at the game,” “Nice job telling your friend how you felt about losing without hitting them. Keep up the great work!”; Earn a token for losing appropriately; Self-monitor using a visual and show progress toward the goal (meeting the goal will earn points toward a reinforcer); specific praise provided for emotion labeling</a:t>
            </a:r>
            <a:endParaRPr lang="en-US" b="0" dirty="0">
              <a:effectLst/>
            </a:endParaRPr>
          </a:p>
          <a:p>
            <a:pPr rtl="0"/>
            <a:r>
              <a:rPr lang="en-US" sz="1100" b="0" i="0" u="none" strike="noStrike" cap="none" dirty="0">
                <a:solidFill>
                  <a:srgbClr val="000000"/>
                </a:solidFill>
                <a:effectLst/>
                <a:latin typeface="Arial"/>
                <a:ea typeface="Arial"/>
                <a:cs typeface="Arial"/>
                <a:sym typeface="Arial"/>
              </a:rPr>
              <a:t>Behavior of concern response strategy ideas: Prompt use of a coping tool as soon as Child A. learner “loses” but before aggression or vocal disruption occur; remain neutral; offer controlled choices “do you want to go talk about this in the classroom, or right here on the bench?”</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Talking points/Considerations for Case Study #2 (Just An Example):</a:t>
            </a:r>
            <a:endParaRPr lang="en-US" b="0" dirty="0">
              <a:effectLst/>
            </a:endParaRPr>
          </a:p>
          <a:p>
            <a:pPr rtl="0"/>
            <a:r>
              <a:rPr lang="en-US" sz="1100" b="0" i="0" u="none" strike="noStrike" cap="none" dirty="0">
                <a:solidFill>
                  <a:srgbClr val="000000"/>
                </a:solidFill>
                <a:effectLst/>
                <a:latin typeface="Arial"/>
                <a:ea typeface="Arial"/>
                <a:cs typeface="Arial"/>
                <a:sym typeface="Arial"/>
              </a:rPr>
              <a:t>Lagging skill identified:</a:t>
            </a:r>
            <a:endParaRPr lang="en-US" b="0" dirty="0">
              <a:effectLst/>
            </a:endParaRPr>
          </a:p>
          <a:p>
            <a:pPr rtl="0"/>
            <a:r>
              <a:rPr lang="en-US" sz="1100" b="0" i="0" u="none" strike="noStrike" cap="none" dirty="0">
                <a:solidFill>
                  <a:srgbClr val="000000"/>
                </a:solidFill>
                <a:effectLst/>
                <a:latin typeface="Arial"/>
                <a:ea typeface="Arial"/>
                <a:cs typeface="Arial"/>
                <a:sym typeface="Arial"/>
              </a:rPr>
              <a:t>Hypothesized function: Escape</a:t>
            </a:r>
            <a:endParaRPr lang="en-US" b="0" dirty="0">
              <a:effectLst/>
            </a:endParaRPr>
          </a:p>
          <a:p>
            <a:pPr rtl="0"/>
            <a:r>
              <a:rPr lang="en-US" sz="1100" b="0" i="0" u="none" strike="noStrike" cap="none" dirty="0">
                <a:solidFill>
                  <a:srgbClr val="000000"/>
                </a:solidFill>
                <a:effectLst/>
                <a:latin typeface="Arial"/>
                <a:ea typeface="Arial"/>
                <a:cs typeface="Arial"/>
                <a:sym typeface="Arial"/>
              </a:rPr>
              <a:t>Possible IEP goal ideas:</a:t>
            </a:r>
            <a:endParaRPr lang="en-US" b="0" dirty="0">
              <a:effectLst/>
            </a:endParaRPr>
          </a:p>
          <a:p>
            <a:pPr rtl="0"/>
            <a:r>
              <a:rPr lang="en-US" sz="1100" b="0" i="0" u="none" strike="noStrike" cap="none" dirty="0">
                <a:solidFill>
                  <a:srgbClr val="000000"/>
                </a:solidFill>
                <a:effectLst/>
                <a:latin typeface="Arial"/>
                <a:ea typeface="Arial"/>
                <a:cs typeface="Arial"/>
                <a:sym typeface="Arial"/>
              </a:rPr>
              <a:t>Prevention strategy ideas:</a:t>
            </a:r>
          </a:p>
          <a:p>
            <a:pPr rtl="0"/>
            <a:r>
              <a:rPr lang="en-US" sz="1100" b="0" i="0" u="none" strike="noStrike" cap="none" dirty="0">
                <a:solidFill>
                  <a:srgbClr val="000000"/>
                </a:solidFill>
                <a:effectLst/>
                <a:latin typeface="Arial"/>
                <a:cs typeface="Arial"/>
                <a:sym typeface="Arial"/>
              </a:rPr>
              <a:t>Teaching strategy ideas:</a:t>
            </a:r>
            <a:endParaRPr lang="en-US" b="0" dirty="0">
              <a:effectLst/>
            </a:endParaRPr>
          </a:p>
          <a:p>
            <a:pPr rtl="0"/>
            <a:r>
              <a:rPr lang="en-US" sz="1100" b="0" i="0" u="none" strike="noStrike" cap="none" dirty="0">
                <a:solidFill>
                  <a:srgbClr val="000000"/>
                </a:solidFill>
                <a:effectLst/>
                <a:latin typeface="Arial"/>
                <a:ea typeface="Arial"/>
                <a:cs typeface="Arial"/>
                <a:sym typeface="Arial"/>
              </a:rPr>
              <a:t>Replacement/appropriate behavior strategy ideas:</a:t>
            </a:r>
            <a:endParaRPr lang="en-US" b="0" dirty="0">
              <a:effectLst/>
            </a:endParaRPr>
          </a:p>
          <a:p>
            <a:pPr rtl="0"/>
            <a:r>
              <a:rPr lang="en-US" sz="1100" b="0" i="0" u="none" strike="noStrike" cap="none" dirty="0">
                <a:solidFill>
                  <a:srgbClr val="000000"/>
                </a:solidFill>
                <a:effectLst/>
                <a:latin typeface="Arial"/>
                <a:ea typeface="Arial"/>
                <a:cs typeface="Arial"/>
                <a:sym typeface="Arial"/>
              </a:rPr>
              <a:t>Behavior of concern response strategy ideas:</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Talking points/Considerations for Case Study #3 (Olive Branch):</a:t>
            </a:r>
            <a:endParaRPr lang="en-US" b="0" dirty="0">
              <a:effectLst/>
            </a:endParaRPr>
          </a:p>
          <a:p>
            <a:pPr rtl="0"/>
            <a:r>
              <a:rPr lang="en-US" sz="1100" b="0" i="0" u="none" strike="noStrike" cap="none" dirty="0">
                <a:solidFill>
                  <a:srgbClr val="000000"/>
                </a:solidFill>
                <a:effectLst/>
                <a:latin typeface="Arial"/>
                <a:ea typeface="Arial"/>
                <a:cs typeface="Arial"/>
                <a:sym typeface="Arial"/>
              </a:rPr>
              <a:t>Lagging skill identified: Language &amp; Communication</a:t>
            </a:r>
            <a:endParaRPr lang="en-US" b="0" dirty="0">
              <a:effectLst/>
            </a:endParaRPr>
          </a:p>
          <a:p>
            <a:pPr rtl="0"/>
            <a:r>
              <a:rPr lang="en-US" sz="1100" b="0" i="0" u="none" strike="noStrike" cap="none" dirty="0">
                <a:solidFill>
                  <a:srgbClr val="000000"/>
                </a:solidFill>
                <a:effectLst/>
                <a:latin typeface="Arial"/>
                <a:ea typeface="Arial"/>
                <a:cs typeface="Arial"/>
                <a:sym typeface="Arial"/>
              </a:rPr>
              <a:t>Hypothesized function: Access (preferred/different clothing) or it could be looked at as escape (non-preferred clothing)</a:t>
            </a:r>
            <a:endParaRPr lang="en-US" b="0" dirty="0">
              <a:effectLst/>
            </a:endParaRPr>
          </a:p>
          <a:p>
            <a:pPr rtl="0"/>
            <a:r>
              <a:rPr lang="en-US" sz="1100" b="0" i="0" u="none" strike="noStrike" cap="none" dirty="0">
                <a:solidFill>
                  <a:srgbClr val="000000"/>
                </a:solidFill>
                <a:effectLst/>
                <a:latin typeface="Arial"/>
                <a:ea typeface="Arial"/>
                <a:cs typeface="Arial"/>
                <a:sym typeface="Arial"/>
              </a:rPr>
              <a:t>Possible IEP goal ideas: In 36 academic weeks, when presented with a situation in which Olive Branch is wearing undesirable clothing/shoes, Olive Branch will appropriately request to change their clothes or ask for a “different choice” in the absence of disrobing for four out of five consecutive school days.</a:t>
            </a:r>
            <a:endParaRPr lang="en-US" b="0" dirty="0">
              <a:effectLst/>
            </a:endParaRPr>
          </a:p>
          <a:p>
            <a:pPr rtl="0"/>
            <a:r>
              <a:rPr lang="en-US" sz="1100" b="0" i="0" u="none" strike="noStrike" cap="none" dirty="0">
                <a:solidFill>
                  <a:srgbClr val="000000"/>
                </a:solidFill>
                <a:effectLst/>
                <a:latin typeface="Arial"/>
                <a:ea typeface="Arial"/>
                <a:cs typeface="Arial"/>
                <a:sym typeface="Arial"/>
              </a:rPr>
              <a:t>Prevention strategy ideas: Access to a “change” card; offer to change before disrobing occurs; predetermined “changing” times each day</a:t>
            </a:r>
          </a:p>
          <a:p>
            <a:pPr rtl="0"/>
            <a:r>
              <a:rPr lang="en-US" sz="1100" b="0" i="0" u="none" strike="noStrike" cap="none" dirty="0">
                <a:solidFill>
                  <a:srgbClr val="000000"/>
                </a:solidFill>
                <a:effectLst/>
                <a:latin typeface="Arial"/>
                <a:cs typeface="Arial"/>
                <a:sym typeface="Arial"/>
              </a:rPr>
              <a:t>Teaching strategy ideas: Teach requesting a change of clothing; teach self-advocacy skill of “I don’t like this”; teach requesting help to change clothing</a:t>
            </a:r>
            <a:endParaRPr lang="en-US" b="0" dirty="0">
              <a:effectLst/>
            </a:endParaRPr>
          </a:p>
          <a:p>
            <a:pPr rtl="0"/>
            <a:r>
              <a:rPr lang="en-US" sz="1100" b="0" i="0" u="none" strike="noStrike" cap="none" dirty="0">
                <a:solidFill>
                  <a:srgbClr val="000000"/>
                </a:solidFill>
                <a:effectLst/>
                <a:latin typeface="Arial"/>
                <a:ea typeface="Arial"/>
                <a:cs typeface="Arial"/>
                <a:sym typeface="Arial"/>
              </a:rPr>
              <a:t>Replacement/appropriate behavior strategy ideas: teach “I need to change” using a picture card or AAC device; teach “I don’t like this” then point to aversive shoes/clothing; teach “I need a different choice” paired with shoes/clothing</a:t>
            </a:r>
            <a:endParaRPr lang="en-US" b="0" dirty="0">
              <a:effectLst/>
            </a:endParaRPr>
          </a:p>
          <a:p>
            <a:pPr rtl="0"/>
            <a:r>
              <a:rPr lang="en-US" sz="1100" b="0" i="0" u="none" strike="noStrike" cap="none" dirty="0">
                <a:solidFill>
                  <a:srgbClr val="000000"/>
                </a:solidFill>
                <a:effectLst/>
                <a:latin typeface="Arial"/>
                <a:ea typeface="Arial"/>
                <a:cs typeface="Arial"/>
                <a:sym typeface="Arial"/>
              </a:rPr>
              <a:t>Behavior of concern response strategy ideas: Reinforce low level behavior (removal of shoes) by prompting “I need a different choice,”; use gestures/prompts to evoke a request for different clothes; provide clothing choice contingent on appropriate behavior</a:t>
            </a:r>
            <a:endParaRPr lang="en-US" b="0" dirty="0">
              <a:effectLst/>
            </a:endParaRPr>
          </a:p>
          <a:p>
            <a:pPr marL="158750" indent="0" rtl="0">
              <a:buNone/>
            </a:pPr>
            <a:br>
              <a:rPr lang="en-US" b="0" dirty="0">
                <a:effectLst/>
              </a:rPr>
            </a:br>
            <a:r>
              <a:rPr lang="en-US" sz="1100" b="0" i="0" u="none" strike="noStrike" cap="none" dirty="0">
                <a:solidFill>
                  <a:srgbClr val="000000"/>
                </a:solidFill>
                <a:effectLst/>
                <a:latin typeface="Arial"/>
                <a:ea typeface="Arial"/>
                <a:cs typeface="Arial"/>
                <a:sym typeface="Arial"/>
              </a:rPr>
              <a:t>Talking points/Considerations for Case Study #4 (Chris P. Bacon):</a:t>
            </a:r>
            <a:endParaRPr lang="en-US" b="0" dirty="0">
              <a:effectLst/>
            </a:endParaRPr>
          </a:p>
          <a:p>
            <a:pPr rtl="0"/>
            <a:r>
              <a:rPr lang="en-US" sz="1100" b="0" i="0" u="none" strike="noStrike" cap="none" dirty="0">
                <a:solidFill>
                  <a:srgbClr val="000000"/>
                </a:solidFill>
                <a:effectLst/>
                <a:latin typeface="Arial"/>
                <a:ea typeface="Arial"/>
                <a:cs typeface="Arial"/>
                <a:sym typeface="Arial"/>
              </a:rPr>
              <a:t>Lagging skill identified: Emotion and self-regulation (impulse control)</a:t>
            </a:r>
          </a:p>
          <a:p>
            <a:pPr rtl="0"/>
            <a:r>
              <a:rPr lang="en-US" sz="1100" b="0" i="0" u="none" strike="noStrike" cap="none" dirty="0">
                <a:solidFill>
                  <a:srgbClr val="000000"/>
                </a:solidFill>
                <a:effectLst/>
                <a:latin typeface="Arial"/>
                <a:ea typeface="Arial"/>
                <a:cs typeface="Arial"/>
                <a:sym typeface="Arial"/>
              </a:rPr>
              <a:t>Hypothesized function: Attention</a:t>
            </a:r>
            <a:endParaRPr lang="en-US" b="0" dirty="0">
              <a:effectLst/>
            </a:endParaRPr>
          </a:p>
          <a:p>
            <a:pPr rtl="0"/>
            <a:r>
              <a:rPr lang="en-US" sz="1100" b="0" i="0" u="none" strike="noStrike" cap="none" dirty="0">
                <a:solidFill>
                  <a:srgbClr val="000000"/>
                </a:solidFill>
                <a:effectLst/>
                <a:latin typeface="Arial"/>
                <a:ea typeface="Arial"/>
                <a:cs typeface="Arial"/>
                <a:sym typeface="Arial"/>
              </a:rPr>
              <a:t>Possible IEP goal ideas: In 36 academic weeks, when presented with situations in which Chris P. Bacon must wait for attention, Chris P. Bacon will demonstrate an increase in impulse control by remaining calm and using a taught waiting strategy (e.g., looking at a book, using a fidget tool, talking to a peer, </a:t>
            </a:r>
            <a:r>
              <a:rPr lang="en-US" sz="1100" b="0" i="0" u="none" strike="noStrike" cap="none" dirty="0" err="1">
                <a:solidFill>
                  <a:srgbClr val="000000"/>
                </a:solidFill>
                <a:effectLst/>
                <a:latin typeface="Arial"/>
                <a:ea typeface="Arial"/>
                <a:cs typeface="Arial"/>
                <a:sym typeface="Arial"/>
              </a:rPr>
              <a:t>etc</a:t>
            </a:r>
            <a:r>
              <a:rPr lang="en-US" sz="1100" b="0" i="0" u="none" strike="noStrike" cap="none" dirty="0">
                <a:solidFill>
                  <a:srgbClr val="000000"/>
                </a:solidFill>
                <a:effectLst/>
                <a:latin typeface="Arial"/>
                <a:ea typeface="Arial"/>
                <a:cs typeface="Arial"/>
                <a:sym typeface="Arial"/>
              </a:rPr>
              <a:t>) in 4 out of 5 observed situations, as measured on the learner’s check-in tool</a:t>
            </a:r>
          </a:p>
          <a:p>
            <a:pPr rtl="0"/>
            <a:r>
              <a:rPr lang="en-US" sz="1100" b="0" i="0" u="none" strike="noStrike" cap="none" dirty="0">
                <a:solidFill>
                  <a:srgbClr val="000000"/>
                </a:solidFill>
                <a:effectLst/>
                <a:latin typeface="Arial"/>
                <a:cs typeface="Arial"/>
                <a:sym typeface="Arial"/>
              </a:rPr>
              <a:t>Prevention strategy ideas: visual “attention available” “attention not available”  strips; physical space support (strategic seating close to adults); fidget tools taught to support what to do during wait times; non-contingent attention provided approximately every 30 minutes</a:t>
            </a:r>
          </a:p>
          <a:p>
            <a:pPr rtl="0"/>
            <a:r>
              <a:rPr lang="en-US" sz="1100" b="0" i="0" u="none" strike="noStrike" cap="none" dirty="0">
                <a:solidFill>
                  <a:srgbClr val="000000"/>
                </a:solidFill>
                <a:effectLst/>
                <a:latin typeface="Arial"/>
                <a:cs typeface="Arial"/>
                <a:sym typeface="Arial"/>
              </a:rPr>
              <a:t>Teaching strategy ideas:  Self-monitoring and reflection (waiting appropriately); emotional expression (e.g., “I feel frustrated/sad/upset when I have to wait”); practice and role-play waiting appropriately</a:t>
            </a:r>
          </a:p>
          <a:p>
            <a:pPr rtl="0"/>
            <a:r>
              <a:rPr lang="en-US" sz="1100" b="0" i="0" u="none" strike="noStrike" cap="none" dirty="0">
                <a:solidFill>
                  <a:srgbClr val="000000"/>
                </a:solidFill>
                <a:effectLst/>
                <a:latin typeface="Arial"/>
                <a:cs typeface="Arial"/>
                <a:sym typeface="Arial"/>
              </a:rPr>
              <a:t>Replacement/appropriate behavior strategy ideas: “Great job using a fidget while waiting for me to talk to you. I really like that!” “Awesome job waiting for me to talk to you. Keep it up!”; token system for waiting appropriately that can be exchanged for time with an adult; immediate specific praise for waiting; one-on-one check in after appropriate requests for attention</a:t>
            </a:r>
          </a:p>
          <a:p>
            <a:pPr rtl="0"/>
            <a:r>
              <a:rPr lang="en-US" sz="1100" b="0" i="0" u="none" strike="noStrike" cap="none" dirty="0">
                <a:solidFill>
                  <a:srgbClr val="000000"/>
                </a:solidFill>
                <a:effectLst/>
                <a:latin typeface="Arial"/>
                <a:cs typeface="Arial"/>
                <a:sym typeface="Arial"/>
              </a:rPr>
              <a:t>Behavior of concern response ideas: use planned ignoring as long as Chris P. Bacon is remaining safe; prompt use of how to gain attention before behavior occurs; reinforce waiting appropriately; remain neutral during behavioral episodes</a:t>
            </a:r>
          </a:p>
          <a:p>
            <a:pPr marL="158750" indent="0" rtl="0">
              <a:buNone/>
            </a:pPr>
            <a:endParaRPr lang="en-US" sz="1100" b="0" i="0" u="none" strike="noStrike" cap="none" dirty="0">
              <a:solidFill>
                <a:srgbClr val="000000"/>
              </a:solidFill>
              <a:effectLst/>
              <a:latin typeface="Arial"/>
              <a:cs typeface="Arial"/>
              <a:sym typeface="Arial"/>
            </a:endParaRPr>
          </a:p>
          <a:p>
            <a:pPr marL="158750" indent="0" rtl="0">
              <a:buNone/>
            </a:pPr>
            <a:r>
              <a:rPr lang="en-US" sz="1100" b="0" i="0" u="none" strike="noStrike" cap="none" dirty="0">
                <a:solidFill>
                  <a:srgbClr val="000000"/>
                </a:solidFill>
                <a:effectLst/>
                <a:latin typeface="Arial"/>
                <a:cs typeface="Arial"/>
                <a:sym typeface="Arial"/>
              </a:rPr>
              <a:t>Talking points/Considerations for Case Study #5 (D. End):</a:t>
            </a:r>
          </a:p>
          <a:p>
            <a:pPr marL="457200" indent="-298450" rtl="0"/>
            <a:r>
              <a:rPr lang="en-US" sz="1100" b="0" i="0" u="none" strike="noStrike" cap="none" dirty="0">
                <a:solidFill>
                  <a:srgbClr val="000000"/>
                </a:solidFill>
                <a:effectLst/>
                <a:latin typeface="Arial"/>
                <a:cs typeface="Arial"/>
                <a:sym typeface="Arial"/>
              </a:rPr>
              <a:t>Lagging skill identified: Cognitive flexibility</a:t>
            </a:r>
          </a:p>
          <a:p>
            <a:pPr marL="457200" indent="-298450" rtl="0"/>
            <a:r>
              <a:rPr lang="en-US" sz="1100" b="0" i="0" u="none" strike="noStrike" cap="none" dirty="0">
                <a:solidFill>
                  <a:srgbClr val="000000"/>
                </a:solidFill>
                <a:effectLst/>
                <a:latin typeface="Arial"/>
                <a:cs typeface="Arial"/>
                <a:sym typeface="Arial"/>
              </a:rPr>
              <a:t>Hypothesized function: Escape (from non-preferred social situations)</a:t>
            </a:r>
          </a:p>
          <a:p>
            <a:pPr marL="457200" indent="-298450" rtl="0"/>
            <a:r>
              <a:rPr lang="en-US" sz="1100" b="0" i="0" u="none" strike="noStrike" cap="none" dirty="0">
                <a:solidFill>
                  <a:srgbClr val="000000"/>
                </a:solidFill>
                <a:effectLst/>
                <a:latin typeface="Arial"/>
                <a:cs typeface="Arial"/>
                <a:sym typeface="Arial"/>
              </a:rPr>
              <a:t>Possible IEP goal ideas: In 36 academic weeks, when presented with situations in which D. End is required to change their thinking, D. End will demonstrate cognitive flexibility by either a) using more than one strategy to solve the problem or b) accept another individual’s idea/way of solving the problem in 90% of opportunities absent of inappropriate language across 3 out of 4 data collection sessions.</a:t>
            </a:r>
          </a:p>
          <a:p>
            <a:pPr marL="457200" indent="-298450" rtl="0"/>
            <a:r>
              <a:rPr lang="en-US" sz="1100" b="0" i="0" u="none" strike="noStrike" cap="none" dirty="0">
                <a:solidFill>
                  <a:srgbClr val="000000"/>
                </a:solidFill>
                <a:effectLst/>
                <a:latin typeface="Arial"/>
                <a:cs typeface="Arial"/>
                <a:sym typeface="Arial"/>
              </a:rPr>
              <a:t>Prevention strategy ideas: Pairing with preferred peer for activities; think aloud demonstrating multiple strategy use; provide clear instructions/roles for group work</a:t>
            </a:r>
          </a:p>
          <a:p>
            <a:pPr marL="457200" indent="-298450" rtl="0"/>
            <a:r>
              <a:rPr lang="en-US" sz="1100" b="0" i="0" u="none" strike="noStrike" cap="none" dirty="0">
                <a:solidFill>
                  <a:srgbClr val="000000"/>
                </a:solidFill>
                <a:effectLst/>
                <a:latin typeface="Arial"/>
                <a:cs typeface="Arial"/>
                <a:sym typeface="Arial"/>
              </a:rPr>
              <a:t>Teaching strategy ideas: perspective-taking; problem-solving; teach requesting to do it “my way”; teach multi-step problem-solving; teach reflection and strategy adjustment</a:t>
            </a:r>
          </a:p>
          <a:p>
            <a:pPr marL="457200" indent="-298450" rtl="0"/>
            <a:r>
              <a:rPr lang="en-US" sz="1100" b="0" i="0" u="none" strike="noStrike" cap="none" dirty="0">
                <a:solidFill>
                  <a:srgbClr val="000000"/>
                </a:solidFill>
                <a:effectLst/>
                <a:latin typeface="Arial"/>
                <a:cs typeface="Arial"/>
                <a:sym typeface="Arial"/>
              </a:rPr>
              <a:t>Replacement/appropriate behavior strategy ideas: Teach perspective-taking or problem-solving strategies; reflect &amp; adjust</a:t>
            </a:r>
          </a:p>
          <a:p>
            <a:pPr marL="457200" indent="-298450" rtl="0"/>
            <a:r>
              <a:rPr lang="en-US" sz="1100" b="0" i="0" u="none" strike="noStrike" cap="none" dirty="0">
                <a:solidFill>
                  <a:srgbClr val="000000"/>
                </a:solidFill>
                <a:effectLst/>
                <a:latin typeface="Arial"/>
                <a:cs typeface="Arial"/>
                <a:sym typeface="Arial"/>
              </a:rPr>
              <a:t>Behavior of concern response strategy ideas: Reinforce early attempts to shift thinking; reinforce trying a new strategy</a:t>
            </a:r>
            <a:endParaRPr lang="en-US" b="0" dirty="0">
              <a:effectLst/>
            </a:endParaRPr>
          </a:p>
          <a:p>
            <a:endParaRPr lang="en-US"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414640507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Thank you for attending and participating in today’s session on Lagging Skills. We hope that you have found the information provided useful and that you have gained a broader understanding of how to identify and plan for these skills. We look forward to seeing you in the future. Enjoy the rest of your day.</a:t>
            </a:r>
            <a:endParaRPr lang="en-US" b="0" dirty="0">
              <a:effectLst/>
            </a:endParaRPr>
          </a:p>
          <a:p>
            <a:pPr marL="158750" indent="0">
              <a:buNone/>
            </a:pPr>
            <a:endParaRPr lang="en-US" dirty="0"/>
          </a:p>
        </p:txBody>
      </p:sp>
    </p:spTree>
    <p:extLst>
      <p:ext uri="{BB962C8B-B14F-4D97-AF65-F5344CB8AC3E}">
        <p14:creationId xmlns:p14="http://schemas.microsoft.com/office/powerpoint/2010/main" val="2694460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Before we dig into content, we want to point out the research base for why we are talking about Lagging Skills. We know that best practices are grounded in solid evidence based strategies and practices. We want to ensure that this continues as our FBA processes &amp; forms evolve in the state of Iowa. Let’s think about the phase “lagging skills” and what we already know. There are my times in the field of education where we play a game of semantics and I think “lagging skills” might fall into that category. </a:t>
            </a:r>
          </a:p>
          <a:p>
            <a:pPr marL="158750" indent="0" rtl="0">
              <a:buNone/>
            </a:pPr>
            <a:endParaRPr lang="en-US" sz="1100" b="0" i="0" u="none" strike="noStrike" cap="none" dirty="0">
              <a:solidFill>
                <a:srgbClr val="000000"/>
              </a:solidFill>
              <a:effectLst/>
              <a:latin typeface="Arial"/>
              <a:cs typeface="Arial"/>
              <a:sym typeface="Arial"/>
            </a:endParaRPr>
          </a:p>
          <a:p>
            <a:pPr marL="158750" indent="0" rtl="0">
              <a:buNone/>
            </a:pPr>
            <a:r>
              <a:rPr lang="en-US" sz="1100" b="0" i="0" u="none" strike="noStrike" cap="none" dirty="0">
                <a:solidFill>
                  <a:srgbClr val="000000"/>
                </a:solidFill>
                <a:effectLst/>
                <a:latin typeface="Arial"/>
                <a:cs typeface="Arial"/>
                <a:sym typeface="Arial"/>
              </a:rPr>
              <a:t>Research consistently shows that challenging behavior is closely linked to lagging skills in areas such as executive functioning, emotion regulation, communication, and social skills. When environmental expectations exceed a learner’s current skill level, challenging behavior often occurs as a response to unmet demands rather than intentional misbehavior (Greene, 2017). Studies also demonstrate that teaching functionally-equivalent skills, such as through Functional Communication Training, leads to significant reductions in challenging behavior, highlighting the importance of identifying and addressing skill deficits within behavior intervention planning (</a:t>
            </a:r>
            <a:r>
              <a:rPr lang="en-US" sz="1100" b="0" i="0" u="none" strike="noStrike" cap="none" dirty="0" err="1">
                <a:solidFill>
                  <a:srgbClr val="000000"/>
                </a:solidFill>
                <a:effectLst/>
                <a:latin typeface="Arial"/>
                <a:cs typeface="Arial"/>
                <a:sym typeface="Arial"/>
              </a:rPr>
              <a:t>Carr</a:t>
            </a:r>
            <a:r>
              <a:rPr lang="en-US" sz="1100" b="0" i="0" u="none" strike="noStrike" cap="none" dirty="0">
                <a:solidFill>
                  <a:srgbClr val="000000"/>
                </a:solidFill>
                <a:effectLst/>
                <a:latin typeface="Arial"/>
                <a:cs typeface="Arial"/>
                <a:sym typeface="Arial"/>
              </a:rPr>
              <a:t> &amp; Durant, 2985, Tiger et al., 2008).</a:t>
            </a:r>
            <a:endParaRPr lang="en-US" b="0" dirty="0">
              <a:effectLst/>
            </a:endParaRPr>
          </a:p>
        </p:txBody>
      </p:sp>
    </p:spTree>
    <p:extLst>
      <p:ext uri="{BB962C8B-B14F-4D97-AF65-F5344CB8AC3E}">
        <p14:creationId xmlns:p14="http://schemas.microsoft.com/office/powerpoint/2010/main" val="663642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rtl="0">
              <a:buNone/>
            </a:pPr>
            <a:r>
              <a:rPr lang="en-US" sz="1100" b="0" i="0" u="none" strike="noStrike" cap="none" dirty="0">
                <a:solidFill>
                  <a:srgbClr val="000000"/>
                </a:solidFill>
                <a:effectLst/>
                <a:latin typeface="Arial"/>
                <a:ea typeface="Arial"/>
                <a:cs typeface="Arial"/>
                <a:sym typeface="Arial"/>
              </a:rPr>
              <a:t>Now that we have reviewed what lagging skills are and why they are important, let’s see how they fit into the Functional Behavior Assessment process.</a:t>
            </a:r>
            <a:endParaRPr lang="en-US" b="0" dirty="0">
              <a:effectLst/>
            </a:endParaRPr>
          </a:p>
        </p:txBody>
      </p:sp>
    </p:spTree>
    <p:extLst>
      <p:ext uri="{BB962C8B-B14F-4D97-AF65-F5344CB8AC3E}">
        <p14:creationId xmlns:p14="http://schemas.microsoft.com/office/powerpoint/2010/main" val="3591950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There are several ways that lagging skills may be identified by individuals without using a formalized test. Within the ACHIEVE system, the assessor may rely on the “RIO,” from “RIOT” portion of the Functional Behavior Assessment. These categories include: Review of Records, which help identify patterns over time, Interview &amp; Rating Scale, which can include interviews and rating scales completed with the learner’s teachers, educational staff, caregivers, and even the learners themselves, and Observation, which can include observations across different settings and scenarios in order to determine patterns in which the learner is most likely to demonstrate behaviors of concern. The next few slides will dive deeper into how to identify lagging skills in each of these categories before describing how any potential lagging skills may be addressed within an individual’s Behavior Intervention Plan.</a:t>
            </a:r>
            <a:endParaRPr lang="en-US" dirty="0"/>
          </a:p>
        </p:txBody>
      </p:sp>
    </p:spTree>
    <p:extLst>
      <p:ext uri="{BB962C8B-B14F-4D97-AF65-F5344CB8AC3E}">
        <p14:creationId xmlns:p14="http://schemas.microsoft.com/office/powerpoint/2010/main" val="163844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a:solidFill>
                  <a:srgbClr val="000000"/>
                </a:solidFill>
                <a:effectLst/>
                <a:latin typeface="Arial"/>
                <a:ea typeface="Arial"/>
                <a:cs typeface="Arial"/>
                <a:sym typeface="Arial"/>
              </a:rPr>
              <a:t>Record review helps connect lagging skills to patterns in the FBA.</a:t>
            </a:r>
            <a:endParaRPr lang="en-US" dirty="0"/>
          </a:p>
        </p:txBody>
      </p:sp>
    </p:spTree>
    <p:extLst>
      <p:ext uri="{BB962C8B-B14F-4D97-AF65-F5344CB8AC3E}">
        <p14:creationId xmlns:p14="http://schemas.microsoft.com/office/powerpoint/2010/main" val="10634396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6C32FC1-9315-4208-8136-F8435D10EB3C}"/>
              </a:ext>
            </a:extLst>
          </p:cNvPr>
          <p:cNvGraphicFramePr>
            <a:graphicFrameLocks noGrp="1"/>
          </p:cNvGraphicFramePr>
          <p:nvPr userDrawn="1">
            <p:extLst>
              <p:ext uri="{D42A27DB-BD31-4B8C-83A1-F6EECF244321}">
                <p14:modId xmlns:p14="http://schemas.microsoft.com/office/powerpoint/2010/main" val="2847195380"/>
              </p:ext>
            </p:extLst>
          </p:nvPr>
        </p:nvGraphicFramePr>
        <p:xfrm>
          <a:off x="583095" y="945931"/>
          <a:ext cx="11156960" cy="5659264"/>
        </p:xfrm>
        <a:graphic>
          <a:graphicData uri="http://schemas.openxmlformats.org/drawingml/2006/table">
            <a:tbl>
              <a:tblPr firstRow="1" bandRow="1">
                <a:effectLst/>
                <a:tableStyleId>{21022611-36B3-4B7B-90A1-8A8EE6FBB620}</a:tableStyleId>
              </a:tblPr>
              <a:tblGrid>
                <a:gridCol w="3904822">
                  <a:extLst>
                    <a:ext uri="{9D8B030D-6E8A-4147-A177-3AD203B41FA5}">
                      <a16:colId xmlns:a16="http://schemas.microsoft.com/office/drawing/2014/main" val="1786280648"/>
                    </a:ext>
                  </a:extLst>
                </a:gridCol>
                <a:gridCol w="7252138">
                  <a:extLst>
                    <a:ext uri="{9D8B030D-6E8A-4147-A177-3AD203B41FA5}">
                      <a16:colId xmlns:a16="http://schemas.microsoft.com/office/drawing/2014/main" val="3860815914"/>
                    </a:ext>
                  </a:extLst>
                </a:gridCol>
              </a:tblGrid>
              <a:tr h="549079">
                <a:tc>
                  <a:txBody>
                    <a:bodyPr/>
                    <a:lstStyle/>
                    <a:p>
                      <a:r>
                        <a:rPr lang="en-US" dirty="0"/>
                        <a:t>1</a:t>
                      </a:r>
                    </a:p>
                  </a:txBody>
                  <a:tcPr/>
                </a:tc>
                <a:tc>
                  <a:txBody>
                    <a:bodyPr/>
                    <a:lstStyle/>
                    <a:p>
                      <a:r>
                        <a:rPr lang="en-US" dirty="0"/>
                        <a:t>5</a:t>
                      </a:r>
                    </a:p>
                  </a:txBody>
                  <a:tcPr/>
                </a:tc>
                <a:extLst>
                  <a:ext uri="{0D108BD9-81ED-4DB2-BD59-A6C34878D82A}">
                    <a16:rowId xmlns:a16="http://schemas.microsoft.com/office/drawing/2014/main" val="4073458444"/>
                  </a:ext>
                </a:extLst>
              </a:tr>
              <a:tr h="1703395">
                <a:tc>
                  <a:txBody>
                    <a:bodyPr/>
                    <a:lstStyle/>
                    <a:p>
                      <a:r>
                        <a:rPr lang="en-US" dirty="0"/>
                        <a:t>2</a:t>
                      </a:r>
                    </a:p>
                  </a:txBody>
                  <a:tcPr/>
                </a:tc>
                <a:tc>
                  <a:txBody>
                    <a:bodyPr/>
                    <a:lstStyle/>
                    <a:p>
                      <a:r>
                        <a:rPr lang="en-US" dirty="0"/>
                        <a:t>6</a:t>
                      </a:r>
                    </a:p>
                  </a:txBody>
                  <a:tcPr/>
                </a:tc>
                <a:extLst>
                  <a:ext uri="{0D108BD9-81ED-4DB2-BD59-A6C34878D82A}">
                    <a16:rowId xmlns:a16="http://schemas.microsoft.com/office/drawing/2014/main" val="507880965"/>
                  </a:ext>
                </a:extLst>
              </a:tr>
              <a:tr h="1703395">
                <a:tc>
                  <a:txBody>
                    <a:bodyPr/>
                    <a:lstStyle/>
                    <a:p>
                      <a:r>
                        <a:rPr lang="en-US" dirty="0"/>
                        <a:t>3</a:t>
                      </a:r>
                    </a:p>
                  </a:txBody>
                  <a:tcPr/>
                </a:tc>
                <a:tc>
                  <a:txBody>
                    <a:bodyPr/>
                    <a:lstStyle/>
                    <a:p>
                      <a:r>
                        <a:rPr lang="en-US" dirty="0"/>
                        <a:t>7</a:t>
                      </a:r>
                    </a:p>
                  </a:txBody>
                  <a:tcPr/>
                </a:tc>
                <a:extLst>
                  <a:ext uri="{0D108BD9-81ED-4DB2-BD59-A6C34878D82A}">
                    <a16:rowId xmlns:a16="http://schemas.microsoft.com/office/drawing/2014/main" val="39502315"/>
                  </a:ext>
                </a:extLst>
              </a:tr>
              <a:tr h="1703395">
                <a:tc>
                  <a:txBody>
                    <a:bodyPr/>
                    <a:lstStyle/>
                    <a:p>
                      <a:r>
                        <a:rPr lang="en-US" dirty="0"/>
                        <a:t>4</a:t>
                      </a:r>
                    </a:p>
                  </a:txBody>
                  <a:tcPr/>
                </a:tc>
                <a:tc>
                  <a:txBody>
                    <a:bodyPr/>
                    <a:lstStyle/>
                    <a:p>
                      <a:r>
                        <a:rPr lang="en-US" dirty="0"/>
                        <a:t>8</a:t>
                      </a:r>
                    </a:p>
                  </a:txBody>
                  <a:tcPr/>
                </a:tc>
                <a:extLst>
                  <a:ext uri="{0D108BD9-81ED-4DB2-BD59-A6C34878D82A}">
                    <a16:rowId xmlns:a16="http://schemas.microsoft.com/office/drawing/2014/main" val="3325808517"/>
                  </a:ext>
                </a:extLst>
              </a:tr>
            </a:tbl>
          </a:graphicData>
        </a:graphic>
      </p:graphicFrame>
      <p:sp>
        <p:nvSpPr>
          <p:cNvPr id="4" name="Google Shape;13;p8">
            <a:extLst>
              <a:ext uri="{FF2B5EF4-FFF2-40B4-BE49-F238E27FC236}">
                <a16:creationId xmlns:a16="http://schemas.microsoft.com/office/drawing/2014/main" id="{F76213A0-B112-430C-ACD0-F045CA86AF5C}"/>
              </a:ext>
            </a:extLst>
          </p:cNvPr>
          <p:cNvSpPr/>
          <p:nvPr userDrawn="1"/>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 name="Google Shape;14;p8">
            <a:extLst>
              <a:ext uri="{FF2B5EF4-FFF2-40B4-BE49-F238E27FC236}">
                <a16:creationId xmlns:a16="http://schemas.microsoft.com/office/drawing/2014/main" id="{31AA624A-65CB-4AD3-A02A-A474DF0A416A}"/>
              </a:ext>
            </a:extLst>
          </p:cNvPr>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Tree>
    <p:extLst>
      <p:ext uri="{BB962C8B-B14F-4D97-AF65-F5344CB8AC3E}">
        <p14:creationId xmlns:p14="http://schemas.microsoft.com/office/powerpoint/2010/main" val="1589839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5" name="Google Shape;15;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reserve="1" userDrawn="1">
  <p:cSld name="2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5" name="Google Shape;15;p8"/>
          <p:cNvSpPr txBox="1">
            <a:spLocks noGrp="1"/>
          </p:cNvSpPr>
          <p:nvPr>
            <p:ph type="body" idx="1"/>
          </p:nvPr>
        </p:nvSpPr>
        <p:spPr>
          <a:xfrm>
            <a:off x="689112" y="825798"/>
            <a:ext cx="10813776" cy="73741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dirty="0"/>
          </a:p>
        </p:txBody>
      </p:sp>
      <p:sp>
        <p:nvSpPr>
          <p:cNvPr id="3" name="Picture Placeholder 2">
            <a:extLst>
              <a:ext uri="{FF2B5EF4-FFF2-40B4-BE49-F238E27FC236}">
                <a16:creationId xmlns:a16="http://schemas.microsoft.com/office/drawing/2014/main" id="{A60D2F6A-571F-4047-AE2A-60439836C05E}"/>
              </a:ext>
            </a:extLst>
          </p:cNvPr>
          <p:cNvSpPr>
            <a:spLocks noGrp="1"/>
          </p:cNvSpPr>
          <p:nvPr>
            <p:ph type="pic" sz="quarter" idx="10"/>
          </p:nvPr>
        </p:nvSpPr>
        <p:spPr>
          <a:xfrm>
            <a:off x="688975" y="1646238"/>
            <a:ext cx="10814050" cy="5045075"/>
          </a:xfrm>
        </p:spPr>
        <p:txBody>
          <a:bodyPr/>
          <a:lstStyle/>
          <a:p>
            <a:endParaRPr lang="en-US"/>
          </a:p>
        </p:txBody>
      </p:sp>
    </p:spTree>
    <p:extLst>
      <p:ext uri="{BB962C8B-B14F-4D97-AF65-F5344CB8AC3E}">
        <p14:creationId xmlns:p14="http://schemas.microsoft.com/office/powerpoint/2010/main" val="2168914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reserve="1" userDrawn="1">
  <p:cSld name="2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5" name="Google Shape;15;p8"/>
          <p:cNvSpPr txBox="1">
            <a:spLocks noGrp="1"/>
          </p:cNvSpPr>
          <p:nvPr>
            <p:ph type="body" idx="1"/>
          </p:nvPr>
        </p:nvSpPr>
        <p:spPr>
          <a:xfrm>
            <a:off x="689112" y="1460499"/>
            <a:ext cx="6045175" cy="421953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dirty="0"/>
          </a:p>
        </p:txBody>
      </p:sp>
      <p:sp>
        <p:nvSpPr>
          <p:cNvPr id="5" name="Picture Placeholder 4">
            <a:extLst>
              <a:ext uri="{FF2B5EF4-FFF2-40B4-BE49-F238E27FC236}">
                <a16:creationId xmlns:a16="http://schemas.microsoft.com/office/drawing/2014/main" id="{09783B4B-401E-4EF5-97EE-DF1537AE8E73}"/>
              </a:ext>
            </a:extLst>
          </p:cNvPr>
          <p:cNvSpPr>
            <a:spLocks noGrp="1"/>
          </p:cNvSpPr>
          <p:nvPr>
            <p:ph type="pic" sz="quarter" idx="10"/>
          </p:nvPr>
        </p:nvSpPr>
        <p:spPr>
          <a:xfrm>
            <a:off x="7659688" y="1460500"/>
            <a:ext cx="3743325" cy="4219576"/>
          </a:xfrm>
        </p:spPr>
        <p:txBody>
          <a:bodyPr/>
          <a:lstStyle/>
          <a:p>
            <a:endParaRPr lang="en-US" dirty="0"/>
          </a:p>
        </p:txBody>
      </p:sp>
    </p:spTree>
    <p:extLst>
      <p:ext uri="{BB962C8B-B14F-4D97-AF65-F5344CB8AC3E}">
        <p14:creationId xmlns:p14="http://schemas.microsoft.com/office/powerpoint/2010/main" val="4083709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reserve="1" userDrawn="1">
  <p:cSld name="2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 name="Table Placeholder 2">
            <a:extLst>
              <a:ext uri="{FF2B5EF4-FFF2-40B4-BE49-F238E27FC236}">
                <a16:creationId xmlns:a16="http://schemas.microsoft.com/office/drawing/2014/main" id="{881BCCD3-E3CA-4250-809C-E34ABE275CA4}"/>
              </a:ext>
            </a:extLst>
          </p:cNvPr>
          <p:cNvSpPr>
            <a:spLocks noGrp="1"/>
          </p:cNvSpPr>
          <p:nvPr>
            <p:ph type="tbl" sz="quarter" idx="10"/>
          </p:nvPr>
        </p:nvSpPr>
        <p:spPr>
          <a:xfrm>
            <a:off x="217488" y="931863"/>
            <a:ext cx="11723687" cy="5622925"/>
          </a:xfrm>
        </p:spPr>
        <p:txBody>
          <a:bodyPr/>
          <a:lstStyle/>
          <a:p>
            <a:endParaRPr lang="en-US" dirty="0"/>
          </a:p>
        </p:txBody>
      </p:sp>
    </p:spTree>
    <p:extLst>
      <p:ext uri="{BB962C8B-B14F-4D97-AF65-F5344CB8AC3E}">
        <p14:creationId xmlns:p14="http://schemas.microsoft.com/office/powerpoint/2010/main" val="905102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and Content" preserve="1" userDrawn="1">
  <p:cSld name="2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 name="Picture Placeholder 2">
            <a:extLst>
              <a:ext uri="{FF2B5EF4-FFF2-40B4-BE49-F238E27FC236}">
                <a16:creationId xmlns:a16="http://schemas.microsoft.com/office/drawing/2014/main" id="{0CEE4207-3F91-46FD-91C6-A90F59F7E7F7}"/>
              </a:ext>
            </a:extLst>
          </p:cNvPr>
          <p:cNvSpPr>
            <a:spLocks noGrp="1"/>
          </p:cNvSpPr>
          <p:nvPr>
            <p:ph type="pic" sz="quarter" idx="10"/>
          </p:nvPr>
        </p:nvSpPr>
        <p:spPr>
          <a:xfrm>
            <a:off x="4572000" y="428625"/>
            <a:ext cx="7212013" cy="5905500"/>
          </a:xfrm>
        </p:spPr>
        <p:txBody>
          <a:bodyPr/>
          <a:lstStyle/>
          <a:p>
            <a:endParaRPr lang="en-US"/>
          </a:p>
        </p:txBody>
      </p:sp>
    </p:spTree>
    <p:extLst>
      <p:ext uri="{BB962C8B-B14F-4D97-AF65-F5344CB8AC3E}">
        <p14:creationId xmlns:p14="http://schemas.microsoft.com/office/powerpoint/2010/main" val="226983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7" r:id="rId3"/>
    <p:sldLayoutId id="2147483656" r:id="rId4"/>
    <p:sldLayoutId id="2147483655" r:id="rId5"/>
    <p:sldLayoutId id="2147483651" r:id="rId6"/>
    <p:sldLayoutId id="2147483658" r:id="rId7"/>
    <p:sldLayoutId id="2147483652" r:id="rId8"/>
    <p:sldLayoutId id="2147483653" r:id="rId9"/>
    <p:sldLayoutId id="2147483654"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9.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8.xml"/><Relationship Id="rId1" Type="http://schemas.openxmlformats.org/officeDocument/2006/relationships/tags" Target="../tags/tag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9.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Lagging Skills</a:t>
            </a:r>
            <a:endParaRPr dirty="0"/>
          </a:p>
        </p:txBody>
      </p:sp>
      <p:sp>
        <p:nvSpPr>
          <p:cNvPr id="36" name="Google Shape;36;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January 2026</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E1CB1A-67BB-4B7E-9984-3C6A791E7A97}"/>
              </a:ext>
            </a:extLst>
          </p:cNvPr>
          <p:cNvSpPr>
            <a:spLocks noGrp="1"/>
          </p:cNvSpPr>
          <p:nvPr>
            <p:ph type="title"/>
          </p:nvPr>
        </p:nvSpPr>
        <p:spPr/>
        <p:txBody>
          <a:bodyPr>
            <a:normAutofit/>
          </a:bodyPr>
          <a:lstStyle/>
          <a:p>
            <a:pPr algn="ctr"/>
            <a:r>
              <a:rPr lang="en-US" sz="2800" dirty="0"/>
              <a:t>Review</a:t>
            </a:r>
          </a:p>
        </p:txBody>
      </p:sp>
      <p:sp>
        <p:nvSpPr>
          <p:cNvPr id="5" name="Text Placeholder 4">
            <a:extLst>
              <a:ext uri="{FF2B5EF4-FFF2-40B4-BE49-F238E27FC236}">
                <a16:creationId xmlns:a16="http://schemas.microsoft.com/office/drawing/2014/main" id="{E44CD425-1C3A-4C22-9164-540D7FE67D3E}"/>
              </a:ext>
            </a:extLst>
          </p:cNvPr>
          <p:cNvSpPr>
            <a:spLocks noGrp="1"/>
          </p:cNvSpPr>
          <p:nvPr>
            <p:ph type="body" idx="1"/>
          </p:nvPr>
        </p:nvSpPr>
        <p:spPr/>
        <p:txBody>
          <a:bodyPr/>
          <a:lstStyle/>
          <a:p>
            <a:r>
              <a:rPr lang="en-US" sz="3200" dirty="0"/>
              <a:t>Attendance records</a:t>
            </a:r>
          </a:p>
          <a:p>
            <a:r>
              <a:rPr lang="en-US" sz="3200" dirty="0"/>
              <a:t>Office referrals</a:t>
            </a:r>
          </a:p>
          <a:p>
            <a:r>
              <a:rPr lang="en-US" sz="3200" dirty="0"/>
              <a:t>Past and current interventions</a:t>
            </a:r>
          </a:p>
          <a:p>
            <a:r>
              <a:rPr lang="en-US" sz="3200" dirty="0"/>
              <a:t>Grades</a:t>
            </a:r>
          </a:p>
          <a:p>
            <a:r>
              <a:rPr lang="en-US" sz="3200" dirty="0"/>
              <a:t>Outside reports</a:t>
            </a:r>
          </a:p>
          <a:p>
            <a:pPr marL="114300" indent="0">
              <a:buNone/>
            </a:pPr>
            <a:endParaRPr lang="en-US" dirty="0"/>
          </a:p>
        </p:txBody>
      </p:sp>
    </p:spTree>
    <p:custDataLst>
      <p:tags r:id="rId1"/>
    </p:custDataLst>
    <p:extLst>
      <p:ext uri="{BB962C8B-B14F-4D97-AF65-F5344CB8AC3E}">
        <p14:creationId xmlns:p14="http://schemas.microsoft.com/office/powerpoint/2010/main" val="1621040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506C48-85E1-4312-A9B3-9F7867AF7622}"/>
              </a:ext>
            </a:extLst>
          </p:cNvPr>
          <p:cNvSpPr>
            <a:spLocks noGrp="1"/>
          </p:cNvSpPr>
          <p:nvPr>
            <p:ph type="title"/>
          </p:nvPr>
        </p:nvSpPr>
        <p:spPr/>
        <p:txBody>
          <a:bodyPr/>
          <a:lstStyle/>
          <a:p>
            <a:pPr algn="ctr"/>
            <a:r>
              <a:rPr lang="en-US" dirty="0"/>
              <a:t>Interview &amp; Rating Scales</a:t>
            </a:r>
          </a:p>
        </p:txBody>
      </p:sp>
    </p:spTree>
    <p:custDataLst>
      <p:tags r:id="rId1"/>
    </p:custDataLst>
    <p:extLst>
      <p:ext uri="{BB962C8B-B14F-4D97-AF65-F5344CB8AC3E}">
        <p14:creationId xmlns:p14="http://schemas.microsoft.com/office/powerpoint/2010/main" val="1878226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06A67E-E013-44F8-94C7-4AE6FA22FCB4}"/>
              </a:ext>
            </a:extLst>
          </p:cNvPr>
          <p:cNvSpPr>
            <a:spLocks noGrp="1"/>
          </p:cNvSpPr>
          <p:nvPr>
            <p:ph type="title"/>
          </p:nvPr>
        </p:nvSpPr>
        <p:spPr/>
        <p:txBody>
          <a:bodyPr>
            <a:normAutofit/>
          </a:bodyPr>
          <a:lstStyle/>
          <a:p>
            <a:pPr algn="ctr"/>
            <a:r>
              <a:rPr lang="en-US" sz="2800" dirty="0"/>
              <a:t>Teacher/School Interview Prompts</a:t>
            </a:r>
          </a:p>
        </p:txBody>
      </p:sp>
      <p:sp>
        <p:nvSpPr>
          <p:cNvPr id="5" name="Text Placeholder 4">
            <a:extLst>
              <a:ext uri="{FF2B5EF4-FFF2-40B4-BE49-F238E27FC236}">
                <a16:creationId xmlns:a16="http://schemas.microsoft.com/office/drawing/2014/main" id="{D160FBB2-4163-40E2-83EE-AABA1F844767}"/>
              </a:ext>
            </a:extLst>
          </p:cNvPr>
          <p:cNvSpPr>
            <a:spLocks noGrp="1"/>
          </p:cNvSpPr>
          <p:nvPr>
            <p:ph type="body" idx="1"/>
          </p:nvPr>
        </p:nvSpPr>
        <p:spPr/>
        <p:txBody>
          <a:bodyPr/>
          <a:lstStyle/>
          <a:p>
            <a:r>
              <a:rPr lang="en-US" dirty="0"/>
              <a:t>What are some specific tasks/expectations that the learner is having difficulty completing or getting started on?</a:t>
            </a:r>
          </a:p>
          <a:p>
            <a:r>
              <a:rPr lang="en-US" dirty="0"/>
              <a:t>Are there peers the learner is having difficulty getting along with? Tell me about the most common circumstances that peer conflict occurs.</a:t>
            </a:r>
          </a:p>
          <a:p>
            <a:r>
              <a:rPr lang="en-US" dirty="0"/>
              <a:t>What are some tasks and activities the learner is having difficulty moving away from or moving to?</a:t>
            </a:r>
          </a:p>
          <a:p>
            <a:r>
              <a:rPr lang="en-US" dirty="0"/>
              <a:t>What are some classes or activities that the learner is having difficulty attending/being on time to?</a:t>
            </a:r>
          </a:p>
        </p:txBody>
      </p:sp>
    </p:spTree>
    <p:extLst>
      <p:ext uri="{BB962C8B-B14F-4D97-AF65-F5344CB8AC3E}">
        <p14:creationId xmlns:p14="http://schemas.microsoft.com/office/powerpoint/2010/main" val="1656285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26C5F-D697-4483-BE09-1C844CF614FE}"/>
              </a:ext>
            </a:extLst>
          </p:cNvPr>
          <p:cNvSpPr>
            <a:spLocks noGrp="1"/>
          </p:cNvSpPr>
          <p:nvPr>
            <p:ph type="title"/>
          </p:nvPr>
        </p:nvSpPr>
        <p:spPr/>
        <p:txBody>
          <a:bodyPr>
            <a:normAutofit/>
          </a:bodyPr>
          <a:lstStyle/>
          <a:p>
            <a:pPr algn="ctr"/>
            <a:r>
              <a:rPr lang="en-US" sz="2800" dirty="0"/>
              <a:t>Parent/Caregiver Interview Prompts</a:t>
            </a:r>
          </a:p>
        </p:txBody>
      </p:sp>
      <p:sp>
        <p:nvSpPr>
          <p:cNvPr id="3" name="Text Placeholder 2">
            <a:extLst>
              <a:ext uri="{FF2B5EF4-FFF2-40B4-BE49-F238E27FC236}">
                <a16:creationId xmlns:a16="http://schemas.microsoft.com/office/drawing/2014/main" id="{7E4770A5-008E-4E81-A9DF-1B9AE5854710}"/>
              </a:ext>
            </a:extLst>
          </p:cNvPr>
          <p:cNvSpPr>
            <a:spLocks noGrp="1"/>
          </p:cNvSpPr>
          <p:nvPr>
            <p:ph type="body" idx="1"/>
          </p:nvPr>
        </p:nvSpPr>
        <p:spPr/>
        <p:txBody>
          <a:bodyPr/>
          <a:lstStyle/>
          <a:p>
            <a:r>
              <a:rPr lang="en-US" dirty="0"/>
              <a:t>What are some of the chores/tasks/activities that the learner is having difficulty completing or getting started on?</a:t>
            </a:r>
          </a:p>
          <a:p>
            <a:r>
              <a:rPr lang="en-US" dirty="0"/>
              <a:t>Are there siblings/other children that the learner is having difficulty getting along with? Who are those other children? Are there specific situations in which the learner has more difficulty getting along with other children?</a:t>
            </a:r>
          </a:p>
          <a:p>
            <a:r>
              <a:rPr lang="en-US" dirty="0"/>
              <a:t>Are there aspects of personal hygiene that the learner struggles to complete?</a:t>
            </a:r>
          </a:p>
          <a:p>
            <a:r>
              <a:rPr lang="en-US" dirty="0"/>
              <a:t>What are some activities that the learner is having difficulty ending? What are some activities that the learner is having difficulty moving on to?</a:t>
            </a:r>
          </a:p>
        </p:txBody>
      </p:sp>
    </p:spTree>
    <p:extLst>
      <p:ext uri="{BB962C8B-B14F-4D97-AF65-F5344CB8AC3E}">
        <p14:creationId xmlns:p14="http://schemas.microsoft.com/office/powerpoint/2010/main" val="3304834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F9ACC-705E-4B29-AB1F-D6FA53886456}"/>
              </a:ext>
            </a:extLst>
          </p:cNvPr>
          <p:cNvSpPr>
            <a:spLocks noGrp="1"/>
          </p:cNvSpPr>
          <p:nvPr>
            <p:ph type="title"/>
          </p:nvPr>
        </p:nvSpPr>
        <p:spPr/>
        <p:txBody>
          <a:bodyPr>
            <a:normAutofit/>
          </a:bodyPr>
          <a:lstStyle/>
          <a:p>
            <a:pPr algn="ctr"/>
            <a:r>
              <a:rPr lang="en-US" sz="2800" dirty="0"/>
              <a:t>Learner Interview Prompts</a:t>
            </a:r>
          </a:p>
        </p:txBody>
      </p:sp>
      <p:sp>
        <p:nvSpPr>
          <p:cNvPr id="3" name="Text Placeholder 2">
            <a:extLst>
              <a:ext uri="{FF2B5EF4-FFF2-40B4-BE49-F238E27FC236}">
                <a16:creationId xmlns:a16="http://schemas.microsoft.com/office/drawing/2014/main" id="{1BC4EC05-2041-46DE-A70F-2D1705971832}"/>
              </a:ext>
            </a:extLst>
          </p:cNvPr>
          <p:cNvSpPr>
            <a:spLocks noGrp="1"/>
          </p:cNvSpPr>
          <p:nvPr>
            <p:ph type="body" idx="1"/>
          </p:nvPr>
        </p:nvSpPr>
        <p:spPr/>
        <p:txBody>
          <a:bodyPr/>
          <a:lstStyle/>
          <a:p>
            <a:pPr fontAlgn="base"/>
            <a:r>
              <a:rPr lang="en-US" sz="2400" dirty="0"/>
              <a:t>What do you like about school? </a:t>
            </a:r>
          </a:p>
          <a:p>
            <a:pPr lvl="1" fontAlgn="base"/>
            <a:r>
              <a:rPr lang="en-US" dirty="0"/>
              <a:t>Ask the learner to name specific peers, teachers, subjects, </a:t>
            </a:r>
            <a:r>
              <a:rPr lang="en-US" dirty="0" err="1"/>
              <a:t>etc</a:t>
            </a:r>
            <a:endParaRPr lang="en-US" dirty="0"/>
          </a:p>
          <a:p>
            <a:pPr fontAlgn="base"/>
            <a:r>
              <a:rPr lang="en-US" sz="2400" dirty="0"/>
              <a:t>What do you think is hard about school?</a:t>
            </a:r>
          </a:p>
          <a:p>
            <a:pPr fontAlgn="base"/>
            <a:r>
              <a:rPr lang="en-US" sz="2400" dirty="0"/>
              <a:t>What do you like to do in your free time?</a:t>
            </a:r>
          </a:p>
          <a:p>
            <a:pPr fontAlgn="base"/>
            <a:r>
              <a:rPr lang="en-US" sz="2400" dirty="0"/>
              <a:t>Tell me about ____ (name 2-3 things the learner is interested in or good at, such as basketball, craft projects, favorite cartoon characters, </a:t>
            </a:r>
            <a:r>
              <a:rPr lang="en-US" sz="2400" dirty="0" err="1"/>
              <a:t>etc</a:t>
            </a:r>
            <a:r>
              <a:rPr lang="en-US" sz="2400" dirty="0"/>
              <a:t>).</a:t>
            </a:r>
          </a:p>
          <a:p>
            <a:pPr fontAlgn="base"/>
            <a:r>
              <a:rPr lang="en-US" sz="2400" dirty="0"/>
              <a:t>Are there specific classes/subjects that you have a hard time paying attention during? Are there specific classes/subjects that you can pay attention more easily during?</a:t>
            </a:r>
          </a:p>
          <a:p>
            <a:pPr fontAlgn="base"/>
            <a:r>
              <a:rPr lang="en-US" sz="2400" dirty="0"/>
              <a:t>Is it hard, sometimes, to get along with friends? (Allow them to expand on this)</a:t>
            </a:r>
          </a:p>
          <a:p>
            <a:pPr marL="114300" indent="0">
              <a:buNone/>
            </a:pPr>
            <a:endParaRPr lang="en-US" dirty="0"/>
          </a:p>
        </p:txBody>
      </p:sp>
    </p:spTree>
    <p:extLst>
      <p:ext uri="{BB962C8B-B14F-4D97-AF65-F5344CB8AC3E}">
        <p14:creationId xmlns:p14="http://schemas.microsoft.com/office/powerpoint/2010/main" val="2600188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8461E-B24C-473B-A07A-0670FBDBAD3A}"/>
              </a:ext>
            </a:extLst>
          </p:cNvPr>
          <p:cNvSpPr>
            <a:spLocks noGrp="1"/>
          </p:cNvSpPr>
          <p:nvPr>
            <p:ph type="title"/>
          </p:nvPr>
        </p:nvSpPr>
        <p:spPr/>
        <p:txBody>
          <a:bodyPr>
            <a:normAutofit/>
          </a:bodyPr>
          <a:lstStyle/>
          <a:p>
            <a:pPr algn="ctr"/>
            <a:r>
              <a:rPr lang="en-US" sz="2800" dirty="0"/>
              <a:t>Rating Scales</a:t>
            </a:r>
          </a:p>
        </p:txBody>
      </p:sp>
      <p:sp>
        <p:nvSpPr>
          <p:cNvPr id="3" name="Text Placeholder 2">
            <a:extLst>
              <a:ext uri="{FF2B5EF4-FFF2-40B4-BE49-F238E27FC236}">
                <a16:creationId xmlns:a16="http://schemas.microsoft.com/office/drawing/2014/main" id="{51264523-1F1A-4D51-BAE4-92AC799A5A8E}"/>
              </a:ext>
            </a:extLst>
          </p:cNvPr>
          <p:cNvSpPr>
            <a:spLocks noGrp="1"/>
          </p:cNvSpPr>
          <p:nvPr>
            <p:ph type="body" idx="1"/>
          </p:nvPr>
        </p:nvSpPr>
        <p:spPr/>
        <p:txBody>
          <a:bodyPr/>
          <a:lstStyle/>
          <a:p>
            <a:pPr fontAlgn="base"/>
            <a:r>
              <a:rPr lang="en-US" dirty="0"/>
              <a:t>Teachers/school staff</a:t>
            </a:r>
          </a:p>
          <a:p>
            <a:pPr fontAlgn="base"/>
            <a:r>
              <a:rPr lang="en-US" dirty="0"/>
              <a:t>Parents/caregivers</a:t>
            </a:r>
          </a:p>
          <a:p>
            <a:pPr fontAlgn="base"/>
            <a:r>
              <a:rPr lang="en-US" dirty="0"/>
              <a:t>Learners</a:t>
            </a:r>
          </a:p>
          <a:p>
            <a:pPr marL="114300" indent="0">
              <a:buNone/>
            </a:pPr>
            <a:endParaRPr lang="en-US" dirty="0"/>
          </a:p>
        </p:txBody>
      </p:sp>
    </p:spTree>
    <p:extLst>
      <p:ext uri="{BB962C8B-B14F-4D97-AF65-F5344CB8AC3E}">
        <p14:creationId xmlns:p14="http://schemas.microsoft.com/office/powerpoint/2010/main" val="1979495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A2254F-D70D-4050-9F9C-252271BC8754}"/>
              </a:ext>
            </a:extLst>
          </p:cNvPr>
          <p:cNvSpPr>
            <a:spLocks noGrp="1"/>
          </p:cNvSpPr>
          <p:nvPr>
            <p:ph type="title"/>
          </p:nvPr>
        </p:nvSpPr>
        <p:spPr/>
        <p:txBody>
          <a:bodyPr/>
          <a:lstStyle/>
          <a:p>
            <a:pPr algn="ctr"/>
            <a:r>
              <a:rPr lang="en-US" dirty="0"/>
              <a:t>Observation</a:t>
            </a:r>
          </a:p>
        </p:txBody>
      </p:sp>
    </p:spTree>
    <p:extLst>
      <p:ext uri="{BB962C8B-B14F-4D97-AF65-F5344CB8AC3E}">
        <p14:creationId xmlns:p14="http://schemas.microsoft.com/office/powerpoint/2010/main" val="3506570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88538C-1227-470E-9619-0AC7F31B8CBF}"/>
              </a:ext>
            </a:extLst>
          </p:cNvPr>
          <p:cNvSpPr>
            <a:spLocks noGrp="1"/>
          </p:cNvSpPr>
          <p:nvPr>
            <p:ph type="title"/>
          </p:nvPr>
        </p:nvSpPr>
        <p:spPr/>
        <p:txBody>
          <a:bodyPr>
            <a:normAutofit/>
          </a:bodyPr>
          <a:lstStyle/>
          <a:p>
            <a:pPr algn="ctr"/>
            <a:r>
              <a:rPr lang="en-US" sz="2800" dirty="0"/>
              <a:t>Observation</a:t>
            </a:r>
            <a:r>
              <a:rPr lang="en-US" sz="3200" dirty="0"/>
              <a:t> </a:t>
            </a:r>
            <a:r>
              <a:rPr lang="en-US" sz="2800" dirty="0"/>
              <a:t>Activities</a:t>
            </a:r>
          </a:p>
        </p:txBody>
      </p:sp>
      <p:sp>
        <p:nvSpPr>
          <p:cNvPr id="5" name="Text Placeholder 4">
            <a:extLst>
              <a:ext uri="{FF2B5EF4-FFF2-40B4-BE49-F238E27FC236}">
                <a16:creationId xmlns:a16="http://schemas.microsoft.com/office/drawing/2014/main" id="{BFF318AE-B583-42A0-9345-26B642815138}"/>
              </a:ext>
            </a:extLst>
          </p:cNvPr>
          <p:cNvSpPr>
            <a:spLocks noGrp="1"/>
          </p:cNvSpPr>
          <p:nvPr>
            <p:ph type="body" idx="1"/>
          </p:nvPr>
        </p:nvSpPr>
        <p:spPr/>
        <p:txBody>
          <a:bodyPr/>
          <a:lstStyle/>
          <a:p>
            <a:pPr fontAlgn="base"/>
            <a:r>
              <a:rPr lang="en-US" dirty="0"/>
              <a:t>ABC Data Collection</a:t>
            </a:r>
          </a:p>
          <a:p>
            <a:pPr fontAlgn="base"/>
            <a:r>
              <a:rPr lang="en-US" dirty="0"/>
              <a:t>Scatterplot Analysis</a:t>
            </a:r>
          </a:p>
          <a:p>
            <a:pPr fontAlgn="base"/>
            <a:r>
              <a:rPr lang="en-US" dirty="0"/>
              <a:t>Structured vs. Unstructured Observations</a:t>
            </a:r>
          </a:p>
          <a:p>
            <a:pPr fontAlgn="base"/>
            <a:r>
              <a:rPr lang="en-US" dirty="0"/>
              <a:t>Peer Comparison Analysis</a:t>
            </a:r>
          </a:p>
        </p:txBody>
      </p:sp>
    </p:spTree>
    <p:extLst>
      <p:ext uri="{BB962C8B-B14F-4D97-AF65-F5344CB8AC3E}">
        <p14:creationId xmlns:p14="http://schemas.microsoft.com/office/powerpoint/2010/main" val="168626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885651A-CF5C-4BB0-B8D3-E34B8BC107F8}"/>
              </a:ext>
            </a:extLst>
          </p:cNvPr>
          <p:cNvSpPr>
            <a:spLocks noGrp="1"/>
          </p:cNvSpPr>
          <p:nvPr>
            <p:ph type="body" idx="4"/>
          </p:nvPr>
        </p:nvSpPr>
        <p:spPr/>
        <p:txBody>
          <a:bodyPr/>
          <a:lstStyle/>
          <a:p>
            <a:pPr fontAlgn="base"/>
            <a:r>
              <a:rPr lang="en-US" dirty="0"/>
              <a:t>What is one record you could review to help identify a lagging skill?</a:t>
            </a:r>
          </a:p>
          <a:p>
            <a:pPr fontAlgn="base"/>
            <a:r>
              <a:rPr lang="en-US" dirty="0"/>
              <a:t>What are two open-ended interview questions you could ask?</a:t>
            </a:r>
          </a:p>
          <a:p>
            <a:pPr fontAlgn="base"/>
            <a:r>
              <a:rPr lang="en-US" dirty="0"/>
              <a:t>What are two observable behaviors that could be related to lagging skills?</a:t>
            </a:r>
          </a:p>
          <a:p>
            <a:pPr marL="114300" indent="0">
              <a:buNone/>
            </a:pPr>
            <a:endParaRPr lang="en-US" dirty="0"/>
          </a:p>
        </p:txBody>
      </p:sp>
      <p:sp>
        <p:nvSpPr>
          <p:cNvPr id="7" name="Text Placeholder 6">
            <a:extLst>
              <a:ext uri="{FF2B5EF4-FFF2-40B4-BE49-F238E27FC236}">
                <a16:creationId xmlns:a16="http://schemas.microsoft.com/office/drawing/2014/main" id="{36AEA80F-A766-4290-966D-88DC98F71715}"/>
              </a:ext>
            </a:extLst>
          </p:cNvPr>
          <p:cNvSpPr>
            <a:spLocks noGrp="1"/>
          </p:cNvSpPr>
          <p:nvPr>
            <p:ph type="body" idx="3"/>
          </p:nvPr>
        </p:nvSpPr>
        <p:spPr>
          <a:xfrm>
            <a:off x="6225210" y="1802673"/>
            <a:ext cx="5183188" cy="569880"/>
          </a:xfrm>
        </p:spPr>
        <p:txBody>
          <a:bodyPr>
            <a:normAutofit/>
          </a:bodyPr>
          <a:lstStyle/>
          <a:p>
            <a:r>
              <a:rPr lang="en-US" sz="2400" u="sng" dirty="0"/>
              <a:t>RIO Activities:</a:t>
            </a:r>
          </a:p>
        </p:txBody>
      </p:sp>
      <p:sp>
        <p:nvSpPr>
          <p:cNvPr id="6" name="Text Placeholder 5">
            <a:extLst>
              <a:ext uri="{FF2B5EF4-FFF2-40B4-BE49-F238E27FC236}">
                <a16:creationId xmlns:a16="http://schemas.microsoft.com/office/drawing/2014/main" id="{3D228C23-A164-4A35-B4E0-5B7ED480AF07}"/>
              </a:ext>
            </a:extLst>
          </p:cNvPr>
          <p:cNvSpPr>
            <a:spLocks noGrp="1"/>
          </p:cNvSpPr>
          <p:nvPr>
            <p:ph type="body" idx="2"/>
          </p:nvPr>
        </p:nvSpPr>
        <p:spPr/>
        <p:txBody>
          <a:bodyPr/>
          <a:lstStyle/>
          <a:p>
            <a:pPr fontAlgn="base"/>
            <a:r>
              <a:rPr lang="en-US" dirty="0"/>
              <a:t>Attention &amp; Working Memory</a:t>
            </a:r>
          </a:p>
          <a:p>
            <a:pPr fontAlgn="base"/>
            <a:r>
              <a:rPr lang="en-US" dirty="0"/>
              <a:t>Cognitive Flexibility Skills</a:t>
            </a:r>
          </a:p>
          <a:p>
            <a:pPr fontAlgn="base"/>
            <a:r>
              <a:rPr lang="en-US" dirty="0"/>
              <a:t>Emotion and Self-Regulation Skills</a:t>
            </a:r>
          </a:p>
          <a:p>
            <a:pPr fontAlgn="base"/>
            <a:r>
              <a:rPr lang="en-US" dirty="0"/>
              <a:t>Language &amp; Communication Skills</a:t>
            </a:r>
          </a:p>
          <a:p>
            <a:pPr fontAlgn="base"/>
            <a:r>
              <a:rPr lang="en-US" dirty="0"/>
              <a:t>Social Skills</a:t>
            </a:r>
          </a:p>
          <a:p>
            <a:pPr marL="114300" indent="0">
              <a:buNone/>
            </a:pPr>
            <a:endParaRPr lang="en-US" dirty="0"/>
          </a:p>
        </p:txBody>
      </p:sp>
      <p:sp>
        <p:nvSpPr>
          <p:cNvPr id="5" name="Text Placeholder 4">
            <a:extLst>
              <a:ext uri="{FF2B5EF4-FFF2-40B4-BE49-F238E27FC236}">
                <a16:creationId xmlns:a16="http://schemas.microsoft.com/office/drawing/2014/main" id="{12FAC644-573E-48D1-9CBE-CCFD6CC55600}"/>
              </a:ext>
            </a:extLst>
          </p:cNvPr>
          <p:cNvSpPr>
            <a:spLocks noGrp="1"/>
          </p:cNvSpPr>
          <p:nvPr>
            <p:ph type="body" idx="1"/>
          </p:nvPr>
        </p:nvSpPr>
        <p:spPr>
          <a:xfrm>
            <a:off x="892799" y="1802673"/>
            <a:ext cx="5157787" cy="569879"/>
          </a:xfrm>
        </p:spPr>
        <p:txBody>
          <a:bodyPr>
            <a:normAutofit/>
          </a:bodyPr>
          <a:lstStyle/>
          <a:p>
            <a:r>
              <a:rPr lang="en-US" sz="2400" u="sng" dirty="0"/>
              <a:t>Lagging Skills Categories:</a:t>
            </a:r>
          </a:p>
        </p:txBody>
      </p:sp>
      <p:sp>
        <p:nvSpPr>
          <p:cNvPr id="9" name="TextBox 8">
            <a:extLst>
              <a:ext uri="{FF2B5EF4-FFF2-40B4-BE49-F238E27FC236}">
                <a16:creationId xmlns:a16="http://schemas.microsoft.com/office/drawing/2014/main" id="{165C6DCD-8FC3-4A99-88B6-21EEC43AA490}"/>
              </a:ext>
            </a:extLst>
          </p:cNvPr>
          <p:cNvSpPr txBox="1"/>
          <p:nvPr/>
        </p:nvSpPr>
        <p:spPr>
          <a:xfrm>
            <a:off x="783602" y="1192697"/>
            <a:ext cx="10624795" cy="646331"/>
          </a:xfrm>
          <a:prstGeom prst="rect">
            <a:avLst/>
          </a:prstGeom>
          <a:noFill/>
        </p:spPr>
        <p:txBody>
          <a:bodyPr wrap="square" rtlCol="0">
            <a:spAutoFit/>
          </a:bodyPr>
          <a:lstStyle/>
          <a:p>
            <a:pPr algn="ctr"/>
            <a:r>
              <a:rPr lang="en-US" sz="1800" dirty="0"/>
              <a:t>Think back to the activity you selected at the beginning of this presentation: having a conversation with a peer, driving a car, taking a test, or sitting at the carpet. Let’s apply RIO to that activity.</a:t>
            </a:r>
          </a:p>
        </p:txBody>
      </p:sp>
      <p:sp>
        <p:nvSpPr>
          <p:cNvPr id="4" name="Title 3">
            <a:extLst>
              <a:ext uri="{FF2B5EF4-FFF2-40B4-BE49-F238E27FC236}">
                <a16:creationId xmlns:a16="http://schemas.microsoft.com/office/drawing/2014/main" id="{5560301D-D536-4070-BFCE-AE88CAF0E1BA}"/>
              </a:ext>
            </a:extLst>
          </p:cNvPr>
          <p:cNvSpPr>
            <a:spLocks noGrp="1"/>
          </p:cNvSpPr>
          <p:nvPr>
            <p:ph type="title"/>
          </p:nvPr>
        </p:nvSpPr>
        <p:spPr/>
        <p:txBody>
          <a:bodyPr>
            <a:normAutofit/>
          </a:bodyPr>
          <a:lstStyle/>
          <a:p>
            <a:pPr algn="ctr"/>
            <a:r>
              <a:rPr lang="en-US" sz="2800" dirty="0"/>
              <a:t>Application to Opening Activity</a:t>
            </a:r>
          </a:p>
        </p:txBody>
      </p:sp>
    </p:spTree>
    <p:custDataLst>
      <p:tags r:id="rId1"/>
    </p:custDataLst>
    <p:extLst>
      <p:ext uri="{BB962C8B-B14F-4D97-AF65-F5344CB8AC3E}">
        <p14:creationId xmlns:p14="http://schemas.microsoft.com/office/powerpoint/2010/main" val="3477852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A3F712-EBB3-4C7A-8A9E-44A475B61E52}"/>
              </a:ext>
            </a:extLst>
          </p:cNvPr>
          <p:cNvSpPr>
            <a:spLocks noGrp="1"/>
          </p:cNvSpPr>
          <p:nvPr>
            <p:ph type="title"/>
          </p:nvPr>
        </p:nvSpPr>
        <p:spPr/>
        <p:txBody>
          <a:bodyPr/>
          <a:lstStyle/>
          <a:p>
            <a:pPr algn="ctr"/>
            <a:r>
              <a:rPr lang="en-US" dirty="0"/>
              <a:t>Lagging Skills in a BIP</a:t>
            </a:r>
          </a:p>
        </p:txBody>
      </p:sp>
    </p:spTree>
    <p:extLst>
      <p:ext uri="{BB962C8B-B14F-4D97-AF65-F5344CB8AC3E}">
        <p14:creationId xmlns:p14="http://schemas.microsoft.com/office/powerpoint/2010/main" val="3977302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a:t>Agenda</a:t>
            </a:r>
            <a:endParaRPr/>
          </a:p>
        </p:txBody>
      </p:sp>
      <p:sp>
        <p:nvSpPr>
          <p:cNvPr id="42" name="Google Shape;42;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457200" lvl="0" indent="-406400" algn="l" rtl="0">
              <a:lnSpc>
                <a:spcPct val="90000"/>
              </a:lnSpc>
              <a:spcBef>
                <a:spcPts val="0"/>
              </a:spcBef>
              <a:spcAft>
                <a:spcPts val="0"/>
              </a:spcAft>
              <a:buSzPts val="2800"/>
              <a:buChar char="●"/>
            </a:pPr>
            <a:r>
              <a:rPr lang="en-US" dirty="0"/>
              <a:t>Lagging Skills in an FBA</a:t>
            </a:r>
            <a:endParaRPr dirty="0"/>
          </a:p>
          <a:p>
            <a:pPr marL="457200" lvl="0" indent="-406400" algn="l" rtl="0">
              <a:lnSpc>
                <a:spcPct val="90000"/>
              </a:lnSpc>
              <a:spcBef>
                <a:spcPts val="0"/>
              </a:spcBef>
              <a:spcAft>
                <a:spcPts val="0"/>
              </a:spcAft>
              <a:buSzPts val="2800"/>
              <a:buChar char="●"/>
            </a:pPr>
            <a:r>
              <a:rPr lang="en-US" dirty="0"/>
              <a:t>Lagging Skills in a BIP</a:t>
            </a:r>
            <a:endParaRPr dirty="0"/>
          </a:p>
          <a:p>
            <a:pPr marL="457200" lvl="0" indent="-406400" algn="l" rtl="0">
              <a:lnSpc>
                <a:spcPct val="90000"/>
              </a:lnSpc>
              <a:spcBef>
                <a:spcPts val="0"/>
              </a:spcBef>
              <a:spcAft>
                <a:spcPts val="0"/>
              </a:spcAft>
              <a:buSzPts val="2800"/>
              <a:buChar char="●"/>
            </a:pPr>
            <a:r>
              <a:rPr lang="en-US" dirty="0"/>
              <a:t>Application and Practice</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C2C43-6A1B-4371-BD65-4F7949F63282}"/>
              </a:ext>
            </a:extLst>
          </p:cNvPr>
          <p:cNvSpPr>
            <a:spLocks noGrp="1"/>
          </p:cNvSpPr>
          <p:nvPr>
            <p:ph type="title"/>
          </p:nvPr>
        </p:nvSpPr>
        <p:spPr/>
        <p:txBody>
          <a:bodyPr>
            <a:normAutofit/>
          </a:bodyPr>
          <a:lstStyle/>
          <a:p>
            <a:pPr algn="ctr"/>
            <a:r>
              <a:rPr lang="en-US" sz="2800" dirty="0"/>
              <a:t>Addressing Lagging Skills in a BIP</a:t>
            </a:r>
          </a:p>
        </p:txBody>
      </p:sp>
      <p:sp>
        <p:nvSpPr>
          <p:cNvPr id="3" name="Text Placeholder 2">
            <a:extLst>
              <a:ext uri="{FF2B5EF4-FFF2-40B4-BE49-F238E27FC236}">
                <a16:creationId xmlns:a16="http://schemas.microsoft.com/office/drawing/2014/main" id="{62FF8B78-B607-4E77-8E90-6A656627610D}"/>
              </a:ext>
            </a:extLst>
          </p:cNvPr>
          <p:cNvSpPr>
            <a:spLocks noGrp="1"/>
          </p:cNvSpPr>
          <p:nvPr>
            <p:ph type="body" idx="1"/>
          </p:nvPr>
        </p:nvSpPr>
        <p:spPr/>
        <p:txBody>
          <a:bodyPr/>
          <a:lstStyle/>
          <a:p>
            <a:pPr fontAlgn="base"/>
            <a:r>
              <a:rPr lang="en-US" dirty="0"/>
              <a:t>IEP Goal</a:t>
            </a:r>
          </a:p>
          <a:p>
            <a:pPr fontAlgn="base"/>
            <a:r>
              <a:rPr lang="en-US" dirty="0"/>
              <a:t>Prevention Strategy</a:t>
            </a:r>
          </a:p>
          <a:p>
            <a:pPr fontAlgn="base"/>
            <a:r>
              <a:rPr lang="en-US" dirty="0"/>
              <a:t>Teaching Strategy</a:t>
            </a:r>
          </a:p>
          <a:p>
            <a:pPr fontAlgn="base"/>
            <a:r>
              <a:rPr lang="en-US" dirty="0"/>
              <a:t>Replacement/Appropriate Behavior Response Strategy</a:t>
            </a:r>
          </a:p>
          <a:p>
            <a:pPr fontAlgn="base"/>
            <a:r>
              <a:rPr lang="en-US" dirty="0"/>
              <a:t>Behavior of Concern Strategy</a:t>
            </a:r>
          </a:p>
        </p:txBody>
      </p:sp>
    </p:spTree>
    <p:extLst>
      <p:ext uri="{BB962C8B-B14F-4D97-AF65-F5344CB8AC3E}">
        <p14:creationId xmlns:p14="http://schemas.microsoft.com/office/powerpoint/2010/main" val="174199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5F84F-E928-4EA8-9D00-9BB2BF949F46}"/>
              </a:ext>
            </a:extLst>
          </p:cNvPr>
          <p:cNvSpPr>
            <a:spLocks noGrp="1"/>
          </p:cNvSpPr>
          <p:nvPr>
            <p:ph type="title"/>
          </p:nvPr>
        </p:nvSpPr>
        <p:spPr/>
        <p:txBody>
          <a:bodyPr>
            <a:normAutofit/>
          </a:bodyPr>
          <a:lstStyle/>
          <a:p>
            <a:pPr algn="ctr"/>
            <a:r>
              <a:rPr lang="en-US" sz="2800" dirty="0"/>
              <a:t>Attention and Working Memory</a:t>
            </a:r>
          </a:p>
        </p:txBody>
      </p:sp>
      <p:sp>
        <p:nvSpPr>
          <p:cNvPr id="3" name="Text Placeholder 2">
            <a:extLst>
              <a:ext uri="{FF2B5EF4-FFF2-40B4-BE49-F238E27FC236}">
                <a16:creationId xmlns:a16="http://schemas.microsoft.com/office/drawing/2014/main" id="{0ED78B0F-7988-47B5-86D7-46CD60D317BF}"/>
              </a:ext>
            </a:extLst>
          </p:cNvPr>
          <p:cNvSpPr>
            <a:spLocks noGrp="1"/>
          </p:cNvSpPr>
          <p:nvPr>
            <p:ph type="body" idx="1"/>
          </p:nvPr>
        </p:nvSpPr>
        <p:spPr/>
        <p:txBody>
          <a:bodyPr/>
          <a:lstStyle/>
          <a:p>
            <a:pPr marL="114300" indent="0">
              <a:buNone/>
            </a:pPr>
            <a:r>
              <a:rPr lang="en-US" dirty="0"/>
              <a:t>Attention is the ability to focus on a task or activity while ignoring distractions, which allows information to be taken into the brain. Working Memory is the ability to hold multiple pieces of information in the mind at once and helps the brain to make sense of the information that has been taken in. </a:t>
            </a:r>
          </a:p>
          <a:p>
            <a:pPr marL="114300" indent="0">
              <a:buNone/>
            </a:pPr>
            <a:br>
              <a:rPr lang="en-US" dirty="0"/>
            </a:br>
            <a:r>
              <a:rPr lang="en-US" dirty="0"/>
              <a:t>Examples include: Difficulty maintaining focus; Difficulty persisting on challenging or tedious tasks; Difficulty doing things in order; Difficulty thinking of more than one solution to a problem; etc.</a:t>
            </a:r>
          </a:p>
          <a:p>
            <a:pPr marL="114300" indent="0">
              <a:buNone/>
            </a:pPr>
            <a:endParaRPr lang="en-US" dirty="0"/>
          </a:p>
        </p:txBody>
      </p:sp>
    </p:spTree>
    <p:extLst>
      <p:ext uri="{BB962C8B-B14F-4D97-AF65-F5344CB8AC3E}">
        <p14:creationId xmlns:p14="http://schemas.microsoft.com/office/powerpoint/2010/main" val="6359784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85EF2-B940-4FFD-BC47-4CCD0212C805}"/>
              </a:ext>
            </a:extLst>
          </p:cNvPr>
          <p:cNvSpPr>
            <a:spLocks noGrp="1"/>
          </p:cNvSpPr>
          <p:nvPr>
            <p:ph type="title"/>
          </p:nvPr>
        </p:nvSpPr>
        <p:spPr>
          <a:xfrm>
            <a:off x="339213" y="0"/>
            <a:ext cx="11269691" cy="737419"/>
          </a:xfrm>
        </p:spPr>
        <p:txBody>
          <a:bodyPr>
            <a:noAutofit/>
          </a:bodyPr>
          <a:lstStyle/>
          <a:p>
            <a:pPr algn="ctr"/>
            <a:r>
              <a:rPr lang="en-US" sz="2800" dirty="0"/>
              <a:t>Attention and Working Memory in an IEP Goal (Examples)</a:t>
            </a:r>
          </a:p>
        </p:txBody>
      </p:sp>
      <p:sp>
        <p:nvSpPr>
          <p:cNvPr id="3" name="Text Placeholder 2">
            <a:extLst>
              <a:ext uri="{FF2B5EF4-FFF2-40B4-BE49-F238E27FC236}">
                <a16:creationId xmlns:a16="http://schemas.microsoft.com/office/drawing/2014/main" id="{01E2546D-8A48-47D0-9786-96E7B783F6CA}"/>
              </a:ext>
            </a:extLst>
          </p:cNvPr>
          <p:cNvSpPr>
            <a:spLocks noGrp="1"/>
          </p:cNvSpPr>
          <p:nvPr>
            <p:ph type="body" idx="1"/>
          </p:nvPr>
        </p:nvSpPr>
        <p:spPr/>
        <p:txBody>
          <a:bodyPr/>
          <a:lstStyle/>
          <a:p>
            <a:pPr marL="571500" indent="-457200" fontAlgn="base">
              <a:buFont typeface="+mj-lt"/>
              <a:buAutoNum type="arabicPeriod"/>
            </a:pPr>
            <a:r>
              <a:rPr lang="en-US" dirty="0"/>
              <a:t>In 36 academic weeks, when given a self-monitoring tool, the learner will check their on-task behavior at teacher-prompted intervals (e.g., every 5- to 10- minutes) and record whether they are focused in 4 out of 5 opportunities, as measured by teacher data and the learner’s tracking sheet.</a:t>
            </a:r>
          </a:p>
          <a:p>
            <a:pPr marL="571500" indent="-457200" fontAlgn="base">
              <a:buFont typeface="+mj-lt"/>
              <a:buAutoNum type="arabicPeriod"/>
            </a:pPr>
            <a:r>
              <a:rPr lang="en-US" dirty="0"/>
              <a:t>In 36 academic weeks, when provided with a visual task breakdown, the learner will complete multi-step academic or classroom tasks (2-4 steps) with 80% accuracy, as measured by teacher observation and work samples.</a:t>
            </a:r>
          </a:p>
          <a:p>
            <a:pPr marL="114300" indent="0">
              <a:buNone/>
            </a:pPr>
            <a:endParaRPr lang="en-US" dirty="0"/>
          </a:p>
        </p:txBody>
      </p:sp>
    </p:spTree>
    <p:extLst>
      <p:ext uri="{BB962C8B-B14F-4D97-AF65-F5344CB8AC3E}">
        <p14:creationId xmlns:p14="http://schemas.microsoft.com/office/powerpoint/2010/main" val="2102322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68E1D-67E2-4640-BE26-C4C793C1003B}"/>
              </a:ext>
            </a:extLst>
          </p:cNvPr>
          <p:cNvSpPr>
            <a:spLocks noGrp="1"/>
          </p:cNvSpPr>
          <p:nvPr>
            <p:ph type="title"/>
          </p:nvPr>
        </p:nvSpPr>
        <p:spPr/>
        <p:txBody>
          <a:bodyPr>
            <a:noAutofit/>
          </a:bodyPr>
          <a:lstStyle/>
          <a:p>
            <a:pPr algn="ctr"/>
            <a:r>
              <a:rPr lang="en-US" sz="2800" dirty="0"/>
              <a:t>Attention and Working Memory in Prevention Strategies (Examples)</a:t>
            </a:r>
          </a:p>
        </p:txBody>
      </p:sp>
      <p:sp>
        <p:nvSpPr>
          <p:cNvPr id="3" name="Text Placeholder 2">
            <a:extLst>
              <a:ext uri="{FF2B5EF4-FFF2-40B4-BE49-F238E27FC236}">
                <a16:creationId xmlns:a16="http://schemas.microsoft.com/office/drawing/2014/main" id="{61AB415D-9CAC-4CFC-B8B0-0231F8DF1902}"/>
              </a:ext>
            </a:extLst>
          </p:cNvPr>
          <p:cNvSpPr>
            <a:spLocks noGrp="1"/>
          </p:cNvSpPr>
          <p:nvPr>
            <p:ph type="body" idx="1"/>
          </p:nvPr>
        </p:nvSpPr>
        <p:spPr/>
        <p:txBody>
          <a:bodyPr>
            <a:normAutofit fontScale="92500" lnSpcReduction="20000"/>
          </a:bodyPr>
          <a:lstStyle/>
          <a:p>
            <a:pPr fontAlgn="base"/>
            <a:r>
              <a:rPr lang="en-US" sz="2400" dirty="0"/>
              <a:t>Visual and Transition Supports</a:t>
            </a:r>
          </a:p>
          <a:p>
            <a:pPr lvl="1" fontAlgn="base"/>
            <a:r>
              <a:rPr lang="en-US" dirty="0"/>
              <a:t>Visual schedules</a:t>
            </a:r>
          </a:p>
          <a:p>
            <a:pPr lvl="1" fontAlgn="base"/>
            <a:r>
              <a:rPr lang="en-US" dirty="0"/>
              <a:t>Step-by-step task cards</a:t>
            </a:r>
          </a:p>
          <a:p>
            <a:pPr lvl="1" fontAlgn="base"/>
            <a:r>
              <a:rPr lang="en-US" dirty="0"/>
              <a:t>Transition preview cards</a:t>
            </a:r>
          </a:p>
          <a:p>
            <a:pPr fontAlgn="base"/>
            <a:r>
              <a:rPr lang="en-US" sz="2400" dirty="0"/>
              <a:t>Environmental Supports</a:t>
            </a:r>
          </a:p>
          <a:p>
            <a:pPr lvl="1" fontAlgn="base"/>
            <a:r>
              <a:rPr lang="en-US" dirty="0"/>
              <a:t>Visual schedules</a:t>
            </a:r>
          </a:p>
          <a:p>
            <a:pPr lvl="1" fontAlgn="base"/>
            <a:r>
              <a:rPr lang="en-US" dirty="0"/>
              <a:t>Predictable routines</a:t>
            </a:r>
          </a:p>
          <a:p>
            <a:pPr lvl="1" fontAlgn="base"/>
            <a:r>
              <a:rPr lang="en-US" dirty="0"/>
              <a:t>Color coded bins &amp; labels for materials</a:t>
            </a:r>
          </a:p>
          <a:p>
            <a:pPr fontAlgn="base"/>
            <a:r>
              <a:rPr lang="en-US" sz="2400" dirty="0"/>
              <a:t>Curriculum/Academic Supports</a:t>
            </a:r>
          </a:p>
          <a:p>
            <a:pPr lvl="1" fontAlgn="base"/>
            <a:r>
              <a:rPr lang="en-US" dirty="0"/>
              <a:t>Explicit modeling and think-aloud</a:t>
            </a:r>
          </a:p>
          <a:p>
            <a:pPr lvl="1" fontAlgn="base"/>
            <a:r>
              <a:rPr lang="en-US" dirty="0"/>
              <a:t>Reduced number of problems</a:t>
            </a:r>
          </a:p>
          <a:p>
            <a:pPr lvl="1" fontAlgn="base"/>
            <a:r>
              <a:rPr lang="en-US" dirty="0"/>
              <a:t>Use of high-interest, lower complexity materials</a:t>
            </a:r>
          </a:p>
          <a:p>
            <a:pPr fontAlgn="base"/>
            <a:r>
              <a:rPr lang="en-US" sz="2400" dirty="0"/>
              <a:t>Health and Well-Being Supports </a:t>
            </a:r>
          </a:p>
          <a:p>
            <a:pPr lvl="1" fontAlgn="base"/>
            <a:r>
              <a:rPr lang="en-US" dirty="0"/>
              <a:t>Calm down area with sensory regulation tools</a:t>
            </a:r>
          </a:p>
          <a:p>
            <a:pPr lvl="1" fontAlgn="base"/>
            <a:r>
              <a:rPr lang="en-US" dirty="0"/>
              <a:t>Reduced environmental stimuli (dimmer lights, quieter setting</a:t>
            </a:r>
          </a:p>
        </p:txBody>
      </p:sp>
    </p:spTree>
    <p:extLst>
      <p:ext uri="{BB962C8B-B14F-4D97-AF65-F5344CB8AC3E}">
        <p14:creationId xmlns:p14="http://schemas.microsoft.com/office/powerpoint/2010/main" val="970691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72C6E-1D91-4D5F-AF85-BB1F38E9CC71}"/>
              </a:ext>
            </a:extLst>
          </p:cNvPr>
          <p:cNvSpPr>
            <a:spLocks noGrp="1"/>
          </p:cNvSpPr>
          <p:nvPr>
            <p:ph type="title"/>
          </p:nvPr>
        </p:nvSpPr>
        <p:spPr>
          <a:xfrm>
            <a:off x="339213" y="467833"/>
            <a:ext cx="11269691" cy="269585"/>
          </a:xfrm>
        </p:spPr>
        <p:txBody>
          <a:bodyPr>
            <a:noAutofit/>
          </a:bodyPr>
          <a:lstStyle/>
          <a:p>
            <a:pPr algn="ctr"/>
            <a:r>
              <a:rPr lang="en-US" sz="2800" dirty="0"/>
              <a:t>Attention and Working Memory in Teaching Strategies (Examples)</a:t>
            </a:r>
            <a:br>
              <a:rPr lang="en-US" sz="2800" dirty="0"/>
            </a:br>
            <a:endParaRPr lang="en-US" sz="2800" dirty="0"/>
          </a:p>
        </p:txBody>
      </p:sp>
      <p:sp>
        <p:nvSpPr>
          <p:cNvPr id="3" name="Text Placeholder 2">
            <a:extLst>
              <a:ext uri="{FF2B5EF4-FFF2-40B4-BE49-F238E27FC236}">
                <a16:creationId xmlns:a16="http://schemas.microsoft.com/office/drawing/2014/main" id="{C8F8DAEB-73C8-425F-88CA-259BBC16861F}"/>
              </a:ext>
            </a:extLst>
          </p:cNvPr>
          <p:cNvSpPr>
            <a:spLocks noGrp="1"/>
          </p:cNvSpPr>
          <p:nvPr>
            <p:ph type="body" idx="1"/>
          </p:nvPr>
        </p:nvSpPr>
        <p:spPr/>
        <p:txBody>
          <a:bodyPr>
            <a:normAutofit fontScale="92500" lnSpcReduction="10000"/>
          </a:bodyPr>
          <a:lstStyle/>
          <a:p>
            <a:pPr fontAlgn="base"/>
            <a:r>
              <a:rPr lang="en-US" sz="2400" dirty="0"/>
              <a:t>Social-Emotional Skills</a:t>
            </a:r>
          </a:p>
          <a:p>
            <a:pPr lvl="1" fontAlgn="base"/>
            <a:r>
              <a:rPr lang="en-US" dirty="0"/>
              <a:t>Self-awareness</a:t>
            </a:r>
          </a:p>
          <a:p>
            <a:pPr lvl="1" fontAlgn="base"/>
            <a:r>
              <a:rPr lang="en-US" dirty="0"/>
              <a:t>Goal-setting and task persistence </a:t>
            </a:r>
          </a:p>
          <a:p>
            <a:pPr fontAlgn="base"/>
            <a:r>
              <a:rPr lang="en-US" sz="2400" dirty="0"/>
              <a:t>Functional Communication Skills </a:t>
            </a:r>
          </a:p>
          <a:p>
            <a:pPr lvl="1" fontAlgn="base"/>
            <a:r>
              <a:rPr lang="en-US" dirty="0"/>
              <a:t>Request a break, help, or shortened assignment</a:t>
            </a:r>
          </a:p>
          <a:p>
            <a:pPr fontAlgn="base"/>
            <a:r>
              <a:rPr lang="en-US" sz="2400" dirty="0"/>
              <a:t>Academic Skills</a:t>
            </a:r>
          </a:p>
          <a:p>
            <a:pPr lvl="1" fontAlgn="base"/>
            <a:r>
              <a:rPr lang="en-US" dirty="0"/>
              <a:t>Following multi-step directions</a:t>
            </a:r>
          </a:p>
          <a:p>
            <a:pPr lvl="1" fontAlgn="base"/>
            <a:r>
              <a:rPr lang="en-US" dirty="0"/>
              <a:t>Planning, organizing, and sequencing ideas</a:t>
            </a:r>
          </a:p>
          <a:p>
            <a:pPr fontAlgn="base"/>
            <a:r>
              <a:rPr lang="en-US" sz="2400" dirty="0"/>
              <a:t>Adaptive Behavior and Independent Living Skills</a:t>
            </a:r>
          </a:p>
          <a:p>
            <a:pPr lvl="1" fontAlgn="base"/>
            <a:r>
              <a:rPr lang="en-US" dirty="0"/>
              <a:t>Daily living routines</a:t>
            </a:r>
          </a:p>
          <a:p>
            <a:pPr lvl="1" fontAlgn="base"/>
            <a:r>
              <a:rPr lang="en-US" dirty="0"/>
              <a:t>Money and time management</a:t>
            </a:r>
          </a:p>
          <a:p>
            <a:pPr fontAlgn="base"/>
            <a:r>
              <a:rPr lang="en-US" sz="2400" dirty="0"/>
              <a:t>Transition Skills</a:t>
            </a:r>
          </a:p>
          <a:p>
            <a:pPr lvl="1" fontAlgn="base"/>
            <a:r>
              <a:rPr lang="en-US" dirty="0"/>
              <a:t>Following multi-step transition routines</a:t>
            </a:r>
          </a:p>
          <a:p>
            <a:pPr lvl="1" fontAlgn="base"/>
            <a:r>
              <a:rPr lang="en-US" dirty="0"/>
              <a:t>Time awareness</a:t>
            </a:r>
          </a:p>
        </p:txBody>
      </p:sp>
    </p:spTree>
    <p:extLst>
      <p:ext uri="{BB962C8B-B14F-4D97-AF65-F5344CB8AC3E}">
        <p14:creationId xmlns:p14="http://schemas.microsoft.com/office/powerpoint/2010/main" val="772552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0035E-85DE-4C85-AB19-ED12FBAFBB19}"/>
              </a:ext>
            </a:extLst>
          </p:cNvPr>
          <p:cNvSpPr>
            <a:spLocks noGrp="1"/>
          </p:cNvSpPr>
          <p:nvPr>
            <p:ph type="title"/>
          </p:nvPr>
        </p:nvSpPr>
        <p:spPr/>
        <p:txBody>
          <a:bodyPr>
            <a:noAutofit/>
          </a:bodyPr>
          <a:lstStyle/>
          <a:p>
            <a:pPr algn="ctr"/>
            <a:r>
              <a:rPr lang="en-US" sz="2800" dirty="0"/>
              <a:t>Attention and Working Memory in Replacement/Appropriate Behavior Strategies (Examples)</a:t>
            </a:r>
          </a:p>
        </p:txBody>
      </p:sp>
      <p:sp>
        <p:nvSpPr>
          <p:cNvPr id="3" name="Text Placeholder 2">
            <a:extLst>
              <a:ext uri="{FF2B5EF4-FFF2-40B4-BE49-F238E27FC236}">
                <a16:creationId xmlns:a16="http://schemas.microsoft.com/office/drawing/2014/main" id="{AF599F40-44BD-4B32-9481-9076A3196943}"/>
              </a:ext>
            </a:extLst>
          </p:cNvPr>
          <p:cNvSpPr>
            <a:spLocks noGrp="1"/>
          </p:cNvSpPr>
          <p:nvPr>
            <p:ph type="body" idx="1"/>
          </p:nvPr>
        </p:nvSpPr>
        <p:spPr/>
        <p:txBody>
          <a:bodyPr/>
          <a:lstStyle/>
          <a:p>
            <a:pPr fontAlgn="base"/>
            <a:r>
              <a:rPr lang="en-US" sz="2400" dirty="0"/>
              <a:t>Behavior-Specific Feedback</a:t>
            </a:r>
          </a:p>
          <a:p>
            <a:pPr lvl="1" fontAlgn="base"/>
            <a:r>
              <a:rPr lang="en-US" dirty="0"/>
              <a:t>“Nice job staying focused with so many distractions going on”</a:t>
            </a:r>
          </a:p>
          <a:p>
            <a:pPr lvl="1" fontAlgn="base"/>
            <a:r>
              <a:rPr lang="en-US" dirty="0"/>
              <a:t>“You are doing a great job of working hard to solve that problem!”</a:t>
            </a:r>
          </a:p>
          <a:p>
            <a:pPr lvl="1" fontAlgn="base"/>
            <a:r>
              <a:rPr lang="en-US" dirty="0"/>
              <a:t>“I like how you are trying a different way to solve that!”</a:t>
            </a:r>
          </a:p>
          <a:p>
            <a:pPr fontAlgn="base"/>
            <a:r>
              <a:rPr lang="en-US" sz="2400" dirty="0"/>
              <a:t>Reinforcement System</a:t>
            </a:r>
          </a:p>
          <a:p>
            <a:pPr lvl="1" fontAlgn="base"/>
            <a:r>
              <a:rPr lang="en-US" dirty="0"/>
              <a:t>Token or point system</a:t>
            </a:r>
          </a:p>
          <a:p>
            <a:pPr lvl="1" fontAlgn="base"/>
            <a:r>
              <a:rPr lang="en-US" dirty="0"/>
              <a:t>Self-monitoring + reinforcement</a:t>
            </a:r>
          </a:p>
          <a:p>
            <a:pPr lvl="1" fontAlgn="base"/>
            <a:r>
              <a:rPr lang="en-US" dirty="0"/>
              <a:t>Break-based reinforcement</a:t>
            </a:r>
          </a:p>
          <a:p>
            <a:pPr fontAlgn="base"/>
            <a:r>
              <a:rPr lang="en-US" sz="2400" dirty="0"/>
              <a:t>Functional Reinforcers</a:t>
            </a:r>
          </a:p>
          <a:p>
            <a:pPr lvl="1" fontAlgn="base"/>
            <a:r>
              <a:rPr lang="en-US" dirty="0"/>
              <a:t>Attention</a:t>
            </a:r>
          </a:p>
          <a:p>
            <a:pPr lvl="1" fontAlgn="base"/>
            <a:r>
              <a:rPr lang="en-US" dirty="0"/>
              <a:t>Escape</a:t>
            </a:r>
          </a:p>
          <a:p>
            <a:pPr lvl="1" fontAlgn="base"/>
            <a:r>
              <a:rPr lang="en-US" dirty="0"/>
              <a:t>Time with a preferred activity</a:t>
            </a:r>
          </a:p>
        </p:txBody>
      </p:sp>
    </p:spTree>
    <p:extLst>
      <p:ext uri="{BB962C8B-B14F-4D97-AF65-F5344CB8AC3E}">
        <p14:creationId xmlns:p14="http://schemas.microsoft.com/office/powerpoint/2010/main" val="7301396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C2141-B9F5-4349-B6FB-73AEBEFA6990}"/>
              </a:ext>
            </a:extLst>
          </p:cNvPr>
          <p:cNvSpPr>
            <a:spLocks noGrp="1"/>
          </p:cNvSpPr>
          <p:nvPr>
            <p:ph type="title"/>
          </p:nvPr>
        </p:nvSpPr>
        <p:spPr/>
        <p:txBody>
          <a:bodyPr>
            <a:noAutofit/>
          </a:bodyPr>
          <a:lstStyle/>
          <a:p>
            <a:pPr algn="ctr"/>
            <a:r>
              <a:rPr lang="en-US" sz="2800" dirty="0"/>
              <a:t>Attention and Working Memory Behavior of Concern Response Strategies (Examples)</a:t>
            </a:r>
          </a:p>
        </p:txBody>
      </p:sp>
      <p:sp>
        <p:nvSpPr>
          <p:cNvPr id="3" name="Text Placeholder 2">
            <a:extLst>
              <a:ext uri="{FF2B5EF4-FFF2-40B4-BE49-F238E27FC236}">
                <a16:creationId xmlns:a16="http://schemas.microsoft.com/office/drawing/2014/main" id="{A89A5B83-6625-4154-A557-7F5AB5158FDF}"/>
              </a:ext>
            </a:extLst>
          </p:cNvPr>
          <p:cNvSpPr>
            <a:spLocks noGrp="1"/>
          </p:cNvSpPr>
          <p:nvPr>
            <p:ph type="body" idx="1"/>
          </p:nvPr>
        </p:nvSpPr>
        <p:spPr/>
        <p:txBody>
          <a:bodyPr/>
          <a:lstStyle/>
          <a:p>
            <a:pPr fontAlgn="base"/>
            <a:r>
              <a:rPr lang="en-US" sz="2400" dirty="0"/>
              <a:t>Reinforce Low Level Behaviors</a:t>
            </a:r>
          </a:p>
          <a:p>
            <a:pPr lvl="1" fontAlgn="base"/>
            <a:r>
              <a:rPr lang="en-US" dirty="0"/>
              <a:t>Reinforce low-level, on-task behaviors</a:t>
            </a:r>
          </a:p>
          <a:p>
            <a:pPr fontAlgn="base"/>
            <a:r>
              <a:rPr lang="en-US" sz="2400" dirty="0"/>
              <a:t>Use of Prompting System</a:t>
            </a:r>
          </a:p>
          <a:p>
            <a:pPr lvl="1" fontAlgn="base"/>
            <a:r>
              <a:rPr lang="en-US" dirty="0"/>
              <a:t>Gestural prompts</a:t>
            </a:r>
          </a:p>
          <a:p>
            <a:pPr lvl="1" fontAlgn="base"/>
            <a:r>
              <a:rPr lang="en-US" dirty="0"/>
              <a:t>Verbal prompts</a:t>
            </a:r>
          </a:p>
          <a:p>
            <a:pPr lvl="1" fontAlgn="base"/>
            <a:r>
              <a:rPr lang="en-US" dirty="0"/>
              <a:t>Visual prompts</a:t>
            </a:r>
          </a:p>
          <a:p>
            <a:pPr fontAlgn="base"/>
            <a:r>
              <a:rPr lang="en-US" sz="2400" dirty="0"/>
              <a:t>Attention Withheld</a:t>
            </a:r>
          </a:p>
          <a:p>
            <a:pPr lvl="1" fontAlgn="base"/>
            <a:r>
              <a:rPr lang="en-US" dirty="0"/>
              <a:t>Avoid extra attention for off-task behaviors</a:t>
            </a:r>
          </a:p>
          <a:p>
            <a:pPr fontAlgn="base"/>
            <a:r>
              <a:rPr lang="en-US" sz="2400" dirty="0"/>
              <a:t>Items/Activities Withheld</a:t>
            </a:r>
          </a:p>
          <a:p>
            <a:pPr lvl="1" fontAlgn="base"/>
            <a:r>
              <a:rPr lang="en-US" dirty="0"/>
              <a:t>Wait for the learner to complete their task/checklist prior to accessing a preferred activity</a:t>
            </a:r>
          </a:p>
          <a:p>
            <a:pPr fontAlgn="base"/>
            <a:r>
              <a:rPr lang="en-US" sz="2400" dirty="0"/>
              <a:t>Task/Activity Continued</a:t>
            </a:r>
          </a:p>
          <a:p>
            <a:pPr lvl="1" fontAlgn="base"/>
            <a:r>
              <a:rPr lang="en-US" dirty="0"/>
              <a:t>Use a prompting system to maintain the demand</a:t>
            </a:r>
          </a:p>
        </p:txBody>
      </p:sp>
    </p:spTree>
    <p:extLst>
      <p:ext uri="{BB962C8B-B14F-4D97-AF65-F5344CB8AC3E}">
        <p14:creationId xmlns:p14="http://schemas.microsoft.com/office/powerpoint/2010/main" val="36066449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3867B-5902-4CE1-A669-8D86370B475C}"/>
              </a:ext>
            </a:extLst>
          </p:cNvPr>
          <p:cNvSpPr>
            <a:spLocks noGrp="1"/>
          </p:cNvSpPr>
          <p:nvPr>
            <p:ph type="title"/>
          </p:nvPr>
        </p:nvSpPr>
        <p:spPr>
          <a:xfrm>
            <a:off x="339213" y="255182"/>
            <a:ext cx="11269691" cy="482238"/>
          </a:xfrm>
        </p:spPr>
        <p:txBody>
          <a:bodyPr>
            <a:noAutofit/>
          </a:bodyPr>
          <a:lstStyle/>
          <a:p>
            <a:pPr algn="ctr"/>
            <a:r>
              <a:rPr lang="en-US" sz="2800" dirty="0"/>
              <a:t>Cognitive Flexibility Skills</a:t>
            </a:r>
            <a:br>
              <a:rPr lang="en-US" sz="2800" dirty="0"/>
            </a:br>
            <a:endParaRPr lang="en-US" sz="2800" dirty="0"/>
          </a:p>
        </p:txBody>
      </p:sp>
      <p:sp>
        <p:nvSpPr>
          <p:cNvPr id="3" name="Text Placeholder 2">
            <a:extLst>
              <a:ext uri="{FF2B5EF4-FFF2-40B4-BE49-F238E27FC236}">
                <a16:creationId xmlns:a16="http://schemas.microsoft.com/office/drawing/2014/main" id="{EC30BEAA-F927-448E-8500-C23011425C13}"/>
              </a:ext>
            </a:extLst>
          </p:cNvPr>
          <p:cNvSpPr>
            <a:spLocks noGrp="1"/>
          </p:cNvSpPr>
          <p:nvPr>
            <p:ph type="body" idx="1"/>
          </p:nvPr>
        </p:nvSpPr>
        <p:spPr/>
        <p:txBody>
          <a:bodyPr>
            <a:normAutofit/>
          </a:bodyPr>
          <a:lstStyle/>
          <a:p>
            <a:pPr marL="114300" indent="0">
              <a:buNone/>
            </a:pPr>
            <a:r>
              <a:rPr lang="en-US" dirty="0"/>
              <a:t>Cognitive Flexibility is the ability to think about multiple things at the same time, as well as the ability to modify thinking based on a change in expectations and/or demands; to adapt or adjust our behavior and thinking in response to changes in the environment. </a:t>
            </a:r>
          </a:p>
          <a:p>
            <a:pPr marL="114300" indent="0">
              <a:buNone/>
            </a:pPr>
            <a:br>
              <a:rPr lang="en-US" dirty="0"/>
            </a:br>
            <a:r>
              <a:rPr lang="en-US" dirty="0"/>
              <a:t>Examples include: Rigid, concrete, or literal thinking - difficulty seeing "grays"; Difficulty with changes in plans, schedules, or routines; Difficulty taking into account new information that would suggest adjusting a plan of action; Difficulty understanding why a plan may need to change; Difficulty transitioning from one activity to another; Difficulty handling unpredictability, uncertainty, or novelty; Inflexible, inaccurate interpretations/cognitive distortions (e.g. "Nobody likes me", "I know I'm going to fail", "I can't trust anyone!"); etc.</a:t>
            </a:r>
          </a:p>
          <a:p>
            <a:endParaRPr lang="en-US" dirty="0"/>
          </a:p>
        </p:txBody>
      </p:sp>
    </p:spTree>
    <p:extLst>
      <p:ext uri="{BB962C8B-B14F-4D97-AF65-F5344CB8AC3E}">
        <p14:creationId xmlns:p14="http://schemas.microsoft.com/office/powerpoint/2010/main" val="16329562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B1F1C-35A1-4900-9C39-CFAC0EDF8A33}"/>
              </a:ext>
            </a:extLst>
          </p:cNvPr>
          <p:cNvSpPr>
            <a:spLocks noGrp="1"/>
          </p:cNvSpPr>
          <p:nvPr>
            <p:ph type="title"/>
          </p:nvPr>
        </p:nvSpPr>
        <p:spPr>
          <a:xfrm>
            <a:off x="339213" y="372140"/>
            <a:ext cx="11269691" cy="365279"/>
          </a:xfrm>
        </p:spPr>
        <p:txBody>
          <a:bodyPr>
            <a:noAutofit/>
          </a:bodyPr>
          <a:lstStyle/>
          <a:p>
            <a:pPr algn="ctr"/>
            <a:r>
              <a:rPr lang="en-US" sz="2800" dirty="0"/>
              <a:t>Cognitive Flexibility Skills in an IEP Goal (Examples)</a:t>
            </a:r>
            <a:br>
              <a:rPr lang="en-US" sz="2800" dirty="0"/>
            </a:br>
            <a:endParaRPr lang="en-US" sz="2800" dirty="0"/>
          </a:p>
        </p:txBody>
      </p:sp>
      <p:sp>
        <p:nvSpPr>
          <p:cNvPr id="3" name="Text Placeholder 2">
            <a:extLst>
              <a:ext uri="{FF2B5EF4-FFF2-40B4-BE49-F238E27FC236}">
                <a16:creationId xmlns:a16="http://schemas.microsoft.com/office/drawing/2014/main" id="{67993984-2D31-43A7-AA1D-03B7BA9F1811}"/>
              </a:ext>
            </a:extLst>
          </p:cNvPr>
          <p:cNvSpPr>
            <a:spLocks noGrp="1"/>
          </p:cNvSpPr>
          <p:nvPr>
            <p:ph type="body" idx="1"/>
          </p:nvPr>
        </p:nvSpPr>
        <p:spPr/>
        <p:txBody>
          <a:bodyPr/>
          <a:lstStyle/>
          <a:p>
            <a:pPr marL="571500" indent="-457200" fontAlgn="base">
              <a:buFont typeface="+mj-lt"/>
              <a:buAutoNum type="arabicPeriod"/>
            </a:pPr>
            <a:r>
              <a:rPr lang="en-US" dirty="0"/>
              <a:t>In 36 academic weeks, the learner will demonstrate increased flexibility by adapting to small, planned changes in routine with 2 or less adult prompts in 8/10 opportunities, as measured by teacher observation and data collection.</a:t>
            </a:r>
          </a:p>
          <a:p>
            <a:pPr marL="571500" indent="-457200" fontAlgn="base">
              <a:buFont typeface="+mj-lt"/>
              <a:buAutoNum type="arabicPeriod"/>
            </a:pPr>
            <a:r>
              <a:rPr lang="en-US" dirty="0"/>
              <a:t>In 36 academic weeks, the learner will demonstrate improved cognitive flexibility as demonstrated by identifying at least two possible perspectives or solutions in 3 out of 4 opportunities, as measured by special education teacher data collection.</a:t>
            </a:r>
          </a:p>
        </p:txBody>
      </p:sp>
    </p:spTree>
    <p:extLst>
      <p:ext uri="{BB962C8B-B14F-4D97-AF65-F5344CB8AC3E}">
        <p14:creationId xmlns:p14="http://schemas.microsoft.com/office/powerpoint/2010/main" val="1918571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F6F7E-0F8E-4763-873B-79B6CF0F9F85}"/>
              </a:ext>
            </a:extLst>
          </p:cNvPr>
          <p:cNvSpPr>
            <a:spLocks noGrp="1"/>
          </p:cNvSpPr>
          <p:nvPr>
            <p:ph type="title"/>
          </p:nvPr>
        </p:nvSpPr>
        <p:spPr>
          <a:xfrm>
            <a:off x="339213" y="404037"/>
            <a:ext cx="11269691" cy="333382"/>
          </a:xfrm>
        </p:spPr>
        <p:txBody>
          <a:bodyPr>
            <a:noAutofit/>
          </a:bodyPr>
          <a:lstStyle/>
          <a:p>
            <a:pPr algn="ctr"/>
            <a:r>
              <a:rPr lang="en-US" sz="2800" dirty="0"/>
              <a:t>Cognitive Flexibility Skills in Prevention Strategies (Examples)</a:t>
            </a:r>
            <a:br>
              <a:rPr lang="en-US" sz="2800" dirty="0"/>
            </a:br>
            <a:endParaRPr lang="en-US" sz="2800" dirty="0"/>
          </a:p>
        </p:txBody>
      </p:sp>
      <p:sp>
        <p:nvSpPr>
          <p:cNvPr id="3" name="Text Placeholder 2">
            <a:extLst>
              <a:ext uri="{FF2B5EF4-FFF2-40B4-BE49-F238E27FC236}">
                <a16:creationId xmlns:a16="http://schemas.microsoft.com/office/drawing/2014/main" id="{1A3B6AE8-5616-415C-9896-FAF50F62482B}"/>
              </a:ext>
            </a:extLst>
          </p:cNvPr>
          <p:cNvSpPr>
            <a:spLocks noGrp="1"/>
          </p:cNvSpPr>
          <p:nvPr>
            <p:ph type="body" idx="1"/>
          </p:nvPr>
        </p:nvSpPr>
        <p:spPr/>
        <p:txBody>
          <a:bodyPr>
            <a:normAutofit fontScale="92500" lnSpcReduction="20000"/>
          </a:bodyPr>
          <a:lstStyle/>
          <a:p>
            <a:pPr fontAlgn="base"/>
            <a:r>
              <a:rPr lang="en-US" sz="2400" dirty="0"/>
              <a:t>Visual and Transition Supports</a:t>
            </a:r>
          </a:p>
          <a:p>
            <a:pPr lvl="1" fontAlgn="base"/>
            <a:r>
              <a:rPr lang="en-US" dirty="0"/>
              <a:t>Visual countdown timers</a:t>
            </a:r>
          </a:p>
          <a:p>
            <a:pPr lvl="1" fontAlgn="base"/>
            <a:r>
              <a:rPr lang="en-US" dirty="0"/>
              <a:t>Transition preview cards</a:t>
            </a:r>
          </a:p>
          <a:p>
            <a:pPr lvl="1" fontAlgn="base"/>
            <a:r>
              <a:rPr lang="en-US" dirty="0"/>
              <a:t>Visual cues for shifting strategies</a:t>
            </a:r>
          </a:p>
          <a:p>
            <a:pPr fontAlgn="base"/>
            <a:r>
              <a:rPr lang="en-US" sz="2400" dirty="0"/>
              <a:t>Environmental Supports</a:t>
            </a:r>
          </a:p>
          <a:p>
            <a:pPr lvl="1" fontAlgn="base"/>
            <a:r>
              <a:rPr lang="en-US" dirty="0"/>
              <a:t>Structured and predictable routines</a:t>
            </a:r>
          </a:p>
          <a:p>
            <a:pPr lvl="1" fontAlgn="base"/>
            <a:r>
              <a:rPr lang="en-US" dirty="0"/>
              <a:t>Clear instructions</a:t>
            </a:r>
          </a:p>
          <a:p>
            <a:pPr lvl="1" fontAlgn="base"/>
            <a:r>
              <a:rPr lang="en-US" dirty="0"/>
              <a:t>Flexible task design</a:t>
            </a:r>
          </a:p>
          <a:p>
            <a:pPr fontAlgn="base"/>
            <a:r>
              <a:rPr lang="en-US" sz="2400" dirty="0"/>
              <a:t>Curriculum/Academic Supports</a:t>
            </a:r>
          </a:p>
          <a:p>
            <a:pPr lvl="1" fontAlgn="base"/>
            <a:r>
              <a:rPr lang="en-US" dirty="0"/>
              <a:t>Choice-based learning</a:t>
            </a:r>
          </a:p>
          <a:p>
            <a:pPr lvl="1" fontAlgn="base"/>
            <a:r>
              <a:rPr lang="en-US" dirty="0"/>
              <a:t>Flexible grouping</a:t>
            </a:r>
          </a:p>
          <a:p>
            <a:pPr lvl="1" fontAlgn="base"/>
            <a:r>
              <a:rPr lang="en-US" dirty="0"/>
              <a:t>Explicit instruction in flexible thinking</a:t>
            </a:r>
          </a:p>
          <a:p>
            <a:pPr fontAlgn="base"/>
            <a:r>
              <a:rPr lang="en-US" sz="2400" dirty="0"/>
              <a:t>Health and Well-Being Supports </a:t>
            </a:r>
          </a:p>
          <a:p>
            <a:pPr lvl="1" fontAlgn="base"/>
            <a:r>
              <a:rPr lang="en-US" dirty="0"/>
              <a:t>Physical activity</a:t>
            </a:r>
          </a:p>
          <a:p>
            <a:pPr lvl="1" fontAlgn="base"/>
            <a:r>
              <a:rPr lang="en-US" dirty="0"/>
              <a:t>Stress management and relaxation</a:t>
            </a:r>
          </a:p>
        </p:txBody>
      </p:sp>
    </p:spTree>
    <p:extLst>
      <p:ext uri="{BB962C8B-B14F-4D97-AF65-F5344CB8AC3E}">
        <p14:creationId xmlns:p14="http://schemas.microsoft.com/office/powerpoint/2010/main" val="3649366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1E01E6F-FFCF-4078-9EAB-616E1CC50F5C}"/>
              </a:ext>
            </a:extLst>
          </p:cNvPr>
          <p:cNvSpPr>
            <a:spLocks noGrp="1"/>
          </p:cNvSpPr>
          <p:nvPr>
            <p:ph type="body" idx="1"/>
          </p:nvPr>
        </p:nvSpPr>
        <p:spPr/>
        <p:txBody>
          <a:bodyPr>
            <a:normAutofit/>
          </a:bodyPr>
          <a:lstStyle/>
          <a:p>
            <a:pPr marL="114300" indent="0">
              <a:buNone/>
            </a:pPr>
            <a:r>
              <a:rPr lang="en-US" dirty="0"/>
              <a:t>Select one of the following activities and as a table group, write down all of the skills necessary to successfully complete the task:</a:t>
            </a:r>
          </a:p>
          <a:p>
            <a:pPr>
              <a:buFont typeface="Arial" panose="020B0604020202020204" pitchFamily="34" charset="0"/>
              <a:buChar char="•"/>
            </a:pPr>
            <a:r>
              <a:rPr lang="en-US" dirty="0"/>
              <a:t>Having a conversation with a peer</a:t>
            </a:r>
          </a:p>
          <a:p>
            <a:pPr>
              <a:buFont typeface="Arial" panose="020B0604020202020204" pitchFamily="34" charset="0"/>
              <a:buChar char="•"/>
            </a:pPr>
            <a:r>
              <a:rPr lang="en-US" dirty="0"/>
              <a:t>Driving a car</a:t>
            </a:r>
          </a:p>
          <a:p>
            <a:pPr>
              <a:buFont typeface="Arial" panose="020B0604020202020204" pitchFamily="34" charset="0"/>
              <a:buChar char="•"/>
            </a:pPr>
            <a:r>
              <a:rPr lang="en-US" dirty="0"/>
              <a:t>Taking a test</a:t>
            </a:r>
          </a:p>
          <a:p>
            <a:pPr>
              <a:buFont typeface="Arial" panose="020B0604020202020204" pitchFamily="34" charset="0"/>
              <a:buChar char="•"/>
            </a:pPr>
            <a:r>
              <a:rPr lang="en-US" dirty="0"/>
              <a:t>Sitting at the carpet</a:t>
            </a:r>
          </a:p>
          <a:p>
            <a:endParaRPr lang="en-US" dirty="0"/>
          </a:p>
        </p:txBody>
      </p:sp>
      <p:sp>
        <p:nvSpPr>
          <p:cNvPr id="6" name="Title 5">
            <a:extLst>
              <a:ext uri="{FF2B5EF4-FFF2-40B4-BE49-F238E27FC236}">
                <a16:creationId xmlns:a16="http://schemas.microsoft.com/office/drawing/2014/main" id="{B13DC824-5643-4938-A0D6-437CB0311BDF}"/>
              </a:ext>
            </a:extLst>
          </p:cNvPr>
          <p:cNvSpPr>
            <a:spLocks noGrp="1"/>
          </p:cNvSpPr>
          <p:nvPr>
            <p:ph type="title"/>
          </p:nvPr>
        </p:nvSpPr>
        <p:spPr/>
        <p:txBody>
          <a:bodyPr>
            <a:normAutofit/>
          </a:bodyPr>
          <a:lstStyle/>
          <a:p>
            <a:pPr algn="ctr"/>
            <a:r>
              <a:rPr lang="en-US" sz="2800" dirty="0"/>
              <a:t>Inclusive Welcome</a:t>
            </a:r>
          </a:p>
        </p:txBody>
      </p:sp>
    </p:spTree>
    <p:extLst>
      <p:ext uri="{BB962C8B-B14F-4D97-AF65-F5344CB8AC3E}">
        <p14:creationId xmlns:p14="http://schemas.microsoft.com/office/powerpoint/2010/main" val="1512754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E9C14-DDBF-46BF-9329-47CB263E1DCE}"/>
              </a:ext>
            </a:extLst>
          </p:cNvPr>
          <p:cNvSpPr>
            <a:spLocks noGrp="1"/>
          </p:cNvSpPr>
          <p:nvPr>
            <p:ph type="title"/>
          </p:nvPr>
        </p:nvSpPr>
        <p:spPr/>
        <p:txBody>
          <a:bodyPr>
            <a:normAutofit fontScale="90000"/>
          </a:bodyPr>
          <a:lstStyle/>
          <a:p>
            <a:pPr algn="ctr"/>
            <a:r>
              <a:rPr lang="en-US" sz="3100" dirty="0"/>
              <a:t>Cognitive</a:t>
            </a:r>
            <a:r>
              <a:rPr lang="en-US" dirty="0"/>
              <a:t> Flexibility Skills in Teaching Strategies (Examples)</a:t>
            </a:r>
          </a:p>
        </p:txBody>
      </p:sp>
      <p:sp>
        <p:nvSpPr>
          <p:cNvPr id="3" name="Text Placeholder 2">
            <a:extLst>
              <a:ext uri="{FF2B5EF4-FFF2-40B4-BE49-F238E27FC236}">
                <a16:creationId xmlns:a16="http://schemas.microsoft.com/office/drawing/2014/main" id="{B50A73EE-940A-405A-A82B-7BA0109ABD6C}"/>
              </a:ext>
            </a:extLst>
          </p:cNvPr>
          <p:cNvSpPr>
            <a:spLocks noGrp="1"/>
          </p:cNvSpPr>
          <p:nvPr>
            <p:ph type="body" idx="1"/>
          </p:nvPr>
        </p:nvSpPr>
        <p:spPr/>
        <p:txBody>
          <a:bodyPr>
            <a:normAutofit fontScale="92500" lnSpcReduction="20000"/>
          </a:bodyPr>
          <a:lstStyle/>
          <a:p>
            <a:pPr fontAlgn="base"/>
            <a:r>
              <a:rPr lang="en-US" sz="2400" dirty="0"/>
              <a:t>Social-Emotional Learning Skills</a:t>
            </a:r>
          </a:p>
          <a:p>
            <a:pPr lvl="1" fontAlgn="base"/>
            <a:r>
              <a:rPr lang="en-US" dirty="0"/>
              <a:t>Perspective-taking</a:t>
            </a:r>
          </a:p>
          <a:p>
            <a:pPr lvl="1" fontAlgn="base"/>
            <a:r>
              <a:rPr lang="en-US" dirty="0"/>
              <a:t>Problem-solving skills</a:t>
            </a:r>
          </a:p>
          <a:p>
            <a:pPr fontAlgn="base"/>
            <a:r>
              <a:rPr lang="en-US" sz="2400" dirty="0"/>
              <a:t>Functional Communication Skills </a:t>
            </a:r>
          </a:p>
          <a:p>
            <a:pPr lvl="1" fontAlgn="base"/>
            <a:r>
              <a:rPr lang="en-US" dirty="0"/>
              <a:t>Requesting “help” or clarification</a:t>
            </a:r>
          </a:p>
          <a:p>
            <a:pPr lvl="1" fontAlgn="base"/>
            <a:r>
              <a:rPr lang="en-US" dirty="0"/>
              <a:t>Asking for choice or alternatives</a:t>
            </a:r>
          </a:p>
          <a:p>
            <a:pPr fontAlgn="base"/>
            <a:r>
              <a:rPr lang="en-US" sz="2400" dirty="0"/>
              <a:t>Academic Skills</a:t>
            </a:r>
          </a:p>
          <a:p>
            <a:pPr lvl="1" fontAlgn="base"/>
            <a:r>
              <a:rPr lang="en-US" dirty="0"/>
              <a:t>Multi-step problem-solving</a:t>
            </a:r>
          </a:p>
          <a:p>
            <a:pPr lvl="1" fontAlgn="base"/>
            <a:r>
              <a:rPr lang="en-US" dirty="0"/>
              <a:t>Open-ended questions</a:t>
            </a:r>
          </a:p>
          <a:p>
            <a:pPr fontAlgn="base"/>
            <a:r>
              <a:rPr lang="en-US" sz="2400" dirty="0"/>
              <a:t>Adaptive Behavior and Independent Living Skills</a:t>
            </a:r>
          </a:p>
          <a:p>
            <a:pPr lvl="1" fontAlgn="base"/>
            <a:r>
              <a:rPr lang="en-US" dirty="0"/>
              <a:t>Step-by-step routines with choices</a:t>
            </a:r>
          </a:p>
          <a:p>
            <a:pPr lvl="1" fontAlgn="base"/>
            <a:r>
              <a:rPr lang="en-US" dirty="0"/>
              <a:t>Reflection and strategy adjustment</a:t>
            </a:r>
          </a:p>
          <a:p>
            <a:pPr fontAlgn="base"/>
            <a:r>
              <a:rPr lang="en-US" sz="2400" dirty="0"/>
              <a:t>Transition Skills</a:t>
            </a:r>
          </a:p>
          <a:p>
            <a:pPr lvl="1" fontAlgn="base"/>
            <a:r>
              <a:rPr lang="en-US" dirty="0"/>
              <a:t>Step-by-step guidance</a:t>
            </a:r>
          </a:p>
          <a:p>
            <a:pPr lvl="1" fontAlgn="base"/>
            <a:r>
              <a:rPr lang="en-US" dirty="0"/>
              <a:t>Social communication for flexible transitions</a:t>
            </a:r>
          </a:p>
        </p:txBody>
      </p:sp>
    </p:spTree>
    <p:extLst>
      <p:ext uri="{BB962C8B-B14F-4D97-AF65-F5344CB8AC3E}">
        <p14:creationId xmlns:p14="http://schemas.microsoft.com/office/powerpoint/2010/main" val="1891909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F4931-9822-416C-ACEE-706574A0F573}"/>
              </a:ext>
            </a:extLst>
          </p:cNvPr>
          <p:cNvSpPr>
            <a:spLocks noGrp="1"/>
          </p:cNvSpPr>
          <p:nvPr>
            <p:ph type="title"/>
          </p:nvPr>
        </p:nvSpPr>
        <p:spPr/>
        <p:txBody>
          <a:bodyPr>
            <a:noAutofit/>
          </a:bodyPr>
          <a:lstStyle/>
          <a:p>
            <a:pPr algn="ctr"/>
            <a:r>
              <a:rPr lang="en-US" sz="2800" dirty="0"/>
              <a:t>Cognitive Flexibility in Replacement/Appropriate Behavior Strategies (Examples)</a:t>
            </a:r>
          </a:p>
        </p:txBody>
      </p:sp>
      <p:sp>
        <p:nvSpPr>
          <p:cNvPr id="3" name="Text Placeholder 2">
            <a:extLst>
              <a:ext uri="{FF2B5EF4-FFF2-40B4-BE49-F238E27FC236}">
                <a16:creationId xmlns:a16="http://schemas.microsoft.com/office/drawing/2014/main" id="{E164867C-14E5-45B0-804A-ABABF6D8CB87}"/>
              </a:ext>
            </a:extLst>
          </p:cNvPr>
          <p:cNvSpPr>
            <a:spLocks noGrp="1"/>
          </p:cNvSpPr>
          <p:nvPr>
            <p:ph type="body" idx="1"/>
          </p:nvPr>
        </p:nvSpPr>
        <p:spPr/>
        <p:txBody>
          <a:bodyPr>
            <a:normAutofit lnSpcReduction="10000"/>
          </a:bodyPr>
          <a:lstStyle/>
          <a:p>
            <a:pPr fontAlgn="base"/>
            <a:r>
              <a:rPr lang="en-US" sz="2400" dirty="0"/>
              <a:t>Behavior-Specific Feedback</a:t>
            </a:r>
          </a:p>
          <a:p>
            <a:pPr lvl="1" fontAlgn="base"/>
            <a:r>
              <a:rPr lang="en-US" dirty="0"/>
              <a:t>“I like how you considered another point of view.”</a:t>
            </a:r>
          </a:p>
          <a:p>
            <a:pPr lvl="1" fontAlgn="base"/>
            <a:r>
              <a:rPr lang="en-US" dirty="0"/>
              <a:t>“Excellent job listening to your classmate and adjusting your approach!”</a:t>
            </a:r>
          </a:p>
          <a:p>
            <a:pPr lvl="1" fontAlgn="base"/>
            <a:r>
              <a:rPr lang="en-US" dirty="0"/>
              <a:t>“Great choice asking for another way to do it - you adapted your strategy very well.”</a:t>
            </a:r>
          </a:p>
          <a:p>
            <a:pPr fontAlgn="base"/>
            <a:r>
              <a:rPr lang="en-US" sz="2400" dirty="0"/>
              <a:t>Reinforcement System</a:t>
            </a:r>
          </a:p>
          <a:p>
            <a:pPr lvl="1" fontAlgn="base"/>
            <a:r>
              <a:rPr lang="en-US" dirty="0"/>
              <a:t>Immediate verbal praise</a:t>
            </a:r>
          </a:p>
          <a:p>
            <a:pPr lvl="1" fontAlgn="base"/>
            <a:r>
              <a:rPr lang="en-US" dirty="0"/>
              <a:t>Choice-based reinforcement</a:t>
            </a:r>
          </a:p>
          <a:p>
            <a:pPr lvl="1" fontAlgn="base"/>
            <a:r>
              <a:rPr lang="en-US" dirty="0"/>
              <a:t>Visual feedback and self-monitoring</a:t>
            </a:r>
          </a:p>
          <a:p>
            <a:pPr fontAlgn="base"/>
            <a:r>
              <a:rPr lang="en-US" sz="2400" dirty="0"/>
              <a:t>Functional Reinforcers</a:t>
            </a:r>
          </a:p>
          <a:p>
            <a:pPr lvl="1" fontAlgn="base"/>
            <a:r>
              <a:rPr lang="en-US" dirty="0"/>
              <a:t>Access to a preferred activity</a:t>
            </a:r>
          </a:p>
          <a:p>
            <a:pPr lvl="1" fontAlgn="base"/>
            <a:r>
              <a:rPr lang="en-US" dirty="0"/>
              <a:t>Breaks or escape from non-preferred tasks</a:t>
            </a:r>
          </a:p>
          <a:p>
            <a:pPr lvl="1" fontAlgn="base"/>
            <a:r>
              <a:rPr lang="en-US" dirty="0"/>
              <a:t>Choice-based reinforcers</a:t>
            </a:r>
          </a:p>
          <a:p>
            <a:pPr lvl="1" fontAlgn="base"/>
            <a:r>
              <a:rPr lang="en-US" dirty="0"/>
              <a:t>Peer interaction or social reinforcers </a:t>
            </a:r>
          </a:p>
          <a:p>
            <a:pPr lvl="1" fontAlgn="base"/>
            <a:r>
              <a:rPr lang="en-US" dirty="0"/>
              <a:t>Tangible reinforcers linked to strategy use</a:t>
            </a:r>
          </a:p>
        </p:txBody>
      </p:sp>
    </p:spTree>
    <p:extLst>
      <p:ext uri="{BB962C8B-B14F-4D97-AF65-F5344CB8AC3E}">
        <p14:creationId xmlns:p14="http://schemas.microsoft.com/office/powerpoint/2010/main" val="20565020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913D8-55F1-48BC-A684-55FFDFFF2F60}"/>
              </a:ext>
            </a:extLst>
          </p:cNvPr>
          <p:cNvSpPr>
            <a:spLocks noGrp="1"/>
          </p:cNvSpPr>
          <p:nvPr>
            <p:ph type="title"/>
          </p:nvPr>
        </p:nvSpPr>
        <p:spPr/>
        <p:txBody>
          <a:bodyPr>
            <a:noAutofit/>
          </a:bodyPr>
          <a:lstStyle/>
          <a:p>
            <a:pPr algn="ctr"/>
            <a:r>
              <a:rPr lang="en-US" sz="2800" dirty="0"/>
              <a:t>Cognitive Flexibility Behavior of Concern Response Strategies (Examples)</a:t>
            </a:r>
          </a:p>
        </p:txBody>
      </p:sp>
      <p:sp>
        <p:nvSpPr>
          <p:cNvPr id="3" name="Text Placeholder 2">
            <a:extLst>
              <a:ext uri="{FF2B5EF4-FFF2-40B4-BE49-F238E27FC236}">
                <a16:creationId xmlns:a16="http://schemas.microsoft.com/office/drawing/2014/main" id="{791865D3-2251-476A-816D-2201B1EF08F6}"/>
              </a:ext>
            </a:extLst>
          </p:cNvPr>
          <p:cNvSpPr>
            <a:spLocks noGrp="1"/>
          </p:cNvSpPr>
          <p:nvPr>
            <p:ph type="body" idx="1"/>
          </p:nvPr>
        </p:nvSpPr>
        <p:spPr/>
        <p:txBody>
          <a:bodyPr/>
          <a:lstStyle/>
          <a:p>
            <a:pPr fontAlgn="base"/>
            <a:r>
              <a:rPr lang="en-US" sz="2400" dirty="0"/>
              <a:t>Reinforce Low Level Behaviors</a:t>
            </a:r>
          </a:p>
          <a:p>
            <a:pPr lvl="1" fontAlgn="base"/>
            <a:r>
              <a:rPr lang="en-US" dirty="0"/>
              <a:t>Reinforce early attempts to shift attention or plans</a:t>
            </a:r>
          </a:p>
          <a:p>
            <a:pPr lvl="1" fontAlgn="base"/>
            <a:r>
              <a:rPr lang="en-US" dirty="0"/>
              <a:t>Reinforce calm communication</a:t>
            </a:r>
          </a:p>
          <a:p>
            <a:pPr lvl="1" fontAlgn="base"/>
            <a:r>
              <a:rPr lang="en-US" dirty="0"/>
              <a:t>Reinforce trying an alternative strategy</a:t>
            </a:r>
          </a:p>
          <a:p>
            <a:pPr fontAlgn="base"/>
            <a:r>
              <a:rPr lang="en-US" sz="2400" dirty="0"/>
              <a:t>Attention Withheld</a:t>
            </a:r>
          </a:p>
          <a:p>
            <a:pPr lvl="1" fontAlgn="base"/>
            <a:r>
              <a:rPr lang="en-US" dirty="0"/>
              <a:t>Use low-level prompts</a:t>
            </a:r>
          </a:p>
          <a:p>
            <a:pPr fontAlgn="base"/>
            <a:r>
              <a:rPr lang="en-US" sz="2400" dirty="0"/>
              <a:t>Items/Activities Withheld</a:t>
            </a:r>
          </a:p>
          <a:p>
            <a:pPr lvl="1" fontAlgn="base"/>
            <a:r>
              <a:rPr lang="en-US" dirty="0"/>
              <a:t>Use a first/then schedule</a:t>
            </a:r>
          </a:p>
          <a:p>
            <a:pPr lvl="1" fontAlgn="base"/>
            <a:r>
              <a:rPr lang="en-US" dirty="0"/>
              <a:t>Offer two controlled choices</a:t>
            </a:r>
          </a:p>
          <a:p>
            <a:pPr fontAlgn="base"/>
            <a:r>
              <a:rPr lang="en-US" sz="2400" dirty="0"/>
              <a:t>Task/Activity Continued</a:t>
            </a:r>
          </a:p>
          <a:p>
            <a:pPr lvl="1" fontAlgn="base"/>
            <a:r>
              <a:rPr lang="en-US" dirty="0"/>
              <a:t>Restate expectations briefly and calmly</a:t>
            </a:r>
          </a:p>
          <a:p>
            <a:pPr lvl="1" fontAlgn="base"/>
            <a:r>
              <a:rPr lang="en-US" dirty="0"/>
              <a:t>Maintain the expectation but allow support</a:t>
            </a:r>
          </a:p>
        </p:txBody>
      </p:sp>
    </p:spTree>
    <p:extLst>
      <p:ext uri="{BB962C8B-B14F-4D97-AF65-F5344CB8AC3E}">
        <p14:creationId xmlns:p14="http://schemas.microsoft.com/office/powerpoint/2010/main" val="2844285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0B034-04C4-404A-9C64-4048A5CD9859}"/>
              </a:ext>
            </a:extLst>
          </p:cNvPr>
          <p:cNvSpPr>
            <a:spLocks noGrp="1"/>
          </p:cNvSpPr>
          <p:nvPr>
            <p:ph type="title"/>
          </p:nvPr>
        </p:nvSpPr>
        <p:spPr>
          <a:xfrm>
            <a:off x="339213" y="680484"/>
            <a:ext cx="11269691" cy="56935"/>
          </a:xfrm>
        </p:spPr>
        <p:txBody>
          <a:bodyPr>
            <a:noAutofit/>
          </a:bodyPr>
          <a:lstStyle/>
          <a:p>
            <a:pPr algn="ctr"/>
            <a:r>
              <a:rPr lang="en-US" sz="2800" dirty="0"/>
              <a:t>Emotion and Self-Regulation Skills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2AA9D3E1-3E04-4CC3-92A2-9CD99F84794D}"/>
              </a:ext>
            </a:extLst>
          </p:cNvPr>
          <p:cNvSpPr>
            <a:spLocks noGrp="1"/>
          </p:cNvSpPr>
          <p:nvPr>
            <p:ph type="body" idx="1"/>
          </p:nvPr>
        </p:nvSpPr>
        <p:spPr/>
        <p:txBody>
          <a:bodyPr/>
          <a:lstStyle/>
          <a:p>
            <a:pPr marL="114300" indent="0">
              <a:buNone/>
            </a:pPr>
            <a:r>
              <a:rPr lang="en-US" dirty="0"/>
              <a:t>Emotion-regulation refers to the ability to manage and control one's emotions, including their intensity and duration, by consciously choosing how to respond to situations. Self-regulation is a broader term encompassing the ability to control not only emotions, but also thoughts and behaviors to function effectively in different situations. </a:t>
            </a:r>
          </a:p>
          <a:p>
            <a:pPr marL="114300" indent="0">
              <a:buNone/>
            </a:pPr>
            <a:br>
              <a:rPr lang="en-US" dirty="0"/>
            </a:br>
            <a:r>
              <a:rPr lang="en-US" dirty="0"/>
              <a:t>Examples include: Difficulty managing emotional response to frustration; Difficulty managing feelings when anxious, worried, or nervous; Difficulty considering likely outcomes or consequences of their actions (impulsive); Difficulty waiting for something they want; Difficulty pausing before they respond; Difficulty matching their energy/activity level to the situation; etc.</a:t>
            </a:r>
          </a:p>
          <a:p>
            <a:pPr marL="114300" indent="0">
              <a:buNone/>
            </a:pPr>
            <a:endParaRPr lang="en-US" dirty="0"/>
          </a:p>
        </p:txBody>
      </p:sp>
    </p:spTree>
    <p:extLst>
      <p:ext uri="{BB962C8B-B14F-4D97-AF65-F5344CB8AC3E}">
        <p14:creationId xmlns:p14="http://schemas.microsoft.com/office/powerpoint/2010/main" val="2263783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AF2F4-5511-4ACA-905A-2691B3DEF568}"/>
              </a:ext>
            </a:extLst>
          </p:cNvPr>
          <p:cNvSpPr>
            <a:spLocks noGrp="1"/>
          </p:cNvSpPr>
          <p:nvPr>
            <p:ph type="title"/>
          </p:nvPr>
        </p:nvSpPr>
        <p:spPr>
          <a:xfrm>
            <a:off x="339213" y="669851"/>
            <a:ext cx="11269691" cy="67568"/>
          </a:xfrm>
        </p:spPr>
        <p:txBody>
          <a:bodyPr>
            <a:noAutofit/>
          </a:bodyPr>
          <a:lstStyle/>
          <a:p>
            <a:pPr algn="ctr"/>
            <a:r>
              <a:rPr lang="en-US" sz="2800" dirty="0"/>
              <a:t>Emotion and Self-Regulation Skills in an IEP Goal (Examples)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313D6989-1933-48AD-98F1-DE26C0181179}"/>
              </a:ext>
            </a:extLst>
          </p:cNvPr>
          <p:cNvSpPr>
            <a:spLocks noGrp="1"/>
          </p:cNvSpPr>
          <p:nvPr>
            <p:ph type="body" idx="1"/>
          </p:nvPr>
        </p:nvSpPr>
        <p:spPr/>
        <p:txBody>
          <a:bodyPr/>
          <a:lstStyle/>
          <a:p>
            <a:pPr marL="571500" indent="-457200" fontAlgn="base">
              <a:buFont typeface="+mj-lt"/>
              <a:buAutoNum type="arabicPeriod"/>
            </a:pPr>
            <a:r>
              <a:rPr lang="en-US" dirty="0"/>
              <a:t>In 36 academic weeks, when demonstrating precursor behaviors (e.g., pacing, tapping on the desk, rocking in their stable chair), the learner will independently request a coping strategy to prevent further escalation in 90% of opportunities, as measured by teacher data collection.</a:t>
            </a:r>
          </a:p>
          <a:p>
            <a:pPr marL="571500" indent="-457200" fontAlgn="base">
              <a:buFont typeface="+mj-lt"/>
              <a:buAutoNum type="arabicPeriod"/>
            </a:pPr>
            <a:r>
              <a:rPr lang="en-US" dirty="0"/>
              <a:t>In 36 academic weeks, when experiencing a peer conflict, the learner will demonstrate an increase in problem-solving strategies by remaining calm and using a taught problem-solving script (e.g., “I feel… I need…”) in 4 out of 5 observed situations, as measured on the learner’s check-in tool.</a:t>
            </a:r>
          </a:p>
          <a:p>
            <a:pPr marL="114300" indent="0">
              <a:buNone/>
            </a:pPr>
            <a:endParaRPr lang="en-US" dirty="0"/>
          </a:p>
        </p:txBody>
      </p:sp>
    </p:spTree>
    <p:extLst>
      <p:ext uri="{BB962C8B-B14F-4D97-AF65-F5344CB8AC3E}">
        <p14:creationId xmlns:p14="http://schemas.microsoft.com/office/powerpoint/2010/main" val="1426924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C4CCB-75B3-4629-A822-7F78F7EAB633}"/>
              </a:ext>
            </a:extLst>
          </p:cNvPr>
          <p:cNvSpPr>
            <a:spLocks noGrp="1"/>
          </p:cNvSpPr>
          <p:nvPr>
            <p:ph type="title"/>
          </p:nvPr>
        </p:nvSpPr>
        <p:spPr>
          <a:xfrm>
            <a:off x="349846" y="755495"/>
            <a:ext cx="11269691" cy="45719"/>
          </a:xfrm>
        </p:spPr>
        <p:txBody>
          <a:bodyPr>
            <a:normAutofit fontScale="90000"/>
          </a:bodyPr>
          <a:lstStyle/>
          <a:p>
            <a:pPr algn="ctr"/>
            <a:r>
              <a:rPr lang="en-US" sz="3100" dirty="0"/>
              <a:t>Emotion and Self-Regulation Skills in Prevention Strategies (Examples)</a:t>
            </a:r>
            <a:br>
              <a:rPr lang="en-US" dirty="0"/>
            </a:br>
            <a:br>
              <a:rPr lang="en-US" dirty="0"/>
            </a:br>
            <a:endParaRPr lang="en-US" dirty="0"/>
          </a:p>
        </p:txBody>
      </p:sp>
      <p:sp>
        <p:nvSpPr>
          <p:cNvPr id="3" name="Text Placeholder 2">
            <a:extLst>
              <a:ext uri="{FF2B5EF4-FFF2-40B4-BE49-F238E27FC236}">
                <a16:creationId xmlns:a16="http://schemas.microsoft.com/office/drawing/2014/main" id="{DDB02FB4-AAD6-467F-87C6-BF0319E8F97D}"/>
              </a:ext>
            </a:extLst>
          </p:cNvPr>
          <p:cNvSpPr>
            <a:spLocks noGrp="1"/>
          </p:cNvSpPr>
          <p:nvPr>
            <p:ph type="body" idx="1"/>
          </p:nvPr>
        </p:nvSpPr>
        <p:spPr/>
        <p:txBody>
          <a:bodyPr>
            <a:normAutofit fontScale="92500" lnSpcReduction="20000"/>
          </a:bodyPr>
          <a:lstStyle/>
          <a:p>
            <a:pPr fontAlgn="base"/>
            <a:r>
              <a:rPr lang="en-US" sz="2400" dirty="0"/>
              <a:t>Visual and Transition Supports</a:t>
            </a:r>
          </a:p>
          <a:p>
            <a:pPr lvl="1" fontAlgn="base"/>
            <a:r>
              <a:rPr lang="en-US" dirty="0"/>
              <a:t>Feelings charts</a:t>
            </a:r>
          </a:p>
          <a:p>
            <a:pPr lvl="1" fontAlgn="base"/>
            <a:r>
              <a:rPr lang="en-US" dirty="0"/>
              <a:t>Visual transition strips</a:t>
            </a:r>
          </a:p>
          <a:p>
            <a:pPr lvl="1" fontAlgn="base"/>
            <a:r>
              <a:rPr lang="en-US" dirty="0"/>
              <a:t>Movement-based transitions</a:t>
            </a:r>
          </a:p>
          <a:p>
            <a:pPr fontAlgn="base"/>
            <a:r>
              <a:rPr lang="en-US" sz="2400" dirty="0"/>
              <a:t>Environmental Supports</a:t>
            </a:r>
          </a:p>
          <a:p>
            <a:pPr lvl="1" fontAlgn="base"/>
            <a:r>
              <a:rPr lang="en-US" dirty="0"/>
              <a:t>Physical space supports: defined areas, calm down space, reduced clutter, seating supports</a:t>
            </a:r>
          </a:p>
          <a:p>
            <a:pPr lvl="1" fontAlgn="base"/>
            <a:r>
              <a:rPr lang="en-US" dirty="0"/>
              <a:t>Sensory environment supports: lighting adjustments, sound supports, sensory tools</a:t>
            </a:r>
          </a:p>
          <a:p>
            <a:pPr lvl="1" fontAlgn="base"/>
            <a:r>
              <a:rPr lang="en-US" dirty="0"/>
              <a:t>Social-emotional supports: emotion check-in area, quiet, calm tone, co-regulation spaces</a:t>
            </a:r>
          </a:p>
          <a:p>
            <a:pPr fontAlgn="base"/>
            <a:r>
              <a:rPr lang="en-US" sz="2400" dirty="0"/>
              <a:t>Curriculum/Academic Supports</a:t>
            </a:r>
          </a:p>
          <a:p>
            <a:pPr lvl="1" fontAlgn="base"/>
            <a:r>
              <a:rPr lang="en-US" dirty="0"/>
              <a:t>Curriculum-integrated self-regulation strategies</a:t>
            </a:r>
          </a:p>
          <a:p>
            <a:pPr lvl="1" fontAlgn="base"/>
            <a:r>
              <a:rPr lang="en-US" dirty="0"/>
              <a:t>Self-regulation supports during academic tasks</a:t>
            </a:r>
          </a:p>
          <a:p>
            <a:pPr lvl="1" fontAlgn="base"/>
            <a:r>
              <a:rPr lang="en-US" dirty="0"/>
              <a:t>Technology supports</a:t>
            </a:r>
          </a:p>
          <a:p>
            <a:pPr fontAlgn="base"/>
            <a:r>
              <a:rPr lang="en-US" sz="2400" dirty="0"/>
              <a:t>Health and Well-Being Supports </a:t>
            </a:r>
          </a:p>
          <a:p>
            <a:pPr lvl="1" fontAlgn="base"/>
            <a:r>
              <a:rPr lang="en-US" dirty="0"/>
              <a:t>Predictable routines</a:t>
            </a:r>
          </a:p>
          <a:p>
            <a:pPr lvl="1" fontAlgn="base"/>
            <a:r>
              <a:rPr lang="en-US" dirty="0"/>
              <a:t>Teaching coping strategies before challenges</a:t>
            </a:r>
          </a:p>
        </p:txBody>
      </p:sp>
    </p:spTree>
    <p:extLst>
      <p:ext uri="{BB962C8B-B14F-4D97-AF65-F5344CB8AC3E}">
        <p14:creationId xmlns:p14="http://schemas.microsoft.com/office/powerpoint/2010/main" val="1408481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64E4E-FB6B-43E9-8852-8E285F4DD5B8}"/>
              </a:ext>
            </a:extLst>
          </p:cNvPr>
          <p:cNvSpPr>
            <a:spLocks noGrp="1"/>
          </p:cNvSpPr>
          <p:nvPr>
            <p:ph type="title"/>
          </p:nvPr>
        </p:nvSpPr>
        <p:spPr>
          <a:xfrm>
            <a:off x="339213" y="680484"/>
            <a:ext cx="11269691" cy="181364"/>
          </a:xfrm>
        </p:spPr>
        <p:txBody>
          <a:bodyPr>
            <a:normAutofit fontScale="90000"/>
          </a:bodyPr>
          <a:lstStyle/>
          <a:p>
            <a:pPr algn="ctr"/>
            <a:r>
              <a:rPr lang="en-US" sz="3100" dirty="0"/>
              <a:t>Emotion and Self-Regulation Skills in Teaching Strategies (Examples)</a:t>
            </a:r>
            <a:br>
              <a:rPr lang="en-US" dirty="0"/>
            </a:br>
            <a:br>
              <a:rPr lang="en-US" dirty="0"/>
            </a:br>
            <a:endParaRPr lang="en-US" dirty="0"/>
          </a:p>
        </p:txBody>
      </p:sp>
      <p:sp>
        <p:nvSpPr>
          <p:cNvPr id="3" name="Text Placeholder 2">
            <a:extLst>
              <a:ext uri="{FF2B5EF4-FFF2-40B4-BE49-F238E27FC236}">
                <a16:creationId xmlns:a16="http://schemas.microsoft.com/office/drawing/2014/main" id="{53F1E3B8-4286-4F50-8EEE-488EEE4549B2}"/>
              </a:ext>
            </a:extLst>
          </p:cNvPr>
          <p:cNvSpPr>
            <a:spLocks noGrp="1"/>
          </p:cNvSpPr>
          <p:nvPr>
            <p:ph type="body" idx="1"/>
          </p:nvPr>
        </p:nvSpPr>
        <p:spPr/>
        <p:txBody>
          <a:bodyPr>
            <a:normAutofit fontScale="92500" lnSpcReduction="20000"/>
          </a:bodyPr>
          <a:lstStyle/>
          <a:p>
            <a:pPr fontAlgn="base"/>
            <a:r>
              <a:rPr lang="en-US" sz="2400" dirty="0"/>
              <a:t>Social-Emotional Skills</a:t>
            </a:r>
          </a:p>
          <a:p>
            <a:pPr lvl="1" fontAlgn="base"/>
            <a:r>
              <a:rPr lang="en-US" dirty="0"/>
              <a:t>Emotion recognition and labeling</a:t>
            </a:r>
          </a:p>
          <a:p>
            <a:pPr lvl="1" fontAlgn="base"/>
            <a:r>
              <a:rPr lang="en-US" dirty="0"/>
              <a:t>Mindfulness and relaxation</a:t>
            </a:r>
          </a:p>
          <a:p>
            <a:pPr lvl="1" fontAlgn="base"/>
            <a:r>
              <a:rPr lang="en-US" dirty="0"/>
              <a:t>Self-monitoring and reflection</a:t>
            </a:r>
          </a:p>
          <a:p>
            <a:pPr fontAlgn="base"/>
            <a:r>
              <a:rPr lang="en-US" sz="2400" dirty="0"/>
              <a:t>Functional Communication Skills </a:t>
            </a:r>
          </a:p>
          <a:p>
            <a:pPr lvl="1" fontAlgn="base"/>
            <a:r>
              <a:rPr lang="en-US" dirty="0"/>
              <a:t>Emotional expression</a:t>
            </a:r>
          </a:p>
          <a:p>
            <a:pPr lvl="1" fontAlgn="base"/>
            <a:r>
              <a:rPr lang="en-US" dirty="0"/>
              <a:t>Self-regulation</a:t>
            </a:r>
          </a:p>
          <a:p>
            <a:pPr fontAlgn="base"/>
            <a:r>
              <a:rPr lang="en-US" sz="2400" dirty="0"/>
              <a:t>Academic Skills</a:t>
            </a:r>
          </a:p>
          <a:p>
            <a:pPr lvl="1" fontAlgn="base"/>
            <a:r>
              <a:rPr lang="en-US" dirty="0"/>
              <a:t>Embedding self-regulation in academic tasks</a:t>
            </a:r>
          </a:p>
          <a:p>
            <a:pPr lvl="1" fontAlgn="base"/>
            <a:r>
              <a:rPr lang="en-US" dirty="0"/>
              <a:t>Social and peer supports</a:t>
            </a:r>
          </a:p>
          <a:p>
            <a:pPr fontAlgn="base"/>
            <a:r>
              <a:rPr lang="en-US" sz="2400" dirty="0"/>
              <a:t>Adaptive Behavior and Independent Living Skills</a:t>
            </a:r>
          </a:p>
          <a:p>
            <a:pPr lvl="1" fontAlgn="base"/>
            <a:r>
              <a:rPr lang="en-US" dirty="0"/>
              <a:t>Examples of adaptive and independent living tasks with self-regulation integration</a:t>
            </a:r>
          </a:p>
          <a:p>
            <a:pPr fontAlgn="base"/>
            <a:r>
              <a:rPr lang="en-US" sz="2400" dirty="0"/>
              <a:t>Transition Skills</a:t>
            </a:r>
          </a:p>
          <a:p>
            <a:pPr lvl="1" fontAlgn="base"/>
            <a:r>
              <a:rPr lang="en-US" dirty="0"/>
              <a:t>Model transitions</a:t>
            </a:r>
          </a:p>
          <a:p>
            <a:pPr lvl="1" fontAlgn="base"/>
            <a:r>
              <a:rPr lang="en-US" dirty="0"/>
              <a:t>Practice and role-play</a:t>
            </a:r>
          </a:p>
        </p:txBody>
      </p:sp>
    </p:spTree>
    <p:extLst>
      <p:ext uri="{BB962C8B-B14F-4D97-AF65-F5344CB8AC3E}">
        <p14:creationId xmlns:p14="http://schemas.microsoft.com/office/powerpoint/2010/main" val="12840550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9D12B-0C0F-4359-BF1B-AE9FD4ADB3AF}"/>
              </a:ext>
            </a:extLst>
          </p:cNvPr>
          <p:cNvSpPr>
            <a:spLocks noGrp="1"/>
          </p:cNvSpPr>
          <p:nvPr>
            <p:ph type="title"/>
          </p:nvPr>
        </p:nvSpPr>
        <p:spPr/>
        <p:txBody>
          <a:bodyPr>
            <a:noAutofit/>
          </a:bodyPr>
          <a:lstStyle/>
          <a:p>
            <a:pPr algn="ctr"/>
            <a:r>
              <a:rPr lang="en-US" sz="2800" dirty="0"/>
              <a:t>Emotion and Self-Regulation in Replacement/Appropriate Behavior Strategies (Examples)</a:t>
            </a:r>
          </a:p>
        </p:txBody>
      </p:sp>
      <p:sp>
        <p:nvSpPr>
          <p:cNvPr id="3" name="Text Placeholder 2">
            <a:extLst>
              <a:ext uri="{FF2B5EF4-FFF2-40B4-BE49-F238E27FC236}">
                <a16:creationId xmlns:a16="http://schemas.microsoft.com/office/drawing/2014/main" id="{1122E4D7-5C52-4D27-89B1-3CB2E37057BB}"/>
              </a:ext>
            </a:extLst>
          </p:cNvPr>
          <p:cNvSpPr>
            <a:spLocks noGrp="1"/>
          </p:cNvSpPr>
          <p:nvPr>
            <p:ph type="body" idx="1"/>
          </p:nvPr>
        </p:nvSpPr>
        <p:spPr/>
        <p:txBody>
          <a:bodyPr>
            <a:normAutofit fontScale="92500" lnSpcReduction="10000"/>
          </a:bodyPr>
          <a:lstStyle/>
          <a:p>
            <a:pPr fontAlgn="base"/>
            <a:r>
              <a:rPr lang="en-US" sz="2400" dirty="0"/>
              <a:t>Behavior-Specific Feedback</a:t>
            </a:r>
          </a:p>
          <a:p>
            <a:pPr lvl="1" fontAlgn="base"/>
            <a:r>
              <a:rPr lang="en-US" dirty="0"/>
              <a:t>“I really like how you took 3 deep breaths when you felt upset.”</a:t>
            </a:r>
          </a:p>
          <a:p>
            <a:pPr lvl="1" fontAlgn="base"/>
            <a:r>
              <a:rPr lang="en-US" dirty="0"/>
              <a:t>“Awesome job raising your hand and waiting for your turn!”</a:t>
            </a:r>
          </a:p>
          <a:p>
            <a:pPr lvl="1" fontAlgn="base"/>
            <a:r>
              <a:rPr lang="en-US" dirty="0"/>
              <a:t>“I love how you broke that task into smaller steps and completed it without yelling. Keep up the great work!”</a:t>
            </a:r>
          </a:p>
          <a:p>
            <a:pPr fontAlgn="base"/>
            <a:r>
              <a:rPr lang="en-US" sz="2400" dirty="0"/>
              <a:t>Reinforcement System</a:t>
            </a:r>
          </a:p>
          <a:p>
            <a:pPr lvl="1" fontAlgn="base"/>
            <a:r>
              <a:rPr lang="en-US" dirty="0"/>
              <a:t>Token or point system</a:t>
            </a:r>
          </a:p>
          <a:p>
            <a:pPr lvl="1" fontAlgn="base"/>
            <a:r>
              <a:rPr lang="en-US" dirty="0"/>
              <a:t>Emotion regulation choice board with reinforcement</a:t>
            </a:r>
          </a:p>
          <a:p>
            <a:pPr lvl="1" fontAlgn="base"/>
            <a:r>
              <a:rPr lang="en-US" dirty="0"/>
              <a:t>Self-monitoring with goal reinforcement</a:t>
            </a:r>
          </a:p>
          <a:p>
            <a:pPr fontAlgn="base"/>
            <a:r>
              <a:rPr lang="en-US" sz="2400" dirty="0"/>
              <a:t>Functional Reinforcers</a:t>
            </a:r>
          </a:p>
          <a:p>
            <a:pPr lvl="1" fontAlgn="base"/>
            <a:r>
              <a:rPr lang="en-US" dirty="0"/>
              <a:t>Short, scheduled breaks after using a calm request or coping strategy</a:t>
            </a:r>
          </a:p>
          <a:p>
            <a:pPr lvl="1" fontAlgn="base"/>
            <a:r>
              <a:rPr lang="en-US" dirty="0"/>
              <a:t>Choice of task order</a:t>
            </a:r>
          </a:p>
          <a:p>
            <a:pPr lvl="1" fontAlgn="base"/>
            <a:r>
              <a:rPr lang="en-US" dirty="0"/>
              <a:t>Immediate specific praise for emotion labeling or coping</a:t>
            </a:r>
          </a:p>
          <a:p>
            <a:pPr lvl="1" fontAlgn="base"/>
            <a:r>
              <a:rPr lang="en-US" dirty="0"/>
              <a:t>One-on-one check-in time after appropriate emotional expression</a:t>
            </a:r>
          </a:p>
          <a:p>
            <a:pPr lvl="1" fontAlgn="base"/>
            <a:r>
              <a:rPr lang="en-US" dirty="0"/>
              <a:t>Extra time with preferred materials after sustained regulation</a:t>
            </a:r>
          </a:p>
        </p:txBody>
      </p:sp>
    </p:spTree>
    <p:extLst>
      <p:ext uri="{BB962C8B-B14F-4D97-AF65-F5344CB8AC3E}">
        <p14:creationId xmlns:p14="http://schemas.microsoft.com/office/powerpoint/2010/main" val="25161919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958FF-CAC7-487A-8F02-AF2E3E3DFDA7}"/>
              </a:ext>
            </a:extLst>
          </p:cNvPr>
          <p:cNvSpPr>
            <a:spLocks noGrp="1"/>
          </p:cNvSpPr>
          <p:nvPr>
            <p:ph type="title"/>
          </p:nvPr>
        </p:nvSpPr>
        <p:spPr/>
        <p:txBody>
          <a:bodyPr>
            <a:noAutofit/>
          </a:bodyPr>
          <a:lstStyle/>
          <a:p>
            <a:pPr algn="ctr"/>
            <a:r>
              <a:rPr lang="en-US" sz="2800" dirty="0"/>
              <a:t>Emotion and Self-Regulation Skills Behavior of Concern Response Strategies (Examples)</a:t>
            </a:r>
          </a:p>
        </p:txBody>
      </p:sp>
      <p:sp>
        <p:nvSpPr>
          <p:cNvPr id="3" name="Text Placeholder 2">
            <a:extLst>
              <a:ext uri="{FF2B5EF4-FFF2-40B4-BE49-F238E27FC236}">
                <a16:creationId xmlns:a16="http://schemas.microsoft.com/office/drawing/2014/main" id="{39528F1A-8B9D-4B84-9C8E-BCA650FC8707}"/>
              </a:ext>
            </a:extLst>
          </p:cNvPr>
          <p:cNvSpPr>
            <a:spLocks noGrp="1"/>
          </p:cNvSpPr>
          <p:nvPr>
            <p:ph type="body" idx="1"/>
          </p:nvPr>
        </p:nvSpPr>
        <p:spPr/>
        <p:txBody>
          <a:bodyPr/>
          <a:lstStyle/>
          <a:p>
            <a:pPr fontAlgn="base"/>
            <a:r>
              <a:rPr lang="en-US" sz="2400" dirty="0"/>
              <a:t>Reinforce Low Level Behaviors</a:t>
            </a:r>
          </a:p>
          <a:p>
            <a:pPr lvl="1" fontAlgn="base"/>
            <a:r>
              <a:rPr lang="en-US" dirty="0"/>
              <a:t>Using a coping tool before frustration escalates</a:t>
            </a:r>
          </a:p>
          <a:p>
            <a:pPr lvl="1" fontAlgn="base"/>
            <a:r>
              <a:rPr lang="en-US" dirty="0"/>
              <a:t>Prompt use of a replacement behavior </a:t>
            </a:r>
          </a:p>
          <a:p>
            <a:pPr lvl="1" fontAlgn="base"/>
            <a:r>
              <a:rPr lang="en-US" dirty="0"/>
              <a:t>Reinforce sitting calmly while waiting </a:t>
            </a:r>
          </a:p>
          <a:p>
            <a:pPr fontAlgn="base"/>
            <a:r>
              <a:rPr lang="en-US" sz="2400" dirty="0"/>
              <a:t>Attention Withheld</a:t>
            </a:r>
          </a:p>
          <a:p>
            <a:pPr lvl="1" fontAlgn="base"/>
            <a:r>
              <a:rPr lang="en-US" dirty="0"/>
              <a:t>Planned ignoring</a:t>
            </a:r>
          </a:p>
          <a:p>
            <a:pPr lvl="1" fontAlgn="base"/>
            <a:r>
              <a:rPr lang="en-US" dirty="0"/>
              <a:t>Remain neutral</a:t>
            </a:r>
          </a:p>
          <a:p>
            <a:pPr fontAlgn="base"/>
            <a:r>
              <a:rPr lang="en-US" sz="2400" dirty="0"/>
              <a:t>Items/Activities Withheld</a:t>
            </a:r>
          </a:p>
          <a:p>
            <a:pPr lvl="1" fontAlgn="base"/>
            <a:r>
              <a:rPr lang="en-US" dirty="0"/>
              <a:t>Return item/activity contingent on positive or appropriate behavior</a:t>
            </a:r>
          </a:p>
          <a:p>
            <a:pPr fontAlgn="base"/>
            <a:r>
              <a:rPr lang="en-US" sz="2400" dirty="0"/>
              <a:t>Task/Activity Continued</a:t>
            </a:r>
          </a:p>
          <a:p>
            <a:pPr lvl="1" fontAlgn="base"/>
            <a:r>
              <a:rPr lang="en-US" dirty="0"/>
              <a:t>Use positive reinforcement for effort</a:t>
            </a:r>
          </a:p>
          <a:p>
            <a:pPr lvl="1" fontAlgn="base"/>
            <a:r>
              <a:rPr lang="en-US" dirty="0"/>
              <a:t>Offer controlled choices</a:t>
            </a:r>
          </a:p>
        </p:txBody>
      </p:sp>
    </p:spTree>
    <p:extLst>
      <p:ext uri="{BB962C8B-B14F-4D97-AF65-F5344CB8AC3E}">
        <p14:creationId xmlns:p14="http://schemas.microsoft.com/office/powerpoint/2010/main" val="40325958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1A9F4-E841-4899-9674-5FA332598697}"/>
              </a:ext>
            </a:extLst>
          </p:cNvPr>
          <p:cNvSpPr>
            <a:spLocks noGrp="1"/>
          </p:cNvSpPr>
          <p:nvPr>
            <p:ph type="title"/>
          </p:nvPr>
        </p:nvSpPr>
        <p:spPr>
          <a:xfrm>
            <a:off x="339213" y="691700"/>
            <a:ext cx="11269691" cy="45719"/>
          </a:xfrm>
        </p:spPr>
        <p:txBody>
          <a:bodyPr>
            <a:noAutofit/>
          </a:bodyPr>
          <a:lstStyle/>
          <a:p>
            <a:pPr algn="ctr"/>
            <a:r>
              <a:rPr lang="en-US" sz="2800" dirty="0"/>
              <a:t>Language and Communication Skills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AD79ADDB-6E91-478E-89DC-9861144F7C59}"/>
              </a:ext>
            </a:extLst>
          </p:cNvPr>
          <p:cNvSpPr>
            <a:spLocks noGrp="1"/>
          </p:cNvSpPr>
          <p:nvPr>
            <p:ph type="body" idx="1"/>
          </p:nvPr>
        </p:nvSpPr>
        <p:spPr/>
        <p:txBody>
          <a:bodyPr/>
          <a:lstStyle/>
          <a:p>
            <a:pPr marL="114300" indent="0">
              <a:buNone/>
            </a:pPr>
            <a:r>
              <a:rPr lang="en-US" dirty="0"/>
              <a:t>Language and Communication refers to both receptive language (ability to understand spoken language and/or symbols) and expressive language/communication (ability to convey one's thoughts, feelings, and needs to others through spoken words, gestures, or other symbols). </a:t>
            </a:r>
          </a:p>
          <a:p>
            <a:pPr marL="114300" indent="0">
              <a:buNone/>
            </a:pPr>
            <a:br>
              <a:rPr lang="en-US" dirty="0"/>
            </a:br>
            <a:r>
              <a:rPr lang="en-US" dirty="0"/>
              <a:t>Examples include: Difficulty understanding directions or what others are saying; Difficulty expressing thoughts, concerns, or needs in words; Difficulty finding the words they need; etc.</a:t>
            </a:r>
          </a:p>
          <a:p>
            <a:pPr marL="114300" indent="0">
              <a:buNone/>
            </a:pPr>
            <a:endParaRPr lang="en-US" dirty="0"/>
          </a:p>
        </p:txBody>
      </p:sp>
    </p:spTree>
    <p:extLst>
      <p:ext uri="{BB962C8B-B14F-4D97-AF65-F5344CB8AC3E}">
        <p14:creationId xmlns:p14="http://schemas.microsoft.com/office/powerpoint/2010/main" val="2222760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3a3d969812c_0_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sz="2800" dirty="0"/>
              <a:t>What Are Lagging Skills?</a:t>
            </a:r>
            <a:endParaRPr sz="2800" dirty="0"/>
          </a:p>
        </p:txBody>
      </p:sp>
      <p:sp>
        <p:nvSpPr>
          <p:cNvPr id="54" name="Google Shape;54;g3a3d969812c_0_5"/>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p>
            <a:pPr marL="171450" lvl="0" indent="-38100">
              <a:spcBef>
                <a:spcPts val="0"/>
              </a:spcBef>
              <a:buSzPts val="2100"/>
              <a:buNone/>
            </a:pPr>
            <a:r>
              <a:rPr lang="en-US" sz="2400" dirty="0"/>
              <a:t>Lagging skills refer to </a:t>
            </a:r>
            <a:r>
              <a:rPr lang="en-US" sz="2400" i="1" dirty="0"/>
              <a:t>underdeveloped abilities</a:t>
            </a:r>
            <a:r>
              <a:rPr lang="en-US" sz="2400" dirty="0"/>
              <a:t> in areas like receptive and expressive language/communication, social skills, or executive function (e.g. emotion regulation, cognitive flexibility, working memory, organization, planning, problem solving, etc.), which can </a:t>
            </a:r>
            <a:r>
              <a:rPr lang="en-US" sz="2400" i="1" dirty="0"/>
              <a:t>significantly contribute</a:t>
            </a:r>
            <a:r>
              <a:rPr lang="en-US" sz="2400" dirty="0"/>
              <a:t> to students displaying </a:t>
            </a:r>
            <a:r>
              <a:rPr lang="en-US" sz="2400" i="1" dirty="0"/>
              <a:t>challenging behaviors</a:t>
            </a:r>
            <a:r>
              <a:rPr lang="en-US" sz="2400" dirty="0"/>
              <a:t>.</a:t>
            </a:r>
            <a:endParaRPr sz="2400" dirty="0">
              <a:solidFill>
                <a:srgbClr val="03617A"/>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959F1-A669-4061-A67A-7852BBEB122D}"/>
              </a:ext>
            </a:extLst>
          </p:cNvPr>
          <p:cNvSpPr>
            <a:spLocks noGrp="1"/>
          </p:cNvSpPr>
          <p:nvPr>
            <p:ph type="title"/>
          </p:nvPr>
        </p:nvSpPr>
        <p:spPr>
          <a:xfrm>
            <a:off x="339213" y="669851"/>
            <a:ext cx="11269691" cy="67568"/>
          </a:xfrm>
        </p:spPr>
        <p:txBody>
          <a:bodyPr>
            <a:noAutofit/>
          </a:bodyPr>
          <a:lstStyle/>
          <a:p>
            <a:pPr algn="ctr"/>
            <a:r>
              <a:rPr lang="en-US" sz="2800" dirty="0"/>
              <a:t>Language and Communication Skills in an IEP Goal (Examples)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67BE4AA7-CA99-4163-A4A9-3AF0E629E7ED}"/>
              </a:ext>
            </a:extLst>
          </p:cNvPr>
          <p:cNvSpPr>
            <a:spLocks noGrp="1"/>
          </p:cNvSpPr>
          <p:nvPr>
            <p:ph type="body" idx="1"/>
          </p:nvPr>
        </p:nvSpPr>
        <p:spPr/>
        <p:txBody>
          <a:bodyPr/>
          <a:lstStyle/>
          <a:p>
            <a:pPr marL="571500" indent="-457200" fontAlgn="base">
              <a:buFont typeface="+mj-lt"/>
              <a:buAutoNum type="arabicPeriod"/>
            </a:pPr>
            <a:r>
              <a:rPr lang="en-US" dirty="0"/>
              <a:t>In 36 academic weeks, the learner will express concerns or request help during moments of frustration, reducing behavior escalations from 17% of their day to 4% of their day, as measured by their daily five-minute partial interval data collection form.</a:t>
            </a:r>
          </a:p>
          <a:p>
            <a:pPr marL="571500" indent="-457200" fontAlgn="base">
              <a:buFont typeface="+mj-lt"/>
              <a:buAutoNum type="arabicPeriod"/>
            </a:pPr>
            <a:r>
              <a:rPr lang="en-US" dirty="0"/>
              <a:t>In 36 academic weeks, when provided with a non-preferred task/activity, the learner will appropriately request a break using a) verbal language, b) AAC, or c) their “break” card in 4 out of 5 opportunities, as measured by teacher data collection.</a:t>
            </a:r>
          </a:p>
          <a:p>
            <a:pPr marL="114300" indent="0">
              <a:buNone/>
            </a:pPr>
            <a:endParaRPr lang="en-US" dirty="0"/>
          </a:p>
        </p:txBody>
      </p:sp>
    </p:spTree>
    <p:extLst>
      <p:ext uri="{BB962C8B-B14F-4D97-AF65-F5344CB8AC3E}">
        <p14:creationId xmlns:p14="http://schemas.microsoft.com/office/powerpoint/2010/main" val="26136002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903A8-CF6A-4A7C-A2B0-595606FF8348}"/>
              </a:ext>
            </a:extLst>
          </p:cNvPr>
          <p:cNvSpPr>
            <a:spLocks noGrp="1"/>
          </p:cNvSpPr>
          <p:nvPr>
            <p:ph type="title"/>
          </p:nvPr>
        </p:nvSpPr>
        <p:spPr>
          <a:xfrm>
            <a:off x="339213" y="691700"/>
            <a:ext cx="11269691" cy="117597"/>
          </a:xfrm>
        </p:spPr>
        <p:txBody>
          <a:bodyPr>
            <a:noAutofit/>
          </a:bodyPr>
          <a:lstStyle/>
          <a:p>
            <a:pPr algn="ctr"/>
            <a:r>
              <a:rPr lang="en-US" sz="2800" dirty="0"/>
              <a:t>Language and Communication Skills in Prevention Strategies (Examples)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0B836C09-8BEB-422F-AF66-F1422F37DB69}"/>
              </a:ext>
            </a:extLst>
          </p:cNvPr>
          <p:cNvSpPr>
            <a:spLocks noGrp="1"/>
          </p:cNvSpPr>
          <p:nvPr>
            <p:ph type="body" idx="1"/>
          </p:nvPr>
        </p:nvSpPr>
        <p:spPr/>
        <p:txBody>
          <a:bodyPr>
            <a:normAutofit fontScale="92500" lnSpcReduction="20000"/>
          </a:bodyPr>
          <a:lstStyle/>
          <a:p>
            <a:pPr fontAlgn="base"/>
            <a:r>
              <a:rPr lang="en-US" sz="2400" dirty="0"/>
              <a:t>Visual and Transition Supports</a:t>
            </a:r>
          </a:p>
          <a:p>
            <a:pPr lvl="1" fontAlgn="base"/>
            <a:r>
              <a:rPr lang="en-US" dirty="0"/>
              <a:t>Mini schedules for routines</a:t>
            </a:r>
          </a:p>
          <a:p>
            <a:pPr lvl="1" fontAlgn="base"/>
            <a:r>
              <a:rPr lang="en-US" dirty="0"/>
              <a:t>Communication boards</a:t>
            </a:r>
          </a:p>
          <a:p>
            <a:pPr lvl="1" fontAlgn="base"/>
            <a:r>
              <a:rPr lang="en-US" dirty="0"/>
              <a:t>Pair verbal directions with visuals</a:t>
            </a:r>
          </a:p>
          <a:p>
            <a:pPr fontAlgn="base"/>
            <a:r>
              <a:rPr lang="en-US" sz="2400" dirty="0"/>
              <a:t>Environmental Supports</a:t>
            </a:r>
          </a:p>
          <a:p>
            <a:pPr lvl="1" fontAlgn="base"/>
            <a:r>
              <a:rPr lang="en-US" dirty="0"/>
              <a:t>Defined communication areas</a:t>
            </a:r>
          </a:p>
          <a:p>
            <a:pPr lvl="1" fontAlgn="base"/>
            <a:r>
              <a:rPr lang="en-US" dirty="0"/>
              <a:t>Seating supports</a:t>
            </a:r>
          </a:p>
          <a:p>
            <a:pPr lvl="1" fontAlgn="base"/>
            <a:r>
              <a:rPr lang="en-US" dirty="0"/>
              <a:t>Sensory environment supports</a:t>
            </a:r>
          </a:p>
          <a:p>
            <a:pPr fontAlgn="base"/>
            <a:r>
              <a:rPr lang="en-US" sz="2400" dirty="0"/>
              <a:t>Curriculum/Academic Supports</a:t>
            </a:r>
          </a:p>
          <a:p>
            <a:pPr lvl="1" fontAlgn="base"/>
            <a:r>
              <a:rPr lang="en-US" dirty="0"/>
              <a:t>Simplified and structured language</a:t>
            </a:r>
          </a:p>
          <a:p>
            <a:pPr lvl="1" fontAlgn="base"/>
            <a:r>
              <a:rPr lang="en-US" dirty="0"/>
              <a:t>Repeated and consistent language</a:t>
            </a:r>
          </a:p>
          <a:p>
            <a:pPr lvl="1" fontAlgn="base"/>
            <a:r>
              <a:rPr lang="en-US" dirty="0"/>
              <a:t>Positive, specific feedback</a:t>
            </a:r>
          </a:p>
          <a:p>
            <a:pPr fontAlgn="base"/>
            <a:r>
              <a:rPr lang="en-US" sz="2400" dirty="0"/>
              <a:t>Health and Well-Being Supports </a:t>
            </a:r>
          </a:p>
          <a:p>
            <a:pPr lvl="1" fontAlgn="base"/>
            <a:r>
              <a:rPr lang="en-US" dirty="0"/>
              <a:t>Positive adult interactions</a:t>
            </a:r>
          </a:p>
          <a:p>
            <a:pPr lvl="1" fontAlgn="base"/>
            <a:r>
              <a:rPr lang="en-US" dirty="0"/>
              <a:t>Calm and supportive environment</a:t>
            </a:r>
          </a:p>
        </p:txBody>
      </p:sp>
    </p:spTree>
    <p:extLst>
      <p:ext uri="{BB962C8B-B14F-4D97-AF65-F5344CB8AC3E}">
        <p14:creationId xmlns:p14="http://schemas.microsoft.com/office/powerpoint/2010/main" val="24662504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09EA1-A4BF-436F-ABF5-68A445910351}"/>
              </a:ext>
            </a:extLst>
          </p:cNvPr>
          <p:cNvSpPr>
            <a:spLocks noGrp="1"/>
          </p:cNvSpPr>
          <p:nvPr>
            <p:ph type="title"/>
          </p:nvPr>
        </p:nvSpPr>
        <p:spPr>
          <a:xfrm>
            <a:off x="339213" y="404037"/>
            <a:ext cx="11269691" cy="333382"/>
          </a:xfrm>
        </p:spPr>
        <p:txBody>
          <a:bodyPr>
            <a:normAutofit fontScale="90000"/>
          </a:bodyPr>
          <a:lstStyle/>
          <a:p>
            <a:pPr algn="ctr"/>
            <a:r>
              <a:rPr lang="en-US" sz="3100" dirty="0"/>
              <a:t>Language and Communication Skills in Teaching Strategies (Examples)</a:t>
            </a:r>
            <a:br>
              <a:rPr lang="en-US" dirty="0"/>
            </a:br>
            <a:endParaRPr lang="en-US" dirty="0"/>
          </a:p>
        </p:txBody>
      </p:sp>
      <p:sp>
        <p:nvSpPr>
          <p:cNvPr id="3" name="Text Placeholder 2">
            <a:extLst>
              <a:ext uri="{FF2B5EF4-FFF2-40B4-BE49-F238E27FC236}">
                <a16:creationId xmlns:a16="http://schemas.microsoft.com/office/drawing/2014/main" id="{EED4AFD5-8C17-4253-8A79-BD0E4F16B31C}"/>
              </a:ext>
            </a:extLst>
          </p:cNvPr>
          <p:cNvSpPr>
            <a:spLocks noGrp="1"/>
          </p:cNvSpPr>
          <p:nvPr>
            <p:ph type="body" idx="1"/>
          </p:nvPr>
        </p:nvSpPr>
        <p:spPr/>
        <p:txBody>
          <a:bodyPr>
            <a:normAutofit fontScale="92500" lnSpcReduction="10000"/>
          </a:bodyPr>
          <a:lstStyle/>
          <a:p>
            <a:pPr fontAlgn="base"/>
            <a:r>
              <a:rPr lang="en-US" sz="2400" dirty="0"/>
              <a:t>Social-Emotional Skills</a:t>
            </a:r>
          </a:p>
          <a:p>
            <a:pPr lvl="1" fontAlgn="base"/>
            <a:r>
              <a:rPr lang="en-US" dirty="0"/>
              <a:t>Emotional labeling and vocabulary building</a:t>
            </a:r>
          </a:p>
          <a:p>
            <a:pPr lvl="1" fontAlgn="base"/>
            <a:r>
              <a:rPr lang="en-US" dirty="0"/>
              <a:t>Problem-solving language</a:t>
            </a:r>
          </a:p>
          <a:p>
            <a:pPr fontAlgn="base"/>
            <a:r>
              <a:rPr lang="en-US" sz="2400" dirty="0"/>
              <a:t>Functional Communication Skills </a:t>
            </a:r>
          </a:p>
          <a:p>
            <a:pPr lvl="1" fontAlgn="base"/>
            <a:r>
              <a:rPr lang="en-US" dirty="0"/>
              <a:t>Requesting help/break</a:t>
            </a:r>
          </a:p>
          <a:p>
            <a:pPr lvl="1" fontAlgn="base"/>
            <a:r>
              <a:rPr lang="en-US" dirty="0"/>
              <a:t>Expressing emotions</a:t>
            </a:r>
          </a:p>
          <a:p>
            <a:pPr fontAlgn="base"/>
            <a:r>
              <a:rPr lang="en-US" sz="2400" dirty="0"/>
              <a:t>Academic Skills</a:t>
            </a:r>
          </a:p>
          <a:p>
            <a:pPr lvl="1" fontAlgn="base"/>
            <a:r>
              <a:rPr lang="en-US" dirty="0"/>
              <a:t>Explaining thinking</a:t>
            </a:r>
          </a:p>
          <a:p>
            <a:pPr lvl="1" fontAlgn="base"/>
            <a:r>
              <a:rPr lang="en-US" dirty="0"/>
              <a:t>Asking clarifying questions</a:t>
            </a:r>
          </a:p>
          <a:p>
            <a:pPr fontAlgn="base"/>
            <a:r>
              <a:rPr lang="en-US" sz="2400" dirty="0"/>
              <a:t>Adaptive Behavior and Independent Living Skills</a:t>
            </a:r>
          </a:p>
          <a:p>
            <a:pPr lvl="1" fontAlgn="base"/>
            <a:r>
              <a:rPr lang="en-US" dirty="0"/>
              <a:t>Self-advocacy</a:t>
            </a:r>
          </a:p>
          <a:p>
            <a:pPr fontAlgn="base"/>
            <a:r>
              <a:rPr lang="en-US" sz="2400" dirty="0"/>
              <a:t>Transition Skills</a:t>
            </a:r>
          </a:p>
          <a:p>
            <a:pPr lvl="1" fontAlgn="base"/>
            <a:r>
              <a:rPr lang="en-US" dirty="0"/>
              <a:t>Requesting accommodations</a:t>
            </a:r>
          </a:p>
          <a:p>
            <a:pPr lvl="1" fontAlgn="base"/>
            <a:r>
              <a:rPr lang="en-US" dirty="0"/>
              <a:t>Workplace and community communication</a:t>
            </a:r>
          </a:p>
        </p:txBody>
      </p:sp>
    </p:spTree>
    <p:extLst>
      <p:ext uri="{BB962C8B-B14F-4D97-AF65-F5344CB8AC3E}">
        <p14:creationId xmlns:p14="http://schemas.microsoft.com/office/powerpoint/2010/main" val="13078910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49E3-51F5-40A6-9C4B-663183AC5AA4}"/>
              </a:ext>
            </a:extLst>
          </p:cNvPr>
          <p:cNvSpPr>
            <a:spLocks noGrp="1"/>
          </p:cNvSpPr>
          <p:nvPr>
            <p:ph type="title"/>
          </p:nvPr>
        </p:nvSpPr>
        <p:spPr>
          <a:xfrm>
            <a:off x="339213" y="441434"/>
            <a:ext cx="11269691" cy="295985"/>
          </a:xfrm>
        </p:spPr>
        <p:txBody>
          <a:bodyPr>
            <a:normAutofit fontScale="90000"/>
          </a:bodyPr>
          <a:lstStyle/>
          <a:p>
            <a:pPr algn="ctr"/>
            <a:r>
              <a:rPr lang="en-US" sz="3100" dirty="0"/>
              <a:t>Language and Communication Skills in Replacement/Appropriate Behavior Strategies (Examples)</a:t>
            </a:r>
            <a:br>
              <a:rPr lang="en-US" dirty="0"/>
            </a:br>
            <a:endParaRPr lang="en-US" dirty="0"/>
          </a:p>
        </p:txBody>
      </p:sp>
      <p:sp>
        <p:nvSpPr>
          <p:cNvPr id="3" name="Text Placeholder 2">
            <a:extLst>
              <a:ext uri="{FF2B5EF4-FFF2-40B4-BE49-F238E27FC236}">
                <a16:creationId xmlns:a16="http://schemas.microsoft.com/office/drawing/2014/main" id="{6C724ACB-95EB-4ED8-A00C-489E138C45A9}"/>
              </a:ext>
            </a:extLst>
          </p:cNvPr>
          <p:cNvSpPr>
            <a:spLocks noGrp="1"/>
          </p:cNvSpPr>
          <p:nvPr>
            <p:ph type="body" idx="1"/>
          </p:nvPr>
        </p:nvSpPr>
        <p:spPr/>
        <p:txBody>
          <a:bodyPr>
            <a:normAutofit lnSpcReduction="10000"/>
          </a:bodyPr>
          <a:lstStyle/>
          <a:p>
            <a:pPr fontAlgn="base"/>
            <a:r>
              <a:rPr lang="en-US" sz="2400" dirty="0"/>
              <a:t>Behavior-Specific Feedback</a:t>
            </a:r>
          </a:p>
          <a:p>
            <a:pPr lvl="1" fontAlgn="base"/>
            <a:r>
              <a:rPr lang="en-US" dirty="0"/>
              <a:t>“I like how you used your ‘help’ card instead of getting upset”</a:t>
            </a:r>
          </a:p>
          <a:p>
            <a:pPr lvl="1" fontAlgn="base"/>
            <a:r>
              <a:rPr lang="en-US" dirty="0"/>
              <a:t>“Nice job telling me you need a break instead of walking away”</a:t>
            </a:r>
          </a:p>
          <a:p>
            <a:pPr lvl="1" fontAlgn="base"/>
            <a:r>
              <a:rPr lang="en-US" dirty="0"/>
              <a:t>“You used your feelings chart to show me how you felt - that helped me understand!”</a:t>
            </a:r>
          </a:p>
          <a:p>
            <a:pPr fontAlgn="base"/>
            <a:r>
              <a:rPr lang="en-US" sz="2400" dirty="0"/>
              <a:t>Reinforcement System</a:t>
            </a:r>
          </a:p>
          <a:p>
            <a:pPr lvl="1" fontAlgn="base"/>
            <a:r>
              <a:rPr lang="en-US" dirty="0"/>
              <a:t>Differential Reinforcement (DRA)</a:t>
            </a:r>
          </a:p>
          <a:p>
            <a:pPr lvl="1" fontAlgn="base"/>
            <a:r>
              <a:rPr lang="en-US" dirty="0"/>
              <a:t>Choice-based reinforcement</a:t>
            </a:r>
          </a:p>
          <a:p>
            <a:pPr lvl="1" fontAlgn="base"/>
            <a:r>
              <a:rPr lang="en-US" dirty="0"/>
              <a:t>Visual reinforcement charts</a:t>
            </a:r>
          </a:p>
          <a:p>
            <a:pPr fontAlgn="base"/>
            <a:r>
              <a:rPr lang="en-US" sz="2400" dirty="0"/>
              <a:t>Functional Reinforcers</a:t>
            </a:r>
          </a:p>
          <a:p>
            <a:pPr lvl="1" fontAlgn="base"/>
            <a:r>
              <a:rPr lang="en-US" dirty="0"/>
              <a:t>Adult attention/brief interaction</a:t>
            </a:r>
          </a:p>
          <a:p>
            <a:pPr lvl="1" fontAlgn="base"/>
            <a:r>
              <a:rPr lang="en-US" dirty="0"/>
              <a:t>Short break</a:t>
            </a:r>
          </a:p>
          <a:p>
            <a:pPr lvl="1" fontAlgn="base"/>
            <a:r>
              <a:rPr lang="en-US" dirty="0"/>
              <a:t>Task assistance</a:t>
            </a:r>
          </a:p>
          <a:p>
            <a:pPr lvl="1" fontAlgn="base"/>
            <a:r>
              <a:rPr lang="en-US" dirty="0"/>
              <a:t>Access to sensory support</a:t>
            </a:r>
          </a:p>
          <a:p>
            <a:pPr lvl="1" fontAlgn="base"/>
            <a:r>
              <a:rPr lang="en-US" dirty="0"/>
              <a:t>Emotional support</a:t>
            </a:r>
          </a:p>
        </p:txBody>
      </p:sp>
    </p:spTree>
    <p:extLst>
      <p:ext uri="{BB962C8B-B14F-4D97-AF65-F5344CB8AC3E}">
        <p14:creationId xmlns:p14="http://schemas.microsoft.com/office/powerpoint/2010/main" val="35801278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1A8F9-BE51-4119-BB46-560B075DA393}"/>
              </a:ext>
            </a:extLst>
          </p:cNvPr>
          <p:cNvSpPr>
            <a:spLocks noGrp="1"/>
          </p:cNvSpPr>
          <p:nvPr>
            <p:ph type="title"/>
          </p:nvPr>
        </p:nvSpPr>
        <p:spPr>
          <a:xfrm>
            <a:off x="339213" y="382772"/>
            <a:ext cx="11269691" cy="354647"/>
          </a:xfrm>
        </p:spPr>
        <p:txBody>
          <a:bodyPr>
            <a:noAutofit/>
          </a:bodyPr>
          <a:lstStyle/>
          <a:p>
            <a:pPr algn="ctr"/>
            <a:r>
              <a:rPr lang="en-US" sz="2800" dirty="0"/>
              <a:t>Language and Communication Skills Behavior of Concern Response Strategies (Examples)</a:t>
            </a:r>
            <a:br>
              <a:rPr lang="en-US" sz="2800" dirty="0"/>
            </a:br>
            <a:endParaRPr lang="en-US" sz="2800" dirty="0"/>
          </a:p>
        </p:txBody>
      </p:sp>
      <p:sp>
        <p:nvSpPr>
          <p:cNvPr id="3" name="Text Placeholder 2">
            <a:extLst>
              <a:ext uri="{FF2B5EF4-FFF2-40B4-BE49-F238E27FC236}">
                <a16:creationId xmlns:a16="http://schemas.microsoft.com/office/drawing/2014/main" id="{36CDD5D8-0251-42B8-9A64-49010D96E4AB}"/>
              </a:ext>
            </a:extLst>
          </p:cNvPr>
          <p:cNvSpPr>
            <a:spLocks noGrp="1"/>
          </p:cNvSpPr>
          <p:nvPr>
            <p:ph type="body" idx="1"/>
          </p:nvPr>
        </p:nvSpPr>
        <p:spPr/>
        <p:txBody>
          <a:bodyPr/>
          <a:lstStyle/>
          <a:p>
            <a:pPr fontAlgn="base"/>
            <a:r>
              <a:rPr lang="en-US" sz="2400" dirty="0"/>
              <a:t>Reinforce Low Level Behaviors</a:t>
            </a:r>
          </a:p>
          <a:p>
            <a:pPr lvl="1" fontAlgn="base"/>
            <a:r>
              <a:rPr lang="en-US" dirty="0"/>
              <a:t>Reinforce attempts at communication</a:t>
            </a:r>
          </a:p>
          <a:p>
            <a:pPr lvl="1" fontAlgn="base"/>
            <a:r>
              <a:rPr lang="en-US" dirty="0"/>
              <a:t>Acknowledge emotion and model language </a:t>
            </a:r>
          </a:p>
          <a:p>
            <a:pPr lvl="1" fontAlgn="base"/>
            <a:r>
              <a:rPr lang="en-US" dirty="0"/>
              <a:t>Prompt replacement communication</a:t>
            </a:r>
          </a:p>
          <a:p>
            <a:pPr fontAlgn="base"/>
            <a:r>
              <a:rPr lang="en-US" sz="2400" dirty="0"/>
              <a:t>Attention Withheld</a:t>
            </a:r>
          </a:p>
          <a:p>
            <a:pPr lvl="1" fontAlgn="base"/>
            <a:r>
              <a:rPr lang="en-US" dirty="0"/>
              <a:t>Remain calm and neutral</a:t>
            </a:r>
          </a:p>
          <a:p>
            <a:pPr lvl="1" fontAlgn="base"/>
            <a:r>
              <a:rPr lang="en-US" dirty="0"/>
              <a:t>Use gesture or visual prompts</a:t>
            </a:r>
          </a:p>
          <a:p>
            <a:pPr fontAlgn="base"/>
            <a:r>
              <a:rPr lang="en-US" sz="2400" dirty="0"/>
              <a:t>Items/Activities Withheld</a:t>
            </a:r>
          </a:p>
          <a:p>
            <a:pPr lvl="1" fontAlgn="base"/>
            <a:r>
              <a:rPr lang="en-US" dirty="0"/>
              <a:t>Return item/activity contingent on positive or appropriate behavior</a:t>
            </a:r>
          </a:p>
          <a:p>
            <a:pPr fontAlgn="base"/>
            <a:r>
              <a:rPr lang="en-US" sz="2400" dirty="0"/>
              <a:t>Task/Activity Continued</a:t>
            </a:r>
          </a:p>
          <a:p>
            <a:pPr lvl="1" fontAlgn="base"/>
            <a:r>
              <a:rPr lang="en-US" dirty="0"/>
              <a:t>Provide “help” or a “break” contingent on appropriate request</a:t>
            </a:r>
          </a:p>
          <a:p>
            <a:pPr marL="114300" indent="0">
              <a:buNone/>
            </a:pPr>
            <a:endParaRPr lang="en-US" dirty="0"/>
          </a:p>
        </p:txBody>
      </p:sp>
    </p:spTree>
    <p:extLst>
      <p:ext uri="{BB962C8B-B14F-4D97-AF65-F5344CB8AC3E}">
        <p14:creationId xmlns:p14="http://schemas.microsoft.com/office/powerpoint/2010/main" val="5226192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4272B-1296-41C1-ABF3-794A6C2FCBB2}"/>
              </a:ext>
            </a:extLst>
          </p:cNvPr>
          <p:cNvSpPr>
            <a:spLocks noGrp="1"/>
          </p:cNvSpPr>
          <p:nvPr>
            <p:ph type="title"/>
          </p:nvPr>
        </p:nvSpPr>
        <p:spPr>
          <a:xfrm>
            <a:off x="339213" y="691700"/>
            <a:ext cx="11269691" cy="45719"/>
          </a:xfrm>
        </p:spPr>
        <p:txBody>
          <a:bodyPr>
            <a:noAutofit/>
          </a:bodyPr>
          <a:lstStyle/>
          <a:p>
            <a:pPr algn="ctr"/>
            <a:r>
              <a:rPr lang="en-US" sz="2800" dirty="0"/>
              <a:t>Social Skills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C730A2AB-B6C2-4B06-A7DF-4B37B5B31696}"/>
              </a:ext>
            </a:extLst>
          </p:cNvPr>
          <p:cNvSpPr>
            <a:spLocks noGrp="1"/>
          </p:cNvSpPr>
          <p:nvPr>
            <p:ph type="body" idx="1"/>
          </p:nvPr>
        </p:nvSpPr>
        <p:spPr/>
        <p:txBody>
          <a:bodyPr/>
          <a:lstStyle/>
          <a:p>
            <a:pPr marL="114300" indent="0">
              <a:buNone/>
            </a:pPr>
            <a:r>
              <a:rPr lang="en-US" dirty="0"/>
              <a:t>Social Skills include the ability to understand and navigate social interactions and situations effectively. </a:t>
            </a:r>
          </a:p>
          <a:p>
            <a:pPr marL="114300" indent="0">
              <a:buNone/>
            </a:pPr>
            <a:br>
              <a:rPr lang="en-US" dirty="0"/>
            </a:br>
            <a:r>
              <a:rPr lang="en-US" dirty="0"/>
              <a:t>Examples include: Difficulty attending to or accurately interpreting social cues (understanding nonverbal and verbal cues); Difficulty starting conversations, entering groups, or connecting with other people; Difficulty getting people's attention in a positive way; Difficulty understanding another's point of view/perspective; Difficulty understanding how their words/behavior makes other people feel; Difficulty empathizing with others; etc.</a:t>
            </a:r>
          </a:p>
          <a:p>
            <a:pPr marL="114300" indent="0">
              <a:buNone/>
            </a:pPr>
            <a:endParaRPr lang="en-US" dirty="0"/>
          </a:p>
        </p:txBody>
      </p:sp>
    </p:spTree>
    <p:extLst>
      <p:ext uri="{BB962C8B-B14F-4D97-AF65-F5344CB8AC3E}">
        <p14:creationId xmlns:p14="http://schemas.microsoft.com/office/powerpoint/2010/main" val="35540583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45ED3-BF58-494E-9B28-DD60D1C69FBD}"/>
              </a:ext>
            </a:extLst>
          </p:cNvPr>
          <p:cNvSpPr>
            <a:spLocks noGrp="1"/>
          </p:cNvSpPr>
          <p:nvPr>
            <p:ph type="title"/>
          </p:nvPr>
        </p:nvSpPr>
        <p:spPr>
          <a:xfrm>
            <a:off x="339213" y="691700"/>
            <a:ext cx="11269691" cy="45719"/>
          </a:xfrm>
        </p:spPr>
        <p:txBody>
          <a:bodyPr>
            <a:noAutofit/>
          </a:bodyPr>
          <a:lstStyle/>
          <a:p>
            <a:pPr algn="ctr"/>
            <a:r>
              <a:rPr lang="en-US" sz="2800" dirty="0"/>
              <a:t>Social Skills in an IEP Goal (Examples)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9754326C-D6F3-45CC-A7FD-8CA04D6A5814}"/>
              </a:ext>
            </a:extLst>
          </p:cNvPr>
          <p:cNvSpPr>
            <a:spLocks noGrp="1"/>
          </p:cNvSpPr>
          <p:nvPr>
            <p:ph type="body" idx="1"/>
          </p:nvPr>
        </p:nvSpPr>
        <p:spPr/>
        <p:txBody>
          <a:bodyPr/>
          <a:lstStyle/>
          <a:p>
            <a:pPr marL="571500" indent="-457200" fontAlgn="base">
              <a:buFont typeface="+mj-lt"/>
              <a:buAutoNum type="arabicPeriod"/>
            </a:pPr>
            <a:r>
              <a:rPr lang="en-US" dirty="0"/>
              <a:t>In 36 academic weeks, during games or activities, the learner will wait for their turn in the absence of disruptive behavior (as defined in their BIP) in 4 out of 5 measured opportunities, as measured by teacher observation and data collection.</a:t>
            </a:r>
          </a:p>
          <a:p>
            <a:pPr marL="571500" indent="-457200" fontAlgn="base">
              <a:buFont typeface="+mj-lt"/>
              <a:buAutoNum type="arabicPeriod"/>
            </a:pPr>
            <a:r>
              <a:rPr lang="en-US" dirty="0"/>
              <a:t>In 36 academic weeks, when provided with social situations, the learner will demonstrate appropriate self-advocacy skills by expressing their preferences or boundaries using appropriate language in 4 out of 5 observed interactions.</a:t>
            </a:r>
          </a:p>
          <a:p>
            <a:pPr marL="114300" indent="0">
              <a:buNone/>
            </a:pPr>
            <a:endParaRPr lang="en-US" dirty="0"/>
          </a:p>
        </p:txBody>
      </p:sp>
    </p:spTree>
    <p:extLst>
      <p:ext uri="{BB962C8B-B14F-4D97-AF65-F5344CB8AC3E}">
        <p14:creationId xmlns:p14="http://schemas.microsoft.com/office/powerpoint/2010/main" val="26242933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923DF-AC8D-48F4-BACE-1057195F379C}"/>
              </a:ext>
            </a:extLst>
          </p:cNvPr>
          <p:cNvSpPr>
            <a:spLocks noGrp="1"/>
          </p:cNvSpPr>
          <p:nvPr>
            <p:ph type="title"/>
          </p:nvPr>
        </p:nvSpPr>
        <p:spPr>
          <a:xfrm>
            <a:off x="339213" y="691116"/>
            <a:ext cx="11269691" cy="46303"/>
          </a:xfrm>
        </p:spPr>
        <p:txBody>
          <a:bodyPr>
            <a:noAutofit/>
          </a:bodyPr>
          <a:lstStyle/>
          <a:p>
            <a:pPr algn="ctr"/>
            <a:r>
              <a:rPr lang="en-US" sz="2800" dirty="0"/>
              <a:t>Social Skills in Prevention Strategies (Examples)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9656B7DA-5382-455F-BD21-F5E8840CD342}"/>
              </a:ext>
            </a:extLst>
          </p:cNvPr>
          <p:cNvSpPr>
            <a:spLocks noGrp="1"/>
          </p:cNvSpPr>
          <p:nvPr>
            <p:ph type="body" idx="1"/>
          </p:nvPr>
        </p:nvSpPr>
        <p:spPr/>
        <p:txBody>
          <a:bodyPr>
            <a:normAutofit fontScale="92500" lnSpcReduction="20000"/>
          </a:bodyPr>
          <a:lstStyle/>
          <a:p>
            <a:pPr fontAlgn="base"/>
            <a:r>
              <a:rPr lang="en-US" sz="2400" dirty="0"/>
              <a:t>Visual and Transition Supports</a:t>
            </a:r>
          </a:p>
          <a:p>
            <a:pPr lvl="1" fontAlgn="base"/>
            <a:r>
              <a:rPr lang="en-US" dirty="0"/>
              <a:t>Social stories</a:t>
            </a:r>
          </a:p>
          <a:p>
            <a:pPr lvl="1" fontAlgn="base"/>
            <a:r>
              <a:rPr lang="en-US" dirty="0"/>
              <a:t>Visual rules/expectations</a:t>
            </a:r>
          </a:p>
          <a:p>
            <a:pPr lvl="1" fontAlgn="base"/>
            <a:r>
              <a:rPr lang="en-US" dirty="0"/>
              <a:t>Social cue cards</a:t>
            </a:r>
          </a:p>
          <a:p>
            <a:pPr fontAlgn="base"/>
            <a:r>
              <a:rPr lang="en-US" sz="2400" dirty="0"/>
              <a:t>Environmental Supports</a:t>
            </a:r>
          </a:p>
          <a:p>
            <a:pPr lvl="1" fontAlgn="base"/>
            <a:r>
              <a:rPr lang="en-US" dirty="0"/>
              <a:t>Physical and social set-up</a:t>
            </a:r>
          </a:p>
          <a:p>
            <a:pPr lvl="1" fontAlgn="base"/>
            <a:r>
              <a:rPr lang="en-US" dirty="0"/>
              <a:t>Inclusive spaces</a:t>
            </a:r>
          </a:p>
          <a:p>
            <a:pPr lvl="1" fontAlgn="base"/>
            <a:r>
              <a:rPr lang="en-US" dirty="0"/>
              <a:t>Social cues and modeling</a:t>
            </a:r>
          </a:p>
          <a:p>
            <a:pPr fontAlgn="base"/>
            <a:r>
              <a:rPr lang="en-US" sz="2400" dirty="0"/>
              <a:t>Curriculum/Academic Supports</a:t>
            </a:r>
          </a:p>
          <a:p>
            <a:pPr lvl="1" fontAlgn="base"/>
            <a:r>
              <a:rPr lang="en-US" dirty="0"/>
              <a:t>Core competencies</a:t>
            </a:r>
          </a:p>
          <a:p>
            <a:pPr lvl="1" fontAlgn="base"/>
            <a:r>
              <a:rPr lang="en-US" dirty="0"/>
              <a:t>Tiered supports</a:t>
            </a:r>
          </a:p>
          <a:p>
            <a:pPr lvl="1" fontAlgn="base"/>
            <a:r>
              <a:rPr lang="en-US" dirty="0"/>
              <a:t>Cooperative learning</a:t>
            </a:r>
          </a:p>
          <a:p>
            <a:pPr fontAlgn="base"/>
            <a:r>
              <a:rPr lang="en-US" sz="2400" dirty="0"/>
              <a:t>Health and Well-Being Supports </a:t>
            </a:r>
          </a:p>
          <a:p>
            <a:pPr lvl="1" fontAlgn="base"/>
            <a:r>
              <a:rPr lang="en-US" dirty="0"/>
              <a:t>Strengthen relationships</a:t>
            </a:r>
          </a:p>
          <a:p>
            <a:pPr lvl="1" fontAlgn="base"/>
            <a:r>
              <a:rPr lang="en-US" dirty="0"/>
              <a:t>Connect to the real world</a:t>
            </a:r>
          </a:p>
        </p:txBody>
      </p:sp>
    </p:spTree>
    <p:extLst>
      <p:ext uri="{BB962C8B-B14F-4D97-AF65-F5344CB8AC3E}">
        <p14:creationId xmlns:p14="http://schemas.microsoft.com/office/powerpoint/2010/main" val="3072549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422D1-8A95-478F-878D-45F19C8470B6}"/>
              </a:ext>
            </a:extLst>
          </p:cNvPr>
          <p:cNvSpPr>
            <a:spLocks noGrp="1"/>
          </p:cNvSpPr>
          <p:nvPr>
            <p:ph type="title"/>
          </p:nvPr>
        </p:nvSpPr>
        <p:spPr>
          <a:xfrm>
            <a:off x="339213" y="680484"/>
            <a:ext cx="11269691" cy="56935"/>
          </a:xfrm>
        </p:spPr>
        <p:txBody>
          <a:bodyPr>
            <a:noAutofit/>
          </a:bodyPr>
          <a:lstStyle/>
          <a:p>
            <a:pPr algn="ctr"/>
            <a:r>
              <a:rPr lang="en-US" sz="2800" b="0" dirty="0"/>
              <a:t>Social Skills in Teaching Strategies (Examples)</a:t>
            </a:r>
            <a:br>
              <a:rPr lang="en-US" sz="2800" b="0" dirty="0"/>
            </a:br>
            <a:br>
              <a:rPr lang="en-US" sz="2800" dirty="0"/>
            </a:br>
            <a:endParaRPr lang="en-US" sz="2800" dirty="0"/>
          </a:p>
        </p:txBody>
      </p:sp>
      <p:sp>
        <p:nvSpPr>
          <p:cNvPr id="3" name="Text Placeholder 2">
            <a:extLst>
              <a:ext uri="{FF2B5EF4-FFF2-40B4-BE49-F238E27FC236}">
                <a16:creationId xmlns:a16="http://schemas.microsoft.com/office/drawing/2014/main" id="{F730E1EA-BD2E-4430-8B1E-6B6AB746CB0C}"/>
              </a:ext>
            </a:extLst>
          </p:cNvPr>
          <p:cNvSpPr>
            <a:spLocks noGrp="1"/>
          </p:cNvSpPr>
          <p:nvPr>
            <p:ph type="body" idx="1"/>
          </p:nvPr>
        </p:nvSpPr>
        <p:spPr/>
        <p:txBody>
          <a:bodyPr>
            <a:normAutofit fontScale="92500" lnSpcReduction="20000"/>
          </a:bodyPr>
          <a:lstStyle/>
          <a:p>
            <a:pPr fontAlgn="base"/>
            <a:r>
              <a:rPr lang="en-US" sz="2400" dirty="0"/>
              <a:t>Social-Emotional Skills</a:t>
            </a:r>
          </a:p>
          <a:p>
            <a:pPr lvl="1" fontAlgn="base"/>
            <a:r>
              <a:rPr lang="en-US" dirty="0"/>
              <a:t>Interpreting social cues</a:t>
            </a:r>
          </a:p>
          <a:p>
            <a:pPr lvl="1" fontAlgn="base"/>
            <a:r>
              <a:rPr lang="en-US" dirty="0"/>
              <a:t>Perspective taking</a:t>
            </a:r>
          </a:p>
          <a:p>
            <a:pPr lvl="1" fontAlgn="base"/>
            <a:r>
              <a:rPr lang="en-US" dirty="0"/>
              <a:t>Self-regulation</a:t>
            </a:r>
          </a:p>
          <a:p>
            <a:pPr fontAlgn="base"/>
            <a:r>
              <a:rPr lang="en-US" sz="2400" dirty="0"/>
              <a:t>Functional Communication Skills </a:t>
            </a:r>
          </a:p>
          <a:p>
            <a:pPr lvl="1" fontAlgn="base"/>
            <a:r>
              <a:rPr lang="en-US" dirty="0"/>
              <a:t>Asking for help/break</a:t>
            </a:r>
          </a:p>
          <a:p>
            <a:pPr lvl="1" fontAlgn="base"/>
            <a:r>
              <a:rPr lang="en-US" dirty="0"/>
              <a:t>Joining a group</a:t>
            </a:r>
          </a:p>
          <a:p>
            <a:pPr lvl="1" fontAlgn="base"/>
            <a:r>
              <a:rPr lang="en-US" dirty="0"/>
              <a:t>Handling mistakes/frustration </a:t>
            </a:r>
          </a:p>
          <a:p>
            <a:pPr fontAlgn="base"/>
            <a:r>
              <a:rPr lang="en-US" sz="2400" dirty="0"/>
              <a:t>Academic Skills</a:t>
            </a:r>
          </a:p>
          <a:p>
            <a:pPr lvl="1" fontAlgn="base"/>
            <a:r>
              <a:rPr lang="en-US" dirty="0"/>
              <a:t>Flexibility/problem-solving</a:t>
            </a:r>
          </a:p>
          <a:p>
            <a:pPr lvl="1" fontAlgn="base"/>
            <a:r>
              <a:rPr lang="en-US" dirty="0"/>
              <a:t>Focus/attention</a:t>
            </a:r>
          </a:p>
          <a:p>
            <a:pPr fontAlgn="base"/>
            <a:r>
              <a:rPr lang="en-US" sz="2400" dirty="0"/>
              <a:t>Adaptive Behavior and Independent Living Skills</a:t>
            </a:r>
          </a:p>
          <a:p>
            <a:pPr lvl="1" fontAlgn="base"/>
            <a:r>
              <a:rPr lang="en-US" dirty="0"/>
              <a:t>Following routines</a:t>
            </a:r>
          </a:p>
          <a:p>
            <a:pPr fontAlgn="base"/>
            <a:r>
              <a:rPr lang="en-US" sz="2400" dirty="0"/>
              <a:t>Transition Skills</a:t>
            </a:r>
          </a:p>
          <a:p>
            <a:pPr lvl="1" fontAlgn="base"/>
            <a:r>
              <a:rPr lang="en-US" dirty="0"/>
              <a:t>Following routines</a:t>
            </a:r>
          </a:p>
          <a:p>
            <a:pPr lvl="1" fontAlgn="base"/>
            <a:r>
              <a:rPr lang="en-US" dirty="0"/>
              <a:t>Flexibility</a:t>
            </a:r>
          </a:p>
          <a:p>
            <a:pPr marL="114300" indent="0">
              <a:buNone/>
            </a:pPr>
            <a:endParaRPr lang="en-US" dirty="0"/>
          </a:p>
        </p:txBody>
      </p:sp>
    </p:spTree>
    <p:extLst>
      <p:ext uri="{BB962C8B-B14F-4D97-AF65-F5344CB8AC3E}">
        <p14:creationId xmlns:p14="http://schemas.microsoft.com/office/powerpoint/2010/main" val="2494584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E8F9-7375-4A7D-B719-914473F83FA8}"/>
              </a:ext>
            </a:extLst>
          </p:cNvPr>
          <p:cNvSpPr>
            <a:spLocks noGrp="1"/>
          </p:cNvSpPr>
          <p:nvPr>
            <p:ph type="title"/>
          </p:nvPr>
        </p:nvSpPr>
        <p:spPr>
          <a:xfrm>
            <a:off x="339213" y="680484"/>
            <a:ext cx="11269691" cy="76261"/>
          </a:xfrm>
        </p:spPr>
        <p:txBody>
          <a:bodyPr>
            <a:noAutofit/>
          </a:bodyPr>
          <a:lstStyle/>
          <a:p>
            <a:pPr algn="ctr"/>
            <a:r>
              <a:rPr lang="en-US" sz="2800" b="0" dirty="0"/>
              <a:t>Social Skills in Replacement/Appropriate Behavior Strategies (Examples)</a:t>
            </a:r>
            <a:br>
              <a:rPr lang="en-US" sz="2800" b="0" dirty="0"/>
            </a:br>
            <a:br>
              <a:rPr lang="en-US" sz="2800" dirty="0"/>
            </a:br>
            <a:endParaRPr lang="en-US" sz="2800" dirty="0"/>
          </a:p>
        </p:txBody>
      </p:sp>
      <p:sp>
        <p:nvSpPr>
          <p:cNvPr id="3" name="Text Placeholder 2">
            <a:extLst>
              <a:ext uri="{FF2B5EF4-FFF2-40B4-BE49-F238E27FC236}">
                <a16:creationId xmlns:a16="http://schemas.microsoft.com/office/drawing/2014/main" id="{EFFE994F-D40B-41F9-9195-3E72099979EA}"/>
              </a:ext>
            </a:extLst>
          </p:cNvPr>
          <p:cNvSpPr>
            <a:spLocks noGrp="1"/>
          </p:cNvSpPr>
          <p:nvPr>
            <p:ph type="body" idx="1"/>
          </p:nvPr>
        </p:nvSpPr>
        <p:spPr/>
        <p:txBody>
          <a:bodyPr>
            <a:normAutofit fontScale="92500" lnSpcReduction="10000"/>
          </a:bodyPr>
          <a:lstStyle/>
          <a:p>
            <a:pPr fontAlgn="base"/>
            <a:r>
              <a:rPr lang="en-US" sz="2400" dirty="0"/>
              <a:t>Behavior-Specific Feedback</a:t>
            </a:r>
          </a:p>
          <a:p>
            <a:pPr lvl="1" fontAlgn="base"/>
            <a:r>
              <a:rPr lang="en-US" dirty="0"/>
              <a:t>“You handled that disagreement calmly by using your words. I’m impressed by how you solved that.”</a:t>
            </a:r>
          </a:p>
          <a:p>
            <a:pPr lvl="1" fontAlgn="base"/>
            <a:r>
              <a:rPr lang="en-US" dirty="0"/>
              <a:t>“You invited ____ to join your game at Recess. That made them feel so welcome!”</a:t>
            </a:r>
          </a:p>
          <a:p>
            <a:pPr lvl="1" fontAlgn="base"/>
            <a:r>
              <a:rPr lang="en-US" dirty="0"/>
              <a:t>“It was great how you welcomed the new student by showing them where to put their backpack.”</a:t>
            </a:r>
          </a:p>
          <a:p>
            <a:pPr fontAlgn="base"/>
            <a:r>
              <a:rPr lang="en-US" sz="2400" dirty="0"/>
              <a:t>Reinforcement System</a:t>
            </a:r>
          </a:p>
          <a:p>
            <a:pPr lvl="1" fontAlgn="base"/>
            <a:r>
              <a:rPr lang="en-US" dirty="0"/>
              <a:t>Verbal praise</a:t>
            </a:r>
          </a:p>
          <a:p>
            <a:pPr lvl="1" fontAlgn="base"/>
            <a:r>
              <a:rPr lang="en-US" dirty="0"/>
              <a:t>Peer recognition</a:t>
            </a:r>
          </a:p>
          <a:p>
            <a:pPr lvl="1" fontAlgn="base"/>
            <a:r>
              <a:rPr lang="en-US" dirty="0"/>
              <a:t>Token economy system</a:t>
            </a:r>
          </a:p>
          <a:p>
            <a:pPr lvl="1" fontAlgn="base"/>
            <a:r>
              <a:rPr lang="en-US" dirty="0"/>
              <a:t>Privilege and activity rewards</a:t>
            </a:r>
          </a:p>
          <a:p>
            <a:pPr fontAlgn="base"/>
            <a:r>
              <a:rPr lang="en-US" sz="2400" dirty="0"/>
              <a:t>Functional Reinforcers</a:t>
            </a:r>
          </a:p>
          <a:p>
            <a:pPr lvl="1" fontAlgn="base"/>
            <a:r>
              <a:rPr lang="en-US" dirty="0"/>
              <a:t>Praise/nonverbal cues/written feedback</a:t>
            </a:r>
          </a:p>
          <a:p>
            <a:pPr lvl="1" fontAlgn="base"/>
            <a:r>
              <a:rPr lang="en-US" dirty="0"/>
              <a:t>Choice time</a:t>
            </a:r>
          </a:p>
          <a:p>
            <a:pPr lvl="1" fontAlgn="base"/>
            <a:r>
              <a:rPr lang="en-US" dirty="0"/>
              <a:t>Partner activities</a:t>
            </a:r>
          </a:p>
          <a:p>
            <a:pPr lvl="1" fontAlgn="base"/>
            <a:r>
              <a:rPr lang="en-US" dirty="0"/>
              <a:t>Group rewards</a:t>
            </a:r>
          </a:p>
        </p:txBody>
      </p:sp>
    </p:spTree>
    <p:extLst>
      <p:ext uri="{BB962C8B-B14F-4D97-AF65-F5344CB8AC3E}">
        <p14:creationId xmlns:p14="http://schemas.microsoft.com/office/powerpoint/2010/main" val="272870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E66E-7CAE-4A02-8160-D2E60D50D808}"/>
              </a:ext>
            </a:extLst>
          </p:cNvPr>
          <p:cNvSpPr>
            <a:spLocks noGrp="1"/>
          </p:cNvSpPr>
          <p:nvPr>
            <p:ph type="title"/>
          </p:nvPr>
        </p:nvSpPr>
        <p:spPr/>
        <p:txBody>
          <a:bodyPr>
            <a:normAutofit/>
          </a:bodyPr>
          <a:lstStyle/>
          <a:p>
            <a:pPr algn="ctr"/>
            <a:r>
              <a:rPr lang="en-US" sz="2800" dirty="0"/>
              <a:t>Why are Lagging Skills Important</a:t>
            </a:r>
          </a:p>
        </p:txBody>
      </p:sp>
      <p:sp>
        <p:nvSpPr>
          <p:cNvPr id="3" name="Text Placeholder 2">
            <a:extLst>
              <a:ext uri="{FF2B5EF4-FFF2-40B4-BE49-F238E27FC236}">
                <a16:creationId xmlns:a16="http://schemas.microsoft.com/office/drawing/2014/main" id="{9CD3288D-34FA-473C-9F37-A7C426E7EEB3}"/>
              </a:ext>
            </a:extLst>
          </p:cNvPr>
          <p:cNvSpPr>
            <a:spLocks noGrp="1"/>
          </p:cNvSpPr>
          <p:nvPr>
            <p:ph type="body" idx="1"/>
          </p:nvPr>
        </p:nvSpPr>
        <p:spPr/>
        <p:txBody>
          <a:bodyPr/>
          <a:lstStyle/>
          <a:p>
            <a:pPr fontAlgn="base"/>
            <a:r>
              <a:rPr lang="en-US" dirty="0"/>
              <a:t>Provide insight into why a student may be engaging in challenging behavior</a:t>
            </a:r>
          </a:p>
          <a:p>
            <a:pPr fontAlgn="base"/>
            <a:r>
              <a:rPr lang="en-US" dirty="0"/>
              <a:t>Identifies skills to be taught</a:t>
            </a:r>
          </a:p>
          <a:p>
            <a:pPr fontAlgn="base"/>
            <a:r>
              <a:rPr lang="en-US" dirty="0"/>
              <a:t>Aids in determining necessary services, supports, and interventions</a:t>
            </a:r>
          </a:p>
          <a:p>
            <a:pPr marL="114300" indent="0">
              <a:buNone/>
            </a:pPr>
            <a:endParaRPr lang="en-US" dirty="0"/>
          </a:p>
        </p:txBody>
      </p:sp>
    </p:spTree>
    <p:extLst>
      <p:ext uri="{BB962C8B-B14F-4D97-AF65-F5344CB8AC3E}">
        <p14:creationId xmlns:p14="http://schemas.microsoft.com/office/powerpoint/2010/main" val="28084440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F1EA1-8947-4FE8-949C-4767D8A8B982}"/>
              </a:ext>
            </a:extLst>
          </p:cNvPr>
          <p:cNvSpPr>
            <a:spLocks noGrp="1"/>
          </p:cNvSpPr>
          <p:nvPr>
            <p:ph type="title"/>
          </p:nvPr>
        </p:nvSpPr>
        <p:spPr>
          <a:xfrm>
            <a:off x="339213" y="478465"/>
            <a:ext cx="11269691" cy="258954"/>
          </a:xfrm>
        </p:spPr>
        <p:txBody>
          <a:bodyPr>
            <a:noAutofit/>
          </a:bodyPr>
          <a:lstStyle/>
          <a:p>
            <a:pPr algn="ctr"/>
            <a:r>
              <a:rPr lang="en-US" sz="2800" dirty="0"/>
              <a:t>Social Skills Behavior of Concern Response Strategies (Examples)</a:t>
            </a:r>
            <a:br>
              <a:rPr lang="en-US" sz="2800" dirty="0"/>
            </a:br>
            <a:endParaRPr lang="en-US" sz="2800" dirty="0"/>
          </a:p>
        </p:txBody>
      </p:sp>
      <p:sp>
        <p:nvSpPr>
          <p:cNvPr id="3" name="Text Placeholder 2">
            <a:extLst>
              <a:ext uri="{FF2B5EF4-FFF2-40B4-BE49-F238E27FC236}">
                <a16:creationId xmlns:a16="http://schemas.microsoft.com/office/drawing/2014/main" id="{71394A3C-4785-4F8D-95A9-5E8DF5F3C418}"/>
              </a:ext>
            </a:extLst>
          </p:cNvPr>
          <p:cNvSpPr>
            <a:spLocks noGrp="1"/>
          </p:cNvSpPr>
          <p:nvPr>
            <p:ph type="body" idx="1"/>
          </p:nvPr>
        </p:nvSpPr>
        <p:spPr/>
        <p:txBody>
          <a:bodyPr>
            <a:normAutofit fontScale="92500" lnSpcReduction="10000"/>
          </a:bodyPr>
          <a:lstStyle/>
          <a:p>
            <a:pPr fontAlgn="base"/>
            <a:r>
              <a:rPr lang="en-US" sz="2400" dirty="0"/>
              <a:t>Reinforce Low Level Behaviors</a:t>
            </a:r>
          </a:p>
          <a:p>
            <a:pPr lvl="1" fontAlgn="base"/>
            <a:r>
              <a:rPr lang="en-US" dirty="0"/>
              <a:t>Proximity control</a:t>
            </a:r>
          </a:p>
          <a:p>
            <a:pPr lvl="1" fontAlgn="base"/>
            <a:r>
              <a:rPr lang="en-US" dirty="0"/>
              <a:t>Nonverbal cues </a:t>
            </a:r>
          </a:p>
          <a:p>
            <a:pPr lvl="1" fontAlgn="base"/>
            <a:r>
              <a:rPr lang="en-US" dirty="0"/>
              <a:t>Redirection</a:t>
            </a:r>
          </a:p>
          <a:p>
            <a:pPr fontAlgn="base"/>
            <a:r>
              <a:rPr lang="en-US" sz="2400" dirty="0"/>
              <a:t>Attention Withheld</a:t>
            </a:r>
          </a:p>
          <a:p>
            <a:pPr lvl="1" fontAlgn="base"/>
            <a:r>
              <a:rPr lang="en-US" dirty="0"/>
              <a:t>Planned ignoring</a:t>
            </a:r>
          </a:p>
          <a:p>
            <a:pPr lvl="1" fontAlgn="base"/>
            <a:r>
              <a:rPr lang="en-US" dirty="0"/>
              <a:t>Redirection</a:t>
            </a:r>
          </a:p>
          <a:p>
            <a:pPr lvl="1" fontAlgn="base"/>
            <a:r>
              <a:rPr lang="en-US" dirty="0"/>
              <a:t>Setting limits</a:t>
            </a:r>
          </a:p>
          <a:p>
            <a:pPr fontAlgn="base"/>
            <a:r>
              <a:rPr lang="en-US" sz="2400" dirty="0"/>
              <a:t>Items/Activities Withheld</a:t>
            </a:r>
          </a:p>
          <a:p>
            <a:pPr lvl="1" fontAlgn="base"/>
            <a:r>
              <a:rPr lang="en-US" dirty="0"/>
              <a:t>Withholding access</a:t>
            </a:r>
          </a:p>
          <a:p>
            <a:pPr lvl="1" fontAlgn="base"/>
            <a:r>
              <a:rPr lang="en-US" dirty="0"/>
              <a:t>Temporary removal of items/activities</a:t>
            </a:r>
          </a:p>
          <a:p>
            <a:pPr lvl="1" fontAlgn="base"/>
            <a:r>
              <a:rPr lang="en-US" dirty="0"/>
              <a:t>Social consequences (e.g., brief “cool down”)</a:t>
            </a:r>
          </a:p>
          <a:p>
            <a:pPr fontAlgn="base"/>
            <a:r>
              <a:rPr lang="en-US" sz="2400" dirty="0"/>
              <a:t>Task/Activity Continued</a:t>
            </a:r>
          </a:p>
          <a:p>
            <a:pPr lvl="1" fontAlgn="base"/>
            <a:r>
              <a:rPr lang="en-US" dirty="0"/>
              <a:t>Provide “help” or a “break” contingent on appropriate request</a:t>
            </a:r>
          </a:p>
        </p:txBody>
      </p:sp>
    </p:spTree>
    <p:extLst>
      <p:ext uri="{BB962C8B-B14F-4D97-AF65-F5344CB8AC3E}">
        <p14:creationId xmlns:p14="http://schemas.microsoft.com/office/powerpoint/2010/main" val="13938228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CB6D9-E3BA-4028-BB97-B51A3866930A}"/>
              </a:ext>
            </a:extLst>
          </p:cNvPr>
          <p:cNvSpPr>
            <a:spLocks noGrp="1"/>
          </p:cNvSpPr>
          <p:nvPr>
            <p:ph type="title"/>
          </p:nvPr>
        </p:nvSpPr>
        <p:spPr>
          <a:xfrm>
            <a:off x="339213" y="691700"/>
            <a:ext cx="11269691" cy="45719"/>
          </a:xfrm>
        </p:spPr>
        <p:txBody>
          <a:bodyPr>
            <a:noAutofit/>
          </a:bodyPr>
          <a:lstStyle/>
          <a:p>
            <a:pPr algn="ctr"/>
            <a:r>
              <a:rPr lang="en-US" sz="2800" dirty="0"/>
              <a:t>Planning For Success</a:t>
            </a:r>
            <a:br>
              <a:rPr lang="en-US" sz="2800" dirty="0"/>
            </a:br>
            <a:br>
              <a:rPr lang="en-US" sz="2800" dirty="0"/>
            </a:br>
            <a:endParaRPr lang="en-US" sz="2800" dirty="0"/>
          </a:p>
        </p:txBody>
      </p:sp>
      <p:sp>
        <p:nvSpPr>
          <p:cNvPr id="3" name="Text Placeholder 2">
            <a:extLst>
              <a:ext uri="{FF2B5EF4-FFF2-40B4-BE49-F238E27FC236}">
                <a16:creationId xmlns:a16="http://schemas.microsoft.com/office/drawing/2014/main" id="{FB2EE145-B815-49BF-9FAD-1B86A7F6C498}"/>
              </a:ext>
            </a:extLst>
          </p:cNvPr>
          <p:cNvSpPr>
            <a:spLocks noGrp="1"/>
          </p:cNvSpPr>
          <p:nvPr>
            <p:ph type="body" idx="1"/>
          </p:nvPr>
        </p:nvSpPr>
        <p:spPr/>
        <p:txBody>
          <a:bodyPr/>
          <a:lstStyle/>
          <a:p>
            <a:pPr marL="114300" indent="0">
              <a:buNone/>
            </a:pPr>
            <a:r>
              <a:rPr lang="en-US" dirty="0"/>
              <a:t>Case Study</a:t>
            </a:r>
          </a:p>
          <a:p>
            <a:pPr marL="114300" indent="0">
              <a:buNone/>
            </a:pPr>
            <a:r>
              <a:rPr lang="en-US" dirty="0"/>
              <a:t>As a group, review the information included in your case study scenario. From the information provided, complete the following:</a:t>
            </a:r>
          </a:p>
          <a:p>
            <a:pPr fontAlgn="base"/>
            <a:r>
              <a:rPr lang="en-US" dirty="0"/>
              <a:t>Write an IEP goal that targets an appropriate replacement behavior</a:t>
            </a:r>
          </a:p>
          <a:p>
            <a:pPr fontAlgn="base"/>
            <a:r>
              <a:rPr lang="en-US" dirty="0"/>
              <a:t>Identify three prevention strategies</a:t>
            </a:r>
          </a:p>
          <a:p>
            <a:pPr fontAlgn="base"/>
            <a:r>
              <a:rPr lang="en-US" dirty="0"/>
              <a:t>Identify two teaching strategies</a:t>
            </a:r>
          </a:p>
          <a:p>
            <a:pPr fontAlgn="base"/>
            <a:r>
              <a:rPr lang="en-US" dirty="0"/>
              <a:t>Write two replacement/appropriate behavior strategies</a:t>
            </a:r>
          </a:p>
          <a:p>
            <a:pPr fontAlgn="base"/>
            <a:r>
              <a:rPr lang="en-US" dirty="0"/>
              <a:t>Develop two behavior-of-concern response strategies</a:t>
            </a:r>
          </a:p>
        </p:txBody>
      </p:sp>
    </p:spTree>
    <p:extLst>
      <p:ext uri="{BB962C8B-B14F-4D97-AF65-F5344CB8AC3E}">
        <p14:creationId xmlns:p14="http://schemas.microsoft.com/office/powerpoint/2010/main" val="28938980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2DFA292-589B-4E13-A808-61282664C2F4}"/>
              </a:ext>
            </a:extLst>
          </p:cNvPr>
          <p:cNvSpPr>
            <a:spLocks noGrp="1"/>
          </p:cNvSpPr>
          <p:nvPr>
            <p:ph type="title"/>
          </p:nvPr>
        </p:nvSpPr>
        <p:spPr/>
        <p:txBody>
          <a:bodyPr/>
          <a:lstStyle/>
          <a:p>
            <a:pPr algn="ctr"/>
            <a:r>
              <a:rPr lang="en-US" dirty="0"/>
              <a:t>Thank you!</a:t>
            </a:r>
          </a:p>
        </p:txBody>
      </p:sp>
    </p:spTree>
    <p:extLst>
      <p:ext uri="{BB962C8B-B14F-4D97-AF65-F5344CB8AC3E}">
        <p14:creationId xmlns:p14="http://schemas.microsoft.com/office/powerpoint/2010/main" val="3538770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A22C5-D551-4F7D-B594-1948A083F085}"/>
              </a:ext>
            </a:extLst>
          </p:cNvPr>
          <p:cNvSpPr>
            <a:spLocks noGrp="1"/>
          </p:cNvSpPr>
          <p:nvPr>
            <p:ph type="title"/>
          </p:nvPr>
        </p:nvSpPr>
        <p:spPr/>
        <p:txBody>
          <a:bodyPr>
            <a:normAutofit/>
          </a:bodyPr>
          <a:lstStyle/>
          <a:p>
            <a:pPr algn="ctr"/>
            <a:r>
              <a:rPr lang="en-US" sz="2800" dirty="0"/>
              <a:t>What Does the Research Say?</a:t>
            </a:r>
          </a:p>
        </p:txBody>
      </p:sp>
      <p:sp>
        <p:nvSpPr>
          <p:cNvPr id="3" name="Text Placeholder 2">
            <a:extLst>
              <a:ext uri="{FF2B5EF4-FFF2-40B4-BE49-F238E27FC236}">
                <a16:creationId xmlns:a16="http://schemas.microsoft.com/office/drawing/2014/main" id="{89FFB5FE-6ECA-4C17-B7A3-FFF254FC34BD}"/>
              </a:ext>
            </a:extLst>
          </p:cNvPr>
          <p:cNvSpPr>
            <a:spLocks noGrp="1"/>
          </p:cNvSpPr>
          <p:nvPr>
            <p:ph type="body" idx="1"/>
          </p:nvPr>
        </p:nvSpPr>
        <p:spPr/>
        <p:txBody>
          <a:bodyPr/>
          <a:lstStyle/>
          <a:p>
            <a:r>
              <a:rPr lang="en-US" dirty="0"/>
              <a:t>Challenging behavior is often a predictable outcome of skill deficits rather than defiance or choice</a:t>
            </a:r>
          </a:p>
          <a:p>
            <a:r>
              <a:rPr lang="en-US" dirty="0"/>
              <a:t>Identifying lagging skills clarifies why behavior occurs, not just what the behavior looks like</a:t>
            </a:r>
          </a:p>
          <a:p>
            <a:r>
              <a:rPr lang="en-US" dirty="0"/>
              <a:t>Teaching lagging skills reduces challenging behavior by equipping learners with alternative ways to meet demands and communicate needs</a:t>
            </a:r>
          </a:p>
        </p:txBody>
      </p:sp>
    </p:spTree>
    <p:extLst>
      <p:ext uri="{BB962C8B-B14F-4D97-AF65-F5344CB8AC3E}">
        <p14:creationId xmlns:p14="http://schemas.microsoft.com/office/powerpoint/2010/main" val="3808515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207B4-9145-4C54-9E8F-1A1D1BFE5552}"/>
              </a:ext>
            </a:extLst>
          </p:cNvPr>
          <p:cNvSpPr>
            <a:spLocks noGrp="1"/>
          </p:cNvSpPr>
          <p:nvPr>
            <p:ph type="title"/>
          </p:nvPr>
        </p:nvSpPr>
        <p:spPr/>
        <p:txBody>
          <a:bodyPr/>
          <a:lstStyle/>
          <a:p>
            <a:pPr algn="ctr"/>
            <a:r>
              <a:rPr lang="en-US" dirty="0"/>
              <a:t>Lagging Skills in an FBA</a:t>
            </a:r>
          </a:p>
        </p:txBody>
      </p:sp>
    </p:spTree>
    <p:extLst>
      <p:ext uri="{BB962C8B-B14F-4D97-AF65-F5344CB8AC3E}">
        <p14:creationId xmlns:p14="http://schemas.microsoft.com/office/powerpoint/2010/main" val="1729887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5999A4-6AB5-403C-B45D-394698E17B53}"/>
              </a:ext>
            </a:extLst>
          </p:cNvPr>
          <p:cNvSpPr>
            <a:spLocks noGrp="1"/>
          </p:cNvSpPr>
          <p:nvPr>
            <p:ph type="title"/>
          </p:nvPr>
        </p:nvSpPr>
        <p:spPr/>
        <p:txBody>
          <a:bodyPr>
            <a:normAutofit/>
          </a:bodyPr>
          <a:lstStyle/>
          <a:p>
            <a:pPr algn="ctr"/>
            <a:r>
              <a:rPr lang="en-US" sz="2800" dirty="0"/>
              <a:t>Identifying Lagging Skills in an FBA</a:t>
            </a:r>
          </a:p>
        </p:txBody>
      </p:sp>
      <p:sp>
        <p:nvSpPr>
          <p:cNvPr id="5" name="Text Placeholder 4">
            <a:extLst>
              <a:ext uri="{FF2B5EF4-FFF2-40B4-BE49-F238E27FC236}">
                <a16:creationId xmlns:a16="http://schemas.microsoft.com/office/drawing/2014/main" id="{7B42B964-1421-4A03-9C11-1D9548A695CA}"/>
              </a:ext>
            </a:extLst>
          </p:cNvPr>
          <p:cNvSpPr>
            <a:spLocks noGrp="1"/>
          </p:cNvSpPr>
          <p:nvPr>
            <p:ph type="body" idx="1"/>
          </p:nvPr>
        </p:nvSpPr>
        <p:spPr/>
        <p:txBody>
          <a:bodyPr>
            <a:normAutofit/>
          </a:bodyPr>
          <a:lstStyle/>
          <a:p>
            <a:pPr marL="114300" indent="0">
              <a:buNone/>
            </a:pPr>
            <a:r>
              <a:rPr lang="en-US" sz="3200" dirty="0"/>
              <a:t>Review</a:t>
            </a:r>
          </a:p>
          <a:p>
            <a:pPr marL="114300" indent="0">
              <a:buNone/>
            </a:pPr>
            <a:r>
              <a:rPr lang="en-US" sz="3200" dirty="0"/>
              <a:t>Interview &amp; Rating Scales</a:t>
            </a:r>
          </a:p>
          <a:p>
            <a:pPr marL="114300" indent="0">
              <a:buNone/>
            </a:pPr>
            <a:r>
              <a:rPr lang="en-US" sz="3200" dirty="0"/>
              <a:t>Observation</a:t>
            </a:r>
          </a:p>
        </p:txBody>
      </p:sp>
    </p:spTree>
    <p:custDataLst>
      <p:tags r:id="rId1"/>
    </p:custDataLst>
    <p:extLst>
      <p:ext uri="{BB962C8B-B14F-4D97-AF65-F5344CB8AC3E}">
        <p14:creationId xmlns:p14="http://schemas.microsoft.com/office/powerpoint/2010/main" val="860099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C13520-690A-4451-9D92-E7B01FB2AABB}"/>
              </a:ext>
            </a:extLst>
          </p:cNvPr>
          <p:cNvSpPr>
            <a:spLocks noGrp="1"/>
          </p:cNvSpPr>
          <p:nvPr>
            <p:ph type="title"/>
          </p:nvPr>
        </p:nvSpPr>
        <p:spPr/>
        <p:txBody>
          <a:bodyPr/>
          <a:lstStyle/>
          <a:p>
            <a:pPr algn="ctr"/>
            <a:r>
              <a:rPr lang="en-US" dirty="0"/>
              <a:t>Review</a:t>
            </a:r>
          </a:p>
        </p:txBody>
      </p:sp>
    </p:spTree>
    <p:custDataLst>
      <p:tags r:id="rId1"/>
    </p:custDataLst>
    <p:extLst>
      <p:ext uri="{BB962C8B-B14F-4D97-AF65-F5344CB8AC3E}">
        <p14:creationId xmlns:p14="http://schemas.microsoft.com/office/powerpoint/2010/main" val="31023759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13597</TotalTime>
  <Words>10740</Words>
  <Application>Microsoft Office PowerPoint</Application>
  <PresentationFormat>Widescreen</PresentationFormat>
  <Paragraphs>557</Paragraphs>
  <Slides>52</Slides>
  <Notes>52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52</vt:i4>
      </vt:variant>
    </vt:vector>
  </HeadingPairs>
  <TitlesOfParts>
    <vt:vector size="54" baseType="lpstr">
      <vt:lpstr>Arial</vt:lpstr>
      <vt:lpstr>Theme1</vt:lpstr>
      <vt:lpstr>Lagging Skills</vt:lpstr>
      <vt:lpstr>Agenda</vt:lpstr>
      <vt:lpstr>Inclusive Welcome</vt:lpstr>
      <vt:lpstr>What Are Lagging Skills?</vt:lpstr>
      <vt:lpstr>Why are Lagging Skills Important</vt:lpstr>
      <vt:lpstr>What Does the Research Say?</vt:lpstr>
      <vt:lpstr>Lagging Skills in an FBA</vt:lpstr>
      <vt:lpstr>Identifying Lagging Skills in an FBA</vt:lpstr>
      <vt:lpstr>Review</vt:lpstr>
      <vt:lpstr>Review</vt:lpstr>
      <vt:lpstr>Interview &amp; Rating Scales</vt:lpstr>
      <vt:lpstr>Teacher/School Interview Prompts</vt:lpstr>
      <vt:lpstr>Parent/Caregiver Interview Prompts</vt:lpstr>
      <vt:lpstr>Learner Interview Prompts</vt:lpstr>
      <vt:lpstr>Rating Scales</vt:lpstr>
      <vt:lpstr>Observation</vt:lpstr>
      <vt:lpstr>Observation Activities</vt:lpstr>
      <vt:lpstr>Application to Opening Activity</vt:lpstr>
      <vt:lpstr>Lagging Skills in a BIP</vt:lpstr>
      <vt:lpstr>Addressing Lagging Skills in a BIP</vt:lpstr>
      <vt:lpstr>Attention and Working Memory</vt:lpstr>
      <vt:lpstr>Attention and Working Memory in an IEP Goal (Examples)</vt:lpstr>
      <vt:lpstr>Attention and Working Memory in Prevention Strategies (Examples)</vt:lpstr>
      <vt:lpstr>Attention and Working Memory in Teaching Strategies (Examples) </vt:lpstr>
      <vt:lpstr>Attention and Working Memory in Replacement/Appropriate Behavior Strategies (Examples)</vt:lpstr>
      <vt:lpstr>Attention and Working Memory Behavior of Concern Response Strategies (Examples)</vt:lpstr>
      <vt:lpstr>Cognitive Flexibility Skills </vt:lpstr>
      <vt:lpstr>Cognitive Flexibility Skills in an IEP Goal (Examples) </vt:lpstr>
      <vt:lpstr>Cognitive Flexibility Skills in Prevention Strategies (Examples) </vt:lpstr>
      <vt:lpstr>Cognitive Flexibility Skills in Teaching Strategies (Examples)</vt:lpstr>
      <vt:lpstr>Cognitive Flexibility in Replacement/Appropriate Behavior Strategies (Examples)</vt:lpstr>
      <vt:lpstr>Cognitive Flexibility Behavior of Concern Response Strategies (Examples)</vt:lpstr>
      <vt:lpstr>Emotion and Self-Regulation Skills  </vt:lpstr>
      <vt:lpstr>Emotion and Self-Regulation Skills in an IEP Goal (Examples)  </vt:lpstr>
      <vt:lpstr>Emotion and Self-Regulation Skills in Prevention Strategies (Examples)  </vt:lpstr>
      <vt:lpstr>Emotion and Self-Regulation Skills in Teaching Strategies (Examples)  </vt:lpstr>
      <vt:lpstr>Emotion and Self-Regulation in Replacement/Appropriate Behavior Strategies (Examples)</vt:lpstr>
      <vt:lpstr>Emotion and Self-Regulation Skills Behavior of Concern Response Strategies (Examples)</vt:lpstr>
      <vt:lpstr>Language and Communication Skills  </vt:lpstr>
      <vt:lpstr>Language and Communication Skills in an IEP Goal (Examples)  </vt:lpstr>
      <vt:lpstr>Language and Communication Skills in Prevention Strategies (Examples)  </vt:lpstr>
      <vt:lpstr>Language and Communication Skills in Teaching Strategies (Examples) </vt:lpstr>
      <vt:lpstr>Language and Communication Skills in Replacement/Appropriate Behavior Strategies (Examples) </vt:lpstr>
      <vt:lpstr>Language and Communication Skills Behavior of Concern Response Strategies (Examples) </vt:lpstr>
      <vt:lpstr>Social Skills  </vt:lpstr>
      <vt:lpstr>Social Skills in an IEP Goal (Examples)  </vt:lpstr>
      <vt:lpstr>Social Skills in Prevention Strategies (Examples)  </vt:lpstr>
      <vt:lpstr>Social Skills in Teaching Strategies (Examples)  </vt:lpstr>
      <vt:lpstr>Social Skills in Replacement/Appropriate Behavior Strategies (Examples)  </vt:lpstr>
      <vt:lpstr>Social Skills Behavior of Concern Response Strategies (Examples) </vt:lpstr>
      <vt:lpstr>Planning For Success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Generalization and Fading Plans</dc:title>
  <dc:creator>Iowa Department of Education</dc:creator>
  <cp:lastModifiedBy>Loder, Amanda [IDOE]</cp:lastModifiedBy>
  <cp:revision>45</cp:revision>
  <dcterms:created xsi:type="dcterms:W3CDTF">2022-10-28T01:47:54Z</dcterms:created>
  <dcterms:modified xsi:type="dcterms:W3CDTF">2026-01-30T01:44:19Z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91C9CFAD-E7DE-47EB-B0BB-E61116B24401</vt:lpwstr>
  </property>
  <property fmtid="{D5CDD505-2E9C-101B-9397-08002B2CF9AE}" pid="3" name="ArticulatePath">
    <vt:lpwstr>Lagging_Skills</vt:lpwstr>
  </property>
</Properties>
</file>