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4"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j3A1YPmHdHOTF+T8/HtOxJvrS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BFAA52F-6C9E-49AE-89D9-8D7648BEC740}">
  <a:tblStyle styleId="{4BFAA52F-6C9E-49AE-89D9-8D7648BEC74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4305E832-BB65-4080-A40D-7766E7470156}" styleName="Table_1">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snapToGrid="0">
      <p:cViewPr varScale="1">
        <p:scale>
          <a:sx n="63" d="100"/>
          <a:sy n="63" d="100"/>
        </p:scale>
        <p:origin x="52" y="136"/>
      </p:cViewPr>
      <p:guideLst/>
    </p:cSldViewPr>
  </p:slideViewPr>
  <p:outlineViewPr>
    <p:cViewPr>
      <p:scale>
        <a:sx n="33" d="100"/>
        <a:sy n="33" d="100"/>
      </p:scale>
      <p:origin x="0" y="-159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9" name="Google Shape;5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b5f1e37a71_0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3b5f1e37a71_0_9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100"/>
              <a:buNone/>
            </a:pPr>
            <a:r>
              <a:rPr lang="en-US">
                <a:solidFill>
                  <a:schemeClr val="dk1"/>
                </a:solidFill>
              </a:rPr>
              <a:t>Iowa Administrative Code rule 281-60.2(3) </a:t>
            </a:r>
            <a:br>
              <a:rPr lang="en-US">
                <a:solidFill>
                  <a:schemeClr val="dk1"/>
                </a:solidFill>
              </a:rPr>
            </a:br>
            <a:r>
              <a:rPr lang="en-US">
                <a:solidFill>
                  <a:schemeClr val="dk1"/>
                </a:solidFill>
              </a:rPr>
              <a:t>b.5 </a:t>
            </a:r>
            <a:r>
              <a:rPr lang="en-US"/>
              <a:t> All district instructional staff and area education agency (AEA) staff responsible for implementing the educational and instructional models defined in rule 281—60.1(280) receive such professional development as may be necessary to implement those educational and instructional models. </a:t>
            </a:r>
            <a:br>
              <a:rPr lang="en-US"/>
            </a:br>
            <a:r>
              <a:rPr lang="en-US" b="1"/>
              <a:t>Such professional development is delivered in accordance with 281—Chapter 83, including qualification of providers. </a:t>
            </a:r>
            <a:r>
              <a:rPr lang="en-US"/>
              <a:t>In determining whether providers meet the standards in 281—Chapter 83, the following nonexhaustive factors may be considered, as they are </a:t>
            </a:r>
            <a:r>
              <a:rPr lang="en-US" b="1"/>
              <a:t>relevant to the particular professional development to be provided:</a:t>
            </a:r>
            <a:r>
              <a:rPr lang="en-US"/>
              <a:t> </a:t>
            </a:r>
            <a:br>
              <a:rPr lang="en-US"/>
            </a:br>
            <a:r>
              <a:rPr lang="en-US"/>
              <a:t>1. ESL endorsement or equivalent; </a:t>
            </a:r>
            <a:br>
              <a:rPr lang="en-US"/>
            </a:br>
            <a:r>
              <a:rPr lang="en-US"/>
              <a:t>2. Five years of ESL teaching experience; or </a:t>
            </a:r>
            <a:br>
              <a:rPr lang="en-US"/>
            </a:br>
            <a:r>
              <a:rPr lang="en-US"/>
              <a:t>3. A graduate degree in teaching English to speakers of other languages or in a related field.</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b5f1e37a71_0_3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9" name="Google Shape;119;g3b5f1e37a71_0_37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b5f1e37a71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5" name="Google Shape;125;g3b5f1e37a71_0_1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b5f1e37a71_0_1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3b5f1e37a71_0_16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b5f1e37a71_0_1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7" name="Google Shape;137;g3b5f1e37a71_0_16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b5f1e37a71_0_3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3" name="Google Shape;143;g3b5f1e37a71_0_38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800"/>
              </a:spcAft>
              <a:buSzPts val="1100"/>
              <a:buNone/>
            </a:pPr>
            <a:r>
              <a:rPr lang="en-US" sz="1400" b="1">
                <a:solidFill>
                  <a:schemeClr val="dk1"/>
                </a:solidFill>
              </a:rPr>
              <a:t>Note:</a:t>
            </a:r>
            <a:r>
              <a:rPr lang="en-US" sz="1400">
                <a:solidFill>
                  <a:schemeClr val="dk1"/>
                </a:solidFill>
              </a:rPr>
              <a:t> The term “State” means each of the 50 States, the District of Columbia, and Puerto Rico.</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b5f1e37a71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9" name="Google Shape;149;g3b5f1e37a71_0_24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b5f1e37a71_0_2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5" name="Google Shape;155;g3b5f1e37a71_0_25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b705091cbe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1" name="Google Shape;161;g3b705091cbe_0_7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b5f1e37a71_0_4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7" name="Google Shape;167;g3b5f1e37a71_0_40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3b705091cbe_0_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3" name="Google Shape;173;g3b705091cbe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b5f1e37a71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3b5f1e37a71_0_9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b705091cbe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3b705091cbe_0_6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b5f1e37a71_0_2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3b5f1e37a71_0_27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b5f1e37a71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3b5f1e37a71_0_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b5f1e37a71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g3b5f1e37a71_0_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b5f1e37a71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1" name="Google Shape;101;g3b5f1e37a71_0_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b5f1e37a71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7" name="Google Shape;107;g3b5f1e37a71_0_5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53"/>
        <p:cNvGrpSpPr/>
        <p:nvPr/>
      </p:nvGrpSpPr>
      <p:grpSpPr>
        <a:xfrm>
          <a:off x="0" y="0"/>
          <a:ext cx="0" cy="0"/>
          <a:chOff x="0" y="0"/>
          <a:chExt cx="0" cy="0"/>
        </a:xfrm>
      </p:grpSpPr>
      <p:sp>
        <p:nvSpPr>
          <p:cNvPr id="54" name="Google Shape;54;g3b705091cbe_0_59"/>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g3b705091cbe_0_5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g3b705091cbe_0_59"/>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34"/>
        <p:cNvGrpSpPr/>
        <p:nvPr/>
      </p:nvGrpSpPr>
      <p:grpSpPr>
        <a:xfrm>
          <a:off x="0" y="0"/>
          <a:ext cx="0" cy="0"/>
          <a:chOff x="0" y="0"/>
          <a:chExt cx="0" cy="0"/>
        </a:xfrm>
      </p:grpSpPr>
      <p:sp>
        <p:nvSpPr>
          <p:cNvPr id="35" name="Google Shape;35;g3b705091cbe_0_40"/>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g3b705091cbe_0_40"/>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37" name="Google Shape;37;g3b705091cbe_0_40"/>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38"/>
        <p:cNvGrpSpPr/>
        <p:nvPr/>
      </p:nvGrpSpPr>
      <p:grpSpPr>
        <a:xfrm>
          <a:off x="0" y="0"/>
          <a:ext cx="0" cy="0"/>
          <a:chOff x="0" y="0"/>
          <a:chExt cx="0" cy="0"/>
        </a:xfrm>
      </p:grpSpPr>
      <p:sp>
        <p:nvSpPr>
          <p:cNvPr id="39" name="Google Shape;39;g3b705091cbe_0_4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g3b705091cbe_0_4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g3b705091cbe_0_4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42"/>
        <p:cNvGrpSpPr/>
        <p:nvPr/>
      </p:nvGrpSpPr>
      <p:grpSpPr>
        <a:xfrm>
          <a:off x="0" y="0"/>
          <a:ext cx="0" cy="0"/>
          <a:chOff x="0" y="0"/>
          <a:chExt cx="0" cy="0"/>
        </a:xfrm>
      </p:grpSpPr>
      <p:sp>
        <p:nvSpPr>
          <p:cNvPr id="43" name="Google Shape;43;g3b705091cbe_0_48"/>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g3b705091cbe_0_48"/>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g3b705091cbe_0_48"/>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6" name="Google Shape;46;g3b705091cbe_0_48"/>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7" name="Google Shape;47;g3b705091cbe_0_48"/>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g3b705091cbe_0_48"/>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49"/>
        <p:cNvGrpSpPr/>
        <p:nvPr/>
      </p:nvGrpSpPr>
      <p:grpSpPr>
        <a:xfrm>
          <a:off x="0" y="0"/>
          <a:ext cx="0" cy="0"/>
          <a:chOff x="0" y="0"/>
          <a:chExt cx="0" cy="0"/>
        </a:xfrm>
      </p:grpSpPr>
      <p:sp>
        <p:nvSpPr>
          <p:cNvPr id="50" name="Google Shape;50;g3b705091cbe_0_55"/>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1" name="Google Shape;51;g3b705091cbe_0_55"/>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g3b705091cbe_0_55"/>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3b705091cbe_0_37"/>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3" name="Google Shape;33;g3b705091cbe_0_37"/>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legis.iowa.gov/docs/iac/chapter/281.60.pdf" TargetMode="External"/><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rachel.pettigrew@iowa.gov"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Funds</a:t>
            </a:r>
            <a:endParaRPr dirty="0"/>
          </a:p>
          <a:p>
            <a:pPr marL="0" lvl="0" indent="0" algn="ctr" rtl="0">
              <a:lnSpc>
                <a:spcPct val="90000"/>
              </a:lnSpc>
              <a:spcBef>
                <a:spcPts val="0"/>
              </a:spcBef>
              <a:spcAft>
                <a:spcPts val="0"/>
              </a:spcAft>
              <a:buClr>
                <a:schemeClr val="lt1"/>
              </a:buClr>
              <a:buSzPts val="4500"/>
              <a:buFont typeface="Arial"/>
              <a:buNone/>
            </a:pPr>
            <a:r>
              <a:rPr lang="en-US" dirty="0"/>
              <a:t>Title III, Part A—English Learners and Immigrant Students</a:t>
            </a:r>
            <a:endParaRPr dirty="0"/>
          </a:p>
        </p:txBody>
      </p:sp>
      <p:sp>
        <p:nvSpPr>
          <p:cNvPr id="62" name="Google Shape;62;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Bureau of ESEA Programs</a:t>
            </a:r>
            <a:endParaRPr dirty="0"/>
          </a:p>
          <a:p>
            <a:pPr marL="0" lvl="0" indent="0" algn="r" rtl="0">
              <a:lnSpc>
                <a:spcPct val="90000"/>
              </a:lnSpc>
              <a:spcBef>
                <a:spcPts val="0"/>
              </a:spcBef>
              <a:spcAft>
                <a:spcPts val="0"/>
              </a:spcAft>
              <a:buClr>
                <a:schemeClr val="lt1"/>
              </a:buClr>
              <a:buSzPts val="2400"/>
              <a:buNone/>
            </a:pPr>
            <a:endParaRPr/>
          </a:p>
          <a:p>
            <a:pPr marL="0" lvl="0" indent="0" rtl="0">
              <a:lnSpc>
                <a:spcPct val="90000"/>
              </a:lnSpc>
              <a:spcBef>
                <a:spcPts val="0"/>
              </a:spcBef>
              <a:spcAft>
                <a:spcPts val="0"/>
              </a:spcAft>
              <a:buClr>
                <a:schemeClr val="lt1"/>
              </a:buClr>
              <a:buSzPts val="2400"/>
              <a:buNone/>
            </a:pPr>
            <a:r>
              <a:rPr lang="en-US"/>
              <a:t>Rachel Pettigrew</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g3b5f1e37a71_0_97"/>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Alignment of Title III Activities to Needs Assessed</a:t>
            </a:r>
            <a:endParaRPr dirty="0"/>
          </a:p>
        </p:txBody>
      </p:sp>
      <p:graphicFrame>
        <p:nvGraphicFramePr>
          <p:cNvPr id="116" name="Google Shape;116;g3b5f1e37a71_0_97"/>
          <p:cNvGraphicFramePr/>
          <p:nvPr>
            <p:extLst>
              <p:ext uri="{D42A27DB-BD31-4B8C-83A1-F6EECF244321}">
                <p14:modId xmlns:p14="http://schemas.microsoft.com/office/powerpoint/2010/main" val="3688625386"/>
              </p:ext>
            </p:extLst>
          </p:nvPr>
        </p:nvGraphicFramePr>
        <p:xfrm>
          <a:off x="0" y="1076450"/>
          <a:ext cx="12037900" cy="4899147"/>
        </p:xfrm>
        <a:graphic>
          <a:graphicData uri="http://schemas.openxmlformats.org/drawingml/2006/table">
            <a:tbl>
              <a:tblPr firstRow="1">
                <a:noFill/>
                <a:tableStyleId>{4305E832-BB65-4080-A40D-7766E7470156}</a:tableStyleId>
              </a:tblPr>
              <a:tblGrid>
                <a:gridCol w="6018950">
                  <a:extLst>
                    <a:ext uri="{9D8B030D-6E8A-4147-A177-3AD203B41FA5}">
                      <a16:colId xmlns:a16="http://schemas.microsoft.com/office/drawing/2014/main" val="20000"/>
                    </a:ext>
                  </a:extLst>
                </a:gridCol>
                <a:gridCol w="6018950">
                  <a:extLst>
                    <a:ext uri="{9D8B030D-6E8A-4147-A177-3AD203B41FA5}">
                      <a16:colId xmlns:a16="http://schemas.microsoft.com/office/drawing/2014/main" val="20001"/>
                    </a:ext>
                  </a:extLst>
                </a:gridCol>
              </a:tblGrid>
              <a:tr h="806925">
                <a:tc>
                  <a:txBody>
                    <a:bodyPr/>
                    <a:lstStyle/>
                    <a:p>
                      <a:pPr marL="0" marR="0" lvl="0" indent="0" algn="ctr" rtl="0">
                        <a:lnSpc>
                          <a:spcPct val="90000"/>
                        </a:lnSpc>
                        <a:spcBef>
                          <a:spcPts val="0"/>
                        </a:spcBef>
                        <a:spcAft>
                          <a:spcPts val="0"/>
                        </a:spcAft>
                        <a:buClr>
                          <a:srgbClr val="000000"/>
                        </a:buClr>
                        <a:buSzPts val="2400"/>
                        <a:buFont typeface="Arial"/>
                        <a:buNone/>
                      </a:pPr>
                      <a:r>
                        <a:rPr lang="en-US" sz="2400" b="1" u="none" strike="noStrike" cap="none">
                          <a:solidFill>
                            <a:schemeClr val="dk1"/>
                          </a:solidFill>
                        </a:rPr>
                        <a:t>Needs Assessment</a:t>
                      </a:r>
                      <a:endParaRPr sz="2400" b="1" u="none" strike="noStrike" cap="none">
                        <a:solidFill>
                          <a:schemeClr val="dk1"/>
                        </a:solidFill>
                      </a:endParaRPr>
                    </a:p>
                    <a:p>
                      <a:pPr marL="0" marR="0" lvl="0" indent="0" algn="l" rtl="0">
                        <a:lnSpc>
                          <a:spcPct val="90000"/>
                        </a:lnSpc>
                        <a:spcBef>
                          <a:spcPts val="750"/>
                        </a:spcBef>
                        <a:spcAft>
                          <a:spcPts val="0"/>
                        </a:spcAft>
                        <a:buClr>
                          <a:srgbClr val="000000"/>
                        </a:buClr>
                        <a:buSzPts val="1800"/>
                        <a:buFont typeface="Arial"/>
                        <a:buNone/>
                      </a:pPr>
                      <a:r>
                        <a:rPr lang="en-US" sz="1800" u="none" strike="noStrike" cap="none">
                          <a:solidFill>
                            <a:schemeClr val="dk1"/>
                          </a:solidFill>
                        </a:rPr>
                        <a:t>Assess the needs of: </a:t>
                      </a:r>
                      <a:endParaRPr sz="1800" u="none" strike="noStrike" cap="none">
                        <a:solidFill>
                          <a:schemeClr val="dk1"/>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solidFill>
                      <a:srgbClr val="D0E0E3"/>
                    </a:solidFill>
                  </a:tcPr>
                </a:tc>
                <a:tc>
                  <a:txBody>
                    <a:bodyPr/>
                    <a:lstStyle/>
                    <a:p>
                      <a:pPr marL="0" marR="0" lvl="0" indent="0" algn="ctr" rtl="0">
                        <a:lnSpc>
                          <a:spcPct val="90000"/>
                        </a:lnSpc>
                        <a:spcBef>
                          <a:spcPts val="0"/>
                        </a:spcBef>
                        <a:spcAft>
                          <a:spcPts val="0"/>
                        </a:spcAft>
                        <a:buClr>
                          <a:srgbClr val="000000"/>
                        </a:buClr>
                        <a:buSzPts val="2400"/>
                        <a:buFont typeface="Arial"/>
                        <a:buNone/>
                      </a:pPr>
                      <a:r>
                        <a:rPr lang="en-US" sz="2400" b="1" u="none" strike="noStrike" cap="none">
                          <a:solidFill>
                            <a:schemeClr val="dk1"/>
                          </a:solidFill>
                        </a:rPr>
                        <a:t>Required Activities</a:t>
                      </a:r>
                      <a:endParaRPr sz="2400" b="1" u="none" strike="noStrike" cap="none">
                        <a:solidFill>
                          <a:schemeClr val="dk1"/>
                        </a:solidFill>
                      </a:endParaRPr>
                    </a:p>
                    <a:p>
                      <a:pPr marL="0" marR="0" lvl="0" indent="0" algn="l" rtl="0">
                        <a:lnSpc>
                          <a:spcPct val="90000"/>
                        </a:lnSpc>
                        <a:spcBef>
                          <a:spcPts val="750"/>
                        </a:spcBef>
                        <a:spcAft>
                          <a:spcPts val="0"/>
                        </a:spcAft>
                        <a:buClr>
                          <a:srgbClr val="000000"/>
                        </a:buClr>
                        <a:buSzPts val="1800"/>
                        <a:buFont typeface="Arial"/>
                        <a:buNone/>
                      </a:pPr>
                      <a:r>
                        <a:rPr lang="en-US" sz="1800" u="none" strike="noStrike" cap="none">
                          <a:solidFill>
                            <a:schemeClr val="dk1"/>
                          </a:solidFill>
                        </a:rPr>
                        <a:t>Coordinate or provide: </a:t>
                      </a:r>
                      <a:endParaRPr sz="1800" u="none" strike="noStrike" cap="none">
                        <a:solidFill>
                          <a:schemeClr val="dk1"/>
                        </a:solidFill>
                      </a:endParaRPr>
                    </a:p>
                  </a:txBody>
                  <a:tcPr marL="91425" marR="91425" marT="91425" marB="91425" anchor="ctr">
                    <a:lnL w="9525" cap="flat" cmpd="sng">
                      <a:solidFill>
                        <a:srgbClr val="9E9E9E"/>
                      </a:solidFill>
                      <a:prstDash val="solid"/>
                      <a:round/>
                      <a:headEnd type="none" w="sm" len="sm"/>
                      <a:tailEnd type="none" w="sm" len="sm"/>
                    </a:lnL>
                    <a:solidFill>
                      <a:srgbClr val="D0E0E3"/>
                    </a:solidFill>
                  </a:tcPr>
                </a:tc>
                <a:extLst>
                  <a:ext uri="{0D108BD9-81ED-4DB2-BD59-A6C34878D82A}">
                    <a16:rowId xmlns:a16="http://schemas.microsoft.com/office/drawing/2014/main" val="10000"/>
                  </a:ext>
                </a:extLst>
              </a:tr>
              <a:tr h="1344700">
                <a:tc>
                  <a:txBody>
                    <a:bodyPr/>
                    <a:lstStyle/>
                    <a:p>
                      <a:pPr marL="457200" marR="0" lvl="0" indent="-342900" algn="l" rtl="0">
                        <a:lnSpc>
                          <a:spcPct val="90000"/>
                        </a:lnSpc>
                        <a:spcBef>
                          <a:spcPts val="0"/>
                        </a:spcBef>
                        <a:spcAft>
                          <a:spcPts val="0"/>
                        </a:spcAft>
                        <a:buClr>
                          <a:schemeClr val="dk1"/>
                        </a:buClr>
                        <a:buSzPts val="1800"/>
                        <a:buFont typeface="Arial"/>
                        <a:buAutoNum type="arabicParenBoth"/>
                      </a:pPr>
                      <a:r>
                        <a:rPr lang="en-US" sz="1800" u="none" strike="noStrike" cap="none">
                          <a:solidFill>
                            <a:schemeClr val="dk1"/>
                          </a:solidFill>
                        </a:rPr>
                        <a:t>English learners (ELs) in order to demonstrate success in increasing—</a:t>
                      </a:r>
                      <a:endParaRPr sz="1800" u="none" strike="noStrike" cap="none">
                        <a:solidFill>
                          <a:schemeClr val="dk1"/>
                        </a:solidFill>
                      </a:endParaRPr>
                    </a:p>
                    <a:p>
                      <a:pPr marL="914400" marR="0" lvl="1" indent="-342900" algn="l" rtl="0">
                        <a:lnSpc>
                          <a:spcPct val="100000"/>
                        </a:lnSpc>
                        <a:spcBef>
                          <a:spcPts val="0"/>
                        </a:spcBef>
                        <a:spcAft>
                          <a:spcPts val="0"/>
                        </a:spcAft>
                        <a:buClr>
                          <a:schemeClr val="dk1"/>
                        </a:buClr>
                        <a:buSzPts val="1800"/>
                        <a:buFont typeface="Arial"/>
                        <a:buAutoNum type="alphaLcPeriod"/>
                      </a:pPr>
                      <a:r>
                        <a:rPr lang="en-US" sz="1800" u="none" strike="noStrike" cap="none">
                          <a:solidFill>
                            <a:schemeClr val="dk1"/>
                          </a:solidFill>
                        </a:rPr>
                        <a:t>English language proficiency; and</a:t>
                      </a:r>
                      <a:endParaRPr sz="1800" u="none" strike="noStrike" cap="none">
                        <a:solidFill>
                          <a:schemeClr val="dk1"/>
                        </a:solidFill>
                      </a:endParaRPr>
                    </a:p>
                    <a:p>
                      <a:pPr marL="914400" marR="0" lvl="1" indent="-342900" algn="l" rtl="0">
                        <a:lnSpc>
                          <a:spcPct val="100000"/>
                        </a:lnSpc>
                        <a:spcBef>
                          <a:spcPts val="0"/>
                        </a:spcBef>
                        <a:spcAft>
                          <a:spcPts val="0"/>
                        </a:spcAft>
                        <a:buClr>
                          <a:schemeClr val="dk1"/>
                        </a:buClr>
                        <a:buSzPts val="1800"/>
                        <a:buFont typeface="Arial"/>
                        <a:buAutoNum type="alphaLcPeriod"/>
                      </a:pPr>
                      <a:r>
                        <a:rPr lang="en-US" sz="1800" u="none" strike="noStrike" cap="none">
                          <a:solidFill>
                            <a:schemeClr val="dk1"/>
                          </a:solidFill>
                        </a:rPr>
                        <a:t>student academic achievemen</a:t>
                      </a:r>
                      <a:r>
                        <a:rPr lang="en-US" sz="1800">
                          <a:solidFill>
                            <a:schemeClr val="dk1"/>
                          </a:solidFill>
                        </a:rPr>
                        <a:t>t.</a:t>
                      </a:r>
                      <a:endParaRPr sz="1800" u="none" strike="noStrike" cap="none">
                        <a:solidFill>
                          <a:schemeClr val="dk1"/>
                        </a:solidFill>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noFill/>
                  </a:tcPr>
                </a:tc>
                <a:tc>
                  <a:txBody>
                    <a:bodyPr/>
                    <a:lstStyle/>
                    <a:p>
                      <a:pPr marL="457200" marR="0" lvl="0" indent="-342900" algn="l" rtl="0">
                        <a:lnSpc>
                          <a:spcPct val="100000"/>
                        </a:lnSpc>
                        <a:spcBef>
                          <a:spcPts val="0"/>
                        </a:spcBef>
                        <a:spcAft>
                          <a:spcPts val="0"/>
                        </a:spcAft>
                        <a:buClr>
                          <a:schemeClr val="dk1"/>
                        </a:buClr>
                        <a:buSzPts val="1800"/>
                        <a:buFont typeface="Arial"/>
                        <a:buAutoNum type="arabicParenBoth"/>
                      </a:pPr>
                      <a:r>
                        <a:rPr lang="en-US" sz="1800" u="none" strike="noStrike" cap="none">
                          <a:solidFill>
                            <a:schemeClr val="dk1"/>
                          </a:solidFill>
                        </a:rPr>
                        <a:t>Effective strategies, materials, and activities for second language acquisition and academic achievement of ELs.</a:t>
                      </a:r>
                      <a:endParaRPr sz="1800" u="none" strike="noStrike" cap="none">
                        <a:solidFill>
                          <a:schemeClr val="dk1"/>
                        </a:solidFill>
                      </a:endParaRPr>
                    </a:p>
                  </a:txBody>
                  <a:tcPr marL="91425" marR="91425" marT="91425" marB="91425">
                    <a:lnL w="9525" cap="flat" cmpd="sng">
                      <a:solidFill>
                        <a:srgbClr val="9E9E9E"/>
                      </a:solidFill>
                      <a:prstDash val="solid"/>
                      <a:round/>
                      <a:headEnd type="none" w="sm" len="sm"/>
                      <a:tailEnd type="none" w="sm" len="sm"/>
                    </a:lnL>
                    <a:noFill/>
                  </a:tcPr>
                </a:tc>
                <a:extLst>
                  <a:ext uri="{0D108BD9-81ED-4DB2-BD59-A6C34878D82A}">
                    <a16:rowId xmlns:a16="http://schemas.microsoft.com/office/drawing/2014/main" val="10001"/>
                  </a:ext>
                </a:extLst>
              </a:tr>
              <a:tr h="1321975">
                <a:tc>
                  <a:txBody>
                    <a:bodyPr/>
                    <a:lstStyle/>
                    <a:p>
                      <a:pPr marL="457200" marR="0" lvl="0" indent="-342900" algn="l" rtl="0">
                        <a:lnSpc>
                          <a:spcPct val="100000"/>
                        </a:lnSpc>
                        <a:spcBef>
                          <a:spcPts val="0"/>
                        </a:spcBef>
                        <a:spcAft>
                          <a:spcPts val="0"/>
                        </a:spcAft>
                        <a:buClr>
                          <a:schemeClr val="dk1"/>
                        </a:buClr>
                        <a:buSzPts val="1800"/>
                        <a:buFont typeface="Arial"/>
                        <a:buAutoNum type="arabicParenBoth" startAt="2"/>
                      </a:pPr>
                      <a:r>
                        <a:rPr lang="en-US" sz="1800" u="none" strike="noStrike" cap="none" dirty="0">
                          <a:solidFill>
                            <a:schemeClr val="dk1"/>
                          </a:solidFill>
                        </a:rPr>
                        <a:t>Classroom teachers, principals and other school leaders, administrators, and other school or community-based organizational personnel serving ELs.</a:t>
                      </a:r>
                    </a:p>
                    <a:p>
                      <a:pPr marL="114300" marR="0" lvl="0" indent="0" algn="l" rtl="0">
                        <a:lnSpc>
                          <a:spcPct val="100000"/>
                        </a:lnSpc>
                        <a:spcBef>
                          <a:spcPts val="0"/>
                        </a:spcBef>
                        <a:spcAft>
                          <a:spcPts val="0"/>
                        </a:spcAft>
                        <a:buClr>
                          <a:schemeClr val="dk1"/>
                        </a:buClr>
                        <a:buSzPts val="1800"/>
                        <a:buFont typeface="Arial"/>
                        <a:buNone/>
                      </a:pPr>
                      <a:endParaRPr sz="1800" u="none" strike="noStrike" cap="none" dirty="0">
                        <a:solidFill>
                          <a:schemeClr val="dk1"/>
                        </a:solidFill>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noFill/>
                  </a:tcPr>
                </a:tc>
                <a:tc>
                  <a:txBody>
                    <a:bodyPr/>
                    <a:lstStyle/>
                    <a:p>
                      <a:pPr marL="457200" marR="0" lvl="0" indent="-342900" algn="l" rtl="0">
                        <a:lnSpc>
                          <a:spcPct val="100000"/>
                        </a:lnSpc>
                        <a:spcBef>
                          <a:spcPts val="0"/>
                        </a:spcBef>
                        <a:spcAft>
                          <a:spcPts val="0"/>
                        </a:spcAft>
                        <a:buClr>
                          <a:schemeClr val="dk1"/>
                        </a:buClr>
                        <a:buSzPts val="1800"/>
                        <a:buFont typeface="Arial"/>
                        <a:buAutoNum type="arabicParenBoth" startAt="2"/>
                      </a:pPr>
                      <a:r>
                        <a:rPr lang="en-US" sz="1800" u="none" strike="noStrike" cap="none" dirty="0">
                          <a:solidFill>
                            <a:schemeClr val="dk1"/>
                          </a:solidFill>
                        </a:rPr>
                        <a:t>Ongoing, supplemental EL professional development activities led by a qualified PD provider with EL expertise.</a:t>
                      </a:r>
                      <a:endParaRPr sz="1800" u="none" strike="noStrike" cap="none" dirty="0"/>
                    </a:p>
                  </a:txBody>
                  <a:tcPr marL="91425" marR="91425" marT="91425" marB="91425">
                    <a:lnL w="9525" cap="flat" cmpd="sng">
                      <a:solidFill>
                        <a:srgbClr val="9E9E9E"/>
                      </a:solidFill>
                      <a:prstDash val="solid"/>
                      <a:round/>
                      <a:headEnd type="none" w="sm" len="sm"/>
                      <a:tailEnd type="none" w="sm" len="sm"/>
                    </a:lnL>
                    <a:lnB w="9525" cap="flat" cmpd="sng" algn="ctr">
                      <a:solidFill>
                        <a:srgbClr val="9E9E9E"/>
                      </a:solidFill>
                      <a:prstDash val="solid"/>
                      <a:round/>
                      <a:headEnd type="none" w="sm" len="sm"/>
                      <a:tailEnd type="none" w="sm" len="sm"/>
                    </a:lnB>
                    <a:noFill/>
                  </a:tcPr>
                </a:tc>
                <a:extLst>
                  <a:ext uri="{0D108BD9-81ED-4DB2-BD59-A6C34878D82A}">
                    <a16:rowId xmlns:a16="http://schemas.microsoft.com/office/drawing/2014/main" val="10002"/>
                  </a:ext>
                </a:extLst>
              </a:tr>
              <a:tr h="1139475">
                <a:tc>
                  <a:txBody>
                    <a:bodyPr/>
                    <a:lstStyle/>
                    <a:p>
                      <a:pPr marL="457200" marR="0" lvl="0" indent="-342900" algn="l" rtl="0">
                        <a:lnSpc>
                          <a:spcPct val="100000"/>
                        </a:lnSpc>
                        <a:spcBef>
                          <a:spcPts val="0"/>
                        </a:spcBef>
                        <a:spcAft>
                          <a:spcPts val="0"/>
                        </a:spcAft>
                        <a:buClr>
                          <a:schemeClr val="dk1"/>
                        </a:buClr>
                        <a:buSzPts val="1800"/>
                        <a:buFont typeface="Arial"/>
                        <a:buAutoNum type="arabicParenBoth" startAt="3"/>
                      </a:pPr>
                      <a:r>
                        <a:rPr lang="en-US" sz="1800" u="none" strike="noStrike" cap="none" dirty="0">
                          <a:solidFill>
                            <a:schemeClr val="dk1"/>
                          </a:solidFill>
                        </a:rPr>
                        <a:t>EL parent, family, and community engagement.</a:t>
                      </a:r>
                      <a:endParaRPr sz="1800" u="none" strike="noStrike" cap="none" dirty="0"/>
                    </a:p>
                  </a:txBody>
                  <a:tcPr marL="91425" marR="91425" marT="91425" marB="91425">
                    <a:lnT w="9525" cap="flat" cmpd="sng" algn="ctr">
                      <a:solidFill>
                        <a:srgbClr val="9E9E9E"/>
                      </a:solidFill>
                      <a:prstDash val="solid"/>
                      <a:round/>
                      <a:headEnd type="none" w="sm" len="sm"/>
                      <a:tailEnd type="none" w="sm" len="sm"/>
                    </a:lnT>
                    <a:noFill/>
                  </a:tcPr>
                </a:tc>
                <a:tc>
                  <a:txBody>
                    <a:bodyPr/>
                    <a:lstStyle/>
                    <a:p>
                      <a:pPr marL="457200" marR="0" lvl="0" indent="-342900" algn="l" rtl="0">
                        <a:lnSpc>
                          <a:spcPct val="100000"/>
                        </a:lnSpc>
                        <a:spcBef>
                          <a:spcPts val="0"/>
                        </a:spcBef>
                        <a:spcAft>
                          <a:spcPts val="0"/>
                        </a:spcAft>
                        <a:buClr>
                          <a:schemeClr val="dk1"/>
                        </a:buClr>
                        <a:buSzPts val="1800"/>
                        <a:buFont typeface="Arial"/>
                        <a:buAutoNum type="arabicParenBoth" startAt="3"/>
                      </a:pPr>
                      <a:r>
                        <a:rPr lang="en-US" sz="1800" u="none" strike="noStrike" cap="none" dirty="0">
                          <a:solidFill>
                            <a:schemeClr val="dk1"/>
                          </a:solidFill>
                        </a:rPr>
                        <a:t>Supplemental EL family and community engagement opportunities.</a:t>
                      </a:r>
                      <a:endParaRPr sz="1800" u="none" strike="noStrike" cap="none" dirty="0"/>
                    </a:p>
                  </a:txBody>
                  <a:tcPr marL="91425" marR="91425" marT="91425" marB="91425">
                    <a:lnT w="9525" cap="flat" cmpd="sng" algn="ctr">
                      <a:solidFill>
                        <a:srgbClr val="9E9E9E"/>
                      </a:solidFill>
                      <a:prstDash val="solid"/>
                      <a:round/>
                      <a:headEnd type="none" w="sm" len="sm"/>
                      <a:tailEnd type="none" w="sm" len="sm"/>
                    </a:lnT>
                    <a:noFill/>
                  </a:tcPr>
                </a:tc>
                <a:extLst>
                  <a:ext uri="{0D108BD9-81ED-4DB2-BD59-A6C34878D82A}">
                    <a16:rowId xmlns:a16="http://schemas.microsoft.com/office/drawing/2014/main" val="10004"/>
                  </a:ext>
                </a:extLst>
              </a:tr>
            </a:tbl>
          </a:graphicData>
        </a:graphic>
      </p:graphicFrame>
      <p:sp>
        <p:nvSpPr>
          <p:cNvPr id="3" name="TextBox 2">
            <a:extLst>
              <a:ext uri="{FF2B5EF4-FFF2-40B4-BE49-F238E27FC236}">
                <a16:creationId xmlns:a16="http://schemas.microsoft.com/office/drawing/2014/main" id="{F8963D37-C46E-BFDD-B8FD-D252334E4E48}"/>
              </a:ext>
            </a:extLst>
          </p:cNvPr>
          <p:cNvSpPr txBox="1"/>
          <p:nvPr/>
        </p:nvSpPr>
        <p:spPr>
          <a:xfrm>
            <a:off x="5263046" y="4463747"/>
            <a:ext cx="1511808" cy="461665"/>
          </a:xfrm>
          <a:prstGeom prst="rect">
            <a:avLst/>
          </a:prstGeom>
          <a:solidFill>
            <a:schemeClr val="bg1"/>
          </a:solidFill>
        </p:spPr>
        <p:txBody>
          <a:bodyPr wrap="square" rtlCol="0">
            <a:spAutoFit/>
          </a:bodyPr>
          <a:lstStyle/>
          <a:p>
            <a:pPr algn="ctr"/>
            <a:r>
              <a:rPr lang="en-US" sz="2400" b="1" dirty="0">
                <a:solidFill>
                  <a:schemeClr val="tx1"/>
                </a:solidFill>
              </a:rPr>
              <a:t>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3b5f1e37a71_0_372"/>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Supplement Not Supplant </a:t>
            </a:r>
            <a:r>
              <a:rPr lang="en-US" sz="1800" dirty="0"/>
              <a:t>(ESEA § 3115(g))</a:t>
            </a:r>
            <a:endParaRPr sz="1800" dirty="0"/>
          </a:p>
        </p:txBody>
      </p:sp>
      <p:sp>
        <p:nvSpPr>
          <p:cNvPr id="3" name="TextBox 2">
            <a:extLst>
              <a:ext uri="{FF2B5EF4-FFF2-40B4-BE49-F238E27FC236}">
                <a16:creationId xmlns:a16="http://schemas.microsoft.com/office/drawing/2014/main" id="{3B24C81D-8E87-AAA2-BE4F-ED46CFD09B1A}"/>
              </a:ext>
            </a:extLst>
          </p:cNvPr>
          <p:cNvSpPr txBox="1"/>
          <p:nvPr/>
        </p:nvSpPr>
        <p:spPr>
          <a:xfrm>
            <a:off x="2859024" y="1246761"/>
            <a:ext cx="6473952" cy="646331"/>
          </a:xfrm>
          <a:prstGeom prst="rect">
            <a:avLst/>
          </a:prstGeom>
          <a:noFill/>
        </p:spPr>
        <p:txBody>
          <a:bodyPr wrap="square" rtlCol="0">
            <a:spAutoFit/>
          </a:bodyPr>
          <a:lstStyle/>
          <a:p>
            <a:pPr algn="ctr"/>
            <a:r>
              <a:rPr lang="en-US" sz="3600" b="1" dirty="0">
                <a:solidFill>
                  <a:schemeClr val="dk1"/>
                </a:solidFill>
              </a:rPr>
              <a:t>Use “CARE” Not to Supplant</a:t>
            </a:r>
            <a:endParaRPr lang="en-US" sz="3600" dirty="0"/>
          </a:p>
        </p:txBody>
      </p:sp>
      <p:graphicFrame>
        <p:nvGraphicFramePr>
          <p:cNvPr id="122" name="Google Shape;122;g3b5f1e37a71_0_372"/>
          <p:cNvGraphicFramePr/>
          <p:nvPr>
            <p:extLst>
              <p:ext uri="{D42A27DB-BD31-4B8C-83A1-F6EECF244321}">
                <p14:modId xmlns:p14="http://schemas.microsoft.com/office/powerpoint/2010/main" val="1209321376"/>
              </p:ext>
            </p:extLst>
          </p:nvPr>
        </p:nvGraphicFramePr>
        <p:xfrm>
          <a:off x="514150" y="2077343"/>
          <a:ext cx="10919926" cy="2894464"/>
        </p:xfrm>
        <a:graphic>
          <a:graphicData uri="http://schemas.openxmlformats.org/drawingml/2006/table">
            <a:tbl>
              <a:tblPr firstRow="1">
                <a:noFill/>
                <a:tableStyleId>{4305E832-BB65-4080-A40D-7766E7470156}</a:tableStyleId>
              </a:tblPr>
              <a:tblGrid>
                <a:gridCol w="2787275">
                  <a:extLst>
                    <a:ext uri="{9D8B030D-6E8A-4147-A177-3AD203B41FA5}">
                      <a16:colId xmlns:a16="http://schemas.microsoft.com/office/drawing/2014/main" val="20000"/>
                    </a:ext>
                  </a:extLst>
                </a:gridCol>
                <a:gridCol w="8132651">
                  <a:extLst>
                    <a:ext uri="{9D8B030D-6E8A-4147-A177-3AD203B41FA5}">
                      <a16:colId xmlns:a16="http://schemas.microsoft.com/office/drawing/2014/main" val="20001"/>
                    </a:ext>
                  </a:extLst>
                </a:gridCol>
              </a:tblGrid>
              <a:tr h="653135">
                <a:tc>
                  <a:txBody>
                    <a:bodyPr/>
                    <a:lstStyle/>
                    <a:p>
                      <a:pPr marL="0" marR="0" lvl="0" indent="0" algn="l" rtl="0">
                        <a:lnSpc>
                          <a:spcPct val="100000"/>
                        </a:lnSpc>
                        <a:spcBef>
                          <a:spcPts val="0"/>
                        </a:spcBef>
                        <a:spcAft>
                          <a:spcPts val="0"/>
                        </a:spcAft>
                        <a:buClr>
                          <a:srgbClr val="000000"/>
                        </a:buClr>
                        <a:buSzPts val="2700"/>
                        <a:buFont typeface="Arial"/>
                        <a:buNone/>
                      </a:pPr>
                      <a:r>
                        <a:rPr lang="en-US" sz="2700" b="1" u="none" strike="noStrike" cap="none" dirty="0"/>
                        <a:t>C</a:t>
                      </a:r>
                      <a:r>
                        <a:rPr lang="en-US" sz="2100" u="none" strike="noStrike" cap="none" dirty="0"/>
                        <a:t>ivil Rights</a:t>
                      </a:r>
                      <a:endParaRPr sz="2100" u="none" strike="noStrike" cap="none" dirty="0"/>
                    </a:p>
                  </a:txBody>
                  <a:tcPr marL="91425" marR="91425" marT="91425" marB="91425" anchor="ctr">
                    <a:solidFill>
                      <a:srgbClr val="D0E0E3"/>
                    </a:solidFill>
                  </a:tcPr>
                </a:tc>
                <a:tc>
                  <a:txBody>
                    <a:bodyPr/>
                    <a:lstStyle/>
                    <a:p>
                      <a:pPr marL="0" marR="0" lvl="0" indent="0" algn="l" rtl="0">
                        <a:lnSpc>
                          <a:spcPct val="200000"/>
                        </a:lnSpc>
                        <a:spcBef>
                          <a:spcPts val="0"/>
                        </a:spcBef>
                        <a:spcAft>
                          <a:spcPts val="0"/>
                        </a:spcAft>
                        <a:buClr>
                          <a:srgbClr val="000000"/>
                        </a:buClr>
                        <a:buSzPts val="2100"/>
                        <a:buFont typeface="Arial"/>
                        <a:buNone/>
                      </a:pPr>
                      <a:r>
                        <a:rPr lang="en-US" sz="2100" u="none" strike="noStrike" cap="none">
                          <a:solidFill>
                            <a:schemeClr val="dk1"/>
                          </a:solidFill>
                        </a:rPr>
                        <a:t>Is it required under </a:t>
                      </a:r>
                      <a:r>
                        <a:rPr lang="en-US" sz="2100" u="sng" strike="noStrike" cap="none">
                          <a:solidFill>
                            <a:schemeClr val="dk1"/>
                          </a:solidFill>
                        </a:rPr>
                        <a:t>Civil Rights</a:t>
                      </a:r>
                      <a:r>
                        <a:rPr lang="en-US" sz="2100" u="none" strike="noStrike" cap="none">
                          <a:solidFill>
                            <a:schemeClr val="dk1"/>
                          </a:solidFill>
                        </a:rPr>
                        <a:t>?</a:t>
                      </a:r>
                      <a:endParaRPr sz="2100" u="none" strike="noStrike" cap="none"/>
                    </a:p>
                  </a:txBody>
                  <a:tcPr marL="91425" marR="91425" marT="91425" marB="91425" anchor="ctr">
                    <a:noFill/>
                  </a:tcPr>
                </a:tc>
                <a:extLst>
                  <a:ext uri="{0D108BD9-81ED-4DB2-BD59-A6C34878D82A}">
                    <a16:rowId xmlns:a16="http://schemas.microsoft.com/office/drawing/2014/main" val="10001"/>
                  </a:ext>
                </a:extLst>
              </a:tr>
              <a:tr h="653135">
                <a:tc>
                  <a:txBody>
                    <a:bodyPr/>
                    <a:lstStyle/>
                    <a:p>
                      <a:pPr marL="0" marR="0" lvl="0" indent="0" algn="l" rtl="0">
                        <a:lnSpc>
                          <a:spcPct val="100000"/>
                        </a:lnSpc>
                        <a:spcBef>
                          <a:spcPts val="0"/>
                        </a:spcBef>
                        <a:spcAft>
                          <a:spcPts val="0"/>
                        </a:spcAft>
                        <a:buClr>
                          <a:srgbClr val="000000"/>
                        </a:buClr>
                        <a:buSzPts val="2700"/>
                        <a:buFont typeface="Arial"/>
                        <a:buNone/>
                      </a:pPr>
                      <a:r>
                        <a:rPr lang="en-US" sz="2700" b="1" u="none" strike="noStrike" cap="none"/>
                        <a:t>A</a:t>
                      </a:r>
                      <a:r>
                        <a:rPr lang="en-US" sz="2100" u="none" strike="noStrike" cap="none"/>
                        <a:t>ll students</a:t>
                      </a:r>
                      <a:endParaRPr sz="2100" u="none" strike="noStrike" cap="none"/>
                    </a:p>
                  </a:txBody>
                  <a:tcPr marL="91425" marR="91425" marT="91425" marB="91425" anchor="ctr">
                    <a:solidFill>
                      <a:srgbClr val="D0E0E3"/>
                    </a:solidFill>
                  </a:tcPr>
                </a:tc>
                <a:tc>
                  <a:txBody>
                    <a:bodyPr/>
                    <a:lstStyle/>
                    <a:p>
                      <a:pPr marL="0" marR="0" lvl="0" indent="0" algn="l" rtl="0">
                        <a:lnSpc>
                          <a:spcPct val="200000"/>
                        </a:lnSpc>
                        <a:spcBef>
                          <a:spcPts val="0"/>
                        </a:spcBef>
                        <a:spcAft>
                          <a:spcPts val="0"/>
                        </a:spcAft>
                        <a:buClr>
                          <a:srgbClr val="000000"/>
                        </a:buClr>
                        <a:buSzPts val="2100"/>
                        <a:buFont typeface="Arial"/>
                        <a:buNone/>
                      </a:pPr>
                      <a:r>
                        <a:rPr lang="en-US" sz="2100" u="none" strike="noStrike" cap="none">
                          <a:solidFill>
                            <a:schemeClr val="dk1"/>
                          </a:solidFill>
                        </a:rPr>
                        <a:t>Is it offered to </a:t>
                      </a:r>
                      <a:r>
                        <a:rPr lang="en-US" sz="2100" u="sng" strike="noStrike" cap="none">
                          <a:solidFill>
                            <a:schemeClr val="dk1"/>
                          </a:solidFill>
                        </a:rPr>
                        <a:t>all students</a:t>
                      </a:r>
                      <a:r>
                        <a:rPr lang="en-US" sz="2100" u="none" strike="noStrike" cap="none">
                          <a:solidFill>
                            <a:schemeClr val="dk1"/>
                          </a:solidFill>
                        </a:rPr>
                        <a:t>? </a:t>
                      </a:r>
                      <a:endParaRPr sz="2100" u="none" strike="noStrike" cap="none"/>
                    </a:p>
                  </a:txBody>
                  <a:tcPr marL="91425" marR="91425" marT="91425" marB="91425" anchor="ctr">
                    <a:noFill/>
                  </a:tcPr>
                </a:tc>
                <a:extLst>
                  <a:ext uri="{0D108BD9-81ED-4DB2-BD59-A6C34878D82A}">
                    <a16:rowId xmlns:a16="http://schemas.microsoft.com/office/drawing/2014/main" val="10002"/>
                  </a:ext>
                </a:extLst>
              </a:tr>
              <a:tr h="653135">
                <a:tc>
                  <a:txBody>
                    <a:bodyPr/>
                    <a:lstStyle/>
                    <a:p>
                      <a:pPr marL="0" marR="0" lvl="0" indent="0" algn="l" rtl="0">
                        <a:lnSpc>
                          <a:spcPct val="100000"/>
                        </a:lnSpc>
                        <a:spcBef>
                          <a:spcPts val="0"/>
                        </a:spcBef>
                        <a:spcAft>
                          <a:spcPts val="0"/>
                        </a:spcAft>
                        <a:buClr>
                          <a:srgbClr val="000000"/>
                        </a:buClr>
                        <a:buSzPts val="2700"/>
                        <a:buFont typeface="Arial"/>
                        <a:buNone/>
                      </a:pPr>
                      <a:r>
                        <a:rPr lang="en-US" sz="2700" b="1" u="none" strike="noStrike" cap="none"/>
                        <a:t>R</a:t>
                      </a:r>
                      <a:r>
                        <a:rPr lang="en-US" sz="2100" u="none" strike="noStrike" cap="none"/>
                        <a:t>egulations</a:t>
                      </a:r>
                      <a:endParaRPr sz="2100" u="none" strike="noStrike" cap="none"/>
                    </a:p>
                  </a:txBody>
                  <a:tcPr marL="91425" marR="91425" marT="91425" marB="91425" anchor="ctr">
                    <a:solidFill>
                      <a:srgbClr val="D0E0E3"/>
                    </a:solidFill>
                  </a:tcPr>
                </a:tc>
                <a:tc>
                  <a:txBody>
                    <a:bodyPr/>
                    <a:lstStyle/>
                    <a:p>
                      <a:pPr marL="0" marR="0" lvl="0" indent="0" algn="l" rtl="0">
                        <a:lnSpc>
                          <a:spcPct val="200000"/>
                        </a:lnSpc>
                        <a:spcBef>
                          <a:spcPts val="0"/>
                        </a:spcBef>
                        <a:spcAft>
                          <a:spcPts val="0"/>
                        </a:spcAft>
                        <a:buClr>
                          <a:srgbClr val="000000"/>
                        </a:buClr>
                        <a:buSzPts val="2100"/>
                        <a:buFont typeface="Arial"/>
                        <a:buNone/>
                      </a:pPr>
                      <a:r>
                        <a:rPr lang="en-US" sz="2100" u="none" strike="noStrike" cap="none">
                          <a:solidFill>
                            <a:schemeClr val="dk1"/>
                          </a:solidFill>
                        </a:rPr>
                        <a:t>Is it required by </a:t>
                      </a:r>
                      <a:r>
                        <a:rPr lang="en-US" sz="2100" u="sng" strike="noStrike" cap="none">
                          <a:solidFill>
                            <a:schemeClr val="dk1"/>
                          </a:solidFill>
                        </a:rPr>
                        <a:t>federal, state, or local regulations</a:t>
                      </a:r>
                      <a:r>
                        <a:rPr lang="en-US" sz="2100" u="none" strike="noStrike" cap="none">
                          <a:solidFill>
                            <a:schemeClr val="dk1"/>
                          </a:solidFill>
                        </a:rPr>
                        <a:t>?</a:t>
                      </a:r>
                      <a:endParaRPr sz="2100" u="none" strike="noStrike" cap="none"/>
                    </a:p>
                  </a:txBody>
                  <a:tcPr marL="91425" marR="91425" marT="91425" marB="91425" anchor="ctr">
                    <a:noFill/>
                  </a:tcPr>
                </a:tc>
                <a:extLst>
                  <a:ext uri="{0D108BD9-81ED-4DB2-BD59-A6C34878D82A}">
                    <a16:rowId xmlns:a16="http://schemas.microsoft.com/office/drawing/2014/main" val="10003"/>
                  </a:ext>
                </a:extLst>
              </a:tr>
              <a:tr h="653135">
                <a:tc>
                  <a:txBody>
                    <a:bodyPr/>
                    <a:lstStyle/>
                    <a:p>
                      <a:pPr marL="0" marR="0" lvl="0" indent="0" algn="l" rtl="0">
                        <a:lnSpc>
                          <a:spcPct val="100000"/>
                        </a:lnSpc>
                        <a:spcBef>
                          <a:spcPts val="0"/>
                        </a:spcBef>
                        <a:spcAft>
                          <a:spcPts val="0"/>
                        </a:spcAft>
                        <a:buClr>
                          <a:srgbClr val="000000"/>
                        </a:buClr>
                        <a:buSzPts val="2700"/>
                        <a:buFont typeface="Arial"/>
                        <a:buNone/>
                      </a:pPr>
                      <a:r>
                        <a:rPr lang="en-US" sz="2700" b="1" u="none" strike="noStrike" cap="none"/>
                        <a:t>E</a:t>
                      </a:r>
                      <a:r>
                        <a:rPr lang="en-US" sz="2100" u="none" strike="noStrike" cap="none"/>
                        <a:t>xisted Previously</a:t>
                      </a:r>
                      <a:endParaRPr sz="2100" u="none" strike="noStrike" cap="none"/>
                    </a:p>
                  </a:txBody>
                  <a:tcPr marL="91425" marR="91425" marT="91425" marB="91425" anchor="ctr">
                    <a:solidFill>
                      <a:srgbClr val="D0E0E3"/>
                    </a:solidFill>
                  </a:tcPr>
                </a:tc>
                <a:tc>
                  <a:txBody>
                    <a:bodyPr/>
                    <a:lstStyle/>
                    <a:p>
                      <a:pPr marL="0" marR="0" lvl="0" indent="0" algn="l" rtl="0">
                        <a:lnSpc>
                          <a:spcPct val="200000"/>
                        </a:lnSpc>
                        <a:spcBef>
                          <a:spcPts val="0"/>
                        </a:spcBef>
                        <a:spcAft>
                          <a:spcPts val="0"/>
                        </a:spcAft>
                        <a:buClr>
                          <a:srgbClr val="000000"/>
                        </a:buClr>
                        <a:buSzPts val="2100"/>
                        <a:buFont typeface="Arial"/>
                        <a:buNone/>
                      </a:pPr>
                      <a:r>
                        <a:rPr lang="en-US" sz="2100" u="none" strike="noStrike" cap="none" dirty="0">
                          <a:solidFill>
                            <a:schemeClr val="dk1"/>
                          </a:solidFill>
                        </a:rPr>
                        <a:t>Did it </a:t>
                      </a:r>
                      <a:r>
                        <a:rPr lang="en-US" sz="2100" u="sng" strike="noStrike" cap="none" dirty="0">
                          <a:solidFill>
                            <a:schemeClr val="dk1"/>
                          </a:solidFill>
                        </a:rPr>
                        <a:t>exist previously</a:t>
                      </a:r>
                      <a:r>
                        <a:rPr lang="en-US" sz="2100" u="none" strike="noStrike" cap="none" dirty="0">
                          <a:solidFill>
                            <a:schemeClr val="dk1"/>
                          </a:solidFill>
                        </a:rPr>
                        <a:t> through other federal, state, or local funds?</a:t>
                      </a:r>
                      <a:endParaRPr sz="2100" u="none" strike="noStrike" cap="none" dirty="0"/>
                    </a:p>
                  </a:txBody>
                  <a:tcPr marL="91425" marR="91425" marT="91425" marB="91425" anchor="ctr">
                    <a:noFill/>
                  </a:tcPr>
                </a:tc>
                <a:extLst>
                  <a:ext uri="{0D108BD9-81ED-4DB2-BD59-A6C34878D82A}">
                    <a16:rowId xmlns:a16="http://schemas.microsoft.com/office/drawing/2014/main" val="10004"/>
                  </a:ext>
                </a:extLst>
              </a:tr>
            </a:tbl>
          </a:graphicData>
        </a:graphic>
      </p:graphicFrame>
      <p:sp>
        <p:nvSpPr>
          <p:cNvPr id="2" name="TextBox 1">
            <a:extLst>
              <a:ext uri="{FF2B5EF4-FFF2-40B4-BE49-F238E27FC236}">
                <a16:creationId xmlns:a16="http://schemas.microsoft.com/office/drawing/2014/main" id="{2412ED4E-2B4D-B56F-5AE3-5B77AB6CA706}"/>
              </a:ext>
            </a:extLst>
          </p:cNvPr>
          <p:cNvSpPr txBox="1"/>
          <p:nvPr/>
        </p:nvSpPr>
        <p:spPr>
          <a:xfrm>
            <a:off x="1999488" y="5195741"/>
            <a:ext cx="8193024" cy="415498"/>
          </a:xfrm>
          <a:prstGeom prst="rect">
            <a:avLst/>
          </a:prstGeom>
          <a:noFill/>
        </p:spPr>
        <p:txBody>
          <a:bodyPr wrap="square" rtlCol="0">
            <a:spAutoFit/>
          </a:bodyPr>
          <a:lstStyle/>
          <a:p>
            <a:r>
              <a:rPr lang="en-US" sz="2100" i="1" dirty="0">
                <a:solidFill>
                  <a:schemeClr val="dk1"/>
                </a:solidFill>
              </a:rPr>
              <a:t>If the answer is “yes,” it is </a:t>
            </a:r>
            <a:r>
              <a:rPr lang="en-US" sz="2100" b="1" i="1" dirty="0">
                <a:solidFill>
                  <a:schemeClr val="dk1"/>
                </a:solidFill>
              </a:rPr>
              <a:t>not</a:t>
            </a:r>
            <a:r>
              <a:rPr lang="en-US" sz="2100" i="1" dirty="0">
                <a:solidFill>
                  <a:schemeClr val="dk1"/>
                </a:solidFill>
              </a:rPr>
              <a:t> an allowable use of Title III funds.</a:t>
            </a:r>
            <a:endParaRPr lang="en-US" sz="2100" b="1" dirty="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b5f1e37a71_0_128"/>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sz="2700" dirty="0"/>
              <a:t>Authorized Activities of Title III - English Learners</a:t>
            </a:r>
            <a:endParaRPr sz="1800" dirty="0"/>
          </a:p>
          <a:p>
            <a:pPr marL="0" lvl="0" indent="0" algn="l" rtl="0">
              <a:lnSpc>
                <a:spcPct val="90000"/>
              </a:lnSpc>
              <a:spcBef>
                <a:spcPts val="0"/>
              </a:spcBef>
              <a:spcAft>
                <a:spcPts val="0"/>
              </a:spcAft>
              <a:buClr>
                <a:schemeClr val="dk1"/>
              </a:buClr>
              <a:buSzPts val="990"/>
              <a:buFont typeface="Arial"/>
              <a:buNone/>
            </a:pPr>
            <a:br>
              <a:rPr lang="en-US" sz="1800" dirty="0"/>
            </a:br>
            <a:r>
              <a:rPr lang="en-US" sz="1800" dirty="0"/>
              <a:t>(ESEA § 3115(d)) </a:t>
            </a:r>
            <a:r>
              <a:rPr lang="en-US" sz="400" dirty="0">
                <a:solidFill>
                  <a:srgbClr val="03617A"/>
                </a:solidFill>
              </a:rPr>
              <a:t>Items 1 through 3</a:t>
            </a:r>
            <a:endParaRPr sz="2700" dirty="0"/>
          </a:p>
        </p:txBody>
      </p:sp>
      <p:sp>
        <p:nvSpPr>
          <p:cNvPr id="128" name="Google Shape;128;g3b5f1e37a71_0_128"/>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457200" lvl="0" indent="-342900" algn="l" rtl="0">
              <a:lnSpc>
                <a:spcPct val="115000"/>
              </a:lnSpc>
              <a:spcBef>
                <a:spcPts val="800"/>
              </a:spcBef>
              <a:spcAft>
                <a:spcPts val="0"/>
              </a:spcAft>
              <a:buSzPts val="1800"/>
              <a:buAutoNum type="arabicParenBoth"/>
            </a:pPr>
            <a:r>
              <a:rPr lang="en-US" sz="1800"/>
              <a:t>Upgrading program objectives and effective instructional strategies.</a:t>
            </a:r>
            <a:br>
              <a:rPr lang="en-US" sz="1800"/>
            </a:br>
            <a:endParaRPr sz="1800"/>
          </a:p>
          <a:p>
            <a:pPr marL="457200" lvl="0" indent="-342900" algn="l" rtl="0">
              <a:lnSpc>
                <a:spcPct val="115000"/>
              </a:lnSpc>
              <a:spcBef>
                <a:spcPts val="0"/>
              </a:spcBef>
              <a:spcAft>
                <a:spcPts val="0"/>
              </a:spcAft>
              <a:buSzPts val="1800"/>
              <a:buAutoNum type="arabicParenBoth"/>
            </a:pPr>
            <a:r>
              <a:rPr lang="en-US" sz="1800"/>
              <a:t>Improving the instructional program for English learners by identifying, acquiring, and upgrading curricula, instructional materials, educational software, and assessment procedures.</a:t>
            </a:r>
            <a:br>
              <a:rPr lang="en-US" sz="1800"/>
            </a:br>
            <a:endParaRPr sz="1800"/>
          </a:p>
          <a:p>
            <a:pPr marL="457200" lvl="0" indent="-342900" algn="l" rtl="0">
              <a:lnSpc>
                <a:spcPct val="115000"/>
              </a:lnSpc>
              <a:spcBef>
                <a:spcPts val="0"/>
              </a:spcBef>
              <a:spcAft>
                <a:spcPts val="0"/>
              </a:spcAft>
              <a:buSzPts val="1800"/>
              <a:buAutoNum type="arabicParenBoth"/>
            </a:pPr>
            <a:r>
              <a:rPr lang="en-US" sz="1800"/>
              <a:t>Providing to English learners—</a:t>
            </a:r>
            <a:endParaRPr sz="1800"/>
          </a:p>
          <a:p>
            <a:pPr marL="914400" lvl="1" indent="-330200" algn="l" rtl="0">
              <a:lnSpc>
                <a:spcPct val="115000"/>
              </a:lnSpc>
              <a:spcBef>
                <a:spcPts val="0"/>
              </a:spcBef>
              <a:spcAft>
                <a:spcPts val="0"/>
              </a:spcAft>
              <a:buSzPts val="1600"/>
              <a:buAutoNum type="alphaUcParenBoth"/>
            </a:pPr>
            <a:r>
              <a:rPr lang="en-US" sz="1600"/>
              <a:t>tutorials and academic or career and technical education; and</a:t>
            </a:r>
            <a:endParaRPr sz="1600"/>
          </a:p>
          <a:p>
            <a:pPr marL="914400" lvl="1" indent="-330200" algn="l" rtl="0">
              <a:lnSpc>
                <a:spcPct val="115000"/>
              </a:lnSpc>
              <a:spcBef>
                <a:spcPts val="0"/>
              </a:spcBef>
              <a:spcAft>
                <a:spcPts val="0"/>
              </a:spcAft>
              <a:buSzPts val="1600"/>
              <a:buAutoNum type="alphaUcParenBoth"/>
            </a:pPr>
            <a:r>
              <a:rPr lang="en-US" sz="1600"/>
              <a:t>intensified instruction, which may include materials in a language that the student can understand, interpreters, and translators.</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3b5f1e37a71_0_16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sz="2700" dirty="0"/>
              <a:t>Authorized Activities of Title III - English Learners</a:t>
            </a:r>
            <a:br>
              <a:rPr lang="en-US" sz="1800" dirty="0"/>
            </a:br>
            <a:br>
              <a:rPr lang="en-US" sz="1800" dirty="0"/>
            </a:br>
            <a:r>
              <a:rPr lang="en-US" sz="1800" dirty="0"/>
              <a:t>(ESEA § 3115(d)) </a:t>
            </a:r>
            <a:r>
              <a:rPr lang="en-US" sz="400" dirty="0">
                <a:solidFill>
                  <a:srgbClr val="03617A"/>
                </a:solidFill>
              </a:rPr>
              <a:t>Items 4 through 6</a:t>
            </a:r>
            <a:endParaRPr sz="1800" dirty="0"/>
          </a:p>
        </p:txBody>
      </p:sp>
      <p:sp>
        <p:nvSpPr>
          <p:cNvPr id="134" name="Google Shape;134;g3b5f1e37a71_0_16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457200" lvl="0" indent="-342900" algn="l" rtl="0">
              <a:lnSpc>
                <a:spcPct val="115000"/>
              </a:lnSpc>
              <a:spcBef>
                <a:spcPts val="0"/>
              </a:spcBef>
              <a:spcAft>
                <a:spcPts val="0"/>
              </a:spcAft>
              <a:buSzPts val="1800"/>
              <a:buAutoNum type="arabicParenBoth" startAt="4"/>
            </a:pPr>
            <a:r>
              <a:rPr lang="en-US" sz="1800"/>
              <a:t>Developing and implementing effective preschool, elementary school, or secondary school language instruction educational programs that are coordinated with other relevant programs and services.</a:t>
            </a:r>
            <a:br>
              <a:rPr lang="en-US" sz="1800"/>
            </a:br>
            <a:endParaRPr sz="1800"/>
          </a:p>
          <a:p>
            <a:pPr marL="457200" lvl="0" indent="-342900" algn="l" rtl="0">
              <a:lnSpc>
                <a:spcPct val="115000"/>
              </a:lnSpc>
              <a:spcBef>
                <a:spcPts val="0"/>
              </a:spcBef>
              <a:spcAft>
                <a:spcPts val="0"/>
              </a:spcAft>
              <a:buSzPts val="1800"/>
              <a:buAutoNum type="arabicParenBoth" startAt="4"/>
            </a:pPr>
            <a:r>
              <a:rPr lang="en-US" sz="1800"/>
              <a:t>Improving the English language proficiency and academic achievement of English learners.</a:t>
            </a:r>
            <a:br>
              <a:rPr lang="en-US" sz="1800"/>
            </a:br>
            <a:endParaRPr sz="1800"/>
          </a:p>
          <a:p>
            <a:pPr marL="457200" lvl="0" indent="-342900" algn="l" rtl="0">
              <a:lnSpc>
                <a:spcPct val="115000"/>
              </a:lnSpc>
              <a:spcBef>
                <a:spcPts val="0"/>
              </a:spcBef>
              <a:spcAft>
                <a:spcPts val="0"/>
              </a:spcAft>
              <a:buSzPts val="1800"/>
              <a:buAutoNum type="arabicParenBoth" startAt="4"/>
            </a:pPr>
            <a:r>
              <a:rPr lang="en-US" sz="1800"/>
              <a:t>Providing community participation programs, family literacy services, and parent and family outreach and training activities to English learners and their families—</a:t>
            </a:r>
            <a:endParaRPr sz="1800"/>
          </a:p>
          <a:p>
            <a:pPr marL="914400" lvl="1" indent="-330200" algn="l" rtl="0">
              <a:lnSpc>
                <a:spcPct val="115000"/>
              </a:lnSpc>
              <a:spcBef>
                <a:spcPts val="0"/>
              </a:spcBef>
              <a:spcAft>
                <a:spcPts val="0"/>
              </a:spcAft>
              <a:buSzPts val="1600"/>
              <a:buAutoNum type="alphaUcParenBoth"/>
            </a:pPr>
            <a:r>
              <a:rPr lang="en-US" sz="1600"/>
              <a:t>to improve the English language skills of English learners; and</a:t>
            </a:r>
            <a:endParaRPr sz="1600"/>
          </a:p>
          <a:p>
            <a:pPr marL="914400" lvl="1" indent="-330200" algn="l" rtl="0">
              <a:lnSpc>
                <a:spcPct val="115000"/>
              </a:lnSpc>
              <a:spcBef>
                <a:spcPts val="0"/>
              </a:spcBef>
              <a:spcAft>
                <a:spcPts val="0"/>
              </a:spcAft>
              <a:buSzPts val="1600"/>
              <a:buAutoNum type="alphaUcParenBoth"/>
            </a:pPr>
            <a:r>
              <a:rPr lang="en-US" sz="1600"/>
              <a:t>to assist parents and families in helping their children to improve their academic achievement and becoming active participants in the education of their children.</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3b5f1e37a71_0_169"/>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sz="2700" dirty="0"/>
              <a:t>Authorized Activities of Title III - English Learners</a:t>
            </a:r>
            <a:br>
              <a:rPr lang="en-US" sz="2700" dirty="0"/>
            </a:br>
            <a:br>
              <a:rPr lang="en-US" sz="1800" dirty="0"/>
            </a:br>
            <a:r>
              <a:rPr lang="en-US" sz="1800" dirty="0"/>
              <a:t>(ESEA § 3115(d)) </a:t>
            </a:r>
            <a:r>
              <a:rPr lang="en-US" sz="400" dirty="0">
                <a:solidFill>
                  <a:srgbClr val="03617A"/>
                </a:solidFill>
              </a:rPr>
              <a:t>Items 7 through 9</a:t>
            </a:r>
            <a:endParaRPr sz="1800" dirty="0"/>
          </a:p>
        </p:txBody>
      </p:sp>
      <p:sp>
        <p:nvSpPr>
          <p:cNvPr id="140" name="Google Shape;140;g3b5f1e37a71_0_169"/>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457200" lvl="0" indent="-342900" algn="l" rtl="0">
              <a:lnSpc>
                <a:spcPct val="115000"/>
              </a:lnSpc>
              <a:spcBef>
                <a:spcPts val="800"/>
              </a:spcBef>
              <a:spcAft>
                <a:spcPts val="0"/>
              </a:spcAft>
              <a:buSzPts val="1800"/>
              <a:buAutoNum type="arabicParenBoth" startAt="7"/>
            </a:pPr>
            <a:r>
              <a:rPr lang="en-US" sz="1800"/>
              <a:t>Improving the instruction of English learners, which may include English learners with a disability, by providing for—</a:t>
            </a:r>
            <a:endParaRPr sz="1800"/>
          </a:p>
          <a:p>
            <a:pPr marL="914400" lvl="1" indent="-330200" algn="l" rtl="0">
              <a:lnSpc>
                <a:spcPct val="115000"/>
              </a:lnSpc>
              <a:spcBef>
                <a:spcPts val="0"/>
              </a:spcBef>
              <a:spcAft>
                <a:spcPts val="0"/>
              </a:spcAft>
              <a:buSzPts val="1600"/>
              <a:buAutoNum type="alphaUcParenBoth"/>
            </a:pPr>
            <a:r>
              <a:rPr lang="en-US" sz="1600"/>
              <a:t>the acquisition or development of educational technology or instructional materials;</a:t>
            </a:r>
            <a:endParaRPr sz="1600"/>
          </a:p>
          <a:p>
            <a:pPr marL="914400" lvl="1" indent="-330200" algn="l" rtl="0">
              <a:lnSpc>
                <a:spcPct val="115000"/>
              </a:lnSpc>
              <a:spcBef>
                <a:spcPts val="0"/>
              </a:spcBef>
              <a:spcAft>
                <a:spcPts val="0"/>
              </a:spcAft>
              <a:buSzPts val="1600"/>
              <a:buAutoNum type="alphaUcParenBoth"/>
            </a:pPr>
            <a:r>
              <a:rPr lang="en-US" sz="1600"/>
              <a:t>access to, and participation in, electronic networks for materials, training, and communication; and</a:t>
            </a:r>
            <a:endParaRPr sz="1600"/>
          </a:p>
          <a:p>
            <a:pPr marL="914400" lvl="1" indent="-330200" algn="l" rtl="0">
              <a:lnSpc>
                <a:spcPct val="115000"/>
              </a:lnSpc>
              <a:spcBef>
                <a:spcPts val="0"/>
              </a:spcBef>
              <a:spcAft>
                <a:spcPts val="0"/>
              </a:spcAft>
              <a:buSzPts val="1600"/>
              <a:buAutoNum type="alphaUcParenBoth"/>
            </a:pPr>
            <a:r>
              <a:rPr lang="en-US" sz="1600"/>
              <a:t>incorporation of the resources described in subparagraphs (A) and (B) into curricula and programs, such as those funded under this subpart.</a:t>
            </a:r>
            <a:br>
              <a:rPr lang="en-US" sz="1800"/>
            </a:br>
            <a:endParaRPr sz="1800"/>
          </a:p>
          <a:p>
            <a:pPr marL="457200" lvl="0" indent="-342900" algn="l" rtl="0">
              <a:lnSpc>
                <a:spcPct val="115000"/>
              </a:lnSpc>
              <a:spcBef>
                <a:spcPts val="0"/>
              </a:spcBef>
              <a:spcAft>
                <a:spcPts val="0"/>
              </a:spcAft>
              <a:buSzPts val="1800"/>
              <a:buAutoNum type="arabicParenBoth" startAt="7"/>
            </a:pPr>
            <a:r>
              <a:rPr lang="en-US" sz="1800"/>
              <a:t>Offering early college high school or dual or concurrent enrollment programs or courses designed to help English learners achieve success in postsecondary education.</a:t>
            </a:r>
            <a:br>
              <a:rPr lang="en-US" sz="1800"/>
            </a:br>
            <a:endParaRPr sz="1800"/>
          </a:p>
          <a:p>
            <a:pPr marL="457200" lvl="0" indent="-342900" algn="l" rtl="0">
              <a:lnSpc>
                <a:spcPct val="115000"/>
              </a:lnSpc>
              <a:spcBef>
                <a:spcPts val="0"/>
              </a:spcBef>
              <a:spcAft>
                <a:spcPts val="0"/>
              </a:spcAft>
              <a:buSzPts val="1800"/>
              <a:buAutoNum type="arabicParenBoth" startAt="7"/>
            </a:pPr>
            <a:r>
              <a:rPr lang="en-US" sz="1800"/>
              <a:t>Carrying out other activities that are consistent with the purposes of this section.</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3b5f1e37a71_0_386"/>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Title III - Immigrant Students </a:t>
            </a:r>
            <a:r>
              <a:rPr lang="en-US" sz="1800"/>
              <a:t>(ESEA §§ 3202(5); 3114(d); 3115(e))</a:t>
            </a:r>
            <a:endParaRPr sz="1800"/>
          </a:p>
        </p:txBody>
      </p:sp>
      <p:sp>
        <p:nvSpPr>
          <p:cNvPr id="146" name="Google Shape;146;g3b5f1e37a71_0_386"/>
          <p:cNvSpPr txBox="1">
            <a:spLocks noGrp="1"/>
          </p:cNvSpPr>
          <p:nvPr>
            <p:ph type="body" idx="1"/>
          </p:nvPr>
        </p:nvSpPr>
        <p:spPr>
          <a:xfrm>
            <a:off x="689100" y="1460500"/>
            <a:ext cx="10813800" cy="5298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Clr>
                <a:schemeClr val="dk1"/>
              </a:buClr>
              <a:buSzPts val="1100"/>
              <a:buFont typeface="Arial"/>
              <a:buNone/>
            </a:pPr>
            <a:r>
              <a:rPr lang="en-US"/>
              <a:t>The term ‘‘immigrant children and youth’’ means individuals who— </a:t>
            </a:r>
            <a:endParaRPr/>
          </a:p>
          <a:p>
            <a:pPr marL="914400" lvl="0" indent="-342900" algn="l" rtl="0">
              <a:lnSpc>
                <a:spcPct val="90000"/>
              </a:lnSpc>
              <a:spcBef>
                <a:spcPts val="750"/>
              </a:spcBef>
              <a:spcAft>
                <a:spcPts val="0"/>
              </a:spcAft>
              <a:buSzPts val="1800"/>
              <a:buAutoNum type="alphaUcParenBoth"/>
            </a:pPr>
            <a:r>
              <a:rPr lang="en-US"/>
              <a:t>are aged 3 through 21;</a:t>
            </a:r>
            <a:endParaRPr/>
          </a:p>
          <a:p>
            <a:pPr marL="914400" lvl="0" indent="-342900" algn="l" rtl="0">
              <a:lnSpc>
                <a:spcPct val="90000"/>
              </a:lnSpc>
              <a:spcBef>
                <a:spcPts val="0"/>
              </a:spcBef>
              <a:spcAft>
                <a:spcPts val="0"/>
              </a:spcAft>
              <a:buSzPts val="1800"/>
              <a:buAutoNum type="alphaUcParenBoth"/>
            </a:pPr>
            <a:r>
              <a:rPr lang="en-US"/>
              <a:t>were not born in any State; and </a:t>
            </a:r>
            <a:endParaRPr/>
          </a:p>
          <a:p>
            <a:pPr marL="914400" lvl="0" indent="-342900" algn="l" rtl="0">
              <a:lnSpc>
                <a:spcPct val="90000"/>
              </a:lnSpc>
              <a:spcBef>
                <a:spcPts val="0"/>
              </a:spcBef>
              <a:spcAft>
                <a:spcPts val="0"/>
              </a:spcAft>
              <a:buSzPts val="1800"/>
              <a:buAutoNum type="alphaUcParenBoth"/>
            </a:pPr>
            <a:r>
              <a:rPr lang="en-US"/>
              <a:t>have not been attending one or more schools in any one or more States for more than 3 full academic years. </a:t>
            </a:r>
            <a:endParaRPr/>
          </a:p>
          <a:p>
            <a:pPr marL="0" lvl="0" indent="0" algn="l" rtl="0">
              <a:lnSpc>
                <a:spcPct val="90000"/>
              </a:lnSpc>
              <a:spcBef>
                <a:spcPts val="750"/>
              </a:spcBef>
              <a:spcAft>
                <a:spcPts val="0"/>
              </a:spcAft>
              <a:buSzPts val="1800"/>
              <a:buNone/>
            </a:pPr>
            <a:endParaRPr/>
          </a:p>
          <a:p>
            <a:pPr marL="0" lvl="0" indent="0" algn="l" rtl="0">
              <a:lnSpc>
                <a:spcPct val="90000"/>
              </a:lnSpc>
              <a:spcBef>
                <a:spcPts val="750"/>
              </a:spcBef>
              <a:spcAft>
                <a:spcPts val="0"/>
              </a:spcAft>
              <a:buSzPts val="1800"/>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The Department awards subgrants to eligible entities in Iowa that have experienced a significant increase, as compared to the average of the 2 preceding fiscal years, in the percentage or number of immigrant children and youth, who have enrolled, during the fiscal year for which the subgrant is made, in public and nonpublic elementary schools and secondary schools in the geographic areas under the jurisdiction of, or served by, such entities.</a:t>
            </a:r>
            <a:endParaRP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endParaRPr>
          </a:p>
          <a:p>
            <a:pPr marL="0" lvl="0" indent="0" algn="l" rtl="0">
              <a:lnSpc>
                <a:spcPct val="90000"/>
              </a:lnSpc>
              <a:spcBef>
                <a:spcPts val="750"/>
              </a:spcBef>
              <a:spcAft>
                <a:spcPts val="0"/>
              </a:spcAft>
              <a:buSzPts val="1800"/>
              <a:buNone/>
            </a:pPr>
            <a:endParaRP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endParaRPr>
          </a:p>
          <a:p>
            <a:pPr marL="0" lvl="0" indent="0" algn="l" rtl="0">
              <a:lnSpc>
                <a:spcPct val="90000"/>
              </a:lnSpc>
              <a:spcBef>
                <a:spcPts val="750"/>
              </a:spcBef>
              <a:spcAft>
                <a:spcPts val="0"/>
              </a:spcAft>
              <a:buSzPts val="1800"/>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Eligible entities shall use Title III-Immigrant Students funds to pay for activities that provide </a:t>
            </a:r>
            <a:r>
              <a:rPr lang="en-US"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enhanced instructional opportunities for immigrant children and youth</a:t>
            </a: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3b5f1e37a71_0_24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sz="2700" dirty="0"/>
              <a:t>Authorized Activities of Title III - Immigrant Students</a:t>
            </a:r>
            <a:br>
              <a:rPr lang="en-US" sz="1800" dirty="0"/>
            </a:br>
            <a:br>
              <a:rPr lang="en-US" sz="1800" dirty="0"/>
            </a:br>
            <a:r>
              <a:rPr lang="en-US" sz="1800" dirty="0"/>
              <a:t>(ESEA § 3115(e)) </a:t>
            </a:r>
            <a:r>
              <a:rPr lang="en-US" sz="400" dirty="0">
                <a:solidFill>
                  <a:srgbClr val="03617A"/>
                </a:solidFill>
              </a:rPr>
              <a:t>Items 1 through 4</a:t>
            </a:r>
            <a:endParaRPr sz="2700" dirty="0"/>
          </a:p>
        </p:txBody>
      </p:sp>
      <p:sp>
        <p:nvSpPr>
          <p:cNvPr id="152" name="Google Shape;152;g3b5f1e37a71_0_24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457200" lvl="0" indent="-342900" algn="l" rtl="0">
              <a:lnSpc>
                <a:spcPct val="115000"/>
              </a:lnSpc>
              <a:spcBef>
                <a:spcPts val="800"/>
              </a:spcBef>
              <a:spcAft>
                <a:spcPts val="0"/>
              </a:spcAft>
              <a:buSzPts val="1800"/>
              <a:buAutoNum type="arabicParenBoth"/>
            </a:pPr>
            <a:r>
              <a:rPr lang="en-US" sz="1800"/>
              <a:t>Family literacy, parent and family outreach, and training activities designed to assist parents and families to become active participants in the education of their children;</a:t>
            </a:r>
            <a:br>
              <a:rPr lang="en-US" sz="1800"/>
            </a:br>
            <a:endParaRPr sz="1800"/>
          </a:p>
          <a:p>
            <a:pPr marL="457200" lvl="0" indent="-342900" algn="l" rtl="0">
              <a:lnSpc>
                <a:spcPct val="115000"/>
              </a:lnSpc>
              <a:spcBef>
                <a:spcPts val="0"/>
              </a:spcBef>
              <a:spcAft>
                <a:spcPts val="0"/>
              </a:spcAft>
              <a:buSzPts val="1800"/>
              <a:buAutoNum type="arabicParenBoth"/>
            </a:pPr>
            <a:r>
              <a:rPr lang="en-US" sz="1800"/>
              <a:t>Recruitment of, and support for, personnel, including teachers and paraprofessionals who have been specifically trained, or are being trained, to provide services to immigrant children and youth;</a:t>
            </a:r>
            <a:br>
              <a:rPr lang="en-US" sz="1800"/>
            </a:br>
            <a:endParaRPr sz="1800"/>
          </a:p>
          <a:p>
            <a:pPr marL="457200" lvl="0" indent="-342900" algn="l" rtl="0">
              <a:lnSpc>
                <a:spcPct val="115000"/>
              </a:lnSpc>
              <a:spcBef>
                <a:spcPts val="0"/>
              </a:spcBef>
              <a:spcAft>
                <a:spcPts val="0"/>
              </a:spcAft>
              <a:buSzPts val="1800"/>
              <a:buAutoNum type="arabicParenBoth"/>
            </a:pPr>
            <a:r>
              <a:rPr lang="en-US" sz="1800"/>
              <a:t>Provision of tutorials, mentoring, and academic or career counseling for immigrant children and youth;</a:t>
            </a:r>
            <a:br>
              <a:rPr lang="en-US" sz="1800"/>
            </a:br>
            <a:endParaRPr sz="1800"/>
          </a:p>
          <a:p>
            <a:pPr marL="457200" lvl="0" indent="-342900" algn="l" rtl="0">
              <a:lnSpc>
                <a:spcPct val="115000"/>
              </a:lnSpc>
              <a:spcBef>
                <a:spcPts val="0"/>
              </a:spcBef>
              <a:spcAft>
                <a:spcPts val="0"/>
              </a:spcAft>
              <a:buSzPts val="1800"/>
              <a:buAutoNum type="arabicParenBoth"/>
            </a:pPr>
            <a:r>
              <a:rPr lang="en-US" sz="1800"/>
              <a:t>Identification, development, and acquisition of curricular materials, educational software, and technologies to be used in the program carried out with awarded funds;</a:t>
            </a:r>
            <a:endParaRPr sz="1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g3b5f1e37a71_0_250"/>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sz="2700" dirty="0"/>
              <a:t>Authorized Activities of Title III - Immigrant Students</a:t>
            </a:r>
            <a:br>
              <a:rPr lang="en-US" sz="1800" dirty="0"/>
            </a:br>
            <a:br>
              <a:rPr lang="en-US" sz="1800" dirty="0"/>
            </a:br>
            <a:r>
              <a:rPr lang="en-US" sz="1800" dirty="0"/>
              <a:t>(ESEA § 3115(e)) </a:t>
            </a:r>
            <a:r>
              <a:rPr lang="en-US" sz="400" dirty="0">
                <a:solidFill>
                  <a:srgbClr val="03617A"/>
                </a:solidFill>
              </a:rPr>
              <a:t>Items 5 through 7</a:t>
            </a:r>
            <a:endParaRPr sz="2700" dirty="0"/>
          </a:p>
        </p:txBody>
      </p:sp>
      <p:sp>
        <p:nvSpPr>
          <p:cNvPr id="158" name="Google Shape;158;g3b5f1e37a71_0_250"/>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457200" lvl="0" indent="-342900" algn="l" rtl="0">
              <a:lnSpc>
                <a:spcPct val="115000"/>
              </a:lnSpc>
              <a:spcBef>
                <a:spcPts val="0"/>
              </a:spcBef>
              <a:spcAft>
                <a:spcPts val="0"/>
              </a:spcAft>
              <a:buSzPts val="1800"/>
              <a:buAutoNum type="arabicParenBoth" startAt="5"/>
            </a:pPr>
            <a:r>
              <a:rPr lang="en-US" sz="1800"/>
              <a:t>Basic instructional services that are directly attributable to the presence of immigrant children and youth in the local educational agency involved, including the payment of costs of providing additional classroom supplies, costs of transportation, or such other costs as are directly attributable to such additional basic instructional services;</a:t>
            </a:r>
            <a:br>
              <a:rPr lang="en-US" sz="1800"/>
            </a:br>
            <a:endParaRPr sz="1800"/>
          </a:p>
          <a:p>
            <a:pPr marL="457200" lvl="0" indent="-342900" algn="l" rtl="0">
              <a:lnSpc>
                <a:spcPct val="115000"/>
              </a:lnSpc>
              <a:spcBef>
                <a:spcPts val="0"/>
              </a:spcBef>
              <a:spcAft>
                <a:spcPts val="0"/>
              </a:spcAft>
              <a:buSzPts val="1800"/>
              <a:buAutoNum type="arabicParenBoth" startAt="5"/>
            </a:pPr>
            <a:r>
              <a:rPr lang="en-US" sz="1800"/>
              <a:t>Other instructional services that are designed to assist immigrant children and youth to achieve in elementary schools and secondary schools in the United States, such as programs of introduction to the educational system and civics education; and</a:t>
            </a:r>
            <a:br>
              <a:rPr lang="en-US" sz="1800"/>
            </a:br>
            <a:endParaRPr sz="1800"/>
          </a:p>
          <a:p>
            <a:pPr marL="457200" lvl="0" indent="-342900" algn="l" rtl="0">
              <a:lnSpc>
                <a:spcPct val="115000"/>
              </a:lnSpc>
              <a:spcBef>
                <a:spcPts val="0"/>
              </a:spcBef>
              <a:spcAft>
                <a:spcPts val="0"/>
              </a:spcAft>
              <a:buSzPts val="1800"/>
              <a:buAutoNum type="arabicParenBoth" startAt="5"/>
            </a:pPr>
            <a:r>
              <a:rPr lang="en-US" sz="1800"/>
              <a:t>Activities, coordinated with community-based organizations, institutions of higher education, private sector entities, or other entities with expertise in working with immigrants, to assist parents and families of immigrant children and youth by offering comprehensive community services.</a:t>
            </a:r>
            <a:endParaRPr sz="1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g3b705091cbe_0_7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Title III Allowability: Examples</a:t>
            </a:r>
            <a:endParaRPr sz="1800" dirty="0"/>
          </a:p>
        </p:txBody>
      </p:sp>
      <p:graphicFrame>
        <p:nvGraphicFramePr>
          <p:cNvPr id="164" name="Google Shape;164;g3b705091cbe_0_75"/>
          <p:cNvGraphicFramePr/>
          <p:nvPr>
            <p:extLst>
              <p:ext uri="{D42A27DB-BD31-4B8C-83A1-F6EECF244321}">
                <p14:modId xmlns:p14="http://schemas.microsoft.com/office/powerpoint/2010/main" val="3409120285"/>
              </p:ext>
            </p:extLst>
          </p:nvPr>
        </p:nvGraphicFramePr>
        <p:xfrm>
          <a:off x="0" y="737388"/>
          <a:ext cx="12192000" cy="6120600"/>
        </p:xfrm>
        <a:graphic>
          <a:graphicData uri="http://schemas.openxmlformats.org/drawingml/2006/table">
            <a:tbl>
              <a:tblPr firstRow="1">
                <a:noFill/>
                <a:tableStyleId>{4305E832-BB65-4080-A40D-7766E7470156}</a:tableStyleId>
              </a:tblPr>
              <a:tblGrid>
                <a:gridCol w="12192000">
                  <a:extLst>
                    <a:ext uri="{9D8B030D-6E8A-4147-A177-3AD203B41FA5}">
                      <a16:colId xmlns:a16="http://schemas.microsoft.com/office/drawing/2014/main" val="20000"/>
                    </a:ext>
                  </a:extLst>
                </a:gridCol>
              </a:tblGrid>
              <a:tr h="464650">
                <a:tc>
                  <a:txBody>
                    <a:bodyPr/>
                    <a:lstStyle/>
                    <a:p>
                      <a:pPr marL="0" marR="0" lvl="0" indent="0" algn="ctr" rtl="0">
                        <a:lnSpc>
                          <a:spcPct val="90000"/>
                        </a:lnSpc>
                        <a:spcBef>
                          <a:spcPts val="0"/>
                        </a:spcBef>
                        <a:spcAft>
                          <a:spcPts val="0"/>
                        </a:spcAft>
                        <a:buClr>
                          <a:srgbClr val="000000"/>
                        </a:buClr>
                        <a:buSzPts val="1900"/>
                        <a:buFont typeface="Arial"/>
                        <a:buNone/>
                      </a:pPr>
                      <a:r>
                        <a:rPr lang="en-US" sz="2000" b="1" u="none" strike="noStrike" cap="none">
                          <a:solidFill>
                            <a:schemeClr val="dk1"/>
                          </a:solidFill>
                        </a:rPr>
                        <a:t>Generally Allowable Activities to Fund with Title III</a:t>
                      </a:r>
                      <a:endParaRPr sz="2000" u="none" strike="noStrike" cap="none"/>
                    </a:p>
                  </a:txBody>
                  <a:tcPr marL="91425" marR="91425" marT="91425" marB="91425" anchor="ctr">
                    <a:solidFill>
                      <a:srgbClr val="D0E0E3"/>
                    </a:solidFill>
                  </a:tcPr>
                </a:tc>
                <a:extLst>
                  <a:ext uri="{0D108BD9-81ED-4DB2-BD59-A6C34878D82A}">
                    <a16:rowId xmlns:a16="http://schemas.microsoft.com/office/drawing/2014/main" val="10000"/>
                  </a:ext>
                </a:extLst>
              </a:tr>
              <a:tr h="5655950">
                <a:tc>
                  <a:txBody>
                    <a:bodyPr/>
                    <a:lstStyle/>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Tutoring ELs (before school, after school, evenings, weekends, summer, beyond contract hours, tutoring agency)</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Supplementing materials for ELs (developing instructional scaffolds, accommodated resources, interpretation supports for students, student licenses for supplemental computer programs)</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Staffing supplemental positions (EL paraeducators, bilingual family liaisons, SLIFE mental health specialists, cultural community ambassadors)</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Facilitating EL family and community engagement opportunities </a:t>
                      </a:r>
                      <a:br>
                        <a:rPr lang="en-US" sz="1800" u="none" strike="noStrike" cap="none" dirty="0">
                          <a:solidFill>
                            <a:schemeClr val="dk1"/>
                          </a:solidFill>
                        </a:rPr>
                      </a:br>
                      <a:r>
                        <a:rPr lang="en-US" sz="1800" u="none" strike="noStrike" cap="none" dirty="0">
                          <a:solidFill>
                            <a:schemeClr val="dk1"/>
                          </a:solidFill>
                        </a:rPr>
                        <a:t>(EL home visits, EL family literacy events, bilingual FAFSA nights)</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Facilitating </a:t>
                      </a:r>
                      <a:r>
                        <a:rPr lang="en-US" sz="1800" i="1" u="none" strike="noStrike" cap="none" dirty="0">
                          <a:solidFill>
                            <a:schemeClr val="dk1"/>
                          </a:solidFill>
                        </a:rPr>
                        <a:t>effective </a:t>
                      </a:r>
                      <a:r>
                        <a:rPr lang="en-US" sz="1800" u="none" strike="noStrike" cap="none" dirty="0">
                          <a:solidFill>
                            <a:schemeClr val="dk1"/>
                          </a:solidFill>
                        </a:rPr>
                        <a:t>EL PD activities aligned to assessed needs of educators that are sustained (not stand-alone, one-day, or short term workshops), intensive, collaborative, job-embedded, data-driven, and classroom-focused (ESEA § 8101(42))</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Aligning related services (systems to improve processes for LIEP data management and reporting)</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Implementing additional or new LIEPs (EL preschool programs, newcomer mental health services, night clas</a:t>
                      </a:r>
                      <a:r>
                        <a:rPr lang="en-US" sz="1800" dirty="0">
                          <a:solidFill>
                            <a:schemeClr val="dk1"/>
                          </a:solidFill>
                        </a:rPr>
                        <a:t>ses</a:t>
                      </a:r>
                      <a:r>
                        <a:rPr lang="en-US" sz="1800" u="none" strike="noStrike" cap="none" dirty="0">
                          <a:solidFill>
                            <a:schemeClr val="dk1"/>
                          </a:solidFill>
                        </a:rPr>
                        <a:t>)</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Ensuring Title III activities are reasonable (2 CFR 200.404), necessary (2 CFR 200.403), and allocable (2 CFR 200.405)</a:t>
                      </a:r>
                      <a:endParaRPr sz="1800" u="none" strike="noStrike" cap="none" dirty="0"/>
                    </a:p>
                  </a:txBody>
                  <a:tcPr marL="91425" marR="91425" marT="91425" marB="91425">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3b5f1e37a71_0_40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Title III Allowability: Non-Examples</a:t>
            </a:r>
            <a:endParaRPr sz="1800" dirty="0"/>
          </a:p>
        </p:txBody>
      </p:sp>
      <p:graphicFrame>
        <p:nvGraphicFramePr>
          <p:cNvPr id="170" name="Google Shape;170;g3b5f1e37a71_0_401"/>
          <p:cNvGraphicFramePr/>
          <p:nvPr>
            <p:extLst>
              <p:ext uri="{D42A27DB-BD31-4B8C-83A1-F6EECF244321}">
                <p14:modId xmlns:p14="http://schemas.microsoft.com/office/powerpoint/2010/main" val="4264191717"/>
              </p:ext>
            </p:extLst>
          </p:nvPr>
        </p:nvGraphicFramePr>
        <p:xfrm>
          <a:off x="-12" y="737403"/>
          <a:ext cx="12192000" cy="6120600"/>
        </p:xfrm>
        <a:graphic>
          <a:graphicData uri="http://schemas.openxmlformats.org/drawingml/2006/table">
            <a:tbl>
              <a:tblPr firstRow="1">
                <a:noFill/>
                <a:tableStyleId>{4305E832-BB65-4080-A40D-7766E7470156}</a:tableStyleId>
              </a:tblPr>
              <a:tblGrid>
                <a:gridCol w="12192000">
                  <a:extLst>
                    <a:ext uri="{9D8B030D-6E8A-4147-A177-3AD203B41FA5}">
                      <a16:colId xmlns:a16="http://schemas.microsoft.com/office/drawing/2014/main" val="20000"/>
                    </a:ext>
                  </a:extLst>
                </a:gridCol>
              </a:tblGrid>
              <a:tr h="470150">
                <a:tc>
                  <a:txBody>
                    <a:bodyPr/>
                    <a:lstStyle/>
                    <a:p>
                      <a:pPr marL="0" marR="0" lvl="0" indent="0" algn="ctr" rtl="0">
                        <a:lnSpc>
                          <a:spcPct val="90000"/>
                        </a:lnSpc>
                        <a:spcBef>
                          <a:spcPts val="0"/>
                        </a:spcBef>
                        <a:spcAft>
                          <a:spcPts val="0"/>
                        </a:spcAft>
                        <a:buClr>
                          <a:srgbClr val="000000"/>
                        </a:buClr>
                        <a:buSzPts val="1900"/>
                        <a:buFont typeface="Arial"/>
                        <a:buNone/>
                      </a:pPr>
                      <a:r>
                        <a:rPr lang="en-US" sz="2000" b="1" u="none" strike="noStrike" cap="none">
                          <a:solidFill>
                            <a:schemeClr val="dk1"/>
                          </a:solidFill>
                        </a:rPr>
                        <a:t>Generally NOT Allowable Uses of Title III Funds</a:t>
                      </a:r>
                      <a:endParaRPr sz="2000" u="none" strike="noStrike" cap="none"/>
                    </a:p>
                  </a:txBody>
                  <a:tcPr marL="91425" marR="91425" marT="91425" marB="91425" anchor="ctr">
                    <a:solidFill>
                      <a:srgbClr val="D0E0E3"/>
                    </a:solidFill>
                  </a:tcPr>
                </a:tc>
                <a:extLst>
                  <a:ext uri="{0D108BD9-81ED-4DB2-BD59-A6C34878D82A}">
                    <a16:rowId xmlns:a16="http://schemas.microsoft.com/office/drawing/2014/main" val="10000"/>
                  </a:ext>
                </a:extLst>
              </a:tr>
              <a:tr h="5650450">
                <a:tc>
                  <a:txBody>
                    <a:bodyPr/>
                    <a:lstStyle/>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Funding </a:t>
                      </a:r>
                      <a:r>
                        <a:rPr lang="en-US" sz="1800" u="sng" strike="noStrike" cap="none" dirty="0">
                          <a:solidFill>
                            <a:schemeClr val="hlink"/>
                          </a:solidFill>
                          <a:hlinkClick r:id="rId3"/>
                        </a:rPr>
                        <a:t>LIEP obligations to fulfill State requirements</a:t>
                      </a:r>
                      <a:r>
                        <a:rPr lang="en-US" sz="1800" u="none" strike="noStrike" cap="none" dirty="0">
                          <a:solidFill>
                            <a:schemeClr val="dk1"/>
                          </a:solidFill>
                        </a:rPr>
                        <a:t> (</a:t>
                      </a:r>
                      <a:r>
                        <a:rPr lang="en-US" sz="1800" dirty="0">
                          <a:solidFill>
                            <a:schemeClr val="dk1"/>
                          </a:solidFill>
                        </a:rPr>
                        <a:t>staffing</a:t>
                      </a:r>
                      <a:r>
                        <a:rPr lang="en-US" sz="1800" u="none" strike="noStrike" cap="none" dirty="0">
                          <a:solidFill>
                            <a:schemeClr val="dk1"/>
                          </a:solidFill>
                        </a:rPr>
                        <a:t> EL teachers, ESL endorsements, ELPA21) </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Interpreting information provided to all families (</a:t>
                      </a:r>
                      <a:r>
                        <a:rPr lang="en-US" sz="1800" dirty="0">
                          <a:solidFill>
                            <a:schemeClr val="dk1"/>
                          </a:solidFill>
                        </a:rPr>
                        <a:t>staffing</a:t>
                      </a:r>
                      <a:r>
                        <a:rPr lang="en-US" sz="1800" u="none" strike="noStrike" cap="none" dirty="0">
                          <a:solidFill>
                            <a:schemeClr val="dk1"/>
                          </a:solidFill>
                        </a:rPr>
                        <a:t> interpreters for registration, parent-teacher conferences, IEP meetings)</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Changing funding streams for anything that was funded through a different funding stream previously (staffing bilingual family liaisons who were previously paid from general funds)</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Split-funding items or activities provided to all students (Chromebooks, summer school)</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Attending PD that does not meet the ESEA definition of </a:t>
                      </a:r>
                      <a:r>
                        <a:rPr lang="en-US" sz="1800" i="1" u="none" strike="noStrike" cap="none" dirty="0">
                          <a:solidFill>
                            <a:schemeClr val="dk1"/>
                          </a:solidFill>
                        </a:rPr>
                        <a:t>effective </a:t>
                      </a:r>
                      <a:r>
                        <a:rPr lang="en-US" sz="1800" u="none" strike="noStrike" cap="none" dirty="0">
                          <a:solidFill>
                            <a:schemeClr val="dk1"/>
                          </a:solidFill>
                        </a:rPr>
                        <a:t>(stand-alone, one-day, or short term workshops or conferences)</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Providing full meals, candy, or alcohol (snacks and light refreshments are generally allowable for students and parents participating in an allowable Title III activity)</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Purchasing furniture (filing cabinets, desks, curtains, or other materials not connected with providing supplemental services)</a:t>
                      </a:r>
                      <a:br>
                        <a:rPr lang="en-US" sz="1800" u="none" strike="noStrike" cap="none" dirty="0">
                          <a:solidFill>
                            <a:schemeClr val="dk1"/>
                          </a:solidFill>
                        </a:rPr>
                      </a:br>
                      <a:endParaRPr sz="1800" u="none" strike="noStrike" cap="none" dirty="0">
                        <a:solidFill>
                          <a:schemeClr val="dk1"/>
                        </a:solidFill>
                      </a:endParaRPr>
                    </a:p>
                    <a:p>
                      <a:pPr marL="457200" marR="0" lvl="0" indent="-355600" algn="l" rtl="0">
                        <a:lnSpc>
                          <a:spcPct val="90000"/>
                        </a:lnSpc>
                        <a:spcBef>
                          <a:spcPts val="0"/>
                        </a:spcBef>
                        <a:spcAft>
                          <a:spcPts val="0"/>
                        </a:spcAft>
                        <a:buClr>
                          <a:schemeClr val="dk1"/>
                        </a:buClr>
                        <a:buSzPts val="2000"/>
                        <a:buFont typeface="Arial"/>
                        <a:buChar char="•"/>
                      </a:pPr>
                      <a:r>
                        <a:rPr lang="en-US" sz="1800" u="none" strike="noStrike" cap="none" dirty="0">
                          <a:solidFill>
                            <a:schemeClr val="dk1"/>
                          </a:solidFill>
                        </a:rPr>
                        <a:t>Direct administrative costs beyond 2% of the current year’s Title III allocation (ESEA § 3115(b))</a:t>
                      </a:r>
                      <a:endParaRPr sz="1800" u="none" strike="noStrike" cap="none" dirty="0"/>
                    </a:p>
                  </a:txBody>
                  <a:tcPr marL="91425" marR="91425" marT="91425" marB="91425">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Overview</a:t>
            </a:r>
            <a:endParaRPr/>
          </a:p>
        </p:txBody>
      </p:sp>
      <p:sp>
        <p:nvSpPr>
          <p:cNvPr id="68" name="Google Shape;68;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The purpose of today’s webinar is to provide school districts, area education agencies (AEAs), and accredited nonpublic schools with Title III, Part  A - English Learners and Immigrant Students Program allowable activities requirements. </a:t>
            </a:r>
            <a:endParaRPr/>
          </a:p>
          <a:p>
            <a:pPr marL="0" lvl="0" indent="0" algn="l" rtl="0">
              <a:lnSpc>
                <a:spcPct val="90000"/>
              </a:lnSpc>
              <a:spcBef>
                <a:spcPts val="0"/>
              </a:spcBef>
              <a:spcAft>
                <a:spcPts val="0"/>
              </a:spcAft>
              <a:buSzPts val="2800"/>
              <a:buNone/>
            </a:pPr>
            <a:endParaRPr/>
          </a:p>
          <a:p>
            <a:pPr marL="0" lvl="0" indent="0" algn="l" rtl="0">
              <a:lnSpc>
                <a:spcPct val="90000"/>
              </a:lnSpc>
              <a:spcBef>
                <a:spcPts val="0"/>
              </a:spcBef>
              <a:spcAft>
                <a:spcPts val="0"/>
              </a:spcAft>
              <a:buSzPts val="2800"/>
              <a:buNone/>
            </a:pPr>
            <a:r>
              <a:rPr lang="en-US"/>
              <a:t>Ensure federal programs are effectively implemented according to federal guidance</a:t>
            </a:r>
            <a:endParaRPr/>
          </a:p>
          <a:p>
            <a:pPr marL="0" lvl="0" indent="0" algn="l" rtl="0">
              <a:lnSpc>
                <a:spcPct val="90000"/>
              </a:lnSpc>
              <a:spcBef>
                <a:spcPts val="0"/>
              </a:spcBef>
              <a:spcAft>
                <a:spcPts val="0"/>
              </a:spcAft>
              <a:buSzPts val="28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g3b705091cbe_0_32"/>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Contact Information</a:t>
            </a:r>
            <a:endParaRPr/>
          </a:p>
        </p:txBody>
      </p:sp>
      <p:sp>
        <p:nvSpPr>
          <p:cNvPr id="176" name="Google Shape;176;g3b705091cbe_0_32"/>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Rachel Pettigrew</a:t>
            </a:r>
            <a:endParaRPr/>
          </a:p>
          <a:p>
            <a:pPr marL="0" lvl="0" indent="0" algn="l" rtl="0">
              <a:spcBef>
                <a:spcPts val="750"/>
              </a:spcBef>
              <a:spcAft>
                <a:spcPts val="0"/>
              </a:spcAft>
              <a:buNone/>
            </a:pPr>
            <a:r>
              <a:rPr lang="en-US"/>
              <a:t>Education Program Consultant</a:t>
            </a:r>
            <a:endParaRPr/>
          </a:p>
          <a:p>
            <a:pPr marL="0" lvl="0" indent="0" algn="l" rtl="0">
              <a:spcBef>
                <a:spcPts val="750"/>
              </a:spcBef>
              <a:spcAft>
                <a:spcPts val="0"/>
              </a:spcAft>
              <a:buNone/>
            </a:pPr>
            <a:r>
              <a:rPr lang="en-US" u="sng">
                <a:solidFill>
                  <a:schemeClr val="hlink"/>
                </a:solidFill>
                <a:hlinkClick r:id="rId3"/>
              </a:rPr>
              <a:t>rachel.pettigrew@iowa.gov</a:t>
            </a:r>
            <a:endParaRPr/>
          </a:p>
          <a:p>
            <a:pPr marL="0" lvl="0" indent="0" algn="l" rtl="0">
              <a:spcBef>
                <a:spcPts val="750"/>
              </a:spcBef>
              <a:spcAft>
                <a:spcPts val="0"/>
              </a:spcAft>
              <a:buNone/>
            </a:pPr>
            <a:r>
              <a:rPr lang="en-US"/>
              <a:t>515-380-5115</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b5f1e37a71_0_91"/>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Purpose</a:t>
            </a:r>
            <a:br>
              <a:rPr lang="en-US" dirty="0"/>
            </a:br>
            <a:br>
              <a:rPr lang="en-US" sz="1800" dirty="0"/>
            </a:br>
            <a:r>
              <a:rPr lang="en-US" sz="1800" dirty="0"/>
              <a:t>(ESEA § 3102) </a:t>
            </a:r>
            <a:r>
              <a:rPr lang="en-US" sz="400" dirty="0">
                <a:solidFill>
                  <a:srgbClr val="03617A"/>
                </a:solidFill>
              </a:rPr>
              <a:t>slide</a:t>
            </a:r>
            <a:r>
              <a:rPr lang="en-US" sz="400" baseline="0" dirty="0">
                <a:solidFill>
                  <a:srgbClr val="03617A"/>
                </a:solidFill>
              </a:rPr>
              <a:t> 1</a:t>
            </a:r>
            <a:endParaRPr sz="400" dirty="0">
              <a:solidFill>
                <a:srgbClr val="03617A"/>
              </a:solidFill>
            </a:endParaRPr>
          </a:p>
        </p:txBody>
      </p:sp>
      <p:sp>
        <p:nvSpPr>
          <p:cNvPr id="74" name="Google Shape;74;g3b5f1e37a71_0_91"/>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457200" lvl="0" indent="-342900" algn="l" rtl="0">
              <a:lnSpc>
                <a:spcPct val="105000"/>
              </a:lnSpc>
              <a:spcBef>
                <a:spcPts val="800"/>
              </a:spcBef>
              <a:spcAft>
                <a:spcPts val="0"/>
              </a:spcAft>
              <a:buSzPts val="1800"/>
              <a:buChar char="•"/>
            </a:pPr>
            <a:r>
              <a:rPr lang="en-US" sz="1800"/>
              <a:t>To help ensure that English learners (ELs), including immigrant children and youth, attain English proficiency and develop high levels of academic achievement in English;</a:t>
            </a:r>
            <a:br>
              <a:rPr lang="en-US" sz="1800"/>
            </a:br>
            <a:endParaRPr sz="1800"/>
          </a:p>
          <a:p>
            <a:pPr marL="457200" lvl="0" indent="-342900" algn="l" rtl="0">
              <a:lnSpc>
                <a:spcPct val="105000"/>
              </a:lnSpc>
              <a:spcBef>
                <a:spcPts val="0"/>
              </a:spcBef>
              <a:spcAft>
                <a:spcPts val="0"/>
              </a:spcAft>
              <a:buSzPts val="1800"/>
              <a:buChar char="•"/>
            </a:pPr>
            <a:r>
              <a:rPr lang="en-US" sz="1800"/>
              <a:t>To assist all ELs, including immigrant children and youth, to achieve at high levels in academic subjects so that all ELs can meet the same challenging State academic standards that all children are expected to meet;</a:t>
            </a:r>
            <a:br>
              <a:rPr lang="en-US" sz="1800"/>
            </a:br>
            <a:endParaRPr sz="1800"/>
          </a:p>
          <a:p>
            <a:pPr marL="457200" lvl="0" indent="-342900" algn="l" rtl="0">
              <a:lnSpc>
                <a:spcPct val="105000"/>
              </a:lnSpc>
              <a:spcBef>
                <a:spcPts val="0"/>
              </a:spcBef>
              <a:spcAft>
                <a:spcPts val="0"/>
              </a:spcAft>
              <a:buSzPts val="1800"/>
              <a:buChar char="•"/>
            </a:pPr>
            <a:r>
              <a:rPr lang="en-US" sz="1800"/>
              <a:t>To assist teachers (including preschool teachers), principals and other school leaders, State educational agencies, local educational agencies, and schools in establishing, implementing, and sustaining effective language instruction educational programs (LIEPs) designed to assist in teaching ELs, including immigrant children and youth;</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b705091cbe_0_69"/>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Purpose</a:t>
            </a:r>
            <a:br>
              <a:rPr lang="en-US" dirty="0"/>
            </a:br>
            <a:br>
              <a:rPr lang="en-US" sz="1800" dirty="0"/>
            </a:br>
            <a:r>
              <a:rPr lang="en-US" sz="1800" dirty="0"/>
              <a:t>(ESEA § 3102) </a:t>
            </a:r>
            <a:r>
              <a:rPr lang="en-US" sz="400" dirty="0">
                <a:solidFill>
                  <a:srgbClr val="03617A"/>
                </a:solidFill>
              </a:rPr>
              <a:t>slide 2</a:t>
            </a:r>
            <a:endParaRPr sz="1800" dirty="0"/>
          </a:p>
        </p:txBody>
      </p:sp>
      <p:sp>
        <p:nvSpPr>
          <p:cNvPr id="80" name="Google Shape;80;g3b705091cbe_0_69"/>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0" lvl="0" indent="0" algn="l" rtl="0">
              <a:lnSpc>
                <a:spcPct val="105000"/>
              </a:lnSpc>
              <a:spcBef>
                <a:spcPts val="0"/>
              </a:spcBef>
              <a:spcAft>
                <a:spcPts val="0"/>
              </a:spcAft>
              <a:buNone/>
            </a:pPr>
            <a:endParaRPr sz="1800"/>
          </a:p>
          <a:p>
            <a:pPr marL="457200" lvl="0" indent="-342900" algn="l" rtl="0">
              <a:lnSpc>
                <a:spcPct val="105000"/>
              </a:lnSpc>
              <a:spcBef>
                <a:spcPts val="0"/>
              </a:spcBef>
              <a:spcAft>
                <a:spcPts val="0"/>
              </a:spcAft>
              <a:buSzPts val="1800"/>
              <a:buChar char="•"/>
            </a:pPr>
            <a:r>
              <a:rPr lang="en-US" sz="1800"/>
              <a:t>To assist teachers (including preschool teachers), principals and other school leaders, State educational agencies, and local educational agencies to develop and enhance their capacity to provide effective instructional programs designed to prepare ELs, including immigrant children and youth, to enter all-English instructional settings; and</a:t>
            </a:r>
            <a:br>
              <a:rPr lang="en-US" sz="1800"/>
            </a:br>
            <a:endParaRPr sz="1800"/>
          </a:p>
          <a:p>
            <a:pPr marL="457200" lvl="0" indent="-342900" algn="l" rtl="0">
              <a:lnSpc>
                <a:spcPct val="105000"/>
              </a:lnSpc>
              <a:spcBef>
                <a:spcPts val="0"/>
              </a:spcBef>
              <a:spcAft>
                <a:spcPts val="0"/>
              </a:spcAft>
              <a:buSzPts val="1800"/>
              <a:buChar char="•"/>
            </a:pPr>
            <a:r>
              <a:rPr lang="en-US" sz="1800"/>
              <a:t>To promote parental, family, and community participation in LIEPs for the parents, families, and communities of ELs.</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b5f1e37a71_0_27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Funding Distinctions</a:t>
            </a:r>
            <a:endParaRPr/>
          </a:p>
        </p:txBody>
      </p:sp>
      <p:pic>
        <p:nvPicPr>
          <p:cNvPr id="86" name="Google Shape;86;g3b5f1e37a71_0_270" descr="Base Layer: Core Instruction &#10;Provided to all students. Paid for with state and local funds. &#10;Additional base layer: Core EL Program&#10;Required by federal law to be provided to all ELs (Lau, 1974; Castañeda, 1981).&#10;These English language development services are in addition to the core instruction. &#10;State and local funds are used to provide the core EL program. &#10;Must occur in the absence of federal funds. &#10;Federal funds (i.e. Title I or III) cannot be used to provide the core EL program.&#10;Next layer: Title I&#10;Supplemental services provided to ELs eligible for Title I.&#10;For school-wide, all students are eligible. For targeted assistance, ELs are eligible using the same criteria as all students. Title I funds provide academic support to students, including ELs, to meet Iowa’s challenging academic achievement standards. LEAs may also use Title I, Part A funds to provide a language instruction educational program for ELs eligible for Title I. &#10;Top layer: Title III&#10;Supplemental services for ELs regardless of Title I participation. &#10;Supplemental language development services provided to ELs above and beyond the core instruction, core EL program, and if applicable, Title I services. Title III federal funds can be used for this purpose. &#10;Title III has a subsection for Title III&#10;Immigrant Students."/>
          <p:cNvPicPr preferRelativeResize="0"/>
          <p:nvPr/>
        </p:nvPicPr>
        <p:blipFill rotWithShape="1">
          <a:blip r:embed="rId3">
            <a:alphaModFix/>
          </a:blip>
          <a:srcRect t="6488" b="5953"/>
          <a:stretch/>
        </p:blipFill>
        <p:spPr>
          <a:xfrm>
            <a:off x="1026913" y="737400"/>
            <a:ext cx="9894415" cy="612060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3b5f1e37a71_0_5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Purposes of Title III Subgrants </a:t>
            </a:r>
            <a:r>
              <a:rPr lang="en-US" sz="1800" dirty="0"/>
              <a:t>(ESEA § 3115(a))</a:t>
            </a:r>
            <a:endParaRPr sz="1800" dirty="0"/>
          </a:p>
        </p:txBody>
      </p:sp>
      <p:graphicFrame>
        <p:nvGraphicFramePr>
          <p:cNvPr id="92" name="Google Shape;92;g3b5f1e37a71_0_59"/>
          <p:cNvGraphicFramePr/>
          <p:nvPr>
            <p:extLst>
              <p:ext uri="{D42A27DB-BD31-4B8C-83A1-F6EECF244321}">
                <p14:modId xmlns:p14="http://schemas.microsoft.com/office/powerpoint/2010/main" val="3740952301"/>
              </p:ext>
            </p:extLst>
          </p:nvPr>
        </p:nvGraphicFramePr>
        <p:xfrm>
          <a:off x="1044975" y="1259000"/>
          <a:ext cx="10287000" cy="5232400"/>
        </p:xfrm>
        <a:graphic>
          <a:graphicData uri="http://schemas.openxmlformats.org/drawingml/2006/table">
            <a:tbl>
              <a:tblPr firstRow="1">
                <a:noFill/>
                <a:tableStyleId>{4BFAA52F-6C9E-49AE-89D9-8D7648BEC740}</a:tableStyleId>
              </a:tblPr>
              <a:tblGrid>
                <a:gridCol w="10287000">
                  <a:extLst>
                    <a:ext uri="{9D8B030D-6E8A-4147-A177-3AD203B41FA5}">
                      <a16:colId xmlns:a16="http://schemas.microsoft.com/office/drawing/2014/main" val="20000"/>
                    </a:ext>
                  </a:extLst>
                </a:gridCol>
              </a:tblGrid>
              <a:tr h="804975">
                <a:tc>
                  <a:txBody>
                    <a:bodyPr/>
                    <a:lstStyle/>
                    <a:p>
                      <a:pPr marL="0" lvl="0" indent="0" algn="l" rtl="0">
                        <a:spcBef>
                          <a:spcPts val="0"/>
                        </a:spcBef>
                        <a:spcAft>
                          <a:spcPts val="0"/>
                        </a:spcAft>
                        <a:buNone/>
                      </a:pPr>
                      <a:r>
                        <a:rPr lang="en-US" sz="1800"/>
                        <a:t>In carrying out activities with Title III-A funds, the eligible entity shall use effective approaches and methodologies for teaching ELs and immigrant children and youth for the following purposes: </a:t>
                      </a:r>
                      <a:endParaRPr sz="1800"/>
                    </a:p>
                  </a:txBody>
                  <a:tcPr marL="91425" marR="91425" marT="91425" marB="91425">
                    <a:solidFill>
                      <a:srgbClr val="EAD1DC"/>
                    </a:solidFill>
                  </a:tcPr>
                </a:tc>
                <a:extLst>
                  <a:ext uri="{0D108BD9-81ED-4DB2-BD59-A6C34878D82A}">
                    <a16:rowId xmlns:a16="http://schemas.microsoft.com/office/drawing/2014/main" val="10000"/>
                  </a:ext>
                </a:extLst>
              </a:tr>
              <a:tr h="1106850">
                <a:tc>
                  <a:txBody>
                    <a:bodyPr/>
                    <a:lstStyle/>
                    <a:p>
                      <a:pPr marL="0" lvl="0" indent="0" algn="l" rtl="0">
                        <a:spcBef>
                          <a:spcPts val="0"/>
                        </a:spcBef>
                        <a:spcAft>
                          <a:spcPts val="0"/>
                        </a:spcAft>
                        <a:buNone/>
                      </a:pPr>
                      <a:r>
                        <a:rPr lang="en-US" sz="1800"/>
                        <a:t>Developing and implementing new LIEPS and academic content instructional programs for ELs and immigrant children and youth, including early childhood education programs, elementary school programs, and secondary school programs.</a:t>
                      </a:r>
                      <a:endParaRPr sz="1800"/>
                    </a:p>
                  </a:txBody>
                  <a:tcPr marL="91425" marR="91425" marT="91425" marB="91425">
                    <a:solidFill>
                      <a:srgbClr val="D9D2E9"/>
                    </a:solidFill>
                  </a:tcPr>
                </a:tc>
                <a:extLst>
                  <a:ext uri="{0D108BD9-81ED-4DB2-BD59-A6C34878D82A}">
                    <a16:rowId xmlns:a16="http://schemas.microsoft.com/office/drawing/2014/main" val="10001"/>
                  </a:ext>
                </a:extLst>
              </a:tr>
              <a:tr h="804975">
                <a:tc>
                  <a:txBody>
                    <a:bodyPr/>
                    <a:lstStyle/>
                    <a:p>
                      <a:pPr marL="0" lvl="0" indent="0" algn="l" rtl="0">
                        <a:spcBef>
                          <a:spcPts val="0"/>
                        </a:spcBef>
                        <a:spcAft>
                          <a:spcPts val="0"/>
                        </a:spcAft>
                        <a:buNone/>
                      </a:pPr>
                      <a:r>
                        <a:rPr lang="en-US" sz="1800"/>
                        <a:t>Carrying out highly focused, innovative, locally designed activities to expand or enhance existing LIEPs and academic content instructional programs for ELs and immigrant children and youth.</a:t>
                      </a:r>
                      <a:endParaRPr sz="1800"/>
                    </a:p>
                  </a:txBody>
                  <a:tcPr marL="91425" marR="91425" marT="91425" marB="91425">
                    <a:solidFill>
                      <a:srgbClr val="CFE2F3"/>
                    </a:solidFill>
                  </a:tcPr>
                </a:tc>
                <a:extLst>
                  <a:ext uri="{0D108BD9-81ED-4DB2-BD59-A6C34878D82A}">
                    <a16:rowId xmlns:a16="http://schemas.microsoft.com/office/drawing/2014/main" val="10002"/>
                  </a:ext>
                </a:extLst>
              </a:tr>
              <a:tr h="1106850">
                <a:tc>
                  <a:txBody>
                    <a:bodyPr/>
                    <a:lstStyle/>
                    <a:p>
                      <a:pPr marL="0" lvl="0" indent="0" algn="l" rtl="0">
                        <a:spcBef>
                          <a:spcPts val="0"/>
                        </a:spcBef>
                        <a:spcAft>
                          <a:spcPts val="0"/>
                        </a:spcAft>
                        <a:buNone/>
                      </a:pPr>
                      <a:r>
                        <a:rPr lang="en-US" sz="1800"/>
                        <a:t>Implementing, within an individual school, schoolwide programs for restructuring, reforming, and upgrading all relevant programs, activities, and operations relating to LIEPs and academic content instruction for ELs and immigrant children and youth. </a:t>
                      </a:r>
                      <a:endParaRPr sz="1800"/>
                    </a:p>
                  </a:txBody>
                  <a:tcPr marL="91425" marR="91425" marT="91425" marB="91425">
                    <a:solidFill>
                      <a:srgbClr val="D9EAD3"/>
                    </a:solidFill>
                  </a:tcPr>
                </a:tc>
                <a:extLst>
                  <a:ext uri="{0D108BD9-81ED-4DB2-BD59-A6C34878D82A}">
                    <a16:rowId xmlns:a16="http://schemas.microsoft.com/office/drawing/2014/main" val="10003"/>
                  </a:ext>
                </a:extLst>
              </a:tr>
              <a:tr h="1408750">
                <a:tc>
                  <a:txBody>
                    <a:bodyPr/>
                    <a:lstStyle/>
                    <a:p>
                      <a:pPr marL="0" lvl="0" indent="0" algn="l" rtl="0">
                        <a:spcBef>
                          <a:spcPts val="0"/>
                        </a:spcBef>
                        <a:spcAft>
                          <a:spcPts val="0"/>
                        </a:spcAft>
                        <a:buNone/>
                      </a:pPr>
                      <a:r>
                        <a:rPr lang="en-US" sz="1800" dirty="0"/>
                        <a:t>Implementing, within the entire jurisdiction of a local educational agency (LEA), agency-wide programs for restructuring, reforming, and upgrading all relevant programs, activities, and operations relating to LIEPs and academic content instruction for ELs and immigrant children and youth.</a:t>
                      </a:r>
                      <a:endParaRPr sz="1800" dirty="0"/>
                    </a:p>
                  </a:txBody>
                  <a:tcPr marL="91425" marR="91425" marT="91425" marB="91425">
                    <a:solidFill>
                      <a:srgbClr val="FFF2CC"/>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b5f1e37a71_0_26"/>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Required Activity #1 </a:t>
            </a:r>
            <a:endParaRPr/>
          </a:p>
          <a:p>
            <a:pPr marL="0" lvl="0" indent="0" algn="l" rtl="0">
              <a:lnSpc>
                <a:spcPct val="90000"/>
              </a:lnSpc>
              <a:spcBef>
                <a:spcPts val="0"/>
              </a:spcBef>
              <a:spcAft>
                <a:spcPts val="0"/>
              </a:spcAft>
              <a:buClr>
                <a:srgbClr val="000000"/>
              </a:buClr>
              <a:buSzPts val="1800"/>
              <a:buFont typeface="Arial"/>
              <a:buNone/>
            </a:pPr>
            <a:br>
              <a:rPr lang="en-US" sz="1800"/>
            </a:br>
            <a:r>
              <a:rPr lang="en-US" sz="1800"/>
              <a:t>(ESEA § 3115(c))</a:t>
            </a:r>
            <a:endParaRPr sz="1800"/>
          </a:p>
        </p:txBody>
      </p:sp>
      <p:sp>
        <p:nvSpPr>
          <p:cNvPr id="98" name="Google Shape;98;g3b5f1e37a71_0_26"/>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800"/>
              </a:spcBef>
              <a:spcAft>
                <a:spcPts val="0"/>
              </a:spcAft>
              <a:buNone/>
            </a:pPr>
            <a:r>
              <a:rPr lang="en-US" sz="1800"/>
              <a:t>Increase the English language proficiency of ELs by providing </a:t>
            </a:r>
            <a:r>
              <a:rPr lang="en-US" sz="1800" b="1"/>
              <a:t>effective LIEPs</a:t>
            </a:r>
            <a:r>
              <a:rPr lang="en-US" sz="1800"/>
              <a:t> that </a:t>
            </a:r>
            <a:r>
              <a:rPr lang="en-US" sz="1800" b="1"/>
              <a:t>meet the needs of ELs</a:t>
            </a:r>
            <a:r>
              <a:rPr lang="en-US" sz="1800"/>
              <a:t> and demonstrate success in increasing—</a:t>
            </a:r>
            <a:endParaRPr sz="1800"/>
          </a:p>
          <a:p>
            <a:pPr marL="914400" lvl="1" indent="-330200" algn="l" rtl="0">
              <a:lnSpc>
                <a:spcPct val="115000"/>
              </a:lnSpc>
              <a:spcBef>
                <a:spcPts val="0"/>
              </a:spcBef>
              <a:spcAft>
                <a:spcPts val="0"/>
              </a:spcAft>
              <a:buSzPts val="1600"/>
              <a:buAutoNum type="alphaUcParenBoth"/>
            </a:pPr>
            <a:r>
              <a:rPr lang="en-US" sz="1600"/>
              <a:t>English language proficiency; </a:t>
            </a:r>
            <a:r>
              <a:rPr lang="en-US" sz="1600" b="1"/>
              <a:t>and</a:t>
            </a:r>
            <a:endParaRPr sz="1600" b="1"/>
          </a:p>
          <a:p>
            <a:pPr marL="914400" lvl="1" indent="-330200" algn="l" rtl="0">
              <a:lnSpc>
                <a:spcPct val="115000"/>
              </a:lnSpc>
              <a:spcBef>
                <a:spcPts val="0"/>
              </a:spcBef>
              <a:spcAft>
                <a:spcPts val="0"/>
              </a:spcAft>
              <a:buSzPts val="1600"/>
              <a:buAutoNum type="alphaUcParenBoth"/>
            </a:pPr>
            <a:r>
              <a:rPr lang="en-US" sz="1600"/>
              <a:t>student academic achievement;</a:t>
            </a:r>
            <a:endParaRPr sz="2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3b5f1e37a71_0_46"/>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Required Activity #2 </a:t>
            </a:r>
            <a:endParaRPr/>
          </a:p>
          <a:p>
            <a:pPr marL="0" lvl="0" indent="0" algn="l" rtl="0">
              <a:lnSpc>
                <a:spcPct val="90000"/>
              </a:lnSpc>
              <a:spcBef>
                <a:spcPts val="0"/>
              </a:spcBef>
              <a:spcAft>
                <a:spcPts val="0"/>
              </a:spcAft>
              <a:buSzPts val="3300"/>
              <a:buNone/>
            </a:pPr>
            <a:br>
              <a:rPr lang="en-US" sz="1800"/>
            </a:br>
            <a:r>
              <a:rPr lang="en-US" sz="1800"/>
              <a:t>(ESEA § 3115(c))</a:t>
            </a:r>
            <a:endParaRPr/>
          </a:p>
        </p:txBody>
      </p:sp>
      <p:sp>
        <p:nvSpPr>
          <p:cNvPr id="104" name="Google Shape;104;g3b5f1e37a71_0_46"/>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800"/>
              </a:spcBef>
              <a:spcAft>
                <a:spcPts val="0"/>
              </a:spcAft>
              <a:buNone/>
            </a:pPr>
            <a:r>
              <a:rPr lang="en-US" sz="1800"/>
              <a:t>Provide </a:t>
            </a:r>
            <a:r>
              <a:rPr lang="en-US" sz="1800" b="1"/>
              <a:t>effective professional development</a:t>
            </a:r>
            <a:r>
              <a:rPr lang="en-US" sz="1800"/>
              <a:t> to classroom teachers (including teachers in classroom settings that are not the settings of LIEPs), principals and other school leaders, administrators, and other school or community-based organizational personnel, that is—</a:t>
            </a:r>
            <a:endParaRPr sz="1800"/>
          </a:p>
          <a:p>
            <a:pPr marL="914400" lvl="1" indent="-317500" algn="l" rtl="0">
              <a:lnSpc>
                <a:spcPct val="115000"/>
              </a:lnSpc>
              <a:spcBef>
                <a:spcPts val="0"/>
              </a:spcBef>
              <a:spcAft>
                <a:spcPts val="0"/>
              </a:spcAft>
              <a:buSzPts val="1400"/>
              <a:buAutoNum type="alphaUcParenBoth"/>
            </a:pPr>
            <a:r>
              <a:rPr lang="en-US" sz="1400"/>
              <a:t>designed to improve the instruction and assessment of ELs;</a:t>
            </a:r>
            <a:endParaRPr sz="1400"/>
          </a:p>
          <a:p>
            <a:pPr marL="914400" lvl="1" indent="-317500" algn="l" rtl="0">
              <a:lnSpc>
                <a:spcPct val="115000"/>
              </a:lnSpc>
              <a:spcBef>
                <a:spcPts val="0"/>
              </a:spcBef>
              <a:spcAft>
                <a:spcPts val="0"/>
              </a:spcAft>
              <a:buSzPts val="1400"/>
              <a:buAutoNum type="alphaUcParenBoth"/>
            </a:pPr>
            <a:r>
              <a:rPr lang="en-US" sz="1400"/>
              <a:t>designed to enhance the ability of such teachers, principals, and other school leaders to understand and implement curricula, assessment practices and measures, and instructional strategies for ELs;</a:t>
            </a:r>
            <a:endParaRPr sz="1400"/>
          </a:p>
          <a:p>
            <a:pPr marL="914400" lvl="1" indent="-317500" algn="l" rtl="0">
              <a:lnSpc>
                <a:spcPct val="115000"/>
              </a:lnSpc>
              <a:spcBef>
                <a:spcPts val="0"/>
              </a:spcBef>
              <a:spcAft>
                <a:spcPts val="0"/>
              </a:spcAft>
              <a:buSzPts val="1400"/>
              <a:buAutoNum type="alphaUcParenBoth"/>
            </a:pPr>
            <a:r>
              <a:rPr lang="en-US" sz="1400"/>
              <a:t>effective in increasing children’s English language proficiency or substantially increasing the subject matter knowledge, teaching knowledge, and teaching skills of such teachers; and</a:t>
            </a:r>
            <a:endParaRPr sz="1400"/>
          </a:p>
          <a:p>
            <a:pPr marL="914400" lvl="1" indent="-317500" algn="l" rtl="0">
              <a:lnSpc>
                <a:spcPct val="115000"/>
              </a:lnSpc>
              <a:spcBef>
                <a:spcPts val="0"/>
              </a:spcBef>
              <a:spcAft>
                <a:spcPts val="0"/>
              </a:spcAft>
              <a:buSzPts val="1400"/>
              <a:buAutoNum type="alphaUcParenBoth"/>
            </a:pPr>
            <a:r>
              <a:rPr lang="en-US" sz="1400"/>
              <a:t>of sufficient intensity and duration (which shall not include activities such as 1-day or short-term workshops and conferences) to have a positive and lasting impact on the teachers’ performance in the classroom, except that this subparagraph shall not apply to an activity that is one component of a long-term, comprehensive professional development plan established by a teacher and the teacher’s supervisor </a:t>
            </a:r>
            <a:r>
              <a:rPr lang="en-US" sz="1400" b="1"/>
              <a:t>based on an assessment of the needs of the teacher, the supervisor, the students of the teacher, and any local educational agency employing the teacher, as appropriate;</a:t>
            </a:r>
            <a:endParaRPr sz="14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g3b5f1e37a71_0_53"/>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Required Activity #3 </a:t>
            </a:r>
            <a:endParaRPr/>
          </a:p>
          <a:p>
            <a:pPr marL="0" lvl="0" indent="0" algn="l" rtl="0">
              <a:lnSpc>
                <a:spcPct val="90000"/>
              </a:lnSpc>
              <a:spcBef>
                <a:spcPts val="0"/>
              </a:spcBef>
              <a:spcAft>
                <a:spcPts val="0"/>
              </a:spcAft>
              <a:buSzPts val="3300"/>
              <a:buNone/>
            </a:pPr>
            <a:br>
              <a:rPr lang="en-US" sz="1800"/>
            </a:br>
            <a:r>
              <a:rPr lang="en-US" sz="1800"/>
              <a:t>(ESEA § 3115(c))</a:t>
            </a:r>
            <a:endParaRPr/>
          </a:p>
        </p:txBody>
      </p:sp>
      <p:sp>
        <p:nvSpPr>
          <p:cNvPr id="110" name="Google Shape;110;g3b5f1e37a71_0_53"/>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800"/>
              </a:spcBef>
              <a:spcAft>
                <a:spcPts val="0"/>
              </a:spcAft>
              <a:buNone/>
            </a:pPr>
            <a:r>
              <a:rPr lang="en-US" sz="1800"/>
              <a:t>Provide and implement other effective activities and strategies that</a:t>
            </a:r>
            <a:r>
              <a:rPr lang="en-US" sz="1800" b="1"/>
              <a:t> </a:t>
            </a:r>
            <a:r>
              <a:rPr lang="en-US" sz="1800"/>
              <a:t>enhance or supplement LIEPs for ELs, which—</a:t>
            </a:r>
            <a:endParaRPr sz="1800"/>
          </a:p>
          <a:p>
            <a:pPr marL="914400" lvl="1" indent="-330200" algn="l" rtl="0">
              <a:lnSpc>
                <a:spcPct val="115000"/>
              </a:lnSpc>
              <a:spcBef>
                <a:spcPts val="0"/>
              </a:spcBef>
              <a:spcAft>
                <a:spcPts val="0"/>
              </a:spcAft>
              <a:buSzPts val="1600"/>
              <a:buAutoNum type="alphaUcParenBoth"/>
            </a:pPr>
            <a:r>
              <a:rPr lang="en-US" sz="1600" b="1"/>
              <a:t>shall include parent, family, and community engagement activities</a:t>
            </a:r>
            <a:r>
              <a:rPr lang="en-US" sz="1600"/>
              <a:t>; and</a:t>
            </a:r>
            <a:endParaRPr sz="1600"/>
          </a:p>
          <a:p>
            <a:pPr marL="914400" lvl="1" indent="-330200" algn="l" rtl="0">
              <a:lnSpc>
                <a:spcPct val="115000"/>
              </a:lnSpc>
              <a:spcBef>
                <a:spcPts val="0"/>
              </a:spcBef>
              <a:spcAft>
                <a:spcPts val="0"/>
              </a:spcAft>
              <a:buSzPts val="1600"/>
              <a:buAutoNum type="alphaUcParenBoth"/>
            </a:pPr>
            <a:r>
              <a:rPr lang="en-US" sz="1600"/>
              <a:t>may include </a:t>
            </a:r>
            <a:r>
              <a:rPr lang="en-US" sz="1600" b="1"/>
              <a:t>strategies </a:t>
            </a:r>
            <a:r>
              <a:rPr lang="en-US" sz="1600"/>
              <a:t>that serve to </a:t>
            </a:r>
            <a:r>
              <a:rPr lang="en-US" sz="1600" b="1"/>
              <a:t>coordinate and align related programs</a:t>
            </a:r>
            <a:r>
              <a:rPr lang="en-US" sz="1600"/>
              <a:t>.</a:t>
            </a:r>
            <a:endParaRPr sz="160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2367</Words>
  <Application>Microsoft Office PowerPoint</Application>
  <PresentationFormat>Widescreen</PresentationFormat>
  <Paragraphs>131</Paragraphs>
  <Slides>20</Slides>
  <Notes>20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20</vt:i4>
      </vt:variant>
    </vt:vector>
  </HeadingPairs>
  <TitlesOfParts>
    <vt:vector size="23" baseType="lpstr">
      <vt:lpstr>Arial</vt:lpstr>
      <vt:lpstr>Theme1</vt:lpstr>
      <vt:lpstr>Theme1</vt:lpstr>
      <vt:lpstr>Allowable Uses of Funds Title III, Part A—English Learners and Immigrant Students</vt:lpstr>
      <vt:lpstr>Overview</vt:lpstr>
      <vt:lpstr>Purpose  (ESEA § 3102) slide 1</vt:lpstr>
      <vt:lpstr>Purpose  (ESEA § 3102) slide 2</vt:lpstr>
      <vt:lpstr>Funding Distinctions</vt:lpstr>
      <vt:lpstr>Purposes of Title III Subgrants (ESEA § 3115(a))</vt:lpstr>
      <vt:lpstr>Required Activity #1   (ESEA § 3115(c))</vt:lpstr>
      <vt:lpstr>Required Activity #2   (ESEA § 3115(c))</vt:lpstr>
      <vt:lpstr>Required Activity #3   (ESEA § 3115(c))</vt:lpstr>
      <vt:lpstr>Alignment of Title III Activities to Needs Assessed</vt:lpstr>
      <vt:lpstr>Supplement Not Supplant (ESEA § 3115(g))</vt:lpstr>
      <vt:lpstr>Authorized Activities of Title III - English Learners  (ESEA § 3115(d)) Items 1 through 3</vt:lpstr>
      <vt:lpstr>Authorized Activities of Title III - English Learners  (ESEA § 3115(d)) Items 4 through 6</vt:lpstr>
      <vt:lpstr>Authorized Activities of Title III - English Learners  (ESEA § 3115(d)) Items 7 through 9</vt:lpstr>
      <vt:lpstr>Title III - Immigrant Students (ESEA §§ 3202(5); 3114(d); 3115(e))</vt:lpstr>
      <vt:lpstr>Authorized Activities of Title III - Immigrant Students  (ESEA § 3115(e)) Items 1 through 4</vt:lpstr>
      <vt:lpstr>Authorized Activities of Title III - Immigrant Students  (ESEA § 3115(e)) Items 5 through 7</vt:lpstr>
      <vt:lpstr>Title III Allowability: Examples</vt:lpstr>
      <vt:lpstr>Title III Allowability: Non-Examples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Title III, Part A—English Learners and Immigrant Students</dc:title>
  <dc:creator>Iowa Department of Education</dc:creator>
  <cp:lastModifiedBy>Arzola, Isbelia [IDOE]</cp:lastModifiedBy>
  <cp:revision>2</cp:revision>
  <dcterms:created xsi:type="dcterms:W3CDTF">2022-10-28T01:47:54Z</dcterms:created>
  <dcterms:modified xsi:type="dcterms:W3CDTF">2026-01-27T23:33:57Z</dcterms:modified>
</cp:coreProperties>
</file>