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4"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hHg5zPpJ/Q/3IPHrFCrXVSgJ3jy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17A"/>
    <a:srgbClr val="D0E0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E7CC585-7137-4346-8851-C997FAB4DB92}">
  <a:tblStyle styleId="{9E7CC585-7137-4346-8851-C997FAB4DB9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80FCACC0-0C2A-464E-A4DB-BEAD0821CA4A}" styleName="Table_1">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9" autoAdjust="0"/>
    <p:restoredTop sz="86441" autoAdjust="0"/>
  </p:normalViewPr>
  <p:slideViewPr>
    <p:cSldViewPr snapToGrid="0">
      <p:cViewPr varScale="1">
        <p:scale>
          <a:sx n="63" d="100"/>
          <a:sy n="63" d="100"/>
        </p:scale>
        <p:origin x="52" y="13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21" Type="http://customschemas.google.com/relationships/presentationmetadata" Target="meta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9" name="Google Shape;59;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b4c32e8aa3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3b4c32e8aa3_0_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3b7b9ccb24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9" name="Google Shape;119;g3b7b9ccb241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b4c32e8aa3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5" name="Google Shape;125;g3b4c32e8aa3_0_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b4c32e8aa3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g3b4c32e8aa3_0_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First year teachers are not eligible to participate in Class Size Reduction. Only teachers on a standard or master educator license are eligible. Additionally, there may only be one CSR teacher per grade level (K-3) per building.</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3b70c1e03be_0_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7" name="Google Shape;137;g3b70c1e03be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b7be4024cf_0_1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1" name="Google Shape;71;g3b7be4024cf_0_1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b7609ff53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7" name="Google Shape;77;g3b7609ff538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b77d00a62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g3b77d00a623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b77d00a623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3b77d00a623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rgbClr val="000000"/>
              </a:buClr>
              <a:buSzPts val="1100"/>
              <a:buFont typeface="Arial"/>
              <a:buNone/>
            </a:pPr>
            <a:r>
              <a:rPr lang="en-US"/>
              <a:t>For the other school leader to be eligible to receive professional development using Title IIA funds, the individual must meet both parts of the definition. For example, central office staff are not eligible to receive professional development services, as they meet the first part of the definition but do not meet the second part.</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b4c32e8aa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g3b4c32e8aa3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b4c32e8aa3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1" name="Google Shape;101;g3b4c32e8aa3_0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b4c32e8aa3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7" name="Google Shape;107;g3b4c32e8aa3_0_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53"/>
        <p:cNvGrpSpPr/>
        <p:nvPr/>
      </p:nvGrpSpPr>
      <p:grpSpPr>
        <a:xfrm>
          <a:off x="0" y="0"/>
          <a:ext cx="0" cy="0"/>
          <a:chOff x="0" y="0"/>
          <a:chExt cx="0" cy="0"/>
        </a:xfrm>
      </p:grpSpPr>
      <p:sp>
        <p:nvSpPr>
          <p:cNvPr id="54" name="Google Shape;54;g3b70c1e03be_0_59"/>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g3b70c1e03be_0_59"/>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g3b70c1e03be_0_59"/>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 name="Google Shape;14;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16"/>
        <p:cNvGrpSpPr/>
        <p:nvPr/>
      </p:nvGrpSpPr>
      <p:grpSpPr>
        <a:xfrm>
          <a:off x="0" y="0"/>
          <a:ext cx="0" cy="0"/>
          <a:chOff x="0" y="0"/>
          <a:chExt cx="0" cy="0"/>
        </a:xfrm>
      </p:grpSpPr>
      <p:sp>
        <p:nvSpPr>
          <p:cNvPr id="17" name="Google Shape;17;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0" name="Google Shape;20;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1" name="Google Shape;21;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2" name="Google Shape;22;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3"/>
        <p:cNvGrpSpPr/>
        <p:nvPr/>
      </p:nvGrpSpPr>
      <p:grpSpPr>
        <a:xfrm>
          <a:off x="0" y="0"/>
          <a:ext cx="0" cy="0"/>
          <a:chOff x="0" y="0"/>
          <a:chExt cx="0" cy="0"/>
        </a:xfrm>
      </p:grpSpPr>
      <p:sp>
        <p:nvSpPr>
          <p:cNvPr id="24" name="Google Shape;24;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27"/>
        <p:cNvGrpSpPr/>
        <p:nvPr/>
      </p:nvGrpSpPr>
      <p:grpSpPr>
        <a:xfrm>
          <a:off x="0" y="0"/>
          <a:ext cx="0" cy="0"/>
          <a:chOff x="0" y="0"/>
          <a:chExt cx="0" cy="0"/>
        </a:xfrm>
      </p:grpSpPr>
      <p:sp>
        <p:nvSpPr>
          <p:cNvPr id="28" name="Google Shape;28;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34"/>
        <p:cNvGrpSpPr/>
        <p:nvPr/>
      </p:nvGrpSpPr>
      <p:grpSpPr>
        <a:xfrm>
          <a:off x="0" y="0"/>
          <a:ext cx="0" cy="0"/>
          <a:chOff x="0" y="0"/>
          <a:chExt cx="0" cy="0"/>
        </a:xfrm>
      </p:grpSpPr>
      <p:sp>
        <p:nvSpPr>
          <p:cNvPr id="35" name="Google Shape;35;g3b70c1e03be_0_40"/>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g3b70c1e03be_0_40"/>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37" name="Google Shape;37;g3b70c1e03be_0_40"/>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38"/>
        <p:cNvGrpSpPr/>
        <p:nvPr/>
      </p:nvGrpSpPr>
      <p:grpSpPr>
        <a:xfrm>
          <a:off x="0" y="0"/>
          <a:ext cx="0" cy="0"/>
          <a:chOff x="0" y="0"/>
          <a:chExt cx="0" cy="0"/>
        </a:xfrm>
      </p:grpSpPr>
      <p:sp>
        <p:nvSpPr>
          <p:cNvPr id="39" name="Google Shape;39;g3b70c1e03be_0_4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0" name="Google Shape;40;g3b70c1e03be_0_4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g3b70c1e03be_0_4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42"/>
        <p:cNvGrpSpPr/>
        <p:nvPr/>
      </p:nvGrpSpPr>
      <p:grpSpPr>
        <a:xfrm>
          <a:off x="0" y="0"/>
          <a:ext cx="0" cy="0"/>
          <a:chOff x="0" y="0"/>
          <a:chExt cx="0" cy="0"/>
        </a:xfrm>
      </p:grpSpPr>
      <p:sp>
        <p:nvSpPr>
          <p:cNvPr id="43" name="Google Shape;43;g3b70c1e03be_0_48"/>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g3b70c1e03be_0_48"/>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g3b70c1e03be_0_48"/>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6" name="Google Shape;46;g3b70c1e03be_0_48"/>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7" name="Google Shape;47;g3b70c1e03be_0_48"/>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8" name="Google Shape;48;g3b70c1e03be_0_48"/>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49"/>
        <p:cNvGrpSpPr/>
        <p:nvPr/>
      </p:nvGrpSpPr>
      <p:grpSpPr>
        <a:xfrm>
          <a:off x="0" y="0"/>
          <a:ext cx="0" cy="0"/>
          <a:chOff x="0" y="0"/>
          <a:chExt cx="0" cy="0"/>
        </a:xfrm>
      </p:grpSpPr>
      <p:sp>
        <p:nvSpPr>
          <p:cNvPr id="50" name="Google Shape;50;g3b70c1e03be_0_55"/>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1" name="Google Shape;51;g3b70c1e03be_0_55"/>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g3b70c1e03be_0_55"/>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g3b70c1e03be_0_37"/>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3" name="Google Shape;33;g3b70c1e03be_0_37"/>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hyperlink" Target="mailto:amy.hensley@iowa.gov"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Allowable Uses of Funds</a:t>
            </a:r>
            <a:endParaRPr dirty="0"/>
          </a:p>
          <a:p>
            <a:pPr marL="0" lvl="0" indent="0" algn="ctr" rtl="0">
              <a:lnSpc>
                <a:spcPct val="90000"/>
              </a:lnSpc>
              <a:spcBef>
                <a:spcPts val="0"/>
              </a:spcBef>
              <a:spcAft>
                <a:spcPts val="0"/>
              </a:spcAft>
              <a:buClr>
                <a:schemeClr val="lt1"/>
              </a:buClr>
              <a:buSzPts val="4500"/>
              <a:buFont typeface="Arial"/>
              <a:buNone/>
            </a:pPr>
            <a:r>
              <a:rPr lang="en-US" dirty="0"/>
              <a:t>Title II, Part A—Supporting Effective Instruction</a:t>
            </a:r>
            <a:endParaRPr dirty="0"/>
          </a:p>
        </p:txBody>
      </p:sp>
      <p:sp>
        <p:nvSpPr>
          <p:cNvPr id="62" name="Google Shape;62;p1"/>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dirty="0"/>
              <a:t>Bureau of ESEA Programs</a:t>
            </a:r>
            <a:endParaRPr dirty="0"/>
          </a:p>
          <a:p>
            <a:pPr marL="0" lvl="0" indent="0" algn="ctr" rtl="0">
              <a:lnSpc>
                <a:spcPct val="90000"/>
              </a:lnSpc>
              <a:spcBef>
                <a:spcPts val="0"/>
              </a:spcBef>
              <a:spcAft>
                <a:spcPts val="0"/>
              </a:spcAft>
              <a:buClr>
                <a:schemeClr val="lt1"/>
              </a:buClr>
              <a:buSzPts val="2400"/>
              <a:buNone/>
            </a:pPr>
            <a:endParaRPr/>
          </a:p>
          <a:p>
            <a:pPr marL="0" lvl="0" indent="0" rtl="0">
              <a:lnSpc>
                <a:spcPct val="90000"/>
              </a:lnSpc>
              <a:spcBef>
                <a:spcPts val="0"/>
              </a:spcBef>
              <a:spcAft>
                <a:spcPts val="0"/>
              </a:spcAft>
              <a:buClr>
                <a:schemeClr val="lt1"/>
              </a:buClr>
              <a:buSzPts val="2400"/>
              <a:buNone/>
            </a:pPr>
            <a:r>
              <a:rPr lang="en-US"/>
              <a:t>Amy Hensley</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g3b4c32e8aa3_0_16"/>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a:t>
            </a:r>
            <a:r>
              <a:rPr lang="en-US" sz="400" dirty="0">
                <a:solidFill>
                  <a:srgbClr val="03617A"/>
                </a:solidFill>
              </a:rPr>
              <a:t>: Developing Programs and Activities, Slide 1</a:t>
            </a:r>
            <a:endParaRPr sz="400" dirty="0">
              <a:solidFill>
                <a:srgbClr val="03617A"/>
              </a:solidFill>
            </a:endParaRPr>
          </a:p>
        </p:txBody>
      </p:sp>
      <p:graphicFrame>
        <p:nvGraphicFramePr>
          <p:cNvPr id="116" name="Google Shape;116;g3b4c32e8aa3_0_16"/>
          <p:cNvGraphicFramePr/>
          <p:nvPr>
            <p:extLst>
              <p:ext uri="{D42A27DB-BD31-4B8C-83A1-F6EECF244321}">
                <p14:modId xmlns:p14="http://schemas.microsoft.com/office/powerpoint/2010/main" val="2509555744"/>
              </p:ext>
            </p:extLst>
          </p:nvPr>
        </p:nvGraphicFramePr>
        <p:xfrm>
          <a:off x="822949" y="1352422"/>
          <a:ext cx="10302325" cy="2956530"/>
        </p:xfrm>
        <a:graphic>
          <a:graphicData uri="http://schemas.openxmlformats.org/drawingml/2006/table">
            <a:tbl>
              <a:tblPr firstRow="1">
                <a:noFill/>
                <a:tableStyleId>{80FCACC0-0C2A-464E-A4DB-BEAD0821CA4A}</a:tableStyleId>
              </a:tblPr>
              <a:tblGrid>
                <a:gridCol w="3324220">
                  <a:extLst>
                    <a:ext uri="{9D8B030D-6E8A-4147-A177-3AD203B41FA5}">
                      <a16:colId xmlns:a16="http://schemas.microsoft.com/office/drawing/2014/main" val="20000"/>
                    </a:ext>
                  </a:extLst>
                </a:gridCol>
                <a:gridCol w="5137843">
                  <a:extLst>
                    <a:ext uri="{9D8B030D-6E8A-4147-A177-3AD203B41FA5}">
                      <a16:colId xmlns:a16="http://schemas.microsoft.com/office/drawing/2014/main" val="20001"/>
                    </a:ext>
                  </a:extLst>
                </a:gridCol>
                <a:gridCol w="1840262">
                  <a:extLst>
                    <a:ext uri="{9D8B030D-6E8A-4147-A177-3AD203B41FA5}">
                      <a16:colId xmlns:a16="http://schemas.microsoft.com/office/drawing/2014/main" val="20002"/>
                    </a:ext>
                  </a:extLst>
                </a:gridCol>
              </a:tblGrid>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Developing programs and activities that increase the ability of teachers to effectively teach children with disabilities, including children with significant cognitive disabilities, and English learners, which may include the use of multi-tier systems of support and positive behavioral intervention and supports, so that such children with disabilities and English learners can meet the challenging State academic standards</a:t>
                      </a:r>
                      <a:endParaRPr sz="1400" u="none" strike="noStrike" cap="none" dirty="0">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2103(b)(3)(F)</a:t>
                      </a:r>
                      <a:endParaRPr sz="1400" u="none" strike="noStrike" cap="none" dirty="0">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Professional development to effectively teach children with disabilities or English learners</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Supplies to support the professional development</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Stipends for teachers and school leaders to participate in trainings that occur outside of contract time</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Substitute pay as applicable when teachers participate in training during the school day</a:t>
                      </a:r>
                      <a:endParaRPr sz="1400" u="none" strike="noStrike" cap="none" dirty="0"/>
                    </a:p>
                    <a:p>
                      <a:pPr marL="0" marR="0" lvl="0" indent="0" algn="l" rtl="0">
                        <a:lnSpc>
                          <a:spcPct val="100000"/>
                        </a:lnSpc>
                        <a:spcBef>
                          <a:spcPts val="0"/>
                        </a:spcBef>
                        <a:spcAft>
                          <a:spcPts val="0"/>
                        </a:spcAft>
                        <a:buClr>
                          <a:srgbClr val="000000"/>
                        </a:buClr>
                        <a:buSzPts val="1400"/>
                        <a:buFont typeface="Arial"/>
                        <a:buNone/>
                      </a:pP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chemeClr val="dk1"/>
                        </a:buClr>
                        <a:buSzPts val="1400"/>
                        <a:buFont typeface="Arial"/>
                        <a:buNone/>
                      </a:pPr>
                      <a:r>
                        <a:rPr lang="en-US" sz="1400" u="none" strike="noStrike" cap="none" dirty="0">
                          <a:solidFill>
                            <a:schemeClr val="dk1"/>
                          </a:solidFill>
                        </a:rPr>
                        <a:t>Teachers, principals, other school leaders</a:t>
                      </a: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extLst>
                  <a:ext uri="{0D108BD9-81ED-4DB2-BD59-A6C34878D82A}">
                    <a16:rowId xmlns:a16="http://schemas.microsoft.com/office/drawing/2014/main" val="10001"/>
                  </a:ext>
                </a:extLst>
              </a:tr>
            </a:tbl>
          </a:graphicData>
        </a:graphic>
      </p:graphicFrame>
      <p:sp>
        <p:nvSpPr>
          <p:cNvPr id="2" name="Text Placeholder 1">
            <a:extLst>
              <a:ext uri="{FF2B5EF4-FFF2-40B4-BE49-F238E27FC236}">
                <a16:creationId xmlns:a16="http://schemas.microsoft.com/office/drawing/2014/main" id="{2D185776-B933-C4FB-4729-5A6135B76B2B}"/>
              </a:ext>
            </a:extLst>
          </p:cNvPr>
          <p:cNvSpPr>
            <a:spLocks noGrp="1"/>
          </p:cNvSpPr>
          <p:nvPr>
            <p:ph type="body" idx="1"/>
          </p:nvPr>
        </p:nvSpPr>
        <p:spPr>
          <a:xfrm>
            <a:off x="822950" y="908090"/>
            <a:ext cx="10302325" cy="453921"/>
          </a:xfrm>
          <a:solidFill>
            <a:srgbClr val="D0E0E3"/>
          </a:solidFill>
        </p:spPr>
        <p:style>
          <a:lnRef idx="2">
            <a:schemeClr val="accent4"/>
          </a:lnRef>
          <a:fillRef idx="1">
            <a:schemeClr val="lt1"/>
          </a:fillRef>
          <a:effectRef idx="0">
            <a:schemeClr val="accent4"/>
          </a:effectRef>
          <a:fontRef idx="minor">
            <a:schemeClr val="dk1"/>
          </a:fontRef>
        </p:style>
        <p:txBody>
          <a:bodyPr anchor="ctr">
            <a:noAutofit/>
          </a:bodyPr>
          <a:lstStyle/>
          <a:p>
            <a:pPr marL="0" lvl="0" indent="0">
              <a:lnSpc>
                <a:spcPct val="100000"/>
              </a:lnSpc>
              <a:spcBef>
                <a:spcPts val="0"/>
              </a:spcBef>
              <a:buClr>
                <a:srgbClr val="000000"/>
              </a:buClr>
              <a:buNone/>
            </a:pPr>
            <a:r>
              <a:rPr lang="en-US" sz="1800" b="1" dirty="0"/>
              <a:t>Developing Programs and Activities to Increase Teachers’ Abilities in Specific Areas of Need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g3b7b9ccb241_0_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marR="0" lvl="0" indent="0" algn="l" defTabSz="914400" rtl="0" eaLnBrk="1" fontAlgn="auto" latinLnBrk="0" hangingPunct="1">
              <a:lnSpc>
                <a:spcPct val="90000"/>
              </a:lnSpc>
              <a:spcBef>
                <a:spcPts val="0"/>
              </a:spcBef>
              <a:spcAft>
                <a:spcPts val="0"/>
              </a:spcAft>
              <a:buClr>
                <a:schemeClr val="lt1"/>
              </a:buClr>
              <a:buSzPts val="3300"/>
              <a:buFont typeface="Arial"/>
              <a:buNone/>
              <a:tabLst/>
              <a:defRPr/>
            </a:pPr>
            <a:r>
              <a:rPr lang="en-US" dirty="0"/>
              <a:t>Allowable Activities</a:t>
            </a:r>
            <a:r>
              <a:rPr lang="en-US" sz="400" b="1" i="0" u="none" strike="noStrike" cap="none" dirty="0">
                <a:solidFill>
                  <a:srgbClr val="03617A"/>
                </a:solidFill>
                <a:effectLst/>
                <a:sym typeface="Arial"/>
              </a:rPr>
              <a:t>: Developing Programs and Activities, Slide 2</a:t>
            </a:r>
            <a:endParaRPr sz="400" dirty="0">
              <a:solidFill>
                <a:srgbClr val="03617A"/>
              </a:solidFill>
            </a:endParaRPr>
          </a:p>
        </p:txBody>
      </p:sp>
      <p:graphicFrame>
        <p:nvGraphicFramePr>
          <p:cNvPr id="122" name="Google Shape;122;g3b7b9ccb241_0_0"/>
          <p:cNvGraphicFramePr/>
          <p:nvPr>
            <p:extLst>
              <p:ext uri="{D42A27DB-BD31-4B8C-83A1-F6EECF244321}">
                <p14:modId xmlns:p14="http://schemas.microsoft.com/office/powerpoint/2010/main" val="3898593213"/>
              </p:ext>
            </p:extLst>
          </p:nvPr>
        </p:nvGraphicFramePr>
        <p:xfrm>
          <a:off x="822949" y="1340390"/>
          <a:ext cx="10302325" cy="4023330"/>
        </p:xfrm>
        <a:graphic>
          <a:graphicData uri="http://schemas.openxmlformats.org/drawingml/2006/table">
            <a:tbl>
              <a:tblPr firstRow="1">
                <a:noFill/>
                <a:tableStyleId>{80FCACC0-0C2A-464E-A4DB-BEAD0821CA4A}</a:tableStyleId>
              </a:tblPr>
              <a:tblGrid>
                <a:gridCol w="3324220">
                  <a:extLst>
                    <a:ext uri="{9D8B030D-6E8A-4147-A177-3AD203B41FA5}">
                      <a16:colId xmlns:a16="http://schemas.microsoft.com/office/drawing/2014/main" val="20000"/>
                    </a:ext>
                  </a:extLst>
                </a:gridCol>
                <a:gridCol w="5137843">
                  <a:extLst>
                    <a:ext uri="{9D8B030D-6E8A-4147-A177-3AD203B41FA5}">
                      <a16:colId xmlns:a16="http://schemas.microsoft.com/office/drawing/2014/main" val="20001"/>
                    </a:ext>
                  </a:extLst>
                </a:gridCol>
                <a:gridCol w="1840262">
                  <a:extLst>
                    <a:ext uri="{9D8B030D-6E8A-4147-A177-3AD203B41FA5}">
                      <a16:colId xmlns:a16="http://schemas.microsoft.com/office/drawing/2014/main" val="20002"/>
                    </a:ext>
                  </a:extLst>
                </a:gridCol>
              </a:tblGrid>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Providing programs and activities to increase (1) the knowledge base of teachers, principals, or other school leaders on instruction in the early grades and on strategies to measure whether young children are progressing; and (2) the ability of principals or other school leaders to support teachers, teacher leaders, early childhood educators, and other professionals to meet the needs of students through age 8, which may include providing joint professional learning and planning activities for school staff and educators in preschool programs that address the transition to elementary school</a:t>
                      </a:r>
                      <a:endParaRPr sz="1400" u="none" strike="noStrike" cap="none" dirty="0">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2103(b)(3)(G)</a:t>
                      </a:r>
                      <a:endParaRPr sz="1400" u="none" strike="noStrike" cap="none" dirty="0">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Professional development to increase the knowledge of educators on instruction in the early grades to meet the needs of students through age 8</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Supplies to support the professional development</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Stipends for teachers and school leaders to participate in trainings that occur outside of contract time</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Substitute pay as applicable when teachers participate in training during the school day </a:t>
                      </a:r>
                      <a:endParaRPr sz="1400" u="none" strike="noStrike" cap="none" dirty="0"/>
                    </a:p>
                    <a:p>
                      <a:pPr marL="0" marR="0" lvl="0" indent="0" algn="l" rtl="0">
                        <a:lnSpc>
                          <a:spcPct val="100000"/>
                        </a:lnSpc>
                        <a:spcBef>
                          <a:spcPts val="0"/>
                        </a:spcBef>
                        <a:spcAft>
                          <a:spcPts val="0"/>
                        </a:spcAft>
                        <a:buClr>
                          <a:srgbClr val="000000"/>
                        </a:buClr>
                        <a:buSzPts val="1400"/>
                        <a:buFont typeface="Arial"/>
                        <a:buNone/>
                      </a:pP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15000"/>
                        </a:lnSpc>
                        <a:spcBef>
                          <a:spcPts val="0"/>
                        </a:spcBef>
                        <a:spcAft>
                          <a:spcPts val="0"/>
                        </a:spcAft>
                        <a:buClr>
                          <a:schemeClr val="dk1"/>
                        </a:buClr>
                        <a:buSzPts val="1400"/>
                        <a:buFont typeface="Arial"/>
                        <a:buNone/>
                      </a:pPr>
                      <a:r>
                        <a:rPr lang="en-US" sz="1400" u="none" strike="noStrike" cap="none" dirty="0">
                          <a:solidFill>
                            <a:schemeClr val="dk1"/>
                          </a:solidFill>
                        </a:rPr>
                        <a:t>K-3 teachers, principals, other school leaders.</a:t>
                      </a:r>
                      <a:endParaRPr sz="1400" u="none" strike="noStrike" cap="none" dirty="0">
                        <a:solidFill>
                          <a:schemeClr val="dk1"/>
                        </a:solidFill>
                      </a:endParaRPr>
                    </a:p>
                    <a:p>
                      <a:pPr marL="0" marR="0" lvl="0" indent="0" algn="l" rtl="0">
                        <a:lnSpc>
                          <a:spcPct val="115000"/>
                        </a:lnSpc>
                        <a:spcBef>
                          <a:spcPts val="0"/>
                        </a:spcBef>
                        <a:spcAft>
                          <a:spcPts val="0"/>
                        </a:spcAft>
                        <a:buClr>
                          <a:schemeClr val="dk1"/>
                        </a:buClr>
                        <a:buSzPts val="1400"/>
                        <a:buFont typeface="Arial"/>
                        <a:buNone/>
                      </a:pPr>
                      <a:r>
                        <a:rPr lang="en-US" sz="1400" u="none" strike="noStrike" cap="none" dirty="0">
                          <a:solidFill>
                            <a:schemeClr val="dk1"/>
                          </a:solidFill>
                        </a:rPr>
                        <a:t>PK teachers and school administrators may be included to join PD with K-12 teachers and administrators.</a:t>
                      </a: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extLst>
                  <a:ext uri="{0D108BD9-81ED-4DB2-BD59-A6C34878D82A}">
                    <a16:rowId xmlns:a16="http://schemas.microsoft.com/office/drawing/2014/main" val="10001"/>
                  </a:ext>
                </a:extLst>
              </a:tr>
            </a:tbl>
          </a:graphicData>
        </a:graphic>
      </p:graphicFrame>
      <p:sp>
        <p:nvSpPr>
          <p:cNvPr id="2" name="Text Placeholder 1">
            <a:extLst>
              <a:ext uri="{FF2B5EF4-FFF2-40B4-BE49-F238E27FC236}">
                <a16:creationId xmlns:a16="http://schemas.microsoft.com/office/drawing/2014/main" id="{FAEBB9AD-4FCB-5A79-5A8D-675CE8FF0D59}"/>
              </a:ext>
            </a:extLst>
          </p:cNvPr>
          <p:cNvSpPr>
            <a:spLocks noGrp="1"/>
          </p:cNvSpPr>
          <p:nvPr>
            <p:ph type="body" idx="1"/>
          </p:nvPr>
        </p:nvSpPr>
        <p:spPr>
          <a:xfrm>
            <a:off x="822950" y="908090"/>
            <a:ext cx="10302325" cy="453921"/>
          </a:xfrm>
          <a:solidFill>
            <a:srgbClr val="D0E0E3"/>
          </a:solidFill>
        </p:spPr>
        <p:style>
          <a:lnRef idx="2">
            <a:schemeClr val="accent4"/>
          </a:lnRef>
          <a:fillRef idx="1">
            <a:schemeClr val="lt1"/>
          </a:fillRef>
          <a:effectRef idx="0">
            <a:schemeClr val="accent4"/>
          </a:effectRef>
          <a:fontRef idx="minor">
            <a:schemeClr val="dk1"/>
          </a:fontRef>
        </p:style>
        <p:txBody>
          <a:bodyPr anchor="ctr">
            <a:noAutofit/>
          </a:bodyPr>
          <a:lstStyle/>
          <a:p>
            <a:pPr marL="0" lvl="0" indent="0">
              <a:lnSpc>
                <a:spcPct val="100000"/>
              </a:lnSpc>
              <a:spcBef>
                <a:spcPts val="0"/>
              </a:spcBef>
              <a:buClr>
                <a:srgbClr val="000000"/>
              </a:buClr>
              <a:buNone/>
            </a:pPr>
            <a:r>
              <a:rPr lang="en-US" sz="1800" b="1" dirty="0"/>
              <a:t>Developing Programs and Activities to Increase Teachers’ Abilities in Specific Areas of Need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b4c32e8aa3_0_21"/>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a:t>
            </a:r>
            <a:r>
              <a:rPr lang="en-US" sz="400" dirty="0">
                <a:solidFill>
                  <a:srgbClr val="03617A"/>
                </a:solidFill>
              </a:rPr>
              <a:t>: Educator Support</a:t>
            </a:r>
            <a:endParaRPr sz="400" dirty="0">
              <a:solidFill>
                <a:srgbClr val="03617A"/>
              </a:solidFill>
            </a:endParaRPr>
          </a:p>
        </p:txBody>
      </p:sp>
      <p:graphicFrame>
        <p:nvGraphicFramePr>
          <p:cNvPr id="128" name="Google Shape;128;g3b4c32e8aa3_0_21"/>
          <p:cNvGraphicFramePr/>
          <p:nvPr>
            <p:extLst>
              <p:ext uri="{D42A27DB-BD31-4B8C-83A1-F6EECF244321}">
                <p14:modId xmlns:p14="http://schemas.microsoft.com/office/powerpoint/2010/main" val="3963324738"/>
              </p:ext>
            </p:extLst>
          </p:nvPr>
        </p:nvGraphicFramePr>
        <p:xfrm>
          <a:off x="822950" y="1362011"/>
          <a:ext cx="10643500" cy="5242470"/>
        </p:xfrm>
        <a:graphic>
          <a:graphicData uri="http://schemas.openxmlformats.org/drawingml/2006/table">
            <a:tbl>
              <a:tblPr firstRow="1">
                <a:noFill/>
                <a:tableStyleId>{80FCACC0-0C2A-464E-A4DB-BEAD0821CA4A}</a:tableStyleId>
              </a:tblPr>
              <a:tblGrid>
                <a:gridCol w="3755975">
                  <a:extLst>
                    <a:ext uri="{9D8B030D-6E8A-4147-A177-3AD203B41FA5}">
                      <a16:colId xmlns:a16="http://schemas.microsoft.com/office/drawing/2014/main" val="20000"/>
                    </a:ext>
                  </a:extLst>
                </a:gridCol>
                <a:gridCol w="4807525">
                  <a:extLst>
                    <a:ext uri="{9D8B030D-6E8A-4147-A177-3AD203B41FA5}">
                      <a16:colId xmlns:a16="http://schemas.microsoft.com/office/drawing/2014/main" val="20001"/>
                    </a:ext>
                  </a:extLst>
                </a:gridCol>
                <a:gridCol w="2080000">
                  <a:extLst>
                    <a:ext uri="{9D8B030D-6E8A-4147-A177-3AD203B41FA5}">
                      <a16:colId xmlns:a16="http://schemas.microsoft.com/office/drawing/2014/main" val="20002"/>
                    </a:ext>
                  </a:extLst>
                </a:gridCol>
              </a:tblGrid>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Develop and improve a rigorous, transparent, and fair evaluation and support system for educators based on student achievement that includes multiple measures of educator performance and provides timely feedback</a:t>
                      </a:r>
                      <a:endParaRPr sz="1400" u="none" strike="noStrike" cap="none" dirty="0">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2103(b)(3)(A)</a:t>
                      </a:r>
                      <a:endParaRPr sz="1400" u="none" strike="noStrike" cap="none" dirty="0">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Use of a third party provider/service to supplement required evaluation system</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Training on use of supplemental tools</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Supplies to support the training</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Stipends for teachers and school leaders to participate in trainings that occur outside of contract time</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Substitute pay as applicable when teachers participate in training during the school day</a:t>
                      </a: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15000"/>
                        </a:lnSpc>
                        <a:spcBef>
                          <a:spcPts val="0"/>
                        </a:spcBef>
                        <a:spcAft>
                          <a:spcPts val="0"/>
                        </a:spcAft>
                        <a:buClr>
                          <a:schemeClr val="dk1"/>
                        </a:buClr>
                        <a:buSzPts val="1400"/>
                        <a:buFont typeface="Arial"/>
                        <a:buNone/>
                      </a:pPr>
                      <a:r>
                        <a:rPr lang="en-US" sz="1400" u="none" strike="noStrike" cap="none">
                          <a:solidFill>
                            <a:schemeClr val="dk1"/>
                          </a:solidFill>
                        </a:rPr>
                        <a:t>Teacher, principals, other school leaders</a:t>
                      </a:r>
                      <a:endParaRPr sz="1400" u="none" strike="noStrike" cap="none"/>
                    </a:p>
                  </a:txBody>
                  <a:tcPr marL="91425" marR="91425" marT="91425" marB="91425">
                    <a:lnL w="19050" cap="flat" cmpd="sng" algn="ctr">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rPr>
                        <a:t>Recruit, hire, and retain effective teachers, especially in low-income schools with high percentages of ineffective teachers and high percentages of students who do not meet the challenging State academic standards, with initiatives like pay incentives, mentoring programs, and leadership opportunities</a:t>
                      </a:r>
                      <a:endParaRPr sz="1400" u="none" strike="noStrike" cap="none">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rPr>
                        <a:t>2103(b)(3)(B)</a:t>
                      </a:r>
                      <a:endParaRPr sz="1400" u="none" strike="noStrike" cap="none">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a:t>Additional compensation, bonus, or incentive (not full salary)</a:t>
                      </a:r>
                      <a:endParaRPr sz="1400" u="none" strike="noStrike" cap="none"/>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a:t>Mentorship programs (stipend)</a:t>
                      </a:r>
                      <a:endParaRPr sz="1400" u="none" strike="noStrike" cap="none"/>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a:t>Teacher leadership opportunities (stipend)</a:t>
                      </a:r>
                      <a:endParaRPr sz="1400" u="none" strike="noStrike" cap="none"/>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chemeClr val="dk1"/>
                        </a:buClr>
                        <a:buSzPts val="1400"/>
                        <a:buFont typeface="Arial"/>
                        <a:buNone/>
                      </a:pPr>
                      <a:r>
                        <a:rPr lang="en-US" sz="1400" u="none" strike="noStrike" cap="none">
                          <a:solidFill>
                            <a:schemeClr val="dk1"/>
                          </a:solidFill>
                        </a:rPr>
                        <a:t>Teacher, principals, other schools leaders, paraprofessionals</a:t>
                      </a:r>
                      <a:endParaRPr sz="1400" u="none" strike="noStrike" cap="none"/>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rPr>
                        <a:t>Create feedback mechanisms to improve school working conditions through periodic, public reports on educator support and conditions</a:t>
                      </a:r>
                      <a:endParaRPr sz="1400" u="none" strike="noStrike" cap="none">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rPr>
                        <a:t>2103(b)(3)(N)</a:t>
                      </a:r>
                      <a:endParaRPr sz="1400" u="none" strike="noStrike" cap="none">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Use of a third party provider/service to survey teachers and school leaders</a:t>
                      </a:r>
                      <a:endParaRPr sz="1400" u="none" strike="noStrike" cap="none" dirty="0"/>
                    </a:p>
                    <a:p>
                      <a:pPr marL="0" marR="0" lvl="0" indent="0" algn="l" rtl="0">
                        <a:lnSpc>
                          <a:spcPct val="100000"/>
                        </a:lnSpc>
                        <a:spcBef>
                          <a:spcPts val="0"/>
                        </a:spcBef>
                        <a:spcAft>
                          <a:spcPts val="0"/>
                        </a:spcAft>
                        <a:buClr>
                          <a:srgbClr val="000000"/>
                        </a:buClr>
                        <a:buSzPts val="1400"/>
                        <a:buFont typeface="Arial"/>
                        <a:buNone/>
                      </a:pPr>
                      <a:endParaRPr sz="1400" u="none" strike="noStrike" cap="none" dirty="0"/>
                    </a:p>
                    <a:p>
                      <a:pPr marL="0" marR="0" lvl="0" indent="0" algn="l" rtl="0">
                        <a:lnSpc>
                          <a:spcPct val="100000"/>
                        </a:lnSpc>
                        <a:spcBef>
                          <a:spcPts val="0"/>
                        </a:spcBef>
                        <a:spcAft>
                          <a:spcPts val="0"/>
                        </a:spcAft>
                        <a:buClr>
                          <a:srgbClr val="000000"/>
                        </a:buClr>
                        <a:buSzPts val="1400"/>
                        <a:buFont typeface="Arial"/>
                        <a:buNone/>
                      </a:pPr>
                      <a:endParaRPr sz="1400" u="none" strike="noStrike" cap="none" dirty="0"/>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228600" algn="l" rtl="0">
                        <a:lnSpc>
                          <a:spcPct val="100000"/>
                        </a:lnSpc>
                        <a:spcBef>
                          <a:spcPts val="0"/>
                        </a:spcBef>
                        <a:spcAft>
                          <a:spcPts val="0"/>
                        </a:spcAft>
                        <a:buClr>
                          <a:srgbClr val="000000"/>
                        </a:buClr>
                        <a:buSzPts val="1400"/>
                        <a:buFont typeface="Arial"/>
                        <a:buNone/>
                      </a:pPr>
                      <a:endParaRPr sz="1400" u="none" strike="noStrike" cap="none" dirty="0"/>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extLst>
                  <a:ext uri="{0D108BD9-81ED-4DB2-BD59-A6C34878D82A}">
                    <a16:rowId xmlns:a16="http://schemas.microsoft.com/office/drawing/2014/main" val="10003"/>
                  </a:ext>
                </a:extLst>
              </a:tr>
            </a:tbl>
          </a:graphicData>
        </a:graphic>
      </p:graphicFrame>
      <p:sp>
        <p:nvSpPr>
          <p:cNvPr id="2" name="Text Placeholder 1">
            <a:extLst>
              <a:ext uri="{FF2B5EF4-FFF2-40B4-BE49-F238E27FC236}">
                <a16:creationId xmlns:a16="http://schemas.microsoft.com/office/drawing/2014/main" id="{D03BC6F3-E690-E84B-3AA5-095FC782C06A}"/>
              </a:ext>
            </a:extLst>
          </p:cNvPr>
          <p:cNvSpPr>
            <a:spLocks noGrp="1"/>
          </p:cNvSpPr>
          <p:nvPr>
            <p:ph type="body" idx="1"/>
          </p:nvPr>
        </p:nvSpPr>
        <p:spPr>
          <a:xfrm>
            <a:off x="822950" y="908090"/>
            <a:ext cx="10643500" cy="453921"/>
          </a:xfrm>
          <a:solidFill>
            <a:srgbClr val="D0E0E3"/>
          </a:solidFill>
        </p:spPr>
        <p:style>
          <a:lnRef idx="2">
            <a:schemeClr val="accent4"/>
          </a:lnRef>
          <a:fillRef idx="1">
            <a:schemeClr val="lt1"/>
          </a:fillRef>
          <a:effectRef idx="0">
            <a:schemeClr val="accent4"/>
          </a:effectRef>
          <a:fontRef idx="minor">
            <a:schemeClr val="dk1"/>
          </a:fontRef>
        </p:style>
        <p:txBody>
          <a:bodyPr anchor="ctr">
            <a:noAutofit/>
          </a:bodyPr>
          <a:lstStyle/>
          <a:p>
            <a:pPr marL="0" lvl="0" indent="0">
              <a:lnSpc>
                <a:spcPct val="100000"/>
              </a:lnSpc>
              <a:spcBef>
                <a:spcPts val="0"/>
              </a:spcBef>
              <a:buClr>
                <a:srgbClr val="000000"/>
              </a:buClr>
              <a:buNone/>
            </a:pPr>
            <a:r>
              <a:rPr lang="en-US" sz="1800" b="1" dirty="0"/>
              <a:t>Educator Support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g3b4c32e8aa3_0_26"/>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a:t>
            </a:r>
            <a:r>
              <a:rPr lang="en-US" sz="400" dirty="0">
                <a:solidFill>
                  <a:srgbClr val="03617A"/>
                </a:solidFill>
              </a:rPr>
              <a:t>: Class Size Reduction</a:t>
            </a:r>
            <a:endParaRPr dirty="0"/>
          </a:p>
        </p:txBody>
      </p:sp>
      <p:graphicFrame>
        <p:nvGraphicFramePr>
          <p:cNvPr id="134" name="Google Shape;134;g3b4c32e8aa3_0_26"/>
          <p:cNvGraphicFramePr/>
          <p:nvPr>
            <p:extLst>
              <p:ext uri="{D42A27DB-BD31-4B8C-83A1-F6EECF244321}">
                <p14:modId xmlns:p14="http://schemas.microsoft.com/office/powerpoint/2010/main" val="1136917011"/>
              </p:ext>
            </p:extLst>
          </p:nvPr>
        </p:nvGraphicFramePr>
        <p:xfrm>
          <a:off x="822950" y="1362011"/>
          <a:ext cx="10287000" cy="2529810"/>
        </p:xfrm>
        <a:graphic>
          <a:graphicData uri="http://schemas.openxmlformats.org/drawingml/2006/table">
            <a:tbl>
              <a:tblPr firstRow="1">
                <a:noFill/>
                <a:tableStyleId>{80FCACC0-0C2A-464E-A4DB-BEAD0821CA4A}</a:tableStyleId>
              </a:tblPr>
              <a:tblGrid>
                <a:gridCol w="2543300">
                  <a:extLst>
                    <a:ext uri="{9D8B030D-6E8A-4147-A177-3AD203B41FA5}">
                      <a16:colId xmlns:a16="http://schemas.microsoft.com/office/drawing/2014/main" val="20000"/>
                    </a:ext>
                  </a:extLst>
                </a:gridCol>
                <a:gridCol w="5644025">
                  <a:extLst>
                    <a:ext uri="{9D8B030D-6E8A-4147-A177-3AD203B41FA5}">
                      <a16:colId xmlns:a16="http://schemas.microsoft.com/office/drawing/2014/main" val="20001"/>
                    </a:ext>
                  </a:extLst>
                </a:gridCol>
                <a:gridCol w="2099675">
                  <a:extLst>
                    <a:ext uri="{9D8B030D-6E8A-4147-A177-3AD203B41FA5}">
                      <a16:colId xmlns:a16="http://schemas.microsoft.com/office/drawing/2014/main" val="20002"/>
                    </a:ext>
                  </a:extLst>
                </a:gridCol>
              </a:tblGrid>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Reduce class sizes through hiring additional effective teachers, based on evidence of improved student achievement</a:t>
                      </a:r>
                      <a:endParaRPr sz="1400" u="none" strike="noStrike" cap="none" dirty="0">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2103(b)(3)(D)</a:t>
                      </a:r>
                      <a:endParaRPr sz="1400" u="none" strike="noStrike" cap="none" dirty="0">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IIA funds may be used to reduce class size if the initiative meets all the following criteria, which have been established by scientifically-based research and have been based upon a needs assessment. The impact on student achievement must be measurable. </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Based on local needs assessment; </a:t>
                      </a:r>
                      <a:r>
                        <a:rPr lang="en-US" sz="1400" b="1" u="none" strike="noStrike" cap="none" dirty="0"/>
                        <a:t>and </a:t>
                      </a:r>
                      <a:endParaRPr sz="1400" b="1"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Must reduce class size to a reasonable, evidence-based level, to further student achievement; </a:t>
                      </a:r>
                      <a:r>
                        <a:rPr lang="en-US" sz="1400" b="1" u="none" strike="noStrike" cap="none" dirty="0"/>
                        <a:t>and</a:t>
                      </a:r>
                      <a:endParaRPr sz="1400" b="1"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In grades kindergarten through third grade (K-3); </a:t>
                      </a:r>
                      <a:r>
                        <a:rPr lang="en-US" sz="1400" b="1" u="none" strike="noStrike" cap="none" dirty="0"/>
                        <a:t>and </a:t>
                      </a:r>
                      <a:endParaRPr sz="1400" b="1"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In classes taught by highly-qualified and highly-effective teachers who adjust instructional strategies to fit reduced class size.</a:t>
                      </a: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K-3 teachers</a:t>
                      </a: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extLst>
                  <a:ext uri="{0D108BD9-81ED-4DB2-BD59-A6C34878D82A}">
                    <a16:rowId xmlns:a16="http://schemas.microsoft.com/office/drawing/2014/main" val="10001"/>
                  </a:ext>
                </a:extLst>
              </a:tr>
            </a:tbl>
          </a:graphicData>
        </a:graphic>
      </p:graphicFrame>
      <p:sp>
        <p:nvSpPr>
          <p:cNvPr id="2" name="Text Placeholder 1">
            <a:extLst>
              <a:ext uri="{FF2B5EF4-FFF2-40B4-BE49-F238E27FC236}">
                <a16:creationId xmlns:a16="http://schemas.microsoft.com/office/drawing/2014/main" id="{1262F80A-2C6F-CBDA-77EF-B7825855A05C}"/>
              </a:ext>
            </a:extLst>
          </p:cNvPr>
          <p:cNvSpPr>
            <a:spLocks noGrp="1"/>
          </p:cNvSpPr>
          <p:nvPr>
            <p:ph type="body" idx="1"/>
          </p:nvPr>
        </p:nvSpPr>
        <p:spPr>
          <a:xfrm>
            <a:off x="822951" y="908090"/>
            <a:ext cx="10287000" cy="453921"/>
          </a:xfrm>
          <a:solidFill>
            <a:srgbClr val="D0E0E3"/>
          </a:solidFill>
        </p:spPr>
        <p:style>
          <a:lnRef idx="2">
            <a:schemeClr val="accent4"/>
          </a:lnRef>
          <a:fillRef idx="1">
            <a:schemeClr val="lt1"/>
          </a:fillRef>
          <a:effectRef idx="0">
            <a:schemeClr val="accent4"/>
          </a:effectRef>
          <a:fontRef idx="minor">
            <a:schemeClr val="dk1"/>
          </a:fontRef>
        </p:style>
        <p:txBody>
          <a:bodyPr anchor="ctr">
            <a:noAutofit/>
          </a:bodyPr>
          <a:lstStyle/>
          <a:p>
            <a:pPr marL="0" lvl="0" indent="0">
              <a:spcBef>
                <a:spcPts val="0"/>
              </a:spcBef>
              <a:buNone/>
            </a:pPr>
            <a:r>
              <a:rPr lang="en-US" sz="1800" b="1" dirty="0"/>
              <a:t>Class Size Reduction (LEA only)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g3b70c1e03be_0_32"/>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Contact Information</a:t>
            </a:r>
            <a:endParaRPr dirty="0"/>
          </a:p>
        </p:txBody>
      </p:sp>
      <p:sp>
        <p:nvSpPr>
          <p:cNvPr id="140" name="Google Shape;140;g3b70c1e03be_0_32"/>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a:t>Amy Hensley</a:t>
            </a:r>
            <a:endParaRPr/>
          </a:p>
          <a:p>
            <a:pPr marL="0" lvl="0" indent="0" algn="l" rtl="0">
              <a:spcBef>
                <a:spcPts val="750"/>
              </a:spcBef>
              <a:spcAft>
                <a:spcPts val="0"/>
              </a:spcAft>
              <a:buClr>
                <a:schemeClr val="dk1"/>
              </a:buClr>
              <a:buSzPts val="1100"/>
              <a:buFont typeface="Arial"/>
              <a:buNone/>
            </a:pPr>
            <a:r>
              <a:rPr lang="en-US"/>
              <a:t>Education Program Consultant</a:t>
            </a:r>
            <a:endParaRPr/>
          </a:p>
          <a:p>
            <a:pPr marL="0" lvl="0" indent="0" algn="l" rtl="0">
              <a:spcBef>
                <a:spcPts val="750"/>
              </a:spcBef>
              <a:spcAft>
                <a:spcPts val="0"/>
              </a:spcAft>
              <a:buNone/>
            </a:pPr>
            <a:r>
              <a:rPr lang="en-US" u="sng">
                <a:solidFill>
                  <a:schemeClr val="hlink"/>
                </a:solidFill>
                <a:hlinkClick r:id="rId3"/>
              </a:rPr>
              <a:t>amy.hensley@iowa.gov</a:t>
            </a:r>
            <a:endParaRPr/>
          </a:p>
          <a:p>
            <a:pPr marL="0" lvl="0" indent="0" algn="l" rtl="0">
              <a:spcBef>
                <a:spcPts val="750"/>
              </a:spcBef>
              <a:spcAft>
                <a:spcPts val="0"/>
              </a:spcAft>
              <a:buNone/>
            </a:pPr>
            <a:r>
              <a:rPr lang="en-US"/>
              <a:t>515-689-9749</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Overview</a:t>
            </a:r>
            <a:endParaRPr/>
          </a:p>
        </p:txBody>
      </p:sp>
      <p:sp>
        <p:nvSpPr>
          <p:cNvPr id="68" name="Google Shape;68;p3"/>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sz="2400" dirty="0"/>
              <a:t>The purpose of today’s webinar is to provide school districts, and accredited nonpublic schools with information on Title II, Part A - Supporting Effective Instruction Program allowable activities. </a:t>
            </a:r>
            <a:endParaRPr sz="2400" dirty="0"/>
          </a:p>
          <a:p>
            <a:pPr marL="0" lvl="0" indent="0" algn="l" rtl="0">
              <a:lnSpc>
                <a:spcPct val="90000"/>
              </a:lnSpc>
              <a:spcBef>
                <a:spcPts val="0"/>
              </a:spcBef>
              <a:spcAft>
                <a:spcPts val="0"/>
              </a:spcAft>
              <a:buSzPts val="2800"/>
              <a:buNone/>
            </a:pPr>
            <a:endParaRPr sz="2400" dirty="0"/>
          </a:p>
          <a:p>
            <a:pPr marL="0" lvl="0" indent="0" algn="l" rtl="0">
              <a:lnSpc>
                <a:spcPct val="90000"/>
              </a:lnSpc>
              <a:spcBef>
                <a:spcPts val="0"/>
              </a:spcBef>
              <a:spcAft>
                <a:spcPts val="0"/>
              </a:spcAft>
              <a:buSzPts val="2800"/>
              <a:buNone/>
            </a:pPr>
            <a:r>
              <a:rPr lang="en-US" sz="2400" dirty="0"/>
              <a:t>Ensure federal programs are effectively implemented according to federal guidance</a:t>
            </a:r>
            <a:endParaRP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3b7be4024cf_0_145"/>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Purpose</a:t>
            </a:r>
            <a:endParaRPr dirty="0"/>
          </a:p>
        </p:txBody>
      </p:sp>
      <p:sp>
        <p:nvSpPr>
          <p:cNvPr id="74" name="Google Shape;74;g3b7be4024cf_0_145"/>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750"/>
              </a:spcBef>
              <a:spcAft>
                <a:spcPts val="1200"/>
              </a:spcAft>
              <a:buSzPts val="2800"/>
              <a:buNone/>
            </a:pPr>
            <a:r>
              <a:rPr lang="en-US" sz="2100" dirty="0"/>
              <a:t>The purpose of Title II, Part A is to</a:t>
            </a:r>
            <a:endParaRPr sz="2100" dirty="0"/>
          </a:p>
          <a:p>
            <a:pPr marL="552450" lvl="0" indent="-457200" algn="l" rtl="0">
              <a:lnSpc>
                <a:spcPct val="80000"/>
              </a:lnSpc>
              <a:spcBef>
                <a:spcPts val="750"/>
              </a:spcBef>
              <a:spcAft>
                <a:spcPts val="1200"/>
              </a:spcAft>
              <a:buSzPts val="2100"/>
              <a:buFont typeface="+mj-lt"/>
              <a:buAutoNum type="arabicPeriod"/>
            </a:pPr>
            <a:r>
              <a:rPr lang="en-US" sz="2100" dirty="0"/>
              <a:t>Increase student achievement consistent with the challenging State academic standards;</a:t>
            </a:r>
            <a:endParaRPr sz="2100" dirty="0"/>
          </a:p>
          <a:p>
            <a:pPr marL="552450" lvl="0" indent="-457200" algn="l" rtl="0">
              <a:lnSpc>
                <a:spcPct val="80000"/>
              </a:lnSpc>
              <a:spcBef>
                <a:spcPts val="750"/>
              </a:spcBef>
              <a:spcAft>
                <a:spcPts val="1200"/>
              </a:spcAft>
              <a:buSzPts val="2100"/>
              <a:buFont typeface="+mj-lt"/>
              <a:buAutoNum type="arabicPeriod"/>
            </a:pPr>
            <a:r>
              <a:rPr lang="en-US" sz="2100" dirty="0"/>
              <a:t>Improve the quality and effectiveness of teachers, principals, and other school leaders;</a:t>
            </a:r>
          </a:p>
          <a:p>
            <a:pPr marL="552450" lvl="0" indent="-457200" algn="l" rtl="0">
              <a:lnSpc>
                <a:spcPct val="80000"/>
              </a:lnSpc>
              <a:spcBef>
                <a:spcPts val="750"/>
              </a:spcBef>
              <a:spcAft>
                <a:spcPts val="1200"/>
              </a:spcAft>
              <a:buSzPts val="2100"/>
              <a:buFont typeface="+mj-lt"/>
              <a:buAutoNum type="arabicPeriod"/>
            </a:pPr>
            <a:r>
              <a:rPr lang="en-US" sz="2100" dirty="0"/>
              <a:t>Increase the number of teachers, principals, and other school leaders who are effective in improving student academic achievement in schools; </a:t>
            </a:r>
            <a:r>
              <a:rPr lang="en-US" sz="2100" b="1" dirty="0"/>
              <a:t>and</a:t>
            </a:r>
          </a:p>
          <a:p>
            <a:pPr marL="552450" lvl="0" indent="-457200" algn="l" rtl="0">
              <a:lnSpc>
                <a:spcPct val="80000"/>
              </a:lnSpc>
              <a:spcBef>
                <a:spcPts val="750"/>
              </a:spcBef>
              <a:spcAft>
                <a:spcPts val="1200"/>
              </a:spcAft>
              <a:buSzPts val="2100"/>
              <a:buFont typeface="+mj-lt"/>
              <a:buAutoNum type="arabicPeriod"/>
            </a:pPr>
            <a:r>
              <a:rPr lang="en-US" sz="2100" dirty="0"/>
              <a:t>Provide low-income and minority students greater access to effective teachers, principals, and other school leaders.  (Section 2001 of the ESEA).</a:t>
            </a:r>
            <a:endParaRPr sz="2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3b7609ff538_0_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Title II, Part A </a:t>
            </a:r>
            <a:endParaRPr dirty="0"/>
          </a:p>
        </p:txBody>
      </p:sp>
      <p:sp>
        <p:nvSpPr>
          <p:cNvPr id="80" name="Google Shape;80;g3b7609ff538_0_0"/>
          <p:cNvSpPr txBox="1">
            <a:spLocks noGrp="1"/>
          </p:cNvSpPr>
          <p:nvPr>
            <p:ph type="body" idx="1"/>
          </p:nvPr>
        </p:nvSpPr>
        <p:spPr>
          <a:xfrm>
            <a:off x="689112" y="1460499"/>
            <a:ext cx="10813800" cy="4351200"/>
          </a:xfrm>
          <a:prstGeom prst="rect">
            <a:avLst/>
          </a:prstGeom>
          <a:solidFill>
            <a:srgbClr val="D0E0E3"/>
          </a:solidFill>
          <a:ln>
            <a:noFill/>
          </a:ln>
        </p:spPr>
        <p:txBody>
          <a:bodyPr spcFirstLastPara="1" wrap="square" lIns="91425" tIns="45700" rIns="91425" bIns="45700" anchor="ctr" anchorCtr="0">
            <a:normAutofit/>
          </a:bodyPr>
          <a:lstStyle/>
          <a:p>
            <a:pPr marL="0" lvl="0" indent="0" algn="ctr" rtl="0">
              <a:lnSpc>
                <a:spcPct val="200000"/>
              </a:lnSpc>
              <a:spcBef>
                <a:spcPts val="750"/>
              </a:spcBef>
              <a:spcAft>
                <a:spcPts val="0"/>
              </a:spcAft>
              <a:buSzPts val="1800"/>
              <a:buNone/>
            </a:pPr>
            <a:r>
              <a:rPr lang="en-US" sz="2400" dirty="0"/>
              <a:t>As the purpose of Title II, Part A is to support effective instruction, </a:t>
            </a:r>
            <a:endParaRPr sz="2400" dirty="0"/>
          </a:p>
          <a:p>
            <a:pPr marL="0" lvl="0" indent="0" algn="ctr" rtl="0">
              <a:lnSpc>
                <a:spcPct val="200000"/>
              </a:lnSpc>
              <a:spcBef>
                <a:spcPts val="750"/>
              </a:spcBef>
              <a:spcAft>
                <a:spcPts val="0"/>
              </a:spcAft>
              <a:buSzPts val="1800"/>
              <a:buNone/>
            </a:pPr>
            <a:r>
              <a:rPr lang="en-US" sz="2400" dirty="0"/>
              <a:t>the allowable activities are meant for the teachers and school leaders </a:t>
            </a:r>
            <a:endParaRPr sz="2400" dirty="0"/>
          </a:p>
          <a:p>
            <a:pPr marL="0" lvl="0" indent="0" algn="ctr" rtl="0">
              <a:lnSpc>
                <a:spcPct val="200000"/>
              </a:lnSpc>
              <a:spcBef>
                <a:spcPts val="750"/>
              </a:spcBef>
              <a:spcAft>
                <a:spcPts val="0"/>
              </a:spcAft>
              <a:buSzPts val="1800"/>
              <a:buNone/>
            </a:pPr>
            <a:r>
              <a:rPr lang="en-US" sz="2400" dirty="0"/>
              <a:t>responsible for daily academic instruction.</a:t>
            </a:r>
            <a:endParaRP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3b77d00a623_0_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Professional Development, Defined</a:t>
            </a:r>
            <a:endParaRPr dirty="0"/>
          </a:p>
        </p:txBody>
      </p:sp>
      <p:sp>
        <p:nvSpPr>
          <p:cNvPr id="12" name="Text Placeholder 11">
            <a:extLst>
              <a:ext uri="{FF2B5EF4-FFF2-40B4-BE49-F238E27FC236}">
                <a16:creationId xmlns:a16="http://schemas.microsoft.com/office/drawing/2014/main" id="{2CC9F862-14D8-8EA2-FC88-87B3BC6C15EA}"/>
              </a:ext>
            </a:extLst>
          </p:cNvPr>
          <p:cNvSpPr>
            <a:spLocks noGrp="1"/>
          </p:cNvSpPr>
          <p:nvPr>
            <p:ph type="body" idx="2"/>
          </p:nvPr>
        </p:nvSpPr>
        <p:spPr>
          <a:xfrm>
            <a:off x="892800" y="1584962"/>
            <a:ext cx="4222126" cy="4844409"/>
          </a:xfrm>
        </p:spPr>
        <p:style>
          <a:lnRef idx="2">
            <a:schemeClr val="accent4"/>
          </a:lnRef>
          <a:fillRef idx="1">
            <a:schemeClr val="lt1"/>
          </a:fillRef>
          <a:effectRef idx="0">
            <a:schemeClr val="accent4"/>
          </a:effectRef>
          <a:fontRef idx="minor">
            <a:schemeClr val="dk1"/>
          </a:fontRef>
        </p:style>
        <p:txBody>
          <a:bodyPr anchor="ctr"/>
          <a:lstStyle/>
          <a:p>
            <a:pPr marL="114300" indent="0">
              <a:buNone/>
            </a:pPr>
            <a:r>
              <a:rPr lang="en-US" dirty="0">
                <a:solidFill>
                  <a:srgbClr val="000000"/>
                </a:solidFill>
              </a:rPr>
              <a:t>All professional development must meet the definition provided in the law. Specifically, professional development services and programs must meet the definition of “professional development,” which requires that the activity is both—</a:t>
            </a:r>
            <a:endParaRPr lang="en-US" dirty="0"/>
          </a:p>
        </p:txBody>
      </p:sp>
      <p:sp>
        <p:nvSpPr>
          <p:cNvPr id="14" name="Text Placeholder 13">
            <a:extLst>
              <a:ext uri="{FF2B5EF4-FFF2-40B4-BE49-F238E27FC236}">
                <a16:creationId xmlns:a16="http://schemas.microsoft.com/office/drawing/2014/main" id="{5AE14EE9-79E7-B7F5-5030-939AC2305B4E}"/>
              </a:ext>
            </a:extLst>
          </p:cNvPr>
          <p:cNvSpPr>
            <a:spLocks noGrp="1"/>
          </p:cNvSpPr>
          <p:nvPr>
            <p:ph type="body" idx="4"/>
          </p:nvPr>
        </p:nvSpPr>
        <p:spPr>
          <a:xfrm>
            <a:off x="5114926" y="1584963"/>
            <a:ext cx="6293472" cy="4844409"/>
          </a:xfrm>
        </p:spPr>
        <p:style>
          <a:lnRef idx="2">
            <a:schemeClr val="accent4"/>
          </a:lnRef>
          <a:fillRef idx="1">
            <a:schemeClr val="lt1"/>
          </a:fillRef>
          <a:effectRef idx="0">
            <a:schemeClr val="accent4"/>
          </a:effectRef>
          <a:fontRef idx="minor">
            <a:schemeClr val="dk1"/>
          </a:fontRef>
        </p:style>
        <p:txBody>
          <a:bodyPr anchor="ctr">
            <a:normAutofit fontScale="92500"/>
          </a:bodyPr>
          <a:lstStyle/>
          <a:p>
            <a:pPr marL="0" indent="0">
              <a:lnSpc>
                <a:spcPct val="115000"/>
              </a:lnSpc>
              <a:buNone/>
            </a:pPr>
            <a:r>
              <a:rPr lang="en-US" sz="2000" b="1" dirty="0"/>
              <a:t>A - An integral part of school and LEA strategies for providing educators </a:t>
            </a:r>
            <a:r>
              <a:rPr lang="en-US" sz="2000" dirty="0"/>
              <a:t>(including teachers, principals, other school leaders, specialized instructional support personnel, paraprofessionals, and, as applicable, early childhood educators) </a:t>
            </a:r>
            <a:r>
              <a:rPr lang="en-US" sz="2000" b="1" dirty="0"/>
              <a:t>with the knowledge and skills necessary to enable children to succeed in a well-rounded education and to meet the challenging State academic standards</a:t>
            </a:r>
            <a:r>
              <a:rPr lang="en-US" sz="2000" dirty="0"/>
              <a:t>;</a:t>
            </a:r>
          </a:p>
          <a:p>
            <a:pPr marL="0" indent="0" algn="ctr">
              <a:lnSpc>
                <a:spcPct val="115000"/>
              </a:lnSpc>
              <a:buNone/>
            </a:pPr>
            <a:r>
              <a:rPr lang="en-US" sz="2000" b="1" dirty="0"/>
              <a:t>AND</a:t>
            </a:r>
          </a:p>
          <a:p>
            <a:pPr marL="0" indent="0">
              <a:lnSpc>
                <a:spcPct val="115000"/>
              </a:lnSpc>
              <a:buNone/>
            </a:pPr>
            <a:r>
              <a:rPr lang="en-US" sz="2000" b="1" dirty="0"/>
              <a:t>B - Sustained </a:t>
            </a:r>
            <a:r>
              <a:rPr lang="en-US" sz="2000" dirty="0"/>
              <a:t>(not stand-alone, one-day, or short term workshops), </a:t>
            </a:r>
            <a:r>
              <a:rPr lang="en-US" sz="2000" b="1" dirty="0"/>
              <a:t>intensive, collaborative, job-embedded, data-driven, </a:t>
            </a:r>
            <a:r>
              <a:rPr lang="en-US" sz="2000" b="1" u="sng" dirty="0"/>
              <a:t>and </a:t>
            </a:r>
            <a:r>
              <a:rPr lang="en-US" sz="2000" b="1" dirty="0"/>
              <a:t>classroom-focused</a:t>
            </a:r>
            <a:r>
              <a:rPr lang="en-US" sz="2000" dirty="0"/>
              <a:t> (ESEA § 8101(42)).</a:t>
            </a:r>
          </a:p>
        </p:txBody>
      </p:sp>
      <p:cxnSp>
        <p:nvCxnSpPr>
          <p:cNvPr id="16" name="Straight Connector 15">
            <a:extLst>
              <a:ext uri="{FF2B5EF4-FFF2-40B4-BE49-F238E27FC236}">
                <a16:creationId xmlns:a16="http://schemas.microsoft.com/office/drawing/2014/main" id="{453903B8-3D4F-754A-9F15-739379725595}"/>
              </a:ext>
              <a:ext uri="{C183D7F6-B498-43B3-948B-1728B52AA6E4}">
                <adec:decorative xmlns:adec="http://schemas.microsoft.com/office/drawing/2017/decorative" val="1"/>
              </a:ext>
            </a:extLst>
          </p:cNvPr>
          <p:cNvCxnSpPr/>
          <p:nvPr/>
        </p:nvCxnSpPr>
        <p:spPr>
          <a:xfrm>
            <a:off x="5114926" y="4535424"/>
            <a:ext cx="6293471" cy="0"/>
          </a:xfrm>
          <a:prstGeom prst="line">
            <a:avLst/>
          </a:prstGeom>
        </p:spPr>
        <p:style>
          <a:lnRef idx="1">
            <a:schemeClr val="accent4"/>
          </a:lnRef>
          <a:fillRef idx="0">
            <a:schemeClr val="accent4"/>
          </a:fillRef>
          <a:effectRef idx="0">
            <a:schemeClr val="accent4"/>
          </a:effectRef>
          <a:fontRef idx="minor">
            <a:schemeClr val="tx1"/>
          </a:fontRef>
        </p:style>
      </p:cxnSp>
      <p:cxnSp>
        <p:nvCxnSpPr>
          <p:cNvPr id="17" name="Straight Connector 16">
            <a:extLst>
              <a:ext uri="{FF2B5EF4-FFF2-40B4-BE49-F238E27FC236}">
                <a16:creationId xmlns:a16="http://schemas.microsoft.com/office/drawing/2014/main" id="{6D113509-E907-7FB9-29CD-8E4B6234FAE6}"/>
              </a:ext>
              <a:ext uri="{C183D7F6-B498-43B3-948B-1728B52AA6E4}">
                <adec:decorative xmlns:adec="http://schemas.microsoft.com/office/drawing/2017/decorative" val="1"/>
              </a:ext>
            </a:extLst>
          </p:cNvPr>
          <p:cNvCxnSpPr/>
          <p:nvPr/>
        </p:nvCxnSpPr>
        <p:spPr>
          <a:xfrm>
            <a:off x="5114926" y="4907280"/>
            <a:ext cx="6293471" cy="0"/>
          </a:xfrm>
          <a:prstGeom prst="line">
            <a:avLst/>
          </a:prstGeom>
        </p:spPr>
        <p:style>
          <a:lnRef idx="1">
            <a:schemeClr val="accent4"/>
          </a:lnRef>
          <a:fillRef idx="0">
            <a:schemeClr val="accent4"/>
          </a:fillRef>
          <a:effectRef idx="0">
            <a:schemeClr val="accent4"/>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g3b77d00a623_0_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Other School Leaders</a:t>
            </a:r>
            <a:endParaRPr dirty="0"/>
          </a:p>
        </p:txBody>
      </p:sp>
      <p:sp>
        <p:nvSpPr>
          <p:cNvPr id="3" name="Text Placeholder 2">
            <a:extLst>
              <a:ext uri="{FF2B5EF4-FFF2-40B4-BE49-F238E27FC236}">
                <a16:creationId xmlns:a16="http://schemas.microsoft.com/office/drawing/2014/main" id="{FD604A92-5643-452A-6C05-14DD3C1A70CB}"/>
              </a:ext>
            </a:extLst>
          </p:cNvPr>
          <p:cNvSpPr>
            <a:spLocks noGrp="1"/>
          </p:cNvSpPr>
          <p:nvPr>
            <p:ph type="body" idx="2"/>
          </p:nvPr>
        </p:nvSpPr>
        <p:spPr>
          <a:xfrm>
            <a:off x="952499" y="1938589"/>
            <a:ext cx="5143501" cy="3014256"/>
          </a:xfrm>
        </p:spPr>
        <p:style>
          <a:lnRef idx="2">
            <a:schemeClr val="accent4"/>
          </a:lnRef>
          <a:fillRef idx="1">
            <a:schemeClr val="lt1"/>
          </a:fillRef>
          <a:effectRef idx="0">
            <a:schemeClr val="accent4"/>
          </a:effectRef>
          <a:fontRef idx="minor">
            <a:schemeClr val="dk1"/>
          </a:fontRef>
        </p:style>
        <p:txBody>
          <a:bodyPr anchor="ctr"/>
          <a:lstStyle/>
          <a:p>
            <a:pPr marL="114300" indent="0">
              <a:buNone/>
            </a:pPr>
            <a:r>
              <a:rPr lang="en-US" dirty="0"/>
              <a:t>The term other “school leader” means principal, assistant principal, or an individual who is both—</a:t>
            </a:r>
          </a:p>
        </p:txBody>
      </p:sp>
      <p:sp>
        <p:nvSpPr>
          <p:cNvPr id="5" name="Text Placeholder 4">
            <a:extLst>
              <a:ext uri="{FF2B5EF4-FFF2-40B4-BE49-F238E27FC236}">
                <a16:creationId xmlns:a16="http://schemas.microsoft.com/office/drawing/2014/main" id="{0E87949A-370B-83E1-BA1A-BF850BEFC063}"/>
              </a:ext>
            </a:extLst>
          </p:cNvPr>
          <p:cNvSpPr>
            <a:spLocks noGrp="1"/>
          </p:cNvSpPr>
          <p:nvPr>
            <p:ph type="body" idx="4"/>
          </p:nvPr>
        </p:nvSpPr>
        <p:spPr>
          <a:xfrm>
            <a:off x="6096000" y="1938589"/>
            <a:ext cx="5312310" cy="3014256"/>
          </a:xfrm>
        </p:spPr>
        <p:style>
          <a:lnRef idx="2">
            <a:schemeClr val="accent4"/>
          </a:lnRef>
          <a:fillRef idx="1">
            <a:schemeClr val="lt1"/>
          </a:fillRef>
          <a:effectRef idx="0">
            <a:schemeClr val="accent4"/>
          </a:effectRef>
          <a:fontRef idx="minor">
            <a:schemeClr val="dk1"/>
          </a:fontRef>
        </p:style>
        <p:txBody>
          <a:bodyPr anchor="ctr"/>
          <a:lstStyle/>
          <a:p>
            <a:pPr marL="114300" indent="0">
              <a:buNone/>
            </a:pPr>
            <a:r>
              <a:rPr lang="en-US" dirty="0"/>
              <a:t>1 - An employee of an elementary school or secondary school; </a:t>
            </a:r>
            <a:r>
              <a:rPr lang="en-US" b="1" dirty="0"/>
              <a:t> </a:t>
            </a:r>
            <a:endParaRPr lang="en-US" dirty="0"/>
          </a:p>
          <a:p>
            <a:pPr marL="114300" indent="0" algn="ctr">
              <a:buNone/>
            </a:pPr>
            <a:r>
              <a:rPr lang="en-US" b="1" dirty="0"/>
              <a:t>AND</a:t>
            </a:r>
          </a:p>
          <a:p>
            <a:pPr marL="114300" indent="0">
              <a:buNone/>
            </a:pPr>
            <a:r>
              <a:rPr lang="en-US" dirty="0"/>
              <a:t>2 - Responsible for the daily instructional leadership and managerial operations in the elementary or secondary school (ESEA § 8101(44)).</a:t>
            </a:r>
          </a:p>
        </p:txBody>
      </p:sp>
      <p:cxnSp>
        <p:nvCxnSpPr>
          <p:cNvPr id="7" name="Straight Connector 6">
            <a:extLst>
              <a:ext uri="{FF2B5EF4-FFF2-40B4-BE49-F238E27FC236}">
                <a16:creationId xmlns:a16="http://schemas.microsoft.com/office/drawing/2014/main" id="{5E19FE12-757F-E96D-7D4A-2F5BE5FE16BA}"/>
              </a:ext>
              <a:ext uri="{C183D7F6-B498-43B3-948B-1728B52AA6E4}">
                <adec:decorative xmlns:adec="http://schemas.microsoft.com/office/drawing/2017/decorative" val="1"/>
              </a:ext>
            </a:extLst>
          </p:cNvPr>
          <p:cNvCxnSpPr/>
          <p:nvPr/>
        </p:nvCxnSpPr>
        <p:spPr>
          <a:xfrm>
            <a:off x="6096000" y="3035808"/>
            <a:ext cx="5312397" cy="0"/>
          </a:xfrm>
          <a:prstGeom prst="line">
            <a:avLst/>
          </a:prstGeom>
        </p:spPr>
        <p:style>
          <a:lnRef idx="1">
            <a:schemeClr val="accent4"/>
          </a:lnRef>
          <a:fillRef idx="0">
            <a:schemeClr val="accent4"/>
          </a:fillRef>
          <a:effectRef idx="0">
            <a:schemeClr val="accent4"/>
          </a:effectRef>
          <a:fontRef idx="minor">
            <a:schemeClr val="tx1"/>
          </a:fontRef>
        </p:style>
      </p:cxnSp>
      <p:cxnSp>
        <p:nvCxnSpPr>
          <p:cNvPr id="8" name="Straight Connector 7">
            <a:extLst>
              <a:ext uri="{FF2B5EF4-FFF2-40B4-BE49-F238E27FC236}">
                <a16:creationId xmlns:a16="http://schemas.microsoft.com/office/drawing/2014/main" id="{1FEFB6E1-8069-A762-BBFD-AD9DE1D4309B}"/>
              </a:ext>
              <a:ext uri="{C183D7F6-B498-43B3-948B-1728B52AA6E4}">
                <adec:decorative xmlns:adec="http://schemas.microsoft.com/office/drawing/2017/decorative" val="1"/>
              </a:ext>
            </a:extLst>
          </p:cNvPr>
          <p:cNvCxnSpPr/>
          <p:nvPr/>
        </p:nvCxnSpPr>
        <p:spPr>
          <a:xfrm>
            <a:off x="6096000" y="3334512"/>
            <a:ext cx="5312397" cy="0"/>
          </a:xfrm>
          <a:prstGeom prst="line">
            <a:avLst/>
          </a:prstGeom>
        </p:spPr>
        <p:style>
          <a:lnRef idx="1">
            <a:schemeClr val="accent4"/>
          </a:lnRef>
          <a:fillRef idx="0">
            <a:schemeClr val="accent4"/>
          </a:fillRef>
          <a:effectRef idx="0">
            <a:schemeClr val="accent4"/>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3b4c32e8aa3_0_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a:t>
            </a:r>
            <a:r>
              <a:rPr lang="en-US" sz="400" dirty="0">
                <a:solidFill>
                  <a:srgbClr val="03617A"/>
                </a:solidFill>
              </a:rPr>
              <a:t>: Professional Development and Training, Slide 1</a:t>
            </a:r>
            <a:endParaRPr sz="400" dirty="0">
              <a:solidFill>
                <a:srgbClr val="03617A"/>
              </a:solidFill>
            </a:endParaRPr>
          </a:p>
        </p:txBody>
      </p:sp>
      <p:sp>
        <p:nvSpPr>
          <p:cNvPr id="2" name="Text Placeholder 1">
            <a:extLst>
              <a:ext uri="{FF2B5EF4-FFF2-40B4-BE49-F238E27FC236}">
                <a16:creationId xmlns:a16="http://schemas.microsoft.com/office/drawing/2014/main" id="{3323DD27-085A-C9E3-F157-8754AE6036DE}"/>
              </a:ext>
            </a:extLst>
          </p:cNvPr>
          <p:cNvSpPr>
            <a:spLocks noGrp="1"/>
          </p:cNvSpPr>
          <p:nvPr>
            <p:ph type="body" idx="1"/>
          </p:nvPr>
        </p:nvSpPr>
        <p:spPr>
          <a:xfrm>
            <a:off x="822950" y="908090"/>
            <a:ext cx="10302325" cy="475542"/>
          </a:xfrm>
          <a:solidFill>
            <a:srgbClr val="D0E0E3"/>
          </a:solidFill>
        </p:spPr>
        <p:style>
          <a:lnRef idx="2">
            <a:schemeClr val="accent4"/>
          </a:lnRef>
          <a:fillRef idx="1">
            <a:schemeClr val="lt1"/>
          </a:fillRef>
          <a:effectRef idx="0">
            <a:schemeClr val="accent4"/>
          </a:effectRef>
          <a:fontRef idx="minor">
            <a:schemeClr val="dk1"/>
          </a:fontRef>
        </p:style>
        <p:txBody>
          <a:bodyPr anchor="ctr">
            <a:noAutofit/>
          </a:bodyPr>
          <a:lstStyle/>
          <a:p>
            <a:pPr marL="0" indent="0">
              <a:buNone/>
            </a:pPr>
            <a:r>
              <a:rPr lang="en-US" sz="1800" b="1" dirty="0"/>
              <a:t>Professional Development and Training</a:t>
            </a:r>
          </a:p>
        </p:txBody>
      </p:sp>
      <p:graphicFrame>
        <p:nvGraphicFramePr>
          <p:cNvPr id="98" name="Google Shape;98;g3b4c32e8aa3_0_0"/>
          <p:cNvGraphicFramePr/>
          <p:nvPr>
            <p:extLst>
              <p:ext uri="{D42A27DB-BD31-4B8C-83A1-F6EECF244321}">
                <p14:modId xmlns:p14="http://schemas.microsoft.com/office/powerpoint/2010/main" val="855031675"/>
              </p:ext>
            </p:extLst>
          </p:nvPr>
        </p:nvGraphicFramePr>
        <p:xfrm>
          <a:off x="822950" y="1383632"/>
          <a:ext cx="10302325" cy="5242470"/>
        </p:xfrm>
        <a:graphic>
          <a:graphicData uri="http://schemas.openxmlformats.org/drawingml/2006/table">
            <a:tbl>
              <a:tblPr firstRow="1">
                <a:noFill/>
                <a:tableStyleId>{80FCACC0-0C2A-464E-A4DB-BEAD0821CA4A}</a:tableStyleId>
              </a:tblPr>
              <a:tblGrid>
                <a:gridCol w="2768350">
                  <a:extLst>
                    <a:ext uri="{9D8B030D-6E8A-4147-A177-3AD203B41FA5}">
                      <a16:colId xmlns:a16="http://schemas.microsoft.com/office/drawing/2014/main" val="20000"/>
                    </a:ext>
                  </a:extLst>
                </a:gridCol>
                <a:gridCol w="5727950">
                  <a:extLst>
                    <a:ext uri="{9D8B030D-6E8A-4147-A177-3AD203B41FA5}">
                      <a16:colId xmlns:a16="http://schemas.microsoft.com/office/drawing/2014/main" val="20001"/>
                    </a:ext>
                  </a:extLst>
                </a:gridCol>
                <a:gridCol w="1806025">
                  <a:extLst>
                    <a:ext uri="{9D8B030D-6E8A-4147-A177-3AD203B41FA5}">
                      <a16:colId xmlns:a16="http://schemas.microsoft.com/office/drawing/2014/main" val="20002"/>
                    </a:ext>
                  </a:extLst>
                </a:gridCol>
              </a:tblGrid>
              <a:tr h="160388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Provide high-quality, personalized professional development for educators focused on improving teaching, student learning, technology integration, and community engagement 2103(b)(3)(E)</a:t>
                      </a:r>
                      <a:endParaRPr sz="1400" u="none" strike="noStrike" cap="none" dirty="0">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Professional Development sessions</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Supplies to support the PD</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Stipends for teachers and school leaders to participate in trainings that occur outside of contract time</a:t>
                      </a: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Teachers, </a:t>
                      </a:r>
                      <a:r>
                        <a:rPr lang="en-US" dirty="0"/>
                        <a:t>p</a:t>
                      </a:r>
                      <a:r>
                        <a:rPr lang="en-US" sz="1400" u="none" strike="noStrike" cap="none" dirty="0"/>
                        <a:t>rincipals, </a:t>
                      </a:r>
                      <a:r>
                        <a:rPr lang="en-US" dirty="0"/>
                        <a:t>o</a:t>
                      </a:r>
                      <a:r>
                        <a:rPr lang="en-US" sz="1400" u="none" strike="noStrike" cap="none" dirty="0"/>
                        <a:t>ther </a:t>
                      </a:r>
                      <a:r>
                        <a:rPr lang="en-US" dirty="0"/>
                        <a:t>s</a:t>
                      </a:r>
                      <a:r>
                        <a:rPr lang="en-US" sz="1400" u="none" strike="noStrike" cap="none" dirty="0"/>
                        <a:t>chool </a:t>
                      </a:r>
                      <a:r>
                        <a:rPr lang="en-US" dirty="0"/>
                        <a:t>l</a:t>
                      </a:r>
                      <a:r>
                        <a:rPr lang="en-US" sz="1400" u="none" strike="noStrike" cap="none" dirty="0"/>
                        <a:t>eaders</a:t>
                      </a: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lgn="ctr">
                      <a:solidFill>
                        <a:srgbClr val="9E9E9E"/>
                      </a:solidFill>
                      <a:prstDash val="solid"/>
                      <a:round/>
                      <a:headEnd type="none" w="sm" len="sm"/>
                      <a:tailEnd type="none" w="sm" len="sm"/>
                    </a:lnB>
                    <a:noFill/>
                  </a:tcPr>
                </a:tc>
                <a:extLst>
                  <a:ext uri="{0D108BD9-81ED-4DB2-BD59-A6C34878D82A}">
                    <a16:rowId xmlns:a16="http://schemas.microsoft.com/office/drawing/2014/main" val="10001"/>
                  </a:ext>
                </a:extLst>
              </a:tr>
              <a:tr h="1808016">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Offer training and support to use formative assessments and data to improve instruction, including additional teacher time for data review </a:t>
                      </a:r>
                      <a:endParaRPr sz="1400" u="none" strike="noStrike" cap="none" dirty="0">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2103(b)(3)(H)</a:t>
                      </a:r>
                      <a:endParaRPr sz="1400" u="none" strike="noStrike" cap="none" dirty="0">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Provide training to assist educators with designing, selecting, and implementing formative assessments to improve instruction and student academic achievement</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Supplies to support the professional development</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Stipends for teachers and school leaders to participate in trainings that occur outside of contract time</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Substitute pay as applicable when teachers participate in training during the school day</a:t>
                      </a:r>
                      <a:endParaRPr sz="1400" u="none" strike="noStrike" cap="none" dirty="0"/>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15000"/>
                        </a:lnSpc>
                        <a:spcBef>
                          <a:spcPts val="0"/>
                        </a:spcBef>
                        <a:spcAft>
                          <a:spcPts val="0"/>
                        </a:spcAft>
                        <a:buClr>
                          <a:schemeClr val="dk1"/>
                        </a:buClr>
                        <a:buSzPts val="1400"/>
                        <a:buFont typeface="Arial"/>
                        <a:buNone/>
                      </a:pPr>
                      <a:r>
                        <a:rPr lang="en-US" sz="1400" u="none" strike="noStrike" cap="none" dirty="0">
                          <a:solidFill>
                            <a:schemeClr val="dk1"/>
                          </a:solidFill>
                        </a:rPr>
                        <a:t>Teachers, principals, other school leaders</a:t>
                      </a: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lgn="ctr">
                      <a:solidFill>
                        <a:srgbClr val="9E9E9E"/>
                      </a:solidFill>
                      <a:prstDash val="solid"/>
                      <a:round/>
                      <a:headEnd type="none" w="sm" len="sm"/>
                      <a:tailEnd type="none" w="sm" len="sm"/>
                    </a:lnT>
                    <a:lnB w="19050" cap="flat" cmpd="sng" algn="ctr">
                      <a:solidFill>
                        <a:srgbClr val="9E9E9E"/>
                      </a:solidFill>
                      <a:prstDash val="solid"/>
                      <a:round/>
                      <a:headEnd type="none" w="sm" len="sm"/>
                      <a:tailEnd type="none" w="sm" len="sm"/>
                    </a:lnB>
                    <a:noFill/>
                  </a:tcPr>
                </a:tc>
                <a:extLst>
                  <a:ext uri="{0D108BD9-81ED-4DB2-BD59-A6C34878D82A}">
                    <a16:rowId xmlns:a16="http://schemas.microsoft.com/office/drawing/2014/main" val="10002"/>
                  </a:ext>
                </a:extLst>
              </a:tr>
              <a:tr h="160388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rPr>
                        <a:t>Provide in-service training on trauma, mental health, and community-based referral systems for students in need of mental health support</a:t>
                      </a:r>
                      <a:endParaRPr sz="1400" u="none" strike="noStrike" cap="none">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rPr>
                        <a:t>2103(b)(3)(I)</a:t>
                      </a:r>
                      <a:endParaRPr sz="1400" u="none" strike="noStrike" cap="none">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Provide professional development on trauma informed teaching, mental health, and community connections for support</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Supplies to support the professional development</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Stipends for teachers and school leaders to participate in trainings that occur outside of contract time</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Substitute pay as applicable when teachers participate in training during the school day </a:t>
                      </a:r>
                      <a:endParaRPr sz="1400" u="none" strike="noStrike" cap="none" dirty="0"/>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15000"/>
                        </a:lnSpc>
                        <a:spcBef>
                          <a:spcPts val="0"/>
                        </a:spcBef>
                        <a:spcAft>
                          <a:spcPts val="0"/>
                        </a:spcAft>
                        <a:buClr>
                          <a:schemeClr val="dk1"/>
                        </a:buClr>
                        <a:buSzPts val="1000"/>
                        <a:buFont typeface="Arial"/>
                        <a:buNone/>
                      </a:pPr>
                      <a:r>
                        <a:rPr lang="en-US" sz="1400" u="none" strike="noStrike" cap="none" dirty="0">
                          <a:solidFill>
                            <a:schemeClr val="dk1"/>
                          </a:solidFill>
                        </a:rPr>
                        <a:t>All school personnel may be included when providing PD to teachers, principals, and other school leaders</a:t>
                      </a: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lgn="ctr">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g3b4c32e8aa3_0_6"/>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a:t>
            </a:r>
            <a:r>
              <a:rPr lang="en-US" dirty="0">
                <a:solidFill>
                  <a:srgbClr val="03617A"/>
                </a:solidFill>
              </a:rPr>
              <a:t>:</a:t>
            </a:r>
            <a:r>
              <a:rPr lang="en-US" baseline="0" dirty="0"/>
              <a:t> </a:t>
            </a:r>
            <a:r>
              <a:rPr lang="en-US" sz="400" dirty="0">
                <a:solidFill>
                  <a:srgbClr val="03617A"/>
                </a:solidFill>
              </a:rPr>
              <a:t>Professional Development and Training, Slide</a:t>
            </a:r>
            <a:r>
              <a:rPr lang="en-US" sz="400" baseline="0" dirty="0">
                <a:solidFill>
                  <a:srgbClr val="03617A"/>
                </a:solidFill>
              </a:rPr>
              <a:t> 2</a:t>
            </a:r>
            <a:endParaRPr dirty="0"/>
          </a:p>
        </p:txBody>
      </p:sp>
      <p:graphicFrame>
        <p:nvGraphicFramePr>
          <p:cNvPr id="104" name="Google Shape;104;g3b4c32e8aa3_0_6"/>
          <p:cNvGraphicFramePr/>
          <p:nvPr>
            <p:extLst>
              <p:ext uri="{D42A27DB-BD31-4B8C-83A1-F6EECF244321}">
                <p14:modId xmlns:p14="http://schemas.microsoft.com/office/powerpoint/2010/main" val="4211544273"/>
              </p:ext>
            </p:extLst>
          </p:nvPr>
        </p:nvGraphicFramePr>
        <p:xfrm>
          <a:off x="822950" y="1325910"/>
          <a:ext cx="10302324" cy="4206180"/>
        </p:xfrm>
        <a:graphic>
          <a:graphicData uri="http://schemas.openxmlformats.org/drawingml/2006/table">
            <a:tbl>
              <a:tblPr firstRow="1">
                <a:noFill/>
                <a:tableStyleId>{80FCACC0-0C2A-464E-A4DB-BEAD0821CA4A}</a:tableStyleId>
              </a:tblPr>
              <a:tblGrid>
                <a:gridCol w="2536573">
                  <a:extLst>
                    <a:ext uri="{9D8B030D-6E8A-4147-A177-3AD203B41FA5}">
                      <a16:colId xmlns:a16="http://schemas.microsoft.com/office/drawing/2014/main" val="20000"/>
                    </a:ext>
                  </a:extLst>
                </a:gridCol>
                <a:gridCol w="5673464">
                  <a:extLst>
                    <a:ext uri="{9D8B030D-6E8A-4147-A177-3AD203B41FA5}">
                      <a16:colId xmlns:a16="http://schemas.microsoft.com/office/drawing/2014/main" val="20001"/>
                    </a:ext>
                  </a:extLst>
                </a:gridCol>
                <a:gridCol w="2092287">
                  <a:extLst>
                    <a:ext uri="{9D8B030D-6E8A-4147-A177-3AD203B41FA5}">
                      <a16:colId xmlns:a16="http://schemas.microsoft.com/office/drawing/2014/main" val="20002"/>
                    </a:ext>
                  </a:extLst>
                </a:gridCol>
              </a:tblGrid>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Train educators to identify and teach gifted and talented students and implement instructional practices, with options like early kindergarten entry, enrichment, and dual enrollment programs</a:t>
                      </a:r>
                      <a:endParaRPr sz="1400" u="none" strike="noStrike" cap="none" dirty="0">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2103(b)(3)(J)</a:t>
                      </a:r>
                      <a:endParaRPr sz="1400" u="none" strike="noStrike" cap="none" dirty="0">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Professional development on identifying and teaching gifted and talented students</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Supplies to support the professional development </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Stipends for teachers and school leaders to participate in trainings that occur outside of contract time</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Substitute pay as applicable when teachers participate in training during the school day </a:t>
                      </a: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15000"/>
                        </a:lnSpc>
                        <a:spcBef>
                          <a:spcPts val="0"/>
                        </a:spcBef>
                        <a:spcAft>
                          <a:spcPts val="0"/>
                        </a:spcAft>
                        <a:buClr>
                          <a:schemeClr val="dk1"/>
                        </a:buClr>
                        <a:buSzPts val="1400"/>
                        <a:buFont typeface="Arial"/>
                        <a:buNone/>
                      </a:pPr>
                      <a:r>
                        <a:rPr lang="en-US" sz="1400" u="none" strike="noStrike" cap="none">
                          <a:solidFill>
                            <a:schemeClr val="dk1"/>
                          </a:solidFill>
                        </a:rPr>
                        <a:t>Teachers, principals, other school leaders</a:t>
                      </a:r>
                      <a:endParaRPr sz="1400" u="none" strike="noStrike" cap="none"/>
                    </a:p>
                  </a:txBody>
                  <a:tcPr marL="91425" marR="91425" marT="91425" marB="91425">
                    <a:lnL w="19050" cap="flat" cmpd="sng" algn="ctr">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lgn="ctr">
                      <a:solidFill>
                        <a:srgbClr val="9E9E9E"/>
                      </a:solidFill>
                      <a:prstDash val="solid"/>
                      <a:round/>
                      <a:headEnd type="none" w="sm" len="sm"/>
                      <a:tailEnd type="none" w="sm" len="sm"/>
                    </a:lnB>
                    <a:noFill/>
                  </a:tcPr>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rPr>
                        <a:t>Provide professional development to support instructional services offered by school library programs</a:t>
                      </a:r>
                      <a:endParaRPr sz="1400" u="none" strike="noStrike" cap="none">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rPr>
                        <a:t>2103(b)(3)(K)</a:t>
                      </a:r>
                      <a:endParaRPr sz="1400" u="none" strike="noStrike" cap="none">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Professional development on improving teaching and student learning</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Substitute pay to allow teacher librarians to attend PLC or grade team meetings for collaboration</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Supplies to support the professional development</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Stipends for teachers and school leaders to participate in trainings that occur outside of contract time </a:t>
                      </a:r>
                      <a:endParaRPr sz="1400" u="none" strike="noStrike" cap="none" dirty="0"/>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dirty="0"/>
                        <a:t>Substitute pay as applicable when teachers participate in training during the school day</a:t>
                      </a:r>
                      <a:endParaRPr sz="1400" u="none" strike="noStrike" cap="none" dirty="0"/>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chemeClr val="dk1"/>
                        </a:buClr>
                        <a:buSzPts val="1400"/>
                        <a:buFont typeface="Arial"/>
                        <a:buNone/>
                      </a:pPr>
                      <a:r>
                        <a:rPr lang="en-US" sz="1400" u="none" strike="noStrike" cap="none" dirty="0">
                          <a:solidFill>
                            <a:schemeClr val="dk1"/>
                          </a:solidFill>
                        </a:rPr>
                        <a:t>Teachers, principals, other school leaders</a:t>
                      </a:r>
                      <a:endParaRPr sz="1400" u="none" strike="noStrike" cap="none" dirty="0"/>
                    </a:p>
                  </a:txBody>
                  <a:tcPr marL="91425" marR="91425" marT="91425" marB="91425">
                    <a:lnL w="19050" cap="flat" cmpd="sng" algn="ctr">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lgn="ctr">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extLst>
                  <a:ext uri="{0D108BD9-81ED-4DB2-BD59-A6C34878D82A}">
                    <a16:rowId xmlns:a16="http://schemas.microsoft.com/office/drawing/2014/main" val="10002"/>
                  </a:ext>
                </a:extLst>
              </a:tr>
            </a:tbl>
          </a:graphicData>
        </a:graphic>
      </p:graphicFrame>
      <p:sp>
        <p:nvSpPr>
          <p:cNvPr id="2" name="Text Placeholder 1">
            <a:extLst>
              <a:ext uri="{FF2B5EF4-FFF2-40B4-BE49-F238E27FC236}">
                <a16:creationId xmlns:a16="http://schemas.microsoft.com/office/drawing/2014/main" id="{483BD508-026F-F806-41BE-BB4354FA08E2}"/>
              </a:ext>
            </a:extLst>
          </p:cNvPr>
          <p:cNvSpPr>
            <a:spLocks noGrp="1"/>
          </p:cNvSpPr>
          <p:nvPr>
            <p:ph type="body" idx="1"/>
          </p:nvPr>
        </p:nvSpPr>
        <p:spPr>
          <a:xfrm>
            <a:off x="822950" y="908090"/>
            <a:ext cx="10302325" cy="453921"/>
          </a:xfrm>
          <a:solidFill>
            <a:srgbClr val="D0E0E3"/>
          </a:solidFill>
        </p:spPr>
        <p:style>
          <a:lnRef idx="2">
            <a:schemeClr val="accent4"/>
          </a:lnRef>
          <a:fillRef idx="1">
            <a:schemeClr val="lt1"/>
          </a:fillRef>
          <a:effectRef idx="0">
            <a:schemeClr val="accent4"/>
          </a:effectRef>
          <a:fontRef idx="minor">
            <a:schemeClr val="dk1"/>
          </a:fontRef>
        </p:style>
        <p:txBody>
          <a:bodyPr anchor="ctr">
            <a:noAutofit/>
          </a:bodyPr>
          <a:lstStyle/>
          <a:p>
            <a:pPr marL="0" indent="0">
              <a:buNone/>
            </a:pPr>
            <a:r>
              <a:rPr lang="en-US" sz="1800" b="1" dirty="0"/>
              <a:t>Professional Development and Training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g3b4c32e8aa3_0_11"/>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marR="0" lvl="0" indent="0" algn="l" defTabSz="914400" rtl="0" eaLnBrk="1" fontAlgn="auto" latinLnBrk="0" hangingPunct="1">
              <a:lnSpc>
                <a:spcPct val="90000"/>
              </a:lnSpc>
              <a:spcBef>
                <a:spcPts val="0"/>
              </a:spcBef>
              <a:spcAft>
                <a:spcPts val="0"/>
              </a:spcAft>
              <a:buClr>
                <a:schemeClr val="lt1"/>
              </a:buClr>
              <a:buSzPts val="3300"/>
              <a:buFont typeface="Arial"/>
              <a:buNone/>
              <a:tabLst/>
              <a:defRPr/>
            </a:pPr>
            <a:r>
              <a:rPr lang="en-US" dirty="0"/>
              <a:t>Allowable Activities</a:t>
            </a:r>
            <a:r>
              <a:rPr lang="en-US" sz="400" b="1" i="0" u="none" strike="noStrike" cap="none" dirty="0">
                <a:solidFill>
                  <a:srgbClr val="03617A"/>
                </a:solidFill>
                <a:effectLst/>
                <a:sym typeface="Arial"/>
              </a:rPr>
              <a:t>:</a:t>
            </a:r>
            <a:r>
              <a:rPr lang="en-US" sz="400" b="1" i="0" u="none" strike="noStrike" cap="none" baseline="0" dirty="0">
                <a:solidFill>
                  <a:srgbClr val="03617A"/>
                </a:solidFill>
                <a:effectLst/>
                <a:sym typeface="Arial"/>
              </a:rPr>
              <a:t> </a:t>
            </a:r>
            <a:r>
              <a:rPr lang="en-US" sz="400" b="1" i="0" u="none" strike="noStrike" cap="none" dirty="0">
                <a:solidFill>
                  <a:srgbClr val="03617A"/>
                </a:solidFill>
                <a:effectLst/>
                <a:sym typeface="Arial"/>
              </a:rPr>
              <a:t>Professional Development and Training, Slide</a:t>
            </a:r>
            <a:r>
              <a:rPr lang="en-US" sz="400" b="1" i="0" u="none" strike="noStrike" cap="none" baseline="0" dirty="0">
                <a:solidFill>
                  <a:srgbClr val="03617A"/>
                </a:solidFill>
                <a:effectLst/>
                <a:sym typeface="Arial"/>
              </a:rPr>
              <a:t> 3</a:t>
            </a:r>
            <a:endParaRPr lang="en-US" sz="400" dirty="0">
              <a:solidFill>
                <a:srgbClr val="03617A"/>
              </a:solidFill>
              <a:effectLst/>
            </a:endParaRPr>
          </a:p>
        </p:txBody>
      </p:sp>
      <p:sp>
        <p:nvSpPr>
          <p:cNvPr id="3" name="Text Placeholder 1">
            <a:extLst>
              <a:ext uri="{FF2B5EF4-FFF2-40B4-BE49-F238E27FC236}">
                <a16:creationId xmlns:a16="http://schemas.microsoft.com/office/drawing/2014/main" id="{AD043005-E208-91AD-45F8-EFDD94716CC1}"/>
              </a:ext>
            </a:extLst>
          </p:cNvPr>
          <p:cNvSpPr>
            <a:spLocks noGrp="1"/>
          </p:cNvSpPr>
          <p:nvPr>
            <p:ph type="body" idx="1"/>
          </p:nvPr>
        </p:nvSpPr>
        <p:spPr>
          <a:xfrm>
            <a:off x="822950" y="908090"/>
            <a:ext cx="10302325" cy="453921"/>
          </a:xfrm>
          <a:solidFill>
            <a:srgbClr val="D0E0E3"/>
          </a:solidFill>
        </p:spPr>
        <p:style>
          <a:lnRef idx="2">
            <a:schemeClr val="accent4"/>
          </a:lnRef>
          <a:fillRef idx="1">
            <a:schemeClr val="lt1"/>
          </a:fillRef>
          <a:effectRef idx="0">
            <a:schemeClr val="accent4"/>
          </a:effectRef>
          <a:fontRef idx="minor">
            <a:schemeClr val="dk1"/>
          </a:fontRef>
        </p:style>
        <p:txBody>
          <a:bodyPr anchor="ctr">
            <a:noAutofit/>
          </a:bodyPr>
          <a:lstStyle/>
          <a:p>
            <a:pPr marL="0" indent="0">
              <a:buNone/>
            </a:pPr>
            <a:r>
              <a:rPr lang="en-US" sz="1800" b="1" dirty="0"/>
              <a:t>Professional Development and Training</a:t>
            </a:r>
          </a:p>
        </p:txBody>
      </p:sp>
      <p:graphicFrame>
        <p:nvGraphicFramePr>
          <p:cNvPr id="110" name="Google Shape;110;g3b4c32e8aa3_0_11"/>
          <p:cNvGraphicFramePr/>
          <p:nvPr>
            <p:extLst>
              <p:ext uri="{D42A27DB-BD31-4B8C-83A1-F6EECF244321}">
                <p14:modId xmlns:p14="http://schemas.microsoft.com/office/powerpoint/2010/main" val="1088706648"/>
              </p:ext>
            </p:extLst>
          </p:nvPr>
        </p:nvGraphicFramePr>
        <p:xfrm>
          <a:off x="822950" y="1362011"/>
          <a:ext cx="10302325" cy="3992820"/>
        </p:xfrm>
        <a:graphic>
          <a:graphicData uri="http://schemas.openxmlformats.org/drawingml/2006/table">
            <a:tbl>
              <a:tblPr firstRow="1">
                <a:noFill/>
                <a:tableStyleId>{80FCACC0-0C2A-464E-A4DB-BEAD0821CA4A}</a:tableStyleId>
              </a:tblPr>
              <a:tblGrid>
                <a:gridCol w="2547089">
                  <a:extLst>
                    <a:ext uri="{9D8B030D-6E8A-4147-A177-3AD203B41FA5}">
                      <a16:colId xmlns:a16="http://schemas.microsoft.com/office/drawing/2014/main" val="20000"/>
                    </a:ext>
                  </a:extLst>
                </a:gridCol>
                <a:gridCol w="5652458">
                  <a:extLst>
                    <a:ext uri="{9D8B030D-6E8A-4147-A177-3AD203B41FA5}">
                      <a16:colId xmlns:a16="http://schemas.microsoft.com/office/drawing/2014/main" val="20001"/>
                    </a:ext>
                  </a:extLst>
                </a:gridCol>
                <a:gridCol w="2102778">
                  <a:extLst>
                    <a:ext uri="{9D8B030D-6E8A-4147-A177-3AD203B41FA5}">
                      <a16:colId xmlns:a16="http://schemas.microsoft.com/office/drawing/2014/main" val="20002"/>
                    </a:ext>
                  </a:extLst>
                </a:gridCol>
              </a:tblGrid>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Develop and provide professional support systems for educators to enhance STEM instruction, including computer science</a:t>
                      </a:r>
                      <a:endParaRPr sz="1400" u="none" strike="noStrike" cap="none" dirty="0">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chemeClr val="dk1"/>
                          </a:solidFill>
                        </a:rPr>
                        <a:t>2103(b)(3)(M)</a:t>
                      </a:r>
                      <a:endParaRPr sz="1400" u="none" strike="noStrike" cap="none" dirty="0">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a:t>Provide professional development to promote high-quality instruction and instructional leadership in STEM, including computer science</a:t>
                      </a:r>
                      <a:endParaRPr sz="1400" u="none" strike="noStrike" cap="none"/>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a:t>Supplies to support the professional development</a:t>
                      </a:r>
                      <a:endParaRPr sz="1400" u="none" strike="noStrike" cap="none"/>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a:t>Stipends for teachers and school leaders to participate in trainings that occur outside of contract time</a:t>
                      </a:r>
                      <a:endParaRPr sz="1400" u="none" strike="noStrike" cap="none"/>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a:t>Substitute pay as applicable when teachers participate in training during the school day</a:t>
                      </a:r>
                      <a:endParaRPr sz="1400" u="none" strike="noStrike" cap="none"/>
                    </a:p>
                  </a:txBody>
                  <a:tcPr marL="91425" marR="91425" marT="91425" marB="91425">
                    <a:lnL w="19050" cap="flat" cmpd="sng" algn="ctr">
                      <a:solidFill>
                        <a:srgbClr val="9E9E9E"/>
                      </a:solidFill>
                      <a:prstDash val="solid"/>
                      <a:round/>
                      <a:headEnd type="none" w="sm" len="sm"/>
                      <a:tailEnd type="none" w="sm" len="sm"/>
                    </a:lnL>
                    <a:lnR w="19050" cap="flat" cmpd="sng" algn="ctr">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chemeClr val="dk1"/>
                        </a:buClr>
                        <a:buSzPts val="1400"/>
                        <a:buFont typeface="Arial"/>
                        <a:buNone/>
                      </a:pPr>
                      <a:r>
                        <a:rPr lang="en-US" sz="1400" u="none" strike="noStrike" cap="none">
                          <a:solidFill>
                            <a:schemeClr val="dk1"/>
                          </a:solidFill>
                        </a:rPr>
                        <a:t>Teachers, principals, other school leaders</a:t>
                      </a:r>
                      <a:endParaRPr sz="1400" u="none" strike="noStrike" cap="none"/>
                    </a:p>
                  </a:txBody>
                  <a:tcPr marL="91425" marR="91425" marT="91425" marB="91425">
                    <a:lnL w="19050" cap="flat" cmpd="sng" algn="ctr">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rPr>
                        <a:t>Provide professional development on integrating academic content, career and technical education, and work-based learning to prepare students for postsecondary education and the workforce</a:t>
                      </a:r>
                      <a:endParaRPr sz="1400" u="none" strike="noStrike" cap="none">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rPr>
                        <a:t>2103(b)(3)(M)</a:t>
                      </a:r>
                      <a:endParaRPr sz="1400" u="none" strike="noStrike" cap="none">
                        <a:solidFill>
                          <a:schemeClr val="dk1"/>
                        </a:solidFill>
                      </a:endParaRPr>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a:t>Professional development on improving teaching and student learning</a:t>
                      </a:r>
                      <a:endParaRPr sz="1400" u="none" strike="noStrike" cap="none"/>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a:t>Supplies to support the professional development</a:t>
                      </a:r>
                      <a:endParaRPr sz="1400" u="none" strike="noStrike" cap="none"/>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a:t>Stipends for teachers and school leaders to participate in trainings that occur outside of contract time</a:t>
                      </a:r>
                      <a:endParaRPr sz="1400" u="none" strike="noStrike" cap="none"/>
                    </a:p>
                    <a:p>
                      <a:pPr marL="457200" marR="0" lvl="0" indent="-317500" algn="l" rtl="0">
                        <a:lnSpc>
                          <a:spcPct val="100000"/>
                        </a:lnSpc>
                        <a:spcBef>
                          <a:spcPts val="0"/>
                        </a:spcBef>
                        <a:spcAft>
                          <a:spcPts val="0"/>
                        </a:spcAft>
                        <a:buClr>
                          <a:srgbClr val="000000"/>
                        </a:buClr>
                        <a:buSzPts val="1400"/>
                        <a:buFont typeface="Arial"/>
                        <a:buChar char="●"/>
                      </a:pPr>
                      <a:r>
                        <a:rPr lang="en-US" sz="1400" u="none" strike="noStrike" cap="none"/>
                        <a:t>Substitute pay as applicable when teachers participate in training during the school day</a:t>
                      </a:r>
                      <a:endParaRPr sz="1400" u="none" strike="noStrike" cap="none"/>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chemeClr val="dk1"/>
                        </a:buClr>
                        <a:buSzPts val="1400"/>
                        <a:buFont typeface="Arial"/>
                        <a:buNone/>
                      </a:pPr>
                      <a:r>
                        <a:rPr lang="en-US" sz="1400" u="none" strike="noStrike" cap="none" dirty="0">
                          <a:solidFill>
                            <a:schemeClr val="dk1"/>
                          </a:solidFill>
                        </a:rPr>
                        <a:t>Teachers, principals, other school leaders</a:t>
                      </a:r>
                      <a:endParaRPr sz="1400" u="none" strike="noStrike" cap="none" dirty="0"/>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noFill/>
                  </a:tcPr>
                </a:tc>
                <a:extLst>
                  <a:ext uri="{0D108BD9-81ED-4DB2-BD59-A6C34878D82A}">
                    <a16:rowId xmlns:a16="http://schemas.microsoft.com/office/drawing/2014/main" val="10002"/>
                  </a:ext>
                </a:extLst>
              </a:tr>
            </a:tbl>
          </a:graphicData>
        </a:graphic>
      </p:graphicFrame>
      <p:sp>
        <p:nvSpPr>
          <p:cNvPr id="2" name="TextBox 1">
            <a:extLst>
              <a:ext uri="{FF2B5EF4-FFF2-40B4-BE49-F238E27FC236}">
                <a16:creationId xmlns:a16="http://schemas.microsoft.com/office/drawing/2014/main" id="{76E0313E-ADFA-B625-0DD9-6EE1190FA29D}"/>
              </a:ext>
            </a:extLst>
          </p:cNvPr>
          <p:cNvSpPr txBox="1"/>
          <p:nvPr/>
        </p:nvSpPr>
        <p:spPr>
          <a:xfrm>
            <a:off x="822950" y="5354831"/>
            <a:ext cx="10302324" cy="52322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b="1" dirty="0">
                <a:solidFill>
                  <a:schemeClr val="dk1"/>
                </a:solidFill>
              </a:rPr>
              <a:t>All professional development and training must be supplemental to the State required professional development, </a:t>
            </a:r>
            <a:br>
              <a:rPr lang="en-US" b="1" dirty="0">
                <a:solidFill>
                  <a:schemeClr val="dk1"/>
                </a:solidFill>
              </a:rPr>
            </a:br>
            <a:r>
              <a:rPr lang="en-US" b="1" dirty="0">
                <a:solidFill>
                  <a:schemeClr val="dk1"/>
                </a:solidFill>
              </a:rPr>
              <a:t>and not supplanting.</a:t>
            </a:r>
            <a:endParaRPr lang="en-US" dirty="0"/>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1871</Words>
  <Application>Microsoft Office PowerPoint</Application>
  <PresentationFormat>Widescreen</PresentationFormat>
  <Paragraphs>139</Paragraphs>
  <Slides>14</Slides>
  <Notes>14</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14</vt:i4>
      </vt:variant>
    </vt:vector>
  </HeadingPairs>
  <TitlesOfParts>
    <vt:vector size="17" baseType="lpstr">
      <vt:lpstr>Arial</vt:lpstr>
      <vt:lpstr>Theme1</vt:lpstr>
      <vt:lpstr>Theme1</vt:lpstr>
      <vt:lpstr>Allowable Uses of Funds Title II, Part A—Supporting Effective Instruction</vt:lpstr>
      <vt:lpstr>Overview</vt:lpstr>
      <vt:lpstr>Purpose</vt:lpstr>
      <vt:lpstr>Title II, Part A </vt:lpstr>
      <vt:lpstr>Professional Development, Defined</vt:lpstr>
      <vt:lpstr>Other School Leaders</vt:lpstr>
      <vt:lpstr>Allowable Activities: Professional Development and Training, Slide 1</vt:lpstr>
      <vt:lpstr>Allowable Activities: Professional Development and Training, Slide 2</vt:lpstr>
      <vt:lpstr>Allowable Activities: Professional Development and Training, Slide 3</vt:lpstr>
      <vt:lpstr>Allowable Activities: Developing Programs and Activities, Slide 1</vt:lpstr>
      <vt:lpstr>Allowable Activities: Developing Programs and Activities, Slide 2</vt:lpstr>
      <vt:lpstr>Allowable Activities: Educator Support</vt:lpstr>
      <vt:lpstr>Allowable Activities: Class Size Reduction</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Allowable Uses of Funds Title II, Part A—Supporting Effective Instruction</dc:title>
  <dc:creator>Iowa Department of Education</dc:creator>
  <cp:lastModifiedBy>Arzola, Isbelia [IDOE]</cp:lastModifiedBy>
  <cp:revision>4</cp:revision>
  <dcterms:created xsi:type="dcterms:W3CDTF">2022-10-28T01:47:54Z</dcterms:created>
  <dcterms:modified xsi:type="dcterms:W3CDTF">2026-01-27T23:21:14Z</dcterms:modified>
</cp:coreProperties>
</file>