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jdwfLReq4Vk9X6tZqMjt+2KHcgk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6CF44D9-0399-4061-8B6A-DE2E0420D633}">
  <a:tblStyle styleId="{06CF44D9-0399-4061-8B6A-DE2E0420D63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41" autoAdjust="0"/>
  </p:normalViewPr>
  <p:slideViewPr>
    <p:cSldViewPr snapToGrid="0">
      <p:cViewPr varScale="1">
        <p:scale>
          <a:sx n="63" d="100"/>
          <a:sy n="63" d="100"/>
        </p:scale>
        <p:origin x="52" y="136"/>
      </p:cViewPr>
      <p:guideLst/>
    </p:cSldViewPr>
  </p:slideViewPr>
  <p:outlineViewPr>
    <p:cViewPr>
      <p:scale>
        <a:sx n="33" d="100"/>
        <a:sy n="33" d="100"/>
      </p:scale>
      <p:origin x="0" y="-52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9" name="Google Shape;3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b7be4024cf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 name="Google Shape;45;g3b7be4024cf_0_15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3b5ac44fa60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1" name="Google Shape;51;g3b5ac44fa60_0_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b5ac44fa60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7" name="Google Shape;57;g3b5ac44fa60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b5ac44fa60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3" name="Google Shape;63;g3b5ac44fa60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b5ac44fa6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9" name="Google Shape;69;g3b5ac44fa60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5" name="Google Shape;7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16"/>
        <p:cNvGrpSpPr/>
        <p:nvPr/>
      </p:nvGrpSpPr>
      <p:grpSpPr>
        <a:xfrm>
          <a:off x="0" y="0"/>
          <a:ext cx="0" cy="0"/>
          <a:chOff x="0" y="0"/>
          <a:chExt cx="0" cy="0"/>
        </a:xfrm>
      </p:grpSpPr>
      <p:sp>
        <p:nvSpPr>
          <p:cNvPr id="17" name="Google Shape;17;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0" name="Google Shape;20;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2" name="Google Shape;22;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3"/>
        <p:cNvGrpSpPr/>
        <p:nvPr/>
      </p:nvGrpSpPr>
      <p:grpSpPr>
        <a:xfrm>
          <a:off x="0" y="0"/>
          <a:ext cx="0" cy="0"/>
          <a:chOff x="0" y="0"/>
          <a:chExt cx="0" cy="0"/>
        </a:xfrm>
      </p:grpSpPr>
      <p:sp>
        <p:nvSpPr>
          <p:cNvPr id="24" name="Google Shape;24;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mailto:scot.aden@iowa.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Allowable Uses of Funds</a:t>
            </a:r>
            <a:endParaRPr dirty="0"/>
          </a:p>
          <a:p>
            <a:pPr marL="0" lvl="0" indent="0" algn="ctr" rtl="0">
              <a:lnSpc>
                <a:spcPct val="90000"/>
              </a:lnSpc>
              <a:spcBef>
                <a:spcPts val="0"/>
              </a:spcBef>
              <a:spcAft>
                <a:spcPts val="0"/>
              </a:spcAft>
              <a:buClr>
                <a:schemeClr val="lt1"/>
              </a:buClr>
              <a:buSzPts val="4500"/>
              <a:buFont typeface="Arial"/>
              <a:buNone/>
            </a:pPr>
            <a:r>
              <a:rPr lang="en-US" dirty="0"/>
              <a:t>Title I, Part D, Subpart 2 </a:t>
            </a: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a:t>
            </a:r>
            <a:r>
              <a:rPr lang="en-US" dirty="0"/>
              <a:t> Neglected, Delinquent, and At-Risk Local Programs</a:t>
            </a:r>
            <a:endParaRPr dirty="0"/>
          </a:p>
        </p:txBody>
      </p:sp>
      <p:sp>
        <p:nvSpPr>
          <p:cNvPr id="36" name="Google Shape;36;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t>Bureau of ESEA Programs</a:t>
            </a:r>
            <a:endParaRPr dirty="0"/>
          </a:p>
          <a:p>
            <a:pPr marL="0" lvl="0" indent="0" algn="r" rtl="0">
              <a:lnSpc>
                <a:spcPct val="90000"/>
              </a:lnSpc>
              <a:spcBef>
                <a:spcPts val="0"/>
              </a:spcBef>
              <a:spcAft>
                <a:spcPts val="0"/>
              </a:spcAft>
              <a:buClr>
                <a:schemeClr val="lt1"/>
              </a:buClr>
              <a:buSzPts val="2400"/>
              <a:buNone/>
            </a:pPr>
            <a:endParaRPr dirty="0"/>
          </a:p>
          <a:p>
            <a:pPr marL="0" lvl="0" indent="0" rtl="0">
              <a:lnSpc>
                <a:spcPct val="90000"/>
              </a:lnSpc>
              <a:spcBef>
                <a:spcPts val="0"/>
              </a:spcBef>
              <a:spcAft>
                <a:spcPts val="0"/>
              </a:spcAft>
              <a:buClr>
                <a:schemeClr val="lt1"/>
              </a:buClr>
              <a:buSzPts val="2400"/>
              <a:buNone/>
            </a:pPr>
            <a:r>
              <a:rPr lang="en-US" dirty="0"/>
              <a:t>Scot Aden</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Overview</a:t>
            </a:r>
            <a:endParaRPr dirty="0"/>
          </a:p>
        </p:txBody>
      </p:sp>
      <p:sp>
        <p:nvSpPr>
          <p:cNvPr id="42" name="Google Shape;42;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2800"/>
              <a:buFont typeface="Arial"/>
              <a:buNone/>
            </a:pPr>
            <a:r>
              <a:rPr lang="en-US" sz="2400"/>
              <a:t>The purpose of today’s webinar is to provide subgrantees with information on Title I, Part D, Subpart 2 - Neglected, Delinquent, and At-Risk Local Programs allowable activities. </a:t>
            </a:r>
            <a:endParaRPr sz="2400"/>
          </a:p>
          <a:p>
            <a:pPr marL="0" lvl="0" indent="0" algn="l" rtl="0">
              <a:spcBef>
                <a:spcPts val="0"/>
              </a:spcBef>
              <a:spcAft>
                <a:spcPts val="0"/>
              </a:spcAft>
              <a:buClr>
                <a:schemeClr val="dk1"/>
              </a:buClr>
              <a:buSzPts val="2800"/>
              <a:buFont typeface="Arial"/>
              <a:buNone/>
            </a:pPr>
            <a:endParaRPr sz="2400"/>
          </a:p>
          <a:p>
            <a:pPr marL="0" lvl="0" indent="0" algn="l" rtl="0">
              <a:spcBef>
                <a:spcPts val="0"/>
              </a:spcBef>
              <a:spcAft>
                <a:spcPts val="0"/>
              </a:spcAft>
              <a:buClr>
                <a:schemeClr val="dk1"/>
              </a:buClr>
              <a:buSzPts val="2800"/>
              <a:buFont typeface="Arial"/>
              <a:buNone/>
            </a:pPr>
            <a:r>
              <a:rPr lang="en-US" sz="2400"/>
              <a:t>Promote effective implementation of ESEA Programs according to federal guidance</a:t>
            </a:r>
            <a:endParaRPr/>
          </a:p>
          <a:p>
            <a:pPr marL="0" lvl="0" indent="0" algn="l" rtl="0">
              <a:lnSpc>
                <a:spcPct val="90000"/>
              </a:lnSpc>
              <a:spcBef>
                <a:spcPts val="0"/>
              </a:spcBef>
              <a:spcAft>
                <a:spcPts val="0"/>
              </a:spcAft>
              <a:buSzPts val="2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g3b7be4024cf_0_150"/>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Purpose</a:t>
            </a:r>
            <a:endParaRPr/>
          </a:p>
        </p:txBody>
      </p:sp>
      <p:sp>
        <p:nvSpPr>
          <p:cNvPr id="48" name="Google Shape;48;g3b7be4024cf_0_150"/>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750"/>
              </a:spcBef>
              <a:spcAft>
                <a:spcPts val="0"/>
              </a:spcAft>
              <a:buSzPts val="2800"/>
              <a:buNone/>
            </a:pPr>
            <a:r>
              <a:rPr lang="en-US" sz="2100"/>
              <a:t>The goals of Title I, Part D, are to</a:t>
            </a:r>
            <a:endParaRPr sz="2100"/>
          </a:p>
          <a:p>
            <a:pPr marL="0" lvl="0" indent="0" algn="l" rtl="0">
              <a:lnSpc>
                <a:spcPct val="80000"/>
              </a:lnSpc>
              <a:spcBef>
                <a:spcPts val="750"/>
              </a:spcBef>
              <a:spcAft>
                <a:spcPts val="0"/>
              </a:spcAft>
              <a:buSzPts val="2800"/>
              <a:buNone/>
            </a:pPr>
            <a:endParaRPr sz="2100"/>
          </a:p>
          <a:p>
            <a:pPr marL="457200" lvl="0" indent="-361950" algn="l" rtl="0">
              <a:lnSpc>
                <a:spcPct val="80000"/>
              </a:lnSpc>
              <a:spcBef>
                <a:spcPts val="750"/>
              </a:spcBef>
              <a:spcAft>
                <a:spcPts val="0"/>
              </a:spcAft>
              <a:buSzPts val="2100"/>
              <a:buChar char="•"/>
            </a:pPr>
            <a:r>
              <a:rPr lang="en-US" sz="2100"/>
              <a:t>Improve educational services for these children so they have the opportunity to meet challenging State academic content and achievement standards;</a:t>
            </a:r>
            <a:endParaRPr sz="2100"/>
          </a:p>
          <a:p>
            <a:pPr marL="457200" lvl="0" indent="0" algn="l" rtl="0">
              <a:lnSpc>
                <a:spcPct val="80000"/>
              </a:lnSpc>
              <a:spcBef>
                <a:spcPts val="750"/>
              </a:spcBef>
              <a:spcAft>
                <a:spcPts val="0"/>
              </a:spcAft>
              <a:buSzPts val="2800"/>
              <a:buNone/>
            </a:pPr>
            <a:endParaRPr sz="2100"/>
          </a:p>
          <a:p>
            <a:pPr marL="457200" lvl="0" indent="-361950" algn="l" rtl="0">
              <a:lnSpc>
                <a:spcPct val="80000"/>
              </a:lnSpc>
              <a:spcBef>
                <a:spcPts val="750"/>
              </a:spcBef>
              <a:spcAft>
                <a:spcPts val="0"/>
              </a:spcAft>
              <a:buSzPts val="2100"/>
              <a:buChar char="•"/>
            </a:pPr>
            <a:r>
              <a:rPr lang="en-US" sz="2100"/>
              <a:t>Provide them with services to successfully transition from institutionalization to further schooling or employment; </a:t>
            </a:r>
            <a:r>
              <a:rPr lang="en-US" sz="2100" b="1"/>
              <a:t>and</a:t>
            </a:r>
            <a:endParaRPr sz="2100" b="1"/>
          </a:p>
          <a:p>
            <a:pPr marL="457200" lvl="0" indent="0" algn="l" rtl="0">
              <a:lnSpc>
                <a:spcPct val="80000"/>
              </a:lnSpc>
              <a:spcBef>
                <a:spcPts val="750"/>
              </a:spcBef>
              <a:spcAft>
                <a:spcPts val="0"/>
              </a:spcAft>
              <a:buSzPts val="2800"/>
              <a:buNone/>
            </a:pPr>
            <a:endParaRPr sz="2100"/>
          </a:p>
          <a:p>
            <a:pPr marL="457200" lvl="0" indent="-361950" algn="l" rtl="0">
              <a:lnSpc>
                <a:spcPct val="80000"/>
              </a:lnSpc>
              <a:spcBef>
                <a:spcPts val="750"/>
              </a:spcBef>
              <a:spcAft>
                <a:spcPts val="0"/>
              </a:spcAft>
              <a:buSzPts val="2100"/>
              <a:buChar char="•"/>
            </a:pPr>
            <a:r>
              <a:rPr lang="en-US" sz="2100"/>
              <a:t>Prevent youth who are at-risk from dropping out of school, and to provide dropouts and children and youth returning from correctional facilities with a support system to ensure their continued education.</a:t>
            </a:r>
            <a:endParaRPr sz="2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3b5ac44fa60_0_2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Subpart 2 Subgrants		</a:t>
            </a:r>
            <a:endParaRPr/>
          </a:p>
        </p:txBody>
      </p:sp>
      <p:sp>
        <p:nvSpPr>
          <p:cNvPr id="54" name="Google Shape;54;g3b5ac44fa60_0_20"/>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r>
              <a:rPr lang="en-US" sz="2400"/>
              <a:t>From Title 1, Part A funds retained by the State for Subpart 2 purposes, an SEA awards subgrants to eligible LEAs with high numbers or percentages of children and youth in locally operated correctional facilities for children and youth not operated by the State, including public or private institutions and community day programs or schools that serve delinquent children and youth.</a:t>
            </a:r>
            <a:endParaRPr sz="2400"/>
          </a:p>
          <a:p>
            <a:pPr marL="0" lvl="0" indent="0" algn="l" rtl="0">
              <a:lnSpc>
                <a:spcPct val="90000"/>
              </a:lnSpc>
              <a:spcBef>
                <a:spcPts val="750"/>
              </a:spcBef>
              <a:spcAft>
                <a:spcPts val="0"/>
              </a:spcAft>
              <a:buSzPts val="1800"/>
              <a:buNone/>
            </a:pPr>
            <a:endParaRPr sz="2400"/>
          </a:p>
          <a:p>
            <a:pPr marL="0" lvl="0" indent="0" algn="l" rtl="0">
              <a:lnSpc>
                <a:spcPct val="90000"/>
              </a:lnSpc>
              <a:spcBef>
                <a:spcPts val="750"/>
              </a:spcBef>
              <a:spcAft>
                <a:spcPts val="0"/>
              </a:spcAft>
              <a:buSzPts val="1800"/>
              <a:buNone/>
            </a:pPr>
            <a:endParaRPr sz="2400"/>
          </a:p>
          <a:p>
            <a:pPr marL="0" lvl="0" indent="0" algn="r" rtl="0">
              <a:lnSpc>
                <a:spcPct val="90000"/>
              </a:lnSpc>
              <a:spcBef>
                <a:spcPts val="750"/>
              </a:spcBef>
              <a:spcAft>
                <a:spcPts val="0"/>
              </a:spcAft>
              <a:buSzPts val="1800"/>
              <a:buNone/>
            </a:pPr>
            <a:r>
              <a:rPr lang="en-US" sz="2400"/>
              <a:t>(ESEA section 1422(a))</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g3b5ac44fa60_0_2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Eligible for Subpart 2 Services	</a:t>
            </a:r>
            <a:endParaRPr/>
          </a:p>
        </p:txBody>
      </p:sp>
      <p:sp>
        <p:nvSpPr>
          <p:cNvPr id="60" name="Google Shape;60;g3b5ac44fa60_0_25"/>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p>
            <a:pPr marL="457200" lvl="0" indent="-361950" algn="l" rtl="0">
              <a:lnSpc>
                <a:spcPct val="90000"/>
              </a:lnSpc>
              <a:spcBef>
                <a:spcPts val="750"/>
              </a:spcBef>
              <a:spcAft>
                <a:spcPts val="0"/>
              </a:spcAft>
              <a:buSzPts val="2100"/>
              <a:buChar char="•"/>
            </a:pPr>
            <a:r>
              <a:rPr lang="en-US" sz="2400"/>
              <a:t>All children and youth in locally operated correctional facilities through the age of 21.</a:t>
            </a:r>
            <a:endParaRPr sz="2400"/>
          </a:p>
          <a:p>
            <a:pPr marL="0" lvl="0" indent="0" algn="l" rtl="0">
              <a:lnSpc>
                <a:spcPct val="90000"/>
              </a:lnSpc>
              <a:spcBef>
                <a:spcPts val="750"/>
              </a:spcBef>
              <a:spcAft>
                <a:spcPts val="0"/>
              </a:spcAft>
              <a:buSzPts val="1800"/>
              <a:buNone/>
            </a:pPr>
            <a:endParaRPr sz="2400"/>
          </a:p>
          <a:p>
            <a:pPr marL="457200" lvl="0" indent="-361950" algn="l" rtl="0">
              <a:lnSpc>
                <a:spcPct val="90000"/>
              </a:lnSpc>
              <a:spcBef>
                <a:spcPts val="750"/>
              </a:spcBef>
              <a:spcAft>
                <a:spcPts val="0"/>
              </a:spcAft>
              <a:buSzPts val="2100"/>
              <a:buChar char="•"/>
            </a:pPr>
            <a:r>
              <a:rPr lang="en-US" sz="2400"/>
              <a:t>Children and youth returning from correctional facilities to attend school in the LEA.</a:t>
            </a:r>
            <a:endParaRPr sz="2400"/>
          </a:p>
          <a:p>
            <a:pPr marL="0" lvl="0" indent="0" algn="l" rtl="0">
              <a:lnSpc>
                <a:spcPct val="90000"/>
              </a:lnSpc>
              <a:spcBef>
                <a:spcPts val="750"/>
              </a:spcBef>
              <a:spcAft>
                <a:spcPts val="0"/>
              </a:spcAft>
              <a:buSzPts val="1800"/>
              <a:buNone/>
            </a:pPr>
            <a:endParaRPr sz="2400"/>
          </a:p>
          <a:p>
            <a:pPr marL="457200" lvl="0" indent="-361950" algn="l" rtl="0">
              <a:lnSpc>
                <a:spcPct val="90000"/>
              </a:lnSpc>
              <a:spcBef>
                <a:spcPts val="750"/>
              </a:spcBef>
              <a:spcAft>
                <a:spcPts val="0"/>
              </a:spcAft>
              <a:buSzPts val="2100"/>
              <a:buChar char="•"/>
            </a:pPr>
            <a:r>
              <a:rPr lang="en-US" sz="2400"/>
              <a:t>Other “at-risk” children and youth, based on the definition in ESEA 1432(2).</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g3b5ac44fa60_0_1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marR="0" lvl="0" indent="0" algn="l" defTabSz="914400" rtl="0" eaLnBrk="1" fontAlgn="auto" latinLnBrk="0" hangingPunct="1">
              <a:lnSpc>
                <a:spcPct val="90000"/>
              </a:lnSpc>
              <a:spcBef>
                <a:spcPts val="0"/>
              </a:spcBef>
              <a:spcAft>
                <a:spcPts val="0"/>
              </a:spcAft>
              <a:buClr>
                <a:schemeClr val="lt1"/>
              </a:buClr>
              <a:buSzPts val="3300"/>
              <a:buFont typeface="Arial"/>
              <a:buNone/>
              <a:tabLst/>
              <a:defRPr/>
            </a:pPr>
            <a:r>
              <a:rPr lang="en-US" dirty="0"/>
              <a:t>Allowable Uses of Funds for Services</a:t>
            </a:r>
            <a:r>
              <a:rPr lang="en-US" sz="400" b="1" i="0" u="none" strike="noStrike" cap="none" dirty="0">
                <a:solidFill>
                  <a:srgbClr val="03617A"/>
                </a:solidFill>
                <a:effectLst/>
                <a:sym typeface="Arial"/>
              </a:rPr>
              <a:t>, Slide 1</a:t>
            </a:r>
            <a:endParaRPr lang="en-US" sz="400" dirty="0">
              <a:solidFill>
                <a:srgbClr val="03617A"/>
              </a:solidFill>
              <a:effectLst/>
            </a:endParaRPr>
          </a:p>
        </p:txBody>
      </p:sp>
      <p:graphicFrame>
        <p:nvGraphicFramePr>
          <p:cNvPr id="66" name="Google Shape;66;g3b5ac44fa60_0_10"/>
          <p:cNvGraphicFramePr/>
          <p:nvPr>
            <p:extLst>
              <p:ext uri="{D42A27DB-BD31-4B8C-83A1-F6EECF244321}">
                <p14:modId xmlns:p14="http://schemas.microsoft.com/office/powerpoint/2010/main" val="655475745"/>
              </p:ext>
            </p:extLst>
          </p:nvPr>
        </p:nvGraphicFramePr>
        <p:xfrm>
          <a:off x="952500" y="1316375"/>
          <a:ext cx="10287000" cy="4487650"/>
        </p:xfrm>
        <a:graphic>
          <a:graphicData uri="http://schemas.openxmlformats.org/drawingml/2006/table">
            <a:tbl>
              <a:tblPr firstRow="1">
                <a:noFill/>
                <a:tableStyleId>{06CF44D9-0399-4061-8B6A-DE2E0420D633}</a:tableStyleId>
              </a:tblPr>
              <a:tblGrid>
                <a:gridCol w="10287000">
                  <a:extLst>
                    <a:ext uri="{9D8B030D-6E8A-4147-A177-3AD203B41FA5}">
                      <a16:colId xmlns:a16="http://schemas.microsoft.com/office/drawing/2014/main" val="20000"/>
                    </a:ext>
                  </a:extLst>
                </a:gridCol>
              </a:tblGrid>
              <a:tr h="1828325">
                <a:tc>
                  <a:txBody>
                    <a:bodyPr/>
                    <a:lstStyle/>
                    <a:p>
                      <a:pPr marL="457200" lvl="0" indent="-361950" algn="l" rtl="0">
                        <a:spcBef>
                          <a:spcPts val="0"/>
                        </a:spcBef>
                        <a:spcAft>
                          <a:spcPts val="0"/>
                        </a:spcAft>
                        <a:buSzPts val="2100"/>
                        <a:buChar char="●"/>
                      </a:pPr>
                      <a:r>
                        <a:rPr lang="en-US" sz="2100"/>
                        <a:t>Programs that serve children and youth returning to local schools from correctional facilities, to assist in the transition of such children and youth to the school environment and help them remain in school in order to complete their education;</a:t>
                      </a:r>
                      <a:endParaRPr sz="2100"/>
                    </a:p>
                  </a:txBody>
                  <a:tcPr marL="91425" marR="91425" marT="91425" marB="91425" anchor="ctr">
                    <a:solidFill>
                      <a:srgbClr val="EAD1DC"/>
                    </a:solidFill>
                  </a:tcPr>
                </a:tc>
                <a:extLst>
                  <a:ext uri="{0D108BD9-81ED-4DB2-BD59-A6C34878D82A}">
                    <a16:rowId xmlns:a16="http://schemas.microsoft.com/office/drawing/2014/main" val="10000"/>
                  </a:ext>
                </a:extLst>
              </a:tr>
              <a:tr h="831000">
                <a:tc>
                  <a:txBody>
                    <a:bodyPr/>
                    <a:lstStyle/>
                    <a:p>
                      <a:pPr marL="457200" lvl="0" indent="-361950" algn="l" rtl="0">
                        <a:spcBef>
                          <a:spcPts val="0"/>
                        </a:spcBef>
                        <a:spcAft>
                          <a:spcPts val="0"/>
                        </a:spcAft>
                        <a:buClr>
                          <a:schemeClr val="dk1"/>
                        </a:buClr>
                        <a:buSzPts val="2100"/>
                        <a:buChar char="●"/>
                      </a:pPr>
                      <a:r>
                        <a:rPr lang="en-US" sz="2100">
                          <a:solidFill>
                            <a:schemeClr val="dk1"/>
                          </a:solidFill>
                        </a:rPr>
                        <a:t>Dropout prevention programs that serve at-risk children and youth;</a:t>
                      </a:r>
                      <a:endParaRPr sz="2100"/>
                    </a:p>
                  </a:txBody>
                  <a:tcPr marL="91425" marR="91425" marT="91425" marB="91425" anchor="ctr">
                    <a:solidFill>
                      <a:srgbClr val="D9D2E9"/>
                    </a:solidFill>
                  </a:tcPr>
                </a:tc>
                <a:extLst>
                  <a:ext uri="{0D108BD9-81ED-4DB2-BD59-A6C34878D82A}">
                    <a16:rowId xmlns:a16="http://schemas.microsoft.com/office/drawing/2014/main" val="10001"/>
                  </a:ext>
                </a:extLst>
              </a:tr>
              <a:tr h="1828325">
                <a:tc>
                  <a:txBody>
                    <a:bodyPr/>
                    <a:lstStyle/>
                    <a:p>
                      <a:pPr marL="457200" lvl="0" indent="-361950" algn="l" rtl="0">
                        <a:spcBef>
                          <a:spcPts val="0"/>
                        </a:spcBef>
                        <a:spcAft>
                          <a:spcPts val="0"/>
                        </a:spcAft>
                        <a:buSzPts val="2100"/>
                        <a:buChar char="●"/>
                      </a:pPr>
                      <a:r>
                        <a:rPr lang="en-US" sz="2100" dirty="0"/>
                        <a:t>The coordination of health and social services for such individuals if there is a likelihood that the provision of such services, including day care, drug and alcohol counseling, and mental health services will improve the likelihood such individuals will complete their education;</a:t>
                      </a:r>
                      <a:endParaRPr sz="2100" dirty="0"/>
                    </a:p>
                  </a:txBody>
                  <a:tcPr marL="91425" marR="91425" marT="91425" marB="91425" anchor="ctr">
                    <a:solidFill>
                      <a:srgbClr val="CFE2F3"/>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g3b5ac44fa60_0_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Uses of Funds for Services</a:t>
            </a:r>
            <a:r>
              <a:rPr lang="en-US" sz="400" dirty="0">
                <a:solidFill>
                  <a:srgbClr val="03617A"/>
                </a:solidFill>
              </a:rPr>
              <a:t>, Slide 2</a:t>
            </a:r>
            <a:endParaRPr sz="400" dirty="0">
              <a:solidFill>
                <a:srgbClr val="03617A"/>
              </a:solidFill>
            </a:endParaRPr>
          </a:p>
        </p:txBody>
      </p:sp>
      <p:graphicFrame>
        <p:nvGraphicFramePr>
          <p:cNvPr id="72" name="Google Shape;72;g3b5ac44fa60_0_5"/>
          <p:cNvGraphicFramePr/>
          <p:nvPr>
            <p:extLst>
              <p:ext uri="{D42A27DB-BD31-4B8C-83A1-F6EECF244321}">
                <p14:modId xmlns:p14="http://schemas.microsoft.com/office/powerpoint/2010/main" val="4267069627"/>
              </p:ext>
            </p:extLst>
          </p:nvPr>
        </p:nvGraphicFramePr>
        <p:xfrm>
          <a:off x="952500" y="1249175"/>
          <a:ext cx="10287000" cy="5345025"/>
        </p:xfrm>
        <a:graphic>
          <a:graphicData uri="http://schemas.openxmlformats.org/drawingml/2006/table">
            <a:tbl>
              <a:tblPr firstRow="1">
                <a:noFill/>
                <a:tableStyleId>{06CF44D9-0399-4061-8B6A-DE2E0420D633}</a:tableStyleId>
              </a:tblPr>
              <a:tblGrid>
                <a:gridCol w="10287000">
                  <a:extLst>
                    <a:ext uri="{9D8B030D-6E8A-4147-A177-3AD203B41FA5}">
                      <a16:colId xmlns:a16="http://schemas.microsoft.com/office/drawing/2014/main" val="20000"/>
                    </a:ext>
                  </a:extLst>
                </a:gridCol>
              </a:tblGrid>
              <a:tr h="2208975">
                <a:tc>
                  <a:txBody>
                    <a:bodyPr/>
                    <a:lstStyle/>
                    <a:p>
                      <a:pPr marL="457200" lvl="0" indent="-361950" algn="l" rtl="0">
                        <a:lnSpc>
                          <a:spcPct val="70000"/>
                        </a:lnSpc>
                        <a:spcBef>
                          <a:spcPts val="750"/>
                        </a:spcBef>
                        <a:spcAft>
                          <a:spcPts val="0"/>
                        </a:spcAft>
                        <a:buClr>
                          <a:schemeClr val="dk1"/>
                        </a:buClr>
                        <a:buSzPts val="2100"/>
                        <a:buChar char="●"/>
                      </a:pPr>
                      <a:r>
                        <a:rPr lang="en-US" sz="2100">
                          <a:solidFill>
                            <a:schemeClr val="dk1"/>
                          </a:solidFill>
                        </a:rPr>
                        <a:t>Special programs to meet the unique academic needs of participating children and youth, including career and technical education, special education, career counseling, curriculum based youth entrepreneurship education, and assistance in securing student loans or grants for postsecondary education;</a:t>
                      </a:r>
                      <a:endParaRPr sz="2100"/>
                    </a:p>
                  </a:txBody>
                  <a:tcPr marL="91425" marR="91425" marT="91425" marB="91425" anchor="ctr">
                    <a:solidFill>
                      <a:srgbClr val="D0E0E3"/>
                    </a:solidFill>
                  </a:tcPr>
                </a:tc>
                <a:extLst>
                  <a:ext uri="{0D108BD9-81ED-4DB2-BD59-A6C34878D82A}">
                    <a16:rowId xmlns:a16="http://schemas.microsoft.com/office/drawing/2014/main" val="10000"/>
                  </a:ext>
                </a:extLst>
              </a:tr>
              <a:tr h="647100">
                <a:tc>
                  <a:txBody>
                    <a:bodyPr/>
                    <a:lstStyle/>
                    <a:p>
                      <a:pPr marL="457200" lvl="0" indent="-361950" algn="l" rtl="0">
                        <a:lnSpc>
                          <a:spcPct val="80000"/>
                        </a:lnSpc>
                        <a:spcBef>
                          <a:spcPts val="750"/>
                        </a:spcBef>
                        <a:spcAft>
                          <a:spcPts val="0"/>
                        </a:spcAft>
                        <a:buClr>
                          <a:schemeClr val="dk1"/>
                        </a:buClr>
                        <a:buSzPts val="2100"/>
                        <a:buChar char="●"/>
                      </a:pPr>
                      <a:r>
                        <a:rPr lang="en-US" sz="2100">
                          <a:solidFill>
                            <a:schemeClr val="dk1"/>
                          </a:solidFill>
                        </a:rPr>
                        <a:t>Programs providing mentoring and peer mediation;</a:t>
                      </a:r>
                      <a:endParaRPr sz="2100"/>
                    </a:p>
                  </a:txBody>
                  <a:tcPr marL="91425" marR="91425" marT="91425" marB="91425" anchor="ctr">
                    <a:solidFill>
                      <a:srgbClr val="FFF2CC"/>
                    </a:solidFill>
                  </a:tcPr>
                </a:tc>
                <a:extLst>
                  <a:ext uri="{0D108BD9-81ED-4DB2-BD59-A6C34878D82A}">
                    <a16:rowId xmlns:a16="http://schemas.microsoft.com/office/drawing/2014/main" val="10001"/>
                  </a:ext>
                </a:extLst>
              </a:tr>
              <a:tr h="1841850">
                <a:tc>
                  <a:txBody>
                    <a:bodyPr/>
                    <a:lstStyle/>
                    <a:p>
                      <a:pPr marL="457200" lvl="0" indent="-361950" algn="l" rtl="0">
                        <a:lnSpc>
                          <a:spcPct val="80000"/>
                        </a:lnSpc>
                        <a:spcBef>
                          <a:spcPts val="750"/>
                        </a:spcBef>
                        <a:spcAft>
                          <a:spcPts val="0"/>
                        </a:spcAft>
                        <a:buClr>
                          <a:schemeClr val="dk1"/>
                        </a:buClr>
                        <a:buSzPts val="2100"/>
                        <a:buChar char="●"/>
                      </a:pPr>
                      <a:r>
                        <a:rPr lang="en-US" sz="2100">
                          <a:solidFill>
                            <a:schemeClr val="dk1"/>
                          </a:solidFill>
                        </a:rPr>
                        <a:t>Programs for at-risk Indian children and youth, including such children and youth in correctional facilities in the area served by the local educational agency that are operated by the Secretary of of the Interior or Indian tribes; </a:t>
                      </a:r>
                      <a:r>
                        <a:rPr lang="en-US" sz="2100" b="1">
                          <a:solidFill>
                            <a:schemeClr val="dk1"/>
                          </a:solidFill>
                        </a:rPr>
                        <a:t>and</a:t>
                      </a:r>
                      <a:endParaRPr sz="2100" b="1"/>
                    </a:p>
                  </a:txBody>
                  <a:tcPr marL="91425" marR="91425" marT="91425" marB="91425" anchor="ctr">
                    <a:solidFill>
                      <a:srgbClr val="FCE5CD"/>
                    </a:solidFill>
                  </a:tcPr>
                </a:tc>
                <a:extLst>
                  <a:ext uri="{0D108BD9-81ED-4DB2-BD59-A6C34878D82A}">
                    <a16:rowId xmlns:a16="http://schemas.microsoft.com/office/drawing/2014/main" val="10002"/>
                  </a:ext>
                </a:extLst>
              </a:tr>
              <a:tr h="647100">
                <a:tc>
                  <a:txBody>
                    <a:bodyPr/>
                    <a:lstStyle/>
                    <a:p>
                      <a:pPr marL="457200" lvl="0" indent="-361950" algn="l" rtl="0">
                        <a:lnSpc>
                          <a:spcPct val="80000"/>
                        </a:lnSpc>
                        <a:spcBef>
                          <a:spcPts val="750"/>
                        </a:spcBef>
                        <a:spcAft>
                          <a:spcPts val="0"/>
                        </a:spcAft>
                        <a:buClr>
                          <a:schemeClr val="dk1"/>
                        </a:buClr>
                        <a:buSzPts val="2100"/>
                        <a:buChar char="●"/>
                      </a:pPr>
                      <a:r>
                        <a:rPr lang="en-US" sz="2100" dirty="0">
                          <a:solidFill>
                            <a:schemeClr val="dk1"/>
                          </a:solidFill>
                        </a:rPr>
                        <a:t>Pay for success initiatives (ESEA sections 8101(40)).</a:t>
                      </a:r>
                      <a:endParaRPr sz="2100" dirty="0"/>
                    </a:p>
                  </a:txBody>
                  <a:tcPr marL="91425" marR="91425" marT="91425" marB="91425" anchor="ctr">
                    <a:solidFill>
                      <a:srgbClr val="F4CCCC"/>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Contact Information</a:t>
            </a:r>
            <a:endParaRPr/>
          </a:p>
        </p:txBody>
      </p:sp>
      <p:sp>
        <p:nvSpPr>
          <p:cNvPr id="78" name="Google Shape;78;p4"/>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a:solidFill>
                  <a:srgbClr val="000000"/>
                </a:solidFill>
              </a:rPr>
              <a:t>Scot Aden</a:t>
            </a:r>
            <a:endParaRPr>
              <a:solidFill>
                <a:srgbClr val="000000"/>
              </a:solidFill>
            </a:endParaRPr>
          </a:p>
          <a:p>
            <a:pPr marL="0" lvl="0" indent="0" algn="l" rtl="0">
              <a:spcBef>
                <a:spcPts val="750"/>
              </a:spcBef>
              <a:spcAft>
                <a:spcPts val="0"/>
              </a:spcAft>
              <a:buNone/>
            </a:pPr>
            <a:r>
              <a:rPr lang="en-US">
                <a:solidFill>
                  <a:srgbClr val="000000"/>
                </a:solidFill>
              </a:rPr>
              <a:t>Education Program Consultant</a:t>
            </a:r>
            <a:endParaRPr>
              <a:solidFill>
                <a:srgbClr val="000000"/>
              </a:solidFill>
            </a:endParaRPr>
          </a:p>
          <a:p>
            <a:pPr marL="0" lvl="0" indent="0" algn="l" rtl="0">
              <a:spcBef>
                <a:spcPts val="750"/>
              </a:spcBef>
              <a:spcAft>
                <a:spcPts val="0"/>
              </a:spcAft>
              <a:buNone/>
            </a:pPr>
            <a:r>
              <a:rPr lang="en-US" u="sng">
                <a:solidFill>
                  <a:schemeClr val="hlink"/>
                </a:solidFill>
                <a:hlinkClick r:id="rId3"/>
              </a:rPr>
              <a:t>scot.aden@iowa.gov</a:t>
            </a:r>
            <a:endParaRPr>
              <a:solidFill>
                <a:srgbClr val="000000"/>
              </a:solidFill>
            </a:endParaRPr>
          </a:p>
          <a:p>
            <a:pPr marL="0" lvl="0" indent="0" algn="l" rtl="0">
              <a:spcBef>
                <a:spcPts val="750"/>
              </a:spcBef>
              <a:spcAft>
                <a:spcPts val="0"/>
              </a:spcAft>
              <a:buNone/>
            </a:pPr>
            <a:r>
              <a:rPr lang="en-US"/>
              <a:t>515-238-7497</a:t>
            </a:r>
            <a:endParaRPr/>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510</Words>
  <Application>Microsoft Office PowerPoint</Application>
  <PresentationFormat>Widescreen</PresentationFormat>
  <Paragraphs>42</Paragraphs>
  <Slides>8</Slides>
  <Notes>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Arial</vt:lpstr>
      <vt:lpstr>Theme1</vt:lpstr>
      <vt:lpstr>Allowable Uses of Funds Title I, Part D, Subpart 2 - Neglected, Delinquent, and At-Risk Local Programs</vt:lpstr>
      <vt:lpstr>Overview</vt:lpstr>
      <vt:lpstr>Purpose</vt:lpstr>
      <vt:lpstr>Subpart 2 Subgrants  </vt:lpstr>
      <vt:lpstr>Eligible for Subpart 2 Services </vt:lpstr>
      <vt:lpstr>Allowable Uses of Funds for Services, Slide 1</vt:lpstr>
      <vt:lpstr>Allowable Uses of Funds for Services, Slide 2</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Allowable Uses of Funds Title I, Part D, Subpart 2 - Neglected, Delinquent, and At-Risk Local Programs</dc:title>
  <dc:creator>Iowa Department of Education</dc:creator>
  <cp:lastModifiedBy>Arzola, Isbelia [IDOE]</cp:lastModifiedBy>
  <cp:revision>3</cp:revision>
  <dcterms:created xsi:type="dcterms:W3CDTF">2022-10-28T01:47:54Z</dcterms:created>
  <dcterms:modified xsi:type="dcterms:W3CDTF">2026-01-27T22:32:26Z</dcterms:modified>
</cp:coreProperties>
</file>