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  <p:sldMasterId id="214748365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2B1E3A-3F8F-4DE0-BA69-9582A987AB22}">
  <a:tblStyle styleId="{992B1E3A-3F8F-4DE0-BA69-9582A987AB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E76F5C7-6556-4719-865C-4DA4AD06C5E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3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b0fe4716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ab0fe4716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b28b33dad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b28b33dad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b370b41271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b370b41271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b370b41271_0_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b370b41271_0_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ab0fe4716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ab0fe4716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370b41271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833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g3b370b41271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b370b41271_0_1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b370b41271_0_10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b370b41271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b370b41271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b370b4127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b370b4127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b3384b477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Either this slide or next- remove one</a:t>
            </a:r>
            <a:endParaRPr/>
          </a:p>
        </p:txBody>
      </p:sp>
      <p:sp>
        <p:nvSpPr>
          <p:cNvPr id="145" name="Google Shape;145;g3ab3384b477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ab3384b477_7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ab3384b477_7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b370b41271_0_1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b370b41271_0_1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ab0fe4716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ab0fe4716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3617A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6953" y="806021"/>
            <a:ext cx="87276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6953" y="2878621"/>
            <a:ext cx="8727600" cy="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913" y="4400095"/>
            <a:ext cx="3747088" cy="3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D3D3D3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6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39202"/>
            <a:ext cx="9144004" cy="50482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/>
          <p:nvPr/>
        </p:nvSpPr>
        <p:spPr>
          <a:xfrm>
            <a:off x="212272" y="1436915"/>
            <a:ext cx="2751300" cy="3326100"/>
          </a:xfrm>
          <a:prstGeom prst="roundRect">
            <a:avLst>
              <a:gd name="adj" fmla="val 5094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>
            <a:off x="342901" y="380489"/>
            <a:ext cx="2547300" cy="1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>
            <a:off x="5027797" y="878824"/>
            <a:ext cx="37080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2"/>
          </p:nvPr>
        </p:nvSpPr>
        <p:spPr>
          <a:xfrm>
            <a:off x="342901" y="1702043"/>
            <a:ext cx="2473800" cy="29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3"/>
          </p:nvPr>
        </p:nvSpPr>
        <p:spPr>
          <a:xfrm>
            <a:off x="5027797" y="2280935"/>
            <a:ext cx="37041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4"/>
          </p:nvPr>
        </p:nvSpPr>
        <p:spPr>
          <a:xfrm>
            <a:off x="5023714" y="3726543"/>
            <a:ext cx="37080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/>
          <p:nvPr/>
        </p:nvSpPr>
        <p:spPr>
          <a:xfrm>
            <a:off x="3502933" y="157647"/>
            <a:ext cx="358500" cy="358500"/>
          </a:xfrm>
          <a:prstGeom prst="plus">
            <a:avLst>
              <a:gd name="adj" fmla="val 3496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8693311" y="4659523"/>
            <a:ext cx="378900" cy="378900"/>
          </a:xfrm>
          <a:prstGeom prst="star4">
            <a:avLst>
              <a:gd name="adj" fmla="val 155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12"/>
          <p:cNvGrpSpPr/>
          <p:nvPr/>
        </p:nvGrpSpPr>
        <p:grpSpPr>
          <a:xfrm rot="-5400000">
            <a:off x="676505" y="-257420"/>
            <a:ext cx="129991" cy="1058457"/>
            <a:chOff x="5605342" y="135255"/>
            <a:chExt cx="128678" cy="1047770"/>
          </a:xfrm>
        </p:grpSpPr>
        <p:sp>
          <p:nvSpPr>
            <p:cNvPr id="103" name="Google Shape;103;p12"/>
            <p:cNvSpPr/>
            <p:nvPr/>
          </p:nvSpPr>
          <p:spPr>
            <a:xfrm>
              <a:off x="5608320" y="135255"/>
              <a:ext cx="125700" cy="125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2"/>
            <p:cNvSpPr/>
            <p:nvPr/>
          </p:nvSpPr>
          <p:spPr>
            <a:xfrm>
              <a:off x="5605342" y="399940"/>
              <a:ext cx="125700" cy="125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2"/>
            <p:cNvSpPr/>
            <p:nvPr/>
          </p:nvSpPr>
          <p:spPr>
            <a:xfrm>
              <a:off x="5605342" y="664625"/>
              <a:ext cx="125700" cy="518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12"/>
          <p:cNvSpPr/>
          <p:nvPr/>
        </p:nvSpPr>
        <p:spPr>
          <a:xfrm>
            <a:off x="3678011" y="712906"/>
            <a:ext cx="1198800" cy="1198800"/>
          </a:xfrm>
          <a:prstGeom prst="ellipse">
            <a:avLst/>
          </a:prstGeom>
          <a:noFill/>
          <a:ln w="92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3678011" y="2138585"/>
            <a:ext cx="1198800" cy="1198800"/>
          </a:xfrm>
          <a:prstGeom prst="ellipse">
            <a:avLst/>
          </a:prstGeom>
          <a:noFill/>
          <a:ln w="92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2"/>
          <p:cNvSpPr/>
          <p:nvPr/>
        </p:nvSpPr>
        <p:spPr>
          <a:xfrm>
            <a:off x="3678011" y="3564264"/>
            <a:ext cx="1198800" cy="1198800"/>
          </a:xfrm>
          <a:prstGeom prst="ellipse">
            <a:avLst/>
          </a:prstGeom>
          <a:noFill/>
          <a:ln w="92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2"/>
          <p:cNvSpPr txBox="1">
            <a:spLocks noGrp="1"/>
          </p:cNvSpPr>
          <p:nvPr>
            <p:ph type="body" idx="5"/>
          </p:nvPr>
        </p:nvSpPr>
        <p:spPr>
          <a:xfrm>
            <a:off x="3784084" y="894820"/>
            <a:ext cx="10263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body" idx="6"/>
          </p:nvPr>
        </p:nvSpPr>
        <p:spPr>
          <a:xfrm>
            <a:off x="3784083" y="2296930"/>
            <a:ext cx="10251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2"/>
          <p:cNvSpPr txBox="1">
            <a:spLocks noGrp="1"/>
          </p:cNvSpPr>
          <p:nvPr>
            <p:ph type="body" idx="7"/>
          </p:nvPr>
        </p:nvSpPr>
        <p:spPr>
          <a:xfrm>
            <a:off x="3780002" y="3742538"/>
            <a:ext cx="10263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0"/>
            <a:ext cx="9144000" cy="5532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2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516834" y="1095374"/>
            <a:ext cx="8110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0"/>
            <a:ext cx="3137100" cy="51435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06421" y="321013"/>
            <a:ext cx="2655600" cy="4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443591" y="321013"/>
            <a:ext cx="5263200" cy="4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0" y="0"/>
            <a:ext cx="9144000" cy="8946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69598" y="1"/>
            <a:ext cx="78867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669599" y="1161481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69599" y="1779415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3"/>
          </p:nvPr>
        </p:nvSpPr>
        <p:spPr>
          <a:xfrm>
            <a:off x="4668908" y="1161481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4"/>
          </p:nvPr>
        </p:nvSpPr>
        <p:spPr>
          <a:xfrm>
            <a:off x="4668908" y="1779415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0" y="1701401"/>
            <a:ext cx="9144000" cy="24567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51525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 t="17457"/>
          <a:stretch/>
        </p:blipFill>
        <p:spPr>
          <a:xfrm>
            <a:off x="2000937" y="-1"/>
            <a:ext cx="5142126" cy="424542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 txBox="1">
            <a:spLocks noGrp="1"/>
          </p:cNvSpPr>
          <p:nvPr>
            <p:ph type="ctrTitle"/>
          </p:nvPr>
        </p:nvSpPr>
        <p:spPr>
          <a:xfrm>
            <a:off x="2759529" y="672935"/>
            <a:ext cx="3630300" cy="13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ubTitle" idx="1"/>
          </p:nvPr>
        </p:nvSpPr>
        <p:spPr>
          <a:xfrm>
            <a:off x="216953" y="4355444"/>
            <a:ext cx="87276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193" y="2703435"/>
            <a:ext cx="1823357" cy="595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3568869" y="373916"/>
            <a:ext cx="358500" cy="358500"/>
          </a:xfrm>
          <a:prstGeom prst="plus">
            <a:avLst>
              <a:gd name="adj" fmla="val 3496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 t="22112" r="21966"/>
          <a:stretch/>
        </p:blipFill>
        <p:spPr>
          <a:xfrm>
            <a:off x="7887387" y="-1"/>
            <a:ext cx="1267463" cy="126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9"/>
          <p:cNvGrpSpPr/>
          <p:nvPr/>
        </p:nvGrpSpPr>
        <p:grpSpPr>
          <a:xfrm rot="-5400000">
            <a:off x="6475768" y="-177606"/>
            <a:ext cx="129991" cy="1058457"/>
            <a:chOff x="5605342" y="135255"/>
            <a:chExt cx="128678" cy="1047770"/>
          </a:xfrm>
        </p:grpSpPr>
        <p:sp>
          <p:nvSpPr>
            <p:cNvPr id="43" name="Google Shape;43;p9"/>
            <p:cNvSpPr/>
            <p:nvPr/>
          </p:nvSpPr>
          <p:spPr>
            <a:xfrm>
              <a:off x="5608320" y="135255"/>
              <a:ext cx="125700" cy="125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9"/>
            <p:cNvSpPr/>
            <p:nvPr/>
          </p:nvSpPr>
          <p:spPr>
            <a:xfrm>
              <a:off x="5605342" y="399940"/>
              <a:ext cx="125700" cy="125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9"/>
            <p:cNvSpPr/>
            <p:nvPr/>
          </p:nvSpPr>
          <p:spPr>
            <a:xfrm>
              <a:off x="5605342" y="664625"/>
              <a:ext cx="125700" cy="518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996543" y="1543051"/>
            <a:ext cx="36411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4996542" y="2457449"/>
            <a:ext cx="3641100" cy="23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4367306" y="4397243"/>
            <a:ext cx="378900" cy="378900"/>
          </a:xfrm>
          <a:prstGeom prst="star4">
            <a:avLst>
              <a:gd name="adj" fmla="val 155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9"/>
          <p:cNvSpPr/>
          <p:nvPr/>
        </p:nvSpPr>
        <p:spPr>
          <a:xfrm>
            <a:off x="-11009" y="553060"/>
            <a:ext cx="4309313" cy="4606973"/>
          </a:xfrm>
          <a:custGeom>
            <a:avLst/>
            <a:gdLst/>
            <a:ahLst/>
            <a:cxnLst/>
            <a:rect l="l" t="t" r="r" b="b"/>
            <a:pathLst>
              <a:path w="5745751" h="6142630" extrusionOk="0">
                <a:moveTo>
                  <a:pt x="16213" y="6128689"/>
                </a:moveTo>
                <a:cubicBezTo>
                  <a:pt x="26143" y="6126453"/>
                  <a:pt x="-8001" y="1733995"/>
                  <a:pt x="1783" y="702179"/>
                </a:cubicBezTo>
                <a:cubicBezTo>
                  <a:pt x="437334" y="464748"/>
                  <a:pt x="651114" y="6615"/>
                  <a:pt x="2035162" y="20"/>
                </a:cubicBezTo>
                <a:cubicBezTo>
                  <a:pt x="3419210" y="-6575"/>
                  <a:pt x="5745751" y="1661307"/>
                  <a:pt x="5745751" y="3710609"/>
                </a:cubicBezTo>
                <a:cubicBezTo>
                  <a:pt x="5745751" y="5759911"/>
                  <a:pt x="4280405" y="6134265"/>
                  <a:pt x="4270362" y="6141038"/>
                </a:cubicBezTo>
                <a:cubicBezTo>
                  <a:pt x="4260319" y="6147811"/>
                  <a:pt x="6283" y="6130925"/>
                  <a:pt x="16213" y="6128689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D3D3D3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1100"/>
          </a:p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/>
          </a:blip>
          <a:srcRect l="24282" b="18320"/>
          <a:stretch/>
        </p:blipFill>
        <p:spPr>
          <a:xfrm>
            <a:off x="0" y="329726"/>
            <a:ext cx="4461431" cy="481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61807"/>
            <a:ext cx="9144004" cy="50482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/>
          <p:nvPr/>
        </p:nvSpPr>
        <p:spPr>
          <a:xfrm>
            <a:off x="1392014" y="2017427"/>
            <a:ext cx="1771800" cy="2913900"/>
          </a:xfrm>
          <a:prstGeom prst="roundRect">
            <a:avLst>
              <a:gd name="adj" fmla="val 8372"/>
            </a:avLst>
          </a:prstGeom>
          <a:solidFill>
            <a:schemeClr val="lt1"/>
          </a:solidFill>
          <a:ln w="214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0"/>
          <p:cNvSpPr/>
          <p:nvPr/>
        </p:nvSpPr>
        <p:spPr>
          <a:xfrm>
            <a:off x="3686175" y="1988004"/>
            <a:ext cx="1771800" cy="2913900"/>
          </a:xfrm>
          <a:prstGeom prst="roundRect">
            <a:avLst>
              <a:gd name="adj" fmla="val 7450"/>
            </a:avLst>
          </a:prstGeom>
          <a:solidFill>
            <a:schemeClr val="lt1"/>
          </a:solidFill>
          <a:ln w="214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0"/>
          <p:cNvSpPr/>
          <p:nvPr/>
        </p:nvSpPr>
        <p:spPr>
          <a:xfrm>
            <a:off x="5955847" y="1996168"/>
            <a:ext cx="1771800" cy="2913900"/>
          </a:xfrm>
          <a:prstGeom prst="roundRect">
            <a:avLst>
              <a:gd name="adj" fmla="val 8372"/>
            </a:avLst>
          </a:prstGeom>
          <a:solidFill>
            <a:schemeClr val="lt1"/>
          </a:solidFill>
          <a:ln w="214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0"/>
          <p:cNvSpPr/>
          <p:nvPr/>
        </p:nvSpPr>
        <p:spPr>
          <a:xfrm>
            <a:off x="4047443" y="1492870"/>
            <a:ext cx="1049100" cy="1049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0"/>
          <p:cNvSpPr/>
          <p:nvPr/>
        </p:nvSpPr>
        <p:spPr>
          <a:xfrm>
            <a:off x="6341605" y="1478160"/>
            <a:ext cx="1049100" cy="1049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0"/>
          <p:cNvSpPr/>
          <p:nvPr/>
        </p:nvSpPr>
        <p:spPr>
          <a:xfrm>
            <a:off x="1753282" y="1522636"/>
            <a:ext cx="1049100" cy="1049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102179" y="407793"/>
            <a:ext cx="69396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518561" y="2637065"/>
            <a:ext cx="1518600" cy="21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1102179" y="910108"/>
            <a:ext cx="69396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3812722" y="2637065"/>
            <a:ext cx="1518600" cy="21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6106883" y="2637065"/>
            <a:ext cx="1518600" cy="21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5"/>
          </p:nvPr>
        </p:nvSpPr>
        <p:spPr>
          <a:xfrm>
            <a:off x="1763493" y="1853294"/>
            <a:ext cx="10287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6"/>
          </p:nvPr>
        </p:nvSpPr>
        <p:spPr>
          <a:xfrm>
            <a:off x="4049486" y="1853294"/>
            <a:ext cx="1045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7"/>
          </p:nvPr>
        </p:nvSpPr>
        <p:spPr>
          <a:xfrm>
            <a:off x="6343643" y="1853294"/>
            <a:ext cx="1045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345423" y="1665313"/>
            <a:ext cx="358500" cy="358500"/>
          </a:xfrm>
          <a:prstGeom prst="plus">
            <a:avLst>
              <a:gd name="adj" fmla="val 3496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0"/>
          <p:cNvSpPr/>
          <p:nvPr/>
        </p:nvSpPr>
        <p:spPr>
          <a:xfrm>
            <a:off x="636821" y="4060832"/>
            <a:ext cx="378900" cy="378900"/>
          </a:xfrm>
          <a:prstGeom prst="star4">
            <a:avLst>
              <a:gd name="adj" fmla="val 155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10"/>
          <p:cNvGrpSpPr/>
          <p:nvPr/>
        </p:nvGrpSpPr>
        <p:grpSpPr>
          <a:xfrm>
            <a:off x="8637810" y="1130543"/>
            <a:ext cx="129991" cy="1058457"/>
            <a:chOff x="5605342" y="135255"/>
            <a:chExt cx="128678" cy="1047770"/>
          </a:xfrm>
        </p:grpSpPr>
        <p:sp>
          <p:nvSpPr>
            <p:cNvPr id="70" name="Google Shape;70;p10"/>
            <p:cNvSpPr/>
            <p:nvPr/>
          </p:nvSpPr>
          <p:spPr>
            <a:xfrm>
              <a:off x="5608320" y="135255"/>
              <a:ext cx="125700" cy="125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0"/>
            <p:cNvSpPr/>
            <p:nvPr/>
          </p:nvSpPr>
          <p:spPr>
            <a:xfrm>
              <a:off x="5605342" y="399940"/>
              <a:ext cx="125700" cy="125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0"/>
            <p:cNvSpPr/>
            <p:nvPr/>
          </p:nvSpPr>
          <p:spPr>
            <a:xfrm>
              <a:off x="5605342" y="664625"/>
              <a:ext cx="125700" cy="518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D3D3D3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/>
          <p:nvPr/>
        </p:nvSpPr>
        <p:spPr>
          <a:xfrm>
            <a:off x="3224893" y="0"/>
            <a:ext cx="5919000" cy="5143500"/>
          </a:xfrm>
          <a:prstGeom prst="rect">
            <a:avLst/>
          </a:prstGeom>
          <a:solidFill>
            <a:srgbClr val="515252"/>
          </a:solidFill>
          <a:ln w="9525" cap="flat" cmpd="sng">
            <a:solidFill>
              <a:srgbClr val="0246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61807"/>
            <a:ext cx="9144004" cy="50482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/>
          <p:nvPr/>
        </p:nvSpPr>
        <p:spPr>
          <a:xfrm>
            <a:off x="3682093" y="671535"/>
            <a:ext cx="5200800" cy="1205100"/>
          </a:xfrm>
          <a:prstGeom prst="roundRect">
            <a:avLst>
              <a:gd name="adj" fmla="val 5094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3682093" y="2108186"/>
            <a:ext cx="5200800" cy="1205100"/>
          </a:xfrm>
          <a:prstGeom prst="roundRect">
            <a:avLst>
              <a:gd name="adj" fmla="val 5094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3682093" y="3544836"/>
            <a:ext cx="5200800" cy="1205100"/>
          </a:xfrm>
          <a:prstGeom prst="roundRect">
            <a:avLst>
              <a:gd name="adj" fmla="val 5094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212272" y="1436915"/>
            <a:ext cx="2751300" cy="3326100"/>
          </a:xfrm>
          <a:prstGeom prst="roundRect">
            <a:avLst>
              <a:gd name="adj" fmla="val 5094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342901" y="380489"/>
            <a:ext cx="2547300" cy="1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3837214" y="878824"/>
            <a:ext cx="48984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2"/>
          </p:nvPr>
        </p:nvSpPr>
        <p:spPr>
          <a:xfrm>
            <a:off x="342901" y="1702043"/>
            <a:ext cx="2473800" cy="29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3"/>
          </p:nvPr>
        </p:nvSpPr>
        <p:spPr>
          <a:xfrm>
            <a:off x="3833132" y="2280935"/>
            <a:ext cx="48984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4"/>
          </p:nvPr>
        </p:nvSpPr>
        <p:spPr>
          <a:xfrm>
            <a:off x="3833132" y="3726543"/>
            <a:ext cx="48984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/>
          <p:nvPr/>
        </p:nvSpPr>
        <p:spPr>
          <a:xfrm>
            <a:off x="163742" y="184192"/>
            <a:ext cx="358500" cy="358500"/>
          </a:xfrm>
          <a:prstGeom prst="plus">
            <a:avLst>
              <a:gd name="adj" fmla="val 3496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2791599" y="4472375"/>
            <a:ext cx="378900" cy="378900"/>
          </a:xfrm>
          <a:prstGeom prst="star4">
            <a:avLst>
              <a:gd name="adj" fmla="val 155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11"/>
          <p:cNvGrpSpPr/>
          <p:nvPr/>
        </p:nvGrpSpPr>
        <p:grpSpPr>
          <a:xfrm rot="-5400000">
            <a:off x="7863696" y="-94264"/>
            <a:ext cx="129991" cy="1058457"/>
            <a:chOff x="5605342" y="135255"/>
            <a:chExt cx="128678" cy="1047770"/>
          </a:xfrm>
        </p:grpSpPr>
        <p:sp>
          <p:nvSpPr>
            <p:cNvPr id="88" name="Google Shape;88;p11"/>
            <p:cNvSpPr/>
            <p:nvPr/>
          </p:nvSpPr>
          <p:spPr>
            <a:xfrm>
              <a:off x="5608320" y="135255"/>
              <a:ext cx="125700" cy="125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5605342" y="399940"/>
              <a:ext cx="125700" cy="125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5605342" y="664625"/>
              <a:ext cx="125700" cy="518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6346" y="1"/>
            <a:ext cx="81102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96346" y="1095374"/>
            <a:ext cx="8110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596346" y="1"/>
            <a:ext cx="81105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596346" y="1095374"/>
            <a:ext cx="8110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iwfizYOboCsZPQ00qmrbT9BXT7FQ74CV/edit" TargetMode="External"/><Relationship Id="rId7" Type="http://schemas.openxmlformats.org/officeDocument/2006/relationships/hyperlink" Target="https://docs.google.com/document/d/15vHu2r1fZpcW72vlw3lDSCtzQXD2heaC/ed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document/d/1chEVAzN_W50Syv5VU-ejsZw_YFZkgtjr/edit" TargetMode="External"/><Relationship Id="rId5" Type="http://schemas.openxmlformats.org/officeDocument/2006/relationships/hyperlink" Target="https://docs.google.com/document/d/1Zr7E5F7K1fqbi3_5k0Tb4hrz0jz8ryjmszU9u6MZ8xk/edit?tab=t.0" TargetMode="External"/><Relationship Id="rId4" Type="http://schemas.openxmlformats.org/officeDocument/2006/relationships/hyperlink" Target="https://docs.google.com/document/d/1lrv7LPcr-fTl-3xYSYub5YcRFH2AWkVDpPrBF2SJSyw/edit?tab=t.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>
            <a:spLocks noGrp="1"/>
          </p:cNvSpPr>
          <p:nvPr>
            <p:ph type="ctrTitle"/>
          </p:nvPr>
        </p:nvSpPr>
        <p:spPr>
          <a:xfrm>
            <a:off x="236286" y="757510"/>
            <a:ext cx="8727600" cy="11175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Iowa Foundations of Reading Test (FORT)</a:t>
            </a:r>
            <a:br>
              <a:rPr lang="en" sz="2900"/>
            </a:br>
            <a:r>
              <a:rPr lang="en" sz="2900"/>
              <a:t>First-Year Results &amp; Program Support Plan</a:t>
            </a:r>
            <a:endParaRPr sz="2900"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"/>
          </p:nvPr>
        </p:nvSpPr>
        <p:spPr>
          <a:xfrm>
            <a:off x="216953" y="2878621"/>
            <a:ext cx="8727600" cy="96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"/>
              <a:t>Office of Educator Quality 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Prepared for Iowa State Board of Education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January 15, 2026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200" cy="553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 Tool</a:t>
            </a:r>
            <a:endParaRPr/>
          </a:p>
        </p:txBody>
      </p:sp>
      <p:pic>
        <p:nvPicPr>
          <p:cNvPr id="178" name="Google Shape;178;p22" title="Screenshot 2025-12-29 160822.png"/>
          <p:cNvPicPr preferRelativeResize="0"/>
          <p:nvPr/>
        </p:nvPicPr>
        <p:blipFill rotWithShape="1">
          <a:blip r:embed="rId3">
            <a:alphaModFix/>
          </a:blip>
          <a:srcRect r="467" b="23884"/>
          <a:stretch/>
        </p:blipFill>
        <p:spPr>
          <a:xfrm>
            <a:off x="601625" y="754075"/>
            <a:ext cx="7940750" cy="406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200" cy="553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Reports Shared With Each Program</a:t>
            </a:r>
            <a:endParaRPr/>
          </a:p>
        </p:txBody>
      </p:sp>
      <p:pic>
        <p:nvPicPr>
          <p:cNvPr id="184" name="Google Shape;184;p23" descr="Screenshot of program repor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75" y="553200"/>
            <a:ext cx="8269454" cy="462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200" cy="553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Reports Shared With Each Program</a:t>
            </a:r>
            <a:endParaRPr/>
          </a:p>
        </p:txBody>
      </p:sp>
      <p:pic>
        <p:nvPicPr>
          <p:cNvPr id="190" name="Google Shape;190;p24" descr="another sample of program repor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625" y="553200"/>
            <a:ext cx="5955922" cy="45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200" cy="553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Reports Shared With Each Program</a:t>
            </a:r>
            <a:endParaRPr/>
          </a:p>
        </p:txBody>
      </p:sp>
      <p:pic>
        <p:nvPicPr>
          <p:cNvPr id="196" name="Google Shape;196;p25" title="Screenshot 2025-12-23 19051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415" y="828692"/>
            <a:ext cx="8452199" cy="370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200" cy="553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 and Expectations</a:t>
            </a:r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body" idx="1"/>
          </p:nvPr>
        </p:nvSpPr>
        <p:spPr>
          <a:xfrm>
            <a:off x="152100" y="718800"/>
            <a:ext cx="8829600" cy="4424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2000"/>
              <a:buChar char="●"/>
            </a:pPr>
            <a:r>
              <a:rPr lang="en" sz="2000" dirty="0"/>
              <a:t>Communication sent to programs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Char char="●"/>
            </a:pPr>
            <a:r>
              <a:rPr lang="en" sz="2000" dirty="0"/>
              <a:t>Webinar to support programs in data analysis and diving deep into aligning action steps with the objectives </a:t>
            </a:r>
            <a:endParaRPr sz="2000"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Review state level results </a:t>
            </a:r>
            <a:endParaRPr sz="2000"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Overview of FORT Accountability and Support Plan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Char char="●"/>
            </a:pPr>
            <a:r>
              <a:rPr lang="en" sz="2000" dirty="0"/>
              <a:t>Programs will submit required documents for review to Educator Quality Team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Char char="●"/>
            </a:pPr>
            <a:r>
              <a:rPr lang="en" sz="2000" dirty="0"/>
              <a:t>Continuous improvement plan</a:t>
            </a:r>
            <a:endParaRPr sz="2000"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Data analysis, reflection and action plan </a:t>
            </a:r>
            <a:endParaRPr sz="2000"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Curriculum review with revision action steps and implementation plan</a:t>
            </a:r>
            <a:endParaRPr sz="2000"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Review of faculty qualifications and any recent training </a:t>
            </a:r>
            <a:endParaRPr sz="2000"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Requiring representation in peer-group training and regular monitoring report</a:t>
            </a:r>
            <a:endParaRPr sz="2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4996543" y="2284460"/>
            <a:ext cx="36411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None/>
            </a:pPr>
            <a:r>
              <a:rPr lang="en" dirty="0"/>
              <a:t>Purpose of Today’s Presentation</a:t>
            </a:r>
            <a:endParaRPr dirty="0"/>
          </a:p>
        </p:txBody>
      </p:sp>
      <p:sp>
        <p:nvSpPr>
          <p:cNvPr id="123" name="Google Shape;123;p14"/>
          <p:cNvSpPr txBox="1">
            <a:spLocks noGrp="1"/>
          </p:cNvSpPr>
          <p:nvPr>
            <p:ph type="body" idx="1"/>
          </p:nvPr>
        </p:nvSpPr>
        <p:spPr>
          <a:xfrm>
            <a:off x="4479325" y="3153499"/>
            <a:ext cx="4621500" cy="18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 dirty="0"/>
              <a:t>Understand first-year FORT results</a:t>
            </a:r>
            <a:endParaRPr dirty="0"/>
          </a:p>
          <a:p>
            <a:pPr marL="254000" lvl="0" indent="-247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 dirty="0"/>
              <a:t>Review program support plan</a:t>
            </a:r>
            <a:endParaRPr dirty="0"/>
          </a:p>
          <a:p>
            <a:pPr marL="254000" lvl="0" indent="-247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 dirty="0"/>
              <a:t>Discuss implications for continuous improvement</a:t>
            </a:r>
            <a:endParaRPr dirty="0"/>
          </a:p>
          <a:p>
            <a:pPr marL="254000" lvl="0" indent="-247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 dirty="0"/>
              <a:t>Receive and implement the Board’s feedback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</p:txBody>
      </p:sp>
      <p:pic>
        <p:nvPicPr>
          <p:cNvPr id="124" name="Google Shape;12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54236" y="981959"/>
            <a:ext cx="4801694" cy="4801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200" cy="553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 Foundations Of Reading Test Results</a:t>
            </a:r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1"/>
          </p:nvPr>
        </p:nvSpPr>
        <p:spPr>
          <a:xfrm>
            <a:off x="254400" y="796200"/>
            <a:ext cx="8574300" cy="4205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Foundations of Reading test (FORT) report results 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Candidates who were tested between January 2, 2025 to July 31, 2025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recommended national passing score, set by the Iowa Department of Education is 240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/>
              <a:t>The report includes: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Percentage of candidates at each institution with passing scores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Number of test takers and services or opportunities for students to retake the test for each institution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As of August 1, 2025, the Iowa overall passage rate was 46%.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200" cy="553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State Report</a:t>
            </a:r>
            <a:endParaRPr/>
          </a:p>
        </p:txBody>
      </p:sp>
      <p:pic>
        <p:nvPicPr>
          <p:cNvPr id="136" name="Google Shape;136;p16" descr="screenshot of the Foundations of Reading Test Pass Rates 2025 report from the Department website."/>
          <p:cNvPicPr preferRelativeResize="0"/>
          <p:nvPr/>
        </p:nvPicPr>
        <p:blipFill rotWithShape="1">
          <a:blip r:embed="rId3">
            <a:alphaModFix/>
          </a:blip>
          <a:srcRect b="12449"/>
          <a:stretch/>
        </p:blipFill>
        <p:spPr>
          <a:xfrm>
            <a:off x="769175" y="640500"/>
            <a:ext cx="7422651" cy="450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200" cy="553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Foundations of Reading Matters</a:t>
            </a:r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body" idx="1"/>
          </p:nvPr>
        </p:nvSpPr>
        <p:spPr>
          <a:xfrm>
            <a:off x="319650" y="718850"/>
            <a:ext cx="8656800" cy="4105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Reading is foundational to student success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Teachers need strong preparation in evidence-based reading instruction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FORT assessment is one shared tool utilized by all programs to provide insight into preparation, this test is one data point among many</a:t>
            </a:r>
            <a:endParaRPr sz="2000"/>
          </a:p>
          <a:p>
            <a:pPr marL="0" lvl="0" indent="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D0D0D"/>
                </a:solidFill>
              </a:rPr>
              <a:t>How We are Using the Data</a:t>
            </a:r>
            <a:endParaRPr sz="2000">
              <a:solidFill>
                <a:srgbClr val="0D0D0D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2000"/>
              <a:buChar char="●"/>
            </a:pPr>
            <a:r>
              <a:rPr lang="en" sz="2000">
                <a:solidFill>
                  <a:srgbClr val="0D0D0D"/>
                </a:solidFill>
              </a:rPr>
              <a:t>Diagnostic to inform continuous improvement (use assessment data responsibly, transparently, and in context)</a:t>
            </a:r>
            <a:endParaRPr sz="2000">
              <a:solidFill>
                <a:srgbClr val="0D0D0D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Char char="●"/>
            </a:pPr>
            <a:r>
              <a:rPr lang="en" sz="2000">
                <a:solidFill>
                  <a:srgbClr val="0D0D0D"/>
                </a:solidFill>
              </a:rPr>
              <a:t>Focused on shared goals, support for programs and building systems</a:t>
            </a:r>
            <a:endParaRPr sz="2000">
              <a:solidFill>
                <a:srgbClr val="0D0D0D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Char char="●"/>
            </a:pPr>
            <a:r>
              <a:rPr lang="en" sz="2000">
                <a:solidFill>
                  <a:srgbClr val="0D0D0D"/>
                </a:solidFill>
              </a:rPr>
              <a:t>Support consistent preparation across all pathways </a:t>
            </a:r>
            <a:endParaRPr sz="2000">
              <a:solidFill>
                <a:srgbClr val="0D0D0D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Char char="●"/>
            </a:pPr>
            <a:r>
              <a:rPr lang="en" sz="2000">
                <a:solidFill>
                  <a:srgbClr val="0D0D0D"/>
                </a:solidFill>
              </a:rPr>
              <a:t>Ensure all Iowa students benefit from well-prepared teachers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title"/>
          </p:nvPr>
        </p:nvSpPr>
        <p:spPr>
          <a:xfrm>
            <a:off x="1102179" y="407793"/>
            <a:ext cx="69396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None/>
            </a:pPr>
            <a:r>
              <a:rPr lang="en"/>
              <a:t>Program Results by Support Level</a:t>
            </a:r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body" idx="1"/>
          </p:nvPr>
        </p:nvSpPr>
        <p:spPr>
          <a:xfrm>
            <a:off x="1396150" y="2707300"/>
            <a:ext cx="1773300" cy="1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700" b="1"/>
              <a:t>Programs at or below 35%</a:t>
            </a:r>
            <a:endParaRPr sz="17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700" b="1"/>
              <a:t>5 Programs</a:t>
            </a:r>
            <a:endParaRPr sz="12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400"/>
              <a:t>Buena Vista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400"/>
              <a:t>Clarke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400"/>
              <a:t>Loras</a:t>
            </a:r>
            <a:endParaRPr sz="1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400"/>
              <a:t>UNI</a:t>
            </a:r>
            <a:endParaRPr sz="1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400"/>
              <a:t>William Penn </a:t>
            </a:r>
            <a:endParaRPr sz="1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2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2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200"/>
          </a:p>
        </p:txBody>
      </p:sp>
      <p:sp>
        <p:nvSpPr>
          <p:cNvPr id="149" name="Google Shape;149;p18"/>
          <p:cNvSpPr txBox="1">
            <a:spLocks noGrp="1"/>
          </p:cNvSpPr>
          <p:nvPr>
            <p:ph type="body" idx="3"/>
          </p:nvPr>
        </p:nvSpPr>
        <p:spPr>
          <a:xfrm>
            <a:off x="3700848" y="2740206"/>
            <a:ext cx="1773300" cy="1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700" b="1"/>
              <a:t>Programs at or between </a:t>
            </a:r>
            <a:endParaRPr sz="1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700" b="1"/>
              <a:t>36% to 46%</a:t>
            </a:r>
            <a:endParaRPr sz="1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700" b="1"/>
              <a:t>3 Programs</a:t>
            </a:r>
            <a:endParaRPr sz="1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400"/>
              <a:t>Cornell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400"/>
              <a:t>ISU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400"/>
              <a:t>Upper Iowa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2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2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200"/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4"/>
          </p:nvPr>
        </p:nvSpPr>
        <p:spPr>
          <a:xfrm>
            <a:off x="5937425" y="2761827"/>
            <a:ext cx="1804200" cy="21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700" b="1"/>
              <a:t>Programs above the State Average (46%)</a:t>
            </a:r>
            <a:endParaRPr sz="1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700" b="1"/>
              <a:t>19 Programs</a:t>
            </a:r>
            <a:endParaRPr sz="1700" b="1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200"/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5"/>
          </p:nvPr>
        </p:nvSpPr>
        <p:spPr>
          <a:xfrm>
            <a:off x="1763493" y="1779152"/>
            <a:ext cx="10287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en" sz="1500"/>
              <a:t>Intensive ≤35%</a:t>
            </a: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body" idx="6"/>
          </p:nvPr>
        </p:nvSpPr>
        <p:spPr>
          <a:xfrm>
            <a:off x="4049486" y="1760616"/>
            <a:ext cx="1045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en" sz="1500"/>
              <a:t>Targeted: 36–46%</a:t>
            </a:r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body" idx="7"/>
          </p:nvPr>
        </p:nvSpPr>
        <p:spPr>
          <a:xfrm>
            <a:off x="6343643" y="1853294"/>
            <a:ext cx="1045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en" sz="1500"/>
              <a:t>Standard: &gt;46%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200" cy="553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Passage Rates</a:t>
            </a:r>
            <a:endParaRPr/>
          </a:p>
        </p:txBody>
      </p:sp>
      <p:sp>
        <p:nvSpPr>
          <p:cNvPr id="159" name="Google Shape;159;p19"/>
          <p:cNvSpPr txBox="1"/>
          <p:nvPr/>
        </p:nvSpPr>
        <p:spPr>
          <a:xfrm>
            <a:off x="540168" y="4402080"/>
            <a:ext cx="84522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dk1"/>
                </a:solidFill>
              </a:rPr>
              <a:t>BOLD - Intensive Support Level</a:t>
            </a:r>
            <a:endParaRPr sz="9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>
                <a:solidFill>
                  <a:schemeClr val="dk1"/>
                </a:solidFill>
              </a:rPr>
              <a:t>ITALICS - Targeted Support Level</a:t>
            </a:r>
            <a:endParaRPr sz="900"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</a:rPr>
              <a:t>* Programs with less than 10 test takers only above or below the state average listed without passage rate to protect personally identifiable information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</a:rPr>
              <a:t>** Not required to report</a:t>
            </a:r>
            <a:endParaRPr sz="900" dirty="0">
              <a:solidFill>
                <a:schemeClr val="dk1"/>
              </a:solidFill>
            </a:endParaRPr>
          </a:p>
        </p:txBody>
      </p:sp>
      <p:graphicFrame>
        <p:nvGraphicFramePr>
          <p:cNvPr id="160" name="Google Shape;160;p19"/>
          <p:cNvGraphicFramePr/>
          <p:nvPr/>
        </p:nvGraphicFramePr>
        <p:xfrm>
          <a:off x="467725" y="797875"/>
          <a:ext cx="8581125" cy="3874089"/>
        </p:xfrm>
        <a:graphic>
          <a:graphicData uri="http://schemas.openxmlformats.org/drawingml/2006/table">
            <a:tbl>
              <a:tblPr>
                <a:noFill/>
                <a:tableStyleId>{992B1E3A-3F8F-4DE0-BA69-9582A987AB22}</a:tableStyleId>
              </a:tblPr>
              <a:tblGrid>
                <a:gridCol w="28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</a:rPr>
                        <a:t>Briar Cliff (above state average)*	</a:t>
                      </a:r>
                      <a:endParaRPr sz="11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Graceland (above state average)*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Simpson (75%)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Buena Vista (21%)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Grand View (above state average)*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St. Ambrose (75%)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Central College (73%)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Grinnell**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University of Dubuque (55%)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Clarke (30%)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1">
                          <a:solidFill>
                            <a:schemeClr val="dk1"/>
                          </a:solidFill>
                        </a:rPr>
                        <a:t>Iowa State University (40%)</a:t>
                      </a:r>
                      <a:endParaRPr sz="1100" i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University of Iowa (53%)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Coe (above state average)*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Loras (27%)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UNI (35%)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1">
                          <a:solidFill>
                            <a:schemeClr val="dk1"/>
                          </a:solidFill>
                        </a:rPr>
                        <a:t>Cornell (46%)</a:t>
                      </a:r>
                      <a:endParaRPr sz="1100" i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Luther (56%)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1">
                          <a:solidFill>
                            <a:schemeClr val="dk1"/>
                          </a:solidFill>
                        </a:rPr>
                        <a:t>Upper Iowa (39%)</a:t>
                      </a:r>
                      <a:endParaRPr sz="1100" i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Dordt (76%)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Morningside (65%)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Viterbo**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Drake (above state average)*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Mounty Mercy (above state average)*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Waldorf (above state average)*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Emmaus (above state average)*	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Northwestern (50%)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Wartburg (above state average)*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Faith Baptist Bible College (100%)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RAPIL**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dk1"/>
                          </a:solidFill>
                        </a:rPr>
                        <a:t>William Penn (30%)</a:t>
                      </a:r>
                      <a:endParaRPr sz="11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200" cy="553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Accountability and Support Level</a:t>
            </a:r>
            <a:endParaRPr/>
          </a:p>
        </p:txBody>
      </p:sp>
      <p:graphicFrame>
        <p:nvGraphicFramePr>
          <p:cNvPr id="166" name="Google Shape;166;p20"/>
          <p:cNvGraphicFramePr/>
          <p:nvPr/>
        </p:nvGraphicFramePr>
        <p:xfrm>
          <a:off x="141262" y="568939"/>
          <a:ext cx="8914400" cy="4114030"/>
        </p:xfrm>
        <a:graphic>
          <a:graphicData uri="http://schemas.openxmlformats.org/drawingml/2006/table">
            <a:tbl>
              <a:tblPr>
                <a:noFill/>
                <a:tableStyleId>{BE76F5C7-6556-4719-865C-4DA4AD06C5E3}</a:tableStyleId>
              </a:tblPr>
              <a:tblGrid>
                <a:gridCol w="85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Support Level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Criteria 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Activities </a:t>
                      </a:r>
                      <a:endParaRPr sz="11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Intensive</a:t>
                      </a:r>
                      <a:endParaRPr sz="1100" b="1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Programs at or below 35% 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1"/>
                        <a:t>Same as Targeted</a:t>
                      </a:r>
                      <a:endParaRPr sz="1200" i="1"/>
                    </a:p>
                    <a:p>
                      <a:pPr marL="45720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hlinkClick r:id="rId3"/>
                        </a:rPr>
                        <a:t>Data Analysis | Reflection | Action Plan (shared with the Department)</a:t>
                      </a:r>
                      <a:endParaRPr sz="1200"/>
                    </a:p>
                    <a:p>
                      <a:pPr marL="45720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Curriculum review with revision action steps and implementation plan (independent reviewer(s) selected competitively)</a:t>
                      </a:r>
                      <a:endParaRPr sz="1200"/>
                    </a:p>
                    <a:p>
                      <a:pPr marL="45720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 u="sng">
                          <a:solidFill>
                            <a:srgbClr val="1155CC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Review of faculty qualification</a:t>
                      </a:r>
                      <a:r>
                        <a:rPr lang="en"/>
                        <a:t> | </a:t>
                      </a:r>
                      <a:r>
                        <a:rPr lang="en" sz="1200" u="sng">
                          <a:solidFill>
                            <a:srgbClr val="1155CC"/>
                          </a:solidFill>
                        </a:rPr>
                        <a:t>Required participating in LETRS PD</a:t>
                      </a:r>
                      <a:endParaRPr sz="1200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1"/>
                        <a:t>In addition to Targeted </a:t>
                      </a:r>
                      <a:endParaRPr sz="1200" i="1"/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Approved remediation course and interventions</a:t>
                      </a:r>
                      <a:r>
                        <a:rPr lang="en" sz="800" i="1"/>
                        <a:t> (build a model remediation course based on different competencies)</a:t>
                      </a:r>
                      <a:endParaRPr sz="800" i="1"/>
                    </a:p>
                    <a:p>
                      <a:pPr marL="45720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 u="sng">
                          <a:solidFill>
                            <a:srgbClr val="1155CC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Required participation in monthly peer-group training and monitoring</a:t>
                      </a:r>
                      <a:endParaRPr sz="12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8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Targeted</a:t>
                      </a:r>
                      <a:endParaRPr sz="1100" b="1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At or between 46% to 36%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1"/>
                        <a:t>Same as Intensive </a:t>
                      </a:r>
                      <a:endParaRPr sz="1200" i="1"/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hlinkClick r:id="rId6"/>
                        </a:rPr>
                        <a:t>Data Analysis | Reflection | Action Plan (shared with the Department)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Curriculum review with revision action steps and implementation plan (independent reviewer(s) selected competitively)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n" sz="1200" u="sng">
                          <a:solidFill>
                            <a:srgbClr val="1155CC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Review of faculty qualification</a:t>
                      </a:r>
                      <a:r>
                        <a:rPr lang="en" sz="1200"/>
                        <a:t> | </a:t>
                      </a:r>
                      <a:r>
                        <a:rPr lang="en" sz="1200" u="sng">
                          <a:solidFill>
                            <a:srgbClr val="1155CC"/>
                          </a:solidFill>
                        </a:rPr>
                        <a:t>Required participating in LETRS PD</a:t>
                      </a:r>
                      <a:endParaRPr sz="1200" u="sng">
                        <a:solidFill>
                          <a:srgbClr val="1155CC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1"/>
                        <a:t>Less restrictive than Intensive </a:t>
                      </a:r>
                      <a:endParaRPr sz="1200" i="1"/>
                    </a:p>
                    <a:p>
                      <a:pPr marL="45720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Remediation course/resources review</a:t>
                      </a:r>
                      <a:endParaRPr sz="12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Standard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Above State Average (46%)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1" dirty="0"/>
                        <a:t>Strongly recommended below 70% pass rate (or those with fewer than 10 candidates to engage)</a:t>
                      </a:r>
                      <a:endParaRPr sz="1100" i="1" dirty="0"/>
                    </a:p>
                    <a:p>
                      <a:pPr marL="45720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 u="sng" dirty="0">
                          <a:solidFill>
                            <a:schemeClr val="hlink"/>
                          </a:solidFill>
                          <a:hlinkClick r:id="rId7"/>
                        </a:rPr>
                        <a:t>Data Analysis | Reflection | Action Plan </a:t>
                      </a:r>
                      <a:endParaRPr sz="12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200" cy="553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Analysis Tool</a:t>
            </a:r>
            <a:endParaRPr/>
          </a:p>
        </p:txBody>
      </p:sp>
      <p:pic>
        <p:nvPicPr>
          <p:cNvPr id="172" name="Google Shape;172;p21" descr="sample report for the FORT Data Analysis and Reflection Too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750" y="731126"/>
            <a:ext cx="6207002" cy="4285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owa Department of Education">
      <a:dk1>
        <a:srgbClr val="000000"/>
      </a:dk1>
      <a:lt1>
        <a:srgbClr val="FFFFFF"/>
      </a:lt1>
      <a:dk2>
        <a:srgbClr val="002152"/>
      </a:dk2>
      <a:lt2>
        <a:srgbClr val="E6E6E6"/>
      </a:lt2>
      <a:accent1>
        <a:srgbClr val="005CA3"/>
      </a:accent1>
      <a:accent2>
        <a:srgbClr val="FDE263"/>
      </a:accent2>
      <a:accent3>
        <a:srgbClr val="96BCDE"/>
      </a:accent3>
      <a:accent4>
        <a:srgbClr val="A5A5A5"/>
      </a:accent4>
      <a:accent5>
        <a:srgbClr val="DC6400"/>
      </a:accent5>
      <a:accent6>
        <a:srgbClr val="FFC2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IowaBrandColors">
      <a:dk1>
        <a:srgbClr val="000000"/>
      </a:dk1>
      <a:lt1>
        <a:srgbClr val="FFFFFF"/>
      </a:lt1>
      <a:dk2>
        <a:srgbClr val="19405B"/>
      </a:dk2>
      <a:lt2>
        <a:srgbClr val="EBEBEB"/>
      </a:lt2>
      <a:accent1>
        <a:srgbClr val="03617A"/>
      </a:accent1>
      <a:accent2>
        <a:srgbClr val="C6D667"/>
      </a:accent2>
      <a:accent3>
        <a:srgbClr val="E0A624"/>
      </a:accent3>
      <a:accent4>
        <a:srgbClr val="70C8B8"/>
      </a:accent4>
      <a:accent5>
        <a:srgbClr val="2A6357"/>
      </a:accent5>
      <a:accent6>
        <a:srgbClr val="19405B"/>
      </a:accent6>
      <a:hlink>
        <a:srgbClr val="C6D667"/>
      </a:hlink>
      <a:folHlink>
        <a:srgbClr val="70C8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786</Words>
  <Application>Microsoft Office PowerPoint</Application>
  <PresentationFormat>On-screen Show (16:9)</PresentationFormat>
  <Paragraphs>128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Theme1</vt:lpstr>
      <vt:lpstr>Theme1</vt:lpstr>
      <vt:lpstr>Iowa Foundations of Reading Test (FORT) First-Year Results &amp; Program Support Plan</vt:lpstr>
      <vt:lpstr>Purpose of Today’s Presentation</vt:lpstr>
      <vt:lpstr>2025 Foundations Of Reading Test Results</vt:lpstr>
      <vt:lpstr>Overview of State Report</vt:lpstr>
      <vt:lpstr>Why Foundations of Reading Matters</vt:lpstr>
      <vt:lpstr>Program Results by Support Level</vt:lpstr>
      <vt:lpstr>Program Passage Rates</vt:lpstr>
      <vt:lpstr>Accountability and Support Level</vt:lpstr>
      <vt:lpstr>Data Analysis Tool</vt:lpstr>
      <vt:lpstr>Reflection Tool</vt:lpstr>
      <vt:lpstr>Example of Reports Shared With Each Program</vt:lpstr>
      <vt:lpstr>Example of Reports Shared With Each Program</vt:lpstr>
      <vt:lpstr>Example of Reports Shared With Each Program</vt:lpstr>
      <vt:lpstr>Next Steps and Expectations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Iowa Foundations of Reading Test (FORT) First-Year Results &amp; Program Support Plan</dc:title>
  <dc:creator>Iowa Department of Education</dc:creator>
  <cp:lastModifiedBy>O'Riley, Derek</cp:lastModifiedBy>
  <cp:revision>2</cp:revision>
  <dcterms:modified xsi:type="dcterms:W3CDTF">2026-01-29T20:06:32Z</dcterms:modified>
</cp:coreProperties>
</file>