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0" roundtripDataSignature="AMtx7mgGn1kdmPQY9ZHSXCWuCWhScgVcI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7844016-623D-4838-A37F-2608D4E2A786}">
  <a:tblStyle styleId="{A7844016-623D-4838-A37F-2608D4E2A786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41" autoAdjust="0"/>
  </p:normalViewPr>
  <p:slideViewPr>
    <p:cSldViewPr snapToGrid="0">
      <p:cViewPr varScale="1">
        <p:scale>
          <a:sx n="63" d="100"/>
          <a:sy n="63" d="100"/>
        </p:scale>
        <p:origin x="52" y="136"/>
      </p:cViewPr>
      <p:guideLst/>
    </p:cSldViewPr>
  </p:slideViewPr>
  <p:outlineViewPr>
    <p:cViewPr>
      <p:scale>
        <a:sx n="33" d="100"/>
        <a:sy n="33" d="100"/>
      </p:scale>
      <p:origin x="0" y="-6588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3" name="Google Shape;3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b5f1e37a7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" name="Google Shape;90;g3b5f1e37a7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b5f1e37a71_0_5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g3b5f1e37a71_0_5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b5f1e37a71_0_5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2" name="Google Shape;102;g3b5f1e37a71_0_5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b5f1e37a71_0_5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8" name="Google Shape;108;g3b5f1e37a71_0_5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4" name="Google Shape;11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9" name="Google Shape;3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g3b5f1e37a71_0_4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5" name="Google Shape;45;g3b5f1e37a71_0_4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g3b5f1e37a71_0_4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1" name="Google Shape;51;g3b5f1e37a71_0_4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b5f1e37a71_0_5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7" name="Google Shape;57;g3b5f1e37a71_0_5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b5f1e37a71_0_5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3" name="Google Shape;63;g3b5f1e37a71_0_5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b5f1e37a71_0_5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9" name="Google Shape;69;g3b5f1e37a71_0_5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b5f1e37a71_0_6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g3b5f1e37a71_0_6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b5f1e37a71_0_7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4" name="Google Shape;84;g3b5f1e37a71_0_7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rgbClr val="03617A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7"/>
          <p:cNvSpPr txBox="1">
            <a:spLocks noGrp="1"/>
          </p:cNvSpPr>
          <p:nvPr>
            <p:ph type="ctrTitle"/>
          </p:nvPr>
        </p:nvSpPr>
        <p:spPr>
          <a:xfrm>
            <a:off x="289270" y="1074695"/>
            <a:ext cx="11636841" cy="21601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rial"/>
              <a:buNone/>
              <a:defRPr sz="45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" name="Google Shape;10;p7"/>
          <p:cNvSpPr txBox="1">
            <a:spLocks noGrp="1"/>
          </p:cNvSpPr>
          <p:nvPr>
            <p:ph type="subTitle" idx="1"/>
          </p:nvPr>
        </p:nvSpPr>
        <p:spPr>
          <a:xfrm>
            <a:off x="289270" y="3838162"/>
            <a:ext cx="11636841" cy="12821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pic>
        <p:nvPicPr>
          <p:cNvPr id="11" name="Google Shape;11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99884" y="5866793"/>
            <a:ext cx="4996116" cy="4580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bg>
      <p:bgPr>
        <a:solidFill>
          <a:schemeClr val="lt1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9"/>
          <p:cNvSpPr/>
          <p:nvPr/>
        </p:nvSpPr>
        <p:spPr>
          <a:xfrm>
            <a:off x="0" y="0"/>
            <a:ext cx="4182894" cy="6858000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9"/>
          <p:cNvSpPr txBox="1">
            <a:spLocks noGrp="1"/>
          </p:cNvSpPr>
          <p:nvPr>
            <p:ph type="title"/>
          </p:nvPr>
        </p:nvSpPr>
        <p:spPr>
          <a:xfrm>
            <a:off x="408561" y="428017"/>
            <a:ext cx="3540869" cy="59065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Arial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9"/>
          <p:cNvSpPr txBox="1">
            <a:spLocks noGrp="1"/>
          </p:cNvSpPr>
          <p:nvPr>
            <p:ph type="body" idx="1"/>
          </p:nvPr>
        </p:nvSpPr>
        <p:spPr>
          <a:xfrm>
            <a:off x="4591454" y="428017"/>
            <a:ext cx="7017449" cy="59065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marL="1371600" lvl="2" indent="-330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bg>
      <p:bgPr>
        <a:solidFill>
          <a:schemeClr val="lt1"/>
        </a:soli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0"/>
          <p:cNvSpPr/>
          <p:nvPr/>
        </p:nvSpPr>
        <p:spPr>
          <a:xfrm>
            <a:off x="0" y="0"/>
            <a:ext cx="12192000" cy="1192696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10"/>
          <p:cNvSpPr txBox="1">
            <a:spLocks noGrp="1"/>
          </p:cNvSpPr>
          <p:nvPr>
            <p:ph type="title"/>
          </p:nvPr>
        </p:nvSpPr>
        <p:spPr>
          <a:xfrm>
            <a:off x="892797" y="1"/>
            <a:ext cx="10515600" cy="11926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body" idx="1"/>
          </p:nvPr>
        </p:nvSpPr>
        <p:spPr>
          <a:xfrm>
            <a:off x="892799" y="1548641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20" name="Google Shape;20;p10"/>
          <p:cNvSpPr txBox="1">
            <a:spLocks noGrp="1"/>
          </p:cNvSpPr>
          <p:nvPr>
            <p:ph type="body" idx="2"/>
          </p:nvPr>
        </p:nvSpPr>
        <p:spPr>
          <a:xfrm>
            <a:off x="892799" y="2372553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10"/>
          <p:cNvSpPr txBox="1">
            <a:spLocks noGrp="1"/>
          </p:cNvSpPr>
          <p:nvPr>
            <p:ph type="body" idx="3"/>
          </p:nvPr>
        </p:nvSpPr>
        <p:spPr>
          <a:xfrm>
            <a:off x="6225210" y="1548641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22" name="Google Shape;22;p10"/>
          <p:cNvSpPr txBox="1">
            <a:spLocks noGrp="1"/>
          </p:cNvSpPr>
          <p:nvPr>
            <p:ph type="body" idx="4"/>
          </p:nvPr>
        </p:nvSpPr>
        <p:spPr>
          <a:xfrm>
            <a:off x="6225210" y="2372553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lt1"/>
        </a:solid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1"/>
          <p:cNvSpPr/>
          <p:nvPr/>
        </p:nvSpPr>
        <p:spPr>
          <a:xfrm>
            <a:off x="0" y="2268535"/>
            <a:ext cx="12192000" cy="3275783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11"/>
          <p:cNvSpPr txBox="1"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rial"/>
              <a:buNone/>
              <a:defRPr sz="45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1"/>
          <p:cNvSpPr txBox="1"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bg>
      <p:bgPr>
        <a:solidFill>
          <a:schemeClr val="lt1"/>
        </a:soli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/>
          <p:nvPr/>
        </p:nvSpPr>
        <p:spPr>
          <a:xfrm>
            <a:off x="0" y="0"/>
            <a:ext cx="12192000" cy="737419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8"/>
          <p:cNvSpPr txBox="1">
            <a:spLocks noGrp="1"/>
          </p:cNvSpPr>
          <p:nvPr>
            <p:ph type="title"/>
          </p:nvPr>
        </p:nvSpPr>
        <p:spPr>
          <a:xfrm>
            <a:off x="339213" y="2"/>
            <a:ext cx="11269691" cy="73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Arial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body" idx="1"/>
          </p:nvPr>
        </p:nvSpPr>
        <p:spPr>
          <a:xfrm>
            <a:off x="689112" y="1460499"/>
            <a:ext cx="1081377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>
            <a:spLocks noGrp="1"/>
          </p:cNvSpPr>
          <p:nvPr>
            <p:ph type="title"/>
          </p:nvPr>
        </p:nvSpPr>
        <p:spPr>
          <a:xfrm>
            <a:off x="795128" y="1"/>
            <a:ext cx="10813776" cy="1166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Arial"/>
              <a:buNone/>
              <a:defRPr sz="33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6"/>
          <p:cNvSpPr txBox="1">
            <a:spLocks noGrp="1"/>
          </p:cNvSpPr>
          <p:nvPr>
            <p:ph type="body" idx="1"/>
          </p:nvPr>
        </p:nvSpPr>
        <p:spPr>
          <a:xfrm>
            <a:off x="795128" y="1460499"/>
            <a:ext cx="1081377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rachel.prettigrew@iowa.gov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file/d/1Y3yo4XyQpNErkEqC5aDuzS3QPluhdrGz/view?usp=drive_link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educate.iowa.gov/media/11751/download?inline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"/>
          <p:cNvSpPr txBox="1">
            <a:spLocks noGrp="1"/>
          </p:cNvSpPr>
          <p:nvPr>
            <p:ph type="ctrTitle"/>
          </p:nvPr>
        </p:nvSpPr>
        <p:spPr>
          <a:xfrm>
            <a:off x="289270" y="1074695"/>
            <a:ext cx="11636841" cy="21601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rial"/>
              <a:buNone/>
            </a:pPr>
            <a:r>
              <a:rPr lang="en-US" dirty="0"/>
              <a:t>Allowable </a:t>
            </a:r>
            <a:r>
              <a:rPr lang="en-US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0"/>
                  </a:ext>
                </a:extLst>
              </a:rPr>
              <a:t>Uses</a:t>
            </a:r>
            <a:r>
              <a:rPr lang="en-US" dirty="0"/>
              <a:t> of Funds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rial"/>
              <a:buNone/>
            </a:pPr>
            <a:r>
              <a:rPr lang="en-US" dirty="0"/>
              <a:t>Title I, Part C—Education of Migratory Children</a:t>
            </a:r>
            <a:endParaRPr dirty="0"/>
          </a:p>
        </p:txBody>
      </p:sp>
      <p:sp>
        <p:nvSpPr>
          <p:cNvPr id="36" name="Google Shape;36;p1"/>
          <p:cNvSpPr txBox="1">
            <a:spLocks noGrp="1"/>
          </p:cNvSpPr>
          <p:nvPr>
            <p:ph type="subTitle" idx="1"/>
          </p:nvPr>
        </p:nvSpPr>
        <p:spPr>
          <a:xfrm>
            <a:off x="289270" y="3838162"/>
            <a:ext cx="11636841" cy="12821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n-US" dirty="0"/>
              <a:t>Bureau of ESEA Programs</a:t>
            </a:r>
            <a:endParaRPr dirty="0"/>
          </a:p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endParaRPr/>
          </a:p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n-US"/>
              <a:t>Rachel Pettigrew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" name="Google Shape;92;g3b5f1e37a71_0_0"/>
          <p:cNvGraphicFramePr/>
          <p:nvPr>
            <p:extLst>
              <p:ext uri="{D42A27DB-BD31-4B8C-83A1-F6EECF244321}">
                <p14:modId xmlns:p14="http://schemas.microsoft.com/office/powerpoint/2010/main" val="3371224849"/>
              </p:ext>
            </p:extLst>
          </p:nvPr>
        </p:nvGraphicFramePr>
        <p:xfrm>
          <a:off x="0" y="737400"/>
          <a:ext cx="12192000" cy="6120600"/>
        </p:xfrm>
        <a:graphic>
          <a:graphicData uri="http://schemas.openxmlformats.org/drawingml/2006/table">
            <a:tbl>
              <a:tblPr firstRow="1">
                <a:noFill/>
                <a:tableStyleId>{A7844016-623D-4838-A37F-2608D4E2A786}</a:tableStyleId>
              </a:tblPr>
              <a:tblGrid>
                <a:gridCol w="3492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99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336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solidFill>
                            <a:schemeClr val="dk1"/>
                          </a:solidFill>
                        </a:rPr>
                        <a:t>Strategy </a:t>
                      </a:r>
                      <a:br>
                        <a:rPr lang="en-US" sz="2400" u="none" strike="noStrike" cap="none">
                          <a:solidFill>
                            <a:schemeClr val="dk1"/>
                          </a:solidFill>
                        </a:rPr>
                      </a:br>
                      <a:r>
                        <a:rPr lang="en-US" sz="2400" b="1" u="none" strike="noStrike" cap="none">
                          <a:solidFill>
                            <a:schemeClr val="dk1"/>
                          </a:solidFill>
                        </a:rPr>
                        <a:t>1.1a</a:t>
                      </a:r>
                      <a:r>
                        <a:rPr lang="en-US" sz="2400" u="none" strike="noStrike" cap="none">
                          <a:solidFill>
                            <a:schemeClr val="dk1"/>
                          </a:solidFill>
                        </a:rPr>
                        <a:t> </a:t>
                      </a:r>
                      <a:endParaRPr sz="2400" u="none" strike="noStrike" cap="none"/>
                    </a:p>
                  </a:txBody>
                  <a:tcPr marL="91425" marR="91425" marT="91425" marB="914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/>
                        <a:t>Coordinate/provide parents of migratory children before school age with </a:t>
                      </a:r>
                      <a:r>
                        <a:rPr lang="en-US" sz="2400" b="1" u="none" strike="noStrike" cap="none"/>
                        <a:t>information </a:t>
                      </a:r>
                      <a:r>
                        <a:rPr lang="en-US" sz="2400" u="none" strike="noStrike" cap="none"/>
                        <a:t>and </a:t>
                      </a:r>
                      <a:r>
                        <a:rPr lang="en-US" sz="2400" u="none" strike="noStrike" cap="none">
                          <a:extLst>
                            <a:ext uri="http://customooxmlschemas.google.com/">
          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          </a:ext>
                          </a:extLst>
                        </a:rPr>
                        <a:t>strategies</a:t>
                      </a:r>
                      <a:r>
                        <a:rPr lang="en-US" sz="2400" u="none" strike="noStrike" cap="none"/>
                        <a:t> on child development.</a:t>
                      </a:r>
                      <a:endParaRPr sz="2400" u="none" strike="noStrike" cap="none"/>
                    </a:p>
                  </a:txBody>
                  <a:tcPr marL="91425" marR="91425" marT="91425" marB="9142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99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solidFill>
                            <a:schemeClr val="dk1"/>
                          </a:solidFill>
                        </a:rPr>
                        <a:t>Strategy </a:t>
                      </a:r>
                      <a:br>
                        <a:rPr lang="en-US" sz="2400" u="none" strike="noStrike" cap="none">
                          <a:solidFill>
                            <a:schemeClr val="dk1"/>
                          </a:solidFill>
                        </a:rPr>
                      </a:br>
                      <a:r>
                        <a:rPr lang="en-US" sz="2400" b="1" u="none" strike="noStrike" cap="none">
                          <a:solidFill>
                            <a:schemeClr val="dk1"/>
                          </a:solidFill>
                        </a:rPr>
                        <a:t>1.1b</a:t>
                      </a:r>
                      <a:r>
                        <a:rPr lang="en-US" sz="2400" u="none" strike="noStrike" cap="none">
                          <a:solidFill>
                            <a:schemeClr val="dk1"/>
                          </a:solidFill>
                        </a:rPr>
                        <a:t> </a:t>
                      </a:r>
                      <a:endParaRPr sz="2400" u="none" strike="noStrike" cap="none"/>
                    </a:p>
                  </a:txBody>
                  <a:tcPr marL="91425" marR="91425" marT="91425" marB="914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/>
                        <a:t>Coordinate/provide parents of migratory children before school age with </a:t>
                      </a:r>
                      <a:r>
                        <a:rPr lang="en-US" sz="2400" b="1" u="none" strike="noStrike" cap="none"/>
                        <a:t>access </a:t>
                      </a:r>
                      <a:r>
                        <a:rPr lang="en-US" sz="2400" u="none" strike="noStrike" cap="none"/>
                        <a:t>to local preschool resources. </a:t>
                      </a:r>
                      <a:endParaRPr sz="2400" u="none" strike="noStrike" cap="none"/>
                    </a:p>
                  </a:txBody>
                  <a:tcPr marL="91425" marR="91425" marT="91425" marB="9142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97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solidFill>
                            <a:schemeClr val="dk1"/>
                          </a:solidFill>
                        </a:rPr>
                        <a:t>Strategy </a:t>
                      </a:r>
                      <a:br>
                        <a:rPr lang="en-US" sz="2400" u="none" strike="noStrike" cap="none">
                          <a:solidFill>
                            <a:schemeClr val="dk1"/>
                          </a:solidFill>
                        </a:rPr>
                      </a:br>
                      <a:r>
                        <a:rPr lang="en-US" sz="2400" b="1" u="none" strike="noStrike" cap="none">
                          <a:solidFill>
                            <a:schemeClr val="dk1"/>
                          </a:solidFill>
                        </a:rPr>
                        <a:t>1.2 </a:t>
                      </a:r>
                      <a:endParaRPr sz="2400" b="1" u="none" strike="noStrike" cap="none"/>
                    </a:p>
                  </a:txBody>
                  <a:tcPr marL="91425" marR="91425" marT="91425" marB="914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/>
                        <a:t>Coordinate with local preschool/childcare programs to ensure migratory children before school age receive </a:t>
                      </a:r>
                      <a:r>
                        <a:rPr lang="en-US" sz="2400" b="1" u="none" strike="noStrike" cap="none"/>
                        <a:t>instructional services.</a:t>
                      </a:r>
                      <a:r>
                        <a:rPr lang="en-US" sz="2400" u="none" strike="noStrike" cap="none"/>
                        <a:t> </a:t>
                      </a:r>
                      <a:endParaRPr sz="2400" u="none" strike="noStrike" cap="none"/>
                    </a:p>
                  </a:txBody>
                  <a:tcPr marL="91425" marR="91425" marT="91425" marB="9142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572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solidFill>
                            <a:schemeClr val="dk1"/>
                          </a:solidFill>
                        </a:rPr>
                        <a:t>Strategy </a:t>
                      </a:r>
                      <a:br>
                        <a:rPr lang="en-US" sz="2400" u="none" strike="noStrike" cap="none">
                          <a:solidFill>
                            <a:schemeClr val="dk1"/>
                          </a:solidFill>
                        </a:rPr>
                      </a:br>
                      <a:r>
                        <a:rPr lang="en-US" sz="2400" b="1" u="none" strike="noStrike" cap="none">
                          <a:solidFill>
                            <a:schemeClr val="dk1"/>
                          </a:solidFill>
                        </a:rPr>
                        <a:t>1.3 </a:t>
                      </a:r>
                      <a:endParaRPr sz="2400" b="1" u="none" strike="noStrike" cap="none"/>
                    </a:p>
                  </a:txBody>
                  <a:tcPr marL="91425" marR="91425" marT="91425" marB="914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 dirty="0"/>
                        <a:t>Coordinate/provide instructional and support services to migratory children before school age to support </a:t>
                      </a:r>
                      <a:r>
                        <a:rPr lang="en-US" sz="2400" b="1" u="none" strike="noStrike" cap="none" dirty="0"/>
                        <a:t>school readiness </a:t>
                      </a:r>
                      <a:r>
                        <a:rPr lang="en-US" sz="2400" u="none" strike="noStrike" cap="none" dirty="0"/>
                        <a:t>/ </a:t>
                      </a:r>
                      <a:r>
                        <a:rPr lang="en-US" sz="2400" b="1" u="none" strike="noStrike" cap="none" dirty="0"/>
                        <a:t>transition to kindergarten</a:t>
                      </a:r>
                      <a:r>
                        <a:rPr lang="en-US" sz="2400" u="none" strike="noStrike" cap="none" dirty="0"/>
                        <a:t>. </a:t>
                      </a:r>
                      <a:endParaRPr sz="2400" u="none" strike="noStrike" cap="none" dirty="0"/>
                    </a:p>
                  </a:txBody>
                  <a:tcPr marL="91425" marR="91425" marT="91425" marB="9142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3" name="Google Shape;93;g3b5f1e37a71_0_0"/>
          <p:cNvSpPr txBox="1">
            <a:spLocks noGrp="1"/>
          </p:cNvSpPr>
          <p:nvPr>
            <p:ph type="title"/>
          </p:nvPr>
        </p:nvSpPr>
        <p:spPr>
          <a:xfrm>
            <a:off x="339213" y="2"/>
            <a:ext cx="11269800" cy="73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en-US" dirty="0"/>
              <a:t>Goal Area 1: School Readiness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8" name="Google Shape;98;g3b5f1e37a71_0_508"/>
          <p:cNvGraphicFramePr/>
          <p:nvPr>
            <p:extLst>
              <p:ext uri="{D42A27DB-BD31-4B8C-83A1-F6EECF244321}">
                <p14:modId xmlns:p14="http://schemas.microsoft.com/office/powerpoint/2010/main" val="2449974229"/>
              </p:ext>
            </p:extLst>
          </p:nvPr>
        </p:nvGraphicFramePr>
        <p:xfrm>
          <a:off x="0" y="737400"/>
          <a:ext cx="12192000" cy="3233200"/>
        </p:xfrm>
        <a:graphic>
          <a:graphicData uri="http://schemas.openxmlformats.org/drawingml/2006/table">
            <a:tbl>
              <a:tblPr firstRow="1">
                <a:noFill/>
                <a:tableStyleId>{A7844016-623D-4838-A37F-2608D4E2A786}</a:tableStyleId>
              </a:tblPr>
              <a:tblGrid>
                <a:gridCol w="3492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99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621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solidFill>
                            <a:schemeClr val="dk1"/>
                          </a:solidFill>
                        </a:rPr>
                        <a:t>Strategy </a:t>
                      </a:r>
                      <a:br>
                        <a:rPr lang="en-US" sz="2400" u="none" strike="noStrike" cap="none">
                          <a:solidFill>
                            <a:schemeClr val="dk1"/>
                          </a:solidFill>
                        </a:rPr>
                      </a:br>
                      <a:r>
                        <a:rPr lang="en-US" sz="2400" b="1" u="none" strike="noStrike" cap="none">
                          <a:solidFill>
                            <a:schemeClr val="dk1"/>
                          </a:solidFill>
                        </a:rPr>
                        <a:t>2.1 </a:t>
                      </a:r>
                      <a:endParaRPr sz="2400" b="1" u="none" strike="noStrike" cap="none"/>
                    </a:p>
                  </a:txBody>
                  <a:tcPr marL="91425" marR="91425" marT="91425" marB="914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/>
                        <a:t>Coordinate/provide needs-based </a:t>
                      </a:r>
                      <a:r>
                        <a:rPr lang="en-US" sz="2400" b="1" u="none" strike="noStrike" cap="none">
                          <a:extLst>
                            <a:ext uri="http://customooxmlschemas.google.com/">
          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3"/>
                            </a:ext>
                          </a:extLst>
                        </a:rPr>
                        <a:t>supplemental</a:t>
                      </a:r>
                      <a:r>
                        <a:rPr lang="en-US" sz="2400" b="1" u="none" strike="noStrike" cap="none"/>
                        <a:t> instruction</a:t>
                      </a:r>
                      <a:r>
                        <a:rPr lang="en-US" sz="2400" u="none" strike="noStrike" cap="none"/>
                        <a:t> in ELA and math to migratory students in grades K-12</a:t>
                      </a:r>
                      <a:r>
                        <a:rPr lang="en-US" sz="2400" b="1" u="none" strike="noStrike" cap="none"/>
                        <a:t> during the regular school year.</a:t>
                      </a:r>
                      <a:r>
                        <a:rPr lang="en-US" sz="2400" u="none" strike="noStrike" cap="none"/>
                        <a:t> </a:t>
                      </a:r>
                      <a:endParaRPr sz="2400" u="none" strike="noStrike" cap="none"/>
                    </a:p>
                  </a:txBody>
                  <a:tcPr marL="91425" marR="91425" marT="91425" marB="9142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711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solidFill>
                            <a:schemeClr val="dk1"/>
                          </a:solidFill>
                        </a:rPr>
                        <a:t>Strategy </a:t>
                      </a:r>
                      <a:br>
                        <a:rPr lang="en-US" sz="2400" u="none" strike="noStrike" cap="none">
                          <a:solidFill>
                            <a:schemeClr val="dk1"/>
                          </a:solidFill>
                        </a:rPr>
                      </a:br>
                      <a:r>
                        <a:rPr lang="en-US" sz="2400" b="1" u="none" strike="noStrike" cap="none">
                          <a:solidFill>
                            <a:schemeClr val="dk1"/>
                          </a:solidFill>
                        </a:rPr>
                        <a:t>2.2</a:t>
                      </a:r>
                      <a:endParaRPr sz="2400" b="1" u="none" strike="noStrike" cap="none"/>
                    </a:p>
                  </a:txBody>
                  <a:tcPr marL="91425" marR="91425" marT="91425" marB="914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 dirty="0"/>
                        <a:t>Coordinate/provide needs-based </a:t>
                      </a:r>
                      <a:r>
                        <a:rPr lang="en-US" sz="2400" b="1" u="none" strike="noStrike" cap="none" dirty="0"/>
                        <a:t>supplemental instruction</a:t>
                      </a:r>
                      <a:r>
                        <a:rPr lang="en-US" sz="2400" u="none" strike="noStrike" cap="none" dirty="0"/>
                        <a:t> in ELA and math to migratory students in grades K-12 </a:t>
                      </a:r>
                      <a:r>
                        <a:rPr lang="en-US" sz="2400" b="1" u="none" strike="noStrike" cap="none" dirty="0"/>
                        <a:t>during the summer. </a:t>
                      </a:r>
                      <a:endParaRPr sz="2400" b="1" u="none" strike="noStrike" cap="none" dirty="0"/>
                    </a:p>
                  </a:txBody>
                  <a:tcPr marL="91425" marR="91425" marT="91425" marB="9142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9" name="Google Shape;99;g3b5f1e37a71_0_508"/>
          <p:cNvSpPr txBox="1">
            <a:spLocks noGrp="1"/>
          </p:cNvSpPr>
          <p:nvPr>
            <p:ph type="title"/>
          </p:nvPr>
        </p:nvSpPr>
        <p:spPr>
          <a:xfrm>
            <a:off x="339213" y="2"/>
            <a:ext cx="11269800" cy="73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en-US" dirty="0"/>
              <a:t>Goal Area 2: English Language Arts and Mathematics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4" name="Google Shape;104;g3b5f1e37a71_0_517"/>
          <p:cNvGraphicFramePr/>
          <p:nvPr>
            <p:extLst>
              <p:ext uri="{D42A27DB-BD31-4B8C-83A1-F6EECF244321}">
                <p14:modId xmlns:p14="http://schemas.microsoft.com/office/powerpoint/2010/main" val="4276206188"/>
              </p:ext>
            </p:extLst>
          </p:nvPr>
        </p:nvGraphicFramePr>
        <p:xfrm>
          <a:off x="0" y="737400"/>
          <a:ext cx="12192000" cy="6081975"/>
        </p:xfrm>
        <a:graphic>
          <a:graphicData uri="http://schemas.openxmlformats.org/drawingml/2006/table">
            <a:tbl>
              <a:tblPr firstRow="1">
                <a:noFill/>
                <a:tableStyleId>{A7844016-623D-4838-A37F-2608D4E2A786}</a:tableStyleId>
              </a:tblPr>
              <a:tblGrid>
                <a:gridCol w="3492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99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761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solidFill>
                            <a:schemeClr val="dk1"/>
                          </a:solidFill>
                        </a:rPr>
                        <a:t>Strategy </a:t>
                      </a:r>
                      <a:br>
                        <a:rPr lang="en-US" sz="2400" u="none" strike="noStrike" cap="none">
                          <a:solidFill>
                            <a:schemeClr val="dk1"/>
                          </a:solidFill>
                        </a:rPr>
                      </a:br>
                      <a:r>
                        <a:rPr lang="en-US" sz="2400" b="1" u="none" strike="noStrike" cap="none">
                          <a:solidFill>
                            <a:schemeClr val="dk1"/>
                          </a:solidFill>
                        </a:rPr>
                        <a:t>3.1</a:t>
                      </a:r>
                      <a:r>
                        <a:rPr lang="en-US" sz="2400" u="none" strike="noStrike" cap="none">
                          <a:solidFill>
                            <a:schemeClr val="dk1"/>
                          </a:solidFill>
                        </a:rPr>
                        <a:t> </a:t>
                      </a:r>
                      <a:endParaRPr sz="2400" u="none" strike="noStrike" cap="none"/>
                    </a:p>
                  </a:txBody>
                  <a:tcPr marL="91425" marR="91425" marT="91425" marB="914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/>
                        <a:t>Coordinate/partner/ provide supportive </a:t>
                      </a:r>
                      <a:r>
                        <a:rPr lang="en-US" sz="2400" b="1" u="none" strike="noStrike" cap="none"/>
                        <a:t>systems </a:t>
                      </a:r>
                      <a:r>
                        <a:rPr lang="en-US" sz="2400" u="none" strike="noStrike" cap="none"/>
                        <a:t>for migratory high </a:t>
                      </a:r>
                      <a:r>
                        <a:rPr lang="en-US" sz="2400" u="none" strike="noStrike" cap="none">
                          <a:extLst>
                            <a:ext uri="http://customooxmlschemas.google.com/">
          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          </a:ext>
                          </a:extLst>
                        </a:rPr>
                        <a:t>school</a:t>
                      </a:r>
                      <a:r>
                        <a:rPr lang="en-US" sz="2400" u="none" strike="noStrike" cap="none"/>
                        <a:t> students to obtain credits for prompt high school </a:t>
                      </a:r>
                      <a:r>
                        <a:rPr lang="en-US" sz="2400" b="1" u="none" strike="noStrike" cap="none"/>
                        <a:t>graduation</a:t>
                      </a:r>
                      <a:r>
                        <a:rPr lang="en-US" sz="2400" u="none" strike="noStrike" cap="none"/>
                        <a:t>. </a:t>
                      </a:r>
                      <a:endParaRPr sz="2400" u="none" strike="noStrike" cap="none"/>
                    </a:p>
                  </a:txBody>
                  <a:tcPr marL="91425" marR="91425" marT="91425" marB="9142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508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solidFill>
                            <a:schemeClr val="dk1"/>
                          </a:solidFill>
                        </a:rPr>
                        <a:t>Strategy </a:t>
                      </a:r>
                      <a:br>
                        <a:rPr lang="en-US" sz="2400" u="none" strike="noStrike" cap="none">
                          <a:solidFill>
                            <a:schemeClr val="dk1"/>
                          </a:solidFill>
                        </a:rPr>
                      </a:br>
                      <a:r>
                        <a:rPr lang="en-US" sz="2400" b="1" u="none" strike="noStrike" cap="none">
                          <a:solidFill>
                            <a:schemeClr val="dk1"/>
                          </a:solidFill>
                        </a:rPr>
                        <a:t>3.2 </a:t>
                      </a:r>
                      <a:endParaRPr sz="2400" b="1" u="none" strike="noStrike" cap="none"/>
                    </a:p>
                  </a:txBody>
                  <a:tcPr marL="91425" marR="91425" marT="91425" marB="914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/>
                        <a:t>Coordinate/partner/ provide migratory high school students and OSY with culturally relevant </a:t>
                      </a:r>
                      <a:r>
                        <a:rPr lang="en-US" sz="2400" b="1" u="none" strike="noStrike" cap="none"/>
                        <a:t>information</a:t>
                      </a:r>
                      <a:r>
                        <a:rPr lang="en-US" sz="2400" u="none" strike="noStrike" cap="none"/>
                        <a:t>, </a:t>
                      </a:r>
                      <a:r>
                        <a:rPr lang="en-US" sz="2400" b="1" u="none" strike="noStrike" cap="none"/>
                        <a:t>services</a:t>
                      </a:r>
                      <a:r>
                        <a:rPr lang="en-US" sz="2400" u="none" strike="noStrike" cap="none"/>
                        <a:t>, and </a:t>
                      </a:r>
                      <a:r>
                        <a:rPr lang="en-US" sz="2400" b="1" u="none" strike="noStrike" cap="none"/>
                        <a:t>access </a:t>
                      </a:r>
                      <a:r>
                        <a:rPr lang="en-US" sz="2400" u="none" strike="noStrike" cap="none"/>
                        <a:t>to college/career readiness and</a:t>
                      </a:r>
                      <a:r>
                        <a:rPr lang="en-US" sz="2400" b="1" u="none" strike="noStrike" cap="none"/>
                        <a:t> postsecondary education</a:t>
                      </a:r>
                      <a:r>
                        <a:rPr lang="en-US" sz="2400" u="none" strike="noStrike" cap="none"/>
                        <a:t>. </a:t>
                      </a:r>
                      <a:endParaRPr sz="2400" u="none" strike="noStrike" cap="none"/>
                    </a:p>
                  </a:txBody>
                  <a:tcPr marL="91425" marR="91425" marT="91425" marB="9142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79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solidFill>
                            <a:schemeClr val="dk1"/>
                          </a:solidFill>
                        </a:rPr>
                        <a:t>Strategy </a:t>
                      </a:r>
                      <a:br>
                        <a:rPr lang="en-US" sz="2400" u="none" strike="noStrike" cap="none">
                          <a:solidFill>
                            <a:schemeClr val="dk1"/>
                          </a:solidFill>
                        </a:rPr>
                      </a:br>
                      <a:r>
                        <a:rPr lang="en-US" sz="2400" b="1" u="none" strike="noStrike" cap="none">
                          <a:solidFill>
                            <a:schemeClr val="dk1"/>
                          </a:solidFill>
                        </a:rPr>
                        <a:t>3.3</a:t>
                      </a:r>
                      <a:endParaRPr sz="2400" b="1" u="none" strike="noStrike" cap="none"/>
                    </a:p>
                  </a:txBody>
                  <a:tcPr marL="91425" marR="91425" marT="91425" marB="914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/>
                        <a:t>Coordinate/partner/ provide instructional and support </a:t>
                      </a:r>
                      <a:r>
                        <a:rPr lang="en-US" sz="2400" b="1" u="none" strike="noStrike" cap="none"/>
                        <a:t>services </a:t>
                      </a:r>
                      <a:r>
                        <a:rPr lang="en-US" sz="2400" u="none" strike="noStrike" cap="none"/>
                        <a:t>to migratory </a:t>
                      </a:r>
                      <a:r>
                        <a:rPr lang="en-US" sz="2400" b="1" u="none" strike="noStrike" cap="none"/>
                        <a:t>OSY</a:t>
                      </a:r>
                      <a:r>
                        <a:rPr lang="en-US" sz="2400" u="none" strike="noStrike" cap="none"/>
                        <a:t>. </a:t>
                      </a:r>
                      <a:endParaRPr sz="2400" u="none" strike="noStrike" cap="none"/>
                    </a:p>
                  </a:txBody>
                  <a:tcPr marL="91425" marR="91425" marT="91425" marB="9142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370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solidFill>
                            <a:schemeClr val="dk1"/>
                          </a:solidFill>
                        </a:rPr>
                        <a:t>Strategy </a:t>
                      </a:r>
                      <a:br>
                        <a:rPr lang="en-US" sz="2400" u="none" strike="noStrike" cap="none">
                          <a:solidFill>
                            <a:schemeClr val="dk1"/>
                          </a:solidFill>
                        </a:rPr>
                      </a:br>
                      <a:r>
                        <a:rPr lang="en-US" sz="2400" b="1" u="none" strike="noStrike" cap="none">
                          <a:solidFill>
                            <a:schemeClr val="dk1"/>
                          </a:solidFill>
                        </a:rPr>
                        <a:t>3.4 </a:t>
                      </a:r>
                      <a:endParaRPr sz="2400" b="1" u="none" strike="noStrike" cap="none"/>
                    </a:p>
                  </a:txBody>
                  <a:tcPr marL="91425" marR="91425" marT="91425" marB="914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 dirty="0"/>
                        <a:t>Coordinate/partner/ provide migratory high school students and OSY with needs-based culturally relevant </a:t>
                      </a:r>
                      <a:r>
                        <a:rPr lang="en-US" sz="2400" b="1" u="none" strike="noStrike" cap="none" dirty="0"/>
                        <a:t>summer services.</a:t>
                      </a:r>
                      <a:r>
                        <a:rPr lang="en-US" sz="2400" u="none" strike="noStrike" cap="none" dirty="0"/>
                        <a:t> </a:t>
                      </a:r>
                      <a:endParaRPr sz="2400" u="none" strike="noStrike" cap="none" dirty="0"/>
                    </a:p>
                  </a:txBody>
                  <a:tcPr marL="91425" marR="91425" marT="91425" marB="9142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5" name="Google Shape;105;g3b5f1e37a71_0_517"/>
          <p:cNvSpPr txBox="1">
            <a:spLocks noGrp="1"/>
          </p:cNvSpPr>
          <p:nvPr>
            <p:ph type="title"/>
          </p:nvPr>
        </p:nvSpPr>
        <p:spPr>
          <a:xfrm>
            <a:off x="339213" y="2"/>
            <a:ext cx="11269800" cy="73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en-US" dirty="0"/>
              <a:t>Goal Area 3: High School Graduation / Services to OSY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0" name="Google Shape;110;g3b5f1e37a71_0_526"/>
          <p:cNvGraphicFramePr/>
          <p:nvPr>
            <p:extLst>
              <p:ext uri="{D42A27DB-BD31-4B8C-83A1-F6EECF244321}">
                <p14:modId xmlns:p14="http://schemas.microsoft.com/office/powerpoint/2010/main" val="2279676274"/>
              </p:ext>
            </p:extLst>
          </p:nvPr>
        </p:nvGraphicFramePr>
        <p:xfrm>
          <a:off x="0" y="737400"/>
          <a:ext cx="12192000" cy="6063225"/>
        </p:xfrm>
        <a:graphic>
          <a:graphicData uri="http://schemas.openxmlformats.org/drawingml/2006/table">
            <a:tbl>
              <a:tblPr firstRow="1">
                <a:noFill/>
                <a:tableStyleId>{A7844016-623D-4838-A37F-2608D4E2A786}</a:tableStyleId>
              </a:tblPr>
              <a:tblGrid>
                <a:gridCol w="3492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99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059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solidFill>
                            <a:schemeClr val="dk1"/>
                          </a:solidFill>
                        </a:rPr>
                        <a:t>Strategy </a:t>
                      </a:r>
                      <a:br>
                        <a:rPr lang="en-US" sz="2400" u="none" strike="noStrike" cap="none">
                          <a:solidFill>
                            <a:schemeClr val="dk1"/>
                          </a:solidFill>
                        </a:rPr>
                      </a:br>
                      <a:r>
                        <a:rPr lang="en-US" sz="2400" b="1" u="none" strike="noStrike" cap="none">
                          <a:solidFill>
                            <a:schemeClr val="dk1"/>
                          </a:solidFill>
                        </a:rPr>
                        <a:t>4.1</a:t>
                      </a:r>
                      <a:endParaRPr sz="2400" b="1" u="none" strike="noStrike" cap="none"/>
                    </a:p>
                  </a:txBody>
                  <a:tcPr marL="91425" marR="91425" marT="91425" marB="914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/>
                        <a:t>Coordinate/provide needs-based </a:t>
                      </a:r>
                      <a:r>
                        <a:rPr lang="en-US" sz="2400" b="1" u="none" strike="noStrike" cap="none"/>
                        <a:t>non-instructional support services</a:t>
                      </a:r>
                      <a:r>
                        <a:rPr lang="en-US" sz="2400" u="none" strike="noStrike" cap="none"/>
                        <a:t> to migratory children, youth, and families. </a:t>
                      </a:r>
                      <a:endParaRPr sz="2400" u="none" strike="noStrike" cap="none"/>
                    </a:p>
                  </a:txBody>
                  <a:tcPr marL="91425" marR="91425" marT="91425" marB="9142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242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solidFill>
                            <a:schemeClr val="dk1"/>
                          </a:solidFill>
                        </a:rPr>
                        <a:t>Strategy </a:t>
                      </a:r>
                      <a:br>
                        <a:rPr lang="en-US" sz="2400" u="none" strike="noStrike" cap="none">
                          <a:solidFill>
                            <a:schemeClr val="dk1"/>
                          </a:solidFill>
                        </a:rPr>
                      </a:br>
                      <a:r>
                        <a:rPr lang="en-US" sz="2400" b="1" u="none" strike="noStrike" cap="none">
                          <a:solidFill>
                            <a:schemeClr val="dk1"/>
                          </a:solidFill>
                        </a:rPr>
                        <a:t>4.2</a:t>
                      </a:r>
                      <a:endParaRPr sz="2400" b="1" u="none" strike="noStrike" cap="none"/>
                    </a:p>
                  </a:txBody>
                  <a:tcPr marL="91425" marR="91425" marT="91425" marB="914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/>
                        <a:t>Coordinate/provide </a:t>
                      </a:r>
                      <a:r>
                        <a:rPr lang="en-US" sz="2400" b="1" u="none" strike="noStrike" cap="none"/>
                        <a:t>targeted professional development</a:t>
                      </a:r>
                      <a:r>
                        <a:rPr lang="en-US" sz="2400" u="none" strike="noStrike" cap="none"/>
                        <a:t> (PD) to staff who serve migratory children, youth, and families. </a:t>
                      </a:r>
                      <a:endParaRPr sz="2400" u="none" strike="noStrike" cap="none"/>
                    </a:p>
                  </a:txBody>
                  <a:tcPr marL="91425" marR="91425" marT="91425" marB="9142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88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solidFill>
                            <a:schemeClr val="dk1"/>
                          </a:solidFill>
                        </a:rPr>
                        <a:t>Strategy </a:t>
                      </a:r>
                      <a:br>
                        <a:rPr lang="en-US" sz="2400" u="none" strike="noStrike" cap="none">
                          <a:solidFill>
                            <a:schemeClr val="dk1"/>
                          </a:solidFill>
                        </a:rPr>
                      </a:br>
                      <a:r>
                        <a:rPr lang="en-US" sz="2400" b="1" u="none" strike="noStrike" cap="none">
                          <a:solidFill>
                            <a:schemeClr val="dk1"/>
                          </a:solidFill>
                        </a:rPr>
                        <a:t>4.3</a:t>
                      </a:r>
                      <a:endParaRPr sz="2400" b="1" u="none" strike="noStrike" cap="none"/>
                    </a:p>
                  </a:txBody>
                  <a:tcPr marL="91425" marR="91425" marT="91425" marB="914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/>
                        <a:t>Coordinate/provide migratory </a:t>
                      </a:r>
                      <a:r>
                        <a:rPr lang="en-US" sz="2400" b="1" u="none" strike="noStrike" cap="none"/>
                        <a:t>families </a:t>
                      </a:r>
                      <a:r>
                        <a:rPr lang="en-US" sz="2400" u="none" strike="noStrike" cap="none"/>
                        <a:t>with </a:t>
                      </a:r>
                      <a:r>
                        <a:rPr lang="en-US" sz="2400" b="1" u="none" strike="noStrike" cap="none"/>
                        <a:t>strategies </a:t>
                      </a:r>
                      <a:r>
                        <a:rPr lang="en-US" sz="2400" u="none" strike="noStrike" cap="none"/>
                        <a:t>to help them support their children. </a:t>
                      </a:r>
                      <a:endParaRPr sz="2400" u="none" strike="noStrike" cap="none"/>
                    </a:p>
                  </a:txBody>
                  <a:tcPr marL="91425" marR="91425" marT="91425" marB="9142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241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solidFill>
                            <a:schemeClr val="dk1"/>
                          </a:solidFill>
                        </a:rPr>
                        <a:t>Strategy </a:t>
                      </a:r>
                      <a:br>
                        <a:rPr lang="en-US" sz="2400" u="none" strike="noStrike" cap="none">
                          <a:solidFill>
                            <a:schemeClr val="dk1"/>
                          </a:solidFill>
                        </a:rPr>
                      </a:br>
                      <a:r>
                        <a:rPr lang="en-US" sz="2400" b="1" u="none" strike="noStrike" cap="none">
                          <a:solidFill>
                            <a:schemeClr val="dk1"/>
                          </a:solidFill>
                        </a:rPr>
                        <a:t>4.4</a:t>
                      </a:r>
                      <a:endParaRPr sz="2400" b="1" u="none" strike="noStrike" cap="none"/>
                    </a:p>
                  </a:txBody>
                  <a:tcPr marL="91425" marR="91425" marT="91425" marB="914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 dirty="0"/>
                        <a:t>Coordinate/provide culturally responsive support and resources to migratory children and youth to build awareness and nurture their </a:t>
                      </a:r>
                      <a:r>
                        <a:rPr lang="en-US" sz="2400" b="1" u="none" strike="noStrike" cap="none" dirty="0"/>
                        <a:t>social-emotional well-being.</a:t>
                      </a:r>
                      <a:r>
                        <a:rPr lang="en-US" sz="2400" u="none" strike="noStrike" cap="none" dirty="0"/>
                        <a:t> </a:t>
                      </a:r>
                      <a:endParaRPr sz="2400" u="none" strike="noStrike" cap="none" dirty="0"/>
                    </a:p>
                  </a:txBody>
                  <a:tcPr marL="91425" marR="91425" marT="91425" marB="9142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1" name="Google Shape;111;g3b5f1e37a71_0_526"/>
          <p:cNvSpPr txBox="1">
            <a:spLocks noGrp="1"/>
          </p:cNvSpPr>
          <p:nvPr>
            <p:ph type="title"/>
          </p:nvPr>
        </p:nvSpPr>
        <p:spPr>
          <a:xfrm>
            <a:off x="339213" y="2"/>
            <a:ext cx="11269800" cy="73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en-US" dirty="0"/>
              <a:t>Goal Area 4: Non-Instructional </a:t>
            </a:r>
            <a:r>
              <a:rPr lang="en-US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5"/>
                  </a:ext>
                </a:extLst>
              </a:rPr>
              <a:t>Support</a:t>
            </a:r>
            <a:r>
              <a:rPr lang="en-US" dirty="0"/>
              <a:t> Services</a:t>
            </a: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"/>
          <p:cNvSpPr txBox="1">
            <a:spLocks noGrp="1"/>
          </p:cNvSpPr>
          <p:nvPr>
            <p:ph type="title"/>
          </p:nvPr>
        </p:nvSpPr>
        <p:spPr>
          <a:xfrm>
            <a:off x="408561" y="428017"/>
            <a:ext cx="3540900" cy="590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Arial"/>
              <a:buNone/>
            </a:pPr>
            <a:r>
              <a:rPr lang="en-US"/>
              <a:t>Contact Information</a:t>
            </a:r>
            <a:endParaRPr/>
          </a:p>
        </p:txBody>
      </p:sp>
      <p:sp>
        <p:nvSpPr>
          <p:cNvPr id="117" name="Google Shape;117;p4"/>
          <p:cNvSpPr txBox="1">
            <a:spLocks noGrp="1"/>
          </p:cNvSpPr>
          <p:nvPr>
            <p:ph type="body" idx="1"/>
          </p:nvPr>
        </p:nvSpPr>
        <p:spPr>
          <a:xfrm>
            <a:off x="4591454" y="428017"/>
            <a:ext cx="70173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Rachel Pettigrew</a:t>
            </a:r>
            <a:endParaRPr/>
          </a:p>
          <a:p>
            <a:pPr marL="0" lvl="0" indent="0" algn="l" rtl="0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Education Program Consultant</a:t>
            </a:r>
            <a:endParaRPr/>
          </a:p>
          <a:p>
            <a:pPr marL="0" lvl="0" indent="0" algn="l" rtl="0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u="sng">
                <a:solidFill>
                  <a:schemeClr val="hlink"/>
                </a:solidFill>
                <a:hlinkClick r:id="rId3"/>
              </a:rPr>
              <a:t>rachel.pettigrew@iowa.gov</a:t>
            </a:r>
            <a:endParaRPr/>
          </a:p>
          <a:p>
            <a:pPr marL="0" lvl="0" indent="0" algn="l" rtl="0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515-380-5115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"/>
          <p:cNvSpPr txBox="1">
            <a:spLocks noGrp="1"/>
          </p:cNvSpPr>
          <p:nvPr>
            <p:ph type="title"/>
          </p:nvPr>
        </p:nvSpPr>
        <p:spPr>
          <a:xfrm>
            <a:off x="408561" y="428017"/>
            <a:ext cx="3540869" cy="59065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Arial"/>
              <a:buNone/>
            </a:pPr>
            <a:r>
              <a:rPr lang="en-US"/>
              <a:t>Overview</a:t>
            </a:r>
            <a:endParaRPr/>
          </a:p>
        </p:txBody>
      </p:sp>
      <p:sp>
        <p:nvSpPr>
          <p:cNvPr id="42" name="Google Shape;42;p3"/>
          <p:cNvSpPr txBox="1">
            <a:spLocks noGrp="1"/>
          </p:cNvSpPr>
          <p:nvPr>
            <p:ph type="body" idx="1"/>
          </p:nvPr>
        </p:nvSpPr>
        <p:spPr>
          <a:xfrm>
            <a:off x="4591454" y="428017"/>
            <a:ext cx="7017449" cy="59065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2400"/>
              <a:t>The purpose of today’s webinar is </a:t>
            </a:r>
            <a:endParaRPr sz="2400"/>
          </a:p>
          <a:p>
            <a:pPr marL="457200" lvl="0" indent="-381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/>
              <a:t>to provide school districts, area education agencies (AEAs), and accredited nonpublic schools with information on Title I, Part C - Education of Migratory Children Program allowable activities; and</a:t>
            </a:r>
            <a:endParaRPr sz="2400"/>
          </a:p>
          <a:p>
            <a:pPr marL="457200" lvl="0" indent="-381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/>
              <a:t>to ensure federal programs are effectively implemented according to federal guidance.</a:t>
            </a:r>
            <a:endParaRPr sz="240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g3b5f1e37a71_0_444"/>
          <p:cNvSpPr txBox="1">
            <a:spLocks noGrp="1"/>
          </p:cNvSpPr>
          <p:nvPr>
            <p:ph type="title"/>
          </p:nvPr>
        </p:nvSpPr>
        <p:spPr>
          <a:xfrm>
            <a:off x="408561" y="428017"/>
            <a:ext cx="3540900" cy="590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en-US"/>
              <a:t>Purpose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endParaRPr sz="180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en-US" sz="1800"/>
              <a:t>(ESEA § 1301)</a:t>
            </a:r>
            <a:endParaRPr sz="1800"/>
          </a:p>
        </p:txBody>
      </p:sp>
      <p:sp>
        <p:nvSpPr>
          <p:cNvPr id="48" name="Google Shape;48;g3b5f1e37a71_0_444"/>
          <p:cNvSpPr txBox="1">
            <a:spLocks noGrp="1"/>
          </p:cNvSpPr>
          <p:nvPr>
            <p:ph type="body" idx="1"/>
          </p:nvPr>
        </p:nvSpPr>
        <p:spPr>
          <a:xfrm>
            <a:off x="4591454" y="428017"/>
            <a:ext cx="7017300" cy="590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457200" lvl="0" indent="-342900" algn="l" rtl="0">
              <a:lnSpc>
                <a:spcPct val="95000"/>
              </a:lnSpc>
              <a:spcBef>
                <a:spcPts val="750"/>
              </a:spcBef>
              <a:spcAft>
                <a:spcPts val="0"/>
              </a:spcAft>
              <a:buSzPts val="1800"/>
              <a:buAutoNum type="arabicPeriod"/>
            </a:pPr>
            <a:r>
              <a:rPr lang="en-US" sz="1800"/>
              <a:t>To assist states in supporting high-quality and comprehensive educational programs and services during the school year and, as applicable, during summer or intersession periods, that address the unique educational needs of migratory children.</a:t>
            </a:r>
            <a:br>
              <a:rPr lang="en-US" sz="1800"/>
            </a:br>
            <a:endParaRPr sz="1800"/>
          </a:p>
          <a:p>
            <a:pPr marL="457200" lvl="0" indent="-34290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US" sz="1800"/>
              <a:t>To ensure that migratory children who move among the states are not penalized in any manner by disparities among the states in curriculum, graduation requirements, and challenging State academic standards.</a:t>
            </a:r>
            <a:br>
              <a:rPr lang="en-US" sz="1800"/>
            </a:br>
            <a:endParaRPr sz="1800"/>
          </a:p>
          <a:p>
            <a:pPr marL="457200" lvl="0" indent="-34290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US" sz="1800"/>
              <a:t>To ensure that migratory children receive full and appropriate opportunities to meet the same challenging state academic standards that all children are expected to meet.</a:t>
            </a:r>
            <a:br>
              <a:rPr lang="en-US" sz="1800"/>
            </a:br>
            <a:endParaRPr sz="1800"/>
          </a:p>
          <a:p>
            <a:pPr marL="457200" lvl="0" indent="-34290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US" sz="1800"/>
              <a:t>To help migratory children overcome educational disruption, cultural and language barriers, social isolation, various health-related problems, and other factors that inhibit the ability of such children to succeed in school.</a:t>
            </a:r>
            <a:br>
              <a:rPr lang="en-US" sz="1800"/>
            </a:br>
            <a:endParaRPr sz="1800"/>
          </a:p>
          <a:p>
            <a:pPr marL="457200" lvl="0" indent="-34290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US" sz="1800"/>
              <a:t>To help migratory children benefit from State and local systemic reforms.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3b5f1e37a71_0_449"/>
          <p:cNvSpPr txBox="1">
            <a:spLocks noGrp="1"/>
          </p:cNvSpPr>
          <p:nvPr>
            <p:ph type="title"/>
          </p:nvPr>
        </p:nvSpPr>
        <p:spPr>
          <a:xfrm>
            <a:off x="339213" y="2"/>
            <a:ext cx="11269800" cy="73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en-US"/>
              <a:t>Funding Distinctions</a:t>
            </a:r>
            <a:endParaRPr/>
          </a:p>
        </p:txBody>
      </p:sp>
      <p:pic>
        <p:nvPicPr>
          <p:cNvPr id="54" name="Google Shape;54;g3b5f1e37a71_0_449" descr="Base Layer: Core Instruction &#10;Provided to all students. Paid for with state and local funds. &#10;Additional base layer: Core EL Program&#10;Required by federal law to be provided to all ELs (Lau, 1974; Castañeda, 1981).&#10;These English language development services are in addition to the core instruction. &#10;State and local funds are used to provide the core EL program. &#10;Must occur in the absence of federal funds. &#10;Federal funds (i.e. Title I or III) cannot be used to provide the core EL program.&#10;Next layer: Title I&#10;Supplemental services provided to ELs eligible for Title I.&#10;For school-wide, all students are eligible. For targeted assistance, ELs are eligible using the same criteria as all students. Title I funds provide academic support to students, including ELs, to meet Iowa’s challenging academic achievement standards. LEAs may also use Title I, Part A funds to provide a language instruction educational program for ELs eligible for Title I. &#10;Next layer: Title III&#10;Supplemental services for ELs regardless of Title I participation. &#10;Supplemental language development services provided to ELs above and beyond the core instruction, core EL program, and if applicable, Title I services. Title III federal funds can be used for this purpose. &#10;Top Layer: Title I, Part C&#10;Supplemental services for migratory children. &#10;Supplemental services provided to identified migratory students who qualify due to a recent move across district lines in connection with seasonal, agricultural work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38775" y="846175"/>
            <a:ext cx="8015749" cy="6011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b5f1e37a71_0_593"/>
          <p:cNvSpPr txBox="1">
            <a:spLocks noGrp="1"/>
          </p:cNvSpPr>
          <p:nvPr>
            <p:ph type="title"/>
          </p:nvPr>
        </p:nvSpPr>
        <p:spPr>
          <a:xfrm>
            <a:off x="408561" y="428017"/>
            <a:ext cx="3540900" cy="590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en-US"/>
              <a:t>Migratory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en-US"/>
              <a:t>Child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endParaRPr sz="180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en-US" sz="1800"/>
              <a:t>(ESEA § 1309(3))</a:t>
            </a:r>
            <a:endParaRPr sz="1800"/>
          </a:p>
        </p:txBody>
      </p:sp>
      <p:sp>
        <p:nvSpPr>
          <p:cNvPr id="60" name="Google Shape;60;g3b5f1e37a71_0_593"/>
          <p:cNvSpPr txBox="1">
            <a:spLocks noGrp="1"/>
          </p:cNvSpPr>
          <p:nvPr>
            <p:ph type="body" idx="1"/>
          </p:nvPr>
        </p:nvSpPr>
        <p:spPr>
          <a:xfrm>
            <a:off x="4591454" y="428017"/>
            <a:ext cx="7017300" cy="590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/>
              <a:t>The term “migratory child” means a child or youth who made a qualifying move in the preceding </a:t>
            </a:r>
            <a:br>
              <a:rPr lang="en-US" sz="2400"/>
            </a:br>
            <a:r>
              <a:rPr lang="en-US" sz="2400"/>
              <a:t>36 months—</a:t>
            </a:r>
            <a:endParaRPr sz="2400"/>
          </a:p>
          <a:p>
            <a:pPr marL="914400" lvl="0" indent="-381000" algn="l" rtl="0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SzPts val="2400"/>
              <a:buAutoNum type="alphaUcParenBoth"/>
            </a:pPr>
            <a:r>
              <a:rPr lang="en-US" sz="2400"/>
              <a:t>as a migratory agricultural worker or a migratory fisher; or</a:t>
            </a:r>
            <a:endParaRPr sz="2400"/>
          </a:p>
          <a:p>
            <a:pPr marL="9144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AutoNum type="alphaUcParenBoth"/>
            </a:pPr>
            <a:r>
              <a:rPr lang="en-US" sz="2400"/>
              <a:t>with, or to join, a parent or spouse who is a migratory agricultural worker or a migratory fisher.</a:t>
            </a:r>
            <a:endParaRPr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b5f1e37a71_0_562"/>
          <p:cNvSpPr txBox="1">
            <a:spLocks noGrp="1"/>
          </p:cNvSpPr>
          <p:nvPr>
            <p:ph type="title"/>
          </p:nvPr>
        </p:nvSpPr>
        <p:spPr>
          <a:xfrm>
            <a:off x="408561" y="428017"/>
            <a:ext cx="3540900" cy="590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en-US"/>
              <a:t>Priority for Services (PFS)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br>
              <a:rPr lang="en-US" sz="1800"/>
            </a:br>
            <a:r>
              <a:rPr lang="en-US" sz="1800"/>
              <a:t>(ESEA § 1304(d))</a:t>
            </a:r>
            <a:endParaRPr/>
          </a:p>
        </p:txBody>
      </p:sp>
      <p:sp>
        <p:nvSpPr>
          <p:cNvPr id="66" name="Google Shape;66;g3b5f1e37a71_0_562"/>
          <p:cNvSpPr txBox="1">
            <a:spLocks noGrp="1"/>
          </p:cNvSpPr>
          <p:nvPr>
            <p:ph type="body" idx="1"/>
          </p:nvPr>
        </p:nvSpPr>
        <p:spPr>
          <a:xfrm>
            <a:off x="4591454" y="428017"/>
            <a:ext cx="7017300" cy="590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SzPts val="2800"/>
              <a:buNone/>
            </a:pPr>
            <a:r>
              <a:rPr lang="en-US" sz="2400"/>
              <a:t>In providing services with Title I, Part C funds, each recipient of such funds shall give priority to </a:t>
            </a:r>
            <a:r>
              <a:rPr lang="en-US" sz="2400" b="1"/>
              <a:t>migratory children who have made a qualifying move within the previous 1-year period</a:t>
            </a:r>
            <a:r>
              <a:rPr lang="en-US" sz="2400"/>
              <a:t> and who— </a:t>
            </a:r>
            <a:endParaRPr sz="2400"/>
          </a:p>
          <a:p>
            <a:pPr marL="914400" lvl="0" indent="-381000" algn="l" rtl="0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SzPts val="2400"/>
              <a:buAutoNum type="arabicParenBoth"/>
            </a:pPr>
            <a:r>
              <a:rPr lang="en-US" sz="2400"/>
              <a:t>are failing, or most at risk of failing, to meet the challenging State academic standards; or </a:t>
            </a:r>
            <a:endParaRPr sz="2400"/>
          </a:p>
          <a:p>
            <a:pPr marL="9144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arenBoth"/>
            </a:pPr>
            <a:r>
              <a:rPr lang="en-US" sz="2400"/>
              <a:t>have dropped out of school. </a:t>
            </a:r>
            <a:endParaRPr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b5f1e37a71_0_573"/>
          <p:cNvSpPr txBox="1">
            <a:spLocks noGrp="1"/>
          </p:cNvSpPr>
          <p:nvPr>
            <p:ph type="title"/>
          </p:nvPr>
        </p:nvSpPr>
        <p:spPr>
          <a:xfrm>
            <a:off x="408561" y="428017"/>
            <a:ext cx="3540900" cy="590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en-US"/>
              <a:t>Continuation of Services (COS)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br>
              <a:rPr lang="en-US" sz="1800"/>
            </a:br>
            <a:r>
              <a:rPr lang="en-US" sz="1800"/>
              <a:t>(ESEA § 1304(e))</a:t>
            </a:r>
            <a:endParaRPr/>
          </a:p>
        </p:txBody>
      </p:sp>
      <p:sp>
        <p:nvSpPr>
          <p:cNvPr id="72" name="Google Shape;72;g3b5f1e37a71_0_573"/>
          <p:cNvSpPr txBox="1">
            <a:spLocks noGrp="1"/>
          </p:cNvSpPr>
          <p:nvPr>
            <p:ph type="body" idx="1"/>
          </p:nvPr>
        </p:nvSpPr>
        <p:spPr>
          <a:xfrm>
            <a:off x="4591454" y="428017"/>
            <a:ext cx="7017300" cy="590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/>
          </a:bodyPr>
          <a:lstStyle/>
          <a:p>
            <a:pPr marL="0" lvl="0" indent="0" algn="l" rtl="0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SzPts val="2800"/>
              <a:buNone/>
            </a:pPr>
            <a:r>
              <a:rPr lang="en-US" sz="2400"/>
              <a:t>Notwithstanding any other provision of this part— </a:t>
            </a:r>
            <a:br>
              <a:rPr lang="en-US" sz="2400"/>
            </a:br>
            <a:endParaRPr sz="2400"/>
          </a:p>
          <a:p>
            <a:pPr marL="914400" lvl="0" indent="-381000" algn="l" rtl="0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SzPts val="2400"/>
              <a:buAutoNum type="arabicParenBoth"/>
            </a:pPr>
            <a:r>
              <a:rPr lang="en-US" sz="2400"/>
              <a:t>a child who ceases to be a migratory child during a school term shall be eligible for services until the end of such term;</a:t>
            </a:r>
            <a:br>
              <a:rPr lang="en-US" sz="2400"/>
            </a:br>
            <a:endParaRPr sz="2400"/>
          </a:p>
          <a:p>
            <a:pPr marL="9144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arenBoth"/>
            </a:pPr>
            <a:r>
              <a:rPr lang="en-US" sz="2400"/>
              <a:t>a child who is no longer a migratory child may continue to receive services for 1 additional school year, but only if comparable services are not available through other programs; and</a:t>
            </a:r>
            <a:br>
              <a:rPr lang="en-US" sz="2400"/>
            </a:br>
            <a:endParaRPr sz="2400"/>
          </a:p>
          <a:p>
            <a:pPr marL="9144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arenBoth"/>
            </a:pPr>
            <a:r>
              <a:rPr lang="en-US" sz="2400"/>
              <a:t>students who were eligible for services in secondary school may continue to be served through credit accrual programs until graduation. </a:t>
            </a:r>
            <a:endParaRPr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b5f1e37a71_0_663"/>
          <p:cNvSpPr txBox="1">
            <a:spLocks noGrp="1"/>
          </p:cNvSpPr>
          <p:nvPr>
            <p:ph type="title"/>
          </p:nvPr>
        </p:nvSpPr>
        <p:spPr>
          <a:xfrm>
            <a:off x="892797" y="1"/>
            <a:ext cx="10515600" cy="119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Comprehensive Needs Assessment and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Service Delivery Plan </a:t>
            </a:r>
            <a:r>
              <a:rPr lang="en-US" sz="1800"/>
              <a:t>(ESEA § 1306)</a:t>
            </a:r>
            <a:endParaRPr/>
          </a:p>
        </p:txBody>
      </p:sp>
      <p:sp>
        <p:nvSpPr>
          <p:cNvPr id="78" name="Google Shape;78;g3b5f1e37a71_0_663"/>
          <p:cNvSpPr txBox="1">
            <a:spLocks noGrp="1"/>
          </p:cNvSpPr>
          <p:nvPr>
            <p:ph type="body" idx="1"/>
          </p:nvPr>
        </p:nvSpPr>
        <p:spPr>
          <a:xfrm>
            <a:off x="892799" y="1548641"/>
            <a:ext cx="5157900" cy="823800"/>
          </a:xfrm>
          <a:prstGeom prst="rect">
            <a:avLst/>
          </a:prstGeom>
          <a:solidFill>
            <a:srgbClr val="D0E0E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</a:pPr>
            <a:r>
              <a:rPr lang="en-US" sz="2100"/>
              <a:t>Comprehensive Needs Assessment</a:t>
            </a:r>
            <a:endParaRPr sz="2100"/>
          </a:p>
        </p:txBody>
      </p:sp>
      <p:sp>
        <p:nvSpPr>
          <p:cNvPr id="79" name="Google Shape;79;g3b5f1e37a71_0_663"/>
          <p:cNvSpPr txBox="1">
            <a:spLocks noGrp="1"/>
          </p:cNvSpPr>
          <p:nvPr>
            <p:ph type="body" idx="2"/>
          </p:nvPr>
        </p:nvSpPr>
        <p:spPr>
          <a:xfrm>
            <a:off x="892799" y="2372553"/>
            <a:ext cx="5157900" cy="36846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</a:pPr>
            <a:r>
              <a:rPr lang="en-US" sz="1800"/>
              <a:t>Title I, Part C funds must be used to address </a:t>
            </a:r>
            <a:r>
              <a:rPr lang="en-US" sz="180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</a:ext>
                </a:extLst>
              </a:rPr>
              <a:t>unique educational needs of migratory children</a:t>
            </a:r>
            <a:r>
              <a:rPr lang="en-US" sz="1800"/>
              <a:t> as identified in the Comprehensive Needs Assessment. </a:t>
            </a:r>
            <a:br>
              <a:rPr lang="en-US" sz="1800"/>
            </a:br>
            <a:endParaRPr sz="1800"/>
          </a:p>
          <a:p>
            <a:pPr marL="457200" lvl="0" indent="-342900" algn="l" rtl="0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SzPts val="1800"/>
              <a:buChar char="•"/>
            </a:pPr>
            <a:r>
              <a:rPr lang="en-US" sz="1800" u="sng">
                <a:solidFill>
                  <a:schemeClr val="hlink"/>
                </a:solidFill>
                <a:hlinkClick r:id="rId3"/>
              </a:rPr>
              <a:t>Comprehensive Needs Assessment </a:t>
            </a:r>
            <a:br>
              <a:rPr lang="en-US" sz="1800"/>
            </a:br>
            <a:r>
              <a:rPr lang="en-US" sz="1800"/>
              <a:t>(June 2023)</a:t>
            </a:r>
            <a:br>
              <a:rPr lang="en-US" sz="1800"/>
            </a:br>
            <a:endParaRPr sz="1800"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80" name="Google Shape;80;g3b5f1e37a71_0_663"/>
          <p:cNvSpPr txBox="1">
            <a:spLocks noGrp="1"/>
          </p:cNvSpPr>
          <p:nvPr>
            <p:ph type="body" idx="3"/>
          </p:nvPr>
        </p:nvSpPr>
        <p:spPr>
          <a:xfrm>
            <a:off x="6225210" y="1548641"/>
            <a:ext cx="5183100" cy="823800"/>
          </a:xfrm>
          <a:prstGeom prst="rect">
            <a:avLst/>
          </a:prstGeom>
          <a:solidFill>
            <a:srgbClr val="D0E0E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</a:pPr>
            <a:r>
              <a:rPr lang="en-US" sz="2100"/>
              <a:t>Service Delivery Plan</a:t>
            </a:r>
            <a:endParaRPr sz="2100"/>
          </a:p>
        </p:txBody>
      </p:sp>
      <p:sp>
        <p:nvSpPr>
          <p:cNvPr id="81" name="Google Shape;81;g3b5f1e37a71_0_663"/>
          <p:cNvSpPr txBox="1">
            <a:spLocks noGrp="1"/>
          </p:cNvSpPr>
          <p:nvPr>
            <p:ph type="body" idx="4"/>
          </p:nvPr>
        </p:nvSpPr>
        <p:spPr>
          <a:xfrm>
            <a:off x="6225210" y="2372553"/>
            <a:ext cx="5183100" cy="36846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</a:pPr>
            <a:r>
              <a:rPr lang="en-US" sz="1800"/>
              <a:t>Authorized activities of Title I, Part C must align with the Iowa’s Service Delivery Plan, which is aligned to the Comprehensive Needs Assessment.</a:t>
            </a:r>
            <a:br>
              <a:rPr lang="en-US" sz="1800"/>
            </a:br>
            <a:endParaRPr sz="180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u="sng">
                <a:solidFill>
                  <a:schemeClr val="hlink"/>
                </a:solidFill>
                <a:hlinkClick r:id="rId4"/>
              </a:rPr>
              <a:t>Service Delivery Plan</a:t>
            </a:r>
            <a:r>
              <a:rPr lang="en-US" sz="1800"/>
              <a:t> </a:t>
            </a:r>
            <a:br>
              <a:rPr lang="en-US" sz="1800"/>
            </a:br>
            <a:r>
              <a:rPr lang="en-US" sz="1800"/>
              <a:t>(January 2024)</a:t>
            </a:r>
            <a:endParaRPr sz="1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b5f1e37a71_0_756"/>
          <p:cNvSpPr txBox="1">
            <a:spLocks noGrp="1"/>
          </p:cNvSpPr>
          <p:nvPr>
            <p:ph type="title"/>
          </p:nvPr>
        </p:nvSpPr>
        <p:spPr>
          <a:xfrm>
            <a:off x="408561" y="428017"/>
            <a:ext cx="3540900" cy="590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en-US"/>
              <a:t>Iowa’s Service </a:t>
            </a:r>
            <a:br>
              <a:rPr lang="en-US"/>
            </a:br>
            <a:r>
              <a:rPr lang="en-US"/>
              <a:t>Goal Areas</a:t>
            </a:r>
            <a:endParaRPr/>
          </a:p>
        </p:txBody>
      </p:sp>
      <p:sp>
        <p:nvSpPr>
          <p:cNvPr id="87" name="Google Shape;87;g3b5f1e37a71_0_756"/>
          <p:cNvSpPr txBox="1">
            <a:spLocks noGrp="1"/>
          </p:cNvSpPr>
          <p:nvPr>
            <p:ph type="body" idx="1"/>
          </p:nvPr>
        </p:nvSpPr>
        <p:spPr>
          <a:xfrm>
            <a:off x="4591450" y="428025"/>
            <a:ext cx="7335600" cy="590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457200" lvl="0" indent="-381000" algn="l" rtl="0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SzPts val="2400"/>
              <a:buAutoNum type="arabicPeriod"/>
            </a:pPr>
            <a:r>
              <a:rPr lang="en-US" sz="2400"/>
              <a:t>School Readiness</a:t>
            </a:r>
            <a:endParaRPr sz="2400"/>
          </a:p>
          <a:p>
            <a:pPr marL="457200" lvl="0" indent="0" algn="l" rtl="0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None/>
            </a:pPr>
            <a:endParaRPr sz="2400"/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 sz="2400"/>
              <a:t>English Language Arts and Mathematics</a:t>
            </a:r>
            <a:endParaRPr sz="2400"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 sz="2400"/>
              <a:t>High School Graduation and Services </a:t>
            </a:r>
            <a:br>
              <a:rPr lang="en-US" sz="2400"/>
            </a:br>
            <a:r>
              <a:rPr lang="en-US" sz="2400"/>
              <a:t>to Out-of-School Youth (OSY)</a:t>
            </a:r>
            <a:endParaRPr sz="2400"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 sz="2400"/>
              <a:t>Non-Instructional Support Services</a:t>
            </a:r>
            <a:endParaRPr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Iowa Department of Education">
      <a:dk1>
        <a:srgbClr val="000000"/>
      </a:dk1>
      <a:lt1>
        <a:srgbClr val="FFFFFF"/>
      </a:lt1>
      <a:dk2>
        <a:srgbClr val="002152"/>
      </a:dk2>
      <a:lt2>
        <a:srgbClr val="E6E6E6"/>
      </a:lt2>
      <a:accent1>
        <a:srgbClr val="005CA3"/>
      </a:accent1>
      <a:accent2>
        <a:srgbClr val="FDE263"/>
      </a:accent2>
      <a:accent3>
        <a:srgbClr val="96BCDE"/>
      </a:accent3>
      <a:accent4>
        <a:srgbClr val="A5A5A5"/>
      </a:accent4>
      <a:accent5>
        <a:srgbClr val="DC6400"/>
      </a:accent5>
      <a:accent6>
        <a:srgbClr val="FFC200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944</Words>
  <Application>Microsoft Office PowerPoint</Application>
  <PresentationFormat>Widescreen</PresentationFormat>
  <Paragraphs>89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Arial</vt:lpstr>
      <vt:lpstr>Theme1</vt:lpstr>
      <vt:lpstr>Allowable Uses of Funds Title I, Part C—Education of Migratory Children</vt:lpstr>
      <vt:lpstr>Overview</vt:lpstr>
      <vt:lpstr>Purpose   (ESEA § 1301)</vt:lpstr>
      <vt:lpstr>Funding Distinctions</vt:lpstr>
      <vt:lpstr>Migratory  Child  (ESEA § 1309(3))</vt:lpstr>
      <vt:lpstr>Priority for Services (PFS)  (ESEA § 1304(d))</vt:lpstr>
      <vt:lpstr>Continuation of Services (COS)  (ESEA § 1304(e))</vt:lpstr>
      <vt:lpstr>Comprehensive Needs Assessment and  Service Delivery Plan (ESEA § 1306)</vt:lpstr>
      <vt:lpstr>Iowa’s Service  Goal Areas</vt:lpstr>
      <vt:lpstr>Goal Area 1: School Readiness</vt:lpstr>
      <vt:lpstr>Goal Area 2: English Language Arts and Mathematics</vt:lpstr>
      <vt:lpstr>Goal Area 3: High School Graduation / Services to OSY</vt:lpstr>
      <vt:lpstr>Goal Area 4: Non-Instructional Support Services</vt:lpstr>
      <vt:lpstr>Contact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Allowable Uses of Funds Title I, Part C—Education of Migratory Children</dc:title>
  <dc:creator>Iowa Department of Education</dc:creator>
  <cp:lastModifiedBy>Arzola, Isbelia [IDOE]</cp:lastModifiedBy>
  <cp:revision>2</cp:revision>
  <dcterms:created xsi:type="dcterms:W3CDTF">2022-10-28T01:47:54Z</dcterms:created>
  <dcterms:modified xsi:type="dcterms:W3CDTF">2026-01-27T22:16:02Z</dcterms:modified>
</cp:coreProperties>
</file>