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80" r:id="rId10"/>
    <p:sldId id="281" r:id="rId11"/>
    <p:sldId id="282"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jeZWVGlCv+8Qh5woSZy+AKRHfz4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a:srgbClr val="D0E0E3"/>
    <a:srgbClr val="ADADA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15A7B0-A65C-42F0-A4D0-E8F18AEA989F}">
  <a:tblStyle styleId="{9415A7B0-A65C-42F0-A4D0-E8F18AEA989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63" d="100"/>
          <a:sy n="63" d="100"/>
        </p:scale>
        <p:origin x="40" y="136"/>
      </p:cViewPr>
      <p:guideLst/>
    </p:cSldViewPr>
  </p:slideViewPr>
  <p:outlineViewPr>
    <p:cViewPr>
      <p:scale>
        <a:sx n="33" d="100"/>
        <a:sy n="33" d="100"/>
      </p:scale>
      <p:origin x="0" y="-461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712dbc2af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0" name="Google Shape;100;g3b712dbc2af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b5468d1c1c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6" name="Google Shape;106;g3b5468d1c1c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712dbc2af_2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2" name="Google Shape;112;g3b712dbc2af_2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b7be4024cf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9" name="Google Shape;119;g3b7be4024cf_1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7be4024cf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3b7be4024cf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b7be4024cf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3b7be4024cf_1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b712dbc2af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g3b712dbc2af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b5468d1c1c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g3b5468d1c1c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b712dbc2af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9" name="Google Shape;149;g3b712dbc2af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b5468d1c1c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5" name="Google Shape;155;g3b5468d1c1c_0_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b712dbc2a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1" name="Google Shape;161;g3b712dbc2af_0_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b712dbc2af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g3b712dbc2af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3" name="Google Shape;1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ab4a2c63b0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3ab4a2c63b0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b7be4024cf_0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 name="Google Shape;51;g3b7be4024cf_0_1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b5468d1c1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3b5468d1c1c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0" algn="l" rtl="0">
              <a:lnSpc>
                <a:spcPct val="90000"/>
              </a:lnSpc>
              <a:spcBef>
                <a:spcPts val="0"/>
              </a:spcBef>
              <a:spcAft>
                <a:spcPts val="0"/>
              </a:spcAft>
              <a:buClr>
                <a:schemeClr val="dk1"/>
              </a:buClr>
              <a:buSzPts val="1800"/>
              <a:buFont typeface="Arial"/>
              <a:buNone/>
            </a:pPr>
            <a:r>
              <a:rPr lang="en-US" sz="1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Schools that are eligible and receive Title I, Part A funds must design and implement programs to support the identified needs of eligible students based on an annual comprehensive needs assessment.</a:t>
            </a:r>
            <a:endParaRP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b5468d1c1c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g3b5468d1c1c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b5468d1c1c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g3b5468d1c1c_0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b712dbc2af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g3b712dbc2af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b712dbc2af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g3b712dbc2af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97733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ed.gov/media/document/non-regulatory-guidance-serving-preschool-children-through-title-i-part-of-esea-february-2024-16708.pdf"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ed.gov/media/document/non-regulatory-guidance-serving-preschool-children-through-title-i-part-of-esea-february-2024-16708.pdf"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mailto:veronica.andersen@iowa.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I, Part A—Improving Basic Programs Operated by LEAs</a:t>
            </a:r>
            <a:endParaRPr dirty="0"/>
          </a:p>
        </p:txBody>
      </p:sp>
      <p:sp>
        <p:nvSpPr>
          <p:cNvPr id="36" name="Google Shape;36;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ctr" rtl="0">
              <a:lnSpc>
                <a:spcPct val="90000"/>
              </a:lnSpc>
              <a:spcBef>
                <a:spcPts val="0"/>
              </a:spcBef>
              <a:spcAft>
                <a:spcPts val="0"/>
              </a:spcAft>
              <a:buClr>
                <a:schemeClr val="lt1"/>
              </a:buClr>
              <a:buSzPts val="2400"/>
              <a:buNone/>
            </a:pPr>
            <a:endParaRPr dirty="0"/>
          </a:p>
          <a:p>
            <a:pPr marL="0" lvl="0" indent="0" algn="r" rtl="0">
              <a:lnSpc>
                <a:spcPct val="90000"/>
              </a:lnSpc>
              <a:spcBef>
                <a:spcPts val="0"/>
              </a:spcBef>
              <a:spcAft>
                <a:spcPts val="0"/>
              </a:spcAft>
              <a:buClr>
                <a:schemeClr val="lt1"/>
              </a:buClr>
              <a:buSzPts val="2400"/>
              <a:buNone/>
            </a:pPr>
            <a:endParaRPr/>
          </a:p>
          <a:p>
            <a:pPr marL="0" lvl="0" indent="0" rtl="0">
              <a:lnSpc>
                <a:spcPct val="90000"/>
              </a:lnSpc>
              <a:spcBef>
                <a:spcPts val="0"/>
              </a:spcBef>
              <a:spcAft>
                <a:spcPts val="0"/>
              </a:spcAft>
              <a:buClr>
                <a:schemeClr val="lt1"/>
              </a:buClr>
              <a:buSzPts val="2400"/>
              <a:buNone/>
            </a:pPr>
            <a:r>
              <a:rPr lang="en-US"/>
              <a:t>Veronica Andersen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b712dbc2af_0_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r>
              <a:rPr lang="en-US" dirty="0"/>
              <a:t>Allowable Activities</a:t>
            </a:r>
            <a:r>
              <a:rPr lang="en-US" sz="1600" dirty="0">
                <a:solidFill>
                  <a:srgbClr val="03617A"/>
                </a:solidFill>
              </a:rPr>
              <a:t>: Administrative and Other Support Staff</a:t>
            </a:r>
            <a:endParaRPr lang="en-US" dirty="0">
              <a:solidFill>
                <a:srgbClr val="03617A"/>
              </a:solidFill>
            </a:endParaRPr>
          </a:p>
        </p:txBody>
      </p:sp>
      <p:sp>
        <p:nvSpPr>
          <p:cNvPr id="4" name="Text Placeholder 1">
            <a:extLst>
              <a:ext uri="{FF2B5EF4-FFF2-40B4-BE49-F238E27FC236}">
                <a16:creationId xmlns:a16="http://schemas.microsoft.com/office/drawing/2014/main" id="{74F5509E-65A7-B5D9-1F20-4624DA6EA28E}"/>
              </a:ext>
            </a:extLst>
          </p:cNvPr>
          <p:cNvSpPr>
            <a:spLocks noGrp="1"/>
          </p:cNvSpPr>
          <p:nvPr>
            <p:ph type="body" idx="1"/>
          </p:nvPr>
        </p:nvSpPr>
        <p:spPr>
          <a:xfrm>
            <a:off x="892799" y="1548641"/>
            <a:ext cx="10515598" cy="563188"/>
          </a:xfrm>
          <a:solidFill>
            <a:srgbClr val="D0E0E3"/>
          </a:solidFill>
        </p:spPr>
        <p:style>
          <a:lnRef idx="2">
            <a:schemeClr val="accent4"/>
          </a:lnRef>
          <a:fillRef idx="1">
            <a:schemeClr val="lt1"/>
          </a:fillRef>
          <a:effectRef idx="0">
            <a:schemeClr val="accent4"/>
          </a:effectRef>
          <a:fontRef idx="minor">
            <a:schemeClr val="dk1"/>
          </a:fontRef>
        </p:style>
        <p:txBody>
          <a:bodyPr anchor="ctr">
            <a:normAutofit/>
          </a:bodyPr>
          <a:lstStyle/>
          <a:p>
            <a:pPr marL="109538" lvl="0" indent="0">
              <a:buNone/>
            </a:pPr>
            <a:r>
              <a:rPr lang="en-US" sz="2100" b="1" dirty="0"/>
              <a:t>Administrative and Other Support Staff for Title I, Part A Programs</a:t>
            </a:r>
            <a:endParaRPr lang="en-US" sz="2100" dirty="0"/>
          </a:p>
        </p:txBody>
      </p:sp>
      <p:sp>
        <p:nvSpPr>
          <p:cNvPr id="5" name="Text Placeholder 3">
            <a:extLst>
              <a:ext uri="{FF2B5EF4-FFF2-40B4-BE49-F238E27FC236}">
                <a16:creationId xmlns:a16="http://schemas.microsoft.com/office/drawing/2014/main" id="{8550BB90-0228-ECE1-F0F5-4A5F15A604BD}"/>
              </a:ext>
            </a:extLst>
          </p:cNvPr>
          <p:cNvSpPr txBox="1">
            <a:spLocks/>
          </p:cNvSpPr>
          <p:nvPr/>
        </p:nvSpPr>
        <p:spPr>
          <a:xfrm>
            <a:off x="892799" y="2111829"/>
            <a:ext cx="10515598" cy="1768193"/>
          </a:xfrm>
          <a:prstGeom prst="rect">
            <a:avLst/>
          </a:prstGeom>
        </p:spPr>
        <p:style>
          <a:lnRef idx="2">
            <a:schemeClr val="accent4"/>
          </a:lnRef>
          <a:fillRef idx="1">
            <a:schemeClr val="lt1"/>
          </a:fillRef>
          <a:effectRef idx="0">
            <a:schemeClr val="accent4"/>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indent="-361950">
              <a:buSzPts val="2100"/>
              <a:buFont typeface="Arial"/>
              <a:buChar char="●"/>
            </a:pPr>
            <a:r>
              <a:rPr lang="en-US" sz="2100" dirty="0"/>
              <a:t>Data management staff for Title IA only </a:t>
            </a:r>
          </a:p>
          <a:p>
            <a:pPr indent="-361950">
              <a:buSzPts val="2100"/>
              <a:buFont typeface="Arial"/>
              <a:buChar char="●"/>
            </a:pPr>
            <a:r>
              <a:rPr lang="en-US" sz="2100" dirty="0"/>
              <a:t>Funding Support Staff such as secretary or clerks for Title IA only</a:t>
            </a:r>
          </a:p>
          <a:p>
            <a:pPr indent="-361950">
              <a:buSzPts val="2100"/>
              <a:buFont typeface="Arial"/>
              <a:buChar char="●"/>
            </a:pPr>
            <a:r>
              <a:rPr lang="en-US" sz="2100" dirty="0"/>
              <a:t>Title IA coordinators or program directors</a:t>
            </a:r>
          </a:p>
          <a:p>
            <a:pPr indent="-361950">
              <a:buSzPts val="2100"/>
              <a:buFont typeface="Arial"/>
              <a:buChar char="●"/>
            </a:pPr>
            <a:r>
              <a:rPr lang="en-US" sz="2100" dirty="0"/>
              <a:t>Stipends for principals outside contract hours</a:t>
            </a:r>
          </a:p>
          <a:p>
            <a:pPr indent="-361950">
              <a:buSzPts val="2100"/>
              <a:buFont typeface="Arial"/>
              <a:buChar char="●"/>
            </a:pPr>
            <a:r>
              <a:rPr lang="en-US" sz="2100" dirty="0"/>
              <a:t>Nurses for summer and extended day Title IA programs</a:t>
            </a:r>
          </a:p>
        </p:txBody>
      </p:sp>
    </p:spTree>
    <p:extLst>
      <p:ext uri="{BB962C8B-B14F-4D97-AF65-F5344CB8AC3E}">
        <p14:creationId xmlns:p14="http://schemas.microsoft.com/office/powerpoint/2010/main" val="1235993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b712dbc2af_0_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r>
              <a:rPr lang="en-US" dirty="0"/>
              <a:t>Allowable Activities</a:t>
            </a:r>
            <a:r>
              <a:rPr lang="en-US" sz="1600" dirty="0">
                <a:solidFill>
                  <a:srgbClr val="03617A"/>
                </a:solidFill>
              </a:rPr>
              <a:t>: Title 1, Part</a:t>
            </a:r>
            <a:r>
              <a:rPr lang="en-US" sz="1600" baseline="0" dirty="0">
                <a:solidFill>
                  <a:srgbClr val="03617A"/>
                </a:solidFill>
              </a:rPr>
              <a:t> A Program Instructional Services, Supplies, and Materials</a:t>
            </a:r>
            <a:endParaRPr lang="en-US" dirty="0">
              <a:solidFill>
                <a:srgbClr val="03617A"/>
              </a:solidFill>
            </a:endParaRPr>
          </a:p>
        </p:txBody>
      </p:sp>
      <p:sp>
        <p:nvSpPr>
          <p:cNvPr id="4" name="Text Placeholder 1">
            <a:extLst>
              <a:ext uri="{FF2B5EF4-FFF2-40B4-BE49-F238E27FC236}">
                <a16:creationId xmlns:a16="http://schemas.microsoft.com/office/drawing/2014/main" id="{74F5509E-65A7-B5D9-1F20-4624DA6EA28E}"/>
              </a:ext>
            </a:extLst>
          </p:cNvPr>
          <p:cNvSpPr>
            <a:spLocks noGrp="1"/>
          </p:cNvSpPr>
          <p:nvPr>
            <p:ph type="body" idx="1"/>
          </p:nvPr>
        </p:nvSpPr>
        <p:spPr>
          <a:xfrm>
            <a:off x="892799" y="1548641"/>
            <a:ext cx="10515598" cy="563188"/>
          </a:xfrm>
          <a:solidFill>
            <a:srgbClr val="D0E0E3"/>
          </a:solidFill>
        </p:spPr>
        <p:style>
          <a:lnRef idx="2">
            <a:schemeClr val="accent4"/>
          </a:lnRef>
          <a:fillRef idx="1">
            <a:schemeClr val="lt1"/>
          </a:fillRef>
          <a:effectRef idx="0">
            <a:schemeClr val="accent4"/>
          </a:effectRef>
          <a:fontRef idx="minor">
            <a:schemeClr val="dk1"/>
          </a:fontRef>
        </p:style>
        <p:txBody>
          <a:bodyPr anchor="ctr">
            <a:normAutofit/>
          </a:bodyPr>
          <a:lstStyle/>
          <a:p>
            <a:pPr marL="114300" indent="0">
              <a:buNone/>
            </a:pPr>
            <a:r>
              <a:rPr lang="en-US" b="1" dirty="0"/>
              <a:t>Title I, Part A Program Instructional Services, Supplies and Materials</a:t>
            </a:r>
          </a:p>
        </p:txBody>
      </p:sp>
      <p:sp>
        <p:nvSpPr>
          <p:cNvPr id="5" name="Text Placeholder 3">
            <a:extLst>
              <a:ext uri="{FF2B5EF4-FFF2-40B4-BE49-F238E27FC236}">
                <a16:creationId xmlns:a16="http://schemas.microsoft.com/office/drawing/2014/main" id="{8550BB90-0228-ECE1-F0F5-4A5F15A604BD}"/>
              </a:ext>
            </a:extLst>
          </p:cNvPr>
          <p:cNvSpPr txBox="1">
            <a:spLocks/>
          </p:cNvSpPr>
          <p:nvPr/>
        </p:nvSpPr>
        <p:spPr>
          <a:xfrm>
            <a:off x="892799" y="2111829"/>
            <a:ext cx="10515598" cy="2756733"/>
          </a:xfrm>
          <a:prstGeom prst="rect">
            <a:avLst/>
          </a:prstGeom>
        </p:spPr>
        <p:style>
          <a:lnRef idx="2">
            <a:schemeClr val="accent4"/>
          </a:lnRef>
          <a:fillRef idx="1">
            <a:schemeClr val="lt1"/>
          </a:fillRef>
          <a:effectRef idx="0">
            <a:schemeClr val="accent4"/>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lvl="0" indent="-342900">
              <a:buSzPts val="2100"/>
              <a:buFont typeface="Arial" panose="020B0604020202020204" pitchFamily="34" charset="0"/>
              <a:buChar char="●"/>
            </a:pPr>
            <a:r>
              <a:rPr lang="en-US" sz="2100" dirty="0"/>
              <a:t>Supplemental instructional materials (e.g. literacy, math, social emotional learning)</a:t>
            </a:r>
          </a:p>
          <a:p>
            <a:pPr marL="342900" lvl="0" indent="-342900">
              <a:buSzPts val="2100"/>
              <a:buFont typeface="Arial" panose="020B0604020202020204" pitchFamily="34" charset="0"/>
              <a:buChar char="●"/>
            </a:pPr>
            <a:r>
              <a:rPr lang="en-US" sz="2100" dirty="0"/>
              <a:t>Computer aided instructional software for academic intervention services</a:t>
            </a:r>
          </a:p>
          <a:p>
            <a:pPr marL="342900" lvl="0" indent="-342900">
              <a:buSzPts val="2100"/>
              <a:buFont typeface="Arial" panose="020B0604020202020204" pitchFamily="34" charset="0"/>
              <a:buChar char="●"/>
            </a:pPr>
            <a:r>
              <a:rPr lang="en-US" sz="2100" dirty="0"/>
              <a:t>Diagnostic and progress monitoring materials (supplemental to the required assessments)</a:t>
            </a:r>
          </a:p>
          <a:p>
            <a:pPr marL="342900" lvl="0" indent="-342900">
              <a:buSzPts val="2100"/>
              <a:buFont typeface="Arial" panose="020B0604020202020204" pitchFamily="34" charset="0"/>
              <a:buChar char="●"/>
            </a:pPr>
            <a:r>
              <a:rPr lang="en-US" sz="2100" dirty="0"/>
              <a:t>Nutritional snacks for Title I, Part A students during extended day and summer programs</a:t>
            </a:r>
          </a:p>
          <a:p>
            <a:pPr marL="342900" lvl="0" indent="-342900">
              <a:buSzPts val="2100"/>
              <a:buFont typeface="Arial" panose="020B0604020202020204" pitchFamily="34" charset="0"/>
              <a:buChar char="●"/>
            </a:pPr>
            <a:r>
              <a:rPr lang="en-US" sz="2100" dirty="0"/>
              <a:t>Technology to upgrade the educational program of a schoolwide program or identified student support in a targeted assistance program</a:t>
            </a:r>
          </a:p>
        </p:txBody>
      </p:sp>
    </p:spTree>
    <p:extLst>
      <p:ext uri="{BB962C8B-B14F-4D97-AF65-F5344CB8AC3E}">
        <p14:creationId xmlns:p14="http://schemas.microsoft.com/office/powerpoint/2010/main" val="335668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g3b712dbc2af_0_1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100"/>
              <a:buFont typeface="Arial"/>
              <a:buNone/>
            </a:pPr>
            <a:r>
              <a:rPr lang="en-US" dirty="0"/>
              <a:t>Allowable Activities </a:t>
            </a:r>
            <a:r>
              <a:rPr lang="en-US" sz="1400" dirty="0">
                <a:solidFill>
                  <a:srgbClr val="03617A"/>
                </a:solidFill>
              </a:rPr>
              <a:t>for Parent</a:t>
            </a:r>
            <a:r>
              <a:rPr lang="en-US" sz="1400" baseline="0" dirty="0">
                <a:solidFill>
                  <a:srgbClr val="03617A"/>
                </a:solidFill>
              </a:rPr>
              <a:t> and Family Engagement</a:t>
            </a:r>
            <a:endParaRPr sz="1400" dirty="0">
              <a:solidFill>
                <a:srgbClr val="03617A"/>
              </a:solidFill>
            </a:endParaRPr>
          </a:p>
        </p:txBody>
      </p:sp>
      <p:graphicFrame>
        <p:nvGraphicFramePr>
          <p:cNvPr id="103" name="Google Shape;103;g3b712dbc2af_0_12"/>
          <p:cNvGraphicFramePr/>
          <p:nvPr>
            <p:extLst>
              <p:ext uri="{D42A27DB-BD31-4B8C-83A1-F6EECF244321}">
                <p14:modId xmlns:p14="http://schemas.microsoft.com/office/powerpoint/2010/main" val="3718618159"/>
              </p:ext>
            </p:extLst>
          </p:nvPr>
        </p:nvGraphicFramePr>
        <p:xfrm>
          <a:off x="1075775" y="1599350"/>
          <a:ext cx="10287000" cy="3246060"/>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20000"/>
                    </a:ext>
                  </a:extLst>
                </a:gridCol>
              </a:tblGrid>
              <a:tr h="381000">
                <a:tc>
                  <a:txBody>
                    <a:bodyPr/>
                    <a:lstStyle/>
                    <a:p>
                      <a:pPr marL="0" lvl="0" indent="0" algn="l" rtl="0">
                        <a:lnSpc>
                          <a:spcPct val="90000"/>
                        </a:lnSpc>
                        <a:spcBef>
                          <a:spcPts val="750"/>
                        </a:spcBef>
                        <a:spcAft>
                          <a:spcPts val="0"/>
                        </a:spcAft>
                        <a:buNone/>
                      </a:pPr>
                      <a:r>
                        <a:rPr lang="en-US" sz="2100" b="1" dirty="0">
                          <a:solidFill>
                            <a:schemeClr val="dk1"/>
                          </a:solidFill>
                        </a:rPr>
                        <a:t>Title I, Part A - Parent and Family Engagement - Public and Nonpublic Student Supports</a:t>
                      </a:r>
                      <a:endParaRPr sz="2100" dirty="0"/>
                    </a:p>
                  </a:txBody>
                  <a:tcPr marL="91425" marR="91425" marT="91425" marB="91425">
                    <a:solidFill>
                      <a:srgbClr val="D0E0E3"/>
                    </a:solidFill>
                  </a:tcPr>
                </a:tc>
                <a:extLst>
                  <a:ext uri="{0D108BD9-81ED-4DB2-BD59-A6C34878D82A}">
                    <a16:rowId xmlns:a16="http://schemas.microsoft.com/office/drawing/2014/main" val="10000"/>
                  </a:ext>
                </a:extLst>
              </a:tr>
              <a:tr h="381000">
                <a:tc>
                  <a:txBody>
                    <a:bodyPr/>
                    <a:lstStyle/>
                    <a:p>
                      <a:pPr marL="457200" lvl="0" indent="-361950" algn="l" rtl="0">
                        <a:lnSpc>
                          <a:spcPct val="90000"/>
                        </a:lnSpc>
                        <a:spcBef>
                          <a:spcPts val="750"/>
                        </a:spcBef>
                        <a:spcAft>
                          <a:spcPts val="0"/>
                        </a:spcAft>
                        <a:buClr>
                          <a:schemeClr val="dk1"/>
                        </a:buClr>
                        <a:buSzPts val="2100"/>
                        <a:buChar char="●"/>
                      </a:pPr>
                      <a:r>
                        <a:rPr lang="en-US" sz="2100" dirty="0">
                          <a:solidFill>
                            <a:schemeClr val="dk1"/>
                          </a:solidFill>
                        </a:rPr>
                        <a:t>Parent and Family liaison or community coordinator</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Consultants and contracted services for parent engagement</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Stipends for staff to plan for or participate in Title IA activities outside contract hours</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Costs for activities including materials, transportation, childcare, and light refreshments</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Parent Education Training contracted services and materials</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Parent communication software</a:t>
                      </a:r>
                      <a:endParaRPr sz="2100"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3b5468d1c1c_0_2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100"/>
              <a:buFont typeface="Arial"/>
              <a:buNone/>
            </a:pPr>
            <a:r>
              <a:rPr lang="en-US" dirty="0"/>
              <a:t>Allowable Activities </a:t>
            </a:r>
            <a:r>
              <a:rPr lang="en-US" sz="1400" dirty="0">
                <a:solidFill>
                  <a:srgbClr val="03617A"/>
                </a:solidFill>
              </a:rPr>
              <a:t>for Transportation</a:t>
            </a:r>
            <a:endParaRPr dirty="0"/>
          </a:p>
        </p:txBody>
      </p:sp>
      <p:graphicFrame>
        <p:nvGraphicFramePr>
          <p:cNvPr id="109" name="Google Shape;109;g3b5468d1c1c_0_29"/>
          <p:cNvGraphicFramePr/>
          <p:nvPr>
            <p:extLst>
              <p:ext uri="{D42A27DB-BD31-4B8C-83A1-F6EECF244321}">
                <p14:modId xmlns:p14="http://schemas.microsoft.com/office/powerpoint/2010/main" val="2836460023"/>
              </p:ext>
            </p:extLst>
          </p:nvPr>
        </p:nvGraphicFramePr>
        <p:xfrm>
          <a:off x="1044975" y="1661000"/>
          <a:ext cx="10287000" cy="2669988"/>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20000"/>
                    </a:ext>
                  </a:extLst>
                </a:gridCol>
              </a:tblGrid>
              <a:tr h="381000">
                <a:tc>
                  <a:txBody>
                    <a:bodyPr/>
                    <a:lstStyle/>
                    <a:p>
                      <a:pPr marL="0" lvl="0" indent="0" algn="l" rtl="0">
                        <a:lnSpc>
                          <a:spcPct val="90000"/>
                        </a:lnSpc>
                        <a:spcBef>
                          <a:spcPts val="750"/>
                        </a:spcBef>
                        <a:spcAft>
                          <a:spcPts val="0"/>
                        </a:spcAft>
                        <a:buNone/>
                      </a:pPr>
                      <a:r>
                        <a:rPr lang="en-US" sz="2100" b="1">
                          <a:solidFill>
                            <a:schemeClr val="dk1"/>
                          </a:solidFill>
                        </a:rPr>
                        <a:t>Transportation</a:t>
                      </a:r>
                      <a:endParaRPr sz="2100"/>
                    </a:p>
                  </a:txBody>
                  <a:tcPr marL="91425" marR="91425" marT="91425" marB="91425">
                    <a:solidFill>
                      <a:srgbClr val="D0E0E3"/>
                    </a:solidFill>
                  </a:tcPr>
                </a:tc>
                <a:extLst>
                  <a:ext uri="{0D108BD9-81ED-4DB2-BD59-A6C34878D82A}">
                    <a16:rowId xmlns:a16="http://schemas.microsoft.com/office/drawing/2014/main" val="10000"/>
                  </a:ext>
                </a:extLst>
              </a:tr>
              <a:tr h="381000">
                <a:tc>
                  <a:txBody>
                    <a:bodyPr/>
                    <a:lstStyle/>
                    <a:p>
                      <a:pPr marL="457200" lvl="0" indent="-361950" algn="l" rtl="0">
                        <a:lnSpc>
                          <a:spcPct val="90000"/>
                        </a:lnSpc>
                        <a:spcBef>
                          <a:spcPts val="750"/>
                        </a:spcBef>
                        <a:spcAft>
                          <a:spcPts val="0"/>
                        </a:spcAft>
                        <a:buClr>
                          <a:schemeClr val="dk1"/>
                        </a:buClr>
                        <a:buSzPts val="2100"/>
                        <a:buChar char="●"/>
                      </a:pPr>
                      <a:r>
                        <a:rPr lang="en-US" sz="2100" dirty="0">
                          <a:solidFill>
                            <a:schemeClr val="dk1"/>
                          </a:solidFill>
                        </a:rPr>
                        <a:t>Transportation for Title IA extended day and summer programs not otherwise available</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Incremental cost of transportation for students experiencing homelessness to and from their school of origin</a:t>
                      </a:r>
                      <a:endParaRPr sz="2100" dirty="0">
                        <a:solidFill>
                          <a:schemeClr val="dk1"/>
                        </a:solidFill>
                      </a:endParaRPr>
                    </a:p>
                    <a:p>
                      <a:pPr marL="457200" lvl="0" indent="-361950" algn="l" rtl="0">
                        <a:lnSpc>
                          <a:spcPct val="90000"/>
                        </a:lnSpc>
                        <a:spcBef>
                          <a:spcPts val="0"/>
                        </a:spcBef>
                        <a:spcAft>
                          <a:spcPts val="0"/>
                        </a:spcAft>
                        <a:buClr>
                          <a:schemeClr val="dk1"/>
                        </a:buClr>
                        <a:buSzPts val="2100"/>
                        <a:buChar char="●"/>
                      </a:pPr>
                      <a:r>
                        <a:rPr lang="en-US" sz="2100" dirty="0">
                          <a:solidFill>
                            <a:schemeClr val="dk1"/>
                          </a:solidFill>
                        </a:rPr>
                        <a:t>Incremental cost of transportation for students in foster care to and from the school that the student was enrolled in when he/she enters foster care or changes foster care placement</a:t>
                      </a:r>
                      <a:endParaRPr sz="2100"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3b712dbc2af_2_8"/>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100"/>
              <a:buFont typeface="Arial"/>
              <a:buNone/>
            </a:pPr>
            <a:r>
              <a:rPr lang="en-US" dirty="0"/>
              <a:t>Allowable Activities </a:t>
            </a:r>
            <a:r>
              <a:rPr lang="en-US" sz="1400" dirty="0">
                <a:solidFill>
                  <a:srgbClr val="03617A"/>
                </a:solidFill>
              </a:rPr>
              <a:t>for Program Aligned Professional Development</a:t>
            </a:r>
            <a:endParaRPr dirty="0"/>
          </a:p>
        </p:txBody>
      </p:sp>
      <p:sp>
        <p:nvSpPr>
          <p:cNvPr id="116" name="Google Shape;116;g3b712dbc2af_2_8"/>
          <p:cNvSpPr txBox="1"/>
          <p:nvPr/>
        </p:nvSpPr>
        <p:spPr>
          <a:xfrm>
            <a:off x="1037050" y="5418075"/>
            <a:ext cx="8877000" cy="4341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750"/>
              </a:spcBef>
              <a:spcAft>
                <a:spcPts val="0"/>
              </a:spcAft>
              <a:buClr>
                <a:schemeClr val="dk1"/>
              </a:buClr>
              <a:buSzPts val="1100"/>
              <a:buFont typeface="Arial"/>
              <a:buNone/>
            </a:pPr>
            <a:r>
              <a:rPr lang="en-US" sz="1800" i="1">
                <a:solidFill>
                  <a:schemeClr val="dk1"/>
                </a:solidFill>
              </a:rPr>
              <a:t>NOTE: Based on state and federal guidelines, Conference costs are rarely allowable</a:t>
            </a:r>
            <a:endParaRPr sz="1800">
              <a:solidFill>
                <a:schemeClr val="dk1"/>
              </a:solidFill>
            </a:endParaRPr>
          </a:p>
        </p:txBody>
      </p:sp>
      <p:sp>
        <p:nvSpPr>
          <p:cNvPr id="2" name="TextBox 1">
            <a:extLst>
              <a:ext uri="{FF2B5EF4-FFF2-40B4-BE49-F238E27FC236}">
                <a16:creationId xmlns:a16="http://schemas.microsoft.com/office/drawing/2014/main" id="{E205AEDB-8B65-3F7F-B365-00658C3B7983}"/>
              </a:ext>
            </a:extLst>
          </p:cNvPr>
          <p:cNvSpPr txBox="1"/>
          <p:nvPr/>
        </p:nvSpPr>
        <p:spPr>
          <a:xfrm>
            <a:off x="830613" y="1606224"/>
            <a:ext cx="10287000" cy="2128275"/>
          </a:xfrm>
          <a:prstGeom prst="rect">
            <a:avLst/>
          </a:prstGeom>
          <a:noFill/>
          <a:ln>
            <a:solidFill>
              <a:srgbClr val="ADADAD"/>
            </a:solidFill>
          </a:ln>
        </p:spPr>
        <p:txBody>
          <a:bodyPr wrap="square" rtlCol="0">
            <a:spAutoFit/>
          </a:bodyPr>
          <a:lstStyle/>
          <a:p>
            <a:pPr marL="457200" lvl="0" indent="-361950">
              <a:lnSpc>
                <a:spcPct val="90000"/>
              </a:lnSpc>
              <a:spcBef>
                <a:spcPts val="750"/>
              </a:spcBef>
              <a:buClr>
                <a:schemeClr val="dk1"/>
              </a:buClr>
              <a:buSzPts val="2100"/>
              <a:buChar char="●"/>
            </a:pPr>
            <a:r>
              <a:rPr lang="en-US" sz="2100" dirty="0">
                <a:solidFill>
                  <a:schemeClr val="dk1"/>
                </a:solidFill>
              </a:rPr>
              <a:t>Stipends and/or substitutes for staff in TIA Buildings only</a:t>
            </a:r>
          </a:p>
          <a:p>
            <a:pPr marL="457200" lvl="0" indent="-361950">
              <a:lnSpc>
                <a:spcPct val="90000"/>
              </a:lnSpc>
              <a:buClr>
                <a:schemeClr val="dk1"/>
              </a:buClr>
              <a:buSzPts val="2100"/>
              <a:buChar char="●"/>
            </a:pPr>
            <a:r>
              <a:rPr lang="en-US" sz="2100" dirty="0">
                <a:solidFill>
                  <a:schemeClr val="dk1"/>
                </a:solidFill>
              </a:rPr>
              <a:t>Educational consultants working with TIA support staff</a:t>
            </a:r>
          </a:p>
          <a:p>
            <a:pPr marL="457200" lvl="0" indent="-361950">
              <a:lnSpc>
                <a:spcPct val="90000"/>
              </a:lnSpc>
              <a:buClr>
                <a:schemeClr val="dk1"/>
              </a:buClr>
              <a:buSzPts val="2100"/>
              <a:buChar char="●"/>
            </a:pPr>
            <a:r>
              <a:rPr lang="en-US" sz="2100" dirty="0">
                <a:solidFill>
                  <a:schemeClr val="dk1"/>
                </a:solidFill>
              </a:rPr>
              <a:t>Reasonable supplies and materials for professional development</a:t>
            </a:r>
          </a:p>
          <a:p>
            <a:pPr marL="457200" lvl="0" indent="-361950">
              <a:lnSpc>
                <a:spcPct val="90000"/>
              </a:lnSpc>
              <a:buClr>
                <a:schemeClr val="dk1"/>
              </a:buClr>
              <a:buSzPts val="2100"/>
              <a:buChar char="●"/>
            </a:pPr>
            <a:r>
              <a:rPr lang="en-US" sz="2100" dirty="0">
                <a:solidFill>
                  <a:schemeClr val="dk1"/>
                </a:solidFill>
              </a:rPr>
              <a:t>All professional development activities must be aligned with Title IA program goals and provide direct implementation training</a:t>
            </a:r>
          </a:p>
          <a:p>
            <a:pPr marL="457200" lvl="0" indent="-361950">
              <a:lnSpc>
                <a:spcPct val="90000"/>
              </a:lnSpc>
              <a:buClr>
                <a:schemeClr val="dk1"/>
              </a:buClr>
              <a:buSzPts val="2100"/>
              <a:buChar char="●"/>
            </a:pPr>
            <a:r>
              <a:rPr lang="en-US" sz="2100" dirty="0">
                <a:solidFill>
                  <a:schemeClr val="dk1"/>
                </a:solidFill>
              </a:rPr>
              <a:t>Must meet State and Federal guidelines for professional development (ESEA § 8101(42)) </a:t>
            </a:r>
          </a:p>
        </p:txBody>
      </p:sp>
      <p:sp>
        <p:nvSpPr>
          <p:cNvPr id="3" name="TextBox 2">
            <a:extLst>
              <a:ext uri="{FF2B5EF4-FFF2-40B4-BE49-F238E27FC236}">
                <a16:creationId xmlns:a16="http://schemas.microsoft.com/office/drawing/2014/main" id="{7961B772-B13A-7E9C-D30F-5275165D138F}"/>
              </a:ext>
            </a:extLst>
          </p:cNvPr>
          <p:cNvSpPr txBox="1"/>
          <p:nvPr/>
        </p:nvSpPr>
        <p:spPr>
          <a:xfrm>
            <a:off x="830613" y="1223042"/>
            <a:ext cx="10287000" cy="383182"/>
          </a:xfrm>
          <a:prstGeom prst="rect">
            <a:avLst/>
          </a:prstGeom>
          <a:solidFill>
            <a:srgbClr val="D0E0E3"/>
          </a:solidFill>
          <a:ln>
            <a:solidFill>
              <a:srgbClr val="ADADAD"/>
            </a:solidFill>
          </a:ln>
        </p:spPr>
        <p:txBody>
          <a:bodyPr wrap="square" rtlCol="0">
            <a:spAutoFit/>
          </a:bodyPr>
          <a:lstStyle/>
          <a:p>
            <a:pPr lvl="0">
              <a:lnSpc>
                <a:spcPct val="90000"/>
              </a:lnSpc>
              <a:spcBef>
                <a:spcPts val="750"/>
              </a:spcBef>
            </a:pPr>
            <a:r>
              <a:rPr lang="en-US" sz="2100" b="1" dirty="0">
                <a:solidFill>
                  <a:schemeClr val="dk1"/>
                </a:solidFill>
              </a:rPr>
              <a:t>Title I, Part A - Program Aligned Professional Development</a:t>
            </a:r>
            <a:endParaRPr lang="en-US"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b7be4024cf_1_1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a:t>
            </a:r>
            <a:r>
              <a:rPr lang="en-US" sz="1400" dirty="0">
                <a:solidFill>
                  <a:srgbClr val="03617A"/>
                </a:solidFill>
              </a:rPr>
              <a:t>for Preschools</a:t>
            </a:r>
            <a:endParaRPr dirty="0"/>
          </a:p>
        </p:txBody>
      </p:sp>
      <p:sp>
        <p:nvSpPr>
          <p:cNvPr id="122" name="Google Shape;122;g3b7be4024cf_1_10"/>
          <p:cNvSpPr txBox="1">
            <a:spLocks noGrp="1"/>
          </p:cNvSpPr>
          <p:nvPr>
            <p:ph type="body" idx="1"/>
          </p:nvPr>
        </p:nvSpPr>
        <p:spPr>
          <a:xfrm>
            <a:off x="339225" y="986700"/>
            <a:ext cx="11559600" cy="5558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b="1" dirty="0"/>
              <a:t>Title I, Part A - Preschools </a:t>
            </a:r>
            <a:endParaRPr sz="1100" b="1" dirty="0"/>
          </a:p>
          <a:p>
            <a:pPr marL="0" lvl="0" indent="0" algn="l" rtl="0">
              <a:lnSpc>
                <a:spcPct val="115000"/>
              </a:lnSpc>
              <a:spcBef>
                <a:spcPts val="1200"/>
              </a:spcBef>
              <a:spcAft>
                <a:spcPts val="0"/>
              </a:spcAft>
              <a:buSzPts val="1800"/>
              <a:buNone/>
            </a:pPr>
            <a:endParaRPr sz="1000" dirty="0"/>
          </a:p>
          <a:p>
            <a:pPr marL="0" lvl="0" indent="0" algn="l" rtl="0">
              <a:lnSpc>
                <a:spcPct val="115000"/>
              </a:lnSpc>
              <a:spcBef>
                <a:spcPts val="1200"/>
              </a:spcBef>
              <a:spcAft>
                <a:spcPts val="0"/>
              </a:spcAft>
              <a:buSzPts val="1800"/>
              <a:buNone/>
            </a:pPr>
            <a:r>
              <a:rPr lang="en-US" sz="2000" dirty="0"/>
              <a:t>An LEA or school may use Title I, Part A funds "</a:t>
            </a:r>
            <a:r>
              <a:rPr lang="en-US" sz="2000" b="1" dirty="0"/>
              <a:t>to complement or extend Head Start programs, childcare, State-funded preschool programs, or other community-based early learning programs for at-risk children, including children with disabilities.</a:t>
            </a:r>
            <a:r>
              <a:rPr lang="en-US" sz="2000" dirty="0"/>
              <a:t>" </a:t>
            </a:r>
            <a:endParaRPr sz="2000" dirty="0"/>
          </a:p>
          <a:p>
            <a:pPr marL="457200" lvl="0" indent="0" algn="l" rtl="0">
              <a:lnSpc>
                <a:spcPct val="115000"/>
              </a:lnSpc>
              <a:spcBef>
                <a:spcPts val="1200"/>
              </a:spcBef>
              <a:spcAft>
                <a:spcPts val="0"/>
              </a:spcAft>
              <a:buSzPts val="1800"/>
              <a:buNone/>
            </a:pPr>
            <a:endParaRPr sz="1000" dirty="0"/>
          </a:p>
          <a:p>
            <a:pPr marL="457200" lvl="0" indent="0" algn="l" rtl="0">
              <a:lnSpc>
                <a:spcPct val="115000"/>
              </a:lnSpc>
              <a:spcBef>
                <a:spcPts val="1200"/>
              </a:spcBef>
              <a:spcAft>
                <a:spcPts val="0"/>
              </a:spcAft>
              <a:buSzPts val="1800"/>
              <a:buNone/>
            </a:pPr>
            <a:r>
              <a:rPr lang="en-US" sz="2000" dirty="0"/>
              <a:t>Use of funds examples may include:</a:t>
            </a:r>
            <a:endParaRPr sz="2000" dirty="0"/>
          </a:p>
          <a:p>
            <a:pPr marL="914400" lvl="0" indent="-355600" algn="l" rtl="0">
              <a:lnSpc>
                <a:spcPct val="115000"/>
              </a:lnSpc>
              <a:spcBef>
                <a:spcPts val="1200"/>
              </a:spcBef>
              <a:spcAft>
                <a:spcPts val="0"/>
              </a:spcAft>
              <a:buSzPts val="2000"/>
              <a:buChar char="•"/>
            </a:pPr>
            <a:r>
              <a:rPr lang="en-US" sz="2000" dirty="0"/>
              <a:t>Extending the daily program or providing services when the program is not operating</a:t>
            </a:r>
            <a:endParaRPr sz="2000" dirty="0"/>
          </a:p>
          <a:p>
            <a:pPr marL="914400" lvl="0" indent="-355600" algn="l" rtl="0">
              <a:lnSpc>
                <a:spcPct val="115000"/>
              </a:lnSpc>
              <a:spcBef>
                <a:spcPts val="0"/>
              </a:spcBef>
              <a:spcAft>
                <a:spcPts val="0"/>
              </a:spcAft>
              <a:buSzPts val="2000"/>
              <a:buChar char="•"/>
            </a:pPr>
            <a:r>
              <a:rPr lang="en-US" sz="2000" dirty="0"/>
              <a:t>Increasing the number of days in a program</a:t>
            </a:r>
            <a:endParaRPr sz="2000" dirty="0"/>
          </a:p>
          <a:p>
            <a:pPr marL="914400" lvl="0" indent="-355600" algn="l" rtl="0">
              <a:lnSpc>
                <a:spcPct val="115000"/>
              </a:lnSpc>
              <a:spcBef>
                <a:spcPts val="0"/>
              </a:spcBef>
              <a:spcAft>
                <a:spcPts val="0"/>
              </a:spcAft>
              <a:buSzPts val="2000"/>
              <a:buChar char="•"/>
            </a:pPr>
            <a:r>
              <a:rPr lang="en-US" sz="2000" dirty="0"/>
              <a:t>Improving the quality of the program</a:t>
            </a:r>
            <a:endParaRPr sz="2000" dirty="0"/>
          </a:p>
          <a:p>
            <a:pPr marL="914400" lvl="0" indent="-355600" algn="l" rtl="0">
              <a:lnSpc>
                <a:spcPct val="115000"/>
              </a:lnSpc>
              <a:spcBef>
                <a:spcPts val="0"/>
              </a:spcBef>
              <a:spcAft>
                <a:spcPts val="0"/>
              </a:spcAft>
              <a:buSzPts val="2000"/>
              <a:buChar char="•"/>
            </a:pPr>
            <a:r>
              <a:rPr lang="en-US" sz="2000" dirty="0"/>
              <a:t>Enriching services by funding extra personnel to work with Title I, Part A eligible children</a:t>
            </a:r>
            <a:endParaRPr sz="2000" dirty="0"/>
          </a:p>
          <a:p>
            <a:pPr marL="0" lvl="0" indent="0" algn="l" rtl="0">
              <a:lnSpc>
                <a:spcPct val="115000"/>
              </a:lnSpc>
              <a:spcBef>
                <a:spcPts val="1200"/>
              </a:spcBef>
              <a:spcAft>
                <a:spcPts val="0"/>
              </a:spcAft>
              <a:buSzPts val="1800"/>
              <a:buNone/>
            </a:pPr>
            <a:endParaRPr sz="1200" dirty="0"/>
          </a:p>
          <a:p>
            <a:pPr marL="0" lvl="0" indent="0" algn="l" rtl="0">
              <a:lnSpc>
                <a:spcPct val="115000"/>
              </a:lnSpc>
              <a:spcBef>
                <a:spcPts val="1200"/>
              </a:spcBef>
              <a:spcAft>
                <a:spcPts val="1200"/>
              </a:spcAft>
              <a:buClr>
                <a:schemeClr val="dk1"/>
              </a:buClr>
              <a:buSzPts val="1100"/>
              <a:buFont typeface="Arial"/>
              <a:buNone/>
            </a:pPr>
            <a:r>
              <a:rPr lang="en-US" sz="1200" i="1" u="sng" dirty="0">
                <a:solidFill>
                  <a:schemeClr val="hlink"/>
                </a:solidFill>
                <a:hlinkClick r:id="rId3"/>
              </a:rPr>
              <a:t>Serving Preschool Children Through Title I, Part A</a:t>
            </a:r>
            <a:r>
              <a:rPr lang="en-US" sz="1200" i="1" dirty="0"/>
              <a:t> of the Elem. and Secondary Educ. Act of 1965, as Amended Non-Regulatory Guidance</a:t>
            </a:r>
            <a:r>
              <a:rPr lang="en-US" sz="1200" dirty="0"/>
              <a:t>, (EDU 02/26/24).</a:t>
            </a:r>
            <a:endParaRPr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b7be4024cf_1_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100"/>
              <a:buFont typeface="Arial"/>
              <a:buNone/>
            </a:pPr>
            <a:r>
              <a:rPr lang="en-US" dirty="0"/>
              <a:t>Allowable Activities</a:t>
            </a:r>
            <a:r>
              <a:rPr lang="en-US" dirty="0">
                <a:solidFill>
                  <a:srgbClr val="03617A"/>
                </a:solidFill>
              </a:rPr>
              <a:t> </a:t>
            </a:r>
            <a:r>
              <a:rPr lang="en-US" sz="1600" dirty="0">
                <a:solidFill>
                  <a:srgbClr val="03617A"/>
                </a:solidFill>
              </a:rPr>
              <a:t>– Funded Preschool Requirements</a:t>
            </a:r>
            <a:endParaRPr sz="1600" dirty="0"/>
          </a:p>
        </p:txBody>
      </p:sp>
      <p:sp>
        <p:nvSpPr>
          <p:cNvPr id="128" name="Google Shape;128;g3b7be4024cf_1_0"/>
          <p:cNvSpPr txBox="1">
            <a:spLocks noGrp="1"/>
          </p:cNvSpPr>
          <p:nvPr>
            <p:ph type="body" idx="1"/>
          </p:nvPr>
        </p:nvSpPr>
        <p:spPr>
          <a:xfrm>
            <a:off x="339225" y="986700"/>
            <a:ext cx="11540100" cy="5597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750"/>
              </a:spcBef>
              <a:spcAft>
                <a:spcPts val="0"/>
              </a:spcAft>
              <a:buSzPts val="1800"/>
              <a:buNone/>
            </a:pPr>
            <a:r>
              <a:rPr lang="en-US" b="1" dirty="0"/>
              <a:t>Title I, Part A - Funded Preschool Requirements </a:t>
            </a:r>
            <a:endParaRPr b="1" dirty="0"/>
          </a:p>
          <a:p>
            <a:pPr marL="0" lvl="0" indent="0" algn="l" rtl="0">
              <a:lnSpc>
                <a:spcPct val="90000"/>
              </a:lnSpc>
              <a:spcBef>
                <a:spcPts val="750"/>
              </a:spcBef>
              <a:spcAft>
                <a:spcPts val="0"/>
              </a:spcAft>
              <a:buSzPts val="1800"/>
              <a:buNone/>
            </a:pPr>
            <a:endParaRPr sz="600" b="1" dirty="0"/>
          </a:p>
          <a:p>
            <a:pPr marL="914400" lvl="0" indent="-342900" algn="l" rtl="0">
              <a:lnSpc>
                <a:spcPct val="100000"/>
              </a:lnSpc>
              <a:spcBef>
                <a:spcPts val="800"/>
              </a:spcBef>
              <a:spcAft>
                <a:spcPts val="0"/>
              </a:spcAft>
              <a:buSzPts val="1800"/>
              <a:buChar char="•"/>
            </a:pPr>
            <a:r>
              <a:rPr lang="en-US" dirty="0"/>
              <a:t>Title I, Part A funded preschools </a:t>
            </a:r>
            <a:r>
              <a:rPr lang="en-US" b="1" i="1" dirty="0"/>
              <a:t>must</a:t>
            </a:r>
            <a:r>
              <a:rPr lang="en-US" dirty="0"/>
              <a:t> follow the Head Start Standards. </a:t>
            </a:r>
            <a:endParaRPr dirty="0"/>
          </a:p>
          <a:p>
            <a:pPr marL="914400" lvl="0" indent="-342900" algn="l" rtl="0">
              <a:lnSpc>
                <a:spcPct val="100000"/>
              </a:lnSpc>
              <a:spcBef>
                <a:spcPts val="800"/>
              </a:spcBef>
              <a:spcAft>
                <a:spcPts val="0"/>
              </a:spcAft>
              <a:buSzPts val="1800"/>
              <a:buChar char="•"/>
            </a:pPr>
            <a:r>
              <a:rPr lang="en-US" dirty="0"/>
              <a:t>If an LEA offers a public preschool education, it</a:t>
            </a:r>
            <a:r>
              <a:rPr lang="en-US" b="1" i="1" dirty="0"/>
              <a:t> must</a:t>
            </a:r>
            <a:r>
              <a:rPr lang="en-US" dirty="0"/>
              <a:t> implement the Title I, Part A educational stability provisions for children in foster care in preschool, including ensuring that a child in foster care remains in their preschool of origin, unless a determination is made that it is not in the child’s best interest. (ESEA section 1111(g)(1)(E)).  </a:t>
            </a:r>
            <a:endParaRPr dirty="0"/>
          </a:p>
          <a:p>
            <a:pPr marL="914400" lvl="0" indent="-342900" algn="l" rtl="0">
              <a:lnSpc>
                <a:spcPct val="100000"/>
              </a:lnSpc>
              <a:spcBef>
                <a:spcPts val="800"/>
              </a:spcBef>
              <a:spcAft>
                <a:spcPts val="0"/>
              </a:spcAft>
              <a:buSzPts val="1800"/>
              <a:buChar char="•"/>
            </a:pPr>
            <a:r>
              <a:rPr lang="en-US" dirty="0"/>
              <a:t>A school that operates a schoolwide program </a:t>
            </a:r>
            <a:r>
              <a:rPr lang="en-US" i="1" dirty="0"/>
              <a:t>may</a:t>
            </a:r>
            <a:r>
              <a:rPr lang="en-US" dirty="0"/>
              <a:t> use Title I, Part A funds to establish or enhance preschool programs for children under six years of age (ESEA § 1114(c)). </a:t>
            </a:r>
            <a:endParaRPr dirty="0"/>
          </a:p>
          <a:p>
            <a:pPr marL="914400" lvl="0" indent="-342900" algn="l" rtl="0">
              <a:lnSpc>
                <a:spcPct val="100000"/>
              </a:lnSpc>
              <a:spcBef>
                <a:spcPts val="800"/>
              </a:spcBef>
              <a:spcAft>
                <a:spcPts val="0"/>
              </a:spcAft>
              <a:buSzPts val="1800"/>
              <a:buChar char="•"/>
            </a:pPr>
            <a:r>
              <a:rPr lang="en-US" dirty="0"/>
              <a:t>Schoolwide plans </a:t>
            </a:r>
            <a:r>
              <a:rPr lang="en-US" b="1" i="1" dirty="0"/>
              <a:t>must</a:t>
            </a:r>
            <a:r>
              <a:rPr lang="en-US" dirty="0"/>
              <a:t> include strategies for assisting preschool children in the transition from early childhood education programs to local elementary school programs (ESEA § 1114(7)(A)(iii)(V)). </a:t>
            </a:r>
            <a:endParaRPr dirty="0"/>
          </a:p>
          <a:p>
            <a:pPr marL="914400" lvl="0" indent="-342900" algn="l" rtl="0">
              <a:lnSpc>
                <a:spcPct val="100000"/>
              </a:lnSpc>
              <a:spcBef>
                <a:spcPts val="800"/>
              </a:spcBef>
              <a:spcAft>
                <a:spcPts val="0"/>
              </a:spcAft>
              <a:buSzPts val="1800"/>
              <a:buChar char="•"/>
            </a:pPr>
            <a:r>
              <a:rPr lang="en-US" dirty="0"/>
              <a:t>Targeted assistance programs </a:t>
            </a:r>
            <a:r>
              <a:rPr lang="en-US" i="1" dirty="0"/>
              <a:t>may</a:t>
            </a:r>
            <a:r>
              <a:rPr lang="en-US" dirty="0"/>
              <a:t> serve preschool students (ESEA § 1115(c)(2)(B)). </a:t>
            </a:r>
            <a:endParaRPr dirty="0"/>
          </a:p>
          <a:p>
            <a:pPr marL="0" lvl="0" indent="0" algn="l" rtl="0">
              <a:lnSpc>
                <a:spcPct val="90000"/>
              </a:lnSpc>
              <a:spcBef>
                <a:spcPts val="750"/>
              </a:spcBef>
              <a:spcAft>
                <a:spcPts val="0"/>
              </a:spcAft>
              <a:buSzPts val="1800"/>
              <a:buNone/>
            </a:pPr>
            <a:endParaRPr sz="600" dirty="0"/>
          </a:p>
          <a:p>
            <a:pPr marL="0" lvl="0" indent="0" algn="l" rtl="0">
              <a:lnSpc>
                <a:spcPct val="90000"/>
              </a:lnSpc>
              <a:spcBef>
                <a:spcPts val="750"/>
              </a:spcBef>
              <a:spcAft>
                <a:spcPts val="0"/>
              </a:spcAft>
              <a:buSzPts val="1800"/>
              <a:buNone/>
            </a:pPr>
            <a:r>
              <a:rPr lang="en-US" sz="1400" dirty="0"/>
              <a:t>For more information, see the </a:t>
            </a:r>
            <a:r>
              <a:rPr lang="en-US" sz="1400" u="sng" dirty="0">
                <a:solidFill>
                  <a:schemeClr val="hlink"/>
                </a:solidFill>
                <a:hlinkClick r:id="rId3"/>
              </a:rPr>
              <a:t>Serving Preschool Children Through Title I, Part A of the Elementary and Secondary Education Act of 1965, as Amended non-regulatory guidance</a:t>
            </a:r>
            <a:r>
              <a:rPr lang="en-US" sz="1400" dirty="0"/>
              <a:t>, February 2024.</a:t>
            </a:r>
            <a:endParaRPr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b7be4024cf_1_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LEA Administrative Set Asides </a:t>
            </a:r>
            <a:r>
              <a:rPr lang="en-US" dirty="0">
                <a:solidFill>
                  <a:srgbClr val="03617A"/>
                </a:solidFill>
              </a:rPr>
              <a:t>1</a:t>
            </a:r>
            <a:endParaRPr dirty="0">
              <a:solidFill>
                <a:srgbClr val="03617A"/>
              </a:solidFill>
            </a:endParaRPr>
          </a:p>
        </p:txBody>
      </p:sp>
      <p:sp>
        <p:nvSpPr>
          <p:cNvPr id="4" name="Text Placeholder 3">
            <a:extLst>
              <a:ext uri="{FF2B5EF4-FFF2-40B4-BE49-F238E27FC236}">
                <a16:creationId xmlns:a16="http://schemas.microsoft.com/office/drawing/2014/main" id="{36E80B9C-C342-FB3D-564A-EC39AE4BC422}"/>
              </a:ext>
            </a:extLst>
          </p:cNvPr>
          <p:cNvSpPr>
            <a:spLocks noGrp="1"/>
          </p:cNvSpPr>
          <p:nvPr>
            <p:ph type="body" idx="1"/>
          </p:nvPr>
        </p:nvSpPr>
        <p:spPr>
          <a:xfrm>
            <a:off x="1122025" y="1746397"/>
            <a:ext cx="10286999" cy="4351338"/>
          </a:xfrm>
          <a:ln>
            <a:solidFill>
              <a:srgbClr val="ADADAD"/>
            </a:solidFill>
          </a:ln>
        </p:spPr>
        <p:txBody>
          <a:bodyPr>
            <a:normAutofit fontScale="85000" lnSpcReduction="10000"/>
          </a:bodyPr>
          <a:lstStyle/>
          <a:p>
            <a:pPr marL="114300" lvl="0" indent="0">
              <a:lnSpc>
                <a:spcPct val="115000"/>
              </a:lnSpc>
              <a:spcBef>
                <a:spcPts val="1200"/>
              </a:spcBef>
              <a:buClr>
                <a:schemeClr val="dk1"/>
              </a:buClr>
              <a:buSzPts val="1100"/>
              <a:buNone/>
            </a:pPr>
            <a:r>
              <a:rPr lang="en-US" sz="2400" dirty="0"/>
              <a:t>Funds set aside for </a:t>
            </a:r>
            <a:r>
              <a:rPr lang="en-US" sz="2400" b="1" dirty="0"/>
              <a:t>administration and indirect costs by the LEA must remain </a:t>
            </a:r>
            <a:r>
              <a:rPr lang="en-US" sz="2400" b="1" i="1" dirty="0"/>
              <a:t>within up to 8% of the total allocation</a:t>
            </a:r>
            <a:r>
              <a:rPr lang="en-US" sz="2400" dirty="0"/>
              <a:t> for activities such as:</a:t>
            </a:r>
          </a:p>
          <a:p>
            <a:pPr lvl="0" indent="-361950">
              <a:lnSpc>
                <a:spcPct val="110000"/>
              </a:lnSpc>
              <a:spcBef>
                <a:spcPts val="1200"/>
              </a:spcBef>
              <a:buSzPts val="2100"/>
              <a:buChar char="●"/>
            </a:pPr>
            <a:r>
              <a:rPr lang="en-US" sz="2400" dirty="0"/>
              <a:t>indirect costs, </a:t>
            </a:r>
          </a:p>
          <a:p>
            <a:pPr lvl="0" indent="-361950">
              <a:lnSpc>
                <a:spcPct val="110000"/>
              </a:lnSpc>
              <a:buSzPts val="2100"/>
              <a:buChar char="●"/>
            </a:pPr>
            <a:r>
              <a:rPr lang="en-US" sz="2400" dirty="0"/>
              <a:t>program administration - funding support, program planning and data management,</a:t>
            </a:r>
          </a:p>
          <a:p>
            <a:pPr lvl="0" indent="-361950">
              <a:lnSpc>
                <a:spcPct val="110000"/>
              </a:lnSpc>
              <a:buSzPts val="2100"/>
              <a:buChar char="●"/>
            </a:pPr>
            <a:r>
              <a:rPr lang="en-US" sz="2400" dirty="0"/>
              <a:t>salary differential, </a:t>
            </a:r>
          </a:p>
          <a:p>
            <a:pPr lvl="0" indent="-361950">
              <a:lnSpc>
                <a:spcPct val="110000"/>
              </a:lnSpc>
              <a:buSzPts val="2100"/>
              <a:buChar char="●"/>
            </a:pPr>
            <a:r>
              <a:rPr lang="en-US" sz="2400" dirty="0"/>
              <a:t>comprehensive improvement school support, </a:t>
            </a:r>
          </a:p>
          <a:p>
            <a:pPr lvl="0" indent="-361950">
              <a:lnSpc>
                <a:spcPct val="110000"/>
              </a:lnSpc>
              <a:buSzPts val="2100"/>
              <a:buChar char="●"/>
            </a:pPr>
            <a:r>
              <a:rPr lang="en-US" sz="2400" dirty="0"/>
              <a:t>targeted improvement school support, </a:t>
            </a:r>
          </a:p>
          <a:p>
            <a:pPr lvl="0" indent="-361950">
              <a:lnSpc>
                <a:spcPct val="110000"/>
              </a:lnSpc>
              <a:buSzPts val="2100"/>
              <a:buChar char="●"/>
            </a:pPr>
            <a:r>
              <a:rPr lang="en-US" sz="2400" dirty="0"/>
              <a:t>professional development districtwide,</a:t>
            </a:r>
          </a:p>
          <a:p>
            <a:pPr lvl="0" indent="-361950">
              <a:lnSpc>
                <a:spcPct val="110000"/>
              </a:lnSpc>
              <a:buSzPts val="2100"/>
              <a:buChar char="●"/>
            </a:pPr>
            <a:r>
              <a:rPr lang="en-US" sz="2400" dirty="0"/>
              <a:t>early childhood programs districtwide, </a:t>
            </a:r>
          </a:p>
          <a:p>
            <a:pPr lvl="0" indent="-361950">
              <a:lnSpc>
                <a:spcPct val="110000"/>
              </a:lnSpc>
              <a:buSzPts val="2100"/>
              <a:buChar char="●"/>
            </a:pPr>
            <a:r>
              <a:rPr lang="en-US" sz="2400" dirty="0"/>
              <a:t>summer school districtwide, or others determined by the district.</a:t>
            </a:r>
            <a:endParaRPr lang="en-US" dirty="0"/>
          </a:p>
        </p:txBody>
      </p:sp>
      <p:sp>
        <p:nvSpPr>
          <p:cNvPr id="3" name="TextBox 2">
            <a:extLst>
              <a:ext uri="{FF2B5EF4-FFF2-40B4-BE49-F238E27FC236}">
                <a16:creationId xmlns:a16="http://schemas.microsoft.com/office/drawing/2014/main" id="{35454D22-A4F3-EF50-4D9F-0B149FACB001}"/>
              </a:ext>
            </a:extLst>
          </p:cNvPr>
          <p:cNvSpPr txBox="1"/>
          <p:nvPr/>
        </p:nvSpPr>
        <p:spPr>
          <a:xfrm>
            <a:off x="1122025" y="1314035"/>
            <a:ext cx="10286999" cy="432362"/>
          </a:xfrm>
          <a:prstGeom prst="rect">
            <a:avLst/>
          </a:prstGeom>
          <a:solidFill>
            <a:srgbClr val="D0E0E3"/>
          </a:solidFill>
          <a:ln>
            <a:solidFill>
              <a:schemeClr val="tx2">
                <a:lumMod val="75000"/>
              </a:schemeClr>
            </a:solidFill>
          </a:ln>
        </p:spPr>
        <p:txBody>
          <a:bodyPr wrap="square" rtlCol="0">
            <a:spAutoFit/>
          </a:bodyPr>
          <a:lstStyle/>
          <a:p>
            <a:pPr lvl="0">
              <a:lnSpc>
                <a:spcPct val="115000"/>
              </a:lnSpc>
              <a:spcBef>
                <a:spcPts val="1200"/>
              </a:spcBef>
            </a:pPr>
            <a:r>
              <a:rPr lang="en-US" sz="2100" b="1" dirty="0"/>
              <a:t>Title I, Part A funds for administration of </a:t>
            </a:r>
            <a:r>
              <a:rPr lang="en-US" sz="2100" b="1" i="1" dirty="0"/>
              <a:t>public school</a:t>
            </a:r>
            <a:r>
              <a:rPr lang="en-US" sz="2100" b="1" dirty="0"/>
              <a:t> activities</a:t>
            </a:r>
            <a:endParaRPr lang="en-US" sz="2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3b712dbc2af_0_2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LEA Administrative Set Asides </a:t>
            </a:r>
            <a:r>
              <a:rPr lang="en-US" dirty="0">
                <a:solidFill>
                  <a:srgbClr val="03617A"/>
                </a:solidFill>
              </a:rPr>
              <a:t>2</a:t>
            </a:r>
            <a:endParaRPr dirty="0">
              <a:solidFill>
                <a:srgbClr val="03617A"/>
              </a:solidFill>
            </a:endParaRPr>
          </a:p>
        </p:txBody>
      </p:sp>
      <p:sp>
        <p:nvSpPr>
          <p:cNvPr id="3" name="Text Placeholder 1">
            <a:extLst>
              <a:ext uri="{FF2B5EF4-FFF2-40B4-BE49-F238E27FC236}">
                <a16:creationId xmlns:a16="http://schemas.microsoft.com/office/drawing/2014/main" id="{066037D5-E68C-FF6C-9BF7-30D1A1A5961F}"/>
              </a:ext>
            </a:extLst>
          </p:cNvPr>
          <p:cNvSpPr txBox="1">
            <a:spLocks/>
          </p:cNvSpPr>
          <p:nvPr/>
        </p:nvSpPr>
        <p:spPr>
          <a:xfrm>
            <a:off x="1029575" y="1727806"/>
            <a:ext cx="10287000" cy="538281"/>
          </a:xfrm>
          <a:prstGeom prst="rect">
            <a:avLst/>
          </a:prstGeom>
          <a:solidFill>
            <a:srgbClr val="D0E0E3"/>
          </a:solidFill>
          <a:ln>
            <a:solidFill>
              <a:srgbClr val="ADADAD"/>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457200" marR="0" lvl="0" indent="-342900" algn="l" rtl="0">
              <a:lnSpc>
                <a:spcPct val="90000"/>
              </a:lnSpc>
              <a:spcBef>
                <a:spcPts val="750"/>
              </a:spcBef>
              <a:spcAft>
                <a:spcPts val="0"/>
              </a:spcAft>
              <a:buClr>
                <a:schemeClr val="dk1"/>
              </a:buClr>
              <a:buSzPts val="18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375"/>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3pPr>
            <a:lvl4pPr marL="1828800" marR="0" lvl="3"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4pPr>
            <a:lvl5pPr marL="2286000" marR="0" lvl="4"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5pPr>
            <a:lvl6pPr marL="2743200" marR="0" lvl="5"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6pPr>
            <a:lvl7pPr marL="3200400" marR="0" lvl="6"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7pPr>
            <a:lvl8pPr marL="3657600" marR="0" lvl="7"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8pPr>
            <a:lvl9pPr marL="4114800" marR="0" lvl="8"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9pPr>
          </a:lstStyle>
          <a:p>
            <a:pPr marL="0" lvl="0" indent="0">
              <a:lnSpc>
                <a:spcPct val="115000"/>
              </a:lnSpc>
              <a:spcBef>
                <a:spcPts val="1200"/>
              </a:spcBef>
              <a:buNone/>
            </a:pPr>
            <a:r>
              <a:rPr lang="en-US" b="1" dirty="0"/>
              <a:t>Title I, Part A funds for administration of </a:t>
            </a:r>
            <a:r>
              <a:rPr lang="en-US" b="1" i="1" dirty="0"/>
              <a:t>equitable services</a:t>
            </a:r>
            <a:r>
              <a:rPr lang="en-US" b="1" dirty="0"/>
              <a:t> by LEA</a:t>
            </a:r>
            <a:endParaRPr lang="en-US" dirty="0"/>
          </a:p>
        </p:txBody>
      </p:sp>
      <p:sp>
        <p:nvSpPr>
          <p:cNvPr id="2" name="Text Placeholder 1">
            <a:extLst>
              <a:ext uri="{FF2B5EF4-FFF2-40B4-BE49-F238E27FC236}">
                <a16:creationId xmlns:a16="http://schemas.microsoft.com/office/drawing/2014/main" id="{A728E325-CD18-4B46-6715-8D2E71D4F200}"/>
              </a:ext>
            </a:extLst>
          </p:cNvPr>
          <p:cNvSpPr>
            <a:spLocks noGrp="1"/>
          </p:cNvSpPr>
          <p:nvPr>
            <p:ph type="body" idx="1"/>
          </p:nvPr>
        </p:nvSpPr>
        <p:spPr>
          <a:xfrm>
            <a:off x="1029574" y="2266087"/>
            <a:ext cx="10287001" cy="3282189"/>
          </a:xfrm>
          <a:ln>
            <a:solidFill>
              <a:srgbClr val="ADADAD"/>
            </a:solidFill>
          </a:ln>
        </p:spPr>
        <p:txBody>
          <a:bodyPr>
            <a:normAutofit/>
          </a:bodyPr>
          <a:lstStyle/>
          <a:p>
            <a:pPr lvl="0" indent="-361950">
              <a:lnSpc>
                <a:spcPct val="115000"/>
              </a:lnSpc>
              <a:spcBef>
                <a:spcPts val="1200"/>
              </a:spcBef>
              <a:buSzPts val="2100"/>
              <a:buChar char="●"/>
            </a:pPr>
            <a:r>
              <a:rPr lang="en-US" dirty="0"/>
              <a:t>A local educational agency can reserve an amount from the proportional share of the Title I, Part A allocation reserved to provide equitable services to cover the direct costs of administering the equitable services program</a:t>
            </a:r>
          </a:p>
          <a:p>
            <a:pPr lvl="0" indent="-361950">
              <a:lnSpc>
                <a:spcPct val="115000"/>
              </a:lnSpc>
              <a:spcBef>
                <a:spcPts val="0"/>
              </a:spcBef>
              <a:buSzPts val="2100"/>
              <a:buChar char="●"/>
            </a:pPr>
            <a:r>
              <a:rPr lang="en-US" dirty="0"/>
              <a:t>Funds can be used only for direct administrative costs and cannot be used for indirect costs</a:t>
            </a:r>
          </a:p>
          <a:p>
            <a:pPr lvl="0" indent="-361950">
              <a:lnSpc>
                <a:spcPct val="115000"/>
              </a:lnSpc>
              <a:spcBef>
                <a:spcPts val="0"/>
              </a:spcBef>
              <a:buSzPts val="2100"/>
              <a:buChar char="●"/>
            </a:pPr>
            <a:r>
              <a:rPr lang="en-US" dirty="0"/>
              <a:t>The amount must be discussed during the nonpublic consultation prior to funds being set aside and determined separately from the amount of funds set aside to administer public school Title I, Part A programs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b5468d1c1c_0_1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Fiscal Requirements </a:t>
            </a:r>
            <a:r>
              <a:rPr lang="en-US" sz="1200" dirty="0">
                <a:solidFill>
                  <a:srgbClr val="03617A"/>
                </a:solidFill>
              </a:rPr>
              <a:t>1</a:t>
            </a:r>
            <a:endParaRPr dirty="0">
              <a:solidFill>
                <a:srgbClr val="03617A"/>
              </a:solidFill>
            </a:endParaRPr>
          </a:p>
        </p:txBody>
      </p:sp>
      <p:graphicFrame>
        <p:nvGraphicFramePr>
          <p:cNvPr id="146" name="Google Shape;146;g3b5468d1c1c_0_12"/>
          <p:cNvGraphicFramePr/>
          <p:nvPr>
            <p:extLst>
              <p:ext uri="{D42A27DB-BD31-4B8C-83A1-F6EECF244321}">
                <p14:modId xmlns:p14="http://schemas.microsoft.com/office/powerpoint/2010/main" val="3137149446"/>
              </p:ext>
            </p:extLst>
          </p:nvPr>
        </p:nvGraphicFramePr>
        <p:xfrm>
          <a:off x="952500" y="1495750"/>
          <a:ext cx="10287000" cy="1812225"/>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20000"/>
                    </a:ext>
                  </a:extLst>
                </a:gridCol>
              </a:tblGrid>
              <a:tr h="746900">
                <a:tc>
                  <a:txBody>
                    <a:bodyPr/>
                    <a:lstStyle/>
                    <a:p>
                      <a:pPr marL="0" lvl="0" indent="0" algn="l" rtl="0">
                        <a:lnSpc>
                          <a:spcPct val="90000"/>
                        </a:lnSpc>
                        <a:spcBef>
                          <a:spcPts val="750"/>
                        </a:spcBef>
                        <a:spcAft>
                          <a:spcPts val="0"/>
                        </a:spcAft>
                        <a:buNone/>
                      </a:pPr>
                      <a:r>
                        <a:rPr lang="en-US" sz="2100" b="1" dirty="0">
                          <a:solidFill>
                            <a:schemeClr val="dk1"/>
                          </a:solidFill>
                        </a:rPr>
                        <a:t>Supplement, Not Supplant</a:t>
                      </a:r>
                      <a:endParaRPr sz="2100" dirty="0"/>
                    </a:p>
                  </a:txBody>
                  <a:tcPr marL="91425" marR="91425" marT="91425" marB="91425" anchor="ctr">
                    <a:solidFill>
                      <a:srgbClr val="D0E0E3"/>
                    </a:solidFill>
                  </a:tcPr>
                </a:tc>
                <a:extLst>
                  <a:ext uri="{0D108BD9-81ED-4DB2-BD59-A6C34878D82A}">
                    <a16:rowId xmlns:a16="http://schemas.microsoft.com/office/drawing/2014/main" val="10000"/>
                  </a:ext>
                </a:extLst>
              </a:tr>
              <a:tr h="1065325">
                <a:tc>
                  <a:txBody>
                    <a:bodyPr/>
                    <a:lstStyle/>
                    <a:p>
                      <a:pPr marL="0" lvl="0" indent="0" algn="l" rtl="0">
                        <a:lnSpc>
                          <a:spcPct val="90000"/>
                        </a:lnSpc>
                        <a:spcBef>
                          <a:spcPts val="750"/>
                        </a:spcBef>
                        <a:spcAft>
                          <a:spcPts val="0"/>
                        </a:spcAft>
                        <a:buClr>
                          <a:schemeClr val="dk1"/>
                        </a:buClr>
                        <a:buSzPts val="1100"/>
                        <a:buFont typeface="Arial"/>
                        <a:buNone/>
                      </a:pPr>
                      <a:r>
                        <a:rPr lang="en-US" sz="2100" dirty="0">
                          <a:solidFill>
                            <a:schemeClr val="dk1"/>
                          </a:solidFill>
                        </a:rPr>
                        <a:t>All expenditures must also be supplemental (</a:t>
                      </a:r>
                      <a:r>
                        <a:rPr lang="en-US" sz="2100" i="1" dirty="0">
                          <a:solidFill>
                            <a:schemeClr val="dk1"/>
                          </a:solidFill>
                        </a:rPr>
                        <a:t>or in addition to what is required to be offered and what is currently offered</a:t>
                      </a:r>
                      <a:r>
                        <a:rPr lang="en-US" sz="2100" dirty="0">
                          <a:solidFill>
                            <a:schemeClr val="dk1"/>
                          </a:solidFill>
                        </a:rPr>
                        <a:t>). </a:t>
                      </a:r>
                      <a:endParaRPr sz="2100" dirty="0"/>
                    </a:p>
                  </a:txBody>
                  <a:tcPr marL="91425" marR="91425" marT="91425" marB="91425">
                    <a:noFill/>
                  </a:tcPr>
                </a:tc>
                <a:extLst>
                  <a:ext uri="{0D108BD9-81ED-4DB2-BD59-A6C34878D82A}">
                    <a16:rowId xmlns:a16="http://schemas.microsoft.com/office/drawing/2014/main" val="10001"/>
                  </a:ext>
                </a:extLst>
              </a:tr>
            </a:tbl>
          </a:graphicData>
        </a:graphic>
      </p:graphicFrame>
      <p:graphicFrame>
        <p:nvGraphicFramePr>
          <p:cNvPr id="2" name="Table 1">
            <a:extLst>
              <a:ext uri="{FF2B5EF4-FFF2-40B4-BE49-F238E27FC236}">
                <a16:creationId xmlns:a16="http://schemas.microsoft.com/office/drawing/2014/main" id="{55EE1057-C0BD-E072-C321-0A59EC366029}"/>
              </a:ext>
            </a:extLst>
          </p:cNvPr>
          <p:cNvGraphicFramePr>
            <a:graphicFrameLocks noGrp="1"/>
          </p:cNvGraphicFramePr>
          <p:nvPr>
            <p:extLst>
              <p:ext uri="{D42A27DB-BD31-4B8C-83A1-F6EECF244321}">
                <p14:modId xmlns:p14="http://schemas.microsoft.com/office/powerpoint/2010/main" val="1706193486"/>
              </p:ext>
            </p:extLst>
          </p:nvPr>
        </p:nvGraphicFramePr>
        <p:xfrm>
          <a:off x="952500" y="3307975"/>
          <a:ext cx="10287000" cy="2259850"/>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2060922670"/>
                    </a:ext>
                  </a:extLst>
                </a:gridCol>
              </a:tblGrid>
              <a:tr h="790175">
                <a:tc>
                  <a:txBody>
                    <a:bodyPr/>
                    <a:lstStyle/>
                    <a:p>
                      <a:pPr marL="0" lvl="0" indent="0" algn="l" rtl="0">
                        <a:lnSpc>
                          <a:spcPct val="90000"/>
                        </a:lnSpc>
                        <a:spcBef>
                          <a:spcPts val="750"/>
                        </a:spcBef>
                        <a:spcAft>
                          <a:spcPts val="0"/>
                        </a:spcAft>
                        <a:buClr>
                          <a:schemeClr val="dk1"/>
                        </a:buClr>
                        <a:buSzPts val="1100"/>
                        <a:buFont typeface="Arial"/>
                        <a:buNone/>
                      </a:pPr>
                      <a:r>
                        <a:rPr lang="en-US" sz="2100" b="1" dirty="0">
                          <a:solidFill>
                            <a:schemeClr val="dk1"/>
                          </a:solidFill>
                        </a:rPr>
                        <a:t>Time and Effort </a:t>
                      </a:r>
                      <a:endParaRPr sz="2100" dirty="0"/>
                    </a:p>
                  </a:txBody>
                  <a:tcPr marL="91425" marR="91425" marT="91425" marB="91425" anchor="ctr">
                    <a:solidFill>
                      <a:srgbClr val="D0E0E3"/>
                    </a:solidFill>
                  </a:tcPr>
                </a:tc>
                <a:extLst>
                  <a:ext uri="{0D108BD9-81ED-4DB2-BD59-A6C34878D82A}">
                    <a16:rowId xmlns:a16="http://schemas.microsoft.com/office/drawing/2014/main" val="1966649495"/>
                  </a:ext>
                </a:extLst>
              </a:tr>
              <a:tr h="1469675">
                <a:tc>
                  <a:txBody>
                    <a:bodyPr/>
                    <a:lstStyle/>
                    <a:p>
                      <a:pPr marL="0" lvl="0" indent="0" algn="l" rtl="0">
                        <a:lnSpc>
                          <a:spcPct val="90000"/>
                        </a:lnSpc>
                        <a:spcBef>
                          <a:spcPts val="750"/>
                        </a:spcBef>
                        <a:spcAft>
                          <a:spcPts val="0"/>
                        </a:spcAft>
                        <a:buClr>
                          <a:schemeClr val="dk1"/>
                        </a:buClr>
                        <a:buSzPts val="1100"/>
                        <a:buFont typeface="Arial"/>
                        <a:buNone/>
                      </a:pPr>
                      <a:r>
                        <a:rPr lang="en-US" sz="2100" dirty="0">
                          <a:solidFill>
                            <a:schemeClr val="dk1"/>
                          </a:solidFill>
                        </a:rPr>
                        <a:t>All employees charged to the Title IA subgrant must document their time working on the subgrant’s objective to demonstrate that the amounts charged to federal programs are true and accurate. </a:t>
                      </a:r>
                      <a:endParaRPr sz="2100" dirty="0"/>
                    </a:p>
                  </a:txBody>
                  <a:tcPr marL="91425" marR="91425" marT="91425" marB="91425">
                    <a:noFill/>
                  </a:tcPr>
                </a:tc>
                <a:extLst>
                  <a:ext uri="{0D108BD9-81ED-4DB2-BD59-A6C34878D82A}">
                    <a16:rowId xmlns:a16="http://schemas.microsoft.com/office/drawing/2014/main" val="171814674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42" name="Google Shape;4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2800"/>
              <a:buFont typeface="Arial"/>
              <a:buNone/>
            </a:pPr>
            <a:r>
              <a:rPr lang="en-US" sz="2400" dirty="0"/>
              <a:t>The purpose of today’s webinar is to provide school districts, and accredited nonpublic schools with information on Title I, Part A - Improving Basic Programs Operated by LEAs Program allowable activities. </a:t>
            </a:r>
            <a:endParaRPr sz="2400" dirty="0"/>
          </a:p>
          <a:p>
            <a:pPr marL="0" lvl="0" indent="0" algn="l" rtl="0">
              <a:spcBef>
                <a:spcPts val="0"/>
              </a:spcBef>
              <a:spcAft>
                <a:spcPts val="0"/>
              </a:spcAft>
              <a:buClr>
                <a:schemeClr val="dk1"/>
              </a:buClr>
              <a:buSzPts val="2800"/>
              <a:buFont typeface="Arial"/>
              <a:buNone/>
            </a:pPr>
            <a:endParaRPr sz="2400" dirty="0"/>
          </a:p>
          <a:p>
            <a:pPr marL="0" lvl="0" indent="0" algn="l" rtl="0">
              <a:spcBef>
                <a:spcPts val="0"/>
              </a:spcBef>
              <a:spcAft>
                <a:spcPts val="0"/>
              </a:spcAft>
              <a:buClr>
                <a:schemeClr val="dk1"/>
              </a:buClr>
              <a:buSzPts val="2800"/>
              <a:buFont typeface="Arial"/>
              <a:buNone/>
            </a:pPr>
            <a:r>
              <a:rPr lang="en-US" sz="2400" dirty="0"/>
              <a:t>Ensure federal programs are effectively implemented according to federal guidance</a:t>
            </a:r>
            <a:endParaRPr dirty="0"/>
          </a:p>
          <a:p>
            <a:pPr marL="0" lvl="0" indent="0" algn="l" rtl="0">
              <a:lnSpc>
                <a:spcPct val="90000"/>
              </a:lnSpc>
              <a:spcBef>
                <a:spcPts val="0"/>
              </a:spcBef>
              <a:spcAft>
                <a:spcPts val="0"/>
              </a:spcAft>
              <a:buSzPts val="28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3b712dbc2af_0_2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Fiscal Requirements </a:t>
            </a:r>
            <a:r>
              <a:rPr lang="en-US" dirty="0">
                <a:solidFill>
                  <a:srgbClr val="03617A"/>
                </a:solidFill>
              </a:rPr>
              <a:t>2</a:t>
            </a:r>
            <a:endParaRPr dirty="0">
              <a:solidFill>
                <a:srgbClr val="03617A"/>
              </a:solidFill>
            </a:endParaRPr>
          </a:p>
        </p:txBody>
      </p:sp>
      <p:graphicFrame>
        <p:nvGraphicFramePr>
          <p:cNvPr id="152" name="Google Shape;152;g3b712dbc2af_0_29"/>
          <p:cNvGraphicFramePr/>
          <p:nvPr>
            <p:extLst>
              <p:ext uri="{D42A27DB-BD31-4B8C-83A1-F6EECF244321}">
                <p14:modId xmlns:p14="http://schemas.microsoft.com/office/powerpoint/2010/main" val="4140590750"/>
              </p:ext>
            </p:extLst>
          </p:nvPr>
        </p:nvGraphicFramePr>
        <p:xfrm>
          <a:off x="1014150" y="1341650"/>
          <a:ext cx="10287000" cy="2400075"/>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20000"/>
                    </a:ext>
                  </a:extLst>
                </a:gridCol>
              </a:tblGrid>
              <a:tr h="539725">
                <a:tc>
                  <a:txBody>
                    <a:bodyPr/>
                    <a:lstStyle/>
                    <a:p>
                      <a:pPr marL="0" lvl="0" indent="0" algn="l" rtl="0">
                        <a:lnSpc>
                          <a:spcPct val="90000"/>
                        </a:lnSpc>
                        <a:spcBef>
                          <a:spcPts val="750"/>
                        </a:spcBef>
                        <a:spcAft>
                          <a:spcPts val="0"/>
                        </a:spcAft>
                        <a:buNone/>
                      </a:pPr>
                      <a:r>
                        <a:rPr lang="en-US" sz="2100" b="1" dirty="0">
                          <a:solidFill>
                            <a:schemeClr val="dk1"/>
                          </a:solidFill>
                        </a:rPr>
                        <a:t>Maintenance of Effort</a:t>
                      </a:r>
                      <a:endParaRPr sz="2100" dirty="0"/>
                    </a:p>
                  </a:txBody>
                  <a:tcPr marL="91425" marR="91425" marT="91425" marB="91425" anchor="ctr">
                    <a:solidFill>
                      <a:srgbClr val="D0E0E3"/>
                    </a:solidFill>
                  </a:tcPr>
                </a:tc>
                <a:extLst>
                  <a:ext uri="{0D108BD9-81ED-4DB2-BD59-A6C34878D82A}">
                    <a16:rowId xmlns:a16="http://schemas.microsoft.com/office/drawing/2014/main" val="10000"/>
                  </a:ext>
                </a:extLst>
              </a:tr>
              <a:tr h="1860350">
                <a:tc>
                  <a:txBody>
                    <a:bodyPr/>
                    <a:lstStyle/>
                    <a:p>
                      <a:pPr marL="0" lvl="0" indent="0" algn="l" rtl="0">
                        <a:lnSpc>
                          <a:spcPct val="90000"/>
                        </a:lnSpc>
                        <a:spcBef>
                          <a:spcPts val="750"/>
                        </a:spcBef>
                        <a:spcAft>
                          <a:spcPts val="0"/>
                        </a:spcAft>
                        <a:buClr>
                          <a:schemeClr val="dk1"/>
                        </a:buClr>
                        <a:buSzPts val="1100"/>
                        <a:buFont typeface="Arial"/>
                        <a:buNone/>
                      </a:pPr>
                      <a:r>
                        <a:rPr lang="en-US" sz="2100" dirty="0">
                          <a:solidFill>
                            <a:schemeClr val="dk1"/>
                          </a:solidFill>
                        </a:rPr>
                        <a:t>LEAs are required to maintain a consistent floor of State and local funding for free public education from year-to-year. The LEA must spend State and local funds with respect to the provision of free public education in the preceding fiscal year that was not less than 90% of the combined fiscal effort per student or aggregate expenditures for the second preceding fiscal year.</a:t>
                      </a:r>
                      <a:endParaRPr sz="2100" dirty="0"/>
                    </a:p>
                  </a:txBody>
                  <a:tcPr marL="91425" marR="91425" marT="91425" marB="91425">
                    <a:noFill/>
                  </a:tcPr>
                </a:tc>
                <a:extLst>
                  <a:ext uri="{0D108BD9-81ED-4DB2-BD59-A6C34878D82A}">
                    <a16:rowId xmlns:a16="http://schemas.microsoft.com/office/drawing/2014/main" val="10001"/>
                  </a:ext>
                </a:extLst>
              </a:tr>
            </a:tbl>
          </a:graphicData>
        </a:graphic>
      </p:graphicFrame>
      <p:graphicFrame>
        <p:nvGraphicFramePr>
          <p:cNvPr id="2" name="Table 1">
            <a:extLst>
              <a:ext uri="{FF2B5EF4-FFF2-40B4-BE49-F238E27FC236}">
                <a16:creationId xmlns:a16="http://schemas.microsoft.com/office/drawing/2014/main" id="{AEDA26D0-6F6C-CFA0-FC7C-8BA575504886}"/>
              </a:ext>
            </a:extLst>
          </p:cNvPr>
          <p:cNvGraphicFramePr>
            <a:graphicFrameLocks noGrp="1"/>
          </p:cNvGraphicFramePr>
          <p:nvPr>
            <p:extLst>
              <p:ext uri="{D42A27DB-BD31-4B8C-83A1-F6EECF244321}">
                <p14:modId xmlns:p14="http://schemas.microsoft.com/office/powerpoint/2010/main" val="767534346"/>
              </p:ext>
            </p:extLst>
          </p:nvPr>
        </p:nvGraphicFramePr>
        <p:xfrm>
          <a:off x="1014150" y="3741725"/>
          <a:ext cx="10287000" cy="2069900"/>
        </p:xfrm>
        <a:graphic>
          <a:graphicData uri="http://schemas.openxmlformats.org/drawingml/2006/table">
            <a:tbl>
              <a:tblPr firstRow="1">
                <a:noFill/>
                <a:tableStyleId>{9415A7B0-A65C-42F0-A4D0-E8F18AEA989F}</a:tableStyleId>
              </a:tblPr>
              <a:tblGrid>
                <a:gridCol w="10287000">
                  <a:extLst>
                    <a:ext uri="{9D8B030D-6E8A-4147-A177-3AD203B41FA5}">
                      <a16:colId xmlns:a16="http://schemas.microsoft.com/office/drawing/2014/main" val="801314275"/>
                    </a:ext>
                  </a:extLst>
                </a:gridCol>
              </a:tblGrid>
              <a:tr h="539725">
                <a:tc>
                  <a:txBody>
                    <a:bodyPr/>
                    <a:lstStyle/>
                    <a:p>
                      <a:pPr marL="0" lvl="0" indent="0" algn="l" rtl="0">
                        <a:lnSpc>
                          <a:spcPct val="90000"/>
                        </a:lnSpc>
                        <a:spcBef>
                          <a:spcPts val="750"/>
                        </a:spcBef>
                        <a:spcAft>
                          <a:spcPts val="0"/>
                        </a:spcAft>
                        <a:buClr>
                          <a:schemeClr val="dk1"/>
                        </a:buClr>
                        <a:buSzPts val="1100"/>
                        <a:buFont typeface="Arial"/>
                        <a:buNone/>
                      </a:pPr>
                      <a:r>
                        <a:rPr lang="en-US" sz="2100" b="1" dirty="0">
                          <a:solidFill>
                            <a:schemeClr val="dk1"/>
                          </a:solidFill>
                        </a:rPr>
                        <a:t>Comparability of Services</a:t>
                      </a:r>
                      <a:endParaRPr sz="2100" dirty="0"/>
                    </a:p>
                  </a:txBody>
                  <a:tcPr marL="91425" marR="91425" marT="91425" marB="91425" anchor="ctr">
                    <a:solidFill>
                      <a:srgbClr val="D0E0E3"/>
                    </a:solidFill>
                  </a:tcPr>
                </a:tc>
                <a:extLst>
                  <a:ext uri="{0D108BD9-81ED-4DB2-BD59-A6C34878D82A}">
                    <a16:rowId xmlns:a16="http://schemas.microsoft.com/office/drawing/2014/main" val="1853944194"/>
                  </a:ext>
                </a:extLst>
              </a:tr>
              <a:tr h="1530175">
                <a:tc>
                  <a:txBody>
                    <a:bodyPr/>
                    <a:lstStyle/>
                    <a:p>
                      <a:pPr marL="0" lvl="0" indent="0" algn="l" rtl="0">
                        <a:lnSpc>
                          <a:spcPct val="90000"/>
                        </a:lnSpc>
                        <a:spcBef>
                          <a:spcPts val="750"/>
                        </a:spcBef>
                        <a:spcAft>
                          <a:spcPts val="0"/>
                        </a:spcAft>
                        <a:buClr>
                          <a:schemeClr val="dk1"/>
                        </a:buClr>
                        <a:buSzPts val="1100"/>
                        <a:buFont typeface="Arial"/>
                        <a:buNone/>
                      </a:pPr>
                      <a:r>
                        <a:rPr lang="en-US" sz="2100" dirty="0">
                          <a:solidFill>
                            <a:schemeClr val="dk1"/>
                          </a:solidFill>
                        </a:rPr>
                        <a:t>LEAs must provide comparable services between Title IA and non-Title IA schools. LEAs must use October enrollment data to conduct the annual comparability analysis. LEAs need to make appropriate adjustments to staffing in Title IA and non-Title IA schools if the analysis demonstrates an issue with compatibility. </a:t>
                      </a:r>
                      <a:endParaRPr sz="2100" dirty="0"/>
                    </a:p>
                  </a:txBody>
                  <a:tcPr marL="91425" marR="91425" marT="91425" marB="91425">
                    <a:noFill/>
                  </a:tcPr>
                </a:tc>
                <a:extLst>
                  <a:ext uri="{0D108BD9-81ED-4DB2-BD59-A6C34878D82A}">
                    <a16:rowId xmlns:a16="http://schemas.microsoft.com/office/drawing/2014/main" val="1643563356"/>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g3b5468d1c1c_0_36"/>
          <p:cNvSpPr txBox="1">
            <a:spLocks noGrp="1"/>
          </p:cNvSpPr>
          <p:nvPr>
            <p:ph type="title"/>
          </p:nvPr>
        </p:nvSpPr>
        <p:spPr>
          <a:xfrm>
            <a:off x="339213" y="3"/>
            <a:ext cx="11269800" cy="123503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Title I, Part A – Paraprofessionals </a:t>
            </a:r>
            <a:br>
              <a:rPr lang="en-US" dirty="0"/>
            </a:br>
            <a:br>
              <a:rPr lang="en-US" dirty="0"/>
            </a:br>
            <a:r>
              <a:rPr lang="en-US" sz="400" dirty="0"/>
              <a:t>(Educational Standards)</a:t>
            </a:r>
            <a:endParaRPr sz="400" dirty="0"/>
          </a:p>
        </p:txBody>
      </p:sp>
      <p:sp>
        <p:nvSpPr>
          <p:cNvPr id="158" name="Google Shape;158;g3b5468d1c1c_0_36"/>
          <p:cNvSpPr txBox="1">
            <a:spLocks noGrp="1"/>
          </p:cNvSpPr>
          <p:nvPr>
            <p:ph type="body" idx="1"/>
          </p:nvPr>
        </p:nvSpPr>
        <p:spPr>
          <a:xfrm>
            <a:off x="671250" y="1045625"/>
            <a:ext cx="10849500" cy="5374200"/>
          </a:xfrm>
          <a:prstGeom prst="rect">
            <a:avLst/>
          </a:prstGeom>
          <a:noFill/>
          <a:ln>
            <a:noFill/>
          </a:ln>
        </p:spPr>
        <p:txBody>
          <a:bodyPr spcFirstLastPara="1" wrap="square" lIns="91425" tIns="45700" rIns="91425" bIns="45700" anchor="t" anchorCtr="0">
            <a:noAutofit/>
          </a:bodyPr>
          <a:lstStyle/>
          <a:p>
            <a:pPr marL="0" lvl="0" indent="0" algn="l" rtl="0">
              <a:lnSpc>
                <a:spcPct val="118000"/>
              </a:lnSpc>
              <a:spcBef>
                <a:spcPts val="1200"/>
              </a:spcBef>
              <a:spcAft>
                <a:spcPts val="0"/>
              </a:spcAft>
              <a:buSzPts val="275"/>
              <a:buNone/>
            </a:pPr>
            <a:r>
              <a:rPr lang="en-US" dirty="0"/>
              <a:t>ESEA Section 1111(g)(2)(M) requires states to have standards for paraprofessionals hired using Title I, Part A funds. </a:t>
            </a:r>
            <a:endParaRPr dirty="0"/>
          </a:p>
          <a:p>
            <a:pPr marL="0" lvl="0" indent="0" algn="l" rtl="0">
              <a:lnSpc>
                <a:spcPct val="118000"/>
              </a:lnSpc>
              <a:spcBef>
                <a:spcPts val="1200"/>
              </a:spcBef>
              <a:spcAft>
                <a:spcPts val="0"/>
              </a:spcAft>
              <a:buClr>
                <a:schemeClr val="dk1"/>
              </a:buClr>
              <a:buSzPts val="275"/>
              <a:buFont typeface="Arial"/>
              <a:buNone/>
            </a:pPr>
            <a:r>
              <a:rPr lang="en-US" dirty="0"/>
              <a:t>Paraprofessionals working in a Title I, Part A program </a:t>
            </a:r>
            <a:r>
              <a:rPr lang="en-US" b="1" dirty="0"/>
              <a:t>must </a:t>
            </a:r>
            <a:r>
              <a:rPr lang="en-US" dirty="0"/>
              <a:t>have a high school diploma or an equivalent certification, </a:t>
            </a:r>
            <a:r>
              <a:rPr lang="en-US" b="1" dirty="0"/>
              <a:t>and</a:t>
            </a:r>
            <a:r>
              <a:rPr lang="en-US" dirty="0"/>
              <a:t> at least one of the following:</a:t>
            </a:r>
            <a:endParaRPr dirty="0"/>
          </a:p>
          <a:p>
            <a:pPr marL="457200" lvl="0" indent="-361950" algn="l" rtl="0">
              <a:lnSpc>
                <a:spcPct val="95000"/>
              </a:lnSpc>
              <a:spcBef>
                <a:spcPts val="1000"/>
              </a:spcBef>
              <a:spcAft>
                <a:spcPts val="0"/>
              </a:spcAft>
              <a:buSzPts val="2100"/>
              <a:buChar char="•"/>
            </a:pPr>
            <a:r>
              <a:rPr lang="en-US" dirty="0"/>
              <a:t>Two years of postsecondary study at an institution of higher education, </a:t>
            </a:r>
            <a:r>
              <a:rPr lang="en-US" b="1" dirty="0"/>
              <a:t>or</a:t>
            </a:r>
            <a:endParaRPr b="1" dirty="0"/>
          </a:p>
          <a:p>
            <a:pPr marL="457200" lvl="0" indent="-361950" algn="l" rtl="0">
              <a:lnSpc>
                <a:spcPct val="95000"/>
              </a:lnSpc>
              <a:spcBef>
                <a:spcPts val="0"/>
              </a:spcBef>
              <a:spcAft>
                <a:spcPts val="0"/>
              </a:spcAft>
              <a:buSzPts val="2100"/>
              <a:buChar char="•"/>
            </a:pPr>
            <a:r>
              <a:rPr lang="en-US" dirty="0"/>
              <a:t>An associate's degree or higher, </a:t>
            </a:r>
            <a:r>
              <a:rPr lang="en-US" b="1" dirty="0"/>
              <a:t>or</a:t>
            </a:r>
            <a:endParaRPr b="1" dirty="0"/>
          </a:p>
          <a:p>
            <a:pPr marL="457200" lvl="0" indent="-361950" algn="l" rtl="0">
              <a:lnSpc>
                <a:spcPct val="95000"/>
              </a:lnSpc>
              <a:spcBef>
                <a:spcPts val="0"/>
              </a:spcBef>
              <a:spcAft>
                <a:spcPts val="0"/>
              </a:spcAft>
              <a:buSzPts val="2100"/>
              <a:buChar char="•"/>
            </a:pPr>
            <a:r>
              <a:rPr lang="en-US" dirty="0"/>
              <a:t>Can demonstrate through a formal state or local assessment the knowledge and ability to instruct in reading, writing, and math, as well as meet rigorous quality standards.</a:t>
            </a:r>
            <a:endParaRPr dirty="0"/>
          </a:p>
          <a:p>
            <a:pPr marL="0" lvl="0" indent="0" algn="l" rtl="0">
              <a:lnSpc>
                <a:spcPct val="118000"/>
              </a:lnSpc>
              <a:spcBef>
                <a:spcPts val="1000"/>
              </a:spcBef>
              <a:spcAft>
                <a:spcPts val="0"/>
              </a:spcAft>
              <a:buSzPts val="275"/>
              <a:buNone/>
            </a:pPr>
            <a:endParaRPr dirty="0"/>
          </a:p>
          <a:p>
            <a:pPr marL="0" lvl="0" indent="0" algn="l" rtl="0">
              <a:lnSpc>
                <a:spcPct val="118000"/>
              </a:lnSpc>
              <a:spcBef>
                <a:spcPts val="1000"/>
              </a:spcBef>
              <a:spcAft>
                <a:spcPts val="0"/>
              </a:spcAft>
              <a:buSzPts val="275"/>
              <a:buNone/>
            </a:pPr>
            <a:r>
              <a:rPr lang="en-US" sz="1800" dirty="0"/>
              <a:t>NOTE: </a:t>
            </a:r>
            <a:r>
              <a:rPr lang="en-US" sz="1800" i="1" dirty="0"/>
              <a:t>A paraprofessional who provides services to eligible nonpublic school students and is employed by an LEA with Title I, Part A funds must meet the paraprofessional requirements.</a:t>
            </a:r>
            <a:endParaRPr sz="1800" i="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g3b712dbc2af_0_36"/>
          <p:cNvSpPr txBox="1">
            <a:spLocks noGrp="1"/>
          </p:cNvSpPr>
          <p:nvPr>
            <p:ph type="title"/>
          </p:nvPr>
        </p:nvSpPr>
        <p:spPr>
          <a:xfrm>
            <a:off x="339213" y="2"/>
            <a:ext cx="11269800" cy="125577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Title I, Part A – Paraprofessionals</a:t>
            </a:r>
            <a:br>
              <a:rPr lang="en-US" dirty="0"/>
            </a:br>
            <a:r>
              <a:rPr lang="en-US" dirty="0"/>
              <a:t> </a:t>
            </a:r>
            <a:r>
              <a:rPr lang="en-US" sz="400" dirty="0"/>
              <a:t>(Instructional Support Duties)</a:t>
            </a:r>
            <a:endParaRPr sz="400" dirty="0"/>
          </a:p>
        </p:txBody>
      </p:sp>
      <p:sp>
        <p:nvSpPr>
          <p:cNvPr id="164" name="Google Shape;164;g3b712dbc2af_0_36"/>
          <p:cNvSpPr txBox="1">
            <a:spLocks noGrp="1"/>
          </p:cNvSpPr>
          <p:nvPr>
            <p:ph type="body" idx="1"/>
          </p:nvPr>
        </p:nvSpPr>
        <p:spPr>
          <a:xfrm>
            <a:off x="913775" y="1034700"/>
            <a:ext cx="10596900" cy="4788600"/>
          </a:xfrm>
          <a:prstGeom prst="rect">
            <a:avLst/>
          </a:prstGeom>
          <a:noFill/>
          <a:ln>
            <a:noFill/>
          </a:ln>
        </p:spPr>
        <p:txBody>
          <a:bodyPr spcFirstLastPara="1" wrap="square" lIns="91425" tIns="45700" rIns="91425" bIns="45700" anchor="t" anchorCtr="0">
            <a:noAutofit/>
          </a:bodyPr>
          <a:lstStyle/>
          <a:p>
            <a:pPr marL="457200" lvl="0" indent="0" algn="l" rtl="0">
              <a:lnSpc>
                <a:spcPct val="118000"/>
              </a:lnSpc>
              <a:spcBef>
                <a:spcPts val="0"/>
              </a:spcBef>
              <a:spcAft>
                <a:spcPts val="0"/>
              </a:spcAft>
              <a:buSzPts val="275"/>
              <a:buNone/>
            </a:pPr>
            <a:endParaRPr sz="600" i="1"/>
          </a:p>
          <a:p>
            <a:pPr marL="0" lvl="0" indent="0" algn="l" rtl="0">
              <a:lnSpc>
                <a:spcPct val="118000"/>
              </a:lnSpc>
              <a:spcBef>
                <a:spcPts val="0"/>
              </a:spcBef>
              <a:spcAft>
                <a:spcPts val="0"/>
              </a:spcAft>
              <a:buClr>
                <a:schemeClr val="dk1"/>
              </a:buClr>
              <a:buSzPts val="275"/>
              <a:buFont typeface="Arial"/>
              <a:buNone/>
            </a:pPr>
            <a:r>
              <a:rPr lang="en-US" b="1"/>
              <a:t>Paraprofessionals in Title I, Part A programs may perform only the following instructional support duties</a:t>
            </a:r>
            <a:r>
              <a:rPr lang="en-US"/>
              <a:t>:</a:t>
            </a:r>
            <a:endParaRPr/>
          </a:p>
          <a:p>
            <a:pPr marL="457200" lvl="0" indent="-342900" algn="l" rtl="0">
              <a:lnSpc>
                <a:spcPct val="95000"/>
              </a:lnSpc>
              <a:spcBef>
                <a:spcPts val="1000"/>
              </a:spcBef>
              <a:spcAft>
                <a:spcPts val="0"/>
              </a:spcAft>
              <a:buSzPts val="1800"/>
              <a:buChar char="•"/>
            </a:pPr>
            <a:r>
              <a:rPr lang="en-US"/>
              <a:t>One-on-one tutoring</a:t>
            </a:r>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Assisting in classroom management</a:t>
            </a:r>
            <a:endParaRPr>
              <a:solidFill>
                <a:srgbClr val="222222"/>
              </a:solidFill>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Assisting in computer instruction</a:t>
            </a:r>
            <a:endParaRPr>
              <a:solidFill>
                <a:srgbClr val="222222"/>
              </a:solidFill>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Conducting parent involvement activities</a:t>
            </a:r>
            <a:endParaRPr>
              <a:solidFill>
                <a:srgbClr val="222222"/>
              </a:solidFill>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Providing instructional support in a library or media center</a:t>
            </a:r>
            <a:endParaRPr>
              <a:solidFill>
                <a:srgbClr val="222222"/>
              </a:solidFill>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Acting as a translator</a:t>
            </a:r>
            <a:endParaRPr>
              <a:solidFill>
                <a:srgbClr val="222222"/>
              </a:solidFill>
            </a:endParaRPr>
          </a:p>
          <a:p>
            <a:pPr marL="457200" lvl="0" indent="-342900" algn="l" rtl="0">
              <a:lnSpc>
                <a:spcPct val="95000"/>
              </a:lnSpc>
              <a:spcBef>
                <a:spcPts val="0"/>
              </a:spcBef>
              <a:spcAft>
                <a:spcPts val="0"/>
              </a:spcAft>
              <a:buClr>
                <a:srgbClr val="222222"/>
              </a:buClr>
              <a:buSzPts val="1800"/>
              <a:buChar char="•"/>
            </a:pPr>
            <a:r>
              <a:rPr lang="en-US">
                <a:solidFill>
                  <a:srgbClr val="222222"/>
                </a:solidFill>
              </a:rPr>
              <a:t>Providing instructional support services</a:t>
            </a:r>
            <a:endParaRPr dirty="0">
              <a:solidFill>
                <a:srgbClr val="22222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3b712dbc2af_0_41"/>
          <p:cNvSpPr txBox="1">
            <a:spLocks noGrp="1"/>
          </p:cNvSpPr>
          <p:nvPr>
            <p:ph type="title"/>
          </p:nvPr>
        </p:nvSpPr>
        <p:spPr>
          <a:xfrm>
            <a:off x="339213" y="2"/>
            <a:ext cx="11269800" cy="128253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 Title I, Part A – Paraprofessionals</a:t>
            </a:r>
            <a:br>
              <a:rPr lang="en-US" dirty="0"/>
            </a:br>
            <a:r>
              <a:rPr lang="en-US" dirty="0"/>
              <a:t> </a:t>
            </a:r>
            <a:r>
              <a:rPr lang="en-US" sz="400" dirty="0"/>
              <a:t>(Limits)</a:t>
            </a:r>
            <a:endParaRPr sz="400" dirty="0"/>
          </a:p>
        </p:txBody>
      </p:sp>
      <p:sp>
        <p:nvSpPr>
          <p:cNvPr id="170" name="Google Shape;170;g3b712dbc2af_0_41"/>
          <p:cNvSpPr txBox="1">
            <a:spLocks noGrp="1"/>
          </p:cNvSpPr>
          <p:nvPr>
            <p:ph type="body" idx="1"/>
          </p:nvPr>
        </p:nvSpPr>
        <p:spPr>
          <a:xfrm>
            <a:off x="952975" y="1088700"/>
            <a:ext cx="10502100" cy="4680600"/>
          </a:xfrm>
          <a:prstGeom prst="rect">
            <a:avLst/>
          </a:prstGeom>
          <a:noFill/>
          <a:ln>
            <a:noFill/>
          </a:ln>
        </p:spPr>
        <p:txBody>
          <a:bodyPr spcFirstLastPara="1" wrap="square" lIns="91425" tIns="45700" rIns="91425" bIns="45700" anchor="t" anchorCtr="0">
            <a:noAutofit/>
          </a:bodyPr>
          <a:lstStyle/>
          <a:p>
            <a:pPr marL="0" lvl="0" indent="0" algn="l" rtl="0">
              <a:lnSpc>
                <a:spcPct val="95000"/>
              </a:lnSpc>
              <a:spcBef>
                <a:spcPts val="0"/>
              </a:spcBef>
              <a:spcAft>
                <a:spcPts val="0"/>
              </a:spcAft>
              <a:buNone/>
            </a:pPr>
            <a:r>
              <a:rPr lang="en-US" b="1">
                <a:solidFill>
                  <a:srgbClr val="222222"/>
                </a:solidFill>
              </a:rPr>
              <a:t>Paraprofessionals should not provide planned direct instruction or introduce new academic skills, concepts, or content AND must </a:t>
            </a:r>
            <a:r>
              <a:rPr lang="en-US">
                <a:solidFill>
                  <a:srgbClr val="222222"/>
                </a:solidFill>
              </a:rPr>
              <a:t>work under the direct supervision of a teacher. ED considers a paraprofessional to be working under direct supervision if:</a:t>
            </a:r>
            <a:endParaRPr>
              <a:solidFill>
                <a:srgbClr val="222222"/>
              </a:solidFill>
            </a:endParaRPr>
          </a:p>
          <a:p>
            <a:pPr marL="457200" lvl="0" indent="-342900" algn="l" rtl="0">
              <a:lnSpc>
                <a:spcPct val="95000"/>
              </a:lnSpc>
              <a:spcBef>
                <a:spcPts val="1200"/>
              </a:spcBef>
              <a:spcAft>
                <a:spcPts val="0"/>
              </a:spcAft>
              <a:buSzPts val="1800"/>
              <a:buChar char="•"/>
            </a:pPr>
            <a:r>
              <a:rPr lang="en-US"/>
              <a:t>The teacher prepares the lessons and plans of the instructional activities that the paraprofessional carries out.</a:t>
            </a:r>
            <a:endParaRPr/>
          </a:p>
          <a:p>
            <a:pPr marL="457200" lvl="0" indent="-342900" algn="l" rtl="0">
              <a:lnSpc>
                <a:spcPct val="95000"/>
              </a:lnSpc>
              <a:spcBef>
                <a:spcPts val="0"/>
              </a:spcBef>
              <a:spcAft>
                <a:spcPts val="0"/>
              </a:spcAft>
              <a:buSzPts val="1800"/>
              <a:buChar char="•"/>
            </a:pPr>
            <a:r>
              <a:rPr lang="en-US"/>
              <a:t>The teacher evaluates the achievement of the students with whom the paraprofessional is working.</a:t>
            </a:r>
            <a:endParaRPr/>
          </a:p>
          <a:p>
            <a:pPr marL="457200" lvl="0" indent="-342900" algn="l" rtl="0">
              <a:lnSpc>
                <a:spcPct val="95000"/>
              </a:lnSpc>
              <a:spcBef>
                <a:spcPts val="0"/>
              </a:spcBef>
              <a:spcAft>
                <a:spcPts val="0"/>
              </a:spcAft>
              <a:buSzPts val="1800"/>
              <a:buChar char="•"/>
            </a:pPr>
            <a:r>
              <a:rPr lang="en-US"/>
              <a:t>The paraprofessional works in close and frequent proximity with the teacher.</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Contact Information</a:t>
            </a:r>
            <a:endParaRPr/>
          </a:p>
        </p:txBody>
      </p:sp>
      <p:sp>
        <p:nvSpPr>
          <p:cNvPr id="176" name="Google Shape;176;p4"/>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Clr>
                <a:schemeClr val="dk1"/>
              </a:buClr>
              <a:buSzPts val="1100"/>
              <a:buFont typeface="Arial"/>
              <a:buNone/>
            </a:pPr>
            <a:r>
              <a:rPr lang="en-US"/>
              <a:t>Veronica Andersen</a:t>
            </a:r>
            <a:endParaRPr/>
          </a:p>
          <a:p>
            <a:pPr marL="0" lvl="0" indent="0" algn="l" rtl="0">
              <a:spcBef>
                <a:spcPts val="750"/>
              </a:spcBef>
              <a:spcAft>
                <a:spcPts val="0"/>
              </a:spcAft>
              <a:buClr>
                <a:schemeClr val="dk1"/>
              </a:buClr>
              <a:buSzPts val="1100"/>
              <a:buFont typeface="Arial"/>
              <a:buNone/>
            </a:pPr>
            <a:r>
              <a:rPr lang="en-US"/>
              <a:t>Education Program Consultant</a:t>
            </a:r>
            <a:endParaRPr/>
          </a:p>
          <a:p>
            <a:pPr marL="0" lvl="0" indent="0" algn="l" rtl="0">
              <a:spcBef>
                <a:spcPts val="750"/>
              </a:spcBef>
              <a:spcAft>
                <a:spcPts val="0"/>
              </a:spcAft>
              <a:buClr>
                <a:schemeClr val="dk1"/>
              </a:buClr>
              <a:buSzPts val="1100"/>
              <a:buFont typeface="Arial"/>
              <a:buNone/>
            </a:pPr>
            <a:r>
              <a:rPr lang="en-US" u="sng">
                <a:solidFill>
                  <a:schemeClr val="hlink"/>
                </a:solidFill>
                <a:hlinkClick r:id="rId3"/>
              </a:rPr>
              <a:t>veronica.andersen@iowa.gov</a:t>
            </a:r>
            <a:r>
              <a:rPr lang="en-US"/>
              <a:t> </a:t>
            </a:r>
            <a:endParaRPr/>
          </a:p>
          <a:p>
            <a:pPr marL="0" lvl="0" indent="0" algn="l" rtl="0">
              <a:spcBef>
                <a:spcPts val="750"/>
              </a:spcBef>
              <a:spcAft>
                <a:spcPts val="0"/>
              </a:spcAft>
              <a:buClr>
                <a:schemeClr val="dk1"/>
              </a:buClr>
              <a:buSzPts val="1100"/>
              <a:buFont typeface="Arial"/>
              <a:buNone/>
            </a:pPr>
            <a:r>
              <a:rPr lang="en-US"/>
              <a:t>515-402-2736</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3ab4a2c63b0_0_4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4500"/>
              <a:buNone/>
            </a:pPr>
            <a:r>
              <a:rPr lang="en-US" dirty="0"/>
              <a:t>Title I, Part A—Improving Basic Programs Operated by LEAs</a:t>
            </a:r>
            <a:endParaRPr dirty="0"/>
          </a:p>
        </p:txBody>
      </p:sp>
      <p:sp>
        <p:nvSpPr>
          <p:cNvPr id="48" name="Google Shape;48;g3ab4a2c63b0_0_4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750"/>
              </a:spcBef>
              <a:spcAft>
                <a:spcPts val="0"/>
              </a:spcAft>
              <a:buSzPts val="1800"/>
              <a:buNone/>
            </a:pPr>
            <a:r>
              <a:rPr lang="en-US"/>
              <a:t>Veronica Andersen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3b7be4024cf_0_155"/>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endParaRPr dirty="0"/>
          </a:p>
        </p:txBody>
      </p:sp>
      <p:sp>
        <p:nvSpPr>
          <p:cNvPr id="54" name="Google Shape;54;g3b7be4024cf_0_15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SzPts val="2800"/>
              <a:buNone/>
            </a:pPr>
            <a:r>
              <a:rPr lang="en-US" sz="2400" dirty="0"/>
              <a:t>The Title I, Part A program aims to give all children an opportunity to receive a high-quality education and close educational achievement gaps by providing financial assistance to LEAs and schools with high percentages of children from low-income families.	</a:t>
            </a: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g3b5468d1c1c_0_6"/>
          <p:cNvSpPr txBox="1">
            <a:spLocks noGrp="1"/>
          </p:cNvSpPr>
          <p:nvPr>
            <p:ph type="title"/>
          </p:nvPr>
        </p:nvSpPr>
        <p:spPr>
          <a:xfrm>
            <a:off x="338328" y="0"/>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100"/>
              <a:buFont typeface="Arial"/>
              <a:buNone/>
            </a:pPr>
            <a:r>
              <a:rPr lang="en-US" dirty="0"/>
              <a:t>Eligibility </a:t>
            </a:r>
            <a:r>
              <a:rPr lang="en-US" dirty="0">
                <a:solidFill>
                  <a:srgbClr val="03617A"/>
                </a:solidFill>
              </a:rPr>
              <a:t>for Public Schools</a:t>
            </a:r>
            <a:endParaRPr dirty="0">
              <a:solidFill>
                <a:srgbClr val="03617A"/>
              </a:solidFill>
            </a:endParaRPr>
          </a:p>
        </p:txBody>
      </p:sp>
      <p:sp>
        <p:nvSpPr>
          <p:cNvPr id="60" name="Google Shape;60;g3b5468d1c1c_0_6"/>
          <p:cNvSpPr txBox="1">
            <a:spLocks noGrp="1"/>
          </p:cNvSpPr>
          <p:nvPr>
            <p:ph type="body" idx="1"/>
          </p:nvPr>
        </p:nvSpPr>
        <p:spPr>
          <a:xfrm>
            <a:off x="170700" y="1353311"/>
            <a:ext cx="11795700" cy="529736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1800"/>
              <a:buNone/>
            </a:pPr>
            <a:r>
              <a:rPr lang="en-US" sz="2200" b="1" dirty="0"/>
              <a:t>Public School Eligibility:</a:t>
            </a:r>
            <a:endParaRPr sz="2200" b="1" dirty="0"/>
          </a:p>
          <a:p>
            <a:pPr marL="457200" lvl="0" indent="0" algn="l" rtl="0">
              <a:lnSpc>
                <a:spcPct val="90000"/>
              </a:lnSpc>
              <a:spcBef>
                <a:spcPts val="2400"/>
              </a:spcBef>
              <a:spcAft>
                <a:spcPts val="0"/>
              </a:spcAft>
              <a:buSzPts val="1800"/>
              <a:buNone/>
            </a:pPr>
            <a:r>
              <a:rPr lang="en-US" sz="22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Only qualifying schools are eligible to use Title I, Part A funds and operate programs. </a:t>
            </a:r>
            <a:endParaRPr sz="2200" dirty="0"/>
          </a:p>
          <a:p>
            <a:pPr marL="914400" lvl="0" indent="0" algn="l" rtl="0">
              <a:lnSpc>
                <a:spcPct val="100000"/>
              </a:lnSpc>
              <a:spcBef>
                <a:spcPts val="2400"/>
              </a:spcBef>
              <a:spcAft>
                <a:spcPts val="1800"/>
              </a:spcAft>
              <a:buSzPts val="1800"/>
              <a:buNone/>
            </a:pPr>
            <a:r>
              <a:rPr lang="en-US" sz="2000" b="1" dirty="0"/>
              <a:t>School Program Model Options:</a:t>
            </a:r>
            <a:endParaRPr sz="2000" b="1" dirty="0"/>
          </a:p>
          <a:p>
            <a:pPr marL="1371600" lvl="0" indent="-355600" algn="l" rtl="0">
              <a:lnSpc>
                <a:spcPct val="100000"/>
              </a:lnSpc>
              <a:spcBef>
                <a:spcPts val="0"/>
              </a:spcBef>
              <a:spcAft>
                <a:spcPts val="1800"/>
              </a:spcAft>
              <a:buSzPts val="2000"/>
              <a:buChar char="•"/>
            </a:pPr>
            <a:r>
              <a:rPr lang="en-US" sz="2000" b="1" dirty="0"/>
              <a:t>Targeted Assistance Programs</a:t>
            </a:r>
            <a:r>
              <a:rPr lang="en-US" sz="2000" dirty="0"/>
              <a:t> - funds may only be used to meet the needs of children identified in the greatest need of services.</a:t>
            </a:r>
            <a:endParaRPr sz="2000" dirty="0"/>
          </a:p>
          <a:p>
            <a:pPr marL="1371600" lvl="0" indent="-355600" algn="l" rtl="0">
              <a:lnSpc>
                <a:spcPct val="100000"/>
              </a:lnSpc>
              <a:spcBef>
                <a:spcPts val="0"/>
              </a:spcBef>
              <a:spcAft>
                <a:spcPts val="1800"/>
              </a:spcAft>
              <a:buSzPts val="2000"/>
              <a:buChar char="•"/>
            </a:pPr>
            <a:r>
              <a:rPr lang="en-US" sz="2000" b="1" dirty="0"/>
              <a:t>Schoolwide Programs</a:t>
            </a:r>
            <a:r>
              <a:rPr lang="en-US" sz="2000" dirty="0"/>
              <a:t> - funds are used to upgrade the entire educational program in a school, and all students may benefit. Activities must be part of the schoolwide plan and support an identified academic need through the school’s comprehensive needs assessment (ESEA § 1114). </a:t>
            </a:r>
            <a:endParaRP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g3b5468d1c1c_0_4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Eligibility</a:t>
            </a:r>
            <a:endParaRPr dirty="0"/>
          </a:p>
        </p:txBody>
      </p:sp>
      <p:sp>
        <p:nvSpPr>
          <p:cNvPr id="66" name="Google Shape;66;g3b5468d1c1c_0_41"/>
          <p:cNvSpPr txBox="1">
            <a:spLocks noGrp="1"/>
          </p:cNvSpPr>
          <p:nvPr>
            <p:ph type="body" idx="1"/>
          </p:nvPr>
        </p:nvSpPr>
        <p:spPr>
          <a:xfrm>
            <a:off x="233100" y="944875"/>
            <a:ext cx="11269800" cy="5013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endParaRPr sz="2500" dirty="0"/>
          </a:p>
          <a:p>
            <a:pPr marL="0" lvl="0" indent="0" algn="l" rtl="0">
              <a:lnSpc>
                <a:spcPct val="90000"/>
              </a:lnSpc>
              <a:spcBef>
                <a:spcPts val="750"/>
              </a:spcBef>
              <a:spcAft>
                <a:spcPts val="0"/>
              </a:spcAft>
              <a:buSzPts val="1800"/>
              <a:buNone/>
            </a:pPr>
            <a:r>
              <a:rPr lang="en-US" sz="2500" dirty="0"/>
              <a:t>Children and youth </a:t>
            </a:r>
            <a:r>
              <a:rPr lang="en-US" sz="2500" i="1" dirty="0"/>
              <a:t>automatically</a:t>
            </a:r>
            <a:r>
              <a:rPr lang="en-US" sz="2500" dirty="0"/>
              <a:t> eligible to receive Title I, Part A supports, in both participating and non-participating Title I, Part A school buildings, also include: </a:t>
            </a:r>
            <a:endParaRPr sz="2500" dirty="0"/>
          </a:p>
          <a:p>
            <a:pPr marL="1828800" lvl="0" indent="-368300" algn="l" rtl="0">
              <a:lnSpc>
                <a:spcPct val="90000"/>
              </a:lnSpc>
              <a:spcBef>
                <a:spcPts val="750"/>
              </a:spcBef>
              <a:spcAft>
                <a:spcPts val="0"/>
              </a:spcAft>
              <a:buSzPts val="2200"/>
              <a:buChar char="•"/>
            </a:pPr>
            <a:r>
              <a:rPr lang="en-US" sz="2500" dirty="0"/>
              <a:t>Head Start children; </a:t>
            </a:r>
            <a:endParaRPr sz="2500" dirty="0"/>
          </a:p>
          <a:p>
            <a:pPr marL="1828800" lvl="0" indent="-368300" algn="l" rtl="0">
              <a:lnSpc>
                <a:spcPct val="90000"/>
              </a:lnSpc>
              <a:spcBef>
                <a:spcPts val="0"/>
              </a:spcBef>
              <a:spcAft>
                <a:spcPts val="0"/>
              </a:spcAft>
              <a:buSzPts val="2200"/>
              <a:buChar char="•"/>
            </a:pPr>
            <a:r>
              <a:rPr lang="en-US" sz="2500" dirty="0"/>
              <a:t>Migratory children and youth; </a:t>
            </a:r>
            <a:endParaRPr sz="2500" dirty="0"/>
          </a:p>
          <a:p>
            <a:pPr marL="1828800" lvl="0" indent="-368300" algn="l" rtl="0">
              <a:lnSpc>
                <a:spcPct val="90000"/>
              </a:lnSpc>
              <a:spcBef>
                <a:spcPts val="0"/>
              </a:spcBef>
              <a:spcAft>
                <a:spcPts val="0"/>
              </a:spcAft>
              <a:buSzPts val="2200"/>
              <a:buChar char="•"/>
            </a:pPr>
            <a:r>
              <a:rPr lang="en-US" sz="2500" dirty="0"/>
              <a:t>Neglected and delinquent children and youth;</a:t>
            </a:r>
            <a:endParaRPr sz="2500" dirty="0"/>
          </a:p>
          <a:p>
            <a:pPr marL="1828800" lvl="0" indent="-368300" algn="l" rtl="0">
              <a:lnSpc>
                <a:spcPct val="90000"/>
              </a:lnSpc>
              <a:spcBef>
                <a:spcPts val="0"/>
              </a:spcBef>
              <a:spcAft>
                <a:spcPts val="0"/>
              </a:spcAft>
              <a:buSzPts val="2200"/>
              <a:buChar char="•"/>
            </a:pPr>
            <a:r>
              <a:rPr lang="en-US" sz="2500" dirty="0"/>
              <a:t>Homeless children and youth; and </a:t>
            </a:r>
            <a:endParaRPr sz="2500" dirty="0"/>
          </a:p>
          <a:p>
            <a:pPr marL="1828800" lvl="0" indent="-368300" algn="l" rtl="0">
              <a:lnSpc>
                <a:spcPct val="90000"/>
              </a:lnSpc>
              <a:spcBef>
                <a:spcPts val="0"/>
              </a:spcBef>
              <a:spcAft>
                <a:spcPts val="0"/>
              </a:spcAft>
              <a:buSzPts val="2200"/>
              <a:buChar char="•"/>
            </a:pPr>
            <a:r>
              <a:rPr lang="en-US" sz="2500" dirty="0"/>
              <a:t>Children and youth in Foster Care</a:t>
            </a:r>
            <a:endParaRPr sz="2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3b5468d1c1c_0_46"/>
          <p:cNvSpPr txBox="1">
            <a:spLocks noGrp="1"/>
          </p:cNvSpPr>
          <p:nvPr>
            <p:ph type="title"/>
          </p:nvPr>
        </p:nvSpPr>
        <p:spPr>
          <a:xfrm>
            <a:off x="62000" y="0"/>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r>
              <a:rPr lang="en-US" sz="1400" dirty="0">
                <a:solidFill>
                  <a:srgbClr val="03617A"/>
                </a:solidFill>
              </a:rPr>
              <a:t>: Set aside funds</a:t>
            </a:r>
            <a:endParaRPr sz="1400" dirty="0">
              <a:solidFill>
                <a:srgbClr val="03617A"/>
              </a:solidFill>
            </a:endParaRPr>
          </a:p>
        </p:txBody>
      </p:sp>
      <p:sp>
        <p:nvSpPr>
          <p:cNvPr id="72" name="Google Shape;72;g3b5468d1c1c_0_46"/>
          <p:cNvSpPr txBox="1">
            <a:spLocks noGrp="1"/>
          </p:cNvSpPr>
          <p:nvPr>
            <p:ph type="body" idx="1"/>
          </p:nvPr>
        </p:nvSpPr>
        <p:spPr>
          <a:xfrm>
            <a:off x="895700" y="1127875"/>
            <a:ext cx="10436100" cy="5187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750"/>
              </a:spcBef>
              <a:spcAft>
                <a:spcPts val="0"/>
              </a:spcAft>
              <a:buSzPts val="1800"/>
              <a:buNone/>
            </a:pPr>
            <a:r>
              <a:rPr lang="en-US" dirty="0"/>
              <a:t>Title I, Part A </a:t>
            </a:r>
            <a:r>
              <a:rPr lang="en-US" b="1" dirty="0"/>
              <a:t>set aside funds to support students experiencing homelessness</a:t>
            </a:r>
            <a:r>
              <a:rPr lang="en-US" dirty="0"/>
              <a:t> may include:</a:t>
            </a:r>
            <a:endParaRPr dirty="0"/>
          </a:p>
          <a:p>
            <a:pPr marL="0" lvl="0" indent="0" algn="l" rtl="0">
              <a:lnSpc>
                <a:spcPct val="90000"/>
              </a:lnSpc>
              <a:spcBef>
                <a:spcPts val="750"/>
              </a:spcBef>
              <a:spcAft>
                <a:spcPts val="0"/>
              </a:spcAft>
              <a:buSzPts val="1800"/>
              <a:buNone/>
            </a:pPr>
            <a:endParaRPr dirty="0"/>
          </a:p>
          <a:p>
            <a:pPr marL="914400" lvl="0" indent="-361950" algn="l" rtl="0">
              <a:lnSpc>
                <a:spcPct val="90000"/>
              </a:lnSpc>
              <a:spcBef>
                <a:spcPts val="750"/>
              </a:spcBef>
              <a:spcAft>
                <a:spcPts val="0"/>
              </a:spcAft>
              <a:buSzPts val="2100"/>
              <a:buChar char="•"/>
            </a:pPr>
            <a:r>
              <a:rPr lang="en-US" dirty="0"/>
              <a:t>Items of clothing and shoes, particularly if necessary to meet a school’s dress or uniform requirement;    </a:t>
            </a:r>
            <a:endParaRPr dirty="0"/>
          </a:p>
          <a:p>
            <a:pPr marL="914400" lvl="0" indent="-361950" algn="l" rtl="0">
              <a:lnSpc>
                <a:spcPct val="90000"/>
              </a:lnSpc>
              <a:spcBef>
                <a:spcPts val="0"/>
              </a:spcBef>
              <a:spcAft>
                <a:spcPts val="0"/>
              </a:spcAft>
              <a:buSzPts val="2100"/>
              <a:buChar char="•"/>
            </a:pPr>
            <a:r>
              <a:rPr lang="en-US" dirty="0"/>
              <a:t>Personal school supplies such as backpacks and notebooks;   </a:t>
            </a:r>
            <a:endParaRPr dirty="0"/>
          </a:p>
          <a:p>
            <a:pPr marL="914400" lvl="0" indent="-361950" algn="l" rtl="0">
              <a:lnSpc>
                <a:spcPct val="90000"/>
              </a:lnSpc>
              <a:spcBef>
                <a:spcPts val="0"/>
              </a:spcBef>
              <a:spcAft>
                <a:spcPts val="0"/>
              </a:spcAft>
              <a:buSzPts val="2100"/>
              <a:buChar char="•"/>
            </a:pPr>
            <a:r>
              <a:rPr lang="en-US" dirty="0"/>
              <a:t>Items necessary to enroll in school such as Immunizations;    </a:t>
            </a:r>
            <a:endParaRPr dirty="0"/>
          </a:p>
          <a:p>
            <a:pPr marL="914400" lvl="0" indent="-361950" algn="l" rtl="0">
              <a:lnSpc>
                <a:spcPct val="90000"/>
              </a:lnSpc>
              <a:spcBef>
                <a:spcPts val="0"/>
              </a:spcBef>
              <a:spcAft>
                <a:spcPts val="0"/>
              </a:spcAft>
              <a:buSzPts val="2100"/>
              <a:buChar char="•"/>
            </a:pPr>
            <a:r>
              <a:rPr lang="en-US" dirty="0"/>
              <a:t>Counseling services to address anxiety related to homelessness impeding learning;   </a:t>
            </a:r>
            <a:endParaRPr dirty="0"/>
          </a:p>
          <a:p>
            <a:pPr marL="914400" lvl="0" indent="-361950" algn="l" rtl="0">
              <a:lnSpc>
                <a:spcPct val="90000"/>
              </a:lnSpc>
              <a:spcBef>
                <a:spcPts val="0"/>
              </a:spcBef>
              <a:spcAft>
                <a:spcPts val="0"/>
              </a:spcAft>
              <a:buSzPts val="2100"/>
              <a:buChar char="•"/>
            </a:pPr>
            <a:r>
              <a:rPr lang="en-US" dirty="0"/>
              <a:t>Fees for AP and IB testing, college entrance exams such as SAT or ACT and GED testing for school-age students.</a:t>
            </a:r>
            <a:endParaRPr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b712dbc2af_0_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r>
              <a:rPr lang="en-US" dirty="0"/>
              <a:t>Allowable Activities</a:t>
            </a:r>
            <a:r>
              <a:rPr lang="en-US" sz="1600" dirty="0">
                <a:solidFill>
                  <a:srgbClr val="03617A"/>
                </a:solidFill>
              </a:rPr>
              <a:t>: Services to Homeless Students</a:t>
            </a:r>
            <a:endParaRPr lang="en-US" dirty="0">
              <a:solidFill>
                <a:srgbClr val="03617A"/>
              </a:solidFill>
            </a:endParaRPr>
          </a:p>
        </p:txBody>
      </p:sp>
      <p:sp>
        <p:nvSpPr>
          <p:cNvPr id="78" name="Google Shape;78;g3b712dbc2af_0_6"/>
          <p:cNvSpPr txBox="1">
            <a:spLocks noGrp="1"/>
          </p:cNvSpPr>
          <p:nvPr>
            <p:ph type="body" idx="1"/>
          </p:nvPr>
        </p:nvSpPr>
        <p:spPr>
          <a:xfrm>
            <a:off x="698602" y="1460499"/>
            <a:ext cx="10813776" cy="4351338"/>
          </a:xfrm>
          <a:prstGeom prst="rect">
            <a:avLst/>
          </a:prstGeom>
        </p:spPr>
        <p:txBody>
          <a:bodyPr spcFirstLastPara="1" wrap="square" lIns="91425" tIns="45700" rIns="91425" bIns="45700" anchor="t" anchorCtr="0">
            <a:normAutofit/>
          </a:bodyPr>
          <a:lstStyle/>
          <a:p>
            <a:pPr marL="0" lvl="0" indent="0" algn="l" rtl="0">
              <a:spcBef>
                <a:spcPts val="0"/>
              </a:spcBef>
              <a:spcAft>
                <a:spcPts val="2400"/>
              </a:spcAft>
              <a:buNone/>
            </a:pPr>
            <a:r>
              <a:rPr lang="en-US" dirty="0"/>
              <a:t>Two principles govern the use of Title I, Part A funds to provide such services to homeless students:</a:t>
            </a:r>
          </a:p>
          <a:p>
            <a:pPr marL="342900">
              <a:spcBef>
                <a:spcPts val="0"/>
              </a:spcBef>
              <a:spcAft>
                <a:spcPts val="2400"/>
              </a:spcAft>
            </a:pPr>
            <a:r>
              <a:rPr lang="en-US" dirty="0"/>
              <a:t>Services must be reasonable and necessary to assist homeless students to take advantage of educational opportunities. (ESEA section 1113(c)(3)(A); 2 CFR § 200.403(a)). </a:t>
            </a:r>
          </a:p>
          <a:p>
            <a:pPr marL="342900">
              <a:spcBef>
                <a:spcPts val="0"/>
              </a:spcBef>
              <a:spcAft>
                <a:spcPts val="2400"/>
              </a:spcAft>
            </a:pPr>
            <a:r>
              <a:rPr lang="en-US" dirty="0"/>
              <a:t>Title I, Part A funds must be used only as a last resort when funds or services are not available from other public or private sources (ESEA section 1115(e)(2)).</a:t>
            </a:r>
          </a:p>
        </p:txBody>
      </p:sp>
      <p:sp>
        <p:nvSpPr>
          <p:cNvPr id="11" name="Rectangle 10">
            <a:extLst>
              <a:ext uri="{FF2B5EF4-FFF2-40B4-BE49-F238E27FC236}">
                <a16:creationId xmlns:a16="http://schemas.microsoft.com/office/drawing/2014/main" id="{782FD417-5BA5-4B10-F9FA-8C93816370A1}"/>
              </a:ext>
              <a:ext uri="{C183D7F6-B498-43B3-948B-1728B52AA6E4}">
                <adec:decorative xmlns:adec="http://schemas.microsoft.com/office/drawing/2017/decorative" val="1"/>
              </a:ext>
            </a:extLst>
          </p:cNvPr>
          <p:cNvSpPr/>
          <p:nvPr/>
        </p:nvSpPr>
        <p:spPr>
          <a:xfrm>
            <a:off x="679622" y="2197916"/>
            <a:ext cx="10824519" cy="2435868"/>
          </a:xfrm>
          <a:prstGeom prst="rect">
            <a:avLst/>
          </a:prstGeom>
          <a:noFill/>
          <a:ln>
            <a:solidFill>
              <a:srgbClr val="ADADAD"/>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86A2B52-66D3-FDD2-CB52-E06EF190A7C3}"/>
              </a:ext>
              <a:ext uri="{C183D7F6-B498-43B3-948B-1728B52AA6E4}">
                <adec:decorative xmlns:adec="http://schemas.microsoft.com/office/drawing/2017/decorative" val="1"/>
              </a:ext>
            </a:extLst>
          </p:cNvPr>
          <p:cNvCxnSpPr>
            <a:stCxn id="11" idx="1"/>
            <a:endCxn id="11" idx="3"/>
          </p:cNvCxnSpPr>
          <p:nvPr/>
        </p:nvCxnSpPr>
        <p:spPr>
          <a:xfrm>
            <a:off x="679622" y="3415850"/>
            <a:ext cx="10824519" cy="0"/>
          </a:xfrm>
          <a:prstGeom prst="line">
            <a:avLst/>
          </a:prstGeom>
          <a:ln>
            <a:solidFill>
              <a:srgbClr val="ADADAD"/>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b712dbc2af_0_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r>
              <a:rPr lang="en-US" dirty="0"/>
              <a:t>Allowable Activities</a:t>
            </a:r>
            <a:r>
              <a:rPr lang="en-US" sz="1600" dirty="0">
                <a:solidFill>
                  <a:srgbClr val="03617A"/>
                </a:solidFill>
              </a:rPr>
              <a:t>: Supplemental</a:t>
            </a:r>
            <a:r>
              <a:rPr lang="en-US" sz="1600" baseline="0" dirty="0">
                <a:solidFill>
                  <a:srgbClr val="03617A"/>
                </a:solidFill>
              </a:rPr>
              <a:t> Academic Intervention</a:t>
            </a:r>
            <a:endParaRPr lang="en-US" dirty="0">
              <a:solidFill>
                <a:srgbClr val="03617A"/>
              </a:solidFill>
            </a:endParaRPr>
          </a:p>
        </p:txBody>
      </p:sp>
      <p:sp>
        <p:nvSpPr>
          <p:cNvPr id="2" name="Text Placeholder 1">
            <a:extLst>
              <a:ext uri="{FF2B5EF4-FFF2-40B4-BE49-F238E27FC236}">
                <a16:creationId xmlns:a16="http://schemas.microsoft.com/office/drawing/2014/main" id="{5B59E7B5-3A8D-045F-5A4E-76911362EDDA}"/>
              </a:ext>
            </a:extLst>
          </p:cNvPr>
          <p:cNvSpPr txBox="1">
            <a:spLocks/>
          </p:cNvSpPr>
          <p:nvPr/>
        </p:nvSpPr>
        <p:spPr>
          <a:xfrm>
            <a:off x="892799" y="1109249"/>
            <a:ext cx="10287000" cy="541416"/>
          </a:xfrm>
          <a:prstGeom prst="rect">
            <a:avLst/>
          </a:prstGeom>
          <a:solidFill>
            <a:srgbClr val="D0E0E3"/>
          </a:solidFill>
        </p:spPr>
        <p:style>
          <a:lnRef idx="2">
            <a:schemeClr val="accent4"/>
          </a:lnRef>
          <a:fillRef idx="1">
            <a:schemeClr val="lt1"/>
          </a:fillRef>
          <a:effectRef idx="0">
            <a:schemeClr val="accent4"/>
          </a:effectRef>
          <a:fontRef idx="minor">
            <a:schemeClr val="dk1"/>
          </a:fontRef>
        </p:style>
        <p:txBody>
          <a:bodyPr spcFirstLastPara="1" wrap="square" lIns="91425" tIns="45700" rIns="91425" bIns="45700" anchor="ctr" anchorCtr="0">
            <a:normAutofit/>
          </a:bodyPr>
          <a:lstStyle>
            <a:defPPr marR="0" lvl="0" algn="l" rtl="0">
              <a:lnSpc>
                <a:spcPct val="100000"/>
              </a:lnSpc>
              <a:spcBef>
                <a:spcPts val="0"/>
              </a:spcBef>
              <a:spcAft>
                <a:spcPts val="0"/>
              </a:spcAft>
            </a:defPPr>
            <a:lvl1pPr marL="457200" marR="0" lvl="0" indent="-342900" algn="l" rtl="0">
              <a:lnSpc>
                <a:spcPct val="90000"/>
              </a:lnSpc>
              <a:spcBef>
                <a:spcPts val="750"/>
              </a:spcBef>
              <a:spcAft>
                <a:spcPts val="0"/>
              </a:spcAft>
              <a:buClr>
                <a:schemeClr val="dk1"/>
              </a:buClr>
              <a:buSzPts val="18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375"/>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3pPr>
            <a:lvl4pPr marL="1828800" marR="0" lvl="3"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4pPr>
            <a:lvl5pPr marL="2286000" marR="0" lvl="4"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5pPr>
            <a:lvl6pPr marL="2743200" marR="0" lvl="5"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6pPr>
            <a:lvl7pPr marL="3200400" marR="0" lvl="6"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7pPr>
            <a:lvl8pPr marL="3657600" marR="0" lvl="7"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8pPr>
            <a:lvl9pPr marL="4114800" marR="0" lvl="8" indent="-342900"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9pPr>
          </a:lstStyle>
          <a:p>
            <a:pPr marL="4763" indent="0">
              <a:buNone/>
            </a:pPr>
            <a:r>
              <a:rPr lang="en-US" b="1" dirty="0"/>
              <a:t>Supplemental Academic Intervention</a:t>
            </a:r>
          </a:p>
        </p:txBody>
      </p:sp>
      <p:sp>
        <p:nvSpPr>
          <p:cNvPr id="3" name="Text Placeholder 2">
            <a:extLst>
              <a:ext uri="{FF2B5EF4-FFF2-40B4-BE49-F238E27FC236}">
                <a16:creationId xmlns:a16="http://schemas.microsoft.com/office/drawing/2014/main" id="{FCBDE9FC-EDB1-1F7B-EEA7-3ACA5FA4A095}"/>
              </a:ext>
            </a:extLst>
          </p:cNvPr>
          <p:cNvSpPr txBox="1">
            <a:spLocks/>
          </p:cNvSpPr>
          <p:nvPr/>
        </p:nvSpPr>
        <p:spPr>
          <a:xfrm>
            <a:off x="892799" y="1650666"/>
            <a:ext cx="10287000" cy="4267199"/>
          </a:xfrm>
          <a:prstGeom prst="rect">
            <a:avLst/>
          </a:prstGeom>
        </p:spPr>
        <p:style>
          <a:lnRef idx="2">
            <a:schemeClr val="accent4"/>
          </a:lnRef>
          <a:fillRef idx="1">
            <a:schemeClr val="lt1"/>
          </a:fillRef>
          <a:effectRef idx="0">
            <a:schemeClr val="accent4"/>
          </a:effectRef>
          <a:fontRef idx="minor">
            <a:schemeClr val="dk1"/>
          </a:fontRef>
        </p:style>
        <p:txBody>
          <a:bodyPr anchor="t">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lvl="2" indent="-342900">
              <a:buSzPts val="2100"/>
              <a:buFont typeface="Arial" panose="020B0604020202020204" pitchFamily="34" charset="0"/>
              <a:buChar char="●"/>
            </a:pPr>
            <a:r>
              <a:rPr lang="en-US" sz="2000" dirty="0"/>
              <a:t>Certified teachers and paraprofessionals for Title IA programs (e.g. literacy, math, social skill intervention)</a:t>
            </a:r>
          </a:p>
          <a:p>
            <a:pPr marL="342900" indent="-342900">
              <a:spcBef>
                <a:spcPts val="600"/>
              </a:spcBef>
              <a:buSzPts val="2100"/>
              <a:buFont typeface="Arial" panose="020B0604020202020204" pitchFamily="34" charset="0"/>
              <a:buChar char="●"/>
            </a:pPr>
            <a:r>
              <a:rPr lang="en-US" sz="2000" dirty="0"/>
              <a:t>Other professional staff providing supplemental services (e.g., counselors, social workers)</a:t>
            </a:r>
          </a:p>
          <a:p>
            <a:pPr marL="342900" indent="-342900">
              <a:spcBef>
                <a:spcPts val="600"/>
              </a:spcBef>
              <a:buSzPts val="2100"/>
              <a:buFont typeface="Arial" panose="020B0604020202020204" pitchFamily="34" charset="0"/>
              <a:buChar char="●"/>
            </a:pPr>
            <a:r>
              <a:rPr lang="en-US" sz="2000" dirty="0"/>
              <a:t>Academic Support Providers for At-Risk Students (e.g. behavior specialists, mentors)</a:t>
            </a:r>
          </a:p>
          <a:p>
            <a:pPr marL="342900" indent="-342900">
              <a:spcBef>
                <a:spcPts val="600"/>
              </a:spcBef>
              <a:buSzPts val="2100"/>
              <a:buFont typeface="Arial" panose="020B0604020202020204" pitchFamily="34" charset="0"/>
              <a:buChar char="●"/>
            </a:pPr>
            <a:r>
              <a:rPr lang="en-US" sz="2000" dirty="0"/>
              <a:t>Proportional benefits for Title IA salaries</a:t>
            </a:r>
          </a:p>
          <a:p>
            <a:pPr marL="342900" indent="-342900">
              <a:spcBef>
                <a:spcPts val="600"/>
              </a:spcBef>
              <a:buSzPts val="2100"/>
              <a:buFont typeface="Arial" panose="020B0604020202020204" pitchFamily="34" charset="0"/>
              <a:buChar char="●"/>
            </a:pPr>
            <a:r>
              <a:rPr lang="en-US" sz="2000" dirty="0"/>
              <a:t>Equitable services for nonpublic school students (e.g. intervention teachers, paraprofessionals)</a:t>
            </a:r>
          </a:p>
          <a:p>
            <a:pPr marL="342900" indent="-342900">
              <a:spcBef>
                <a:spcPts val="600"/>
              </a:spcBef>
              <a:buSzPts val="2100"/>
              <a:buFont typeface="Arial" panose="020B0604020202020204" pitchFamily="34" charset="0"/>
              <a:buChar char="●"/>
            </a:pPr>
            <a:r>
              <a:rPr lang="en-US" sz="2000" dirty="0"/>
              <a:t>Title IA preschool, summer school, extended day programs (e.g. before and after school)</a:t>
            </a:r>
          </a:p>
          <a:p>
            <a:pPr marL="342900" indent="-342900">
              <a:spcBef>
                <a:spcPts val="600"/>
              </a:spcBef>
              <a:buSzPts val="2100"/>
              <a:buFont typeface="Arial" panose="020B0604020202020204" pitchFamily="34" charset="0"/>
              <a:buChar char="●"/>
            </a:pPr>
            <a:r>
              <a:rPr lang="en-US" sz="2000" dirty="0"/>
              <a:t>Salary of the homeless education and community engagement liaisons performing supplemental Title IA programming related duties </a:t>
            </a:r>
          </a:p>
        </p:txBody>
      </p:sp>
    </p:spTree>
    <p:extLst>
      <p:ext uri="{BB962C8B-B14F-4D97-AF65-F5344CB8AC3E}">
        <p14:creationId xmlns:p14="http://schemas.microsoft.com/office/powerpoint/2010/main" val="2703871457"/>
      </p:ext>
    </p:extLst>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7060</TotalTime>
  <Words>2091</Words>
  <Application>Microsoft Office PowerPoint</Application>
  <PresentationFormat>Widescreen</PresentationFormat>
  <Paragraphs>161</Paragraphs>
  <Slides>24</Slides>
  <Notes>22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24</vt:i4>
      </vt:variant>
    </vt:vector>
  </HeadingPairs>
  <TitlesOfParts>
    <vt:vector size="26" baseType="lpstr">
      <vt:lpstr>Arial</vt:lpstr>
      <vt:lpstr>Theme1</vt:lpstr>
      <vt:lpstr>Allowable Uses of Funds Title I, Part A—Improving Basic Programs Operated by LEAs</vt:lpstr>
      <vt:lpstr>Overview</vt:lpstr>
      <vt:lpstr>Title I, Part A—Improving Basic Programs Operated by LEAs</vt:lpstr>
      <vt:lpstr>Purpose</vt:lpstr>
      <vt:lpstr>Eligibility for Public Schools</vt:lpstr>
      <vt:lpstr>Eligibility</vt:lpstr>
      <vt:lpstr>Allowable Activities: Set aside funds</vt:lpstr>
      <vt:lpstr>Allowable Activities: Services to Homeless Students</vt:lpstr>
      <vt:lpstr>Allowable Activities: Supplemental Academic Intervention</vt:lpstr>
      <vt:lpstr>Allowable Activities: Administrative and Other Support Staff</vt:lpstr>
      <vt:lpstr>Allowable Activities: Title 1, Part A Program Instructional Services, Supplies, and Materials</vt:lpstr>
      <vt:lpstr>Allowable Activities for Parent and Family Engagement</vt:lpstr>
      <vt:lpstr>Allowable Activities for Transportation</vt:lpstr>
      <vt:lpstr>Allowable Activities for Program Aligned Professional Development</vt:lpstr>
      <vt:lpstr>Allowable Activities for Preschools</vt:lpstr>
      <vt:lpstr>Allowable Activities – Funded Preschool Requirements</vt:lpstr>
      <vt:lpstr>Allowable Activities - LEA Administrative Set Asides 1</vt:lpstr>
      <vt:lpstr>Allowable Activities - LEA Administrative Set Asides 2</vt:lpstr>
      <vt:lpstr>Allowable Activities - Fiscal Requirements 1</vt:lpstr>
      <vt:lpstr>Allowable Activities - Fiscal Requirements 2</vt:lpstr>
      <vt:lpstr>Allowable Activities - Title I, Part A – Paraprofessionals   (Educational Standards)</vt:lpstr>
      <vt:lpstr>Allowable Activities - Title I, Part A – Paraprofessionals  (Instructional Support Duties)</vt:lpstr>
      <vt:lpstr>Allowable Activities - Title I, Part A – Paraprofessionals  (Limits)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 Part A—Improving Basic Programs Operated by LEAs</dc:title>
  <dc:creator>Iowa Department of Education</dc:creator>
  <cp:lastModifiedBy>Arzola, Isbelia [IDOE]</cp:lastModifiedBy>
  <cp:revision>9</cp:revision>
  <dcterms:created xsi:type="dcterms:W3CDTF">2022-10-28T01:47:54Z</dcterms:created>
  <dcterms:modified xsi:type="dcterms:W3CDTF">2026-01-27T22:06:14Z</dcterms:modified>
</cp:coreProperties>
</file>