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6" roundtripDataSignature="AMtx7mgqhin9JpiIjYmXgKhn3J3pR+Py8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3617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78D74425-08A0-4F39-A6E3-F513E9F0B1A6}">
  <a:tblStyle styleId="{78D74425-08A0-4F39-A6E3-F513E9F0B1A6}"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87" autoAdjust="0"/>
    <p:restoredTop sz="86441" autoAdjust="0"/>
  </p:normalViewPr>
  <p:slideViewPr>
    <p:cSldViewPr snapToGrid="0">
      <p:cViewPr varScale="1">
        <p:scale>
          <a:sx n="63" d="100"/>
          <a:sy n="63" d="100"/>
        </p:scale>
        <p:origin x="52" y="136"/>
      </p:cViewPr>
      <p:guideLst/>
    </p:cSldViewPr>
  </p:slideViewPr>
  <p:outlineViewPr>
    <p:cViewPr>
      <p:scale>
        <a:sx n="33" d="100"/>
        <a:sy n="33" d="100"/>
      </p:scale>
      <p:origin x="0" y="-852"/>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presProps" Target="presProps.xml"/><Relationship Id="rId2" Type="http://schemas.openxmlformats.org/officeDocument/2006/relationships/slide" Target="slides/slide1.xml"/><Relationship Id="rId16" Type="http://customschemas.google.com/relationships/presentationmetadata" Target="meta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
        <p:cNvGrpSpPr/>
        <p:nvPr/>
      </p:nvGrpSpPr>
      <p:grpSpPr>
        <a:xfrm>
          <a:off x="0" y="0"/>
          <a:ext cx="0" cy="0"/>
          <a:chOff x="0" y="0"/>
          <a:chExt cx="0" cy="0"/>
        </a:xfrm>
      </p:grpSpPr>
      <p:sp>
        <p:nvSpPr>
          <p:cNvPr id="32" name="Google Shape;3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a:t>Hello, </a:t>
            </a:r>
            <a:endParaRPr/>
          </a:p>
          <a:p>
            <a:pPr marL="0" lvl="0" indent="0" algn="l" rtl="0">
              <a:lnSpc>
                <a:spcPct val="100000"/>
              </a:lnSpc>
              <a:spcBef>
                <a:spcPts val="0"/>
              </a:spcBef>
              <a:spcAft>
                <a:spcPts val="0"/>
              </a:spcAft>
              <a:buSzPts val="1100"/>
              <a:buNone/>
            </a:pPr>
            <a:endParaRPr/>
          </a:p>
          <a:p>
            <a:pPr marL="0" lvl="0" indent="0" algn="l" rtl="0">
              <a:lnSpc>
                <a:spcPct val="100000"/>
              </a:lnSpc>
              <a:spcBef>
                <a:spcPts val="0"/>
              </a:spcBef>
              <a:spcAft>
                <a:spcPts val="0"/>
              </a:spcAft>
              <a:buSzPts val="1100"/>
              <a:buNone/>
            </a:pPr>
            <a:r>
              <a:rPr lang="en-US"/>
              <a:t>My name is Tyler Navin. I’m the Homeless Education Program Consultant here at the Iowa Deparment of Education </a:t>
            </a:r>
            <a:endParaRPr/>
          </a:p>
        </p:txBody>
      </p:sp>
      <p:sp>
        <p:nvSpPr>
          <p:cNvPr id="33" name="Google Shape;33;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89" name="Google Shape;89;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
        <p:cNvGrpSpPr/>
        <p:nvPr/>
      </p:nvGrpSpPr>
      <p:grpSpPr>
        <a:xfrm>
          <a:off x="0" y="0"/>
          <a:ext cx="0" cy="0"/>
          <a:chOff x="0" y="0"/>
          <a:chExt cx="0" cy="0"/>
        </a:xfrm>
      </p:grpSpPr>
      <p:sp>
        <p:nvSpPr>
          <p:cNvPr id="38" name="Google Shape;3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a:t>The purpose of this webinar is to provide school districts with information on McKinney Vento Subgrant Allowable Activities and to ensure the program is effectively implemented according to federal guidance. </a:t>
            </a:r>
            <a:endParaRPr/>
          </a:p>
        </p:txBody>
      </p:sp>
      <p:sp>
        <p:nvSpPr>
          <p:cNvPr id="39" name="Google Shape;39;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
        <p:cNvGrpSpPr/>
        <p:nvPr/>
      </p:nvGrpSpPr>
      <p:grpSpPr>
        <a:xfrm>
          <a:off x="0" y="0"/>
          <a:ext cx="0" cy="0"/>
          <a:chOff x="0" y="0"/>
          <a:chExt cx="0" cy="0"/>
        </a:xfrm>
      </p:grpSpPr>
      <p:sp>
        <p:nvSpPr>
          <p:cNvPr id="44" name="Google Shape;44;g3b7be4024cf_2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5" name="Google Shape;45;g3b7be4024cf_2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90000"/>
              </a:lnSpc>
              <a:spcBef>
                <a:spcPts val="750"/>
              </a:spcBef>
              <a:spcAft>
                <a:spcPts val="0"/>
              </a:spcAft>
              <a:buClr>
                <a:schemeClr val="dk1"/>
              </a:buClr>
              <a:buSzPts val="1100"/>
              <a:buFont typeface="Arial"/>
              <a:buNone/>
            </a:pPr>
            <a:r>
              <a:rPr lang="en-US">
                <a:solidFill>
                  <a:schemeClr val="dk1"/>
                </a:solidFill>
              </a:rPr>
              <a:t>The purpose of the McKinney-Vento Homeless Assistance Act is to ensure that children and youth experiencing homelessness have equal access to a free, appropriate public education by removing barriers to enrollment, attendance, and academic success, guaranteeing rights like immediate enrollment the district of origin or the district of residence. It provides critical educational stability, including support for transportation, supplies, and academic assistance. </a:t>
            </a:r>
            <a:endParaRPr sz="1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
        <p:cNvGrpSpPr/>
        <p:nvPr/>
      </p:nvGrpSpPr>
      <p:grpSpPr>
        <a:xfrm>
          <a:off x="0" y="0"/>
          <a:ext cx="0" cy="0"/>
          <a:chOff x="0" y="0"/>
          <a:chExt cx="0" cy="0"/>
        </a:xfrm>
      </p:grpSpPr>
      <p:sp>
        <p:nvSpPr>
          <p:cNvPr id="50" name="Google Shape;50;g3b7be4024cf_2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1" name="Google Shape;51;g3b7be4024cf_2_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457200" lvl="0" indent="-279400" algn="l" rtl="0">
              <a:lnSpc>
                <a:spcPct val="90000"/>
              </a:lnSpc>
              <a:spcBef>
                <a:spcPts val="750"/>
              </a:spcBef>
              <a:spcAft>
                <a:spcPts val="0"/>
              </a:spcAft>
              <a:buClr>
                <a:schemeClr val="dk1"/>
              </a:buClr>
              <a:buSzPts val="800"/>
              <a:buChar char="•"/>
            </a:pPr>
            <a:r>
              <a:rPr lang="en-US" b="1">
                <a:solidFill>
                  <a:schemeClr val="dk1"/>
                </a:solidFill>
              </a:rPr>
              <a:t>Immediate Enrollment:</a:t>
            </a:r>
            <a:r>
              <a:rPr lang="en-US">
                <a:solidFill>
                  <a:schemeClr val="dk1"/>
                </a:solidFill>
              </a:rPr>
              <a:t> Students are entitled to immediate enrollment in either the district of origin or the district of residence, even without typical documentation (such as proof of residency or immunization records)</a:t>
            </a:r>
            <a:endParaRPr>
              <a:solidFill>
                <a:schemeClr val="dk1"/>
              </a:solidFill>
            </a:endParaRPr>
          </a:p>
          <a:p>
            <a:pPr marL="457200" lvl="0" indent="0" algn="l" rtl="0">
              <a:lnSpc>
                <a:spcPct val="90000"/>
              </a:lnSpc>
              <a:spcBef>
                <a:spcPts val="750"/>
              </a:spcBef>
              <a:spcAft>
                <a:spcPts val="0"/>
              </a:spcAft>
              <a:buClr>
                <a:schemeClr val="dk1"/>
              </a:buClr>
              <a:buSzPts val="1100"/>
              <a:buFont typeface="Arial"/>
              <a:buNone/>
            </a:pPr>
            <a:endParaRPr>
              <a:solidFill>
                <a:schemeClr val="dk1"/>
              </a:solidFill>
            </a:endParaRPr>
          </a:p>
          <a:p>
            <a:pPr marL="457200" lvl="0" indent="-279400" algn="l" rtl="0">
              <a:lnSpc>
                <a:spcPct val="90000"/>
              </a:lnSpc>
              <a:spcBef>
                <a:spcPts val="750"/>
              </a:spcBef>
              <a:spcAft>
                <a:spcPts val="0"/>
              </a:spcAft>
              <a:buClr>
                <a:schemeClr val="dk1"/>
              </a:buClr>
              <a:buSzPts val="800"/>
              <a:buChar char="•"/>
            </a:pPr>
            <a:r>
              <a:rPr lang="en-US" b="1">
                <a:solidFill>
                  <a:schemeClr val="dk1"/>
                </a:solidFill>
              </a:rPr>
              <a:t>School Stability:</a:t>
            </a:r>
            <a:r>
              <a:rPr lang="en-US">
                <a:solidFill>
                  <a:schemeClr val="dk1"/>
                </a:solidFill>
              </a:rPr>
              <a:t> Students can stay in their district of origin even if residing outside of district attendance boundaries with transportation provided to maintain continuity.  </a:t>
            </a:r>
            <a:endParaRPr>
              <a:solidFill>
                <a:schemeClr val="dk1"/>
              </a:solidFill>
            </a:endParaRPr>
          </a:p>
          <a:p>
            <a:pPr marL="457200" lvl="0" indent="0" algn="l" rtl="0">
              <a:lnSpc>
                <a:spcPct val="90000"/>
              </a:lnSpc>
              <a:spcBef>
                <a:spcPts val="750"/>
              </a:spcBef>
              <a:spcAft>
                <a:spcPts val="0"/>
              </a:spcAft>
              <a:buClr>
                <a:schemeClr val="dk1"/>
              </a:buClr>
              <a:buSzPts val="1100"/>
              <a:buFont typeface="Arial"/>
              <a:buNone/>
            </a:pPr>
            <a:endParaRPr>
              <a:solidFill>
                <a:schemeClr val="dk1"/>
              </a:solidFill>
            </a:endParaRPr>
          </a:p>
          <a:p>
            <a:pPr marL="457200" lvl="0" indent="-279400" algn="l" rtl="0">
              <a:lnSpc>
                <a:spcPct val="90000"/>
              </a:lnSpc>
              <a:spcBef>
                <a:spcPts val="750"/>
              </a:spcBef>
              <a:spcAft>
                <a:spcPts val="0"/>
              </a:spcAft>
              <a:buClr>
                <a:schemeClr val="dk1"/>
              </a:buClr>
              <a:buSzPts val="800"/>
              <a:buChar char="•"/>
            </a:pPr>
            <a:r>
              <a:rPr lang="en-US" b="1">
                <a:solidFill>
                  <a:schemeClr val="dk1"/>
                </a:solidFill>
              </a:rPr>
              <a:t>Wraparound Support:</a:t>
            </a:r>
            <a:r>
              <a:rPr lang="en-US">
                <a:solidFill>
                  <a:schemeClr val="dk1"/>
                </a:solidFill>
              </a:rPr>
              <a:t> Offers resources like academic help, social-emotional support, mental health services, and school supplies.  </a:t>
            </a:r>
            <a:endParaRPr>
              <a:solidFill>
                <a:schemeClr val="dk1"/>
              </a:solidFill>
            </a:endParaRPr>
          </a:p>
          <a:p>
            <a:pPr marL="457200" lvl="0" indent="0" algn="l" rtl="0">
              <a:lnSpc>
                <a:spcPct val="90000"/>
              </a:lnSpc>
              <a:spcBef>
                <a:spcPts val="750"/>
              </a:spcBef>
              <a:spcAft>
                <a:spcPts val="0"/>
              </a:spcAft>
              <a:buClr>
                <a:schemeClr val="dk1"/>
              </a:buClr>
              <a:buSzPts val="1100"/>
              <a:buFont typeface="Arial"/>
              <a:buNone/>
            </a:pPr>
            <a:endParaRPr>
              <a:solidFill>
                <a:schemeClr val="dk1"/>
              </a:solidFill>
            </a:endParaRPr>
          </a:p>
          <a:p>
            <a:pPr marL="457200" lvl="0" indent="-279400" algn="l" rtl="0">
              <a:lnSpc>
                <a:spcPct val="90000"/>
              </a:lnSpc>
              <a:spcBef>
                <a:spcPts val="750"/>
              </a:spcBef>
              <a:spcAft>
                <a:spcPts val="0"/>
              </a:spcAft>
              <a:buClr>
                <a:schemeClr val="dk1"/>
              </a:buClr>
              <a:buSzPts val="800"/>
              <a:buChar char="•"/>
            </a:pPr>
            <a:r>
              <a:rPr lang="en-US" b="1">
                <a:solidFill>
                  <a:schemeClr val="dk1"/>
                </a:solidFill>
              </a:rPr>
              <a:t>Identification of Liaison:</a:t>
            </a:r>
            <a:r>
              <a:rPr lang="en-US">
                <a:solidFill>
                  <a:schemeClr val="dk1"/>
                </a:solidFill>
              </a:rPr>
              <a:t> Requires schools to identify a homeless liaison and appoint the liaison to coordinate the identification and services provided to children and youth experiencing homelessness.  </a:t>
            </a:r>
            <a:endParaRPr sz="1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g3b7be4024cf_2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7" name="Google Shape;57;g3b7be4024cf_2_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457200" lvl="0" indent="-279400" algn="l" rtl="0">
              <a:lnSpc>
                <a:spcPct val="90000"/>
              </a:lnSpc>
              <a:spcBef>
                <a:spcPts val="750"/>
              </a:spcBef>
              <a:spcAft>
                <a:spcPts val="0"/>
              </a:spcAft>
              <a:buClr>
                <a:schemeClr val="dk1"/>
              </a:buClr>
              <a:buSzPts val="800"/>
              <a:buChar char="•"/>
            </a:pPr>
            <a:r>
              <a:rPr lang="en-US">
                <a:solidFill>
                  <a:schemeClr val="dk1"/>
                </a:solidFill>
              </a:rPr>
              <a:t>Iowa awards subgrants to LEAs on a 3-year subgrant cycle. </a:t>
            </a:r>
            <a:endParaRPr>
              <a:solidFill>
                <a:schemeClr val="dk1"/>
              </a:solidFill>
            </a:endParaRPr>
          </a:p>
          <a:p>
            <a:pPr marL="457200" lvl="0" indent="0" algn="l" rtl="0">
              <a:lnSpc>
                <a:spcPct val="90000"/>
              </a:lnSpc>
              <a:spcBef>
                <a:spcPts val="750"/>
              </a:spcBef>
              <a:spcAft>
                <a:spcPts val="0"/>
              </a:spcAft>
              <a:buClr>
                <a:schemeClr val="dk1"/>
              </a:buClr>
              <a:buSzPts val="1100"/>
              <a:buFont typeface="Arial"/>
              <a:buNone/>
            </a:pPr>
            <a:endParaRPr>
              <a:solidFill>
                <a:schemeClr val="dk1"/>
              </a:solidFill>
            </a:endParaRPr>
          </a:p>
          <a:p>
            <a:pPr marL="457200" lvl="0" indent="-279400" algn="l" rtl="0">
              <a:lnSpc>
                <a:spcPct val="90000"/>
              </a:lnSpc>
              <a:spcBef>
                <a:spcPts val="750"/>
              </a:spcBef>
              <a:spcAft>
                <a:spcPts val="0"/>
              </a:spcAft>
              <a:buClr>
                <a:schemeClr val="dk1"/>
              </a:buClr>
              <a:buSzPts val="800"/>
              <a:buChar char="•"/>
            </a:pPr>
            <a:r>
              <a:rPr lang="en-US">
                <a:solidFill>
                  <a:schemeClr val="dk1"/>
                </a:solidFill>
              </a:rPr>
              <a:t>We are currently is year 2 of the 3-year subgrant cycle. </a:t>
            </a:r>
            <a:endParaRPr>
              <a:solidFill>
                <a:schemeClr val="dk1"/>
              </a:solidFill>
            </a:endParaRPr>
          </a:p>
          <a:p>
            <a:pPr marL="457200" lvl="0" indent="0" algn="l" rtl="0">
              <a:lnSpc>
                <a:spcPct val="90000"/>
              </a:lnSpc>
              <a:spcBef>
                <a:spcPts val="750"/>
              </a:spcBef>
              <a:spcAft>
                <a:spcPts val="0"/>
              </a:spcAft>
              <a:buClr>
                <a:schemeClr val="dk1"/>
              </a:buClr>
              <a:buSzPts val="1100"/>
              <a:buFont typeface="Arial"/>
              <a:buNone/>
            </a:pPr>
            <a:endParaRPr>
              <a:solidFill>
                <a:schemeClr val="dk1"/>
              </a:solidFill>
            </a:endParaRPr>
          </a:p>
          <a:p>
            <a:pPr marL="457200" lvl="0" indent="-279400" algn="l" rtl="0">
              <a:lnSpc>
                <a:spcPct val="90000"/>
              </a:lnSpc>
              <a:spcBef>
                <a:spcPts val="750"/>
              </a:spcBef>
              <a:spcAft>
                <a:spcPts val="0"/>
              </a:spcAft>
              <a:buClr>
                <a:schemeClr val="dk1"/>
              </a:buClr>
              <a:buSzPts val="800"/>
              <a:buChar char="•"/>
            </a:pPr>
            <a:r>
              <a:rPr lang="en-US">
                <a:solidFill>
                  <a:schemeClr val="dk1"/>
                </a:solidFill>
              </a:rPr>
              <a:t>Grants are administered for the purpose of facilitating the identification, enrollment, attendance, and success in school of children and youth experiencing homelessness.</a:t>
            </a:r>
            <a:endParaRPr sz="1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3b4b42dbd2a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5" name="Google Shape;65;g3b4b42dbd2a_0_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a:t>There are 16 allowable activities that are laid out in the law. </a:t>
            </a:r>
            <a:endParaRPr/>
          </a:p>
          <a:p>
            <a:pPr marL="0" lvl="0" indent="0" algn="l" rtl="0">
              <a:lnSpc>
                <a:spcPct val="100000"/>
              </a:lnSpc>
              <a:spcBef>
                <a:spcPts val="0"/>
              </a:spcBef>
              <a:spcAft>
                <a:spcPts val="0"/>
              </a:spcAft>
              <a:buSzPts val="1100"/>
              <a:buNone/>
            </a:pPr>
            <a:endParaRPr/>
          </a:p>
          <a:p>
            <a:pPr marL="0" lvl="0" indent="0" algn="l" rtl="0">
              <a:lnSpc>
                <a:spcPct val="100000"/>
              </a:lnSpc>
              <a:spcBef>
                <a:spcPts val="0"/>
              </a:spcBef>
              <a:spcAft>
                <a:spcPts val="0"/>
              </a:spcAft>
              <a:buSzPts val="1100"/>
              <a:buNone/>
            </a:pPr>
            <a:r>
              <a:rPr lang="en-US"/>
              <a:t>On these next couple of slides I’ve highlighted some examples of common uses of these funds that we see across the state. </a:t>
            </a:r>
            <a:endParaRPr/>
          </a:p>
          <a:p>
            <a:pPr marL="0" lvl="0" indent="0" algn="l" rtl="0">
              <a:lnSpc>
                <a:spcPct val="100000"/>
              </a:lnSpc>
              <a:spcBef>
                <a:spcPts val="0"/>
              </a:spcBef>
              <a:spcAft>
                <a:spcPts val="0"/>
              </a:spcAft>
              <a:buSzPts val="1100"/>
              <a:buNone/>
            </a:pPr>
            <a:endParaRPr/>
          </a:p>
          <a:p>
            <a:pPr marL="0" lvl="0" indent="0" algn="l" rtl="0">
              <a:lnSpc>
                <a:spcPct val="100000"/>
              </a:lnSpc>
              <a:spcBef>
                <a:spcPts val="0"/>
              </a:spcBef>
              <a:spcAft>
                <a:spcPts val="0"/>
              </a:spcAft>
              <a:buSzPts val="1100"/>
              <a:buNone/>
            </a:pPr>
            <a:r>
              <a:rPr lang="en-US"/>
              <a:t>Tutoring services</a:t>
            </a:r>
            <a:endParaRPr/>
          </a:p>
          <a:p>
            <a:pPr marL="0" lvl="0" indent="0" algn="l" rtl="0">
              <a:lnSpc>
                <a:spcPct val="100000"/>
              </a:lnSpc>
              <a:spcBef>
                <a:spcPts val="0"/>
              </a:spcBef>
              <a:spcAft>
                <a:spcPts val="0"/>
              </a:spcAft>
              <a:buSzPts val="1100"/>
              <a:buNone/>
            </a:pPr>
            <a:endParaRPr/>
          </a:p>
          <a:p>
            <a:pPr marL="0" lvl="0" indent="0" algn="l" rtl="0">
              <a:lnSpc>
                <a:spcPct val="100000"/>
              </a:lnSpc>
              <a:spcBef>
                <a:spcPts val="0"/>
              </a:spcBef>
              <a:spcAft>
                <a:spcPts val="0"/>
              </a:spcAft>
              <a:buSzPts val="1100"/>
              <a:buNone/>
            </a:pPr>
            <a:r>
              <a:rPr lang="en-US"/>
              <a:t>Before and after school care</a:t>
            </a:r>
            <a:endParaRPr/>
          </a:p>
          <a:p>
            <a:pPr marL="0" lvl="0" indent="0" algn="l" rtl="0">
              <a:lnSpc>
                <a:spcPct val="100000"/>
              </a:lnSpc>
              <a:spcBef>
                <a:spcPts val="0"/>
              </a:spcBef>
              <a:spcAft>
                <a:spcPts val="0"/>
              </a:spcAft>
              <a:buSzPts val="1100"/>
              <a:buNone/>
            </a:pPr>
            <a:endParaRPr/>
          </a:p>
          <a:p>
            <a:pPr marL="0" lvl="0" indent="0" algn="l" rtl="0">
              <a:lnSpc>
                <a:spcPct val="100000"/>
              </a:lnSpc>
              <a:spcBef>
                <a:spcPts val="0"/>
              </a:spcBef>
              <a:spcAft>
                <a:spcPts val="0"/>
              </a:spcAft>
              <a:buSzPts val="1100"/>
              <a:buNone/>
            </a:pPr>
            <a:r>
              <a:rPr lang="en-US"/>
              <a:t>Summer programming </a:t>
            </a:r>
            <a:endParaRPr/>
          </a:p>
          <a:p>
            <a:pPr marL="0" lvl="0" indent="0" algn="l" rtl="0">
              <a:lnSpc>
                <a:spcPct val="100000"/>
              </a:lnSpc>
              <a:spcBef>
                <a:spcPts val="0"/>
              </a:spcBef>
              <a:spcAft>
                <a:spcPts val="0"/>
              </a:spcAft>
              <a:buSzPts val="1100"/>
              <a:buNone/>
            </a:pPr>
            <a:endParaRPr/>
          </a:p>
          <a:p>
            <a:pPr marL="0" lvl="0" indent="0" algn="l" rtl="0">
              <a:lnSpc>
                <a:spcPct val="100000"/>
              </a:lnSpc>
              <a:spcBef>
                <a:spcPts val="0"/>
              </a:spcBef>
              <a:spcAft>
                <a:spcPts val="0"/>
              </a:spcAft>
              <a:buSzPts val="1100"/>
              <a:buNone/>
            </a:pPr>
            <a:r>
              <a:rPr lang="en-US"/>
              <a:t>Personal school supplies</a:t>
            </a:r>
            <a:endParaRPr/>
          </a:p>
          <a:p>
            <a:pPr marL="0" lvl="0" indent="0" algn="l" rtl="0">
              <a:lnSpc>
                <a:spcPct val="100000"/>
              </a:lnSpc>
              <a:spcBef>
                <a:spcPts val="0"/>
              </a:spcBef>
              <a:spcAft>
                <a:spcPts val="0"/>
              </a:spcAft>
              <a:buSzPts val="1100"/>
              <a:buNone/>
            </a:pPr>
            <a:endParaRPr/>
          </a:p>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g3b4b42dbd2a_0_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1" name="Google Shape;71;g3b4b42dbd2a_0_4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a:t>Any school uniform requirements </a:t>
            </a:r>
            <a:endParaRPr/>
          </a:p>
          <a:p>
            <a:pPr marL="0" lvl="0" indent="0" algn="l" rtl="0">
              <a:lnSpc>
                <a:spcPct val="100000"/>
              </a:lnSpc>
              <a:spcBef>
                <a:spcPts val="0"/>
              </a:spcBef>
              <a:spcAft>
                <a:spcPts val="0"/>
              </a:spcAft>
              <a:buSzPts val="1100"/>
              <a:buNone/>
            </a:pPr>
            <a:endParaRPr/>
          </a:p>
          <a:p>
            <a:pPr marL="0" lvl="0" indent="0" algn="l" rtl="0">
              <a:lnSpc>
                <a:spcPct val="100000"/>
              </a:lnSpc>
              <a:spcBef>
                <a:spcPts val="0"/>
              </a:spcBef>
              <a:spcAft>
                <a:spcPts val="0"/>
              </a:spcAft>
              <a:buSzPts val="1100"/>
              <a:buNone/>
            </a:pPr>
            <a:r>
              <a:rPr lang="en-US"/>
              <a:t>Any shoes or cleats needed to participate in PE or extra curricular activities </a:t>
            </a:r>
            <a:endParaRPr/>
          </a:p>
          <a:p>
            <a:pPr marL="0" lvl="0" indent="0" algn="l" rtl="0">
              <a:lnSpc>
                <a:spcPct val="100000"/>
              </a:lnSpc>
              <a:spcBef>
                <a:spcPts val="0"/>
              </a:spcBef>
              <a:spcAft>
                <a:spcPts val="0"/>
              </a:spcAft>
              <a:buSzPts val="1100"/>
              <a:buNone/>
            </a:pPr>
            <a:endParaRPr/>
          </a:p>
          <a:p>
            <a:pPr marL="0" lvl="0" indent="0" algn="l" rtl="0">
              <a:lnSpc>
                <a:spcPct val="100000"/>
              </a:lnSpc>
              <a:spcBef>
                <a:spcPts val="0"/>
              </a:spcBef>
              <a:spcAft>
                <a:spcPts val="0"/>
              </a:spcAft>
              <a:buSzPts val="1100"/>
              <a:buNone/>
            </a:pPr>
            <a:r>
              <a:rPr lang="en-US"/>
              <a:t>Any student fees like graduation expenses including cap and gown purchases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g3b4b42dbd2a_0_8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7" name="Google Shape;77;g3b4b42dbd2a_0_8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a:t>Any costs associated with obtaining necessary documents for enrollment</a:t>
            </a:r>
            <a:endParaRPr/>
          </a:p>
          <a:p>
            <a:pPr marL="0" lvl="0" indent="0" algn="l" rtl="0">
              <a:lnSpc>
                <a:spcPct val="100000"/>
              </a:lnSpc>
              <a:spcBef>
                <a:spcPts val="0"/>
              </a:spcBef>
              <a:spcAft>
                <a:spcPts val="0"/>
              </a:spcAft>
              <a:buSzPts val="1100"/>
              <a:buNone/>
            </a:pPr>
            <a:endParaRPr/>
          </a:p>
          <a:p>
            <a:pPr marL="0" lvl="0" indent="0" algn="l" rtl="0">
              <a:lnSpc>
                <a:spcPct val="100000"/>
              </a:lnSpc>
              <a:spcBef>
                <a:spcPts val="0"/>
              </a:spcBef>
              <a:spcAft>
                <a:spcPts val="0"/>
              </a:spcAft>
              <a:buSzPts val="1100"/>
              <a:buNone/>
            </a:pPr>
            <a:r>
              <a:rPr lang="en-US"/>
              <a:t>Counseling Services </a:t>
            </a:r>
            <a:endParaRPr/>
          </a:p>
          <a:p>
            <a:pPr marL="0" lvl="0" indent="0" algn="l" rtl="0">
              <a:lnSpc>
                <a:spcPct val="100000"/>
              </a:lnSpc>
              <a:spcBef>
                <a:spcPts val="0"/>
              </a:spcBef>
              <a:spcAft>
                <a:spcPts val="0"/>
              </a:spcAft>
              <a:buSzPts val="1100"/>
              <a:buNone/>
            </a:pPr>
            <a:endParaRPr/>
          </a:p>
          <a:p>
            <a:pPr marL="0" lvl="0" indent="0" algn="l" rtl="0">
              <a:lnSpc>
                <a:spcPct val="100000"/>
              </a:lnSpc>
              <a:spcBef>
                <a:spcPts val="0"/>
              </a:spcBef>
              <a:spcAft>
                <a:spcPts val="0"/>
              </a:spcAft>
              <a:buSzPts val="1100"/>
              <a:buNone/>
            </a:pPr>
            <a:r>
              <a:rPr lang="en-US"/>
              <a:t>Parental Outreach</a:t>
            </a:r>
            <a:endParaRPr/>
          </a:p>
          <a:p>
            <a:pPr marL="0" lvl="0" indent="0" algn="l" rtl="0">
              <a:lnSpc>
                <a:spcPct val="100000"/>
              </a:lnSpc>
              <a:spcBef>
                <a:spcPts val="0"/>
              </a:spcBef>
              <a:spcAft>
                <a:spcPts val="0"/>
              </a:spcAft>
              <a:buSzPts val="1100"/>
              <a:buNone/>
            </a:pPr>
            <a:endParaRPr/>
          </a:p>
          <a:p>
            <a:pPr marL="0" lvl="0" indent="0" algn="l" rtl="0">
              <a:lnSpc>
                <a:spcPct val="100000"/>
              </a:lnSpc>
              <a:spcBef>
                <a:spcPts val="0"/>
              </a:spcBef>
              <a:spcAft>
                <a:spcPts val="0"/>
              </a:spcAft>
              <a:buSzPts val="1100"/>
              <a:buNone/>
            </a:pPr>
            <a:r>
              <a:rPr lang="en-US"/>
              <a:t>Research base programs that benefit highly mobile students </a:t>
            </a:r>
            <a:endParaRPr/>
          </a:p>
          <a:p>
            <a:pPr marL="0" lvl="0" indent="0" algn="l" rtl="0">
              <a:lnSpc>
                <a:spcPct val="100000"/>
              </a:lnSpc>
              <a:spcBef>
                <a:spcPts val="0"/>
              </a:spcBef>
              <a:spcAft>
                <a:spcPts val="0"/>
              </a:spcAft>
              <a:buSzPts val="1100"/>
              <a:buNone/>
            </a:pPr>
            <a:endParaRPr/>
          </a:p>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3b4b42dbd2a_0_1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3" name="Google Shape;83;g3b4b42dbd2a_0_11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a:t>The most common use of funds that we see is the expenses related to defraying the excess cost of transportation. </a:t>
            </a:r>
            <a:endParaRPr/>
          </a:p>
          <a:p>
            <a:pPr marL="0" lvl="0" indent="0" algn="l" rtl="0">
              <a:lnSpc>
                <a:spcPct val="100000"/>
              </a:lnSpc>
              <a:spcBef>
                <a:spcPts val="0"/>
              </a:spcBef>
              <a:spcAft>
                <a:spcPts val="0"/>
              </a:spcAft>
              <a:buSzPts val="1100"/>
              <a:buNone/>
            </a:pPr>
            <a:endParaRPr/>
          </a:p>
          <a:p>
            <a:pPr marL="0" lvl="0" indent="0" algn="l" rtl="0">
              <a:lnSpc>
                <a:spcPct val="100000"/>
              </a:lnSpc>
              <a:spcBef>
                <a:spcPts val="0"/>
              </a:spcBef>
              <a:spcAft>
                <a:spcPts val="0"/>
              </a:spcAft>
              <a:buSzPts val="1100"/>
              <a:buNone/>
            </a:pPr>
            <a:r>
              <a:rPr lang="en-US"/>
              <a:t>This is by far the largest expense LEAs encounter when supporting students experiencing homelessness. </a:t>
            </a: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rgbClr val="03617A"/>
        </a:solidFill>
        <a:effectLst/>
      </p:bgPr>
    </p:bg>
    <p:spTree>
      <p:nvGrpSpPr>
        <p:cNvPr id="1" name="Shape 8"/>
        <p:cNvGrpSpPr/>
        <p:nvPr/>
      </p:nvGrpSpPr>
      <p:grpSpPr>
        <a:xfrm>
          <a:off x="0" y="0"/>
          <a:ext cx="0" cy="0"/>
          <a:chOff x="0" y="0"/>
          <a:chExt cx="0" cy="0"/>
        </a:xfrm>
      </p:grpSpPr>
      <p:sp>
        <p:nvSpPr>
          <p:cNvPr id="9" name="Google Shape;9;p7"/>
          <p:cNvSpPr txBox="1">
            <a:spLocks noGrp="1"/>
          </p:cNvSpPr>
          <p:nvPr>
            <p:ph type="ctrTitle"/>
          </p:nvPr>
        </p:nvSpPr>
        <p:spPr>
          <a:xfrm>
            <a:off x="289270" y="1074695"/>
            <a:ext cx="11636841" cy="2160104"/>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lt1"/>
              </a:buClr>
              <a:buSzPts val="4500"/>
              <a:buFont typeface="Arial"/>
              <a:buNone/>
              <a:defRPr sz="4500" b="1">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 name="Google Shape;10;p7"/>
          <p:cNvSpPr txBox="1">
            <a:spLocks noGrp="1"/>
          </p:cNvSpPr>
          <p:nvPr>
            <p:ph type="subTitle" idx="1"/>
          </p:nvPr>
        </p:nvSpPr>
        <p:spPr>
          <a:xfrm>
            <a:off x="289270" y="3838162"/>
            <a:ext cx="11636841" cy="1282148"/>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lt1"/>
              </a:buClr>
              <a:buSzPts val="2400"/>
              <a:buNone/>
              <a:defRPr sz="2400" b="1">
                <a:solidFill>
                  <a:schemeClr val="lt1"/>
                </a:solidFill>
              </a:defRPr>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pic>
        <p:nvPicPr>
          <p:cNvPr id="11" name="Google Shape;11;p7"/>
          <p:cNvPicPr preferRelativeResize="0"/>
          <p:nvPr/>
        </p:nvPicPr>
        <p:blipFill rotWithShape="1">
          <a:blip r:embed="rId2">
            <a:alphaModFix/>
          </a:blip>
          <a:srcRect/>
          <a:stretch/>
        </p:blipFill>
        <p:spPr>
          <a:xfrm>
            <a:off x="1099884" y="5866793"/>
            <a:ext cx="4996116" cy="458004"/>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1_Title and Content">
  <p:cSld name="1_Title and Content">
    <p:bg>
      <p:bgPr>
        <a:solidFill>
          <a:schemeClr val="lt1"/>
        </a:solidFill>
        <a:effectLst/>
      </p:bgPr>
    </p:bg>
    <p:spTree>
      <p:nvGrpSpPr>
        <p:cNvPr id="1" name="Shape 12"/>
        <p:cNvGrpSpPr/>
        <p:nvPr/>
      </p:nvGrpSpPr>
      <p:grpSpPr>
        <a:xfrm>
          <a:off x="0" y="0"/>
          <a:ext cx="0" cy="0"/>
          <a:chOff x="0" y="0"/>
          <a:chExt cx="0" cy="0"/>
        </a:xfrm>
      </p:grpSpPr>
      <p:sp>
        <p:nvSpPr>
          <p:cNvPr id="13" name="Google Shape;13;p9"/>
          <p:cNvSpPr/>
          <p:nvPr/>
        </p:nvSpPr>
        <p:spPr>
          <a:xfrm>
            <a:off x="0" y="0"/>
            <a:ext cx="4182894" cy="68580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4" name="Google Shape;14;p9"/>
          <p:cNvSpPr txBox="1">
            <a:spLocks noGrp="1"/>
          </p:cNvSpPr>
          <p:nvPr>
            <p:ph type="title"/>
          </p:nvPr>
        </p:nvSpPr>
        <p:spPr>
          <a:xfrm>
            <a:off x="408561" y="428017"/>
            <a:ext cx="3540869" cy="590652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9"/>
          <p:cNvSpPr txBox="1">
            <a:spLocks noGrp="1"/>
          </p:cNvSpPr>
          <p:nvPr>
            <p:ph type="body" idx="1"/>
          </p:nvPr>
        </p:nvSpPr>
        <p:spPr>
          <a:xfrm>
            <a:off x="4591454" y="428017"/>
            <a:ext cx="7017449" cy="5906522"/>
          </a:xfrm>
          <a:prstGeom prst="rect">
            <a:avLst/>
          </a:prstGeom>
          <a:noFill/>
          <a:ln>
            <a:noFill/>
          </a:ln>
        </p:spPr>
        <p:txBody>
          <a:bodyPr spcFirstLastPara="1" wrap="square" lIns="91425" tIns="45700" rIns="91425" bIns="45700" anchor="ctr" anchorCtr="0">
            <a:normAutofit/>
          </a:bodyPr>
          <a:lstStyle>
            <a:lvl1pPr marL="457200" lvl="0" indent="-406400" algn="l">
              <a:lnSpc>
                <a:spcPct val="90000"/>
              </a:lnSpc>
              <a:spcBef>
                <a:spcPts val="750"/>
              </a:spcBef>
              <a:spcAft>
                <a:spcPts val="0"/>
              </a:spcAft>
              <a:buClr>
                <a:schemeClr val="dk1"/>
              </a:buClr>
              <a:buSzPts val="2800"/>
              <a:buChar char="•"/>
              <a:defRPr sz="2800"/>
            </a:lvl1pPr>
            <a:lvl2pPr marL="914400" lvl="1" indent="-381000" algn="l">
              <a:lnSpc>
                <a:spcPct val="90000"/>
              </a:lnSpc>
              <a:spcBef>
                <a:spcPts val="375"/>
              </a:spcBef>
              <a:spcAft>
                <a:spcPts val="0"/>
              </a:spcAft>
              <a:buClr>
                <a:schemeClr val="dk1"/>
              </a:buClr>
              <a:buSzPts val="2400"/>
              <a:buChar char="•"/>
              <a:defRPr sz="2400"/>
            </a:lvl2pPr>
            <a:lvl3pPr marL="1371600" lvl="2" indent="-330200" algn="l">
              <a:lnSpc>
                <a:spcPct val="90000"/>
              </a:lnSpc>
              <a:spcBef>
                <a:spcPts val="375"/>
              </a:spcBef>
              <a:spcAft>
                <a:spcPts val="0"/>
              </a:spcAft>
              <a:buClr>
                <a:schemeClr val="dk1"/>
              </a:buClr>
              <a:buSzPts val="1600"/>
              <a:buChar char="•"/>
              <a:defRPr sz="1600"/>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bg>
      <p:bgPr>
        <a:solidFill>
          <a:schemeClr val="lt1"/>
        </a:solidFill>
        <a:effectLst/>
      </p:bgPr>
    </p:bg>
    <p:spTree>
      <p:nvGrpSpPr>
        <p:cNvPr id="1" name="Shape 16"/>
        <p:cNvGrpSpPr/>
        <p:nvPr/>
      </p:nvGrpSpPr>
      <p:grpSpPr>
        <a:xfrm>
          <a:off x="0" y="0"/>
          <a:ext cx="0" cy="0"/>
          <a:chOff x="0" y="0"/>
          <a:chExt cx="0" cy="0"/>
        </a:xfrm>
      </p:grpSpPr>
      <p:sp>
        <p:nvSpPr>
          <p:cNvPr id="17" name="Google Shape;17;p10"/>
          <p:cNvSpPr/>
          <p:nvPr/>
        </p:nvSpPr>
        <p:spPr>
          <a:xfrm>
            <a:off x="0" y="0"/>
            <a:ext cx="12192000" cy="1192696"/>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8" name="Google Shape;18;p10"/>
          <p:cNvSpPr txBox="1">
            <a:spLocks noGrp="1"/>
          </p:cNvSpPr>
          <p:nvPr>
            <p:ph type="title"/>
          </p:nvPr>
        </p:nvSpPr>
        <p:spPr>
          <a:xfrm>
            <a:off x="892797" y="1"/>
            <a:ext cx="10515600" cy="119269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10"/>
          <p:cNvSpPr txBox="1">
            <a:spLocks noGrp="1"/>
          </p:cNvSpPr>
          <p:nvPr>
            <p:ph type="body" idx="1"/>
          </p:nvPr>
        </p:nvSpPr>
        <p:spPr>
          <a:xfrm>
            <a:off x="892799" y="1548641"/>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20" name="Google Shape;20;p10"/>
          <p:cNvSpPr txBox="1">
            <a:spLocks noGrp="1"/>
          </p:cNvSpPr>
          <p:nvPr>
            <p:ph type="body" idx="2"/>
          </p:nvPr>
        </p:nvSpPr>
        <p:spPr>
          <a:xfrm>
            <a:off x="892799" y="2372553"/>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1" name="Google Shape;21;p10"/>
          <p:cNvSpPr txBox="1">
            <a:spLocks noGrp="1"/>
          </p:cNvSpPr>
          <p:nvPr>
            <p:ph type="body" idx="3"/>
          </p:nvPr>
        </p:nvSpPr>
        <p:spPr>
          <a:xfrm>
            <a:off x="6225210" y="1548641"/>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22" name="Google Shape;22;p10"/>
          <p:cNvSpPr txBox="1">
            <a:spLocks noGrp="1"/>
          </p:cNvSpPr>
          <p:nvPr>
            <p:ph type="body" idx="4"/>
          </p:nvPr>
        </p:nvSpPr>
        <p:spPr>
          <a:xfrm>
            <a:off x="6225210" y="2372553"/>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lt1"/>
        </a:solidFill>
        <a:effectLst/>
      </p:bgPr>
    </p:bg>
    <p:spTree>
      <p:nvGrpSpPr>
        <p:cNvPr id="1" name="Shape 23"/>
        <p:cNvGrpSpPr/>
        <p:nvPr/>
      </p:nvGrpSpPr>
      <p:grpSpPr>
        <a:xfrm>
          <a:off x="0" y="0"/>
          <a:ext cx="0" cy="0"/>
          <a:chOff x="0" y="0"/>
          <a:chExt cx="0" cy="0"/>
        </a:xfrm>
      </p:grpSpPr>
      <p:sp>
        <p:nvSpPr>
          <p:cNvPr id="24" name="Google Shape;24;p11"/>
          <p:cNvSpPr/>
          <p:nvPr/>
        </p:nvSpPr>
        <p:spPr>
          <a:xfrm>
            <a:off x="0" y="2268535"/>
            <a:ext cx="12192000" cy="3275783"/>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5" name="Google Shape;25;p11"/>
          <p:cNvSpPr txBox="1">
            <a:spLocks noGrp="1"/>
          </p:cNvSpPr>
          <p:nvPr>
            <p:ph type="title"/>
          </p:nvPr>
        </p:nvSpPr>
        <p:spPr>
          <a:xfrm>
            <a:off x="831851" y="1709740"/>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4500"/>
              <a:buFont typeface="Arial"/>
              <a:buNone/>
              <a:defRPr sz="45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11"/>
          <p:cNvSpPr txBox="1">
            <a:spLocks noGrp="1"/>
          </p:cNvSpPr>
          <p:nvPr>
            <p:ph type="body" idx="1"/>
          </p:nvPr>
        </p:nvSpPr>
        <p:spPr>
          <a:xfrm>
            <a:off x="831851" y="4589465"/>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lt1"/>
              </a:buClr>
              <a:buSzPts val="1800"/>
              <a:buNone/>
              <a:defRPr sz="1800">
                <a:solidFill>
                  <a:schemeClr val="lt1"/>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Content" type="obj">
  <p:cSld name="OBJECT">
    <p:bg>
      <p:bgPr>
        <a:solidFill>
          <a:schemeClr val="lt1"/>
        </a:solidFill>
        <a:effectLst/>
      </p:bgPr>
    </p:bg>
    <p:spTree>
      <p:nvGrpSpPr>
        <p:cNvPr id="1" name="Shape 27"/>
        <p:cNvGrpSpPr/>
        <p:nvPr/>
      </p:nvGrpSpPr>
      <p:grpSpPr>
        <a:xfrm>
          <a:off x="0" y="0"/>
          <a:ext cx="0" cy="0"/>
          <a:chOff x="0" y="0"/>
          <a:chExt cx="0" cy="0"/>
        </a:xfrm>
      </p:grpSpPr>
      <p:sp>
        <p:nvSpPr>
          <p:cNvPr id="28" name="Google Shape;28;p8"/>
          <p:cNvSpPr/>
          <p:nvPr/>
        </p:nvSpPr>
        <p:spPr>
          <a:xfrm>
            <a:off x="0" y="0"/>
            <a:ext cx="12192000" cy="737419"/>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9" name="Google Shape;29;p8"/>
          <p:cNvSpPr txBox="1">
            <a:spLocks noGrp="1"/>
          </p:cNvSpPr>
          <p:nvPr>
            <p:ph type="title"/>
          </p:nvPr>
        </p:nvSpPr>
        <p:spPr>
          <a:xfrm>
            <a:off x="339213" y="2"/>
            <a:ext cx="11269691" cy="73741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8"/>
          <p:cNvSpPr txBox="1">
            <a:spLocks noGrp="1"/>
          </p:cNvSpPr>
          <p:nvPr>
            <p:ph type="body" idx="1"/>
          </p:nvPr>
        </p:nvSpPr>
        <p:spPr>
          <a:xfrm>
            <a:off x="689112" y="1460499"/>
            <a:ext cx="10813776"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6"/>
          <p:cNvSpPr txBox="1">
            <a:spLocks noGrp="1"/>
          </p:cNvSpPr>
          <p:nvPr>
            <p:ph type="title"/>
          </p:nvPr>
        </p:nvSpPr>
        <p:spPr>
          <a:xfrm>
            <a:off x="795128" y="1"/>
            <a:ext cx="10813776" cy="1166191"/>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lt1"/>
              </a:buClr>
              <a:buSzPts val="3300"/>
              <a:buFont typeface="Arial"/>
              <a:buNone/>
              <a:defRPr sz="3300" b="1"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6"/>
          <p:cNvSpPr txBox="1">
            <a:spLocks noGrp="1"/>
          </p:cNvSpPr>
          <p:nvPr>
            <p:ph type="body" idx="1"/>
          </p:nvPr>
        </p:nvSpPr>
        <p:spPr>
          <a:xfrm>
            <a:off x="795128" y="1460499"/>
            <a:ext cx="10813776" cy="4351338"/>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Arial"/>
                <a:ea typeface="Arial"/>
                <a:cs typeface="Arial"/>
                <a:sym typeface="Arial"/>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mailto:tyler.navin@iowa.gov"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4"/>
        <p:cNvGrpSpPr/>
        <p:nvPr/>
      </p:nvGrpSpPr>
      <p:grpSpPr>
        <a:xfrm>
          <a:off x="0" y="0"/>
          <a:ext cx="0" cy="0"/>
          <a:chOff x="0" y="0"/>
          <a:chExt cx="0" cy="0"/>
        </a:xfrm>
      </p:grpSpPr>
      <p:sp>
        <p:nvSpPr>
          <p:cNvPr id="35" name="Google Shape;35;p1"/>
          <p:cNvSpPr txBox="1">
            <a:spLocks noGrp="1"/>
          </p:cNvSpPr>
          <p:nvPr>
            <p:ph type="ctrTitle"/>
          </p:nvPr>
        </p:nvSpPr>
        <p:spPr>
          <a:xfrm>
            <a:off x="289270" y="1074695"/>
            <a:ext cx="11636700" cy="2160000"/>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lt1"/>
              </a:buClr>
              <a:buSzPts val="4500"/>
              <a:buFont typeface="Arial"/>
              <a:buNone/>
            </a:pPr>
            <a:r>
              <a:rPr lang="en-US" dirty="0"/>
              <a:t>Allowable Uses of Funds</a:t>
            </a:r>
            <a:endParaRPr dirty="0"/>
          </a:p>
          <a:p>
            <a:pPr marL="0" lvl="0" indent="0" algn="ctr" rtl="0">
              <a:lnSpc>
                <a:spcPct val="90000"/>
              </a:lnSpc>
              <a:spcBef>
                <a:spcPts val="0"/>
              </a:spcBef>
              <a:spcAft>
                <a:spcPts val="0"/>
              </a:spcAft>
              <a:buClr>
                <a:schemeClr val="lt1"/>
              </a:buClr>
              <a:buSzPts val="4500"/>
              <a:buFont typeface="Arial"/>
              <a:buNone/>
            </a:pPr>
            <a:r>
              <a:rPr lang="en-US" dirty="0"/>
              <a:t>McKinney Vento Homeless Education Act</a:t>
            </a:r>
            <a:endParaRPr dirty="0"/>
          </a:p>
        </p:txBody>
      </p:sp>
      <p:sp>
        <p:nvSpPr>
          <p:cNvPr id="36" name="Google Shape;36;p1"/>
          <p:cNvSpPr txBox="1">
            <a:spLocks noGrp="1"/>
          </p:cNvSpPr>
          <p:nvPr>
            <p:ph type="subTitle" idx="1"/>
          </p:nvPr>
        </p:nvSpPr>
        <p:spPr>
          <a:xfrm>
            <a:off x="289270" y="3838162"/>
            <a:ext cx="11636700" cy="1282200"/>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lt1"/>
              </a:buClr>
              <a:buSzPts val="2400"/>
              <a:buNone/>
            </a:pPr>
            <a:r>
              <a:rPr lang="en-US"/>
              <a:t>Bureau of ESEA Programs</a:t>
            </a:r>
            <a:endParaRPr/>
          </a:p>
          <a:p>
            <a:pPr marL="0" lvl="0" indent="0" algn="r" rtl="0">
              <a:lnSpc>
                <a:spcPct val="90000"/>
              </a:lnSpc>
              <a:spcBef>
                <a:spcPts val="0"/>
              </a:spcBef>
              <a:spcAft>
                <a:spcPts val="0"/>
              </a:spcAft>
              <a:buClr>
                <a:schemeClr val="lt1"/>
              </a:buClr>
              <a:buSzPts val="2400"/>
              <a:buNone/>
            </a:pPr>
            <a:endParaRPr/>
          </a:p>
          <a:p>
            <a:pPr marL="0" lvl="0" indent="0" algn="ctr" rtl="0">
              <a:lnSpc>
                <a:spcPct val="90000"/>
              </a:lnSpc>
              <a:spcBef>
                <a:spcPts val="0"/>
              </a:spcBef>
              <a:spcAft>
                <a:spcPts val="0"/>
              </a:spcAft>
              <a:buClr>
                <a:schemeClr val="lt1"/>
              </a:buClr>
              <a:buSzPts val="2400"/>
              <a:buNone/>
            </a:pPr>
            <a:r>
              <a:rPr lang="en-US"/>
              <a:t>Tyler Navin</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4"/>
          <p:cNvSpPr txBox="1">
            <a:spLocks noGrp="1"/>
          </p:cNvSpPr>
          <p:nvPr>
            <p:ph type="title"/>
          </p:nvPr>
        </p:nvSpPr>
        <p:spPr>
          <a:xfrm>
            <a:off x="408561" y="428017"/>
            <a:ext cx="3540900" cy="5906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dirty="0"/>
              <a:t>Contact Information</a:t>
            </a:r>
            <a:endParaRPr dirty="0"/>
          </a:p>
        </p:txBody>
      </p:sp>
      <p:sp>
        <p:nvSpPr>
          <p:cNvPr id="92" name="Google Shape;92;p4"/>
          <p:cNvSpPr txBox="1">
            <a:spLocks noGrp="1"/>
          </p:cNvSpPr>
          <p:nvPr>
            <p:ph type="body" idx="1"/>
          </p:nvPr>
        </p:nvSpPr>
        <p:spPr>
          <a:xfrm>
            <a:off x="4406529" y="747267"/>
            <a:ext cx="7017300" cy="5906400"/>
          </a:xfrm>
          <a:prstGeom prst="rect">
            <a:avLst/>
          </a:prstGeom>
        </p:spPr>
        <p:txBody>
          <a:bodyPr spcFirstLastPara="1" wrap="square" lIns="91425" tIns="45700" rIns="91425" bIns="45700" anchor="ctr" anchorCtr="0">
            <a:normAutofit/>
          </a:bodyPr>
          <a:lstStyle/>
          <a:p>
            <a:pPr marL="0" lvl="0" indent="0" algn="l" rtl="0">
              <a:spcBef>
                <a:spcPts val="750"/>
              </a:spcBef>
              <a:spcAft>
                <a:spcPts val="0"/>
              </a:spcAft>
              <a:buNone/>
            </a:pPr>
            <a:r>
              <a:rPr lang="en-US"/>
              <a:t>Tyler Navin</a:t>
            </a:r>
            <a:endParaRPr/>
          </a:p>
          <a:p>
            <a:pPr marL="0" lvl="0" indent="0" algn="l" rtl="0">
              <a:spcBef>
                <a:spcPts val="750"/>
              </a:spcBef>
              <a:spcAft>
                <a:spcPts val="0"/>
              </a:spcAft>
              <a:buNone/>
            </a:pPr>
            <a:r>
              <a:rPr lang="en-US"/>
              <a:t>Education Program Consultant</a:t>
            </a:r>
            <a:endParaRPr/>
          </a:p>
          <a:p>
            <a:pPr marL="0" lvl="0" indent="0" algn="l" rtl="0">
              <a:spcBef>
                <a:spcPts val="750"/>
              </a:spcBef>
              <a:spcAft>
                <a:spcPts val="0"/>
              </a:spcAft>
              <a:buNone/>
            </a:pPr>
            <a:r>
              <a:rPr lang="en-US" u="sng">
                <a:solidFill>
                  <a:schemeClr val="hlink"/>
                </a:solidFill>
                <a:hlinkClick r:id="rId3"/>
              </a:rPr>
              <a:t>tyler.navin@iowa.gov</a:t>
            </a:r>
            <a:r>
              <a:rPr lang="en-US"/>
              <a:t> </a:t>
            </a:r>
            <a:endParaRPr/>
          </a:p>
          <a:p>
            <a:pPr marL="0" lvl="0" indent="0" algn="l" rtl="0">
              <a:spcBef>
                <a:spcPts val="750"/>
              </a:spcBef>
              <a:spcAft>
                <a:spcPts val="0"/>
              </a:spcAft>
              <a:buNone/>
            </a:pPr>
            <a:r>
              <a:rPr lang="en-US"/>
              <a:t>515-669-8622</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0"/>
        <p:cNvGrpSpPr/>
        <p:nvPr/>
      </p:nvGrpSpPr>
      <p:grpSpPr>
        <a:xfrm>
          <a:off x="0" y="0"/>
          <a:ext cx="0" cy="0"/>
          <a:chOff x="0" y="0"/>
          <a:chExt cx="0" cy="0"/>
        </a:xfrm>
      </p:grpSpPr>
      <p:sp>
        <p:nvSpPr>
          <p:cNvPr id="41" name="Google Shape;41;p3"/>
          <p:cNvSpPr txBox="1">
            <a:spLocks noGrp="1"/>
          </p:cNvSpPr>
          <p:nvPr>
            <p:ph type="title"/>
          </p:nvPr>
        </p:nvSpPr>
        <p:spPr>
          <a:xfrm>
            <a:off x="408561" y="428017"/>
            <a:ext cx="3540900" cy="5906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a:t>Overview</a:t>
            </a:r>
            <a:endParaRPr/>
          </a:p>
        </p:txBody>
      </p:sp>
      <p:sp>
        <p:nvSpPr>
          <p:cNvPr id="42" name="Google Shape;42;p3"/>
          <p:cNvSpPr txBox="1">
            <a:spLocks noGrp="1"/>
          </p:cNvSpPr>
          <p:nvPr>
            <p:ph type="body" idx="1"/>
          </p:nvPr>
        </p:nvSpPr>
        <p:spPr>
          <a:xfrm>
            <a:off x="4591454" y="428017"/>
            <a:ext cx="7017300" cy="5906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2800"/>
              <a:buNone/>
            </a:pPr>
            <a:r>
              <a:rPr lang="en-US"/>
              <a:t>To provide school districts with information on McKinney Vento Homeless Education program allowable activities. </a:t>
            </a:r>
            <a:endParaRPr/>
          </a:p>
          <a:p>
            <a:pPr marL="0" lvl="0" indent="0" algn="l" rtl="0">
              <a:lnSpc>
                <a:spcPct val="90000"/>
              </a:lnSpc>
              <a:spcBef>
                <a:spcPts val="0"/>
              </a:spcBef>
              <a:spcAft>
                <a:spcPts val="0"/>
              </a:spcAft>
              <a:buSzPts val="2800"/>
              <a:buNone/>
            </a:pPr>
            <a:endParaRPr/>
          </a:p>
          <a:p>
            <a:pPr marL="0" lvl="0" indent="0" algn="l" rtl="0">
              <a:lnSpc>
                <a:spcPct val="90000"/>
              </a:lnSpc>
              <a:spcBef>
                <a:spcPts val="0"/>
              </a:spcBef>
              <a:spcAft>
                <a:spcPts val="0"/>
              </a:spcAft>
              <a:buSzPts val="2800"/>
              <a:buNone/>
            </a:pPr>
            <a:r>
              <a:rPr lang="en-US"/>
              <a:t>To ensure the program is effectively implemented according to federal guidance.</a:t>
            </a:r>
            <a:endParaRPr/>
          </a:p>
          <a:p>
            <a:pPr marL="0" lvl="0" indent="0" algn="l" rtl="0">
              <a:lnSpc>
                <a:spcPct val="90000"/>
              </a:lnSpc>
              <a:spcBef>
                <a:spcPts val="0"/>
              </a:spcBef>
              <a:spcAft>
                <a:spcPts val="0"/>
              </a:spcAft>
              <a:buSzPts val="2800"/>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6"/>
        <p:cNvGrpSpPr/>
        <p:nvPr/>
      </p:nvGrpSpPr>
      <p:grpSpPr>
        <a:xfrm>
          <a:off x="0" y="0"/>
          <a:ext cx="0" cy="0"/>
          <a:chOff x="0" y="0"/>
          <a:chExt cx="0" cy="0"/>
        </a:xfrm>
      </p:grpSpPr>
      <p:sp>
        <p:nvSpPr>
          <p:cNvPr id="47" name="Google Shape;47;g3b7be4024cf_2_0"/>
          <p:cNvSpPr txBox="1">
            <a:spLocks noGrp="1"/>
          </p:cNvSpPr>
          <p:nvPr>
            <p:ph type="title"/>
          </p:nvPr>
        </p:nvSpPr>
        <p:spPr>
          <a:xfrm>
            <a:off x="408561" y="428017"/>
            <a:ext cx="3540900" cy="5906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3300"/>
              <a:buNone/>
            </a:pPr>
            <a:r>
              <a:rPr lang="en-US"/>
              <a:t>Purpose</a:t>
            </a:r>
            <a:endParaRPr/>
          </a:p>
        </p:txBody>
      </p:sp>
      <p:sp>
        <p:nvSpPr>
          <p:cNvPr id="48" name="Google Shape;48;g3b7be4024cf_2_0"/>
          <p:cNvSpPr txBox="1">
            <a:spLocks noGrp="1"/>
          </p:cNvSpPr>
          <p:nvPr>
            <p:ph type="body" idx="1"/>
          </p:nvPr>
        </p:nvSpPr>
        <p:spPr>
          <a:xfrm>
            <a:off x="4591454" y="428017"/>
            <a:ext cx="7017300" cy="59064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750"/>
              </a:spcBef>
              <a:spcAft>
                <a:spcPts val="0"/>
              </a:spcAft>
              <a:buSzPts val="1800"/>
              <a:buNone/>
            </a:pPr>
            <a:r>
              <a:rPr lang="en-US"/>
              <a:t>The purpose of the McKinney-Vento Homeless Assistance Act is to ensure that children and youth experiencing homelessness have equal access to a free, appropriate public education by removing barriers to enrollment, attendance, and academic success, guaranteeing rights like immediate enrollment the district of origin or the district of residence. </a:t>
            </a:r>
            <a:endParaRPr/>
          </a:p>
          <a:p>
            <a:pPr marL="0" lvl="0" indent="0" algn="l" rtl="0">
              <a:lnSpc>
                <a:spcPct val="90000"/>
              </a:lnSpc>
              <a:spcBef>
                <a:spcPts val="750"/>
              </a:spcBef>
              <a:spcAft>
                <a:spcPts val="0"/>
              </a:spcAft>
              <a:buSzPts val="1800"/>
              <a:buNone/>
            </a:pPr>
            <a:endParaRPr/>
          </a:p>
          <a:p>
            <a:pPr marL="0" lvl="0" indent="0" algn="l" rtl="0">
              <a:lnSpc>
                <a:spcPct val="90000"/>
              </a:lnSpc>
              <a:spcBef>
                <a:spcPts val="750"/>
              </a:spcBef>
              <a:spcAft>
                <a:spcPts val="0"/>
              </a:spcAft>
              <a:buSzPts val="1800"/>
              <a:buNone/>
            </a:pPr>
            <a:r>
              <a:rPr lang="en-US"/>
              <a:t>It provides critical educational stability, including support for transportation, supplies, and academic assistance.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2"/>
        <p:cNvGrpSpPr/>
        <p:nvPr/>
      </p:nvGrpSpPr>
      <p:grpSpPr>
        <a:xfrm>
          <a:off x="0" y="0"/>
          <a:ext cx="0" cy="0"/>
          <a:chOff x="0" y="0"/>
          <a:chExt cx="0" cy="0"/>
        </a:xfrm>
      </p:grpSpPr>
      <p:sp>
        <p:nvSpPr>
          <p:cNvPr id="53" name="Google Shape;53;g3b7be4024cf_2_5"/>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3300"/>
              <a:buNone/>
            </a:pPr>
            <a:r>
              <a:rPr lang="en-US" dirty="0"/>
              <a:t>Key Goals and Services </a:t>
            </a:r>
            <a:endParaRPr dirty="0"/>
          </a:p>
        </p:txBody>
      </p:sp>
      <p:graphicFrame>
        <p:nvGraphicFramePr>
          <p:cNvPr id="54" name="Google Shape;54;g3b7be4024cf_2_5"/>
          <p:cNvGraphicFramePr/>
          <p:nvPr>
            <p:extLst>
              <p:ext uri="{D42A27DB-BD31-4B8C-83A1-F6EECF244321}">
                <p14:modId xmlns:p14="http://schemas.microsoft.com/office/powerpoint/2010/main" val="2210443159"/>
              </p:ext>
            </p:extLst>
          </p:nvPr>
        </p:nvGraphicFramePr>
        <p:xfrm>
          <a:off x="952500" y="746835"/>
          <a:ext cx="10287000" cy="5364330"/>
        </p:xfrm>
        <a:graphic>
          <a:graphicData uri="http://schemas.openxmlformats.org/drawingml/2006/table">
            <a:tbl>
              <a:tblPr firstRow="1">
                <a:noFill/>
                <a:tableStyleId>{78D74425-08A0-4F39-A6E3-F513E9F0B1A6}</a:tableStyleId>
              </a:tblPr>
              <a:tblGrid>
                <a:gridCol w="5143500">
                  <a:extLst>
                    <a:ext uri="{9D8B030D-6E8A-4147-A177-3AD203B41FA5}">
                      <a16:colId xmlns:a16="http://schemas.microsoft.com/office/drawing/2014/main" val="20000"/>
                    </a:ext>
                  </a:extLst>
                </a:gridCol>
                <a:gridCol w="5143500">
                  <a:extLst>
                    <a:ext uri="{9D8B030D-6E8A-4147-A177-3AD203B41FA5}">
                      <a16:colId xmlns:a16="http://schemas.microsoft.com/office/drawing/2014/main" val="20001"/>
                    </a:ext>
                  </a:extLst>
                </a:gridCol>
              </a:tblGrid>
              <a:tr h="0">
                <a:tc>
                  <a:txBody>
                    <a:bodyPr/>
                    <a:lstStyle/>
                    <a:p>
                      <a:pPr marL="0" lvl="0" indent="0" algn="ctr" rtl="0">
                        <a:spcBef>
                          <a:spcPts val="0"/>
                        </a:spcBef>
                        <a:spcAft>
                          <a:spcPts val="0"/>
                        </a:spcAft>
                        <a:buNone/>
                      </a:pPr>
                      <a:r>
                        <a:rPr lang="en-US" sz="400" b="1" dirty="0">
                          <a:solidFill>
                            <a:schemeClr val="bg1"/>
                          </a:solidFill>
                        </a:rPr>
                        <a:t>Goals and Services</a:t>
                      </a:r>
                      <a:endParaRPr sz="400" b="1" dirty="0">
                        <a:solidFill>
                          <a:schemeClr val="bg1"/>
                        </a:solidFill>
                      </a:endParaRPr>
                    </a:p>
                  </a:txBody>
                  <a:tcPr marL="91425" marR="91425" marT="91425" marB="9142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2">
                          <a:lumMod val="9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lvl="0" indent="0" algn="l" rtl="0">
                        <a:spcBef>
                          <a:spcPts val="0"/>
                        </a:spcBef>
                        <a:spcAft>
                          <a:spcPts val="0"/>
                        </a:spcAft>
                        <a:buNone/>
                      </a:pPr>
                      <a:r>
                        <a:rPr lang="en-US" sz="400" dirty="0">
                          <a:solidFill>
                            <a:schemeClr val="bg1"/>
                          </a:solidFill>
                        </a:rPr>
                        <a:t>Description</a:t>
                      </a:r>
                      <a:endParaRPr sz="400" dirty="0">
                        <a:solidFill>
                          <a:schemeClr val="bg1"/>
                        </a:solidFill>
                      </a:endParaRPr>
                    </a:p>
                  </a:txBody>
                  <a:tcPr marL="91425" marR="91425" marT="91425" marB="914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2">
                          <a:lumMod val="9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92011583"/>
                  </a:ext>
                </a:extLst>
              </a:tr>
              <a:tr h="381000">
                <a:tc>
                  <a:txBody>
                    <a:bodyPr/>
                    <a:lstStyle/>
                    <a:p>
                      <a:pPr marL="0" lvl="0" indent="0" algn="ctr" rtl="0">
                        <a:spcBef>
                          <a:spcPts val="0"/>
                        </a:spcBef>
                        <a:spcAft>
                          <a:spcPts val="0"/>
                        </a:spcAft>
                        <a:buNone/>
                      </a:pPr>
                      <a:r>
                        <a:rPr lang="en-US" sz="1800" b="1" dirty="0"/>
                        <a:t>Immediate Enrollment</a:t>
                      </a:r>
                      <a:endParaRPr sz="1800" b="1" dirty="0"/>
                    </a:p>
                  </a:txBody>
                  <a:tcPr marL="91425" marR="91425" marT="91425" marB="91425" anchor="ctr">
                    <a:lnL w="12700" cap="flat" cmpd="sng" algn="ctr">
                      <a:solidFill>
                        <a:schemeClr val="tx2">
                          <a:lumMod val="90000"/>
                        </a:schemeClr>
                      </a:solidFill>
                      <a:prstDash val="solid"/>
                      <a:round/>
                      <a:headEnd type="none" w="med" len="med"/>
                      <a:tailEnd type="none" w="med" len="med"/>
                    </a:lnL>
                    <a:lnR w="12700" cap="flat" cmpd="sng" algn="ctr">
                      <a:solidFill>
                        <a:schemeClr val="tx2">
                          <a:lumMod val="90000"/>
                        </a:schemeClr>
                      </a:solidFill>
                      <a:prstDash val="solid"/>
                      <a:round/>
                      <a:headEnd type="none" w="med" len="med"/>
                      <a:tailEnd type="none" w="med" len="med"/>
                    </a:lnR>
                    <a:lnT w="12700" cap="flat" cmpd="sng" algn="ctr">
                      <a:solidFill>
                        <a:schemeClr val="tx2">
                          <a:lumMod val="90000"/>
                        </a:schemeClr>
                      </a:solidFill>
                      <a:prstDash val="solid"/>
                      <a:round/>
                      <a:headEnd type="none" w="med" len="med"/>
                      <a:tailEnd type="none" w="med" len="med"/>
                    </a:lnT>
                    <a:lnB w="12700" cap="flat" cmpd="sng" algn="ctr">
                      <a:solidFill>
                        <a:schemeClr val="tx2">
                          <a:lumMod val="90000"/>
                        </a:schemeClr>
                      </a:solidFill>
                      <a:prstDash val="solid"/>
                      <a:round/>
                      <a:headEnd type="none" w="med" len="med"/>
                      <a:tailEnd type="none" w="med" len="med"/>
                    </a:lnB>
                    <a:solidFill>
                      <a:srgbClr val="D0E0E3"/>
                    </a:solidFill>
                  </a:tcPr>
                </a:tc>
                <a:tc>
                  <a:txBody>
                    <a:bodyPr/>
                    <a:lstStyle/>
                    <a:p>
                      <a:pPr marL="0" lvl="0" indent="0" algn="l" rtl="0">
                        <a:spcBef>
                          <a:spcPts val="0"/>
                        </a:spcBef>
                        <a:spcAft>
                          <a:spcPts val="0"/>
                        </a:spcAft>
                        <a:buNone/>
                      </a:pPr>
                      <a:r>
                        <a:rPr lang="en-US" sz="1800" dirty="0"/>
                        <a:t>Students are entitled to immediate enrollment in either the district of origin or the district of residence, even without typical documentation (such as proof of residency or immunization records). </a:t>
                      </a:r>
                      <a:endParaRPr sz="1800" dirty="0"/>
                    </a:p>
                  </a:txBody>
                  <a:tcPr marL="91425" marR="91425" marT="91425" marB="91425">
                    <a:lnL w="12700" cap="flat" cmpd="sng" algn="ctr">
                      <a:solidFill>
                        <a:schemeClr val="tx2">
                          <a:lumMod val="90000"/>
                        </a:schemeClr>
                      </a:solidFill>
                      <a:prstDash val="solid"/>
                      <a:round/>
                      <a:headEnd type="none" w="med" len="med"/>
                      <a:tailEnd type="none" w="med" len="med"/>
                    </a:lnL>
                    <a:lnR w="12700" cap="flat" cmpd="sng" algn="ctr">
                      <a:solidFill>
                        <a:schemeClr val="tx2">
                          <a:lumMod val="90000"/>
                        </a:schemeClr>
                      </a:solidFill>
                      <a:prstDash val="solid"/>
                      <a:round/>
                      <a:headEnd type="none" w="med" len="med"/>
                      <a:tailEnd type="none" w="med" len="med"/>
                    </a:lnR>
                    <a:lnT w="12700" cap="flat" cmpd="sng" algn="ctr">
                      <a:solidFill>
                        <a:schemeClr val="tx2">
                          <a:lumMod val="90000"/>
                        </a:schemeClr>
                      </a:solidFill>
                      <a:prstDash val="solid"/>
                      <a:round/>
                      <a:headEnd type="none" w="med" len="med"/>
                      <a:tailEnd type="none" w="med" len="med"/>
                    </a:lnT>
                    <a:lnB w="12700" cap="flat" cmpd="sng" algn="ctr">
                      <a:solidFill>
                        <a:schemeClr val="tx2">
                          <a:lumMod val="90000"/>
                        </a:schemeClr>
                      </a:solidFill>
                      <a:prstDash val="solid"/>
                      <a:round/>
                      <a:headEnd type="none" w="med" len="med"/>
                      <a:tailEnd type="none" w="med" len="med"/>
                    </a:lnB>
                    <a:noFill/>
                  </a:tcPr>
                </a:tc>
                <a:extLst>
                  <a:ext uri="{0D108BD9-81ED-4DB2-BD59-A6C34878D82A}">
                    <a16:rowId xmlns:a16="http://schemas.microsoft.com/office/drawing/2014/main" val="10000"/>
                  </a:ext>
                </a:extLst>
              </a:tr>
              <a:tr h="381000">
                <a:tc>
                  <a:txBody>
                    <a:bodyPr/>
                    <a:lstStyle/>
                    <a:p>
                      <a:pPr marL="0" lvl="0" indent="0" algn="ctr" rtl="0">
                        <a:spcBef>
                          <a:spcPts val="0"/>
                        </a:spcBef>
                        <a:spcAft>
                          <a:spcPts val="0"/>
                        </a:spcAft>
                        <a:buNone/>
                      </a:pPr>
                      <a:r>
                        <a:rPr lang="en-US" sz="1800" b="1" dirty="0"/>
                        <a:t>School Stability</a:t>
                      </a:r>
                      <a:endParaRPr sz="1800" b="1" dirty="0"/>
                    </a:p>
                  </a:txBody>
                  <a:tcPr marL="91425" marR="91425" marT="91425" marB="91425" anchor="ctr">
                    <a:lnL w="12700" cap="flat" cmpd="sng" algn="ctr">
                      <a:solidFill>
                        <a:schemeClr val="tx2">
                          <a:lumMod val="90000"/>
                        </a:schemeClr>
                      </a:solidFill>
                      <a:prstDash val="solid"/>
                      <a:round/>
                      <a:headEnd type="none" w="med" len="med"/>
                      <a:tailEnd type="none" w="med" len="med"/>
                    </a:lnL>
                    <a:lnR w="12700" cap="flat" cmpd="sng" algn="ctr">
                      <a:solidFill>
                        <a:schemeClr val="tx2">
                          <a:lumMod val="90000"/>
                        </a:schemeClr>
                      </a:solidFill>
                      <a:prstDash val="solid"/>
                      <a:round/>
                      <a:headEnd type="none" w="med" len="med"/>
                      <a:tailEnd type="none" w="med" len="med"/>
                    </a:lnR>
                    <a:lnT w="12700" cap="flat" cmpd="sng" algn="ctr">
                      <a:solidFill>
                        <a:schemeClr val="tx2">
                          <a:lumMod val="90000"/>
                        </a:schemeClr>
                      </a:solidFill>
                      <a:prstDash val="solid"/>
                      <a:round/>
                      <a:headEnd type="none" w="med" len="med"/>
                      <a:tailEnd type="none" w="med" len="med"/>
                    </a:lnT>
                    <a:lnB w="12700" cap="flat" cmpd="sng" algn="ctr">
                      <a:solidFill>
                        <a:schemeClr val="tx2">
                          <a:lumMod val="90000"/>
                        </a:schemeClr>
                      </a:solidFill>
                      <a:prstDash val="solid"/>
                      <a:round/>
                      <a:headEnd type="none" w="med" len="med"/>
                      <a:tailEnd type="none" w="med" len="med"/>
                    </a:lnB>
                    <a:solidFill>
                      <a:srgbClr val="D0E0E3"/>
                    </a:solidFill>
                  </a:tcPr>
                </a:tc>
                <a:tc>
                  <a:txBody>
                    <a:bodyPr/>
                    <a:lstStyle/>
                    <a:p>
                      <a:pPr marL="0" lvl="0" indent="0" algn="l" rtl="0">
                        <a:spcBef>
                          <a:spcPts val="0"/>
                        </a:spcBef>
                        <a:spcAft>
                          <a:spcPts val="0"/>
                        </a:spcAft>
                        <a:buNone/>
                      </a:pPr>
                      <a:r>
                        <a:rPr lang="en-US" sz="1800" dirty="0"/>
                        <a:t>Students can stay in their district of origin even if residing outside of district attendance boundaries with transportation provided to maintain continuity.</a:t>
                      </a:r>
                      <a:endParaRPr sz="1800" dirty="0"/>
                    </a:p>
                  </a:txBody>
                  <a:tcPr marL="91425" marR="91425" marT="91425" marB="91425">
                    <a:lnL w="12700" cap="flat" cmpd="sng" algn="ctr">
                      <a:solidFill>
                        <a:schemeClr val="tx2">
                          <a:lumMod val="90000"/>
                        </a:schemeClr>
                      </a:solidFill>
                      <a:prstDash val="solid"/>
                      <a:round/>
                      <a:headEnd type="none" w="med" len="med"/>
                      <a:tailEnd type="none" w="med" len="med"/>
                    </a:lnL>
                    <a:lnR w="12700" cap="flat" cmpd="sng" algn="ctr">
                      <a:solidFill>
                        <a:schemeClr val="tx2">
                          <a:lumMod val="90000"/>
                        </a:schemeClr>
                      </a:solidFill>
                      <a:prstDash val="solid"/>
                      <a:round/>
                      <a:headEnd type="none" w="med" len="med"/>
                      <a:tailEnd type="none" w="med" len="med"/>
                    </a:lnR>
                    <a:lnT w="12700" cap="flat" cmpd="sng" algn="ctr">
                      <a:solidFill>
                        <a:schemeClr val="tx2">
                          <a:lumMod val="90000"/>
                        </a:schemeClr>
                      </a:solidFill>
                      <a:prstDash val="solid"/>
                      <a:round/>
                      <a:headEnd type="none" w="med" len="med"/>
                      <a:tailEnd type="none" w="med" len="med"/>
                    </a:lnT>
                    <a:lnB w="12700" cap="flat" cmpd="sng" algn="ctr">
                      <a:solidFill>
                        <a:schemeClr val="tx2">
                          <a:lumMod val="90000"/>
                        </a:schemeClr>
                      </a:solidFill>
                      <a:prstDash val="solid"/>
                      <a:round/>
                      <a:headEnd type="none" w="med" len="med"/>
                      <a:tailEnd type="none" w="med" len="med"/>
                    </a:lnB>
                    <a:noFill/>
                  </a:tcPr>
                </a:tc>
                <a:extLst>
                  <a:ext uri="{0D108BD9-81ED-4DB2-BD59-A6C34878D82A}">
                    <a16:rowId xmlns:a16="http://schemas.microsoft.com/office/drawing/2014/main" val="10001"/>
                  </a:ext>
                </a:extLst>
              </a:tr>
              <a:tr h="381000">
                <a:tc>
                  <a:txBody>
                    <a:bodyPr/>
                    <a:lstStyle/>
                    <a:p>
                      <a:pPr marL="0" lvl="0" indent="0" algn="ctr" rtl="0">
                        <a:spcBef>
                          <a:spcPts val="0"/>
                        </a:spcBef>
                        <a:spcAft>
                          <a:spcPts val="0"/>
                        </a:spcAft>
                        <a:buNone/>
                      </a:pPr>
                      <a:r>
                        <a:rPr lang="en-US" sz="1800" b="1"/>
                        <a:t>Wrap-around Support</a:t>
                      </a:r>
                      <a:endParaRPr sz="1800" b="1"/>
                    </a:p>
                  </a:txBody>
                  <a:tcPr marL="91425" marR="91425" marT="91425" marB="91425" anchor="ctr">
                    <a:lnL w="12700" cap="flat" cmpd="sng" algn="ctr">
                      <a:solidFill>
                        <a:schemeClr val="tx2">
                          <a:lumMod val="90000"/>
                        </a:schemeClr>
                      </a:solidFill>
                      <a:prstDash val="solid"/>
                      <a:round/>
                      <a:headEnd type="none" w="med" len="med"/>
                      <a:tailEnd type="none" w="med" len="med"/>
                    </a:lnL>
                    <a:lnR w="12700" cap="flat" cmpd="sng" algn="ctr">
                      <a:solidFill>
                        <a:schemeClr val="tx2">
                          <a:lumMod val="90000"/>
                        </a:schemeClr>
                      </a:solidFill>
                      <a:prstDash val="solid"/>
                      <a:round/>
                      <a:headEnd type="none" w="med" len="med"/>
                      <a:tailEnd type="none" w="med" len="med"/>
                    </a:lnR>
                    <a:lnT w="12700" cap="flat" cmpd="sng" algn="ctr">
                      <a:solidFill>
                        <a:schemeClr val="tx2">
                          <a:lumMod val="90000"/>
                        </a:schemeClr>
                      </a:solidFill>
                      <a:prstDash val="solid"/>
                      <a:round/>
                      <a:headEnd type="none" w="med" len="med"/>
                      <a:tailEnd type="none" w="med" len="med"/>
                    </a:lnT>
                    <a:lnB w="12700" cap="flat" cmpd="sng" algn="ctr">
                      <a:solidFill>
                        <a:schemeClr val="tx2">
                          <a:lumMod val="90000"/>
                        </a:schemeClr>
                      </a:solidFill>
                      <a:prstDash val="solid"/>
                      <a:round/>
                      <a:headEnd type="none" w="med" len="med"/>
                      <a:tailEnd type="none" w="med" len="med"/>
                    </a:lnB>
                    <a:solidFill>
                      <a:srgbClr val="D0E0E3"/>
                    </a:solidFill>
                  </a:tcPr>
                </a:tc>
                <a:tc>
                  <a:txBody>
                    <a:bodyPr/>
                    <a:lstStyle/>
                    <a:p>
                      <a:pPr marL="0" lvl="0" indent="0" algn="l" rtl="0">
                        <a:spcBef>
                          <a:spcPts val="0"/>
                        </a:spcBef>
                        <a:spcAft>
                          <a:spcPts val="0"/>
                        </a:spcAft>
                        <a:buNone/>
                      </a:pPr>
                      <a:r>
                        <a:rPr lang="en-US" sz="1800" dirty="0"/>
                        <a:t>Offers resources like academic help, social-emotional support, mental health services, and school supplies.</a:t>
                      </a:r>
                      <a:endParaRPr sz="1800" dirty="0"/>
                    </a:p>
                  </a:txBody>
                  <a:tcPr marL="91425" marR="91425" marT="91425" marB="91425">
                    <a:lnL w="12700" cap="flat" cmpd="sng" algn="ctr">
                      <a:solidFill>
                        <a:schemeClr val="tx2">
                          <a:lumMod val="90000"/>
                        </a:schemeClr>
                      </a:solidFill>
                      <a:prstDash val="solid"/>
                      <a:round/>
                      <a:headEnd type="none" w="med" len="med"/>
                      <a:tailEnd type="none" w="med" len="med"/>
                    </a:lnL>
                    <a:lnR w="12700" cap="flat" cmpd="sng" algn="ctr">
                      <a:solidFill>
                        <a:schemeClr val="tx2">
                          <a:lumMod val="90000"/>
                        </a:schemeClr>
                      </a:solidFill>
                      <a:prstDash val="solid"/>
                      <a:round/>
                      <a:headEnd type="none" w="med" len="med"/>
                      <a:tailEnd type="none" w="med" len="med"/>
                    </a:lnR>
                    <a:lnT w="12700" cap="flat" cmpd="sng" algn="ctr">
                      <a:solidFill>
                        <a:schemeClr val="tx2">
                          <a:lumMod val="90000"/>
                        </a:schemeClr>
                      </a:solidFill>
                      <a:prstDash val="solid"/>
                      <a:round/>
                      <a:headEnd type="none" w="med" len="med"/>
                      <a:tailEnd type="none" w="med" len="med"/>
                    </a:lnT>
                    <a:lnB w="12700" cap="flat" cmpd="sng" algn="ctr">
                      <a:solidFill>
                        <a:schemeClr val="tx2">
                          <a:lumMod val="90000"/>
                        </a:schemeClr>
                      </a:solidFill>
                      <a:prstDash val="solid"/>
                      <a:round/>
                      <a:headEnd type="none" w="med" len="med"/>
                      <a:tailEnd type="none" w="med" len="med"/>
                    </a:lnB>
                    <a:noFill/>
                  </a:tcPr>
                </a:tc>
                <a:extLst>
                  <a:ext uri="{0D108BD9-81ED-4DB2-BD59-A6C34878D82A}">
                    <a16:rowId xmlns:a16="http://schemas.microsoft.com/office/drawing/2014/main" val="10002"/>
                  </a:ext>
                </a:extLst>
              </a:tr>
              <a:tr h="381000">
                <a:tc>
                  <a:txBody>
                    <a:bodyPr/>
                    <a:lstStyle/>
                    <a:p>
                      <a:pPr marL="0" lvl="0" indent="0" algn="ctr" rtl="0">
                        <a:spcBef>
                          <a:spcPts val="0"/>
                        </a:spcBef>
                        <a:spcAft>
                          <a:spcPts val="0"/>
                        </a:spcAft>
                        <a:buNone/>
                      </a:pPr>
                      <a:r>
                        <a:rPr lang="en-US" sz="1800" b="1" dirty="0"/>
                        <a:t>Identification of Liaison</a:t>
                      </a:r>
                      <a:endParaRPr sz="1800" b="1" dirty="0"/>
                    </a:p>
                  </a:txBody>
                  <a:tcPr marL="91425" marR="91425" marT="91425" marB="91425" anchor="ctr">
                    <a:lnL w="12700" cap="flat" cmpd="sng" algn="ctr">
                      <a:solidFill>
                        <a:schemeClr val="tx2">
                          <a:lumMod val="90000"/>
                        </a:schemeClr>
                      </a:solidFill>
                      <a:prstDash val="solid"/>
                      <a:round/>
                      <a:headEnd type="none" w="med" len="med"/>
                      <a:tailEnd type="none" w="med" len="med"/>
                    </a:lnL>
                    <a:lnR w="12700" cap="flat" cmpd="sng" algn="ctr">
                      <a:solidFill>
                        <a:schemeClr val="tx2">
                          <a:lumMod val="90000"/>
                        </a:schemeClr>
                      </a:solidFill>
                      <a:prstDash val="solid"/>
                      <a:round/>
                      <a:headEnd type="none" w="med" len="med"/>
                      <a:tailEnd type="none" w="med" len="med"/>
                    </a:lnR>
                    <a:lnT w="12700" cap="flat" cmpd="sng" algn="ctr">
                      <a:solidFill>
                        <a:schemeClr val="tx2">
                          <a:lumMod val="90000"/>
                        </a:schemeClr>
                      </a:solidFill>
                      <a:prstDash val="solid"/>
                      <a:round/>
                      <a:headEnd type="none" w="med" len="med"/>
                      <a:tailEnd type="none" w="med" len="med"/>
                    </a:lnT>
                    <a:lnB w="12700" cap="flat" cmpd="sng" algn="ctr">
                      <a:solidFill>
                        <a:schemeClr val="tx2">
                          <a:lumMod val="90000"/>
                        </a:schemeClr>
                      </a:solidFill>
                      <a:prstDash val="solid"/>
                      <a:round/>
                      <a:headEnd type="none" w="med" len="med"/>
                      <a:tailEnd type="none" w="med" len="med"/>
                    </a:lnB>
                    <a:solidFill>
                      <a:srgbClr val="D0E0E3"/>
                    </a:solidFill>
                  </a:tcPr>
                </a:tc>
                <a:tc>
                  <a:txBody>
                    <a:bodyPr/>
                    <a:lstStyle/>
                    <a:p>
                      <a:pPr marL="0" lvl="0" indent="0" algn="l" rtl="0">
                        <a:spcBef>
                          <a:spcPts val="0"/>
                        </a:spcBef>
                        <a:spcAft>
                          <a:spcPts val="0"/>
                        </a:spcAft>
                        <a:buNone/>
                      </a:pPr>
                      <a:r>
                        <a:rPr lang="en-US" sz="1800" dirty="0"/>
                        <a:t>Requires schools to identify a homeless liaison and appoint the liaison to coordinate the identification and services provided to children and youth experiencing homelessness</a:t>
                      </a:r>
                      <a:endParaRPr sz="1800" dirty="0"/>
                    </a:p>
                  </a:txBody>
                  <a:tcPr marL="91425" marR="91425" marT="91425" marB="91425">
                    <a:lnL w="12700" cap="flat" cmpd="sng" algn="ctr">
                      <a:solidFill>
                        <a:schemeClr val="tx2">
                          <a:lumMod val="90000"/>
                        </a:schemeClr>
                      </a:solidFill>
                      <a:prstDash val="solid"/>
                      <a:round/>
                      <a:headEnd type="none" w="med" len="med"/>
                      <a:tailEnd type="none" w="med" len="med"/>
                    </a:lnL>
                    <a:lnR w="12700" cap="flat" cmpd="sng" algn="ctr">
                      <a:solidFill>
                        <a:schemeClr val="tx2">
                          <a:lumMod val="90000"/>
                        </a:schemeClr>
                      </a:solidFill>
                      <a:prstDash val="solid"/>
                      <a:round/>
                      <a:headEnd type="none" w="med" len="med"/>
                      <a:tailEnd type="none" w="med" len="med"/>
                    </a:lnR>
                    <a:lnT w="12700" cap="flat" cmpd="sng" algn="ctr">
                      <a:solidFill>
                        <a:schemeClr val="tx2">
                          <a:lumMod val="90000"/>
                        </a:schemeClr>
                      </a:solidFill>
                      <a:prstDash val="solid"/>
                      <a:round/>
                      <a:headEnd type="none" w="med" len="med"/>
                      <a:tailEnd type="none" w="med" len="med"/>
                    </a:lnT>
                    <a:lnB w="12700" cap="flat" cmpd="sng" algn="ctr">
                      <a:solidFill>
                        <a:schemeClr val="tx2">
                          <a:lumMod val="90000"/>
                        </a:schemeClr>
                      </a:solidFill>
                      <a:prstDash val="solid"/>
                      <a:round/>
                      <a:headEnd type="none" w="med" len="med"/>
                      <a:tailEnd type="none" w="med" len="med"/>
                    </a:lnB>
                    <a:no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Google Shape;59;g3b7be4024cf_2_10"/>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3300"/>
              <a:buNone/>
            </a:pPr>
            <a:r>
              <a:rPr lang="en-US" dirty="0"/>
              <a:t>McKinney-Vento Subgrants </a:t>
            </a:r>
            <a:endParaRPr dirty="0"/>
          </a:p>
        </p:txBody>
      </p:sp>
      <p:sp>
        <p:nvSpPr>
          <p:cNvPr id="60" name="Google Shape;60;g3b7be4024cf_2_10"/>
          <p:cNvSpPr txBox="1"/>
          <p:nvPr/>
        </p:nvSpPr>
        <p:spPr>
          <a:xfrm>
            <a:off x="1902150" y="1711700"/>
            <a:ext cx="8387700" cy="507900"/>
          </a:xfrm>
          <a:prstGeom prst="rect">
            <a:avLst/>
          </a:prstGeom>
          <a:solidFill>
            <a:srgbClr val="D0E0E3"/>
          </a:solidFill>
          <a:ln w="9525" cap="flat" cmpd="sng">
            <a:solidFill>
              <a:schemeClr val="dk1"/>
            </a:solidFill>
            <a:prstDash val="solid"/>
            <a:round/>
            <a:headEnd type="none" w="sm" len="sm"/>
            <a:tailEnd type="none" w="sm" len="sm"/>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2100"/>
              <a:buFont typeface="Arial"/>
              <a:buNone/>
            </a:pPr>
            <a:r>
              <a:rPr lang="en-US" sz="2100" b="0" i="0" u="none" strike="noStrike" cap="none">
                <a:solidFill>
                  <a:schemeClr val="dk1"/>
                </a:solidFill>
                <a:latin typeface="Arial"/>
                <a:ea typeface="Arial"/>
                <a:cs typeface="Arial"/>
                <a:sym typeface="Arial"/>
              </a:rPr>
              <a:t>Iowa awards subgrants to LEAs on a 3-year subgrant cycle. </a:t>
            </a:r>
            <a:endParaRPr sz="2100" b="0" i="0" u="none" strike="noStrike" cap="none">
              <a:solidFill>
                <a:schemeClr val="dk1"/>
              </a:solidFill>
              <a:latin typeface="Arial"/>
              <a:ea typeface="Arial"/>
              <a:cs typeface="Arial"/>
              <a:sym typeface="Arial"/>
            </a:endParaRPr>
          </a:p>
        </p:txBody>
      </p:sp>
      <p:sp>
        <p:nvSpPr>
          <p:cNvPr id="61" name="Google Shape;61;g3b7be4024cf_2_10"/>
          <p:cNvSpPr txBox="1"/>
          <p:nvPr/>
        </p:nvSpPr>
        <p:spPr>
          <a:xfrm>
            <a:off x="1902150" y="2591875"/>
            <a:ext cx="8387700" cy="831300"/>
          </a:xfrm>
          <a:prstGeom prst="rect">
            <a:avLst/>
          </a:prstGeom>
          <a:solidFill>
            <a:srgbClr val="D0E0E3"/>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2100"/>
              <a:buFont typeface="Arial"/>
              <a:buNone/>
            </a:pPr>
            <a:r>
              <a:rPr lang="en-US" sz="2100" b="0" i="0" u="none" strike="noStrike" cap="none">
                <a:solidFill>
                  <a:schemeClr val="dk1"/>
                </a:solidFill>
                <a:latin typeface="Arial"/>
                <a:ea typeface="Arial"/>
                <a:cs typeface="Arial"/>
                <a:sym typeface="Arial"/>
              </a:rPr>
              <a:t>Current cycle is in its year 2 of the 3-year subgrant. </a:t>
            </a:r>
            <a:endParaRPr sz="2100" b="0" i="0" u="none" strike="noStrike" cap="none">
              <a:solidFill>
                <a:schemeClr val="dk1"/>
              </a:solidFill>
              <a:latin typeface="Arial"/>
              <a:ea typeface="Arial"/>
              <a:cs typeface="Arial"/>
              <a:sym typeface="Arial"/>
            </a:endParaRPr>
          </a:p>
        </p:txBody>
      </p:sp>
      <p:sp>
        <p:nvSpPr>
          <p:cNvPr id="62" name="Google Shape;62;g3b7be4024cf_2_10"/>
          <p:cNvSpPr txBox="1"/>
          <p:nvPr/>
        </p:nvSpPr>
        <p:spPr>
          <a:xfrm>
            <a:off x="1902150" y="3934175"/>
            <a:ext cx="8387700" cy="1154400"/>
          </a:xfrm>
          <a:prstGeom prst="rect">
            <a:avLst/>
          </a:prstGeom>
          <a:solidFill>
            <a:srgbClr val="D0E0E3"/>
          </a:solidFill>
          <a:ln w="9525" cap="flat" cmpd="sng">
            <a:solidFill>
              <a:schemeClr val="dk1"/>
            </a:solidFill>
            <a:prstDash val="solid"/>
            <a:round/>
            <a:headEnd type="none" w="sm" len="sm"/>
            <a:tailEnd type="none" w="sm" len="sm"/>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2100"/>
              <a:buFont typeface="Arial"/>
              <a:buNone/>
            </a:pPr>
            <a:r>
              <a:rPr lang="en-US" sz="2100" b="0" i="0" u="none" strike="noStrike" cap="none">
                <a:solidFill>
                  <a:schemeClr val="dk1"/>
                </a:solidFill>
                <a:latin typeface="Arial"/>
                <a:ea typeface="Arial"/>
                <a:cs typeface="Arial"/>
                <a:sym typeface="Arial"/>
              </a:rPr>
              <a:t>Grants are administered for the purpose of facilitating the identification, enrollment, attendance, and success in school of children and youth experiencing homelessness.</a:t>
            </a:r>
            <a:endParaRPr sz="2100" b="0" i="0" u="none" strike="noStrike" cap="none">
              <a:solidFill>
                <a:schemeClr val="dk1"/>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g3b4b42dbd2a_0_10"/>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3300"/>
              <a:buNone/>
            </a:pPr>
            <a:r>
              <a:rPr lang="en-US" dirty="0"/>
              <a:t>Allowable Activities</a:t>
            </a:r>
            <a:endParaRPr dirty="0"/>
          </a:p>
        </p:txBody>
      </p:sp>
      <p:sp>
        <p:nvSpPr>
          <p:cNvPr id="68" name="Google Shape;68;g3b4b42dbd2a_0_10"/>
          <p:cNvSpPr txBox="1">
            <a:spLocks noGrp="1"/>
          </p:cNvSpPr>
          <p:nvPr>
            <p:ph type="body" idx="1"/>
          </p:nvPr>
        </p:nvSpPr>
        <p:spPr>
          <a:xfrm>
            <a:off x="575850" y="1579475"/>
            <a:ext cx="11040300" cy="4044600"/>
          </a:xfrm>
          <a:prstGeom prst="rect">
            <a:avLst/>
          </a:prstGeom>
          <a:noFill/>
          <a:ln>
            <a:noFill/>
          </a:ln>
        </p:spPr>
        <p:txBody>
          <a:bodyPr spcFirstLastPara="1" wrap="square" lIns="91425" tIns="45700" rIns="91425" bIns="45700" anchor="ctr" anchorCtr="0">
            <a:noAutofit/>
          </a:bodyPr>
          <a:lstStyle/>
          <a:p>
            <a:pPr marL="457200" lvl="0" indent="-361950" algn="l" rtl="0">
              <a:lnSpc>
                <a:spcPct val="115000"/>
              </a:lnSpc>
              <a:spcBef>
                <a:spcPts val="750"/>
              </a:spcBef>
              <a:spcAft>
                <a:spcPts val="1200"/>
              </a:spcAft>
              <a:buSzPts val="2100"/>
              <a:buChar char="●"/>
            </a:pPr>
            <a:r>
              <a:rPr lang="en-US" dirty="0"/>
              <a:t>Tutoring services (remedial or accelerated instruction), especially in shelters or other locations where homeless students live</a:t>
            </a:r>
            <a:endParaRPr dirty="0"/>
          </a:p>
          <a:p>
            <a:pPr marL="457200" lvl="0" indent="-361950" algn="l" rtl="0">
              <a:lnSpc>
                <a:spcPct val="115000"/>
              </a:lnSpc>
              <a:spcBef>
                <a:spcPts val="750"/>
              </a:spcBef>
              <a:spcAft>
                <a:spcPts val="1200"/>
              </a:spcAft>
              <a:buSzPts val="2100"/>
              <a:buChar char="●"/>
            </a:pPr>
            <a:r>
              <a:rPr lang="en-US" dirty="0"/>
              <a:t>Before-school, after-school and/or summer programs</a:t>
            </a:r>
            <a:endParaRPr dirty="0"/>
          </a:p>
          <a:p>
            <a:pPr marL="457200" lvl="0" indent="-361950" algn="l" rtl="0">
              <a:lnSpc>
                <a:spcPct val="115000"/>
              </a:lnSpc>
              <a:spcBef>
                <a:spcPts val="750"/>
              </a:spcBef>
              <a:spcAft>
                <a:spcPts val="1200"/>
              </a:spcAft>
              <a:buSzPts val="2100"/>
              <a:buChar char="●"/>
            </a:pPr>
            <a:r>
              <a:rPr lang="en-US" dirty="0"/>
              <a:t>Services to enable students to enroll, attend and succeed in school</a:t>
            </a:r>
            <a:endParaRPr dirty="0"/>
          </a:p>
          <a:p>
            <a:pPr marL="457200" lvl="0" indent="-361950" algn="l" rtl="0">
              <a:lnSpc>
                <a:spcPct val="115000"/>
              </a:lnSpc>
              <a:spcBef>
                <a:spcPts val="750"/>
              </a:spcBef>
              <a:spcAft>
                <a:spcPts val="1200"/>
              </a:spcAft>
              <a:buSzPts val="2100"/>
              <a:buChar char="●"/>
            </a:pPr>
            <a:r>
              <a:rPr lang="en-US" dirty="0"/>
              <a:t>Personal school supplies such as backpacks and notebooks  </a:t>
            </a:r>
            <a:endParaRP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Google Shape;73;g3b4b42dbd2a_0_45"/>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3300"/>
              <a:buNone/>
            </a:pPr>
            <a:r>
              <a:rPr lang="en-US" dirty="0"/>
              <a:t>Allowable Activities (cont.) </a:t>
            </a:r>
            <a:r>
              <a:rPr lang="en-US" sz="400" dirty="0">
                <a:solidFill>
                  <a:srgbClr val="03617A"/>
                </a:solidFill>
              </a:rPr>
              <a:t>Slide 2</a:t>
            </a:r>
            <a:endParaRPr sz="400" dirty="0">
              <a:solidFill>
                <a:srgbClr val="03617A"/>
              </a:solidFill>
            </a:endParaRPr>
          </a:p>
        </p:txBody>
      </p:sp>
      <p:sp>
        <p:nvSpPr>
          <p:cNvPr id="74" name="Google Shape;74;g3b4b42dbd2a_0_45"/>
          <p:cNvSpPr txBox="1">
            <a:spLocks noGrp="1"/>
          </p:cNvSpPr>
          <p:nvPr>
            <p:ph type="body" idx="1"/>
          </p:nvPr>
        </p:nvSpPr>
        <p:spPr>
          <a:xfrm>
            <a:off x="575850" y="900900"/>
            <a:ext cx="11040300" cy="5397600"/>
          </a:xfrm>
          <a:prstGeom prst="rect">
            <a:avLst/>
          </a:prstGeom>
          <a:noFill/>
          <a:ln>
            <a:noFill/>
          </a:ln>
        </p:spPr>
        <p:txBody>
          <a:bodyPr spcFirstLastPara="1" wrap="square" lIns="91425" tIns="45700" rIns="91425" bIns="45700" anchor="ctr" anchorCtr="0">
            <a:noAutofit/>
          </a:bodyPr>
          <a:lstStyle/>
          <a:p>
            <a:pPr marL="457200" lvl="0" indent="-361950" algn="l" rtl="0">
              <a:lnSpc>
                <a:spcPct val="115000"/>
              </a:lnSpc>
              <a:spcAft>
                <a:spcPts val="1200"/>
              </a:spcAft>
              <a:buSzPts val="2100"/>
              <a:buChar char="●"/>
            </a:pPr>
            <a:r>
              <a:rPr lang="en-US" dirty="0"/>
              <a:t>Items of clothing to meet a school’s dress or uniform requirements </a:t>
            </a:r>
            <a:endParaRPr dirty="0"/>
          </a:p>
          <a:p>
            <a:pPr marL="457200" lvl="0" indent="-361950" algn="l" rtl="0">
              <a:lnSpc>
                <a:spcPct val="115000"/>
              </a:lnSpc>
              <a:spcAft>
                <a:spcPts val="1200"/>
              </a:spcAft>
              <a:buSzPts val="2100"/>
              <a:buChar char="●"/>
            </a:pPr>
            <a:r>
              <a:rPr lang="en-US" dirty="0"/>
              <a:t>Shoes necessary to participate in physical education classes  </a:t>
            </a:r>
            <a:endParaRPr dirty="0"/>
          </a:p>
          <a:p>
            <a:pPr marL="457200" lvl="0" indent="-361950" algn="l" rtl="0">
              <a:lnSpc>
                <a:spcPct val="115000"/>
              </a:lnSpc>
              <a:spcAft>
                <a:spcPts val="1200"/>
              </a:spcAft>
              <a:buSzPts val="2100"/>
              <a:buChar char="●"/>
            </a:pPr>
            <a:r>
              <a:rPr lang="en-US" dirty="0"/>
              <a:t>Student fees necessary to participate in the general education program</a:t>
            </a:r>
            <a:endParaRPr dirty="0"/>
          </a:p>
          <a:p>
            <a:pPr marL="457200" lvl="0" indent="-361950" algn="l" rtl="0">
              <a:lnSpc>
                <a:spcPct val="115000"/>
              </a:lnSpc>
              <a:spcAft>
                <a:spcPts val="1200"/>
              </a:spcAft>
              <a:buSzPts val="2100"/>
              <a:buChar char="●"/>
            </a:pPr>
            <a:r>
              <a:rPr lang="en-US" dirty="0"/>
              <a:t>Graduation cap and gown, graduation fees </a:t>
            </a:r>
            <a:endParaRP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Google Shape;79;g3b4b42dbd2a_0_80"/>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3300"/>
              <a:buNone/>
            </a:pPr>
            <a:r>
              <a:rPr lang="en-US" dirty="0"/>
              <a:t>Allowable Activities (cont.) </a:t>
            </a:r>
            <a:r>
              <a:rPr lang="en-US" sz="400" dirty="0">
                <a:solidFill>
                  <a:srgbClr val="03617A"/>
                </a:solidFill>
              </a:rPr>
              <a:t>Slide 3</a:t>
            </a:r>
            <a:endParaRPr sz="400" dirty="0">
              <a:solidFill>
                <a:srgbClr val="03617A"/>
              </a:solidFill>
            </a:endParaRPr>
          </a:p>
        </p:txBody>
      </p:sp>
      <p:sp>
        <p:nvSpPr>
          <p:cNvPr id="80" name="Google Shape;80;g3b4b42dbd2a_0_80"/>
          <p:cNvSpPr txBox="1">
            <a:spLocks noGrp="1"/>
          </p:cNvSpPr>
          <p:nvPr>
            <p:ph type="body" idx="1"/>
          </p:nvPr>
        </p:nvSpPr>
        <p:spPr>
          <a:xfrm>
            <a:off x="668025" y="1543750"/>
            <a:ext cx="10941000" cy="3673800"/>
          </a:xfrm>
          <a:prstGeom prst="rect">
            <a:avLst/>
          </a:prstGeom>
          <a:noFill/>
          <a:ln>
            <a:noFill/>
          </a:ln>
        </p:spPr>
        <p:txBody>
          <a:bodyPr spcFirstLastPara="1" wrap="square" lIns="91425" tIns="45700" rIns="91425" bIns="45700" anchor="ctr" anchorCtr="0">
            <a:noAutofit/>
          </a:bodyPr>
          <a:lstStyle/>
          <a:p>
            <a:pPr marL="457200" lvl="0" indent="-361950" algn="l" rtl="0">
              <a:lnSpc>
                <a:spcPct val="115000"/>
              </a:lnSpc>
              <a:spcBef>
                <a:spcPts val="750"/>
              </a:spcBef>
              <a:spcAft>
                <a:spcPts val="1200"/>
              </a:spcAft>
              <a:buSzPts val="2100"/>
              <a:buChar char="●"/>
            </a:pPr>
            <a:r>
              <a:rPr lang="en-US" dirty="0"/>
              <a:t>Birth certificates necessary to enroll in school</a:t>
            </a:r>
            <a:endParaRPr dirty="0"/>
          </a:p>
          <a:p>
            <a:pPr marL="457200" lvl="0" indent="-361950" algn="l" rtl="0">
              <a:lnSpc>
                <a:spcPct val="115000"/>
              </a:lnSpc>
              <a:spcBef>
                <a:spcPts val="750"/>
              </a:spcBef>
              <a:spcAft>
                <a:spcPts val="1200"/>
              </a:spcAft>
              <a:buSzPts val="2100"/>
              <a:buChar char="●"/>
            </a:pPr>
            <a:r>
              <a:rPr lang="en-US" dirty="0"/>
              <a:t>Counseling services/domestic violence counseling services</a:t>
            </a:r>
            <a:endParaRPr dirty="0"/>
          </a:p>
          <a:p>
            <a:pPr marL="457200" lvl="0" indent="-361950" algn="l" rtl="0">
              <a:lnSpc>
                <a:spcPct val="115000"/>
              </a:lnSpc>
              <a:spcBef>
                <a:spcPts val="750"/>
              </a:spcBef>
              <a:spcAft>
                <a:spcPts val="1200"/>
              </a:spcAft>
              <a:buSzPts val="2100"/>
              <a:buChar char="●"/>
            </a:pPr>
            <a:r>
              <a:rPr lang="en-US" dirty="0"/>
              <a:t>Parental involvement specifically oriented to reaching out to parents of homeless students</a:t>
            </a:r>
            <a:endParaRPr dirty="0"/>
          </a:p>
          <a:p>
            <a:pPr marL="457200" lvl="0" indent="-361950" algn="l" rtl="0">
              <a:lnSpc>
                <a:spcPct val="115000"/>
              </a:lnSpc>
              <a:spcBef>
                <a:spcPts val="750"/>
              </a:spcBef>
              <a:spcAft>
                <a:spcPts val="1200"/>
              </a:spcAft>
              <a:buSzPts val="2100"/>
              <a:buChar char="●"/>
            </a:pPr>
            <a:r>
              <a:rPr lang="en-US" dirty="0"/>
              <a:t>Research-based programs that benefit highly mobile students </a:t>
            </a:r>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g3b4b42dbd2a_0_115"/>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3300"/>
              <a:buNone/>
            </a:pPr>
            <a:r>
              <a:rPr lang="en-US" dirty="0"/>
              <a:t>Allowable Activities (cont.)</a:t>
            </a:r>
            <a:endParaRPr dirty="0"/>
          </a:p>
        </p:txBody>
      </p:sp>
      <p:sp>
        <p:nvSpPr>
          <p:cNvPr id="86" name="Google Shape;86;g3b4b42dbd2a_0_115"/>
          <p:cNvSpPr txBox="1">
            <a:spLocks noGrp="1"/>
          </p:cNvSpPr>
          <p:nvPr>
            <p:ph type="body" idx="1"/>
          </p:nvPr>
        </p:nvSpPr>
        <p:spPr>
          <a:xfrm>
            <a:off x="577800" y="1889760"/>
            <a:ext cx="11036400" cy="2999232"/>
          </a:xfrm>
          <a:prstGeom prst="rect">
            <a:avLst/>
          </a:prstGeom>
          <a:noFill/>
          <a:ln>
            <a:noFill/>
          </a:ln>
        </p:spPr>
        <p:txBody>
          <a:bodyPr spcFirstLastPara="1" wrap="square" lIns="91425" tIns="45700" rIns="91425" bIns="45700" anchor="ctr" anchorCtr="0">
            <a:noAutofit/>
          </a:bodyPr>
          <a:lstStyle/>
          <a:p>
            <a:pPr marL="457200" lvl="0" indent="-361950" algn="l" rtl="0">
              <a:lnSpc>
                <a:spcPct val="115000"/>
              </a:lnSpc>
              <a:spcBef>
                <a:spcPts val="750"/>
              </a:spcBef>
              <a:spcAft>
                <a:spcPts val="1200"/>
              </a:spcAft>
              <a:buSzPts val="2100"/>
              <a:buChar char="●"/>
            </a:pPr>
            <a:r>
              <a:rPr lang="en-US" dirty="0"/>
              <a:t>Fees for SAT/ACT testing if not waived by college or university</a:t>
            </a:r>
            <a:endParaRPr dirty="0"/>
          </a:p>
          <a:p>
            <a:pPr marL="457200" lvl="0" indent="-361950" algn="l" rtl="0">
              <a:lnSpc>
                <a:spcPct val="115000"/>
              </a:lnSpc>
              <a:spcBef>
                <a:spcPts val="750"/>
              </a:spcBef>
              <a:spcAft>
                <a:spcPts val="1200"/>
              </a:spcAft>
              <a:buSzPts val="2100"/>
              <a:buChar char="●"/>
            </a:pPr>
            <a:r>
              <a:rPr lang="en-US" dirty="0"/>
              <a:t>Cost of </a:t>
            </a:r>
            <a:r>
              <a:rPr lang="en-US" dirty="0" err="1"/>
              <a:t>HiSET</a:t>
            </a:r>
            <a:r>
              <a:rPr lang="en-US" dirty="0"/>
              <a:t> for an unaccompanied homeless youth</a:t>
            </a:r>
            <a:endParaRPr dirty="0"/>
          </a:p>
          <a:p>
            <a:pPr marL="457200" lvl="0" indent="-361950" algn="l" rtl="0">
              <a:lnSpc>
                <a:spcPct val="115000"/>
              </a:lnSpc>
              <a:spcBef>
                <a:spcPts val="750"/>
              </a:spcBef>
              <a:spcAft>
                <a:spcPts val="1200"/>
              </a:spcAft>
              <a:buSzPts val="2100"/>
              <a:buChar char="●"/>
            </a:pPr>
            <a:r>
              <a:rPr lang="en-US" dirty="0"/>
              <a:t>Health-related services may be allowed if funds are not reasonably available from public or private sources.</a:t>
            </a:r>
            <a:endParaRPr dirty="0"/>
          </a:p>
          <a:p>
            <a:pPr marL="457200" lvl="0" indent="-361950" algn="l" rtl="0">
              <a:lnSpc>
                <a:spcPct val="115000"/>
              </a:lnSpc>
              <a:spcBef>
                <a:spcPts val="750"/>
              </a:spcBef>
              <a:spcAft>
                <a:spcPts val="1200"/>
              </a:spcAft>
              <a:buSzPts val="2100"/>
              <a:buChar char="●"/>
            </a:pPr>
            <a:r>
              <a:rPr lang="en-US" dirty="0"/>
              <a:t>Defray the excess cost of transportation</a:t>
            </a:r>
            <a:endParaRPr dirty="0"/>
          </a:p>
        </p:txBody>
      </p:sp>
    </p:spTree>
  </p:cSld>
  <p:clrMapOvr>
    <a:masterClrMapping/>
  </p:clrMapOvr>
</p:sld>
</file>

<file path=ppt/theme/theme1.xml><?xml version="1.0" encoding="utf-8"?>
<a:theme xmlns:a="http://schemas.openxmlformats.org/drawingml/2006/main" name="Theme1">
  <a:themeElements>
    <a:clrScheme name="Iowa Department of Education">
      <a:dk1>
        <a:srgbClr val="000000"/>
      </a:dk1>
      <a:lt1>
        <a:srgbClr val="FFFFFF"/>
      </a:lt1>
      <a:dk2>
        <a:srgbClr val="002152"/>
      </a:dk2>
      <a:lt2>
        <a:srgbClr val="E6E6E6"/>
      </a:lt2>
      <a:accent1>
        <a:srgbClr val="005CA3"/>
      </a:accent1>
      <a:accent2>
        <a:srgbClr val="FDE263"/>
      </a:accent2>
      <a:accent3>
        <a:srgbClr val="96BCDE"/>
      </a:accent3>
      <a:accent4>
        <a:srgbClr val="A5A5A5"/>
      </a:accent4>
      <a:accent5>
        <a:srgbClr val="DC6400"/>
      </a:accent5>
      <a:accent6>
        <a:srgbClr val="FFC200"/>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889</Words>
  <Application>Microsoft Office PowerPoint</Application>
  <PresentationFormat>Widescreen</PresentationFormat>
  <Paragraphs>96</Paragraphs>
  <Slides>10</Slides>
  <Notes>10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10</vt:i4>
      </vt:variant>
    </vt:vector>
  </HeadingPairs>
  <TitlesOfParts>
    <vt:vector size="12" baseType="lpstr">
      <vt:lpstr>Arial</vt:lpstr>
      <vt:lpstr>Theme1</vt:lpstr>
      <vt:lpstr>Allowable Uses of Funds McKinney Vento Homeless Education Act</vt:lpstr>
      <vt:lpstr>Overview</vt:lpstr>
      <vt:lpstr>Purpose</vt:lpstr>
      <vt:lpstr>Key Goals and Services </vt:lpstr>
      <vt:lpstr>McKinney-Vento Subgrants </vt:lpstr>
      <vt:lpstr>Allowable Activities</vt:lpstr>
      <vt:lpstr>Allowable Activities (cont.) Slide 2</vt:lpstr>
      <vt:lpstr>Allowable Activities (cont.) Slide 3</vt:lpstr>
      <vt:lpstr>Allowable Activities (cont.)</vt:lpstr>
      <vt:lpstr>Contact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Allowable Uses of Funds McKinney Vento Homeless Education Act</dc:title>
  <dc:creator>Iowa Department of Education</dc:creator>
  <cp:lastModifiedBy>Arzola, Isbelia [IDOE]</cp:lastModifiedBy>
  <cp:revision>3</cp:revision>
  <dcterms:created xsi:type="dcterms:W3CDTF">2022-10-28T01:47:54Z</dcterms:created>
  <dcterms:modified xsi:type="dcterms:W3CDTF">2026-01-27T20:34:21Z</dcterms:modified>
</cp:coreProperties>
</file>