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9" roundtripDataSignature="AMtx7mjGhbiSibZ2PYO7+E2JbajGgHIKk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135422E-4B75-4BD4-A8CC-9A2CD8513BC9}">
  <a:tblStyle styleId="{E135422E-4B75-4BD4-A8CC-9A2CD8513BC9}"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5" autoAdjust="0"/>
    <p:restoredTop sz="94673" autoAdjust="0"/>
  </p:normalViewPr>
  <p:slideViewPr>
    <p:cSldViewPr snapToGrid="0">
      <p:cViewPr varScale="1">
        <p:scale>
          <a:sx n="73" d="100"/>
          <a:sy n="73" d="100"/>
        </p:scale>
        <p:origin x="380" y="52"/>
      </p:cViewPr>
      <p:guideLst/>
    </p:cSldViewPr>
  </p:slideViewPr>
  <p:outlineViewPr>
    <p:cViewPr>
      <p:scale>
        <a:sx n="33" d="100"/>
        <a:sy n="33" d="100"/>
      </p:scale>
      <p:origin x="0" y="-279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ableStyles" Target="tableStyles.xml"/><Relationship Id="rId10" Type="http://schemas.openxmlformats.org/officeDocument/2006/relationships/slide" Target="slides/slide9.xml"/><Relationship Id="rId19"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3b7be4024cf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3" name="Google Shape;93;g3b7be4024cf_0_5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3b7be4024cf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2" name="Google Shape;102;g3b7be4024cf_0_6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7" name="Google Shape;12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9" name="Google Shape;3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3b7be4024cf_0_1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5" name="Google Shape;45;g3b7be4024cf_0_12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2" name="Google Shape;52;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b7be4024cf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8" name="Google Shape;58;g3b7be4024cf_0_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b="1"/>
              <a:t>Reasonable</a:t>
            </a:r>
            <a:r>
              <a:rPr lang="en-US"/>
              <a:t>: Follow the restraints/requirements of: sound business practices, arm's length bargaining, state and local laws, the Federal program’s conditions and requirements</a:t>
            </a:r>
            <a:endParaRPr/>
          </a:p>
          <a:p>
            <a:pPr marL="0" lvl="0" indent="0" algn="l" rtl="0">
              <a:lnSpc>
                <a:spcPct val="100000"/>
              </a:lnSpc>
              <a:spcBef>
                <a:spcPts val="0"/>
              </a:spcBef>
              <a:spcAft>
                <a:spcPts val="0"/>
              </a:spcAft>
              <a:buSzPts val="1100"/>
              <a:buNone/>
            </a:pPr>
            <a:r>
              <a:rPr lang="en-US"/>
              <a:t>Must be comparable to the same service by another provider in the geographic area</a:t>
            </a:r>
            <a:endParaRPr/>
          </a:p>
          <a:p>
            <a:pPr marL="0" lvl="0" indent="0" algn="l" rtl="0">
              <a:lnSpc>
                <a:spcPct val="100000"/>
              </a:lnSpc>
              <a:spcBef>
                <a:spcPts val="0"/>
              </a:spcBef>
              <a:spcAft>
                <a:spcPts val="0"/>
              </a:spcAft>
              <a:buSzPts val="1100"/>
              <a:buNone/>
            </a:pPr>
            <a:r>
              <a:rPr lang="en-US"/>
              <a:t>Must meet the standards of acting with good stewardship of public funds</a:t>
            </a:r>
            <a:endParaRPr/>
          </a:p>
          <a:p>
            <a:pPr marL="0" lvl="0" indent="0" algn="l" rtl="0">
              <a:lnSpc>
                <a:spcPct val="100000"/>
              </a:lnSpc>
              <a:spcBef>
                <a:spcPts val="0"/>
              </a:spcBef>
              <a:spcAft>
                <a:spcPts val="0"/>
              </a:spcAft>
              <a:buSzPts val="1100"/>
              <a:buNone/>
            </a:pPr>
            <a:r>
              <a:rPr lang="en-US"/>
              <a:t>Must not deviate from established practices and policies</a:t>
            </a:r>
            <a:endParaRPr/>
          </a:p>
          <a:p>
            <a:pPr marL="0" lvl="0" indent="0" algn="l" rtl="0">
              <a:lnSpc>
                <a:spcPct val="100000"/>
              </a:lnSpc>
              <a:spcBef>
                <a:spcPts val="0"/>
              </a:spcBef>
              <a:spcAft>
                <a:spcPts val="0"/>
              </a:spcAft>
              <a:buSzPts val="1100"/>
              <a:buNone/>
            </a:pPr>
            <a:r>
              <a:rPr lang="en-US"/>
              <a:t>Does the program really need this?</a:t>
            </a:r>
            <a:endParaRPr/>
          </a:p>
          <a:p>
            <a:pPr marL="0" lvl="0" indent="0" algn="l" rtl="0">
              <a:lnSpc>
                <a:spcPct val="100000"/>
              </a:lnSpc>
              <a:spcBef>
                <a:spcPts val="0"/>
              </a:spcBef>
              <a:spcAft>
                <a:spcPts val="0"/>
              </a:spcAft>
              <a:buSzPts val="1100"/>
              <a:buNone/>
            </a:pPr>
            <a:r>
              <a:rPr lang="en-US"/>
              <a:t>Is the expense targeted to valid programmatic or administrative need?</a:t>
            </a:r>
            <a:endParaRPr/>
          </a:p>
          <a:p>
            <a:pPr marL="0" lvl="0" indent="0" algn="l" rtl="0">
              <a:lnSpc>
                <a:spcPct val="100000"/>
              </a:lnSpc>
              <a:spcBef>
                <a:spcPts val="0"/>
              </a:spcBef>
              <a:spcAft>
                <a:spcPts val="0"/>
              </a:spcAft>
              <a:buSzPts val="1100"/>
              <a:buNone/>
            </a:pPr>
            <a:r>
              <a:rPr lang="en-US"/>
              <a:t>Is it in the Title IIA program’s plan?</a:t>
            </a:r>
            <a:endParaRPr/>
          </a:p>
          <a:p>
            <a:pPr marL="0" lvl="0" indent="0" algn="l" rtl="0">
              <a:lnSpc>
                <a:spcPct val="100000"/>
              </a:lnSpc>
              <a:spcBef>
                <a:spcPts val="0"/>
              </a:spcBef>
              <a:spcAft>
                <a:spcPts val="0"/>
              </a:spcAft>
              <a:buSzPts val="1100"/>
              <a:buNone/>
            </a:pPr>
            <a:r>
              <a:rPr lang="en-US"/>
              <a:t>Is this the minimum amount needed to be spent to meet the needs of students and teachers?</a:t>
            </a:r>
            <a:endParaRPr/>
          </a:p>
          <a:p>
            <a:pPr marL="0" lvl="0" indent="0" algn="l" rtl="0">
              <a:lnSpc>
                <a:spcPct val="100000"/>
              </a:lnSpc>
              <a:spcBef>
                <a:spcPts val="0"/>
              </a:spcBef>
              <a:spcAft>
                <a:spcPts val="0"/>
              </a:spcAft>
              <a:buSzPts val="1100"/>
              <a:buNone/>
            </a:pPr>
            <a:r>
              <a:rPr lang="en-US"/>
              <a:t>Does the LEA have the capacity to use what is being purchased, provided or done?</a:t>
            </a:r>
            <a:endParaRPr/>
          </a:p>
          <a:p>
            <a:pPr marL="0" lvl="0" indent="0" algn="l" rtl="0">
              <a:lnSpc>
                <a:spcPct val="100000"/>
              </a:lnSpc>
              <a:spcBef>
                <a:spcPts val="0"/>
              </a:spcBef>
              <a:spcAft>
                <a:spcPts val="0"/>
              </a:spcAft>
              <a:buSzPts val="1100"/>
              <a:buNone/>
            </a:pPr>
            <a:r>
              <a:rPr lang="en-US"/>
              <a:t>Did the LEA pay a fair rate?</a:t>
            </a:r>
            <a:endParaRPr/>
          </a:p>
          <a:p>
            <a:pPr marL="0" lvl="0" indent="0" algn="l" rtl="0">
              <a:lnSpc>
                <a:spcPct val="100000"/>
              </a:lnSpc>
              <a:spcBef>
                <a:spcPts val="0"/>
              </a:spcBef>
              <a:spcAft>
                <a:spcPts val="0"/>
              </a:spcAft>
              <a:buSzPts val="1100"/>
              <a:buNone/>
            </a:pPr>
            <a:r>
              <a:rPr lang="en-US"/>
              <a:t>Is this the same rate the other Federal programs are paying?</a:t>
            </a:r>
            <a:endParaRPr/>
          </a:p>
          <a:p>
            <a:pPr marL="0" lvl="0" indent="0" algn="l" rtl="0">
              <a:lnSpc>
                <a:spcPct val="100000"/>
              </a:lnSpc>
              <a:spcBef>
                <a:spcPts val="0"/>
              </a:spcBef>
              <a:spcAft>
                <a:spcPts val="0"/>
              </a:spcAft>
              <a:buSzPts val="1100"/>
              <a:buNone/>
            </a:pPr>
            <a:r>
              <a:rPr lang="en-US"/>
              <a:t>Is it sustainable?</a:t>
            </a:r>
            <a:endParaRPr/>
          </a:p>
          <a:p>
            <a:pPr marL="0" lvl="0" indent="0" algn="l" rtl="0">
              <a:lnSpc>
                <a:spcPct val="100000"/>
              </a:lnSpc>
              <a:spcBef>
                <a:spcPts val="0"/>
              </a:spcBef>
              <a:spcAft>
                <a:spcPts val="0"/>
              </a:spcAft>
              <a:buSzPts val="1100"/>
              <a:buNone/>
            </a:pPr>
            <a:r>
              <a:rPr lang="en-US"/>
              <a:t>Are there competing initiatives?</a:t>
            </a:r>
            <a:endParaRPr/>
          </a:p>
          <a:p>
            <a:pPr marL="0" lvl="0" indent="0" algn="l" rtl="0">
              <a:lnSpc>
                <a:spcPct val="100000"/>
              </a:lnSpc>
              <a:spcBef>
                <a:spcPts val="0"/>
              </a:spcBef>
              <a:spcAft>
                <a:spcPts val="0"/>
              </a:spcAft>
              <a:buSzPts val="1100"/>
              <a:buNone/>
            </a:pPr>
            <a:r>
              <a:rPr lang="en-US"/>
              <a:t>If the LEA is asked to defend this purchase, would the LEA be able to?</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b="1"/>
              <a:t>Necessary</a:t>
            </a:r>
            <a:r>
              <a:rPr lang="en-US"/>
              <a:t>: Recommendation - Analyze whether the operation of the program fails without it</a:t>
            </a:r>
            <a:endParaRPr/>
          </a:p>
          <a:p>
            <a:pPr marL="0" lvl="0" indent="0" algn="l" rtl="0">
              <a:lnSpc>
                <a:spcPct val="100000"/>
              </a:lnSpc>
              <a:spcBef>
                <a:spcPts val="0"/>
              </a:spcBef>
              <a:spcAft>
                <a:spcPts val="0"/>
              </a:spcAft>
              <a:buSzPts val="1100"/>
              <a:buNone/>
            </a:pPr>
            <a:r>
              <a:rPr lang="en-US"/>
              <a:t>Is this cost necessary for the performance of the subgrant or program?</a:t>
            </a:r>
            <a:endParaRPr/>
          </a:p>
          <a:p>
            <a:pPr marL="0" lvl="0" indent="0" algn="l" rtl="0">
              <a:lnSpc>
                <a:spcPct val="100000"/>
              </a:lnSpc>
              <a:spcBef>
                <a:spcPts val="0"/>
              </a:spcBef>
              <a:spcAft>
                <a:spcPts val="0"/>
              </a:spcAft>
              <a:buSzPts val="1100"/>
              <a:buNone/>
            </a:pPr>
            <a:r>
              <a:rPr lang="en-US"/>
              <a:t>Is the purchase/service driven by need or data?</a:t>
            </a:r>
            <a:endParaRPr/>
          </a:p>
          <a:p>
            <a:pPr marL="0" lvl="0" indent="0" algn="l" rtl="0">
              <a:lnSpc>
                <a:spcPct val="100000"/>
              </a:lnSpc>
              <a:spcBef>
                <a:spcPts val="0"/>
              </a:spcBef>
              <a:spcAft>
                <a:spcPts val="0"/>
              </a:spcAft>
              <a:buSzPts val="1100"/>
              <a:buNone/>
            </a:pPr>
            <a:r>
              <a:rPr lang="en-US"/>
              <a:t>Does this cost support the purpose of the subgrant?</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b="1"/>
              <a:t>Allocable - </a:t>
            </a:r>
            <a:r>
              <a:rPr lang="en-US"/>
              <a:t>Is the amount for service to be charged to the program commensurate with the benefit received?</a:t>
            </a:r>
            <a:endParaRPr/>
          </a:p>
          <a:p>
            <a:pPr marL="0" lvl="0" indent="0" algn="l" rtl="0">
              <a:lnSpc>
                <a:spcPct val="100000"/>
              </a:lnSpc>
              <a:spcBef>
                <a:spcPts val="0"/>
              </a:spcBef>
              <a:spcAft>
                <a:spcPts val="0"/>
              </a:spcAft>
              <a:buSzPts val="1100"/>
              <a:buNone/>
            </a:pPr>
            <a:r>
              <a:rPr lang="en-US"/>
              <a:t>Is the service consistent with the purpose of the program?</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3b7be4024cf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5" name="Google Shape;65;g3b7be4024cf_0_2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In the event of the unavailability of and ESEA program funds, would this activity be otherwise funded in another capacity (federal, state, local funds)? </a:t>
            </a:r>
            <a:endParaRPr/>
          </a:p>
          <a:p>
            <a:pPr marL="0" lvl="0" indent="0" algn="l" rtl="0">
              <a:lnSpc>
                <a:spcPct val="100000"/>
              </a:lnSpc>
              <a:spcBef>
                <a:spcPts val="0"/>
              </a:spcBef>
              <a:spcAft>
                <a:spcPts val="0"/>
              </a:spcAft>
              <a:buSzPts val="1100"/>
              <a:buNone/>
            </a:pPr>
            <a:r>
              <a:rPr lang="en-US"/>
              <a:t>Is the proposed activity required by laws?</a:t>
            </a:r>
            <a:endParaRPr/>
          </a:p>
          <a:p>
            <a:pPr marL="0" lvl="0" indent="0" algn="l" rtl="0">
              <a:lnSpc>
                <a:spcPct val="100000"/>
              </a:lnSpc>
              <a:spcBef>
                <a:spcPts val="0"/>
              </a:spcBef>
              <a:spcAft>
                <a:spcPts val="0"/>
              </a:spcAft>
              <a:buSzPts val="1100"/>
              <a:buNone/>
            </a:pPr>
            <a:r>
              <a:rPr lang="en-US"/>
              <a:t>Are the ESEA Program funds being used to provide services that the LEA provided with, non-federal funds in prior years?</a:t>
            </a:r>
            <a:endParaRPr/>
          </a:p>
          <a:p>
            <a:pPr marL="0" lvl="0" indent="0" algn="l" rtl="0">
              <a:lnSpc>
                <a:spcPct val="100000"/>
              </a:lnSpc>
              <a:spcBef>
                <a:spcPts val="0"/>
              </a:spcBef>
              <a:spcAft>
                <a:spcPts val="0"/>
              </a:spcAft>
              <a:buSzPts val="1100"/>
              <a:buNone/>
            </a:pPr>
            <a:r>
              <a:rPr lang="en-US"/>
              <a:t>If the answer to either of these questions is yes, then the use of funds is not supplementary to core services required by other federal, state, or local laws. (20 USC Section 6691)</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What portion of the activity is supplemental?</a:t>
            </a:r>
            <a:endParaRPr/>
          </a:p>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3b7be4024cf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1" name="Google Shape;71;g3b7be4024cf_0_3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Explain CONFERENCES</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ESEA section 8101(42) All professional development must meet the definition provided in the law. </a:t>
            </a:r>
            <a:endParaRPr/>
          </a:p>
          <a:p>
            <a:pPr marL="0" lvl="0" indent="0" algn="l" rtl="0">
              <a:lnSpc>
                <a:spcPct val="100000"/>
              </a:lnSpc>
              <a:spcBef>
                <a:spcPts val="0"/>
              </a:spcBef>
              <a:spcAft>
                <a:spcPts val="0"/>
              </a:spcAft>
              <a:buSzPts val="1100"/>
              <a:buNone/>
            </a:pPr>
            <a:r>
              <a:rPr lang="en-US"/>
              <a:t>Specifically, professional development services and programs must meet the definition of “professional development,” which requires</a:t>
            </a:r>
            <a:endParaRPr/>
          </a:p>
          <a:p>
            <a:pPr marL="0" lvl="0" indent="0" algn="l" rtl="0">
              <a:lnSpc>
                <a:spcPct val="100000"/>
              </a:lnSpc>
              <a:spcBef>
                <a:spcPts val="0"/>
              </a:spcBef>
              <a:spcAft>
                <a:spcPts val="0"/>
              </a:spcAft>
              <a:buSzPts val="1100"/>
              <a:buNone/>
            </a:pPr>
            <a:r>
              <a:rPr lang="en-US"/>
              <a:t>that the activity be both—</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Does the activity meet all parts of the definition of professional development? </a:t>
            </a:r>
            <a:endParaRPr/>
          </a:p>
          <a:p>
            <a:pPr marL="0" lvl="0" indent="0" algn="l" rtl="0">
              <a:lnSpc>
                <a:spcPct val="100000"/>
              </a:lnSpc>
              <a:spcBef>
                <a:spcPts val="0"/>
              </a:spcBef>
              <a:spcAft>
                <a:spcPts val="0"/>
              </a:spcAft>
              <a:buSzPts val="1100"/>
              <a:buNone/>
            </a:pPr>
            <a:r>
              <a:rPr lang="en-US"/>
              <a:t>Are eligible staff considered and included?</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You may be asked to provide the comprehensive professional development plan.</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3b7be4024cf_0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9" name="Google Shape;79;g3b7be4024cf_0_6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Funds should be used to support an activity, strategy or intervention described in section 8101(21) A:</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(i) demonstrates a statistically significant effect on improving student outcomes or other relevant outcomes based on ⎯</a:t>
            </a:r>
            <a:endParaRPr/>
          </a:p>
          <a:p>
            <a:pPr marL="0" lvl="0" indent="0" algn="l" rtl="0">
              <a:lnSpc>
                <a:spcPct val="100000"/>
              </a:lnSpc>
              <a:spcBef>
                <a:spcPts val="0"/>
              </a:spcBef>
              <a:spcAft>
                <a:spcPts val="0"/>
              </a:spcAft>
              <a:buSzPts val="1100"/>
              <a:buNone/>
            </a:pPr>
            <a:r>
              <a:rPr lang="en-US"/>
              <a:t>(I) strong evidence from at least one well-designed and well-implemented experimental study;</a:t>
            </a:r>
            <a:endParaRPr/>
          </a:p>
          <a:p>
            <a:pPr marL="0" lvl="0" indent="0" algn="l" rtl="0">
              <a:lnSpc>
                <a:spcPct val="100000"/>
              </a:lnSpc>
              <a:spcBef>
                <a:spcPts val="0"/>
              </a:spcBef>
              <a:spcAft>
                <a:spcPts val="0"/>
              </a:spcAft>
              <a:buSzPts val="1100"/>
              <a:buNone/>
            </a:pPr>
            <a:r>
              <a:rPr lang="en-US"/>
              <a:t>(II) moderate evidence from at least one well-designed and well-implemented quasi-experimental study;</a:t>
            </a:r>
            <a:endParaRPr/>
          </a:p>
          <a:p>
            <a:pPr marL="0" lvl="0" indent="0" algn="l" rtl="0">
              <a:lnSpc>
                <a:spcPct val="100000"/>
              </a:lnSpc>
              <a:spcBef>
                <a:spcPts val="0"/>
              </a:spcBef>
              <a:spcAft>
                <a:spcPts val="0"/>
              </a:spcAft>
              <a:buSzPts val="1100"/>
              <a:buNone/>
            </a:pPr>
            <a:r>
              <a:rPr lang="en-US"/>
              <a:t>(III) promising evidence from at least one well-designed and well-implemented correlational study with statistical controls for selection bias</a:t>
            </a:r>
            <a:endParaRPr/>
          </a:p>
          <a:p>
            <a:pPr marL="0" lvl="0" indent="0" algn="l" rtl="0">
              <a:lnSpc>
                <a:spcPct val="100000"/>
              </a:lnSpc>
              <a:spcBef>
                <a:spcPts val="0"/>
              </a:spcBef>
              <a:spcAft>
                <a:spcPts val="0"/>
              </a:spcAft>
              <a:buSzPts val="1100"/>
              <a:buNone/>
            </a:pPr>
            <a:r>
              <a:rPr lang="en-US"/>
              <a:t>ii) (I) demonstrates a rationale based on high quality research findings or positive evaluation that such activity, strategy, or intervention is likely to improve student outcomes or other relevant outcomes</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Evidence-based interventions are practices or programs that have evidence to show they are effective at producing results and improving outcomes when implemented. The kind of evidence described in ESSA has generally been produced through formal studies and research. Under ESSA, there are four tiers, or levels, of evidence:  Tier 1 – Strong Evidence: highest level of evidence o supported by one or more well-designed and well-implemented randomized control experimental studies o intervention leads to favorable results  Tier 2 – Moderate Evidence: o supported by one or more well-designed and well-implemented quasi-experimental studies o controlled experiment was conducted with a treatment group o intervention shows statistically significant and positive effect on the outcome  Tier 3 – Promising Evidence: not as strong as evidence in an experiment o supported by one or more well-designed and well-implemented correlational studies (with statistical controls for selection bias). o formal study if a relationship exists between intervention and a given outcome o intervention shows a statistically significant and positive effect on the outcome  Tier 4 – Demonstrates a Rationale: o practices that have a well-defined logic model or theory of action o supported by research in the field o some efforts are underway by a state, district, or outside research organization to determine the effectiveness o no formal evidence exists to prove interventions are successful</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3b74d13a15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3b74d13a15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In general, interventions are more likely to result in sustained, improved outcomes for students if: 1) Chosen interventions align with identified local needs; 2) The evidence base and the local capacity are considered when selecting a strategy;  3) There is a robust implementation plan; 4) Adequate resources are provided so the implementation is well-supported; 5) Information is gathered regularly to examine the strategy and to reflect on and inform next steps.  This framework is designed to help decision-makers make more effective investments and to make the use of evidence, research, and data part of the decision-making process. </a:t>
            </a:r>
            <a:endParaRPr/>
          </a:p>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7"/>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 name="Google Shape;10;p7"/>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7"/>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2"/>
        <p:cNvGrpSpPr/>
        <p:nvPr/>
      </p:nvGrpSpPr>
      <p:grpSpPr>
        <a:xfrm>
          <a:off x="0" y="0"/>
          <a:ext cx="0" cy="0"/>
          <a:chOff x="0" y="0"/>
          <a:chExt cx="0" cy="0"/>
        </a:xfrm>
      </p:grpSpPr>
      <p:sp>
        <p:nvSpPr>
          <p:cNvPr id="13" name="Google Shape;13;p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 name="Google Shape;14;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9"/>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16"/>
        <p:cNvGrpSpPr/>
        <p:nvPr/>
      </p:nvGrpSpPr>
      <p:grpSpPr>
        <a:xfrm>
          <a:off x="0" y="0"/>
          <a:ext cx="0" cy="0"/>
          <a:chOff x="0" y="0"/>
          <a:chExt cx="0" cy="0"/>
        </a:xfrm>
      </p:grpSpPr>
      <p:sp>
        <p:nvSpPr>
          <p:cNvPr id="17" name="Google Shape;17;p10"/>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8" name="Google Shape;18;p10"/>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0"/>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0" name="Google Shape;20;p10"/>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1" name="Google Shape;21;p10"/>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2" name="Google Shape;22;p10"/>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3"/>
        <p:cNvGrpSpPr/>
        <p:nvPr/>
      </p:nvGrpSpPr>
      <p:grpSpPr>
        <a:xfrm>
          <a:off x="0" y="0"/>
          <a:ext cx="0" cy="0"/>
          <a:chOff x="0" y="0"/>
          <a:chExt cx="0" cy="0"/>
        </a:xfrm>
      </p:grpSpPr>
      <p:sp>
        <p:nvSpPr>
          <p:cNvPr id="24" name="Google Shape;24;p11"/>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5" name="Google Shape;25;p1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1"/>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27"/>
        <p:cNvGrpSpPr/>
        <p:nvPr/>
      </p:nvGrpSpPr>
      <p:grpSpPr>
        <a:xfrm>
          <a:off x="0" y="0"/>
          <a:ext cx="0" cy="0"/>
          <a:chOff x="0" y="0"/>
          <a:chExt cx="0" cy="0"/>
        </a:xfrm>
      </p:grpSpPr>
      <p:sp>
        <p:nvSpPr>
          <p:cNvPr id="28" name="Google Shape;28;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9" name="Google Shape;29;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8"/>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6"/>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hyperlink" Target="mailto:teresa.garcia@iowa.gov" TargetMode="External"/><Relationship Id="rId13" Type="http://schemas.openxmlformats.org/officeDocument/2006/relationships/hyperlink" Target="mailto:joe.collins@iowa.gov" TargetMode="External"/><Relationship Id="rId3" Type="http://schemas.openxmlformats.org/officeDocument/2006/relationships/hyperlink" Target="mailto:jillian.dotson@iowa.gov" TargetMode="External"/><Relationship Id="rId7" Type="http://schemas.openxmlformats.org/officeDocument/2006/relationships/hyperlink" Target="mailto:tyler.navin@iowa.gov" TargetMode="External"/><Relationship Id="rId12" Type="http://schemas.openxmlformats.org/officeDocument/2006/relationships/hyperlink" Target="mailto:amy.hensley@iowa.gov"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hyperlink" Target="mailto:luke.markway@iowa.gov" TargetMode="External"/><Relationship Id="rId11" Type="http://schemas.openxmlformats.org/officeDocument/2006/relationships/hyperlink" Target="mailto:rachel.pettigrew@iowa.gov" TargetMode="External"/><Relationship Id="rId5" Type="http://schemas.openxmlformats.org/officeDocument/2006/relationships/hyperlink" Target="mailto:jina.brincks@iowa.gov" TargetMode="External"/><Relationship Id="rId10" Type="http://schemas.openxmlformats.org/officeDocument/2006/relationships/hyperlink" Target="mailto:veronica.andersen@iowa.gov" TargetMode="External"/><Relationship Id="rId4" Type="http://schemas.openxmlformats.org/officeDocument/2006/relationships/hyperlink" Target="mailto:isbelia.arzola@iowa.gov" TargetMode="External"/><Relationship Id="rId9" Type="http://schemas.openxmlformats.org/officeDocument/2006/relationships/hyperlink" Target="mailto:scot.aden@iow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1"/>
          <p:cNvSpPr txBox="1">
            <a:spLocks noGrp="1"/>
          </p:cNvSpPr>
          <p:nvPr>
            <p:ph type="ctrTitle"/>
          </p:nvPr>
        </p:nvSpPr>
        <p:spPr>
          <a:xfrm>
            <a:off x="289270" y="1074695"/>
            <a:ext cx="11636700" cy="21600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dirty="0"/>
              <a:t>Allowable Uses of Funds</a:t>
            </a:r>
            <a:endParaRPr dirty="0"/>
          </a:p>
          <a:p>
            <a:pPr marL="0" lvl="0" indent="0" algn="ctr" rtl="0">
              <a:lnSpc>
                <a:spcPct val="90000"/>
              </a:lnSpc>
              <a:spcBef>
                <a:spcPts val="0"/>
              </a:spcBef>
              <a:spcAft>
                <a:spcPts val="0"/>
              </a:spcAft>
              <a:buClr>
                <a:schemeClr val="lt1"/>
              </a:buClr>
              <a:buSzPts val="4500"/>
              <a:buFont typeface="Arial"/>
              <a:buNone/>
            </a:pPr>
            <a:r>
              <a:rPr lang="en-US" dirty="0"/>
              <a:t>Determining Allowability</a:t>
            </a:r>
            <a:endParaRPr dirty="0"/>
          </a:p>
        </p:txBody>
      </p:sp>
      <p:sp>
        <p:nvSpPr>
          <p:cNvPr id="36" name="Google Shape;36;p1"/>
          <p:cNvSpPr txBox="1">
            <a:spLocks noGrp="1"/>
          </p:cNvSpPr>
          <p:nvPr>
            <p:ph type="subTitle" idx="1"/>
          </p:nvPr>
        </p:nvSpPr>
        <p:spPr>
          <a:xfrm>
            <a:off x="289270" y="3838162"/>
            <a:ext cx="11636700" cy="12822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a:t>Bureau of ESEA Programs</a:t>
            </a:r>
            <a:endParaRPr/>
          </a:p>
          <a:p>
            <a:pPr marL="0" lvl="0" indent="0" algn="r" rtl="0">
              <a:lnSpc>
                <a:spcPct val="90000"/>
              </a:lnSpc>
              <a:spcBef>
                <a:spcPts val="0"/>
              </a:spcBef>
              <a:spcAft>
                <a:spcPts val="0"/>
              </a:spcAft>
              <a:buClr>
                <a:schemeClr val="lt1"/>
              </a:buClr>
              <a:buSzPts val="2400"/>
              <a:buNone/>
            </a:pPr>
            <a:endParaRPr/>
          </a:p>
          <a:p>
            <a:pPr marL="0" lvl="0" indent="0" algn="r" rtl="0">
              <a:lnSpc>
                <a:spcPct val="90000"/>
              </a:lnSpc>
              <a:spcBef>
                <a:spcPts val="0"/>
              </a:spcBef>
              <a:spcAft>
                <a:spcPts val="0"/>
              </a:spcAft>
              <a:buClr>
                <a:schemeClr val="lt1"/>
              </a:buClr>
              <a:buSzPts val="2400"/>
              <a:buNone/>
            </a:pPr>
            <a:r>
              <a:rPr lang="en-US"/>
              <a:t>Isbelia Arzola</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g3b7be4024cf_0_53"/>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dirty="0"/>
              <a:t>Assessment of Needs</a:t>
            </a:r>
            <a:endParaRPr dirty="0"/>
          </a:p>
        </p:txBody>
      </p:sp>
      <p:sp>
        <p:nvSpPr>
          <p:cNvPr id="96" name="Google Shape;96;g3b7be4024cf_0_53"/>
          <p:cNvSpPr txBox="1"/>
          <p:nvPr/>
        </p:nvSpPr>
        <p:spPr>
          <a:xfrm>
            <a:off x="1254675" y="1173900"/>
            <a:ext cx="5676000" cy="1477500"/>
          </a:xfrm>
          <a:prstGeom prst="rect">
            <a:avLst/>
          </a:prstGeom>
          <a:solidFill>
            <a:srgbClr val="D0E0E3"/>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100"/>
              <a:buFont typeface="Arial"/>
              <a:buNone/>
            </a:pPr>
            <a:endParaRPr sz="21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100"/>
              <a:buFont typeface="Arial"/>
              <a:buNone/>
            </a:pPr>
            <a:endParaRPr sz="21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Was there an assessment of needs conducted?</a:t>
            </a:r>
            <a:endParaRPr sz="21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100"/>
              <a:buFont typeface="Arial"/>
              <a:buNone/>
            </a:pPr>
            <a:endParaRPr sz="21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100"/>
              <a:buFont typeface="Arial"/>
              <a:buNone/>
            </a:pPr>
            <a:endParaRPr sz="2100" b="0" i="0" u="none" strike="noStrike" cap="none">
              <a:solidFill>
                <a:schemeClr val="dk1"/>
              </a:solidFill>
              <a:latin typeface="Arial"/>
              <a:ea typeface="Arial"/>
              <a:cs typeface="Arial"/>
              <a:sym typeface="Arial"/>
            </a:endParaRPr>
          </a:p>
        </p:txBody>
      </p:sp>
      <p:sp>
        <p:nvSpPr>
          <p:cNvPr id="99" name="Google Shape;99;g3b7be4024cf_0_53"/>
          <p:cNvSpPr txBox="1"/>
          <p:nvPr/>
        </p:nvSpPr>
        <p:spPr>
          <a:xfrm>
            <a:off x="7631025" y="2543750"/>
            <a:ext cx="3978000" cy="1154400"/>
          </a:xfrm>
          <a:prstGeom prst="rect">
            <a:avLst/>
          </a:prstGeom>
          <a:solidFill>
            <a:srgbClr val="D0E0E3"/>
          </a:solid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2100"/>
              <a:buFont typeface="Arial"/>
              <a:buNone/>
            </a:pPr>
            <a:endParaRPr sz="21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What does the data show?</a:t>
            </a:r>
            <a:endParaRPr sz="21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100"/>
              <a:buFont typeface="Arial"/>
              <a:buNone/>
            </a:pPr>
            <a:endParaRPr sz="2100" b="0" i="0" u="none" strike="noStrike" cap="none">
              <a:solidFill>
                <a:schemeClr val="dk1"/>
              </a:solidFill>
              <a:latin typeface="Arial"/>
              <a:ea typeface="Arial"/>
              <a:cs typeface="Arial"/>
              <a:sym typeface="Arial"/>
            </a:endParaRPr>
          </a:p>
        </p:txBody>
      </p:sp>
      <p:sp>
        <p:nvSpPr>
          <p:cNvPr id="98" name="Google Shape;98;g3b7be4024cf_0_53"/>
          <p:cNvSpPr txBox="1"/>
          <p:nvPr/>
        </p:nvSpPr>
        <p:spPr>
          <a:xfrm>
            <a:off x="1427050" y="3602625"/>
            <a:ext cx="3804600" cy="1477500"/>
          </a:xfrm>
          <a:prstGeom prst="rect">
            <a:avLst/>
          </a:prstGeom>
          <a:solidFill>
            <a:srgbClr val="D0E0E3"/>
          </a:solid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2100"/>
              <a:buFont typeface="Arial"/>
              <a:buNone/>
            </a:pPr>
            <a:endParaRPr sz="21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What are the needs of teachers to become effective?</a:t>
            </a:r>
            <a:endParaRPr sz="21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100"/>
              <a:buFont typeface="Arial"/>
              <a:buNone/>
            </a:pPr>
            <a:endParaRPr sz="2100" b="0" i="0" u="none" strike="noStrike" cap="none">
              <a:solidFill>
                <a:schemeClr val="dk1"/>
              </a:solidFill>
              <a:latin typeface="Arial"/>
              <a:ea typeface="Arial"/>
              <a:cs typeface="Arial"/>
              <a:sym typeface="Arial"/>
            </a:endParaRPr>
          </a:p>
        </p:txBody>
      </p:sp>
      <p:sp>
        <p:nvSpPr>
          <p:cNvPr id="97" name="Google Shape;97;g3b7be4024cf_0_53"/>
          <p:cNvSpPr txBox="1"/>
          <p:nvPr/>
        </p:nvSpPr>
        <p:spPr>
          <a:xfrm>
            <a:off x="6081125" y="4082800"/>
            <a:ext cx="5085000" cy="1477500"/>
          </a:xfrm>
          <a:prstGeom prst="rect">
            <a:avLst/>
          </a:prstGeom>
          <a:solidFill>
            <a:srgbClr val="D0E0E3"/>
          </a:solid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2100"/>
              <a:buFont typeface="Arial"/>
              <a:buNone/>
            </a:pPr>
            <a:endParaRPr sz="21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How were the needs of students identified?</a:t>
            </a:r>
            <a:endParaRPr sz="21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100"/>
              <a:buFont typeface="Arial"/>
              <a:buNone/>
            </a:pPr>
            <a:endParaRPr sz="2100" b="0" i="0" u="none" strike="noStrike" cap="non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g3b7be4024cf_0_61"/>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Consultation Process</a:t>
            </a:r>
            <a:endParaRPr/>
          </a:p>
        </p:txBody>
      </p:sp>
      <p:sp>
        <p:nvSpPr>
          <p:cNvPr id="105" name="Google Shape;105;g3b7be4024cf_0_61"/>
          <p:cNvSpPr txBox="1">
            <a:spLocks noGrp="1"/>
          </p:cNvSpPr>
          <p:nvPr>
            <p:ph type="body" idx="1"/>
          </p:nvPr>
        </p:nvSpPr>
        <p:spPr>
          <a:xfrm>
            <a:off x="892799" y="1290091"/>
            <a:ext cx="5157900" cy="8238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750"/>
              </a:spcBef>
              <a:spcAft>
                <a:spcPts val="0"/>
              </a:spcAft>
              <a:buSzPts val="1800"/>
              <a:buNone/>
            </a:pPr>
            <a:r>
              <a:rPr lang="en-US" sz="2100"/>
              <a:t>Stakeholders</a:t>
            </a:r>
            <a:endParaRPr sz="2100"/>
          </a:p>
        </p:txBody>
      </p:sp>
      <p:sp>
        <p:nvSpPr>
          <p:cNvPr id="106" name="Google Shape;106;g3b7be4024cf_0_61"/>
          <p:cNvSpPr txBox="1">
            <a:spLocks noGrp="1"/>
          </p:cNvSpPr>
          <p:nvPr>
            <p:ph type="body" idx="2"/>
          </p:nvPr>
        </p:nvSpPr>
        <p:spPr>
          <a:xfrm>
            <a:off x="892800" y="2211200"/>
            <a:ext cx="5157900" cy="32259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750"/>
              </a:spcBef>
              <a:spcAft>
                <a:spcPts val="0"/>
              </a:spcAft>
              <a:buSzPts val="1800"/>
              <a:buNone/>
            </a:pPr>
            <a:r>
              <a:rPr lang="en-US" sz="1800"/>
              <a:t>Does the subgrantee conduct a meaningful consultation with all stakeholders (e.g. teachers, principals, and other school leaders) as required by each program to mee the purpose of the program? </a:t>
            </a:r>
            <a:endParaRPr sz="1800"/>
          </a:p>
          <a:p>
            <a:pPr marL="0" lvl="0" indent="0" algn="l" rtl="0">
              <a:lnSpc>
                <a:spcPct val="90000"/>
              </a:lnSpc>
              <a:spcBef>
                <a:spcPts val="750"/>
              </a:spcBef>
              <a:spcAft>
                <a:spcPts val="0"/>
              </a:spcAft>
              <a:buSzPts val="1800"/>
              <a:buNone/>
            </a:pPr>
            <a:endParaRPr sz="1800"/>
          </a:p>
          <a:p>
            <a:pPr marL="0" lvl="0" indent="0" algn="l" rtl="0">
              <a:lnSpc>
                <a:spcPct val="90000"/>
              </a:lnSpc>
              <a:spcBef>
                <a:spcPts val="750"/>
              </a:spcBef>
              <a:spcAft>
                <a:spcPts val="0"/>
              </a:spcAft>
              <a:buSzPts val="1800"/>
              <a:buNone/>
            </a:pPr>
            <a:r>
              <a:rPr lang="en-US" sz="1800"/>
              <a:t>What is the result of the consultation process with stakeholders?</a:t>
            </a:r>
            <a:endParaRPr sz="1800"/>
          </a:p>
          <a:p>
            <a:pPr marL="0" lvl="0" indent="0" algn="l" rtl="0">
              <a:lnSpc>
                <a:spcPct val="90000"/>
              </a:lnSpc>
              <a:spcBef>
                <a:spcPts val="750"/>
              </a:spcBef>
              <a:spcAft>
                <a:spcPts val="0"/>
              </a:spcAft>
              <a:buSzPts val="1800"/>
              <a:buNone/>
            </a:pPr>
            <a:endParaRPr sz="1800"/>
          </a:p>
        </p:txBody>
      </p:sp>
      <p:sp>
        <p:nvSpPr>
          <p:cNvPr id="107" name="Google Shape;107;g3b7be4024cf_0_61"/>
          <p:cNvSpPr txBox="1">
            <a:spLocks noGrp="1"/>
          </p:cNvSpPr>
          <p:nvPr>
            <p:ph type="body" idx="3"/>
          </p:nvPr>
        </p:nvSpPr>
        <p:spPr>
          <a:xfrm>
            <a:off x="6225210" y="1290091"/>
            <a:ext cx="5183100" cy="8238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750"/>
              </a:spcBef>
              <a:spcAft>
                <a:spcPts val="0"/>
              </a:spcAft>
              <a:buSzPts val="1800"/>
              <a:buNone/>
            </a:pPr>
            <a:r>
              <a:rPr lang="en-US" sz="2100"/>
              <a:t>Nonpublic Schools Equitable Services (ESEA §§ 1117(a)(1) &amp; 8501(a)(1))</a:t>
            </a:r>
            <a:endParaRPr sz="2100"/>
          </a:p>
        </p:txBody>
      </p:sp>
      <p:sp>
        <p:nvSpPr>
          <p:cNvPr id="108" name="Google Shape;108;g3b7be4024cf_0_61"/>
          <p:cNvSpPr txBox="1">
            <a:spLocks noGrp="1"/>
          </p:cNvSpPr>
          <p:nvPr>
            <p:ph type="body" idx="4"/>
          </p:nvPr>
        </p:nvSpPr>
        <p:spPr>
          <a:xfrm>
            <a:off x="6225200" y="2113900"/>
            <a:ext cx="5183100" cy="3323100"/>
          </a:xfrm>
          <a:prstGeom prst="rect">
            <a:avLst/>
          </a:prstGeom>
          <a:noFill/>
          <a:ln>
            <a:noFill/>
          </a:ln>
        </p:spPr>
        <p:txBody>
          <a:bodyPr spcFirstLastPara="1" wrap="square" lIns="91425" tIns="45700" rIns="91425" bIns="45700" anchor="t" anchorCtr="0">
            <a:normAutofit fontScale="92500"/>
          </a:bodyPr>
          <a:lstStyle/>
          <a:p>
            <a:pPr marL="457200" lvl="0" indent="-342900" algn="l" rtl="0">
              <a:lnSpc>
                <a:spcPct val="90000"/>
              </a:lnSpc>
              <a:spcBef>
                <a:spcPts val="750"/>
              </a:spcBef>
              <a:spcAft>
                <a:spcPts val="0"/>
              </a:spcAft>
              <a:buSzPts val="1800"/>
              <a:buChar char="•"/>
            </a:pPr>
            <a:r>
              <a:rPr lang="en-US" sz="1800"/>
              <a:t>Provides nonpublic officials with adequate notice of consultation to ensure those involved will be well-prepared with the necessary information and data for decision-making</a:t>
            </a:r>
            <a:endParaRPr sz="1800"/>
          </a:p>
          <a:p>
            <a:pPr marL="457200" lvl="0" indent="-342900" algn="l" rtl="0">
              <a:lnSpc>
                <a:spcPct val="90000"/>
              </a:lnSpc>
              <a:spcBef>
                <a:spcPts val="0"/>
              </a:spcBef>
              <a:spcAft>
                <a:spcPts val="0"/>
              </a:spcAft>
              <a:buSzPts val="1800"/>
              <a:buChar char="•"/>
            </a:pPr>
            <a:r>
              <a:rPr lang="en-US" sz="1800"/>
              <a:t>Focuses on specific student and teacher needs (e.g., uses data to drive the consultation process to determine the services to be provided); and</a:t>
            </a:r>
            <a:endParaRPr sz="1800"/>
          </a:p>
          <a:p>
            <a:pPr marL="457200" lvl="0" indent="-342900" algn="l" rtl="0">
              <a:lnSpc>
                <a:spcPct val="90000"/>
              </a:lnSpc>
              <a:spcBef>
                <a:spcPts val="0"/>
              </a:spcBef>
              <a:spcAft>
                <a:spcPts val="0"/>
              </a:spcAft>
              <a:buSzPts val="1800"/>
              <a:buChar char="•"/>
            </a:pPr>
            <a:r>
              <a:rPr lang="en-US" sz="1800"/>
              <a:t>Provides ample time and a genuine opportunity for all parties to express their views.</a:t>
            </a:r>
            <a:endParaRPr sz="1800"/>
          </a:p>
          <a:p>
            <a:pPr marL="0" lvl="0" indent="0" algn="l" rtl="0">
              <a:lnSpc>
                <a:spcPct val="90000"/>
              </a:lnSpc>
              <a:spcBef>
                <a:spcPts val="750"/>
              </a:spcBef>
              <a:spcAft>
                <a:spcPts val="0"/>
              </a:spcAft>
              <a:buSzPts val="1800"/>
              <a:buNone/>
            </a:pPr>
            <a:r>
              <a:rPr lang="en-US" sz="1800"/>
              <a:t>Consultation process should be ongoing, not a one-time meeting.</a:t>
            </a:r>
            <a:endParaRPr sz="1800"/>
          </a:p>
          <a:p>
            <a:pPr marL="0" lvl="0" indent="0" algn="l" rtl="0">
              <a:lnSpc>
                <a:spcPct val="90000"/>
              </a:lnSpc>
              <a:spcBef>
                <a:spcPts val="750"/>
              </a:spcBef>
              <a:spcAft>
                <a:spcPts val="0"/>
              </a:spcAft>
              <a:buSzPts val="1800"/>
              <a:buNone/>
            </a:pPr>
            <a:endParaRPr sz="1800"/>
          </a:p>
        </p:txBody>
      </p:sp>
      <p:sp>
        <p:nvSpPr>
          <p:cNvPr id="109" name="Google Shape;109;g3b7be4024cf_0_61"/>
          <p:cNvSpPr txBox="1"/>
          <p:nvPr/>
        </p:nvSpPr>
        <p:spPr>
          <a:xfrm>
            <a:off x="3643300" y="5437000"/>
            <a:ext cx="5344800" cy="831300"/>
          </a:xfrm>
          <a:prstGeom prst="rect">
            <a:avLst/>
          </a:prstGeom>
          <a:noFill/>
          <a:ln w="9525" cap="flat" cmpd="sng">
            <a:solidFill>
              <a:srgbClr val="45818E"/>
            </a:solidFill>
            <a:prstDash val="solid"/>
            <a:round/>
            <a:headEnd type="none" w="sm" len="sm"/>
            <a:tailEnd type="none" w="sm" len="sm"/>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Consultation process should be ongoing, not a one-time meeting</a:t>
            </a:r>
            <a:endParaRPr sz="2100" b="0" i="0" u="none" strike="noStrike" cap="non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Food or Drinks - Considerations</a:t>
            </a:r>
            <a:endParaRPr dirty="0"/>
          </a:p>
        </p:txBody>
      </p:sp>
      <p:sp>
        <p:nvSpPr>
          <p:cNvPr id="115" name="Google Shape;115;p2"/>
          <p:cNvSpPr txBox="1"/>
          <p:nvPr/>
        </p:nvSpPr>
        <p:spPr>
          <a:xfrm>
            <a:off x="526150" y="898550"/>
            <a:ext cx="5016900" cy="831300"/>
          </a:xfrm>
          <a:prstGeom prst="rect">
            <a:avLst/>
          </a:prstGeom>
          <a:solidFill>
            <a:srgbClr val="D0E0E3"/>
          </a:solid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Can Federal funds be used for food, beverages, or snacks at an event?</a:t>
            </a:r>
            <a:endParaRPr sz="2100" b="0" i="0" u="none" strike="noStrike" cap="none">
              <a:solidFill>
                <a:schemeClr val="dk1"/>
              </a:solidFill>
              <a:latin typeface="Arial"/>
              <a:ea typeface="Arial"/>
              <a:cs typeface="Arial"/>
              <a:sym typeface="Arial"/>
            </a:endParaRPr>
          </a:p>
        </p:txBody>
      </p:sp>
      <p:sp>
        <p:nvSpPr>
          <p:cNvPr id="117" name="Google Shape;117;p2"/>
          <p:cNvSpPr txBox="1"/>
          <p:nvPr/>
        </p:nvSpPr>
        <p:spPr>
          <a:xfrm>
            <a:off x="587500" y="2049225"/>
            <a:ext cx="4955700" cy="507900"/>
          </a:xfrm>
          <a:prstGeom prst="rect">
            <a:avLst/>
          </a:prstGeom>
          <a:solidFill>
            <a:srgbClr val="D0E0E3"/>
          </a:solid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Light refreshments vs. meals</a:t>
            </a:r>
            <a:endParaRPr sz="2100" b="0" i="0" u="none" strike="noStrike" cap="none">
              <a:solidFill>
                <a:schemeClr val="dk1"/>
              </a:solidFill>
              <a:latin typeface="Arial"/>
              <a:ea typeface="Arial"/>
              <a:cs typeface="Arial"/>
              <a:sym typeface="Arial"/>
            </a:endParaRPr>
          </a:p>
        </p:txBody>
      </p:sp>
      <p:sp>
        <p:nvSpPr>
          <p:cNvPr id="116" name="Google Shape;116;p2"/>
          <p:cNvSpPr txBox="1"/>
          <p:nvPr/>
        </p:nvSpPr>
        <p:spPr>
          <a:xfrm>
            <a:off x="587500" y="2783525"/>
            <a:ext cx="4955700" cy="1154400"/>
          </a:xfrm>
          <a:prstGeom prst="rect">
            <a:avLst/>
          </a:prstGeom>
          <a:solidFill>
            <a:srgbClr val="D0E0E3"/>
          </a:solid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Can federal funds be used for family engagement events? If so, what are the provisions?</a:t>
            </a:r>
            <a:endParaRPr sz="2100" b="0" i="0" u="none" strike="noStrike" cap="none">
              <a:solidFill>
                <a:schemeClr val="dk1"/>
              </a:solidFill>
              <a:latin typeface="Arial"/>
              <a:ea typeface="Arial"/>
              <a:cs typeface="Arial"/>
              <a:sym typeface="Arial"/>
            </a:endParaRPr>
          </a:p>
        </p:txBody>
      </p:sp>
      <p:sp>
        <p:nvSpPr>
          <p:cNvPr id="118" name="Google Shape;118;p2"/>
          <p:cNvSpPr txBox="1"/>
          <p:nvPr/>
        </p:nvSpPr>
        <p:spPr>
          <a:xfrm>
            <a:off x="587500" y="4273850"/>
            <a:ext cx="4955700" cy="507900"/>
          </a:xfrm>
          <a:prstGeom prst="rect">
            <a:avLst/>
          </a:prstGeom>
          <a:solidFill>
            <a:srgbClr val="D0E0E3"/>
          </a:solid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Working lunch</a:t>
            </a:r>
            <a:endParaRPr sz="2100" b="0" i="0" u="none" strike="noStrike" cap="none">
              <a:solidFill>
                <a:schemeClr val="dk1"/>
              </a:solidFill>
              <a:latin typeface="Arial"/>
              <a:ea typeface="Arial"/>
              <a:cs typeface="Arial"/>
              <a:sym typeface="Arial"/>
            </a:endParaRPr>
          </a:p>
        </p:txBody>
      </p:sp>
      <p:sp>
        <p:nvSpPr>
          <p:cNvPr id="120" name="Google Shape;120;p2"/>
          <p:cNvSpPr txBox="1"/>
          <p:nvPr/>
        </p:nvSpPr>
        <p:spPr>
          <a:xfrm>
            <a:off x="6954625" y="1060250"/>
            <a:ext cx="3728100" cy="507900"/>
          </a:xfrm>
          <a:prstGeom prst="rect">
            <a:avLst/>
          </a:prstGeom>
          <a:solidFill>
            <a:srgbClr val="D0E0E3"/>
          </a:solid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Regular meetings</a:t>
            </a:r>
            <a:endParaRPr sz="2100" b="0" i="0" u="none" strike="noStrike" cap="none">
              <a:solidFill>
                <a:schemeClr val="dk1"/>
              </a:solidFill>
              <a:latin typeface="Arial"/>
              <a:ea typeface="Arial"/>
              <a:cs typeface="Arial"/>
              <a:sym typeface="Arial"/>
            </a:endParaRPr>
          </a:p>
        </p:txBody>
      </p:sp>
      <p:sp>
        <p:nvSpPr>
          <p:cNvPr id="119" name="Google Shape;119;p2"/>
          <p:cNvSpPr txBox="1"/>
          <p:nvPr/>
        </p:nvSpPr>
        <p:spPr>
          <a:xfrm>
            <a:off x="6954625" y="1665675"/>
            <a:ext cx="3728100" cy="507900"/>
          </a:xfrm>
          <a:prstGeom prst="rect">
            <a:avLst/>
          </a:prstGeom>
          <a:solidFill>
            <a:srgbClr val="D0E0E3"/>
          </a:solid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Networking sessions</a:t>
            </a:r>
            <a:endParaRPr sz="2100" b="0" i="0" u="none" strike="noStrike" cap="none">
              <a:solidFill>
                <a:schemeClr val="dk1"/>
              </a:solidFill>
              <a:latin typeface="Arial"/>
              <a:ea typeface="Arial"/>
              <a:cs typeface="Arial"/>
              <a:sym typeface="Arial"/>
            </a:endParaRPr>
          </a:p>
        </p:txBody>
      </p:sp>
      <p:sp>
        <p:nvSpPr>
          <p:cNvPr id="121" name="Google Shape;121;p2"/>
          <p:cNvSpPr txBox="1"/>
          <p:nvPr/>
        </p:nvSpPr>
        <p:spPr>
          <a:xfrm>
            <a:off x="6954625" y="2557125"/>
            <a:ext cx="3728100" cy="507900"/>
          </a:xfrm>
          <a:prstGeom prst="rect">
            <a:avLst/>
          </a:prstGeom>
          <a:solidFill>
            <a:srgbClr val="D0E0E3"/>
          </a:solid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Remote meetings</a:t>
            </a:r>
            <a:endParaRPr sz="2100" b="0" i="0" u="none" strike="noStrike" cap="none">
              <a:solidFill>
                <a:schemeClr val="dk1"/>
              </a:solidFill>
              <a:latin typeface="Arial"/>
              <a:ea typeface="Arial"/>
              <a:cs typeface="Arial"/>
              <a:sym typeface="Arial"/>
            </a:endParaRPr>
          </a:p>
        </p:txBody>
      </p:sp>
      <p:sp>
        <p:nvSpPr>
          <p:cNvPr id="122" name="Google Shape;122;p2"/>
          <p:cNvSpPr txBox="1"/>
          <p:nvPr/>
        </p:nvSpPr>
        <p:spPr>
          <a:xfrm>
            <a:off x="6954625" y="3448575"/>
            <a:ext cx="3620700" cy="507900"/>
          </a:xfrm>
          <a:prstGeom prst="rect">
            <a:avLst/>
          </a:prstGeom>
          <a:solidFill>
            <a:srgbClr val="D0E0E3"/>
          </a:solid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Entertainment</a:t>
            </a:r>
            <a:endParaRPr sz="2100" b="0" i="0" u="none" strike="noStrike" cap="none">
              <a:solidFill>
                <a:schemeClr val="dk1"/>
              </a:solidFill>
              <a:latin typeface="Arial"/>
              <a:ea typeface="Arial"/>
              <a:cs typeface="Arial"/>
              <a:sym typeface="Arial"/>
            </a:endParaRPr>
          </a:p>
        </p:txBody>
      </p:sp>
      <p:sp>
        <p:nvSpPr>
          <p:cNvPr id="123" name="Google Shape;123;p2"/>
          <p:cNvSpPr txBox="1"/>
          <p:nvPr/>
        </p:nvSpPr>
        <p:spPr>
          <a:xfrm>
            <a:off x="6064725" y="4411925"/>
            <a:ext cx="4955700" cy="507900"/>
          </a:xfrm>
          <a:prstGeom prst="rect">
            <a:avLst/>
          </a:prstGeom>
          <a:solidFill>
            <a:srgbClr val="D0E0E3"/>
          </a:solid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When hosting a Meeting or Conference</a:t>
            </a:r>
            <a:endParaRPr sz="2100" b="0" i="0" u="none" strike="noStrike" cap="none">
              <a:solidFill>
                <a:schemeClr val="dk1"/>
              </a:solidFill>
              <a:latin typeface="Arial"/>
              <a:ea typeface="Arial"/>
              <a:cs typeface="Arial"/>
              <a:sym typeface="Arial"/>
            </a:endParaRPr>
          </a:p>
        </p:txBody>
      </p:sp>
      <p:sp>
        <p:nvSpPr>
          <p:cNvPr id="124" name="Google Shape;124;p2"/>
          <p:cNvSpPr txBox="1"/>
          <p:nvPr/>
        </p:nvSpPr>
        <p:spPr>
          <a:xfrm>
            <a:off x="5711925" y="5102325"/>
            <a:ext cx="5308500" cy="831300"/>
          </a:xfrm>
          <a:prstGeom prst="rect">
            <a:avLst/>
          </a:prstGeom>
          <a:solidFill>
            <a:srgbClr val="D0E0E3"/>
          </a:solid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2100"/>
              <a:buFont typeface="Arial"/>
              <a:buNone/>
            </a:pPr>
            <a:r>
              <a:rPr lang="en-US" sz="2100" b="0" i="0" u="none" strike="noStrike" cap="none">
                <a:solidFill>
                  <a:schemeClr val="dk1"/>
                </a:solidFill>
                <a:latin typeface="Arial"/>
                <a:ea typeface="Arial"/>
                <a:cs typeface="Arial"/>
                <a:sym typeface="Arial"/>
              </a:rPr>
              <a:t>Can indirect cost funds be used to pay for food and beverages?</a:t>
            </a:r>
            <a:endParaRPr sz="2100" b="0" i="0" u="none" strike="noStrike" cap="non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4"/>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Contact Information</a:t>
            </a:r>
            <a:endParaRPr/>
          </a:p>
        </p:txBody>
      </p:sp>
      <p:sp>
        <p:nvSpPr>
          <p:cNvPr id="130" name="Google Shape;130;p4"/>
          <p:cNvSpPr txBox="1">
            <a:spLocks noGrp="1"/>
          </p:cNvSpPr>
          <p:nvPr>
            <p:ph type="body" idx="2"/>
          </p:nvPr>
        </p:nvSpPr>
        <p:spPr>
          <a:xfrm>
            <a:off x="892800" y="1548652"/>
            <a:ext cx="5157900" cy="4508400"/>
          </a:xfrm>
          <a:prstGeom prst="rect">
            <a:avLst/>
          </a:prstGeom>
          <a:noFill/>
          <a:ln>
            <a:noFill/>
          </a:ln>
        </p:spPr>
        <p:txBody>
          <a:bodyPr spcFirstLastPara="1" wrap="square" lIns="91425" tIns="45700" rIns="91425" bIns="45700" anchor="t" anchorCtr="0">
            <a:normAutofit/>
          </a:bodyPr>
          <a:lstStyle/>
          <a:p>
            <a:pPr marL="457200" lvl="0" indent="-342900" algn="l" rtl="0">
              <a:lnSpc>
                <a:spcPct val="90000"/>
              </a:lnSpc>
              <a:spcBef>
                <a:spcPts val="0"/>
              </a:spcBef>
              <a:spcAft>
                <a:spcPts val="0"/>
              </a:spcAft>
              <a:buSzPts val="1800"/>
              <a:buChar char="•"/>
            </a:pPr>
            <a:r>
              <a:rPr lang="en-US" sz="1800"/>
              <a:t>Bureau Chief</a:t>
            </a:r>
            <a:endParaRPr sz="1800"/>
          </a:p>
          <a:p>
            <a:pPr marL="0" lvl="0" indent="457200" algn="l" rtl="0">
              <a:lnSpc>
                <a:spcPct val="90000"/>
              </a:lnSpc>
              <a:spcBef>
                <a:spcPts val="0"/>
              </a:spcBef>
              <a:spcAft>
                <a:spcPts val="0"/>
              </a:spcAft>
              <a:buSzPts val="1800"/>
              <a:buNone/>
            </a:pPr>
            <a:r>
              <a:rPr lang="en-US" sz="1800"/>
              <a:t>Jillian Dotson, </a:t>
            </a:r>
            <a:r>
              <a:rPr lang="en-US" sz="1800" u="sng">
                <a:solidFill>
                  <a:schemeClr val="hlink"/>
                </a:solidFill>
                <a:hlinkClick r:id="rId3"/>
              </a:rPr>
              <a:t>jillian.dotson@iowa.gov</a:t>
            </a:r>
            <a:r>
              <a:rPr lang="en-US" sz="1800"/>
              <a:t> </a:t>
            </a:r>
            <a:endParaRPr sz="1800"/>
          </a:p>
          <a:p>
            <a:pPr marL="457200" lvl="0" indent="0" algn="l" rtl="0">
              <a:lnSpc>
                <a:spcPct val="90000"/>
              </a:lnSpc>
              <a:spcBef>
                <a:spcPts val="0"/>
              </a:spcBef>
              <a:spcAft>
                <a:spcPts val="0"/>
              </a:spcAft>
              <a:buSzPts val="1800"/>
              <a:buNone/>
            </a:pPr>
            <a:endParaRPr sz="1800"/>
          </a:p>
          <a:p>
            <a:pPr marL="457200" lvl="0" indent="-342900" algn="l" rtl="0">
              <a:lnSpc>
                <a:spcPct val="90000"/>
              </a:lnSpc>
              <a:spcBef>
                <a:spcPts val="0"/>
              </a:spcBef>
              <a:spcAft>
                <a:spcPts val="0"/>
              </a:spcAft>
              <a:buSzPts val="1800"/>
              <a:buChar char="•"/>
            </a:pPr>
            <a:r>
              <a:rPr lang="en-US" sz="1800"/>
              <a:t>Administrative Consultants</a:t>
            </a:r>
            <a:endParaRPr sz="1800"/>
          </a:p>
          <a:p>
            <a:pPr marL="0" lvl="0" indent="457200" algn="l" rtl="0">
              <a:lnSpc>
                <a:spcPct val="90000"/>
              </a:lnSpc>
              <a:spcBef>
                <a:spcPts val="0"/>
              </a:spcBef>
              <a:spcAft>
                <a:spcPts val="0"/>
              </a:spcAft>
              <a:buSzPts val="1800"/>
              <a:buNone/>
            </a:pPr>
            <a:r>
              <a:rPr lang="en-US" sz="1800"/>
              <a:t>Isbelia Arzola, </a:t>
            </a:r>
            <a:r>
              <a:rPr lang="en-US" sz="1800" u="sng">
                <a:solidFill>
                  <a:schemeClr val="hlink"/>
                </a:solidFill>
                <a:hlinkClick r:id="rId4"/>
              </a:rPr>
              <a:t>isbelia.arzola@iowa.gov</a:t>
            </a:r>
            <a:r>
              <a:rPr lang="en-US" sz="1800"/>
              <a:t> </a:t>
            </a:r>
            <a:endParaRPr sz="1800"/>
          </a:p>
          <a:p>
            <a:pPr marL="0" lvl="0" indent="457200" algn="l" rtl="0">
              <a:lnSpc>
                <a:spcPct val="90000"/>
              </a:lnSpc>
              <a:spcBef>
                <a:spcPts val="0"/>
              </a:spcBef>
              <a:spcAft>
                <a:spcPts val="0"/>
              </a:spcAft>
              <a:buSzPts val="1800"/>
              <a:buNone/>
            </a:pPr>
            <a:r>
              <a:rPr lang="en-US" sz="1800"/>
              <a:t>Jina Brincks, </a:t>
            </a:r>
            <a:r>
              <a:rPr lang="en-US" sz="1800" u="sng">
                <a:solidFill>
                  <a:schemeClr val="hlink"/>
                </a:solidFill>
                <a:hlinkClick r:id="rId5"/>
              </a:rPr>
              <a:t>jina.brincks@iowa.gov</a:t>
            </a:r>
            <a:r>
              <a:rPr lang="en-US" sz="1800"/>
              <a:t> </a:t>
            </a:r>
            <a:endParaRPr sz="1800"/>
          </a:p>
          <a:p>
            <a:pPr marL="0" lvl="0" indent="0" algn="l" rtl="0">
              <a:lnSpc>
                <a:spcPct val="90000"/>
              </a:lnSpc>
              <a:spcBef>
                <a:spcPts val="0"/>
              </a:spcBef>
              <a:spcAft>
                <a:spcPts val="0"/>
              </a:spcAft>
              <a:buSzPts val="1800"/>
              <a:buNone/>
            </a:pPr>
            <a:endParaRPr sz="1800"/>
          </a:p>
          <a:p>
            <a:pPr marL="457200" lvl="0" indent="-342900" algn="l" rtl="0">
              <a:lnSpc>
                <a:spcPct val="90000"/>
              </a:lnSpc>
              <a:spcBef>
                <a:spcPts val="0"/>
              </a:spcBef>
              <a:spcAft>
                <a:spcPts val="0"/>
              </a:spcAft>
              <a:buSzPts val="1800"/>
              <a:buChar char="•"/>
            </a:pPr>
            <a:r>
              <a:rPr lang="en-US" sz="1800"/>
              <a:t>ESEA Ombudsman and Title IV, Part A</a:t>
            </a:r>
            <a:endParaRPr sz="1800"/>
          </a:p>
          <a:p>
            <a:pPr marL="0" lvl="0" indent="457200" algn="l" rtl="0">
              <a:lnSpc>
                <a:spcPct val="90000"/>
              </a:lnSpc>
              <a:spcBef>
                <a:spcPts val="0"/>
              </a:spcBef>
              <a:spcAft>
                <a:spcPts val="0"/>
              </a:spcAft>
              <a:buSzPts val="1800"/>
              <a:buNone/>
            </a:pPr>
            <a:r>
              <a:rPr lang="en-US" sz="1800"/>
              <a:t>Luke Markway, </a:t>
            </a:r>
            <a:r>
              <a:rPr lang="en-US" sz="1800" u="sng">
                <a:solidFill>
                  <a:schemeClr val="hlink"/>
                </a:solidFill>
                <a:hlinkClick r:id="rId6"/>
              </a:rPr>
              <a:t>luke.markway@iowa.gov</a:t>
            </a:r>
            <a:r>
              <a:rPr lang="en-US" sz="1800"/>
              <a:t> </a:t>
            </a:r>
            <a:endParaRPr sz="1800"/>
          </a:p>
          <a:p>
            <a:pPr marL="0" lvl="0" indent="0" algn="l" rtl="0">
              <a:lnSpc>
                <a:spcPct val="90000"/>
              </a:lnSpc>
              <a:spcBef>
                <a:spcPts val="0"/>
              </a:spcBef>
              <a:spcAft>
                <a:spcPts val="0"/>
              </a:spcAft>
              <a:buSzPts val="1800"/>
              <a:buNone/>
            </a:pPr>
            <a:endParaRPr sz="1800"/>
          </a:p>
          <a:p>
            <a:pPr marL="457200" lvl="0" indent="-342900" algn="l" rtl="0">
              <a:lnSpc>
                <a:spcPct val="90000"/>
              </a:lnSpc>
              <a:spcBef>
                <a:spcPts val="0"/>
              </a:spcBef>
              <a:spcAft>
                <a:spcPts val="0"/>
              </a:spcAft>
              <a:buSzPts val="1800"/>
              <a:buChar char="•"/>
            </a:pPr>
            <a:r>
              <a:rPr lang="en-US" sz="1800"/>
              <a:t>McKinney-Vento Homeless Education</a:t>
            </a:r>
            <a:endParaRPr sz="1800"/>
          </a:p>
          <a:p>
            <a:pPr marL="457200" lvl="0" indent="0" algn="l" rtl="0">
              <a:lnSpc>
                <a:spcPct val="90000"/>
              </a:lnSpc>
              <a:spcBef>
                <a:spcPts val="0"/>
              </a:spcBef>
              <a:spcAft>
                <a:spcPts val="0"/>
              </a:spcAft>
              <a:buSzPts val="1800"/>
              <a:buNone/>
            </a:pPr>
            <a:r>
              <a:rPr lang="en-US" sz="1800"/>
              <a:t>Tyler Navin, </a:t>
            </a:r>
            <a:r>
              <a:rPr lang="en-US" sz="1800" u="sng">
                <a:solidFill>
                  <a:schemeClr val="hlink"/>
                </a:solidFill>
                <a:hlinkClick r:id="rId7"/>
              </a:rPr>
              <a:t>tyler.navin@iowa.gov</a:t>
            </a:r>
            <a:r>
              <a:rPr lang="en-US" sz="1800"/>
              <a:t> </a:t>
            </a:r>
            <a:endParaRPr sz="1800"/>
          </a:p>
          <a:p>
            <a:pPr marL="457200" lvl="0" indent="0" algn="l" rtl="0">
              <a:lnSpc>
                <a:spcPct val="90000"/>
              </a:lnSpc>
              <a:spcBef>
                <a:spcPts val="0"/>
              </a:spcBef>
              <a:spcAft>
                <a:spcPts val="0"/>
              </a:spcAft>
              <a:buSzPts val="1800"/>
              <a:buNone/>
            </a:pPr>
            <a:endParaRPr sz="1800"/>
          </a:p>
          <a:p>
            <a:pPr marL="457200" lvl="0" indent="-342900" algn="l" rtl="0">
              <a:lnSpc>
                <a:spcPct val="90000"/>
              </a:lnSpc>
              <a:spcBef>
                <a:spcPts val="0"/>
              </a:spcBef>
              <a:spcAft>
                <a:spcPts val="0"/>
              </a:spcAft>
              <a:buSzPts val="1800"/>
              <a:buChar char="•"/>
            </a:pPr>
            <a:r>
              <a:rPr lang="en-US" sz="1800"/>
              <a:t>Title V, Part B</a:t>
            </a:r>
            <a:endParaRPr sz="1800"/>
          </a:p>
          <a:p>
            <a:pPr marL="0" lvl="0" indent="457200" algn="l" rtl="0">
              <a:lnSpc>
                <a:spcPct val="90000"/>
              </a:lnSpc>
              <a:spcBef>
                <a:spcPts val="0"/>
              </a:spcBef>
              <a:spcAft>
                <a:spcPts val="0"/>
              </a:spcAft>
              <a:buSzPts val="1800"/>
              <a:buNone/>
            </a:pPr>
            <a:r>
              <a:rPr lang="en-US" sz="1800"/>
              <a:t>Teresa Garcia, </a:t>
            </a:r>
            <a:r>
              <a:rPr lang="en-US" sz="1800" u="sng">
                <a:solidFill>
                  <a:schemeClr val="hlink"/>
                </a:solidFill>
                <a:hlinkClick r:id="rId8"/>
              </a:rPr>
              <a:t>teresa.garcia@iowa.gov</a:t>
            </a:r>
            <a:r>
              <a:rPr lang="en-US" sz="1800"/>
              <a:t> </a:t>
            </a:r>
            <a:endParaRPr sz="1800"/>
          </a:p>
          <a:p>
            <a:pPr marL="457200" lvl="0" indent="0" algn="l" rtl="0">
              <a:lnSpc>
                <a:spcPct val="90000"/>
              </a:lnSpc>
              <a:spcBef>
                <a:spcPts val="0"/>
              </a:spcBef>
              <a:spcAft>
                <a:spcPts val="0"/>
              </a:spcAft>
              <a:buSzPts val="1800"/>
              <a:buNone/>
            </a:pPr>
            <a:endParaRPr sz="1800"/>
          </a:p>
        </p:txBody>
      </p:sp>
      <p:sp>
        <p:nvSpPr>
          <p:cNvPr id="131" name="Google Shape;131;p4"/>
          <p:cNvSpPr txBox="1">
            <a:spLocks noGrp="1"/>
          </p:cNvSpPr>
          <p:nvPr>
            <p:ph type="body" idx="4"/>
          </p:nvPr>
        </p:nvSpPr>
        <p:spPr>
          <a:xfrm>
            <a:off x="6107125" y="1548650"/>
            <a:ext cx="5183100" cy="4508400"/>
          </a:xfrm>
          <a:prstGeom prst="rect">
            <a:avLst/>
          </a:prstGeom>
          <a:noFill/>
          <a:ln>
            <a:noFill/>
          </a:ln>
        </p:spPr>
        <p:txBody>
          <a:bodyPr spcFirstLastPara="1" wrap="square" lIns="91425" tIns="45700" rIns="91425" bIns="45700" anchor="t" anchorCtr="0">
            <a:noAutofit/>
          </a:bodyPr>
          <a:lstStyle/>
          <a:p>
            <a:pPr marL="457200" lvl="0" indent="-342900" algn="l" rtl="0">
              <a:lnSpc>
                <a:spcPct val="90000"/>
              </a:lnSpc>
              <a:spcBef>
                <a:spcPts val="0"/>
              </a:spcBef>
              <a:spcAft>
                <a:spcPts val="0"/>
              </a:spcAft>
              <a:buSzPts val="1800"/>
              <a:buChar char="•"/>
            </a:pPr>
            <a:r>
              <a:rPr lang="en-US" sz="1800"/>
              <a:t>Education of Students in Foster Care and Title I, Part D</a:t>
            </a:r>
            <a:endParaRPr sz="1800"/>
          </a:p>
          <a:p>
            <a:pPr marL="628650" lvl="0" indent="-38100" algn="l" rtl="0">
              <a:lnSpc>
                <a:spcPct val="90000"/>
              </a:lnSpc>
              <a:spcBef>
                <a:spcPts val="0"/>
              </a:spcBef>
              <a:spcAft>
                <a:spcPts val="0"/>
              </a:spcAft>
              <a:buClr>
                <a:schemeClr val="dk1"/>
              </a:buClr>
              <a:buSzPts val="2100"/>
              <a:buNone/>
            </a:pPr>
            <a:r>
              <a:rPr lang="en-US" sz="1800"/>
              <a:t>Scot Aden, </a:t>
            </a:r>
            <a:r>
              <a:rPr lang="en-US" sz="1800" u="sng">
                <a:solidFill>
                  <a:schemeClr val="hlink"/>
                </a:solidFill>
                <a:hlinkClick r:id="rId9"/>
              </a:rPr>
              <a:t>scot.aden@iowa.gov</a:t>
            </a:r>
            <a:endParaRPr sz="1800"/>
          </a:p>
          <a:p>
            <a:pPr marL="0" lvl="0" indent="0" algn="l" rtl="0">
              <a:lnSpc>
                <a:spcPct val="90000"/>
              </a:lnSpc>
              <a:spcBef>
                <a:spcPts val="0"/>
              </a:spcBef>
              <a:spcAft>
                <a:spcPts val="0"/>
              </a:spcAft>
              <a:buClr>
                <a:schemeClr val="dk1"/>
              </a:buClr>
              <a:buSzPts val="2100"/>
              <a:buNone/>
            </a:pPr>
            <a:endParaRPr sz="1800"/>
          </a:p>
          <a:p>
            <a:pPr marL="457200" lvl="0" indent="-342900" algn="l" rtl="0">
              <a:lnSpc>
                <a:spcPct val="90000"/>
              </a:lnSpc>
              <a:spcBef>
                <a:spcPts val="0"/>
              </a:spcBef>
              <a:spcAft>
                <a:spcPts val="0"/>
              </a:spcAft>
              <a:buSzPts val="1800"/>
              <a:buChar char="•"/>
            </a:pPr>
            <a:r>
              <a:rPr lang="en-US" sz="1800"/>
              <a:t>Title I, Part A</a:t>
            </a:r>
            <a:endParaRPr sz="1800"/>
          </a:p>
          <a:p>
            <a:pPr marL="457200" lvl="0" indent="0" algn="l" rtl="0">
              <a:lnSpc>
                <a:spcPct val="90000"/>
              </a:lnSpc>
              <a:spcBef>
                <a:spcPts val="0"/>
              </a:spcBef>
              <a:spcAft>
                <a:spcPts val="0"/>
              </a:spcAft>
              <a:buSzPts val="1800"/>
              <a:buNone/>
            </a:pPr>
            <a:r>
              <a:rPr lang="en-US" sz="1800"/>
              <a:t>Veronica Andersen, </a:t>
            </a:r>
            <a:r>
              <a:rPr lang="en-US" sz="1800" u="sng">
                <a:solidFill>
                  <a:schemeClr val="hlink"/>
                </a:solidFill>
                <a:hlinkClick r:id="rId10"/>
              </a:rPr>
              <a:t>veronica.andersen@iowa.gov</a:t>
            </a:r>
            <a:endParaRPr sz="1800"/>
          </a:p>
          <a:p>
            <a:pPr marL="0" lvl="0" indent="0" algn="l" rtl="0">
              <a:lnSpc>
                <a:spcPct val="90000"/>
              </a:lnSpc>
              <a:spcBef>
                <a:spcPts val="0"/>
              </a:spcBef>
              <a:spcAft>
                <a:spcPts val="0"/>
              </a:spcAft>
              <a:buSzPts val="1800"/>
              <a:buNone/>
            </a:pPr>
            <a:r>
              <a:rPr lang="en-US" sz="1800"/>
              <a:t> </a:t>
            </a:r>
            <a:endParaRPr sz="1800"/>
          </a:p>
          <a:p>
            <a:pPr marL="457200" lvl="0" indent="-342900" algn="l" rtl="0">
              <a:lnSpc>
                <a:spcPct val="90000"/>
              </a:lnSpc>
              <a:spcBef>
                <a:spcPts val="0"/>
              </a:spcBef>
              <a:spcAft>
                <a:spcPts val="0"/>
              </a:spcAft>
              <a:buSzPts val="1800"/>
              <a:buChar char="•"/>
            </a:pPr>
            <a:r>
              <a:rPr lang="en-US" sz="1800"/>
              <a:t>Title I, Part C and Title III, Part A</a:t>
            </a:r>
            <a:endParaRPr sz="1800"/>
          </a:p>
          <a:p>
            <a:pPr marL="457200" lvl="0" indent="-342900" algn="l" rtl="0">
              <a:lnSpc>
                <a:spcPct val="90000"/>
              </a:lnSpc>
              <a:spcBef>
                <a:spcPts val="0"/>
              </a:spcBef>
              <a:spcAft>
                <a:spcPts val="0"/>
              </a:spcAft>
              <a:buSzPts val="1800"/>
              <a:buChar char="•"/>
            </a:pPr>
            <a:r>
              <a:rPr lang="en-US" sz="1800"/>
              <a:t>Rachel Pettigrew, </a:t>
            </a:r>
            <a:r>
              <a:rPr lang="en-US" sz="1800" u="sng">
                <a:solidFill>
                  <a:schemeClr val="hlink"/>
                </a:solidFill>
                <a:hlinkClick r:id="rId11"/>
              </a:rPr>
              <a:t>rachel.pettigrew@iowa.gov</a:t>
            </a:r>
            <a:r>
              <a:rPr lang="en-US" sz="1800"/>
              <a:t> </a:t>
            </a:r>
            <a:endParaRPr sz="1800"/>
          </a:p>
          <a:p>
            <a:pPr marL="457200" lvl="0" indent="0" algn="l" rtl="0">
              <a:lnSpc>
                <a:spcPct val="90000"/>
              </a:lnSpc>
              <a:spcBef>
                <a:spcPts val="0"/>
              </a:spcBef>
              <a:spcAft>
                <a:spcPts val="0"/>
              </a:spcAft>
              <a:buSzPts val="1800"/>
              <a:buNone/>
            </a:pPr>
            <a:endParaRPr sz="1800"/>
          </a:p>
          <a:p>
            <a:pPr marL="457200" lvl="0" indent="-342900" algn="l" rtl="0">
              <a:lnSpc>
                <a:spcPct val="90000"/>
              </a:lnSpc>
              <a:spcBef>
                <a:spcPts val="0"/>
              </a:spcBef>
              <a:spcAft>
                <a:spcPts val="0"/>
              </a:spcAft>
              <a:buSzPts val="1800"/>
              <a:buChar char="•"/>
            </a:pPr>
            <a:r>
              <a:rPr lang="en-US" sz="1800"/>
              <a:t>Title II, Part A</a:t>
            </a:r>
            <a:endParaRPr sz="1800"/>
          </a:p>
          <a:p>
            <a:pPr marL="457200" lvl="0" indent="0" algn="l" rtl="0">
              <a:lnSpc>
                <a:spcPct val="90000"/>
              </a:lnSpc>
              <a:spcBef>
                <a:spcPts val="0"/>
              </a:spcBef>
              <a:spcAft>
                <a:spcPts val="0"/>
              </a:spcAft>
              <a:buSzPts val="1800"/>
              <a:buNone/>
            </a:pPr>
            <a:r>
              <a:rPr lang="en-US" sz="1800"/>
              <a:t>Amy Hensley, </a:t>
            </a:r>
            <a:r>
              <a:rPr lang="en-US" sz="1800" u="sng">
                <a:solidFill>
                  <a:schemeClr val="hlink"/>
                </a:solidFill>
                <a:hlinkClick r:id="rId12"/>
              </a:rPr>
              <a:t>amy.hensley@iowa.gov</a:t>
            </a:r>
            <a:endParaRPr sz="1800"/>
          </a:p>
          <a:p>
            <a:pPr marL="0" lvl="0" indent="0" algn="l" rtl="0">
              <a:lnSpc>
                <a:spcPct val="90000"/>
              </a:lnSpc>
              <a:spcBef>
                <a:spcPts val="0"/>
              </a:spcBef>
              <a:spcAft>
                <a:spcPts val="0"/>
              </a:spcAft>
              <a:buSzPts val="1800"/>
              <a:buNone/>
            </a:pPr>
            <a:endParaRPr sz="1800"/>
          </a:p>
          <a:p>
            <a:pPr marL="457200" lvl="0" indent="-342900" algn="l" rtl="0">
              <a:lnSpc>
                <a:spcPct val="90000"/>
              </a:lnSpc>
              <a:spcBef>
                <a:spcPts val="0"/>
              </a:spcBef>
              <a:spcAft>
                <a:spcPts val="0"/>
              </a:spcAft>
              <a:buSzPts val="1800"/>
              <a:buChar char="•"/>
            </a:pPr>
            <a:r>
              <a:rPr lang="en-US" sz="1800"/>
              <a:t>Title IV, Part B</a:t>
            </a:r>
            <a:endParaRPr sz="1800"/>
          </a:p>
          <a:p>
            <a:pPr marL="457200" lvl="0" indent="0" algn="l" rtl="0">
              <a:lnSpc>
                <a:spcPct val="90000"/>
              </a:lnSpc>
              <a:spcBef>
                <a:spcPts val="0"/>
              </a:spcBef>
              <a:spcAft>
                <a:spcPts val="0"/>
              </a:spcAft>
              <a:buSzPts val="1800"/>
              <a:buNone/>
            </a:pPr>
            <a:r>
              <a:rPr lang="en-US" sz="1800"/>
              <a:t>Joe Collins, </a:t>
            </a:r>
            <a:r>
              <a:rPr lang="en-US" sz="1800" u="sng">
                <a:solidFill>
                  <a:schemeClr val="hlink"/>
                </a:solidFill>
                <a:hlinkClick r:id="rId13"/>
              </a:rPr>
              <a:t>joe.collins@iowa.gov</a:t>
            </a:r>
            <a:endParaRPr sz="1800"/>
          </a:p>
          <a:p>
            <a:pPr marL="171450" lvl="0" indent="-38100" algn="l" rtl="0">
              <a:lnSpc>
                <a:spcPct val="90000"/>
              </a:lnSpc>
              <a:spcBef>
                <a:spcPts val="0"/>
              </a:spcBef>
              <a:spcAft>
                <a:spcPts val="0"/>
              </a:spcAft>
              <a:buClr>
                <a:schemeClr val="dk1"/>
              </a:buClr>
              <a:buSzPts val="2100"/>
              <a:buNone/>
            </a:pPr>
            <a:endParaRPr sz="1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3"/>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Purpose</a:t>
            </a:r>
            <a:endParaRPr/>
          </a:p>
        </p:txBody>
      </p:sp>
      <p:sp>
        <p:nvSpPr>
          <p:cNvPr id="42" name="Google Shape;42;p3"/>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2800"/>
              <a:buNone/>
            </a:pPr>
            <a:r>
              <a:rPr lang="en-US"/>
              <a:t>The purpose of today’s webinar is to provide school districts, area education agencies (AEAs), and accredited nonpublic schools with information on cross-programs federal requirements to determine allowability of services. </a:t>
            </a:r>
            <a:endParaRPr/>
          </a:p>
          <a:p>
            <a:pPr marL="0" lvl="0" indent="0" algn="l" rtl="0">
              <a:lnSpc>
                <a:spcPct val="90000"/>
              </a:lnSpc>
              <a:spcBef>
                <a:spcPts val="0"/>
              </a:spcBef>
              <a:spcAft>
                <a:spcPts val="0"/>
              </a:spcAft>
              <a:buSzPts val="2800"/>
              <a:buNone/>
            </a:pPr>
            <a:endParaRPr/>
          </a:p>
          <a:p>
            <a:pPr marL="0" lvl="0" indent="0" algn="l" rtl="0">
              <a:lnSpc>
                <a:spcPct val="90000"/>
              </a:lnSpc>
              <a:spcBef>
                <a:spcPts val="0"/>
              </a:spcBef>
              <a:spcAft>
                <a:spcPts val="0"/>
              </a:spcAft>
              <a:buSzPts val="2800"/>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g3b7be4024cf_0_129"/>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Overview</a:t>
            </a:r>
            <a:endParaRPr/>
          </a:p>
        </p:txBody>
      </p:sp>
      <p:sp>
        <p:nvSpPr>
          <p:cNvPr id="48" name="Google Shape;48;g3b7be4024cf_0_129"/>
          <p:cNvSpPr txBox="1">
            <a:spLocks noGrp="1"/>
          </p:cNvSpPr>
          <p:nvPr>
            <p:ph type="body" idx="2"/>
          </p:nvPr>
        </p:nvSpPr>
        <p:spPr>
          <a:xfrm>
            <a:off x="892800" y="1573624"/>
            <a:ext cx="5157900" cy="4483500"/>
          </a:xfrm>
          <a:prstGeom prst="rect">
            <a:avLst/>
          </a:prstGeom>
          <a:noFill/>
          <a:ln>
            <a:noFill/>
          </a:ln>
        </p:spPr>
        <p:txBody>
          <a:bodyPr spcFirstLastPara="1" wrap="square" lIns="91425" tIns="45700" rIns="91425" bIns="45700" anchor="t" anchorCtr="0">
            <a:normAutofit fontScale="92500" lnSpcReduction="10000"/>
          </a:bodyPr>
          <a:lstStyle/>
          <a:p>
            <a:pPr marL="457200" lvl="0" indent="-342900" algn="l" rtl="0">
              <a:lnSpc>
                <a:spcPct val="90000"/>
              </a:lnSpc>
              <a:spcBef>
                <a:spcPts val="750"/>
              </a:spcBef>
              <a:spcAft>
                <a:spcPts val="0"/>
              </a:spcAft>
              <a:buSzPts val="1800"/>
              <a:buChar char="•"/>
            </a:pPr>
            <a:r>
              <a:rPr lang="en-US"/>
              <a:t>Determining Allowability of Activities and Services</a:t>
            </a:r>
            <a:endParaRPr/>
          </a:p>
          <a:p>
            <a:pPr marL="457200" lvl="0" indent="0" algn="l" rtl="0">
              <a:lnSpc>
                <a:spcPct val="90000"/>
              </a:lnSpc>
              <a:spcBef>
                <a:spcPts val="750"/>
              </a:spcBef>
              <a:spcAft>
                <a:spcPts val="0"/>
              </a:spcAft>
              <a:buSzPts val="1800"/>
              <a:buNone/>
            </a:pPr>
            <a:endParaRPr/>
          </a:p>
          <a:p>
            <a:pPr marL="457200" lvl="0" indent="-342900" algn="l" rtl="0">
              <a:lnSpc>
                <a:spcPct val="90000"/>
              </a:lnSpc>
              <a:spcBef>
                <a:spcPts val="750"/>
              </a:spcBef>
              <a:spcAft>
                <a:spcPts val="0"/>
              </a:spcAft>
              <a:buSzPts val="1800"/>
              <a:buChar char="•"/>
            </a:pPr>
            <a:r>
              <a:rPr lang="en-US"/>
              <a:t>McKinney-Vento Homeless Assistance Act</a:t>
            </a:r>
            <a:endParaRPr/>
          </a:p>
          <a:p>
            <a:pPr marL="457200" lvl="0" indent="0" algn="l" rtl="0">
              <a:lnSpc>
                <a:spcPct val="90000"/>
              </a:lnSpc>
              <a:spcBef>
                <a:spcPts val="750"/>
              </a:spcBef>
              <a:spcAft>
                <a:spcPts val="0"/>
              </a:spcAft>
              <a:buSzPts val="1800"/>
              <a:buNone/>
            </a:pPr>
            <a:endParaRPr/>
          </a:p>
          <a:p>
            <a:pPr marL="457200" lvl="0" indent="-342900" algn="l" rtl="0">
              <a:lnSpc>
                <a:spcPct val="90000"/>
              </a:lnSpc>
              <a:spcBef>
                <a:spcPts val="750"/>
              </a:spcBef>
              <a:spcAft>
                <a:spcPts val="0"/>
              </a:spcAft>
              <a:buSzPts val="1800"/>
              <a:buChar char="•"/>
            </a:pPr>
            <a:r>
              <a:rPr lang="en-US"/>
              <a:t>Title V, Part B, Subpart 2—Rural and Low-Income School Program</a:t>
            </a:r>
            <a:endParaRPr/>
          </a:p>
          <a:p>
            <a:pPr marL="457200" lvl="0" indent="0" algn="l" rtl="0">
              <a:lnSpc>
                <a:spcPct val="90000"/>
              </a:lnSpc>
              <a:spcBef>
                <a:spcPts val="750"/>
              </a:spcBef>
              <a:spcAft>
                <a:spcPts val="0"/>
              </a:spcAft>
              <a:buSzPts val="1800"/>
              <a:buNone/>
            </a:pPr>
            <a:endParaRPr/>
          </a:p>
          <a:p>
            <a:pPr marL="457200" lvl="0" indent="-342900" algn="l" rtl="0">
              <a:lnSpc>
                <a:spcPct val="90000"/>
              </a:lnSpc>
              <a:spcBef>
                <a:spcPts val="750"/>
              </a:spcBef>
              <a:spcAft>
                <a:spcPts val="0"/>
              </a:spcAft>
              <a:buSzPts val="1800"/>
              <a:buChar char="•"/>
            </a:pPr>
            <a:r>
              <a:rPr lang="en-US"/>
              <a:t>Title IV, Part B—Nita M. Lowrey 21st Century Community Learning Centers</a:t>
            </a:r>
            <a:endParaRPr/>
          </a:p>
          <a:p>
            <a:pPr marL="457200" lvl="0" indent="0" algn="l" rtl="0">
              <a:lnSpc>
                <a:spcPct val="90000"/>
              </a:lnSpc>
              <a:spcBef>
                <a:spcPts val="750"/>
              </a:spcBef>
              <a:spcAft>
                <a:spcPts val="0"/>
              </a:spcAft>
              <a:buSzPts val="1800"/>
              <a:buNone/>
            </a:pPr>
            <a:endParaRPr/>
          </a:p>
          <a:p>
            <a:pPr marL="457200" lvl="0" indent="-342900" algn="l" rtl="0">
              <a:lnSpc>
                <a:spcPct val="90000"/>
              </a:lnSpc>
              <a:spcBef>
                <a:spcPts val="750"/>
              </a:spcBef>
              <a:spcAft>
                <a:spcPts val="0"/>
              </a:spcAft>
              <a:buSzPts val="1800"/>
              <a:buChar char="•"/>
            </a:pPr>
            <a:r>
              <a:rPr lang="en-US"/>
              <a:t>Title IV, Part A—Student Support and Academic Enrichment</a:t>
            </a:r>
            <a:endParaRPr/>
          </a:p>
        </p:txBody>
      </p:sp>
      <p:sp>
        <p:nvSpPr>
          <p:cNvPr id="49" name="Google Shape;49;g3b7be4024cf_0_129"/>
          <p:cNvSpPr txBox="1">
            <a:spLocks noGrp="1"/>
          </p:cNvSpPr>
          <p:nvPr>
            <p:ph type="body" idx="4"/>
          </p:nvPr>
        </p:nvSpPr>
        <p:spPr>
          <a:xfrm>
            <a:off x="6225200" y="1573649"/>
            <a:ext cx="5183100" cy="4483500"/>
          </a:xfrm>
          <a:prstGeom prst="rect">
            <a:avLst/>
          </a:prstGeom>
          <a:noFill/>
          <a:ln>
            <a:noFill/>
          </a:ln>
        </p:spPr>
        <p:txBody>
          <a:bodyPr spcFirstLastPara="1" wrap="square" lIns="91425" tIns="45700" rIns="91425" bIns="45700" anchor="t" anchorCtr="0">
            <a:normAutofit fontScale="92500"/>
          </a:bodyPr>
          <a:lstStyle/>
          <a:p>
            <a:pPr marL="457200" lvl="0" indent="-342900" algn="l" rtl="0">
              <a:lnSpc>
                <a:spcPct val="90000"/>
              </a:lnSpc>
              <a:spcBef>
                <a:spcPts val="750"/>
              </a:spcBef>
              <a:spcAft>
                <a:spcPts val="0"/>
              </a:spcAft>
              <a:buSzPts val="1800"/>
              <a:buChar char="•"/>
            </a:pPr>
            <a:r>
              <a:rPr lang="en-US"/>
              <a:t>Title III, Part A—English Learners and Immigrant Students</a:t>
            </a:r>
            <a:endParaRPr/>
          </a:p>
          <a:p>
            <a:pPr marL="457200" lvl="0" indent="0" algn="l" rtl="0">
              <a:lnSpc>
                <a:spcPct val="90000"/>
              </a:lnSpc>
              <a:spcBef>
                <a:spcPts val="750"/>
              </a:spcBef>
              <a:spcAft>
                <a:spcPts val="0"/>
              </a:spcAft>
              <a:buSzPts val="1800"/>
              <a:buNone/>
            </a:pPr>
            <a:endParaRPr/>
          </a:p>
          <a:p>
            <a:pPr marL="457200" lvl="0" indent="-342900" algn="l" rtl="0">
              <a:lnSpc>
                <a:spcPct val="90000"/>
              </a:lnSpc>
              <a:spcBef>
                <a:spcPts val="750"/>
              </a:spcBef>
              <a:spcAft>
                <a:spcPts val="0"/>
              </a:spcAft>
              <a:buSzPts val="1800"/>
              <a:buChar char="•"/>
            </a:pPr>
            <a:r>
              <a:rPr lang="en-US"/>
              <a:t>Title II, Part A—Supporting Effective Instruction</a:t>
            </a:r>
            <a:endParaRPr/>
          </a:p>
          <a:p>
            <a:pPr marL="457200" lvl="0" indent="0" algn="l" rtl="0">
              <a:lnSpc>
                <a:spcPct val="90000"/>
              </a:lnSpc>
              <a:spcBef>
                <a:spcPts val="750"/>
              </a:spcBef>
              <a:spcAft>
                <a:spcPts val="0"/>
              </a:spcAft>
              <a:buSzPts val="1800"/>
              <a:buNone/>
            </a:pPr>
            <a:endParaRPr/>
          </a:p>
          <a:p>
            <a:pPr marL="457200" lvl="0" indent="-342900" algn="l" rtl="0">
              <a:lnSpc>
                <a:spcPct val="90000"/>
              </a:lnSpc>
              <a:spcBef>
                <a:spcPts val="750"/>
              </a:spcBef>
              <a:spcAft>
                <a:spcPts val="0"/>
              </a:spcAft>
              <a:buSzPts val="1800"/>
              <a:buChar char="•"/>
            </a:pPr>
            <a:r>
              <a:rPr lang="en-US"/>
              <a:t>Title I, Part D, Subpart 2—Neglected, Delinquent, and At-Risk Local Programs</a:t>
            </a:r>
            <a:endParaRPr/>
          </a:p>
          <a:p>
            <a:pPr marL="457200" lvl="0" indent="0" algn="l" rtl="0">
              <a:lnSpc>
                <a:spcPct val="90000"/>
              </a:lnSpc>
              <a:spcBef>
                <a:spcPts val="750"/>
              </a:spcBef>
              <a:spcAft>
                <a:spcPts val="0"/>
              </a:spcAft>
              <a:buSzPts val="1800"/>
              <a:buNone/>
            </a:pPr>
            <a:endParaRPr/>
          </a:p>
          <a:p>
            <a:pPr marL="457200" lvl="0" indent="-342900" algn="l" rtl="0">
              <a:lnSpc>
                <a:spcPct val="90000"/>
              </a:lnSpc>
              <a:spcBef>
                <a:spcPts val="750"/>
              </a:spcBef>
              <a:spcAft>
                <a:spcPts val="0"/>
              </a:spcAft>
              <a:buSzPts val="1800"/>
              <a:buChar char="•"/>
            </a:pPr>
            <a:r>
              <a:rPr lang="en-US"/>
              <a:t>Title I, Part C—Education of Migratory Children</a:t>
            </a:r>
            <a:endParaRPr/>
          </a:p>
          <a:p>
            <a:pPr marL="457200" lvl="0" indent="0" algn="l" rtl="0">
              <a:lnSpc>
                <a:spcPct val="90000"/>
              </a:lnSpc>
              <a:spcBef>
                <a:spcPts val="750"/>
              </a:spcBef>
              <a:spcAft>
                <a:spcPts val="0"/>
              </a:spcAft>
              <a:buSzPts val="1800"/>
              <a:buNone/>
            </a:pPr>
            <a:endParaRPr/>
          </a:p>
          <a:p>
            <a:pPr marL="457200" lvl="0" indent="-342900" algn="l" rtl="0">
              <a:lnSpc>
                <a:spcPct val="90000"/>
              </a:lnSpc>
              <a:spcBef>
                <a:spcPts val="750"/>
              </a:spcBef>
              <a:spcAft>
                <a:spcPts val="0"/>
              </a:spcAft>
              <a:buSzPts val="1800"/>
              <a:buChar char="•"/>
            </a:pPr>
            <a:r>
              <a:rPr lang="en-US"/>
              <a:t>Title I, Part A—Improving Basic Programs Operated by LEAs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5"/>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500"/>
              <a:buFont typeface="Arial"/>
              <a:buNone/>
            </a:pPr>
            <a:r>
              <a:rPr lang="en-US"/>
              <a:t>Determining Allowability of Activities and Services</a:t>
            </a:r>
            <a:endParaRPr/>
          </a:p>
        </p:txBody>
      </p:sp>
      <p:sp>
        <p:nvSpPr>
          <p:cNvPr id="55" name="Google Shape;55;p5"/>
          <p:cNvSpPr txBox="1">
            <a:spLocks noGrp="1"/>
          </p:cNvSpPr>
          <p:nvPr>
            <p:ph type="body" idx="1"/>
          </p:nvPr>
        </p:nvSpPr>
        <p:spPr>
          <a:xfrm>
            <a:off x="831851" y="4589465"/>
            <a:ext cx="10515600" cy="15003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lt1"/>
              </a:buClr>
              <a:buSzPts val="1800"/>
              <a:buNone/>
            </a:pPr>
            <a:r>
              <a:rPr lang="en-US"/>
              <a:t>Across Programs Requirements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g3b7be4024cf_0_5"/>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dirty="0"/>
              <a:t>Reasonable, Necessary, Allocable</a:t>
            </a:r>
            <a:endParaRPr dirty="0"/>
          </a:p>
        </p:txBody>
      </p:sp>
      <p:graphicFrame>
        <p:nvGraphicFramePr>
          <p:cNvPr id="62" name="Google Shape;62;g3b7be4024cf_0_5"/>
          <p:cNvGraphicFramePr/>
          <p:nvPr>
            <p:extLst>
              <p:ext uri="{D42A27DB-BD31-4B8C-83A1-F6EECF244321}">
                <p14:modId xmlns:p14="http://schemas.microsoft.com/office/powerpoint/2010/main" val="2056299836"/>
              </p:ext>
            </p:extLst>
          </p:nvPr>
        </p:nvGraphicFramePr>
        <p:xfrm>
          <a:off x="952500" y="1829075"/>
          <a:ext cx="10287000" cy="3498155"/>
        </p:xfrm>
        <a:graphic>
          <a:graphicData uri="http://schemas.openxmlformats.org/drawingml/2006/table">
            <a:tbl>
              <a:tblPr firstRow="1">
                <a:noFill/>
                <a:tableStyleId>{E135422E-4B75-4BD4-A8CC-9A2CD8513BC9}</a:tableStyleId>
              </a:tblPr>
              <a:tblGrid>
                <a:gridCol w="34290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gridCol w="3429000">
                  <a:extLst>
                    <a:ext uri="{9D8B030D-6E8A-4147-A177-3AD203B41FA5}">
                      <a16:colId xmlns:a16="http://schemas.microsoft.com/office/drawing/2014/main" val="20002"/>
                    </a:ext>
                  </a:extLst>
                </a:gridCol>
              </a:tblGrid>
              <a:tr h="381000">
                <a:tc>
                  <a:txBody>
                    <a:bodyPr/>
                    <a:lstStyle/>
                    <a:p>
                      <a:pPr marL="0" marR="0" lvl="0" indent="0" algn="ctr" rtl="0">
                        <a:lnSpc>
                          <a:spcPct val="100000"/>
                        </a:lnSpc>
                        <a:spcBef>
                          <a:spcPts val="0"/>
                        </a:spcBef>
                        <a:spcAft>
                          <a:spcPts val="0"/>
                        </a:spcAft>
                        <a:buClr>
                          <a:srgbClr val="000000"/>
                        </a:buClr>
                        <a:buSzPts val="2100"/>
                        <a:buFont typeface="Arial"/>
                        <a:buNone/>
                      </a:pPr>
                      <a:r>
                        <a:rPr lang="en-US" sz="2100" b="1" u="none" strike="noStrike" cap="none"/>
                        <a:t>Reasonable</a:t>
                      </a:r>
                      <a:endParaRPr sz="2100" b="1" u="none" strike="noStrike" cap="none"/>
                    </a:p>
                  </a:txBody>
                  <a:tcPr marL="91425" marR="91425" marT="91425" marB="91425">
                    <a:solidFill>
                      <a:srgbClr val="D0E0E3"/>
                    </a:solidFill>
                  </a:tcPr>
                </a:tc>
                <a:tc>
                  <a:txBody>
                    <a:bodyPr/>
                    <a:lstStyle/>
                    <a:p>
                      <a:pPr marL="0" marR="0" lvl="0" indent="0" algn="ctr" rtl="0">
                        <a:lnSpc>
                          <a:spcPct val="100000"/>
                        </a:lnSpc>
                        <a:spcBef>
                          <a:spcPts val="0"/>
                        </a:spcBef>
                        <a:spcAft>
                          <a:spcPts val="0"/>
                        </a:spcAft>
                        <a:buClr>
                          <a:srgbClr val="000000"/>
                        </a:buClr>
                        <a:buSzPts val="2100"/>
                        <a:buFont typeface="Arial"/>
                        <a:buNone/>
                      </a:pPr>
                      <a:r>
                        <a:rPr lang="en-US" sz="2100" b="1" u="none" strike="noStrike" cap="none"/>
                        <a:t>Necessary</a:t>
                      </a:r>
                      <a:endParaRPr sz="2100" b="1" u="none" strike="noStrike" cap="none"/>
                    </a:p>
                  </a:txBody>
                  <a:tcPr marL="91425" marR="91425" marT="91425" marB="91425">
                    <a:solidFill>
                      <a:srgbClr val="D0E0E3"/>
                    </a:solidFill>
                  </a:tcPr>
                </a:tc>
                <a:tc>
                  <a:txBody>
                    <a:bodyPr/>
                    <a:lstStyle/>
                    <a:p>
                      <a:pPr marL="0" marR="0" lvl="0" indent="0" algn="ctr" rtl="0">
                        <a:lnSpc>
                          <a:spcPct val="100000"/>
                        </a:lnSpc>
                        <a:spcBef>
                          <a:spcPts val="0"/>
                        </a:spcBef>
                        <a:spcAft>
                          <a:spcPts val="0"/>
                        </a:spcAft>
                        <a:buClr>
                          <a:srgbClr val="000000"/>
                        </a:buClr>
                        <a:buSzPts val="2100"/>
                        <a:buFont typeface="Arial"/>
                        <a:buNone/>
                      </a:pPr>
                      <a:r>
                        <a:rPr lang="en-US" sz="2100" b="1" u="none" strike="noStrike" cap="none"/>
                        <a:t>Allocable</a:t>
                      </a:r>
                      <a:endParaRPr sz="2100" b="1" u="none" strike="noStrike" cap="none"/>
                    </a:p>
                  </a:txBody>
                  <a:tcPr marL="91425" marR="91425" marT="91425" marB="91425">
                    <a:solidFill>
                      <a:srgbClr val="D0E0E3"/>
                    </a:solidFill>
                  </a:tcPr>
                </a:tc>
                <a:extLst>
                  <a:ext uri="{0D108BD9-81ED-4DB2-BD59-A6C34878D82A}">
                    <a16:rowId xmlns:a16="http://schemas.microsoft.com/office/drawing/2014/main" val="10000"/>
                  </a:ext>
                </a:extLst>
              </a:tr>
              <a:tr h="381000">
                <a:tc>
                  <a:txBody>
                    <a:bodyPr/>
                    <a:lstStyle/>
                    <a:p>
                      <a:pPr marL="0" marR="0" lvl="0" indent="0" algn="l" rtl="0">
                        <a:lnSpc>
                          <a:spcPct val="115000"/>
                        </a:lnSpc>
                        <a:spcBef>
                          <a:spcPts val="0"/>
                        </a:spcBef>
                        <a:spcAft>
                          <a:spcPts val="0"/>
                        </a:spcAft>
                        <a:buClr>
                          <a:schemeClr val="dk1"/>
                        </a:buClr>
                        <a:buSzPts val="1000"/>
                        <a:buFont typeface="Arial"/>
                        <a:buNone/>
                      </a:pPr>
                      <a:r>
                        <a:rPr lang="en-US" sz="1800" u="none" strike="noStrike" cap="none">
                          <a:solidFill>
                            <a:schemeClr val="dk1"/>
                          </a:solidFill>
                        </a:rPr>
                        <a:t>Consistent with current market value and prudent business practices (2 CFR 200.404)</a:t>
                      </a:r>
                      <a:endParaRPr sz="1800" u="none" strike="noStrike" cap="none"/>
                    </a:p>
                  </a:txBody>
                  <a:tcPr marL="91425" marR="91425" marT="91425" marB="91425">
                    <a:noFill/>
                  </a:tcPr>
                </a:tc>
                <a:tc>
                  <a:txBody>
                    <a:bodyPr/>
                    <a:lstStyle/>
                    <a:p>
                      <a:pPr marL="0" marR="0" lvl="0" indent="0" algn="l" rtl="0">
                        <a:lnSpc>
                          <a:spcPct val="115000"/>
                        </a:lnSpc>
                        <a:spcBef>
                          <a:spcPts val="0"/>
                        </a:spcBef>
                        <a:spcAft>
                          <a:spcPts val="0"/>
                        </a:spcAft>
                        <a:buClr>
                          <a:schemeClr val="dk1"/>
                        </a:buClr>
                        <a:buSzPts val="1000"/>
                        <a:buFont typeface="Arial"/>
                        <a:buNone/>
                      </a:pPr>
                      <a:r>
                        <a:rPr lang="en-US" sz="1800" u="none" strike="noStrike" cap="none">
                          <a:solidFill>
                            <a:schemeClr val="dk1"/>
                          </a:solidFill>
                        </a:rPr>
                        <a:t>Required to carry out the intent and purpose of the federal program.(2 CFR 200.403)</a:t>
                      </a:r>
                      <a:endParaRPr sz="1800" u="none" strike="noStrike" cap="none"/>
                    </a:p>
                  </a:txBody>
                  <a:tcPr marL="91425" marR="91425" marT="91425" marB="91425">
                    <a:noFill/>
                  </a:tcPr>
                </a:tc>
                <a:tc>
                  <a:txBody>
                    <a:bodyPr/>
                    <a:lstStyle/>
                    <a:p>
                      <a:pPr marL="0" marR="0" lvl="0" indent="0" algn="l" rtl="0">
                        <a:lnSpc>
                          <a:spcPct val="115000"/>
                        </a:lnSpc>
                        <a:spcBef>
                          <a:spcPts val="0"/>
                        </a:spcBef>
                        <a:spcAft>
                          <a:spcPts val="0"/>
                        </a:spcAft>
                        <a:buClr>
                          <a:schemeClr val="dk1"/>
                        </a:buClr>
                        <a:buSzPts val="1000"/>
                        <a:buFont typeface="Arial"/>
                        <a:buNone/>
                      </a:pPr>
                      <a:r>
                        <a:rPr lang="en-US" sz="1800" u="none" strike="noStrike" cap="none" dirty="0">
                          <a:solidFill>
                            <a:schemeClr val="dk1"/>
                          </a:solidFill>
                        </a:rPr>
                        <a:t>A cost is allocable to a particular Federal award or other cost objective if the services involved are chargeable or are able to be assigned to that Federal program in accordance with relative benefits received (2 CFR 200.405)</a:t>
                      </a:r>
                      <a:endParaRPr sz="1800" u="none" strike="noStrike" cap="none" dirty="0"/>
                    </a:p>
                  </a:txBody>
                  <a:tcPr marL="91425" marR="91425" marT="91425" marB="91425">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g3b7be4024cf_0_29"/>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dirty="0"/>
              <a:t>Supplement Not Supplant (Section 2301)</a:t>
            </a:r>
            <a:endParaRPr dirty="0"/>
          </a:p>
        </p:txBody>
      </p:sp>
      <p:graphicFrame>
        <p:nvGraphicFramePr>
          <p:cNvPr id="68" name="Google Shape;68;g3b7be4024cf_0_29"/>
          <p:cNvGraphicFramePr/>
          <p:nvPr>
            <p:extLst>
              <p:ext uri="{D42A27DB-BD31-4B8C-83A1-F6EECF244321}">
                <p14:modId xmlns:p14="http://schemas.microsoft.com/office/powerpoint/2010/main" val="869661754"/>
              </p:ext>
            </p:extLst>
          </p:nvPr>
        </p:nvGraphicFramePr>
        <p:xfrm>
          <a:off x="2186575" y="2313200"/>
          <a:ext cx="8233400" cy="2852450"/>
        </p:xfrm>
        <a:graphic>
          <a:graphicData uri="http://schemas.openxmlformats.org/drawingml/2006/table">
            <a:tbl>
              <a:tblPr firstRow="1">
                <a:noFill/>
                <a:tableStyleId>{E135422E-4B75-4BD4-A8CC-9A2CD8513BC9}</a:tableStyleId>
              </a:tblPr>
              <a:tblGrid>
                <a:gridCol w="4116700">
                  <a:extLst>
                    <a:ext uri="{9D8B030D-6E8A-4147-A177-3AD203B41FA5}">
                      <a16:colId xmlns:a16="http://schemas.microsoft.com/office/drawing/2014/main" val="20000"/>
                    </a:ext>
                  </a:extLst>
                </a:gridCol>
                <a:gridCol w="4116700">
                  <a:extLst>
                    <a:ext uri="{9D8B030D-6E8A-4147-A177-3AD203B41FA5}">
                      <a16:colId xmlns:a16="http://schemas.microsoft.com/office/drawing/2014/main" val="20001"/>
                    </a:ext>
                  </a:extLst>
                </a:gridCol>
              </a:tblGrid>
              <a:tr h="686675">
                <a:tc>
                  <a:txBody>
                    <a:bodyPr/>
                    <a:lstStyle/>
                    <a:p>
                      <a:pPr marL="0" marR="0" lvl="0" indent="0" algn="ctr" rtl="0">
                        <a:lnSpc>
                          <a:spcPct val="100000"/>
                        </a:lnSpc>
                        <a:spcBef>
                          <a:spcPts val="0"/>
                        </a:spcBef>
                        <a:spcAft>
                          <a:spcPts val="0"/>
                        </a:spcAft>
                        <a:buClr>
                          <a:srgbClr val="000000"/>
                        </a:buClr>
                        <a:buSzPts val="2100"/>
                        <a:buFont typeface="Arial"/>
                        <a:buNone/>
                      </a:pPr>
                      <a:r>
                        <a:rPr lang="en-US" sz="2100" b="1" u="none" strike="noStrike" cap="none"/>
                        <a:t>Supplement</a:t>
                      </a:r>
                      <a:endParaRPr sz="2100" b="1" u="none" strike="noStrike" cap="none"/>
                    </a:p>
                  </a:txBody>
                  <a:tcPr marL="91425" marR="91425" marT="91425" marB="91425" anchor="ctr">
                    <a:solidFill>
                      <a:srgbClr val="D0E0E3"/>
                    </a:solidFill>
                  </a:tcPr>
                </a:tc>
                <a:tc>
                  <a:txBody>
                    <a:bodyPr/>
                    <a:lstStyle/>
                    <a:p>
                      <a:pPr marL="0" marR="0" lvl="0" indent="0" algn="ctr" rtl="0">
                        <a:lnSpc>
                          <a:spcPct val="100000"/>
                        </a:lnSpc>
                        <a:spcBef>
                          <a:spcPts val="0"/>
                        </a:spcBef>
                        <a:spcAft>
                          <a:spcPts val="0"/>
                        </a:spcAft>
                        <a:buClr>
                          <a:srgbClr val="000000"/>
                        </a:buClr>
                        <a:buSzPts val="2100"/>
                        <a:buFont typeface="Arial"/>
                        <a:buNone/>
                      </a:pPr>
                      <a:r>
                        <a:rPr lang="en-US" sz="2100" b="1" u="none" strike="noStrike" cap="none"/>
                        <a:t>Supplant</a:t>
                      </a:r>
                      <a:endParaRPr sz="2100" b="1" u="none" strike="noStrike" cap="none"/>
                    </a:p>
                  </a:txBody>
                  <a:tcPr marL="91425" marR="91425" marT="91425" marB="91425" anchor="ctr">
                    <a:solidFill>
                      <a:srgbClr val="D0E0E3"/>
                    </a:solidFill>
                  </a:tcPr>
                </a:tc>
                <a:extLst>
                  <a:ext uri="{0D108BD9-81ED-4DB2-BD59-A6C34878D82A}">
                    <a16:rowId xmlns:a16="http://schemas.microsoft.com/office/drawing/2014/main" val="10000"/>
                  </a:ext>
                </a:extLst>
              </a:tr>
              <a:tr h="21657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Using federal funds to enhance, expand, increase, or extend the programs and services offered with other federal, state, and/or local funds</a:t>
                      </a:r>
                      <a:endParaRPr sz="1800" u="none" strike="noStrike" cap="none"/>
                    </a:p>
                  </a:txBody>
                  <a:tcPr marL="91425" marR="91425" marT="91425" marB="91425">
                    <a:no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Using federal funds to fund (in total or in part) a program or service that is required to be provided or was previously funded by other federal, state, and/or local funds.</a:t>
                      </a:r>
                      <a:endParaRPr sz="1800" u="none" strike="noStrike" cap="none" dirty="0"/>
                    </a:p>
                    <a:p>
                      <a:pPr marL="0" marR="0" lvl="0" indent="0" algn="l" rtl="0">
                        <a:lnSpc>
                          <a:spcPct val="100000"/>
                        </a:lnSpc>
                        <a:spcBef>
                          <a:spcPts val="0"/>
                        </a:spcBef>
                        <a:spcAft>
                          <a:spcPts val="0"/>
                        </a:spcAft>
                        <a:buClr>
                          <a:srgbClr val="000000"/>
                        </a:buClr>
                        <a:buSzPts val="1800"/>
                        <a:buFont typeface="Arial"/>
                        <a:buNone/>
                      </a:pPr>
                      <a:endParaRPr sz="1800" u="none" strike="noStrike" cap="none" dirty="0"/>
                    </a:p>
                  </a:txBody>
                  <a:tcPr marL="91425" marR="91425" marT="91425" marB="91425">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g3b7be4024cf_0_37"/>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a:t>Professional Development (ESEA § 8101(42))</a:t>
            </a:r>
            <a:endParaRPr/>
          </a:p>
        </p:txBody>
      </p:sp>
      <p:sp>
        <p:nvSpPr>
          <p:cNvPr id="74" name="Google Shape;74;g3b7be4024cf_0_37"/>
          <p:cNvSpPr txBox="1">
            <a:spLocks noGrp="1"/>
          </p:cNvSpPr>
          <p:nvPr>
            <p:ph type="body" idx="1"/>
          </p:nvPr>
        </p:nvSpPr>
        <p:spPr>
          <a:xfrm>
            <a:off x="892801" y="1474775"/>
            <a:ext cx="10515600" cy="823800"/>
          </a:xfrm>
          <a:prstGeom prst="rect">
            <a:avLst/>
          </a:prstGeom>
          <a:noFill/>
          <a:ln w="38100" cap="flat" cmpd="dbl">
            <a:solidFill>
              <a:srgbClr val="000000"/>
            </a:solidFill>
            <a:prstDash val="solid"/>
            <a:round/>
            <a:headEnd type="none" w="sm" len="sm"/>
            <a:tailEnd type="none" w="sm" len="sm"/>
          </a:ln>
        </p:spPr>
        <p:txBody>
          <a:bodyPr spcFirstLastPara="1" wrap="square" lIns="91425" tIns="45700" rIns="91425" bIns="45700" anchor="ctr" anchorCtr="0">
            <a:normAutofit/>
          </a:bodyPr>
          <a:lstStyle/>
          <a:p>
            <a:pPr marL="0" lvl="0" indent="0" algn="ctr" rtl="0">
              <a:lnSpc>
                <a:spcPct val="90000"/>
              </a:lnSpc>
              <a:spcBef>
                <a:spcPts val="750"/>
              </a:spcBef>
              <a:spcAft>
                <a:spcPts val="0"/>
              </a:spcAft>
              <a:buSzPts val="1800"/>
              <a:buNone/>
            </a:pPr>
            <a:r>
              <a:rPr lang="en-US" sz="2100"/>
              <a:t>It requires the Activity to be BOTH </a:t>
            </a:r>
            <a:endParaRPr sz="2100"/>
          </a:p>
        </p:txBody>
      </p:sp>
      <p:sp>
        <p:nvSpPr>
          <p:cNvPr id="75" name="Google Shape;75;g3b7be4024cf_0_37"/>
          <p:cNvSpPr txBox="1">
            <a:spLocks noGrp="1"/>
          </p:cNvSpPr>
          <p:nvPr>
            <p:ph type="body" idx="2"/>
          </p:nvPr>
        </p:nvSpPr>
        <p:spPr>
          <a:xfrm>
            <a:off x="892800" y="2914301"/>
            <a:ext cx="5157900" cy="2855400"/>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normAutofit/>
          </a:bodyPr>
          <a:lstStyle/>
          <a:p>
            <a:pPr marL="0" lvl="0" indent="0" algn="l" rtl="0">
              <a:lnSpc>
                <a:spcPct val="90000"/>
              </a:lnSpc>
              <a:spcBef>
                <a:spcPts val="750"/>
              </a:spcBef>
              <a:spcAft>
                <a:spcPts val="0"/>
              </a:spcAft>
              <a:buSzPts val="1800"/>
              <a:buNone/>
            </a:pPr>
            <a:r>
              <a:rPr lang="en-US" sz="1800"/>
              <a:t>An </a:t>
            </a:r>
            <a:r>
              <a:rPr lang="en-US" sz="1800" b="1"/>
              <a:t>integral part of school and LEA strategies</a:t>
            </a:r>
            <a:r>
              <a:rPr lang="en-US" sz="1800"/>
              <a:t> for providing educators (including teachers, principals, other school leaders, specialized instructional support personnel, paraprofessionals, and, as applicable, early childhood educators) with the knowledge and skills necessary to enable children to succeed in a well-rounded education and to meet the challenging State academic standards; </a:t>
            </a:r>
            <a:r>
              <a:rPr lang="en-US" sz="1800" b="1"/>
              <a:t>AND</a:t>
            </a:r>
            <a:endParaRPr sz="1800" b="1"/>
          </a:p>
        </p:txBody>
      </p:sp>
      <p:sp>
        <p:nvSpPr>
          <p:cNvPr id="76" name="Google Shape;76;g3b7be4024cf_0_37"/>
          <p:cNvSpPr txBox="1">
            <a:spLocks noGrp="1"/>
          </p:cNvSpPr>
          <p:nvPr>
            <p:ph type="body" idx="4"/>
          </p:nvPr>
        </p:nvSpPr>
        <p:spPr>
          <a:xfrm>
            <a:off x="6225300" y="2914301"/>
            <a:ext cx="5183100" cy="2855400"/>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normAutofit/>
          </a:bodyPr>
          <a:lstStyle/>
          <a:p>
            <a:pPr marL="0" lvl="0" indent="0" algn="l" rtl="0">
              <a:lnSpc>
                <a:spcPct val="90000"/>
              </a:lnSpc>
              <a:spcBef>
                <a:spcPts val="750"/>
              </a:spcBef>
              <a:spcAft>
                <a:spcPts val="0"/>
              </a:spcAft>
              <a:buSzPts val="1800"/>
              <a:buNone/>
            </a:pPr>
            <a:r>
              <a:rPr lang="en-US" sz="1800" b="1"/>
              <a:t>Sustained</a:t>
            </a:r>
            <a:r>
              <a:rPr lang="en-US" sz="1800"/>
              <a:t> (not stand-alone, one-day, or short term workshops), </a:t>
            </a:r>
            <a:r>
              <a:rPr lang="en-US" sz="1800" b="1"/>
              <a:t>intensive, collaborative, job embedded, data-driven, AND classroom-focused </a:t>
            </a:r>
            <a:endParaRPr sz="1800"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g3b7be4024cf_0_69"/>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dirty="0"/>
              <a:t>Evidence Based (Section 8101(21))</a:t>
            </a:r>
            <a:endParaRPr dirty="0"/>
          </a:p>
        </p:txBody>
      </p:sp>
      <p:sp>
        <p:nvSpPr>
          <p:cNvPr id="83" name="Google Shape;83;g3b7be4024cf_0_69"/>
          <p:cNvSpPr txBox="1"/>
          <p:nvPr/>
        </p:nvSpPr>
        <p:spPr>
          <a:xfrm>
            <a:off x="1152600" y="1453963"/>
            <a:ext cx="9886800" cy="738633"/>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latin typeface="Arial"/>
                <a:ea typeface="Arial"/>
                <a:cs typeface="Arial"/>
                <a:sym typeface="Arial"/>
              </a:rPr>
              <a:t>Demonstrates a statistically significant effect on improving student outcomes or other relevant outcomes based on ⎯</a:t>
            </a:r>
            <a:endParaRPr sz="2100" b="0" i="0" u="none" strike="noStrike" cap="none" dirty="0">
              <a:solidFill>
                <a:schemeClr val="dk1"/>
              </a:solidFill>
              <a:latin typeface="Arial"/>
              <a:ea typeface="Arial"/>
              <a:cs typeface="Arial"/>
              <a:sym typeface="Arial"/>
            </a:endParaRPr>
          </a:p>
        </p:txBody>
      </p:sp>
      <p:graphicFrame>
        <p:nvGraphicFramePr>
          <p:cNvPr id="82" name="Google Shape;82;g3b7be4024cf_0_69"/>
          <p:cNvGraphicFramePr/>
          <p:nvPr>
            <p:extLst>
              <p:ext uri="{D42A27DB-BD31-4B8C-83A1-F6EECF244321}">
                <p14:modId xmlns:p14="http://schemas.microsoft.com/office/powerpoint/2010/main" val="2492643931"/>
              </p:ext>
            </p:extLst>
          </p:nvPr>
        </p:nvGraphicFramePr>
        <p:xfrm>
          <a:off x="1066350" y="2072700"/>
          <a:ext cx="9973050" cy="2712600"/>
        </p:xfrm>
        <a:graphic>
          <a:graphicData uri="http://schemas.openxmlformats.org/drawingml/2006/table">
            <a:tbl>
              <a:tblPr firstRow="1">
                <a:noFill/>
                <a:tableStyleId>{E135422E-4B75-4BD4-A8CC-9A2CD8513BC9}</a:tableStyleId>
              </a:tblPr>
              <a:tblGrid>
                <a:gridCol w="3730675">
                  <a:extLst>
                    <a:ext uri="{9D8B030D-6E8A-4147-A177-3AD203B41FA5}">
                      <a16:colId xmlns:a16="http://schemas.microsoft.com/office/drawing/2014/main" val="20000"/>
                    </a:ext>
                  </a:extLst>
                </a:gridCol>
                <a:gridCol w="6242375">
                  <a:extLst>
                    <a:ext uri="{9D8B030D-6E8A-4147-A177-3AD203B41FA5}">
                      <a16:colId xmlns:a16="http://schemas.microsoft.com/office/drawing/2014/main" val="20001"/>
                    </a:ext>
                  </a:extLst>
                </a:gridCol>
              </a:tblGrid>
              <a:tr h="0">
                <a:tc>
                  <a:txBody>
                    <a:bodyPr/>
                    <a:lstStyle/>
                    <a:p>
                      <a:pPr marL="0" marR="0" lvl="0" indent="0" algn="ctr" rtl="0">
                        <a:lnSpc>
                          <a:spcPct val="100000"/>
                        </a:lnSpc>
                        <a:spcBef>
                          <a:spcPts val="0"/>
                        </a:spcBef>
                        <a:spcAft>
                          <a:spcPts val="0"/>
                        </a:spcAft>
                        <a:buClr>
                          <a:srgbClr val="000000"/>
                        </a:buClr>
                        <a:buSzPts val="1800"/>
                        <a:buFont typeface="Arial"/>
                        <a:buNone/>
                      </a:pPr>
                      <a:r>
                        <a:rPr lang="en-US" sz="400" b="1" u="none" strike="noStrike" cap="none" dirty="0">
                          <a:solidFill>
                            <a:schemeClr val="bg1"/>
                          </a:solidFill>
                        </a:rPr>
                        <a:t>Type of evidence</a:t>
                      </a:r>
                      <a:endParaRPr sz="400" b="1" u="none" strike="noStrike" cap="none" dirty="0">
                        <a:solidFill>
                          <a:schemeClr val="bg1"/>
                        </a:solidFill>
                      </a:endParaRPr>
                    </a:p>
                  </a:txBody>
                  <a:tcPr marL="91425" marR="91425" marT="91425" marB="91425" anchor="ctr">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400" u="none" strike="noStrike" cap="none" dirty="0">
                          <a:solidFill>
                            <a:schemeClr val="bg1"/>
                          </a:solidFill>
                        </a:rPr>
                        <a:t>Definition</a:t>
                      </a:r>
                      <a:endParaRPr sz="400" u="none" strike="noStrike" cap="none" dirty="0">
                        <a:solidFill>
                          <a:schemeClr val="bg1"/>
                        </a:solidFill>
                      </a:endParaRPr>
                    </a:p>
                  </a:txBody>
                  <a:tcPr marL="91425" marR="91425" marT="91425" marB="91425">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69040750"/>
                  </a:ext>
                </a:extLst>
              </a:tr>
              <a:tr h="381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t>I - Strong evidence</a:t>
                      </a:r>
                      <a:endParaRPr sz="1800" b="1" u="none" strike="noStrike" cap="none" dirty="0"/>
                    </a:p>
                  </a:txBody>
                  <a:tcPr marL="91425" marR="91425" marT="91425" marB="91425" anchor="ctr">
                    <a:lnT w="12700" cap="flat" cmpd="sng" algn="ctr">
                      <a:solidFill>
                        <a:schemeClr val="bg1">
                          <a:lumMod val="75000"/>
                        </a:schemeClr>
                      </a:solidFill>
                      <a:prstDash val="solid"/>
                      <a:round/>
                      <a:headEnd type="none" w="med" len="med"/>
                      <a:tailEnd type="none" w="med" len="med"/>
                    </a:lnT>
                    <a:solidFill>
                      <a:srgbClr val="D0E0E3"/>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Supported by one or more well-designed and well-implemented experimental study</a:t>
                      </a:r>
                      <a:endParaRPr sz="1800" u="none" strike="noStrike" cap="none" dirty="0"/>
                    </a:p>
                  </a:txBody>
                  <a:tcPr marL="91425" marR="91425" marT="91425" marB="91425">
                    <a:lnT w="12700" cap="flat" cmpd="sng" algn="ctr">
                      <a:solidFill>
                        <a:schemeClr val="bg1">
                          <a:lumMod val="75000"/>
                        </a:schemeClr>
                      </a:solidFill>
                      <a:prstDash val="solid"/>
                      <a:round/>
                      <a:headEnd type="none" w="med" len="med"/>
                      <a:tailEnd type="none" w="med" len="med"/>
                    </a:lnT>
                    <a:noFill/>
                  </a:tcPr>
                </a:tc>
                <a:extLst>
                  <a:ext uri="{0D108BD9-81ED-4DB2-BD59-A6C34878D82A}">
                    <a16:rowId xmlns:a16="http://schemas.microsoft.com/office/drawing/2014/main" val="10000"/>
                  </a:ext>
                </a:extLst>
              </a:tr>
              <a:tr h="381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t>II - Moderate evidence</a:t>
                      </a:r>
                      <a:endParaRPr sz="1800" b="1" u="none" strike="noStrike" cap="none"/>
                    </a:p>
                  </a:txBody>
                  <a:tcPr marL="91425" marR="91425" marT="91425" marB="91425" anchor="ctr">
                    <a:solidFill>
                      <a:srgbClr val="D0E0E3"/>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Supported by one or more well-designed and well-implemented quasi-experimental study</a:t>
                      </a:r>
                      <a:endParaRPr sz="1800" u="none" strike="noStrike" cap="none"/>
                    </a:p>
                  </a:txBody>
                  <a:tcPr marL="91425" marR="91425" marT="91425" marB="91425">
                    <a:noFill/>
                  </a:tcPr>
                </a:tc>
                <a:extLst>
                  <a:ext uri="{0D108BD9-81ED-4DB2-BD59-A6C34878D82A}">
                    <a16:rowId xmlns:a16="http://schemas.microsoft.com/office/drawing/2014/main" val="10001"/>
                  </a:ext>
                </a:extLst>
              </a:tr>
              <a:tr h="381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t>III - Promising evidence</a:t>
                      </a:r>
                      <a:endParaRPr sz="1800" b="1" u="none" strike="noStrike" cap="none"/>
                    </a:p>
                  </a:txBody>
                  <a:tcPr marL="91425" marR="91425" marT="91425" marB="91425" anchor="ctr">
                    <a:solidFill>
                      <a:srgbClr val="D0E0E3"/>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Supported by one or more well-designed and well-implemented correlational study with statistical controls for selection bias</a:t>
                      </a:r>
                      <a:endParaRPr sz="1800" u="none" strike="noStrike" cap="none" dirty="0"/>
                    </a:p>
                  </a:txBody>
                  <a:tcPr marL="91425" marR="91425" marT="91425" marB="91425">
                    <a:noFill/>
                  </a:tcPr>
                </a:tc>
                <a:extLst>
                  <a:ext uri="{0D108BD9-81ED-4DB2-BD59-A6C34878D82A}">
                    <a16:rowId xmlns:a16="http://schemas.microsoft.com/office/drawing/2014/main" val="10002"/>
                  </a:ext>
                </a:extLst>
              </a:tr>
            </a:tbl>
          </a:graphicData>
        </a:graphic>
      </p:graphicFrame>
      <p:sp>
        <p:nvSpPr>
          <p:cNvPr id="84" name="Google Shape;84;g3b7be4024cf_0_69"/>
          <p:cNvSpPr txBox="1"/>
          <p:nvPr/>
        </p:nvSpPr>
        <p:spPr>
          <a:xfrm>
            <a:off x="1109550" y="4981600"/>
            <a:ext cx="9972900" cy="7389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latin typeface="Arial"/>
                <a:ea typeface="Arial"/>
                <a:cs typeface="Arial"/>
                <a:sym typeface="Arial"/>
              </a:rPr>
              <a:t>Demonstrates a rationale based on high quality research findings or positive evaluation that such activity, strategy, or intervention is likely to improve student outcomes or other relevant outcomes</a:t>
            </a:r>
            <a:endParaRPr sz="1800" b="0" i="0" u="none" strike="noStrike" cap="none" dirty="0">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3b74d13a150_0_0"/>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Cyclical Framework</a:t>
            </a:r>
            <a:endParaRPr/>
          </a:p>
        </p:txBody>
      </p:sp>
      <p:pic>
        <p:nvPicPr>
          <p:cNvPr id="90" name="Google Shape;90;g3b74d13a150_0_0" descr="In general, interventions are more likely to result in sustained, improved outcomes for students if: 1) Chosen interventions align with identified local needs; 2) The evidence base and the local capacity are considered when selecting a strategy;  3) There is a robust implementation plan; 4) Adequate resources are provided so the implementation is well-supported; 5) Information is gathered regularly to examine the strategy and to reflect on and inform next steps.  This framework is designed to help decision-makers make more effective investments and to make the use of evidence, research, and data part of the decision-making process."/>
          <p:cNvPicPr preferRelativeResize="0"/>
          <p:nvPr/>
        </p:nvPicPr>
        <p:blipFill rotWithShape="1">
          <a:blip r:embed="rId3">
            <a:alphaModFix/>
          </a:blip>
          <a:srcRect/>
          <a:stretch/>
        </p:blipFill>
        <p:spPr>
          <a:xfrm>
            <a:off x="3152575" y="1393100"/>
            <a:ext cx="5886849" cy="4884949"/>
          </a:xfrm>
          <a:prstGeom prst="rect">
            <a:avLst/>
          </a:prstGeom>
          <a:noFill/>
          <a:ln>
            <a:noFill/>
          </a:ln>
        </p:spPr>
      </p:pic>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1857</Words>
  <Application>Microsoft Office PowerPoint</Application>
  <PresentationFormat>Widescreen</PresentationFormat>
  <Paragraphs>171</Paragraphs>
  <Slides>13</Slides>
  <Notes>13</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13</vt:i4>
      </vt:variant>
    </vt:vector>
  </HeadingPairs>
  <TitlesOfParts>
    <vt:vector size="15" baseType="lpstr">
      <vt:lpstr>Arial</vt:lpstr>
      <vt:lpstr>Theme1</vt:lpstr>
      <vt:lpstr>Allowable Uses of Funds Determining Allowability</vt:lpstr>
      <vt:lpstr>Purpose</vt:lpstr>
      <vt:lpstr>Overview</vt:lpstr>
      <vt:lpstr>Determining Allowability of Activities and Services</vt:lpstr>
      <vt:lpstr>Reasonable, Necessary, Allocable</vt:lpstr>
      <vt:lpstr>Supplement Not Supplant (Section 2301)</vt:lpstr>
      <vt:lpstr>Professional Development (ESEA § 8101(42))</vt:lpstr>
      <vt:lpstr>Evidence Based (Section 8101(21))</vt:lpstr>
      <vt:lpstr>Cyclical Framework</vt:lpstr>
      <vt:lpstr>Assessment of Needs</vt:lpstr>
      <vt:lpstr>Consultation Process</vt:lpstr>
      <vt:lpstr>Food or Drinks - Considerations</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Allowable Uses of Funds Determining Allowability</dc:title>
  <dc:creator>Iowa Department of Education</dc:creator>
  <cp:lastModifiedBy>Arzola, Isbelia [IDOE]</cp:lastModifiedBy>
  <cp:revision>3</cp:revision>
  <dcterms:created xsi:type="dcterms:W3CDTF">2022-10-28T01:47:54Z</dcterms:created>
  <dcterms:modified xsi:type="dcterms:W3CDTF">2026-01-27T18:55:38Z</dcterms:modified>
</cp:coreProperties>
</file>