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embeddedFontLst>
    <p:embeddedFont>
      <p:font typeface="Book Antiqua" panose="02040602050305030304" pitchFamily="18" charset="0"/>
      <p:regular r:id="rId33"/>
      <p:bold r:id="rId34"/>
      <p:italic r:id="rId35"/>
      <p:boldItalic r:id="rId36"/>
    </p:embeddedFont>
    <p:embeddedFont>
      <p:font typeface="Quattrocento Sans" panose="020B0604020202020204" charset="0"/>
      <p:regular r:id="rId37"/>
      <p:bold r:id="rId38"/>
      <p:italic r:id="rId39"/>
      <p:boldItalic r:id="rId40"/>
    </p:embeddedFont>
    <p:embeddedFont>
      <p:font typeface="Roboto" panose="020B0604020202020204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96" roundtripDataSignature="AMtx7miXE3LyxXgHgntC7ctpH4oeuSQ9r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achel Bosovich" initials="" lastIdx="5" clrIdx="0"/>
  <p:cmAuthor id="1" name="Jerri Larson" initials="" lastIdx="3" clrIdx="1"/>
  <p:cmAuthor id="2" name="Matt Cretsinger" initials="" lastIdx="1" clrIdx="2"/>
  <p:cmAuthor id="3" name="Leisa Breitfelder" initials="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383" autoAdjust="0"/>
  </p:normalViewPr>
  <p:slideViewPr>
    <p:cSldViewPr snapToGrid="0">
      <p:cViewPr varScale="1">
        <p:scale>
          <a:sx n="98" d="100"/>
          <a:sy n="98" d="100"/>
        </p:scale>
        <p:origin x="39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70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97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2.fntdata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98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20" Type="http://schemas.openxmlformats.org/officeDocument/2006/relationships/slide" Target="slides/slide19.xml"/><Relationship Id="rId41" Type="http://schemas.openxmlformats.org/officeDocument/2006/relationships/font" Target="fonts/font9.fntdata"/><Relationship Id="rId96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37" name="Google Shape;3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b454e9f373_3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b454e9f373_3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rgbClr val="111111"/>
              </a:solidFill>
              <a:highlight>
                <a:srgbClr val="FFF2CC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rgbClr val="111111"/>
              </a:solidFill>
              <a:highlight>
                <a:srgbClr val="FFF2CC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 dirty="0">
              <a:solidFill>
                <a:srgbClr val="111111"/>
              </a:solidFill>
              <a:highlight>
                <a:srgbClr val="FFF2CC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  <a:highlight>
                <a:srgbClr val="FFF2CC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  <a:highlight>
                <a:srgbClr val="FFF2CC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  <a:highlight>
                <a:srgbClr val="FFF2CC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highlight>
                <a:srgbClr val="FFF2CC"/>
              </a:highlight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b32ff55074_2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b32ff55074_2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highlight>
                <a:srgbClr val="FFF2CC"/>
              </a:highlight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b2a62a8a3b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b2a62a8a3b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highlight>
                <a:srgbClr val="FFF2CC"/>
              </a:highlight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b14f222a05_1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b14f222a05_1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b454e9f373_3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b454e9f373_3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b32ff55074_4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b32ff55074_4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b14f222a05_1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b14f222a05_1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b1280b2ab4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b1280b2ab4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b32ff55074_4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b32ff55074_4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b2a62a8a3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b2a62a8a3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45" name="Google Shape;4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b14f222a05_1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b14f222a05_1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b401d38f4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b401d38f4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b454e9f373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b454e9f373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highlight>
                  <a:srgbClr val="FFF2CC"/>
                </a:highlight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endParaRPr dirty="0">
              <a:highlight>
                <a:srgbClr val="FFF2CC"/>
              </a:highlight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b14f222a05_1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b14f222a05_1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l" rtl="0">
              <a:lnSpc>
                <a:spcPct val="150000"/>
              </a:lnSpc>
              <a:spcBef>
                <a:spcPts val="12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b14f222a05_1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b14f222a05_1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b401d38f4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b401d38f4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b14f222a05_1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b14f222a05_1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b668549ab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b668549ab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b20d09cd2d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3b20d09cd2d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a59ab1a9e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00" dirty="0">
              <a:solidFill>
                <a:schemeClr val="dk1"/>
              </a:solidFill>
            </a:endParaRPr>
          </a:p>
        </p:txBody>
      </p:sp>
      <p:sp>
        <p:nvSpPr>
          <p:cNvPr id="219" name="Google Shape;219;g3a59ab1a9e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382f09c339b_25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" name="Google Shape;53;g382f09c339b_25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25" name="Google Shape;22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b14f222a05_1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b14f222a05_1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82f09c339b_25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</a:endParaRPr>
          </a:p>
        </p:txBody>
      </p:sp>
      <p:sp>
        <p:nvSpPr>
          <p:cNvPr id="73" name="Google Shape;73;g382f09c339b_25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82f09c339b_25_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79" name="Google Shape;79;g382f09c339b_25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ad19d02fd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ad19d02fd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b1280b2ab4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b1280b2ab4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b2a62a8a3b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b2a62a8a3b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trike="sngStrike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11"/>
          <p:cNvSpPr txBox="1">
            <a:spLocks noGrp="1"/>
          </p:cNvSpPr>
          <p:nvPr>
            <p:ph type="ctrTitle"/>
          </p:nvPr>
        </p:nvSpPr>
        <p:spPr>
          <a:xfrm>
            <a:off x="289270" y="1074695"/>
            <a:ext cx="11636841" cy="2160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617A"/>
              </a:buClr>
              <a:buSzPts val="4500"/>
              <a:buFont typeface="Arial"/>
              <a:buNone/>
              <a:defRPr sz="4500" b="1">
                <a:solidFill>
                  <a:srgbClr val="03617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11"/>
          <p:cNvSpPr txBox="1">
            <a:spLocks noGrp="1"/>
          </p:cNvSpPr>
          <p:nvPr>
            <p:ph type="subTitle" idx="1"/>
          </p:nvPr>
        </p:nvSpPr>
        <p:spPr>
          <a:xfrm>
            <a:off x="289270" y="3838162"/>
            <a:ext cx="11636841" cy="1282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3617A"/>
              </a:buClr>
              <a:buSzPts val="2400"/>
              <a:buNone/>
              <a:defRPr sz="2400" b="1">
                <a:solidFill>
                  <a:srgbClr val="03617A"/>
                </a:solidFill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11" name="Google Shape;11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690" y="6429983"/>
            <a:ext cx="12192000" cy="4280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solidFill>
          <a:schemeClr val="l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2"/>
          <p:cNvSpPr/>
          <p:nvPr/>
        </p:nvSpPr>
        <p:spPr>
          <a:xfrm>
            <a:off x="0" y="0"/>
            <a:ext cx="12192000" cy="737419"/>
          </a:xfrm>
          <a:prstGeom prst="rect">
            <a:avLst/>
          </a:prstGeom>
          <a:solidFill>
            <a:srgbClr val="03617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2"/>
          <p:cNvSpPr txBox="1">
            <a:spLocks noGrp="1"/>
          </p:cNvSpPr>
          <p:nvPr>
            <p:ph type="title"/>
          </p:nvPr>
        </p:nvSpPr>
        <p:spPr>
          <a:xfrm>
            <a:off x="339213" y="2"/>
            <a:ext cx="11269691" cy="73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2"/>
          <p:cNvSpPr txBox="1">
            <a:spLocks noGrp="1"/>
          </p:cNvSpPr>
          <p:nvPr>
            <p:ph type="body" idx="1"/>
          </p:nvPr>
        </p:nvSpPr>
        <p:spPr>
          <a:xfrm>
            <a:off x="689112" y="1460499"/>
            <a:ext cx="1081377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6" name="Google Shape;16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429982"/>
            <a:ext cx="12192000" cy="4280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/>
          <p:nvPr/>
        </p:nvSpPr>
        <p:spPr>
          <a:xfrm>
            <a:off x="0" y="2268535"/>
            <a:ext cx="12192000" cy="3275783"/>
          </a:xfrm>
          <a:prstGeom prst="rect">
            <a:avLst/>
          </a:prstGeom>
          <a:solidFill>
            <a:srgbClr val="03617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15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al"/>
              <a:buNone/>
              <a:defRPr sz="45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21" name="Google Shape;21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429982"/>
            <a:ext cx="12192000" cy="4280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bg>
      <p:bgPr>
        <a:solidFill>
          <a:schemeClr val="l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3"/>
          <p:cNvSpPr/>
          <p:nvPr/>
        </p:nvSpPr>
        <p:spPr>
          <a:xfrm>
            <a:off x="0" y="0"/>
            <a:ext cx="4182894" cy="6858000"/>
          </a:xfrm>
          <a:prstGeom prst="rect">
            <a:avLst/>
          </a:prstGeom>
          <a:solidFill>
            <a:srgbClr val="03617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13"/>
          <p:cNvSpPr txBox="1">
            <a:spLocks noGrp="1"/>
          </p:cNvSpPr>
          <p:nvPr>
            <p:ph type="title"/>
          </p:nvPr>
        </p:nvSpPr>
        <p:spPr>
          <a:xfrm>
            <a:off x="408561" y="428017"/>
            <a:ext cx="3540869" cy="5906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body" idx="1"/>
          </p:nvPr>
        </p:nvSpPr>
        <p:spPr>
          <a:xfrm>
            <a:off x="4591454" y="428017"/>
            <a:ext cx="7017449" cy="5906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marL="1371600" lvl="2" indent="-330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6" name="Google Shape;26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82894" y="6429982"/>
            <a:ext cx="8009106" cy="4280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bg>
      <p:bgPr>
        <a:solidFill>
          <a:schemeClr val="lt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/>
          <p:nvPr/>
        </p:nvSpPr>
        <p:spPr>
          <a:xfrm>
            <a:off x="0" y="0"/>
            <a:ext cx="12192000" cy="1192696"/>
          </a:xfrm>
          <a:prstGeom prst="rect">
            <a:avLst/>
          </a:prstGeom>
          <a:solidFill>
            <a:srgbClr val="03617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4"/>
          <p:cNvSpPr txBox="1">
            <a:spLocks noGrp="1"/>
          </p:cNvSpPr>
          <p:nvPr>
            <p:ph type="title"/>
          </p:nvPr>
        </p:nvSpPr>
        <p:spPr>
          <a:xfrm>
            <a:off x="892797" y="1"/>
            <a:ext cx="10515600" cy="11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body" idx="1"/>
          </p:nvPr>
        </p:nvSpPr>
        <p:spPr>
          <a:xfrm>
            <a:off x="892799" y="1548641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body" idx="2"/>
          </p:nvPr>
        </p:nvSpPr>
        <p:spPr>
          <a:xfrm>
            <a:off x="892799" y="2372553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body" idx="3"/>
          </p:nvPr>
        </p:nvSpPr>
        <p:spPr>
          <a:xfrm>
            <a:off x="6225210" y="1548641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body" idx="4"/>
          </p:nvPr>
        </p:nvSpPr>
        <p:spPr>
          <a:xfrm>
            <a:off x="6225210" y="2372553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4" name="Google Shape;34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429982"/>
            <a:ext cx="12192000" cy="4280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>
            <a:spLocks noGrp="1"/>
          </p:cNvSpPr>
          <p:nvPr>
            <p:ph type="title"/>
          </p:nvPr>
        </p:nvSpPr>
        <p:spPr>
          <a:xfrm>
            <a:off x="795128" y="1"/>
            <a:ext cx="10813776" cy="1166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  <a:defRPr sz="33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0"/>
          <p:cNvSpPr txBox="1">
            <a:spLocks noGrp="1"/>
          </p:cNvSpPr>
          <p:nvPr>
            <p:ph type="body" idx="1"/>
          </p:nvPr>
        </p:nvSpPr>
        <p:spPr>
          <a:xfrm>
            <a:off x="795128" y="1460499"/>
            <a:ext cx="1081377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educate.iowa.gov/pk-12/special-education/state-guidance/policy-practice-webinar-series-recordings#previous-webinar-recordings-amp-materials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e.iowa.gov/pk-12/special-education/state-guidance/policy-practice-webinar-series-recordings#upcoming-dates-amp-topics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1" descr="Graphic for the Policy and Practice Webinar series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6558" y="726224"/>
            <a:ext cx="11782264" cy="339276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1"/>
          <p:cNvSpPr txBox="1">
            <a:spLocks noGrp="1"/>
          </p:cNvSpPr>
          <p:nvPr>
            <p:ph type="ctrTitle"/>
          </p:nvPr>
        </p:nvSpPr>
        <p:spPr>
          <a:xfrm>
            <a:off x="277578" y="4408440"/>
            <a:ext cx="11636841" cy="901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617A"/>
              </a:buClr>
              <a:buSzPts val="4500"/>
              <a:buFont typeface="Arial"/>
              <a:buNone/>
            </a:pPr>
            <a:r>
              <a:rPr lang="en-US" sz="3200" dirty="0"/>
              <a:t>Behavior and Discipline</a:t>
            </a:r>
            <a:endParaRPr sz="3200" dirty="0"/>
          </a:p>
        </p:txBody>
      </p:sp>
      <p:pic>
        <p:nvPicPr>
          <p:cNvPr id="42" name="Google Shape;42;p1" descr="Iowa Department of Educati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00972" y="5599160"/>
            <a:ext cx="5790055" cy="5326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b454e9f373_3_13"/>
          <p:cNvSpPr txBox="1">
            <a:spLocks noGrp="1"/>
          </p:cNvSpPr>
          <p:nvPr>
            <p:ph type="title"/>
          </p:nvPr>
        </p:nvSpPr>
        <p:spPr>
          <a:xfrm>
            <a:off x="339213" y="2"/>
            <a:ext cx="11269800" cy="73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is an Informal Removal</a:t>
            </a:r>
            <a:endParaRPr/>
          </a:p>
        </p:txBody>
      </p:sp>
      <p:sp>
        <p:nvSpPr>
          <p:cNvPr id="106" name="Google Shape;106;g3b454e9f373_3_13"/>
          <p:cNvSpPr txBox="1">
            <a:spLocks noGrp="1"/>
          </p:cNvSpPr>
          <p:nvPr>
            <p:ph type="body" idx="1"/>
          </p:nvPr>
        </p:nvSpPr>
        <p:spPr>
          <a:xfrm>
            <a:off x="689100" y="966650"/>
            <a:ext cx="10813800" cy="5081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2198"/>
              <a:t>Informal removal means “action taken by school personnel in response to a child’s behavior that . . . removes the child with a disability from class or school without invoking IDEAs disciplinary procedures.” </a:t>
            </a:r>
            <a:r>
              <a:rPr lang="en-US" sz="2198" i="1">
                <a:highlight>
                  <a:srgbClr val="FFFFFF"/>
                </a:highlight>
              </a:rPr>
              <a:t>Questions and Answers: Addressing the Needs of Children with Disabilities and IDEA's Discipline Provisions</a:t>
            </a:r>
            <a:r>
              <a:rPr lang="en-US" sz="2198">
                <a:highlight>
                  <a:srgbClr val="FFFFFF"/>
                </a:highlight>
              </a:rPr>
              <a:t>, 81 IDELR 138 (OSEP 2022).</a:t>
            </a:r>
            <a:endParaRPr sz="2198"/>
          </a:p>
          <a:p>
            <a:pPr marL="0" lvl="0" indent="0" algn="l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2198"/>
              <a:t>An informal removal is a REMOVAL the school has incorrectly documented (or not documented at all). </a:t>
            </a:r>
            <a:endParaRPr sz="2198"/>
          </a:p>
          <a:p>
            <a:pPr marL="0" lvl="0" indent="0" algn="l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2198"/>
              <a:t>Common examples of informal removals include: </a:t>
            </a:r>
            <a:endParaRPr sz="2198"/>
          </a:p>
          <a:p>
            <a:pPr marL="457200" lvl="0" indent="-357738" algn="l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SzPct val="100000"/>
              <a:buChar char="●"/>
            </a:pPr>
            <a:r>
              <a:rPr lang="en-US" sz="2198"/>
              <a:t>administratively placed on shortened school day </a:t>
            </a:r>
            <a:endParaRPr sz="2198"/>
          </a:p>
          <a:p>
            <a:pPr marL="457200" lvl="0" indent="-35773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2198"/>
              <a:t>administratively placed on virtual learning </a:t>
            </a:r>
            <a:endParaRPr sz="2198"/>
          </a:p>
          <a:p>
            <a:pPr marL="457200" lvl="0" indent="-35773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2198"/>
              <a:t>requesting to pick child up from school </a:t>
            </a:r>
            <a:endParaRPr sz="2198"/>
          </a:p>
          <a:p>
            <a:pPr marL="457200" lvl="0" indent="-35773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2198"/>
              <a:t>requesting the child stay home until an IEP team meeting can be convened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b32ff55074_2_20"/>
          <p:cNvSpPr txBox="1">
            <a:spLocks noGrp="1"/>
          </p:cNvSpPr>
          <p:nvPr>
            <p:ph type="title"/>
          </p:nvPr>
        </p:nvSpPr>
        <p:spPr>
          <a:xfrm>
            <a:off x="339213" y="2"/>
            <a:ext cx="11269800" cy="73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Providing Clarity</a:t>
            </a:r>
            <a:endParaRPr/>
          </a:p>
        </p:txBody>
      </p:sp>
      <p:sp>
        <p:nvSpPr>
          <p:cNvPr id="112" name="Google Shape;112;g3b32ff55074_2_20"/>
          <p:cNvSpPr txBox="1">
            <a:spLocks noGrp="1"/>
          </p:cNvSpPr>
          <p:nvPr>
            <p:ph type="body" idx="1"/>
          </p:nvPr>
        </p:nvSpPr>
        <p:spPr>
          <a:xfrm>
            <a:off x="689112" y="1460499"/>
            <a:ext cx="10813800" cy="4351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750"/>
              </a:spcBef>
              <a:spcAft>
                <a:spcPts val="0"/>
              </a:spcAft>
              <a:buNone/>
            </a:pPr>
            <a:endParaRPr sz="4000" b="1"/>
          </a:p>
          <a:p>
            <a:pPr marL="0" lvl="0" indent="0" algn="ctr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3600" b="1"/>
              <a:t> In-School Suspension</a:t>
            </a:r>
            <a:endParaRPr sz="3600" b="1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600" b="1"/>
              <a:t>Out-of-School Suspension</a:t>
            </a:r>
            <a:endParaRPr sz="3600" b="1"/>
          </a:p>
          <a:p>
            <a:pPr marL="0" lvl="0" indent="0" algn="ctr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 b="1" strike="sngStrike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b2a62a8a3b_2_0"/>
          <p:cNvSpPr txBox="1">
            <a:spLocks noGrp="1"/>
          </p:cNvSpPr>
          <p:nvPr>
            <p:ph type="title"/>
          </p:nvPr>
        </p:nvSpPr>
        <p:spPr>
          <a:xfrm>
            <a:off x="339213" y="2"/>
            <a:ext cx="11269800" cy="73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 dirty="0"/>
              <a:t>Important to note…</a:t>
            </a:r>
            <a:endParaRPr dirty="0"/>
          </a:p>
        </p:txBody>
      </p:sp>
      <p:sp>
        <p:nvSpPr>
          <p:cNvPr id="118" name="Google Shape;118;g3b2a62a8a3b_2_0"/>
          <p:cNvSpPr txBox="1">
            <a:spLocks noGrp="1"/>
          </p:cNvSpPr>
          <p:nvPr>
            <p:ph type="body" idx="1"/>
          </p:nvPr>
        </p:nvSpPr>
        <p:spPr>
          <a:xfrm>
            <a:off x="689112" y="1460499"/>
            <a:ext cx="108138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3100" dirty="0"/>
              <a:t>Examples and scenarios discussed in the next section do not include strategies, supports and services a student receives as part of their IEP and as determined by the IEP team</a:t>
            </a:r>
            <a:endParaRPr sz="3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b14f222a05_1_69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In-School Suspension (ISS)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b454e9f373_3_18"/>
          <p:cNvSpPr txBox="1">
            <a:spLocks noGrp="1"/>
          </p:cNvSpPr>
          <p:nvPr>
            <p:ph type="title"/>
          </p:nvPr>
        </p:nvSpPr>
        <p:spPr>
          <a:xfrm>
            <a:off x="339213" y="2"/>
            <a:ext cx="11269800" cy="73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ISS</a:t>
            </a:r>
            <a:endParaRPr/>
          </a:p>
        </p:txBody>
      </p:sp>
      <p:sp>
        <p:nvSpPr>
          <p:cNvPr id="129" name="Google Shape;129;g3b454e9f373_3_18"/>
          <p:cNvSpPr txBox="1">
            <a:spLocks noGrp="1"/>
          </p:cNvSpPr>
          <p:nvPr>
            <p:ph type="body" idx="1"/>
          </p:nvPr>
        </p:nvSpPr>
        <p:spPr>
          <a:xfrm>
            <a:off x="689100" y="880575"/>
            <a:ext cx="10813800" cy="493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43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6"/>
                  </a:ext>
                </a:extLst>
              </a:rPr>
              <a:t>ISS:  </a:t>
            </a:r>
            <a:r>
              <a:rPr lang="en-US" sz="2043"/>
              <a:t>The </a:t>
            </a:r>
            <a:r>
              <a:rPr lang="en-US" sz="2043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7"/>
                  </a:ext>
                </a:extLst>
              </a:rPr>
              <a:t>administrative</a:t>
            </a:r>
            <a:r>
              <a:rPr lang="en-US" sz="2043"/>
              <a:t> removal of a student from regular classes or activities for disciplinary reasons to a setting where the student continues to remain under the supervision of school personnel. </a:t>
            </a:r>
            <a:endParaRPr sz="2043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43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43"/>
              <a:t>ISS is a removal unless the answer to </a:t>
            </a:r>
            <a:r>
              <a:rPr lang="en-US" sz="2043" b="1"/>
              <a:t>all</a:t>
            </a:r>
            <a:r>
              <a:rPr lang="en-US" sz="2043"/>
              <a:t> three of the following questions is YES: </a:t>
            </a:r>
            <a:endParaRPr sz="2043"/>
          </a:p>
          <a:p>
            <a:pPr marL="457200" lvl="0" indent="-35835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43"/>
              <a:buAutoNum type="arabicPeriod"/>
            </a:pPr>
            <a:r>
              <a:rPr lang="en-US" sz="2043"/>
              <a:t>Will the child be able to appropriately participate in the general education curriculum?</a:t>
            </a:r>
            <a:endParaRPr sz="2043"/>
          </a:p>
          <a:p>
            <a:pPr marL="457200" lvl="0" indent="-35835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43"/>
              <a:buAutoNum type="arabicPeriod"/>
            </a:pPr>
            <a:r>
              <a:rPr lang="en-US" sz="2043"/>
              <a:t>Will the child be able to receive the services specified in the child’s IEP? </a:t>
            </a:r>
            <a:endParaRPr sz="2043"/>
          </a:p>
          <a:p>
            <a:pPr marL="457200" lvl="0" indent="-35835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43"/>
              <a:buAutoNum type="arabicPeriod"/>
            </a:pPr>
            <a:r>
              <a:rPr lang="en-US" sz="2043"/>
              <a:t>Will the child be able to participate with children without disabilities to the extent provided in the child’s current placement?</a:t>
            </a:r>
            <a:endParaRPr sz="2043"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43"/>
              <a:t>Answer the third question “yes” if the in-school suspension environment is equally available to children with and without disabilities.</a:t>
            </a:r>
            <a:endParaRPr sz="2043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b32ff55074_4_13"/>
          <p:cNvSpPr txBox="1">
            <a:spLocks noGrp="1"/>
          </p:cNvSpPr>
          <p:nvPr>
            <p:ph type="title"/>
          </p:nvPr>
        </p:nvSpPr>
        <p:spPr>
          <a:xfrm>
            <a:off x="339213" y="2"/>
            <a:ext cx="11269800" cy="73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Common Undocumented ISS Examples</a:t>
            </a:r>
            <a:endParaRPr/>
          </a:p>
        </p:txBody>
      </p:sp>
      <p:sp>
        <p:nvSpPr>
          <p:cNvPr id="135" name="Google Shape;135;g3b32ff55074_4_13"/>
          <p:cNvSpPr txBox="1">
            <a:spLocks noGrp="1"/>
          </p:cNvSpPr>
          <p:nvPr>
            <p:ph type="body" idx="4294967295"/>
          </p:nvPr>
        </p:nvSpPr>
        <p:spPr>
          <a:xfrm>
            <a:off x="438150" y="1071100"/>
            <a:ext cx="11269800" cy="534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 sz="2933"/>
          </a:p>
          <a:p>
            <a:pPr marL="457200" lvl="0" indent="-408550" algn="l" rtl="0">
              <a:spcBef>
                <a:spcPts val="750"/>
              </a:spcBef>
              <a:spcAft>
                <a:spcPts val="0"/>
              </a:spcAft>
              <a:buSzPts val="2834"/>
              <a:buChar char="•"/>
            </a:pPr>
            <a:r>
              <a:rPr lang="en-US" sz="2800"/>
              <a:t>Sitting in the office for an extended period of time without receiving services</a:t>
            </a:r>
            <a:endParaRPr sz="2800"/>
          </a:p>
          <a:p>
            <a:pPr marL="45720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 sz="2800"/>
          </a:p>
          <a:p>
            <a:pPr marL="457200" lvl="0" indent="-408550" algn="l" rtl="0">
              <a:spcBef>
                <a:spcPts val="750"/>
              </a:spcBef>
              <a:spcAft>
                <a:spcPts val="0"/>
              </a:spcAft>
              <a:buSzPts val="2834"/>
              <a:buChar char="•"/>
            </a:pPr>
            <a:r>
              <a:rPr lang="en-US" sz="2833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8"/>
                  </a:ext>
                </a:extLst>
              </a:rPr>
              <a:t>Moving a student to a separate space not articulated in their IEP for all or extended periods of the day away from their peers.  </a:t>
            </a:r>
            <a:endParaRPr sz="2833"/>
          </a:p>
          <a:p>
            <a:pPr marL="1371600" lvl="2" indent="-408550" algn="l" rtl="0">
              <a:spcBef>
                <a:spcPts val="0"/>
              </a:spcBef>
              <a:spcAft>
                <a:spcPts val="0"/>
              </a:spcAft>
              <a:buSzPts val="2834"/>
              <a:buChar char="•"/>
            </a:pPr>
            <a:r>
              <a:rPr lang="en-US" sz="2833"/>
              <a:t>special education classroom</a:t>
            </a:r>
            <a:endParaRPr sz="2833"/>
          </a:p>
          <a:p>
            <a:pPr marL="1371600" lvl="2" indent="-408550" algn="l" rtl="0">
              <a:spcBef>
                <a:spcPts val="0"/>
              </a:spcBef>
              <a:spcAft>
                <a:spcPts val="0"/>
              </a:spcAft>
              <a:buSzPts val="2834"/>
              <a:buChar char="•"/>
            </a:pPr>
            <a:r>
              <a:rPr lang="en-US" sz="2833"/>
              <a:t>hallway</a:t>
            </a:r>
            <a:endParaRPr sz="2833"/>
          </a:p>
          <a:p>
            <a:pPr marL="1371600" lvl="2" indent="-408550" algn="l" rtl="0">
              <a:spcBef>
                <a:spcPts val="0"/>
              </a:spcBef>
              <a:spcAft>
                <a:spcPts val="0"/>
              </a:spcAft>
              <a:buSzPts val="2834"/>
              <a:buChar char="•"/>
            </a:pPr>
            <a:r>
              <a:rPr lang="en-US" sz="2833"/>
              <a:t>office to sit</a:t>
            </a:r>
            <a:endParaRPr sz="2833"/>
          </a:p>
          <a:p>
            <a:pPr marL="1371600" lvl="2" indent="-408550" algn="l" rtl="0">
              <a:spcBef>
                <a:spcPts val="0"/>
              </a:spcBef>
              <a:spcAft>
                <a:spcPts val="0"/>
              </a:spcAft>
              <a:buSzPts val="2834"/>
              <a:buChar char="•"/>
            </a:pPr>
            <a:r>
              <a:rPr lang="en-US" sz="2833"/>
              <a:t>sensory room</a:t>
            </a:r>
            <a:endParaRPr sz="2833"/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 sz="2933"/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 sz="2933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b14f222a05_1_74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Out-of-School Suspension (OSS)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b1280b2ab4_0_14"/>
          <p:cNvSpPr txBox="1">
            <a:spLocks noGrp="1"/>
          </p:cNvSpPr>
          <p:nvPr>
            <p:ph type="title"/>
          </p:nvPr>
        </p:nvSpPr>
        <p:spPr>
          <a:xfrm>
            <a:off x="339213" y="2"/>
            <a:ext cx="11269800" cy="73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Out-of-School Suspension (OSS)</a:t>
            </a:r>
            <a:endParaRPr/>
          </a:p>
        </p:txBody>
      </p:sp>
      <p:sp>
        <p:nvSpPr>
          <p:cNvPr id="146" name="Google Shape;146;g3b1280b2ab4_0_14"/>
          <p:cNvSpPr txBox="1">
            <a:spLocks noGrp="1"/>
          </p:cNvSpPr>
          <p:nvPr>
            <p:ph type="body" idx="1"/>
          </p:nvPr>
        </p:nvSpPr>
        <p:spPr>
          <a:xfrm>
            <a:off x="689100" y="1139450"/>
            <a:ext cx="10813800" cy="501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300"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34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2700">
                <a:highlight>
                  <a:srgbClr val="FFFFFF"/>
                </a:highlight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6"/>
                  </a:ext>
                </a:extLst>
              </a:rPr>
              <a:t>An out-of-school suspension is an administrative removal of a</a:t>
            </a:r>
            <a:r>
              <a:rPr lang="en-US" sz="270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7"/>
                  </a:ext>
                </a:extLst>
              </a:rPr>
              <a:t> student from regular classes or activities fo</a:t>
            </a:r>
            <a:r>
              <a:rPr lang="en-US" sz="2700">
                <a:highlight>
                  <a:srgbClr val="FFFFFF"/>
                </a:highlight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8"/>
                  </a:ext>
                </a:extLst>
              </a:rPr>
              <a:t>r disciplinary reasons</a:t>
            </a:r>
            <a:endParaRPr sz="2700">
              <a:solidFill>
                <a:srgbClr val="000000"/>
              </a:solidFill>
              <a:highlight>
                <a:srgbClr val="FFF2CC"/>
              </a:highlight>
            </a:endParaRPr>
          </a:p>
          <a:p>
            <a:pPr marL="0" lvl="0" indent="0" algn="l" rtl="0">
              <a:lnSpc>
                <a:spcPct val="134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700"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34482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2700" b="1">
                <a:highlight>
                  <a:srgbClr val="FFFFFF"/>
                </a:highlight>
              </a:rPr>
              <a:t>NOTE:</a:t>
            </a:r>
            <a:r>
              <a:rPr lang="en-US" sz="2700">
                <a:highlight>
                  <a:srgbClr val="FFFFFF"/>
                </a:highlight>
              </a:rPr>
              <a:t> Saturday school does not count as an out-of-school suspension</a:t>
            </a:r>
            <a:endParaRPr sz="2700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25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b32ff55074_4_5"/>
          <p:cNvSpPr txBox="1">
            <a:spLocks noGrp="1"/>
          </p:cNvSpPr>
          <p:nvPr>
            <p:ph type="title"/>
          </p:nvPr>
        </p:nvSpPr>
        <p:spPr>
          <a:xfrm>
            <a:off x="339213" y="2"/>
            <a:ext cx="11269800" cy="73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Common Undocumented OSS Examples</a:t>
            </a:r>
            <a:endParaRPr/>
          </a:p>
        </p:txBody>
      </p:sp>
      <p:sp>
        <p:nvSpPr>
          <p:cNvPr id="152" name="Google Shape;152;g3b32ff55074_4_5"/>
          <p:cNvSpPr txBox="1">
            <a:spLocks noGrp="1"/>
          </p:cNvSpPr>
          <p:nvPr>
            <p:ph type="body" idx="4294967295"/>
          </p:nvPr>
        </p:nvSpPr>
        <p:spPr>
          <a:xfrm>
            <a:off x="438150" y="1204975"/>
            <a:ext cx="11170800" cy="4368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 sz="1100">
              <a:solidFill>
                <a:srgbClr val="FF0000"/>
              </a:solidFill>
            </a:endParaRPr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Requiring a student to leave school early </a:t>
            </a:r>
            <a:endParaRPr sz="2800"/>
          </a:p>
          <a:p>
            <a:pPr marL="45720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Calling family members to pick a student up early</a:t>
            </a:r>
            <a:endParaRPr sz="2800"/>
          </a:p>
          <a:p>
            <a:pPr marL="45720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Suggesting to the family the student be kept home tomorrow</a:t>
            </a:r>
            <a:endParaRPr sz="2800"/>
          </a:p>
          <a:p>
            <a:pPr marL="45720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Requiring a student to participate in a virtual learning program from home when other students are receiving in-person instruction </a:t>
            </a:r>
            <a:endParaRPr sz="2800"/>
          </a:p>
          <a:p>
            <a:pPr marL="45720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800"/>
              <a:buChar char="•"/>
            </a:pPr>
            <a:r>
              <a:rPr lang="en-US" sz="2800"/>
              <a:t>Shortened school day (outside of an IEP team decision)</a:t>
            </a:r>
            <a:endParaRPr sz="28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b2a62a8a3b_0_5"/>
          <p:cNvSpPr txBox="1">
            <a:spLocks noGrp="1"/>
          </p:cNvSpPr>
          <p:nvPr>
            <p:ph type="title"/>
          </p:nvPr>
        </p:nvSpPr>
        <p:spPr>
          <a:xfrm>
            <a:off x="339213" y="2"/>
            <a:ext cx="11269800" cy="73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Documentation</a:t>
            </a:r>
            <a:endParaRPr/>
          </a:p>
        </p:txBody>
      </p:sp>
      <p:sp>
        <p:nvSpPr>
          <p:cNvPr id="158" name="Google Shape;158;g3b2a62a8a3b_0_5"/>
          <p:cNvSpPr txBox="1">
            <a:spLocks noGrp="1"/>
          </p:cNvSpPr>
          <p:nvPr>
            <p:ph type="body" idx="1"/>
          </p:nvPr>
        </p:nvSpPr>
        <p:spPr>
          <a:xfrm>
            <a:off x="689112" y="1460499"/>
            <a:ext cx="108138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2500"/>
              <a:t>Hours: Do you count each class period as a suspension?  Commonly seen in the secondary setting that follows a class schedule.</a:t>
            </a:r>
            <a:endParaRPr sz="2500"/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 sz="2500"/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2500"/>
              <a:t>Half Day: Do you document between an am and/or pm suspension?  What are your cut off times?  </a:t>
            </a:r>
            <a:endParaRPr sz="2500"/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 sz="2500"/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2500"/>
              <a:t>Full Day: Do you mark each instance as a day that counts towards the 10 days of suspension?</a:t>
            </a:r>
            <a:endParaRPr sz="2500"/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 sz="2500"/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2500"/>
              <a:t>Informal Removal: How do you know if a staff member is sending a student outside the classroom for disciplinary reasons? </a:t>
            </a:r>
            <a:r>
              <a:rPr lang="en-US"/>
              <a:t>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339213" y="2"/>
            <a:ext cx="11269800" cy="7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Welcome</a:t>
            </a:r>
            <a:endParaRPr/>
          </a:p>
        </p:txBody>
      </p:sp>
      <p:pic>
        <p:nvPicPr>
          <p:cNvPr id="48" name="Google Shape;48;p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29982"/>
            <a:ext cx="12192000" cy="428017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3"/>
          <p:cNvSpPr txBox="1">
            <a:spLocks noGrp="1"/>
          </p:cNvSpPr>
          <p:nvPr>
            <p:ph type="body" idx="1"/>
          </p:nvPr>
        </p:nvSpPr>
        <p:spPr>
          <a:xfrm>
            <a:off x="689112" y="1460499"/>
            <a:ext cx="108138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73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500"/>
              <a:buChar char="•"/>
            </a:pPr>
            <a:r>
              <a:rPr lang="en-US" sz="2500"/>
              <a:t>Please post your questions in the Q&amp;A</a:t>
            </a:r>
            <a:endParaRPr sz="2500"/>
          </a:p>
          <a:p>
            <a:pPr marL="457200" lvl="0" indent="-387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500"/>
              <a:buChar char="•"/>
            </a:pPr>
            <a:r>
              <a:rPr lang="en-US" sz="2500"/>
              <a:t>Slides will be posted on the DE website after the webinar</a:t>
            </a:r>
            <a:endParaRPr sz="2500"/>
          </a:p>
          <a:p>
            <a:pPr marL="9144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2000" u="sng">
                <a:solidFill>
                  <a:schemeClr val="hlink"/>
                </a:solidFill>
                <a:hlinkClick r:id="rId4"/>
              </a:rPr>
              <a:t>Policy &amp; Practice Webinar Series &amp; Recordings | Department of Education</a:t>
            </a: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50" name="Google Shape;50;p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26176" y="3634025"/>
            <a:ext cx="2697651" cy="20232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411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b14f222a05_1_84"/>
          <p:cNvSpPr txBox="1">
            <a:spLocks noGrp="1"/>
          </p:cNvSpPr>
          <p:nvPr>
            <p:ph type="title"/>
          </p:nvPr>
        </p:nvSpPr>
        <p:spPr>
          <a:xfrm>
            <a:off x="408561" y="428017"/>
            <a:ext cx="3540900" cy="5906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Student Discipline Involving Transportation  </a:t>
            </a:r>
            <a:endParaRPr/>
          </a:p>
        </p:txBody>
      </p:sp>
      <p:sp>
        <p:nvSpPr>
          <p:cNvPr id="164" name="Google Shape;164;g3b14f222a05_1_84"/>
          <p:cNvSpPr txBox="1">
            <a:spLocks noGrp="1"/>
          </p:cNvSpPr>
          <p:nvPr>
            <p:ph type="body" idx="1"/>
          </p:nvPr>
        </p:nvSpPr>
        <p:spPr>
          <a:xfrm>
            <a:off x="4378275" y="428150"/>
            <a:ext cx="7288200" cy="590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2500"/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2500"/>
              <a:t>A student’s suspension from the bus is a REMOVAL if transportation is a service included in the student’s IEP, </a:t>
            </a:r>
            <a:r>
              <a:rPr lang="en-US" sz="2500" u="sng"/>
              <a:t>unless</a:t>
            </a:r>
            <a:r>
              <a:rPr lang="en-US" sz="2500"/>
              <a:t> the district provides alternate transportation. </a:t>
            </a:r>
            <a:endParaRPr sz="2500"/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500"/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2500"/>
              <a:t>This is the case even if the child otherwise gets to school. </a:t>
            </a:r>
            <a:endParaRPr sz="2500"/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500"/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500"/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500"/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  <a:buNone/>
            </a:pPr>
            <a:endParaRPr sz="25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b401d38f4a_0_5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IDEA Disciplinary Protections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b454e9f373_3_0"/>
          <p:cNvSpPr txBox="1">
            <a:spLocks noGrp="1"/>
          </p:cNvSpPr>
          <p:nvPr>
            <p:ph type="title"/>
          </p:nvPr>
        </p:nvSpPr>
        <p:spPr>
          <a:xfrm>
            <a:off x="339213" y="2"/>
            <a:ext cx="11269800" cy="73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Triggering Protections</a:t>
            </a:r>
            <a:endParaRPr/>
          </a:p>
        </p:txBody>
      </p:sp>
      <p:sp>
        <p:nvSpPr>
          <p:cNvPr id="175" name="Google Shape;175;g3b454e9f373_3_0"/>
          <p:cNvSpPr txBox="1">
            <a:spLocks noGrp="1"/>
          </p:cNvSpPr>
          <p:nvPr>
            <p:ph type="body" idx="1"/>
          </p:nvPr>
        </p:nvSpPr>
        <p:spPr>
          <a:xfrm>
            <a:off x="689100" y="1091375"/>
            <a:ext cx="10813800" cy="4720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0050" algn="l" rtl="0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The first 10 days of removals = services only required to the extent they are provided to similarly removed general education students </a:t>
            </a:r>
            <a:endParaRPr sz="2700"/>
          </a:p>
          <a:p>
            <a:pPr marL="457200" lvl="0" indent="-4000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Any removals after the first 10 days = IDEA disciplinary protections apply</a:t>
            </a:r>
            <a:endParaRPr sz="2700"/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b14f222a05_1_54"/>
          <p:cNvSpPr txBox="1">
            <a:spLocks noGrp="1"/>
          </p:cNvSpPr>
          <p:nvPr>
            <p:ph type="title"/>
          </p:nvPr>
        </p:nvSpPr>
        <p:spPr>
          <a:xfrm>
            <a:off x="339213" y="2"/>
            <a:ext cx="11269800" cy="73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Change in Placement</a:t>
            </a:r>
            <a:endParaRPr/>
          </a:p>
        </p:txBody>
      </p:sp>
      <p:sp>
        <p:nvSpPr>
          <p:cNvPr id="181" name="Google Shape;181;g3b14f222a05_1_54"/>
          <p:cNvSpPr txBox="1">
            <a:spLocks noGrp="1"/>
          </p:cNvSpPr>
          <p:nvPr>
            <p:ph type="body" idx="1"/>
          </p:nvPr>
        </p:nvSpPr>
        <p:spPr>
          <a:xfrm>
            <a:off x="495225" y="1097800"/>
            <a:ext cx="11343300" cy="4326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700">
                <a:highlight>
                  <a:srgbClr val="FFFFFF"/>
                </a:highlight>
              </a:rPr>
              <a:t>A change in placement occurs when: </a:t>
            </a:r>
            <a:endParaRPr sz="2700">
              <a:highlight>
                <a:srgbClr val="FFFFFF"/>
              </a:highlight>
            </a:endParaRPr>
          </a:p>
          <a:p>
            <a:pPr marL="457200" lvl="0" indent="-4000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700"/>
              <a:buChar char="●"/>
            </a:pPr>
            <a:r>
              <a:rPr lang="en-US" sz="2700">
                <a:highlight>
                  <a:srgbClr val="FFFFFF"/>
                </a:highlight>
              </a:rPr>
              <a:t>The child is removed from their current educational placement for more than 10 consecutive school days; OR </a:t>
            </a:r>
            <a:endParaRPr sz="2700">
              <a:highlight>
                <a:srgbClr val="FFFFFF"/>
              </a:highlight>
            </a:endParaRPr>
          </a:p>
          <a:p>
            <a:pPr marL="457200" lvl="0" indent="-400050" algn="l" rtl="0">
              <a:lnSpc>
                <a:spcPct val="115000"/>
              </a:lnSpc>
              <a:spcBef>
                <a:spcPts val="1000"/>
              </a:spcBef>
              <a:spcAft>
                <a:spcPts val="800"/>
              </a:spcAft>
              <a:buSzPts val="2700"/>
              <a:buChar char="●"/>
            </a:pPr>
            <a:r>
              <a:rPr lang="en-US" sz="2700">
                <a:highlight>
                  <a:srgbClr val="FFFFFF"/>
                </a:highlight>
              </a:rPr>
              <a:t>The child is removed from their current educational placement for more than 10 cumulative school days and the removals constitute a pattern. </a:t>
            </a:r>
            <a:endParaRPr sz="27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b14f222a05_1_59"/>
          <p:cNvSpPr txBox="1">
            <a:spLocks noGrp="1"/>
          </p:cNvSpPr>
          <p:nvPr>
            <p:ph type="title"/>
          </p:nvPr>
        </p:nvSpPr>
        <p:spPr>
          <a:xfrm>
            <a:off x="339213" y="2"/>
            <a:ext cx="11269800" cy="73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Change in Placement - Pattern of Removals</a:t>
            </a:r>
            <a:endParaRPr/>
          </a:p>
        </p:txBody>
      </p:sp>
      <p:sp>
        <p:nvSpPr>
          <p:cNvPr id="187" name="Google Shape;187;g3b14f222a05_1_59"/>
          <p:cNvSpPr txBox="1">
            <a:spLocks noGrp="1"/>
          </p:cNvSpPr>
          <p:nvPr>
            <p:ph type="body" idx="1"/>
          </p:nvPr>
        </p:nvSpPr>
        <p:spPr>
          <a:xfrm>
            <a:off x="339225" y="957325"/>
            <a:ext cx="11554800" cy="559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2700" b="1"/>
              <a:t>Determining the existence of a pattern: </a:t>
            </a:r>
            <a:endParaRPr sz="2700"/>
          </a:p>
          <a:p>
            <a:pPr marL="457200" lvl="0" indent="-393700" algn="l" rtl="0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SzPts val="2600"/>
              <a:buAutoNum type="arabicPeriod"/>
            </a:pPr>
            <a:r>
              <a:rPr lang="en-US" sz="2700"/>
              <a:t>The series of removals total more than 10 school days in a school year;</a:t>
            </a:r>
            <a:endParaRPr sz="2700"/>
          </a:p>
          <a:p>
            <a:pPr marL="457200" lvl="0" indent="-3937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600"/>
              <a:buAutoNum type="arabicPeriod"/>
            </a:pPr>
            <a:r>
              <a:rPr lang="en-US" sz="2700"/>
              <a:t>The child’s behavior is substantially similar to the child’s behavior in previous incidents that resulted in the series of removals; and </a:t>
            </a:r>
            <a:endParaRPr sz="2700"/>
          </a:p>
          <a:p>
            <a:pPr marL="45720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700"/>
              <a:t>Additional factors, such as the length of each removal, the total amount of time the child has been removed, and the proximity of the removals to one another.</a:t>
            </a:r>
            <a:r>
              <a:rPr lang="en-US" sz="2300"/>
              <a:t> </a:t>
            </a:r>
            <a:endParaRPr sz="230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300"/>
              <a:t>No bright line rule on substantial similarity - Must be determined on a case-by-case basis.</a:t>
            </a:r>
            <a:endParaRPr sz="2300"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300"/>
              <a:t>Not limited to behaviors considered by the IEP team or included in the IEP. </a:t>
            </a:r>
            <a:endParaRPr sz="23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b401d38f4a_0_0"/>
          <p:cNvSpPr txBox="1">
            <a:spLocks noGrp="1"/>
          </p:cNvSpPr>
          <p:nvPr>
            <p:ph type="title"/>
          </p:nvPr>
        </p:nvSpPr>
        <p:spPr>
          <a:xfrm>
            <a:off x="339213" y="2"/>
            <a:ext cx="11269800" cy="73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Change in Placement - Rights Triggered</a:t>
            </a:r>
            <a:endParaRPr/>
          </a:p>
        </p:txBody>
      </p:sp>
      <p:sp>
        <p:nvSpPr>
          <p:cNvPr id="193" name="Google Shape;193;g3b401d38f4a_0_0"/>
          <p:cNvSpPr txBox="1">
            <a:spLocks noGrp="1"/>
          </p:cNvSpPr>
          <p:nvPr>
            <p:ph type="body" idx="1"/>
          </p:nvPr>
        </p:nvSpPr>
        <p:spPr>
          <a:xfrm>
            <a:off x="495225" y="1097800"/>
            <a:ext cx="11343300" cy="5075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highlight>
                  <a:srgbClr val="FFFFFF"/>
                </a:highlight>
              </a:rPr>
              <a:t>A change in placement triggers:</a:t>
            </a:r>
            <a:endParaRPr sz="2600">
              <a:highlight>
                <a:srgbClr val="FFFFFF"/>
              </a:highlight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600"/>
              <a:buAutoNum type="arabicPeriod"/>
            </a:pPr>
            <a:r>
              <a:rPr lang="en-US" sz="2600">
                <a:highlight>
                  <a:srgbClr val="FFFFFF"/>
                </a:highlight>
              </a:rPr>
              <a:t>Notice </a:t>
            </a:r>
            <a:endParaRPr sz="2600">
              <a:highlight>
                <a:srgbClr val="FFFFFF"/>
              </a:highlight>
            </a:endParaRPr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AutoNum type="alphaLcPeriod"/>
            </a:pPr>
            <a:r>
              <a:rPr lang="en-US" sz="2600">
                <a:highlight>
                  <a:srgbClr val="FFFFFF"/>
                </a:highlight>
              </a:rPr>
              <a:t>Written notice </a:t>
            </a:r>
            <a:endParaRPr sz="2600">
              <a:highlight>
                <a:srgbClr val="FFFFFF"/>
              </a:highlight>
            </a:endParaRPr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AutoNum type="alphaLcPeriod"/>
            </a:pPr>
            <a:r>
              <a:rPr lang="en-US" sz="2600">
                <a:highlight>
                  <a:srgbClr val="FFFFFF"/>
                </a:highlight>
              </a:rPr>
              <a:t>Procedural safeguards notice</a:t>
            </a:r>
            <a:endParaRPr sz="2600"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600">
                <a:highlight>
                  <a:srgbClr val="FFFFFF"/>
                </a:highlight>
              </a:rPr>
              <a:t>These must be provided the day the school decides to impose a removal that constitutes a change in placement:</a:t>
            </a:r>
            <a:endParaRPr sz="2600">
              <a:highlight>
                <a:srgbClr val="FFFFFF"/>
              </a:highlight>
            </a:endParaRPr>
          </a:p>
          <a:p>
            <a:pPr marL="457200" lvl="0" indent="-3937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600"/>
              <a:buAutoNum type="arabicPeriod"/>
            </a:pPr>
            <a:r>
              <a:rPr lang="en-US" sz="2600">
                <a:highlight>
                  <a:srgbClr val="FFFFFF"/>
                </a:highlight>
              </a:rPr>
              <a:t>Manifestation Determination </a:t>
            </a:r>
            <a:endParaRPr sz="2600">
              <a:highlight>
                <a:srgbClr val="FFFFFF"/>
              </a:highlight>
            </a:endParaRPr>
          </a:p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600"/>
              <a:buAutoNum type="arabicPeriod"/>
            </a:pPr>
            <a:r>
              <a:rPr lang="en-US" sz="2600">
                <a:solidFill>
                  <a:srgbClr val="222222"/>
                </a:solidFill>
                <a:highlight>
                  <a:srgbClr val="FFFFFF"/>
                </a:highlight>
              </a:rPr>
              <a:t>Services </a:t>
            </a:r>
            <a:endParaRPr sz="2600">
              <a:solidFill>
                <a:srgbClr val="222222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b14f222a05_1_38"/>
          <p:cNvSpPr txBox="1">
            <a:spLocks noGrp="1"/>
          </p:cNvSpPr>
          <p:nvPr>
            <p:ph type="title"/>
          </p:nvPr>
        </p:nvSpPr>
        <p:spPr>
          <a:xfrm>
            <a:off x="261271" y="177275"/>
            <a:ext cx="10515600" cy="823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Services during Removals </a:t>
            </a:r>
            <a:endParaRPr/>
          </a:p>
        </p:txBody>
      </p:sp>
      <p:sp>
        <p:nvSpPr>
          <p:cNvPr id="204" name="Google Shape;204;g3b14f222a05_1_38"/>
          <p:cNvSpPr txBox="1"/>
          <p:nvPr/>
        </p:nvSpPr>
        <p:spPr>
          <a:xfrm>
            <a:off x="1234650" y="1413813"/>
            <a:ext cx="9722700" cy="6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dk1"/>
                </a:solidFill>
              </a:rPr>
              <a:t>On Day 11 - Services must always be provided </a:t>
            </a:r>
            <a:endParaRPr sz="3000" b="1">
              <a:solidFill>
                <a:schemeClr val="dk1"/>
              </a:solidFill>
            </a:endParaRPr>
          </a:p>
        </p:txBody>
      </p:sp>
      <p:sp>
        <p:nvSpPr>
          <p:cNvPr id="199" name="Google Shape;199;g3b14f222a05_1_38"/>
          <p:cNvSpPr txBox="1">
            <a:spLocks noGrp="1"/>
          </p:cNvSpPr>
          <p:nvPr>
            <p:ph type="body" idx="1"/>
          </p:nvPr>
        </p:nvSpPr>
        <p:spPr>
          <a:xfrm>
            <a:off x="549350" y="2256788"/>
            <a:ext cx="5157900" cy="9996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0"/>
              <a:t>Removals that are </a:t>
            </a:r>
            <a:r>
              <a:rPr lang="en-US" sz="2400"/>
              <a:t>not changes</a:t>
            </a:r>
            <a:r>
              <a:rPr lang="en-US" sz="2400" b="0"/>
              <a:t> in placement:</a:t>
            </a:r>
            <a:endParaRPr sz="2400"/>
          </a:p>
        </p:txBody>
      </p:sp>
      <p:sp>
        <p:nvSpPr>
          <p:cNvPr id="200" name="Google Shape;200;g3b14f222a05_1_38"/>
          <p:cNvSpPr txBox="1">
            <a:spLocks noGrp="1"/>
          </p:cNvSpPr>
          <p:nvPr>
            <p:ph type="body" idx="2"/>
          </p:nvPr>
        </p:nvSpPr>
        <p:spPr>
          <a:xfrm>
            <a:off x="549350" y="3462750"/>
            <a:ext cx="5157900" cy="2550000"/>
          </a:xfrm>
          <a:prstGeom prst="rect">
            <a:avLst/>
          </a:prstGeom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95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School personnel, in consultation with at least one of the child’s teachers, determine the extent to which services are needed for the child to continue to have access to a FAPE while removed. </a:t>
            </a:r>
            <a:endParaRPr/>
          </a:p>
        </p:txBody>
      </p:sp>
      <p:sp>
        <p:nvSpPr>
          <p:cNvPr id="201" name="Google Shape;201;g3b14f222a05_1_38"/>
          <p:cNvSpPr txBox="1">
            <a:spLocks noGrp="1"/>
          </p:cNvSpPr>
          <p:nvPr>
            <p:ph type="body" idx="3"/>
          </p:nvPr>
        </p:nvSpPr>
        <p:spPr>
          <a:xfrm>
            <a:off x="6225200" y="2278950"/>
            <a:ext cx="5183100" cy="9996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0"/>
              <a:t>Removals that </a:t>
            </a:r>
            <a:r>
              <a:rPr lang="en-US" sz="2400"/>
              <a:t>are</a:t>
            </a:r>
            <a:r>
              <a:rPr lang="en-US" sz="2400" b="0"/>
              <a:t> changes in placement: </a:t>
            </a:r>
            <a:endParaRPr b="0"/>
          </a:p>
        </p:txBody>
      </p:sp>
      <p:sp>
        <p:nvSpPr>
          <p:cNvPr id="202" name="Google Shape;202;g3b14f222a05_1_38"/>
          <p:cNvSpPr txBox="1">
            <a:spLocks noGrp="1"/>
          </p:cNvSpPr>
          <p:nvPr>
            <p:ph type="body" idx="4"/>
          </p:nvPr>
        </p:nvSpPr>
        <p:spPr>
          <a:xfrm>
            <a:off x="6225200" y="3507075"/>
            <a:ext cx="5183100" cy="2550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95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The IEP team, </a:t>
            </a:r>
            <a:r>
              <a:rPr lang="en-US" u="sng"/>
              <a:t>not</a:t>
            </a:r>
            <a:r>
              <a:rPr lang="en-US"/>
              <a:t> school personnel, determines the services to be provided to enable the child to have access to a FAPE and the location of those services. </a:t>
            </a:r>
            <a:endParaRPr/>
          </a:p>
          <a:p>
            <a:pPr marL="457200" lvl="0" indent="-34290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Receive, as appropriate, an FBA and behavior intervention services/ modifications.</a:t>
            </a:r>
            <a:endParaRPr/>
          </a:p>
        </p:txBody>
      </p:sp>
      <p:cxnSp>
        <p:nvCxnSpPr>
          <p:cNvPr id="203" name="Google Shape;203;g3b14f222a05_1_3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5965475" y="2578150"/>
            <a:ext cx="1500" cy="3816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b668549ab6_0_1"/>
          <p:cNvSpPr txBox="1">
            <a:spLocks noGrp="1"/>
          </p:cNvSpPr>
          <p:nvPr>
            <p:ph type="title"/>
          </p:nvPr>
        </p:nvSpPr>
        <p:spPr>
          <a:xfrm>
            <a:off x="339213" y="2"/>
            <a:ext cx="11269800" cy="73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10-Day Rules</a:t>
            </a:r>
            <a:endParaRPr/>
          </a:p>
        </p:txBody>
      </p:sp>
      <p:sp>
        <p:nvSpPr>
          <p:cNvPr id="210" name="Google Shape;210;g3b668549ab6_0_1"/>
          <p:cNvSpPr txBox="1">
            <a:spLocks noGrp="1"/>
          </p:cNvSpPr>
          <p:nvPr>
            <p:ph type="body" idx="1"/>
          </p:nvPr>
        </p:nvSpPr>
        <p:spPr>
          <a:xfrm>
            <a:off x="689100" y="889850"/>
            <a:ext cx="10813800" cy="5544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19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Arial"/>
              <a:buChar char="●"/>
            </a:pPr>
            <a:r>
              <a:rPr lang="en-US"/>
              <a:t>The ten-day rule under general education discipline (removals of greater than ten days require certain procedural safeguards) </a:t>
            </a:r>
            <a:endParaRPr/>
          </a:p>
          <a:p>
            <a:pPr marL="457200" lvl="0" indent="-3619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Arial"/>
              <a:buChar char="●"/>
            </a:pPr>
            <a:r>
              <a:rPr lang="en-US"/>
              <a:t>The ten-day rule for services (first ten school days of disciplinary removal = no services unless general education students receive services; subsequent removals = services) </a:t>
            </a:r>
            <a:endParaRPr/>
          </a:p>
          <a:p>
            <a:pPr marL="457200" lvl="0" indent="-3619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Arial"/>
              <a:buChar char="●"/>
            </a:pPr>
            <a:r>
              <a:rPr lang="en-US"/>
              <a:t>The ten-day rule for consecutive days of disciplinary removal (more than ten consecutive school days of removal = change in placement)</a:t>
            </a:r>
            <a:endParaRPr/>
          </a:p>
          <a:p>
            <a:pPr marL="457200" lvl="0" indent="-3619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Arial"/>
              <a:buChar char="●"/>
            </a:pPr>
            <a:r>
              <a:rPr lang="en-US"/>
              <a:t>The ten-day rule for cumulative days of disciplinary removal (more than ten cumulative school days of removal = change in placement if the removals constitute a pattern)</a:t>
            </a:r>
            <a:endParaRPr/>
          </a:p>
          <a:p>
            <a:pPr marL="457200" lvl="0" indent="-3619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Arial"/>
              <a:buChar char="●"/>
            </a:pPr>
            <a:r>
              <a:rPr lang="en-US"/>
              <a:t>The ten-day rule for conducting manifestation determinations (within ten school days of decision to impose disciplinary change in placement)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b20d09cd2d_2_0"/>
          <p:cNvSpPr txBox="1">
            <a:spLocks noGrp="1"/>
          </p:cNvSpPr>
          <p:nvPr>
            <p:ph type="title"/>
          </p:nvPr>
        </p:nvSpPr>
        <p:spPr>
          <a:xfrm>
            <a:off x="408561" y="428017"/>
            <a:ext cx="3540900" cy="5906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Next Steps</a:t>
            </a:r>
            <a:endParaRPr/>
          </a:p>
        </p:txBody>
      </p:sp>
      <p:sp>
        <p:nvSpPr>
          <p:cNvPr id="216" name="Google Shape;216;g3b20d09cd2d_2_0"/>
          <p:cNvSpPr txBox="1">
            <a:spLocks noGrp="1"/>
          </p:cNvSpPr>
          <p:nvPr>
            <p:ph type="body" idx="1"/>
          </p:nvPr>
        </p:nvSpPr>
        <p:spPr>
          <a:xfrm>
            <a:off x="4591454" y="428017"/>
            <a:ext cx="7017300" cy="5906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SzPts val="2800"/>
              <a:buAutoNum type="arabicPeriod"/>
            </a:pPr>
            <a:r>
              <a:rPr lang="en-US" dirty="0"/>
              <a:t>Conversations:</a:t>
            </a:r>
            <a:endParaRPr dirty="0"/>
          </a:p>
          <a:p>
            <a:pPr marL="1371600" lvl="2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AutoNum type="romanLcPeriod"/>
            </a:pPr>
            <a:r>
              <a:rPr lang="en-US" sz="2000" dirty="0"/>
              <a:t>Share this learning with others</a:t>
            </a:r>
            <a:endParaRPr sz="2000" dirty="0"/>
          </a:p>
          <a:p>
            <a:pPr marL="1371600" lvl="2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AutoNum type="romanLcPeriod"/>
            </a:pPr>
            <a:r>
              <a:rPr lang="en-US" sz="2000" dirty="0"/>
              <a:t>Documenting informal removals</a:t>
            </a:r>
            <a:endParaRPr sz="2000" dirty="0"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US" dirty="0"/>
              <a:t>Update any processes and procedures</a:t>
            </a:r>
            <a:endParaRPr dirty="0"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US" dirty="0"/>
              <a:t>Review Student Handbooks for ISS and OSS</a:t>
            </a:r>
            <a:endParaRPr dirty="0"/>
          </a:p>
          <a:p>
            <a:pPr marL="457200" lvl="0" indent="-4064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800"/>
              <a:buAutoNum type="arabicPeriod"/>
            </a:pPr>
            <a:r>
              <a:rPr lang="en-US" dirty="0"/>
              <a:t>Student Absence Coding</a:t>
            </a:r>
            <a:endParaRPr dirty="0"/>
          </a:p>
          <a:p>
            <a:pPr marL="457200" lvl="0" indent="-4064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800"/>
              <a:buAutoNum type="arabicPeriod"/>
            </a:pPr>
            <a:r>
              <a:rPr lang="en-US" dirty="0"/>
              <a:t>Complete Assurance Survey by Feb. </a:t>
            </a:r>
            <a:r>
              <a:rPr lang="en-US"/>
              <a:t>27</a:t>
            </a:r>
            <a:endParaRPr baseline="300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a59ab1a9eb_0_0"/>
          <p:cNvSpPr txBox="1">
            <a:spLocks noGrp="1"/>
          </p:cNvSpPr>
          <p:nvPr>
            <p:ph type="title"/>
          </p:nvPr>
        </p:nvSpPr>
        <p:spPr>
          <a:xfrm>
            <a:off x="452284" y="3"/>
            <a:ext cx="15026400" cy="9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Future Policy and Practice Webinars</a:t>
            </a:r>
            <a:endParaRPr/>
          </a:p>
        </p:txBody>
      </p:sp>
      <p:sp>
        <p:nvSpPr>
          <p:cNvPr id="222" name="Google Shape;222;g3a59ab1a9eb_0_0"/>
          <p:cNvSpPr txBox="1">
            <a:spLocks noGrp="1"/>
          </p:cNvSpPr>
          <p:nvPr>
            <p:ph type="body" idx="1"/>
          </p:nvPr>
        </p:nvSpPr>
        <p:spPr>
          <a:xfrm>
            <a:off x="452275" y="1136350"/>
            <a:ext cx="11472300" cy="49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900" u="sng">
                <a:solidFill>
                  <a:schemeClr val="hlink"/>
                </a:solidFill>
                <a:hlinkClick r:id="rId3"/>
              </a:rPr>
              <a:t>Upcoming Topics and Dates</a:t>
            </a:r>
            <a:r>
              <a:rPr lang="en-US" sz="2900"/>
              <a:t> </a:t>
            </a:r>
            <a:r>
              <a:rPr lang="en-US" sz="2000"/>
              <a:t>(</a:t>
            </a:r>
            <a:r>
              <a:rPr lang="en-US" sz="2000">
                <a:solidFill>
                  <a:srgbClr val="262828"/>
                </a:solidFill>
              </a:rPr>
              <a:t>8:30 am - 9:30 am)</a:t>
            </a:r>
            <a:endParaRPr sz="2050">
              <a:solidFill>
                <a:srgbClr val="262828"/>
              </a:solidFill>
            </a:endParaRPr>
          </a:p>
          <a:p>
            <a:pPr marL="457200" lvl="0" indent="-371475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262828"/>
              </a:buClr>
              <a:buSzPts val="2250"/>
              <a:buChar char="•"/>
            </a:pPr>
            <a:r>
              <a:rPr lang="en-US" sz="2250">
                <a:solidFill>
                  <a:srgbClr val="262828"/>
                </a:solidFill>
              </a:rPr>
              <a:t>February, 11, 2026: Connecting Alternate Assessment (DLM) to Instruction &amp; Licensure</a:t>
            </a:r>
            <a:endParaRPr sz="2250">
              <a:solidFill>
                <a:srgbClr val="262828"/>
              </a:solidFill>
            </a:endParaRPr>
          </a:p>
          <a:p>
            <a:pPr marL="457200" lvl="0" indent="-371475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62828"/>
              </a:buClr>
              <a:buSzPts val="2250"/>
              <a:buChar char="•"/>
            </a:pPr>
            <a:r>
              <a:rPr lang="en-US" sz="2250">
                <a:solidFill>
                  <a:srgbClr val="262828"/>
                </a:solidFill>
              </a:rPr>
              <a:t>March 11, 2026:  Extended School Year (ESY)</a:t>
            </a:r>
            <a:endParaRPr sz="2250">
              <a:solidFill>
                <a:srgbClr val="262828"/>
              </a:solidFill>
            </a:endParaRPr>
          </a:p>
          <a:p>
            <a:pPr marL="457200" lvl="0" indent="-371475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262828"/>
              </a:buClr>
              <a:buSzPts val="2250"/>
              <a:buChar char="•"/>
            </a:pPr>
            <a:r>
              <a:rPr lang="en-US" sz="2250">
                <a:solidFill>
                  <a:srgbClr val="262828"/>
                </a:solidFill>
              </a:rPr>
              <a:t>April 8, 2026: FAPE - Special Requests</a:t>
            </a:r>
            <a:endParaRPr sz="2250">
              <a:solidFill>
                <a:srgbClr val="262828"/>
              </a:solidFill>
            </a:endParaRPr>
          </a:p>
          <a:p>
            <a:pPr marL="457200" lvl="0" indent="-371475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262828"/>
              </a:buClr>
              <a:buSzPts val="2250"/>
              <a:buChar char="•"/>
            </a:pPr>
            <a:r>
              <a:rPr lang="en-US" sz="2250">
                <a:solidFill>
                  <a:srgbClr val="262828"/>
                </a:solidFill>
              </a:rPr>
              <a:t>May 13, 2026: Dispute Resolution</a:t>
            </a:r>
            <a:endParaRPr sz="2250">
              <a:solidFill>
                <a:srgbClr val="262828"/>
              </a:solidFill>
            </a:endParaRPr>
          </a:p>
          <a:p>
            <a:pPr marL="457200" lvl="0" indent="-371475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262828"/>
              </a:buClr>
              <a:buSzPts val="2250"/>
              <a:buChar char="•"/>
            </a:pPr>
            <a:r>
              <a:rPr lang="en-US" sz="2250">
                <a:solidFill>
                  <a:srgbClr val="262828"/>
                </a:solidFill>
              </a:rPr>
              <a:t>June 10, 2026: End of Year Program Evaluation (ACHIEVE) and Year-to-Year Data Comparison</a:t>
            </a:r>
            <a:endParaRPr sz="2250">
              <a:solidFill>
                <a:srgbClr val="262828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300"/>
              </a:spcAft>
              <a:buNone/>
            </a:pPr>
            <a:endParaRPr sz="29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82f09c339b_25_3"/>
          <p:cNvSpPr txBox="1">
            <a:spLocks noGrp="1"/>
          </p:cNvSpPr>
          <p:nvPr>
            <p:ph type="title"/>
          </p:nvPr>
        </p:nvSpPr>
        <p:spPr>
          <a:xfrm>
            <a:off x="357559" y="-8"/>
            <a:ext cx="15026400" cy="9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/>
              <a:t>Today’s Presenters</a:t>
            </a:r>
            <a:endParaRPr/>
          </a:p>
        </p:txBody>
      </p:sp>
      <p:grpSp>
        <p:nvGrpSpPr>
          <p:cNvPr id="56" name="Google Shape;56;g382f09c339b_25_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4875" y="1449538"/>
            <a:ext cx="12128559" cy="4188393"/>
            <a:chOff x="34875" y="956974"/>
            <a:chExt cx="12128559" cy="4188393"/>
          </a:xfrm>
        </p:grpSpPr>
        <p:pic>
          <p:nvPicPr>
            <p:cNvPr id="60" name="Google Shape;60;g382f09c339b_25_3" descr="Lisa Breitfelder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46988" y="956974"/>
              <a:ext cx="2152575" cy="27212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7" name="Google Shape;57;g382f09c339b_25_3"/>
            <p:cNvSpPr txBox="1"/>
            <p:nvPr/>
          </p:nvSpPr>
          <p:spPr>
            <a:xfrm>
              <a:off x="34875" y="3832340"/>
              <a:ext cx="2994300" cy="131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Name: Leisa Breitfelder</a:t>
              </a:r>
              <a:endPara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Title: Division Administrator</a:t>
              </a:r>
              <a:endPara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Division of Special Education</a:t>
              </a:r>
              <a:endPara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1" name="Google Shape;61;g382f09c339b_25_3" descr="Rachel Bossovich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561322" y="998062"/>
              <a:ext cx="2152574" cy="269136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8" name="Google Shape;58;g382f09c339b_25_3"/>
            <p:cNvSpPr txBox="1"/>
            <p:nvPr/>
          </p:nvSpPr>
          <p:spPr>
            <a:xfrm>
              <a:off x="3079625" y="3832338"/>
              <a:ext cx="2994300" cy="131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Name: Rachel Bos</a:t>
              </a:r>
              <a:r>
                <a:rPr lang="en-US" sz="1600" b="1">
                  <a:solidFill>
                    <a:schemeClr val="dk1"/>
                  </a:solidFill>
                </a:rPr>
                <a:t>ovich</a:t>
              </a:r>
              <a:endParaRPr sz="1600" b="1">
                <a:solidFill>
                  <a:schemeClr val="dk1"/>
                </a:solidFill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Title: </a:t>
              </a:r>
              <a:r>
                <a:rPr lang="en-US" sz="1600" b="1">
                  <a:solidFill>
                    <a:schemeClr val="dk1"/>
                  </a:solidFill>
                </a:rPr>
                <a:t>Legal Counsel</a:t>
              </a:r>
              <a:endPara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Division of Special Education</a:t>
              </a:r>
              <a:endPara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>
                <a:solidFill>
                  <a:schemeClr val="dk1"/>
                </a:solidFill>
              </a:endParaRPr>
            </a:p>
          </p:txBody>
        </p:sp>
        <p:pic>
          <p:nvPicPr>
            <p:cNvPr id="62" name="Google Shape;62;g382f09c339b_25_3" descr="Patrick Judkins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575654" y="983106"/>
              <a:ext cx="2152575" cy="272127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9" name="Google Shape;59;g382f09c339b_25_3"/>
            <p:cNvSpPr txBox="1"/>
            <p:nvPr/>
          </p:nvSpPr>
          <p:spPr>
            <a:xfrm>
              <a:off x="6073925" y="3832336"/>
              <a:ext cx="3044700" cy="131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Name: Pa</a:t>
              </a:r>
              <a:r>
                <a:rPr lang="en-US" sz="1600" b="1" dirty="0">
                  <a:solidFill>
                    <a:schemeClr val="dk1"/>
                  </a:solidFill>
                </a:rPr>
                <a:t>trick Judkins</a:t>
              </a:r>
              <a:endParaRPr sz="1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Title: Regional Special Education Director (</a:t>
              </a:r>
              <a:r>
                <a:rPr lang="en-US" sz="1600" b="1" dirty="0">
                  <a:solidFill>
                    <a:schemeClr val="dk1"/>
                  </a:solidFill>
                </a:rPr>
                <a:t>K</a:t>
              </a:r>
              <a:r>
                <a:rPr lang="en-US" sz="16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AEA)</a:t>
              </a:r>
              <a:endParaRPr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Division of Special Education</a:t>
              </a:r>
              <a:endParaRPr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3" name="Google Shape;63;g382f09c339b_25_3" descr="Matt Cretsinger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9589988" y="983100"/>
              <a:ext cx="2152575" cy="27212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4" name="Google Shape;64;g382f09c339b_25_3"/>
            <p:cNvSpPr txBox="1"/>
            <p:nvPr/>
          </p:nvSpPr>
          <p:spPr>
            <a:xfrm>
              <a:off x="9169134" y="3833167"/>
              <a:ext cx="2994300" cy="131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Name: </a:t>
              </a:r>
              <a:r>
                <a:rPr lang="en-US" sz="1600" b="1" dirty="0">
                  <a:solidFill>
                    <a:schemeClr val="dk1"/>
                  </a:solidFill>
                </a:rPr>
                <a:t>Matt </a:t>
              </a:r>
              <a:r>
                <a:rPr lang="en-US" sz="1600" b="1" dirty="0" err="1">
                  <a:solidFill>
                    <a:schemeClr val="dk1"/>
                  </a:solidFill>
                </a:rPr>
                <a:t>Cretsinger</a:t>
              </a:r>
              <a:endParaRPr sz="1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Title: Regional Special Education Director (HAEA)</a:t>
              </a:r>
              <a:endParaRPr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Division of Special Education</a:t>
              </a:r>
              <a:endParaRPr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9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al"/>
              <a:buNone/>
            </a:pPr>
            <a:r>
              <a:rPr lang="en-US"/>
              <a:t>Thank You!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b14f222a05_1_49"/>
          <p:cNvSpPr txBox="1">
            <a:spLocks noGrp="1"/>
          </p:cNvSpPr>
          <p:nvPr>
            <p:ph type="title"/>
          </p:nvPr>
        </p:nvSpPr>
        <p:spPr>
          <a:xfrm>
            <a:off x="339213" y="2"/>
            <a:ext cx="11269800" cy="73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OSEP Citation: </a:t>
            </a:r>
            <a:endParaRPr/>
          </a:p>
        </p:txBody>
      </p:sp>
      <p:sp>
        <p:nvSpPr>
          <p:cNvPr id="70" name="Google Shape;70;g3b14f222a05_1_49"/>
          <p:cNvSpPr txBox="1">
            <a:spLocks noGrp="1"/>
          </p:cNvSpPr>
          <p:nvPr>
            <p:ph type="body" idx="1"/>
          </p:nvPr>
        </p:nvSpPr>
        <p:spPr>
          <a:xfrm>
            <a:off x="339225" y="981557"/>
            <a:ext cx="11497800" cy="5308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SzPts val="2400"/>
              <a:buChar char="•"/>
            </a:pPr>
            <a:r>
              <a:rPr lang="en-US" sz="2500"/>
              <a:t>The </a:t>
            </a:r>
            <a:r>
              <a:rPr lang="en-US" sz="2500" b="1"/>
              <a:t>Office of Special Education Programs (OSEP) </a:t>
            </a:r>
            <a:r>
              <a:rPr lang="en-US" sz="2500"/>
              <a:t>recently cited Iowa for concerns related to </a:t>
            </a:r>
            <a:r>
              <a:rPr lang="en-US" sz="250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  </a:ext>
                </a:extLst>
              </a:rPr>
              <a:t>removals</a:t>
            </a:r>
            <a:r>
              <a:rPr lang="en-US" sz="2500"/>
              <a:t> of students with disabilities. </a:t>
            </a:r>
            <a:endParaRPr sz="2500"/>
          </a:p>
          <a:p>
            <a:pPr marL="914400" lvl="1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-US" sz="2500" b="1"/>
              <a:t>Specifically, </a:t>
            </a:r>
            <a:r>
              <a:rPr lang="en-US" sz="2500"/>
              <a:t>when a student is unilaterally sent home or removed from instruction due to behavior, but the removal is not documented as a suspension. </a:t>
            </a:r>
            <a:endParaRPr sz="2500"/>
          </a:p>
          <a:p>
            <a:pPr marL="45720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500"/>
              <a:t>When these incidents are</a:t>
            </a:r>
            <a:r>
              <a:rPr lang="en-US" sz="250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 </a:t>
            </a:r>
            <a:r>
              <a:rPr lang="en-US" sz="2500" b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  </a:ext>
                </a:extLst>
              </a:rPr>
              <a:t>not recorded as removals</a:t>
            </a:r>
            <a:r>
              <a:rPr lang="en-US" sz="250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"/>
                  </a:ext>
                </a:extLst>
              </a:rPr>
              <a:t>, </a:t>
            </a:r>
            <a:r>
              <a:rPr lang="en-US" sz="2500"/>
              <a:t>districts risk: </a:t>
            </a:r>
            <a:endParaRPr sz="2500"/>
          </a:p>
          <a:p>
            <a:pPr marL="914400" lvl="1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-US" sz="2500"/>
              <a:t>Underreporting disciplinary removals </a:t>
            </a:r>
            <a:endParaRPr sz="2500"/>
          </a:p>
          <a:p>
            <a:pPr marL="914400" lvl="1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-US" sz="2500"/>
              <a:t>Lack of appropriate protections for the student under IDEA</a:t>
            </a:r>
            <a:endParaRPr sz="2500"/>
          </a:p>
          <a:p>
            <a:pPr marL="914400" lvl="1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-US" sz="2500"/>
              <a:t>Compliance issues at both district and state levels </a:t>
            </a:r>
            <a:endParaRPr sz="2500"/>
          </a:p>
          <a:p>
            <a:pPr marL="45720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400"/>
              <a:buChar char="•"/>
            </a:pPr>
            <a:r>
              <a:rPr lang="en-US" sz="2500" b="1"/>
              <a:t>Iowa’s Commitment: </a:t>
            </a:r>
            <a:r>
              <a:rPr lang="en-US" sz="2500"/>
              <a:t>protect student rights, provide appropriate support, and maintain full compliance with IDEA requirements.</a:t>
            </a:r>
            <a:endParaRPr sz="25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82f09c339b_25_43"/>
          <p:cNvSpPr txBox="1">
            <a:spLocks noGrp="1"/>
          </p:cNvSpPr>
          <p:nvPr>
            <p:ph type="title"/>
          </p:nvPr>
        </p:nvSpPr>
        <p:spPr>
          <a:xfrm>
            <a:off x="319325" y="0"/>
            <a:ext cx="11003700" cy="7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</a:pPr>
            <a:r>
              <a:rPr lang="en-US"/>
              <a:t>Participants will:</a:t>
            </a:r>
            <a:endParaRPr/>
          </a:p>
        </p:txBody>
      </p:sp>
      <p:sp>
        <p:nvSpPr>
          <p:cNvPr id="76" name="Google Shape;76;g382f09c339b_25_43"/>
          <p:cNvSpPr txBox="1">
            <a:spLocks noGrp="1"/>
          </p:cNvSpPr>
          <p:nvPr>
            <p:ph type="body" idx="1"/>
          </p:nvPr>
        </p:nvSpPr>
        <p:spPr>
          <a:xfrm>
            <a:off x="456600" y="1155549"/>
            <a:ext cx="11278800" cy="48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/>
              <a:t>IDEA Disciplinary Procedures &amp; Protections  </a:t>
            </a:r>
            <a:endParaRPr sz="2900"/>
          </a:p>
          <a:p>
            <a:pPr marL="457200" lvl="0" indent="-398938" algn="l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SzPct val="100000"/>
              <a:buAutoNum type="arabicPeriod"/>
            </a:pPr>
            <a:r>
              <a:rPr lang="en-US" sz="2900"/>
              <a:t>Increase depth of knowledge on common language and definitions </a:t>
            </a:r>
            <a:endParaRPr sz="2900"/>
          </a:p>
          <a:p>
            <a:pPr marL="457200" lvl="0" indent="-398938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AutoNum type="arabicPeriod"/>
            </a:pPr>
            <a:r>
              <a:rPr lang="en-US" sz="2900"/>
              <a:t>Recognize what is an informal removal compared to other disciplinary actions</a:t>
            </a:r>
            <a:endParaRPr sz="2900"/>
          </a:p>
          <a:p>
            <a:pPr marL="457200" lvl="0" indent="-398938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AutoNum type="arabicPeriod"/>
            </a:pPr>
            <a:r>
              <a:rPr lang="en-US" sz="2900"/>
              <a:t>Understand district roles and responsibilities around discipline and removals</a:t>
            </a:r>
            <a:endParaRPr sz="2900"/>
          </a:p>
          <a:p>
            <a:pPr marL="457200" lvl="0" indent="-398938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AutoNum type="arabicPeriod"/>
            </a:pPr>
            <a:r>
              <a:rPr lang="en-US" sz="2900"/>
              <a:t>Know how to fulfil the obligations of IDEA’s disciplinary protections </a:t>
            </a:r>
            <a:endParaRPr sz="290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000"/>
          </a:p>
          <a:p>
            <a:pPr marL="0" lvl="0" indent="0" algn="l" rtl="0">
              <a:lnSpc>
                <a:spcPct val="115000"/>
              </a:lnSpc>
              <a:spcBef>
                <a:spcPts val="1300"/>
              </a:spcBef>
              <a:spcAft>
                <a:spcPts val="1300"/>
              </a:spcAft>
              <a:buNone/>
            </a:pPr>
            <a:endParaRPr sz="29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82f09c339b_25_241"/>
          <p:cNvSpPr txBox="1">
            <a:spLocks noGrp="1"/>
          </p:cNvSpPr>
          <p:nvPr>
            <p:ph type="title"/>
          </p:nvPr>
        </p:nvSpPr>
        <p:spPr>
          <a:xfrm>
            <a:off x="893975" y="2806300"/>
            <a:ext cx="9642600" cy="21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al"/>
              <a:buNone/>
            </a:pPr>
            <a:r>
              <a:rPr lang="en-US"/>
              <a:t>Common Terms + Definitions</a:t>
            </a:r>
            <a:endParaRPr/>
          </a:p>
        </p:txBody>
      </p:sp>
      <p:sp>
        <p:nvSpPr>
          <p:cNvPr id="82" name="Google Shape;82;g382f09c339b_25_241"/>
          <p:cNvSpPr txBox="1">
            <a:spLocks noGrp="1"/>
          </p:cNvSpPr>
          <p:nvPr>
            <p:ph type="body" idx="1"/>
          </p:nvPr>
        </p:nvSpPr>
        <p:spPr>
          <a:xfrm>
            <a:off x="1109135" y="6119287"/>
            <a:ext cx="14020800" cy="20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ad19d02fd4_0_5"/>
          <p:cNvSpPr txBox="1">
            <a:spLocks noGrp="1"/>
          </p:cNvSpPr>
          <p:nvPr>
            <p:ph type="title"/>
          </p:nvPr>
        </p:nvSpPr>
        <p:spPr>
          <a:xfrm>
            <a:off x="408561" y="428017"/>
            <a:ext cx="3540900" cy="5906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/>
              <a:t>Establishing Clarity</a:t>
            </a:r>
            <a:endParaRPr sz="3200"/>
          </a:p>
        </p:txBody>
      </p:sp>
      <p:sp>
        <p:nvSpPr>
          <p:cNvPr id="88" name="Google Shape;88;g3ad19d02fd4_0_5"/>
          <p:cNvSpPr txBox="1">
            <a:spLocks noGrp="1"/>
          </p:cNvSpPr>
          <p:nvPr>
            <p:ph type="body" idx="1"/>
          </p:nvPr>
        </p:nvSpPr>
        <p:spPr>
          <a:xfrm>
            <a:off x="4591450" y="394075"/>
            <a:ext cx="7017300" cy="5940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/>
              <a:t>It is essential that we have shared clarity around the common terms and definitions found within Iowa Administrative Code (IAC)-Chapter </a:t>
            </a:r>
            <a:r>
              <a:rPr lang="en-US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5"/>
                  </a:ext>
                </a:extLst>
              </a:rPr>
              <a:t>281-41 (“Chapter 41”)</a:t>
            </a:r>
            <a:r>
              <a:rPr lang="en-US"/>
              <a:t>. 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/>
              <a:t>This ensures that all parties have a clear understanding of the language used and continue development of their knowledge and application of IDEA’s Disciplinary Protections and Procedures. </a:t>
            </a:r>
            <a:endParaRPr/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b1280b2ab4_0_3"/>
          <p:cNvSpPr txBox="1">
            <a:spLocks noGrp="1"/>
          </p:cNvSpPr>
          <p:nvPr>
            <p:ph type="title"/>
          </p:nvPr>
        </p:nvSpPr>
        <p:spPr>
          <a:xfrm>
            <a:off x="339213" y="2"/>
            <a:ext cx="11269800" cy="73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Defining Discipline </a:t>
            </a:r>
            <a:endParaRPr/>
          </a:p>
        </p:txBody>
      </p:sp>
      <p:sp>
        <p:nvSpPr>
          <p:cNvPr id="94" name="Google Shape;94;g3b1280b2ab4_0_3"/>
          <p:cNvSpPr txBox="1">
            <a:spLocks noGrp="1"/>
          </p:cNvSpPr>
          <p:nvPr>
            <p:ph type="body" idx="1"/>
          </p:nvPr>
        </p:nvSpPr>
        <p:spPr>
          <a:xfrm>
            <a:off x="770700" y="1872725"/>
            <a:ext cx="10650600" cy="3551700"/>
          </a:xfrm>
          <a:prstGeom prst="rect">
            <a:avLst/>
          </a:prstGeom>
          <a:solidFill>
            <a:srgbClr val="03617A"/>
          </a:solidFill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</a:rPr>
              <a:t>“Discipline” is intended to mean the consequences a school imposes on a child who violates a school’s code of student conduct or rules as determined by school personnel.</a:t>
            </a:r>
            <a:endParaRPr sz="3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b2a62a8a3b_0_10"/>
          <p:cNvSpPr txBox="1">
            <a:spLocks noGrp="1"/>
          </p:cNvSpPr>
          <p:nvPr>
            <p:ph type="title"/>
          </p:nvPr>
        </p:nvSpPr>
        <p:spPr>
          <a:xfrm>
            <a:off x="339213" y="2"/>
            <a:ext cx="11269800" cy="73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is a Removal?</a:t>
            </a:r>
            <a:endParaRPr/>
          </a:p>
        </p:txBody>
      </p:sp>
      <p:sp>
        <p:nvSpPr>
          <p:cNvPr id="100" name="Google Shape;100;g3b2a62a8a3b_0_10"/>
          <p:cNvSpPr txBox="1">
            <a:spLocks noGrp="1"/>
          </p:cNvSpPr>
          <p:nvPr>
            <p:ph type="body" idx="1"/>
          </p:nvPr>
        </p:nvSpPr>
        <p:spPr>
          <a:xfrm>
            <a:off x="770700" y="1872725"/>
            <a:ext cx="10650600" cy="3551700"/>
          </a:xfrm>
          <a:prstGeom prst="rect">
            <a:avLst/>
          </a:prstGeom>
          <a:solidFill>
            <a:srgbClr val="03617A"/>
          </a:solidFill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17">
                <a:solidFill>
                  <a:schemeClr val="lt1"/>
                </a:solidFill>
              </a:rPr>
              <a:t>A removal occurs whenever a child is removed from their current educational placement for behavior-related or disciplinary reasons. </a:t>
            </a:r>
            <a:endParaRPr sz="3017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Iowa Department of Education">
      <a:dk1>
        <a:srgbClr val="000000"/>
      </a:dk1>
      <a:lt1>
        <a:srgbClr val="FFFFFF"/>
      </a:lt1>
      <a:dk2>
        <a:srgbClr val="002152"/>
      </a:dk2>
      <a:lt2>
        <a:srgbClr val="E6E6E6"/>
      </a:lt2>
      <a:accent1>
        <a:srgbClr val="005CA3"/>
      </a:accent1>
      <a:accent2>
        <a:srgbClr val="FDE263"/>
      </a:accent2>
      <a:accent3>
        <a:srgbClr val="96BCDE"/>
      </a:accent3>
      <a:accent4>
        <a:srgbClr val="A5A5A5"/>
      </a:accent4>
      <a:accent5>
        <a:srgbClr val="DC6400"/>
      </a:accent5>
      <a:accent6>
        <a:srgbClr val="FFC200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1524</Words>
  <Application>Microsoft Office PowerPoint</Application>
  <PresentationFormat>Widescreen</PresentationFormat>
  <Paragraphs>171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Quattrocento Sans</vt:lpstr>
      <vt:lpstr>Roboto</vt:lpstr>
      <vt:lpstr>Book Antiqua</vt:lpstr>
      <vt:lpstr>Times New Roman</vt:lpstr>
      <vt:lpstr>Theme1</vt:lpstr>
      <vt:lpstr>Behavior and Discipline</vt:lpstr>
      <vt:lpstr>Welcome</vt:lpstr>
      <vt:lpstr>Today’s Presenters</vt:lpstr>
      <vt:lpstr>OSEP Citation: </vt:lpstr>
      <vt:lpstr>Participants will:</vt:lpstr>
      <vt:lpstr>Common Terms + Definitions</vt:lpstr>
      <vt:lpstr>Establishing Clarity</vt:lpstr>
      <vt:lpstr>Defining Discipline </vt:lpstr>
      <vt:lpstr>What is a Removal?</vt:lpstr>
      <vt:lpstr>What is an Informal Removal</vt:lpstr>
      <vt:lpstr>Providing Clarity</vt:lpstr>
      <vt:lpstr>Important to note…</vt:lpstr>
      <vt:lpstr>In-School Suspension (ISS)</vt:lpstr>
      <vt:lpstr>ISS</vt:lpstr>
      <vt:lpstr>Common Undocumented ISS Examples</vt:lpstr>
      <vt:lpstr>Out-of-School Suspension (OSS)</vt:lpstr>
      <vt:lpstr>Out-of-School Suspension (OSS)</vt:lpstr>
      <vt:lpstr>Common Undocumented OSS Examples</vt:lpstr>
      <vt:lpstr>Documentation</vt:lpstr>
      <vt:lpstr>Student Discipline Involving Transportation  </vt:lpstr>
      <vt:lpstr>IDEA Disciplinary Protections</vt:lpstr>
      <vt:lpstr>Triggering Protections</vt:lpstr>
      <vt:lpstr>Change in Placement</vt:lpstr>
      <vt:lpstr>Change in Placement - Pattern of Removals</vt:lpstr>
      <vt:lpstr>Change in Placement - Rights Triggered</vt:lpstr>
      <vt:lpstr>Services during Removals </vt:lpstr>
      <vt:lpstr>10-Day Rules</vt:lpstr>
      <vt:lpstr>Next Steps</vt:lpstr>
      <vt:lpstr>Future Policy and Practice Webinars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Iowa Department of Education</dc:creator>
  <cp:lastModifiedBy>Albers, Lisa [IDOE]</cp:lastModifiedBy>
  <cp:revision>6</cp:revision>
  <dcterms:created xsi:type="dcterms:W3CDTF">2022-10-28T01:47:54Z</dcterms:created>
  <dcterms:modified xsi:type="dcterms:W3CDTF">2026-01-15T14:07:54Z</dcterms:modified>
</cp:coreProperties>
</file>